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0"/>
  </p:notesMasterIdLst>
  <p:handoutMasterIdLst>
    <p:handoutMasterId r:id="rId81"/>
  </p:handoutMasterIdLst>
  <p:sldIdLst>
    <p:sldId id="583" r:id="rId2"/>
    <p:sldId id="505" r:id="rId3"/>
    <p:sldId id="652" r:id="rId4"/>
    <p:sldId id="653" r:id="rId5"/>
    <p:sldId id="684" r:id="rId6"/>
    <p:sldId id="587" r:id="rId7"/>
    <p:sldId id="588" r:id="rId8"/>
    <p:sldId id="405" r:id="rId9"/>
    <p:sldId id="591" r:id="rId10"/>
    <p:sldId id="2341" r:id="rId11"/>
    <p:sldId id="2342" r:id="rId12"/>
    <p:sldId id="593" r:id="rId13"/>
    <p:sldId id="596" r:id="rId14"/>
    <p:sldId id="650" r:id="rId15"/>
    <p:sldId id="680" r:id="rId16"/>
    <p:sldId id="2282" r:id="rId17"/>
    <p:sldId id="2283" r:id="rId18"/>
    <p:sldId id="2284" r:id="rId19"/>
    <p:sldId id="2285" r:id="rId20"/>
    <p:sldId id="2286" r:id="rId21"/>
    <p:sldId id="601" r:id="rId22"/>
    <p:sldId id="2310" r:id="rId23"/>
    <p:sldId id="765" r:id="rId24"/>
    <p:sldId id="2328" r:id="rId25"/>
    <p:sldId id="2329" r:id="rId26"/>
    <p:sldId id="2330" r:id="rId27"/>
    <p:sldId id="2339" r:id="rId28"/>
    <p:sldId id="2340" r:id="rId29"/>
    <p:sldId id="2331" r:id="rId30"/>
    <p:sldId id="2332" r:id="rId31"/>
    <p:sldId id="2333" r:id="rId32"/>
    <p:sldId id="2334" r:id="rId33"/>
    <p:sldId id="2335" r:id="rId34"/>
    <p:sldId id="2336" r:id="rId35"/>
    <p:sldId id="925" r:id="rId36"/>
    <p:sldId id="965" r:id="rId37"/>
    <p:sldId id="2281" r:id="rId38"/>
    <p:sldId id="647" r:id="rId39"/>
    <p:sldId id="769" r:id="rId40"/>
    <p:sldId id="2343" r:id="rId41"/>
    <p:sldId id="938" r:id="rId42"/>
    <p:sldId id="2337" r:id="rId43"/>
    <p:sldId id="2320" r:id="rId44"/>
    <p:sldId id="2321" r:id="rId45"/>
    <p:sldId id="2323" r:id="rId46"/>
    <p:sldId id="2324" r:id="rId47"/>
    <p:sldId id="2325" r:id="rId48"/>
    <p:sldId id="2326" r:id="rId49"/>
    <p:sldId id="2303" r:id="rId50"/>
    <p:sldId id="2304" r:id="rId51"/>
    <p:sldId id="2306" r:id="rId52"/>
    <p:sldId id="2307" r:id="rId53"/>
    <p:sldId id="768" r:id="rId54"/>
    <p:sldId id="642" r:id="rId55"/>
    <p:sldId id="602" r:id="rId56"/>
    <p:sldId id="603" r:id="rId57"/>
    <p:sldId id="2338" r:id="rId58"/>
    <p:sldId id="604" r:id="rId59"/>
    <p:sldId id="605" r:id="rId60"/>
    <p:sldId id="606" r:id="rId61"/>
    <p:sldId id="651" r:id="rId62"/>
    <p:sldId id="641" r:id="rId63"/>
    <p:sldId id="609" r:id="rId64"/>
    <p:sldId id="610" r:id="rId65"/>
    <p:sldId id="611" r:id="rId66"/>
    <p:sldId id="612" r:id="rId67"/>
    <p:sldId id="615" r:id="rId68"/>
    <p:sldId id="616" r:id="rId69"/>
    <p:sldId id="620" r:id="rId70"/>
    <p:sldId id="621" r:id="rId71"/>
    <p:sldId id="622" r:id="rId72"/>
    <p:sldId id="625" r:id="rId73"/>
    <p:sldId id="766" r:id="rId74"/>
    <p:sldId id="425" r:id="rId75"/>
    <p:sldId id="510" r:id="rId76"/>
    <p:sldId id="2278" r:id="rId77"/>
    <p:sldId id="2280" r:id="rId78"/>
    <p:sldId id="626" r:id="rId79"/>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41" autoAdjust="0"/>
    <p:restoredTop sz="76223" autoAdjust="0"/>
  </p:normalViewPr>
  <p:slideViewPr>
    <p:cSldViewPr snapToGrid="0">
      <p:cViewPr varScale="1">
        <p:scale>
          <a:sx n="56" d="100"/>
          <a:sy n="56" d="100"/>
        </p:scale>
        <p:origin x="48" y="153"/>
      </p:cViewPr>
      <p:guideLst/>
    </p:cSldViewPr>
  </p:slideViewPr>
  <p:outlineViewPr>
    <p:cViewPr>
      <p:scale>
        <a:sx n="33" d="100"/>
        <a:sy n="33" d="100"/>
      </p:scale>
      <p:origin x="0" y="-146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186162807024664E-2"/>
          <c:y val="4.3635273362941068E-2"/>
          <c:w val="0.93181383719297528"/>
          <c:h val="0.86243871962287921"/>
        </c:manualLayout>
      </c:layout>
      <c:barChart>
        <c:barDir val="col"/>
        <c:grouping val="clustered"/>
        <c:varyColors val="0"/>
        <c:ser>
          <c:idx val="0"/>
          <c:order val="0"/>
          <c:tx>
            <c:strRef>
              <c:f>Sheet1!$B$1</c:f>
              <c:strCache>
                <c:ptCount val="1"/>
                <c:pt idx="0">
                  <c:v>Series 1</c:v>
                </c:pt>
              </c:strCache>
            </c:strRef>
          </c:tx>
          <c:spPr>
            <a:solidFill>
              <a:srgbClr val="00B050"/>
            </a:solidFill>
            <a:ln>
              <a:noFill/>
            </a:ln>
            <a:effectLst/>
          </c:spPr>
          <c:invertIfNegative val="0"/>
          <c:dPt>
            <c:idx val="1"/>
            <c:invertIfNegative val="0"/>
            <c:bubble3D val="0"/>
            <c:spPr>
              <a:solidFill>
                <a:srgbClr val="FFFF00"/>
              </a:solidFill>
              <a:ln>
                <a:noFill/>
              </a:ln>
              <a:effectLst/>
            </c:spPr>
            <c:extLst xmlns:c16r2="http://schemas.microsoft.com/office/drawing/2015/06/chart">
              <c:ext xmlns:c16="http://schemas.microsoft.com/office/drawing/2014/chart" uri="{C3380CC4-5D6E-409C-BE32-E72D297353CC}">
                <c16:uniqueId val="{00000001-BCA1-45FB-8E07-DE5AB026BBF1}"/>
              </c:ext>
            </c:extLst>
          </c:dPt>
          <c:dPt>
            <c:idx val="2"/>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3-BCA1-45FB-8E07-DE5AB026BBF1}"/>
              </c:ext>
            </c:extLst>
          </c:dPt>
          <c:cat>
            <c:strRef>
              <c:f>Sheet1!$A$2:$A$4</c:f>
              <c:strCache>
                <c:ptCount val="3"/>
                <c:pt idx="0">
                  <c:v>10-20%</c:v>
                </c:pt>
                <c:pt idx="1">
                  <c:v>50%</c:v>
                </c:pt>
                <c:pt idx="2">
                  <c:v>80-90%</c:v>
                </c:pt>
              </c:strCache>
            </c:strRef>
          </c:cat>
          <c:val>
            <c:numRef>
              <c:f>Sheet1!$B$2:$B$4</c:f>
              <c:numCache>
                <c:formatCode>General</c:formatCode>
                <c:ptCount val="3"/>
                <c:pt idx="0">
                  <c:v>1</c:v>
                </c:pt>
                <c:pt idx="1">
                  <c:v>2</c:v>
                </c:pt>
                <c:pt idx="2">
                  <c:v>4</c:v>
                </c:pt>
              </c:numCache>
            </c:numRef>
          </c:val>
          <c:extLst xmlns:c16r2="http://schemas.microsoft.com/office/drawing/2015/06/chart">
            <c:ext xmlns:c16="http://schemas.microsoft.com/office/drawing/2014/chart" uri="{C3380CC4-5D6E-409C-BE32-E72D297353CC}">
              <c16:uniqueId val="{00000004-BCA1-45FB-8E07-DE5AB026BBF1}"/>
            </c:ext>
          </c:extLst>
        </c:ser>
        <c:dLbls>
          <c:showLegendKey val="0"/>
          <c:showVal val="0"/>
          <c:showCatName val="0"/>
          <c:showSerName val="0"/>
          <c:showPercent val="0"/>
          <c:showBubbleSize val="0"/>
        </c:dLbls>
        <c:gapWidth val="219"/>
        <c:overlap val="-27"/>
        <c:axId val="757102632"/>
        <c:axId val="757100280"/>
      </c:barChart>
      <c:catAx>
        <c:axId val="75710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57100280"/>
        <c:crosses val="autoZero"/>
        <c:auto val="1"/>
        <c:lblAlgn val="ctr"/>
        <c:lblOffset val="100"/>
        <c:noMultiLvlLbl val="0"/>
      </c:catAx>
      <c:valAx>
        <c:axId val="75710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7102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8CD21D-F244-4340-B443-E552C9B347C8}" type="doc">
      <dgm:prSet loTypeId="urn:microsoft.com/office/officeart/2005/8/layout/gear1" loCatId="process" qsTypeId="urn:microsoft.com/office/officeart/2005/8/quickstyle/simple1" qsCatId="simple" csTypeId="urn:microsoft.com/office/officeart/2005/8/colors/accent1_2" csCatId="accent1" phldr="1"/>
      <dgm:spPr/>
    </dgm:pt>
    <dgm:pt modelId="{12781C97-C321-464C-89CE-6887C4C17311}">
      <dgm:prSet phldrT="[Text]"/>
      <dgm:spPr/>
      <dgm:t>
        <a:bodyPr/>
        <a:lstStyle/>
        <a:p>
          <a:r>
            <a:rPr lang="en-US" dirty="0"/>
            <a:t> </a:t>
          </a:r>
        </a:p>
      </dgm:t>
    </dgm:pt>
    <dgm:pt modelId="{5DBCDCE6-1CC3-47A0-BCB7-9D6DEA3185C2}" type="parTrans" cxnId="{66923A1A-9487-4860-84D3-9768C2053502}">
      <dgm:prSet/>
      <dgm:spPr/>
      <dgm:t>
        <a:bodyPr/>
        <a:lstStyle/>
        <a:p>
          <a:endParaRPr lang="en-US"/>
        </a:p>
      </dgm:t>
    </dgm:pt>
    <dgm:pt modelId="{8CC7F1A5-9103-4044-84BC-AA03ADC6CD39}" type="sibTrans" cxnId="{66923A1A-9487-4860-84D3-9768C2053502}">
      <dgm:prSet/>
      <dgm:spPr/>
      <dgm:t>
        <a:bodyPr/>
        <a:lstStyle/>
        <a:p>
          <a:endParaRPr lang="en-US"/>
        </a:p>
      </dgm:t>
    </dgm:pt>
    <dgm:pt modelId="{31E8A7D9-D973-4E1F-9EE8-21394C493E9D}">
      <dgm:prSet phldrT="[Text]"/>
      <dgm:spPr/>
      <dgm:t>
        <a:bodyPr/>
        <a:lstStyle/>
        <a:p>
          <a:r>
            <a:rPr lang="en-US" dirty="0"/>
            <a:t> </a:t>
          </a:r>
        </a:p>
      </dgm:t>
    </dgm:pt>
    <dgm:pt modelId="{5FFD1243-D2EC-4663-A816-7CE7A5B932EB}" type="parTrans" cxnId="{B6A99047-A3E1-42F5-8DEA-A8976C610FB6}">
      <dgm:prSet/>
      <dgm:spPr/>
      <dgm:t>
        <a:bodyPr/>
        <a:lstStyle/>
        <a:p>
          <a:endParaRPr lang="en-US"/>
        </a:p>
      </dgm:t>
    </dgm:pt>
    <dgm:pt modelId="{2526D04B-5F6D-4707-AD53-E525F1001AD5}" type="sibTrans" cxnId="{B6A99047-A3E1-42F5-8DEA-A8976C610FB6}">
      <dgm:prSet/>
      <dgm:spPr/>
      <dgm:t>
        <a:bodyPr/>
        <a:lstStyle/>
        <a:p>
          <a:endParaRPr lang="en-US"/>
        </a:p>
      </dgm:t>
    </dgm:pt>
    <dgm:pt modelId="{60FBF843-89E6-49F0-B9F6-C66FBB3F82DA}">
      <dgm:prSet phldrT="[Text]"/>
      <dgm:spPr/>
      <dgm:t>
        <a:bodyPr/>
        <a:lstStyle/>
        <a:p>
          <a:r>
            <a:rPr lang="en-US" dirty="0"/>
            <a:t> </a:t>
          </a:r>
        </a:p>
      </dgm:t>
    </dgm:pt>
    <dgm:pt modelId="{6120A087-1C2E-409D-8649-FE849CD070CA}" type="parTrans" cxnId="{EF846957-79E5-4861-A7C9-8937DAF06F81}">
      <dgm:prSet/>
      <dgm:spPr/>
      <dgm:t>
        <a:bodyPr/>
        <a:lstStyle/>
        <a:p>
          <a:endParaRPr lang="en-US"/>
        </a:p>
      </dgm:t>
    </dgm:pt>
    <dgm:pt modelId="{95036FAC-0CD0-40A9-B39B-2D836FFA9CD6}" type="sibTrans" cxnId="{EF846957-79E5-4861-A7C9-8937DAF06F81}">
      <dgm:prSet/>
      <dgm:spPr/>
      <dgm:t>
        <a:bodyPr/>
        <a:lstStyle/>
        <a:p>
          <a:endParaRPr lang="en-US"/>
        </a:p>
      </dgm:t>
    </dgm:pt>
    <dgm:pt modelId="{B1065DDD-65B8-4309-9E22-95826F501EA3}" type="pres">
      <dgm:prSet presAssocID="{238CD21D-F244-4340-B443-E552C9B347C8}" presName="composite" presStyleCnt="0">
        <dgm:presLayoutVars>
          <dgm:chMax val="3"/>
          <dgm:animLvl val="lvl"/>
          <dgm:resizeHandles val="exact"/>
        </dgm:presLayoutVars>
      </dgm:prSet>
      <dgm:spPr/>
    </dgm:pt>
    <dgm:pt modelId="{23FDFB31-B006-4E28-B92C-D504C127E591}" type="pres">
      <dgm:prSet presAssocID="{12781C97-C321-464C-89CE-6887C4C17311}" presName="gear1" presStyleLbl="node1" presStyleIdx="0" presStyleCnt="3">
        <dgm:presLayoutVars>
          <dgm:chMax val="1"/>
          <dgm:bulletEnabled val="1"/>
        </dgm:presLayoutVars>
      </dgm:prSet>
      <dgm:spPr/>
      <dgm:t>
        <a:bodyPr/>
        <a:lstStyle/>
        <a:p>
          <a:endParaRPr lang="en-US"/>
        </a:p>
      </dgm:t>
    </dgm:pt>
    <dgm:pt modelId="{1AB0E1BA-4BC6-40BD-9586-D783BDBE58A8}" type="pres">
      <dgm:prSet presAssocID="{12781C97-C321-464C-89CE-6887C4C17311}" presName="gear1srcNode" presStyleLbl="node1" presStyleIdx="0" presStyleCnt="3"/>
      <dgm:spPr/>
      <dgm:t>
        <a:bodyPr/>
        <a:lstStyle/>
        <a:p>
          <a:endParaRPr lang="en-US"/>
        </a:p>
      </dgm:t>
    </dgm:pt>
    <dgm:pt modelId="{13533347-ED8F-4A63-A619-C17F8089744E}" type="pres">
      <dgm:prSet presAssocID="{12781C97-C321-464C-89CE-6887C4C17311}" presName="gear1dstNode" presStyleLbl="node1" presStyleIdx="0" presStyleCnt="3"/>
      <dgm:spPr/>
      <dgm:t>
        <a:bodyPr/>
        <a:lstStyle/>
        <a:p>
          <a:endParaRPr lang="en-US"/>
        </a:p>
      </dgm:t>
    </dgm:pt>
    <dgm:pt modelId="{E25571C0-0942-44F8-A306-67BB3F310BE5}" type="pres">
      <dgm:prSet presAssocID="{31E8A7D9-D973-4E1F-9EE8-21394C493E9D}" presName="gear2" presStyleLbl="node1" presStyleIdx="1" presStyleCnt="3">
        <dgm:presLayoutVars>
          <dgm:chMax val="1"/>
          <dgm:bulletEnabled val="1"/>
        </dgm:presLayoutVars>
      </dgm:prSet>
      <dgm:spPr/>
      <dgm:t>
        <a:bodyPr/>
        <a:lstStyle/>
        <a:p>
          <a:endParaRPr lang="en-US"/>
        </a:p>
      </dgm:t>
    </dgm:pt>
    <dgm:pt modelId="{F98654A6-7644-470C-B01A-FD59AA3011B1}" type="pres">
      <dgm:prSet presAssocID="{31E8A7D9-D973-4E1F-9EE8-21394C493E9D}" presName="gear2srcNode" presStyleLbl="node1" presStyleIdx="1" presStyleCnt="3"/>
      <dgm:spPr/>
      <dgm:t>
        <a:bodyPr/>
        <a:lstStyle/>
        <a:p>
          <a:endParaRPr lang="en-US"/>
        </a:p>
      </dgm:t>
    </dgm:pt>
    <dgm:pt modelId="{EE5AFEE2-7C3E-40BF-B06B-90B247BE7D96}" type="pres">
      <dgm:prSet presAssocID="{31E8A7D9-D973-4E1F-9EE8-21394C493E9D}" presName="gear2dstNode" presStyleLbl="node1" presStyleIdx="1" presStyleCnt="3"/>
      <dgm:spPr/>
      <dgm:t>
        <a:bodyPr/>
        <a:lstStyle/>
        <a:p>
          <a:endParaRPr lang="en-US"/>
        </a:p>
      </dgm:t>
    </dgm:pt>
    <dgm:pt modelId="{D919C440-CD69-45C5-B51F-AF07604825B6}" type="pres">
      <dgm:prSet presAssocID="{60FBF843-89E6-49F0-B9F6-C66FBB3F82DA}" presName="gear3" presStyleLbl="node1" presStyleIdx="2" presStyleCnt="3" custLinFactNeighborY="-16447"/>
      <dgm:spPr/>
      <dgm:t>
        <a:bodyPr/>
        <a:lstStyle/>
        <a:p>
          <a:endParaRPr lang="en-US"/>
        </a:p>
      </dgm:t>
    </dgm:pt>
    <dgm:pt modelId="{D1D5C88D-3ECD-4623-9476-562C12AE6B90}" type="pres">
      <dgm:prSet presAssocID="{60FBF843-89E6-49F0-B9F6-C66FBB3F82DA}" presName="gear3tx" presStyleLbl="node1" presStyleIdx="2" presStyleCnt="3">
        <dgm:presLayoutVars>
          <dgm:chMax val="1"/>
          <dgm:bulletEnabled val="1"/>
        </dgm:presLayoutVars>
      </dgm:prSet>
      <dgm:spPr/>
      <dgm:t>
        <a:bodyPr/>
        <a:lstStyle/>
        <a:p>
          <a:endParaRPr lang="en-US"/>
        </a:p>
      </dgm:t>
    </dgm:pt>
    <dgm:pt modelId="{942C6A36-9940-4C74-A993-73E1D7785FDC}" type="pres">
      <dgm:prSet presAssocID="{60FBF843-89E6-49F0-B9F6-C66FBB3F82DA}" presName="gear3srcNode" presStyleLbl="node1" presStyleIdx="2" presStyleCnt="3"/>
      <dgm:spPr/>
      <dgm:t>
        <a:bodyPr/>
        <a:lstStyle/>
        <a:p>
          <a:endParaRPr lang="en-US"/>
        </a:p>
      </dgm:t>
    </dgm:pt>
    <dgm:pt modelId="{50076E77-B7E4-4F68-AA44-8369FABD27F9}" type="pres">
      <dgm:prSet presAssocID="{60FBF843-89E6-49F0-B9F6-C66FBB3F82DA}" presName="gear3dstNode" presStyleLbl="node1" presStyleIdx="2" presStyleCnt="3"/>
      <dgm:spPr/>
      <dgm:t>
        <a:bodyPr/>
        <a:lstStyle/>
        <a:p>
          <a:endParaRPr lang="en-US"/>
        </a:p>
      </dgm:t>
    </dgm:pt>
    <dgm:pt modelId="{26E8E3F7-3BE3-4658-8D8A-67C1F4C42542}" type="pres">
      <dgm:prSet presAssocID="{8CC7F1A5-9103-4044-84BC-AA03ADC6CD39}" presName="connector1" presStyleLbl="sibTrans2D1" presStyleIdx="0" presStyleCnt="3"/>
      <dgm:spPr/>
      <dgm:t>
        <a:bodyPr/>
        <a:lstStyle/>
        <a:p>
          <a:endParaRPr lang="en-US"/>
        </a:p>
      </dgm:t>
    </dgm:pt>
    <dgm:pt modelId="{03AA5648-A253-427B-BFCF-C4BE5AFEBCC4}" type="pres">
      <dgm:prSet presAssocID="{2526D04B-5F6D-4707-AD53-E525F1001AD5}" presName="connector2" presStyleLbl="sibTrans2D1" presStyleIdx="1" presStyleCnt="3"/>
      <dgm:spPr/>
      <dgm:t>
        <a:bodyPr/>
        <a:lstStyle/>
        <a:p>
          <a:endParaRPr lang="en-US"/>
        </a:p>
      </dgm:t>
    </dgm:pt>
    <dgm:pt modelId="{D274E67A-521A-467A-A57A-16186A85C171}" type="pres">
      <dgm:prSet presAssocID="{95036FAC-0CD0-40A9-B39B-2D836FFA9CD6}" presName="connector3" presStyleLbl="sibTrans2D1" presStyleIdx="2" presStyleCnt="3"/>
      <dgm:spPr/>
      <dgm:t>
        <a:bodyPr/>
        <a:lstStyle/>
        <a:p>
          <a:endParaRPr lang="en-US"/>
        </a:p>
      </dgm:t>
    </dgm:pt>
  </dgm:ptLst>
  <dgm:cxnLst>
    <dgm:cxn modelId="{E1865C4A-F883-4292-AC66-D3BDA72D5F0C}" type="presOf" srcId="{60FBF843-89E6-49F0-B9F6-C66FBB3F82DA}" destId="{942C6A36-9940-4C74-A993-73E1D7785FDC}" srcOrd="2" destOrd="0" presId="urn:microsoft.com/office/officeart/2005/8/layout/gear1"/>
    <dgm:cxn modelId="{5C4FBFCF-A103-47EE-B1E4-A448C6D5E389}" type="presOf" srcId="{31E8A7D9-D973-4E1F-9EE8-21394C493E9D}" destId="{EE5AFEE2-7C3E-40BF-B06B-90B247BE7D96}" srcOrd="2" destOrd="0" presId="urn:microsoft.com/office/officeart/2005/8/layout/gear1"/>
    <dgm:cxn modelId="{E369F632-11BD-419D-BD96-309FBEFEE10D}" type="presOf" srcId="{31E8A7D9-D973-4E1F-9EE8-21394C493E9D}" destId="{E25571C0-0942-44F8-A306-67BB3F310BE5}" srcOrd="0" destOrd="0" presId="urn:microsoft.com/office/officeart/2005/8/layout/gear1"/>
    <dgm:cxn modelId="{F788BC3A-454F-4164-A78F-B217D261321F}" type="presOf" srcId="{8CC7F1A5-9103-4044-84BC-AA03ADC6CD39}" destId="{26E8E3F7-3BE3-4658-8D8A-67C1F4C42542}" srcOrd="0" destOrd="0" presId="urn:microsoft.com/office/officeart/2005/8/layout/gear1"/>
    <dgm:cxn modelId="{A780034B-EF13-4E7D-9B7D-C6603CD41220}" type="presOf" srcId="{31E8A7D9-D973-4E1F-9EE8-21394C493E9D}" destId="{F98654A6-7644-470C-B01A-FD59AA3011B1}" srcOrd="1" destOrd="0" presId="urn:microsoft.com/office/officeart/2005/8/layout/gear1"/>
    <dgm:cxn modelId="{53AE8C0A-E34A-4827-AB97-2A52F847AD92}" type="presOf" srcId="{2526D04B-5F6D-4707-AD53-E525F1001AD5}" destId="{03AA5648-A253-427B-BFCF-C4BE5AFEBCC4}" srcOrd="0" destOrd="0" presId="urn:microsoft.com/office/officeart/2005/8/layout/gear1"/>
    <dgm:cxn modelId="{66923A1A-9487-4860-84D3-9768C2053502}" srcId="{238CD21D-F244-4340-B443-E552C9B347C8}" destId="{12781C97-C321-464C-89CE-6887C4C17311}" srcOrd="0" destOrd="0" parTransId="{5DBCDCE6-1CC3-47A0-BCB7-9D6DEA3185C2}" sibTransId="{8CC7F1A5-9103-4044-84BC-AA03ADC6CD39}"/>
    <dgm:cxn modelId="{953A3F4D-0B15-490F-B5B9-F55C2F035540}" type="presOf" srcId="{60FBF843-89E6-49F0-B9F6-C66FBB3F82DA}" destId="{50076E77-B7E4-4F68-AA44-8369FABD27F9}" srcOrd="3" destOrd="0" presId="urn:microsoft.com/office/officeart/2005/8/layout/gear1"/>
    <dgm:cxn modelId="{697D7FBD-009B-42DB-856E-85BF773F4D62}" type="presOf" srcId="{12781C97-C321-464C-89CE-6887C4C17311}" destId="{13533347-ED8F-4A63-A619-C17F8089744E}" srcOrd="2" destOrd="0" presId="urn:microsoft.com/office/officeart/2005/8/layout/gear1"/>
    <dgm:cxn modelId="{CCE9ADD4-DEF8-4FCE-A2E5-4D7366D388ED}" type="presOf" srcId="{12781C97-C321-464C-89CE-6887C4C17311}" destId="{23FDFB31-B006-4E28-B92C-D504C127E591}" srcOrd="0" destOrd="0" presId="urn:microsoft.com/office/officeart/2005/8/layout/gear1"/>
    <dgm:cxn modelId="{8345F022-71AB-4858-AFF4-7D68FF8CFFA4}" type="presOf" srcId="{12781C97-C321-464C-89CE-6887C4C17311}" destId="{1AB0E1BA-4BC6-40BD-9586-D783BDBE58A8}" srcOrd="1" destOrd="0" presId="urn:microsoft.com/office/officeart/2005/8/layout/gear1"/>
    <dgm:cxn modelId="{4F271A80-9055-4A01-AE95-EB6296AF9242}" type="presOf" srcId="{238CD21D-F244-4340-B443-E552C9B347C8}" destId="{B1065DDD-65B8-4309-9E22-95826F501EA3}" srcOrd="0" destOrd="0" presId="urn:microsoft.com/office/officeart/2005/8/layout/gear1"/>
    <dgm:cxn modelId="{1F43DD41-1A39-461D-935A-6B1B190CE1F3}" type="presOf" srcId="{60FBF843-89E6-49F0-B9F6-C66FBB3F82DA}" destId="{D919C440-CD69-45C5-B51F-AF07604825B6}" srcOrd="0" destOrd="0" presId="urn:microsoft.com/office/officeart/2005/8/layout/gear1"/>
    <dgm:cxn modelId="{B6A99047-A3E1-42F5-8DEA-A8976C610FB6}" srcId="{238CD21D-F244-4340-B443-E552C9B347C8}" destId="{31E8A7D9-D973-4E1F-9EE8-21394C493E9D}" srcOrd="1" destOrd="0" parTransId="{5FFD1243-D2EC-4663-A816-7CE7A5B932EB}" sibTransId="{2526D04B-5F6D-4707-AD53-E525F1001AD5}"/>
    <dgm:cxn modelId="{80C303F5-8551-42F9-99D6-3DD9BA334A15}" type="presOf" srcId="{60FBF843-89E6-49F0-B9F6-C66FBB3F82DA}" destId="{D1D5C88D-3ECD-4623-9476-562C12AE6B90}" srcOrd="1" destOrd="0" presId="urn:microsoft.com/office/officeart/2005/8/layout/gear1"/>
    <dgm:cxn modelId="{C8051B7C-D8AE-4EAA-BAD4-02F64BA17CA7}" type="presOf" srcId="{95036FAC-0CD0-40A9-B39B-2D836FFA9CD6}" destId="{D274E67A-521A-467A-A57A-16186A85C171}" srcOrd="0" destOrd="0" presId="urn:microsoft.com/office/officeart/2005/8/layout/gear1"/>
    <dgm:cxn modelId="{EF846957-79E5-4861-A7C9-8937DAF06F81}" srcId="{238CD21D-F244-4340-B443-E552C9B347C8}" destId="{60FBF843-89E6-49F0-B9F6-C66FBB3F82DA}" srcOrd="2" destOrd="0" parTransId="{6120A087-1C2E-409D-8649-FE849CD070CA}" sibTransId="{95036FAC-0CD0-40A9-B39B-2D836FFA9CD6}"/>
    <dgm:cxn modelId="{33429315-2675-4F9C-8DCB-B9E47790674C}" type="presParOf" srcId="{B1065DDD-65B8-4309-9E22-95826F501EA3}" destId="{23FDFB31-B006-4E28-B92C-D504C127E591}" srcOrd="0" destOrd="0" presId="urn:microsoft.com/office/officeart/2005/8/layout/gear1"/>
    <dgm:cxn modelId="{C1D67B15-789A-41CB-898F-62D255C0C803}" type="presParOf" srcId="{B1065DDD-65B8-4309-9E22-95826F501EA3}" destId="{1AB0E1BA-4BC6-40BD-9586-D783BDBE58A8}" srcOrd="1" destOrd="0" presId="urn:microsoft.com/office/officeart/2005/8/layout/gear1"/>
    <dgm:cxn modelId="{A2B8A756-4243-4ABB-B886-6D512E706DB5}" type="presParOf" srcId="{B1065DDD-65B8-4309-9E22-95826F501EA3}" destId="{13533347-ED8F-4A63-A619-C17F8089744E}" srcOrd="2" destOrd="0" presId="urn:microsoft.com/office/officeart/2005/8/layout/gear1"/>
    <dgm:cxn modelId="{7E2AE4DE-3EA3-40EF-A194-1EA2FCBC22A6}" type="presParOf" srcId="{B1065DDD-65B8-4309-9E22-95826F501EA3}" destId="{E25571C0-0942-44F8-A306-67BB3F310BE5}" srcOrd="3" destOrd="0" presId="urn:microsoft.com/office/officeart/2005/8/layout/gear1"/>
    <dgm:cxn modelId="{615EECAC-8DE8-4DEC-A696-83118481F6D9}" type="presParOf" srcId="{B1065DDD-65B8-4309-9E22-95826F501EA3}" destId="{F98654A6-7644-470C-B01A-FD59AA3011B1}" srcOrd="4" destOrd="0" presId="urn:microsoft.com/office/officeart/2005/8/layout/gear1"/>
    <dgm:cxn modelId="{D321A503-61D8-4483-8ABA-9957921C79C9}" type="presParOf" srcId="{B1065DDD-65B8-4309-9E22-95826F501EA3}" destId="{EE5AFEE2-7C3E-40BF-B06B-90B247BE7D96}" srcOrd="5" destOrd="0" presId="urn:microsoft.com/office/officeart/2005/8/layout/gear1"/>
    <dgm:cxn modelId="{F898CEE9-2B13-40B2-9CBE-5A49CD367AF8}" type="presParOf" srcId="{B1065DDD-65B8-4309-9E22-95826F501EA3}" destId="{D919C440-CD69-45C5-B51F-AF07604825B6}" srcOrd="6" destOrd="0" presId="urn:microsoft.com/office/officeart/2005/8/layout/gear1"/>
    <dgm:cxn modelId="{06310A75-13F8-4BAF-BFA4-43BF973B34D8}" type="presParOf" srcId="{B1065DDD-65B8-4309-9E22-95826F501EA3}" destId="{D1D5C88D-3ECD-4623-9476-562C12AE6B90}" srcOrd="7" destOrd="0" presId="urn:microsoft.com/office/officeart/2005/8/layout/gear1"/>
    <dgm:cxn modelId="{FCBD8661-CF59-4DF6-BACB-1C4A3FC2A96C}" type="presParOf" srcId="{B1065DDD-65B8-4309-9E22-95826F501EA3}" destId="{942C6A36-9940-4C74-A993-73E1D7785FDC}" srcOrd="8" destOrd="0" presId="urn:microsoft.com/office/officeart/2005/8/layout/gear1"/>
    <dgm:cxn modelId="{A13F2C94-0329-432E-BC37-1E85F062533D}" type="presParOf" srcId="{B1065DDD-65B8-4309-9E22-95826F501EA3}" destId="{50076E77-B7E4-4F68-AA44-8369FABD27F9}" srcOrd="9" destOrd="0" presId="urn:microsoft.com/office/officeart/2005/8/layout/gear1"/>
    <dgm:cxn modelId="{5596C53F-4183-4584-B00A-EB30ABA588F3}" type="presParOf" srcId="{B1065DDD-65B8-4309-9E22-95826F501EA3}" destId="{26E8E3F7-3BE3-4658-8D8A-67C1F4C42542}" srcOrd="10" destOrd="0" presId="urn:microsoft.com/office/officeart/2005/8/layout/gear1"/>
    <dgm:cxn modelId="{349433EE-ABA3-46B6-8B61-52DED67D0599}" type="presParOf" srcId="{B1065DDD-65B8-4309-9E22-95826F501EA3}" destId="{03AA5648-A253-427B-BFCF-C4BE5AFEBCC4}" srcOrd="11" destOrd="0" presId="urn:microsoft.com/office/officeart/2005/8/layout/gear1"/>
    <dgm:cxn modelId="{B59856A2-5AAA-41DA-8012-CAC29F20D1F8}" type="presParOf" srcId="{B1065DDD-65B8-4309-9E22-95826F501EA3}" destId="{D274E67A-521A-467A-A57A-16186A85C17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8CD21D-F244-4340-B443-E552C9B347C8}" type="doc">
      <dgm:prSet loTypeId="urn:microsoft.com/office/officeart/2005/8/layout/gear1" loCatId="process" qsTypeId="urn:microsoft.com/office/officeart/2005/8/quickstyle/simple1" qsCatId="simple" csTypeId="urn:microsoft.com/office/officeart/2005/8/colors/accent1_2" csCatId="accent1" phldr="1"/>
      <dgm:spPr/>
    </dgm:pt>
    <dgm:pt modelId="{12781C97-C321-464C-89CE-6887C4C17311}">
      <dgm:prSet phldrT="[Text]"/>
      <dgm:spPr/>
      <dgm:t>
        <a:bodyPr/>
        <a:lstStyle/>
        <a:p>
          <a:r>
            <a:rPr lang="en-US" dirty="0"/>
            <a:t> </a:t>
          </a:r>
        </a:p>
      </dgm:t>
    </dgm:pt>
    <dgm:pt modelId="{5DBCDCE6-1CC3-47A0-BCB7-9D6DEA3185C2}" type="parTrans" cxnId="{66923A1A-9487-4860-84D3-9768C2053502}">
      <dgm:prSet/>
      <dgm:spPr/>
      <dgm:t>
        <a:bodyPr/>
        <a:lstStyle/>
        <a:p>
          <a:endParaRPr lang="en-US"/>
        </a:p>
      </dgm:t>
    </dgm:pt>
    <dgm:pt modelId="{8CC7F1A5-9103-4044-84BC-AA03ADC6CD39}" type="sibTrans" cxnId="{66923A1A-9487-4860-84D3-9768C2053502}">
      <dgm:prSet/>
      <dgm:spPr/>
      <dgm:t>
        <a:bodyPr/>
        <a:lstStyle/>
        <a:p>
          <a:endParaRPr lang="en-US"/>
        </a:p>
      </dgm:t>
    </dgm:pt>
    <dgm:pt modelId="{31E8A7D9-D973-4E1F-9EE8-21394C493E9D}">
      <dgm:prSet phldrT="[Text]"/>
      <dgm:spPr/>
      <dgm:t>
        <a:bodyPr/>
        <a:lstStyle/>
        <a:p>
          <a:r>
            <a:rPr lang="en-US" dirty="0"/>
            <a:t> </a:t>
          </a:r>
        </a:p>
      </dgm:t>
    </dgm:pt>
    <dgm:pt modelId="{5FFD1243-D2EC-4663-A816-7CE7A5B932EB}" type="parTrans" cxnId="{B6A99047-A3E1-42F5-8DEA-A8976C610FB6}">
      <dgm:prSet/>
      <dgm:spPr/>
      <dgm:t>
        <a:bodyPr/>
        <a:lstStyle/>
        <a:p>
          <a:endParaRPr lang="en-US"/>
        </a:p>
      </dgm:t>
    </dgm:pt>
    <dgm:pt modelId="{2526D04B-5F6D-4707-AD53-E525F1001AD5}" type="sibTrans" cxnId="{B6A99047-A3E1-42F5-8DEA-A8976C610FB6}">
      <dgm:prSet/>
      <dgm:spPr/>
      <dgm:t>
        <a:bodyPr/>
        <a:lstStyle/>
        <a:p>
          <a:endParaRPr lang="en-US"/>
        </a:p>
      </dgm:t>
    </dgm:pt>
    <dgm:pt modelId="{60FBF843-89E6-49F0-B9F6-C66FBB3F82DA}">
      <dgm:prSet phldrT="[Text]"/>
      <dgm:spPr/>
      <dgm:t>
        <a:bodyPr/>
        <a:lstStyle/>
        <a:p>
          <a:r>
            <a:rPr lang="en-US" dirty="0"/>
            <a:t> </a:t>
          </a:r>
        </a:p>
      </dgm:t>
    </dgm:pt>
    <dgm:pt modelId="{6120A087-1C2E-409D-8649-FE849CD070CA}" type="parTrans" cxnId="{EF846957-79E5-4861-A7C9-8937DAF06F81}">
      <dgm:prSet/>
      <dgm:spPr/>
      <dgm:t>
        <a:bodyPr/>
        <a:lstStyle/>
        <a:p>
          <a:endParaRPr lang="en-US"/>
        </a:p>
      </dgm:t>
    </dgm:pt>
    <dgm:pt modelId="{95036FAC-0CD0-40A9-B39B-2D836FFA9CD6}" type="sibTrans" cxnId="{EF846957-79E5-4861-A7C9-8937DAF06F81}">
      <dgm:prSet/>
      <dgm:spPr/>
      <dgm:t>
        <a:bodyPr/>
        <a:lstStyle/>
        <a:p>
          <a:endParaRPr lang="en-US"/>
        </a:p>
      </dgm:t>
    </dgm:pt>
    <dgm:pt modelId="{B1065DDD-65B8-4309-9E22-95826F501EA3}" type="pres">
      <dgm:prSet presAssocID="{238CD21D-F244-4340-B443-E552C9B347C8}" presName="composite" presStyleCnt="0">
        <dgm:presLayoutVars>
          <dgm:chMax val="3"/>
          <dgm:animLvl val="lvl"/>
          <dgm:resizeHandles val="exact"/>
        </dgm:presLayoutVars>
      </dgm:prSet>
      <dgm:spPr/>
    </dgm:pt>
    <dgm:pt modelId="{23FDFB31-B006-4E28-B92C-D504C127E591}" type="pres">
      <dgm:prSet presAssocID="{12781C97-C321-464C-89CE-6887C4C17311}" presName="gear1" presStyleLbl="node1" presStyleIdx="0" presStyleCnt="3">
        <dgm:presLayoutVars>
          <dgm:chMax val="1"/>
          <dgm:bulletEnabled val="1"/>
        </dgm:presLayoutVars>
      </dgm:prSet>
      <dgm:spPr/>
      <dgm:t>
        <a:bodyPr/>
        <a:lstStyle/>
        <a:p>
          <a:endParaRPr lang="en-US"/>
        </a:p>
      </dgm:t>
    </dgm:pt>
    <dgm:pt modelId="{1AB0E1BA-4BC6-40BD-9586-D783BDBE58A8}" type="pres">
      <dgm:prSet presAssocID="{12781C97-C321-464C-89CE-6887C4C17311}" presName="gear1srcNode" presStyleLbl="node1" presStyleIdx="0" presStyleCnt="3"/>
      <dgm:spPr/>
      <dgm:t>
        <a:bodyPr/>
        <a:lstStyle/>
        <a:p>
          <a:endParaRPr lang="en-US"/>
        </a:p>
      </dgm:t>
    </dgm:pt>
    <dgm:pt modelId="{13533347-ED8F-4A63-A619-C17F8089744E}" type="pres">
      <dgm:prSet presAssocID="{12781C97-C321-464C-89CE-6887C4C17311}" presName="gear1dstNode" presStyleLbl="node1" presStyleIdx="0" presStyleCnt="3"/>
      <dgm:spPr/>
      <dgm:t>
        <a:bodyPr/>
        <a:lstStyle/>
        <a:p>
          <a:endParaRPr lang="en-US"/>
        </a:p>
      </dgm:t>
    </dgm:pt>
    <dgm:pt modelId="{E25571C0-0942-44F8-A306-67BB3F310BE5}" type="pres">
      <dgm:prSet presAssocID="{31E8A7D9-D973-4E1F-9EE8-21394C493E9D}" presName="gear2" presStyleLbl="node1" presStyleIdx="1" presStyleCnt="3">
        <dgm:presLayoutVars>
          <dgm:chMax val="1"/>
          <dgm:bulletEnabled val="1"/>
        </dgm:presLayoutVars>
      </dgm:prSet>
      <dgm:spPr/>
      <dgm:t>
        <a:bodyPr/>
        <a:lstStyle/>
        <a:p>
          <a:endParaRPr lang="en-US"/>
        </a:p>
      </dgm:t>
    </dgm:pt>
    <dgm:pt modelId="{F98654A6-7644-470C-B01A-FD59AA3011B1}" type="pres">
      <dgm:prSet presAssocID="{31E8A7D9-D973-4E1F-9EE8-21394C493E9D}" presName="gear2srcNode" presStyleLbl="node1" presStyleIdx="1" presStyleCnt="3"/>
      <dgm:spPr/>
      <dgm:t>
        <a:bodyPr/>
        <a:lstStyle/>
        <a:p>
          <a:endParaRPr lang="en-US"/>
        </a:p>
      </dgm:t>
    </dgm:pt>
    <dgm:pt modelId="{EE5AFEE2-7C3E-40BF-B06B-90B247BE7D96}" type="pres">
      <dgm:prSet presAssocID="{31E8A7D9-D973-4E1F-9EE8-21394C493E9D}" presName="gear2dstNode" presStyleLbl="node1" presStyleIdx="1" presStyleCnt="3"/>
      <dgm:spPr/>
      <dgm:t>
        <a:bodyPr/>
        <a:lstStyle/>
        <a:p>
          <a:endParaRPr lang="en-US"/>
        </a:p>
      </dgm:t>
    </dgm:pt>
    <dgm:pt modelId="{D919C440-CD69-45C5-B51F-AF07604825B6}" type="pres">
      <dgm:prSet presAssocID="{60FBF843-89E6-49F0-B9F6-C66FBB3F82DA}" presName="gear3" presStyleLbl="node1" presStyleIdx="2" presStyleCnt="3" custLinFactNeighborY="-16447"/>
      <dgm:spPr/>
      <dgm:t>
        <a:bodyPr/>
        <a:lstStyle/>
        <a:p>
          <a:endParaRPr lang="en-US"/>
        </a:p>
      </dgm:t>
    </dgm:pt>
    <dgm:pt modelId="{D1D5C88D-3ECD-4623-9476-562C12AE6B90}" type="pres">
      <dgm:prSet presAssocID="{60FBF843-89E6-49F0-B9F6-C66FBB3F82DA}" presName="gear3tx" presStyleLbl="node1" presStyleIdx="2" presStyleCnt="3">
        <dgm:presLayoutVars>
          <dgm:chMax val="1"/>
          <dgm:bulletEnabled val="1"/>
        </dgm:presLayoutVars>
      </dgm:prSet>
      <dgm:spPr/>
      <dgm:t>
        <a:bodyPr/>
        <a:lstStyle/>
        <a:p>
          <a:endParaRPr lang="en-US"/>
        </a:p>
      </dgm:t>
    </dgm:pt>
    <dgm:pt modelId="{942C6A36-9940-4C74-A993-73E1D7785FDC}" type="pres">
      <dgm:prSet presAssocID="{60FBF843-89E6-49F0-B9F6-C66FBB3F82DA}" presName="gear3srcNode" presStyleLbl="node1" presStyleIdx="2" presStyleCnt="3"/>
      <dgm:spPr/>
      <dgm:t>
        <a:bodyPr/>
        <a:lstStyle/>
        <a:p>
          <a:endParaRPr lang="en-US"/>
        </a:p>
      </dgm:t>
    </dgm:pt>
    <dgm:pt modelId="{50076E77-B7E4-4F68-AA44-8369FABD27F9}" type="pres">
      <dgm:prSet presAssocID="{60FBF843-89E6-49F0-B9F6-C66FBB3F82DA}" presName="gear3dstNode" presStyleLbl="node1" presStyleIdx="2" presStyleCnt="3"/>
      <dgm:spPr/>
      <dgm:t>
        <a:bodyPr/>
        <a:lstStyle/>
        <a:p>
          <a:endParaRPr lang="en-US"/>
        </a:p>
      </dgm:t>
    </dgm:pt>
    <dgm:pt modelId="{26E8E3F7-3BE3-4658-8D8A-67C1F4C42542}" type="pres">
      <dgm:prSet presAssocID="{8CC7F1A5-9103-4044-84BC-AA03ADC6CD39}" presName="connector1" presStyleLbl="sibTrans2D1" presStyleIdx="0" presStyleCnt="3"/>
      <dgm:spPr/>
      <dgm:t>
        <a:bodyPr/>
        <a:lstStyle/>
        <a:p>
          <a:endParaRPr lang="en-US"/>
        </a:p>
      </dgm:t>
    </dgm:pt>
    <dgm:pt modelId="{03AA5648-A253-427B-BFCF-C4BE5AFEBCC4}" type="pres">
      <dgm:prSet presAssocID="{2526D04B-5F6D-4707-AD53-E525F1001AD5}" presName="connector2" presStyleLbl="sibTrans2D1" presStyleIdx="1" presStyleCnt="3"/>
      <dgm:spPr/>
      <dgm:t>
        <a:bodyPr/>
        <a:lstStyle/>
        <a:p>
          <a:endParaRPr lang="en-US"/>
        </a:p>
      </dgm:t>
    </dgm:pt>
    <dgm:pt modelId="{D274E67A-521A-467A-A57A-16186A85C171}" type="pres">
      <dgm:prSet presAssocID="{95036FAC-0CD0-40A9-B39B-2D836FFA9CD6}" presName="connector3" presStyleLbl="sibTrans2D1" presStyleIdx="2" presStyleCnt="3"/>
      <dgm:spPr/>
      <dgm:t>
        <a:bodyPr/>
        <a:lstStyle/>
        <a:p>
          <a:endParaRPr lang="en-US"/>
        </a:p>
      </dgm:t>
    </dgm:pt>
  </dgm:ptLst>
  <dgm:cxnLst>
    <dgm:cxn modelId="{A45591E7-14C4-46FA-AE5F-32A410DFABE5}" type="presOf" srcId="{238CD21D-F244-4340-B443-E552C9B347C8}" destId="{B1065DDD-65B8-4309-9E22-95826F501EA3}" srcOrd="0" destOrd="0" presId="urn:microsoft.com/office/officeart/2005/8/layout/gear1"/>
    <dgm:cxn modelId="{5B8A0AC5-48D1-4833-BEE3-F3B0A49E389E}" type="presOf" srcId="{95036FAC-0CD0-40A9-B39B-2D836FFA9CD6}" destId="{D274E67A-521A-467A-A57A-16186A85C171}" srcOrd="0" destOrd="0" presId="urn:microsoft.com/office/officeart/2005/8/layout/gear1"/>
    <dgm:cxn modelId="{082ED409-E2BA-4D1C-8A33-0D006432B160}" type="presOf" srcId="{31E8A7D9-D973-4E1F-9EE8-21394C493E9D}" destId="{E25571C0-0942-44F8-A306-67BB3F310BE5}" srcOrd="0" destOrd="0" presId="urn:microsoft.com/office/officeart/2005/8/layout/gear1"/>
    <dgm:cxn modelId="{FEE3D70D-94B3-452F-B3B9-D04D030C39CB}" type="presOf" srcId="{60FBF843-89E6-49F0-B9F6-C66FBB3F82DA}" destId="{942C6A36-9940-4C74-A993-73E1D7785FDC}" srcOrd="2" destOrd="0" presId="urn:microsoft.com/office/officeart/2005/8/layout/gear1"/>
    <dgm:cxn modelId="{80EA2EC0-9635-4F6A-BFD8-38455A52D188}" type="presOf" srcId="{12781C97-C321-464C-89CE-6887C4C17311}" destId="{13533347-ED8F-4A63-A619-C17F8089744E}" srcOrd="2" destOrd="0" presId="urn:microsoft.com/office/officeart/2005/8/layout/gear1"/>
    <dgm:cxn modelId="{21700D49-2250-4630-B161-96806117B079}" type="presOf" srcId="{60FBF843-89E6-49F0-B9F6-C66FBB3F82DA}" destId="{D1D5C88D-3ECD-4623-9476-562C12AE6B90}" srcOrd="1" destOrd="0" presId="urn:microsoft.com/office/officeart/2005/8/layout/gear1"/>
    <dgm:cxn modelId="{69FF69DB-6A8F-40B7-B23F-DDBFA28F5743}" type="presOf" srcId="{60FBF843-89E6-49F0-B9F6-C66FBB3F82DA}" destId="{D919C440-CD69-45C5-B51F-AF07604825B6}" srcOrd="0" destOrd="0" presId="urn:microsoft.com/office/officeart/2005/8/layout/gear1"/>
    <dgm:cxn modelId="{82320181-2603-471E-8F37-3E152D4A4361}" type="presOf" srcId="{31E8A7D9-D973-4E1F-9EE8-21394C493E9D}" destId="{F98654A6-7644-470C-B01A-FD59AA3011B1}" srcOrd="1" destOrd="0" presId="urn:microsoft.com/office/officeart/2005/8/layout/gear1"/>
    <dgm:cxn modelId="{2580FE35-E5AA-437D-8668-26D52F5C7D6C}" type="presOf" srcId="{12781C97-C321-464C-89CE-6887C4C17311}" destId="{1AB0E1BA-4BC6-40BD-9586-D783BDBE58A8}" srcOrd="1" destOrd="0" presId="urn:microsoft.com/office/officeart/2005/8/layout/gear1"/>
    <dgm:cxn modelId="{7640176E-5461-430F-916D-E640FCB3B65B}" type="presOf" srcId="{2526D04B-5F6D-4707-AD53-E525F1001AD5}" destId="{03AA5648-A253-427B-BFCF-C4BE5AFEBCC4}" srcOrd="0" destOrd="0" presId="urn:microsoft.com/office/officeart/2005/8/layout/gear1"/>
    <dgm:cxn modelId="{66923A1A-9487-4860-84D3-9768C2053502}" srcId="{238CD21D-F244-4340-B443-E552C9B347C8}" destId="{12781C97-C321-464C-89CE-6887C4C17311}" srcOrd="0" destOrd="0" parTransId="{5DBCDCE6-1CC3-47A0-BCB7-9D6DEA3185C2}" sibTransId="{8CC7F1A5-9103-4044-84BC-AA03ADC6CD39}"/>
    <dgm:cxn modelId="{0FD9A67F-7565-496A-90FE-5965C44F3DD9}" type="presOf" srcId="{31E8A7D9-D973-4E1F-9EE8-21394C493E9D}" destId="{EE5AFEE2-7C3E-40BF-B06B-90B247BE7D96}" srcOrd="2" destOrd="0" presId="urn:microsoft.com/office/officeart/2005/8/layout/gear1"/>
    <dgm:cxn modelId="{B6A99047-A3E1-42F5-8DEA-A8976C610FB6}" srcId="{238CD21D-F244-4340-B443-E552C9B347C8}" destId="{31E8A7D9-D973-4E1F-9EE8-21394C493E9D}" srcOrd="1" destOrd="0" parTransId="{5FFD1243-D2EC-4663-A816-7CE7A5B932EB}" sibTransId="{2526D04B-5F6D-4707-AD53-E525F1001AD5}"/>
    <dgm:cxn modelId="{893E73D3-B39B-489F-B43E-661072E62694}" type="presOf" srcId="{60FBF843-89E6-49F0-B9F6-C66FBB3F82DA}" destId="{50076E77-B7E4-4F68-AA44-8369FABD27F9}" srcOrd="3" destOrd="0" presId="urn:microsoft.com/office/officeart/2005/8/layout/gear1"/>
    <dgm:cxn modelId="{4E2CA759-EED9-43DE-AC7F-41E537BB6B07}" type="presOf" srcId="{12781C97-C321-464C-89CE-6887C4C17311}" destId="{23FDFB31-B006-4E28-B92C-D504C127E591}" srcOrd="0" destOrd="0" presId="urn:microsoft.com/office/officeart/2005/8/layout/gear1"/>
    <dgm:cxn modelId="{9904AFDE-BA18-4908-813B-7A6A57044394}" type="presOf" srcId="{8CC7F1A5-9103-4044-84BC-AA03ADC6CD39}" destId="{26E8E3F7-3BE3-4658-8D8A-67C1F4C42542}" srcOrd="0" destOrd="0" presId="urn:microsoft.com/office/officeart/2005/8/layout/gear1"/>
    <dgm:cxn modelId="{EF846957-79E5-4861-A7C9-8937DAF06F81}" srcId="{238CD21D-F244-4340-B443-E552C9B347C8}" destId="{60FBF843-89E6-49F0-B9F6-C66FBB3F82DA}" srcOrd="2" destOrd="0" parTransId="{6120A087-1C2E-409D-8649-FE849CD070CA}" sibTransId="{95036FAC-0CD0-40A9-B39B-2D836FFA9CD6}"/>
    <dgm:cxn modelId="{296BB71B-9730-43E3-91DA-455401405FBE}" type="presParOf" srcId="{B1065DDD-65B8-4309-9E22-95826F501EA3}" destId="{23FDFB31-B006-4E28-B92C-D504C127E591}" srcOrd="0" destOrd="0" presId="urn:microsoft.com/office/officeart/2005/8/layout/gear1"/>
    <dgm:cxn modelId="{67FD7F89-73DA-4CD4-BD91-D2440CABF289}" type="presParOf" srcId="{B1065DDD-65B8-4309-9E22-95826F501EA3}" destId="{1AB0E1BA-4BC6-40BD-9586-D783BDBE58A8}" srcOrd="1" destOrd="0" presId="urn:microsoft.com/office/officeart/2005/8/layout/gear1"/>
    <dgm:cxn modelId="{7FA1E097-639F-40D2-AFBC-988567940A08}" type="presParOf" srcId="{B1065DDD-65B8-4309-9E22-95826F501EA3}" destId="{13533347-ED8F-4A63-A619-C17F8089744E}" srcOrd="2" destOrd="0" presId="urn:microsoft.com/office/officeart/2005/8/layout/gear1"/>
    <dgm:cxn modelId="{BBD0E1BF-26B0-41CB-AA31-B38B7685D665}" type="presParOf" srcId="{B1065DDD-65B8-4309-9E22-95826F501EA3}" destId="{E25571C0-0942-44F8-A306-67BB3F310BE5}" srcOrd="3" destOrd="0" presId="urn:microsoft.com/office/officeart/2005/8/layout/gear1"/>
    <dgm:cxn modelId="{D3D20B96-4D04-44AF-A603-3EFB0798ECE6}" type="presParOf" srcId="{B1065DDD-65B8-4309-9E22-95826F501EA3}" destId="{F98654A6-7644-470C-B01A-FD59AA3011B1}" srcOrd="4" destOrd="0" presId="urn:microsoft.com/office/officeart/2005/8/layout/gear1"/>
    <dgm:cxn modelId="{DAF27229-3ECA-4D1B-B5FD-3CBF6614D4A6}" type="presParOf" srcId="{B1065DDD-65B8-4309-9E22-95826F501EA3}" destId="{EE5AFEE2-7C3E-40BF-B06B-90B247BE7D96}" srcOrd="5" destOrd="0" presId="urn:microsoft.com/office/officeart/2005/8/layout/gear1"/>
    <dgm:cxn modelId="{1E8BBF42-EF89-40DA-94B2-C790FE848E31}" type="presParOf" srcId="{B1065DDD-65B8-4309-9E22-95826F501EA3}" destId="{D919C440-CD69-45C5-B51F-AF07604825B6}" srcOrd="6" destOrd="0" presId="urn:microsoft.com/office/officeart/2005/8/layout/gear1"/>
    <dgm:cxn modelId="{E32AC3E3-E813-4E8A-8EEF-0EA0618DEEE3}" type="presParOf" srcId="{B1065DDD-65B8-4309-9E22-95826F501EA3}" destId="{D1D5C88D-3ECD-4623-9476-562C12AE6B90}" srcOrd="7" destOrd="0" presId="urn:microsoft.com/office/officeart/2005/8/layout/gear1"/>
    <dgm:cxn modelId="{49F0292A-485D-4332-AA7C-9DCB29FE9DD8}" type="presParOf" srcId="{B1065DDD-65B8-4309-9E22-95826F501EA3}" destId="{942C6A36-9940-4C74-A993-73E1D7785FDC}" srcOrd="8" destOrd="0" presId="urn:microsoft.com/office/officeart/2005/8/layout/gear1"/>
    <dgm:cxn modelId="{74D1855A-0A84-4727-B850-6B63012D780F}" type="presParOf" srcId="{B1065DDD-65B8-4309-9E22-95826F501EA3}" destId="{50076E77-B7E4-4F68-AA44-8369FABD27F9}" srcOrd="9" destOrd="0" presId="urn:microsoft.com/office/officeart/2005/8/layout/gear1"/>
    <dgm:cxn modelId="{46A0D4BF-D90A-46A0-BD66-C828AA00A294}" type="presParOf" srcId="{B1065DDD-65B8-4309-9E22-95826F501EA3}" destId="{26E8E3F7-3BE3-4658-8D8A-67C1F4C42542}" srcOrd="10" destOrd="0" presId="urn:microsoft.com/office/officeart/2005/8/layout/gear1"/>
    <dgm:cxn modelId="{E146DD96-6239-4174-AC05-538FDA3EF9A5}" type="presParOf" srcId="{B1065DDD-65B8-4309-9E22-95826F501EA3}" destId="{03AA5648-A253-427B-BFCF-C4BE5AFEBCC4}" srcOrd="11" destOrd="0" presId="urn:microsoft.com/office/officeart/2005/8/layout/gear1"/>
    <dgm:cxn modelId="{AC3C9269-F6F5-4FAE-BC8A-FEB944721E15}" type="presParOf" srcId="{B1065DDD-65B8-4309-9E22-95826F501EA3}" destId="{D274E67A-521A-467A-A57A-16186A85C17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DFB31-B006-4E28-B92C-D504C127E591}">
      <dsp:nvSpPr>
        <dsp:cNvPr id="0" name=""/>
        <dsp:cNvSpPr/>
      </dsp:nvSpPr>
      <dsp:spPr>
        <a:xfrm>
          <a:off x="561369" y="434074"/>
          <a:ext cx="530535" cy="530535"/>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p>
      </dsp:txBody>
      <dsp:txXfrm>
        <a:off x="668030" y="558349"/>
        <a:ext cx="317213" cy="272706"/>
      </dsp:txXfrm>
    </dsp:sp>
    <dsp:sp modelId="{E25571C0-0942-44F8-A306-67BB3F310BE5}">
      <dsp:nvSpPr>
        <dsp:cNvPr id="0" name=""/>
        <dsp:cNvSpPr/>
      </dsp:nvSpPr>
      <dsp:spPr>
        <a:xfrm>
          <a:off x="252694" y="308675"/>
          <a:ext cx="385844" cy="385844"/>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p>
      </dsp:txBody>
      <dsp:txXfrm>
        <a:off x="349831" y="406399"/>
        <a:ext cx="191570" cy="190396"/>
      </dsp:txXfrm>
    </dsp:sp>
    <dsp:sp modelId="{D919C440-CD69-45C5-B51F-AF07604825B6}">
      <dsp:nvSpPr>
        <dsp:cNvPr id="0" name=""/>
        <dsp:cNvSpPr/>
      </dsp:nvSpPr>
      <dsp:spPr>
        <a:xfrm rot="20700000">
          <a:off x="468806" y="42482"/>
          <a:ext cx="378048" cy="378048"/>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p>
      </dsp:txBody>
      <dsp:txXfrm rot="-20700000">
        <a:off x="551723" y="125399"/>
        <a:ext cx="212214" cy="212214"/>
      </dsp:txXfrm>
    </dsp:sp>
    <dsp:sp modelId="{26E8E3F7-3BE3-4658-8D8A-67C1F4C42542}">
      <dsp:nvSpPr>
        <dsp:cNvPr id="0" name=""/>
        <dsp:cNvSpPr/>
      </dsp:nvSpPr>
      <dsp:spPr>
        <a:xfrm>
          <a:off x="492453" y="368264"/>
          <a:ext cx="679085" cy="679085"/>
        </a:xfrm>
        <a:prstGeom prst="circularArrow">
          <a:avLst>
            <a:gd name="adj1" fmla="val 4688"/>
            <a:gd name="adj2" fmla="val 299029"/>
            <a:gd name="adj3" fmla="val 2289040"/>
            <a:gd name="adj4" fmla="val 1649129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AA5648-A253-427B-BFCF-C4BE5AFEBCC4}">
      <dsp:nvSpPr>
        <dsp:cNvPr id="0" name=""/>
        <dsp:cNvSpPr/>
      </dsp:nvSpPr>
      <dsp:spPr>
        <a:xfrm>
          <a:off x="184362" y="237162"/>
          <a:ext cx="493398" cy="49339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4E67A-521A-467A-A57A-16186A85C171}">
      <dsp:nvSpPr>
        <dsp:cNvPr id="0" name=""/>
        <dsp:cNvSpPr/>
      </dsp:nvSpPr>
      <dsp:spPr>
        <a:xfrm>
          <a:off x="381359" y="-26464"/>
          <a:ext cx="531982" cy="53198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DFB31-B006-4E28-B92C-D504C127E591}">
      <dsp:nvSpPr>
        <dsp:cNvPr id="0" name=""/>
        <dsp:cNvSpPr/>
      </dsp:nvSpPr>
      <dsp:spPr>
        <a:xfrm>
          <a:off x="561340" y="434340"/>
          <a:ext cx="530860" cy="53086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p>
      </dsp:txBody>
      <dsp:txXfrm>
        <a:off x="668066" y="558691"/>
        <a:ext cx="317408" cy="272873"/>
      </dsp:txXfrm>
    </dsp:sp>
    <dsp:sp modelId="{E25571C0-0942-44F8-A306-67BB3F310BE5}">
      <dsp:nvSpPr>
        <dsp:cNvPr id="0" name=""/>
        <dsp:cNvSpPr/>
      </dsp:nvSpPr>
      <dsp:spPr>
        <a:xfrm>
          <a:off x="252476" y="308864"/>
          <a:ext cx="386080" cy="38608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p>
      </dsp:txBody>
      <dsp:txXfrm>
        <a:off x="349673" y="406648"/>
        <a:ext cx="191686" cy="190512"/>
      </dsp:txXfrm>
    </dsp:sp>
    <dsp:sp modelId="{D919C440-CD69-45C5-B51F-AF07604825B6}">
      <dsp:nvSpPr>
        <dsp:cNvPr id="0" name=""/>
        <dsp:cNvSpPr/>
      </dsp:nvSpPr>
      <dsp:spPr>
        <a:xfrm rot="20700000">
          <a:off x="468720" y="42508"/>
          <a:ext cx="378279" cy="37827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a:t> </a:t>
          </a:r>
        </a:p>
      </dsp:txBody>
      <dsp:txXfrm rot="-20700000">
        <a:off x="551688" y="125476"/>
        <a:ext cx="212344" cy="212344"/>
      </dsp:txXfrm>
    </dsp:sp>
    <dsp:sp modelId="{26E8E3F7-3BE3-4658-8D8A-67C1F4C42542}">
      <dsp:nvSpPr>
        <dsp:cNvPr id="0" name=""/>
        <dsp:cNvSpPr/>
      </dsp:nvSpPr>
      <dsp:spPr>
        <a:xfrm>
          <a:off x="492400" y="368482"/>
          <a:ext cx="679500" cy="679500"/>
        </a:xfrm>
        <a:prstGeom prst="circularArrow">
          <a:avLst>
            <a:gd name="adj1" fmla="val 4688"/>
            <a:gd name="adj2" fmla="val 299029"/>
            <a:gd name="adj3" fmla="val 2289157"/>
            <a:gd name="adj4" fmla="val 1649083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AA5648-A253-427B-BFCF-C4BE5AFEBCC4}">
      <dsp:nvSpPr>
        <dsp:cNvPr id="0" name=""/>
        <dsp:cNvSpPr/>
      </dsp:nvSpPr>
      <dsp:spPr>
        <a:xfrm>
          <a:off x="184101" y="237296"/>
          <a:ext cx="493699" cy="49369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4E67A-521A-467A-A57A-16186A85C171}">
      <dsp:nvSpPr>
        <dsp:cNvPr id="0" name=""/>
        <dsp:cNvSpPr/>
      </dsp:nvSpPr>
      <dsp:spPr>
        <a:xfrm>
          <a:off x="381220" y="-26491"/>
          <a:ext cx="532307" cy="53230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drawing1.xml><?xml version="1.0" encoding="utf-8"?>
<c:userShapes xmlns:c="http://schemas.openxmlformats.org/drawingml/2006/chart">
  <cdr:relSizeAnchor xmlns:cdr="http://schemas.openxmlformats.org/drawingml/2006/chartDrawing">
    <cdr:from>
      <cdr:x>0.14847</cdr:x>
      <cdr:y>0.71004</cdr:y>
    </cdr:from>
    <cdr:to>
      <cdr:x>0.28018</cdr:x>
      <cdr:y>0.90017</cdr:y>
    </cdr:to>
    <cdr:sp macro="" textlink="">
      <cdr:nvSpPr>
        <cdr:cNvPr id="2" name="Rectangle 1"/>
        <cdr:cNvSpPr/>
      </cdr:nvSpPr>
      <cdr:spPr>
        <a:xfrm xmlns:a="http://schemas.openxmlformats.org/drawingml/2006/main">
          <a:off x="1228683" y="3448070"/>
          <a:ext cx="1089973" cy="923302"/>
        </a:xfrm>
        <a:prstGeom xmlns:a="http://schemas.openxmlformats.org/drawingml/2006/main" prst="rect">
          <a:avLst/>
        </a:prstGeom>
        <a:noFill xmlns:a="http://schemas.openxmlformats.org/drawingml/2006/main"/>
      </cdr:spPr>
      <cdr:txBody>
        <a:bodyPr xmlns:a="http://schemas.openxmlformats.org/drawingml/2006/main" wrap="square" lIns="91440" tIns="45720" rIns="91440" bIns="45720">
          <a:spAutoFit/>
        </a:bodyPr>
        <a:lstStyle xmlns:a="http://schemas.openxmlformats.org/drawingml/2006/main"/>
        <a:p xmlns:a="http://schemas.openxmlformats.org/drawingml/2006/main">
          <a:pPr algn="ctr"/>
          <a:r>
            <a:rPr lang="en-US" sz="5400" b="0" cap="none" spc="0" dirty="0">
              <a:ln w="0"/>
              <a:solidFill>
                <a:schemeClr val="tx1"/>
              </a:solidFill>
              <a:effectLst>
                <a:outerShdw blurRad="38100" dist="19050" dir="2700000" algn="tl" rotWithShape="0">
                  <a:schemeClr val="dk1">
                    <a:alpha val="40000"/>
                  </a:schemeClr>
                </a:outerShdw>
              </a:effectLst>
            </a:rPr>
            <a:t>1X</a:t>
          </a:r>
        </a:p>
      </cdr:txBody>
    </cdr:sp>
  </cdr:relSizeAnchor>
  <cdr:relSizeAnchor xmlns:cdr="http://schemas.openxmlformats.org/drawingml/2006/chartDrawing">
    <cdr:from>
      <cdr:x>0.4696</cdr:x>
      <cdr:y>0.61196</cdr:y>
    </cdr:from>
    <cdr:to>
      <cdr:x>0.59418</cdr:x>
      <cdr:y>0.8021</cdr:y>
    </cdr:to>
    <cdr:sp macro="" textlink="">
      <cdr:nvSpPr>
        <cdr:cNvPr id="3" name="Rectangle 2"/>
        <cdr:cNvSpPr/>
      </cdr:nvSpPr>
      <cdr:spPr>
        <a:xfrm xmlns:a="http://schemas.openxmlformats.org/drawingml/2006/main">
          <a:off x="3886200" y="2971800"/>
          <a:ext cx="1031051"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5400" dirty="0">
              <a:ln w="0"/>
              <a:solidFill>
                <a:schemeClr val="tx1"/>
              </a:solidFill>
              <a:effectLst>
                <a:outerShdw blurRad="38100" dist="19050" dir="2700000" algn="tl" rotWithShape="0">
                  <a:schemeClr val="dk1">
                    <a:alpha val="40000"/>
                  </a:schemeClr>
                </a:outerShdw>
              </a:effectLst>
            </a:rPr>
            <a:t>2</a:t>
          </a:r>
          <a:r>
            <a:rPr lang="en-US" sz="5400" b="0" cap="none" spc="0" dirty="0">
              <a:ln w="0"/>
              <a:solidFill>
                <a:schemeClr val="tx1"/>
              </a:solidFill>
              <a:effectLst>
                <a:outerShdw blurRad="38100" dist="19050" dir="2700000" algn="tl" rotWithShape="0">
                  <a:schemeClr val="dk1">
                    <a:alpha val="40000"/>
                  </a:schemeClr>
                </a:outerShdw>
              </a:effectLst>
            </a:rPr>
            <a:t>X</a:t>
          </a:r>
        </a:p>
      </cdr:txBody>
    </cdr:sp>
  </cdr:relSizeAnchor>
  <cdr:relSizeAnchor xmlns:cdr="http://schemas.openxmlformats.org/drawingml/2006/chartDrawing">
    <cdr:from>
      <cdr:x>0.78266</cdr:x>
      <cdr:y>0.28245</cdr:y>
    </cdr:from>
    <cdr:to>
      <cdr:x>0.90725</cdr:x>
      <cdr:y>0.47258</cdr:y>
    </cdr:to>
    <cdr:sp macro="" textlink="">
      <cdr:nvSpPr>
        <cdr:cNvPr id="4" name="Rectangle 3"/>
        <cdr:cNvSpPr/>
      </cdr:nvSpPr>
      <cdr:spPr>
        <a:xfrm xmlns:a="http://schemas.openxmlformats.org/drawingml/2006/main">
          <a:off x="6477000" y="1371600"/>
          <a:ext cx="1031051"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5400" dirty="0">
              <a:ln w="0"/>
              <a:solidFill>
                <a:schemeClr val="tx1"/>
              </a:solidFill>
              <a:effectLst>
                <a:outerShdw blurRad="38100" dist="19050" dir="2700000" algn="tl" rotWithShape="0">
                  <a:schemeClr val="dk1">
                    <a:alpha val="40000"/>
                  </a:schemeClr>
                </a:outerShdw>
              </a:effectLst>
            </a:rPr>
            <a:t>4</a:t>
          </a:r>
          <a:r>
            <a:rPr lang="en-US" sz="5400" b="0" cap="none" spc="0" dirty="0">
              <a:ln w="0"/>
              <a:solidFill>
                <a:schemeClr val="tx1"/>
              </a:solidFill>
              <a:effectLst>
                <a:outerShdw blurRad="38100" dist="19050" dir="2700000" algn="tl" rotWithShape="0">
                  <a:schemeClr val="dk1">
                    <a:alpha val="40000"/>
                  </a:schemeClr>
                </a:outerShdw>
              </a:effectLst>
            </a:rPr>
            <a:t>X</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899" cy="3554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317479" y="0"/>
            <a:ext cx="4068899" cy="355484"/>
          </a:xfrm>
          <a:prstGeom prst="rect">
            <a:avLst/>
          </a:prstGeom>
        </p:spPr>
        <p:txBody>
          <a:bodyPr vert="horz" lIns="91440" tIns="45720" rIns="91440" bIns="45720" rtlCol="0"/>
          <a:lstStyle>
            <a:lvl1pPr algn="r">
              <a:defRPr sz="1200"/>
            </a:lvl1pPr>
          </a:lstStyle>
          <a:p>
            <a:fld id="{7DB8E70B-7636-41C2-8606-513A963ECE5B}" type="datetimeFigureOut">
              <a:rPr lang="en-US" smtClean="0"/>
              <a:t>8/2/2019</a:t>
            </a:fld>
            <a:endParaRPr lang="en-US"/>
          </a:p>
        </p:txBody>
      </p:sp>
      <p:sp>
        <p:nvSpPr>
          <p:cNvPr id="4" name="Footer Placeholder 3"/>
          <p:cNvSpPr>
            <a:spLocks noGrp="1"/>
          </p:cNvSpPr>
          <p:nvPr>
            <p:ph type="ftr" sz="quarter" idx="2"/>
          </p:nvPr>
        </p:nvSpPr>
        <p:spPr>
          <a:xfrm>
            <a:off x="1" y="6746991"/>
            <a:ext cx="4068899" cy="3554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317479" y="6746991"/>
            <a:ext cx="4068899" cy="355484"/>
          </a:xfrm>
          <a:prstGeom prst="rect">
            <a:avLst/>
          </a:prstGeom>
        </p:spPr>
        <p:txBody>
          <a:bodyPr vert="horz" lIns="91440" tIns="45720" rIns="91440" bIns="45720" rtlCol="0" anchor="b"/>
          <a:lstStyle>
            <a:lvl1pPr algn="r">
              <a:defRPr sz="1200"/>
            </a:lvl1pPr>
          </a:lstStyle>
          <a:p>
            <a:fld id="{72935830-03F7-4F81-A865-C039370F89C7}" type="slidenum">
              <a:rPr lang="en-US" smtClean="0"/>
              <a:t>‹#›</a:t>
            </a:fld>
            <a:endParaRPr lang="en-US"/>
          </a:p>
        </p:txBody>
      </p:sp>
    </p:spTree>
    <p:extLst>
      <p:ext uri="{BB962C8B-B14F-4D97-AF65-F5344CB8AC3E}">
        <p14:creationId xmlns:p14="http://schemas.microsoft.com/office/powerpoint/2010/main" val="3458615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39" cy="356357"/>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5317964" y="0"/>
            <a:ext cx="4068339" cy="356357"/>
          </a:xfrm>
          <a:prstGeom prst="rect">
            <a:avLst/>
          </a:prstGeom>
        </p:spPr>
        <p:txBody>
          <a:bodyPr vert="horz" lIns="94229" tIns="47114" rIns="94229" bIns="47114" rtlCol="0"/>
          <a:lstStyle>
            <a:lvl1pPr algn="r">
              <a:defRPr sz="1200"/>
            </a:lvl1pPr>
          </a:lstStyle>
          <a:p>
            <a:fld id="{224FE758-00BC-4C5D-BAC9-B0DF6CA916E9}" type="datetimeFigureOut">
              <a:rPr lang="en-US" smtClean="0"/>
              <a:t>8/2/2019</a:t>
            </a:fld>
            <a:endParaRPr lang="en-US"/>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746119"/>
            <a:ext cx="4068339" cy="356356"/>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5317964" y="6746119"/>
            <a:ext cx="4068339" cy="356356"/>
          </a:xfrm>
          <a:prstGeom prst="rect">
            <a:avLst/>
          </a:prstGeom>
        </p:spPr>
        <p:txBody>
          <a:bodyPr vert="horz" lIns="94229" tIns="47114" rIns="94229" bIns="47114" rtlCol="0" anchor="b"/>
          <a:lstStyle>
            <a:lvl1pPr algn="r">
              <a:defRPr sz="1200"/>
            </a:lvl1pPr>
          </a:lstStyle>
          <a:p>
            <a:fld id="{22A4E5EC-1DC5-4063-8E0F-0FFFEE5AF847}" type="slidenum">
              <a:rPr lang="en-US" smtClean="0"/>
              <a:t>‹#›</a:t>
            </a:fld>
            <a:endParaRPr lang="en-US"/>
          </a:p>
        </p:txBody>
      </p:sp>
    </p:spTree>
    <p:extLst>
      <p:ext uri="{BB962C8B-B14F-4D97-AF65-F5344CB8AC3E}">
        <p14:creationId xmlns:p14="http://schemas.microsoft.com/office/powerpoint/2010/main" val="25963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A4E5EC-1DC5-4063-8E0F-0FFFEE5AF847}" type="slidenum">
              <a:rPr lang="en-US" smtClean="0"/>
              <a:t>1</a:t>
            </a:fld>
            <a:endParaRPr lang="en-US"/>
          </a:p>
        </p:txBody>
      </p:sp>
    </p:spTree>
    <p:extLst>
      <p:ext uri="{BB962C8B-B14F-4D97-AF65-F5344CB8AC3E}">
        <p14:creationId xmlns:p14="http://schemas.microsoft.com/office/powerpoint/2010/main" val="3466553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894D0A5C-6B8D-8740-ACDD-A40F7FCA9420}" type="slidenum">
              <a:rPr lang="en-US" smtClean="0"/>
              <a:pPr/>
              <a:t>2</a:t>
            </a:fld>
            <a:endParaRPr lang="en-US"/>
          </a:p>
        </p:txBody>
      </p:sp>
    </p:spTree>
    <p:extLst>
      <p:ext uri="{BB962C8B-B14F-4D97-AF65-F5344CB8AC3E}">
        <p14:creationId xmlns:p14="http://schemas.microsoft.com/office/powerpoint/2010/main" val="4122031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2" indent="-294440" eaLnBrk="0" hangingPunct="0">
              <a:defRPr>
                <a:solidFill>
                  <a:schemeClr val="tx1"/>
                </a:solidFill>
                <a:latin typeface="Arial" charset="0"/>
                <a:cs typeface="Arial" charset="0"/>
              </a:defRPr>
            </a:lvl2pPr>
            <a:lvl3pPr marL="1177756" indent="-235551" eaLnBrk="0" hangingPunct="0">
              <a:defRPr>
                <a:solidFill>
                  <a:schemeClr val="tx1"/>
                </a:solidFill>
                <a:latin typeface="Arial" charset="0"/>
                <a:cs typeface="Arial" charset="0"/>
              </a:defRPr>
            </a:lvl3pPr>
            <a:lvl4pPr marL="1648859" indent="-235551" eaLnBrk="0" hangingPunct="0">
              <a:defRPr>
                <a:solidFill>
                  <a:schemeClr val="tx1"/>
                </a:solidFill>
                <a:latin typeface="Arial" charset="0"/>
                <a:cs typeface="Arial" charset="0"/>
              </a:defRPr>
            </a:lvl4pPr>
            <a:lvl5pPr marL="2119960" indent="-235551" eaLnBrk="0" hangingPunct="0">
              <a:defRPr>
                <a:solidFill>
                  <a:schemeClr val="tx1"/>
                </a:solidFill>
                <a:latin typeface="Arial" charset="0"/>
                <a:cs typeface="Arial" charset="0"/>
              </a:defRPr>
            </a:lvl5pPr>
            <a:lvl6pPr marL="2591063" indent="-235551" eaLnBrk="0" fontAlgn="base" hangingPunct="0">
              <a:spcBef>
                <a:spcPct val="0"/>
              </a:spcBef>
              <a:spcAft>
                <a:spcPct val="0"/>
              </a:spcAft>
              <a:defRPr>
                <a:solidFill>
                  <a:schemeClr val="tx1"/>
                </a:solidFill>
                <a:latin typeface="Arial" charset="0"/>
                <a:cs typeface="Arial" charset="0"/>
              </a:defRPr>
            </a:lvl6pPr>
            <a:lvl7pPr marL="3062165" indent="-235551" eaLnBrk="0" fontAlgn="base" hangingPunct="0">
              <a:spcBef>
                <a:spcPct val="0"/>
              </a:spcBef>
              <a:spcAft>
                <a:spcPct val="0"/>
              </a:spcAft>
              <a:defRPr>
                <a:solidFill>
                  <a:schemeClr val="tx1"/>
                </a:solidFill>
                <a:latin typeface="Arial" charset="0"/>
                <a:cs typeface="Arial" charset="0"/>
              </a:defRPr>
            </a:lvl7pPr>
            <a:lvl8pPr marL="3533268" indent="-235551" eaLnBrk="0" fontAlgn="base" hangingPunct="0">
              <a:spcBef>
                <a:spcPct val="0"/>
              </a:spcBef>
              <a:spcAft>
                <a:spcPct val="0"/>
              </a:spcAft>
              <a:defRPr>
                <a:solidFill>
                  <a:schemeClr val="tx1"/>
                </a:solidFill>
                <a:latin typeface="Arial" charset="0"/>
                <a:cs typeface="Arial" charset="0"/>
              </a:defRPr>
            </a:lvl8pPr>
            <a:lvl9pPr marL="4004370" indent="-235551" eaLnBrk="0" fontAlgn="base" hangingPunct="0">
              <a:spcBef>
                <a:spcPct val="0"/>
              </a:spcBef>
              <a:spcAft>
                <a:spcPct val="0"/>
              </a:spcAft>
              <a:defRPr>
                <a:solidFill>
                  <a:schemeClr val="tx1"/>
                </a:solidFill>
                <a:latin typeface="Arial" charset="0"/>
                <a:cs typeface="Arial" charset="0"/>
              </a:defRPr>
            </a:lvl9pPr>
          </a:lstStyle>
          <a:p>
            <a:pPr defTabSz="942205" eaLnBrk="1" hangingPunct="1"/>
            <a:fld id="{8DA4EBA9-F824-46F3-8243-EAE1CA15B8D5}" type="slidenum">
              <a:rPr lang="en-US" smtClean="0"/>
              <a:pPr defTabSz="942205" eaLnBrk="1" hangingPunct="1"/>
              <a:t>3</a:t>
            </a:fld>
            <a:endParaRPr lang="en-US"/>
          </a:p>
        </p:txBody>
      </p:sp>
      <p:sp>
        <p:nvSpPr>
          <p:cNvPr id="100355" name="Rectangle 2"/>
          <p:cNvSpPr>
            <a:spLocks noGrp="1" noRot="1" noChangeAspect="1" noChangeArrowheads="1" noTextEdit="1"/>
          </p:cNvSpPr>
          <p:nvPr>
            <p:ph type="sldImg"/>
          </p:nvPr>
        </p:nvSpPr>
        <p:spPr>
          <a:xfrm>
            <a:off x="360363" y="679450"/>
            <a:ext cx="6188075" cy="3481388"/>
          </a:xfrm>
          <a:ln/>
        </p:spPr>
      </p:sp>
      <p:sp>
        <p:nvSpPr>
          <p:cNvPr id="100356" name="Rectangle 3"/>
          <p:cNvSpPr>
            <a:spLocks noGrp="1" noChangeArrowheads="1"/>
          </p:cNvSpPr>
          <p:nvPr>
            <p:ph type="body" idx="1"/>
          </p:nvPr>
        </p:nvSpPr>
        <p:spPr>
          <a:xfrm>
            <a:off x="922199" y="4392490"/>
            <a:ext cx="5061275" cy="416130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We look at a typical software project…..</a:t>
            </a:r>
          </a:p>
        </p:txBody>
      </p:sp>
    </p:spTree>
    <p:extLst>
      <p:ext uri="{BB962C8B-B14F-4D97-AF65-F5344CB8AC3E}">
        <p14:creationId xmlns:p14="http://schemas.microsoft.com/office/powerpoint/2010/main" val="1833340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2" indent="-294440" eaLnBrk="0" hangingPunct="0">
              <a:defRPr>
                <a:solidFill>
                  <a:schemeClr val="tx1"/>
                </a:solidFill>
                <a:latin typeface="Arial" charset="0"/>
                <a:cs typeface="Arial" charset="0"/>
              </a:defRPr>
            </a:lvl2pPr>
            <a:lvl3pPr marL="1177756" indent="-235551" eaLnBrk="0" hangingPunct="0">
              <a:defRPr>
                <a:solidFill>
                  <a:schemeClr val="tx1"/>
                </a:solidFill>
                <a:latin typeface="Arial" charset="0"/>
                <a:cs typeface="Arial" charset="0"/>
              </a:defRPr>
            </a:lvl3pPr>
            <a:lvl4pPr marL="1648859" indent="-235551" eaLnBrk="0" hangingPunct="0">
              <a:defRPr>
                <a:solidFill>
                  <a:schemeClr val="tx1"/>
                </a:solidFill>
                <a:latin typeface="Arial" charset="0"/>
                <a:cs typeface="Arial" charset="0"/>
              </a:defRPr>
            </a:lvl4pPr>
            <a:lvl5pPr marL="2119960" indent="-235551" eaLnBrk="0" hangingPunct="0">
              <a:defRPr>
                <a:solidFill>
                  <a:schemeClr val="tx1"/>
                </a:solidFill>
                <a:latin typeface="Arial" charset="0"/>
                <a:cs typeface="Arial" charset="0"/>
              </a:defRPr>
            </a:lvl5pPr>
            <a:lvl6pPr marL="2591063" indent="-235551" eaLnBrk="0" fontAlgn="base" hangingPunct="0">
              <a:spcBef>
                <a:spcPct val="0"/>
              </a:spcBef>
              <a:spcAft>
                <a:spcPct val="0"/>
              </a:spcAft>
              <a:defRPr>
                <a:solidFill>
                  <a:schemeClr val="tx1"/>
                </a:solidFill>
                <a:latin typeface="Arial" charset="0"/>
                <a:cs typeface="Arial" charset="0"/>
              </a:defRPr>
            </a:lvl6pPr>
            <a:lvl7pPr marL="3062165" indent="-235551" eaLnBrk="0" fontAlgn="base" hangingPunct="0">
              <a:spcBef>
                <a:spcPct val="0"/>
              </a:spcBef>
              <a:spcAft>
                <a:spcPct val="0"/>
              </a:spcAft>
              <a:defRPr>
                <a:solidFill>
                  <a:schemeClr val="tx1"/>
                </a:solidFill>
                <a:latin typeface="Arial" charset="0"/>
                <a:cs typeface="Arial" charset="0"/>
              </a:defRPr>
            </a:lvl7pPr>
            <a:lvl8pPr marL="3533268" indent="-235551" eaLnBrk="0" fontAlgn="base" hangingPunct="0">
              <a:spcBef>
                <a:spcPct val="0"/>
              </a:spcBef>
              <a:spcAft>
                <a:spcPct val="0"/>
              </a:spcAft>
              <a:defRPr>
                <a:solidFill>
                  <a:schemeClr val="tx1"/>
                </a:solidFill>
                <a:latin typeface="Arial" charset="0"/>
                <a:cs typeface="Arial" charset="0"/>
              </a:defRPr>
            </a:lvl8pPr>
            <a:lvl9pPr marL="4004370" indent="-235551" eaLnBrk="0" fontAlgn="base" hangingPunct="0">
              <a:spcBef>
                <a:spcPct val="0"/>
              </a:spcBef>
              <a:spcAft>
                <a:spcPct val="0"/>
              </a:spcAft>
              <a:defRPr>
                <a:solidFill>
                  <a:schemeClr val="tx1"/>
                </a:solidFill>
                <a:latin typeface="Arial" charset="0"/>
                <a:cs typeface="Arial" charset="0"/>
              </a:defRPr>
            </a:lvl9pPr>
          </a:lstStyle>
          <a:p>
            <a:pPr defTabSz="942205" eaLnBrk="1" hangingPunct="1"/>
            <a:fld id="{9D50788B-4F04-48CA-AA53-2C3A80BE1F5B}" type="slidenum">
              <a:rPr lang="en-US" smtClean="0"/>
              <a:pPr defTabSz="942205" eaLnBrk="1" hangingPunct="1"/>
              <a:t>4</a:t>
            </a:fld>
            <a:endParaRPr lang="en-US"/>
          </a:p>
        </p:txBody>
      </p:sp>
      <p:sp>
        <p:nvSpPr>
          <p:cNvPr id="101379" name="Rectangle 2"/>
          <p:cNvSpPr>
            <a:spLocks noGrp="1" noRot="1" noChangeAspect="1" noChangeArrowheads="1" noTextEdit="1"/>
          </p:cNvSpPr>
          <p:nvPr>
            <p:ph type="sldImg"/>
          </p:nvPr>
        </p:nvSpPr>
        <p:spPr>
          <a:xfrm>
            <a:off x="360363" y="679450"/>
            <a:ext cx="6186487" cy="3481388"/>
          </a:xfrm>
          <a:ln/>
        </p:spPr>
      </p:sp>
      <p:sp>
        <p:nvSpPr>
          <p:cNvPr id="101380" name="Rectangle 3"/>
          <p:cNvSpPr>
            <a:spLocks noGrp="1" noChangeArrowheads="1"/>
          </p:cNvSpPr>
          <p:nvPr>
            <p:ph type="body" idx="1"/>
          </p:nvPr>
        </p:nvSpPr>
        <p:spPr>
          <a:xfrm>
            <a:off x="922199" y="4392490"/>
            <a:ext cx="5061275" cy="416130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437016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53D0E30B-80E8-4824-BD2B-47F3C2AFEA09}" type="slidenum">
              <a:rPr lang="en-US" smtClean="0"/>
              <a:pPr defTabSz="933160" eaLnBrk="1" hangingPunct="1"/>
              <a:t>6</a:t>
            </a:fld>
            <a:endParaRPr lang="en-US" dirty="0"/>
          </a:p>
        </p:txBody>
      </p:sp>
      <p:sp>
        <p:nvSpPr>
          <p:cNvPr id="63491" name="Rectangle 2"/>
          <p:cNvSpPr>
            <a:spLocks noGrp="1" noRot="1" noChangeAspect="1" noChangeArrowheads="1" noTextEdit="1"/>
          </p:cNvSpPr>
          <p:nvPr>
            <p:ph type="sldImg"/>
          </p:nvPr>
        </p:nvSpPr>
        <p:spPr>
          <a:xfrm>
            <a:off x="2365375" y="696913"/>
            <a:ext cx="4659313" cy="2620962"/>
          </a:xfrm>
          <a:ln/>
        </p:spPr>
      </p:sp>
      <p:sp>
        <p:nvSpPr>
          <p:cNvPr id="63492" name="Rectangle 3"/>
          <p:cNvSpPr>
            <a:spLocks noGrp="1" noChangeArrowheads="1"/>
          </p:cNvSpPr>
          <p:nvPr>
            <p:ph type="body" idx="1"/>
          </p:nvPr>
        </p:nvSpPr>
        <p:spPr>
          <a:xfrm>
            <a:off x="206869" y="3394499"/>
            <a:ext cx="8791928" cy="333434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What can we say about every one of these predictions?  They are wrong.  But the collective set of predictions is quite useful.  Which is more important when predicting hurricanes – where it hits or when it hits?  Ok, both are important, but where is much more important than when.  If you are in Florida you don’t really care when it hits.  But once you know it has a chance to hit Houston then it is very important to know when it might hit.  </a:t>
            </a:r>
          </a:p>
        </p:txBody>
      </p:sp>
    </p:spTree>
    <p:extLst>
      <p:ext uri="{BB962C8B-B14F-4D97-AF65-F5344CB8AC3E}">
        <p14:creationId xmlns:p14="http://schemas.microsoft.com/office/powerpoint/2010/main" val="4091847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A2740AF0-0DAC-4FD8-9610-CAB379160692}" type="slidenum">
              <a:rPr lang="en-US" smtClean="0"/>
              <a:pPr defTabSz="933160" eaLnBrk="1" hangingPunct="1"/>
              <a:t>7</a:t>
            </a:fld>
            <a:endParaRPr lang="en-US" dirty="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Inspection and adaptation is the answer.  Iterations help bring in new information</a:t>
            </a:r>
          </a:p>
        </p:txBody>
      </p:sp>
    </p:spTree>
    <p:extLst>
      <p:ext uri="{BB962C8B-B14F-4D97-AF65-F5344CB8AC3E}">
        <p14:creationId xmlns:p14="http://schemas.microsoft.com/office/powerpoint/2010/main" val="1287658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26652874-6B27-4D65-B846-A53D438A0BE0}"/>
              </a:ext>
            </a:extLst>
          </p:cNvPr>
          <p:cNvSpPr>
            <a:spLocks noGrp="1" noChangeArrowheads="1"/>
          </p:cNvSpPr>
          <p:nvPr>
            <p:ph type="sldNum" sz="quarter" idx="5"/>
          </p:nvPr>
        </p:nvSpPr>
        <p:spPr>
          <a:ln/>
        </p:spPr>
        <p:txBody>
          <a:bodyPr/>
          <a:lstStyle/>
          <a:p>
            <a:fld id="{5BAAF72F-5F3D-44E7-A4B4-7A49FDD40DBC}" type="slidenum">
              <a:rPr lang="en-US" altLang="en-US"/>
              <a:pPr/>
              <a:t>8</a:t>
            </a:fld>
            <a:endParaRPr lang="en-US" altLang="en-US"/>
          </a:p>
        </p:txBody>
      </p:sp>
      <p:sp>
        <p:nvSpPr>
          <p:cNvPr id="37890" name="Rectangle 2">
            <a:extLst>
              <a:ext uri="{FF2B5EF4-FFF2-40B4-BE49-F238E27FC236}">
                <a16:creationId xmlns="" xmlns:a16="http://schemas.microsoft.com/office/drawing/2014/main" id="{73E66BA6-DF4E-4FB6-96A4-A3070C1977CB}"/>
              </a:ext>
            </a:extLst>
          </p:cNvPr>
          <p:cNvSpPr>
            <a:spLocks noGrp="1" noRot="1" noChangeAspect="1" noChangeArrowheads="1" noTextEdit="1"/>
          </p:cNvSpPr>
          <p:nvPr>
            <p:ph type="sldImg"/>
          </p:nvPr>
        </p:nvSpPr>
        <p:spPr>
          <a:ln/>
        </p:spPr>
      </p:sp>
      <p:sp>
        <p:nvSpPr>
          <p:cNvPr id="37891" name="Rectangle 3">
            <a:extLst>
              <a:ext uri="{FF2B5EF4-FFF2-40B4-BE49-F238E27FC236}">
                <a16:creationId xmlns="" xmlns:a16="http://schemas.microsoft.com/office/drawing/2014/main" id="{8897E239-17C1-4526-ACCB-D3B66B72096E}"/>
              </a:ext>
            </a:extLst>
          </p:cNvPr>
          <p:cNvSpPr>
            <a:spLocks noGrp="1" noChangeArrowheads="1"/>
          </p:cNvSpPr>
          <p:nvPr>
            <p:ph type="body" idx="1"/>
          </p:nvPr>
        </p:nvSpPr>
        <p:spPr/>
        <p:txBody>
          <a:bodyPr/>
          <a:lstStyle/>
          <a:p>
            <a:r>
              <a:rPr lang="en-US" altLang="en-US"/>
              <a:t>Hurricane predictors have gotten much better over the years by building better and better models.  They have more than doubled their accuracy.</a:t>
            </a:r>
          </a:p>
        </p:txBody>
      </p:sp>
    </p:spTree>
    <p:extLst>
      <p:ext uri="{BB962C8B-B14F-4D97-AF65-F5344CB8AC3E}">
        <p14:creationId xmlns:p14="http://schemas.microsoft.com/office/powerpoint/2010/main" val="214496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751CF60B-0766-41A3-8D69-09F8B358A71C}" type="slidenum">
              <a:rPr lang="en-US" smtClean="0"/>
              <a:pPr defTabSz="933160" eaLnBrk="1" hangingPunct="1"/>
              <a:t>9</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Most movies strive to be the next Titanic, the largest grossing film of all time.  </a:t>
            </a:r>
          </a:p>
          <a:p>
            <a:pPr eaLnBrk="1" hangingPunct="1"/>
            <a:endParaRPr lang="en-US" dirty="0"/>
          </a:p>
          <a:p>
            <a:pPr eaLnBrk="1" hangingPunct="1"/>
            <a:r>
              <a:rPr lang="en-US" dirty="0"/>
              <a:t>The reality is that the vast majority really do end up closer to the real Titanic than to the movie Titanic.</a:t>
            </a:r>
          </a:p>
        </p:txBody>
      </p:sp>
    </p:spTree>
    <p:extLst>
      <p:ext uri="{BB962C8B-B14F-4D97-AF65-F5344CB8AC3E}">
        <p14:creationId xmlns:p14="http://schemas.microsoft.com/office/powerpoint/2010/main" val="4093662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D74D1B1E-9D3A-4BA4-8EE6-2AFBD64D57DA}" type="slidenum">
              <a:rPr lang="en-US" smtClean="0"/>
              <a:pPr defTabSz="933160" eaLnBrk="1" hangingPunct="1"/>
              <a:t>10</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Oil exploration is highly risky.  It used to be that 10% was a good find rate for wildcat wells.  Based on improvements in technology this is closer to 20%.  Still risky, but that risk is acceptable because the payout is enormous.  The key is having a diversified portfolio to balance the risk exposure.</a:t>
            </a:r>
          </a:p>
        </p:txBody>
      </p:sp>
    </p:spTree>
    <p:extLst>
      <p:ext uri="{BB962C8B-B14F-4D97-AF65-F5344CB8AC3E}">
        <p14:creationId xmlns:p14="http://schemas.microsoft.com/office/powerpoint/2010/main" val="4015845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D74D1B1E-9D3A-4BA4-8EE6-2AFBD64D57DA}" type="slidenum">
              <a:rPr lang="en-US" smtClean="0"/>
              <a:pPr defTabSz="933160" eaLnBrk="1" hangingPunct="1"/>
              <a:t>11</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Oil exploration is highly risky.  It used to be that 10% was a good find rate for wildcat wells.  Based on improvements in technology this is closer to 20%.  Still risky, but that risk is acceptable because the payout is enormous.  The key is having a diversified portfolio to balance the risk exposure.</a:t>
            </a:r>
          </a:p>
        </p:txBody>
      </p:sp>
    </p:spTree>
    <p:extLst>
      <p:ext uri="{BB962C8B-B14F-4D97-AF65-F5344CB8AC3E}">
        <p14:creationId xmlns:p14="http://schemas.microsoft.com/office/powerpoint/2010/main" val="165656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3309236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570748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14</a:t>
            </a:fld>
            <a:endParaRPr lang="en-US"/>
          </a:p>
        </p:txBody>
      </p:sp>
    </p:spTree>
    <p:extLst>
      <p:ext uri="{BB962C8B-B14F-4D97-AF65-F5344CB8AC3E}">
        <p14:creationId xmlns:p14="http://schemas.microsoft.com/office/powerpoint/2010/main" val="71010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46C2C93C-EB47-4456-838A-19EFD35462B5}" type="slidenum">
              <a:rPr lang="en-US" smtClean="0"/>
              <a:pPr defTabSz="933160" eaLnBrk="1" hangingPunct="1"/>
              <a:t>15</a:t>
            </a:fld>
            <a:endParaRPr lang="en-US"/>
          </a:p>
        </p:txBody>
      </p:sp>
    </p:spTree>
    <p:extLst>
      <p:ext uri="{BB962C8B-B14F-4D97-AF65-F5344CB8AC3E}">
        <p14:creationId xmlns:p14="http://schemas.microsoft.com/office/powerpoint/2010/main" val="400347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7DAA2C-696A-0245-966C-6BFCED7AC8F7}" type="slidenum">
              <a:rPr lang="en-US" smtClean="0"/>
              <a:t>21</a:t>
            </a:fld>
            <a:endParaRPr lang="en-US" dirty="0"/>
          </a:p>
        </p:txBody>
      </p:sp>
    </p:spTree>
    <p:extLst>
      <p:ext uri="{BB962C8B-B14F-4D97-AF65-F5344CB8AC3E}">
        <p14:creationId xmlns:p14="http://schemas.microsoft.com/office/powerpoint/2010/main" val="1354345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75" indent="-294452" eaLnBrk="0" hangingPunct="0">
              <a:defRPr>
                <a:solidFill>
                  <a:schemeClr val="tx1"/>
                </a:solidFill>
                <a:latin typeface="Arial" charset="0"/>
                <a:cs typeface="Arial" charset="0"/>
              </a:defRPr>
            </a:lvl2pPr>
            <a:lvl3pPr marL="1177807" indent="-235561" eaLnBrk="0" hangingPunct="0">
              <a:defRPr>
                <a:solidFill>
                  <a:schemeClr val="tx1"/>
                </a:solidFill>
                <a:latin typeface="Arial" charset="0"/>
                <a:cs typeface="Arial" charset="0"/>
              </a:defRPr>
            </a:lvl3pPr>
            <a:lvl4pPr marL="1648930" indent="-235561" eaLnBrk="0" hangingPunct="0">
              <a:defRPr>
                <a:solidFill>
                  <a:schemeClr val="tx1"/>
                </a:solidFill>
                <a:latin typeface="Arial" charset="0"/>
                <a:cs typeface="Arial" charset="0"/>
              </a:defRPr>
            </a:lvl4pPr>
            <a:lvl5pPr marL="2120053" indent="-235561" eaLnBrk="0" hangingPunct="0">
              <a:defRPr>
                <a:solidFill>
                  <a:schemeClr val="tx1"/>
                </a:solidFill>
                <a:latin typeface="Arial" charset="0"/>
                <a:cs typeface="Arial" charset="0"/>
              </a:defRPr>
            </a:lvl5pPr>
            <a:lvl6pPr marL="2591175" indent="-235561" eaLnBrk="0" fontAlgn="base" hangingPunct="0">
              <a:spcBef>
                <a:spcPct val="0"/>
              </a:spcBef>
              <a:spcAft>
                <a:spcPct val="0"/>
              </a:spcAft>
              <a:defRPr>
                <a:solidFill>
                  <a:schemeClr val="tx1"/>
                </a:solidFill>
                <a:latin typeface="Arial" charset="0"/>
                <a:cs typeface="Arial" charset="0"/>
              </a:defRPr>
            </a:lvl6pPr>
            <a:lvl7pPr marL="3062298" indent="-235561" eaLnBrk="0" fontAlgn="base" hangingPunct="0">
              <a:spcBef>
                <a:spcPct val="0"/>
              </a:spcBef>
              <a:spcAft>
                <a:spcPct val="0"/>
              </a:spcAft>
              <a:defRPr>
                <a:solidFill>
                  <a:schemeClr val="tx1"/>
                </a:solidFill>
                <a:latin typeface="Arial" charset="0"/>
                <a:cs typeface="Arial" charset="0"/>
              </a:defRPr>
            </a:lvl7pPr>
            <a:lvl8pPr marL="3533421" indent="-235561" eaLnBrk="0" fontAlgn="base" hangingPunct="0">
              <a:spcBef>
                <a:spcPct val="0"/>
              </a:spcBef>
              <a:spcAft>
                <a:spcPct val="0"/>
              </a:spcAft>
              <a:defRPr>
                <a:solidFill>
                  <a:schemeClr val="tx1"/>
                </a:solidFill>
                <a:latin typeface="Arial" charset="0"/>
                <a:cs typeface="Arial" charset="0"/>
              </a:defRPr>
            </a:lvl8pPr>
            <a:lvl9pPr marL="4004544" indent="-235561" eaLnBrk="0" fontAlgn="base" hangingPunct="0">
              <a:spcBef>
                <a:spcPct val="0"/>
              </a:spcBef>
              <a:spcAft>
                <a:spcPct val="0"/>
              </a:spcAft>
              <a:defRPr>
                <a:solidFill>
                  <a:schemeClr val="tx1"/>
                </a:solidFill>
                <a:latin typeface="Arial" charset="0"/>
                <a:cs typeface="Arial" charset="0"/>
              </a:defRPr>
            </a:lvl9pPr>
          </a:lstStyle>
          <a:p>
            <a:pPr defTabSz="942246" eaLnBrk="1" hangingPunct="1"/>
            <a:fld id="{F20A3987-9ED3-4B97-B520-24E649A20605}" type="slidenum">
              <a:rPr lang="en-US" smtClean="0"/>
              <a:pPr defTabSz="942246" eaLnBrk="1" hangingPunct="1"/>
              <a:t>22</a:t>
            </a:fld>
            <a:endParaRPr lang="en-US" dirty="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We have found it useful to categorize risk into 3 primary categories.  </a:t>
            </a:r>
          </a:p>
          <a:p>
            <a:pPr eaLnBrk="1" hangingPunct="1"/>
            <a:endParaRPr lang="en-US" dirty="0"/>
          </a:p>
          <a:p>
            <a:pPr eaLnBrk="1" hangingPunct="1"/>
            <a:r>
              <a:rPr lang="en-US" dirty="0"/>
              <a:t>Delivery Failure</a:t>
            </a:r>
          </a:p>
          <a:p>
            <a:pPr eaLnBrk="1" hangingPunct="1"/>
            <a:r>
              <a:rPr lang="en-US" dirty="0"/>
              <a:t>Business Case Failure</a:t>
            </a:r>
          </a:p>
          <a:p>
            <a:pPr eaLnBrk="1" hangingPunct="1"/>
            <a:r>
              <a:rPr lang="en-US" dirty="0"/>
              <a:t>And Collateral Damage</a:t>
            </a:r>
          </a:p>
        </p:txBody>
      </p:sp>
    </p:spTree>
    <p:extLst>
      <p:ext uri="{BB962C8B-B14F-4D97-AF65-F5344CB8AC3E}">
        <p14:creationId xmlns:p14="http://schemas.microsoft.com/office/powerpoint/2010/main" val="3868025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23</a:t>
            </a:fld>
            <a:endParaRPr lang="en-US" dirty="0"/>
          </a:p>
        </p:txBody>
      </p:sp>
    </p:spTree>
    <p:extLst>
      <p:ext uri="{BB962C8B-B14F-4D97-AF65-F5344CB8AC3E}">
        <p14:creationId xmlns:p14="http://schemas.microsoft.com/office/powerpoint/2010/main" val="1192578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85366" indent="-302064" eaLnBrk="0" hangingPunct="0">
              <a:defRPr>
                <a:solidFill>
                  <a:schemeClr val="tx1"/>
                </a:solidFill>
                <a:latin typeface="Arial" charset="0"/>
                <a:cs typeface="Arial" charset="0"/>
              </a:defRPr>
            </a:lvl2pPr>
            <a:lvl3pPr marL="1208255" indent="-241651" eaLnBrk="0" hangingPunct="0">
              <a:defRPr>
                <a:solidFill>
                  <a:schemeClr val="tx1"/>
                </a:solidFill>
                <a:latin typeface="Arial" charset="0"/>
                <a:cs typeface="Arial" charset="0"/>
              </a:defRPr>
            </a:lvl3pPr>
            <a:lvl4pPr marL="1691557" indent="-241651" eaLnBrk="0" hangingPunct="0">
              <a:defRPr>
                <a:solidFill>
                  <a:schemeClr val="tx1"/>
                </a:solidFill>
                <a:latin typeface="Arial" charset="0"/>
                <a:cs typeface="Arial" charset="0"/>
              </a:defRPr>
            </a:lvl4pPr>
            <a:lvl5pPr marL="2174859" indent="-241651" eaLnBrk="0" hangingPunct="0">
              <a:defRPr>
                <a:solidFill>
                  <a:schemeClr val="tx1"/>
                </a:solidFill>
                <a:latin typeface="Arial" charset="0"/>
                <a:cs typeface="Arial" charset="0"/>
              </a:defRPr>
            </a:lvl5pPr>
            <a:lvl6pPr marL="2658161" indent="-241651" eaLnBrk="0" fontAlgn="base" hangingPunct="0">
              <a:spcBef>
                <a:spcPct val="0"/>
              </a:spcBef>
              <a:spcAft>
                <a:spcPct val="0"/>
              </a:spcAft>
              <a:defRPr>
                <a:solidFill>
                  <a:schemeClr val="tx1"/>
                </a:solidFill>
                <a:latin typeface="Arial" charset="0"/>
                <a:cs typeface="Arial" charset="0"/>
              </a:defRPr>
            </a:lvl6pPr>
            <a:lvl7pPr marL="3141463" indent="-241651" eaLnBrk="0" fontAlgn="base" hangingPunct="0">
              <a:spcBef>
                <a:spcPct val="0"/>
              </a:spcBef>
              <a:spcAft>
                <a:spcPct val="0"/>
              </a:spcAft>
              <a:defRPr>
                <a:solidFill>
                  <a:schemeClr val="tx1"/>
                </a:solidFill>
                <a:latin typeface="Arial" charset="0"/>
                <a:cs typeface="Arial" charset="0"/>
              </a:defRPr>
            </a:lvl7pPr>
            <a:lvl8pPr marL="3624765" indent="-241651" eaLnBrk="0" fontAlgn="base" hangingPunct="0">
              <a:spcBef>
                <a:spcPct val="0"/>
              </a:spcBef>
              <a:spcAft>
                <a:spcPct val="0"/>
              </a:spcAft>
              <a:defRPr>
                <a:solidFill>
                  <a:schemeClr val="tx1"/>
                </a:solidFill>
                <a:latin typeface="Arial" charset="0"/>
                <a:cs typeface="Arial" charset="0"/>
              </a:defRPr>
            </a:lvl8pPr>
            <a:lvl9pPr marL="4108067" indent="-241651" eaLnBrk="0" fontAlgn="base" hangingPunct="0">
              <a:spcBef>
                <a:spcPct val="0"/>
              </a:spcBef>
              <a:spcAft>
                <a:spcPct val="0"/>
              </a:spcAft>
              <a:defRPr>
                <a:solidFill>
                  <a:schemeClr val="tx1"/>
                </a:solidFill>
                <a:latin typeface="Arial" charset="0"/>
                <a:cs typeface="Arial" charset="0"/>
              </a:defRPr>
            </a:lvl9pPr>
          </a:lstStyle>
          <a:p>
            <a:pPr defTabSz="966604" eaLnBrk="1" hangingPunct="1"/>
            <a:fld id="{9F4CFA49-8CE4-4158-AAA8-7933E6B45F2C}" type="slidenum">
              <a:rPr lang="en-US" smtClean="0"/>
              <a:pPr defTabSz="966604" eaLnBrk="1" hangingPunct="1"/>
              <a:t>24</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But what if we deliver on time but the market doesn’t care?  This is the classic case of Iridium.  Huge undertaking, huge failure.  The phones were huge, over a pound.  The phones didn’t work inside buildings—not very useful.  And the cost were prohibitive.  </a:t>
            </a:r>
          </a:p>
        </p:txBody>
      </p:sp>
    </p:spTree>
    <p:extLst>
      <p:ext uri="{BB962C8B-B14F-4D97-AF65-F5344CB8AC3E}">
        <p14:creationId xmlns:p14="http://schemas.microsoft.com/office/powerpoint/2010/main" val="2506064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25</a:t>
            </a:fld>
            <a:endParaRPr lang="en-US"/>
          </a:p>
        </p:txBody>
      </p:sp>
    </p:spTree>
    <p:extLst>
      <p:ext uri="{BB962C8B-B14F-4D97-AF65-F5344CB8AC3E}">
        <p14:creationId xmlns:p14="http://schemas.microsoft.com/office/powerpoint/2010/main" val="3577871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New Roman" panose="02020603050405020304" pitchFamily="18" charset="0"/>
                <a:cs typeface="Arial" panose="020B0604020202020204" pitchFamily="34" charset="0"/>
              </a:defRPr>
            </a:lvl1pPr>
            <a:lvl2pPr marL="765175" indent="-293688" defTabSz="941388">
              <a:spcBef>
                <a:spcPct val="30000"/>
              </a:spcBef>
              <a:defRPr sz="1200">
                <a:solidFill>
                  <a:schemeClr val="tx1"/>
                </a:solidFill>
                <a:latin typeface="Times New Roman" panose="02020603050405020304" pitchFamily="18" charset="0"/>
                <a:cs typeface="Arial" panose="020B0604020202020204" pitchFamily="34" charset="0"/>
              </a:defRPr>
            </a:lvl2pPr>
            <a:lvl3pPr marL="1176338" indent="-234950" defTabSz="941388">
              <a:spcBef>
                <a:spcPct val="30000"/>
              </a:spcBef>
              <a:defRPr sz="1200">
                <a:solidFill>
                  <a:schemeClr val="tx1"/>
                </a:solidFill>
                <a:latin typeface="Times New Roman" panose="02020603050405020304" pitchFamily="18" charset="0"/>
                <a:cs typeface="Arial" panose="020B0604020202020204" pitchFamily="34" charset="0"/>
              </a:defRPr>
            </a:lvl3pPr>
            <a:lvl4pPr marL="1647825" indent="-234950" defTabSz="941388">
              <a:spcBef>
                <a:spcPct val="30000"/>
              </a:spcBef>
              <a:defRPr sz="1200">
                <a:solidFill>
                  <a:schemeClr val="tx1"/>
                </a:solidFill>
                <a:latin typeface="Times New Roman" panose="02020603050405020304" pitchFamily="18" charset="0"/>
                <a:cs typeface="Arial" panose="020B0604020202020204" pitchFamily="34" charset="0"/>
              </a:defRPr>
            </a:lvl4pPr>
            <a:lvl5pPr marL="2119313" indent="-234950" defTabSz="941388">
              <a:spcBef>
                <a:spcPct val="30000"/>
              </a:spcBef>
              <a:defRPr sz="1200">
                <a:solidFill>
                  <a:schemeClr val="tx1"/>
                </a:solidFill>
                <a:latin typeface="Times New Roman" panose="02020603050405020304" pitchFamily="18" charset="0"/>
                <a:cs typeface="Arial" panose="020B0604020202020204" pitchFamily="34" charset="0"/>
              </a:defRPr>
            </a:lvl5pPr>
            <a:lvl6pPr marL="25765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0337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909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481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6E208AB-FE89-4A7A-9C03-EC6355F9D2DC}" type="slidenum">
              <a:rPr lang="en-CA" altLang="en-US" sz="1300" smtClean="0">
                <a:latin typeface="Arial" panose="020B0604020202020204" pitchFamily="34" charset="0"/>
              </a:rPr>
              <a:pPr>
                <a:spcBef>
                  <a:spcPct val="0"/>
                </a:spcBef>
              </a:pPr>
              <a:t>29</a:t>
            </a:fld>
            <a:endParaRPr lang="en-CA" altLang="en-US" sz="1300" smtClean="0">
              <a:latin typeface="Arial" panose="020B0604020202020204" pitchFamily="34" charset="0"/>
            </a:endParaRPr>
          </a:p>
        </p:txBody>
      </p:sp>
      <p:sp>
        <p:nvSpPr>
          <p:cNvPr id="69635" name="Rectangle 6"/>
          <p:cNvSpPr>
            <a:spLocks noGrp="1" noRot="1" noChangeAspect="1" noChangeArrowheads="1" noTextEdit="1"/>
          </p:cNvSpPr>
          <p:nvPr>
            <p:ph type="sldImg"/>
          </p:nvPr>
        </p:nvSpPr>
        <p:spPr>
          <a:xfrm>
            <a:off x="765175" y="173038"/>
            <a:ext cx="3073400" cy="1730375"/>
          </a:xfrm>
          <a:ln/>
        </p:spPr>
      </p:sp>
      <p:sp>
        <p:nvSpPr>
          <p:cNvPr id="69636"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CA" altLang="en-US" smtClean="0"/>
              <a:t>[Purpose of slide]	[#]</a:t>
            </a:r>
          </a:p>
          <a:p>
            <a:pPr lvl="1" eaLnBrk="1" hangingPunct="1"/>
            <a:r>
              <a:rPr lang="en-CA" altLang="en-US" smtClean="0"/>
              <a:t>[Information]</a:t>
            </a:r>
          </a:p>
          <a:p>
            <a:pPr eaLnBrk="1" hangingPunct="1"/>
            <a:endParaRPr lang="en-CA" altLang="en-US" smtClean="0"/>
          </a:p>
        </p:txBody>
      </p:sp>
      <p:sp>
        <p:nvSpPr>
          <p:cNvPr id="69637"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New Roman" panose="02020603050405020304" pitchFamily="18" charset="0"/>
                <a:cs typeface="Arial" panose="020B0604020202020204" pitchFamily="34" charset="0"/>
              </a:defRPr>
            </a:lvl1pPr>
            <a:lvl2pPr marL="765175" indent="-293688" defTabSz="941388">
              <a:spcBef>
                <a:spcPct val="30000"/>
              </a:spcBef>
              <a:defRPr sz="1200">
                <a:solidFill>
                  <a:schemeClr val="tx1"/>
                </a:solidFill>
                <a:latin typeface="Times New Roman" panose="02020603050405020304" pitchFamily="18" charset="0"/>
                <a:cs typeface="Arial" panose="020B0604020202020204" pitchFamily="34" charset="0"/>
              </a:defRPr>
            </a:lvl2pPr>
            <a:lvl3pPr marL="1176338" indent="-234950" defTabSz="941388">
              <a:spcBef>
                <a:spcPct val="30000"/>
              </a:spcBef>
              <a:defRPr sz="1200">
                <a:solidFill>
                  <a:schemeClr val="tx1"/>
                </a:solidFill>
                <a:latin typeface="Times New Roman" panose="02020603050405020304" pitchFamily="18" charset="0"/>
                <a:cs typeface="Arial" panose="020B0604020202020204" pitchFamily="34" charset="0"/>
              </a:defRPr>
            </a:lvl3pPr>
            <a:lvl4pPr marL="1647825" indent="-234950" defTabSz="941388">
              <a:spcBef>
                <a:spcPct val="30000"/>
              </a:spcBef>
              <a:defRPr sz="1200">
                <a:solidFill>
                  <a:schemeClr val="tx1"/>
                </a:solidFill>
                <a:latin typeface="Times New Roman" panose="02020603050405020304" pitchFamily="18" charset="0"/>
                <a:cs typeface="Arial" panose="020B0604020202020204" pitchFamily="34" charset="0"/>
              </a:defRPr>
            </a:lvl4pPr>
            <a:lvl5pPr marL="2119313" indent="-234950" defTabSz="941388">
              <a:spcBef>
                <a:spcPct val="30000"/>
              </a:spcBef>
              <a:defRPr sz="1200">
                <a:solidFill>
                  <a:schemeClr val="tx1"/>
                </a:solidFill>
                <a:latin typeface="Times New Roman" panose="02020603050405020304" pitchFamily="18" charset="0"/>
                <a:cs typeface="Arial" panose="020B0604020202020204" pitchFamily="34" charset="0"/>
              </a:defRPr>
            </a:lvl5pPr>
            <a:lvl6pPr marL="25765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0337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909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481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CA" altLang="en-US" sz="1300" smtClean="0">
                <a:latin typeface="Arial" panose="020B0604020202020204" pitchFamily="34" charset="0"/>
              </a:rPr>
              <a:t>© International Institute of Business Analysis</a:t>
            </a:r>
            <a:r>
              <a:rPr lang="en-CA" altLang="en-US" sz="1300" baseline="30000" smtClean="0">
                <a:latin typeface="Arial" panose="020B0604020202020204" pitchFamily="34" charset="0"/>
              </a:rPr>
              <a:t>®</a:t>
            </a:r>
          </a:p>
        </p:txBody>
      </p:sp>
    </p:spTree>
    <p:extLst>
      <p:ext uri="{BB962C8B-B14F-4D97-AF65-F5344CB8AC3E}">
        <p14:creationId xmlns:p14="http://schemas.microsoft.com/office/powerpoint/2010/main" val="1960614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New Roman" panose="02020603050405020304" pitchFamily="18" charset="0"/>
                <a:cs typeface="Arial" panose="020B0604020202020204" pitchFamily="34" charset="0"/>
              </a:defRPr>
            </a:lvl1pPr>
            <a:lvl2pPr marL="765175" indent="-293688" defTabSz="941388">
              <a:spcBef>
                <a:spcPct val="30000"/>
              </a:spcBef>
              <a:defRPr sz="1200">
                <a:solidFill>
                  <a:schemeClr val="tx1"/>
                </a:solidFill>
                <a:latin typeface="Times New Roman" panose="02020603050405020304" pitchFamily="18" charset="0"/>
                <a:cs typeface="Arial" panose="020B0604020202020204" pitchFamily="34" charset="0"/>
              </a:defRPr>
            </a:lvl2pPr>
            <a:lvl3pPr marL="1176338" indent="-234950" defTabSz="941388">
              <a:spcBef>
                <a:spcPct val="30000"/>
              </a:spcBef>
              <a:defRPr sz="1200">
                <a:solidFill>
                  <a:schemeClr val="tx1"/>
                </a:solidFill>
                <a:latin typeface="Times New Roman" panose="02020603050405020304" pitchFamily="18" charset="0"/>
                <a:cs typeface="Arial" panose="020B0604020202020204" pitchFamily="34" charset="0"/>
              </a:defRPr>
            </a:lvl3pPr>
            <a:lvl4pPr marL="1647825" indent="-234950" defTabSz="941388">
              <a:spcBef>
                <a:spcPct val="30000"/>
              </a:spcBef>
              <a:defRPr sz="1200">
                <a:solidFill>
                  <a:schemeClr val="tx1"/>
                </a:solidFill>
                <a:latin typeface="Times New Roman" panose="02020603050405020304" pitchFamily="18" charset="0"/>
                <a:cs typeface="Arial" panose="020B0604020202020204" pitchFamily="34" charset="0"/>
              </a:defRPr>
            </a:lvl4pPr>
            <a:lvl5pPr marL="2119313" indent="-234950" defTabSz="941388">
              <a:spcBef>
                <a:spcPct val="30000"/>
              </a:spcBef>
              <a:defRPr sz="1200">
                <a:solidFill>
                  <a:schemeClr val="tx1"/>
                </a:solidFill>
                <a:latin typeface="Times New Roman" panose="02020603050405020304" pitchFamily="18" charset="0"/>
                <a:cs typeface="Arial" panose="020B0604020202020204" pitchFamily="34" charset="0"/>
              </a:defRPr>
            </a:lvl5pPr>
            <a:lvl6pPr marL="25765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0337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909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481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4DBE009-618F-4D84-9E0F-4FD7B91019F8}" type="slidenum">
              <a:rPr lang="en-CA" altLang="en-US" sz="1300" smtClean="0">
                <a:latin typeface="Arial" panose="020B0604020202020204" pitchFamily="34" charset="0"/>
              </a:rPr>
              <a:pPr>
                <a:spcBef>
                  <a:spcPct val="0"/>
                </a:spcBef>
              </a:pPr>
              <a:t>30</a:t>
            </a:fld>
            <a:endParaRPr lang="en-CA" altLang="en-US" sz="1300" smtClean="0">
              <a:latin typeface="Arial" panose="020B0604020202020204" pitchFamily="34" charset="0"/>
            </a:endParaRPr>
          </a:p>
        </p:txBody>
      </p:sp>
      <p:sp>
        <p:nvSpPr>
          <p:cNvPr id="71683" name="Rectangle 6"/>
          <p:cNvSpPr>
            <a:spLocks noGrp="1" noRot="1" noChangeAspect="1" noChangeArrowheads="1" noTextEdit="1"/>
          </p:cNvSpPr>
          <p:nvPr>
            <p:ph type="sldImg"/>
          </p:nvPr>
        </p:nvSpPr>
        <p:spPr>
          <a:xfrm>
            <a:off x="765175" y="173038"/>
            <a:ext cx="3073400" cy="1730375"/>
          </a:xfrm>
          <a:ln/>
        </p:spPr>
      </p:sp>
      <p:sp>
        <p:nvSpPr>
          <p:cNvPr id="71684"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CA" altLang="en-US" smtClean="0"/>
              <a:t>[Purpose of slide]	[#]</a:t>
            </a:r>
          </a:p>
          <a:p>
            <a:pPr lvl="1" eaLnBrk="1" hangingPunct="1"/>
            <a:r>
              <a:rPr lang="en-CA" altLang="en-US" smtClean="0"/>
              <a:t>[Information]</a:t>
            </a:r>
          </a:p>
          <a:p>
            <a:pPr eaLnBrk="1" hangingPunct="1"/>
            <a:endParaRPr lang="en-CA" altLang="en-US" smtClean="0"/>
          </a:p>
        </p:txBody>
      </p:sp>
      <p:sp>
        <p:nvSpPr>
          <p:cNvPr id="71685" name="Rectangle 6"/>
          <p:cNvSpPr>
            <a:spLocks noGrp="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388">
              <a:spcBef>
                <a:spcPct val="30000"/>
              </a:spcBef>
              <a:defRPr sz="1200">
                <a:solidFill>
                  <a:schemeClr val="tx1"/>
                </a:solidFill>
                <a:latin typeface="Times New Roman" panose="02020603050405020304" pitchFamily="18" charset="0"/>
                <a:cs typeface="Arial" panose="020B0604020202020204" pitchFamily="34" charset="0"/>
              </a:defRPr>
            </a:lvl1pPr>
            <a:lvl2pPr marL="765175" indent="-293688" defTabSz="941388">
              <a:spcBef>
                <a:spcPct val="30000"/>
              </a:spcBef>
              <a:defRPr sz="1200">
                <a:solidFill>
                  <a:schemeClr val="tx1"/>
                </a:solidFill>
                <a:latin typeface="Times New Roman" panose="02020603050405020304" pitchFamily="18" charset="0"/>
                <a:cs typeface="Arial" panose="020B0604020202020204" pitchFamily="34" charset="0"/>
              </a:defRPr>
            </a:lvl2pPr>
            <a:lvl3pPr marL="1176338" indent="-234950" defTabSz="941388">
              <a:spcBef>
                <a:spcPct val="30000"/>
              </a:spcBef>
              <a:defRPr sz="1200">
                <a:solidFill>
                  <a:schemeClr val="tx1"/>
                </a:solidFill>
                <a:latin typeface="Times New Roman" panose="02020603050405020304" pitchFamily="18" charset="0"/>
                <a:cs typeface="Arial" panose="020B0604020202020204" pitchFamily="34" charset="0"/>
              </a:defRPr>
            </a:lvl3pPr>
            <a:lvl4pPr marL="1647825" indent="-234950" defTabSz="941388">
              <a:spcBef>
                <a:spcPct val="30000"/>
              </a:spcBef>
              <a:defRPr sz="1200">
                <a:solidFill>
                  <a:schemeClr val="tx1"/>
                </a:solidFill>
                <a:latin typeface="Times New Roman" panose="02020603050405020304" pitchFamily="18" charset="0"/>
                <a:cs typeface="Arial" panose="020B0604020202020204" pitchFamily="34" charset="0"/>
              </a:defRPr>
            </a:lvl4pPr>
            <a:lvl5pPr marL="2119313" indent="-234950" defTabSz="941388">
              <a:spcBef>
                <a:spcPct val="30000"/>
              </a:spcBef>
              <a:defRPr sz="1200">
                <a:solidFill>
                  <a:schemeClr val="tx1"/>
                </a:solidFill>
                <a:latin typeface="Times New Roman" panose="02020603050405020304" pitchFamily="18" charset="0"/>
                <a:cs typeface="Arial" panose="020B0604020202020204" pitchFamily="34" charset="0"/>
              </a:defRPr>
            </a:lvl5pPr>
            <a:lvl6pPr marL="25765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30337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909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948113" indent="-234950" defTabSz="941388"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r>
              <a:rPr lang="en-CA" altLang="en-US" sz="1300" smtClean="0">
                <a:latin typeface="Arial" panose="020B0604020202020204" pitchFamily="34" charset="0"/>
              </a:rPr>
              <a:t>© International Institute of Business Analysis</a:t>
            </a:r>
            <a:r>
              <a:rPr lang="en-CA" altLang="en-US" sz="1300" baseline="30000" smtClean="0">
                <a:latin typeface="Arial" panose="020B0604020202020204" pitchFamily="34" charset="0"/>
              </a:rPr>
              <a:t>®</a:t>
            </a:r>
          </a:p>
        </p:txBody>
      </p:sp>
    </p:spTree>
    <p:extLst>
      <p:ext uri="{BB962C8B-B14F-4D97-AF65-F5344CB8AC3E}">
        <p14:creationId xmlns:p14="http://schemas.microsoft.com/office/powerpoint/2010/main" val="1640076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993900" y="139700"/>
            <a:ext cx="2455863" cy="1382713"/>
          </a:xfrm>
          <a:ln/>
        </p:spPr>
      </p:sp>
      <p:sp>
        <p:nvSpPr>
          <p:cNvPr id="737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947550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11430000" y="5297488"/>
            <a:ext cx="17113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590" tIns="48795" rIns="97590" bIns="48795" anchor="b"/>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lgn="r" eaLnBrk="1" hangingPunct="1">
              <a:spcBef>
                <a:spcPct val="0"/>
              </a:spcBef>
            </a:pPr>
            <a:fld id="{ABDCF7E1-EFB6-4709-A5D7-9AB05861123F}" type="slidenum">
              <a:rPr lang="en-CA" altLang="en-US" sz="2800">
                <a:latin typeface="Arial" panose="020B0604020202020204" pitchFamily="34" charset="0"/>
              </a:rPr>
              <a:pPr algn="r" eaLnBrk="1" hangingPunct="1">
                <a:spcBef>
                  <a:spcPct val="0"/>
                </a:spcBef>
              </a:pPr>
              <a:t>32</a:t>
            </a:fld>
            <a:endParaRPr lang="en-CA" altLang="en-US" sz="2800">
              <a:latin typeface="Arial" panose="020B0604020202020204" pitchFamily="34" charset="0"/>
            </a:endParaRPr>
          </a:p>
        </p:txBody>
      </p:sp>
      <p:sp>
        <p:nvSpPr>
          <p:cNvPr id="75779" name="Rectangle 6"/>
          <p:cNvSpPr>
            <a:spLocks noGrp="1" noRot="1" noChangeAspect="1" noChangeArrowheads="1" noTextEdit="1"/>
          </p:cNvSpPr>
          <p:nvPr>
            <p:ph type="sldImg"/>
          </p:nvPr>
        </p:nvSpPr>
        <p:spPr>
          <a:xfrm>
            <a:off x="1993900" y="139700"/>
            <a:ext cx="2455863" cy="1382713"/>
          </a:xfrm>
          <a:ln/>
        </p:spPr>
      </p:sp>
      <p:sp>
        <p:nvSpPr>
          <p:cNvPr id="75780"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CA" altLang="en-US" smtClean="0"/>
              <a:t>[Purpose of slide]	[#]</a:t>
            </a:r>
          </a:p>
          <a:p>
            <a:pPr lvl="1" eaLnBrk="1" hangingPunct="1"/>
            <a:r>
              <a:rPr lang="en-CA" altLang="en-US" smtClean="0"/>
              <a:t>[Information]</a:t>
            </a:r>
          </a:p>
          <a:p>
            <a:pPr eaLnBrk="1" hangingPunct="1"/>
            <a:endParaRPr lang="en-CA" altLang="en-US" smtClean="0"/>
          </a:p>
        </p:txBody>
      </p:sp>
      <p:sp>
        <p:nvSpPr>
          <p:cNvPr id="75781" name="Rectangle 6"/>
          <p:cNvSpPr txBox="1">
            <a:spLocks noGrp="1" noChangeArrowheads="1"/>
          </p:cNvSpPr>
          <p:nvPr/>
        </p:nvSpPr>
        <p:spPr bwMode="auto">
          <a:xfrm>
            <a:off x="0" y="5378450"/>
            <a:ext cx="11209338"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590" tIns="48795" rIns="97590" bIns="48795" anchor="b"/>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pPr>
            <a:r>
              <a:rPr lang="en-CA" altLang="en-US" sz="1300">
                <a:latin typeface="Arial" panose="020B0604020202020204" pitchFamily="34" charset="0"/>
              </a:rPr>
              <a:t>© International Institute of Business Analysis</a:t>
            </a:r>
            <a:r>
              <a:rPr lang="en-CA" altLang="en-US" sz="1300" baseline="30000">
                <a:latin typeface="Arial" panose="020B0604020202020204" pitchFamily="34" charset="0"/>
              </a:rPr>
              <a:t>®</a:t>
            </a:r>
          </a:p>
        </p:txBody>
      </p:sp>
    </p:spTree>
    <p:extLst>
      <p:ext uri="{BB962C8B-B14F-4D97-AF65-F5344CB8AC3E}">
        <p14:creationId xmlns:p14="http://schemas.microsoft.com/office/powerpoint/2010/main" val="23243280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34</a:t>
            </a:fld>
            <a:endParaRPr lang="en-US"/>
          </a:p>
        </p:txBody>
      </p:sp>
    </p:spTree>
    <p:extLst>
      <p:ext uri="{BB962C8B-B14F-4D97-AF65-F5344CB8AC3E}">
        <p14:creationId xmlns:p14="http://schemas.microsoft.com/office/powerpoint/2010/main" val="31954086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6229" eaLnBrk="0" hangingPunct="0">
              <a:defRPr>
                <a:solidFill>
                  <a:schemeClr val="tx1"/>
                </a:solidFill>
                <a:latin typeface="Arial" charset="0"/>
                <a:cs typeface="Arial" charset="0"/>
              </a:defRPr>
            </a:lvl1pPr>
            <a:lvl2pPr marL="765575" indent="-294452" defTabSz="996229" eaLnBrk="0" hangingPunct="0">
              <a:defRPr>
                <a:solidFill>
                  <a:schemeClr val="tx1"/>
                </a:solidFill>
                <a:latin typeface="Arial" charset="0"/>
                <a:cs typeface="Arial" charset="0"/>
              </a:defRPr>
            </a:lvl2pPr>
            <a:lvl3pPr marL="1177807" indent="-235561" defTabSz="996229" eaLnBrk="0" hangingPunct="0">
              <a:defRPr>
                <a:solidFill>
                  <a:schemeClr val="tx1"/>
                </a:solidFill>
                <a:latin typeface="Arial" charset="0"/>
                <a:cs typeface="Arial" charset="0"/>
              </a:defRPr>
            </a:lvl3pPr>
            <a:lvl4pPr marL="1648930" indent="-235561" defTabSz="996229" eaLnBrk="0" hangingPunct="0">
              <a:defRPr>
                <a:solidFill>
                  <a:schemeClr val="tx1"/>
                </a:solidFill>
                <a:latin typeface="Arial" charset="0"/>
                <a:cs typeface="Arial" charset="0"/>
              </a:defRPr>
            </a:lvl4pPr>
            <a:lvl5pPr marL="2120053" indent="-235561" defTabSz="996229" eaLnBrk="0" hangingPunct="0">
              <a:defRPr>
                <a:solidFill>
                  <a:schemeClr val="tx1"/>
                </a:solidFill>
                <a:latin typeface="Arial" charset="0"/>
                <a:cs typeface="Arial" charset="0"/>
              </a:defRPr>
            </a:lvl5pPr>
            <a:lvl6pPr marL="2591175" indent="-235561" defTabSz="996229" eaLnBrk="0" fontAlgn="base" hangingPunct="0">
              <a:spcBef>
                <a:spcPct val="0"/>
              </a:spcBef>
              <a:spcAft>
                <a:spcPct val="0"/>
              </a:spcAft>
              <a:defRPr>
                <a:solidFill>
                  <a:schemeClr val="tx1"/>
                </a:solidFill>
                <a:latin typeface="Arial" charset="0"/>
                <a:cs typeface="Arial" charset="0"/>
              </a:defRPr>
            </a:lvl6pPr>
            <a:lvl7pPr marL="3062298" indent="-235561" defTabSz="996229" eaLnBrk="0" fontAlgn="base" hangingPunct="0">
              <a:spcBef>
                <a:spcPct val="0"/>
              </a:spcBef>
              <a:spcAft>
                <a:spcPct val="0"/>
              </a:spcAft>
              <a:defRPr>
                <a:solidFill>
                  <a:schemeClr val="tx1"/>
                </a:solidFill>
                <a:latin typeface="Arial" charset="0"/>
                <a:cs typeface="Arial" charset="0"/>
              </a:defRPr>
            </a:lvl7pPr>
            <a:lvl8pPr marL="3533421" indent="-235561" defTabSz="996229" eaLnBrk="0" fontAlgn="base" hangingPunct="0">
              <a:spcBef>
                <a:spcPct val="0"/>
              </a:spcBef>
              <a:spcAft>
                <a:spcPct val="0"/>
              </a:spcAft>
              <a:defRPr>
                <a:solidFill>
                  <a:schemeClr val="tx1"/>
                </a:solidFill>
                <a:latin typeface="Arial" charset="0"/>
                <a:cs typeface="Arial" charset="0"/>
              </a:defRPr>
            </a:lvl8pPr>
            <a:lvl9pPr marL="4004544" indent="-235561" defTabSz="996229" eaLnBrk="0" fontAlgn="base" hangingPunct="0">
              <a:spcBef>
                <a:spcPct val="0"/>
              </a:spcBef>
              <a:spcAft>
                <a:spcPct val="0"/>
              </a:spcAft>
              <a:defRPr>
                <a:solidFill>
                  <a:schemeClr val="tx1"/>
                </a:solidFill>
                <a:latin typeface="Arial" charset="0"/>
                <a:cs typeface="Arial" charset="0"/>
              </a:defRPr>
            </a:lvl9pPr>
          </a:lstStyle>
          <a:p>
            <a:pPr eaLnBrk="1" hangingPunct="1"/>
            <a:fld id="{68B2877D-F49B-4084-A8CC-C90E30468E57}" type="slidenum">
              <a:rPr lang="en-US">
                <a:solidFill>
                  <a:prstClr val="black"/>
                </a:solidFill>
              </a:rPr>
              <a:pPr eaLnBrk="1" hangingPunct="1"/>
              <a:t>35</a:t>
            </a:fld>
            <a:endParaRPr lang="en-US">
              <a:solidFill>
                <a:prstClr val="black"/>
              </a:solidFill>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461469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A1DDCF-1817-449C-93AD-D995EE0A7645}" type="slidenum">
              <a:rPr lang="en-US">
                <a:solidFill>
                  <a:prstClr val="black"/>
                </a:solidFill>
              </a:rPr>
              <a:pPr/>
              <a:t>36</a:t>
            </a:fld>
            <a:endParaRPr lang="en-US">
              <a:solidFill>
                <a:prstClr val="black"/>
              </a:solidFill>
            </a:endParaRPr>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71701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41A065-883A-4879-9DFE-C88CC2E4931A}" type="slidenum">
              <a:rPr lang="en-US">
                <a:solidFill>
                  <a:prstClr val="black"/>
                </a:solidFill>
              </a:rPr>
              <a:pPr/>
              <a:t>37</a:t>
            </a:fld>
            <a:endParaRPr lang="en-US">
              <a:solidFill>
                <a:prstClr val="black"/>
              </a:solidFill>
            </a:endParaRPr>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84333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38</a:t>
            </a:fld>
            <a:endParaRPr lang="en-US"/>
          </a:p>
        </p:txBody>
      </p:sp>
    </p:spTree>
    <p:extLst>
      <p:ext uri="{BB962C8B-B14F-4D97-AF65-F5344CB8AC3E}">
        <p14:creationId xmlns:p14="http://schemas.microsoft.com/office/powerpoint/2010/main" val="1858878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41</a:t>
            </a:fld>
            <a:endParaRPr lang="en-US"/>
          </a:p>
        </p:txBody>
      </p:sp>
    </p:spTree>
    <p:extLst>
      <p:ext uri="{BB962C8B-B14F-4D97-AF65-F5344CB8AC3E}">
        <p14:creationId xmlns:p14="http://schemas.microsoft.com/office/powerpoint/2010/main" val="8497708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2C5042AA-C170-4E27-B7B4-B8325A84D823}" type="slidenum">
              <a:rPr lang="en-US" smtClean="0"/>
              <a:pPr defTabSz="933160" eaLnBrk="1" hangingPunct="1"/>
              <a:t>42</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The first generation of Ford Taurus turned out to be the best selling car in America in the</a:t>
            </a:r>
          </a:p>
          <a:p>
            <a:pPr eaLnBrk="1" hangingPunct="1"/>
            <a:r>
              <a:rPr lang="en-US"/>
              <a:t>late 1980s. Conceived in the 1980's and introduced in 1986, it set the standard for new practices</a:t>
            </a:r>
          </a:p>
          <a:p>
            <a:pPr eaLnBrk="1" hangingPunct="1"/>
            <a:r>
              <a:rPr lang="en-US"/>
              <a:t>in project management and product development. It was one of the early projects in the U.S.,</a:t>
            </a:r>
          </a:p>
          <a:p>
            <a:pPr eaLnBrk="1" hangingPunct="1"/>
            <a:r>
              <a:rPr lang="en-US"/>
              <a:t>which fully utilized the concept of cross-functional teams and concurrent engineering practices.</a:t>
            </a:r>
          </a:p>
          <a:p>
            <a:pPr eaLnBrk="1" hangingPunct="1"/>
            <a:r>
              <a:rPr lang="en-US"/>
              <a:t>It established close ties with vendors and subcontractors, and was characterized by a spirit of</a:t>
            </a:r>
          </a:p>
          <a:p>
            <a:pPr eaLnBrk="1" hangingPunct="1"/>
            <a:r>
              <a:rPr lang="en-US"/>
              <a:t>cooperation and strong synergy among teams. The result was a remarkable market and business</a:t>
            </a:r>
          </a:p>
          <a:p>
            <a:pPr eaLnBrk="1" hangingPunct="1"/>
            <a:r>
              <a:rPr lang="en-US"/>
              <a:t>success. Its revolutionary design and outstanding quality, created a new trend in the U.S.</a:t>
            </a:r>
          </a:p>
          <a:p>
            <a:pPr eaLnBrk="1" hangingPunct="1"/>
            <a:r>
              <a:rPr lang="en-US"/>
              <a:t>automobile industry, and customers simply loved the car. Yet, when the project was completed,</a:t>
            </a:r>
          </a:p>
          <a:p>
            <a:pPr eaLnBrk="1" hangingPunct="1"/>
            <a:r>
              <a:rPr lang="en-US"/>
              <a:t>the project manager was fired. His “sin” was that project completion was delayed by six months.</a:t>
            </a:r>
          </a:p>
          <a:p>
            <a:pPr eaLnBrk="1" hangingPunct="1"/>
            <a:r>
              <a:rPr lang="en-US"/>
              <a:t>In contrast, the second generation of Ford Taurus was developed in the early 1990s and</a:t>
            </a:r>
          </a:p>
          <a:p>
            <a:pPr eaLnBrk="1" hangingPunct="1"/>
            <a:r>
              <a:rPr lang="en-US"/>
              <a:t>2</a:t>
            </a:r>
          </a:p>
          <a:p>
            <a:pPr eaLnBrk="1" hangingPunct="1"/>
            <a:r>
              <a:rPr lang="en-US"/>
              <a:t>completed in 1995. With increased competition and the enormous success of Japanese imports,</a:t>
            </a:r>
          </a:p>
          <a:p>
            <a:pPr eaLnBrk="1" hangingPunct="1"/>
            <a:r>
              <a:rPr lang="en-US"/>
              <a:t>Ford had hoped to reestablish Taurus, once again, as the best selling car in America. But the new</a:t>
            </a:r>
          </a:p>
          <a:p>
            <a:pPr eaLnBrk="1" hangingPunct="1"/>
            <a:r>
              <a:rPr lang="en-US"/>
              <a:t>project manager learned the lesson of his predecessor: He considered project schedule as a “holy</a:t>
            </a:r>
          </a:p>
          <a:p>
            <a:pPr eaLnBrk="1" hangingPunct="1"/>
            <a:r>
              <a:rPr lang="en-US"/>
              <a:t>grail,” and made sticking to the completion date the ultimate goal, while sacrificing other things.</a:t>
            </a:r>
          </a:p>
          <a:p>
            <a:pPr eaLnBrk="1" hangingPunct="1"/>
            <a:r>
              <a:rPr lang="en-US"/>
              <a:t>Vendor relationships, team spirit, and product integration were just few of the issues that</a:t>
            </a:r>
          </a:p>
          <a:p>
            <a:pPr eaLnBrk="1" hangingPunct="1"/>
            <a:r>
              <a:rPr lang="en-US"/>
              <a:t>suffered. The second generation of Taurus turned out to be a disappointing business experience.</a:t>
            </a:r>
          </a:p>
          <a:p>
            <a:pPr eaLnBrk="1" hangingPunct="1"/>
            <a:r>
              <a:rPr lang="en-US"/>
              <a:t>It did not recapture the position of the best selling car in America and Ford was not able to repeat</a:t>
            </a:r>
          </a:p>
          <a:p>
            <a:pPr eaLnBrk="1" hangingPunct="1"/>
            <a:r>
              <a:rPr lang="en-US"/>
              <a:t>its outstanding success of the first Taurus.</a:t>
            </a:r>
          </a:p>
        </p:txBody>
      </p:sp>
    </p:spTree>
    <p:extLst>
      <p:ext uri="{BB962C8B-B14F-4D97-AF65-F5344CB8AC3E}">
        <p14:creationId xmlns:p14="http://schemas.microsoft.com/office/powerpoint/2010/main" val="2963698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43</a:t>
            </a:fld>
            <a:endParaRPr lang="en-US"/>
          </a:p>
        </p:txBody>
      </p:sp>
    </p:spTree>
    <p:extLst>
      <p:ext uri="{BB962C8B-B14F-4D97-AF65-F5344CB8AC3E}">
        <p14:creationId xmlns:p14="http://schemas.microsoft.com/office/powerpoint/2010/main" val="11171651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44</a:t>
            </a:fld>
            <a:endParaRPr lang="en-US"/>
          </a:p>
        </p:txBody>
      </p:sp>
    </p:spTree>
    <p:extLst>
      <p:ext uri="{BB962C8B-B14F-4D97-AF65-F5344CB8AC3E}">
        <p14:creationId xmlns:p14="http://schemas.microsoft.com/office/powerpoint/2010/main" val="193446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45</a:t>
            </a:fld>
            <a:endParaRPr lang="en-US"/>
          </a:p>
        </p:txBody>
      </p:sp>
    </p:spTree>
    <p:extLst>
      <p:ext uri="{BB962C8B-B14F-4D97-AF65-F5344CB8AC3E}">
        <p14:creationId xmlns:p14="http://schemas.microsoft.com/office/powerpoint/2010/main" val="14323043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48</a:t>
            </a:fld>
            <a:endParaRPr lang="en-US"/>
          </a:p>
        </p:txBody>
      </p:sp>
    </p:spTree>
    <p:extLst>
      <p:ext uri="{BB962C8B-B14F-4D97-AF65-F5344CB8AC3E}">
        <p14:creationId xmlns:p14="http://schemas.microsoft.com/office/powerpoint/2010/main" val="24285687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85366" indent="-302064" eaLnBrk="0" hangingPunct="0">
              <a:defRPr>
                <a:solidFill>
                  <a:schemeClr val="tx1"/>
                </a:solidFill>
                <a:latin typeface="Arial" charset="0"/>
                <a:cs typeface="Arial" charset="0"/>
              </a:defRPr>
            </a:lvl2pPr>
            <a:lvl3pPr marL="1208255" indent="-241651" eaLnBrk="0" hangingPunct="0">
              <a:defRPr>
                <a:solidFill>
                  <a:schemeClr val="tx1"/>
                </a:solidFill>
                <a:latin typeface="Arial" charset="0"/>
                <a:cs typeface="Arial" charset="0"/>
              </a:defRPr>
            </a:lvl3pPr>
            <a:lvl4pPr marL="1691557" indent="-241651" eaLnBrk="0" hangingPunct="0">
              <a:defRPr>
                <a:solidFill>
                  <a:schemeClr val="tx1"/>
                </a:solidFill>
                <a:latin typeface="Arial" charset="0"/>
                <a:cs typeface="Arial" charset="0"/>
              </a:defRPr>
            </a:lvl4pPr>
            <a:lvl5pPr marL="2174859" indent="-241651" eaLnBrk="0" hangingPunct="0">
              <a:defRPr>
                <a:solidFill>
                  <a:schemeClr val="tx1"/>
                </a:solidFill>
                <a:latin typeface="Arial" charset="0"/>
                <a:cs typeface="Arial" charset="0"/>
              </a:defRPr>
            </a:lvl5pPr>
            <a:lvl6pPr marL="2658161" indent="-241651" eaLnBrk="0" fontAlgn="base" hangingPunct="0">
              <a:spcBef>
                <a:spcPct val="0"/>
              </a:spcBef>
              <a:spcAft>
                <a:spcPct val="0"/>
              </a:spcAft>
              <a:defRPr>
                <a:solidFill>
                  <a:schemeClr val="tx1"/>
                </a:solidFill>
                <a:latin typeface="Arial" charset="0"/>
                <a:cs typeface="Arial" charset="0"/>
              </a:defRPr>
            </a:lvl6pPr>
            <a:lvl7pPr marL="3141463" indent="-241651" eaLnBrk="0" fontAlgn="base" hangingPunct="0">
              <a:spcBef>
                <a:spcPct val="0"/>
              </a:spcBef>
              <a:spcAft>
                <a:spcPct val="0"/>
              </a:spcAft>
              <a:defRPr>
                <a:solidFill>
                  <a:schemeClr val="tx1"/>
                </a:solidFill>
                <a:latin typeface="Arial" charset="0"/>
                <a:cs typeface="Arial" charset="0"/>
              </a:defRPr>
            </a:lvl7pPr>
            <a:lvl8pPr marL="3624765" indent="-241651" eaLnBrk="0" fontAlgn="base" hangingPunct="0">
              <a:spcBef>
                <a:spcPct val="0"/>
              </a:spcBef>
              <a:spcAft>
                <a:spcPct val="0"/>
              </a:spcAft>
              <a:defRPr>
                <a:solidFill>
                  <a:schemeClr val="tx1"/>
                </a:solidFill>
                <a:latin typeface="Arial" charset="0"/>
                <a:cs typeface="Arial" charset="0"/>
              </a:defRPr>
            </a:lvl8pPr>
            <a:lvl9pPr marL="4108067" indent="-241651" eaLnBrk="0" fontAlgn="base" hangingPunct="0">
              <a:spcBef>
                <a:spcPct val="0"/>
              </a:spcBef>
              <a:spcAft>
                <a:spcPct val="0"/>
              </a:spcAft>
              <a:defRPr>
                <a:solidFill>
                  <a:schemeClr val="tx1"/>
                </a:solidFill>
                <a:latin typeface="Arial" charset="0"/>
                <a:cs typeface="Arial" charset="0"/>
              </a:defRPr>
            </a:lvl9pPr>
          </a:lstStyle>
          <a:p>
            <a:pPr defTabSz="966604" eaLnBrk="1" hangingPunct="1"/>
            <a:fld id="{A7D00E00-9B8B-4DB5-9BA2-A36870BD9ADB}" type="slidenum">
              <a:rPr lang="en-US" smtClean="0"/>
              <a:pPr defTabSz="966604" eaLnBrk="1" hangingPunct="1"/>
              <a:t>49</a:t>
            </a:fld>
            <a:endParaRPr lang="en-US" dirty="0"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In October 1992, the London Ambulance Service suffered a disaster that brought their operations to a virtual standstill over 36 hours, and up to 20-30 people may have died as a result of ambulances arriving too late on the scene. Upon further investigation, it was discovered that the new computer aided dispatch (CAD) software was responsible for the crisis. The problem lay in the design of the software, which was completely inadequate for the needs of the London Ambulance Service. So terribly pathetic were this software's services that response times to emergency calls were as high as 11 hours during the 36 hours crisis.</a:t>
            </a:r>
          </a:p>
        </p:txBody>
      </p:sp>
    </p:spTree>
    <p:extLst>
      <p:ext uri="{BB962C8B-B14F-4D97-AF65-F5344CB8AC3E}">
        <p14:creationId xmlns:p14="http://schemas.microsoft.com/office/powerpoint/2010/main" val="33522918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85366" indent="-302064" eaLnBrk="0" hangingPunct="0">
              <a:defRPr>
                <a:solidFill>
                  <a:schemeClr val="tx1"/>
                </a:solidFill>
                <a:latin typeface="Arial" charset="0"/>
                <a:cs typeface="Arial" charset="0"/>
              </a:defRPr>
            </a:lvl2pPr>
            <a:lvl3pPr marL="1208255" indent="-241651" eaLnBrk="0" hangingPunct="0">
              <a:defRPr>
                <a:solidFill>
                  <a:schemeClr val="tx1"/>
                </a:solidFill>
                <a:latin typeface="Arial" charset="0"/>
                <a:cs typeface="Arial" charset="0"/>
              </a:defRPr>
            </a:lvl3pPr>
            <a:lvl4pPr marL="1691557" indent="-241651" eaLnBrk="0" hangingPunct="0">
              <a:defRPr>
                <a:solidFill>
                  <a:schemeClr val="tx1"/>
                </a:solidFill>
                <a:latin typeface="Arial" charset="0"/>
                <a:cs typeface="Arial" charset="0"/>
              </a:defRPr>
            </a:lvl4pPr>
            <a:lvl5pPr marL="2174859" indent="-241651" eaLnBrk="0" hangingPunct="0">
              <a:defRPr>
                <a:solidFill>
                  <a:schemeClr val="tx1"/>
                </a:solidFill>
                <a:latin typeface="Arial" charset="0"/>
                <a:cs typeface="Arial" charset="0"/>
              </a:defRPr>
            </a:lvl5pPr>
            <a:lvl6pPr marL="2658161" indent="-241651" eaLnBrk="0" fontAlgn="base" hangingPunct="0">
              <a:spcBef>
                <a:spcPct val="0"/>
              </a:spcBef>
              <a:spcAft>
                <a:spcPct val="0"/>
              </a:spcAft>
              <a:defRPr>
                <a:solidFill>
                  <a:schemeClr val="tx1"/>
                </a:solidFill>
                <a:latin typeface="Arial" charset="0"/>
                <a:cs typeface="Arial" charset="0"/>
              </a:defRPr>
            </a:lvl6pPr>
            <a:lvl7pPr marL="3141463" indent="-241651" eaLnBrk="0" fontAlgn="base" hangingPunct="0">
              <a:spcBef>
                <a:spcPct val="0"/>
              </a:spcBef>
              <a:spcAft>
                <a:spcPct val="0"/>
              </a:spcAft>
              <a:defRPr>
                <a:solidFill>
                  <a:schemeClr val="tx1"/>
                </a:solidFill>
                <a:latin typeface="Arial" charset="0"/>
                <a:cs typeface="Arial" charset="0"/>
              </a:defRPr>
            </a:lvl7pPr>
            <a:lvl8pPr marL="3624765" indent="-241651" eaLnBrk="0" fontAlgn="base" hangingPunct="0">
              <a:spcBef>
                <a:spcPct val="0"/>
              </a:spcBef>
              <a:spcAft>
                <a:spcPct val="0"/>
              </a:spcAft>
              <a:defRPr>
                <a:solidFill>
                  <a:schemeClr val="tx1"/>
                </a:solidFill>
                <a:latin typeface="Arial" charset="0"/>
                <a:cs typeface="Arial" charset="0"/>
              </a:defRPr>
            </a:lvl8pPr>
            <a:lvl9pPr marL="4108067" indent="-241651" eaLnBrk="0" fontAlgn="base" hangingPunct="0">
              <a:spcBef>
                <a:spcPct val="0"/>
              </a:spcBef>
              <a:spcAft>
                <a:spcPct val="0"/>
              </a:spcAft>
              <a:defRPr>
                <a:solidFill>
                  <a:schemeClr val="tx1"/>
                </a:solidFill>
                <a:latin typeface="Arial" charset="0"/>
                <a:cs typeface="Arial" charset="0"/>
              </a:defRPr>
            </a:lvl9pPr>
          </a:lstStyle>
          <a:p>
            <a:pPr defTabSz="966604" eaLnBrk="1" hangingPunct="1"/>
            <a:fld id="{372300CE-E40C-4D7E-9091-95F2A14DD060}" type="slidenum">
              <a:rPr lang="en-US" smtClean="0"/>
              <a:pPr defTabSz="966604" eaLnBrk="1" hangingPunct="1"/>
              <a:t>50</a:t>
            </a:fld>
            <a:endParaRPr lang="en-US" dirty="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When the Denver Airport baggage handling system was designed, for example, no one asked what would happen if the fully automated system failed. How would baggage be handed? No one thought about it and there we no accommodations made in the airport plan. So when the system did fail there were no other alternatives to move baggage around the airport. There were no underground roadways on which to manually move luggage using tugs. </a:t>
            </a:r>
          </a:p>
        </p:txBody>
      </p:sp>
    </p:spTree>
    <p:extLst>
      <p:ext uri="{BB962C8B-B14F-4D97-AF65-F5344CB8AC3E}">
        <p14:creationId xmlns:p14="http://schemas.microsoft.com/office/powerpoint/2010/main" val="20870040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85366" indent="-302064" eaLnBrk="0" hangingPunct="0">
              <a:defRPr>
                <a:solidFill>
                  <a:schemeClr val="tx1"/>
                </a:solidFill>
                <a:latin typeface="Arial" charset="0"/>
                <a:cs typeface="Arial" charset="0"/>
              </a:defRPr>
            </a:lvl2pPr>
            <a:lvl3pPr marL="1208255" indent="-241651" eaLnBrk="0" hangingPunct="0">
              <a:defRPr>
                <a:solidFill>
                  <a:schemeClr val="tx1"/>
                </a:solidFill>
                <a:latin typeface="Arial" charset="0"/>
                <a:cs typeface="Arial" charset="0"/>
              </a:defRPr>
            </a:lvl3pPr>
            <a:lvl4pPr marL="1691557" indent="-241651" eaLnBrk="0" hangingPunct="0">
              <a:defRPr>
                <a:solidFill>
                  <a:schemeClr val="tx1"/>
                </a:solidFill>
                <a:latin typeface="Arial" charset="0"/>
                <a:cs typeface="Arial" charset="0"/>
              </a:defRPr>
            </a:lvl4pPr>
            <a:lvl5pPr marL="2174859" indent="-241651" eaLnBrk="0" hangingPunct="0">
              <a:defRPr>
                <a:solidFill>
                  <a:schemeClr val="tx1"/>
                </a:solidFill>
                <a:latin typeface="Arial" charset="0"/>
                <a:cs typeface="Arial" charset="0"/>
              </a:defRPr>
            </a:lvl5pPr>
            <a:lvl6pPr marL="2658161" indent="-241651" eaLnBrk="0" fontAlgn="base" hangingPunct="0">
              <a:spcBef>
                <a:spcPct val="0"/>
              </a:spcBef>
              <a:spcAft>
                <a:spcPct val="0"/>
              </a:spcAft>
              <a:defRPr>
                <a:solidFill>
                  <a:schemeClr val="tx1"/>
                </a:solidFill>
                <a:latin typeface="Arial" charset="0"/>
                <a:cs typeface="Arial" charset="0"/>
              </a:defRPr>
            </a:lvl6pPr>
            <a:lvl7pPr marL="3141463" indent="-241651" eaLnBrk="0" fontAlgn="base" hangingPunct="0">
              <a:spcBef>
                <a:spcPct val="0"/>
              </a:spcBef>
              <a:spcAft>
                <a:spcPct val="0"/>
              </a:spcAft>
              <a:defRPr>
                <a:solidFill>
                  <a:schemeClr val="tx1"/>
                </a:solidFill>
                <a:latin typeface="Arial" charset="0"/>
                <a:cs typeface="Arial" charset="0"/>
              </a:defRPr>
            </a:lvl7pPr>
            <a:lvl8pPr marL="3624765" indent="-241651" eaLnBrk="0" fontAlgn="base" hangingPunct="0">
              <a:spcBef>
                <a:spcPct val="0"/>
              </a:spcBef>
              <a:spcAft>
                <a:spcPct val="0"/>
              </a:spcAft>
              <a:defRPr>
                <a:solidFill>
                  <a:schemeClr val="tx1"/>
                </a:solidFill>
                <a:latin typeface="Arial" charset="0"/>
                <a:cs typeface="Arial" charset="0"/>
              </a:defRPr>
            </a:lvl8pPr>
            <a:lvl9pPr marL="4108067" indent="-241651" eaLnBrk="0" fontAlgn="base" hangingPunct="0">
              <a:spcBef>
                <a:spcPct val="0"/>
              </a:spcBef>
              <a:spcAft>
                <a:spcPct val="0"/>
              </a:spcAft>
              <a:defRPr>
                <a:solidFill>
                  <a:schemeClr val="tx1"/>
                </a:solidFill>
                <a:latin typeface="Arial" charset="0"/>
                <a:cs typeface="Arial" charset="0"/>
              </a:defRPr>
            </a:lvl9pPr>
          </a:lstStyle>
          <a:p>
            <a:pPr defTabSz="966604" eaLnBrk="1" hangingPunct="1"/>
            <a:fld id="{57DFB42F-E4FB-43F5-BD72-50AEA5EB7073}" type="slidenum">
              <a:rPr lang="en-US" smtClean="0"/>
              <a:pPr defTabSz="966604" eaLnBrk="1" hangingPunct="1"/>
              <a:t>51</a:t>
            </a:fld>
            <a:endParaRPr lang="en-US" dirty="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dirty="0" smtClean="0"/>
              <a:t>Safety is not to be messed with.  </a:t>
            </a:r>
          </a:p>
          <a:p>
            <a:pPr lvl="1" eaLnBrk="1" hangingPunct="1"/>
            <a:endParaRPr lang="en-US" dirty="0" smtClean="0"/>
          </a:p>
          <a:p>
            <a:pPr lvl="1" eaLnBrk="1" hangingPunct="1"/>
            <a:r>
              <a:rPr lang="en-US" dirty="0" smtClean="0"/>
              <a:t>Test, Test, Test</a:t>
            </a:r>
          </a:p>
          <a:p>
            <a:pPr lvl="1" eaLnBrk="1" hangingPunct="1"/>
            <a:r>
              <a:rPr lang="en-US" dirty="0" smtClean="0"/>
              <a:t>Test again with real data</a:t>
            </a:r>
          </a:p>
          <a:p>
            <a:pPr lvl="1" eaLnBrk="1" hangingPunct="1"/>
            <a:r>
              <a:rPr lang="en-US" dirty="0" smtClean="0"/>
              <a:t>Test, Test, Test</a:t>
            </a:r>
          </a:p>
          <a:p>
            <a:pPr lvl="1" eaLnBrk="1" hangingPunct="1"/>
            <a:r>
              <a:rPr lang="en-US" dirty="0" smtClean="0"/>
              <a:t>Test again with real data</a:t>
            </a:r>
          </a:p>
          <a:p>
            <a:pPr eaLnBrk="1" hangingPunct="1"/>
            <a:endParaRPr lang="en-US" dirty="0" smtClean="0"/>
          </a:p>
        </p:txBody>
      </p:sp>
    </p:spTree>
    <p:extLst>
      <p:ext uri="{BB962C8B-B14F-4D97-AF65-F5344CB8AC3E}">
        <p14:creationId xmlns:p14="http://schemas.microsoft.com/office/powerpoint/2010/main" val="3405937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52</a:t>
            </a:fld>
            <a:endParaRPr lang="en-US" dirty="0"/>
          </a:p>
        </p:txBody>
      </p:sp>
    </p:spTree>
    <p:extLst>
      <p:ext uri="{BB962C8B-B14F-4D97-AF65-F5344CB8AC3E}">
        <p14:creationId xmlns:p14="http://schemas.microsoft.com/office/powerpoint/2010/main" val="15777702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7DAA2C-696A-0245-966C-6BFCED7AC8F7}" type="slidenum">
              <a:rPr lang="en-US" smtClean="0"/>
              <a:t>53</a:t>
            </a:fld>
            <a:endParaRPr lang="en-US" dirty="0"/>
          </a:p>
        </p:txBody>
      </p:sp>
    </p:spTree>
    <p:extLst>
      <p:ext uri="{BB962C8B-B14F-4D97-AF65-F5344CB8AC3E}">
        <p14:creationId xmlns:p14="http://schemas.microsoft.com/office/powerpoint/2010/main" val="3831942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55</a:t>
            </a:fld>
            <a:endParaRPr lang="en-US"/>
          </a:p>
        </p:txBody>
      </p:sp>
    </p:spTree>
    <p:extLst>
      <p:ext uri="{BB962C8B-B14F-4D97-AF65-F5344CB8AC3E}">
        <p14:creationId xmlns:p14="http://schemas.microsoft.com/office/powerpoint/2010/main" val="779267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56</a:t>
            </a:fld>
            <a:endParaRPr lang="en-US"/>
          </a:p>
        </p:txBody>
      </p:sp>
    </p:spTree>
    <p:extLst>
      <p:ext uri="{BB962C8B-B14F-4D97-AF65-F5344CB8AC3E}">
        <p14:creationId xmlns:p14="http://schemas.microsoft.com/office/powerpoint/2010/main" val="3871059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58</a:t>
            </a:fld>
            <a:endParaRPr lang="en-US"/>
          </a:p>
        </p:txBody>
      </p:sp>
    </p:spTree>
    <p:extLst>
      <p:ext uri="{BB962C8B-B14F-4D97-AF65-F5344CB8AC3E}">
        <p14:creationId xmlns:p14="http://schemas.microsoft.com/office/powerpoint/2010/main" val="15487406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7DAA2C-696A-0245-966C-6BFCED7AC8F7}" type="slidenum">
              <a:rPr lang="en-US" smtClean="0"/>
              <a:t>59</a:t>
            </a:fld>
            <a:endParaRPr lang="en-US"/>
          </a:p>
        </p:txBody>
      </p:sp>
    </p:spTree>
    <p:extLst>
      <p:ext uri="{BB962C8B-B14F-4D97-AF65-F5344CB8AC3E}">
        <p14:creationId xmlns:p14="http://schemas.microsoft.com/office/powerpoint/2010/main" val="31808227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defTabSz="873331">
              <a:defRPr/>
            </a:pPr>
            <a:r>
              <a:rPr lang="en-US" dirty="0"/>
              <a:t>http://www.flickr.com/photos/nick_anderson/5049751331/sizes/m/in/photostream/</a:t>
            </a:r>
          </a:p>
          <a:p>
            <a:endParaRPr lang="en-US" dirty="0"/>
          </a:p>
        </p:txBody>
      </p:sp>
      <p:sp>
        <p:nvSpPr>
          <p:cNvPr id="4" name="Tijdelijke aanduiding voor dianummer 3"/>
          <p:cNvSpPr>
            <a:spLocks noGrp="1"/>
          </p:cNvSpPr>
          <p:nvPr>
            <p:ph type="sldNum" sz="quarter" idx="10"/>
          </p:nvPr>
        </p:nvSpPr>
        <p:spPr/>
        <p:txBody>
          <a:bodyPr/>
          <a:lstStyle/>
          <a:p>
            <a:fld id="{81544137-AD7C-4216-970D-FABF8B35288E}" type="slidenum">
              <a:rPr lang="nl-NL" smtClean="0"/>
              <a:pPr/>
              <a:t>60</a:t>
            </a:fld>
            <a:endParaRPr lang="nl-NL"/>
          </a:p>
        </p:txBody>
      </p:sp>
    </p:spTree>
    <p:extLst>
      <p:ext uri="{BB962C8B-B14F-4D97-AF65-F5344CB8AC3E}">
        <p14:creationId xmlns:p14="http://schemas.microsoft.com/office/powerpoint/2010/main" val="17495576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85366" indent="-302064" eaLnBrk="0" hangingPunct="0">
              <a:defRPr>
                <a:solidFill>
                  <a:schemeClr val="tx1"/>
                </a:solidFill>
                <a:latin typeface="Arial" charset="0"/>
                <a:cs typeface="Arial" charset="0"/>
              </a:defRPr>
            </a:lvl2pPr>
            <a:lvl3pPr marL="1208255" indent="-241651" eaLnBrk="0" hangingPunct="0">
              <a:defRPr>
                <a:solidFill>
                  <a:schemeClr val="tx1"/>
                </a:solidFill>
                <a:latin typeface="Arial" charset="0"/>
                <a:cs typeface="Arial" charset="0"/>
              </a:defRPr>
            </a:lvl3pPr>
            <a:lvl4pPr marL="1691557" indent="-241651" eaLnBrk="0" hangingPunct="0">
              <a:defRPr>
                <a:solidFill>
                  <a:schemeClr val="tx1"/>
                </a:solidFill>
                <a:latin typeface="Arial" charset="0"/>
                <a:cs typeface="Arial" charset="0"/>
              </a:defRPr>
            </a:lvl4pPr>
            <a:lvl5pPr marL="2174859" indent="-241651" eaLnBrk="0" hangingPunct="0">
              <a:defRPr>
                <a:solidFill>
                  <a:schemeClr val="tx1"/>
                </a:solidFill>
                <a:latin typeface="Arial" charset="0"/>
                <a:cs typeface="Arial" charset="0"/>
              </a:defRPr>
            </a:lvl5pPr>
            <a:lvl6pPr marL="2658161" indent="-241651" eaLnBrk="0" fontAlgn="base" hangingPunct="0">
              <a:spcBef>
                <a:spcPct val="0"/>
              </a:spcBef>
              <a:spcAft>
                <a:spcPct val="0"/>
              </a:spcAft>
              <a:defRPr>
                <a:solidFill>
                  <a:schemeClr val="tx1"/>
                </a:solidFill>
                <a:latin typeface="Arial" charset="0"/>
                <a:cs typeface="Arial" charset="0"/>
              </a:defRPr>
            </a:lvl6pPr>
            <a:lvl7pPr marL="3141463" indent="-241651" eaLnBrk="0" fontAlgn="base" hangingPunct="0">
              <a:spcBef>
                <a:spcPct val="0"/>
              </a:spcBef>
              <a:spcAft>
                <a:spcPct val="0"/>
              </a:spcAft>
              <a:defRPr>
                <a:solidFill>
                  <a:schemeClr val="tx1"/>
                </a:solidFill>
                <a:latin typeface="Arial" charset="0"/>
                <a:cs typeface="Arial" charset="0"/>
              </a:defRPr>
            </a:lvl7pPr>
            <a:lvl8pPr marL="3624765" indent="-241651" eaLnBrk="0" fontAlgn="base" hangingPunct="0">
              <a:spcBef>
                <a:spcPct val="0"/>
              </a:spcBef>
              <a:spcAft>
                <a:spcPct val="0"/>
              </a:spcAft>
              <a:defRPr>
                <a:solidFill>
                  <a:schemeClr val="tx1"/>
                </a:solidFill>
                <a:latin typeface="Arial" charset="0"/>
                <a:cs typeface="Arial" charset="0"/>
              </a:defRPr>
            </a:lvl8pPr>
            <a:lvl9pPr marL="4108067" indent="-241651" eaLnBrk="0" fontAlgn="base" hangingPunct="0">
              <a:spcBef>
                <a:spcPct val="0"/>
              </a:spcBef>
              <a:spcAft>
                <a:spcPct val="0"/>
              </a:spcAft>
              <a:defRPr>
                <a:solidFill>
                  <a:schemeClr val="tx1"/>
                </a:solidFill>
                <a:latin typeface="Arial" charset="0"/>
                <a:cs typeface="Arial" charset="0"/>
              </a:defRPr>
            </a:lvl9pPr>
          </a:lstStyle>
          <a:p>
            <a:pPr defTabSz="966604" eaLnBrk="1" hangingPunct="1"/>
            <a:fld id="{44976BBE-415D-4FB5-9A5F-503A85D500C7}" type="slidenum">
              <a:rPr lang="en-US" smtClean="0"/>
              <a:pPr defTabSz="966604" eaLnBrk="1" hangingPunct="1"/>
              <a:t>61</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Which risks are important?  The sharp edges of the sign or the fact that the bridge is out ahead?</a:t>
            </a:r>
          </a:p>
        </p:txBody>
      </p:sp>
    </p:spTree>
    <p:extLst>
      <p:ext uri="{BB962C8B-B14F-4D97-AF65-F5344CB8AC3E}">
        <p14:creationId xmlns:p14="http://schemas.microsoft.com/office/powerpoint/2010/main" val="25071439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C1B12414-BF3F-4749-80AA-D196BAE0BF44}" type="slidenum">
              <a:rPr lang="en-US" smtClean="0"/>
              <a:pPr defTabSz="933160" eaLnBrk="1" hangingPunct="1"/>
              <a:t>62</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Oil and gas geologists and engineers build models to help them comprehend the uncertainties.  This is a tornado chart, because it looks like a tornado.  This chart clearly shows that the largest uncertainty is associated with Reserves, with the next largest uncertainty being oil/gas price.  This gives the engineer something to focus on.  Perhaps there is additional data that can be collected to help reduce the uncertainty bars. There may not be anything that can be done about Oil/gas price.  Perhaps futures contracts could be used to hedge some of the uncertainty.   The other uncertainties may not be worth spending too much time since they have limited effect on the total uncertainty.</a:t>
            </a:r>
          </a:p>
        </p:txBody>
      </p:sp>
    </p:spTree>
    <p:extLst>
      <p:ext uri="{BB962C8B-B14F-4D97-AF65-F5344CB8AC3E}">
        <p14:creationId xmlns:p14="http://schemas.microsoft.com/office/powerpoint/2010/main" val="1250754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61606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8883516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733351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67</a:t>
            </a:fld>
            <a:endParaRPr lang="en-US"/>
          </a:p>
        </p:txBody>
      </p:sp>
    </p:spTree>
    <p:extLst>
      <p:ext uri="{BB962C8B-B14F-4D97-AF65-F5344CB8AC3E}">
        <p14:creationId xmlns:p14="http://schemas.microsoft.com/office/powerpoint/2010/main" val="3992434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68</a:t>
            </a:fld>
            <a:endParaRPr lang="en-US"/>
          </a:p>
        </p:txBody>
      </p:sp>
    </p:spTree>
    <p:extLst>
      <p:ext uri="{BB962C8B-B14F-4D97-AF65-F5344CB8AC3E}">
        <p14:creationId xmlns:p14="http://schemas.microsoft.com/office/powerpoint/2010/main" val="18118197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Arial" charset="0"/>
              </a:rPr>
              <a:t>9 research projects for drive train</a:t>
            </a:r>
          </a:p>
          <a:p>
            <a:r>
              <a:rPr lang="en-US" sz="1200" kern="1200" dirty="0">
                <a:solidFill>
                  <a:schemeClr val="tx1"/>
                </a:solidFill>
                <a:effectLst/>
                <a:latin typeface="Arial" charset="0"/>
                <a:ea typeface="+mn-ea"/>
                <a:cs typeface="Arial" charset="0"/>
              </a:rPr>
              <a:t>1</a:t>
            </a:r>
            <a:r>
              <a:rPr lang="en-US" sz="1200" kern="1200" baseline="0" dirty="0">
                <a:solidFill>
                  <a:schemeClr val="tx1"/>
                </a:solidFill>
                <a:effectLst/>
                <a:latin typeface="Arial" charset="0"/>
                <a:ea typeface="+mn-ea"/>
                <a:cs typeface="Arial" charset="0"/>
              </a:rPr>
              <a:t> chassis – same hole for all 9 drive trains</a:t>
            </a:r>
          </a:p>
          <a:p>
            <a:r>
              <a:rPr lang="en-US" sz="1200" kern="1200" baseline="0" dirty="0">
                <a:solidFill>
                  <a:schemeClr val="tx1"/>
                </a:solidFill>
                <a:effectLst/>
                <a:latin typeface="Arial" charset="0"/>
                <a:ea typeface="+mn-ea"/>
                <a:cs typeface="Arial" charset="0"/>
              </a:rPr>
              <a:t>VOI from 9 research projects, VOF from chassis design</a:t>
            </a:r>
          </a:p>
          <a:p>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Contrast this with the development of the Prius. Toyota had 9 different research projects running to develop hybrid engine technologies. Normally they would choose a drivetrain first, and build a car around it. Instead Toyota decided to keep its options open, and designed the Prius with a hole in it for the drive train. The 9 research projects continued, and 9+ months after the Prius development project was started, a drive train was chosen. Toyota knew that this car needed a radically new drive train architecture. Instead of guessing and choosing one, they let all 9 research projects continue their work, and as they did, the best option for the car's engine became clear. So was 9 research projects a waste? No because each project was generating factual information about the options for hybrid engine design, information that Toyota engineering management needed to make an informed choice.</a:t>
            </a:r>
          </a:p>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69</a:t>
            </a:fld>
            <a:endParaRPr lang="en-US"/>
          </a:p>
        </p:txBody>
      </p:sp>
    </p:spTree>
    <p:extLst>
      <p:ext uri="{BB962C8B-B14F-4D97-AF65-F5344CB8AC3E}">
        <p14:creationId xmlns:p14="http://schemas.microsoft.com/office/powerpoint/2010/main" val="29750193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37DAA2C-696A-0245-966C-6BFCED7AC8F7}" type="slidenum">
              <a:rPr lang="en-US" smtClean="0"/>
              <a:t>71</a:t>
            </a:fld>
            <a:endParaRPr lang="en-US"/>
          </a:p>
        </p:txBody>
      </p:sp>
    </p:spTree>
    <p:extLst>
      <p:ext uri="{BB962C8B-B14F-4D97-AF65-F5344CB8AC3E}">
        <p14:creationId xmlns:p14="http://schemas.microsoft.com/office/powerpoint/2010/main" val="2458994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8192" indent="-291613" eaLnBrk="0" hangingPunct="0">
              <a:defRPr>
                <a:solidFill>
                  <a:schemeClr val="tx1"/>
                </a:solidFill>
                <a:latin typeface="Arial" charset="0"/>
                <a:cs typeface="Arial" charset="0"/>
              </a:defRPr>
            </a:lvl2pPr>
            <a:lvl3pPr marL="1166449" indent="-233290" eaLnBrk="0" hangingPunct="0">
              <a:defRPr>
                <a:solidFill>
                  <a:schemeClr val="tx1"/>
                </a:solidFill>
                <a:latin typeface="Arial" charset="0"/>
                <a:cs typeface="Arial" charset="0"/>
              </a:defRPr>
            </a:lvl3pPr>
            <a:lvl4pPr marL="1633029" indent="-233290" eaLnBrk="0" hangingPunct="0">
              <a:defRPr>
                <a:solidFill>
                  <a:schemeClr val="tx1"/>
                </a:solidFill>
                <a:latin typeface="Arial" charset="0"/>
                <a:cs typeface="Arial" charset="0"/>
              </a:defRPr>
            </a:lvl4pPr>
            <a:lvl5pPr marL="2099609" indent="-233290" eaLnBrk="0" hangingPunct="0">
              <a:defRPr>
                <a:solidFill>
                  <a:schemeClr val="tx1"/>
                </a:solidFill>
                <a:latin typeface="Arial" charset="0"/>
                <a:cs typeface="Arial" charset="0"/>
              </a:defRPr>
            </a:lvl5pPr>
            <a:lvl6pPr marL="2566189" indent="-233290" eaLnBrk="0" fontAlgn="base" hangingPunct="0">
              <a:spcBef>
                <a:spcPct val="0"/>
              </a:spcBef>
              <a:spcAft>
                <a:spcPct val="0"/>
              </a:spcAft>
              <a:defRPr>
                <a:solidFill>
                  <a:schemeClr val="tx1"/>
                </a:solidFill>
                <a:latin typeface="Arial" charset="0"/>
                <a:cs typeface="Arial" charset="0"/>
              </a:defRPr>
            </a:lvl6pPr>
            <a:lvl7pPr marL="3032768" indent="-233290" eaLnBrk="0" fontAlgn="base" hangingPunct="0">
              <a:spcBef>
                <a:spcPct val="0"/>
              </a:spcBef>
              <a:spcAft>
                <a:spcPct val="0"/>
              </a:spcAft>
              <a:defRPr>
                <a:solidFill>
                  <a:schemeClr val="tx1"/>
                </a:solidFill>
                <a:latin typeface="Arial" charset="0"/>
                <a:cs typeface="Arial" charset="0"/>
              </a:defRPr>
            </a:lvl7pPr>
            <a:lvl8pPr marL="3499348" indent="-233290" eaLnBrk="0" fontAlgn="base" hangingPunct="0">
              <a:spcBef>
                <a:spcPct val="0"/>
              </a:spcBef>
              <a:spcAft>
                <a:spcPct val="0"/>
              </a:spcAft>
              <a:defRPr>
                <a:solidFill>
                  <a:schemeClr val="tx1"/>
                </a:solidFill>
                <a:latin typeface="Arial" charset="0"/>
                <a:cs typeface="Arial" charset="0"/>
              </a:defRPr>
            </a:lvl8pPr>
            <a:lvl9pPr marL="3965928" indent="-233290" eaLnBrk="0" fontAlgn="base" hangingPunct="0">
              <a:spcBef>
                <a:spcPct val="0"/>
              </a:spcBef>
              <a:spcAft>
                <a:spcPct val="0"/>
              </a:spcAft>
              <a:defRPr>
                <a:solidFill>
                  <a:schemeClr val="tx1"/>
                </a:solidFill>
                <a:latin typeface="Arial" charset="0"/>
                <a:cs typeface="Arial" charset="0"/>
              </a:defRPr>
            </a:lvl9pPr>
          </a:lstStyle>
          <a:p>
            <a:pPr defTabSz="933160" eaLnBrk="1" hangingPunct="1"/>
            <a:fld id="{E1894F91-737D-497D-B6A1-7F71EED13AD8}" type="slidenum">
              <a:rPr lang="en-US" smtClean="0"/>
              <a:pPr defTabSz="933160" eaLnBrk="1" hangingPunct="1"/>
              <a:t>72</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5795824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787647-E234-483B-8620-3E04EA288C9C}" type="slidenum">
              <a:rPr lang="en-US" smtClean="0"/>
              <a:pPr>
                <a:defRPr/>
              </a:pPr>
              <a:t>78</a:t>
            </a:fld>
            <a:endParaRPr lang="en-US"/>
          </a:p>
        </p:txBody>
      </p:sp>
    </p:spTree>
    <p:extLst>
      <p:ext uri="{BB962C8B-B14F-4D97-AF65-F5344CB8AC3E}">
        <p14:creationId xmlns:p14="http://schemas.microsoft.com/office/powerpoint/2010/main" val="3997342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3475630" y="1065155"/>
            <a:ext cx="8420668" cy="1799796"/>
          </a:xfrm>
        </p:spPr>
        <p:txBody>
          <a:bodyPr/>
          <a:lstStyle>
            <a:lvl1pPr algn="l">
              <a:defRPr>
                <a:solidFill>
                  <a:srgbClr val="714989"/>
                </a:solidFill>
              </a:defRPr>
            </a:lvl1pPr>
          </a:lstStyle>
          <a:p>
            <a:r>
              <a:rPr lang="pl-PL" dirty="0"/>
              <a:t>Kliknij, aby edytować styl</a:t>
            </a:r>
          </a:p>
        </p:txBody>
      </p:sp>
      <p:sp>
        <p:nvSpPr>
          <p:cNvPr id="3" name="Podtytuł 2"/>
          <p:cNvSpPr>
            <a:spLocks noGrp="1"/>
          </p:cNvSpPr>
          <p:nvPr>
            <p:ph type="subTitle" idx="1"/>
          </p:nvPr>
        </p:nvSpPr>
        <p:spPr>
          <a:xfrm>
            <a:off x="820793" y="4268337"/>
            <a:ext cx="11116448"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pl-PL"/>
              <a:t>Kliknij, aby edytować styl wzorca podtytułu</a:t>
            </a:r>
          </a:p>
        </p:txBody>
      </p:sp>
    </p:spTree>
    <p:extLst>
      <p:ext uri="{BB962C8B-B14F-4D97-AF65-F5344CB8AC3E}">
        <p14:creationId xmlns:p14="http://schemas.microsoft.com/office/powerpoint/2010/main" val="241122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y Heading">
    <p:spTree>
      <p:nvGrpSpPr>
        <p:cNvPr id="1" name=""/>
        <p:cNvGrpSpPr/>
        <p:nvPr/>
      </p:nvGrpSpPr>
      <p:grpSpPr>
        <a:xfrm>
          <a:off x="0" y="0"/>
          <a:ext cx="0" cy="0"/>
          <a:chOff x="0" y="0"/>
          <a:chExt cx="0" cy="0"/>
        </a:xfrm>
      </p:grpSpPr>
      <p:sp>
        <p:nvSpPr>
          <p:cNvPr id="4" name="Rectangle 3"/>
          <p:cNvSpPr/>
          <p:nvPr userDrawn="1"/>
        </p:nvSpPr>
        <p:spPr>
          <a:xfrm>
            <a:off x="909853" y="2183643"/>
            <a:ext cx="10317707" cy="2429300"/>
          </a:xfrm>
          <a:prstGeom prst="rect">
            <a:avLst/>
          </a:prstGeom>
          <a:gradFill flip="none" rotWithShape="1">
            <a:gsLst>
              <a:gs pos="0">
                <a:srgbClr val="714989"/>
              </a:gs>
              <a:gs pos="50000">
                <a:srgbClr val="9966FF"/>
              </a:gs>
              <a:gs pos="100000">
                <a:srgbClr val="BA97FF"/>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350">
              <a:solidFill>
                <a:prstClr val="white"/>
              </a:solidFill>
            </a:endParaRPr>
          </a:p>
        </p:txBody>
      </p:sp>
      <p:sp>
        <p:nvSpPr>
          <p:cNvPr id="2" name="Tytuł 1"/>
          <p:cNvSpPr>
            <a:spLocks noGrp="1"/>
          </p:cNvSpPr>
          <p:nvPr>
            <p:ph type="title" hasCustomPrompt="1"/>
          </p:nvPr>
        </p:nvSpPr>
        <p:spPr>
          <a:xfrm>
            <a:off x="868081" y="2186217"/>
            <a:ext cx="10363200" cy="2426729"/>
          </a:xfrm>
        </p:spPr>
        <p:txBody>
          <a:bodyPr anchor="ctr"/>
          <a:lstStyle>
            <a:lvl1pPr algn="ctr">
              <a:defRPr sz="3000" b="1" cap="none" baseline="0">
                <a:solidFill>
                  <a:schemeClr val="bg1"/>
                </a:solidFill>
              </a:defRPr>
            </a:lvl1pPr>
          </a:lstStyle>
          <a:p>
            <a:r>
              <a:rPr lang="en-US" dirty="0"/>
              <a:t>Click to insert day heading</a:t>
            </a:r>
            <a:endParaRPr lang="pl-PL" dirty="0"/>
          </a:p>
        </p:txBody>
      </p:sp>
      <p:sp>
        <p:nvSpPr>
          <p:cNvPr id="5" name="Freeform 439"/>
          <p:cNvSpPr>
            <a:spLocks/>
          </p:cNvSpPr>
          <p:nvPr userDrawn="1"/>
        </p:nvSpPr>
        <p:spPr bwMode="auto">
          <a:xfrm>
            <a:off x="582306" y="2101755"/>
            <a:ext cx="10936407"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pPr eaLnBrk="1" fontAlgn="auto" hangingPunct="1">
              <a:spcBef>
                <a:spcPts val="0"/>
              </a:spcBef>
              <a:spcAft>
                <a:spcPts val="0"/>
              </a:spcAft>
            </a:pPr>
            <a:endParaRPr lang="pl-PL" sz="900" b="1" u="sng" dirty="0">
              <a:solidFill>
                <a:prstClr val="black"/>
              </a:solidFill>
              <a:latin typeface="Segoe Print" pitchFamily="2" charset="0"/>
              <a:cs typeface="+mn-cs"/>
            </a:endParaRPr>
          </a:p>
        </p:txBody>
      </p:sp>
    </p:spTree>
    <p:extLst>
      <p:ext uri="{BB962C8B-B14F-4D97-AF65-F5344CB8AC3E}">
        <p14:creationId xmlns:p14="http://schemas.microsoft.com/office/powerpoint/2010/main" val="2655585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3" name="Rectangle 2"/>
          <p:cNvSpPr/>
          <p:nvPr userDrawn="1"/>
        </p:nvSpPr>
        <p:spPr>
          <a:xfrm>
            <a:off x="909853" y="2183643"/>
            <a:ext cx="10317707" cy="24293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350">
              <a:solidFill>
                <a:schemeClr val="bg1"/>
              </a:solidFill>
            </a:endParaRPr>
          </a:p>
        </p:txBody>
      </p:sp>
      <p:sp>
        <p:nvSpPr>
          <p:cNvPr id="2" name="Title 1"/>
          <p:cNvSpPr>
            <a:spLocks noGrp="1"/>
          </p:cNvSpPr>
          <p:nvPr>
            <p:ph type="title"/>
          </p:nvPr>
        </p:nvSpPr>
        <p:spPr>
          <a:xfrm>
            <a:off x="909853" y="2183643"/>
            <a:ext cx="10317707" cy="2429300"/>
          </a:xfrm>
        </p:spPr>
        <p:txBody>
          <a:bodyPr/>
          <a:lstStyle>
            <a:lvl1pPr>
              <a:defRPr>
                <a:solidFill>
                  <a:schemeClr val="bg1"/>
                </a:solidFill>
              </a:defRPr>
            </a:lvl1pPr>
          </a:lstStyle>
          <a:p>
            <a:r>
              <a:rPr lang="en-US" dirty="0"/>
              <a:t>Click to edit Master title style</a:t>
            </a:r>
          </a:p>
        </p:txBody>
      </p:sp>
      <p:sp>
        <p:nvSpPr>
          <p:cNvPr id="4" name="Freeform 439"/>
          <p:cNvSpPr>
            <a:spLocks/>
          </p:cNvSpPr>
          <p:nvPr userDrawn="1"/>
        </p:nvSpPr>
        <p:spPr bwMode="auto">
          <a:xfrm>
            <a:off x="582306" y="2101755"/>
            <a:ext cx="10936407" cy="2620370"/>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pPr eaLnBrk="1" fontAlgn="auto" hangingPunct="1">
              <a:spcBef>
                <a:spcPts val="0"/>
              </a:spcBef>
              <a:spcAft>
                <a:spcPts val="0"/>
              </a:spcAft>
            </a:pPr>
            <a:endParaRPr lang="pl-PL" sz="900" b="1" u="sng" dirty="0">
              <a:solidFill>
                <a:prstClr val="black"/>
              </a:solidFill>
              <a:latin typeface="Segoe Print" pitchFamily="2" charset="0"/>
              <a:cs typeface="+mn-cs"/>
            </a:endParaRPr>
          </a:p>
        </p:txBody>
      </p:sp>
    </p:spTree>
    <p:extLst>
      <p:ext uri="{BB962C8B-B14F-4D97-AF65-F5344CB8AC3E}">
        <p14:creationId xmlns:p14="http://schemas.microsoft.com/office/powerpoint/2010/main" val="2801141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lvl1pPr>
              <a:defRPr sz="4000">
                <a:solidFill>
                  <a:srgbClr val="714989"/>
                </a:solidFill>
              </a:defRPr>
            </a:lvl1pPr>
          </a:lstStyle>
          <a:p>
            <a:r>
              <a:rPr lang="pl-PL" dirty="0"/>
              <a:t>Kliknij, aby edytować styl</a:t>
            </a:r>
          </a:p>
        </p:txBody>
      </p:sp>
      <p:sp>
        <p:nvSpPr>
          <p:cNvPr id="3" name="Symbol zastępczy zawartości 2"/>
          <p:cNvSpPr>
            <a:spLocks noGrp="1"/>
          </p:cNvSpPr>
          <p:nvPr>
            <p:ph idx="1"/>
          </p:nvPr>
        </p:nvSpPr>
        <p:spPr/>
        <p:txBody>
          <a:bodyPr/>
          <a:lstStyle>
            <a:lvl1pPr marL="257175" indent="-257175">
              <a:buClr>
                <a:srgbClr val="7030A0"/>
              </a:buClr>
              <a:buFontTx/>
              <a:buBlip>
                <a:blip r:embed="rId2"/>
              </a:buBlip>
              <a:defRPr>
                <a:latin typeface="+mn-lt"/>
              </a:defRPr>
            </a:lvl1pPr>
            <a:lvl2pPr marL="557213" indent="-214313">
              <a:buClr>
                <a:srgbClr val="7030A0"/>
              </a:buClr>
              <a:buFont typeface="Wingdings" panose="05000000000000000000" pitchFamily="2" charset="2"/>
              <a:buChar char="§"/>
              <a:defRPr>
                <a:latin typeface="+mn-lt"/>
              </a:defRPr>
            </a:lvl2pPr>
            <a:lvl3pPr>
              <a:defRPr>
                <a:latin typeface="+mn-lt"/>
              </a:defRPr>
            </a:lvl3pPr>
            <a:lvl4pPr>
              <a:defRPr>
                <a:latin typeface="+mn-lt"/>
              </a:defRPr>
            </a:lvl4pPr>
            <a:lvl5pPr>
              <a:defRPr>
                <a:latin typeface="+mn-lt"/>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409357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Kliknij, aby edytować styl</a:t>
            </a:r>
          </a:p>
        </p:txBody>
      </p:sp>
      <p:sp>
        <p:nvSpPr>
          <p:cNvPr id="3" name="Symbol zastępczy zawartości 2"/>
          <p:cNvSpPr>
            <a:spLocks noGrp="1"/>
          </p:cNvSpPr>
          <p:nvPr>
            <p:ph sz="half" idx="1"/>
          </p:nvPr>
        </p:nvSpPr>
        <p:spPr>
          <a:xfrm>
            <a:off x="609600" y="1600203"/>
            <a:ext cx="5384800" cy="4525963"/>
          </a:xfrm>
        </p:spPr>
        <p:txBody>
          <a:bodyPr/>
          <a:lstStyle>
            <a:lvl1pPr>
              <a:defRPr sz="210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p:cNvSpPr>
            <a:spLocks noGrp="1"/>
          </p:cNvSpPr>
          <p:nvPr>
            <p:ph sz="half" idx="2"/>
          </p:nvPr>
        </p:nvSpPr>
        <p:spPr>
          <a:xfrm>
            <a:off x="6197600" y="1600203"/>
            <a:ext cx="5384800" cy="4525963"/>
          </a:xfrm>
        </p:spPr>
        <p:txBody>
          <a:bodyPr/>
          <a:lstStyle>
            <a:lvl1pPr>
              <a:defRPr sz="2100">
                <a:latin typeface="+mn-lt"/>
              </a:defRPr>
            </a:lvl1pPr>
            <a:lvl2pPr>
              <a:defRPr sz="1800">
                <a:latin typeface="+mn-lt"/>
              </a:defRPr>
            </a:lvl2pPr>
            <a:lvl3pPr>
              <a:defRPr sz="1500">
                <a:latin typeface="+mn-lt"/>
              </a:defRPr>
            </a:lvl3pPr>
            <a:lvl4pPr>
              <a:defRPr sz="1350">
                <a:latin typeface="+mn-lt"/>
              </a:defRPr>
            </a:lvl4pPr>
            <a:lvl5pPr>
              <a:defRPr sz="1350">
                <a:latin typeface="+mn-lt"/>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103839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lvl1pPr>
              <a:defRPr sz="3600"/>
            </a:lvl1pPr>
          </a:lstStyle>
          <a:p>
            <a:r>
              <a:rPr lang="pl-PL" dirty="0"/>
              <a:t>Kliknij, aby edytować styl</a:t>
            </a:r>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18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p:cNvSpPr>
            <a:spLocks noGrp="1"/>
          </p:cNvSpPr>
          <p:nvPr>
            <p:ph type="body" sz="quarter" idx="3"/>
          </p:nvPr>
        </p:nvSpPr>
        <p:spPr>
          <a:xfrm>
            <a:off x="6193369" y="1535113"/>
            <a:ext cx="5389033" cy="639762"/>
          </a:xfrm>
        </p:spPr>
        <p:txBody>
          <a:bodyPr anchor="b"/>
          <a:lstStyle>
            <a:lvl1pPr marL="0" indent="0">
              <a:buNone/>
              <a:defRPr sz="1800" b="1">
                <a:latin typeface="+mn-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6" name="Symbol zastępczy zawartości 5"/>
          <p:cNvSpPr>
            <a:spLocks noGrp="1"/>
          </p:cNvSpPr>
          <p:nvPr>
            <p:ph sz="quarter" idx="4"/>
          </p:nvPr>
        </p:nvSpPr>
        <p:spPr>
          <a:xfrm>
            <a:off x="6193369" y="2174875"/>
            <a:ext cx="5389033" cy="3951288"/>
          </a:xfrm>
        </p:spPr>
        <p:txBody>
          <a:bodyPr/>
          <a:lstStyle>
            <a:lvl1pPr>
              <a:defRPr sz="1800">
                <a:latin typeface="+mn-lt"/>
              </a:defRPr>
            </a:lvl1pPr>
            <a:lvl2pPr>
              <a:defRPr sz="1500">
                <a:latin typeface="+mn-lt"/>
              </a:defRPr>
            </a:lvl2pPr>
            <a:lvl3pPr>
              <a:defRPr sz="1350">
                <a:latin typeface="+mn-lt"/>
              </a:defRPr>
            </a:lvl3pPr>
            <a:lvl4pPr>
              <a:defRPr sz="1200">
                <a:latin typeface="+mn-lt"/>
              </a:defRPr>
            </a:lvl4pPr>
            <a:lvl5pPr>
              <a:defRPr sz="1200">
                <a:latin typeface="+mn-lt"/>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51929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lvl1pPr>
              <a:defRPr sz="4000"/>
            </a:lvl1pPr>
          </a:lstStyle>
          <a:p>
            <a:r>
              <a:rPr lang="pl-PL" dirty="0"/>
              <a:t>Kliknij, aby edytować styl</a:t>
            </a:r>
          </a:p>
        </p:txBody>
      </p:sp>
    </p:spTree>
    <p:extLst>
      <p:ext uri="{BB962C8B-B14F-4D97-AF65-F5344CB8AC3E}">
        <p14:creationId xmlns:p14="http://schemas.microsoft.com/office/powerpoint/2010/main" val="333644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093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2" y="273050"/>
            <a:ext cx="4011084" cy="1162050"/>
          </a:xfrm>
        </p:spPr>
        <p:txBody>
          <a:bodyPr anchor="b"/>
          <a:lstStyle>
            <a:lvl1pPr algn="l">
              <a:defRPr sz="1500" b="1"/>
            </a:lvl1pPr>
          </a:lstStyle>
          <a:p>
            <a:r>
              <a:rPr lang="pl-PL" dirty="0"/>
              <a:t>Kliknij, aby edytować styl</a:t>
            </a:r>
          </a:p>
        </p:txBody>
      </p:sp>
      <p:sp>
        <p:nvSpPr>
          <p:cNvPr id="3" name="Symbol zastępczy zawartości 2"/>
          <p:cNvSpPr>
            <a:spLocks noGrp="1"/>
          </p:cNvSpPr>
          <p:nvPr>
            <p:ph idx="1"/>
          </p:nvPr>
        </p:nvSpPr>
        <p:spPr>
          <a:xfrm>
            <a:off x="4766733" y="273053"/>
            <a:ext cx="6815667" cy="5853113"/>
          </a:xfrm>
        </p:spPr>
        <p:txBody>
          <a:bodyPr/>
          <a:lstStyle>
            <a:lvl1pPr>
              <a:defRPr sz="2400">
                <a:latin typeface="+mn-lt"/>
              </a:defRPr>
            </a:lvl1pPr>
            <a:lvl2pPr>
              <a:defRPr sz="2100">
                <a:latin typeface="+mn-lt"/>
              </a:defRPr>
            </a:lvl2pPr>
            <a:lvl3pPr>
              <a:defRPr sz="1800">
                <a:latin typeface="+mn-lt"/>
              </a:defRPr>
            </a:lvl3pPr>
            <a:lvl4pPr>
              <a:defRPr sz="1500">
                <a:latin typeface="+mn-lt"/>
              </a:defRPr>
            </a:lvl4pPr>
            <a:lvl5pPr>
              <a:defRPr sz="1500">
                <a:latin typeface="+mn-lt"/>
              </a:defRPr>
            </a:lvl5pPr>
            <a:lvl6pPr>
              <a:defRPr sz="1500"/>
            </a:lvl6pPr>
            <a:lvl7pPr>
              <a:defRPr sz="1500"/>
            </a:lvl7pPr>
            <a:lvl8pPr>
              <a:defRPr sz="1500"/>
            </a:lvl8pPr>
            <a:lvl9pPr>
              <a:defRPr sz="15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609602" y="1435103"/>
            <a:ext cx="4011084" cy="4691063"/>
          </a:xfrm>
        </p:spPr>
        <p:txBody>
          <a:bodyPr/>
          <a:lstStyle>
            <a:lvl1pPr marL="0" indent="0">
              <a:buNone/>
              <a:defRPr sz="1050">
                <a:latin typeface="+mn-lt"/>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dirty="0"/>
              <a:t>Kliknij, aby edytować style wzorca tekstu</a:t>
            </a:r>
          </a:p>
        </p:txBody>
      </p:sp>
    </p:spTree>
    <p:extLst>
      <p:ext uri="{BB962C8B-B14F-4D97-AF65-F5344CB8AC3E}">
        <p14:creationId xmlns:p14="http://schemas.microsoft.com/office/powerpoint/2010/main" val="346536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1500"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l-PL" dirty="0"/>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a:t>Kliknij, aby edytować style wzorca tekstu</a:t>
            </a:r>
          </a:p>
        </p:txBody>
      </p:sp>
    </p:spTree>
    <p:extLst>
      <p:ext uri="{BB962C8B-B14F-4D97-AF65-F5344CB8AC3E}">
        <p14:creationId xmlns:p14="http://schemas.microsoft.com/office/powerpoint/2010/main" val="2231767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288588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41"/>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41"/>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126054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p:nvPr userDrawn="1"/>
        </p:nvSpPr>
        <p:spPr>
          <a:xfrm>
            <a:off x="2032001" y="1295400"/>
            <a:ext cx="7981803" cy="4800600"/>
          </a:xfrm>
          <a:prstGeom prst="rect">
            <a:avLst/>
          </a:prstGeom>
          <a:gradFill flip="none" rotWithShape="1">
            <a:gsLst>
              <a:gs pos="0">
                <a:srgbClr val="D65C00"/>
              </a:gs>
              <a:gs pos="50000">
                <a:srgbClr val="FFCA00">
                  <a:shade val="67500"/>
                  <a:satMod val="115000"/>
                </a:srgbClr>
              </a:gs>
              <a:gs pos="100000">
                <a:srgbClr val="FFCA0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350">
              <a:solidFill>
                <a:schemeClr val="bg1"/>
              </a:solidFill>
            </a:endParaRPr>
          </a:p>
        </p:txBody>
      </p:sp>
      <p:sp>
        <p:nvSpPr>
          <p:cNvPr id="5" name="Freeform 439"/>
          <p:cNvSpPr>
            <a:spLocks/>
          </p:cNvSpPr>
          <p:nvPr userDrawn="1"/>
        </p:nvSpPr>
        <p:spPr bwMode="auto">
          <a:xfrm>
            <a:off x="1828801" y="1143000"/>
            <a:ext cx="8432800" cy="5204116"/>
          </a:xfrm>
          <a:custGeom>
            <a:avLst/>
            <a:gdLst/>
            <a:ahLst/>
            <a:cxnLst>
              <a:cxn ang="0">
                <a:pos x="273" y="1"/>
              </a:cxn>
              <a:cxn ang="0">
                <a:pos x="238" y="1"/>
              </a:cxn>
              <a:cxn ang="0">
                <a:pos x="51" y="2"/>
              </a:cxn>
              <a:cxn ang="0">
                <a:pos x="10" y="2"/>
              </a:cxn>
              <a:cxn ang="0">
                <a:pos x="4" y="15"/>
              </a:cxn>
              <a:cxn ang="0">
                <a:pos x="4" y="97"/>
              </a:cxn>
              <a:cxn ang="0">
                <a:pos x="8" y="127"/>
              </a:cxn>
              <a:cxn ang="0">
                <a:pos x="9" y="127"/>
              </a:cxn>
              <a:cxn ang="0">
                <a:pos x="47" y="126"/>
              </a:cxn>
              <a:cxn ang="0">
                <a:pos x="78" y="126"/>
              </a:cxn>
              <a:cxn ang="0">
                <a:pos x="161" y="125"/>
              </a:cxn>
              <a:cxn ang="0">
                <a:pos x="191" y="125"/>
              </a:cxn>
              <a:cxn ang="0">
                <a:pos x="262" y="124"/>
              </a:cxn>
              <a:cxn ang="0">
                <a:pos x="279" y="124"/>
              </a:cxn>
              <a:cxn ang="0">
                <a:pos x="288" y="123"/>
              </a:cxn>
              <a:cxn ang="0">
                <a:pos x="278" y="122"/>
              </a:cxn>
              <a:cxn ang="0">
                <a:pos x="265" y="122"/>
              </a:cxn>
              <a:cxn ang="0">
                <a:pos x="236" y="121"/>
              </a:cxn>
              <a:cxn ang="0">
                <a:pos x="213" y="122"/>
              </a:cxn>
              <a:cxn ang="0">
                <a:pos x="211" y="119"/>
              </a:cxn>
              <a:cxn ang="0">
                <a:pos x="204" y="118"/>
              </a:cxn>
              <a:cxn ang="0">
                <a:pos x="196" y="120"/>
              </a:cxn>
              <a:cxn ang="0">
                <a:pos x="190" y="120"/>
              </a:cxn>
              <a:cxn ang="0">
                <a:pos x="178" y="120"/>
              </a:cxn>
              <a:cxn ang="0">
                <a:pos x="166" y="118"/>
              </a:cxn>
              <a:cxn ang="0">
                <a:pos x="156" y="119"/>
              </a:cxn>
              <a:cxn ang="0">
                <a:pos x="149" y="120"/>
              </a:cxn>
              <a:cxn ang="0">
                <a:pos x="134" y="120"/>
              </a:cxn>
              <a:cxn ang="0">
                <a:pos x="120" y="120"/>
              </a:cxn>
              <a:cxn ang="0">
                <a:pos x="117" y="119"/>
              </a:cxn>
              <a:cxn ang="0">
                <a:pos x="106" y="119"/>
              </a:cxn>
              <a:cxn ang="0">
                <a:pos x="70" y="119"/>
              </a:cxn>
              <a:cxn ang="0">
                <a:pos x="54" y="119"/>
              </a:cxn>
              <a:cxn ang="0">
                <a:pos x="25" y="120"/>
              </a:cxn>
              <a:cxn ang="0">
                <a:pos x="11" y="116"/>
              </a:cxn>
              <a:cxn ang="0">
                <a:pos x="10" y="102"/>
              </a:cxn>
              <a:cxn ang="0">
                <a:pos x="11" y="96"/>
              </a:cxn>
              <a:cxn ang="0">
                <a:pos x="10" y="88"/>
              </a:cxn>
              <a:cxn ang="0">
                <a:pos x="11" y="73"/>
              </a:cxn>
              <a:cxn ang="0">
                <a:pos x="11" y="46"/>
              </a:cxn>
              <a:cxn ang="0">
                <a:pos x="11" y="24"/>
              </a:cxn>
              <a:cxn ang="0">
                <a:pos x="10" y="8"/>
              </a:cxn>
              <a:cxn ang="0">
                <a:pos x="25" y="8"/>
              </a:cxn>
              <a:cxn ang="0">
                <a:pos x="36" y="7"/>
              </a:cxn>
              <a:cxn ang="0">
                <a:pos x="39" y="7"/>
              </a:cxn>
              <a:cxn ang="0">
                <a:pos x="62" y="7"/>
              </a:cxn>
              <a:cxn ang="0">
                <a:pos x="86" y="7"/>
              </a:cxn>
              <a:cxn ang="0">
                <a:pos x="99" y="6"/>
              </a:cxn>
              <a:cxn ang="0">
                <a:pos x="122" y="4"/>
              </a:cxn>
              <a:cxn ang="0">
                <a:pos x="142" y="5"/>
              </a:cxn>
              <a:cxn ang="0">
                <a:pos x="172" y="5"/>
              </a:cxn>
              <a:cxn ang="0">
                <a:pos x="190" y="5"/>
              </a:cxn>
              <a:cxn ang="0">
                <a:pos x="243" y="6"/>
              </a:cxn>
              <a:cxn ang="0">
                <a:pos x="260" y="6"/>
              </a:cxn>
              <a:cxn ang="0">
                <a:pos x="302" y="5"/>
              </a:cxn>
              <a:cxn ang="0">
                <a:pos x="307" y="34"/>
              </a:cxn>
              <a:cxn ang="0">
                <a:pos x="310" y="65"/>
              </a:cxn>
              <a:cxn ang="0">
                <a:pos x="311" y="5"/>
              </a:cxn>
            </a:cxnLst>
            <a:rect l="0" t="0" r="r" b="b"/>
            <a:pathLst>
              <a:path w="316" h="128">
                <a:moveTo>
                  <a:pt x="306" y="0"/>
                </a:moveTo>
                <a:cubicBezTo>
                  <a:pt x="306" y="0"/>
                  <a:pt x="306" y="0"/>
                  <a:pt x="306" y="0"/>
                </a:cubicBezTo>
                <a:cubicBezTo>
                  <a:pt x="301" y="0"/>
                  <a:pt x="301" y="0"/>
                  <a:pt x="301" y="0"/>
                </a:cubicBezTo>
                <a:cubicBezTo>
                  <a:pt x="292" y="0"/>
                  <a:pt x="292" y="0"/>
                  <a:pt x="292" y="0"/>
                </a:cubicBezTo>
                <a:cubicBezTo>
                  <a:pt x="274" y="0"/>
                  <a:pt x="274" y="0"/>
                  <a:pt x="274" y="0"/>
                </a:cubicBezTo>
                <a:cubicBezTo>
                  <a:pt x="275" y="0"/>
                  <a:pt x="274" y="0"/>
                  <a:pt x="273" y="1"/>
                </a:cubicBezTo>
                <a:cubicBezTo>
                  <a:pt x="273" y="0"/>
                  <a:pt x="273" y="0"/>
                  <a:pt x="273" y="0"/>
                </a:cubicBezTo>
                <a:cubicBezTo>
                  <a:pt x="271" y="1"/>
                  <a:pt x="271" y="1"/>
                  <a:pt x="271" y="1"/>
                </a:cubicBezTo>
                <a:cubicBezTo>
                  <a:pt x="269" y="1"/>
                  <a:pt x="270" y="0"/>
                  <a:pt x="271" y="0"/>
                </a:cubicBezTo>
                <a:cubicBezTo>
                  <a:pt x="261" y="0"/>
                  <a:pt x="253" y="0"/>
                  <a:pt x="243" y="0"/>
                </a:cubicBezTo>
                <a:cubicBezTo>
                  <a:pt x="243" y="1"/>
                  <a:pt x="239" y="0"/>
                  <a:pt x="238" y="1"/>
                </a:cubicBezTo>
                <a:cubicBezTo>
                  <a:pt x="238" y="1"/>
                  <a:pt x="238" y="1"/>
                  <a:pt x="238" y="1"/>
                </a:cubicBezTo>
                <a:cubicBezTo>
                  <a:pt x="232" y="1"/>
                  <a:pt x="232" y="1"/>
                  <a:pt x="226" y="0"/>
                </a:cubicBezTo>
                <a:cubicBezTo>
                  <a:pt x="200" y="0"/>
                  <a:pt x="176" y="0"/>
                  <a:pt x="151" y="0"/>
                </a:cubicBezTo>
                <a:cubicBezTo>
                  <a:pt x="126" y="0"/>
                  <a:pt x="101" y="1"/>
                  <a:pt x="75" y="1"/>
                </a:cubicBezTo>
                <a:cubicBezTo>
                  <a:pt x="71" y="2"/>
                  <a:pt x="65" y="1"/>
                  <a:pt x="61" y="3"/>
                </a:cubicBezTo>
                <a:cubicBezTo>
                  <a:pt x="61" y="2"/>
                  <a:pt x="61" y="2"/>
                  <a:pt x="61" y="2"/>
                </a:cubicBezTo>
                <a:cubicBezTo>
                  <a:pt x="57" y="3"/>
                  <a:pt x="56" y="2"/>
                  <a:pt x="51" y="2"/>
                </a:cubicBezTo>
                <a:cubicBezTo>
                  <a:pt x="51" y="2"/>
                  <a:pt x="49" y="2"/>
                  <a:pt x="50" y="2"/>
                </a:cubicBezTo>
                <a:cubicBezTo>
                  <a:pt x="48" y="3"/>
                  <a:pt x="47" y="1"/>
                  <a:pt x="44" y="2"/>
                </a:cubicBezTo>
                <a:cubicBezTo>
                  <a:pt x="44" y="2"/>
                  <a:pt x="44" y="2"/>
                  <a:pt x="44" y="2"/>
                </a:cubicBezTo>
                <a:cubicBezTo>
                  <a:pt x="37" y="3"/>
                  <a:pt x="45" y="2"/>
                  <a:pt x="36" y="1"/>
                </a:cubicBezTo>
                <a:cubicBezTo>
                  <a:pt x="19" y="1"/>
                  <a:pt x="19" y="1"/>
                  <a:pt x="19" y="1"/>
                </a:cubicBezTo>
                <a:cubicBezTo>
                  <a:pt x="10" y="2"/>
                  <a:pt x="10" y="2"/>
                  <a:pt x="10" y="2"/>
                </a:cubicBezTo>
                <a:cubicBezTo>
                  <a:pt x="8" y="2"/>
                  <a:pt x="8" y="2"/>
                  <a:pt x="8" y="2"/>
                </a:cubicBezTo>
                <a:cubicBezTo>
                  <a:pt x="1" y="8"/>
                  <a:pt x="6" y="5"/>
                  <a:pt x="4" y="7"/>
                </a:cubicBezTo>
                <a:cubicBezTo>
                  <a:pt x="4" y="11"/>
                  <a:pt x="4" y="11"/>
                  <a:pt x="4" y="11"/>
                </a:cubicBezTo>
                <a:cubicBezTo>
                  <a:pt x="4" y="10"/>
                  <a:pt x="5" y="10"/>
                  <a:pt x="5" y="11"/>
                </a:cubicBezTo>
                <a:cubicBezTo>
                  <a:pt x="4" y="12"/>
                  <a:pt x="5" y="15"/>
                  <a:pt x="5" y="17"/>
                </a:cubicBezTo>
                <a:cubicBezTo>
                  <a:pt x="4" y="16"/>
                  <a:pt x="4" y="16"/>
                  <a:pt x="4" y="15"/>
                </a:cubicBezTo>
                <a:cubicBezTo>
                  <a:pt x="4" y="20"/>
                  <a:pt x="4" y="24"/>
                  <a:pt x="4" y="29"/>
                </a:cubicBezTo>
                <a:cubicBezTo>
                  <a:pt x="4" y="34"/>
                  <a:pt x="3" y="39"/>
                  <a:pt x="4" y="42"/>
                </a:cubicBezTo>
                <a:cubicBezTo>
                  <a:pt x="4" y="41"/>
                  <a:pt x="4" y="44"/>
                  <a:pt x="4" y="45"/>
                </a:cubicBezTo>
                <a:cubicBezTo>
                  <a:pt x="5" y="48"/>
                  <a:pt x="3" y="54"/>
                  <a:pt x="4" y="58"/>
                </a:cubicBezTo>
                <a:cubicBezTo>
                  <a:pt x="4" y="58"/>
                  <a:pt x="4" y="58"/>
                  <a:pt x="4" y="58"/>
                </a:cubicBezTo>
                <a:cubicBezTo>
                  <a:pt x="4" y="70"/>
                  <a:pt x="3" y="84"/>
                  <a:pt x="4" y="97"/>
                </a:cubicBezTo>
                <a:cubicBezTo>
                  <a:pt x="4" y="104"/>
                  <a:pt x="3" y="112"/>
                  <a:pt x="4" y="120"/>
                </a:cubicBezTo>
                <a:cubicBezTo>
                  <a:pt x="4" y="122"/>
                  <a:pt x="4" y="120"/>
                  <a:pt x="4" y="122"/>
                </a:cubicBezTo>
                <a:cubicBezTo>
                  <a:pt x="4" y="124"/>
                  <a:pt x="4" y="122"/>
                  <a:pt x="4" y="122"/>
                </a:cubicBezTo>
                <a:cubicBezTo>
                  <a:pt x="4" y="123"/>
                  <a:pt x="4" y="123"/>
                  <a:pt x="4" y="123"/>
                </a:cubicBezTo>
                <a:cubicBezTo>
                  <a:pt x="4" y="123"/>
                  <a:pt x="4" y="123"/>
                  <a:pt x="4" y="123"/>
                </a:cubicBezTo>
                <a:cubicBezTo>
                  <a:pt x="0" y="119"/>
                  <a:pt x="9" y="128"/>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8" y="127"/>
                  <a:pt x="8" y="127"/>
                  <a:pt x="8" y="127"/>
                </a:cubicBezTo>
                <a:cubicBezTo>
                  <a:pt x="9" y="127"/>
                  <a:pt x="9" y="127"/>
                  <a:pt x="9" y="127"/>
                </a:cubicBezTo>
                <a:cubicBezTo>
                  <a:pt x="10" y="127"/>
                  <a:pt x="10" y="127"/>
                  <a:pt x="10" y="127"/>
                </a:cubicBezTo>
                <a:cubicBezTo>
                  <a:pt x="14" y="127"/>
                  <a:pt x="14" y="127"/>
                  <a:pt x="14" y="127"/>
                </a:cubicBezTo>
                <a:cubicBezTo>
                  <a:pt x="21" y="127"/>
                  <a:pt x="21" y="127"/>
                  <a:pt x="21" y="127"/>
                </a:cubicBezTo>
                <a:cubicBezTo>
                  <a:pt x="22" y="127"/>
                  <a:pt x="23" y="127"/>
                  <a:pt x="23" y="127"/>
                </a:cubicBezTo>
                <a:cubicBezTo>
                  <a:pt x="28" y="127"/>
                  <a:pt x="36" y="126"/>
                  <a:pt x="41" y="127"/>
                </a:cubicBezTo>
                <a:cubicBezTo>
                  <a:pt x="39" y="126"/>
                  <a:pt x="45" y="126"/>
                  <a:pt x="47" y="126"/>
                </a:cubicBezTo>
                <a:cubicBezTo>
                  <a:pt x="48" y="126"/>
                  <a:pt x="48" y="126"/>
                  <a:pt x="47" y="127"/>
                </a:cubicBezTo>
                <a:cubicBezTo>
                  <a:pt x="52" y="126"/>
                  <a:pt x="54" y="126"/>
                  <a:pt x="59" y="127"/>
                </a:cubicBezTo>
                <a:cubicBezTo>
                  <a:pt x="61" y="127"/>
                  <a:pt x="62" y="126"/>
                  <a:pt x="65" y="126"/>
                </a:cubicBezTo>
                <a:cubicBezTo>
                  <a:pt x="66" y="127"/>
                  <a:pt x="70" y="126"/>
                  <a:pt x="73" y="126"/>
                </a:cubicBezTo>
                <a:cubicBezTo>
                  <a:pt x="72" y="126"/>
                  <a:pt x="76" y="125"/>
                  <a:pt x="79" y="125"/>
                </a:cubicBezTo>
                <a:cubicBezTo>
                  <a:pt x="78" y="126"/>
                  <a:pt x="78" y="126"/>
                  <a:pt x="78" y="126"/>
                </a:cubicBezTo>
                <a:cubicBezTo>
                  <a:pt x="87" y="126"/>
                  <a:pt x="99" y="127"/>
                  <a:pt x="109" y="126"/>
                </a:cubicBezTo>
                <a:cubicBezTo>
                  <a:pt x="110" y="126"/>
                  <a:pt x="110" y="126"/>
                  <a:pt x="110" y="126"/>
                </a:cubicBezTo>
                <a:cubicBezTo>
                  <a:pt x="120" y="126"/>
                  <a:pt x="131" y="126"/>
                  <a:pt x="141" y="125"/>
                </a:cubicBezTo>
                <a:cubicBezTo>
                  <a:pt x="144" y="126"/>
                  <a:pt x="148" y="126"/>
                  <a:pt x="151" y="126"/>
                </a:cubicBezTo>
                <a:cubicBezTo>
                  <a:pt x="154" y="125"/>
                  <a:pt x="156" y="125"/>
                  <a:pt x="158" y="125"/>
                </a:cubicBezTo>
                <a:cubicBezTo>
                  <a:pt x="159" y="124"/>
                  <a:pt x="160" y="125"/>
                  <a:pt x="161" y="125"/>
                </a:cubicBezTo>
                <a:cubicBezTo>
                  <a:pt x="165" y="125"/>
                  <a:pt x="170" y="126"/>
                  <a:pt x="174" y="125"/>
                </a:cubicBezTo>
                <a:cubicBezTo>
                  <a:pt x="174" y="126"/>
                  <a:pt x="174" y="126"/>
                  <a:pt x="174" y="126"/>
                </a:cubicBezTo>
                <a:cubicBezTo>
                  <a:pt x="177" y="125"/>
                  <a:pt x="183" y="125"/>
                  <a:pt x="187" y="125"/>
                </a:cubicBezTo>
                <a:cubicBezTo>
                  <a:pt x="188" y="125"/>
                  <a:pt x="192" y="124"/>
                  <a:pt x="190" y="124"/>
                </a:cubicBezTo>
                <a:cubicBezTo>
                  <a:pt x="192" y="124"/>
                  <a:pt x="191" y="125"/>
                  <a:pt x="193" y="124"/>
                </a:cubicBezTo>
                <a:cubicBezTo>
                  <a:pt x="191" y="125"/>
                  <a:pt x="191" y="125"/>
                  <a:pt x="191" y="125"/>
                </a:cubicBezTo>
                <a:cubicBezTo>
                  <a:pt x="201" y="125"/>
                  <a:pt x="209" y="125"/>
                  <a:pt x="218" y="124"/>
                </a:cubicBezTo>
                <a:cubicBezTo>
                  <a:pt x="220" y="125"/>
                  <a:pt x="226" y="124"/>
                  <a:pt x="231" y="125"/>
                </a:cubicBezTo>
                <a:cubicBezTo>
                  <a:pt x="234" y="124"/>
                  <a:pt x="239" y="125"/>
                  <a:pt x="242" y="124"/>
                </a:cubicBezTo>
                <a:cubicBezTo>
                  <a:pt x="242" y="124"/>
                  <a:pt x="242" y="124"/>
                  <a:pt x="242" y="124"/>
                </a:cubicBezTo>
                <a:cubicBezTo>
                  <a:pt x="246" y="124"/>
                  <a:pt x="251" y="124"/>
                  <a:pt x="256" y="125"/>
                </a:cubicBezTo>
                <a:cubicBezTo>
                  <a:pt x="259" y="125"/>
                  <a:pt x="259" y="124"/>
                  <a:pt x="262" y="124"/>
                </a:cubicBezTo>
                <a:cubicBezTo>
                  <a:pt x="262" y="124"/>
                  <a:pt x="262" y="124"/>
                  <a:pt x="262" y="124"/>
                </a:cubicBezTo>
                <a:cubicBezTo>
                  <a:pt x="264" y="124"/>
                  <a:pt x="265" y="123"/>
                  <a:pt x="266" y="123"/>
                </a:cubicBezTo>
                <a:cubicBezTo>
                  <a:pt x="268" y="123"/>
                  <a:pt x="268" y="123"/>
                  <a:pt x="270" y="123"/>
                </a:cubicBezTo>
                <a:cubicBezTo>
                  <a:pt x="269" y="123"/>
                  <a:pt x="267" y="124"/>
                  <a:pt x="266" y="125"/>
                </a:cubicBezTo>
                <a:cubicBezTo>
                  <a:pt x="269" y="125"/>
                  <a:pt x="272" y="124"/>
                  <a:pt x="274" y="124"/>
                </a:cubicBezTo>
                <a:cubicBezTo>
                  <a:pt x="277" y="124"/>
                  <a:pt x="279" y="124"/>
                  <a:pt x="279" y="124"/>
                </a:cubicBezTo>
                <a:cubicBezTo>
                  <a:pt x="279" y="124"/>
                  <a:pt x="281" y="124"/>
                  <a:pt x="279" y="124"/>
                </a:cubicBezTo>
                <a:cubicBezTo>
                  <a:pt x="281" y="124"/>
                  <a:pt x="283" y="124"/>
                  <a:pt x="284" y="124"/>
                </a:cubicBezTo>
                <a:cubicBezTo>
                  <a:pt x="283" y="124"/>
                  <a:pt x="283" y="124"/>
                  <a:pt x="283" y="124"/>
                </a:cubicBezTo>
                <a:cubicBezTo>
                  <a:pt x="283" y="123"/>
                  <a:pt x="285" y="123"/>
                  <a:pt x="285" y="123"/>
                </a:cubicBezTo>
                <a:cubicBezTo>
                  <a:pt x="284" y="123"/>
                  <a:pt x="284" y="123"/>
                  <a:pt x="283" y="123"/>
                </a:cubicBezTo>
                <a:cubicBezTo>
                  <a:pt x="283" y="122"/>
                  <a:pt x="287" y="122"/>
                  <a:pt x="288" y="123"/>
                </a:cubicBezTo>
                <a:cubicBezTo>
                  <a:pt x="289" y="123"/>
                  <a:pt x="285" y="124"/>
                  <a:pt x="287" y="124"/>
                </a:cubicBezTo>
                <a:cubicBezTo>
                  <a:pt x="292" y="123"/>
                  <a:pt x="292" y="123"/>
                  <a:pt x="292" y="123"/>
                </a:cubicBezTo>
                <a:cubicBezTo>
                  <a:pt x="291" y="123"/>
                  <a:pt x="289" y="123"/>
                  <a:pt x="290" y="122"/>
                </a:cubicBezTo>
                <a:cubicBezTo>
                  <a:pt x="288" y="123"/>
                  <a:pt x="288" y="123"/>
                  <a:pt x="288" y="123"/>
                </a:cubicBezTo>
                <a:cubicBezTo>
                  <a:pt x="288" y="122"/>
                  <a:pt x="288" y="122"/>
                  <a:pt x="288" y="122"/>
                </a:cubicBezTo>
                <a:cubicBezTo>
                  <a:pt x="284" y="122"/>
                  <a:pt x="281" y="122"/>
                  <a:pt x="278" y="122"/>
                </a:cubicBezTo>
                <a:cubicBezTo>
                  <a:pt x="279" y="123"/>
                  <a:pt x="279" y="123"/>
                  <a:pt x="279" y="123"/>
                </a:cubicBezTo>
                <a:cubicBezTo>
                  <a:pt x="277" y="123"/>
                  <a:pt x="275" y="123"/>
                  <a:pt x="273" y="123"/>
                </a:cubicBezTo>
                <a:cubicBezTo>
                  <a:pt x="274" y="123"/>
                  <a:pt x="273" y="122"/>
                  <a:pt x="273" y="122"/>
                </a:cubicBezTo>
                <a:cubicBezTo>
                  <a:pt x="272" y="122"/>
                  <a:pt x="272" y="122"/>
                  <a:pt x="271" y="122"/>
                </a:cubicBezTo>
                <a:cubicBezTo>
                  <a:pt x="272" y="121"/>
                  <a:pt x="272" y="121"/>
                  <a:pt x="272" y="121"/>
                </a:cubicBezTo>
                <a:cubicBezTo>
                  <a:pt x="271" y="122"/>
                  <a:pt x="266" y="122"/>
                  <a:pt x="265" y="122"/>
                </a:cubicBezTo>
                <a:cubicBezTo>
                  <a:pt x="265" y="122"/>
                  <a:pt x="265" y="122"/>
                  <a:pt x="265" y="122"/>
                </a:cubicBezTo>
                <a:cubicBezTo>
                  <a:pt x="262" y="121"/>
                  <a:pt x="266" y="122"/>
                  <a:pt x="264" y="122"/>
                </a:cubicBezTo>
                <a:cubicBezTo>
                  <a:pt x="262" y="122"/>
                  <a:pt x="263" y="121"/>
                  <a:pt x="261" y="121"/>
                </a:cubicBezTo>
                <a:cubicBezTo>
                  <a:pt x="258" y="121"/>
                  <a:pt x="252" y="122"/>
                  <a:pt x="248" y="121"/>
                </a:cubicBezTo>
                <a:cubicBezTo>
                  <a:pt x="245" y="121"/>
                  <a:pt x="242" y="121"/>
                  <a:pt x="239" y="122"/>
                </a:cubicBezTo>
                <a:cubicBezTo>
                  <a:pt x="236" y="122"/>
                  <a:pt x="239" y="121"/>
                  <a:pt x="236" y="121"/>
                </a:cubicBezTo>
                <a:cubicBezTo>
                  <a:pt x="237" y="121"/>
                  <a:pt x="236" y="121"/>
                  <a:pt x="236" y="120"/>
                </a:cubicBezTo>
                <a:cubicBezTo>
                  <a:pt x="236" y="121"/>
                  <a:pt x="231" y="120"/>
                  <a:pt x="233" y="121"/>
                </a:cubicBezTo>
                <a:cubicBezTo>
                  <a:pt x="229" y="121"/>
                  <a:pt x="225" y="121"/>
                  <a:pt x="221" y="121"/>
                </a:cubicBezTo>
                <a:cubicBezTo>
                  <a:pt x="222" y="121"/>
                  <a:pt x="223" y="120"/>
                  <a:pt x="221" y="120"/>
                </a:cubicBezTo>
                <a:cubicBezTo>
                  <a:pt x="219" y="121"/>
                  <a:pt x="216" y="121"/>
                  <a:pt x="213" y="121"/>
                </a:cubicBezTo>
                <a:cubicBezTo>
                  <a:pt x="213" y="121"/>
                  <a:pt x="214" y="121"/>
                  <a:pt x="213" y="122"/>
                </a:cubicBezTo>
                <a:cubicBezTo>
                  <a:pt x="213" y="122"/>
                  <a:pt x="212" y="122"/>
                  <a:pt x="211" y="122"/>
                </a:cubicBezTo>
                <a:cubicBezTo>
                  <a:pt x="211" y="122"/>
                  <a:pt x="211" y="121"/>
                  <a:pt x="208" y="121"/>
                </a:cubicBezTo>
                <a:cubicBezTo>
                  <a:pt x="209" y="120"/>
                  <a:pt x="213" y="121"/>
                  <a:pt x="212" y="120"/>
                </a:cubicBezTo>
                <a:cubicBezTo>
                  <a:pt x="213" y="119"/>
                  <a:pt x="219" y="119"/>
                  <a:pt x="220" y="120"/>
                </a:cubicBezTo>
                <a:cubicBezTo>
                  <a:pt x="223" y="119"/>
                  <a:pt x="218" y="119"/>
                  <a:pt x="218" y="119"/>
                </a:cubicBezTo>
                <a:cubicBezTo>
                  <a:pt x="216" y="119"/>
                  <a:pt x="215" y="119"/>
                  <a:pt x="211" y="119"/>
                </a:cubicBezTo>
                <a:cubicBezTo>
                  <a:pt x="211" y="120"/>
                  <a:pt x="212" y="120"/>
                  <a:pt x="210" y="120"/>
                </a:cubicBezTo>
                <a:cubicBezTo>
                  <a:pt x="207" y="121"/>
                  <a:pt x="206" y="119"/>
                  <a:pt x="205" y="119"/>
                </a:cubicBezTo>
                <a:cubicBezTo>
                  <a:pt x="207" y="119"/>
                  <a:pt x="207" y="119"/>
                  <a:pt x="207" y="119"/>
                </a:cubicBezTo>
                <a:cubicBezTo>
                  <a:pt x="204" y="119"/>
                  <a:pt x="204" y="119"/>
                  <a:pt x="201" y="119"/>
                </a:cubicBezTo>
                <a:cubicBezTo>
                  <a:pt x="201" y="118"/>
                  <a:pt x="205" y="119"/>
                  <a:pt x="206" y="119"/>
                </a:cubicBezTo>
                <a:cubicBezTo>
                  <a:pt x="204" y="118"/>
                  <a:pt x="204" y="118"/>
                  <a:pt x="204" y="118"/>
                </a:cubicBezTo>
                <a:cubicBezTo>
                  <a:pt x="200" y="118"/>
                  <a:pt x="203" y="119"/>
                  <a:pt x="199" y="118"/>
                </a:cubicBezTo>
                <a:cubicBezTo>
                  <a:pt x="200" y="118"/>
                  <a:pt x="200" y="118"/>
                  <a:pt x="200" y="118"/>
                </a:cubicBezTo>
                <a:cubicBezTo>
                  <a:pt x="197" y="118"/>
                  <a:pt x="197" y="118"/>
                  <a:pt x="197" y="118"/>
                </a:cubicBezTo>
                <a:cubicBezTo>
                  <a:pt x="197" y="119"/>
                  <a:pt x="198" y="119"/>
                  <a:pt x="200" y="119"/>
                </a:cubicBezTo>
                <a:cubicBezTo>
                  <a:pt x="199" y="120"/>
                  <a:pt x="198" y="119"/>
                  <a:pt x="195" y="120"/>
                </a:cubicBezTo>
                <a:cubicBezTo>
                  <a:pt x="194" y="120"/>
                  <a:pt x="196" y="120"/>
                  <a:pt x="196" y="120"/>
                </a:cubicBezTo>
                <a:cubicBezTo>
                  <a:pt x="197" y="121"/>
                  <a:pt x="194" y="121"/>
                  <a:pt x="193" y="121"/>
                </a:cubicBezTo>
                <a:cubicBezTo>
                  <a:pt x="190" y="121"/>
                  <a:pt x="191" y="120"/>
                  <a:pt x="190" y="120"/>
                </a:cubicBezTo>
                <a:cubicBezTo>
                  <a:pt x="191" y="120"/>
                  <a:pt x="193" y="120"/>
                  <a:pt x="193" y="120"/>
                </a:cubicBezTo>
                <a:cubicBezTo>
                  <a:pt x="196" y="119"/>
                  <a:pt x="191" y="119"/>
                  <a:pt x="193" y="118"/>
                </a:cubicBezTo>
                <a:cubicBezTo>
                  <a:pt x="191" y="118"/>
                  <a:pt x="191" y="119"/>
                  <a:pt x="190" y="119"/>
                </a:cubicBezTo>
                <a:cubicBezTo>
                  <a:pt x="190" y="119"/>
                  <a:pt x="189" y="119"/>
                  <a:pt x="190" y="120"/>
                </a:cubicBezTo>
                <a:cubicBezTo>
                  <a:pt x="185" y="121"/>
                  <a:pt x="187" y="118"/>
                  <a:pt x="183" y="119"/>
                </a:cubicBezTo>
                <a:cubicBezTo>
                  <a:pt x="184" y="120"/>
                  <a:pt x="177" y="120"/>
                  <a:pt x="180" y="121"/>
                </a:cubicBezTo>
                <a:cubicBezTo>
                  <a:pt x="179" y="122"/>
                  <a:pt x="178" y="122"/>
                  <a:pt x="177" y="122"/>
                </a:cubicBezTo>
                <a:cubicBezTo>
                  <a:pt x="178" y="121"/>
                  <a:pt x="175" y="121"/>
                  <a:pt x="177" y="120"/>
                </a:cubicBezTo>
                <a:cubicBezTo>
                  <a:pt x="175" y="120"/>
                  <a:pt x="175" y="120"/>
                  <a:pt x="175" y="120"/>
                </a:cubicBezTo>
                <a:cubicBezTo>
                  <a:pt x="178" y="120"/>
                  <a:pt x="178" y="120"/>
                  <a:pt x="178" y="120"/>
                </a:cubicBezTo>
                <a:cubicBezTo>
                  <a:pt x="176" y="119"/>
                  <a:pt x="173" y="119"/>
                  <a:pt x="172" y="118"/>
                </a:cubicBezTo>
                <a:cubicBezTo>
                  <a:pt x="170" y="119"/>
                  <a:pt x="173" y="119"/>
                  <a:pt x="170" y="119"/>
                </a:cubicBezTo>
                <a:cubicBezTo>
                  <a:pt x="171" y="119"/>
                  <a:pt x="170" y="118"/>
                  <a:pt x="169" y="118"/>
                </a:cubicBezTo>
                <a:cubicBezTo>
                  <a:pt x="171" y="119"/>
                  <a:pt x="169" y="119"/>
                  <a:pt x="167" y="120"/>
                </a:cubicBezTo>
                <a:cubicBezTo>
                  <a:pt x="165" y="120"/>
                  <a:pt x="163" y="119"/>
                  <a:pt x="164" y="119"/>
                </a:cubicBezTo>
                <a:cubicBezTo>
                  <a:pt x="166" y="118"/>
                  <a:pt x="166" y="118"/>
                  <a:pt x="166" y="118"/>
                </a:cubicBezTo>
                <a:cubicBezTo>
                  <a:pt x="164" y="119"/>
                  <a:pt x="165" y="118"/>
                  <a:pt x="163" y="118"/>
                </a:cubicBezTo>
                <a:cubicBezTo>
                  <a:pt x="163" y="118"/>
                  <a:pt x="162" y="119"/>
                  <a:pt x="161" y="120"/>
                </a:cubicBezTo>
                <a:cubicBezTo>
                  <a:pt x="160" y="120"/>
                  <a:pt x="159" y="119"/>
                  <a:pt x="158" y="119"/>
                </a:cubicBezTo>
                <a:cubicBezTo>
                  <a:pt x="160" y="119"/>
                  <a:pt x="160" y="119"/>
                  <a:pt x="160" y="119"/>
                </a:cubicBezTo>
                <a:cubicBezTo>
                  <a:pt x="157" y="119"/>
                  <a:pt x="160" y="118"/>
                  <a:pt x="157" y="118"/>
                </a:cubicBezTo>
                <a:cubicBezTo>
                  <a:pt x="156" y="119"/>
                  <a:pt x="156" y="119"/>
                  <a:pt x="156" y="119"/>
                </a:cubicBezTo>
                <a:cubicBezTo>
                  <a:pt x="155" y="119"/>
                  <a:pt x="155" y="118"/>
                  <a:pt x="156" y="118"/>
                </a:cubicBezTo>
                <a:cubicBezTo>
                  <a:pt x="155" y="119"/>
                  <a:pt x="153" y="118"/>
                  <a:pt x="153" y="119"/>
                </a:cubicBezTo>
                <a:cubicBezTo>
                  <a:pt x="152" y="118"/>
                  <a:pt x="152" y="118"/>
                  <a:pt x="152" y="118"/>
                </a:cubicBezTo>
                <a:cubicBezTo>
                  <a:pt x="151" y="118"/>
                  <a:pt x="150" y="119"/>
                  <a:pt x="148" y="119"/>
                </a:cubicBezTo>
                <a:cubicBezTo>
                  <a:pt x="149" y="119"/>
                  <a:pt x="150" y="119"/>
                  <a:pt x="152" y="119"/>
                </a:cubicBezTo>
                <a:cubicBezTo>
                  <a:pt x="153" y="120"/>
                  <a:pt x="150" y="120"/>
                  <a:pt x="149" y="120"/>
                </a:cubicBezTo>
                <a:cubicBezTo>
                  <a:pt x="149" y="119"/>
                  <a:pt x="146" y="120"/>
                  <a:pt x="144" y="120"/>
                </a:cubicBezTo>
                <a:cubicBezTo>
                  <a:pt x="143" y="119"/>
                  <a:pt x="142" y="119"/>
                  <a:pt x="142" y="119"/>
                </a:cubicBezTo>
                <a:cubicBezTo>
                  <a:pt x="141" y="119"/>
                  <a:pt x="141" y="119"/>
                  <a:pt x="141" y="119"/>
                </a:cubicBezTo>
                <a:cubicBezTo>
                  <a:pt x="141" y="118"/>
                  <a:pt x="138" y="120"/>
                  <a:pt x="136" y="119"/>
                </a:cubicBezTo>
                <a:cubicBezTo>
                  <a:pt x="137" y="119"/>
                  <a:pt x="137" y="119"/>
                  <a:pt x="136" y="118"/>
                </a:cubicBezTo>
                <a:cubicBezTo>
                  <a:pt x="138" y="119"/>
                  <a:pt x="133" y="119"/>
                  <a:pt x="134" y="120"/>
                </a:cubicBezTo>
                <a:cubicBezTo>
                  <a:pt x="131" y="120"/>
                  <a:pt x="134" y="119"/>
                  <a:pt x="134" y="118"/>
                </a:cubicBezTo>
                <a:cubicBezTo>
                  <a:pt x="132" y="119"/>
                  <a:pt x="130" y="118"/>
                  <a:pt x="129" y="119"/>
                </a:cubicBezTo>
                <a:cubicBezTo>
                  <a:pt x="131" y="119"/>
                  <a:pt x="129" y="119"/>
                  <a:pt x="128" y="120"/>
                </a:cubicBezTo>
                <a:cubicBezTo>
                  <a:pt x="125" y="120"/>
                  <a:pt x="129" y="119"/>
                  <a:pt x="127" y="119"/>
                </a:cubicBezTo>
                <a:cubicBezTo>
                  <a:pt x="125" y="119"/>
                  <a:pt x="124" y="120"/>
                  <a:pt x="126" y="120"/>
                </a:cubicBezTo>
                <a:cubicBezTo>
                  <a:pt x="124" y="120"/>
                  <a:pt x="122" y="121"/>
                  <a:pt x="120" y="120"/>
                </a:cubicBezTo>
                <a:cubicBezTo>
                  <a:pt x="120" y="120"/>
                  <a:pt x="124" y="120"/>
                  <a:pt x="123" y="120"/>
                </a:cubicBezTo>
                <a:cubicBezTo>
                  <a:pt x="119" y="119"/>
                  <a:pt x="121" y="121"/>
                  <a:pt x="117" y="121"/>
                </a:cubicBezTo>
                <a:cubicBezTo>
                  <a:pt x="119" y="121"/>
                  <a:pt x="117" y="122"/>
                  <a:pt x="115" y="123"/>
                </a:cubicBezTo>
                <a:cubicBezTo>
                  <a:pt x="111" y="123"/>
                  <a:pt x="117" y="122"/>
                  <a:pt x="115" y="122"/>
                </a:cubicBezTo>
                <a:cubicBezTo>
                  <a:pt x="114" y="122"/>
                  <a:pt x="114" y="122"/>
                  <a:pt x="114" y="122"/>
                </a:cubicBezTo>
                <a:cubicBezTo>
                  <a:pt x="112" y="121"/>
                  <a:pt x="119" y="120"/>
                  <a:pt x="117" y="119"/>
                </a:cubicBezTo>
                <a:cubicBezTo>
                  <a:pt x="115" y="120"/>
                  <a:pt x="115" y="120"/>
                  <a:pt x="115" y="120"/>
                </a:cubicBezTo>
                <a:cubicBezTo>
                  <a:pt x="115" y="119"/>
                  <a:pt x="116" y="119"/>
                  <a:pt x="115" y="119"/>
                </a:cubicBezTo>
                <a:cubicBezTo>
                  <a:pt x="115" y="119"/>
                  <a:pt x="111" y="119"/>
                  <a:pt x="111" y="119"/>
                </a:cubicBezTo>
                <a:cubicBezTo>
                  <a:pt x="110" y="120"/>
                  <a:pt x="112" y="119"/>
                  <a:pt x="112" y="119"/>
                </a:cubicBezTo>
                <a:cubicBezTo>
                  <a:pt x="110" y="119"/>
                  <a:pt x="109" y="120"/>
                  <a:pt x="106" y="120"/>
                </a:cubicBezTo>
                <a:cubicBezTo>
                  <a:pt x="108" y="120"/>
                  <a:pt x="105" y="119"/>
                  <a:pt x="106" y="119"/>
                </a:cubicBezTo>
                <a:cubicBezTo>
                  <a:pt x="105" y="119"/>
                  <a:pt x="106" y="120"/>
                  <a:pt x="104" y="119"/>
                </a:cubicBezTo>
                <a:cubicBezTo>
                  <a:pt x="104" y="119"/>
                  <a:pt x="104" y="119"/>
                  <a:pt x="104" y="119"/>
                </a:cubicBezTo>
                <a:cubicBezTo>
                  <a:pt x="96" y="119"/>
                  <a:pt x="87" y="119"/>
                  <a:pt x="80" y="120"/>
                </a:cubicBezTo>
                <a:cubicBezTo>
                  <a:pt x="79" y="120"/>
                  <a:pt x="77" y="120"/>
                  <a:pt x="73" y="119"/>
                </a:cubicBezTo>
                <a:cubicBezTo>
                  <a:pt x="75" y="119"/>
                  <a:pt x="73" y="120"/>
                  <a:pt x="72" y="120"/>
                </a:cubicBezTo>
                <a:cubicBezTo>
                  <a:pt x="70" y="119"/>
                  <a:pt x="70" y="119"/>
                  <a:pt x="70" y="119"/>
                </a:cubicBezTo>
                <a:cubicBezTo>
                  <a:pt x="68" y="119"/>
                  <a:pt x="65" y="120"/>
                  <a:pt x="63" y="120"/>
                </a:cubicBezTo>
                <a:cubicBezTo>
                  <a:pt x="63" y="120"/>
                  <a:pt x="63" y="120"/>
                  <a:pt x="63" y="119"/>
                </a:cubicBezTo>
                <a:cubicBezTo>
                  <a:pt x="61" y="119"/>
                  <a:pt x="61" y="120"/>
                  <a:pt x="60" y="120"/>
                </a:cubicBezTo>
                <a:cubicBezTo>
                  <a:pt x="58" y="119"/>
                  <a:pt x="58" y="119"/>
                  <a:pt x="58" y="119"/>
                </a:cubicBezTo>
                <a:cubicBezTo>
                  <a:pt x="58" y="120"/>
                  <a:pt x="58" y="120"/>
                  <a:pt x="58" y="120"/>
                </a:cubicBezTo>
                <a:cubicBezTo>
                  <a:pt x="56" y="120"/>
                  <a:pt x="54" y="120"/>
                  <a:pt x="54" y="119"/>
                </a:cubicBezTo>
                <a:cubicBezTo>
                  <a:pt x="53" y="119"/>
                  <a:pt x="52" y="120"/>
                  <a:pt x="53" y="120"/>
                </a:cubicBezTo>
                <a:cubicBezTo>
                  <a:pt x="51" y="119"/>
                  <a:pt x="46" y="119"/>
                  <a:pt x="42" y="120"/>
                </a:cubicBezTo>
                <a:cubicBezTo>
                  <a:pt x="44" y="120"/>
                  <a:pt x="44" y="120"/>
                  <a:pt x="44" y="121"/>
                </a:cubicBezTo>
                <a:cubicBezTo>
                  <a:pt x="44" y="121"/>
                  <a:pt x="43" y="120"/>
                  <a:pt x="42" y="121"/>
                </a:cubicBezTo>
                <a:cubicBezTo>
                  <a:pt x="42" y="121"/>
                  <a:pt x="40" y="120"/>
                  <a:pt x="42" y="120"/>
                </a:cubicBezTo>
                <a:cubicBezTo>
                  <a:pt x="37" y="119"/>
                  <a:pt x="31" y="120"/>
                  <a:pt x="25" y="120"/>
                </a:cubicBezTo>
                <a:cubicBezTo>
                  <a:pt x="24" y="120"/>
                  <a:pt x="24" y="120"/>
                  <a:pt x="23" y="120"/>
                </a:cubicBezTo>
                <a:cubicBezTo>
                  <a:pt x="20" y="119"/>
                  <a:pt x="15" y="120"/>
                  <a:pt x="11" y="120"/>
                </a:cubicBezTo>
                <a:cubicBezTo>
                  <a:pt x="12" y="120"/>
                  <a:pt x="11" y="120"/>
                  <a:pt x="11" y="121"/>
                </a:cubicBezTo>
                <a:cubicBezTo>
                  <a:pt x="11" y="121"/>
                  <a:pt x="11" y="120"/>
                  <a:pt x="11" y="120"/>
                </a:cubicBezTo>
                <a:cubicBezTo>
                  <a:pt x="11" y="119"/>
                  <a:pt x="11" y="117"/>
                  <a:pt x="11" y="116"/>
                </a:cubicBezTo>
                <a:cubicBezTo>
                  <a:pt x="11" y="116"/>
                  <a:pt x="11" y="116"/>
                  <a:pt x="11" y="116"/>
                </a:cubicBezTo>
                <a:cubicBezTo>
                  <a:pt x="10" y="115"/>
                  <a:pt x="10" y="113"/>
                  <a:pt x="10" y="111"/>
                </a:cubicBezTo>
                <a:cubicBezTo>
                  <a:pt x="10" y="112"/>
                  <a:pt x="10" y="112"/>
                  <a:pt x="10" y="112"/>
                </a:cubicBezTo>
                <a:cubicBezTo>
                  <a:pt x="11" y="110"/>
                  <a:pt x="11" y="109"/>
                  <a:pt x="11" y="107"/>
                </a:cubicBezTo>
                <a:cubicBezTo>
                  <a:pt x="10" y="107"/>
                  <a:pt x="11" y="103"/>
                  <a:pt x="10" y="103"/>
                </a:cubicBezTo>
                <a:cubicBezTo>
                  <a:pt x="10" y="102"/>
                  <a:pt x="10" y="103"/>
                  <a:pt x="10" y="102"/>
                </a:cubicBezTo>
                <a:cubicBezTo>
                  <a:pt x="10" y="102"/>
                  <a:pt x="10" y="102"/>
                  <a:pt x="10" y="102"/>
                </a:cubicBezTo>
                <a:cubicBezTo>
                  <a:pt x="10" y="100"/>
                  <a:pt x="10" y="100"/>
                  <a:pt x="10" y="100"/>
                </a:cubicBezTo>
                <a:cubicBezTo>
                  <a:pt x="10" y="100"/>
                  <a:pt x="11" y="100"/>
                  <a:pt x="11" y="101"/>
                </a:cubicBezTo>
                <a:cubicBezTo>
                  <a:pt x="11" y="98"/>
                  <a:pt x="10" y="100"/>
                  <a:pt x="10" y="99"/>
                </a:cubicBezTo>
                <a:cubicBezTo>
                  <a:pt x="10" y="96"/>
                  <a:pt x="10" y="97"/>
                  <a:pt x="10" y="96"/>
                </a:cubicBezTo>
                <a:cubicBezTo>
                  <a:pt x="11" y="96"/>
                  <a:pt x="10" y="97"/>
                  <a:pt x="10" y="98"/>
                </a:cubicBezTo>
                <a:cubicBezTo>
                  <a:pt x="11" y="99"/>
                  <a:pt x="10" y="96"/>
                  <a:pt x="11" y="96"/>
                </a:cubicBezTo>
                <a:cubicBezTo>
                  <a:pt x="11" y="96"/>
                  <a:pt x="10" y="96"/>
                  <a:pt x="10" y="94"/>
                </a:cubicBezTo>
                <a:cubicBezTo>
                  <a:pt x="10" y="93"/>
                  <a:pt x="10" y="90"/>
                  <a:pt x="11" y="90"/>
                </a:cubicBezTo>
                <a:cubicBezTo>
                  <a:pt x="10" y="89"/>
                  <a:pt x="10" y="88"/>
                  <a:pt x="10" y="87"/>
                </a:cubicBezTo>
                <a:cubicBezTo>
                  <a:pt x="10" y="88"/>
                  <a:pt x="10" y="90"/>
                  <a:pt x="10" y="90"/>
                </a:cubicBezTo>
                <a:cubicBezTo>
                  <a:pt x="9" y="89"/>
                  <a:pt x="9" y="87"/>
                  <a:pt x="10" y="87"/>
                </a:cubicBezTo>
                <a:cubicBezTo>
                  <a:pt x="10" y="88"/>
                  <a:pt x="10" y="88"/>
                  <a:pt x="10" y="88"/>
                </a:cubicBezTo>
                <a:cubicBezTo>
                  <a:pt x="10" y="87"/>
                  <a:pt x="10" y="84"/>
                  <a:pt x="9" y="86"/>
                </a:cubicBezTo>
                <a:cubicBezTo>
                  <a:pt x="10" y="84"/>
                  <a:pt x="10" y="84"/>
                  <a:pt x="10" y="84"/>
                </a:cubicBezTo>
                <a:cubicBezTo>
                  <a:pt x="10" y="83"/>
                  <a:pt x="10" y="81"/>
                  <a:pt x="9" y="79"/>
                </a:cubicBezTo>
                <a:cubicBezTo>
                  <a:pt x="10" y="79"/>
                  <a:pt x="11" y="81"/>
                  <a:pt x="11" y="78"/>
                </a:cubicBezTo>
                <a:cubicBezTo>
                  <a:pt x="10" y="75"/>
                  <a:pt x="10" y="75"/>
                  <a:pt x="10" y="75"/>
                </a:cubicBezTo>
                <a:cubicBezTo>
                  <a:pt x="10" y="74"/>
                  <a:pt x="10" y="73"/>
                  <a:pt x="11" y="73"/>
                </a:cubicBezTo>
                <a:cubicBezTo>
                  <a:pt x="11" y="69"/>
                  <a:pt x="9" y="69"/>
                  <a:pt x="10" y="65"/>
                </a:cubicBezTo>
                <a:cubicBezTo>
                  <a:pt x="10" y="67"/>
                  <a:pt x="10" y="65"/>
                  <a:pt x="11" y="64"/>
                </a:cubicBezTo>
                <a:cubicBezTo>
                  <a:pt x="10" y="63"/>
                  <a:pt x="10" y="63"/>
                  <a:pt x="10" y="63"/>
                </a:cubicBezTo>
                <a:cubicBezTo>
                  <a:pt x="10" y="63"/>
                  <a:pt x="11" y="64"/>
                  <a:pt x="10" y="65"/>
                </a:cubicBezTo>
                <a:cubicBezTo>
                  <a:pt x="10" y="65"/>
                  <a:pt x="10" y="63"/>
                  <a:pt x="10" y="63"/>
                </a:cubicBezTo>
                <a:cubicBezTo>
                  <a:pt x="11" y="59"/>
                  <a:pt x="10" y="52"/>
                  <a:pt x="11" y="46"/>
                </a:cubicBezTo>
                <a:cubicBezTo>
                  <a:pt x="10" y="47"/>
                  <a:pt x="11" y="44"/>
                  <a:pt x="10" y="43"/>
                </a:cubicBezTo>
                <a:cubicBezTo>
                  <a:pt x="11" y="43"/>
                  <a:pt x="10" y="40"/>
                  <a:pt x="11" y="38"/>
                </a:cubicBezTo>
                <a:cubicBezTo>
                  <a:pt x="10" y="39"/>
                  <a:pt x="10" y="39"/>
                  <a:pt x="10" y="39"/>
                </a:cubicBezTo>
                <a:cubicBezTo>
                  <a:pt x="10" y="36"/>
                  <a:pt x="8" y="34"/>
                  <a:pt x="10" y="32"/>
                </a:cubicBezTo>
                <a:cubicBezTo>
                  <a:pt x="10" y="30"/>
                  <a:pt x="10" y="32"/>
                  <a:pt x="10" y="33"/>
                </a:cubicBezTo>
                <a:cubicBezTo>
                  <a:pt x="11" y="31"/>
                  <a:pt x="10" y="26"/>
                  <a:pt x="11" y="24"/>
                </a:cubicBezTo>
                <a:cubicBezTo>
                  <a:pt x="10" y="24"/>
                  <a:pt x="10" y="25"/>
                  <a:pt x="9" y="23"/>
                </a:cubicBezTo>
                <a:cubicBezTo>
                  <a:pt x="10" y="21"/>
                  <a:pt x="10" y="17"/>
                  <a:pt x="10" y="18"/>
                </a:cubicBezTo>
                <a:cubicBezTo>
                  <a:pt x="10" y="16"/>
                  <a:pt x="10" y="16"/>
                  <a:pt x="10" y="14"/>
                </a:cubicBezTo>
                <a:cubicBezTo>
                  <a:pt x="10" y="14"/>
                  <a:pt x="10" y="15"/>
                  <a:pt x="11" y="16"/>
                </a:cubicBezTo>
                <a:cubicBezTo>
                  <a:pt x="11" y="13"/>
                  <a:pt x="10" y="11"/>
                  <a:pt x="10" y="9"/>
                </a:cubicBezTo>
                <a:cubicBezTo>
                  <a:pt x="10" y="9"/>
                  <a:pt x="10" y="8"/>
                  <a:pt x="10" y="8"/>
                </a:cubicBezTo>
                <a:cubicBezTo>
                  <a:pt x="11" y="8"/>
                  <a:pt x="13" y="7"/>
                  <a:pt x="13" y="8"/>
                </a:cubicBezTo>
                <a:cubicBezTo>
                  <a:pt x="14" y="7"/>
                  <a:pt x="17" y="8"/>
                  <a:pt x="18" y="7"/>
                </a:cubicBezTo>
                <a:cubicBezTo>
                  <a:pt x="17" y="7"/>
                  <a:pt x="18" y="7"/>
                  <a:pt x="18" y="7"/>
                </a:cubicBezTo>
                <a:cubicBezTo>
                  <a:pt x="19" y="7"/>
                  <a:pt x="20" y="6"/>
                  <a:pt x="21" y="6"/>
                </a:cubicBezTo>
                <a:cubicBezTo>
                  <a:pt x="21" y="7"/>
                  <a:pt x="21" y="7"/>
                  <a:pt x="21" y="7"/>
                </a:cubicBezTo>
                <a:cubicBezTo>
                  <a:pt x="21" y="8"/>
                  <a:pt x="25" y="7"/>
                  <a:pt x="25" y="8"/>
                </a:cubicBezTo>
                <a:cubicBezTo>
                  <a:pt x="24" y="7"/>
                  <a:pt x="27" y="8"/>
                  <a:pt x="27" y="7"/>
                </a:cubicBezTo>
                <a:cubicBezTo>
                  <a:pt x="29" y="7"/>
                  <a:pt x="29" y="7"/>
                  <a:pt x="29" y="7"/>
                </a:cubicBezTo>
                <a:cubicBezTo>
                  <a:pt x="31" y="7"/>
                  <a:pt x="29" y="7"/>
                  <a:pt x="32" y="7"/>
                </a:cubicBezTo>
                <a:cubicBezTo>
                  <a:pt x="34" y="7"/>
                  <a:pt x="33" y="7"/>
                  <a:pt x="32" y="7"/>
                </a:cubicBezTo>
                <a:cubicBezTo>
                  <a:pt x="34" y="8"/>
                  <a:pt x="35" y="7"/>
                  <a:pt x="37" y="7"/>
                </a:cubicBezTo>
                <a:cubicBezTo>
                  <a:pt x="36" y="7"/>
                  <a:pt x="36" y="7"/>
                  <a:pt x="36" y="7"/>
                </a:cubicBezTo>
                <a:cubicBezTo>
                  <a:pt x="36" y="7"/>
                  <a:pt x="37" y="7"/>
                  <a:pt x="37" y="7"/>
                </a:cubicBezTo>
                <a:cubicBezTo>
                  <a:pt x="37" y="7"/>
                  <a:pt x="38" y="7"/>
                  <a:pt x="39" y="7"/>
                </a:cubicBezTo>
                <a:cubicBezTo>
                  <a:pt x="39" y="7"/>
                  <a:pt x="39" y="7"/>
                  <a:pt x="39" y="7"/>
                </a:cubicBezTo>
                <a:cubicBezTo>
                  <a:pt x="38" y="7"/>
                  <a:pt x="37" y="7"/>
                  <a:pt x="37" y="7"/>
                </a:cubicBezTo>
                <a:cubicBezTo>
                  <a:pt x="37" y="7"/>
                  <a:pt x="38" y="7"/>
                  <a:pt x="39" y="7"/>
                </a:cubicBezTo>
                <a:cubicBezTo>
                  <a:pt x="39" y="7"/>
                  <a:pt x="39" y="7"/>
                  <a:pt x="39" y="7"/>
                </a:cubicBezTo>
                <a:cubicBezTo>
                  <a:pt x="40" y="7"/>
                  <a:pt x="40" y="7"/>
                  <a:pt x="40" y="8"/>
                </a:cubicBezTo>
                <a:cubicBezTo>
                  <a:pt x="40" y="8"/>
                  <a:pt x="40" y="8"/>
                  <a:pt x="40" y="8"/>
                </a:cubicBezTo>
                <a:cubicBezTo>
                  <a:pt x="41" y="8"/>
                  <a:pt x="44" y="7"/>
                  <a:pt x="44" y="7"/>
                </a:cubicBezTo>
                <a:cubicBezTo>
                  <a:pt x="48" y="8"/>
                  <a:pt x="56" y="7"/>
                  <a:pt x="59" y="7"/>
                </a:cubicBezTo>
                <a:cubicBezTo>
                  <a:pt x="58" y="7"/>
                  <a:pt x="58" y="7"/>
                  <a:pt x="59" y="7"/>
                </a:cubicBezTo>
                <a:cubicBezTo>
                  <a:pt x="60" y="7"/>
                  <a:pt x="62" y="7"/>
                  <a:pt x="62" y="7"/>
                </a:cubicBezTo>
                <a:cubicBezTo>
                  <a:pt x="63" y="7"/>
                  <a:pt x="63" y="7"/>
                  <a:pt x="65" y="7"/>
                </a:cubicBezTo>
                <a:cubicBezTo>
                  <a:pt x="66" y="7"/>
                  <a:pt x="66" y="7"/>
                  <a:pt x="65" y="7"/>
                </a:cubicBezTo>
                <a:cubicBezTo>
                  <a:pt x="69" y="8"/>
                  <a:pt x="74" y="6"/>
                  <a:pt x="79" y="7"/>
                </a:cubicBezTo>
                <a:cubicBezTo>
                  <a:pt x="78" y="7"/>
                  <a:pt x="78" y="7"/>
                  <a:pt x="77" y="7"/>
                </a:cubicBezTo>
                <a:cubicBezTo>
                  <a:pt x="81" y="7"/>
                  <a:pt x="84" y="7"/>
                  <a:pt x="87" y="6"/>
                </a:cubicBezTo>
                <a:cubicBezTo>
                  <a:pt x="87" y="6"/>
                  <a:pt x="87" y="7"/>
                  <a:pt x="86" y="7"/>
                </a:cubicBezTo>
                <a:cubicBezTo>
                  <a:pt x="89" y="7"/>
                  <a:pt x="91" y="7"/>
                  <a:pt x="93" y="6"/>
                </a:cubicBezTo>
                <a:cubicBezTo>
                  <a:pt x="91" y="6"/>
                  <a:pt x="92" y="6"/>
                  <a:pt x="91" y="6"/>
                </a:cubicBezTo>
                <a:cubicBezTo>
                  <a:pt x="90" y="6"/>
                  <a:pt x="93" y="5"/>
                  <a:pt x="94" y="6"/>
                </a:cubicBezTo>
                <a:cubicBezTo>
                  <a:pt x="94" y="6"/>
                  <a:pt x="94" y="6"/>
                  <a:pt x="94" y="6"/>
                </a:cubicBezTo>
                <a:cubicBezTo>
                  <a:pt x="97" y="6"/>
                  <a:pt x="97" y="5"/>
                  <a:pt x="99" y="5"/>
                </a:cubicBezTo>
                <a:cubicBezTo>
                  <a:pt x="101" y="6"/>
                  <a:pt x="98" y="6"/>
                  <a:pt x="99" y="6"/>
                </a:cubicBezTo>
                <a:cubicBezTo>
                  <a:pt x="99" y="7"/>
                  <a:pt x="104" y="6"/>
                  <a:pt x="105" y="7"/>
                </a:cubicBezTo>
                <a:cubicBezTo>
                  <a:pt x="105" y="6"/>
                  <a:pt x="106" y="6"/>
                  <a:pt x="106" y="6"/>
                </a:cubicBezTo>
                <a:cubicBezTo>
                  <a:pt x="108" y="6"/>
                  <a:pt x="107" y="6"/>
                  <a:pt x="108" y="6"/>
                </a:cubicBezTo>
                <a:cubicBezTo>
                  <a:pt x="113" y="5"/>
                  <a:pt x="113" y="5"/>
                  <a:pt x="113" y="5"/>
                </a:cubicBezTo>
                <a:cubicBezTo>
                  <a:pt x="113" y="5"/>
                  <a:pt x="115" y="6"/>
                  <a:pt x="114" y="6"/>
                </a:cubicBezTo>
                <a:cubicBezTo>
                  <a:pt x="117" y="6"/>
                  <a:pt x="120" y="5"/>
                  <a:pt x="122" y="4"/>
                </a:cubicBezTo>
                <a:cubicBezTo>
                  <a:pt x="123" y="4"/>
                  <a:pt x="127" y="4"/>
                  <a:pt x="129" y="4"/>
                </a:cubicBezTo>
                <a:cubicBezTo>
                  <a:pt x="129" y="4"/>
                  <a:pt x="127" y="4"/>
                  <a:pt x="127" y="4"/>
                </a:cubicBezTo>
                <a:cubicBezTo>
                  <a:pt x="129" y="5"/>
                  <a:pt x="129" y="5"/>
                  <a:pt x="129" y="5"/>
                </a:cubicBezTo>
                <a:cubicBezTo>
                  <a:pt x="126" y="5"/>
                  <a:pt x="129" y="6"/>
                  <a:pt x="128" y="6"/>
                </a:cubicBezTo>
                <a:cubicBezTo>
                  <a:pt x="130" y="6"/>
                  <a:pt x="135" y="6"/>
                  <a:pt x="138" y="6"/>
                </a:cubicBezTo>
                <a:cubicBezTo>
                  <a:pt x="136" y="5"/>
                  <a:pt x="143" y="6"/>
                  <a:pt x="142" y="5"/>
                </a:cubicBezTo>
                <a:cubicBezTo>
                  <a:pt x="146" y="5"/>
                  <a:pt x="144" y="6"/>
                  <a:pt x="146" y="6"/>
                </a:cubicBezTo>
                <a:cubicBezTo>
                  <a:pt x="150" y="5"/>
                  <a:pt x="153" y="6"/>
                  <a:pt x="157" y="6"/>
                </a:cubicBezTo>
                <a:cubicBezTo>
                  <a:pt x="157" y="6"/>
                  <a:pt x="157" y="6"/>
                  <a:pt x="157" y="6"/>
                </a:cubicBezTo>
                <a:cubicBezTo>
                  <a:pt x="160" y="5"/>
                  <a:pt x="165" y="6"/>
                  <a:pt x="168" y="5"/>
                </a:cubicBezTo>
                <a:cubicBezTo>
                  <a:pt x="168" y="5"/>
                  <a:pt x="168" y="5"/>
                  <a:pt x="168" y="5"/>
                </a:cubicBezTo>
                <a:cubicBezTo>
                  <a:pt x="171" y="6"/>
                  <a:pt x="168" y="4"/>
                  <a:pt x="172" y="5"/>
                </a:cubicBezTo>
                <a:cubicBezTo>
                  <a:pt x="171" y="5"/>
                  <a:pt x="171" y="5"/>
                  <a:pt x="171" y="5"/>
                </a:cubicBezTo>
                <a:cubicBezTo>
                  <a:pt x="174" y="5"/>
                  <a:pt x="176" y="6"/>
                  <a:pt x="179" y="5"/>
                </a:cubicBezTo>
                <a:cubicBezTo>
                  <a:pt x="179" y="5"/>
                  <a:pt x="178" y="5"/>
                  <a:pt x="178" y="5"/>
                </a:cubicBezTo>
                <a:cubicBezTo>
                  <a:pt x="181" y="5"/>
                  <a:pt x="183" y="5"/>
                  <a:pt x="186" y="5"/>
                </a:cubicBezTo>
                <a:cubicBezTo>
                  <a:pt x="186" y="5"/>
                  <a:pt x="186" y="5"/>
                  <a:pt x="185" y="5"/>
                </a:cubicBezTo>
                <a:cubicBezTo>
                  <a:pt x="187" y="6"/>
                  <a:pt x="187" y="5"/>
                  <a:pt x="190" y="5"/>
                </a:cubicBezTo>
                <a:cubicBezTo>
                  <a:pt x="190" y="5"/>
                  <a:pt x="192" y="5"/>
                  <a:pt x="191" y="5"/>
                </a:cubicBezTo>
                <a:cubicBezTo>
                  <a:pt x="192" y="5"/>
                  <a:pt x="196" y="5"/>
                  <a:pt x="197" y="5"/>
                </a:cubicBezTo>
                <a:cubicBezTo>
                  <a:pt x="198" y="5"/>
                  <a:pt x="199" y="5"/>
                  <a:pt x="200" y="5"/>
                </a:cubicBezTo>
                <a:cubicBezTo>
                  <a:pt x="213" y="5"/>
                  <a:pt x="226" y="6"/>
                  <a:pt x="239" y="5"/>
                </a:cubicBezTo>
                <a:cubicBezTo>
                  <a:pt x="241" y="6"/>
                  <a:pt x="236" y="5"/>
                  <a:pt x="237" y="6"/>
                </a:cubicBezTo>
                <a:cubicBezTo>
                  <a:pt x="237" y="5"/>
                  <a:pt x="239" y="6"/>
                  <a:pt x="243" y="6"/>
                </a:cubicBezTo>
                <a:cubicBezTo>
                  <a:pt x="243" y="6"/>
                  <a:pt x="243" y="6"/>
                  <a:pt x="243" y="6"/>
                </a:cubicBezTo>
                <a:cubicBezTo>
                  <a:pt x="245" y="5"/>
                  <a:pt x="246" y="6"/>
                  <a:pt x="248" y="6"/>
                </a:cubicBezTo>
                <a:cubicBezTo>
                  <a:pt x="248" y="6"/>
                  <a:pt x="248" y="6"/>
                  <a:pt x="248" y="6"/>
                </a:cubicBezTo>
                <a:cubicBezTo>
                  <a:pt x="250" y="5"/>
                  <a:pt x="252" y="7"/>
                  <a:pt x="253" y="6"/>
                </a:cubicBezTo>
                <a:cubicBezTo>
                  <a:pt x="254" y="6"/>
                  <a:pt x="254" y="6"/>
                  <a:pt x="254" y="6"/>
                </a:cubicBezTo>
                <a:cubicBezTo>
                  <a:pt x="256" y="5"/>
                  <a:pt x="257" y="6"/>
                  <a:pt x="260" y="6"/>
                </a:cubicBezTo>
                <a:cubicBezTo>
                  <a:pt x="259" y="6"/>
                  <a:pt x="259" y="6"/>
                  <a:pt x="259" y="6"/>
                </a:cubicBezTo>
                <a:cubicBezTo>
                  <a:pt x="262" y="6"/>
                  <a:pt x="266" y="5"/>
                  <a:pt x="267" y="6"/>
                </a:cubicBezTo>
                <a:cubicBezTo>
                  <a:pt x="270" y="5"/>
                  <a:pt x="273" y="5"/>
                  <a:pt x="273" y="5"/>
                </a:cubicBezTo>
                <a:cubicBezTo>
                  <a:pt x="274" y="5"/>
                  <a:pt x="273" y="5"/>
                  <a:pt x="273" y="5"/>
                </a:cubicBezTo>
                <a:cubicBezTo>
                  <a:pt x="283" y="5"/>
                  <a:pt x="294" y="5"/>
                  <a:pt x="303" y="4"/>
                </a:cubicBezTo>
                <a:cubicBezTo>
                  <a:pt x="303" y="5"/>
                  <a:pt x="303" y="5"/>
                  <a:pt x="302" y="5"/>
                </a:cubicBezTo>
                <a:cubicBezTo>
                  <a:pt x="310" y="4"/>
                  <a:pt x="303" y="14"/>
                  <a:pt x="307" y="17"/>
                </a:cubicBezTo>
                <a:cubicBezTo>
                  <a:pt x="307" y="18"/>
                  <a:pt x="307" y="18"/>
                  <a:pt x="307" y="18"/>
                </a:cubicBezTo>
                <a:cubicBezTo>
                  <a:pt x="307" y="20"/>
                  <a:pt x="307" y="20"/>
                  <a:pt x="306" y="21"/>
                </a:cubicBezTo>
                <a:cubicBezTo>
                  <a:pt x="307" y="22"/>
                  <a:pt x="306" y="26"/>
                  <a:pt x="307" y="26"/>
                </a:cubicBezTo>
                <a:cubicBezTo>
                  <a:pt x="307" y="27"/>
                  <a:pt x="307" y="26"/>
                  <a:pt x="306" y="26"/>
                </a:cubicBezTo>
                <a:cubicBezTo>
                  <a:pt x="306" y="28"/>
                  <a:pt x="307" y="31"/>
                  <a:pt x="307" y="34"/>
                </a:cubicBezTo>
                <a:cubicBezTo>
                  <a:pt x="307" y="33"/>
                  <a:pt x="307" y="33"/>
                  <a:pt x="307" y="33"/>
                </a:cubicBezTo>
                <a:cubicBezTo>
                  <a:pt x="306" y="46"/>
                  <a:pt x="305" y="62"/>
                  <a:pt x="306" y="72"/>
                </a:cubicBezTo>
                <a:cubicBezTo>
                  <a:pt x="307" y="75"/>
                  <a:pt x="305" y="73"/>
                  <a:pt x="306" y="75"/>
                </a:cubicBezTo>
                <a:cubicBezTo>
                  <a:pt x="307" y="85"/>
                  <a:pt x="305" y="98"/>
                  <a:pt x="307" y="108"/>
                </a:cubicBezTo>
                <a:cubicBezTo>
                  <a:pt x="307" y="115"/>
                  <a:pt x="309" y="118"/>
                  <a:pt x="309" y="118"/>
                </a:cubicBezTo>
                <a:cubicBezTo>
                  <a:pt x="308" y="99"/>
                  <a:pt x="309" y="83"/>
                  <a:pt x="310" y="65"/>
                </a:cubicBezTo>
                <a:cubicBezTo>
                  <a:pt x="310" y="59"/>
                  <a:pt x="310" y="51"/>
                  <a:pt x="310" y="45"/>
                </a:cubicBezTo>
                <a:cubicBezTo>
                  <a:pt x="310" y="33"/>
                  <a:pt x="310" y="21"/>
                  <a:pt x="311" y="9"/>
                </a:cubicBezTo>
                <a:cubicBezTo>
                  <a:pt x="311" y="7"/>
                  <a:pt x="311" y="7"/>
                  <a:pt x="311" y="7"/>
                </a:cubicBezTo>
                <a:cubicBezTo>
                  <a:pt x="311" y="6"/>
                  <a:pt x="311" y="6"/>
                  <a:pt x="311" y="6"/>
                </a:cubicBezTo>
                <a:cubicBezTo>
                  <a:pt x="311" y="5"/>
                  <a:pt x="311" y="5"/>
                  <a:pt x="311" y="5"/>
                </a:cubicBezTo>
                <a:cubicBezTo>
                  <a:pt x="311" y="5"/>
                  <a:pt x="311" y="5"/>
                  <a:pt x="311" y="5"/>
                </a:cubicBezTo>
                <a:cubicBezTo>
                  <a:pt x="311" y="5"/>
                  <a:pt x="311" y="5"/>
                  <a:pt x="311" y="5"/>
                </a:cubicBezTo>
                <a:cubicBezTo>
                  <a:pt x="311" y="5"/>
                  <a:pt x="311" y="5"/>
                  <a:pt x="311" y="5"/>
                </a:cubicBezTo>
                <a:cubicBezTo>
                  <a:pt x="311" y="5"/>
                  <a:pt x="311" y="5"/>
                  <a:pt x="311" y="5"/>
                </a:cubicBezTo>
                <a:cubicBezTo>
                  <a:pt x="309" y="3"/>
                  <a:pt x="316" y="10"/>
                  <a:pt x="306" y="0"/>
                </a:cubicBezTo>
                <a:close/>
              </a:path>
            </a:pathLst>
          </a:custGeom>
          <a:solidFill>
            <a:srgbClr val="442A58"/>
          </a:solidFill>
          <a:ln w="9525">
            <a:noFill/>
            <a:round/>
            <a:headEnd/>
            <a:tailEnd/>
          </a:ln>
        </p:spPr>
        <p:txBody>
          <a:bodyPr vert="horz" wrap="square" lIns="27000" tIns="27000" rIns="27000" bIns="27000" numCol="1" anchor="ctr" anchorCtr="1" compatLnSpc="1">
            <a:prstTxWarp prst="textNoShape">
              <a:avLst/>
            </a:prstTxWarp>
          </a:bodyPr>
          <a:lstStyle/>
          <a:p>
            <a:pPr eaLnBrk="1" fontAlgn="auto" hangingPunct="1">
              <a:spcBef>
                <a:spcPts val="0"/>
              </a:spcBef>
              <a:spcAft>
                <a:spcPts val="0"/>
              </a:spcAft>
            </a:pPr>
            <a:endParaRPr lang="pl-PL" sz="900" b="1" u="sng" dirty="0">
              <a:solidFill>
                <a:prstClr val="black"/>
              </a:solidFill>
              <a:latin typeface="Segoe Print" pitchFamily="2" charset="0"/>
              <a:cs typeface="+mn-cs"/>
            </a:endParaRPr>
          </a:p>
        </p:txBody>
      </p:sp>
      <p:pic>
        <p:nvPicPr>
          <p:cNvPr id="6" name="Picture 5"/>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9977" b="98376" l="9937" r="89958">
                        <a14:foregroundMark x1="14059" y1="96404" x2="14059" y2="96404"/>
                        <a14:foregroundMark x1="42178" y1="98376" x2="42178" y2="98376"/>
                        <a14:foregroundMark x1="83510" y1="86891" x2="83510" y2="868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t="59437" r="68521"/>
          <a:stretch/>
        </p:blipFill>
        <p:spPr bwMode="auto">
          <a:xfrm>
            <a:off x="-388721" y="4215684"/>
            <a:ext cx="2420721" cy="2131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ackgroundRemoval t="9977" b="98376" l="9937" r="89958">
                        <a14:foregroundMark x1="14059" y1="96404" x2="14059" y2="96404"/>
                        <a14:foregroundMark x1="42178" y1="98376" x2="42178" y2="98376"/>
                        <a14:foregroundMark x1="83510" y1="86891" x2="83510" y2="86891"/>
                      </a14:backgroundRemoval>
                    </a14:imgEffect>
                    <a14:imgEffect>
                      <a14:brightnessContrast bright="20000" contrast="20000"/>
                    </a14:imgEffect>
                  </a14:imgLayer>
                </a14:imgProps>
              </a:ext>
              <a:ext uri="{28A0092B-C50C-407E-A947-70E740481C1C}">
                <a14:useLocalDpi xmlns:a14="http://schemas.microsoft.com/office/drawing/2010/main" val="0"/>
              </a:ext>
            </a:extLst>
          </a:blip>
          <a:srcRect l="69032" t="57517"/>
          <a:stretch/>
        </p:blipFill>
        <p:spPr bwMode="auto">
          <a:xfrm>
            <a:off x="10013803" y="4114800"/>
            <a:ext cx="2381399" cy="223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ymbol zastępczy zawartości 2"/>
          <p:cNvSpPr>
            <a:spLocks noGrp="1"/>
          </p:cNvSpPr>
          <p:nvPr>
            <p:ph idx="1"/>
          </p:nvPr>
        </p:nvSpPr>
        <p:spPr>
          <a:xfrm>
            <a:off x="2133601" y="1447801"/>
            <a:ext cx="7721600" cy="4495800"/>
          </a:xfrm>
        </p:spPr>
        <p:txBody>
          <a:bodyPr/>
          <a:lstStyle>
            <a:lvl1pPr marL="257175" indent="-257175">
              <a:buClr>
                <a:schemeClr val="bg1"/>
              </a:buClr>
              <a:buFont typeface="Wingdings" panose="05000000000000000000" pitchFamily="2" charset="2"/>
              <a:buChar char="§"/>
              <a:defRPr>
                <a:solidFill>
                  <a:schemeClr val="bg1"/>
                </a:solidFill>
              </a:defRPr>
            </a:lvl1pPr>
            <a:lvl2pPr>
              <a:defRPr>
                <a:solidFill>
                  <a:schemeClr val="bg1"/>
                </a:solidFill>
              </a:defRPr>
            </a:lvl2pPr>
            <a:lvl3pPr marL="857250" indent="-171450">
              <a:buClr>
                <a:schemeClr val="bg1"/>
              </a:buClr>
              <a:buFont typeface="Wingdings" panose="05000000000000000000" pitchFamily="2" charset="2"/>
              <a:buChar char="§"/>
              <a:defRPr>
                <a:solidFill>
                  <a:schemeClr val="bg1"/>
                </a:solidFill>
              </a:defRPr>
            </a:lvl3pPr>
            <a:lvl4pPr>
              <a:defRPr>
                <a:solidFill>
                  <a:schemeClr val="bg1"/>
                </a:solidFill>
              </a:defRPr>
            </a:lvl4pPr>
            <a:lvl5pPr>
              <a:defRPr>
                <a:solidFill>
                  <a:schemeClr val="bg1"/>
                </a:solidFill>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extLst>
      <p:ext uri="{BB962C8B-B14F-4D97-AF65-F5344CB8AC3E}">
        <p14:creationId xmlns:p14="http://schemas.microsoft.com/office/powerpoint/2010/main" val="336419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93"/>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93"/>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609600" y="6245225"/>
            <a:ext cx="2844800" cy="47625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4038600" y="6356352"/>
            <a:ext cx="4114800" cy="365125"/>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E0D533A-630F-47C1-B745-CF86F3186773}" type="slidenum">
              <a:rPr lang="en-US"/>
              <a:pPr>
                <a:defRPr/>
              </a:pPr>
              <a:t>‹#›</a:t>
            </a:fld>
            <a:endParaRPr lang="en-US"/>
          </a:p>
        </p:txBody>
      </p:sp>
    </p:spTree>
    <p:extLst>
      <p:ext uri="{BB962C8B-B14F-4D97-AF65-F5344CB8AC3E}">
        <p14:creationId xmlns:p14="http://schemas.microsoft.com/office/powerpoint/2010/main" val="2176041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16" cstate="print"/>
          <a:srcRect/>
          <a:stretch>
            <a:fillRect/>
          </a:stretch>
        </p:blipFill>
        <p:spPr bwMode="auto">
          <a:xfrm>
            <a:off x="-26733" y="-21478"/>
            <a:ext cx="12218776" cy="6879502"/>
          </a:xfrm>
          <a:prstGeom prst="rect">
            <a:avLst/>
          </a:prstGeom>
          <a:noFill/>
          <a:ln w="9525">
            <a:noFill/>
            <a:miter lim="800000"/>
            <a:headEnd/>
            <a:tailEnd/>
          </a:ln>
        </p:spPr>
      </p:pic>
      <p:sp>
        <p:nvSpPr>
          <p:cNvPr id="2" name="Symbol zastępczy tytułu 1"/>
          <p:cNvSpPr>
            <a:spLocks noGrp="1"/>
          </p:cNvSpPr>
          <p:nvPr>
            <p:ph type="title"/>
          </p:nvPr>
        </p:nvSpPr>
        <p:spPr>
          <a:xfrm>
            <a:off x="335360" y="71414"/>
            <a:ext cx="11521280" cy="928694"/>
          </a:xfrm>
          <a:prstGeom prst="rect">
            <a:avLst/>
          </a:prstGeom>
        </p:spPr>
        <p:txBody>
          <a:bodyPr vert="horz" lIns="91440" tIns="45720" rIns="91440" bIns="45720" rtlCol="0" anchor="ctr">
            <a:normAutofit/>
          </a:bodyPr>
          <a:lstStyle/>
          <a:p>
            <a:r>
              <a:rPr lang="pl-PL" dirty="0"/>
              <a:t>Kliknij, aby edytować styl</a:t>
            </a:r>
          </a:p>
        </p:txBody>
      </p:sp>
      <p:sp>
        <p:nvSpPr>
          <p:cNvPr id="3" name="Symbol zastępczy tekstu 2" hidden="1"/>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Rectangle 4"/>
          <p:cNvSpPr/>
          <p:nvPr/>
        </p:nvSpPr>
        <p:spPr>
          <a:xfrm>
            <a:off x="-26733" y="-21478"/>
            <a:ext cx="12218776" cy="104605"/>
          </a:xfrm>
          <a:prstGeom prst="rect">
            <a:avLst/>
          </a:prstGeom>
          <a:gradFill flip="none" rotWithShape="1">
            <a:gsLst>
              <a:gs pos="0">
                <a:srgbClr val="442A58"/>
              </a:gs>
              <a:gs pos="17000">
                <a:srgbClr val="714989"/>
              </a:gs>
              <a:gs pos="100000">
                <a:srgbClr val="BA97F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a:extLst>
              <a:ext uri="{FF2B5EF4-FFF2-40B4-BE49-F238E27FC236}">
                <a16:creationId xmlns="" xmlns:a16="http://schemas.microsoft.com/office/drawing/2014/main" id="{869D9CB0-8B9E-421B-872A-809497CA3223}"/>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590962" y="6318971"/>
            <a:ext cx="1421601" cy="467615"/>
          </a:xfrm>
          <a:prstGeom prst="rect">
            <a:avLst/>
          </a:prstGeom>
        </p:spPr>
      </p:pic>
    </p:spTree>
    <p:extLst>
      <p:ext uri="{BB962C8B-B14F-4D97-AF65-F5344CB8AC3E}">
        <p14:creationId xmlns:p14="http://schemas.microsoft.com/office/powerpoint/2010/main" val="41334492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685800" rtl="0" eaLnBrk="1" latinLnBrk="0" hangingPunct="1">
        <a:spcBef>
          <a:spcPct val="0"/>
        </a:spcBef>
        <a:buNone/>
        <a:defRPr lang="pl-PL" sz="2700" b="1" kern="1200" dirty="0">
          <a:solidFill>
            <a:srgbClr val="714989"/>
          </a:solidFill>
          <a:latin typeface="+mj-lt"/>
          <a:ea typeface="+mj-ea"/>
          <a:cs typeface="Arial" pitchFamily="34" charset="0"/>
        </a:defRPr>
      </a:lvl1pPr>
    </p:titleStyle>
    <p:bodyStyle>
      <a:lvl1pPr marL="257175" indent="-257175" algn="l" defTabSz="685800" rtl="0" eaLnBrk="1" latinLnBrk="0" hangingPunct="1">
        <a:spcBef>
          <a:spcPct val="20000"/>
        </a:spcBef>
        <a:buClr>
          <a:srgbClr val="F0A000"/>
        </a:buClr>
        <a:buFont typeface="Arial" pitchFamily="34" charset="0"/>
        <a:buChar char="•"/>
        <a:defRPr sz="2100" kern="1200">
          <a:solidFill>
            <a:schemeClr val="tx1"/>
          </a:solidFill>
          <a:latin typeface="Arial" pitchFamily="34" charset="0"/>
          <a:ea typeface="+mn-ea"/>
          <a:cs typeface="Arial" pitchFamily="34" charset="0"/>
        </a:defRPr>
      </a:lvl1pPr>
      <a:lvl2pPr marL="557213" indent="-214313" algn="l" defTabSz="685800" rtl="0" eaLnBrk="1" latinLnBrk="0" hangingPunct="1">
        <a:spcBef>
          <a:spcPct val="20000"/>
        </a:spcBef>
        <a:buClr>
          <a:srgbClr val="0070C0"/>
        </a:buClr>
        <a:buFont typeface="Arial" pitchFamily="34" charset="0"/>
        <a:buChar char="•"/>
        <a:defRPr sz="1800" kern="1200">
          <a:solidFill>
            <a:schemeClr val="tx1"/>
          </a:solidFill>
          <a:latin typeface="Arial" pitchFamily="34" charset="0"/>
          <a:ea typeface="+mn-ea"/>
          <a:cs typeface="Arial" pitchFamily="34" charset="0"/>
        </a:defRPr>
      </a:lvl2pPr>
      <a:lvl3pPr marL="8572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Arial" pitchFamily="34" charset="0"/>
          <a:ea typeface="+mn-ea"/>
          <a:cs typeface="Arial"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audio" Target="../media/audio1.wav"/><Relationship Id="rId7" Type="http://schemas.openxmlformats.org/officeDocument/2006/relationships/audio" Target="../media/audio5.wav"/><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audio" Target="../media/audio4.wav"/><Relationship Id="rId11" Type="http://schemas.openxmlformats.org/officeDocument/2006/relationships/image" Target="../media/image16.png"/><Relationship Id="rId5" Type="http://schemas.openxmlformats.org/officeDocument/2006/relationships/audio" Target="../media/audio3.wav"/><Relationship Id="rId10" Type="http://schemas.openxmlformats.org/officeDocument/2006/relationships/image" Target="../media/image15.png"/><Relationship Id="rId4" Type="http://schemas.openxmlformats.org/officeDocument/2006/relationships/audio" Target="../media/audio2.wav"/><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audio6.wav"/><Relationship Id="rId7"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audio" Target="../media/audio9.wav"/><Relationship Id="rId11" Type="http://schemas.openxmlformats.org/officeDocument/2006/relationships/image" Target="../media/image15.png"/><Relationship Id="rId5" Type="http://schemas.openxmlformats.org/officeDocument/2006/relationships/audio" Target="../media/audio8.wav"/><Relationship Id="rId10" Type="http://schemas.openxmlformats.org/officeDocument/2006/relationships/image" Target="../media/image18.png"/><Relationship Id="rId4" Type="http://schemas.openxmlformats.org/officeDocument/2006/relationships/audio" Target="../media/audio7.wav"/><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9.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0.jpe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2.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2.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1.jpeg"/><Relationship Id="rId4" Type="http://schemas.openxmlformats.org/officeDocument/2006/relationships/image" Target="../media/image40.gif"/></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57.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64.png"/><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38.jpeg"/><Relationship Id="rId5" Type="http://schemas.openxmlformats.org/officeDocument/2006/relationships/image" Target="../media/image67.jpeg"/><Relationship Id="rId4" Type="http://schemas.openxmlformats.org/officeDocument/2006/relationships/image" Target="../media/image54.jpeg"/></Relationships>
</file>

<file path=ppt/slides/_rels/slide4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70.jpeg"/></Relationships>
</file>

<file path=ppt/slides/_rels/slide5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54.jpeg"/></Relationships>
</file>

<file path=ppt/slides/_rels/slide5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image" Target="../media/image80.jpg"/><Relationship Id="rId3" Type="http://schemas.openxmlformats.org/officeDocument/2006/relationships/image" Target="../media/image75.gif"/><Relationship Id="rId7" Type="http://schemas.openxmlformats.org/officeDocument/2006/relationships/image" Target="../media/image79.jpeg"/><Relationship Id="rId2" Type="http://schemas.openxmlformats.org/officeDocument/2006/relationships/image" Target="../media/image74.jpg"/><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wmf"/></Relationships>
</file>

<file path=ppt/slides/_rels/slide5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2.xml"/><Relationship Id="rId1" Type="http://schemas.openxmlformats.org/officeDocument/2006/relationships/slideLayout" Target="../slideLayouts/slideLayout4.xml"/><Relationship Id="rId5" Type="http://schemas.openxmlformats.org/officeDocument/2006/relationships/image" Target="../media/image86.png"/><Relationship Id="rId4" Type="http://schemas.openxmlformats.org/officeDocument/2006/relationships/image" Target="../media/image85.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89.gif"/><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94.png"/><Relationship Id="rId4" Type="http://schemas.openxmlformats.org/officeDocument/2006/relationships/notesSlide" Target="../notesSlides/notesSlide53.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95.png"/><Relationship Id="rId4" Type="http://schemas.openxmlformats.org/officeDocument/2006/relationships/notesSlide" Target="../notesSlides/notesSlide5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hyperlink" Target="mailto:todd@mauvius.com" TargetMode="External"/><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image" Target="../media/image84.jpg"/><Relationship Id="rId5" Type="http://schemas.openxmlformats.org/officeDocument/2006/relationships/image" Target="../media/image7.jpeg"/><Relationship Id="rId4" Type="http://schemas.openxmlformats.org/officeDocument/2006/relationships/hyperlink" Target="http://www.toddlittleweb.com/Downloads/books/StandBackAndDeliv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118" y="188914"/>
            <a:ext cx="10970682" cy="863823"/>
          </a:xfrm>
        </p:spPr>
        <p:txBody>
          <a:bodyPr>
            <a:noAutofit/>
          </a:bodyPr>
          <a:lstStyle/>
          <a:p>
            <a:r>
              <a:rPr lang="en-US" sz="3600" b="1" dirty="0">
                <a:solidFill>
                  <a:schemeClr val="tx1"/>
                </a:solidFill>
              </a:rPr>
              <a:t>Risky Business:  Real Options for Business Agility</a:t>
            </a:r>
            <a:endParaRPr lang="en-US" sz="3600" b="1" dirty="0"/>
          </a:p>
        </p:txBody>
      </p:sp>
      <p:sp>
        <p:nvSpPr>
          <p:cNvPr id="3" name="Slide Number Placeholder 2"/>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algn="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EE3D39C4-3EB8-4289-B131-5731353FD55D}" type="slidenum">
              <a:rPr lang="en-US" smtClean="0"/>
              <a:pPr>
                <a:defRPr/>
              </a:pPr>
              <a:t>1</a:t>
            </a:fld>
            <a:endParaRPr lang="en-US" dirty="0"/>
          </a:p>
        </p:txBody>
      </p:sp>
      <p:sp>
        <p:nvSpPr>
          <p:cNvPr id="6" name="TextBox 5"/>
          <p:cNvSpPr txBox="1"/>
          <p:nvPr/>
        </p:nvSpPr>
        <p:spPr>
          <a:xfrm>
            <a:off x="1265275" y="924631"/>
            <a:ext cx="10788544" cy="1384995"/>
          </a:xfrm>
          <a:prstGeom prst="rect">
            <a:avLst/>
          </a:prstGeom>
          <a:noFill/>
        </p:spPr>
        <p:txBody>
          <a:bodyPr wrap="square" rtlCol="0">
            <a:spAutoFit/>
          </a:bodyPr>
          <a:lstStyle/>
          <a:p>
            <a:r>
              <a:rPr lang="en-US" sz="2800" b="1" dirty="0"/>
              <a:t>Todd Little, CEO Kanban University                     @toddelittle</a:t>
            </a:r>
          </a:p>
          <a:p>
            <a:endParaRPr lang="en-US" sz="2800" b="1" dirty="0"/>
          </a:p>
          <a:p>
            <a:endParaRPr lang="en-US" sz="2800" b="1" dirty="0"/>
          </a:p>
        </p:txBody>
      </p:sp>
      <p:pic>
        <p:nvPicPr>
          <p:cNvPr id="7" name="Picture 3" descr="riskmanag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360" y="1522995"/>
            <a:ext cx="9144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0378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Todd</a:t>
            </a:r>
          </a:p>
        </p:txBody>
      </p:sp>
      <p:sp>
        <p:nvSpPr>
          <p:cNvPr id="3" name="Content Placeholder 2"/>
          <p:cNvSpPr>
            <a:spLocks noGrp="1"/>
          </p:cNvSpPr>
          <p:nvPr>
            <p:ph idx="1"/>
          </p:nvPr>
        </p:nvSpPr>
        <p:spPr>
          <a:xfrm>
            <a:off x="3404314" y="1143001"/>
            <a:ext cx="6349286" cy="5377393"/>
          </a:xfrm>
        </p:spPr>
        <p:txBody>
          <a:bodyPr>
            <a:normAutofit/>
          </a:bodyPr>
          <a:lstStyle/>
          <a:p>
            <a:pPr marL="0" indent="0">
              <a:buNone/>
            </a:pPr>
            <a:r>
              <a:rPr lang="en-US" sz="1800" b="1" dirty="0"/>
              <a:t>CEO Kanban University</a:t>
            </a:r>
          </a:p>
          <a:p>
            <a:pPr marL="0" indent="0">
              <a:buNone/>
            </a:pPr>
            <a:r>
              <a:rPr lang="en-US" sz="1800" dirty="0"/>
              <a:t>Executive roles as VP Product Development, Director of Software &amp; Technology</a:t>
            </a:r>
          </a:p>
          <a:p>
            <a:pPr marL="0" indent="0">
              <a:buNone/>
            </a:pPr>
            <a:r>
              <a:rPr lang="en-US" sz="1800" b="1" dirty="0"/>
              <a:t>@</a:t>
            </a:r>
            <a:r>
              <a:rPr lang="en-US" sz="1800" b="1" dirty="0" err="1"/>
              <a:t>toddelittle</a:t>
            </a:r>
            <a:endParaRPr lang="en-US" sz="1800" b="1" dirty="0"/>
          </a:p>
        </p:txBody>
      </p:sp>
      <p:pic>
        <p:nvPicPr>
          <p:cNvPr id="5" name="Picture 4" descr="Pollyanna 102"/>
          <p:cNvPicPr>
            <a:picLocks noChangeAspect="1"/>
          </p:cNvPicPr>
          <p:nvPr/>
        </p:nvPicPr>
        <p:blipFill>
          <a:blip r:embed="rId3" cstate="print"/>
          <a:srcRect/>
          <a:stretch>
            <a:fillRect/>
          </a:stretch>
        </p:blipFill>
        <p:spPr bwMode="auto">
          <a:xfrm>
            <a:off x="1727915" y="1219200"/>
            <a:ext cx="1633451" cy="2238202"/>
          </a:xfrm>
          <a:prstGeom prst="rect">
            <a:avLst/>
          </a:prstGeom>
          <a:noFill/>
          <a:ln w="9525">
            <a:noFill/>
            <a:miter lim="800000"/>
            <a:headEnd/>
            <a:tailEnd/>
          </a:ln>
        </p:spPr>
      </p:pic>
      <p:pic>
        <p:nvPicPr>
          <p:cNvPr id="6" name="Picture 5" descr="51sOIwJFqRL"/>
          <p:cNvPicPr>
            <a:picLocks noChangeAspect="1" noChangeArrowheads="1"/>
          </p:cNvPicPr>
          <p:nvPr/>
        </p:nvPicPr>
        <p:blipFill>
          <a:blip r:embed="rId4" cstate="print"/>
          <a:srcRect l="12202" r="12228"/>
          <a:stretch>
            <a:fillRect/>
          </a:stretch>
        </p:blipFill>
        <p:spPr bwMode="auto">
          <a:xfrm>
            <a:off x="1691950" y="3815352"/>
            <a:ext cx="1658039" cy="2194140"/>
          </a:xfrm>
          <a:prstGeom prst="rect">
            <a:avLst/>
          </a:prstGeom>
          <a:noFill/>
          <a:ln w="9525">
            <a:solidFill>
              <a:schemeClr val="tx1"/>
            </a:solidFill>
            <a:miter lim="800000"/>
            <a:headEnd/>
            <a:tailEnd/>
          </a:ln>
        </p:spPr>
      </p:pic>
      <p:pic>
        <p:nvPicPr>
          <p:cNvPr id="9" name="Picture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38601" y="5022316"/>
            <a:ext cx="1739113" cy="1191173"/>
          </a:xfrm>
          <a:prstGeom prst="rect">
            <a:avLst/>
          </a:prstGeom>
        </p:spPr>
      </p:pic>
      <p:pic>
        <p:nvPicPr>
          <p:cNvPr id="10" name="Picture 9"/>
          <p:cNvPicPr>
            <a:picLocks noChangeAspect="1"/>
          </p:cNvPicPr>
          <p:nvPr/>
        </p:nvPicPr>
        <p:blipFill>
          <a:blip r:embed="rId6" cstate="print">
            <a:clrChange>
              <a:clrFrom>
                <a:srgbClr val="FBFBFB"/>
              </a:clrFrom>
              <a:clrTo>
                <a:srgbClr val="FBFBFB">
                  <a:alpha val="0"/>
                </a:srgbClr>
              </a:clrTo>
            </a:clrChange>
            <a:extLst>
              <a:ext uri="{28A0092B-C50C-407E-A947-70E740481C1C}">
                <a14:useLocalDpi xmlns:a14="http://schemas.microsoft.com/office/drawing/2010/main" val="0"/>
              </a:ext>
            </a:extLst>
          </a:blip>
          <a:stretch>
            <a:fillRect/>
          </a:stretch>
        </p:blipFill>
        <p:spPr>
          <a:xfrm>
            <a:off x="7673372" y="5095893"/>
            <a:ext cx="2352538" cy="1156665"/>
          </a:xfrm>
          <a:prstGeom prst="rect">
            <a:avLst/>
          </a:prstGeom>
        </p:spPr>
      </p:pic>
      <p:pic>
        <p:nvPicPr>
          <p:cNvPr id="13" name="Picture 12"/>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658695" y="2619271"/>
            <a:ext cx="1744442" cy="1308332"/>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85869" y="2841634"/>
            <a:ext cx="1045864" cy="1045864"/>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55208" y="2731261"/>
            <a:ext cx="1452718" cy="1452282"/>
          </a:xfrm>
          <a:prstGeom prst="rect">
            <a:avLst/>
          </a:prstGeom>
        </p:spPr>
      </p:pic>
    </p:spTree>
    <p:extLst>
      <p:ext uri="{BB962C8B-B14F-4D97-AF65-F5344CB8AC3E}">
        <p14:creationId xmlns:p14="http://schemas.microsoft.com/office/powerpoint/2010/main" val="2796151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8"/>
          <a:stretch>
            <a:fillRect/>
          </a:stretch>
        </p:blipFill>
        <p:spPr>
          <a:xfrm>
            <a:off x="1222739" y="1"/>
            <a:ext cx="9210675" cy="6857999"/>
          </a:xfrm>
          <a:prstGeom prst="rect">
            <a:avLst/>
          </a:prstGeom>
        </p:spPr>
      </p:pic>
      <p:sp>
        <p:nvSpPr>
          <p:cNvPr id="41987" name="Rectangle 3"/>
          <p:cNvSpPr>
            <a:spLocks noGrp="1" noChangeArrowheads="1"/>
          </p:cNvSpPr>
          <p:nvPr>
            <p:ph type="title" sz="quarter"/>
          </p:nvPr>
        </p:nvSpPr>
        <p:spPr>
          <a:xfrm>
            <a:off x="1862260" y="13379"/>
            <a:ext cx="8991600" cy="1143000"/>
          </a:xfrm>
        </p:spPr>
        <p:txBody>
          <a:bodyPr>
            <a:normAutofit/>
          </a:bodyPr>
          <a:lstStyle/>
          <a:p>
            <a:pPr eaLnBrk="1" hangingPunct="1"/>
            <a:r>
              <a:rPr lang="en-US" sz="4000" b="1" dirty="0">
                <a:latin typeface="Verdana" panose="020B0604030504040204" pitchFamily="34" charset="0"/>
                <a:ea typeface="Verdana" panose="020B0604030504040204" pitchFamily="34" charset="0"/>
                <a:cs typeface="Verdana" panose="020B0604030504040204" pitchFamily="34" charset="0"/>
              </a:rPr>
              <a:t>Managing </a:t>
            </a: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Enterprise Agility</a:t>
            </a:r>
            <a:r>
              <a:rPr lang="en-US" sz="4000" dirty="0">
                <a:latin typeface="Verdana" panose="020B0604030504040204" pitchFamily="34" charset="0"/>
                <a:ea typeface="Verdana" panose="020B0604030504040204" pitchFamily="34" charset="0"/>
                <a:cs typeface="Verdana" panose="020B0604030504040204" pitchFamily="34" charset="0"/>
              </a:rPr>
              <a:t/>
            </a:r>
            <a:br>
              <a:rPr lang="en-US" sz="4000" dirty="0">
                <a:latin typeface="Verdana" panose="020B0604030504040204" pitchFamily="34" charset="0"/>
                <a:ea typeface="Verdana" panose="020B0604030504040204" pitchFamily="34" charset="0"/>
                <a:cs typeface="Verdana" panose="020B0604030504040204" pitchFamily="34" charset="0"/>
              </a:rPr>
            </a:br>
            <a:endParaRPr lang="en-US" sz="1800" dirty="0">
              <a:latin typeface="Verdana" panose="020B0604030504040204" pitchFamily="34" charset="0"/>
              <a:ea typeface="Verdana" panose="020B0604030504040204" pitchFamily="34" charset="0"/>
              <a:cs typeface="Verdana" panose="020B0604030504040204" pitchFamily="34" charset="0"/>
            </a:endParaRPr>
          </a:p>
        </p:txBody>
      </p:sp>
      <p:grpSp>
        <p:nvGrpSpPr>
          <p:cNvPr id="2" name="Group 4"/>
          <p:cNvGrpSpPr>
            <a:grpSpLocks/>
          </p:cNvGrpSpPr>
          <p:nvPr/>
        </p:nvGrpSpPr>
        <p:grpSpPr bwMode="auto">
          <a:xfrm>
            <a:off x="2209923" y="1537039"/>
            <a:ext cx="4983162" cy="463550"/>
            <a:chOff x="317" y="1056"/>
            <a:chExt cx="3139" cy="292"/>
          </a:xfrm>
        </p:grpSpPr>
        <p:sp>
          <p:nvSpPr>
            <p:cNvPr id="42021" name="Text Box 5"/>
            <p:cNvSpPr txBox="1">
              <a:spLocks noChangeArrowheads="1"/>
            </p:cNvSpPr>
            <p:nvPr/>
          </p:nvSpPr>
          <p:spPr bwMode="auto">
            <a:xfrm>
              <a:off x="528" y="1056"/>
              <a:ext cx="2928"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dirty="0">
                  <a:latin typeface="Verdana" panose="020B0604030504040204" pitchFamily="34" charset="0"/>
                  <a:ea typeface="Verdana" panose="020B0604030504040204" pitchFamily="34" charset="0"/>
                  <a:cs typeface="Verdana" panose="020B0604030504040204" pitchFamily="34" charset="0"/>
                </a:rPr>
                <a:t>When will we get the requirements?</a:t>
              </a:r>
            </a:p>
          </p:txBody>
        </p:sp>
        <p:pic>
          <p:nvPicPr>
            <p:cNvPr id="42022" name="Picture 6"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7" y="1056"/>
              <a:ext cx="157" cy="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7"/>
          <p:cNvGrpSpPr>
            <a:grpSpLocks/>
          </p:cNvGrpSpPr>
          <p:nvPr/>
        </p:nvGrpSpPr>
        <p:grpSpPr bwMode="auto">
          <a:xfrm>
            <a:off x="2206749" y="1918039"/>
            <a:ext cx="6815137" cy="484188"/>
            <a:chOff x="315" y="1296"/>
            <a:chExt cx="4293" cy="305"/>
          </a:xfrm>
        </p:grpSpPr>
        <p:sp>
          <p:nvSpPr>
            <p:cNvPr id="42019" name="Text Box 8"/>
            <p:cNvSpPr txBox="1">
              <a:spLocks noChangeArrowheads="1"/>
            </p:cNvSpPr>
            <p:nvPr/>
          </p:nvSpPr>
          <p:spPr bwMode="auto">
            <a:xfrm>
              <a:off x="528" y="129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atin typeface="Verdana" panose="020B0604030504040204" pitchFamily="34" charset="0"/>
                  <a:ea typeface="Verdana" panose="020B0604030504040204" pitchFamily="34" charset="0"/>
                  <a:cs typeface="Verdana" panose="020B0604030504040204" pitchFamily="34" charset="0"/>
                </a:rPr>
                <a:t>All in good time, my little pretty, all in good time</a:t>
              </a:r>
            </a:p>
          </p:txBody>
        </p:sp>
        <p:pic>
          <p:nvPicPr>
            <p:cNvPr id="42020" name="Picture 9"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1339"/>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Group 10"/>
          <p:cNvGrpSpPr>
            <a:grpSpLocks/>
          </p:cNvGrpSpPr>
          <p:nvPr/>
        </p:nvGrpSpPr>
        <p:grpSpPr bwMode="auto">
          <a:xfrm>
            <a:off x="2206749" y="2299040"/>
            <a:ext cx="6815137" cy="525463"/>
            <a:chOff x="315" y="1536"/>
            <a:chExt cx="4293" cy="331"/>
          </a:xfrm>
        </p:grpSpPr>
        <p:sp>
          <p:nvSpPr>
            <p:cNvPr id="42017" name="Text Box 11"/>
            <p:cNvSpPr txBox="1">
              <a:spLocks noChangeArrowheads="1"/>
            </p:cNvSpPr>
            <p:nvPr/>
          </p:nvSpPr>
          <p:spPr bwMode="auto">
            <a:xfrm>
              <a:off x="528" y="153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atin typeface="Verdana" panose="020B0604030504040204" pitchFamily="34" charset="0"/>
                  <a:ea typeface="Verdana" panose="020B0604030504040204" pitchFamily="34" charset="0"/>
                  <a:cs typeface="Verdana" panose="020B0604030504040204" pitchFamily="34" charset="0"/>
                </a:rPr>
                <a:t>But I guess it doesn't matter anyway</a:t>
              </a:r>
            </a:p>
          </p:txBody>
        </p:sp>
        <p:pic>
          <p:nvPicPr>
            <p:cNvPr id="42018" name="Picture 12"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1567"/>
              <a:ext cx="16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Group 13"/>
          <p:cNvGrpSpPr>
            <a:grpSpLocks/>
          </p:cNvGrpSpPr>
          <p:nvPr/>
        </p:nvGrpSpPr>
        <p:grpSpPr bwMode="auto">
          <a:xfrm>
            <a:off x="2209924" y="5314950"/>
            <a:ext cx="6815137" cy="476250"/>
            <a:chOff x="315" y="3120"/>
            <a:chExt cx="4293" cy="300"/>
          </a:xfrm>
        </p:grpSpPr>
        <p:sp>
          <p:nvSpPr>
            <p:cNvPr id="42015" name="Text Box 14"/>
            <p:cNvSpPr txBox="1">
              <a:spLocks noChangeArrowheads="1"/>
            </p:cNvSpPr>
            <p:nvPr/>
          </p:nvSpPr>
          <p:spPr bwMode="auto">
            <a:xfrm>
              <a:off x="528" y="312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Doesn't anybody believe me?</a:t>
              </a:r>
            </a:p>
          </p:txBody>
        </p:sp>
        <p:pic>
          <p:nvPicPr>
            <p:cNvPr id="42016" name="Picture 15"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3120"/>
              <a:ext cx="16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Group 16"/>
          <p:cNvGrpSpPr>
            <a:grpSpLocks/>
          </p:cNvGrpSpPr>
          <p:nvPr/>
        </p:nvGrpSpPr>
        <p:grpSpPr bwMode="auto">
          <a:xfrm>
            <a:off x="2209924" y="6086476"/>
            <a:ext cx="6815137" cy="542925"/>
            <a:chOff x="315" y="3606"/>
            <a:chExt cx="4293" cy="342"/>
          </a:xfrm>
        </p:grpSpPr>
        <p:sp>
          <p:nvSpPr>
            <p:cNvPr id="42013" name="Text Box 17"/>
            <p:cNvSpPr txBox="1">
              <a:spLocks noChangeArrowheads="1"/>
            </p:cNvSpPr>
            <p:nvPr/>
          </p:nvSpPr>
          <p:spPr bwMode="auto">
            <a:xfrm>
              <a:off x="528" y="360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dirty="0">
                  <a:solidFill>
                    <a:schemeClr val="bg1"/>
                  </a:solidFill>
                  <a:latin typeface="Verdana" panose="020B0604030504040204" pitchFamily="34" charset="0"/>
                  <a:ea typeface="Verdana" panose="020B0604030504040204" pitchFamily="34" charset="0"/>
                  <a:cs typeface="Verdana" panose="020B0604030504040204" pitchFamily="34" charset="0"/>
                </a:rPr>
                <a:t>You're a very bad man!</a:t>
              </a:r>
            </a:p>
          </p:txBody>
        </p:sp>
        <p:pic>
          <p:nvPicPr>
            <p:cNvPr id="42014" name="Picture 18"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3648"/>
              <a:ext cx="16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 name="Group 19"/>
          <p:cNvGrpSpPr>
            <a:grpSpLocks/>
          </p:cNvGrpSpPr>
          <p:nvPr/>
        </p:nvGrpSpPr>
        <p:grpSpPr bwMode="auto">
          <a:xfrm>
            <a:off x="2206749" y="2680040"/>
            <a:ext cx="6815137" cy="492125"/>
            <a:chOff x="315" y="1776"/>
            <a:chExt cx="4293" cy="310"/>
          </a:xfrm>
        </p:grpSpPr>
        <p:sp>
          <p:nvSpPr>
            <p:cNvPr id="42011" name="Text Box 20"/>
            <p:cNvSpPr txBox="1">
              <a:spLocks noChangeArrowheads="1"/>
            </p:cNvSpPr>
            <p:nvPr/>
          </p:nvSpPr>
          <p:spPr bwMode="auto">
            <a:xfrm>
              <a:off x="528" y="177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atin typeface="Verdana" panose="020B0604030504040204" pitchFamily="34" charset="0"/>
                  <a:ea typeface="Verdana" panose="020B0604030504040204" pitchFamily="34" charset="0"/>
                  <a:cs typeface="Verdana" panose="020B0604030504040204" pitchFamily="34" charset="0"/>
                </a:rPr>
                <a:t>Just give me your estimates by this afternoon</a:t>
              </a:r>
            </a:p>
          </p:txBody>
        </p:sp>
        <p:pic>
          <p:nvPicPr>
            <p:cNvPr id="42012" name="Picture 21"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1824"/>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 name="Group 22"/>
          <p:cNvGrpSpPr>
            <a:grpSpLocks/>
          </p:cNvGrpSpPr>
          <p:nvPr/>
        </p:nvGrpSpPr>
        <p:grpSpPr bwMode="auto">
          <a:xfrm>
            <a:off x="2209924" y="4171951"/>
            <a:ext cx="6815137" cy="415925"/>
            <a:chOff x="315" y="2400"/>
            <a:chExt cx="4293" cy="262"/>
          </a:xfrm>
        </p:grpSpPr>
        <p:sp>
          <p:nvSpPr>
            <p:cNvPr id="42009" name="Text Box 23"/>
            <p:cNvSpPr txBox="1">
              <a:spLocks noChangeArrowheads="1"/>
            </p:cNvSpPr>
            <p:nvPr/>
          </p:nvSpPr>
          <p:spPr bwMode="auto">
            <a:xfrm>
              <a:off x="528" y="240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atin typeface="Verdana" panose="020B0604030504040204" pitchFamily="34" charset="0"/>
                  <a:ea typeface="Verdana" panose="020B0604030504040204" pitchFamily="34" charset="0"/>
                  <a:cs typeface="Verdana" panose="020B0604030504040204" pitchFamily="34" charset="0"/>
                </a:rPr>
                <a:t>No, we need something today!</a:t>
              </a:r>
            </a:p>
          </p:txBody>
        </p:sp>
        <p:pic>
          <p:nvPicPr>
            <p:cNvPr id="42010" name="Picture 24"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2400"/>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 name="Group 25"/>
          <p:cNvGrpSpPr>
            <a:grpSpLocks/>
          </p:cNvGrpSpPr>
          <p:nvPr/>
        </p:nvGrpSpPr>
        <p:grpSpPr bwMode="auto">
          <a:xfrm>
            <a:off x="2209924" y="5705475"/>
            <a:ext cx="7729537" cy="482600"/>
            <a:chOff x="315" y="3366"/>
            <a:chExt cx="4869" cy="304"/>
          </a:xfrm>
        </p:grpSpPr>
        <p:sp>
          <p:nvSpPr>
            <p:cNvPr id="42007" name="Text Box 26"/>
            <p:cNvSpPr txBox="1">
              <a:spLocks noChangeArrowheads="1"/>
            </p:cNvSpPr>
            <p:nvPr/>
          </p:nvSpPr>
          <p:spPr bwMode="auto">
            <a:xfrm>
              <a:off x="528" y="3366"/>
              <a:ext cx="4656"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solidFill>
                    <a:schemeClr val="bg1"/>
                  </a:solidFill>
                  <a:latin typeface="Verdana" panose="020B0604030504040204" pitchFamily="34" charset="0"/>
                  <a:ea typeface="Verdana" panose="020B0604030504040204" pitchFamily="34" charset="0"/>
                  <a:cs typeface="Verdana" panose="020B0604030504040204" pitchFamily="34" charset="0"/>
                </a:rPr>
                <a:t>I already promised the customer it will be out in 6 months</a:t>
              </a:r>
            </a:p>
          </p:txBody>
        </p:sp>
        <p:pic>
          <p:nvPicPr>
            <p:cNvPr id="42008" name="Picture 27"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3408"/>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0" name="Group 28"/>
          <p:cNvGrpSpPr>
            <a:grpSpLocks/>
          </p:cNvGrpSpPr>
          <p:nvPr/>
        </p:nvGrpSpPr>
        <p:grpSpPr bwMode="auto">
          <a:xfrm>
            <a:off x="2209924" y="4933951"/>
            <a:ext cx="6815137" cy="415925"/>
            <a:chOff x="315" y="2880"/>
            <a:chExt cx="4293" cy="262"/>
          </a:xfrm>
        </p:grpSpPr>
        <p:sp>
          <p:nvSpPr>
            <p:cNvPr id="42005" name="Text Box 29"/>
            <p:cNvSpPr txBox="1">
              <a:spLocks noChangeArrowheads="1"/>
            </p:cNvSpPr>
            <p:nvPr/>
          </p:nvSpPr>
          <p:spPr bwMode="auto">
            <a:xfrm>
              <a:off x="528" y="288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atin typeface="Verdana" panose="020B0604030504040204" pitchFamily="34" charset="0"/>
                  <a:ea typeface="Verdana" panose="020B0604030504040204" pitchFamily="34" charset="0"/>
                  <a:cs typeface="Verdana" panose="020B0604030504040204" pitchFamily="34" charset="0"/>
                </a:rPr>
                <a:t>No, we need it sooner.</a:t>
              </a:r>
            </a:p>
          </p:txBody>
        </p:sp>
        <p:pic>
          <p:nvPicPr>
            <p:cNvPr id="42006" name="Picture 30"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2880"/>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1"/>
          <p:cNvGrpSpPr>
            <a:grpSpLocks/>
          </p:cNvGrpSpPr>
          <p:nvPr/>
        </p:nvGrpSpPr>
        <p:grpSpPr bwMode="auto">
          <a:xfrm>
            <a:off x="2090860" y="3594103"/>
            <a:ext cx="8229600" cy="534988"/>
            <a:chOff x="240" y="2016"/>
            <a:chExt cx="5184" cy="337"/>
          </a:xfrm>
        </p:grpSpPr>
        <p:sp>
          <p:nvSpPr>
            <p:cNvPr id="42003" name="Text Box 32"/>
            <p:cNvSpPr txBox="1">
              <a:spLocks noChangeArrowheads="1"/>
            </p:cNvSpPr>
            <p:nvPr/>
          </p:nvSpPr>
          <p:spPr bwMode="auto">
            <a:xfrm>
              <a:off x="528" y="2016"/>
              <a:ext cx="4896" cy="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50000"/>
                </a:spcBef>
              </a:pPr>
              <a:r>
                <a:rPr lang="en-US" dirty="0">
                  <a:latin typeface="Verdana" panose="020B0604030504040204" pitchFamily="34" charset="0"/>
                  <a:ea typeface="Verdana" panose="020B0604030504040204" pitchFamily="34" charset="0"/>
                  <a:cs typeface="Verdana" panose="020B0604030504040204" pitchFamily="34" charset="0"/>
                </a:rPr>
                <a:t>Not so fast! Not so fast! ... I'll have to give the matter a little thought. Go away and come back tomorrow</a:t>
              </a:r>
            </a:p>
          </p:txBody>
        </p:sp>
        <p:pic>
          <p:nvPicPr>
            <p:cNvPr id="42004" name="Picture 33" descr="trio1"/>
            <p:cNvPicPr>
              <a:picLocks noChangeAspect="1" noChangeArrowheads="1"/>
            </p:cNvPicPr>
            <p:nvPr/>
          </p:nvPicPr>
          <p:blipFill>
            <a:blip r:embed="rId11">
              <a:clrChange>
                <a:clrFrom>
                  <a:srgbClr val="FEFEF9"/>
                </a:clrFrom>
                <a:clrTo>
                  <a:srgbClr val="FEFEF9">
                    <a:alpha val="0"/>
                  </a:srgbClr>
                </a:clrTo>
              </a:clrChange>
              <a:extLst>
                <a:ext uri="{28A0092B-C50C-407E-A947-70E740481C1C}">
                  <a14:useLocalDpi xmlns:a14="http://schemas.microsoft.com/office/drawing/2010/main" val="0"/>
                </a:ext>
              </a:extLst>
            </a:blip>
            <a:srcRect/>
            <a:stretch>
              <a:fillRect/>
            </a:stretch>
          </p:blipFill>
          <p:spPr bwMode="auto">
            <a:xfrm>
              <a:off x="240" y="2064"/>
              <a:ext cx="311" cy="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2" name="Group 34"/>
          <p:cNvGrpSpPr>
            <a:grpSpLocks/>
          </p:cNvGrpSpPr>
          <p:nvPr/>
        </p:nvGrpSpPr>
        <p:grpSpPr bwMode="auto">
          <a:xfrm>
            <a:off x="2090860" y="4562480"/>
            <a:ext cx="6934200" cy="439738"/>
            <a:chOff x="240" y="2646"/>
            <a:chExt cx="4368" cy="277"/>
          </a:xfrm>
        </p:grpSpPr>
        <p:sp>
          <p:nvSpPr>
            <p:cNvPr id="42001" name="Text Box 35"/>
            <p:cNvSpPr txBox="1">
              <a:spLocks noChangeArrowheads="1"/>
            </p:cNvSpPr>
            <p:nvPr/>
          </p:nvSpPr>
          <p:spPr bwMode="auto">
            <a:xfrm>
              <a:off x="528" y="2646"/>
              <a:ext cx="408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a:latin typeface="Verdana" panose="020B0604030504040204" pitchFamily="34" charset="0"/>
                  <a:ea typeface="Verdana" panose="020B0604030504040204" pitchFamily="34" charset="0"/>
                  <a:cs typeface="Verdana" panose="020B0604030504040204" pitchFamily="34" charset="0"/>
                </a:rPr>
                <a:t>Ok then, it will take 2 years.</a:t>
              </a:r>
            </a:p>
          </p:txBody>
        </p:sp>
        <p:pic>
          <p:nvPicPr>
            <p:cNvPr id="42002" name="Picture 36" descr="trio1"/>
            <p:cNvPicPr>
              <a:picLocks noChangeAspect="1" noChangeArrowheads="1"/>
            </p:cNvPicPr>
            <p:nvPr/>
          </p:nvPicPr>
          <p:blipFill>
            <a:blip r:embed="rId11">
              <a:clrChange>
                <a:clrFrom>
                  <a:srgbClr val="FEFEF9"/>
                </a:clrFrom>
                <a:clrTo>
                  <a:srgbClr val="FEFEF9">
                    <a:alpha val="0"/>
                  </a:srgbClr>
                </a:clrTo>
              </a:clrChange>
              <a:extLst>
                <a:ext uri="{28A0092B-C50C-407E-A947-70E740481C1C}">
                  <a14:useLocalDpi xmlns:a14="http://schemas.microsoft.com/office/drawing/2010/main" val="0"/>
                </a:ext>
              </a:extLst>
            </a:blip>
            <a:srcRect/>
            <a:stretch>
              <a:fillRect/>
            </a:stretch>
          </p:blipFill>
          <p:spPr bwMode="auto">
            <a:xfrm>
              <a:off x="240" y="2688"/>
              <a:ext cx="311" cy="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7861" name="Text Box 37"/>
          <p:cNvSpPr txBox="1">
            <a:spLocks noChangeArrowheads="1"/>
          </p:cNvSpPr>
          <p:nvPr/>
        </p:nvSpPr>
        <p:spPr bwMode="auto">
          <a:xfrm>
            <a:off x="2090860" y="3190875"/>
            <a:ext cx="2819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dirty="0">
                <a:latin typeface="Verdana" panose="020B0604030504040204" pitchFamily="34" charset="0"/>
                <a:ea typeface="Verdana" panose="020B0604030504040204" pitchFamily="34" charset="0"/>
                <a:cs typeface="Verdana" panose="020B0604030504040204" pitchFamily="34" charset="0"/>
              </a:rPr>
              <a:t>Team Unity</a:t>
            </a:r>
          </a:p>
        </p:txBody>
      </p:sp>
      <p:sp>
        <p:nvSpPr>
          <p:cNvPr id="77862" name="Text Box 38"/>
          <p:cNvSpPr txBox="1">
            <a:spLocks noChangeArrowheads="1"/>
          </p:cNvSpPr>
          <p:nvPr/>
        </p:nvSpPr>
        <p:spPr bwMode="auto">
          <a:xfrm>
            <a:off x="2090860" y="1194309"/>
            <a:ext cx="28194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b="1" dirty="0">
                <a:latin typeface="Verdana" panose="020B0604030504040204" pitchFamily="34" charset="0"/>
                <a:ea typeface="Verdana" panose="020B0604030504040204" pitchFamily="34" charset="0"/>
                <a:cs typeface="Verdana" panose="020B0604030504040204" pitchFamily="34" charset="0"/>
              </a:rPr>
              <a:t>Project Kickoff</a:t>
            </a:r>
          </a:p>
        </p:txBody>
      </p:sp>
    </p:spTree>
    <p:extLst>
      <p:ext uri="{BB962C8B-B14F-4D97-AF65-F5344CB8AC3E}">
        <p14:creationId xmlns:p14="http://schemas.microsoft.com/office/powerpoint/2010/main" val="189127719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subTnLst>
                                    <p:audio>
                                      <p:cMediaNode>
                                        <p:cTn display="0" masterRel="sameClick">
                                          <p:stCondLst>
                                            <p:cond evt="begin" delay="0">
                                              <p:tn val="14"/>
                                            </p:cond>
                                          </p:stCondLst>
                                          <p:endCondLst>
                                            <p:cond evt="onStopAudio" delay="0">
                                              <p:tgtEl>
                                                <p:sldTgt/>
                                              </p:tgtEl>
                                            </p:cond>
                                          </p:endCondLst>
                                        </p:cTn>
                                        <p:tgtEl>
                                          <p:sndTgt r:embed="rId3" name="all_in_good_time.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subTnLst>
                                    <p:audio>
                                      <p:cMediaNode>
                                        <p:cTn display="0" masterRel="sameClick">
                                          <p:stCondLst>
                                            <p:cond evt="begin" delay="0">
                                              <p:tn val="19"/>
                                            </p:cond>
                                          </p:stCondLst>
                                          <p:endCondLst>
                                            <p:cond evt="onStopAudio" delay="0">
                                              <p:tgtEl>
                                                <p:sldTgt/>
                                              </p:tgtEl>
                                            </p:cond>
                                          </p:endCondLst>
                                        </p:cTn>
                                        <p:tgtEl>
                                          <p:sndTgt r:embed="rId4" name="doesnt_matter.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786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5" name="not_so_fast.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subTnLst>
                                    <p:audio>
                                      <p:cMediaNode>
                                        <p:cTn display="0" masterRel="sameClick">
                                          <p:stCondLst>
                                            <p:cond evt="begin" delay="0">
                                              <p:tn val="53"/>
                                            </p:cond>
                                          </p:stCondLst>
                                          <p:endCondLst>
                                            <p:cond evt="onStopAudio" delay="0">
                                              <p:tgtEl>
                                                <p:sldTgt/>
                                              </p:tgtEl>
                                            </p:cond>
                                          </p:endCondLst>
                                        </p:cTn>
                                        <p:tgtEl>
                                          <p:sndTgt r:embed="rId6" name="believe_me.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subTnLst>
                                    <p:audio>
                                      <p:cMediaNode>
                                        <p:cTn display="0" masterRel="sameClick">
                                          <p:stCondLst>
                                            <p:cond evt="begin" delay="0">
                                              <p:tn val="63"/>
                                            </p:cond>
                                          </p:stCondLst>
                                          <p:endCondLst>
                                            <p:cond evt="onStopAudio" delay="0">
                                              <p:tgtEl>
                                                <p:sldTgt/>
                                              </p:tgtEl>
                                            </p:cond>
                                          </p:endCondLst>
                                        </p:cTn>
                                        <p:tgtEl>
                                          <p:sndTgt r:embed="rId7" name="bad_ma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61" grpId="0" autoUpdateAnimBg="0"/>
      <p:bldP spid="7786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7"/>
          <a:stretch>
            <a:fillRect/>
          </a:stretch>
        </p:blipFill>
        <p:spPr>
          <a:xfrm>
            <a:off x="1256925" y="0"/>
            <a:ext cx="9210674" cy="6858000"/>
          </a:xfrm>
          <a:prstGeom prst="rect">
            <a:avLst/>
          </a:prstGeom>
        </p:spPr>
      </p:pic>
      <p:sp>
        <p:nvSpPr>
          <p:cNvPr id="43011" name="Rectangle 3"/>
          <p:cNvSpPr>
            <a:spLocks noGrp="1" noChangeArrowheads="1"/>
          </p:cNvSpPr>
          <p:nvPr>
            <p:ph type="title" sz="quarter"/>
          </p:nvPr>
        </p:nvSpPr>
        <p:spPr>
          <a:xfrm>
            <a:off x="1894919" y="-41644"/>
            <a:ext cx="8229600" cy="1143000"/>
          </a:xfrm>
        </p:spPr>
        <p:txBody>
          <a:bodyPr>
            <a:normAutofit/>
          </a:bodyPr>
          <a:lstStyle/>
          <a:p>
            <a:pPr eaLnBrk="1" hangingPunct="1"/>
            <a:r>
              <a:rPr lang="en-US" sz="3600" b="1" dirty="0">
                <a:latin typeface="Verdana" panose="020B0604030504040204" pitchFamily="34" charset="0"/>
                <a:ea typeface="Verdana" panose="020B0604030504040204" pitchFamily="34" charset="0"/>
                <a:cs typeface="Verdana" panose="020B0604030504040204" pitchFamily="34" charset="0"/>
              </a:rPr>
              <a:t>We’re not in </a:t>
            </a:r>
            <a:r>
              <a:rPr lang="en-US" sz="3600" b="1" dirty="0">
                <a:solidFill>
                  <a:schemeClr val="bg1"/>
                </a:solidFill>
                <a:latin typeface="Verdana" panose="020B0604030504040204" pitchFamily="34" charset="0"/>
                <a:ea typeface="Verdana" panose="020B0604030504040204" pitchFamily="34" charset="0"/>
                <a:cs typeface="Verdana" panose="020B0604030504040204" pitchFamily="34" charset="0"/>
              </a:rPr>
              <a:t>Kansas Anymore</a:t>
            </a:r>
          </a:p>
        </p:txBody>
      </p:sp>
      <p:grpSp>
        <p:nvGrpSpPr>
          <p:cNvPr id="2" name="Group 4"/>
          <p:cNvGrpSpPr>
            <a:grpSpLocks/>
          </p:cNvGrpSpPr>
          <p:nvPr/>
        </p:nvGrpSpPr>
        <p:grpSpPr bwMode="auto">
          <a:xfrm>
            <a:off x="2394867" y="3122850"/>
            <a:ext cx="7216972" cy="554228"/>
            <a:chOff x="485" y="2355"/>
            <a:chExt cx="4218" cy="367"/>
          </a:xfrm>
        </p:grpSpPr>
        <p:sp>
          <p:nvSpPr>
            <p:cNvPr id="43025" name="Text Box 5"/>
            <p:cNvSpPr txBox="1">
              <a:spLocks noChangeArrowheads="1"/>
            </p:cNvSpPr>
            <p:nvPr/>
          </p:nvSpPr>
          <p:spPr bwMode="auto">
            <a:xfrm>
              <a:off x="630" y="2370"/>
              <a:ext cx="4073" cy="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dirty="0">
                  <a:latin typeface="Verdana" panose="020B0604030504040204" pitchFamily="34" charset="0"/>
                  <a:ea typeface="Verdana" panose="020B0604030504040204" pitchFamily="34" charset="0"/>
                  <a:cs typeface="Verdana" panose="020B0604030504040204" pitchFamily="34" charset="0"/>
                </a:rPr>
                <a:t>My! People come and go so quickly here!</a:t>
              </a:r>
            </a:p>
          </p:txBody>
        </p:sp>
        <p:pic>
          <p:nvPicPr>
            <p:cNvPr id="43026" name="Picture 6" descr="dorothy1"/>
            <p:cNvPicPr>
              <a:picLocks noChangeAspect="1" noChangeArrowheads="1"/>
            </p:cNvPicPr>
            <p:nvPr/>
          </p:nvPicPr>
          <p:blipFill>
            <a:blip r:embed="rId8">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485" y="2355"/>
              <a:ext cx="188" cy="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7"/>
          <p:cNvGrpSpPr>
            <a:grpSpLocks/>
          </p:cNvGrpSpPr>
          <p:nvPr/>
        </p:nvGrpSpPr>
        <p:grpSpPr bwMode="auto">
          <a:xfrm>
            <a:off x="2392074" y="1684182"/>
            <a:ext cx="8115300" cy="579438"/>
            <a:chOff x="457" y="1540"/>
            <a:chExt cx="4199" cy="385"/>
          </a:xfrm>
        </p:grpSpPr>
        <p:sp>
          <p:nvSpPr>
            <p:cNvPr id="43023" name="Text Box 8"/>
            <p:cNvSpPr txBox="1">
              <a:spLocks noChangeArrowheads="1"/>
            </p:cNvSpPr>
            <p:nvPr/>
          </p:nvSpPr>
          <p:spPr bwMode="auto">
            <a:xfrm>
              <a:off x="534" y="1578"/>
              <a:ext cx="4122" cy="2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dirty="0">
                  <a:latin typeface="Verdana" panose="020B0604030504040204" pitchFamily="34" charset="0"/>
                  <a:ea typeface="Verdana" panose="020B0604030504040204" pitchFamily="34" charset="0"/>
                  <a:cs typeface="Verdana" panose="020B0604030504040204" pitchFamily="34" charset="0"/>
                </a:rPr>
                <a:t>  I may not come out alive, but I'm </a:t>
              </a:r>
              <a:r>
                <a:rPr lang="en-US" sz="2000" dirty="0" err="1">
                  <a:latin typeface="Verdana" panose="020B0604030504040204" pitchFamily="34" charset="0"/>
                  <a:ea typeface="Verdana" panose="020B0604030504040204" pitchFamily="34" charset="0"/>
                  <a:cs typeface="Verdana" panose="020B0604030504040204" pitchFamily="34" charset="0"/>
                </a:rPr>
                <a:t>goin</a:t>
              </a:r>
              <a:r>
                <a:rPr lang="en-US" sz="2000" dirty="0">
                  <a:latin typeface="Verdana" panose="020B0604030504040204" pitchFamily="34" charset="0"/>
                  <a:ea typeface="Verdana" panose="020B0604030504040204" pitchFamily="34" charset="0"/>
                  <a:cs typeface="Verdana" panose="020B0604030504040204" pitchFamily="34" charset="0"/>
                </a:rPr>
                <a:t>' in there!</a:t>
              </a:r>
            </a:p>
          </p:txBody>
        </p:sp>
        <p:pic>
          <p:nvPicPr>
            <p:cNvPr id="43024" name="Picture 9" descr="lion1"/>
            <p:cNvPicPr>
              <a:picLocks noChangeAspect="1" noChangeArrowheads="1"/>
            </p:cNvPicPr>
            <p:nvPr/>
          </p:nvPicPr>
          <p:blipFill>
            <a:blip r:embed="rId9">
              <a:clrChange>
                <a:clrFrom>
                  <a:srgbClr val="FFFEFE"/>
                </a:clrFrom>
                <a:clrTo>
                  <a:srgbClr val="FFFEFE">
                    <a:alpha val="0"/>
                  </a:srgbClr>
                </a:clrTo>
              </a:clrChange>
              <a:extLst>
                <a:ext uri="{28A0092B-C50C-407E-A947-70E740481C1C}">
                  <a14:useLocalDpi xmlns:a14="http://schemas.microsoft.com/office/drawing/2010/main" val="0"/>
                </a:ext>
              </a:extLst>
            </a:blip>
            <a:srcRect/>
            <a:stretch>
              <a:fillRect/>
            </a:stretch>
          </p:blipFill>
          <p:spPr bwMode="auto">
            <a:xfrm>
              <a:off x="457" y="1540"/>
              <a:ext cx="189" cy="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Group 10"/>
          <p:cNvGrpSpPr>
            <a:grpSpLocks/>
          </p:cNvGrpSpPr>
          <p:nvPr/>
        </p:nvGrpSpPr>
        <p:grpSpPr bwMode="auto">
          <a:xfrm>
            <a:off x="2326604" y="2692640"/>
            <a:ext cx="7879200" cy="435968"/>
            <a:chOff x="466" y="2073"/>
            <a:chExt cx="5057" cy="288"/>
          </a:xfrm>
        </p:grpSpPr>
        <p:sp>
          <p:nvSpPr>
            <p:cNvPr id="43021" name="Text Box 11"/>
            <p:cNvSpPr txBox="1">
              <a:spLocks noChangeArrowheads="1"/>
            </p:cNvSpPr>
            <p:nvPr/>
          </p:nvSpPr>
          <p:spPr bwMode="auto">
            <a:xfrm>
              <a:off x="627" y="2128"/>
              <a:ext cx="4896" cy="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50000"/>
                </a:spcBef>
              </a:pPr>
              <a:r>
                <a:rPr lang="en-US" sz="2000" dirty="0">
                  <a:latin typeface="Verdana" panose="020B0604030504040204" pitchFamily="34" charset="0"/>
                  <a:ea typeface="Verdana" panose="020B0604030504040204" pitchFamily="34" charset="0"/>
                  <a:cs typeface="Verdana" panose="020B0604030504040204" pitchFamily="34" charset="0"/>
                </a:rPr>
                <a:t>The Great and Powerful Oz has got matters well in hand.</a:t>
              </a:r>
            </a:p>
          </p:txBody>
        </p:sp>
        <p:pic>
          <p:nvPicPr>
            <p:cNvPr id="43022" name="Picture 12" descr="wizofoz"/>
            <p:cNvPicPr>
              <a:picLocks noChangeAspect="1" noChangeArrowheads="1"/>
            </p:cNvPicPr>
            <p:nvPr/>
          </p:nvPicPr>
          <p:blipFill>
            <a:blip r:embed="rId10">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466" y="2073"/>
              <a:ext cx="24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Group 13"/>
          <p:cNvGrpSpPr>
            <a:grpSpLocks/>
          </p:cNvGrpSpPr>
          <p:nvPr/>
        </p:nvGrpSpPr>
        <p:grpSpPr bwMode="auto">
          <a:xfrm>
            <a:off x="2326605" y="4219732"/>
            <a:ext cx="6843713" cy="708026"/>
            <a:chOff x="461" y="3024"/>
            <a:chExt cx="4311" cy="446"/>
          </a:xfrm>
        </p:grpSpPr>
        <p:sp>
          <p:nvSpPr>
            <p:cNvPr id="43019" name="Text Box 14"/>
            <p:cNvSpPr txBox="1">
              <a:spLocks noChangeArrowheads="1"/>
            </p:cNvSpPr>
            <p:nvPr/>
          </p:nvSpPr>
          <p:spPr bwMode="auto">
            <a:xfrm>
              <a:off x="528" y="3024"/>
              <a:ext cx="4244"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dirty="0">
                  <a:latin typeface="Verdana" panose="020B0604030504040204" pitchFamily="34" charset="0"/>
                  <a:ea typeface="Verdana" panose="020B0604030504040204" pitchFamily="34" charset="0"/>
                  <a:cs typeface="Verdana" panose="020B0604030504040204" pitchFamily="34" charset="0"/>
                </a:rPr>
                <a:t>"</a:t>
              </a:r>
              <a:r>
                <a:rPr lang="en-US" sz="2000" dirty="0" err="1">
                  <a:latin typeface="Verdana" panose="020B0604030504040204" pitchFamily="34" charset="0"/>
                  <a:ea typeface="Verdana" panose="020B0604030504040204" pitchFamily="34" charset="0"/>
                  <a:cs typeface="Verdana" panose="020B0604030504040204" pitchFamily="34" charset="0"/>
                </a:rPr>
                <a:t>Hee</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hee</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hee</a:t>
              </a:r>
              <a:r>
                <a:rPr lang="en-US" sz="2000" dirty="0">
                  <a:latin typeface="Verdana" panose="020B0604030504040204" pitchFamily="34" charset="0"/>
                  <a:ea typeface="Verdana" panose="020B0604030504040204" pitchFamily="34" charset="0"/>
                  <a:cs typeface="Verdana" panose="020B0604030504040204" pitchFamily="34" charset="0"/>
                </a:rPr>
                <a:t> ha </a:t>
              </a:r>
              <a:r>
                <a:rPr lang="en-US" sz="2000" dirty="0" err="1">
                  <a:latin typeface="Verdana" panose="020B0604030504040204" pitchFamily="34" charset="0"/>
                  <a:ea typeface="Verdana" panose="020B0604030504040204" pitchFamily="34" charset="0"/>
                  <a:cs typeface="Verdana" panose="020B0604030504040204" pitchFamily="34" charset="0"/>
                </a:rPr>
                <a:t>ha</a:t>
              </a:r>
              <a:r>
                <a:rPr lang="en-US" sz="2000" dirty="0">
                  <a:latin typeface="Verdana" panose="020B0604030504040204" pitchFamily="34" charset="0"/>
                  <a:ea typeface="Verdana" panose="020B0604030504040204" pitchFamily="34" charset="0"/>
                  <a:cs typeface="Verdana" panose="020B0604030504040204" pitchFamily="34" charset="0"/>
                </a:rPr>
                <a:t>! Going so soon? I wouldn't hear of it! Why, my little party's just beginning!</a:t>
              </a:r>
            </a:p>
          </p:txBody>
        </p:sp>
        <p:pic>
          <p:nvPicPr>
            <p:cNvPr id="43020" name="Picture 15" descr="wwitch"/>
            <p:cNvPicPr>
              <a:picLocks noChangeAspect="1" noChangeArrowheads="1"/>
            </p:cNvPicPr>
            <p:nvPr/>
          </p:nvPicPr>
          <p:blipFill>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61" y="3034"/>
              <a:ext cx="218" cy="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9888" name="Text Box 16"/>
          <p:cNvSpPr txBox="1">
            <a:spLocks noChangeArrowheads="1"/>
          </p:cNvSpPr>
          <p:nvPr/>
        </p:nvSpPr>
        <p:spPr bwMode="auto">
          <a:xfrm>
            <a:off x="2392074" y="1307988"/>
            <a:ext cx="2819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dirty="0">
                <a:latin typeface="Verdana" panose="020B0604030504040204" pitchFamily="34" charset="0"/>
                <a:ea typeface="Verdana" panose="020B0604030504040204" pitchFamily="34" charset="0"/>
                <a:cs typeface="Verdana" panose="020B0604030504040204" pitchFamily="34" charset="0"/>
              </a:rPr>
              <a:t>Developer Hero</a:t>
            </a:r>
          </a:p>
        </p:txBody>
      </p:sp>
      <p:sp>
        <p:nvSpPr>
          <p:cNvPr id="79889" name="Text Box 17"/>
          <p:cNvSpPr txBox="1">
            <a:spLocks noChangeArrowheads="1"/>
          </p:cNvSpPr>
          <p:nvPr/>
        </p:nvSpPr>
        <p:spPr bwMode="auto">
          <a:xfrm>
            <a:off x="2326604" y="2256209"/>
            <a:ext cx="2819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dirty="0">
                <a:latin typeface="Verdana" panose="020B0604030504040204" pitchFamily="34" charset="0"/>
                <a:ea typeface="Verdana" panose="020B0604030504040204" pitchFamily="34" charset="0"/>
                <a:cs typeface="Verdana" panose="020B0604030504040204" pitchFamily="34" charset="0"/>
              </a:rPr>
              <a:t>Reorg</a:t>
            </a:r>
          </a:p>
        </p:txBody>
      </p:sp>
      <p:sp>
        <p:nvSpPr>
          <p:cNvPr id="79890" name="Text Box 18"/>
          <p:cNvSpPr txBox="1">
            <a:spLocks noChangeArrowheads="1"/>
          </p:cNvSpPr>
          <p:nvPr/>
        </p:nvSpPr>
        <p:spPr bwMode="auto">
          <a:xfrm>
            <a:off x="2306687" y="3712609"/>
            <a:ext cx="2819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dirty="0">
                <a:latin typeface="Verdana" panose="020B0604030504040204" pitchFamily="34" charset="0"/>
                <a:ea typeface="Verdana" panose="020B0604030504040204" pitchFamily="34" charset="0"/>
                <a:cs typeface="Verdana" panose="020B0604030504040204" pitchFamily="34" charset="0"/>
              </a:rPr>
              <a:t>Testing</a:t>
            </a:r>
          </a:p>
        </p:txBody>
      </p:sp>
    </p:spTree>
    <p:extLst>
      <p:ext uri="{BB962C8B-B14F-4D97-AF65-F5344CB8AC3E}">
        <p14:creationId xmlns:p14="http://schemas.microsoft.com/office/powerpoint/2010/main" val="12803232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3" name="goin_in_there.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988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subTnLst>
                                    <p:audio>
                                      <p:cMediaNode>
                                        <p:cTn display="0" masterRel="sameClick">
                                          <p:stCondLst>
                                            <p:cond evt="begin" delay="0">
                                              <p:tn val="18"/>
                                            </p:cond>
                                          </p:stCondLst>
                                          <p:endCondLst>
                                            <p:cond evt="onStopAudio" delay="0">
                                              <p:tgtEl>
                                                <p:sldTgt/>
                                              </p:tgtEl>
                                            </p:cond>
                                          </p:endCondLst>
                                        </p:cTn>
                                        <p:tgtEl>
                                          <p:sndTgt r:embed="rId4" name="well_in_hand.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subTnLst>
                                    <p:audio>
                                      <p:cMediaNode>
                                        <p:cTn display="0" masterRel="sameClick">
                                          <p:stCondLst>
                                            <p:cond evt="begin" delay="0">
                                              <p:tn val="23"/>
                                            </p:cond>
                                          </p:stCondLst>
                                          <p:endCondLst>
                                            <p:cond evt="onStopAudio" delay="0">
                                              <p:tgtEl>
                                                <p:sldTgt/>
                                              </p:tgtEl>
                                            </p:cond>
                                          </p:endCondLst>
                                        </p:cTn>
                                        <p:tgtEl>
                                          <p:sndTgt r:embed="rId5" name="people_come_go.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7989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going_so_so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8" grpId="0" autoUpdateAnimBg="0"/>
      <p:bldP spid="79889" grpId="0" autoUpdateAnimBg="0"/>
      <p:bldP spid="79890"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 xmlns:a16="http://schemas.microsoft.com/office/drawing/2014/main" id="{D25B63BB-A026-46BD-B382-3C608E782A71}"/>
              </a:ext>
            </a:extLst>
          </p:cNvPr>
          <p:cNvSpPr>
            <a:spLocks noGrp="1"/>
          </p:cNvSpPr>
          <p:nvPr>
            <p:ph type="ctrTitle"/>
          </p:nvPr>
        </p:nvSpPr>
        <p:spPr>
          <a:xfrm>
            <a:off x="988828" y="1894495"/>
            <a:ext cx="10588493" cy="1799796"/>
          </a:xfrm>
        </p:spPr>
        <p:txBody>
          <a:bodyPr>
            <a:noAutofit/>
          </a:bodyPr>
          <a:lstStyle/>
          <a:p>
            <a:r>
              <a:rPr lang="en-US" sz="6000" dirty="0"/>
              <a:t>How do businesses deal with risk and uncertainty?</a:t>
            </a:r>
          </a:p>
        </p:txBody>
      </p:sp>
      <p:sp>
        <p:nvSpPr>
          <p:cNvPr id="11" name="Subtitle 10">
            <a:extLst>
              <a:ext uri="{FF2B5EF4-FFF2-40B4-BE49-F238E27FC236}">
                <a16:creationId xmlns="" xmlns:a16="http://schemas.microsoft.com/office/drawing/2014/main" id="{B3C5BD2C-36F1-4ED1-B786-DDBEE510551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88791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91344" y="332656"/>
            <a:ext cx="3817640" cy="1325563"/>
          </a:xfrm>
        </p:spPr>
        <p:txBody>
          <a:bodyPr>
            <a:normAutofit fontScale="90000"/>
          </a:bodyPr>
          <a:lstStyle/>
          <a:p>
            <a:pPr eaLnBrk="1" hangingPunct="1"/>
            <a:r>
              <a:rPr lang="en-US" dirty="0"/>
              <a:t>Weather Forecasting:</a:t>
            </a:r>
            <a:br>
              <a:rPr lang="en-US" dirty="0"/>
            </a:br>
            <a:r>
              <a:rPr lang="en-US" dirty="0"/>
              <a:t>Hurricane Rita</a:t>
            </a:r>
          </a:p>
        </p:txBody>
      </p:sp>
      <p:graphicFrame>
        <p:nvGraphicFramePr>
          <p:cNvPr id="1026" name="Object 3"/>
          <p:cNvGraphicFramePr>
            <a:graphicFrameLocks noGrp="1" noChangeAspect="1"/>
          </p:cNvGraphicFramePr>
          <p:nvPr>
            <p:ph idx="1"/>
          </p:nvPr>
        </p:nvGraphicFramePr>
        <p:xfrm>
          <a:off x="3594843" y="243458"/>
          <a:ext cx="8405813" cy="6515100"/>
        </p:xfrm>
        <a:graphic>
          <a:graphicData uri="http://schemas.openxmlformats.org/presentationml/2006/ole">
            <mc:AlternateContent xmlns:mc="http://schemas.openxmlformats.org/markup-compatibility/2006">
              <mc:Choice xmlns:v="urn:schemas-microsoft-com:vml" Requires="v">
                <p:oleObj spid="_x0000_s2066" name="HiJaak" r:id="rId4" imgW="1800000" imgH="1395015" progId="">
                  <p:embed/>
                </p:oleObj>
              </mc:Choice>
              <mc:Fallback>
                <p:oleObj name="HiJaak" r:id="rId4" imgW="1800000" imgH="1395015" progId="">
                  <p:embed/>
                  <p:pic>
                    <p:nvPicPr>
                      <p:cNvPr id="1026" name="Object 3"/>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94843" y="243458"/>
                        <a:ext cx="8405813" cy="6515100"/>
                      </a:xfrm>
                      <a:prstGeom prst="rect">
                        <a:avLst/>
                      </a:prstGeom>
                      <a:solidFill>
                        <a:schemeClr val="bg1"/>
                      </a:solidFill>
                      <a:ln>
                        <a:noFill/>
                      </a:ln>
                      <a:effectLst/>
                    </p:spPr>
                  </p:pic>
                </p:oleObj>
              </mc:Fallback>
            </mc:AlternateContent>
          </a:graphicData>
        </a:graphic>
      </p:graphicFrame>
      <p:sp>
        <p:nvSpPr>
          <p:cNvPr id="4" name="Freeform 4"/>
          <p:cNvSpPr>
            <a:spLocks/>
          </p:cNvSpPr>
          <p:nvPr/>
        </p:nvSpPr>
        <p:spPr bwMode="auto">
          <a:xfrm>
            <a:off x="8040216" y="3501008"/>
            <a:ext cx="1181100" cy="1765300"/>
          </a:xfrm>
          <a:custGeom>
            <a:avLst/>
            <a:gdLst>
              <a:gd name="T0" fmla="*/ 2147483647 w 744"/>
              <a:gd name="T1" fmla="*/ 2147483647 h 1112"/>
              <a:gd name="T2" fmla="*/ 2147483647 w 744"/>
              <a:gd name="T3" fmla="*/ 2147483647 h 1112"/>
              <a:gd name="T4" fmla="*/ 2147483647 w 744"/>
              <a:gd name="T5" fmla="*/ 2147483647 h 1112"/>
              <a:gd name="T6" fmla="*/ 2147483647 w 744"/>
              <a:gd name="T7" fmla="*/ 2147483647 h 1112"/>
              <a:gd name="T8" fmla="*/ 2147483647 w 744"/>
              <a:gd name="T9" fmla="*/ 2147483647 h 1112"/>
              <a:gd name="T10" fmla="*/ 2147483647 w 744"/>
              <a:gd name="T11" fmla="*/ 2147483647 h 1112"/>
              <a:gd name="T12" fmla="*/ 2147483647 w 744"/>
              <a:gd name="T13" fmla="*/ 2147483647 h 1112"/>
              <a:gd name="T14" fmla="*/ 2147483647 w 744"/>
              <a:gd name="T15" fmla="*/ 2147483647 h 1112"/>
              <a:gd name="T16" fmla="*/ 2147483647 w 744"/>
              <a:gd name="T17" fmla="*/ 2147483647 h 1112"/>
              <a:gd name="T18" fmla="*/ 2147483647 w 744"/>
              <a:gd name="T19" fmla="*/ 2147483647 h 1112"/>
              <a:gd name="T20" fmla="*/ 2147483647 w 744"/>
              <a:gd name="T21" fmla="*/ 2147483647 h 1112"/>
              <a:gd name="T22" fmla="*/ 2147483647 w 744"/>
              <a:gd name="T23" fmla="*/ 2147483647 h 1112"/>
              <a:gd name="T24" fmla="*/ 2147483647 w 744"/>
              <a:gd name="T25" fmla="*/ 2147483647 h 1112"/>
              <a:gd name="T26" fmla="*/ 2147483647 w 744"/>
              <a:gd name="T27" fmla="*/ 2147483647 h 1112"/>
              <a:gd name="T28" fmla="*/ 2147483647 w 744"/>
              <a:gd name="T29" fmla="*/ 2147483647 h 1112"/>
              <a:gd name="T30" fmla="*/ 2147483647 w 744"/>
              <a:gd name="T31" fmla="*/ 2147483647 h 1112"/>
              <a:gd name="T32" fmla="*/ 2147483647 w 744"/>
              <a:gd name="T33" fmla="*/ 0 h 1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44"/>
              <a:gd name="T52" fmla="*/ 0 h 1112"/>
              <a:gd name="T53" fmla="*/ 744 w 744"/>
              <a:gd name="T54" fmla="*/ 1112 h 1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44" h="1112">
                <a:moveTo>
                  <a:pt x="744" y="1112"/>
                </a:moveTo>
                <a:cubicBezTo>
                  <a:pt x="705" y="1095"/>
                  <a:pt x="664" y="1085"/>
                  <a:pt x="624" y="1072"/>
                </a:cubicBezTo>
                <a:cubicBezTo>
                  <a:pt x="614" y="1069"/>
                  <a:pt x="602" y="1069"/>
                  <a:pt x="592" y="1064"/>
                </a:cubicBezTo>
                <a:cubicBezTo>
                  <a:pt x="559" y="1045"/>
                  <a:pt x="485" y="1014"/>
                  <a:pt x="452" y="992"/>
                </a:cubicBezTo>
                <a:cubicBezTo>
                  <a:pt x="428" y="980"/>
                  <a:pt x="388" y="937"/>
                  <a:pt x="372" y="932"/>
                </a:cubicBezTo>
                <a:cubicBezTo>
                  <a:pt x="344" y="904"/>
                  <a:pt x="331" y="894"/>
                  <a:pt x="300" y="872"/>
                </a:cubicBezTo>
                <a:cubicBezTo>
                  <a:pt x="287" y="863"/>
                  <a:pt x="276" y="850"/>
                  <a:pt x="264" y="840"/>
                </a:cubicBezTo>
                <a:cubicBezTo>
                  <a:pt x="246" y="825"/>
                  <a:pt x="212" y="786"/>
                  <a:pt x="192" y="760"/>
                </a:cubicBezTo>
                <a:cubicBezTo>
                  <a:pt x="181" y="741"/>
                  <a:pt x="157" y="711"/>
                  <a:pt x="140" y="688"/>
                </a:cubicBezTo>
                <a:cubicBezTo>
                  <a:pt x="125" y="665"/>
                  <a:pt x="115" y="657"/>
                  <a:pt x="100" y="620"/>
                </a:cubicBezTo>
                <a:cubicBezTo>
                  <a:pt x="96" y="596"/>
                  <a:pt x="70" y="486"/>
                  <a:pt x="52" y="468"/>
                </a:cubicBezTo>
                <a:cubicBezTo>
                  <a:pt x="34" y="415"/>
                  <a:pt x="39" y="399"/>
                  <a:pt x="28" y="344"/>
                </a:cubicBezTo>
                <a:cubicBezTo>
                  <a:pt x="32" y="285"/>
                  <a:pt x="0" y="268"/>
                  <a:pt x="20" y="220"/>
                </a:cubicBezTo>
                <a:cubicBezTo>
                  <a:pt x="29" y="203"/>
                  <a:pt x="72" y="143"/>
                  <a:pt x="88" y="132"/>
                </a:cubicBezTo>
                <a:cubicBezTo>
                  <a:pt x="136" y="60"/>
                  <a:pt x="132" y="95"/>
                  <a:pt x="200" y="44"/>
                </a:cubicBezTo>
                <a:cubicBezTo>
                  <a:pt x="220" y="29"/>
                  <a:pt x="237" y="20"/>
                  <a:pt x="260" y="8"/>
                </a:cubicBezTo>
                <a:cubicBezTo>
                  <a:pt x="277" y="1"/>
                  <a:pt x="297" y="1"/>
                  <a:pt x="304" y="0"/>
                </a:cubicBezTo>
              </a:path>
            </a:pathLst>
          </a:custGeom>
          <a:noFill/>
          <a:ln w="57150">
            <a:solidFill>
              <a:srgbClr val="F4FDA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Tree>
    <p:extLst>
      <p:ext uri="{BB962C8B-B14F-4D97-AF65-F5344CB8AC3E}">
        <p14:creationId xmlns:p14="http://schemas.microsoft.com/office/powerpoint/2010/main" val="11628540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a:t>The Cone of Uncertainty</a:t>
            </a:r>
          </a:p>
        </p:txBody>
      </p:sp>
      <p:pic>
        <p:nvPicPr>
          <p:cNvPr id="8195" name="Picture 3" descr="Projected Pa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600201"/>
            <a:ext cx="57150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4" name="Freeform 4"/>
          <p:cNvSpPr>
            <a:spLocks noChangeAspect="1"/>
          </p:cNvSpPr>
          <p:nvPr/>
        </p:nvSpPr>
        <p:spPr bwMode="auto">
          <a:xfrm rot="1409788">
            <a:off x="4181476" y="2905125"/>
            <a:ext cx="1236663" cy="477838"/>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143365" name="Freeform 5"/>
          <p:cNvSpPr>
            <a:spLocks noChangeAspect="1"/>
          </p:cNvSpPr>
          <p:nvPr/>
        </p:nvSpPr>
        <p:spPr bwMode="auto">
          <a:xfrm rot="933942">
            <a:off x="3941763" y="2841626"/>
            <a:ext cx="2081212" cy="722313"/>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143366" name="Freeform 6"/>
          <p:cNvSpPr>
            <a:spLocks noChangeAspect="1"/>
          </p:cNvSpPr>
          <p:nvPr/>
        </p:nvSpPr>
        <p:spPr bwMode="auto">
          <a:xfrm rot="540211">
            <a:off x="4006850" y="2890838"/>
            <a:ext cx="2400300" cy="876300"/>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143367" name="Freeform 7"/>
          <p:cNvSpPr>
            <a:spLocks noChangeAspect="1"/>
          </p:cNvSpPr>
          <p:nvPr/>
        </p:nvSpPr>
        <p:spPr bwMode="auto">
          <a:xfrm rot="204749">
            <a:off x="3716338" y="2789238"/>
            <a:ext cx="2906712" cy="1060450"/>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143368" name="Freeform 8"/>
          <p:cNvSpPr>
            <a:spLocks/>
          </p:cNvSpPr>
          <p:nvPr/>
        </p:nvSpPr>
        <p:spPr bwMode="auto">
          <a:xfrm>
            <a:off x="3778250" y="2743200"/>
            <a:ext cx="3454400" cy="1258888"/>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143369" name="Freeform 9"/>
          <p:cNvSpPr>
            <a:spLocks noChangeAspect="1"/>
          </p:cNvSpPr>
          <p:nvPr/>
        </p:nvSpPr>
        <p:spPr bwMode="auto">
          <a:xfrm rot="204749">
            <a:off x="3832225" y="2792413"/>
            <a:ext cx="3189288" cy="1136650"/>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143370" name="Line 10"/>
          <p:cNvSpPr>
            <a:spLocks noChangeShapeType="1"/>
          </p:cNvSpPr>
          <p:nvPr/>
        </p:nvSpPr>
        <p:spPr bwMode="auto">
          <a:xfrm flipH="1" flipV="1">
            <a:off x="6940550" y="3975100"/>
            <a:ext cx="266700" cy="635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1" name="Line 11"/>
          <p:cNvSpPr>
            <a:spLocks noChangeShapeType="1"/>
          </p:cNvSpPr>
          <p:nvPr/>
        </p:nvSpPr>
        <p:spPr bwMode="auto">
          <a:xfrm flipH="1" flipV="1">
            <a:off x="6592888" y="3910014"/>
            <a:ext cx="366712" cy="71437"/>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2" name="Line 12"/>
          <p:cNvSpPr>
            <a:spLocks noChangeShapeType="1"/>
          </p:cNvSpPr>
          <p:nvPr/>
        </p:nvSpPr>
        <p:spPr bwMode="auto">
          <a:xfrm flipH="1" flipV="1">
            <a:off x="6219826" y="3892550"/>
            <a:ext cx="423863" cy="254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3" name="Line 13"/>
          <p:cNvSpPr>
            <a:spLocks noChangeShapeType="1"/>
          </p:cNvSpPr>
          <p:nvPr/>
        </p:nvSpPr>
        <p:spPr bwMode="auto">
          <a:xfrm flipH="1" flipV="1">
            <a:off x="5861050" y="3786188"/>
            <a:ext cx="374650" cy="1016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4" name="Line 14"/>
          <p:cNvSpPr>
            <a:spLocks noChangeShapeType="1"/>
          </p:cNvSpPr>
          <p:nvPr/>
        </p:nvSpPr>
        <p:spPr bwMode="auto">
          <a:xfrm flipH="1" flipV="1">
            <a:off x="5286375" y="3608388"/>
            <a:ext cx="609600" cy="188912"/>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5" name="Line 15"/>
          <p:cNvSpPr>
            <a:spLocks noChangeShapeType="1"/>
          </p:cNvSpPr>
          <p:nvPr/>
        </p:nvSpPr>
        <p:spPr bwMode="auto">
          <a:xfrm flipH="1" flipV="1">
            <a:off x="4857751" y="3314700"/>
            <a:ext cx="473075" cy="319088"/>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6" name="Line 16"/>
          <p:cNvSpPr>
            <a:spLocks noChangeShapeType="1"/>
          </p:cNvSpPr>
          <p:nvPr/>
        </p:nvSpPr>
        <p:spPr bwMode="auto">
          <a:xfrm flipH="1" flipV="1">
            <a:off x="4635500" y="2949576"/>
            <a:ext cx="228600" cy="377825"/>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377" name="Freeform 17"/>
          <p:cNvSpPr>
            <a:spLocks noChangeAspect="1"/>
          </p:cNvSpPr>
          <p:nvPr/>
        </p:nvSpPr>
        <p:spPr bwMode="auto">
          <a:xfrm rot="2275696">
            <a:off x="4471989" y="2928939"/>
            <a:ext cx="579437" cy="268287"/>
          </a:xfrm>
          <a:custGeom>
            <a:avLst/>
            <a:gdLst>
              <a:gd name="T0" fmla="*/ 2147483647 w 2176"/>
              <a:gd name="T1" fmla="*/ 0 h 793"/>
              <a:gd name="T2" fmla="*/ 2147483647 w 2176"/>
              <a:gd name="T3" fmla="*/ 2147483647 h 793"/>
              <a:gd name="T4" fmla="*/ 2147483647 w 2176"/>
              <a:gd name="T5" fmla="*/ 2147483647 h 793"/>
              <a:gd name="T6" fmla="*/ 2147483647 w 2176"/>
              <a:gd name="T7" fmla="*/ 2147483647 h 793"/>
              <a:gd name="T8" fmla="*/ 2147483647 w 2176"/>
              <a:gd name="T9" fmla="*/ 2147483647 h 793"/>
              <a:gd name="T10" fmla="*/ 2147483647 w 2176"/>
              <a:gd name="T11" fmla="*/ 2147483647 h 793"/>
              <a:gd name="T12" fmla="*/ 2147483647 w 2176"/>
              <a:gd name="T13" fmla="*/ 2147483647 h 793"/>
              <a:gd name="T14" fmla="*/ 2147483647 w 2176"/>
              <a:gd name="T15" fmla="*/ 2147483647 h 793"/>
              <a:gd name="T16" fmla="*/ 2147483647 w 2176"/>
              <a:gd name="T17" fmla="*/ 2147483647 h 793"/>
              <a:gd name="T18" fmla="*/ 2147483647 w 2176"/>
              <a:gd name="T19" fmla="*/ 2147483647 h 793"/>
              <a:gd name="T20" fmla="*/ 2147483647 w 2176"/>
              <a:gd name="T21" fmla="*/ 2147483647 h 793"/>
              <a:gd name="T22" fmla="*/ 2147483647 w 2176"/>
              <a:gd name="T23" fmla="*/ 2147483647 h 793"/>
              <a:gd name="T24" fmla="*/ 2147483647 w 2176"/>
              <a:gd name="T25" fmla="*/ 2147483647 h 793"/>
              <a:gd name="T26" fmla="*/ 2147483647 w 2176"/>
              <a:gd name="T27" fmla="*/ 2147483647 h 793"/>
              <a:gd name="T28" fmla="*/ 0 w 2176"/>
              <a:gd name="T29" fmla="*/ 2147483647 h 79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76"/>
              <a:gd name="T46" fmla="*/ 0 h 793"/>
              <a:gd name="T47" fmla="*/ 2176 w 2176"/>
              <a:gd name="T48" fmla="*/ 793 h 79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76" h="793">
                <a:moveTo>
                  <a:pt x="792" y="0"/>
                </a:moveTo>
                <a:cubicBezTo>
                  <a:pt x="799" y="79"/>
                  <a:pt x="807" y="158"/>
                  <a:pt x="845" y="221"/>
                </a:cubicBezTo>
                <a:cubicBezTo>
                  <a:pt x="883" y="284"/>
                  <a:pt x="932" y="332"/>
                  <a:pt x="1018" y="379"/>
                </a:cubicBezTo>
                <a:cubicBezTo>
                  <a:pt x="1104" y="426"/>
                  <a:pt x="1269" y="473"/>
                  <a:pt x="1358" y="504"/>
                </a:cubicBezTo>
                <a:cubicBezTo>
                  <a:pt x="1447" y="535"/>
                  <a:pt x="1477" y="544"/>
                  <a:pt x="1550" y="566"/>
                </a:cubicBezTo>
                <a:cubicBezTo>
                  <a:pt x="1623" y="588"/>
                  <a:pt x="1719" y="615"/>
                  <a:pt x="1795" y="638"/>
                </a:cubicBezTo>
                <a:cubicBezTo>
                  <a:pt x="1871" y="661"/>
                  <a:pt x="1943" y="683"/>
                  <a:pt x="2006" y="706"/>
                </a:cubicBezTo>
                <a:cubicBezTo>
                  <a:pt x="2069" y="729"/>
                  <a:pt x="2176" y="764"/>
                  <a:pt x="2174" y="778"/>
                </a:cubicBezTo>
                <a:cubicBezTo>
                  <a:pt x="2172" y="792"/>
                  <a:pt x="2064" y="791"/>
                  <a:pt x="1997" y="792"/>
                </a:cubicBezTo>
                <a:cubicBezTo>
                  <a:pt x="1930" y="793"/>
                  <a:pt x="1849" y="788"/>
                  <a:pt x="1771" y="787"/>
                </a:cubicBezTo>
                <a:cubicBezTo>
                  <a:pt x="1693" y="786"/>
                  <a:pt x="1607" y="788"/>
                  <a:pt x="1526" y="787"/>
                </a:cubicBezTo>
                <a:cubicBezTo>
                  <a:pt x="1445" y="786"/>
                  <a:pt x="1392" y="787"/>
                  <a:pt x="1286" y="778"/>
                </a:cubicBezTo>
                <a:cubicBezTo>
                  <a:pt x="1180" y="769"/>
                  <a:pt x="1044" y="767"/>
                  <a:pt x="888" y="734"/>
                </a:cubicBezTo>
                <a:cubicBezTo>
                  <a:pt x="732" y="701"/>
                  <a:pt x="498" y="646"/>
                  <a:pt x="350" y="581"/>
                </a:cubicBezTo>
                <a:cubicBezTo>
                  <a:pt x="202" y="516"/>
                  <a:pt x="58" y="381"/>
                  <a:pt x="0" y="341"/>
                </a:cubicBezTo>
              </a:path>
            </a:pathLst>
          </a:custGeom>
          <a:gradFill rotWithShape="1">
            <a:gsLst>
              <a:gs pos="0">
                <a:srgbClr val="00FF00">
                  <a:alpha val="65999"/>
                </a:srgbClr>
              </a:gs>
              <a:gs pos="100000">
                <a:srgbClr val="007600">
                  <a:alpha val="45000"/>
                </a:srgbClr>
              </a:gs>
            </a:gsLst>
            <a:lin ang="5400000" scaled="1"/>
          </a:gradFill>
          <a:ln w="9525">
            <a:solidFill>
              <a:schemeClr val="tx1"/>
            </a:solidFill>
            <a:round/>
            <a:headEnd/>
            <a:tailEnd/>
          </a:ln>
        </p:spPr>
        <p:txBody>
          <a:bodyPr/>
          <a:lstStyle/>
          <a:p>
            <a:endParaRPr lang="en-US" dirty="0"/>
          </a:p>
        </p:txBody>
      </p:sp>
      <p:sp>
        <p:nvSpPr>
          <p:cNvPr id="8210" name="Text Box 18"/>
          <p:cNvSpPr txBox="1">
            <a:spLocks noChangeArrowheads="1"/>
          </p:cNvSpPr>
          <p:nvPr/>
        </p:nvSpPr>
        <p:spPr bwMode="auto">
          <a:xfrm>
            <a:off x="2505075" y="5699126"/>
            <a:ext cx="76723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Clr>
                <a:srgbClr val="3C3CB4"/>
              </a:buClr>
              <a:buFont typeface="Wingdings" pitchFamily="2" charset="2"/>
              <a:buNone/>
            </a:pPr>
            <a:r>
              <a:rPr lang="en-US" sz="2000" dirty="0">
                <a:solidFill>
                  <a:srgbClr val="3C3CB4"/>
                </a:solidFill>
              </a:rPr>
              <a:t>We expect </a:t>
            </a:r>
            <a:r>
              <a:rPr lang="en-US" sz="2000" b="1" dirty="0">
                <a:solidFill>
                  <a:srgbClr val="3C3CB4"/>
                </a:solidFill>
              </a:rPr>
              <a:t>uncertainty</a:t>
            </a:r>
            <a:r>
              <a:rPr lang="en-US" sz="2000" dirty="0">
                <a:solidFill>
                  <a:srgbClr val="3C3CB4"/>
                </a:solidFill>
              </a:rPr>
              <a:t> and manage for it through iterations, anticipation, and adaptation.</a:t>
            </a:r>
          </a:p>
          <a:p>
            <a:pPr eaLnBrk="1" hangingPunct="1"/>
            <a:endParaRPr lang="en-US" sz="2000" dirty="0"/>
          </a:p>
        </p:txBody>
      </p:sp>
    </p:spTree>
    <p:extLst>
      <p:ext uri="{BB962C8B-B14F-4D97-AF65-F5344CB8AC3E}">
        <p14:creationId xmlns:p14="http://schemas.microsoft.com/office/powerpoint/2010/main" val="22869266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3368"/>
                                        </p:tgtEl>
                                        <p:attrNameLst>
                                          <p:attrName>style.visibility</p:attrName>
                                        </p:attrNameLst>
                                      </p:cBhvr>
                                      <p:to>
                                        <p:strVal val="visible"/>
                                      </p:to>
                                    </p:set>
                                  </p:childTnLst>
                                  <p:subTnLst>
                                    <p:set>
                                      <p:cBhvr override="childStyle">
                                        <p:cTn dur="1" fill="hold" display="0" masterRel="nextClick" afterEffect="1"/>
                                        <p:tgtEl>
                                          <p:spTgt spid="143368"/>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3369"/>
                                        </p:tgtEl>
                                        <p:attrNameLst>
                                          <p:attrName>style.visibility</p:attrName>
                                        </p:attrNameLst>
                                      </p:cBhvr>
                                      <p:to>
                                        <p:strVal val="visible"/>
                                      </p:to>
                                    </p:set>
                                  </p:childTnLst>
                                  <p:subTnLst>
                                    <p:set>
                                      <p:cBhvr override="childStyle">
                                        <p:cTn dur="1" fill="hold" display="0" masterRel="nextClick" afterEffect="1"/>
                                        <p:tgtEl>
                                          <p:spTgt spid="143369"/>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33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3367"/>
                                        </p:tgtEl>
                                        <p:attrNameLst>
                                          <p:attrName>style.visibility</p:attrName>
                                        </p:attrNameLst>
                                      </p:cBhvr>
                                      <p:to>
                                        <p:strVal val="visible"/>
                                      </p:to>
                                    </p:set>
                                  </p:childTnLst>
                                  <p:subTnLst>
                                    <p:set>
                                      <p:cBhvr override="childStyle">
                                        <p:cTn dur="1" fill="hold" display="0" masterRel="nextClick" afterEffect="1"/>
                                        <p:tgtEl>
                                          <p:spTgt spid="143367"/>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3366"/>
                                        </p:tgtEl>
                                        <p:attrNameLst>
                                          <p:attrName>style.visibility</p:attrName>
                                        </p:attrNameLst>
                                      </p:cBhvr>
                                      <p:to>
                                        <p:strVal val="visible"/>
                                      </p:to>
                                    </p:set>
                                  </p:childTnLst>
                                  <p:subTnLst>
                                    <p:set>
                                      <p:cBhvr override="childStyle">
                                        <p:cTn dur="1" fill="hold" display="0" masterRel="nextClick" afterEffect="1"/>
                                        <p:tgtEl>
                                          <p:spTgt spid="143366"/>
                                        </p:tgtEl>
                                        <p:attrNameLst>
                                          <p:attrName>style.visibility</p:attrName>
                                        </p:attrNameLst>
                                      </p:cBhvr>
                                      <p:to>
                                        <p:strVal val="hidden"/>
                                      </p:to>
                                    </p:set>
                                  </p:sub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337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365"/>
                                        </p:tgtEl>
                                        <p:attrNameLst>
                                          <p:attrName>style.visibility</p:attrName>
                                        </p:attrNameLst>
                                      </p:cBhvr>
                                      <p:to>
                                        <p:strVal val="visible"/>
                                      </p:to>
                                    </p:set>
                                  </p:childTnLst>
                                  <p:subTnLst>
                                    <p:set>
                                      <p:cBhvr override="childStyle">
                                        <p:cTn dur="1" fill="hold" display="0" masterRel="nextClick" afterEffect="1"/>
                                        <p:tgtEl>
                                          <p:spTgt spid="143365"/>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337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3364"/>
                                        </p:tgtEl>
                                        <p:attrNameLst>
                                          <p:attrName>style.visibility</p:attrName>
                                        </p:attrNameLst>
                                      </p:cBhvr>
                                      <p:to>
                                        <p:strVal val="visible"/>
                                      </p:to>
                                    </p:set>
                                  </p:childTnLst>
                                  <p:subTnLst>
                                    <p:set>
                                      <p:cBhvr override="childStyle">
                                        <p:cTn dur="1" fill="hold" display="0" masterRel="nextClick" afterEffect="1"/>
                                        <p:tgtEl>
                                          <p:spTgt spid="143364"/>
                                        </p:tgtEl>
                                        <p:attrNameLst>
                                          <p:attrName>style.visibility</p:attrName>
                                        </p:attrNameLst>
                                      </p:cBhvr>
                                      <p:to>
                                        <p:strVal val="hidden"/>
                                      </p:to>
                                    </p:set>
                                  </p:sub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337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337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33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4" grpId="0" animBg="1"/>
      <p:bldP spid="143365" grpId="0" animBg="1"/>
      <p:bldP spid="143366" grpId="0" animBg="1"/>
      <p:bldP spid="143367" grpId="0" animBg="1"/>
      <p:bldP spid="143368" grpId="0" animBg="1"/>
      <p:bldP spid="143369" grpId="0" animBg="1"/>
      <p:bldP spid="143370" grpId="0" animBg="1"/>
      <p:bldP spid="143371" grpId="0" animBg="1"/>
      <p:bldP spid="143372" grpId="0" animBg="1"/>
      <p:bldP spid="143373" grpId="0" animBg="1"/>
      <p:bldP spid="143374" grpId="0" animBg="1"/>
      <p:bldP spid="143375" grpId="0" animBg="1"/>
      <p:bldP spid="143376" grpId="0" animBg="1"/>
      <p:bldP spid="14337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 xmlns:a16="http://schemas.microsoft.com/office/drawing/2014/main" id="{1B3C1452-5A33-4092-8A9F-04057F2329BC}"/>
              </a:ext>
            </a:extLst>
          </p:cNvPr>
          <p:cNvSpPr>
            <a:spLocks noGrp="1" noChangeArrowheads="1"/>
          </p:cNvSpPr>
          <p:nvPr>
            <p:ph type="title"/>
          </p:nvPr>
        </p:nvSpPr>
        <p:spPr/>
        <p:txBody>
          <a:bodyPr/>
          <a:lstStyle/>
          <a:p>
            <a:r>
              <a:rPr lang="en-US" altLang="en-US"/>
              <a:t>Getting Better</a:t>
            </a:r>
          </a:p>
        </p:txBody>
      </p:sp>
      <p:pic>
        <p:nvPicPr>
          <p:cNvPr id="36867" name="Picture 3" descr="hurricanes_2009-04-17 HouChron">
            <a:extLst>
              <a:ext uri="{FF2B5EF4-FFF2-40B4-BE49-F238E27FC236}">
                <a16:creationId xmlns="" xmlns:a16="http://schemas.microsoft.com/office/drawing/2014/main" id="{A12B1F8E-4376-4BDA-89C8-14A7B6E0A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214"/>
          <a:stretch>
            <a:fillRect/>
          </a:stretch>
        </p:blipFill>
        <p:spPr bwMode="auto">
          <a:xfrm>
            <a:off x="2566988" y="1895476"/>
            <a:ext cx="7110412" cy="4657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1.bp.blogspot.com/_C9d740UDgZo/S68j2SZOd_I/AAAAAAAAABM/WV0MUrzg7Ms/s1600/Titan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394" y="141828"/>
            <a:ext cx="8751696" cy="6563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2"/>
          <p:cNvSpPr>
            <a:spLocks noGrp="1" noChangeArrowheads="1"/>
          </p:cNvSpPr>
          <p:nvPr>
            <p:ph type="title"/>
          </p:nvPr>
        </p:nvSpPr>
        <p:spPr>
          <a:xfrm>
            <a:off x="407368" y="201051"/>
            <a:ext cx="10515600" cy="1325563"/>
          </a:xfrm>
        </p:spPr>
        <p:txBody>
          <a:bodyPr/>
          <a:lstStyle/>
          <a:p>
            <a:pPr eaLnBrk="1" hangingPunct="1"/>
            <a:r>
              <a:rPr lang="en-US" dirty="0"/>
              <a:t>Movies</a:t>
            </a:r>
          </a:p>
        </p:txBody>
      </p:sp>
      <p:pic>
        <p:nvPicPr>
          <p:cNvPr id="18435" name="Picture 3" descr="titanic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432" y="82662"/>
            <a:ext cx="8631038" cy="668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WordArt 4"/>
          <p:cNvSpPr>
            <a:spLocks noChangeArrowheads="1" noChangeShapeType="1" noTextEdit="1"/>
          </p:cNvSpPr>
          <p:nvPr/>
        </p:nvSpPr>
        <p:spPr bwMode="auto">
          <a:xfrm>
            <a:off x="1435967" y="2624991"/>
            <a:ext cx="7225378" cy="1210409"/>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78% of Films Lose Money</a:t>
            </a:r>
          </a:p>
        </p:txBody>
      </p:sp>
      <p:sp>
        <p:nvSpPr>
          <p:cNvPr id="38917" name="WordArt 5"/>
          <p:cNvSpPr>
            <a:spLocks noChangeArrowheads="1" noChangeShapeType="1" noTextEdit="1"/>
          </p:cNvSpPr>
          <p:nvPr/>
        </p:nvSpPr>
        <p:spPr bwMode="auto">
          <a:xfrm>
            <a:off x="1231181" y="4233130"/>
            <a:ext cx="8015684" cy="1210410"/>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6% of films make 80% of profit</a:t>
            </a:r>
          </a:p>
        </p:txBody>
      </p:sp>
    </p:spTree>
    <p:extLst>
      <p:ext uri="{BB962C8B-B14F-4D97-AF65-F5344CB8AC3E}">
        <p14:creationId xmlns:p14="http://schemas.microsoft.com/office/powerpoint/2010/main" val="319835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dissolve">
                                      <p:cBhvr>
                                        <p:cTn id="7" dur="500"/>
                                        <p:tgtEl>
                                          <p:spTgt spid="184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0" fill="hold" grpId="0" nodeType="clickEffect">
                                  <p:stCondLst>
                                    <p:cond delay="0"/>
                                  </p:stCondLst>
                                  <p:childTnLst>
                                    <p:set>
                                      <p:cBhvr>
                                        <p:cTn id="11" dur="1" fill="hold">
                                          <p:stCondLst>
                                            <p:cond delay="0"/>
                                          </p:stCondLst>
                                        </p:cTn>
                                        <p:tgtEl>
                                          <p:spTgt spid="3891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0" fill="hold" grpId="0" nodeType="clickEffect">
                                  <p:stCondLst>
                                    <p:cond delay="0"/>
                                  </p:stCondLst>
                                  <p:childTnLst>
                                    <p:set>
                                      <p:cBhvr>
                                        <p:cTn id="15" dur="1" fill="hold">
                                          <p:stCondLst>
                                            <p:cond delay="0"/>
                                          </p:stCondLst>
                                        </p:cTn>
                                        <p:tgtEl>
                                          <p:spTgt spid="389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animBg="1"/>
      <p:bldP spid="389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t>Oil &amp; Gas Exploration</a:t>
            </a:r>
          </a:p>
        </p:txBody>
      </p:sp>
      <p:pic>
        <p:nvPicPr>
          <p:cNvPr id="21507" name="Picture 3" descr="Oil_Explo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3651" y="1433514"/>
            <a:ext cx="7299325"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379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t>Oil &amp; Gas Exploration</a:t>
            </a:r>
          </a:p>
        </p:txBody>
      </p:sp>
      <p:pic>
        <p:nvPicPr>
          <p:cNvPr id="21507" name="Picture 3" descr="Oil_Explo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3651" y="1433514"/>
            <a:ext cx="7299325"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WordArt 4"/>
          <p:cNvSpPr>
            <a:spLocks noChangeArrowheads="1" noChangeShapeType="1" noTextEdit="1"/>
          </p:cNvSpPr>
          <p:nvPr/>
        </p:nvSpPr>
        <p:spPr bwMode="auto">
          <a:xfrm>
            <a:off x="4691064" y="2990851"/>
            <a:ext cx="2809875" cy="874713"/>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90-80% Failure</a:t>
            </a:r>
          </a:p>
        </p:txBody>
      </p:sp>
    </p:spTree>
    <p:extLst>
      <p:ext uri="{BB962C8B-B14F-4D97-AF65-F5344CB8AC3E}">
        <p14:creationId xmlns:p14="http://schemas.microsoft.com/office/powerpoint/2010/main" val="2429998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0"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todd\Accelinnova\Presentations\Risk\king_playing_cards.jpg"/>
          <p:cNvPicPr>
            <a:picLocks noChangeAspect="1" noChangeArrowheads="1"/>
          </p:cNvPicPr>
          <p:nvPr/>
        </p:nvPicPr>
        <p:blipFill>
          <a:blip r:embed="rId3">
            <a:extLst>
              <a:ext uri="{28A0092B-C50C-407E-A947-70E740481C1C}">
                <a14:useLocalDpi xmlns:a14="http://schemas.microsoft.com/office/drawing/2010/main" val="0"/>
              </a:ext>
            </a:extLst>
          </a:blip>
          <a:srcRect l="4950" r="4500"/>
          <a:stretch>
            <a:fillRect/>
          </a:stretch>
        </p:blipFill>
        <p:spPr bwMode="auto">
          <a:xfrm>
            <a:off x="2639616" y="-27384"/>
            <a:ext cx="9415463"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itle 1"/>
          <p:cNvSpPr>
            <a:spLocks noGrp="1"/>
          </p:cNvSpPr>
          <p:nvPr>
            <p:ph type="title"/>
          </p:nvPr>
        </p:nvSpPr>
        <p:spPr>
          <a:xfrm>
            <a:off x="1524000" y="457200"/>
            <a:ext cx="9144000" cy="1143000"/>
          </a:xfrm>
        </p:spPr>
        <p:txBody>
          <a:bodyPr>
            <a:normAutofit fontScale="90000"/>
          </a:bodyPr>
          <a:lstStyle/>
          <a:p>
            <a:pPr eaLnBrk="1" hangingPunct="1"/>
            <a:r>
              <a:rPr lang="en-US" dirty="0">
                <a:solidFill>
                  <a:schemeClr val="bg1"/>
                </a:solidFill>
              </a:rPr>
              <a:t>Poker</a:t>
            </a:r>
            <a:br>
              <a:rPr lang="en-US" dirty="0">
                <a:solidFill>
                  <a:schemeClr val="bg1"/>
                </a:solidFill>
              </a:rPr>
            </a:br>
            <a:endParaRPr lang="en-US" dirty="0"/>
          </a:p>
        </p:txBody>
      </p:sp>
    </p:spTree>
    <p:extLst>
      <p:ext uri="{BB962C8B-B14F-4D97-AF65-F5344CB8AC3E}">
        <p14:creationId xmlns:p14="http://schemas.microsoft.com/office/powerpoint/2010/main" val="767366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http://i.dailymail.co.uk/i/pix/2008/11/11/article-1084784-026EA156000005DC-433_468x3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0733" y="133"/>
            <a:ext cx="9151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itle 1"/>
          <p:cNvSpPr>
            <a:spLocks noGrp="1"/>
          </p:cNvSpPr>
          <p:nvPr>
            <p:ph type="title"/>
          </p:nvPr>
        </p:nvSpPr>
        <p:spPr>
          <a:xfrm>
            <a:off x="407368" y="476672"/>
            <a:ext cx="2376264" cy="3744416"/>
          </a:xfrm>
        </p:spPr>
        <p:txBody>
          <a:bodyPr>
            <a:normAutofit fontScale="90000"/>
          </a:bodyPr>
          <a:lstStyle/>
          <a:p>
            <a:pPr eaLnBrk="1" hangingPunct="1"/>
            <a:r>
              <a:rPr lang="en-US" dirty="0"/>
              <a:t>Poker Metric: </a:t>
            </a:r>
            <a:br>
              <a:rPr lang="en-US" dirty="0"/>
            </a:br>
            <a:r>
              <a:rPr lang="en-US" dirty="0"/>
              <a:t/>
            </a:r>
            <a:br>
              <a:rPr lang="en-US" dirty="0"/>
            </a:br>
            <a:r>
              <a:rPr lang="en-US" dirty="0"/>
              <a:t>Percent of Hands Won</a:t>
            </a:r>
            <a:br>
              <a:rPr lang="en-US" dirty="0"/>
            </a:br>
            <a:endParaRPr lang="en-US" dirty="0"/>
          </a:p>
        </p:txBody>
      </p:sp>
    </p:spTree>
    <p:extLst>
      <p:ext uri="{BB962C8B-B14F-4D97-AF65-F5344CB8AC3E}">
        <p14:creationId xmlns:p14="http://schemas.microsoft.com/office/powerpoint/2010/main" val="1231117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8290" name="Picture 2" descr="http://www.mrmeyer.com/blog/wp-content/uploads/071126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066" y="188914"/>
            <a:ext cx="9150422" cy="6165304"/>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703512" y="188914"/>
            <a:ext cx="8835373" cy="863823"/>
          </a:xfrm>
        </p:spPr>
        <p:txBody>
          <a:bodyPr/>
          <a:lstStyle/>
          <a:p>
            <a:r>
              <a:rPr lang="en-US" dirty="0"/>
              <a:t>The Context of Feedback</a:t>
            </a:r>
          </a:p>
        </p:txBody>
      </p:sp>
    </p:spTree>
    <p:extLst>
      <p:ext uri="{BB962C8B-B14F-4D97-AF65-F5344CB8AC3E}">
        <p14:creationId xmlns:p14="http://schemas.microsoft.com/office/powerpoint/2010/main" val="958520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831356" y="260648"/>
            <a:ext cx="7505003" cy="1143000"/>
          </a:xfrm>
        </p:spPr>
        <p:txBody>
          <a:bodyPr>
            <a:noAutofit/>
          </a:bodyPr>
          <a:lstStyle/>
          <a:p>
            <a:pPr algn="ctr"/>
            <a:r>
              <a:rPr lang="en-US" dirty="0"/>
              <a:t>Gordon the Guided Missile</a:t>
            </a:r>
            <a:br>
              <a:rPr lang="en-US" dirty="0"/>
            </a:br>
            <a:endParaRPr lang="en-US" dirty="0"/>
          </a:p>
        </p:txBody>
      </p:sp>
      <p:pic>
        <p:nvPicPr>
          <p:cNvPr id="6" name="Cleese Gordon.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1831975" y="1091646"/>
            <a:ext cx="7666038" cy="5749925"/>
          </a:xfrm>
        </p:spPr>
      </p:pic>
      <p:pic>
        <p:nvPicPr>
          <p:cNvPr id="11267" name="Picture 2" descr="http://www.tpub.com/content/aviation/14313/img/14313_79_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8632" y="32551"/>
            <a:ext cx="22860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http://dreamsofspace.nfshost.com/spacebookdraft07July-webpage_files/image00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795" y="27417"/>
            <a:ext cx="1652588"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806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35360" y="71413"/>
            <a:ext cx="4619412" cy="1821181"/>
          </a:xfrm>
        </p:spPr>
        <p:txBody>
          <a:bodyPr>
            <a:normAutofit/>
          </a:bodyPr>
          <a:lstStyle/>
          <a:p>
            <a:r>
              <a:rPr lang="en-US" altLang="en-US" dirty="0" err="1"/>
              <a:t>Cynefin</a:t>
            </a:r>
            <a:r>
              <a:rPr lang="en-US" altLang="en-US" dirty="0"/>
              <a:t> Framework</a:t>
            </a:r>
            <a:br>
              <a:rPr lang="en-US" altLang="en-US" dirty="0"/>
            </a:br>
            <a:r>
              <a:rPr lang="en-US" altLang="en-US" dirty="0"/>
              <a:t>(Snowden)</a:t>
            </a:r>
          </a:p>
        </p:txBody>
      </p:sp>
      <p:sp>
        <p:nvSpPr>
          <p:cNvPr id="4" name="Footer Placeholder 3"/>
          <p:cNvSpPr>
            <a:spLocks noGrp="1"/>
          </p:cNvSpPr>
          <p:nvPr>
            <p:ph type="ftr" sz="quarter" idx="4294967295"/>
          </p:nvPr>
        </p:nvSpPr>
        <p:spPr>
          <a:xfrm>
            <a:off x="4038600" y="6356350"/>
            <a:ext cx="4114800" cy="3651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Aft>
                <a:spcPct val="30000"/>
              </a:spcAft>
              <a:defRPr/>
            </a:pPr>
            <a:endParaRPr lang="en-US" altLang="en-US" sz="1000">
              <a:solidFill>
                <a:srgbClr val="3333CC"/>
              </a:solidFill>
            </a:endParaRPr>
          </a:p>
        </p:txBody>
      </p:sp>
      <p:pic>
        <p:nvPicPr>
          <p:cNvPr id="25603" name="Content Placeholder 4"/>
          <p:cNvPicPr>
            <a:picLocks noGrp="1" noChangeAspect="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5663952" y="188640"/>
            <a:ext cx="5668456" cy="5894662"/>
          </a:xfrm>
        </p:spPr>
      </p:pic>
    </p:spTree>
    <p:extLst>
      <p:ext uri="{BB962C8B-B14F-4D97-AF65-F5344CB8AC3E}">
        <p14:creationId xmlns:p14="http://schemas.microsoft.com/office/powerpoint/2010/main" val="3128356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Obvious</a:t>
            </a:r>
          </a:p>
        </p:txBody>
      </p:sp>
      <p:sp>
        <p:nvSpPr>
          <p:cNvPr id="4" name="Footer Placeholder 3"/>
          <p:cNvSpPr>
            <a:spLocks noGrp="1"/>
          </p:cNvSpPr>
          <p:nvPr>
            <p:ph type="ftr" sz="quarter" idx="4294967295"/>
          </p:nvPr>
        </p:nvSpPr>
        <p:spPr>
          <a:xfrm>
            <a:off x="4038600" y="6356350"/>
            <a:ext cx="4114800" cy="3651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Aft>
                <a:spcPct val="30000"/>
              </a:spcAft>
              <a:defRPr/>
            </a:pPr>
            <a:endParaRPr lang="en-US" altLang="en-US" sz="1000">
              <a:solidFill>
                <a:srgbClr val="3333CC"/>
              </a:solidFill>
            </a:endParaRPr>
          </a:p>
        </p:txBody>
      </p:sp>
      <p:grpSp>
        <p:nvGrpSpPr>
          <p:cNvPr id="26628" name="Group 13"/>
          <p:cNvGrpSpPr>
            <a:grpSpLocks/>
          </p:cNvGrpSpPr>
          <p:nvPr/>
        </p:nvGrpSpPr>
        <p:grpSpPr bwMode="auto">
          <a:xfrm>
            <a:off x="2819400" y="1512887"/>
            <a:ext cx="4191000" cy="1289050"/>
            <a:chOff x="1295400" y="1707362"/>
            <a:chExt cx="4191000" cy="1289838"/>
          </a:xfrm>
        </p:grpSpPr>
        <p:sp>
          <p:nvSpPr>
            <p:cNvPr id="26634" name="Rectangle 4"/>
            <p:cNvSpPr>
              <a:spLocks noChangeArrowheads="1"/>
            </p:cNvSpPr>
            <p:nvPr/>
          </p:nvSpPr>
          <p:spPr bwMode="auto">
            <a:xfrm>
              <a:off x="2514600" y="1828800"/>
              <a:ext cx="1524000" cy="1168400"/>
            </a:xfrm>
            <a:prstGeom prst="rect">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graphicFrame>
          <p:nvGraphicFramePr>
            <p:cNvPr id="6" name="Diagram 5"/>
            <p:cNvGraphicFramePr/>
            <p:nvPr/>
          </p:nvGraphicFramePr>
          <p:xfrm>
            <a:off x="2590800" y="1905000"/>
            <a:ext cx="1219200" cy="96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36" name="Right Arrow 6"/>
            <p:cNvSpPr>
              <a:spLocks noChangeArrowheads="1"/>
            </p:cNvSpPr>
            <p:nvPr/>
          </p:nvSpPr>
          <p:spPr bwMode="auto">
            <a:xfrm>
              <a:off x="12954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6637" name="Right Arrow 7"/>
            <p:cNvSpPr>
              <a:spLocks noChangeArrowheads="1"/>
            </p:cNvSpPr>
            <p:nvPr/>
          </p:nvSpPr>
          <p:spPr bwMode="auto">
            <a:xfrm>
              <a:off x="41529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6638" name="TextBox 8"/>
            <p:cNvSpPr txBox="1">
              <a:spLocks noChangeArrowheads="1"/>
            </p:cNvSpPr>
            <p:nvPr/>
          </p:nvSpPr>
          <p:spPr bwMode="auto">
            <a:xfrm>
              <a:off x="1314450" y="1707362"/>
              <a:ext cx="10477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6639" name="TextBox 9"/>
            <p:cNvSpPr txBox="1">
              <a:spLocks noChangeArrowheads="1"/>
            </p:cNvSpPr>
            <p:nvPr/>
          </p:nvSpPr>
          <p:spPr bwMode="auto">
            <a:xfrm>
              <a:off x="4152900" y="1707362"/>
              <a:ext cx="13335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Output</a:t>
              </a:r>
            </a:p>
          </p:txBody>
        </p:sp>
      </p:grpSp>
      <p:sp>
        <p:nvSpPr>
          <p:cNvPr id="26629" name="TextBox 10"/>
          <p:cNvSpPr txBox="1">
            <a:spLocks noChangeArrowheads="1"/>
          </p:cNvSpPr>
          <p:nvPr/>
        </p:nvSpPr>
        <p:spPr bwMode="auto">
          <a:xfrm>
            <a:off x="2819400" y="3081337"/>
            <a:ext cx="5638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Cause and Effect Obvious to all</a:t>
            </a:r>
          </a:p>
          <a:p>
            <a:endParaRPr lang="en-US" altLang="en-US" dirty="0"/>
          </a:p>
          <a:p>
            <a:r>
              <a:rPr lang="en-US" altLang="en-US" dirty="0"/>
              <a:t>Known - Knowns</a:t>
            </a:r>
          </a:p>
        </p:txBody>
      </p:sp>
      <p:sp>
        <p:nvSpPr>
          <p:cNvPr id="26630" name="TextBox 11"/>
          <p:cNvSpPr txBox="1">
            <a:spLocks noChangeArrowheads="1"/>
          </p:cNvSpPr>
          <p:nvPr/>
        </p:nvSpPr>
        <p:spPr bwMode="auto">
          <a:xfrm>
            <a:off x="2808288" y="4656137"/>
            <a:ext cx="5257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i="1"/>
              <a:t>Sense - Categorize - Respond</a:t>
            </a:r>
            <a:r>
              <a:rPr lang="en-US" altLang="en-US"/>
              <a:t> </a:t>
            </a:r>
          </a:p>
          <a:p>
            <a:r>
              <a:rPr lang="en-US" altLang="en-US"/>
              <a:t>apply </a:t>
            </a:r>
            <a:r>
              <a:rPr lang="en-US" altLang="en-US" i="1"/>
              <a:t>best</a:t>
            </a:r>
            <a:r>
              <a:rPr lang="en-US" altLang="en-US"/>
              <a:t> practice</a:t>
            </a:r>
          </a:p>
        </p:txBody>
      </p:sp>
      <p:pic>
        <p:nvPicPr>
          <p:cNvPr id="26631" name="Picture 12"/>
          <p:cNvPicPr>
            <a:picLocks noChangeAspect="1"/>
          </p:cNvPicPr>
          <p:nvPr/>
        </p:nvPicPr>
        <p:blipFill>
          <a:blip r:embed="rId7" cstate="print">
            <a:extLst>
              <a:ext uri="{28A0092B-C50C-407E-A947-70E740481C1C}">
                <a14:useLocalDpi xmlns:a14="http://schemas.microsoft.com/office/drawing/2010/main" val="0"/>
              </a:ext>
            </a:extLst>
          </a:blip>
          <a:srcRect l="60948" t="35799" r="29826" b="52313"/>
          <a:stretch>
            <a:fillRect/>
          </a:stretch>
        </p:blipFill>
        <p:spPr bwMode="auto">
          <a:xfrm>
            <a:off x="7391400" y="1773237"/>
            <a:ext cx="55245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2" name="TextBox 14"/>
          <p:cNvSpPr txBox="1">
            <a:spLocks noChangeArrowheads="1"/>
          </p:cNvSpPr>
          <p:nvPr/>
        </p:nvSpPr>
        <p:spPr bwMode="auto">
          <a:xfrm>
            <a:off x="7086600" y="1371601"/>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
        <p:nvSpPr>
          <p:cNvPr id="26633" name="TextBox 15"/>
          <p:cNvSpPr txBox="1">
            <a:spLocks noChangeArrowheads="1"/>
          </p:cNvSpPr>
          <p:nvPr/>
        </p:nvSpPr>
        <p:spPr bwMode="auto">
          <a:xfrm>
            <a:off x="2838450" y="5824538"/>
            <a:ext cx="6534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Example: Manufacturing</a:t>
            </a:r>
          </a:p>
        </p:txBody>
      </p:sp>
    </p:spTree>
    <p:extLst>
      <p:ext uri="{BB962C8B-B14F-4D97-AF65-F5344CB8AC3E}">
        <p14:creationId xmlns:p14="http://schemas.microsoft.com/office/powerpoint/2010/main" val="1282922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643313" y="1828800"/>
            <a:ext cx="1528762" cy="11636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51" name="Title 1"/>
          <p:cNvSpPr>
            <a:spLocks noGrp="1"/>
          </p:cNvSpPr>
          <p:nvPr>
            <p:ph type="title"/>
          </p:nvPr>
        </p:nvSpPr>
        <p:spPr/>
        <p:txBody>
          <a:bodyPr/>
          <a:lstStyle/>
          <a:p>
            <a:r>
              <a:rPr lang="en-US" altLang="en-US"/>
              <a:t>Complicated</a:t>
            </a:r>
          </a:p>
        </p:txBody>
      </p:sp>
      <p:sp>
        <p:nvSpPr>
          <p:cNvPr id="4" name="Footer Placeholder 3"/>
          <p:cNvSpPr>
            <a:spLocks noGrp="1"/>
          </p:cNvSpPr>
          <p:nvPr>
            <p:ph type="ftr" sz="quarter" idx="4294967295"/>
          </p:nvPr>
        </p:nvSpPr>
        <p:spPr>
          <a:xfrm>
            <a:off x="4038600" y="6356350"/>
            <a:ext cx="4114800" cy="3651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Aft>
                <a:spcPct val="30000"/>
              </a:spcAft>
              <a:defRPr/>
            </a:pPr>
            <a:endParaRPr lang="en-US" altLang="en-US" sz="1000">
              <a:solidFill>
                <a:srgbClr val="3333CC"/>
              </a:solidFill>
            </a:endParaRPr>
          </a:p>
        </p:txBody>
      </p:sp>
      <p:grpSp>
        <p:nvGrpSpPr>
          <p:cNvPr id="27653" name="Group 16"/>
          <p:cNvGrpSpPr>
            <a:grpSpLocks/>
          </p:cNvGrpSpPr>
          <p:nvPr/>
        </p:nvGrpSpPr>
        <p:grpSpPr bwMode="auto">
          <a:xfrm>
            <a:off x="3657600" y="1828800"/>
            <a:ext cx="1524000" cy="1168400"/>
            <a:chOff x="2514600" y="1828800"/>
            <a:chExt cx="1524000" cy="1168400"/>
          </a:xfrm>
        </p:grpSpPr>
        <p:sp>
          <p:nvSpPr>
            <p:cNvPr id="27665" name="Rectangle 4"/>
            <p:cNvSpPr>
              <a:spLocks noChangeArrowheads="1"/>
            </p:cNvSpPr>
            <p:nvPr/>
          </p:nvSpPr>
          <p:spPr bwMode="auto">
            <a:xfrm>
              <a:off x="2514600" y="1828800"/>
              <a:ext cx="1524000" cy="1168400"/>
            </a:xfrm>
            <a:prstGeom prst="rect">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graphicFrame>
          <p:nvGraphicFramePr>
            <p:cNvPr id="6" name="Diagram 5"/>
            <p:cNvGraphicFramePr/>
            <p:nvPr/>
          </p:nvGraphicFramePr>
          <p:xfrm>
            <a:off x="2590800" y="1905000"/>
            <a:ext cx="1219200" cy="96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
        <p:nvSpPr>
          <p:cNvPr id="27654" name="Right Arrow 6"/>
          <p:cNvSpPr>
            <a:spLocks noChangeArrowheads="1"/>
          </p:cNvSpPr>
          <p:nvPr/>
        </p:nvSpPr>
        <p:spPr bwMode="auto">
          <a:xfrm>
            <a:off x="2438400" y="22860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55" name="Right Arrow 7"/>
          <p:cNvSpPr>
            <a:spLocks noChangeArrowheads="1"/>
          </p:cNvSpPr>
          <p:nvPr/>
        </p:nvSpPr>
        <p:spPr bwMode="auto">
          <a:xfrm rot="-1373065">
            <a:off x="5791200" y="2075754"/>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56" name="TextBox 8"/>
          <p:cNvSpPr txBox="1">
            <a:spLocks noChangeArrowheads="1"/>
          </p:cNvSpPr>
          <p:nvPr/>
        </p:nvSpPr>
        <p:spPr bwMode="auto">
          <a:xfrm>
            <a:off x="2457450" y="1708150"/>
            <a:ext cx="10477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7657" name="TextBox 9"/>
          <p:cNvSpPr txBox="1">
            <a:spLocks noChangeArrowheads="1"/>
          </p:cNvSpPr>
          <p:nvPr/>
        </p:nvSpPr>
        <p:spPr bwMode="auto">
          <a:xfrm>
            <a:off x="5181600" y="1708150"/>
            <a:ext cx="1333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Output</a:t>
            </a:r>
          </a:p>
        </p:txBody>
      </p:sp>
      <p:sp>
        <p:nvSpPr>
          <p:cNvPr id="27658" name="TextBox 10"/>
          <p:cNvSpPr txBox="1">
            <a:spLocks noChangeArrowheads="1"/>
          </p:cNvSpPr>
          <p:nvPr/>
        </p:nvSpPr>
        <p:spPr bwMode="auto">
          <a:xfrm>
            <a:off x="2819400" y="3276601"/>
            <a:ext cx="7543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Cause and Effect Requires Analysis</a:t>
            </a:r>
          </a:p>
          <a:p>
            <a:endParaRPr lang="en-US" altLang="en-US" sz="1600" dirty="0"/>
          </a:p>
          <a:p>
            <a:r>
              <a:rPr lang="en-US" altLang="en-US" dirty="0"/>
              <a:t>Known - Unknowns</a:t>
            </a:r>
          </a:p>
        </p:txBody>
      </p:sp>
      <p:sp>
        <p:nvSpPr>
          <p:cNvPr id="27659" name="TextBox 11"/>
          <p:cNvSpPr txBox="1">
            <a:spLocks noChangeArrowheads="1"/>
          </p:cNvSpPr>
          <p:nvPr/>
        </p:nvSpPr>
        <p:spPr bwMode="auto">
          <a:xfrm>
            <a:off x="2808288" y="4572000"/>
            <a:ext cx="5257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i="1" dirty="0"/>
              <a:t>Sense - Analyze – Respond</a:t>
            </a:r>
            <a:endParaRPr lang="en-US" altLang="en-US" dirty="0"/>
          </a:p>
          <a:p>
            <a:r>
              <a:rPr lang="en-US" altLang="en-US" dirty="0"/>
              <a:t>apply </a:t>
            </a:r>
            <a:r>
              <a:rPr lang="en-US" altLang="en-US" i="1" dirty="0"/>
              <a:t>good</a:t>
            </a:r>
            <a:r>
              <a:rPr lang="en-US" altLang="en-US" dirty="0"/>
              <a:t> practice</a:t>
            </a:r>
          </a:p>
        </p:txBody>
      </p:sp>
      <p:pic>
        <p:nvPicPr>
          <p:cNvPr id="27660" name="Picture 12"/>
          <p:cNvPicPr>
            <a:picLocks noChangeAspect="1"/>
          </p:cNvPicPr>
          <p:nvPr/>
        </p:nvPicPr>
        <p:blipFill>
          <a:blip r:embed="rId7" cstate="print">
            <a:extLst>
              <a:ext uri="{28A0092B-C50C-407E-A947-70E740481C1C}">
                <a14:useLocalDpi xmlns:a14="http://schemas.microsoft.com/office/drawing/2010/main" val="0"/>
              </a:ext>
            </a:extLst>
          </a:blip>
          <a:srcRect l="40189" t="35799" r="41360" b="52313"/>
          <a:stretch>
            <a:fillRect/>
          </a:stretch>
        </p:blipFill>
        <p:spPr bwMode="auto">
          <a:xfrm>
            <a:off x="7086600" y="1980504"/>
            <a:ext cx="19812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1" name="TextBox 14"/>
          <p:cNvSpPr txBox="1">
            <a:spLocks noChangeArrowheads="1"/>
          </p:cNvSpPr>
          <p:nvPr/>
        </p:nvSpPr>
        <p:spPr bwMode="auto">
          <a:xfrm>
            <a:off x="7162800" y="1642368"/>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
        <p:nvSpPr>
          <p:cNvPr id="27662" name="Right Arrow 15"/>
          <p:cNvSpPr>
            <a:spLocks noChangeArrowheads="1"/>
          </p:cNvSpPr>
          <p:nvPr/>
        </p:nvSpPr>
        <p:spPr bwMode="auto">
          <a:xfrm rot="1373065" flipV="1">
            <a:off x="5805488" y="2456754"/>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7663" name="TextBox 17"/>
          <p:cNvSpPr txBox="1">
            <a:spLocks noChangeArrowheads="1"/>
          </p:cNvSpPr>
          <p:nvPr/>
        </p:nvSpPr>
        <p:spPr bwMode="auto">
          <a:xfrm>
            <a:off x="2819400" y="5638801"/>
            <a:ext cx="75247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Example: Incremental Product Development</a:t>
            </a:r>
          </a:p>
        </p:txBody>
      </p:sp>
      <p:sp>
        <p:nvSpPr>
          <p:cNvPr id="27664" name="TextBox 18"/>
          <p:cNvSpPr txBox="1">
            <a:spLocks noChangeArrowheads="1"/>
          </p:cNvSpPr>
          <p:nvPr/>
        </p:nvSpPr>
        <p:spPr bwMode="auto">
          <a:xfrm>
            <a:off x="3643314" y="1287464"/>
            <a:ext cx="15763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Analysis</a:t>
            </a:r>
          </a:p>
        </p:txBody>
      </p:sp>
    </p:spTree>
    <p:extLst>
      <p:ext uri="{BB962C8B-B14F-4D97-AF65-F5344CB8AC3E}">
        <p14:creationId xmlns:p14="http://schemas.microsoft.com/office/powerpoint/2010/main" val="427107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a:t>Complex</a:t>
            </a:r>
          </a:p>
        </p:txBody>
      </p:sp>
      <p:sp>
        <p:nvSpPr>
          <p:cNvPr id="4" name="Footer Placeholder 3"/>
          <p:cNvSpPr>
            <a:spLocks noGrp="1"/>
          </p:cNvSpPr>
          <p:nvPr>
            <p:ph type="ftr" sz="quarter" idx="4294967295"/>
          </p:nvPr>
        </p:nvSpPr>
        <p:spPr>
          <a:xfrm>
            <a:off x="4038600" y="6356350"/>
            <a:ext cx="4114800" cy="3651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Aft>
                <a:spcPct val="30000"/>
              </a:spcAft>
              <a:defRPr/>
            </a:pPr>
            <a:endParaRPr lang="en-US" altLang="en-US" sz="1000">
              <a:solidFill>
                <a:srgbClr val="3333CC"/>
              </a:solidFill>
            </a:endParaRPr>
          </a:p>
        </p:txBody>
      </p:sp>
      <p:sp>
        <p:nvSpPr>
          <p:cNvPr id="28676" name="Rectangle 4"/>
          <p:cNvSpPr>
            <a:spLocks noChangeArrowheads="1"/>
          </p:cNvSpPr>
          <p:nvPr/>
        </p:nvSpPr>
        <p:spPr bwMode="auto">
          <a:xfrm>
            <a:off x="4038600" y="1828800"/>
            <a:ext cx="1524000" cy="1168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77" name="Right Arrow 6"/>
          <p:cNvSpPr>
            <a:spLocks noChangeArrowheads="1"/>
          </p:cNvSpPr>
          <p:nvPr/>
        </p:nvSpPr>
        <p:spPr bwMode="auto">
          <a:xfrm>
            <a:off x="2819400" y="22098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78" name="Right Arrow 7"/>
          <p:cNvSpPr>
            <a:spLocks noChangeArrowheads="1"/>
          </p:cNvSpPr>
          <p:nvPr/>
        </p:nvSpPr>
        <p:spPr bwMode="auto">
          <a:xfrm rot="-3039098">
            <a:off x="5718970" y="1726408"/>
            <a:ext cx="822325" cy="388937"/>
          </a:xfrm>
          <a:prstGeom prst="rightArrow">
            <a:avLst>
              <a:gd name="adj1" fmla="val 50000"/>
              <a:gd name="adj2" fmla="val 50019"/>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79" name="TextBox 8"/>
          <p:cNvSpPr txBox="1">
            <a:spLocks noChangeArrowheads="1"/>
          </p:cNvSpPr>
          <p:nvPr/>
        </p:nvSpPr>
        <p:spPr bwMode="auto">
          <a:xfrm>
            <a:off x="2838450" y="1708150"/>
            <a:ext cx="10477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8680" name="TextBox 10"/>
          <p:cNvSpPr txBox="1">
            <a:spLocks noChangeArrowheads="1"/>
          </p:cNvSpPr>
          <p:nvPr/>
        </p:nvSpPr>
        <p:spPr bwMode="auto">
          <a:xfrm>
            <a:off x="2819400" y="3276600"/>
            <a:ext cx="74676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Cause and Effect perceived in retrospect</a:t>
            </a:r>
          </a:p>
          <a:p>
            <a:endParaRPr lang="en-US" altLang="en-US" sz="1800" dirty="0"/>
          </a:p>
          <a:p>
            <a:r>
              <a:rPr lang="en-US" altLang="en-US" dirty="0"/>
              <a:t>Unknown - Unknowns</a:t>
            </a:r>
          </a:p>
        </p:txBody>
      </p:sp>
      <p:sp>
        <p:nvSpPr>
          <p:cNvPr id="28681" name="TextBox 11"/>
          <p:cNvSpPr txBox="1">
            <a:spLocks noChangeArrowheads="1"/>
          </p:cNvSpPr>
          <p:nvPr/>
        </p:nvSpPr>
        <p:spPr bwMode="auto">
          <a:xfrm>
            <a:off x="2895600" y="4648200"/>
            <a:ext cx="5257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i="1" dirty="0"/>
              <a:t>Probe - Sense – Respond</a:t>
            </a:r>
            <a:endParaRPr lang="en-US" altLang="en-US" dirty="0"/>
          </a:p>
          <a:p>
            <a:r>
              <a:rPr lang="en-US" altLang="en-US" dirty="0"/>
              <a:t>sense </a:t>
            </a:r>
            <a:r>
              <a:rPr lang="en-US" altLang="en-US" i="1" dirty="0"/>
              <a:t>emergent</a:t>
            </a:r>
            <a:r>
              <a:rPr lang="en-US" altLang="en-US" dirty="0"/>
              <a:t> practice</a:t>
            </a:r>
          </a:p>
        </p:txBody>
      </p:sp>
      <p:pic>
        <p:nvPicPr>
          <p:cNvPr id="28682" name="Picture 12"/>
          <p:cNvPicPr>
            <a:picLocks noChangeAspect="1"/>
          </p:cNvPicPr>
          <p:nvPr/>
        </p:nvPicPr>
        <p:blipFill>
          <a:blip r:embed="rId2" cstate="print">
            <a:extLst>
              <a:ext uri="{28A0092B-C50C-407E-A947-70E740481C1C}">
                <a14:useLocalDpi xmlns:a14="http://schemas.microsoft.com/office/drawing/2010/main" val="0"/>
              </a:ext>
            </a:extLst>
          </a:blip>
          <a:srcRect l="59811" t="41113" r="20317" b="42915"/>
          <a:stretch>
            <a:fillRect/>
          </a:stretch>
        </p:blipFill>
        <p:spPr bwMode="auto">
          <a:xfrm>
            <a:off x="7024688" y="1849438"/>
            <a:ext cx="2133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3" name="TextBox 14"/>
          <p:cNvSpPr txBox="1">
            <a:spLocks noChangeArrowheads="1"/>
          </p:cNvSpPr>
          <p:nvPr/>
        </p:nvSpPr>
        <p:spPr bwMode="auto">
          <a:xfrm>
            <a:off x="7086600" y="1566864"/>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
        <p:nvSpPr>
          <p:cNvPr id="28684" name="TextBox 9"/>
          <p:cNvSpPr txBox="1">
            <a:spLocks noChangeArrowheads="1"/>
          </p:cNvSpPr>
          <p:nvPr/>
        </p:nvSpPr>
        <p:spPr bwMode="auto">
          <a:xfrm>
            <a:off x="5638800" y="2154239"/>
            <a:ext cx="1333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Output</a:t>
            </a:r>
          </a:p>
        </p:txBody>
      </p:sp>
      <p:sp>
        <p:nvSpPr>
          <p:cNvPr id="28685" name="Right Arrow 16"/>
          <p:cNvSpPr>
            <a:spLocks noChangeArrowheads="1"/>
          </p:cNvSpPr>
          <p:nvPr/>
        </p:nvSpPr>
        <p:spPr bwMode="auto">
          <a:xfrm rot="3039098" flipV="1">
            <a:off x="5708651" y="2741613"/>
            <a:ext cx="858837" cy="388938"/>
          </a:xfrm>
          <a:prstGeom prst="rightArrow">
            <a:avLst>
              <a:gd name="adj1" fmla="val 50000"/>
              <a:gd name="adj2" fmla="val 50021"/>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8686" name="TextBox 17"/>
          <p:cNvSpPr txBox="1">
            <a:spLocks noChangeArrowheads="1"/>
          </p:cNvSpPr>
          <p:nvPr/>
        </p:nvSpPr>
        <p:spPr bwMode="auto">
          <a:xfrm>
            <a:off x="2838450" y="5715001"/>
            <a:ext cx="6534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Example: New Product Development</a:t>
            </a:r>
          </a:p>
        </p:txBody>
      </p:sp>
      <p:sp>
        <p:nvSpPr>
          <p:cNvPr id="2" name="U-Turn Arrow 1"/>
          <p:cNvSpPr/>
          <p:nvPr/>
        </p:nvSpPr>
        <p:spPr>
          <a:xfrm flipH="1">
            <a:off x="3581400" y="1295400"/>
            <a:ext cx="2362200" cy="488950"/>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ight Arrow 6"/>
          <p:cNvSpPr>
            <a:spLocks noChangeArrowheads="1"/>
          </p:cNvSpPr>
          <p:nvPr/>
        </p:nvSpPr>
        <p:spPr bwMode="auto">
          <a:xfrm>
            <a:off x="2971800" y="2172792"/>
            <a:ext cx="2823458" cy="392112"/>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Tree>
    <p:extLst>
      <p:ext uri="{BB962C8B-B14F-4D97-AF65-F5344CB8AC3E}">
        <p14:creationId xmlns:p14="http://schemas.microsoft.com/office/powerpoint/2010/main" val="179106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t>Chaotic</a:t>
            </a:r>
          </a:p>
        </p:txBody>
      </p:sp>
      <p:sp>
        <p:nvSpPr>
          <p:cNvPr id="4" name="Footer Placeholder 3"/>
          <p:cNvSpPr>
            <a:spLocks noGrp="1"/>
          </p:cNvSpPr>
          <p:nvPr>
            <p:ph type="ftr" sz="quarter" idx="4294967295"/>
          </p:nvPr>
        </p:nvSpPr>
        <p:spPr>
          <a:xfrm>
            <a:off x="4038600" y="6356350"/>
            <a:ext cx="4114800" cy="365125"/>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spcAft>
                <a:spcPct val="30000"/>
              </a:spcAft>
              <a:defRPr/>
            </a:pPr>
            <a:endParaRPr lang="en-US" altLang="en-US" sz="1000">
              <a:solidFill>
                <a:srgbClr val="3333CC"/>
              </a:solidFill>
            </a:endParaRPr>
          </a:p>
        </p:txBody>
      </p:sp>
      <p:sp>
        <p:nvSpPr>
          <p:cNvPr id="29700" name="Rectangle 4"/>
          <p:cNvSpPr>
            <a:spLocks noChangeArrowheads="1"/>
          </p:cNvSpPr>
          <p:nvPr/>
        </p:nvSpPr>
        <p:spPr bwMode="auto">
          <a:xfrm>
            <a:off x="3810000" y="1797050"/>
            <a:ext cx="1524000" cy="11684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9701" name="Right Arrow 6"/>
          <p:cNvSpPr>
            <a:spLocks noChangeArrowheads="1"/>
          </p:cNvSpPr>
          <p:nvPr/>
        </p:nvSpPr>
        <p:spPr bwMode="auto">
          <a:xfrm>
            <a:off x="2590800" y="217805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9702" name="Right Arrow 7"/>
          <p:cNvSpPr>
            <a:spLocks noChangeArrowheads="1"/>
          </p:cNvSpPr>
          <p:nvPr/>
        </p:nvSpPr>
        <p:spPr bwMode="auto">
          <a:xfrm rot="-1373065">
            <a:off x="5715000" y="200025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9703" name="TextBox 8"/>
          <p:cNvSpPr txBox="1">
            <a:spLocks noChangeArrowheads="1"/>
          </p:cNvSpPr>
          <p:nvPr/>
        </p:nvSpPr>
        <p:spPr bwMode="auto">
          <a:xfrm>
            <a:off x="2609850" y="1676400"/>
            <a:ext cx="10477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Input</a:t>
            </a:r>
          </a:p>
        </p:txBody>
      </p:sp>
      <p:sp>
        <p:nvSpPr>
          <p:cNvPr id="29704" name="TextBox 9"/>
          <p:cNvSpPr txBox="1">
            <a:spLocks noChangeArrowheads="1"/>
          </p:cNvSpPr>
          <p:nvPr/>
        </p:nvSpPr>
        <p:spPr bwMode="auto">
          <a:xfrm>
            <a:off x="5524500" y="1524001"/>
            <a:ext cx="1333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a:t>Output</a:t>
            </a:r>
          </a:p>
        </p:txBody>
      </p:sp>
      <p:sp>
        <p:nvSpPr>
          <p:cNvPr id="29705" name="TextBox 10"/>
          <p:cNvSpPr txBox="1">
            <a:spLocks noChangeArrowheads="1"/>
          </p:cNvSpPr>
          <p:nvPr/>
        </p:nvSpPr>
        <p:spPr bwMode="auto">
          <a:xfrm>
            <a:off x="2819400" y="3276600"/>
            <a:ext cx="74676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No Relationship between Cause and Effect</a:t>
            </a:r>
          </a:p>
          <a:p>
            <a:endParaRPr lang="en-US" altLang="en-US" sz="1800" dirty="0"/>
          </a:p>
          <a:p>
            <a:r>
              <a:rPr lang="en-US" altLang="en-US" dirty="0" err="1"/>
              <a:t>Unknowables</a:t>
            </a:r>
            <a:endParaRPr lang="en-US" altLang="en-US" dirty="0"/>
          </a:p>
        </p:txBody>
      </p:sp>
      <p:sp>
        <p:nvSpPr>
          <p:cNvPr id="29706" name="TextBox 11"/>
          <p:cNvSpPr txBox="1">
            <a:spLocks noChangeArrowheads="1"/>
          </p:cNvSpPr>
          <p:nvPr/>
        </p:nvSpPr>
        <p:spPr bwMode="auto">
          <a:xfrm>
            <a:off x="2808288" y="4608512"/>
            <a:ext cx="5257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i="1" dirty="0"/>
              <a:t>Act - Sense - Respond</a:t>
            </a:r>
            <a:endParaRPr lang="en-US" altLang="en-US" dirty="0"/>
          </a:p>
          <a:p>
            <a:r>
              <a:rPr lang="en-US" altLang="en-US" dirty="0"/>
              <a:t>discover </a:t>
            </a:r>
            <a:r>
              <a:rPr lang="en-US" altLang="en-US" i="1" dirty="0"/>
              <a:t>novel</a:t>
            </a:r>
            <a:r>
              <a:rPr lang="en-US" altLang="en-US" dirty="0"/>
              <a:t> practice.</a:t>
            </a:r>
          </a:p>
        </p:txBody>
      </p:sp>
      <p:pic>
        <p:nvPicPr>
          <p:cNvPr id="29707" name="Picture 12"/>
          <p:cNvPicPr>
            <a:picLocks noChangeAspect="1"/>
          </p:cNvPicPr>
          <p:nvPr/>
        </p:nvPicPr>
        <p:blipFill>
          <a:blip r:embed="rId2" cstate="print">
            <a:extLst>
              <a:ext uri="{28A0092B-C50C-407E-A947-70E740481C1C}">
                <a14:useLocalDpi xmlns:a14="http://schemas.microsoft.com/office/drawing/2010/main" val="0"/>
              </a:ext>
            </a:extLst>
          </a:blip>
          <a:srcRect l="21355" t="72763" r="50967" b="14461"/>
          <a:stretch>
            <a:fillRect/>
          </a:stretch>
        </p:blipFill>
        <p:spPr bwMode="auto">
          <a:xfrm>
            <a:off x="6934200" y="1933575"/>
            <a:ext cx="2971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TextBox 14"/>
          <p:cNvSpPr txBox="1">
            <a:spLocks noChangeArrowheads="1"/>
          </p:cNvSpPr>
          <p:nvPr/>
        </p:nvSpPr>
        <p:spPr bwMode="auto">
          <a:xfrm>
            <a:off x="7086600" y="1566864"/>
            <a:ext cx="1333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sz="1800"/>
              <a:t>Distribution</a:t>
            </a:r>
          </a:p>
        </p:txBody>
      </p:sp>
      <p:sp>
        <p:nvSpPr>
          <p:cNvPr id="29709" name="Right Arrow 15"/>
          <p:cNvSpPr>
            <a:spLocks noChangeArrowheads="1"/>
          </p:cNvSpPr>
          <p:nvPr/>
        </p:nvSpPr>
        <p:spPr bwMode="auto">
          <a:xfrm rot="1373065" flipV="1">
            <a:off x="5729288" y="238125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9710" name="Right Arrow 13"/>
          <p:cNvSpPr>
            <a:spLocks noChangeArrowheads="1"/>
          </p:cNvSpPr>
          <p:nvPr/>
        </p:nvSpPr>
        <p:spPr bwMode="auto">
          <a:xfrm rot="8596000" flipV="1">
            <a:off x="4781550" y="2552700"/>
            <a:ext cx="1143000" cy="304800"/>
          </a:xfrm>
          <a:prstGeom prst="rightArrow">
            <a:avLst>
              <a:gd name="adj1" fmla="val 50000"/>
              <a:gd name="adj2" fmla="val 50000"/>
            </a:avLst>
          </a:prstGeom>
          <a:solidFill>
            <a:schemeClr val="hlink"/>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914400" indent="-342900">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pPr eaLnBrk="1" hangingPunct="1">
              <a:spcBef>
                <a:spcPct val="20000"/>
              </a:spcBef>
              <a:buClr>
                <a:srgbClr val="333399"/>
              </a:buClr>
              <a:buFont typeface="Wingdings" panose="05000000000000000000" pitchFamily="2" charset="2"/>
              <a:buNone/>
            </a:pPr>
            <a:endParaRPr lang="en-US" altLang="en-US"/>
          </a:p>
        </p:txBody>
      </p:sp>
      <p:sp>
        <p:nvSpPr>
          <p:cNvPr id="29711" name="TextBox 16"/>
          <p:cNvSpPr txBox="1">
            <a:spLocks noChangeArrowheads="1"/>
          </p:cNvSpPr>
          <p:nvPr/>
        </p:nvSpPr>
        <p:spPr bwMode="auto">
          <a:xfrm>
            <a:off x="2819400" y="5724526"/>
            <a:ext cx="6534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CC3300"/>
                </a:solidFill>
                <a:latin typeface="Arial" panose="020B0604020202020204" pitchFamily="34" charset="0"/>
                <a:cs typeface="Times New Roman" panose="02020603050405020304" pitchFamily="18" charset="0"/>
              </a:defRPr>
            </a:lvl1pPr>
            <a:lvl2pPr marL="742950" indent="-285750">
              <a:defRPr sz="2800">
                <a:solidFill>
                  <a:srgbClr val="CC3300"/>
                </a:solidFill>
                <a:latin typeface="Arial" panose="020B0604020202020204" pitchFamily="34" charset="0"/>
                <a:cs typeface="Times New Roman" panose="02020603050405020304" pitchFamily="18" charset="0"/>
              </a:defRPr>
            </a:lvl2pPr>
            <a:lvl3pPr marL="1143000" indent="-228600">
              <a:defRPr sz="2800">
                <a:solidFill>
                  <a:srgbClr val="CC3300"/>
                </a:solidFill>
                <a:latin typeface="Arial" panose="020B0604020202020204" pitchFamily="34" charset="0"/>
                <a:cs typeface="Times New Roman" panose="02020603050405020304" pitchFamily="18" charset="0"/>
              </a:defRPr>
            </a:lvl3pPr>
            <a:lvl4pPr marL="1600200" indent="-228600">
              <a:defRPr sz="2800">
                <a:solidFill>
                  <a:srgbClr val="CC3300"/>
                </a:solidFill>
                <a:latin typeface="Arial" panose="020B0604020202020204" pitchFamily="34" charset="0"/>
                <a:cs typeface="Times New Roman" panose="02020603050405020304" pitchFamily="18" charset="0"/>
              </a:defRPr>
            </a:lvl4pPr>
            <a:lvl5pPr marL="2057400" indent="-228600">
              <a:defRPr sz="2800">
                <a:solidFill>
                  <a:srgbClr val="CC3300"/>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rgbClr val="CC3300"/>
                </a:solidFill>
                <a:latin typeface="Arial" panose="020B0604020202020204" pitchFamily="34" charset="0"/>
                <a:cs typeface="Times New Roman" panose="02020603050405020304" pitchFamily="18" charset="0"/>
              </a:defRPr>
            </a:lvl9pPr>
          </a:lstStyle>
          <a:p>
            <a:r>
              <a:rPr lang="en-US" altLang="en-US" dirty="0"/>
              <a:t>Example: Medical Emergency</a:t>
            </a:r>
          </a:p>
        </p:txBody>
      </p:sp>
    </p:spTree>
    <p:extLst>
      <p:ext uri="{BB962C8B-B14F-4D97-AF65-F5344CB8AC3E}">
        <p14:creationId xmlns:p14="http://schemas.microsoft.com/office/powerpoint/2010/main" val="36289404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nl-NL" sz="4000" dirty="0">
                <a:solidFill>
                  <a:srgbClr val="000000"/>
                </a:solidFill>
              </a:rPr>
              <a:t>Risk management tools</a:t>
            </a:r>
          </a:p>
        </p:txBody>
      </p:sp>
      <p:sp>
        <p:nvSpPr>
          <p:cNvPr id="3" name="Subtitle 2"/>
          <p:cNvSpPr>
            <a:spLocks noGrp="1"/>
          </p:cNvSpPr>
          <p:nvPr>
            <p:ph type="subTitle" idx="1"/>
          </p:nvPr>
        </p:nvSpPr>
        <p:spPr/>
        <p:txBody>
          <a:bodyPr/>
          <a:lstStyle/>
          <a:p>
            <a:endParaRPr lang="en-US"/>
          </a:p>
        </p:txBody>
      </p:sp>
      <p:pic>
        <p:nvPicPr>
          <p:cNvPr id="4" name="Tijdelijke aanduiding voor inhoud 3" descr="skydivers.jpg"/>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t="5657" b="5657"/>
          <a:stretch/>
        </p:blipFill>
        <p:spPr>
          <a:xfrm>
            <a:off x="1707257" y="0"/>
            <a:ext cx="9285287" cy="6858000"/>
          </a:xfrm>
        </p:spPr>
      </p:pic>
      <p:sp>
        <p:nvSpPr>
          <p:cNvPr id="5" name="TextBox 4"/>
          <p:cNvSpPr txBox="1"/>
          <p:nvPr/>
        </p:nvSpPr>
        <p:spPr>
          <a:xfrm>
            <a:off x="1967022" y="188640"/>
            <a:ext cx="6937289" cy="646331"/>
          </a:xfrm>
          <a:prstGeom prst="rect">
            <a:avLst/>
          </a:prstGeom>
          <a:noFill/>
        </p:spPr>
        <p:txBody>
          <a:bodyPr wrap="square" rtlCol="0">
            <a:spAutoFit/>
          </a:bodyPr>
          <a:lstStyle/>
          <a:p>
            <a:r>
              <a:rPr lang="en-US" sz="3600" b="1" dirty="0">
                <a:solidFill>
                  <a:schemeClr val="bg1"/>
                </a:solidFill>
              </a:rPr>
              <a:t>Types of Risk</a:t>
            </a:r>
          </a:p>
        </p:txBody>
      </p:sp>
    </p:spTree>
    <p:extLst>
      <p:ext uri="{BB962C8B-B14F-4D97-AF65-F5344CB8AC3E}">
        <p14:creationId xmlns:p14="http://schemas.microsoft.com/office/powerpoint/2010/main" val="11032631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descr="Clock Top by laffy4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3958" y="1370095"/>
            <a:ext cx="3291840" cy="246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descr="Twenty Dollar Bill by Darren He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7962" y="1369792"/>
            <a:ext cx="3291840" cy="2468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5"/>
          <p:cNvSpPr txBox="1">
            <a:spLocks noChangeArrowheads="1"/>
          </p:cNvSpPr>
          <p:nvPr/>
        </p:nvSpPr>
        <p:spPr bwMode="auto">
          <a:xfrm>
            <a:off x="1862607" y="188913"/>
            <a:ext cx="364555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GB" sz="2400" dirty="0">
              <a:solidFill>
                <a:srgbClr val="0066FF"/>
              </a:solidFill>
            </a:endParaRPr>
          </a:p>
          <a:p>
            <a:pPr algn="ctr" eaLnBrk="1" hangingPunct="1"/>
            <a:r>
              <a:rPr lang="en-GB" sz="3200" b="1" dirty="0">
                <a:solidFill>
                  <a:srgbClr val="0066FF"/>
                </a:solidFill>
              </a:rPr>
              <a:t>Categories of risk</a:t>
            </a:r>
          </a:p>
          <a:p>
            <a:pPr algn="ctr" eaLnBrk="1" hangingPunct="1"/>
            <a:endParaRPr lang="en-GB" sz="3200" b="1" dirty="0">
              <a:solidFill>
                <a:srgbClr val="0066FF"/>
              </a:solidFill>
            </a:endParaRPr>
          </a:p>
        </p:txBody>
      </p:sp>
      <p:sp>
        <p:nvSpPr>
          <p:cNvPr id="47110" name="Rectangle 6"/>
          <p:cNvSpPr>
            <a:spLocks noChangeArrowheads="1"/>
          </p:cNvSpPr>
          <p:nvPr/>
        </p:nvSpPr>
        <p:spPr bwMode="auto">
          <a:xfrm>
            <a:off x="7627548" y="3227694"/>
            <a:ext cx="25046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dirty="0">
                <a:solidFill>
                  <a:srgbClr val="FF0000"/>
                </a:solidFill>
              </a:rPr>
              <a:t>Delivery Failure</a:t>
            </a:r>
          </a:p>
        </p:txBody>
      </p:sp>
      <p:sp>
        <p:nvSpPr>
          <p:cNvPr id="47111" name="Rectangle 7"/>
          <p:cNvSpPr>
            <a:spLocks noChangeArrowheads="1"/>
          </p:cNvSpPr>
          <p:nvPr/>
        </p:nvSpPr>
        <p:spPr bwMode="auto">
          <a:xfrm>
            <a:off x="1992421" y="2719845"/>
            <a:ext cx="2242922"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dirty="0">
                <a:solidFill>
                  <a:srgbClr val="FF0000"/>
                </a:solidFill>
              </a:rPr>
              <a:t>Business Case</a:t>
            </a:r>
          </a:p>
          <a:p>
            <a:pPr algn="ctr">
              <a:spcBef>
                <a:spcPct val="20000"/>
              </a:spcBef>
            </a:pPr>
            <a:r>
              <a:rPr lang="en-US" sz="2800" b="1" dirty="0">
                <a:solidFill>
                  <a:srgbClr val="FF0000"/>
                </a:solidFill>
              </a:rPr>
              <a:t>Failure</a:t>
            </a:r>
          </a:p>
        </p:txBody>
      </p:sp>
      <p:pic>
        <p:nvPicPr>
          <p:cNvPr id="9" name="Picture 4" descr="URFired"/>
          <p:cNvPicPr>
            <a:picLocks noChangeAspect="1" noChangeArrowheads="1"/>
          </p:cNvPicPr>
          <p:nvPr/>
        </p:nvPicPr>
        <p:blipFill>
          <a:blip r:embed="rId5" cstate="email"/>
          <a:srcRect/>
          <a:stretch>
            <a:fillRect/>
          </a:stretch>
        </p:blipFill>
        <p:spPr bwMode="auto">
          <a:xfrm>
            <a:off x="7197915" y="4629916"/>
            <a:ext cx="3291840" cy="2057401"/>
          </a:xfrm>
          <a:prstGeom prst="rect">
            <a:avLst/>
          </a:prstGeom>
          <a:noFill/>
          <a:ln w="9525">
            <a:noFill/>
            <a:miter lim="800000"/>
            <a:headEnd/>
            <a:tailEnd/>
          </a:ln>
        </p:spPr>
      </p:pic>
      <p:sp>
        <p:nvSpPr>
          <p:cNvPr id="47112" name="Rectangle 8"/>
          <p:cNvSpPr>
            <a:spLocks noChangeArrowheads="1"/>
          </p:cNvSpPr>
          <p:nvPr/>
        </p:nvSpPr>
        <p:spPr bwMode="auto">
          <a:xfrm>
            <a:off x="7222629" y="6212403"/>
            <a:ext cx="29095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dirty="0">
                <a:solidFill>
                  <a:srgbClr val="FF0000"/>
                </a:solidFill>
              </a:rPr>
              <a:t>Collateral Damage</a:t>
            </a:r>
          </a:p>
        </p:txBody>
      </p:sp>
      <p:pic>
        <p:nvPicPr>
          <p:cNvPr id="269314" name="Picture 2" descr="http://www.moviespad.com/photos/target-market-94d1d.jpg"/>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9284"/>
          <a:stretch/>
        </p:blipFill>
        <p:spPr bwMode="auto">
          <a:xfrm>
            <a:off x="1147348" y="4385590"/>
            <a:ext cx="3305175" cy="29896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
          <p:cNvSpPr>
            <a:spLocks noChangeArrowheads="1"/>
          </p:cNvSpPr>
          <p:nvPr/>
        </p:nvSpPr>
        <p:spPr bwMode="auto">
          <a:xfrm>
            <a:off x="3396647" y="5546611"/>
            <a:ext cx="3168431"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800" b="1" dirty="0">
                <a:solidFill>
                  <a:srgbClr val="FF0000"/>
                </a:solidFill>
              </a:rPr>
              <a:t>Quality and Market </a:t>
            </a:r>
          </a:p>
          <a:p>
            <a:pPr algn="ctr">
              <a:spcBef>
                <a:spcPct val="20000"/>
              </a:spcBef>
            </a:pPr>
            <a:r>
              <a:rPr lang="en-US" sz="2800" b="1" dirty="0">
                <a:solidFill>
                  <a:srgbClr val="FF0000"/>
                </a:solidFill>
              </a:rPr>
              <a:t>Acceptance</a:t>
            </a:r>
          </a:p>
        </p:txBody>
      </p:sp>
    </p:spTree>
    <p:extLst>
      <p:ext uri="{BB962C8B-B14F-4D97-AF65-F5344CB8AC3E}">
        <p14:creationId xmlns:p14="http://schemas.microsoft.com/office/powerpoint/2010/main" val="738453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1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p:bldP spid="471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Risk Perspectives</a:t>
            </a:r>
          </a:p>
        </p:txBody>
      </p:sp>
      <p:sp>
        <p:nvSpPr>
          <p:cNvPr id="3" name="Content Placeholder 2"/>
          <p:cNvSpPr>
            <a:spLocks noGrp="1"/>
          </p:cNvSpPr>
          <p:nvPr>
            <p:ph idx="1"/>
          </p:nvPr>
        </p:nvSpPr>
        <p:spPr/>
        <p:txBody>
          <a:bodyPr/>
          <a:lstStyle/>
          <a:p>
            <a:endParaRPr lang="en-US" dirty="0"/>
          </a:p>
        </p:txBody>
      </p:sp>
      <p:pic>
        <p:nvPicPr>
          <p:cNvPr id="268292" name="Picture 4" descr="http://www.warwick-associates.com/images/individual_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242" y="2019726"/>
            <a:ext cx="2881861" cy="3707035"/>
          </a:xfrm>
          <a:prstGeom prst="rect">
            <a:avLst/>
          </a:prstGeom>
          <a:noFill/>
          <a:extLst>
            <a:ext uri="{909E8E84-426E-40DD-AFC4-6F175D3DCCD1}">
              <a14:hiddenFill xmlns:a14="http://schemas.microsoft.com/office/drawing/2010/main">
                <a:solidFill>
                  <a:srgbClr val="FFFFFF"/>
                </a:solidFill>
              </a14:hiddenFill>
            </a:ext>
          </a:extLst>
        </p:spPr>
      </p:pic>
      <p:pic>
        <p:nvPicPr>
          <p:cNvPr id="268294" name="Picture 6" descr="http://aexcommercialfinancing.com/resources/small-business-finance.gif"/>
          <p:cNvPicPr>
            <a:picLocks noChangeAspect="1" noChangeArrowheads="1"/>
          </p:cNvPicPr>
          <p:nvPr/>
        </p:nvPicPr>
        <p:blipFill rotWithShape="1">
          <a:blip r:embed="rId4">
            <a:extLst>
              <a:ext uri="{28A0092B-C50C-407E-A947-70E740481C1C}">
                <a14:useLocalDpi xmlns:a14="http://schemas.microsoft.com/office/drawing/2010/main" val="0"/>
              </a:ext>
            </a:extLst>
          </a:blip>
          <a:srcRect l="11081" r="13515"/>
          <a:stretch/>
        </p:blipFill>
        <p:spPr bwMode="auto">
          <a:xfrm>
            <a:off x="1188906" y="2349243"/>
            <a:ext cx="3447535" cy="3048001"/>
          </a:xfrm>
          <a:prstGeom prst="rect">
            <a:avLst/>
          </a:prstGeom>
          <a:noFill/>
          <a:extLst>
            <a:ext uri="{909E8E84-426E-40DD-AFC4-6F175D3DCCD1}">
              <a14:hiddenFill xmlns:a14="http://schemas.microsoft.com/office/drawing/2010/main">
                <a:solidFill>
                  <a:srgbClr val="FFFFFF"/>
                </a:solidFill>
              </a14:hiddenFill>
            </a:ext>
          </a:extLst>
        </p:spPr>
      </p:pic>
      <p:pic>
        <p:nvPicPr>
          <p:cNvPr id="268290" name="Picture 2" descr="http://artintegrity.files.wordpress.com/2008/06/11-2-faces.jpg?w=5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4787" y="1739642"/>
            <a:ext cx="2857500" cy="4267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a:off x="8163951" y="5726761"/>
            <a:ext cx="1902444"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800" b="1" dirty="0">
                <a:solidFill>
                  <a:srgbClr val="FF0000"/>
                </a:solidFill>
              </a:rPr>
              <a:t>Individual</a:t>
            </a:r>
          </a:p>
          <a:p>
            <a:pPr algn="ctr">
              <a:spcBef>
                <a:spcPct val="20000"/>
              </a:spcBef>
            </a:pPr>
            <a:r>
              <a:rPr lang="en-US" sz="2800" b="1" dirty="0">
                <a:solidFill>
                  <a:srgbClr val="FF0000"/>
                </a:solidFill>
              </a:rPr>
              <a:t>Perspective</a:t>
            </a:r>
          </a:p>
        </p:txBody>
      </p:sp>
      <p:sp>
        <p:nvSpPr>
          <p:cNvPr id="8" name="Rectangle 6"/>
          <p:cNvSpPr>
            <a:spLocks noChangeArrowheads="1"/>
          </p:cNvSpPr>
          <p:nvPr/>
        </p:nvSpPr>
        <p:spPr bwMode="auto">
          <a:xfrm>
            <a:off x="2032928" y="4995549"/>
            <a:ext cx="1902444" cy="104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spcBef>
                <a:spcPct val="20000"/>
              </a:spcBef>
            </a:pPr>
            <a:r>
              <a:rPr lang="en-US" sz="2800" b="1" dirty="0">
                <a:solidFill>
                  <a:srgbClr val="FF0000"/>
                </a:solidFill>
              </a:rPr>
              <a:t>Business</a:t>
            </a:r>
          </a:p>
          <a:p>
            <a:pPr algn="ctr">
              <a:spcBef>
                <a:spcPct val="20000"/>
              </a:spcBef>
            </a:pPr>
            <a:r>
              <a:rPr lang="en-US" sz="2800" b="1" dirty="0">
                <a:solidFill>
                  <a:srgbClr val="FF0000"/>
                </a:solidFill>
              </a:rPr>
              <a:t>Perspective</a:t>
            </a:r>
          </a:p>
        </p:txBody>
      </p:sp>
    </p:spTree>
    <p:extLst>
      <p:ext uri="{BB962C8B-B14F-4D97-AF65-F5344CB8AC3E}">
        <p14:creationId xmlns:p14="http://schemas.microsoft.com/office/powerpoint/2010/main" val="91054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Business Case Failure</a:t>
            </a:r>
          </a:p>
        </p:txBody>
      </p:sp>
      <p:pic>
        <p:nvPicPr>
          <p:cNvPr id="33795" name="Picture 3" descr="Iridium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143001"/>
            <a:ext cx="8915400" cy="564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Iridium 9505A Satellite Phone"/>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267201" y="5105400"/>
            <a:ext cx="19526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4" name="Picture 2" descr="http://www.sciencephoto.com/images/download_wm_image.html/T300476-Iridium_satellite_phone-SPL.jpg?id=84300047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2401" y="1143000"/>
            <a:ext cx="27908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0005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40642" name="Picture 2" descr="C:\Program Files (x86)\Microsoft Office\MEDIA\CAGCAT10\j0301252.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84074" y="2465162"/>
            <a:ext cx="1829714" cy="1565453"/>
          </a:xfrm>
          <a:prstGeom prst="rect">
            <a:avLst/>
          </a:prstGeom>
          <a:noFill/>
          <a:extLst>
            <a:ext uri="{909E8E84-426E-40DD-AFC4-6F175D3DCCD1}">
              <a14:hiddenFill xmlns:a14="http://schemas.microsoft.com/office/drawing/2010/main">
                <a:solidFill>
                  <a:srgbClr val="FFFFFF"/>
                </a:solidFill>
              </a14:hiddenFill>
            </a:ext>
          </a:extLst>
        </p:spPr>
      </p:pic>
      <p:pic>
        <p:nvPicPr>
          <p:cNvPr id="240644" name="Picture 4" descr="C:\Users\hbl4052\AppData\Local\Microsoft\Windows\Temporary Internet Files\Content.IE5\OHFQLDVE\MP90044229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7711" y="4769710"/>
            <a:ext cx="1326292" cy="1989438"/>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ular Callout 2"/>
          <p:cNvSpPr/>
          <p:nvPr/>
        </p:nvSpPr>
        <p:spPr>
          <a:xfrm>
            <a:off x="3722179" y="543698"/>
            <a:ext cx="5944909" cy="189674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Bradley Hand ITC" pitchFamily="66" charset="0"/>
              </a:rPr>
              <a:t>Powerful Questions are:</a:t>
            </a:r>
          </a:p>
          <a:p>
            <a:pPr algn="ctr"/>
            <a:r>
              <a:rPr lang="en-US" sz="3200" b="1" dirty="0">
                <a:solidFill>
                  <a:schemeClr val="tx1"/>
                </a:solidFill>
                <a:latin typeface="Bradley Hand ITC" pitchFamily="66" charset="0"/>
              </a:rPr>
              <a:t>What are we building?</a:t>
            </a:r>
          </a:p>
          <a:p>
            <a:pPr algn="ctr"/>
            <a:r>
              <a:rPr lang="en-US" sz="3200" b="1" dirty="0">
                <a:solidFill>
                  <a:schemeClr val="tx1"/>
                </a:solidFill>
                <a:latin typeface="Bradley Hand ITC" pitchFamily="66" charset="0"/>
              </a:rPr>
              <a:t>What Business are we in?</a:t>
            </a:r>
          </a:p>
          <a:p>
            <a:pPr algn="ctr"/>
            <a:endParaRPr lang="en-US" sz="3200" b="1" dirty="0">
              <a:solidFill>
                <a:schemeClr val="tx1"/>
              </a:solidFill>
              <a:latin typeface="Bradley Hand ITC" pitchFamily="66" charset="0"/>
            </a:endParaRPr>
          </a:p>
        </p:txBody>
      </p:sp>
      <p:sp>
        <p:nvSpPr>
          <p:cNvPr id="4" name="Cloud Callout 3"/>
          <p:cNvSpPr/>
          <p:nvPr/>
        </p:nvSpPr>
        <p:spPr>
          <a:xfrm>
            <a:off x="6021850" y="3200392"/>
            <a:ext cx="3842951" cy="208284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Bradley Hand ITC" pitchFamily="66" charset="0"/>
              </a:rPr>
              <a:t>What Building are we in?</a:t>
            </a:r>
          </a:p>
        </p:txBody>
      </p:sp>
    </p:spTree>
    <p:extLst>
      <p:ext uri="{BB962C8B-B14F-4D97-AF65-F5344CB8AC3E}">
        <p14:creationId xmlns:p14="http://schemas.microsoft.com/office/powerpoint/2010/main" val="676196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6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Is your Strategy a Bucket or a Filter?</a:t>
            </a:r>
          </a:p>
        </p:txBody>
      </p:sp>
      <p:pic>
        <p:nvPicPr>
          <p:cNvPr id="5" name="Picture 4"/>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928567" y="1268760"/>
            <a:ext cx="3216864" cy="45720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1504" y="2204864"/>
            <a:ext cx="4917638" cy="3073524"/>
          </a:xfrm>
          <a:prstGeom prst="rect">
            <a:avLst/>
          </a:prstGeom>
        </p:spPr>
      </p:pic>
    </p:spTree>
    <p:extLst>
      <p:ext uri="{BB962C8B-B14F-4D97-AF65-F5344CB8AC3E}">
        <p14:creationId xmlns:p14="http://schemas.microsoft.com/office/powerpoint/2010/main" val="3334055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60" y="71414"/>
            <a:ext cx="8928281" cy="928694"/>
          </a:xfrm>
        </p:spPr>
        <p:txBody>
          <a:bodyPr/>
          <a:lstStyle/>
          <a:p>
            <a:r>
              <a:rPr lang="en-US" dirty="0" smtClean="0"/>
              <a:t>Bad Strategies (</a:t>
            </a:r>
            <a:r>
              <a:rPr lang="en-US" dirty="0" err="1" smtClean="0"/>
              <a:t>Rumelt</a:t>
            </a:r>
            <a:r>
              <a:rPr lang="en-US" dirty="0" smtClean="0"/>
              <a:t>)</a:t>
            </a:r>
            <a:endParaRPr lang="en-US" dirty="0"/>
          </a:p>
        </p:txBody>
      </p:sp>
      <p:sp>
        <p:nvSpPr>
          <p:cNvPr id="3" name="Content Placeholder 2"/>
          <p:cNvSpPr>
            <a:spLocks noGrp="1"/>
          </p:cNvSpPr>
          <p:nvPr>
            <p:ph idx="1"/>
          </p:nvPr>
        </p:nvSpPr>
        <p:spPr/>
        <p:txBody>
          <a:bodyPr/>
          <a:lstStyle/>
          <a:p>
            <a:r>
              <a:rPr lang="en-US" b="1" dirty="0" smtClean="0"/>
              <a:t>Fluff</a:t>
            </a:r>
          </a:p>
          <a:p>
            <a:r>
              <a:rPr lang="en-US" b="1" dirty="0" smtClean="0"/>
              <a:t>Failure </a:t>
            </a:r>
            <a:r>
              <a:rPr lang="en-US" b="1" dirty="0"/>
              <a:t>to face the </a:t>
            </a:r>
            <a:r>
              <a:rPr lang="en-US" b="1" dirty="0" smtClean="0"/>
              <a:t>problem</a:t>
            </a:r>
          </a:p>
          <a:p>
            <a:r>
              <a:rPr lang="en-US" b="1" dirty="0"/>
              <a:t>Mistaking goals for </a:t>
            </a:r>
            <a:r>
              <a:rPr lang="en-US" b="1" dirty="0" smtClean="0"/>
              <a:t>strategy</a:t>
            </a:r>
          </a:p>
          <a:p>
            <a:r>
              <a:rPr lang="en-US" b="1" dirty="0"/>
              <a:t>Fuzzy or overly complex strategic </a:t>
            </a:r>
            <a:r>
              <a:rPr lang="en-US" b="1" dirty="0" smtClean="0"/>
              <a:t>objectives</a:t>
            </a:r>
          </a:p>
          <a:p>
            <a:endParaRPr lang="en-US" b="1" dirty="0"/>
          </a:p>
          <a:p>
            <a:pPr lvl="1"/>
            <a:r>
              <a:rPr lang="en-US" sz="2000" i="1" dirty="0"/>
              <a:t>“increase market share”</a:t>
            </a:r>
            <a:endParaRPr lang="en-US" sz="2000" b="1" i="1" dirty="0"/>
          </a:p>
          <a:p>
            <a:pPr lvl="1"/>
            <a:r>
              <a:rPr lang="en-US" sz="2000" i="1" dirty="0"/>
              <a:t>"our fundamental strategy is one of customer-centric intermediation." </a:t>
            </a:r>
          </a:p>
          <a:p>
            <a:pPr lvl="1"/>
            <a:r>
              <a:rPr lang="en-US" sz="2000" i="1" dirty="0"/>
              <a:t>“reaching for the impossible to do the impossible" </a:t>
            </a:r>
          </a:p>
          <a:p>
            <a:pPr lvl="1"/>
            <a:r>
              <a:rPr lang="en-US" sz="2000" i="1" dirty="0"/>
              <a:t>47 strategies and 178 action items. </a:t>
            </a:r>
          </a:p>
          <a:p>
            <a:pPr lvl="1"/>
            <a:r>
              <a:rPr lang="en-US" sz="2000" i="1" dirty="0"/>
              <a:t>Action item number 122 was 'create a strategic plan.’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1838" y="123827"/>
            <a:ext cx="2152650" cy="3495675"/>
          </a:xfrm>
          <a:prstGeom prst="rect">
            <a:avLst/>
          </a:prstGeom>
        </p:spPr>
      </p:pic>
    </p:spTree>
    <p:extLst>
      <p:ext uri="{BB962C8B-B14F-4D97-AF65-F5344CB8AC3E}">
        <p14:creationId xmlns:p14="http://schemas.microsoft.com/office/powerpoint/2010/main" val="1569066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504" y="245969"/>
            <a:ext cx="8928992" cy="5760640"/>
          </a:xfrm>
          <a:prstGeom prst="rect">
            <a:avLst/>
          </a:prstGeom>
        </p:spPr>
      </p:pic>
    </p:spTree>
    <p:extLst>
      <p:ext uri="{BB962C8B-B14F-4D97-AF65-F5344CB8AC3E}">
        <p14:creationId xmlns:p14="http://schemas.microsoft.com/office/powerpoint/2010/main" val="554086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1" name="Rectangle 18"/>
          <p:cNvSpPr>
            <a:spLocks noGrp="1" noChangeArrowheads="1"/>
          </p:cNvSpPr>
          <p:nvPr>
            <p:ph type="title" idx="4294967295"/>
          </p:nvPr>
        </p:nvSpPr>
        <p:spPr/>
        <p:txBody>
          <a:bodyPr vert="horz" lIns="365760" tIns="45720" rIns="91440" bIns="45720" rtlCol="0" anchor="ctr">
            <a:normAutofit/>
          </a:bodyPr>
          <a:lstStyle/>
          <a:p>
            <a:pPr eaLnBrk="1" hangingPunct="1"/>
            <a:r>
              <a:rPr lang="en-CA" altLang="en-US" dirty="0" smtClean="0"/>
              <a:t>Purpose Alignment Model</a:t>
            </a:r>
          </a:p>
        </p:txBody>
      </p:sp>
      <p:pic>
        <p:nvPicPr>
          <p:cNvPr id="68612" name="Picture 5" descr="SBDFig2-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1143000"/>
            <a:ext cx="6466046" cy="512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78462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1414"/>
            <a:ext cx="12192000" cy="67865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59" name="Rectangle 18"/>
          <p:cNvSpPr>
            <a:spLocks noGrp="1" noChangeArrowheads="1"/>
          </p:cNvSpPr>
          <p:nvPr>
            <p:ph type="title" idx="4294967295"/>
          </p:nvPr>
        </p:nvSpPr>
        <p:spPr/>
        <p:txBody>
          <a:bodyPr vert="horz" lIns="365760" tIns="45720" rIns="91440" bIns="45720" rtlCol="0" anchor="ctr">
            <a:normAutofit/>
          </a:bodyPr>
          <a:lstStyle/>
          <a:p>
            <a:pPr eaLnBrk="1" hangingPunct="1"/>
            <a:r>
              <a:rPr lang="en-CA" altLang="en-US" sz="3200" dirty="0" smtClean="0"/>
              <a:t>Purpose Alignment Model</a:t>
            </a:r>
          </a:p>
        </p:txBody>
      </p:sp>
      <p:pic>
        <p:nvPicPr>
          <p:cNvPr id="70660" name="Picture 5" descr="SBDFig2-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4928" y="1108135"/>
            <a:ext cx="6615113" cy="523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16"/>
          <p:cNvSpPr txBox="1">
            <a:spLocks noChangeArrowheads="1"/>
          </p:cNvSpPr>
          <p:nvPr/>
        </p:nvSpPr>
        <p:spPr bwMode="auto">
          <a:xfrm>
            <a:off x="3334037" y="1371600"/>
            <a:ext cx="2656341" cy="1569660"/>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algn="ctr">
              <a:spcBef>
                <a:spcPct val="0"/>
              </a:spcBef>
              <a:buClrTx/>
              <a:buFontTx/>
              <a:buNone/>
            </a:pPr>
            <a:r>
              <a:rPr lang="en-US" altLang="en-US" sz="2400" b="1" dirty="0">
                <a:solidFill>
                  <a:schemeClr val="tx1"/>
                </a:solidFill>
                <a:latin typeface="Bradley Hand ITC" panose="03070402050302030203" pitchFamily="66" charset="0"/>
                <a:cs typeface="Arial" panose="020B0604020202020204" pitchFamily="34" charset="0"/>
              </a:rPr>
              <a:t>CAN WE </a:t>
            </a:r>
          </a:p>
          <a:p>
            <a:pPr algn="ctr">
              <a:spcBef>
                <a:spcPct val="0"/>
              </a:spcBef>
              <a:buClrTx/>
              <a:buFontTx/>
              <a:buNone/>
            </a:pPr>
            <a:r>
              <a:rPr lang="en-US" altLang="en-US" sz="2400" b="1" dirty="0">
                <a:solidFill>
                  <a:schemeClr val="tx1"/>
                </a:solidFill>
                <a:latin typeface="Bradley Hand ITC" panose="03070402050302030203" pitchFamily="66" charset="0"/>
                <a:cs typeface="Arial" panose="020B0604020202020204" pitchFamily="34" charset="0"/>
              </a:rPr>
              <a:t>CREATE A</a:t>
            </a:r>
          </a:p>
          <a:p>
            <a:pPr algn="ctr">
              <a:spcBef>
                <a:spcPct val="0"/>
              </a:spcBef>
              <a:buClrTx/>
              <a:buFontTx/>
              <a:buNone/>
            </a:pPr>
            <a:r>
              <a:rPr lang="en-US" altLang="en-US" sz="2400" b="1" dirty="0">
                <a:solidFill>
                  <a:schemeClr val="tx1"/>
                </a:solidFill>
                <a:latin typeface="Bradley Hand ITC" panose="03070402050302030203" pitchFamily="66" charset="0"/>
                <a:cs typeface="Arial" panose="020B0604020202020204" pitchFamily="34" charset="0"/>
              </a:rPr>
              <a:t>DIFFERENTIATED</a:t>
            </a:r>
          </a:p>
          <a:p>
            <a:pPr algn="ctr">
              <a:spcBef>
                <a:spcPct val="0"/>
              </a:spcBef>
              <a:buClrTx/>
              <a:buFontTx/>
              <a:buNone/>
            </a:pPr>
            <a:r>
              <a:rPr lang="en-US" altLang="en-US" sz="2400" b="1" dirty="0">
                <a:solidFill>
                  <a:schemeClr val="tx1"/>
                </a:solidFill>
                <a:latin typeface="Bradley Hand ITC" panose="03070402050302030203" pitchFamily="66" charset="0"/>
                <a:cs typeface="Arial" panose="020B0604020202020204" pitchFamily="34" charset="0"/>
              </a:rPr>
              <a:t>PARTNERSHIP?</a:t>
            </a:r>
          </a:p>
        </p:txBody>
      </p:sp>
      <p:sp>
        <p:nvSpPr>
          <p:cNvPr id="37894" name="Text Box 17"/>
          <p:cNvSpPr txBox="1">
            <a:spLocks noChangeArrowheads="1"/>
          </p:cNvSpPr>
          <p:nvPr/>
        </p:nvSpPr>
        <p:spPr bwMode="auto">
          <a:xfrm>
            <a:off x="6277716" y="1940554"/>
            <a:ext cx="2614987" cy="954107"/>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algn="ctr">
              <a:spcBef>
                <a:spcPct val="0"/>
              </a:spcBef>
              <a:buClrTx/>
              <a:buFontTx/>
              <a:buNone/>
            </a:pPr>
            <a:r>
              <a:rPr lang="en-US" altLang="en-US" sz="2800" b="1">
                <a:solidFill>
                  <a:schemeClr val="tx1"/>
                </a:solidFill>
                <a:latin typeface="Bradley Hand ITC" panose="03070402050302030203" pitchFamily="66" charset="0"/>
                <a:cs typeface="Arial" panose="020B0604020202020204" pitchFamily="34" charset="0"/>
              </a:rPr>
              <a:t>INNOVATE, </a:t>
            </a:r>
          </a:p>
          <a:p>
            <a:pPr algn="ctr">
              <a:spcBef>
                <a:spcPct val="0"/>
              </a:spcBef>
              <a:buClrTx/>
              <a:buFontTx/>
              <a:buNone/>
            </a:pPr>
            <a:r>
              <a:rPr lang="en-US" altLang="en-US" sz="2800" b="1">
                <a:solidFill>
                  <a:schemeClr val="tx1"/>
                </a:solidFill>
                <a:latin typeface="Bradley Hand ITC" panose="03070402050302030203" pitchFamily="66" charset="0"/>
                <a:cs typeface="Arial" panose="020B0604020202020204" pitchFamily="34" charset="0"/>
              </a:rPr>
              <a:t>CREATE</a:t>
            </a:r>
          </a:p>
        </p:txBody>
      </p:sp>
      <p:sp>
        <p:nvSpPr>
          <p:cNvPr id="37895" name="Text Box 18"/>
          <p:cNvSpPr txBox="1">
            <a:spLocks noChangeArrowheads="1"/>
          </p:cNvSpPr>
          <p:nvPr/>
        </p:nvSpPr>
        <p:spPr bwMode="auto">
          <a:xfrm>
            <a:off x="3519783" y="3983667"/>
            <a:ext cx="2321745" cy="954107"/>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algn="ctr">
              <a:spcBef>
                <a:spcPct val="0"/>
              </a:spcBef>
              <a:buClrTx/>
              <a:buFontTx/>
              <a:buNone/>
            </a:pPr>
            <a:r>
              <a:rPr lang="en-US" altLang="en-US" sz="2800" b="1">
                <a:solidFill>
                  <a:schemeClr val="tx1"/>
                </a:solidFill>
                <a:latin typeface="Bradley Hand ITC" panose="03070402050302030203" pitchFamily="66" charset="0"/>
                <a:cs typeface="Arial" panose="020B0604020202020204" pitchFamily="34" charset="0"/>
              </a:rPr>
              <a:t>MINIMIZE /</a:t>
            </a:r>
          </a:p>
          <a:p>
            <a:pPr algn="ctr">
              <a:spcBef>
                <a:spcPct val="0"/>
              </a:spcBef>
              <a:buClrTx/>
              <a:buFontTx/>
              <a:buNone/>
            </a:pPr>
            <a:r>
              <a:rPr lang="en-US" altLang="en-US" sz="2800" b="1">
                <a:solidFill>
                  <a:schemeClr val="tx1"/>
                </a:solidFill>
                <a:latin typeface="Bradley Hand ITC" panose="03070402050302030203" pitchFamily="66" charset="0"/>
                <a:cs typeface="Arial" panose="020B0604020202020204" pitchFamily="34" charset="0"/>
              </a:rPr>
              <a:t>ELIMINATE</a:t>
            </a:r>
          </a:p>
        </p:txBody>
      </p:sp>
      <p:sp>
        <p:nvSpPr>
          <p:cNvPr id="37896" name="Text Box 19"/>
          <p:cNvSpPr txBox="1">
            <a:spLocks noChangeArrowheads="1"/>
          </p:cNvSpPr>
          <p:nvPr/>
        </p:nvSpPr>
        <p:spPr bwMode="auto">
          <a:xfrm>
            <a:off x="6273919" y="3556002"/>
            <a:ext cx="2565281" cy="2246769"/>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a:spcBef>
                <a:spcPct val="20000"/>
              </a:spcBef>
              <a:buClr>
                <a:srgbClr val="3C3CB4"/>
              </a:buClr>
              <a:buFont typeface="Wingdings" panose="05000000000000000000" pitchFamily="2" charset="2"/>
              <a:buChar char="§"/>
              <a:defRPr sz="3200">
                <a:solidFill>
                  <a:srgbClr val="3C3CB4"/>
                </a:solidFill>
                <a:latin typeface="Book Antiqua" panose="02040602050305030304" pitchFamily="18" charset="0"/>
                <a:cs typeface="Times New Roman" panose="02020603050405020304" pitchFamily="18" charset="0"/>
              </a:defRPr>
            </a:lvl1pPr>
            <a:lvl2pPr marL="742950" indent="-285750">
              <a:spcBef>
                <a:spcPct val="20000"/>
              </a:spcBef>
              <a:buClr>
                <a:srgbClr val="8EA3FA"/>
              </a:buClr>
              <a:buFont typeface="Wingdings" panose="05000000000000000000" pitchFamily="2" charset="2"/>
              <a:buChar char="§"/>
              <a:defRPr sz="2800">
                <a:solidFill>
                  <a:srgbClr val="3C3CB4"/>
                </a:solidFill>
                <a:latin typeface="Book Antiqua" panose="02040602050305030304" pitchFamily="18" charset="0"/>
                <a:cs typeface="Times New Roman" panose="02020603050405020304" pitchFamily="18" charset="0"/>
              </a:defRPr>
            </a:lvl2pPr>
            <a:lvl3pPr marL="1143000" indent="-228600">
              <a:spcBef>
                <a:spcPct val="20000"/>
              </a:spcBef>
              <a:buClr>
                <a:schemeClr val="bg1"/>
              </a:buClr>
              <a:buChar char="•"/>
              <a:defRPr sz="2400">
                <a:solidFill>
                  <a:srgbClr val="3C3CB4"/>
                </a:solidFill>
                <a:latin typeface="Book Antiqua" panose="02040602050305030304" pitchFamily="18" charset="0"/>
                <a:cs typeface="Times New Roman" panose="02020603050405020304" pitchFamily="18" charset="0"/>
              </a:defRPr>
            </a:lvl3pPr>
            <a:lvl4pPr marL="16002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4pPr>
            <a:lvl5pPr marL="2057400" indent="-228600">
              <a:spcBef>
                <a:spcPct val="20000"/>
              </a:spcBef>
              <a:buChar char="»"/>
              <a:defRPr sz="2000">
                <a:solidFill>
                  <a:srgbClr val="3C3CB4"/>
                </a:solidFill>
                <a:latin typeface="Book Antiqua" panose="0204060205030503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3C3CB4"/>
                </a:solidFill>
                <a:latin typeface="Book Antiqua" panose="02040602050305030304" pitchFamily="18" charset="0"/>
                <a:cs typeface="Times New Roman" panose="02020603050405020304" pitchFamily="18" charset="0"/>
              </a:defRPr>
            </a:lvl9pPr>
          </a:lstStyle>
          <a:p>
            <a:pPr algn="ctr">
              <a:spcBef>
                <a:spcPct val="0"/>
              </a:spcBef>
              <a:buClrTx/>
              <a:buFontTx/>
              <a:buNone/>
            </a:pPr>
            <a:r>
              <a:rPr lang="en-US" altLang="en-US" sz="2800" b="1" dirty="0">
                <a:solidFill>
                  <a:schemeClr val="tx1"/>
                </a:solidFill>
                <a:latin typeface="Bradley Hand ITC" panose="03070402050302030203" pitchFamily="66" charset="0"/>
                <a:cs typeface="Arial" panose="020B0604020202020204" pitchFamily="34" charset="0"/>
              </a:rPr>
              <a:t>ACHIEVE AND</a:t>
            </a:r>
          </a:p>
          <a:p>
            <a:pPr algn="ctr">
              <a:spcBef>
                <a:spcPct val="0"/>
              </a:spcBef>
              <a:buClrTx/>
              <a:buFontTx/>
              <a:buNone/>
            </a:pPr>
            <a:r>
              <a:rPr lang="en-US" altLang="en-US" sz="2800" b="1" dirty="0">
                <a:solidFill>
                  <a:schemeClr val="tx1"/>
                </a:solidFill>
                <a:latin typeface="Bradley Hand ITC" panose="03070402050302030203" pitchFamily="66" charset="0"/>
                <a:cs typeface="Arial" panose="020B0604020202020204" pitchFamily="34" charset="0"/>
              </a:rPr>
              <a:t>MAINTAIN PARITY, MIMIC, SIMPLIFY</a:t>
            </a:r>
          </a:p>
        </p:txBody>
      </p:sp>
    </p:spTree>
    <p:extLst>
      <p:ext uri="{BB962C8B-B14F-4D97-AF65-F5344CB8AC3E}">
        <p14:creationId xmlns:p14="http://schemas.microsoft.com/office/powerpoint/2010/main" val="18133700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8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4" grpId="0" animBg="1"/>
      <p:bldP spid="37895" grpId="0" animBg="1"/>
      <p:bldP spid="3789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vert="horz" lIns="365760" tIns="45720" rIns="91440" bIns="45720" rtlCol="0" anchor="ctr">
            <a:normAutofit/>
          </a:bodyPr>
          <a:lstStyle/>
          <a:p>
            <a:r>
              <a:rPr lang="en-US" altLang="en-US" sz="3200" dirty="0" smtClean="0"/>
              <a:t>Applicable at all Levels</a:t>
            </a:r>
          </a:p>
        </p:txBody>
      </p:sp>
      <p:sp>
        <p:nvSpPr>
          <p:cNvPr id="72707" name="Rectangle 3"/>
          <p:cNvSpPr>
            <a:spLocks noGrp="1" noChangeArrowheads="1"/>
          </p:cNvSpPr>
          <p:nvPr>
            <p:ph type="body" idx="4294967295"/>
          </p:nvPr>
        </p:nvSpPr>
        <p:spPr>
          <a:xfrm>
            <a:off x="1524000" y="1571626"/>
            <a:ext cx="3886200" cy="5362575"/>
          </a:xfrm>
        </p:spPr>
        <p:txBody>
          <a:bodyPr/>
          <a:lstStyle/>
          <a:p>
            <a:r>
              <a:rPr lang="en-US" altLang="en-US" dirty="0" smtClean="0"/>
              <a:t>Corporate Strategy</a:t>
            </a:r>
          </a:p>
          <a:p>
            <a:endParaRPr lang="en-US" altLang="en-US" dirty="0" smtClean="0"/>
          </a:p>
          <a:p>
            <a:r>
              <a:rPr lang="en-US" altLang="en-US" dirty="0" smtClean="0"/>
              <a:t>Product Strategy</a:t>
            </a:r>
          </a:p>
          <a:p>
            <a:endParaRPr lang="en-US" altLang="en-US" dirty="0" smtClean="0"/>
          </a:p>
          <a:p>
            <a:r>
              <a:rPr lang="en-US" altLang="en-US" dirty="0" smtClean="0"/>
              <a:t>Feature</a:t>
            </a:r>
          </a:p>
        </p:txBody>
      </p:sp>
      <p:pic>
        <p:nvPicPr>
          <p:cNvPr id="72708" name="Picture 5" descr="home_img_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1181100"/>
            <a:ext cx="533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274454"/>
      </p:ext>
    </p:extLst>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71414"/>
            <a:ext cx="12192000" cy="67865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 name="Slide Number Placeholder 3"/>
          <p:cNvSpPr txBox="1">
            <a:spLocks noGrp="1"/>
          </p:cNvSpPr>
          <p:nvPr/>
        </p:nvSpPr>
        <p:spPr bwMode="auto">
          <a:xfrm>
            <a:off x="9861550" y="0"/>
            <a:ext cx="806450" cy="457200"/>
          </a:xfrm>
          <a:prstGeom prst="rect">
            <a:avLst/>
          </a:prstGeom>
          <a:noFill/>
          <a:ln>
            <a:miter lim="800000"/>
            <a:headEnd/>
            <a:tailEnd/>
          </a:ln>
        </p:spPr>
        <p:txBody>
          <a:bodyPr anchor="b"/>
          <a:lstStyle/>
          <a:p>
            <a:pPr algn="r">
              <a:defRPr/>
            </a:pPr>
            <a:fld id="{8569CE8A-376F-4E26-B05E-E9BC986066E2}" type="slidenum">
              <a:rPr lang="en-US" sz="2400">
                <a:solidFill>
                  <a:schemeClr val="bg1"/>
                </a:solidFill>
                <a:effectLst>
                  <a:outerShdw blurRad="38100" dist="38100" dir="2700000" algn="tl">
                    <a:srgbClr val="C0C0C0"/>
                  </a:outerShdw>
                </a:effectLst>
              </a:rPr>
              <a:pPr algn="r">
                <a:defRPr/>
              </a:pPr>
              <a:t>32</a:t>
            </a:fld>
            <a:endParaRPr lang="en-US" sz="2400">
              <a:solidFill>
                <a:schemeClr val="bg1"/>
              </a:solidFill>
              <a:effectLst>
                <a:outerShdw blurRad="38100" dist="38100" dir="2700000" algn="tl">
                  <a:srgbClr val="C0C0C0"/>
                </a:outerShdw>
              </a:effectLst>
            </a:endParaRPr>
          </a:p>
        </p:txBody>
      </p:sp>
      <p:sp>
        <p:nvSpPr>
          <p:cNvPr id="74755" name="Rectangle 18"/>
          <p:cNvSpPr>
            <a:spLocks noGrp="1" noChangeArrowheads="1"/>
          </p:cNvSpPr>
          <p:nvPr>
            <p:ph type="title" idx="4294967295"/>
          </p:nvPr>
        </p:nvSpPr>
        <p:spPr/>
        <p:txBody>
          <a:bodyPr vert="horz" lIns="365760" tIns="45720" rIns="91440" bIns="45720" rtlCol="0" anchor="ctr">
            <a:normAutofit/>
          </a:bodyPr>
          <a:lstStyle/>
          <a:p>
            <a:pPr eaLnBrk="1" hangingPunct="1"/>
            <a:r>
              <a:rPr lang="en-CA" altLang="en-US" sz="3200" dirty="0" smtClean="0"/>
              <a:t>A View of Strategy - Apple</a:t>
            </a:r>
          </a:p>
        </p:txBody>
      </p:sp>
      <p:pic>
        <p:nvPicPr>
          <p:cNvPr id="74756" name="Picture 5" descr="SBDFig2-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1143001"/>
            <a:ext cx="6538913" cy="5178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12"/>
          <p:cNvSpPr txBox="1">
            <a:spLocks noChangeArrowheads="1"/>
          </p:cNvSpPr>
          <p:nvPr/>
        </p:nvSpPr>
        <p:spPr bwMode="auto">
          <a:xfrm>
            <a:off x="3886200" y="2181225"/>
            <a:ext cx="1752600" cy="877450"/>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4291" tIns="32146" rIns="0" bIns="32146">
            <a:spAutoFit/>
          </a:bodyPr>
          <a:lstStyle>
            <a:lvl1pPr defTabSz="642938">
              <a:spcBef>
                <a:spcPct val="20000"/>
              </a:spcBef>
              <a:buClr>
                <a:srgbClr val="3C3CB4"/>
              </a:buClr>
              <a:buFont typeface="Wingdings" panose="05000000000000000000" pitchFamily="2" charset="2"/>
              <a:buChar char="§"/>
              <a:tabLst>
                <a:tab pos="0" algn="l"/>
              </a:tabLst>
              <a:defRPr sz="3200">
                <a:solidFill>
                  <a:srgbClr val="3C3CB4"/>
                </a:solidFill>
                <a:latin typeface="Book Antiqua" panose="02040602050305030304" pitchFamily="18" charset="0"/>
                <a:cs typeface="Times New Roman" panose="02020603050405020304" pitchFamily="18" charset="0"/>
              </a:defRPr>
            </a:lvl1pPr>
            <a:lvl2pPr marL="742950" indent="-285750" defTabSz="642938">
              <a:spcBef>
                <a:spcPct val="20000"/>
              </a:spcBef>
              <a:buClr>
                <a:srgbClr val="8EA3FA"/>
              </a:buClr>
              <a:buFont typeface="Wingdings" panose="05000000000000000000" pitchFamily="2" charset="2"/>
              <a:buChar char="§"/>
              <a:tabLst>
                <a:tab pos="0" algn="l"/>
              </a:tabLst>
              <a:defRPr sz="2800">
                <a:solidFill>
                  <a:srgbClr val="3C3CB4"/>
                </a:solidFill>
                <a:latin typeface="Book Antiqua" panose="02040602050305030304" pitchFamily="18" charset="0"/>
                <a:cs typeface="Times New Roman" panose="02020603050405020304" pitchFamily="18" charset="0"/>
              </a:defRPr>
            </a:lvl2pPr>
            <a:lvl3pPr marL="1143000" indent="-228600" defTabSz="642938">
              <a:spcBef>
                <a:spcPct val="20000"/>
              </a:spcBef>
              <a:buClr>
                <a:schemeClr val="bg1"/>
              </a:buClr>
              <a:buChar char="•"/>
              <a:tabLst>
                <a:tab pos="0" algn="l"/>
              </a:tabLst>
              <a:defRPr sz="2400">
                <a:solidFill>
                  <a:srgbClr val="3C3CB4"/>
                </a:solidFill>
                <a:latin typeface="Book Antiqua" panose="02040602050305030304" pitchFamily="18" charset="0"/>
                <a:cs typeface="Times New Roman" panose="02020603050405020304" pitchFamily="18" charset="0"/>
              </a:defRPr>
            </a:lvl3pPr>
            <a:lvl4pPr marL="16002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4pPr>
            <a:lvl5pPr marL="20574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5pPr>
            <a:lvl6pPr marL="25146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6pPr>
            <a:lvl7pPr marL="29718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7pPr>
            <a:lvl8pPr marL="34290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8pPr>
            <a:lvl9pPr marL="38862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9pPr>
          </a:lstStyle>
          <a:p>
            <a:pPr eaLnBrk="1" hangingPunct="1">
              <a:buClrTx/>
              <a:buSzPct val="139000"/>
              <a:buFontTx/>
              <a:buNone/>
            </a:pPr>
            <a:r>
              <a:rPr lang="en-US" altLang="en-US" sz="24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ATT</a:t>
            </a:r>
          </a:p>
          <a:p>
            <a:pPr eaLnBrk="1" hangingPunct="1">
              <a:buClrTx/>
              <a:buSzPct val="139000"/>
              <a:buFontTx/>
              <a:buNone/>
            </a:pPr>
            <a:endParaRPr lang="en-US" altLang="en-US" sz="24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endParaRPr>
          </a:p>
        </p:txBody>
      </p:sp>
      <p:sp>
        <p:nvSpPr>
          <p:cNvPr id="39942" name="Text Box 11"/>
          <p:cNvSpPr txBox="1">
            <a:spLocks noChangeArrowheads="1"/>
          </p:cNvSpPr>
          <p:nvPr/>
        </p:nvSpPr>
        <p:spPr bwMode="auto">
          <a:xfrm>
            <a:off x="6248400" y="1376588"/>
            <a:ext cx="2819400" cy="1976212"/>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square" lIns="64291" tIns="32146" rIns="0" bIns="32146">
            <a:spAutoFit/>
          </a:bodyPr>
          <a:lstStyle>
            <a:lvl1pPr defTabSz="642938">
              <a:spcBef>
                <a:spcPct val="20000"/>
              </a:spcBef>
              <a:buClr>
                <a:srgbClr val="3C3CB4"/>
              </a:buClr>
              <a:buFont typeface="Wingdings" panose="05000000000000000000" pitchFamily="2" charset="2"/>
              <a:buChar char="§"/>
              <a:tabLst>
                <a:tab pos="0" algn="l"/>
              </a:tabLst>
              <a:defRPr sz="3200">
                <a:solidFill>
                  <a:srgbClr val="3C3CB4"/>
                </a:solidFill>
                <a:latin typeface="Book Antiqua" panose="02040602050305030304" pitchFamily="18" charset="0"/>
                <a:cs typeface="Times New Roman" panose="02020603050405020304" pitchFamily="18" charset="0"/>
              </a:defRPr>
            </a:lvl1pPr>
            <a:lvl2pPr marL="742950" indent="-285750" defTabSz="642938">
              <a:spcBef>
                <a:spcPct val="20000"/>
              </a:spcBef>
              <a:buClr>
                <a:srgbClr val="8EA3FA"/>
              </a:buClr>
              <a:buFont typeface="Wingdings" panose="05000000000000000000" pitchFamily="2" charset="2"/>
              <a:buChar char="§"/>
              <a:tabLst>
                <a:tab pos="0" algn="l"/>
              </a:tabLst>
              <a:defRPr sz="2800">
                <a:solidFill>
                  <a:srgbClr val="3C3CB4"/>
                </a:solidFill>
                <a:latin typeface="Book Antiqua" panose="02040602050305030304" pitchFamily="18" charset="0"/>
                <a:cs typeface="Times New Roman" panose="02020603050405020304" pitchFamily="18" charset="0"/>
              </a:defRPr>
            </a:lvl2pPr>
            <a:lvl3pPr marL="1143000" indent="-228600" defTabSz="642938">
              <a:spcBef>
                <a:spcPct val="20000"/>
              </a:spcBef>
              <a:buClr>
                <a:schemeClr val="bg1"/>
              </a:buClr>
              <a:buChar char="•"/>
              <a:tabLst>
                <a:tab pos="0" algn="l"/>
              </a:tabLst>
              <a:defRPr sz="2400">
                <a:solidFill>
                  <a:srgbClr val="3C3CB4"/>
                </a:solidFill>
                <a:latin typeface="Book Antiqua" panose="02040602050305030304" pitchFamily="18" charset="0"/>
                <a:cs typeface="Times New Roman" panose="02020603050405020304" pitchFamily="18" charset="0"/>
              </a:defRPr>
            </a:lvl3pPr>
            <a:lvl4pPr marL="16002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4pPr>
            <a:lvl5pPr marL="20574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5pPr>
            <a:lvl6pPr marL="25146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6pPr>
            <a:lvl7pPr marL="29718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7pPr>
            <a:lvl8pPr marL="34290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8pPr>
            <a:lvl9pPr marL="38862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9pPr>
          </a:lstStyle>
          <a:p>
            <a:pPr eaLnBrk="1" hangingPunct="1">
              <a:buClrTx/>
              <a:buSzPct val="139000"/>
              <a:buFontTx/>
              <a:buNone/>
            </a:pPr>
            <a:r>
              <a:rPr lang="en-US" altLang="en-US" sz="23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NEW PRODUCT DESIGN </a:t>
            </a:r>
          </a:p>
          <a:p>
            <a:pPr eaLnBrk="1" hangingPunct="1">
              <a:buClrTx/>
              <a:buSzPct val="139000"/>
              <a:buFontTx/>
              <a:buNone/>
            </a:pPr>
            <a:r>
              <a:rPr lang="en-US" altLang="en-US" sz="23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USER EXPERIENCE</a:t>
            </a:r>
          </a:p>
          <a:p>
            <a:pPr eaLnBrk="1" hangingPunct="1">
              <a:buClrTx/>
              <a:buSzPct val="139000"/>
              <a:buFontTx/>
              <a:buNone/>
            </a:pPr>
            <a:r>
              <a:rPr lang="en-US" altLang="en-US" sz="23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CONTENT DISTRIBUTION</a:t>
            </a:r>
          </a:p>
        </p:txBody>
      </p:sp>
      <p:sp>
        <p:nvSpPr>
          <p:cNvPr id="39943" name="Text Box 10"/>
          <p:cNvSpPr txBox="1">
            <a:spLocks noChangeArrowheads="1"/>
          </p:cNvSpPr>
          <p:nvPr/>
        </p:nvSpPr>
        <p:spPr bwMode="auto">
          <a:xfrm>
            <a:off x="6324600" y="3655688"/>
            <a:ext cx="2590800" cy="2059312"/>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wrap="square" lIns="64291" tIns="32146" rIns="0" bIns="32146">
            <a:spAutoFit/>
          </a:bodyPr>
          <a:lstStyle>
            <a:lvl1pPr defTabSz="642938">
              <a:spcBef>
                <a:spcPct val="20000"/>
              </a:spcBef>
              <a:buClr>
                <a:srgbClr val="3C3CB4"/>
              </a:buClr>
              <a:buFont typeface="Wingdings" panose="05000000000000000000" pitchFamily="2" charset="2"/>
              <a:buChar char="§"/>
              <a:tabLst>
                <a:tab pos="0" algn="l"/>
              </a:tabLst>
              <a:defRPr sz="3200">
                <a:solidFill>
                  <a:srgbClr val="3C3CB4"/>
                </a:solidFill>
                <a:latin typeface="Book Antiqua" panose="02040602050305030304" pitchFamily="18" charset="0"/>
                <a:cs typeface="Times New Roman" panose="02020603050405020304" pitchFamily="18" charset="0"/>
              </a:defRPr>
            </a:lvl1pPr>
            <a:lvl2pPr marL="742950" indent="-285750" defTabSz="642938">
              <a:spcBef>
                <a:spcPct val="20000"/>
              </a:spcBef>
              <a:buClr>
                <a:srgbClr val="8EA3FA"/>
              </a:buClr>
              <a:buFont typeface="Wingdings" panose="05000000000000000000" pitchFamily="2" charset="2"/>
              <a:buChar char="§"/>
              <a:tabLst>
                <a:tab pos="0" algn="l"/>
              </a:tabLst>
              <a:defRPr sz="2800">
                <a:solidFill>
                  <a:srgbClr val="3C3CB4"/>
                </a:solidFill>
                <a:latin typeface="Book Antiqua" panose="02040602050305030304" pitchFamily="18" charset="0"/>
                <a:cs typeface="Times New Roman" panose="02020603050405020304" pitchFamily="18" charset="0"/>
              </a:defRPr>
            </a:lvl2pPr>
            <a:lvl3pPr marL="1143000" indent="-228600" defTabSz="642938">
              <a:spcBef>
                <a:spcPct val="20000"/>
              </a:spcBef>
              <a:buClr>
                <a:schemeClr val="bg1"/>
              </a:buClr>
              <a:buChar char="•"/>
              <a:tabLst>
                <a:tab pos="0" algn="l"/>
              </a:tabLst>
              <a:defRPr sz="2400">
                <a:solidFill>
                  <a:srgbClr val="3C3CB4"/>
                </a:solidFill>
                <a:latin typeface="Book Antiqua" panose="02040602050305030304" pitchFamily="18" charset="0"/>
                <a:cs typeface="Times New Roman" panose="02020603050405020304" pitchFamily="18" charset="0"/>
              </a:defRPr>
            </a:lvl3pPr>
            <a:lvl4pPr marL="16002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4pPr>
            <a:lvl5pPr marL="20574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5pPr>
            <a:lvl6pPr marL="25146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6pPr>
            <a:lvl7pPr marL="29718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7pPr>
            <a:lvl8pPr marL="34290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8pPr>
            <a:lvl9pPr marL="38862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9pPr>
          </a:lstStyle>
          <a:p>
            <a:pPr eaLnBrk="1" hangingPunct="1">
              <a:buClrTx/>
              <a:buSzPct val="139000"/>
              <a:buFontTx/>
              <a:buNone/>
            </a:pPr>
            <a:r>
              <a:rPr lang="en-US" altLang="en-US" sz="24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MS OFFICE</a:t>
            </a:r>
          </a:p>
          <a:p>
            <a:pPr eaLnBrk="1" hangingPunct="1">
              <a:buClrTx/>
              <a:buSzPct val="139000"/>
              <a:buFontTx/>
              <a:buNone/>
            </a:pPr>
            <a:r>
              <a:rPr lang="en-US" altLang="en-US" sz="24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INTEL HARDWARE</a:t>
            </a:r>
          </a:p>
          <a:p>
            <a:pPr eaLnBrk="1" hangingPunct="1">
              <a:buClrTx/>
              <a:buSzPct val="139000"/>
              <a:buFontTx/>
              <a:buNone/>
            </a:pPr>
            <a:r>
              <a:rPr lang="en-US" altLang="en-US" sz="2400" b="1" dirty="0">
                <a:solidFill>
                  <a:srgbClr val="000000"/>
                </a:solidFill>
                <a:latin typeface="Bradley Hand ITC" panose="03070402050302030203" pitchFamily="66" charset="0"/>
                <a:cs typeface="Arial" panose="020B0604020202020204" pitchFamily="34" charset="0"/>
                <a:sym typeface="Trebuchet MS" panose="020B0603020202020204" pitchFamily="34" charset="0"/>
              </a:rPr>
              <a:t>OTHER SOFTWARE</a:t>
            </a:r>
          </a:p>
        </p:txBody>
      </p:sp>
      <p:sp>
        <p:nvSpPr>
          <p:cNvPr id="39944" name="Text Box 12"/>
          <p:cNvSpPr txBox="1">
            <a:spLocks noChangeArrowheads="1"/>
          </p:cNvSpPr>
          <p:nvPr/>
        </p:nvSpPr>
        <p:spPr bwMode="auto">
          <a:xfrm>
            <a:off x="3581400" y="4238625"/>
            <a:ext cx="2362200" cy="877450"/>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4291" tIns="32146" rIns="0" bIns="32146">
            <a:spAutoFit/>
          </a:bodyPr>
          <a:lstStyle>
            <a:lvl1pPr defTabSz="642938">
              <a:spcBef>
                <a:spcPct val="20000"/>
              </a:spcBef>
              <a:buClr>
                <a:srgbClr val="3C3CB4"/>
              </a:buClr>
              <a:buFont typeface="Wingdings" panose="05000000000000000000" pitchFamily="2" charset="2"/>
              <a:buChar char="§"/>
              <a:tabLst>
                <a:tab pos="0" algn="l"/>
              </a:tabLst>
              <a:defRPr sz="3200">
                <a:solidFill>
                  <a:srgbClr val="3C3CB4"/>
                </a:solidFill>
                <a:latin typeface="Book Antiqua" panose="02040602050305030304" pitchFamily="18" charset="0"/>
                <a:cs typeface="Times New Roman" panose="02020603050405020304" pitchFamily="18" charset="0"/>
              </a:defRPr>
            </a:lvl1pPr>
            <a:lvl2pPr marL="742950" indent="-285750" defTabSz="642938">
              <a:spcBef>
                <a:spcPct val="20000"/>
              </a:spcBef>
              <a:buClr>
                <a:srgbClr val="8EA3FA"/>
              </a:buClr>
              <a:buFont typeface="Wingdings" panose="05000000000000000000" pitchFamily="2" charset="2"/>
              <a:buChar char="§"/>
              <a:tabLst>
                <a:tab pos="0" algn="l"/>
              </a:tabLst>
              <a:defRPr sz="2800">
                <a:solidFill>
                  <a:srgbClr val="3C3CB4"/>
                </a:solidFill>
                <a:latin typeface="Book Antiqua" panose="02040602050305030304" pitchFamily="18" charset="0"/>
                <a:cs typeface="Times New Roman" panose="02020603050405020304" pitchFamily="18" charset="0"/>
              </a:defRPr>
            </a:lvl2pPr>
            <a:lvl3pPr marL="1143000" indent="-228600" defTabSz="642938">
              <a:spcBef>
                <a:spcPct val="20000"/>
              </a:spcBef>
              <a:buClr>
                <a:schemeClr val="bg1"/>
              </a:buClr>
              <a:buChar char="•"/>
              <a:tabLst>
                <a:tab pos="0" algn="l"/>
              </a:tabLst>
              <a:defRPr sz="2400">
                <a:solidFill>
                  <a:srgbClr val="3C3CB4"/>
                </a:solidFill>
                <a:latin typeface="Book Antiqua" panose="02040602050305030304" pitchFamily="18" charset="0"/>
                <a:cs typeface="Times New Roman" panose="02020603050405020304" pitchFamily="18" charset="0"/>
              </a:defRPr>
            </a:lvl3pPr>
            <a:lvl4pPr marL="16002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4pPr>
            <a:lvl5pPr marL="2057400" indent="-228600" defTabSz="642938">
              <a:spcBef>
                <a:spcPct val="20000"/>
              </a:spcBef>
              <a:buChar char="»"/>
              <a:tabLst>
                <a:tab pos="0" algn="l"/>
              </a:tabLst>
              <a:defRPr sz="2000">
                <a:solidFill>
                  <a:srgbClr val="3C3CB4"/>
                </a:solidFill>
                <a:latin typeface="Book Antiqua" panose="02040602050305030304" pitchFamily="18" charset="0"/>
                <a:cs typeface="Times New Roman" panose="02020603050405020304" pitchFamily="18" charset="0"/>
              </a:defRPr>
            </a:lvl5pPr>
            <a:lvl6pPr marL="25146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6pPr>
            <a:lvl7pPr marL="29718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7pPr>
            <a:lvl8pPr marL="34290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8pPr>
            <a:lvl9pPr marL="3886200" indent="-228600" defTabSz="642938" eaLnBrk="0" fontAlgn="base" hangingPunct="0">
              <a:spcBef>
                <a:spcPct val="20000"/>
              </a:spcBef>
              <a:spcAft>
                <a:spcPct val="0"/>
              </a:spcAft>
              <a:buChar char="»"/>
              <a:tabLst>
                <a:tab pos="0" algn="l"/>
              </a:tabLst>
              <a:defRPr sz="2000">
                <a:solidFill>
                  <a:srgbClr val="3C3CB4"/>
                </a:solidFill>
                <a:latin typeface="Book Antiqua" panose="02040602050305030304" pitchFamily="18" charset="0"/>
                <a:cs typeface="Times New Roman" panose="02020603050405020304" pitchFamily="18" charset="0"/>
              </a:defRPr>
            </a:lvl9pPr>
          </a:lstStyle>
          <a:p>
            <a:pPr eaLnBrk="1" hangingPunct="1">
              <a:buClrTx/>
              <a:buSzPct val="139000"/>
              <a:buFontTx/>
              <a:buNone/>
            </a:pPr>
            <a:r>
              <a:rPr lang="en-US" altLang="en-US" sz="2400" b="1">
                <a:solidFill>
                  <a:srgbClr val="000000"/>
                </a:solidFill>
                <a:latin typeface="Bradley Hand ITC" panose="03070402050302030203" pitchFamily="66" charset="0"/>
                <a:cs typeface="Arial" panose="020B0604020202020204" pitchFamily="34" charset="0"/>
                <a:sym typeface="Trebuchet MS" panose="020B0603020202020204" pitchFamily="34" charset="0"/>
              </a:rPr>
              <a:t>PERIPHERALS</a:t>
            </a:r>
          </a:p>
          <a:p>
            <a:pPr eaLnBrk="1" hangingPunct="1">
              <a:buClrTx/>
              <a:buSzPct val="139000"/>
              <a:buFontTx/>
              <a:buNone/>
            </a:pPr>
            <a:endParaRPr lang="en-US" altLang="en-US" sz="2400" b="1">
              <a:solidFill>
                <a:srgbClr val="000000"/>
              </a:solidFill>
              <a:latin typeface="Bradley Hand ITC" panose="03070402050302030203" pitchFamily="66" charset="0"/>
              <a:cs typeface="Arial" panose="020B0604020202020204" pitchFamily="34" charset="0"/>
              <a:sym typeface="Trebuchet MS" panose="020B0603020202020204" pitchFamily="34" charset="0"/>
            </a:endParaRPr>
          </a:p>
        </p:txBody>
      </p:sp>
    </p:spTree>
    <p:extLst>
      <p:ext uri="{BB962C8B-B14F-4D97-AF65-F5344CB8AC3E}">
        <p14:creationId xmlns:p14="http://schemas.microsoft.com/office/powerpoint/2010/main" val="41762302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4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animBg="1"/>
      <p:bldP spid="39942" grpId="0" animBg="1"/>
      <p:bldP spid="39943" grpId="0" animBg="1"/>
      <p:bldP spid="3994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B493E9-7AEB-4A5B-AA15-10C5ABD445C4}"/>
              </a:ext>
            </a:extLst>
          </p:cNvPr>
          <p:cNvSpPr>
            <a:spLocks noGrp="1"/>
          </p:cNvSpPr>
          <p:nvPr>
            <p:ph type="title"/>
          </p:nvPr>
        </p:nvSpPr>
        <p:spPr/>
        <p:txBody>
          <a:bodyPr/>
          <a:lstStyle/>
          <a:p>
            <a:r>
              <a:rPr lang="en-US" dirty="0"/>
              <a:t>Fit for </a:t>
            </a:r>
            <a:r>
              <a:rPr lang="en-US" dirty="0" smtClean="0"/>
              <a:t>Purpose</a:t>
            </a:r>
            <a:endParaRPr lang="en-US" dirty="0"/>
          </a:p>
        </p:txBody>
      </p:sp>
      <p:pic>
        <p:nvPicPr>
          <p:cNvPr id="1026" name="Picture 2" descr="https://images-na.ssl-images-amazon.com/images/I/41Dq4m1iOLL._SX331_BO1,204,203,200_.jpg">
            <a:extLst>
              <a:ext uri="{FF2B5EF4-FFF2-40B4-BE49-F238E27FC236}">
                <a16:creationId xmlns="" xmlns:a16="http://schemas.microsoft.com/office/drawing/2014/main" id="{C500407A-D0DF-45FB-92C4-91A951F86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0087" y="1202825"/>
            <a:ext cx="3171825" cy="47529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44381" y="1751888"/>
            <a:ext cx="3674692" cy="3539430"/>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Who are your Customers?</a:t>
            </a:r>
          </a:p>
          <a:p>
            <a:pPr marL="285750" indent="-285750">
              <a:buFont typeface="Arial" panose="020B0604020202020204" pitchFamily="34" charset="0"/>
              <a:buChar char="•"/>
            </a:pPr>
            <a:endParaRPr lang="en-US" sz="2800" dirty="0" smtClean="0"/>
          </a:p>
          <a:p>
            <a:pPr marL="285750" indent="-285750">
              <a:buFont typeface="Arial" panose="020B0604020202020204" pitchFamily="34" charset="0"/>
              <a:buChar char="•"/>
            </a:pPr>
            <a:r>
              <a:rPr lang="en-US" sz="2800" dirty="0" smtClean="0"/>
              <a:t>What is their purpose(s)?</a:t>
            </a:r>
          </a:p>
          <a:p>
            <a:pPr marL="285750" indent="-285750">
              <a:buFont typeface="Arial" panose="020B0604020202020204" pitchFamily="34" charset="0"/>
              <a:buChar char="•"/>
            </a:pPr>
            <a:endParaRPr lang="en-US" sz="2800" dirty="0" smtClean="0"/>
          </a:p>
          <a:p>
            <a:pPr marL="285750" indent="-285750">
              <a:buFont typeface="Arial" panose="020B0604020202020204" pitchFamily="34" charset="0"/>
              <a:buChar char="•"/>
            </a:pPr>
            <a:r>
              <a:rPr lang="en-US" sz="2800" dirty="0" smtClean="0"/>
              <a:t>What Problem(s) do they want solved</a:t>
            </a:r>
            <a:endParaRPr lang="en-US" sz="2800" dirty="0"/>
          </a:p>
        </p:txBody>
      </p:sp>
    </p:spTree>
    <p:extLst>
      <p:ext uri="{BB962C8B-B14F-4D97-AF65-F5344CB8AC3E}">
        <p14:creationId xmlns:p14="http://schemas.microsoft.com/office/powerpoint/2010/main" val="25385967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Case</a:t>
            </a:r>
          </a:p>
        </p:txBody>
      </p:sp>
      <p:graphicFrame>
        <p:nvGraphicFramePr>
          <p:cNvPr id="4" name="Content Placeholder 3"/>
          <p:cNvGraphicFramePr>
            <a:graphicFrameLocks noGrp="1"/>
          </p:cNvGraphicFramePr>
          <p:nvPr>
            <p:ph idx="1"/>
            <p:extLst/>
          </p:nvPr>
        </p:nvGraphicFramePr>
        <p:xfrm>
          <a:off x="1956486" y="1563130"/>
          <a:ext cx="8229600" cy="5171302"/>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586946">
                <a:tc>
                  <a:txBody>
                    <a:bodyPr/>
                    <a:lstStyle/>
                    <a:p>
                      <a:pPr algn="ctr">
                        <a:spcBef>
                          <a:spcPct val="20000"/>
                        </a:spcBef>
                      </a:pPr>
                      <a:r>
                        <a:rPr lang="en-US" sz="1800" b="1" dirty="0">
                          <a:solidFill>
                            <a:srgbClr val="FFFF00"/>
                          </a:solidFill>
                        </a:rPr>
                        <a:t>Business</a:t>
                      </a:r>
                    </a:p>
                    <a:p>
                      <a:pPr algn="ctr">
                        <a:spcBef>
                          <a:spcPct val="20000"/>
                        </a:spcBef>
                      </a:pPr>
                      <a:r>
                        <a:rPr lang="en-US" sz="1800" b="1" dirty="0">
                          <a:solidFill>
                            <a:srgbClr val="FFFF00"/>
                          </a:solidFill>
                        </a:rPr>
                        <a:t>Perspective</a:t>
                      </a:r>
                      <a:endParaRPr lang="en-US" dirty="0">
                        <a:solidFill>
                          <a:srgbClr val="FFFF00"/>
                        </a:solidFill>
                      </a:endParaRPr>
                    </a:p>
                  </a:txBody>
                  <a:tcPr/>
                </a:tc>
                <a:tc>
                  <a:txBody>
                    <a:bodyPr/>
                    <a:lstStyle/>
                    <a:p>
                      <a:pPr algn="ctr">
                        <a:spcBef>
                          <a:spcPct val="20000"/>
                        </a:spcBef>
                      </a:pPr>
                      <a:r>
                        <a:rPr lang="en-US" sz="1800" b="1" dirty="0">
                          <a:solidFill>
                            <a:srgbClr val="FFFF00"/>
                          </a:solidFill>
                        </a:rPr>
                        <a:t>Individual</a:t>
                      </a:r>
                    </a:p>
                    <a:p>
                      <a:pPr algn="ctr">
                        <a:spcBef>
                          <a:spcPct val="20000"/>
                        </a:spcBef>
                      </a:pPr>
                      <a:r>
                        <a:rPr lang="en-US" sz="1800" b="1" dirty="0">
                          <a:solidFill>
                            <a:srgbClr val="FFFF00"/>
                          </a:solidFill>
                        </a:rPr>
                        <a:t>Perspective</a:t>
                      </a:r>
                      <a:endParaRPr lang="en-US" dirty="0">
                        <a:solidFill>
                          <a:srgbClr val="FFFF00"/>
                        </a:solidFill>
                      </a:endParaRPr>
                    </a:p>
                  </a:txBody>
                  <a:tcPr/>
                </a:tc>
                <a:extLst>
                  <a:ext uri="{0D108BD9-81ED-4DB2-BD59-A6C34878D82A}">
                    <a16:rowId xmlns="" xmlns:a16="http://schemas.microsoft.com/office/drawing/2014/main" val="10000"/>
                  </a:ext>
                </a:extLst>
              </a:tr>
              <a:tr h="1699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Sustainable competitive advantage</a:t>
                      </a:r>
                    </a:p>
                    <a:p>
                      <a:pPr algn="ctr"/>
                      <a:endParaRPr lang="en-US" sz="1800" dirty="0"/>
                    </a:p>
                  </a:txBody>
                  <a:tcPr anchor="ctr"/>
                </a:tc>
                <a:tc>
                  <a:txBody>
                    <a:bodyPr/>
                    <a:lstStyle/>
                    <a:p>
                      <a:pPr algn="ctr"/>
                      <a:r>
                        <a:rPr lang="en-US" sz="1800" dirty="0"/>
                        <a:t>How can I sell this so that I can get</a:t>
                      </a:r>
                      <a:r>
                        <a:rPr lang="en-US" sz="1800" baseline="0" dirty="0"/>
                        <a:t> more budget?</a:t>
                      </a:r>
                      <a:endParaRPr lang="en-US" sz="1800" dirty="0"/>
                    </a:p>
                  </a:txBody>
                  <a:tcPr anchor="ctr"/>
                </a:tc>
                <a:extLst>
                  <a:ext uri="{0D108BD9-81ED-4DB2-BD59-A6C34878D82A}">
                    <a16:rowId xmlns="" xmlns:a16="http://schemas.microsoft.com/office/drawing/2014/main" val="10001"/>
                  </a:ext>
                </a:extLst>
              </a:tr>
              <a:tr h="2777304">
                <a:tc>
                  <a:txBody>
                    <a:bodyPr/>
                    <a:lstStyle/>
                    <a:p>
                      <a:endParaRPr lang="en-US" dirty="0"/>
                    </a:p>
                  </a:txBody>
                  <a:tcPr/>
                </a:tc>
                <a:tc>
                  <a:txBody>
                    <a:bodyPr/>
                    <a:lstStyle/>
                    <a:p>
                      <a:endParaRPr lang="en-US" dirty="0"/>
                    </a:p>
                  </a:txBody>
                  <a:tcPr/>
                </a:tc>
                <a:extLst>
                  <a:ext uri="{0D108BD9-81ED-4DB2-BD59-A6C34878D82A}">
                    <a16:rowId xmlns="" xmlns:a16="http://schemas.microsoft.com/office/drawing/2014/main" val="10002"/>
                  </a:ext>
                </a:extLst>
              </a:tr>
            </a:tbl>
          </a:graphicData>
        </a:graphic>
      </p:graphicFrame>
      <p:pic>
        <p:nvPicPr>
          <p:cNvPr id="5" name="Picture 6" descr="http://aexcommercialfinancing.com/resources/small-business-finance.gif"/>
          <p:cNvPicPr>
            <a:picLocks noChangeAspect="1" noChangeArrowheads="1"/>
          </p:cNvPicPr>
          <p:nvPr/>
        </p:nvPicPr>
        <p:blipFill rotWithShape="1">
          <a:blip r:embed="rId3">
            <a:extLst>
              <a:ext uri="{28A0092B-C50C-407E-A947-70E740481C1C}">
                <a14:useLocalDpi xmlns:a14="http://schemas.microsoft.com/office/drawing/2010/main" val="0"/>
              </a:ext>
            </a:extLst>
          </a:blip>
          <a:srcRect l="11081" r="13515" b="9160"/>
          <a:stretch/>
        </p:blipFill>
        <p:spPr bwMode="auto">
          <a:xfrm>
            <a:off x="1524001" y="765556"/>
            <a:ext cx="1830919" cy="14704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warwick-associates.com/images/individual_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10070" y="0"/>
            <a:ext cx="1757931" cy="22612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26.media.tumblr.com/tumblr_lscw7uthia1qargt4o1_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3995" y="4127158"/>
            <a:ext cx="3085071" cy="2313803"/>
          </a:xfrm>
          <a:prstGeom prst="rect">
            <a:avLst/>
          </a:prstGeom>
          <a:noFill/>
          <a:extLst>
            <a:ext uri="{909E8E84-426E-40DD-AFC4-6F175D3DCCD1}">
              <a14:hiddenFill xmlns:a14="http://schemas.microsoft.com/office/drawing/2010/main">
                <a:solidFill>
                  <a:srgbClr val="FFFFFF"/>
                </a:solidFill>
              </a14:hiddenFill>
            </a:ext>
          </a:extLst>
        </p:spPr>
      </p:pic>
      <p:pic>
        <p:nvPicPr>
          <p:cNvPr id="268290" name="Picture 2" descr="http://lh5.ggpht.com/-BEBtRjZhRlU/Tfbhjw7_J4I/AAAAAAAAB34/F6WpvHMERo8/sustainable-competitive-advantage%25255B5%25255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0348" y="4080106"/>
            <a:ext cx="3230177" cy="2422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618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t>Delivery Failure</a:t>
            </a:r>
          </a:p>
        </p:txBody>
      </p:sp>
      <p:pic>
        <p:nvPicPr>
          <p:cNvPr id="51203" name="Picture 3" descr="Clock Top by laffy4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396" y="1460501"/>
            <a:ext cx="4215533" cy="316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3583746" y="4677734"/>
            <a:ext cx="580800" cy="369332"/>
          </a:xfrm>
          <a:prstGeom prst="rect">
            <a:avLst/>
          </a:prstGeom>
        </p:spPr>
        <p:txBody>
          <a:bodyPr wrap="none">
            <a:spAutoFit/>
          </a:bodyPr>
          <a:lstStyle/>
          <a:p>
            <a:pPr algn="ctr"/>
            <a:r>
              <a:rPr lang="en-GB" dirty="0">
                <a:solidFill>
                  <a:srgbClr val="0066FF"/>
                </a:solidFill>
              </a:rPr>
              <a:t>Late</a:t>
            </a:r>
          </a:p>
        </p:txBody>
      </p:sp>
      <p:sp>
        <p:nvSpPr>
          <p:cNvPr id="6" name="Rectangle 5"/>
          <p:cNvSpPr/>
          <p:nvPr/>
        </p:nvSpPr>
        <p:spPr>
          <a:xfrm>
            <a:off x="7892574" y="2826774"/>
            <a:ext cx="1354282" cy="369332"/>
          </a:xfrm>
          <a:prstGeom prst="rect">
            <a:avLst/>
          </a:prstGeom>
        </p:spPr>
        <p:txBody>
          <a:bodyPr wrap="none">
            <a:spAutoFit/>
          </a:bodyPr>
          <a:lstStyle/>
          <a:p>
            <a:pPr algn="ctr"/>
            <a:r>
              <a:rPr lang="en-GB" dirty="0">
                <a:solidFill>
                  <a:srgbClr val="0066FF"/>
                </a:solidFill>
              </a:rPr>
              <a:t>Over Budget</a:t>
            </a:r>
          </a:p>
        </p:txBody>
      </p:sp>
      <p:pic>
        <p:nvPicPr>
          <p:cNvPr id="270338" name="Picture 2" descr="http://activerain.com/image_store/uploads/3/9/0/2/7/ar131127435272093.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49764" y="3211913"/>
            <a:ext cx="3210486" cy="3210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8880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Understand Bias</a:t>
            </a:r>
          </a:p>
        </p:txBody>
      </p:sp>
      <p:sp>
        <p:nvSpPr>
          <p:cNvPr id="133123" name="Rectangle 3"/>
          <p:cNvSpPr>
            <a:spLocks noGrp="1" noChangeArrowheads="1"/>
          </p:cNvSpPr>
          <p:nvPr>
            <p:ph type="body" idx="1"/>
          </p:nvPr>
        </p:nvSpPr>
        <p:spPr/>
        <p:txBody>
          <a:bodyPr/>
          <a:lstStyle/>
          <a:p>
            <a:pPr marL="0" indent="0">
              <a:buNone/>
            </a:pPr>
            <a:r>
              <a:rPr lang="en-US" sz="4400" i="1" dirty="0"/>
              <a:t>"What gets us into trouble is not what we don't know. It's what we know for sure that just </a:t>
            </a:r>
            <a:r>
              <a:rPr lang="en-US" sz="4400" i="1" dirty="0" err="1"/>
              <a:t>ain't</a:t>
            </a:r>
            <a:r>
              <a:rPr lang="en-US" sz="4400" i="1" dirty="0"/>
              <a:t> so.“</a:t>
            </a:r>
          </a:p>
          <a:p>
            <a:pPr lvl="4"/>
            <a:r>
              <a:rPr lang="en-US" sz="3200" i="1" dirty="0"/>
              <a:t>Mark Twain</a:t>
            </a:r>
            <a:r>
              <a:rPr lang="en-US" sz="3200" dirty="0"/>
              <a:t> </a:t>
            </a:r>
            <a:br>
              <a:rPr lang="en-US" sz="3200" dirty="0"/>
            </a:br>
            <a:endParaRPr lang="en-US" sz="3200" dirty="0"/>
          </a:p>
        </p:txBody>
      </p:sp>
    </p:spTree>
    <p:extLst>
      <p:ext uri="{BB962C8B-B14F-4D97-AF65-F5344CB8AC3E}">
        <p14:creationId xmlns:p14="http://schemas.microsoft.com/office/powerpoint/2010/main" val="217555912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Negotiation Bias</a:t>
            </a:r>
          </a:p>
        </p:txBody>
      </p:sp>
      <p:sp>
        <p:nvSpPr>
          <p:cNvPr id="126979" name="Rectangle 3"/>
          <p:cNvSpPr>
            <a:spLocks noGrp="1" noChangeArrowheads="1"/>
          </p:cNvSpPr>
          <p:nvPr>
            <p:ph type="body" idx="1"/>
          </p:nvPr>
        </p:nvSpPr>
        <p:spPr/>
        <p:txBody>
          <a:bodyPr/>
          <a:lstStyle/>
          <a:p>
            <a:pPr marL="0" indent="0">
              <a:buNone/>
            </a:pPr>
            <a:r>
              <a:rPr lang="en-US" sz="4000" i="1" dirty="0"/>
              <a:t>"It is difficult to get a man to understand something when his salary depends upon his not understanding it.“</a:t>
            </a:r>
          </a:p>
          <a:p>
            <a:pPr lvl="4"/>
            <a:r>
              <a:rPr lang="en-US" sz="3200" i="1" dirty="0"/>
              <a:t>Upton Sinclair</a:t>
            </a:r>
            <a:r>
              <a:rPr lang="en-US" sz="3200" dirty="0"/>
              <a:t>:</a:t>
            </a:r>
          </a:p>
        </p:txBody>
      </p:sp>
    </p:spTree>
    <p:extLst>
      <p:ext uri="{BB962C8B-B14F-4D97-AF65-F5344CB8AC3E}">
        <p14:creationId xmlns:p14="http://schemas.microsoft.com/office/powerpoint/2010/main" val="490613635"/>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3"/>
            <a:ext cx="10441160" cy="1106905"/>
          </a:xfrm>
        </p:spPr>
        <p:txBody>
          <a:bodyPr>
            <a:normAutofit/>
          </a:bodyPr>
          <a:lstStyle/>
          <a:p>
            <a:r>
              <a:rPr lang="en-US"/>
              <a:t>Software Projects: Actual </a:t>
            </a:r>
            <a:r>
              <a:rPr lang="en-US" dirty="0"/>
              <a:t>vs. Original Estimate</a:t>
            </a:r>
          </a:p>
        </p:txBody>
      </p:sp>
      <p:graphicFrame>
        <p:nvGraphicFramePr>
          <p:cNvPr id="6" name="Content Placeholder 5"/>
          <p:cNvGraphicFramePr>
            <a:graphicFrameLocks noGrp="1"/>
          </p:cNvGraphicFramePr>
          <p:nvPr>
            <p:ph idx="1"/>
          </p:nvPr>
        </p:nvGraphicFramePr>
        <p:xfrm>
          <a:off x="1559496" y="908721"/>
          <a:ext cx="9108504" cy="5472608"/>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2895600" y="1752600"/>
            <a:ext cx="4012638" cy="923330"/>
          </a:xfrm>
          <a:prstGeom prst="rect">
            <a:avLst/>
          </a:prstGeom>
          <a:noFill/>
        </p:spPr>
        <p:txBody>
          <a:bodyPr wrap="none" lIns="91440" tIns="45720" rIns="91440" bIns="45720">
            <a:spAutoFit/>
          </a:bodyPr>
          <a:lstStyle/>
          <a:p>
            <a:pPr algn="ctr"/>
            <a:r>
              <a:rPr lang="en-US" sz="5400" dirty="0">
                <a:ln w="0"/>
                <a:effectLst>
                  <a:outerShdw blurRad="38100" dist="19050" dir="2700000" algn="tl" rotWithShape="0">
                    <a:schemeClr val="dk1">
                      <a:alpha val="40000"/>
                    </a:schemeClr>
                  </a:outerShdw>
                </a:effectLst>
              </a:rPr>
              <a:t>P90/P10 = 4</a:t>
            </a:r>
          </a:p>
        </p:txBody>
      </p:sp>
    </p:spTree>
    <p:extLst>
      <p:ext uri="{BB962C8B-B14F-4D97-AF65-F5344CB8AC3E}">
        <p14:creationId xmlns:p14="http://schemas.microsoft.com/office/powerpoint/2010/main" val="23228462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4A0A75-DA50-48D1-AA5E-B9A62D381D6F}"/>
              </a:ext>
            </a:extLst>
          </p:cNvPr>
          <p:cNvSpPr>
            <a:spLocks noGrp="1"/>
          </p:cNvSpPr>
          <p:nvPr>
            <p:ph type="title"/>
          </p:nvPr>
        </p:nvSpPr>
        <p:spPr/>
        <p:txBody>
          <a:bodyPr/>
          <a:lstStyle/>
          <a:p>
            <a:r>
              <a:rPr lang="en-US" dirty="0"/>
              <a:t>In God we trust, all others must bring </a:t>
            </a:r>
            <a:r>
              <a:rPr lang="en-US" dirty="0" smtClean="0"/>
              <a:t>data</a:t>
            </a:r>
            <a:endParaRPr lang="en-US" dirty="0"/>
          </a:p>
        </p:txBody>
      </p:sp>
      <p:sp>
        <p:nvSpPr>
          <p:cNvPr id="3" name="Content Placeholder 2">
            <a:extLst>
              <a:ext uri="{FF2B5EF4-FFF2-40B4-BE49-F238E27FC236}">
                <a16:creationId xmlns="" xmlns:a16="http://schemas.microsoft.com/office/drawing/2014/main" id="{C1CAD067-12CC-4DE6-B052-83A5E7C8A748}"/>
              </a:ext>
            </a:extLst>
          </p:cNvPr>
          <p:cNvSpPr>
            <a:spLocks noGrp="1"/>
          </p:cNvSpPr>
          <p:nvPr>
            <p:ph idx="1"/>
          </p:nvPr>
        </p:nvSpPr>
        <p:spPr>
          <a:xfrm>
            <a:off x="609600" y="1611319"/>
            <a:ext cx="10972800" cy="4525963"/>
          </a:xfrm>
        </p:spPr>
        <p:txBody>
          <a:bodyPr/>
          <a:lstStyle/>
          <a:p>
            <a:r>
              <a:rPr lang="en-US" dirty="0"/>
              <a:t>Fat tail vs. Thin tail</a:t>
            </a:r>
          </a:p>
          <a:p>
            <a:r>
              <a:rPr lang="en-US" dirty="0"/>
              <a:t>Data over Estimation</a:t>
            </a:r>
          </a:p>
        </p:txBody>
      </p:sp>
      <p:pic>
        <p:nvPicPr>
          <p:cNvPr id="4" name="Picture 3">
            <a:extLst>
              <a:ext uri="{FF2B5EF4-FFF2-40B4-BE49-F238E27FC236}">
                <a16:creationId xmlns="" xmlns:a16="http://schemas.microsoft.com/office/drawing/2014/main" id="{4F929E49-8E05-4FA2-9078-E47794F6587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38137" y="2943222"/>
            <a:ext cx="11244263" cy="2314575"/>
          </a:xfrm>
          <a:prstGeom prst="rect">
            <a:avLst/>
          </a:prstGeom>
        </p:spPr>
      </p:pic>
    </p:spTree>
    <p:extLst>
      <p:ext uri="{BB962C8B-B14F-4D97-AF65-F5344CB8AC3E}">
        <p14:creationId xmlns:p14="http://schemas.microsoft.com/office/powerpoint/2010/main" val="11306646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alt text provided for this image">
            <a:extLst>
              <a:ext uri="{FF2B5EF4-FFF2-40B4-BE49-F238E27FC236}">
                <a16:creationId xmlns:a16="http://schemas.microsoft.com/office/drawing/2014/main" xmlns="" id="{15D9876A-8F69-4BA4-91A2-A7F261557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2820" y="2286001"/>
            <a:ext cx="8446361" cy="31480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9EC5C1FF-60BE-4A95-9233-F6C62479F6BB}"/>
              </a:ext>
            </a:extLst>
          </p:cNvPr>
          <p:cNvSpPr>
            <a:spLocks noGrp="1"/>
          </p:cNvSpPr>
          <p:nvPr>
            <p:ph type="title"/>
          </p:nvPr>
        </p:nvSpPr>
        <p:spPr/>
        <p:txBody>
          <a:bodyPr/>
          <a:lstStyle/>
          <a:p>
            <a:r>
              <a:rPr lang="en-US" dirty="0"/>
              <a:t>Kanban Impact at Accenture Brazil</a:t>
            </a:r>
          </a:p>
        </p:txBody>
      </p:sp>
      <p:sp>
        <p:nvSpPr>
          <p:cNvPr id="3" name="Content Placeholder 2">
            <a:extLst>
              <a:ext uri="{FF2B5EF4-FFF2-40B4-BE49-F238E27FC236}">
                <a16:creationId xmlns:a16="http://schemas.microsoft.com/office/drawing/2014/main" xmlns="" id="{A406D06E-155F-4D77-BAE2-E79DCD6D6B9C}"/>
              </a:ext>
            </a:extLst>
          </p:cNvPr>
          <p:cNvSpPr>
            <a:spLocks noGrp="1"/>
          </p:cNvSpPr>
          <p:nvPr>
            <p:ph idx="1"/>
          </p:nvPr>
        </p:nvSpPr>
        <p:spPr/>
        <p:txBody>
          <a:bodyPr/>
          <a:lstStyle/>
          <a:p>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6910" y="909935"/>
            <a:ext cx="3255594" cy="2190990"/>
          </a:xfrm>
          <a:prstGeom prst="rect">
            <a:avLst/>
          </a:prstGeom>
        </p:spPr>
      </p:pic>
    </p:spTree>
    <p:extLst>
      <p:ext uri="{BB962C8B-B14F-4D97-AF65-F5344CB8AC3E}">
        <p14:creationId xmlns:p14="http://schemas.microsoft.com/office/powerpoint/2010/main" val="347260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Delivery Risk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5733616"/>
              </p:ext>
            </p:extLst>
          </p:nvPr>
        </p:nvGraphicFramePr>
        <p:xfrm>
          <a:off x="1956486" y="1563130"/>
          <a:ext cx="8229600" cy="5238358"/>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20000"/>
                    </a:ext>
                  </a:extLst>
                </a:gridCol>
                <a:gridCol w="4114800">
                  <a:extLst>
                    <a:ext uri="{9D8B030D-6E8A-4147-A177-3AD203B41FA5}">
                      <a16:colId xmlns="" xmlns:a16="http://schemas.microsoft.com/office/drawing/2014/main" val="20001"/>
                    </a:ext>
                  </a:extLst>
                </a:gridCol>
              </a:tblGrid>
              <a:tr h="586946">
                <a:tc>
                  <a:txBody>
                    <a:bodyPr/>
                    <a:lstStyle/>
                    <a:p>
                      <a:pPr algn="ctr">
                        <a:spcBef>
                          <a:spcPct val="20000"/>
                        </a:spcBef>
                      </a:pPr>
                      <a:r>
                        <a:rPr lang="en-US" sz="2000" b="1" dirty="0">
                          <a:solidFill>
                            <a:srgbClr val="FFFF00"/>
                          </a:solidFill>
                        </a:rPr>
                        <a:t>Business</a:t>
                      </a:r>
                    </a:p>
                    <a:p>
                      <a:pPr algn="ctr">
                        <a:spcBef>
                          <a:spcPct val="20000"/>
                        </a:spcBef>
                      </a:pPr>
                      <a:r>
                        <a:rPr lang="en-US" sz="2000" b="1" dirty="0">
                          <a:solidFill>
                            <a:srgbClr val="FFFF00"/>
                          </a:solidFill>
                        </a:rPr>
                        <a:t>Perspective</a:t>
                      </a:r>
                      <a:endParaRPr lang="en-US" sz="1400" dirty="0">
                        <a:solidFill>
                          <a:srgbClr val="FFFF00"/>
                        </a:solidFill>
                      </a:endParaRPr>
                    </a:p>
                  </a:txBody>
                  <a:tcPr/>
                </a:tc>
                <a:tc>
                  <a:txBody>
                    <a:bodyPr/>
                    <a:lstStyle/>
                    <a:p>
                      <a:pPr algn="ctr">
                        <a:spcBef>
                          <a:spcPct val="20000"/>
                        </a:spcBef>
                      </a:pPr>
                      <a:r>
                        <a:rPr lang="en-US" sz="2000" b="1" dirty="0">
                          <a:solidFill>
                            <a:srgbClr val="FFFF00"/>
                          </a:solidFill>
                        </a:rPr>
                        <a:t>Individual</a:t>
                      </a:r>
                    </a:p>
                    <a:p>
                      <a:pPr algn="ctr">
                        <a:spcBef>
                          <a:spcPct val="20000"/>
                        </a:spcBef>
                      </a:pPr>
                      <a:r>
                        <a:rPr lang="en-US" sz="2000" b="1" dirty="0">
                          <a:solidFill>
                            <a:srgbClr val="FFFF00"/>
                          </a:solidFill>
                        </a:rPr>
                        <a:t>Perspective</a:t>
                      </a:r>
                      <a:endParaRPr lang="en-US" sz="1400" dirty="0">
                        <a:solidFill>
                          <a:srgbClr val="FFFF00"/>
                        </a:solidFill>
                      </a:endParaRPr>
                    </a:p>
                  </a:txBody>
                  <a:tcPr/>
                </a:tc>
                <a:extLst>
                  <a:ext uri="{0D108BD9-81ED-4DB2-BD59-A6C34878D82A}">
                    <a16:rowId xmlns="" xmlns:a16="http://schemas.microsoft.com/office/drawing/2014/main" val="10000"/>
                  </a:ext>
                </a:extLst>
              </a:tr>
              <a:tr h="1699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Cost  of Delay</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Business Credibility</a:t>
                      </a:r>
                    </a:p>
                  </a:txBody>
                  <a:tcPr anchor="ctr"/>
                </a:tc>
                <a:tc>
                  <a:txBody>
                    <a:bodyPr/>
                    <a:lstStyle/>
                    <a:p>
                      <a:pPr algn="ctr"/>
                      <a:r>
                        <a:rPr lang="en-US" sz="2000" dirty="0"/>
                        <a:t>Personal</a:t>
                      </a:r>
                      <a:r>
                        <a:rPr lang="en-US" sz="2000" baseline="0" dirty="0"/>
                        <a:t> Credibility</a:t>
                      </a:r>
                    </a:p>
                    <a:p>
                      <a:pPr algn="ctr"/>
                      <a:endParaRPr lang="en-US" sz="1600" dirty="0"/>
                    </a:p>
                  </a:txBody>
                  <a:tcPr anchor="ctr"/>
                </a:tc>
                <a:extLst>
                  <a:ext uri="{0D108BD9-81ED-4DB2-BD59-A6C34878D82A}">
                    <a16:rowId xmlns="" xmlns:a16="http://schemas.microsoft.com/office/drawing/2014/main" val="10001"/>
                  </a:ext>
                </a:extLst>
              </a:tr>
              <a:tr h="2777304">
                <a:tc>
                  <a:txBody>
                    <a:bodyPr/>
                    <a:lstStyle/>
                    <a:p>
                      <a:endParaRPr lang="en-US" sz="1600" dirty="0"/>
                    </a:p>
                  </a:txBody>
                  <a:tcPr/>
                </a:tc>
                <a:tc>
                  <a:txBody>
                    <a:bodyPr/>
                    <a:lstStyle/>
                    <a:p>
                      <a:endParaRPr lang="en-US" sz="1600" dirty="0"/>
                    </a:p>
                  </a:txBody>
                  <a:tcPr/>
                </a:tc>
                <a:extLst>
                  <a:ext uri="{0D108BD9-81ED-4DB2-BD59-A6C34878D82A}">
                    <a16:rowId xmlns="" xmlns:a16="http://schemas.microsoft.com/office/drawing/2014/main" val="10002"/>
                  </a:ext>
                </a:extLst>
              </a:tr>
            </a:tbl>
          </a:graphicData>
        </a:graphic>
      </p:graphicFrame>
      <p:pic>
        <p:nvPicPr>
          <p:cNvPr id="5" name="Picture 6" descr="http://aexcommercialfinancing.com/resources/small-business-finance.gif"/>
          <p:cNvPicPr>
            <a:picLocks noChangeAspect="1" noChangeArrowheads="1"/>
          </p:cNvPicPr>
          <p:nvPr/>
        </p:nvPicPr>
        <p:blipFill rotWithShape="1">
          <a:blip r:embed="rId3">
            <a:extLst>
              <a:ext uri="{28A0092B-C50C-407E-A947-70E740481C1C}">
                <a14:useLocalDpi xmlns:a14="http://schemas.microsoft.com/office/drawing/2010/main" val="0"/>
              </a:ext>
            </a:extLst>
          </a:blip>
          <a:srcRect l="11081" r="13515" b="9160"/>
          <a:stretch/>
        </p:blipFill>
        <p:spPr bwMode="auto">
          <a:xfrm>
            <a:off x="1523999" y="790833"/>
            <a:ext cx="1830919" cy="14704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warwick-associates.com/images/individual_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10070" y="0"/>
            <a:ext cx="1757931" cy="22612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0652"/>
          <a:stretch/>
        </p:blipFill>
        <p:spPr bwMode="auto">
          <a:xfrm>
            <a:off x="2023674" y="4170348"/>
            <a:ext cx="3978704" cy="2467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2388" name="Picture 4" descr="http://www.premierevanities.com/images/Guaranteed%20Delivery%201024.jpg"/>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26610"/>
          <a:stretch/>
        </p:blipFill>
        <p:spPr bwMode="auto">
          <a:xfrm>
            <a:off x="5015899" y="4187439"/>
            <a:ext cx="6096000" cy="3355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3052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51384" y="35013"/>
            <a:ext cx="10515600" cy="1325563"/>
          </a:xfrm>
        </p:spPr>
        <p:txBody>
          <a:bodyPr/>
          <a:lstStyle/>
          <a:p>
            <a:pPr eaLnBrk="1" hangingPunct="1"/>
            <a:r>
              <a:rPr lang="en-US" dirty="0"/>
              <a:t>Wrong Priorities?</a:t>
            </a:r>
          </a:p>
        </p:txBody>
      </p:sp>
      <p:pic>
        <p:nvPicPr>
          <p:cNvPr id="55299" name="Picture 3" descr="1986-ford-taur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424" y="980728"/>
            <a:ext cx="10037028" cy="511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5382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Acceptance</a:t>
            </a:r>
          </a:p>
        </p:txBody>
      </p:sp>
      <p:pic>
        <p:nvPicPr>
          <p:cNvPr id="4" name="Picture 2" descr="http://www.moviespad.com/photos/target-market-94d1d.jpg"/>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9284"/>
          <a:stretch/>
        </p:blipFill>
        <p:spPr bwMode="auto">
          <a:xfrm>
            <a:off x="3291034" y="1483478"/>
            <a:ext cx="5824595" cy="52685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37254" y="5350477"/>
            <a:ext cx="2718487" cy="369332"/>
          </a:xfrm>
          <a:prstGeom prst="rect">
            <a:avLst/>
          </a:prstGeom>
          <a:noFill/>
        </p:spPr>
        <p:txBody>
          <a:bodyPr wrap="square" rtlCol="0">
            <a:spAutoFit/>
          </a:bodyPr>
          <a:lstStyle/>
          <a:p>
            <a:r>
              <a:rPr lang="en-US" dirty="0"/>
              <a:t>Features and Quality</a:t>
            </a:r>
          </a:p>
        </p:txBody>
      </p:sp>
    </p:spTree>
    <p:extLst>
      <p:ext uri="{BB962C8B-B14F-4D97-AF65-F5344CB8AC3E}">
        <p14:creationId xmlns:p14="http://schemas.microsoft.com/office/powerpoint/2010/main" val="29096098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Acceptance</a:t>
            </a:r>
          </a:p>
        </p:txBody>
      </p:sp>
      <p:pic>
        <p:nvPicPr>
          <p:cNvPr id="8" name="BullReleas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85069" y="1130643"/>
            <a:ext cx="6038336" cy="4528752"/>
          </a:xfrm>
          <a:prstGeom prst="rect">
            <a:avLst/>
          </a:prstGeom>
        </p:spPr>
      </p:pic>
    </p:spTree>
    <p:extLst>
      <p:ext uri="{BB962C8B-B14F-4D97-AF65-F5344CB8AC3E}">
        <p14:creationId xmlns:p14="http://schemas.microsoft.com/office/powerpoint/2010/main" val="262829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06962" y="805989"/>
            <a:ext cx="3076833" cy="5646953"/>
          </a:xfrm>
        </p:spPr>
        <p:txBody>
          <a:bodyPr/>
          <a:lstStyle/>
          <a:p>
            <a:r>
              <a:rPr lang="en-US" b="1" dirty="0"/>
              <a:t>“I skate to where the puck is going to be, not where it has been.”</a:t>
            </a:r>
            <a:br>
              <a:rPr lang="en-US" b="1" dirty="0"/>
            </a:br>
            <a:endParaRPr lang="en-US" dirty="0"/>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269314" name="Picture 2" descr="http://i.cdn.turner.com/sivault/multimedia/photo_gallery/0706/gallery.numbers.part3/images/99.gretzk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0786" y="797141"/>
            <a:ext cx="5429250" cy="5124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550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71414"/>
            <a:ext cx="12192000" cy="67865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3490" name="Title 1"/>
          <p:cNvSpPr>
            <a:spLocks noGrp="1"/>
          </p:cNvSpPr>
          <p:nvPr>
            <p:ph type="title"/>
          </p:nvPr>
        </p:nvSpPr>
        <p:spPr/>
        <p:txBody>
          <a:bodyPr>
            <a:normAutofit/>
          </a:bodyPr>
          <a:lstStyle/>
          <a:p>
            <a:r>
              <a:rPr lang="en-US" altLang="en-US" dirty="0" smtClean="0"/>
              <a:t>Lean Startup Feedback Loops</a:t>
            </a:r>
          </a:p>
        </p:txBody>
      </p:sp>
      <p:sp>
        <p:nvSpPr>
          <p:cNvPr id="4" name="Footer Placeholder 3"/>
          <p:cNvSpPr>
            <a:spLocks noGrp="1"/>
          </p:cNvSpPr>
          <p:nvPr>
            <p:ph type="ftr" sz="quarter" idx="4294967295"/>
          </p:nvPr>
        </p:nvSpPr>
        <p:spPr>
          <a:xfrm>
            <a:off x="9835896" y="6510528"/>
            <a:ext cx="832104" cy="219456"/>
          </a:xfrm>
          <a:prstGeom prst="rect">
            <a:avLst/>
          </a:prstGeom>
        </p:spPr>
        <p:txBody>
          <a:bodyPr/>
          <a:lstStyle/>
          <a:p>
            <a:pPr>
              <a:defRPr/>
            </a:pPr>
            <a:endParaRPr lang="en-US" altLang="en-US" sz="1600">
              <a:solidFill>
                <a:srgbClr val="D5D5FF"/>
              </a:solidFill>
            </a:endParaRPr>
          </a:p>
          <a:p>
            <a:pPr>
              <a:defRPr/>
            </a:pPr>
            <a:endParaRPr lang="en-US" altLang="en-US" sz="1600">
              <a:solidFill>
                <a:srgbClr val="D5D5FF"/>
              </a:solidFill>
            </a:endParaRPr>
          </a:p>
          <a:p>
            <a:pPr algn="ctr">
              <a:spcAft>
                <a:spcPct val="30000"/>
              </a:spcAft>
              <a:defRPr/>
            </a:pPr>
            <a:endParaRPr lang="en-US" altLang="en-US" b="1" smtClean="0">
              <a:latin typeface="Verdana" panose="020B0604030504040204" pitchFamily="34" charset="0"/>
            </a:endParaRPr>
          </a:p>
          <a:p>
            <a:pPr algn="ctr">
              <a:spcAft>
                <a:spcPct val="30000"/>
              </a:spcAft>
              <a:defRPr/>
            </a:pPr>
            <a:endParaRPr lang="en-US" altLang="en-US" sz="1000">
              <a:solidFill>
                <a:srgbClr val="3333CC"/>
              </a:solidFill>
            </a:endParaRPr>
          </a:p>
        </p:txBody>
      </p:sp>
      <p:pic>
        <p:nvPicPr>
          <p:cNvPr id="63492"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7938" y="1371600"/>
            <a:ext cx="7053262"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p:cNvSpPr/>
          <p:nvPr/>
        </p:nvSpPr>
        <p:spPr>
          <a:xfrm>
            <a:off x="2330450" y="2968625"/>
            <a:ext cx="871538" cy="584200"/>
          </a:xfrm>
          <a:custGeom>
            <a:avLst/>
            <a:gdLst>
              <a:gd name="connsiteX0" fmla="*/ 0 w 872224"/>
              <a:gd name="connsiteY0" fmla="*/ 0 h 584790"/>
              <a:gd name="connsiteX1" fmla="*/ 361507 w 872224"/>
              <a:gd name="connsiteY1" fmla="*/ 265814 h 584790"/>
              <a:gd name="connsiteX2" fmla="*/ 786810 w 872224"/>
              <a:gd name="connsiteY2" fmla="*/ 542260 h 584790"/>
              <a:gd name="connsiteX3" fmla="*/ 839972 w 872224"/>
              <a:gd name="connsiteY3" fmla="*/ 552893 h 584790"/>
              <a:gd name="connsiteX4" fmla="*/ 861237 w 872224"/>
              <a:gd name="connsiteY4" fmla="*/ 584790 h 584790"/>
              <a:gd name="connsiteX5" fmla="*/ 871870 w 872224"/>
              <a:gd name="connsiteY5" fmla="*/ 520995 h 58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224" h="584790">
                <a:moveTo>
                  <a:pt x="0" y="0"/>
                </a:moveTo>
                <a:lnTo>
                  <a:pt x="361507" y="265814"/>
                </a:lnTo>
                <a:cubicBezTo>
                  <a:pt x="478210" y="353936"/>
                  <a:pt x="643699" y="513636"/>
                  <a:pt x="786810" y="542260"/>
                </a:cubicBezTo>
                <a:lnTo>
                  <a:pt x="839972" y="552893"/>
                </a:lnTo>
                <a:cubicBezTo>
                  <a:pt x="847060" y="563525"/>
                  <a:pt x="848458" y="584790"/>
                  <a:pt x="861237" y="584790"/>
                </a:cubicBezTo>
                <a:cubicBezTo>
                  <a:pt x="875233" y="584790"/>
                  <a:pt x="871870" y="524270"/>
                  <a:pt x="871870" y="520995"/>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6844373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B493E9-7AEB-4A5B-AA15-10C5ABD445C4}"/>
              </a:ext>
            </a:extLst>
          </p:cNvPr>
          <p:cNvSpPr>
            <a:spLocks noGrp="1"/>
          </p:cNvSpPr>
          <p:nvPr>
            <p:ph type="title"/>
          </p:nvPr>
        </p:nvSpPr>
        <p:spPr/>
        <p:txBody>
          <a:bodyPr/>
          <a:lstStyle/>
          <a:p>
            <a:r>
              <a:rPr lang="en-US" dirty="0"/>
              <a:t>Fit for </a:t>
            </a:r>
            <a:r>
              <a:rPr lang="en-US" dirty="0" smtClean="0"/>
              <a:t>Purpose</a:t>
            </a:r>
            <a:endParaRPr lang="en-US" dirty="0"/>
          </a:p>
        </p:txBody>
      </p:sp>
      <p:pic>
        <p:nvPicPr>
          <p:cNvPr id="1026" name="Picture 2" descr="https://images-na.ssl-images-amazon.com/images/I/41Dq4m1iOLL._SX331_BO1,204,203,200_.jpg">
            <a:extLst>
              <a:ext uri="{FF2B5EF4-FFF2-40B4-BE49-F238E27FC236}">
                <a16:creationId xmlns="" xmlns:a16="http://schemas.microsoft.com/office/drawing/2014/main" id="{C500407A-D0DF-45FB-92C4-91A951F86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0087" y="1202825"/>
            <a:ext cx="3171825" cy="47529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5360" y="1375873"/>
            <a:ext cx="4014449" cy="2554545"/>
          </a:xfrm>
          <a:prstGeom prst="rect">
            <a:avLst/>
          </a:prstGeom>
          <a:noFill/>
        </p:spPr>
        <p:txBody>
          <a:bodyPr wrap="square" rtlCol="0">
            <a:spAutoFit/>
          </a:bodyPr>
          <a:lstStyle/>
          <a:p>
            <a:pPr marL="285750" indent="-285750">
              <a:buFont typeface="Arial" panose="020B0604020202020204" pitchFamily="34" charset="0"/>
              <a:buChar char="•"/>
            </a:pPr>
            <a:r>
              <a:rPr lang="en-US" sz="3200" dirty="0" smtClean="0"/>
              <a:t>Feedback from the front line</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dirty="0" smtClean="0"/>
              <a:t>Fit for Purpose Box Score</a:t>
            </a:r>
            <a:endParaRPr lang="en-US" sz="3200" dirty="0"/>
          </a:p>
        </p:txBody>
      </p:sp>
    </p:spTree>
    <p:extLst>
      <p:ext uri="{BB962C8B-B14F-4D97-AF65-F5344CB8AC3E}">
        <p14:creationId xmlns:p14="http://schemas.microsoft.com/office/powerpoint/2010/main" val="9890059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Acceptance</a:t>
            </a:r>
            <a:endParaRPr lang="en-US" dirty="0"/>
          </a:p>
        </p:txBody>
      </p:sp>
      <p:graphicFrame>
        <p:nvGraphicFramePr>
          <p:cNvPr id="4" name="Content Placeholder 3"/>
          <p:cNvGraphicFramePr>
            <a:graphicFrameLocks noGrp="1"/>
          </p:cNvGraphicFramePr>
          <p:nvPr>
            <p:ph idx="1"/>
            <p:extLst/>
          </p:nvPr>
        </p:nvGraphicFramePr>
        <p:xfrm>
          <a:off x="1956486" y="1563130"/>
          <a:ext cx="8229600" cy="5171302"/>
        </p:xfrm>
        <a:graphic>
          <a:graphicData uri="http://schemas.openxmlformats.org/drawingml/2006/table">
            <a:tbl>
              <a:tblPr firstRow="1" bandRow="1">
                <a:tableStyleId>{5C22544A-7EE6-4342-B048-85BDC9FD1C3A}</a:tableStyleId>
              </a:tblPr>
              <a:tblGrid>
                <a:gridCol w="4114800"/>
                <a:gridCol w="4114800"/>
              </a:tblGrid>
              <a:tr h="586946">
                <a:tc>
                  <a:txBody>
                    <a:bodyPr/>
                    <a:lstStyle/>
                    <a:p>
                      <a:pPr algn="ctr">
                        <a:spcBef>
                          <a:spcPct val="20000"/>
                        </a:spcBef>
                      </a:pPr>
                      <a:r>
                        <a:rPr lang="en-US" sz="1800" b="1" dirty="0" smtClean="0">
                          <a:solidFill>
                            <a:srgbClr val="FFFF00"/>
                          </a:solidFill>
                        </a:rPr>
                        <a:t>Business</a:t>
                      </a:r>
                    </a:p>
                    <a:p>
                      <a:pPr algn="ctr">
                        <a:spcBef>
                          <a:spcPct val="20000"/>
                        </a:spcBef>
                      </a:pPr>
                      <a:r>
                        <a:rPr lang="en-US" sz="1800" b="1" dirty="0" smtClean="0">
                          <a:solidFill>
                            <a:srgbClr val="FFFF00"/>
                          </a:solidFill>
                        </a:rPr>
                        <a:t>Perspective</a:t>
                      </a:r>
                      <a:endParaRPr lang="en-US" dirty="0">
                        <a:solidFill>
                          <a:srgbClr val="FFFF00"/>
                        </a:solidFill>
                      </a:endParaRPr>
                    </a:p>
                  </a:txBody>
                  <a:tcPr/>
                </a:tc>
                <a:tc>
                  <a:txBody>
                    <a:bodyPr/>
                    <a:lstStyle/>
                    <a:p>
                      <a:pPr algn="ctr">
                        <a:spcBef>
                          <a:spcPct val="20000"/>
                        </a:spcBef>
                      </a:pPr>
                      <a:r>
                        <a:rPr lang="en-US" sz="1800" b="1" dirty="0" smtClean="0">
                          <a:solidFill>
                            <a:srgbClr val="FFFF00"/>
                          </a:solidFill>
                        </a:rPr>
                        <a:t>Individual</a:t>
                      </a:r>
                    </a:p>
                    <a:p>
                      <a:pPr algn="ctr">
                        <a:spcBef>
                          <a:spcPct val="20000"/>
                        </a:spcBef>
                      </a:pPr>
                      <a:r>
                        <a:rPr lang="en-US" sz="1800" b="1" dirty="0" smtClean="0">
                          <a:solidFill>
                            <a:srgbClr val="FFFF00"/>
                          </a:solidFill>
                        </a:rPr>
                        <a:t>Perspective</a:t>
                      </a:r>
                      <a:endParaRPr lang="en-US" dirty="0">
                        <a:solidFill>
                          <a:srgbClr val="FFFF00"/>
                        </a:solidFill>
                      </a:endParaRPr>
                    </a:p>
                  </a:txBody>
                  <a:tcPr/>
                </a:tc>
              </a:tr>
              <a:tr h="1699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Impact to revenue</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Impact to</a:t>
                      </a:r>
                      <a:r>
                        <a:rPr lang="en-US" sz="1800" baseline="0" dirty="0" smtClean="0"/>
                        <a:t> credibility</a:t>
                      </a:r>
                      <a:endParaRPr lang="en-US" sz="18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Cost</a:t>
                      </a:r>
                      <a:r>
                        <a:rPr lang="en-US" sz="1800" baseline="0" dirty="0" smtClean="0"/>
                        <a:t> of rework</a:t>
                      </a:r>
                      <a:endParaRPr lang="en-US" sz="1800" dirty="0" smtClean="0"/>
                    </a:p>
                    <a:p>
                      <a:pPr algn="ctr"/>
                      <a:endParaRPr lang="en-US" sz="1800" dirty="0"/>
                    </a:p>
                  </a:txBody>
                  <a:tcPr anchor="ctr"/>
                </a:tc>
                <a:tc>
                  <a:txBody>
                    <a:bodyPr/>
                    <a:lstStyle/>
                    <a:p>
                      <a:pPr algn="ctr"/>
                      <a:r>
                        <a:rPr lang="en-US" sz="1800" dirty="0" smtClean="0"/>
                        <a:t>Priorities are often guided by other perceived constraints</a:t>
                      </a:r>
                      <a:endParaRPr lang="en-US" sz="1800" dirty="0"/>
                    </a:p>
                  </a:txBody>
                  <a:tcPr anchor="ctr"/>
                </a:tc>
              </a:tr>
              <a:tr h="2777304">
                <a:tc>
                  <a:txBody>
                    <a:bodyPr/>
                    <a:lstStyle/>
                    <a:p>
                      <a:endParaRPr lang="en-US" dirty="0"/>
                    </a:p>
                  </a:txBody>
                  <a:tcPr/>
                </a:tc>
                <a:tc>
                  <a:txBody>
                    <a:bodyPr/>
                    <a:lstStyle/>
                    <a:p>
                      <a:endParaRPr lang="en-US" dirty="0"/>
                    </a:p>
                  </a:txBody>
                  <a:tcPr/>
                </a:tc>
              </a:tr>
            </a:tbl>
          </a:graphicData>
        </a:graphic>
      </p:graphicFrame>
      <p:pic>
        <p:nvPicPr>
          <p:cNvPr id="5" name="Picture 6" descr="http://aexcommercialfinancing.com/resources/small-business-finance.gif"/>
          <p:cNvPicPr>
            <a:picLocks noChangeAspect="1" noChangeArrowheads="1"/>
          </p:cNvPicPr>
          <p:nvPr/>
        </p:nvPicPr>
        <p:blipFill rotWithShape="1">
          <a:blip r:embed="rId3">
            <a:extLst>
              <a:ext uri="{28A0092B-C50C-407E-A947-70E740481C1C}">
                <a14:useLocalDpi xmlns:a14="http://schemas.microsoft.com/office/drawing/2010/main" val="0"/>
              </a:ext>
            </a:extLst>
          </a:blip>
          <a:srcRect l="11081" r="13515" b="9160"/>
          <a:stretch/>
        </p:blipFill>
        <p:spPr bwMode="auto">
          <a:xfrm>
            <a:off x="1474571" y="810278"/>
            <a:ext cx="1830919" cy="14704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warwick-associates.com/images/individual_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10070" y="0"/>
            <a:ext cx="1757931" cy="2261286"/>
          </a:xfrm>
          <a:prstGeom prst="rect">
            <a:avLst/>
          </a:prstGeom>
          <a:noFill/>
          <a:extLst>
            <a:ext uri="{909E8E84-426E-40DD-AFC4-6F175D3DCCD1}">
              <a14:hiddenFill xmlns:a14="http://schemas.microsoft.com/office/drawing/2010/main">
                <a:solidFill>
                  <a:srgbClr val="FFFFFF"/>
                </a:solidFill>
              </a14:hiddenFill>
            </a:ext>
          </a:extLst>
        </p:spPr>
      </p:pic>
      <p:pic>
        <p:nvPicPr>
          <p:cNvPr id="271362" name="Picture 2" descr="http://meship.com/Blog/wp-content/uploads/2012/03/CIO-worry-cloud-comput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2929" y="3997187"/>
            <a:ext cx="2599982" cy="27521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moviespad.com/photos/target-market-94d1d.jpg"/>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9284"/>
          <a:stretch/>
        </p:blipFill>
        <p:spPr bwMode="auto">
          <a:xfrm>
            <a:off x="2561971" y="4036012"/>
            <a:ext cx="3002681" cy="2716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3638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smtClean="0"/>
              <a:t>Collateral Damage</a:t>
            </a:r>
          </a:p>
        </p:txBody>
      </p:sp>
      <p:pic>
        <p:nvPicPr>
          <p:cNvPr id="28675" name="Picture 3" descr="London Ambulance Cr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17664"/>
            <a:ext cx="7907338"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2" name="WordArt 4"/>
          <p:cNvSpPr>
            <a:spLocks noChangeArrowheads="1" noChangeShapeType="1" noTextEdit="1"/>
          </p:cNvSpPr>
          <p:nvPr/>
        </p:nvSpPr>
        <p:spPr bwMode="auto">
          <a:xfrm>
            <a:off x="2857501" y="2481264"/>
            <a:ext cx="6162675" cy="1106487"/>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11 hour wait time</a:t>
            </a:r>
          </a:p>
        </p:txBody>
      </p:sp>
      <p:sp>
        <p:nvSpPr>
          <p:cNvPr id="53253" name="WordArt 5"/>
          <p:cNvSpPr>
            <a:spLocks noChangeArrowheads="1" noChangeShapeType="1" noTextEdit="1"/>
          </p:cNvSpPr>
          <p:nvPr/>
        </p:nvSpPr>
        <p:spPr bwMode="auto">
          <a:xfrm>
            <a:off x="2755901" y="4046539"/>
            <a:ext cx="6162675" cy="1106487"/>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20-30 deaths</a:t>
            </a:r>
          </a:p>
        </p:txBody>
      </p:sp>
    </p:spTree>
    <p:extLst>
      <p:ext uri="{BB962C8B-B14F-4D97-AF65-F5344CB8AC3E}">
        <p14:creationId xmlns:p14="http://schemas.microsoft.com/office/powerpoint/2010/main" val="15560780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0" fill="hold" grpId="0" nodeType="clickEffect">
                                  <p:stCondLst>
                                    <p:cond delay="0"/>
                                  </p:stCondLst>
                                  <p:childTnLst>
                                    <p:set>
                                      <p:cBhvr>
                                        <p:cTn id="6" dur="1" fill="hold">
                                          <p:stCondLst>
                                            <p:cond delay="0"/>
                                          </p:stCondLst>
                                        </p:cTn>
                                        <p:tgtEl>
                                          <p:spTgt spid="53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0" fill="hold" grpId="0" nodeType="clickEffect">
                                  <p:stCondLst>
                                    <p:cond delay="0"/>
                                  </p:stCondLst>
                                  <p:childTnLst>
                                    <p:set>
                                      <p:cBhvr>
                                        <p:cTn id="10" dur="1" fill="hold">
                                          <p:stCondLst>
                                            <p:cond delay="0"/>
                                          </p:stCondLst>
                                        </p:cTn>
                                        <p:tgtEl>
                                          <p:spTgt spid="532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animBg="1"/>
      <p:bldP spid="5325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a:t>Delivery Failure results in Collateral Damage</a:t>
            </a:r>
          </a:p>
        </p:txBody>
      </p:sp>
      <p:pic>
        <p:nvPicPr>
          <p:cNvPr id="29699" name="Picture 3" descr="denver-airport1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47801"/>
            <a:ext cx="5715000"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4" descr="denverbag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0" y="3813176"/>
            <a:ext cx="4826000"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94223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n-US" dirty="0" smtClean="0"/>
          </a:p>
        </p:txBody>
      </p:sp>
      <p:pic>
        <p:nvPicPr>
          <p:cNvPr id="26627" name="Picture 3" descr="Blowout f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902" y="184150"/>
            <a:ext cx="9144000" cy="658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AutoShape 4"/>
          <p:cNvSpPr>
            <a:spLocks noChangeArrowheads="1"/>
          </p:cNvSpPr>
          <p:nvPr/>
        </p:nvSpPr>
        <p:spPr bwMode="auto">
          <a:xfrm>
            <a:off x="6096000" y="2911475"/>
            <a:ext cx="2362200" cy="1676400"/>
          </a:xfrm>
          <a:prstGeom prst="wedgeRoundRectCallout">
            <a:avLst>
              <a:gd name="adj1" fmla="val -43750"/>
              <a:gd name="adj2" fmla="val 70000"/>
              <a:gd name="adj3" fmla="val 16667"/>
            </a:avLst>
          </a:prstGeom>
          <a:solidFill>
            <a:schemeClr val="accent1"/>
          </a:solidFill>
          <a:ln w="9525">
            <a:solidFill>
              <a:schemeClr val="tx1"/>
            </a:solidFill>
            <a:miter lim="800000"/>
            <a:headEnd/>
            <a:tailEnd/>
          </a:ln>
        </p:spPr>
        <p:txBody>
          <a:bodyPr/>
          <a:lstStyle/>
          <a:p>
            <a:pPr algn="ctr"/>
            <a:r>
              <a:rPr lang="en-US" dirty="0"/>
              <a:t>I’m beginning to think it wasn’t such a good idea to turn off those unit tests</a:t>
            </a:r>
          </a:p>
        </p:txBody>
      </p:sp>
    </p:spTree>
    <p:extLst>
      <p:ext uri="{BB962C8B-B14F-4D97-AF65-F5344CB8AC3E}">
        <p14:creationId xmlns:p14="http://schemas.microsoft.com/office/powerpoint/2010/main" val="12146107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p:cTn id="7" dur="500" fill="hold"/>
                                        <p:tgtEl>
                                          <p:spTgt spid="63492"/>
                                        </p:tgtEl>
                                        <p:attrNameLst>
                                          <p:attrName>ppt_w</p:attrName>
                                        </p:attrNameLst>
                                      </p:cBhvr>
                                      <p:tavLst>
                                        <p:tav tm="0">
                                          <p:val>
                                            <p:fltVal val="0"/>
                                          </p:val>
                                        </p:tav>
                                        <p:tav tm="100000">
                                          <p:val>
                                            <p:strVal val="#ppt_w"/>
                                          </p:val>
                                        </p:tav>
                                      </p:tavLst>
                                    </p:anim>
                                    <p:anim calcmode="lin" valueType="num">
                                      <p:cBhvr>
                                        <p:cTn id="8" dur="500" fill="hold"/>
                                        <p:tgtEl>
                                          <p:spTgt spid="63492"/>
                                        </p:tgtEl>
                                        <p:attrNameLst>
                                          <p:attrName>ppt_h</p:attrName>
                                        </p:attrNameLst>
                                      </p:cBhvr>
                                      <p:tavLst>
                                        <p:tav tm="0">
                                          <p:val>
                                            <p:fltVal val="0"/>
                                          </p:val>
                                        </p:tav>
                                        <p:tav tm="100000">
                                          <p:val>
                                            <p:strVal val="#ppt_h"/>
                                          </p:val>
                                        </p:tav>
                                      </p:tavLst>
                                    </p:anim>
                                    <p:animEffect transition="in" filter="fade">
                                      <p:cBhvr>
                                        <p:cTn id="9" dur="5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Collateral Damage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57922955"/>
              </p:ext>
            </p:extLst>
          </p:nvPr>
        </p:nvGraphicFramePr>
        <p:xfrm>
          <a:off x="1956486" y="1563130"/>
          <a:ext cx="8229600" cy="5171302"/>
        </p:xfrm>
        <a:graphic>
          <a:graphicData uri="http://schemas.openxmlformats.org/drawingml/2006/table">
            <a:tbl>
              <a:tblPr firstRow="1" bandRow="1">
                <a:tableStyleId>{5C22544A-7EE6-4342-B048-85BDC9FD1C3A}</a:tableStyleId>
              </a:tblPr>
              <a:tblGrid>
                <a:gridCol w="4114800"/>
                <a:gridCol w="4114800"/>
              </a:tblGrid>
              <a:tr h="586946">
                <a:tc>
                  <a:txBody>
                    <a:bodyPr/>
                    <a:lstStyle/>
                    <a:p>
                      <a:pPr algn="ctr">
                        <a:spcBef>
                          <a:spcPct val="20000"/>
                        </a:spcBef>
                      </a:pPr>
                      <a:r>
                        <a:rPr lang="en-US" sz="1800" b="1" dirty="0" smtClean="0">
                          <a:solidFill>
                            <a:srgbClr val="FFFF00"/>
                          </a:solidFill>
                        </a:rPr>
                        <a:t>Business</a:t>
                      </a:r>
                    </a:p>
                    <a:p>
                      <a:pPr algn="ctr">
                        <a:spcBef>
                          <a:spcPct val="20000"/>
                        </a:spcBef>
                      </a:pPr>
                      <a:r>
                        <a:rPr lang="en-US" sz="1800" b="1" dirty="0" smtClean="0">
                          <a:solidFill>
                            <a:srgbClr val="FFFF00"/>
                          </a:solidFill>
                        </a:rPr>
                        <a:t>Perspective</a:t>
                      </a:r>
                      <a:endParaRPr lang="en-US" dirty="0">
                        <a:solidFill>
                          <a:srgbClr val="FFFF00"/>
                        </a:solidFill>
                      </a:endParaRPr>
                    </a:p>
                  </a:txBody>
                  <a:tcPr/>
                </a:tc>
                <a:tc>
                  <a:txBody>
                    <a:bodyPr/>
                    <a:lstStyle/>
                    <a:p>
                      <a:pPr algn="ctr">
                        <a:spcBef>
                          <a:spcPct val="20000"/>
                        </a:spcBef>
                      </a:pPr>
                      <a:r>
                        <a:rPr lang="en-US" sz="1800" b="1" dirty="0" smtClean="0">
                          <a:solidFill>
                            <a:srgbClr val="FFFF00"/>
                          </a:solidFill>
                        </a:rPr>
                        <a:t>Individual</a:t>
                      </a:r>
                    </a:p>
                    <a:p>
                      <a:pPr algn="ctr">
                        <a:spcBef>
                          <a:spcPct val="20000"/>
                        </a:spcBef>
                      </a:pPr>
                      <a:r>
                        <a:rPr lang="en-US" sz="1800" b="1" dirty="0" smtClean="0">
                          <a:solidFill>
                            <a:srgbClr val="FFFF00"/>
                          </a:solidFill>
                        </a:rPr>
                        <a:t>Perspective</a:t>
                      </a:r>
                      <a:endParaRPr lang="en-US" dirty="0">
                        <a:solidFill>
                          <a:srgbClr val="FFFF00"/>
                        </a:solidFill>
                      </a:endParaRPr>
                    </a:p>
                  </a:txBody>
                  <a:tcPr/>
                </a:tc>
              </a:tr>
              <a:tr h="169905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Could be catastrophic</a:t>
                      </a:r>
                    </a:p>
                    <a:p>
                      <a:pPr algn="ctr"/>
                      <a:endParaRPr lang="en-US" sz="18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t>Some</a:t>
                      </a:r>
                      <a:r>
                        <a:rPr lang="en-US" sz="1800" baseline="0" dirty="0" smtClean="0"/>
                        <a:t> individuals may be willing to take on more risk than desired</a:t>
                      </a:r>
                      <a:endParaRPr lang="en-US" sz="1800" dirty="0" smtClean="0"/>
                    </a:p>
                    <a:p>
                      <a:pPr algn="ctr"/>
                      <a:endParaRPr lang="en-US" sz="1800" dirty="0"/>
                    </a:p>
                  </a:txBody>
                  <a:tcPr anchor="ctr"/>
                </a:tc>
              </a:tr>
              <a:tr h="2777304">
                <a:tc>
                  <a:txBody>
                    <a:bodyPr/>
                    <a:lstStyle/>
                    <a:p>
                      <a:endParaRPr lang="en-US" dirty="0"/>
                    </a:p>
                  </a:txBody>
                  <a:tcPr/>
                </a:tc>
                <a:tc>
                  <a:txBody>
                    <a:bodyPr/>
                    <a:lstStyle/>
                    <a:p>
                      <a:endParaRPr lang="en-US" dirty="0"/>
                    </a:p>
                  </a:txBody>
                  <a:tcPr/>
                </a:tc>
              </a:tr>
            </a:tbl>
          </a:graphicData>
        </a:graphic>
      </p:graphicFrame>
      <p:pic>
        <p:nvPicPr>
          <p:cNvPr id="5" name="Picture 6" descr="http://aexcommercialfinancing.com/resources/small-business-finance.gif"/>
          <p:cNvPicPr>
            <a:picLocks noChangeAspect="1" noChangeArrowheads="1"/>
          </p:cNvPicPr>
          <p:nvPr/>
        </p:nvPicPr>
        <p:blipFill rotWithShape="1">
          <a:blip r:embed="rId3">
            <a:extLst>
              <a:ext uri="{28A0092B-C50C-407E-A947-70E740481C1C}">
                <a14:useLocalDpi xmlns:a14="http://schemas.microsoft.com/office/drawing/2010/main" val="0"/>
              </a:ext>
            </a:extLst>
          </a:blip>
          <a:srcRect l="11081" r="13515" b="9160"/>
          <a:stretch/>
        </p:blipFill>
        <p:spPr bwMode="auto">
          <a:xfrm>
            <a:off x="1474571" y="790833"/>
            <a:ext cx="1830919" cy="14704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www.warwick-associates.com/images/individual_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10070" y="0"/>
            <a:ext cx="1757931" cy="2261286"/>
          </a:xfrm>
          <a:prstGeom prst="rect">
            <a:avLst/>
          </a:prstGeom>
          <a:noFill/>
          <a:extLst>
            <a:ext uri="{909E8E84-426E-40DD-AFC4-6F175D3DCCD1}">
              <a14:hiddenFill xmlns:a14="http://schemas.microsoft.com/office/drawing/2010/main">
                <a:solidFill>
                  <a:srgbClr val="FFFFFF"/>
                </a:solidFill>
              </a14:hiddenFill>
            </a:ext>
          </a:extLst>
        </p:spPr>
      </p:pic>
      <p:pic>
        <p:nvPicPr>
          <p:cNvPr id="2682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6257" y="4058033"/>
            <a:ext cx="2549018" cy="24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8295" name="Picture 7" descr="http://thelibertyguardian.com/uploads/2010/03/lehman-brothers-collaps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0120" y="4150447"/>
            <a:ext cx="3543531" cy="2214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52233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r>
              <a:rPr lang="nl-NL" sz="4000" dirty="0">
                <a:solidFill>
                  <a:srgbClr val="000000"/>
                </a:solidFill>
              </a:rPr>
              <a:t>Risk management tools</a:t>
            </a:r>
          </a:p>
        </p:txBody>
      </p:sp>
      <p:sp>
        <p:nvSpPr>
          <p:cNvPr id="3" name="Subtitle 2"/>
          <p:cNvSpPr>
            <a:spLocks noGrp="1"/>
          </p:cNvSpPr>
          <p:nvPr>
            <p:ph type="subTitle" idx="1"/>
          </p:nvPr>
        </p:nvSpPr>
        <p:spPr/>
        <p:txBody>
          <a:bodyPr/>
          <a:lstStyle/>
          <a:p>
            <a:endParaRPr lang="en-US"/>
          </a:p>
        </p:txBody>
      </p:sp>
      <p:pic>
        <p:nvPicPr>
          <p:cNvPr id="4" name="Tijdelijke aanduiding voor inhoud 3" descr="skydivers.jpg"/>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t="5657" b="5657"/>
          <a:stretch/>
        </p:blipFill>
        <p:spPr>
          <a:xfrm>
            <a:off x="1707257" y="0"/>
            <a:ext cx="9285287" cy="6858000"/>
          </a:xfrm>
        </p:spPr>
      </p:pic>
      <p:sp>
        <p:nvSpPr>
          <p:cNvPr id="5" name="TextBox 4"/>
          <p:cNvSpPr txBox="1"/>
          <p:nvPr/>
        </p:nvSpPr>
        <p:spPr>
          <a:xfrm>
            <a:off x="1956048" y="188640"/>
            <a:ext cx="6948264" cy="646331"/>
          </a:xfrm>
          <a:prstGeom prst="rect">
            <a:avLst/>
          </a:prstGeom>
          <a:noFill/>
        </p:spPr>
        <p:txBody>
          <a:bodyPr wrap="square" rtlCol="0">
            <a:spAutoFit/>
          </a:bodyPr>
          <a:lstStyle/>
          <a:p>
            <a:r>
              <a:rPr lang="en-US" sz="3600" b="1" dirty="0">
                <a:solidFill>
                  <a:schemeClr val="bg1"/>
                </a:solidFill>
              </a:rPr>
              <a:t>Risk Management Tools</a:t>
            </a:r>
          </a:p>
        </p:txBody>
      </p:sp>
    </p:spTree>
    <p:extLst>
      <p:ext uri="{BB962C8B-B14F-4D97-AF65-F5344CB8AC3E}">
        <p14:creationId xmlns:p14="http://schemas.microsoft.com/office/powerpoint/2010/main" val="10250030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5046" y="4259693"/>
            <a:ext cx="3007151" cy="2130065"/>
          </a:xfrm>
        </p:spPr>
      </p:pic>
      <p:sp>
        <p:nvSpPr>
          <p:cNvPr id="9" name="TextBox 8"/>
          <p:cNvSpPr txBox="1"/>
          <p:nvPr/>
        </p:nvSpPr>
        <p:spPr>
          <a:xfrm>
            <a:off x="4425045" y="3608222"/>
            <a:ext cx="3094227" cy="461665"/>
          </a:xfrm>
          <a:prstGeom prst="rect">
            <a:avLst/>
          </a:prstGeom>
          <a:noFill/>
        </p:spPr>
        <p:txBody>
          <a:bodyPr wrap="square" rtlCol="0">
            <a:spAutoFit/>
          </a:bodyPr>
          <a:lstStyle/>
          <a:p>
            <a:r>
              <a:rPr lang="en-US" sz="2400" dirty="0"/>
              <a:t>Value of Information</a:t>
            </a:r>
          </a:p>
        </p:txBody>
      </p:sp>
      <p:sp>
        <p:nvSpPr>
          <p:cNvPr id="14" name="TextBox 13"/>
          <p:cNvSpPr txBox="1"/>
          <p:nvPr/>
        </p:nvSpPr>
        <p:spPr>
          <a:xfrm>
            <a:off x="804606" y="3608221"/>
            <a:ext cx="3094227" cy="461665"/>
          </a:xfrm>
          <a:prstGeom prst="rect">
            <a:avLst/>
          </a:prstGeom>
          <a:noFill/>
        </p:spPr>
        <p:txBody>
          <a:bodyPr wrap="square" rtlCol="0">
            <a:spAutoFit/>
          </a:bodyPr>
          <a:lstStyle/>
          <a:p>
            <a:r>
              <a:rPr lang="en-US" sz="2400" dirty="0"/>
              <a:t>Value of Uncertainty</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428" y="4233551"/>
            <a:ext cx="3260396" cy="2222997"/>
          </a:xfrm>
          <a:prstGeom prst="rect">
            <a:avLst/>
          </a:prstGeom>
        </p:spPr>
      </p:pic>
      <p:sp>
        <p:nvSpPr>
          <p:cNvPr id="13" name="TextBox 12"/>
          <p:cNvSpPr txBox="1"/>
          <p:nvPr/>
        </p:nvSpPr>
        <p:spPr>
          <a:xfrm>
            <a:off x="5046966" y="310139"/>
            <a:ext cx="3094227" cy="461665"/>
          </a:xfrm>
          <a:prstGeom prst="rect">
            <a:avLst/>
          </a:prstGeom>
          <a:noFill/>
        </p:spPr>
        <p:txBody>
          <a:bodyPr wrap="square" rtlCol="0">
            <a:spAutoFit/>
          </a:bodyPr>
          <a:lstStyle/>
          <a:p>
            <a:r>
              <a:rPr lang="en-US" sz="2400" dirty="0"/>
              <a:t>Tornado Chart</a:t>
            </a:r>
          </a:p>
        </p:txBody>
      </p:sp>
      <p:sp>
        <p:nvSpPr>
          <p:cNvPr id="16" name="TextBox 15"/>
          <p:cNvSpPr txBox="1"/>
          <p:nvPr/>
        </p:nvSpPr>
        <p:spPr>
          <a:xfrm>
            <a:off x="897994" y="317714"/>
            <a:ext cx="3094227" cy="461665"/>
          </a:xfrm>
          <a:prstGeom prst="rect">
            <a:avLst/>
          </a:prstGeom>
          <a:noFill/>
        </p:spPr>
        <p:txBody>
          <a:bodyPr wrap="square" rtlCol="0">
            <a:spAutoFit/>
          </a:bodyPr>
          <a:lstStyle/>
          <a:p>
            <a:r>
              <a:rPr lang="en-US" sz="2400" dirty="0"/>
              <a:t>Real Options</a:t>
            </a:r>
          </a:p>
        </p:txBody>
      </p:sp>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rcRect l="4146" t="5511" r="3835" b="2907"/>
          <a:stretch>
            <a:fillRect/>
          </a:stretch>
        </p:blipFill>
        <p:spPr bwMode="auto">
          <a:xfrm>
            <a:off x="4811282" y="969186"/>
            <a:ext cx="3274306" cy="2188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626877" y="969185"/>
            <a:ext cx="3143696" cy="1976425"/>
            <a:chOff x="1524000" y="2353977"/>
            <a:chExt cx="9144000" cy="4419600"/>
          </a:xfrm>
        </p:grpSpPr>
        <p:pic>
          <p:nvPicPr>
            <p:cNvPr id="1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353977"/>
              <a:ext cx="2819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4000" y="2353977"/>
              <a:ext cx="2667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24800" y="2353977"/>
              <a:ext cx="2743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8083" y="4233551"/>
            <a:ext cx="2507531" cy="2182348"/>
          </a:xfrm>
          <a:prstGeom prst="rect">
            <a:avLst/>
          </a:prstGeom>
        </p:spPr>
      </p:pic>
      <p:sp>
        <p:nvSpPr>
          <p:cNvPr id="22" name="TextBox 21"/>
          <p:cNvSpPr txBox="1"/>
          <p:nvPr/>
        </p:nvSpPr>
        <p:spPr>
          <a:xfrm>
            <a:off x="8045484" y="3618287"/>
            <a:ext cx="3094227" cy="461665"/>
          </a:xfrm>
          <a:prstGeom prst="rect">
            <a:avLst/>
          </a:prstGeom>
          <a:noFill/>
        </p:spPr>
        <p:txBody>
          <a:bodyPr wrap="square" rtlCol="0">
            <a:spAutoFit/>
          </a:bodyPr>
          <a:lstStyle/>
          <a:p>
            <a:r>
              <a:rPr lang="en-US" sz="2400" dirty="0"/>
              <a:t>Value of Flexibility</a:t>
            </a:r>
          </a:p>
        </p:txBody>
      </p:sp>
    </p:spTree>
    <p:extLst>
      <p:ext uri="{BB962C8B-B14F-4D97-AF65-F5344CB8AC3E}">
        <p14:creationId xmlns:p14="http://schemas.microsoft.com/office/powerpoint/2010/main" val="29776888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Options</a:t>
            </a:r>
          </a:p>
        </p:txBody>
      </p:sp>
      <p:sp>
        <p:nvSpPr>
          <p:cNvPr id="3" name="Content Placeholder 2"/>
          <p:cNvSpPr>
            <a:spLocks noGrp="1"/>
          </p:cNvSpPr>
          <p:nvPr>
            <p:ph idx="1"/>
          </p:nvPr>
        </p:nvSpPr>
        <p:spPr/>
        <p:txBody>
          <a:bodyPr/>
          <a:lstStyle/>
          <a:p>
            <a:pPr marL="0" indent="0">
              <a:buNone/>
            </a:pPr>
            <a:r>
              <a:rPr lang="en-US" dirty="0"/>
              <a:t>The right — but not the obligation — to undertake certain actions prior to an expiry date</a:t>
            </a:r>
          </a:p>
        </p:txBody>
      </p:sp>
      <p:pic>
        <p:nvPicPr>
          <p:cNvPr id="271362" name="Picture 2" descr="http://careerstrategiesgroup.com/wp-content/uploads/2010/08/career-options1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69479" y="2936854"/>
            <a:ext cx="5143500" cy="2085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2712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Airline Tickets</a:t>
            </a:r>
          </a:p>
        </p:txBody>
      </p:sp>
      <p:pic>
        <p:nvPicPr>
          <p:cNvPr id="269314" name="Picture 2" descr="http://upload.wikimedia.org/wikipedia/commons/9/9d/NWA_Airline_Ticket_JL27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2604" y="1627469"/>
            <a:ext cx="6286500" cy="275272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2133600" y="4581145"/>
            <a:ext cx="8229600" cy="138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pPr>
            <a:r>
              <a:rPr lang="en-US" kern="0" dirty="0"/>
              <a:t>The right — but not the obligation — to undertake certain actions prior to an expiry date</a:t>
            </a:r>
          </a:p>
        </p:txBody>
      </p:sp>
    </p:spTree>
    <p:extLst>
      <p:ext uri="{BB962C8B-B14F-4D97-AF65-F5344CB8AC3E}">
        <p14:creationId xmlns:p14="http://schemas.microsoft.com/office/powerpoint/2010/main" val="18268855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1400"/>
            <a:ext cx="10515600" cy="1325563"/>
          </a:xfrm>
        </p:spPr>
        <p:txBody>
          <a:bodyPr/>
          <a:lstStyle/>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44" y="189248"/>
            <a:ext cx="8008281" cy="600621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8248" y="156591"/>
            <a:ext cx="3672408" cy="5508612"/>
          </a:xfrm>
          <a:prstGeom prst="rect">
            <a:avLst/>
          </a:prstGeom>
        </p:spPr>
      </p:pic>
    </p:spTree>
    <p:extLst>
      <p:ext uri="{BB962C8B-B14F-4D97-AF65-F5344CB8AC3E}">
        <p14:creationId xmlns:p14="http://schemas.microsoft.com/office/powerpoint/2010/main" val="33432407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Real Options</a:t>
            </a:r>
            <a:br>
              <a:rPr lang="en-US" dirty="0"/>
            </a:br>
            <a:endParaRPr lang="en-US" dirty="0"/>
          </a:p>
        </p:txBody>
      </p:sp>
      <p:sp>
        <p:nvSpPr>
          <p:cNvPr id="3" name="Content Placeholder 2"/>
          <p:cNvSpPr>
            <a:spLocks noGrp="1"/>
          </p:cNvSpPr>
          <p:nvPr>
            <p:ph idx="1"/>
          </p:nvPr>
        </p:nvSpPr>
        <p:spPr>
          <a:xfrm>
            <a:off x="1943100" y="5650600"/>
            <a:ext cx="8229600" cy="866294"/>
          </a:xfrm>
        </p:spPr>
        <p:txBody>
          <a:bodyPr/>
          <a:lstStyle/>
          <a:p>
            <a:pPr marL="0" indent="0">
              <a:buNone/>
            </a:pPr>
            <a:r>
              <a:rPr lang="en-US" dirty="0"/>
              <a:t>The right, but not the obligation to take some action prior to an expiry date</a:t>
            </a: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052736"/>
            <a:ext cx="28194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052736"/>
            <a:ext cx="26670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1052736"/>
            <a:ext cx="2743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534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Do you have a choice?</a:t>
            </a:r>
          </a:p>
        </p:txBody>
      </p:sp>
      <p:sp>
        <p:nvSpPr>
          <p:cNvPr id="5" name="Rechthoek 4"/>
          <p:cNvSpPr/>
          <p:nvPr/>
        </p:nvSpPr>
        <p:spPr>
          <a:xfrm>
            <a:off x="6023992" y="1340768"/>
            <a:ext cx="3384376" cy="1440160"/>
          </a:xfrm>
          <a:prstGeom prst="rect">
            <a:avLst/>
          </a:prstGeom>
          <a:solidFill>
            <a:srgbClr val="00009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t>Option</a:t>
            </a:r>
          </a:p>
        </p:txBody>
      </p:sp>
      <p:sp>
        <p:nvSpPr>
          <p:cNvPr id="7" name="Rechthoek 6"/>
          <p:cNvSpPr/>
          <p:nvPr/>
        </p:nvSpPr>
        <p:spPr>
          <a:xfrm>
            <a:off x="2223544" y="5043190"/>
            <a:ext cx="4216499" cy="1440160"/>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t>Commitment</a:t>
            </a:r>
          </a:p>
        </p:txBody>
      </p:sp>
      <p:sp>
        <p:nvSpPr>
          <p:cNvPr id="8" name="Rechthoek 7"/>
          <p:cNvSpPr/>
          <p:nvPr/>
        </p:nvSpPr>
        <p:spPr>
          <a:xfrm>
            <a:off x="4403812" y="3189675"/>
            <a:ext cx="3384376" cy="1440160"/>
          </a:xfrm>
          <a:prstGeom prst="rect">
            <a:avLst/>
          </a:prstGeom>
          <a:solidFill>
            <a:schemeClr val="accent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Decision</a:t>
            </a:r>
          </a:p>
        </p:txBody>
      </p:sp>
    </p:spTree>
    <p:extLst>
      <p:ext uri="{BB962C8B-B14F-4D97-AF65-F5344CB8AC3E}">
        <p14:creationId xmlns:p14="http://schemas.microsoft.com/office/powerpoint/2010/main" val="28274022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t="16409" b="33791"/>
          <a:stretch>
            <a:fillRect/>
          </a:stretch>
        </p:blipFill>
        <p:spPr bwMode="auto">
          <a:xfrm>
            <a:off x="1524000" y="0"/>
            <a:ext cx="9144000" cy="6858000"/>
          </a:xfrm>
          <a:prstGeom prst="rect">
            <a:avLst/>
          </a:prstGeom>
          <a:noFill/>
          <a:ln w="9525">
            <a:noFill/>
            <a:miter lim="800000"/>
            <a:headEnd/>
            <a:tailEnd/>
          </a:ln>
        </p:spPr>
      </p:pic>
    </p:spTree>
    <p:extLst>
      <p:ext uri="{BB962C8B-B14F-4D97-AF65-F5344CB8AC3E}">
        <p14:creationId xmlns:p14="http://schemas.microsoft.com/office/powerpoint/2010/main" val="296795536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149" y="140783"/>
            <a:ext cx="4426668" cy="863823"/>
          </a:xfrm>
        </p:spPr>
        <p:txBody>
          <a:bodyPr>
            <a:normAutofit fontScale="90000"/>
          </a:bodyPr>
          <a:lstStyle/>
          <a:p>
            <a:pPr eaLnBrk="1" hangingPunct="1"/>
            <a:r>
              <a:rPr lang="en-US" dirty="0"/>
              <a:t>Which risks are important?</a:t>
            </a:r>
          </a:p>
        </p:txBody>
      </p:sp>
      <p:pic>
        <p:nvPicPr>
          <p:cNvPr id="22531" name="Picture 3" descr="RiskSharpEdgesSign"/>
          <p:cNvPicPr>
            <a:picLocks noChangeAspect="1" noChangeArrowheads="1"/>
          </p:cNvPicPr>
          <p:nvPr/>
        </p:nvPicPr>
        <p:blipFill>
          <a:blip r:embed="rId3">
            <a:extLst>
              <a:ext uri="{28A0092B-C50C-407E-A947-70E740481C1C}">
                <a14:useLocalDpi xmlns:a14="http://schemas.microsoft.com/office/drawing/2010/main" val="0"/>
              </a:ext>
            </a:extLst>
          </a:blip>
          <a:srcRect l="4379" t="7835" r="3835" b="3116"/>
          <a:stretch>
            <a:fillRect/>
          </a:stretch>
        </p:blipFill>
        <p:spPr bwMode="auto">
          <a:xfrm>
            <a:off x="4439816" y="140783"/>
            <a:ext cx="7427912" cy="665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36515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dirty="0"/>
              <a:t>Tornado Chart: Which Uncertainties Are Important?</a:t>
            </a:r>
          </a:p>
        </p:txBody>
      </p:sp>
      <p:pic>
        <p:nvPicPr>
          <p:cNvPr id="23555"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146" t="5511" r="3835" b="2907"/>
          <a:stretch>
            <a:fillRect/>
          </a:stretch>
        </p:blipFill>
        <p:spPr bwMode="auto">
          <a:xfrm>
            <a:off x="1454224" y="1556792"/>
            <a:ext cx="84582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061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Value of Uncertainty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890" y="1296615"/>
            <a:ext cx="7324220" cy="4013673"/>
          </a:xfrm>
          <a:prstGeom prst="rect">
            <a:avLst/>
          </a:prstGeom>
        </p:spPr>
      </p:pic>
      <p:sp>
        <p:nvSpPr>
          <p:cNvPr id="5" name="TextBox 4"/>
          <p:cNvSpPr txBox="1"/>
          <p:nvPr/>
        </p:nvSpPr>
        <p:spPr>
          <a:xfrm>
            <a:off x="3878944" y="1691491"/>
            <a:ext cx="2384854" cy="954107"/>
          </a:xfrm>
          <a:prstGeom prst="rect">
            <a:avLst/>
          </a:prstGeom>
          <a:noFill/>
        </p:spPr>
        <p:txBody>
          <a:bodyPr wrap="square" rtlCol="0">
            <a:spAutoFit/>
          </a:bodyPr>
          <a:lstStyle/>
          <a:p>
            <a:r>
              <a:rPr lang="en-US" sz="2800" dirty="0"/>
              <a:t>Efficient Frontier</a:t>
            </a:r>
          </a:p>
        </p:txBody>
      </p:sp>
      <p:sp>
        <p:nvSpPr>
          <p:cNvPr id="6" name="Oval 5"/>
          <p:cNvSpPr/>
          <p:nvPr/>
        </p:nvSpPr>
        <p:spPr>
          <a:xfrm>
            <a:off x="8410524" y="2796439"/>
            <a:ext cx="296562" cy="2718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H="1">
            <a:off x="7836493" y="2944721"/>
            <a:ext cx="549318" cy="31977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0" y="5310288"/>
            <a:ext cx="11647918" cy="1309598"/>
          </a:xfrm>
          <a:prstGeom prst="rect">
            <a:avLst/>
          </a:prstGeom>
        </p:spPr>
        <p:txBody>
          <a:bodyPr vert="horz" lIns="91440" tIns="45720" rIns="91440" bIns="45720" rtlCol="0" anchor="ctr">
            <a:normAutofit/>
          </a:bodyPr>
          <a:lstStyle>
            <a:lvl1pPr algn="ctr" defTabSz="685800">
              <a:spcBef>
                <a:spcPct val="0"/>
              </a:spcBef>
              <a:buNone/>
              <a:defRPr lang="pl-PL" sz="4000" b="1">
                <a:solidFill>
                  <a:srgbClr val="714989"/>
                </a:solidFill>
                <a:latin typeface="+mj-lt"/>
                <a:ea typeface="+mj-ea"/>
                <a:cs typeface="Arial" pitchFamily="34" charset="0"/>
              </a:defRPr>
            </a:lvl1pPr>
          </a:lstStyle>
          <a:p>
            <a:r>
              <a:rPr lang="en-US" dirty="0"/>
              <a:t>Eliminating Risk/Uncertainty is not the Goal!</a:t>
            </a:r>
          </a:p>
        </p:txBody>
      </p:sp>
    </p:spTree>
    <p:extLst>
      <p:ext uri="{BB962C8B-B14F-4D97-AF65-F5344CB8AC3E}">
        <p14:creationId xmlns:p14="http://schemas.microsoft.com/office/powerpoint/2010/main" val="302738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smtClean="0"/>
              <a:t>Product Delivery </a:t>
            </a:r>
            <a:r>
              <a:rPr lang="en-US" dirty="0"/>
              <a:t>Tornado Example</a:t>
            </a:r>
          </a:p>
        </p:txBody>
      </p:sp>
      <p:graphicFrame>
        <p:nvGraphicFramePr>
          <p:cNvPr id="5" name="Table 4"/>
          <p:cNvGraphicFramePr>
            <a:graphicFrameLocks noGrp="1"/>
          </p:cNvGraphicFramePr>
          <p:nvPr/>
        </p:nvGraphicFramePr>
        <p:xfrm>
          <a:off x="2244808" y="2106825"/>
          <a:ext cx="7891851" cy="2984159"/>
        </p:xfrm>
        <a:graphic>
          <a:graphicData uri="http://schemas.openxmlformats.org/drawingml/2006/table">
            <a:tbl>
              <a:tblPr/>
              <a:tblGrid>
                <a:gridCol w="3069941">
                  <a:extLst>
                    <a:ext uri="{9D8B030D-6E8A-4147-A177-3AD203B41FA5}">
                      <a16:colId xmlns="" xmlns:a16="http://schemas.microsoft.com/office/drawing/2014/main" val="20000"/>
                    </a:ext>
                  </a:extLst>
                </a:gridCol>
                <a:gridCol w="482191">
                  <a:extLst>
                    <a:ext uri="{9D8B030D-6E8A-4147-A177-3AD203B41FA5}">
                      <a16:colId xmlns="" xmlns:a16="http://schemas.microsoft.com/office/drawing/2014/main" val="20001"/>
                    </a:ext>
                  </a:extLst>
                </a:gridCol>
                <a:gridCol w="482191">
                  <a:extLst>
                    <a:ext uri="{9D8B030D-6E8A-4147-A177-3AD203B41FA5}">
                      <a16:colId xmlns="" xmlns:a16="http://schemas.microsoft.com/office/drawing/2014/main" val="20002"/>
                    </a:ext>
                  </a:extLst>
                </a:gridCol>
                <a:gridCol w="482191">
                  <a:extLst>
                    <a:ext uri="{9D8B030D-6E8A-4147-A177-3AD203B41FA5}">
                      <a16:colId xmlns="" xmlns:a16="http://schemas.microsoft.com/office/drawing/2014/main" val="20003"/>
                    </a:ext>
                  </a:extLst>
                </a:gridCol>
                <a:gridCol w="482191">
                  <a:extLst>
                    <a:ext uri="{9D8B030D-6E8A-4147-A177-3AD203B41FA5}">
                      <a16:colId xmlns="" xmlns:a16="http://schemas.microsoft.com/office/drawing/2014/main" val="20004"/>
                    </a:ext>
                  </a:extLst>
                </a:gridCol>
                <a:gridCol w="482191">
                  <a:extLst>
                    <a:ext uri="{9D8B030D-6E8A-4147-A177-3AD203B41FA5}">
                      <a16:colId xmlns="" xmlns:a16="http://schemas.microsoft.com/office/drawing/2014/main" val="20005"/>
                    </a:ext>
                  </a:extLst>
                </a:gridCol>
                <a:gridCol w="482191">
                  <a:extLst>
                    <a:ext uri="{9D8B030D-6E8A-4147-A177-3AD203B41FA5}">
                      <a16:colId xmlns="" xmlns:a16="http://schemas.microsoft.com/office/drawing/2014/main" val="20006"/>
                    </a:ext>
                  </a:extLst>
                </a:gridCol>
                <a:gridCol w="482191">
                  <a:extLst>
                    <a:ext uri="{9D8B030D-6E8A-4147-A177-3AD203B41FA5}">
                      <a16:colId xmlns="" xmlns:a16="http://schemas.microsoft.com/office/drawing/2014/main" val="20007"/>
                    </a:ext>
                  </a:extLst>
                </a:gridCol>
                <a:gridCol w="482191">
                  <a:extLst>
                    <a:ext uri="{9D8B030D-6E8A-4147-A177-3AD203B41FA5}">
                      <a16:colId xmlns="" xmlns:a16="http://schemas.microsoft.com/office/drawing/2014/main" val="20008"/>
                    </a:ext>
                  </a:extLst>
                </a:gridCol>
                <a:gridCol w="482191">
                  <a:extLst>
                    <a:ext uri="{9D8B030D-6E8A-4147-A177-3AD203B41FA5}">
                      <a16:colId xmlns="" xmlns:a16="http://schemas.microsoft.com/office/drawing/2014/main" val="20009"/>
                    </a:ext>
                  </a:extLst>
                </a:gridCol>
                <a:gridCol w="482191">
                  <a:extLst>
                    <a:ext uri="{9D8B030D-6E8A-4147-A177-3AD203B41FA5}">
                      <a16:colId xmlns="" xmlns:a16="http://schemas.microsoft.com/office/drawing/2014/main" val="20010"/>
                    </a:ext>
                  </a:extLst>
                </a:gridCol>
              </a:tblGrid>
              <a:tr h="58563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a:latin typeface="Arial"/>
                        </a:rPr>
                        <a:t> </a:t>
                      </a:r>
                      <a:r>
                        <a:rPr lang="en-US" sz="1800" b="0" i="0" u="none" strike="noStrike" dirty="0">
                          <a:latin typeface="+mn-lt"/>
                        </a:rPr>
                        <a:t>Item</a:t>
                      </a:r>
                    </a:p>
                    <a:p>
                      <a:pPr algn="l" fontAlgn="b"/>
                      <a:endParaRPr lang="en-US" sz="18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800" b="0" i="0" u="none" strike="noStrike" dirty="0">
                          <a:latin typeface="Arial"/>
                        </a:rPr>
                        <a:t>-15M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dirty="0">
                          <a:latin typeface="Arial"/>
                        </a:rPr>
                        <a:t>0M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15M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30M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45M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 xmlns:a16="http://schemas.microsoft.com/office/drawing/2014/main" val="10000"/>
                  </a:ext>
                </a:extLst>
              </a:tr>
              <a:tr h="643185">
                <a:tc>
                  <a:txBody>
                    <a:bodyPr/>
                    <a:lstStyle/>
                    <a:p>
                      <a:pPr algn="l" fontAlgn="b"/>
                      <a:r>
                        <a:rPr lang="en-US" sz="1800" b="0" i="0" u="none" strike="noStrike" dirty="0">
                          <a:latin typeface="Arial"/>
                        </a:rPr>
                        <a:t>Product Acceptance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solidFill>
                            <a:srgbClr val="FF0000"/>
                          </a:solidFill>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639605">
                <a:tc>
                  <a:txBody>
                    <a:bodyPr/>
                    <a:lstStyle/>
                    <a:p>
                      <a:pPr algn="l" fontAlgn="b"/>
                      <a:r>
                        <a:rPr lang="en-US" sz="1800" b="0" i="0" u="none" strike="noStrike" dirty="0">
                          <a:latin typeface="Arial"/>
                        </a:rPr>
                        <a:t>Schedule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57865">
                <a:tc>
                  <a:txBody>
                    <a:bodyPr/>
                    <a:lstStyle/>
                    <a:p>
                      <a:pPr algn="l" fontAlgn="b"/>
                      <a:r>
                        <a:rPr lang="en-US" sz="1800" b="0" i="0" u="none" strike="noStrike" dirty="0">
                          <a:latin typeface="Arial"/>
                        </a:rPr>
                        <a:t>General Market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557865">
                <a:tc>
                  <a:txBody>
                    <a:bodyPr/>
                    <a:lstStyle/>
                    <a:p>
                      <a:pPr algn="l" fontAlgn="b"/>
                      <a:r>
                        <a:rPr lang="en-US" sz="1800" b="0" i="0" u="none" strike="noStrike">
                          <a:latin typeface="Arial"/>
                        </a:rPr>
                        <a:t>Cost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348102108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smtClean="0"/>
              <a:t>Product Delivery Tornado </a:t>
            </a:r>
            <a:r>
              <a:rPr lang="en-US" dirty="0"/>
              <a:t>Example</a:t>
            </a:r>
          </a:p>
        </p:txBody>
      </p:sp>
      <p:graphicFrame>
        <p:nvGraphicFramePr>
          <p:cNvPr id="5" name="Table 4"/>
          <p:cNvGraphicFramePr>
            <a:graphicFrameLocks noGrp="1"/>
          </p:cNvGraphicFramePr>
          <p:nvPr/>
        </p:nvGraphicFramePr>
        <p:xfrm>
          <a:off x="2244808" y="2106825"/>
          <a:ext cx="7891851" cy="2984159"/>
        </p:xfrm>
        <a:graphic>
          <a:graphicData uri="http://schemas.openxmlformats.org/drawingml/2006/table">
            <a:tbl>
              <a:tblPr/>
              <a:tblGrid>
                <a:gridCol w="3069941">
                  <a:extLst>
                    <a:ext uri="{9D8B030D-6E8A-4147-A177-3AD203B41FA5}">
                      <a16:colId xmlns="" xmlns:a16="http://schemas.microsoft.com/office/drawing/2014/main" val="20000"/>
                    </a:ext>
                  </a:extLst>
                </a:gridCol>
                <a:gridCol w="482191">
                  <a:extLst>
                    <a:ext uri="{9D8B030D-6E8A-4147-A177-3AD203B41FA5}">
                      <a16:colId xmlns="" xmlns:a16="http://schemas.microsoft.com/office/drawing/2014/main" val="20001"/>
                    </a:ext>
                  </a:extLst>
                </a:gridCol>
                <a:gridCol w="482191">
                  <a:extLst>
                    <a:ext uri="{9D8B030D-6E8A-4147-A177-3AD203B41FA5}">
                      <a16:colId xmlns="" xmlns:a16="http://schemas.microsoft.com/office/drawing/2014/main" val="20002"/>
                    </a:ext>
                  </a:extLst>
                </a:gridCol>
                <a:gridCol w="482191">
                  <a:extLst>
                    <a:ext uri="{9D8B030D-6E8A-4147-A177-3AD203B41FA5}">
                      <a16:colId xmlns="" xmlns:a16="http://schemas.microsoft.com/office/drawing/2014/main" val="20003"/>
                    </a:ext>
                  </a:extLst>
                </a:gridCol>
                <a:gridCol w="482191">
                  <a:extLst>
                    <a:ext uri="{9D8B030D-6E8A-4147-A177-3AD203B41FA5}">
                      <a16:colId xmlns="" xmlns:a16="http://schemas.microsoft.com/office/drawing/2014/main" val="20004"/>
                    </a:ext>
                  </a:extLst>
                </a:gridCol>
                <a:gridCol w="482191">
                  <a:extLst>
                    <a:ext uri="{9D8B030D-6E8A-4147-A177-3AD203B41FA5}">
                      <a16:colId xmlns="" xmlns:a16="http://schemas.microsoft.com/office/drawing/2014/main" val="20005"/>
                    </a:ext>
                  </a:extLst>
                </a:gridCol>
                <a:gridCol w="482191">
                  <a:extLst>
                    <a:ext uri="{9D8B030D-6E8A-4147-A177-3AD203B41FA5}">
                      <a16:colId xmlns="" xmlns:a16="http://schemas.microsoft.com/office/drawing/2014/main" val="20006"/>
                    </a:ext>
                  </a:extLst>
                </a:gridCol>
                <a:gridCol w="482191">
                  <a:extLst>
                    <a:ext uri="{9D8B030D-6E8A-4147-A177-3AD203B41FA5}">
                      <a16:colId xmlns="" xmlns:a16="http://schemas.microsoft.com/office/drawing/2014/main" val="20007"/>
                    </a:ext>
                  </a:extLst>
                </a:gridCol>
                <a:gridCol w="482191">
                  <a:extLst>
                    <a:ext uri="{9D8B030D-6E8A-4147-A177-3AD203B41FA5}">
                      <a16:colId xmlns="" xmlns:a16="http://schemas.microsoft.com/office/drawing/2014/main" val="20008"/>
                    </a:ext>
                  </a:extLst>
                </a:gridCol>
                <a:gridCol w="482191">
                  <a:extLst>
                    <a:ext uri="{9D8B030D-6E8A-4147-A177-3AD203B41FA5}">
                      <a16:colId xmlns="" xmlns:a16="http://schemas.microsoft.com/office/drawing/2014/main" val="20009"/>
                    </a:ext>
                  </a:extLst>
                </a:gridCol>
                <a:gridCol w="482191">
                  <a:extLst>
                    <a:ext uri="{9D8B030D-6E8A-4147-A177-3AD203B41FA5}">
                      <a16:colId xmlns="" xmlns:a16="http://schemas.microsoft.com/office/drawing/2014/main" val="20010"/>
                    </a:ext>
                  </a:extLst>
                </a:gridCol>
              </a:tblGrid>
              <a:tr h="58563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a:latin typeface="Arial"/>
                        </a:rPr>
                        <a:t> </a:t>
                      </a:r>
                      <a:r>
                        <a:rPr lang="en-US" sz="1800" b="0" i="0" u="none" strike="noStrike" dirty="0">
                          <a:latin typeface="+mn-lt"/>
                        </a:rPr>
                        <a:t>Item</a:t>
                      </a:r>
                    </a:p>
                    <a:p>
                      <a:pPr algn="l" fontAlgn="b"/>
                      <a:endParaRPr lang="en-US" sz="18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800" b="0" i="0" u="none" strike="noStrike" dirty="0">
                          <a:latin typeface="Arial"/>
                        </a:rPr>
                        <a:t>-15M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dirty="0">
                          <a:latin typeface="Arial"/>
                        </a:rPr>
                        <a:t>0M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15M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30M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45M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 xmlns:a16="http://schemas.microsoft.com/office/drawing/2014/main" val="10000"/>
                  </a:ext>
                </a:extLst>
              </a:tr>
              <a:tr h="643185">
                <a:tc>
                  <a:txBody>
                    <a:bodyPr/>
                    <a:lstStyle/>
                    <a:p>
                      <a:pPr algn="l" fontAlgn="b"/>
                      <a:r>
                        <a:rPr lang="en-US" sz="1800" b="0" i="0" u="none" strike="noStrike" dirty="0">
                          <a:latin typeface="Arial"/>
                        </a:rPr>
                        <a:t>Product Acceptance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700" b="0" i="0" u="none" strike="noStrike" dirty="0">
                        <a:solidFill>
                          <a:srgbClr val="FF0000"/>
                        </a:solidFill>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639605">
                <a:tc>
                  <a:txBody>
                    <a:bodyPr/>
                    <a:lstStyle/>
                    <a:p>
                      <a:pPr algn="l" fontAlgn="b"/>
                      <a:r>
                        <a:rPr lang="en-US" sz="1800" b="0" i="0" u="none" strike="noStrike" dirty="0">
                          <a:latin typeface="Arial"/>
                        </a:rPr>
                        <a:t>Schedule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700" b="0" i="0" u="none" strike="noStrike" dirty="0">
                        <a:solidFill>
                          <a:srgbClr val="FF0000"/>
                        </a:solidFill>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57865">
                <a:tc>
                  <a:txBody>
                    <a:bodyPr/>
                    <a:lstStyle/>
                    <a:p>
                      <a:pPr algn="l" fontAlgn="b"/>
                      <a:r>
                        <a:rPr lang="en-US" sz="1800" b="0" i="0" u="none" strike="noStrike" dirty="0">
                          <a:latin typeface="Arial"/>
                        </a:rPr>
                        <a:t>General Market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557865">
                <a:tc>
                  <a:txBody>
                    <a:bodyPr/>
                    <a:lstStyle/>
                    <a:p>
                      <a:pPr algn="l" fontAlgn="b"/>
                      <a:r>
                        <a:rPr lang="en-US" sz="1800" b="0" i="0" u="none" strike="noStrike">
                          <a:latin typeface="Arial"/>
                        </a:rPr>
                        <a:t>Cost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10277741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smtClean="0"/>
              <a:t>Product Delivery Tornado </a:t>
            </a:r>
            <a:r>
              <a:rPr lang="en-US" dirty="0"/>
              <a:t>Example</a:t>
            </a:r>
          </a:p>
        </p:txBody>
      </p:sp>
      <p:graphicFrame>
        <p:nvGraphicFramePr>
          <p:cNvPr id="5" name="Table 4"/>
          <p:cNvGraphicFramePr>
            <a:graphicFrameLocks noGrp="1"/>
          </p:cNvGraphicFramePr>
          <p:nvPr/>
        </p:nvGraphicFramePr>
        <p:xfrm>
          <a:off x="2244808" y="2106825"/>
          <a:ext cx="7891851" cy="2984159"/>
        </p:xfrm>
        <a:graphic>
          <a:graphicData uri="http://schemas.openxmlformats.org/drawingml/2006/table">
            <a:tbl>
              <a:tblPr/>
              <a:tblGrid>
                <a:gridCol w="3069941">
                  <a:extLst>
                    <a:ext uri="{9D8B030D-6E8A-4147-A177-3AD203B41FA5}">
                      <a16:colId xmlns="" xmlns:a16="http://schemas.microsoft.com/office/drawing/2014/main" val="20000"/>
                    </a:ext>
                  </a:extLst>
                </a:gridCol>
                <a:gridCol w="482191">
                  <a:extLst>
                    <a:ext uri="{9D8B030D-6E8A-4147-A177-3AD203B41FA5}">
                      <a16:colId xmlns="" xmlns:a16="http://schemas.microsoft.com/office/drawing/2014/main" val="20001"/>
                    </a:ext>
                  </a:extLst>
                </a:gridCol>
                <a:gridCol w="482191">
                  <a:extLst>
                    <a:ext uri="{9D8B030D-6E8A-4147-A177-3AD203B41FA5}">
                      <a16:colId xmlns="" xmlns:a16="http://schemas.microsoft.com/office/drawing/2014/main" val="20002"/>
                    </a:ext>
                  </a:extLst>
                </a:gridCol>
                <a:gridCol w="482191">
                  <a:extLst>
                    <a:ext uri="{9D8B030D-6E8A-4147-A177-3AD203B41FA5}">
                      <a16:colId xmlns="" xmlns:a16="http://schemas.microsoft.com/office/drawing/2014/main" val="20003"/>
                    </a:ext>
                  </a:extLst>
                </a:gridCol>
                <a:gridCol w="482191">
                  <a:extLst>
                    <a:ext uri="{9D8B030D-6E8A-4147-A177-3AD203B41FA5}">
                      <a16:colId xmlns="" xmlns:a16="http://schemas.microsoft.com/office/drawing/2014/main" val="20004"/>
                    </a:ext>
                  </a:extLst>
                </a:gridCol>
                <a:gridCol w="482191">
                  <a:extLst>
                    <a:ext uri="{9D8B030D-6E8A-4147-A177-3AD203B41FA5}">
                      <a16:colId xmlns="" xmlns:a16="http://schemas.microsoft.com/office/drawing/2014/main" val="20005"/>
                    </a:ext>
                  </a:extLst>
                </a:gridCol>
                <a:gridCol w="482191">
                  <a:extLst>
                    <a:ext uri="{9D8B030D-6E8A-4147-A177-3AD203B41FA5}">
                      <a16:colId xmlns="" xmlns:a16="http://schemas.microsoft.com/office/drawing/2014/main" val="20006"/>
                    </a:ext>
                  </a:extLst>
                </a:gridCol>
                <a:gridCol w="482191">
                  <a:extLst>
                    <a:ext uri="{9D8B030D-6E8A-4147-A177-3AD203B41FA5}">
                      <a16:colId xmlns="" xmlns:a16="http://schemas.microsoft.com/office/drawing/2014/main" val="20007"/>
                    </a:ext>
                  </a:extLst>
                </a:gridCol>
                <a:gridCol w="482191">
                  <a:extLst>
                    <a:ext uri="{9D8B030D-6E8A-4147-A177-3AD203B41FA5}">
                      <a16:colId xmlns="" xmlns:a16="http://schemas.microsoft.com/office/drawing/2014/main" val="20008"/>
                    </a:ext>
                  </a:extLst>
                </a:gridCol>
                <a:gridCol w="482191">
                  <a:extLst>
                    <a:ext uri="{9D8B030D-6E8A-4147-A177-3AD203B41FA5}">
                      <a16:colId xmlns="" xmlns:a16="http://schemas.microsoft.com/office/drawing/2014/main" val="20009"/>
                    </a:ext>
                  </a:extLst>
                </a:gridCol>
                <a:gridCol w="482191">
                  <a:extLst>
                    <a:ext uri="{9D8B030D-6E8A-4147-A177-3AD203B41FA5}">
                      <a16:colId xmlns="" xmlns:a16="http://schemas.microsoft.com/office/drawing/2014/main" val="20010"/>
                    </a:ext>
                  </a:extLst>
                </a:gridCol>
              </a:tblGrid>
              <a:tr h="585639">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0" i="0" u="none" strike="noStrike" dirty="0">
                          <a:latin typeface="Arial"/>
                        </a:rPr>
                        <a:t> </a:t>
                      </a:r>
                      <a:r>
                        <a:rPr lang="en-US" sz="1800" b="0" i="0" u="none" strike="noStrike" dirty="0">
                          <a:latin typeface="+mn-lt"/>
                        </a:rPr>
                        <a:t>Item</a:t>
                      </a:r>
                    </a:p>
                    <a:p>
                      <a:pPr algn="l" fontAlgn="b"/>
                      <a:endParaRPr lang="en-US" sz="18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gridSpan="2">
                  <a:txBody>
                    <a:bodyPr/>
                    <a:lstStyle/>
                    <a:p>
                      <a:pPr algn="ctr" fontAlgn="b"/>
                      <a:r>
                        <a:rPr lang="en-US" sz="1800" b="0" i="0" u="none" strike="noStrike" dirty="0">
                          <a:latin typeface="Arial"/>
                        </a:rPr>
                        <a:t>-15M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dirty="0">
                          <a:latin typeface="Arial"/>
                        </a:rPr>
                        <a:t>0M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15M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30M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gridSpan="2">
                  <a:txBody>
                    <a:bodyPr/>
                    <a:lstStyle/>
                    <a:p>
                      <a:pPr algn="ctr" fontAlgn="b"/>
                      <a:r>
                        <a:rPr lang="en-US" sz="1800" b="0" i="0" u="none" strike="noStrike">
                          <a:latin typeface="Arial"/>
                        </a:rPr>
                        <a:t>45M</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 xmlns:a16="http://schemas.microsoft.com/office/drawing/2014/main" val="10000"/>
                  </a:ext>
                </a:extLst>
              </a:tr>
              <a:tr h="643185">
                <a:tc>
                  <a:txBody>
                    <a:bodyPr/>
                    <a:lstStyle/>
                    <a:p>
                      <a:pPr algn="l" fontAlgn="b"/>
                      <a:r>
                        <a:rPr lang="en-US" sz="1800" b="0" i="0" u="none" strike="noStrike" dirty="0">
                          <a:latin typeface="Arial"/>
                        </a:rPr>
                        <a:t>Product Acceptance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700" b="0" i="0" u="none" strike="noStrike" dirty="0">
                        <a:solidFill>
                          <a:srgbClr val="FF0000"/>
                        </a:solidFill>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1"/>
                  </a:ext>
                </a:extLst>
              </a:tr>
              <a:tr h="639605">
                <a:tc>
                  <a:txBody>
                    <a:bodyPr/>
                    <a:lstStyle/>
                    <a:p>
                      <a:pPr algn="l" fontAlgn="b"/>
                      <a:r>
                        <a:rPr lang="en-US" sz="1800" b="0" i="0" u="none" strike="noStrike" dirty="0">
                          <a:latin typeface="Arial"/>
                        </a:rPr>
                        <a:t>Schedule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endParaRPr lang="en-US" sz="1700" b="0" i="0" u="none" strike="noStrike" dirty="0">
                        <a:solidFill>
                          <a:srgbClr val="FF0000"/>
                        </a:solidFill>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557865">
                <a:tc>
                  <a:txBody>
                    <a:bodyPr/>
                    <a:lstStyle/>
                    <a:p>
                      <a:pPr algn="l" fontAlgn="b"/>
                      <a:r>
                        <a:rPr lang="en-US" sz="1800" b="0" i="0" u="none" strike="noStrike" dirty="0">
                          <a:latin typeface="Arial"/>
                        </a:rPr>
                        <a:t>General Market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557865">
                <a:tc>
                  <a:txBody>
                    <a:bodyPr/>
                    <a:lstStyle/>
                    <a:p>
                      <a:pPr algn="l" fontAlgn="b"/>
                      <a:r>
                        <a:rPr lang="en-US" sz="1800" b="0" i="0" u="none" strike="noStrike">
                          <a:latin typeface="Arial"/>
                        </a:rPr>
                        <a:t>Cost Uncertainty</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FF0000"/>
                          </a:solidFill>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700" b="0" i="0" u="none" strike="noStrike" dirty="0">
                        <a:latin typeface="Arial"/>
                      </a:endParaRP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7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latin typeface="Arial"/>
                        </a:rPr>
                        <a:t> </a:t>
                      </a:r>
                    </a:p>
                  </a:txBody>
                  <a:tcPr marL="9525" marR="9525" marT="95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370203587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of Information</a:t>
            </a:r>
          </a:p>
        </p:txBody>
      </p:sp>
      <p:sp>
        <p:nvSpPr>
          <p:cNvPr id="3" name="Content Placeholder 2"/>
          <p:cNvSpPr>
            <a:spLocks noGrp="1"/>
          </p:cNvSpPr>
          <p:nvPr>
            <p:ph idx="1"/>
          </p:nvPr>
        </p:nvSpPr>
        <p:spPr/>
        <p:txBody>
          <a:bodyPr/>
          <a:lstStyle/>
          <a:p>
            <a:endParaRPr lang="en-US" dirty="0"/>
          </a:p>
        </p:txBody>
      </p:sp>
      <p:pic>
        <p:nvPicPr>
          <p:cNvPr id="268290" name="Picture 2" descr="http://media-2.web.britannica.com/eb-media/47/78447-004-278D881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4141" y="1274042"/>
            <a:ext cx="7807800" cy="5195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5716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of Information</a:t>
            </a:r>
          </a:p>
        </p:txBody>
      </p:sp>
      <p:sp>
        <p:nvSpPr>
          <p:cNvPr id="3" name="Content Placeholder 2"/>
          <p:cNvSpPr>
            <a:spLocks noGrp="1"/>
          </p:cNvSpPr>
          <p:nvPr>
            <p:ph idx="1"/>
          </p:nvPr>
        </p:nvSpPr>
        <p:spPr/>
        <p:txBody>
          <a:bodyPr/>
          <a:lstStyle/>
          <a:p>
            <a:endParaRPr lang="en-US" dirty="0"/>
          </a:p>
        </p:txBody>
      </p:sp>
      <p:pic>
        <p:nvPicPr>
          <p:cNvPr id="270338" name="Picture 2" descr="http://www.gingerpricedds.com/wp-content/uploads/2012/03/dr-oz-tooth-decay-xr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8465" y="1840373"/>
            <a:ext cx="8694516" cy="4347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4114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of Flexibility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484" y="1340768"/>
            <a:ext cx="6954034" cy="5215526"/>
          </a:xfrm>
          <a:prstGeom prst="rect">
            <a:avLst/>
          </a:prstGeom>
        </p:spPr>
      </p:pic>
    </p:spTree>
    <p:extLst>
      <p:ext uri="{BB962C8B-B14F-4D97-AF65-F5344CB8AC3E}">
        <p14:creationId xmlns:p14="http://schemas.microsoft.com/office/powerpoint/2010/main" val="412917016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Value of Flexibility from Loose Coupling</a:t>
            </a:r>
          </a:p>
        </p:txBody>
      </p:sp>
      <p:sp>
        <p:nvSpPr>
          <p:cNvPr id="3" name="Content Placeholder 2"/>
          <p:cNvSpPr>
            <a:spLocks noGrp="1"/>
          </p:cNvSpPr>
          <p:nvPr>
            <p:ph idx="1"/>
          </p:nvPr>
        </p:nvSpPr>
        <p:spPr>
          <a:xfrm>
            <a:off x="263352" y="1196752"/>
            <a:ext cx="11383433" cy="4508500"/>
          </a:xfrm>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5640" y="1682807"/>
            <a:ext cx="6408712" cy="4806534"/>
          </a:xfrm>
          <a:prstGeom prst="rect">
            <a:avLst/>
          </a:prstGeom>
        </p:spPr>
      </p:pic>
    </p:spTree>
    <p:extLst>
      <p:ext uri="{BB962C8B-B14F-4D97-AF65-F5344CB8AC3E}">
        <p14:creationId xmlns:p14="http://schemas.microsoft.com/office/powerpoint/2010/main" val="2917300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a:p>
        </p:txBody>
      </p:sp>
      <p:sp>
        <p:nvSpPr>
          <p:cNvPr id="5" name="Subtitle 4"/>
          <p:cNvSpPr>
            <a:spLocks noGrp="1"/>
          </p:cNvSpPr>
          <p:nvPr>
            <p:ph type="subTitle" idx="1"/>
          </p:nvPr>
        </p:nvSpPr>
        <p:spPr/>
        <p:txBody>
          <a:bodyPr/>
          <a:lstStyle/>
          <a:p>
            <a:endParaRPr lang="en-US"/>
          </a:p>
        </p:txBody>
      </p:sp>
      <p:pic>
        <p:nvPicPr>
          <p:cNvPr id="4" name="HouseRisk1.wmv">
            <a:hlinkClick r:id="" action="ppaction://media"/>
          </p:cNvPr>
          <p:cNvPicPr>
            <a:picLocks noChangeAspect="1" noChangeArrowheads="1"/>
          </p:cNvPicPr>
          <p:nvPr>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a:xfrm>
            <a:off x="1053778" y="1"/>
            <a:ext cx="9144000" cy="6856215"/>
          </a:xfrm>
          <a:prstGeom prst="rect">
            <a:avLst/>
          </a:prstGeom>
        </p:spPr>
      </p:pic>
    </p:spTree>
    <p:extLst>
      <p:ext uri="{BB962C8B-B14F-4D97-AF65-F5344CB8AC3E}">
        <p14:creationId xmlns:p14="http://schemas.microsoft.com/office/powerpoint/2010/main" val="265028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91344" y="365125"/>
            <a:ext cx="3157912" cy="3207891"/>
          </a:xfrm>
        </p:spPr>
        <p:txBody>
          <a:bodyPr>
            <a:normAutofit/>
          </a:bodyPr>
          <a:lstStyle/>
          <a:p>
            <a:pPr eaLnBrk="1" hangingPunct="1"/>
            <a:r>
              <a:rPr lang="en-US" sz="4000" dirty="0"/>
              <a:t>Risk Management is </a:t>
            </a:r>
            <a:r>
              <a:rPr lang="en-US" sz="5400" dirty="0">
                <a:solidFill>
                  <a:srgbClr val="FF0000"/>
                </a:solidFill>
              </a:rPr>
              <a:t>NOT</a:t>
            </a:r>
            <a:r>
              <a:rPr lang="en-US" sz="4000" dirty="0"/>
              <a:t> Risk Aversion</a:t>
            </a:r>
          </a:p>
        </p:txBody>
      </p:sp>
      <p:pic>
        <p:nvPicPr>
          <p:cNvPr id="165891" name="HouseRiskMath.wmv">
            <a:hlinkClick r:id="" action="ppaction://media"/>
          </p:cNvPr>
          <p:cNvPicPr>
            <a:picLocks noGrp="1" noChangeAspect="1" noChangeArrowheads="1"/>
          </p:cNvPicPr>
          <p:nvPr>
            <p:ph idx="1"/>
            <a:vide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3429556" y="58136"/>
            <a:ext cx="8156946" cy="6118827"/>
          </a:xfrm>
        </p:spPr>
      </p:pic>
    </p:spTree>
    <p:extLst>
      <p:ext uri="{BB962C8B-B14F-4D97-AF65-F5344CB8AC3E}">
        <p14:creationId xmlns:p14="http://schemas.microsoft.com/office/powerpoint/2010/main" val="146668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6589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endCondLst>
                    <p:cond evt="onNext" delay="0">
                      <p:tgtEl>
                        <p:sldTgt/>
                      </p:tgtEl>
                    </p:cond>
                    <p:cond evt="onPrev" delay="0">
                      <p:tgtEl>
                        <p:sldTgt/>
                      </p:tgtEl>
                    </p:cond>
                  </p:endCondLst>
                </p:cTn>
                <p:tgtEl>
                  <p:spTgt spid="165891"/>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52C35B-528B-47EE-B417-C59A56E3EF4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 xmlns:a16="http://schemas.microsoft.com/office/drawing/2014/main" id="{A540781B-1309-4AEB-9847-91A71A1CD15F}"/>
              </a:ext>
            </a:extLst>
          </p:cNvPr>
          <p:cNvSpPr>
            <a:spLocks noGrp="1"/>
          </p:cNvSpPr>
          <p:nvPr>
            <p:ph idx="1"/>
          </p:nvPr>
        </p:nvSpPr>
        <p:spPr/>
        <p:txBody>
          <a:bodyPr>
            <a:normAutofit/>
          </a:bodyPr>
          <a:lstStyle/>
          <a:p>
            <a:pPr marL="914400" indent="-914400">
              <a:buFont typeface="+mj-lt"/>
              <a:buAutoNum type="arabicPeriod"/>
            </a:pPr>
            <a:r>
              <a:rPr lang="en-US" sz="4800" dirty="0"/>
              <a:t>Know what business you are in</a:t>
            </a:r>
          </a:p>
          <a:p>
            <a:pPr marL="914400" indent="-914400">
              <a:buFont typeface="+mj-lt"/>
              <a:buAutoNum type="arabicPeriod"/>
            </a:pPr>
            <a:r>
              <a:rPr lang="en-US" sz="4800" dirty="0"/>
              <a:t>Discover the risks and uncertainties that dominate your business</a:t>
            </a:r>
          </a:p>
          <a:p>
            <a:pPr marL="914400" indent="-914400">
              <a:buFont typeface="+mj-lt"/>
              <a:buAutoNum type="arabicPeriod"/>
            </a:pPr>
            <a:r>
              <a:rPr lang="en-US" sz="4800" dirty="0"/>
              <a:t>Get very good at managing for those uncertainties</a:t>
            </a:r>
          </a:p>
        </p:txBody>
      </p:sp>
    </p:spTree>
    <p:extLst>
      <p:ext uri="{BB962C8B-B14F-4D97-AF65-F5344CB8AC3E}">
        <p14:creationId xmlns:p14="http://schemas.microsoft.com/office/powerpoint/2010/main" val="245713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CC82534-93F1-4787-B3AD-2EAE945BAB2B}"/>
              </a:ext>
            </a:extLst>
          </p:cNvPr>
          <p:cNvSpPr>
            <a:spLocks noGrp="1"/>
          </p:cNvSpPr>
          <p:nvPr>
            <p:ph type="title"/>
          </p:nvPr>
        </p:nvSpPr>
        <p:spPr>
          <a:xfrm>
            <a:off x="113687" y="2249348"/>
            <a:ext cx="11521280" cy="928694"/>
          </a:xfrm>
        </p:spPr>
        <p:txBody>
          <a:bodyPr>
            <a:noAutofit/>
          </a:bodyPr>
          <a:lstStyle/>
          <a:p>
            <a:r>
              <a:rPr lang="en-US" sz="7200" dirty="0">
                <a:latin typeface="Arial" panose="020B0604020202020204" pitchFamily="34" charset="0"/>
              </a:rPr>
              <a:t>Enterprise Services Planning (ESP)</a:t>
            </a:r>
          </a:p>
        </p:txBody>
      </p:sp>
      <p:pic>
        <p:nvPicPr>
          <p:cNvPr id="3" name="Picture 2"/>
          <p:cNvPicPr>
            <a:picLocks noChangeAspect="1"/>
          </p:cNvPicPr>
          <p:nvPr/>
        </p:nvPicPr>
        <p:blipFill>
          <a:blip r:embed="rId2">
            <a:clrChange>
              <a:clrFrom>
                <a:srgbClr val="FFFFFF"/>
              </a:clrFrom>
              <a:clrTo>
                <a:srgbClr val="FFFFFF">
                  <a:alpha val="0"/>
                </a:srgbClr>
              </a:clrTo>
            </a:clrChange>
          </a:blip>
          <a:stretch>
            <a:fillRect/>
          </a:stretch>
        </p:blipFill>
        <p:spPr>
          <a:xfrm>
            <a:off x="286993" y="2820020"/>
            <a:ext cx="2686050" cy="3762375"/>
          </a:xfrm>
          <a:prstGeom prst="rect">
            <a:avLst/>
          </a:prstGeom>
        </p:spPr>
      </p:pic>
    </p:spTree>
    <p:extLst>
      <p:ext uri="{BB962C8B-B14F-4D97-AF65-F5344CB8AC3E}">
        <p14:creationId xmlns:p14="http://schemas.microsoft.com/office/powerpoint/2010/main" val="28562345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60" y="71414"/>
            <a:ext cx="8834277" cy="928694"/>
          </a:xfrm>
        </p:spPr>
        <p:txBody>
          <a:bodyPr/>
          <a:lstStyle/>
          <a:p>
            <a:r>
              <a:rPr lang="en-US" dirty="0"/>
              <a:t>ESP 5 Day Training</a:t>
            </a:r>
          </a:p>
        </p:txBody>
      </p:sp>
      <p:graphicFrame>
        <p:nvGraphicFramePr>
          <p:cNvPr id="4" name="Content Placeholder 3"/>
          <p:cNvGraphicFramePr>
            <a:graphicFrameLocks noGrp="1"/>
          </p:cNvGraphicFramePr>
          <p:nvPr>
            <p:ph idx="1"/>
          </p:nvPr>
        </p:nvGraphicFramePr>
        <p:xfrm>
          <a:off x="609600" y="1600200"/>
          <a:ext cx="10972800" cy="4411980"/>
        </p:xfrm>
        <a:graphic>
          <a:graphicData uri="http://schemas.openxmlformats.org/drawingml/2006/table">
            <a:tbl>
              <a:tblPr firstRow="1" bandRow="1">
                <a:tableStyleId>{5C22544A-7EE6-4342-B048-85BDC9FD1C3A}</a:tableStyleId>
              </a:tblPr>
              <a:tblGrid>
                <a:gridCol w="3657600">
                  <a:extLst>
                    <a:ext uri="{9D8B030D-6E8A-4147-A177-3AD203B41FA5}">
                      <a16:colId xmlns="" xmlns:a16="http://schemas.microsoft.com/office/drawing/2014/main" val="20000"/>
                    </a:ext>
                  </a:extLst>
                </a:gridCol>
                <a:gridCol w="3657600">
                  <a:extLst>
                    <a:ext uri="{9D8B030D-6E8A-4147-A177-3AD203B41FA5}">
                      <a16:colId xmlns="" xmlns:a16="http://schemas.microsoft.com/office/drawing/2014/main" val="20001"/>
                    </a:ext>
                  </a:extLst>
                </a:gridCol>
                <a:gridCol w="3657600">
                  <a:extLst>
                    <a:ext uri="{9D8B030D-6E8A-4147-A177-3AD203B41FA5}">
                      <a16:colId xmlns="" xmlns:a16="http://schemas.microsoft.com/office/drawing/2014/main" val="2000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lt1"/>
                          </a:solidFill>
                          <a:effectLst/>
                          <a:latin typeface="+mn-lt"/>
                          <a:ea typeface="+mn-ea"/>
                          <a:cs typeface="+mn-cs"/>
                        </a:rPr>
                        <a:t>Executive Track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lt1"/>
                          </a:solidFill>
                          <a:effectLst/>
                          <a:latin typeface="+mn-lt"/>
                          <a:ea typeface="+mn-ea"/>
                          <a:cs typeface="+mn-cs"/>
                        </a:rPr>
                        <a:t>(Days 1 and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lt1"/>
                          </a:solidFill>
                          <a:effectLst/>
                          <a:latin typeface="+mn-lt"/>
                          <a:ea typeface="+mn-ea"/>
                          <a:cs typeface="+mn-cs"/>
                        </a:rPr>
                        <a:t>Product Manager Track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lt1"/>
                          </a:solidFill>
                          <a:effectLst/>
                          <a:latin typeface="+mn-lt"/>
                          <a:ea typeface="+mn-ea"/>
                          <a:cs typeface="+mn-cs"/>
                        </a:rPr>
                        <a:t>(Exit: middle of day 4)</a:t>
                      </a: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lt1"/>
                          </a:solidFill>
                          <a:effectLst/>
                          <a:latin typeface="+mn-lt"/>
                          <a:ea typeface="+mn-ea"/>
                          <a:cs typeface="+mn-cs"/>
                        </a:rPr>
                        <a:t>Expert Track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chemeClr val="lt1"/>
                          </a:solidFill>
                          <a:effectLst/>
                          <a:latin typeface="+mn-lt"/>
                          <a:ea typeface="+mn-ea"/>
                          <a:cs typeface="+mn-cs"/>
                        </a:rPr>
                        <a:t>(Whole week)</a:t>
                      </a:r>
                    </a:p>
                    <a:p>
                      <a:endParaRPr lang="en-US" sz="2400" dirty="0"/>
                    </a:p>
                  </a:txBody>
                  <a:tcPr/>
                </a:tc>
                <a:extLst>
                  <a:ext uri="{0D108BD9-81ED-4DB2-BD59-A6C34878D82A}">
                    <a16:rowId xmlns=""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kern="1200" dirty="0">
                        <a:solidFill>
                          <a:schemeClr val="lt1"/>
                        </a:solidFill>
                        <a:effectLst/>
                        <a:latin typeface="+mn-lt"/>
                        <a:ea typeface="+mn-ea"/>
                        <a:cs typeface="+mn-cs"/>
                      </a:endParaRPr>
                    </a:p>
                  </a:txBody>
                  <a:tcPr/>
                </a:tc>
                <a:tc>
                  <a:txBody>
                    <a:bodyPr/>
                    <a:lstStyle/>
                    <a:p>
                      <a:endParaRPr lang="en-US" sz="2400" dirty="0"/>
                    </a:p>
                  </a:txBody>
                  <a:tcPr/>
                </a:tc>
                <a:tc>
                  <a:txBody>
                    <a:bodyPr/>
                    <a:lstStyle/>
                    <a:p>
                      <a:endParaRPr lang="en-US" sz="2400" dirty="0"/>
                    </a:p>
                  </a:txBody>
                  <a:tcPr/>
                </a:tc>
                <a:extLst>
                  <a:ext uri="{0D108BD9-81ED-4DB2-BD59-A6C34878D82A}">
                    <a16:rowId xmlns="" xmlns:a16="http://schemas.microsoft.com/office/drawing/2014/main" val="10001"/>
                  </a:ext>
                </a:extLst>
              </a:tr>
              <a:tr h="370840">
                <a:tc>
                  <a:txBody>
                    <a:bodyPr/>
                    <a:lstStyle/>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Overview of strategy</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Organizational risk</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Fitness for purpose</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Custom risk assessment frameworks</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Alignment of strategy and capability</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Survivability assessment</a:t>
                      </a:r>
                    </a:p>
                    <a:p>
                      <a:endParaRPr lang="en-US" dirty="0"/>
                    </a:p>
                  </a:txBody>
                  <a:tcPr/>
                </a:tc>
                <a:tc>
                  <a:txBody>
                    <a:bodyPr/>
                    <a:lstStyle/>
                    <a:p>
                      <a:r>
                        <a:rPr lang="en-US" sz="1800" kern="1200" dirty="0">
                          <a:solidFill>
                            <a:schemeClr val="dk1"/>
                          </a:solidFill>
                          <a:effectLst/>
                          <a:latin typeface="+mn-lt"/>
                          <a:ea typeface="+mn-ea"/>
                          <a:cs typeface="+mn-cs"/>
                        </a:rPr>
                        <a:t>Executive Track material plus:</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Cost of delay</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Real options</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Demand shaping</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Capacity allocation</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Risk hedging</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Portfolio Kanban</a:t>
                      </a:r>
                    </a:p>
                    <a:p>
                      <a:endParaRPr lang="en-US" dirty="0"/>
                    </a:p>
                  </a:txBody>
                  <a:tcPr/>
                </a:tc>
                <a:tc>
                  <a:txBody>
                    <a:bodyPr/>
                    <a:lstStyle/>
                    <a:p>
                      <a:r>
                        <a:rPr lang="en-US" sz="1800" kern="1200" dirty="0">
                          <a:solidFill>
                            <a:schemeClr val="dk1"/>
                          </a:solidFill>
                          <a:effectLst/>
                          <a:latin typeface="+mn-lt"/>
                          <a:ea typeface="+mn-ea"/>
                          <a:cs typeface="+mn-cs"/>
                        </a:rPr>
                        <a:t>Executive Track and Product Manager’s Track material plus:</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Delivery and project forecasting</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Liquidity and volatility</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Scaling</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Working with irrefutable demand</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Managing dependencies</a:t>
                      </a:r>
                    </a:p>
                    <a:p>
                      <a:pPr marL="285750" lvl="0" indent="-285750">
                        <a:buFont typeface="Arial" panose="020B0604020202020204" pitchFamily="34" charset="0"/>
                        <a:buChar char="•"/>
                      </a:pPr>
                      <a:r>
                        <a:rPr lang="en-US" sz="1800" kern="1200" dirty="0">
                          <a:solidFill>
                            <a:schemeClr val="dk1"/>
                          </a:solidFill>
                          <a:effectLst/>
                          <a:latin typeface="+mn-lt"/>
                          <a:ea typeface="+mn-ea"/>
                          <a:cs typeface="+mn-cs"/>
                        </a:rPr>
                        <a:t>Dynamic capacity reservation systems</a:t>
                      </a:r>
                    </a:p>
                    <a:p>
                      <a:endParaRPr lang="en-US" dirty="0"/>
                    </a:p>
                  </a:txBody>
                  <a:tcPr/>
                </a:tc>
                <a:extLst>
                  <a:ext uri="{0D108BD9-81ED-4DB2-BD59-A6C34878D82A}">
                    <a16:rowId xmlns="" xmlns:a16="http://schemas.microsoft.com/office/drawing/2014/main" val="10002"/>
                  </a:ext>
                </a:extLst>
              </a:tr>
            </a:tbl>
          </a:graphicData>
        </a:graphic>
      </p:graphicFrame>
      <p:pic>
        <p:nvPicPr>
          <p:cNvPr id="5" name="Picture 4">
            <a:extLst>
              <a:ext uri="{FF2B5EF4-FFF2-40B4-BE49-F238E27FC236}">
                <a16:creationId xmlns="" xmlns:a16="http://schemas.microsoft.com/office/drawing/2014/main" id="{3E26E0EB-07AA-4198-BE2D-04CAC041928A}"/>
              </a:ext>
            </a:extLst>
          </p:cNvPr>
          <p:cNvPicPr>
            <a:picLocks noChangeAspect="1"/>
          </p:cNvPicPr>
          <p:nvPr/>
        </p:nvPicPr>
        <p:blipFill>
          <a:blip r:embed="rId2"/>
          <a:stretch>
            <a:fillRect/>
          </a:stretch>
        </p:blipFill>
        <p:spPr>
          <a:xfrm>
            <a:off x="257156" y="300008"/>
            <a:ext cx="2165596" cy="10882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descr="David J Anderson School of Management">
            <a:extLst>
              <a:ext uri="{FF2B5EF4-FFF2-40B4-BE49-F238E27FC236}">
                <a16:creationId xmlns="" xmlns:a16="http://schemas.microsoft.com/office/drawing/2014/main" id="{FD5F1641-91F3-430E-BAEC-B9CF04840E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3451" y="279806"/>
            <a:ext cx="4096124"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75605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C0CF24-3571-4871-84EE-AC37DB1AF32C}"/>
              </a:ext>
            </a:extLst>
          </p:cNvPr>
          <p:cNvSpPr>
            <a:spLocks noGrp="1"/>
          </p:cNvSpPr>
          <p:nvPr>
            <p:ph type="title"/>
          </p:nvPr>
        </p:nvSpPr>
        <p:spPr/>
        <p:txBody>
          <a:bodyPr/>
          <a:lstStyle/>
          <a:p>
            <a:r>
              <a:rPr lang="en-US" dirty="0"/>
              <a:t>Agile Pain Point Solutions (APPS) 1-day classes</a:t>
            </a:r>
          </a:p>
        </p:txBody>
      </p:sp>
      <p:graphicFrame>
        <p:nvGraphicFramePr>
          <p:cNvPr id="4" name="Content Placeholder 3">
            <a:extLst>
              <a:ext uri="{FF2B5EF4-FFF2-40B4-BE49-F238E27FC236}">
                <a16:creationId xmlns="" xmlns:a16="http://schemas.microsoft.com/office/drawing/2014/main" id="{3DFFA8CD-E0B0-4E16-8615-2615DA40B10B}"/>
              </a:ext>
            </a:extLst>
          </p:cNvPr>
          <p:cNvGraphicFramePr>
            <a:graphicFrameLocks noGrp="1"/>
          </p:cNvGraphicFramePr>
          <p:nvPr>
            <p:ph idx="1"/>
          </p:nvPr>
        </p:nvGraphicFramePr>
        <p:xfrm>
          <a:off x="37836" y="3566787"/>
          <a:ext cx="12094715" cy="2286000"/>
        </p:xfrm>
        <a:graphic>
          <a:graphicData uri="http://schemas.openxmlformats.org/drawingml/2006/table">
            <a:tbl>
              <a:tblPr firstRow="1" bandRow="1">
                <a:tableStyleId>{5C22544A-7EE6-4342-B048-85BDC9FD1C3A}</a:tableStyleId>
              </a:tblPr>
              <a:tblGrid>
                <a:gridCol w="2418943">
                  <a:extLst>
                    <a:ext uri="{9D8B030D-6E8A-4147-A177-3AD203B41FA5}">
                      <a16:colId xmlns="" xmlns:a16="http://schemas.microsoft.com/office/drawing/2014/main" val="2569646686"/>
                    </a:ext>
                  </a:extLst>
                </a:gridCol>
                <a:gridCol w="2418943">
                  <a:extLst>
                    <a:ext uri="{9D8B030D-6E8A-4147-A177-3AD203B41FA5}">
                      <a16:colId xmlns="" xmlns:a16="http://schemas.microsoft.com/office/drawing/2014/main" val="1402702402"/>
                    </a:ext>
                  </a:extLst>
                </a:gridCol>
                <a:gridCol w="2418943">
                  <a:extLst>
                    <a:ext uri="{9D8B030D-6E8A-4147-A177-3AD203B41FA5}">
                      <a16:colId xmlns="" xmlns:a16="http://schemas.microsoft.com/office/drawing/2014/main" val="4064625575"/>
                    </a:ext>
                  </a:extLst>
                </a:gridCol>
                <a:gridCol w="2418943">
                  <a:extLst>
                    <a:ext uri="{9D8B030D-6E8A-4147-A177-3AD203B41FA5}">
                      <a16:colId xmlns="" xmlns:a16="http://schemas.microsoft.com/office/drawing/2014/main" val="4150609107"/>
                    </a:ext>
                  </a:extLst>
                </a:gridCol>
                <a:gridCol w="2418943">
                  <a:extLst>
                    <a:ext uri="{9D8B030D-6E8A-4147-A177-3AD203B41FA5}">
                      <a16:colId xmlns="" xmlns:a16="http://schemas.microsoft.com/office/drawing/2014/main" val="3128752789"/>
                    </a:ext>
                  </a:extLst>
                </a:gridCol>
              </a:tblGrid>
              <a:tr h="2145082">
                <a:tc>
                  <a:txBody>
                    <a:bodyPr/>
                    <a:lstStyle/>
                    <a:p>
                      <a:r>
                        <a:rPr lang="en-US" sz="2400" dirty="0"/>
                        <a:t>Better KPIs: Metrics for Meaningful Organizational Behavior</a:t>
                      </a:r>
                    </a:p>
                    <a:p>
                      <a:endParaRPr lang="en-US" sz="2400" dirty="0"/>
                    </a:p>
                  </a:txBody>
                  <a:tcPr/>
                </a:tc>
                <a:tc>
                  <a:txBody>
                    <a:bodyPr/>
                    <a:lstStyle/>
                    <a:p>
                      <a:r>
                        <a:rPr lang="en-US" sz="2400" dirty="0"/>
                        <a:t>Clear Product Requirements</a:t>
                      </a: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Managing Large Backlogs</a:t>
                      </a: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Managing Dependencies for Enterprise Agility</a:t>
                      </a: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Forecasting Projects and Customer Deliveries</a:t>
                      </a:r>
                    </a:p>
                    <a:p>
                      <a:endParaRPr lang="en-US" sz="2400" dirty="0"/>
                    </a:p>
                  </a:txBody>
                  <a:tcPr/>
                </a:tc>
                <a:extLst>
                  <a:ext uri="{0D108BD9-81ED-4DB2-BD59-A6C34878D82A}">
                    <a16:rowId xmlns="" xmlns:a16="http://schemas.microsoft.com/office/drawing/2014/main" val="3176644685"/>
                  </a:ext>
                </a:extLst>
              </a:tr>
            </a:tbl>
          </a:graphicData>
        </a:graphic>
      </p:graphicFrame>
      <p:pic>
        <p:nvPicPr>
          <p:cNvPr id="5" name="Picture 4">
            <a:extLst>
              <a:ext uri="{FF2B5EF4-FFF2-40B4-BE49-F238E27FC236}">
                <a16:creationId xmlns="" xmlns:a16="http://schemas.microsoft.com/office/drawing/2014/main" id="{5C9D783D-FE5B-4801-A9C1-7D5A2E1DAE6D}"/>
              </a:ext>
            </a:extLst>
          </p:cNvPr>
          <p:cNvPicPr>
            <a:picLocks noChangeAspect="1"/>
          </p:cNvPicPr>
          <p:nvPr/>
        </p:nvPicPr>
        <p:blipFill rotWithShape="1">
          <a:blip r:embed="rId2"/>
          <a:srcRect t="26528" b="38674"/>
          <a:stretch/>
        </p:blipFill>
        <p:spPr>
          <a:xfrm>
            <a:off x="37838" y="2404998"/>
            <a:ext cx="12094715" cy="1139868"/>
          </a:xfrm>
          <a:prstGeom prst="rect">
            <a:avLst/>
          </a:prstGeom>
        </p:spPr>
      </p:pic>
    </p:spTree>
    <p:extLst>
      <p:ext uri="{BB962C8B-B14F-4D97-AF65-F5344CB8AC3E}">
        <p14:creationId xmlns:p14="http://schemas.microsoft.com/office/powerpoint/2010/main" val="125842677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B493E9-7AEB-4A5B-AA15-10C5ABD445C4}"/>
              </a:ext>
            </a:extLst>
          </p:cNvPr>
          <p:cNvSpPr>
            <a:spLocks noGrp="1"/>
          </p:cNvSpPr>
          <p:nvPr>
            <p:ph type="title"/>
          </p:nvPr>
        </p:nvSpPr>
        <p:spPr/>
        <p:txBody>
          <a:bodyPr/>
          <a:lstStyle/>
          <a:p>
            <a:r>
              <a:rPr lang="en-US" dirty="0"/>
              <a:t>Fit for Purpose (2-day class)</a:t>
            </a:r>
          </a:p>
        </p:txBody>
      </p:sp>
      <p:pic>
        <p:nvPicPr>
          <p:cNvPr id="1026" name="Picture 2" descr="https://images-na.ssl-images-amazon.com/images/I/41Dq4m1iOLL._SX331_BO1,204,203,200_.jpg">
            <a:extLst>
              <a:ext uri="{FF2B5EF4-FFF2-40B4-BE49-F238E27FC236}">
                <a16:creationId xmlns="" xmlns:a16="http://schemas.microsoft.com/office/drawing/2014/main" id="{C500407A-D0DF-45FB-92C4-91A951F86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0087" y="1202825"/>
            <a:ext cx="3171825"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828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4140200" cy="1143000"/>
          </a:xfrm>
        </p:spPr>
        <p:txBody>
          <a:bodyPr/>
          <a:lstStyle/>
          <a:p>
            <a:pPr algn="l"/>
            <a:r>
              <a:rPr lang="en-US" dirty="0"/>
              <a:t>Contact</a:t>
            </a:r>
          </a:p>
        </p:txBody>
      </p:sp>
      <p:sp>
        <p:nvSpPr>
          <p:cNvPr id="3" name="Text Placeholder 2"/>
          <p:cNvSpPr>
            <a:spLocks noGrp="1"/>
          </p:cNvSpPr>
          <p:nvPr>
            <p:ph idx="1"/>
          </p:nvPr>
        </p:nvSpPr>
        <p:spPr>
          <a:xfrm>
            <a:off x="263352" y="1484784"/>
            <a:ext cx="5341168" cy="4236747"/>
          </a:xfrm>
        </p:spPr>
        <p:txBody>
          <a:bodyPr/>
          <a:lstStyle/>
          <a:p>
            <a:r>
              <a:rPr lang="en-US" dirty="0"/>
              <a:t>Todd Little</a:t>
            </a:r>
          </a:p>
          <a:p>
            <a:pPr lvl="1"/>
            <a:r>
              <a:rPr lang="en-US" dirty="0">
                <a:hlinkClick r:id="rId3"/>
              </a:rPr>
              <a:t>todd@mauvius.com</a:t>
            </a:r>
            <a:endParaRPr lang="en-US" dirty="0"/>
          </a:p>
          <a:p>
            <a:pPr lvl="1"/>
            <a:r>
              <a:rPr lang="en-US" dirty="0"/>
              <a:t>@</a:t>
            </a:r>
            <a:r>
              <a:rPr lang="en-US" dirty="0" err="1"/>
              <a:t>toddelittle</a:t>
            </a:r>
            <a:endParaRPr lang="en-US" dirty="0"/>
          </a:p>
          <a:p>
            <a:pPr lvl="1"/>
            <a:endParaRPr lang="en-US" dirty="0"/>
          </a:p>
          <a:p>
            <a:pPr marL="457200" lvl="1" indent="0">
              <a:buNone/>
            </a:pPr>
            <a:endParaRPr lang="en-US" dirty="0"/>
          </a:p>
          <a:p>
            <a:pPr marL="0" indent="0">
              <a:buNone/>
            </a:pPr>
            <a:endParaRPr lang="en-US" dirty="0"/>
          </a:p>
        </p:txBody>
      </p:sp>
      <p:pic>
        <p:nvPicPr>
          <p:cNvPr id="4" name="Picture 3" descr="51sOIwJFqRL">
            <a:hlinkClick r:id="rId4"/>
          </p:cNvPr>
          <p:cNvPicPr>
            <a:picLocks noChangeAspect="1" noChangeArrowheads="1"/>
          </p:cNvPicPr>
          <p:nvPr/>
        </p:nvPicPr>
        <p:blipFill>
          <a:blip r:embed="rId5"/>
          <a:srcRect l="12202" r="12228"/>
          <a:stretch>
            <a:fillRect/>
          </a:stretch>
        </p:blipFill>
        <p:spPr bwMode="auto">
          <a:xfrm>
            <a:off x="4655840" y="178793"/>
            <a:ext cx="3816424" cy="5050407"/>
          </a:xfrm>
          <a:prstGeom prst="rect">
            <a:avLst/>
          </a:prstGeom>
          <a:noFill/>
          <a:ln w="9525">
            <a:solidFill>
              <a:schemeClr val="tx1"/>
            </a:solidFill>
            <a:miter lim="800000"/>
            <a:headEnd/>
            <a:tailEnd/>
          </a:ln>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5348" y="156591"/>
            <a:ext cx="3355307" cy="5032961"/>
          </a:xfrm>
          <a:prstGeom prst="rect">
            <a:avLst/>
          </a:prstGeom>
        </p:spPr>
      </p:pic>
    </p:spTree>
    <p:extLst>
      <p:ext uri="{BB962C8B-B14F-4D97-AF65-F5344CB8AC3E}">
        <p14:creationId xmlns:p14="http://schemas.microsoft.com/office/powerpoint/2010/main" val="365089105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otyw pakietu Office">
  <a:themeElements>
    <a:clrScheme name="kangur2">
      <a:dk1>
        <a:sysClr val="windowText" lastClr="000000"/>
      </a:dk1>
      <a:lt1>
        <a:sysClr val="window" lastClr="FFFFFF"/>
      </a:lt1>
      <a:dk2>
        <a:srgbClr val="1F497D"/>
      </a:dk2>
      <a:lt2>
        <a:srgbClr val="EEECE1"/>
      </a:lt2>
      <a:accent1>
        <a:srgbClr val="4F81BD"/>
      </a:accent1>
      <a:accent2>
        <a:srgbClr val="C00000"/>
      </a:accent2>
      <a:accent3>
        <a:srgbClr val="9BBB59"/>
      </a:accent3>
      <a:accent4>
        <a:srgbClr val="003366"/>
      </a:accent4>
      <a:accent5>
        <a:srgbClr val="FFC000"/>
      </a:accent5>
      <a:accent6>
        <a:srgbClr val="90CF03"/>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23430</TotalTime>
  <Words>2562</Words>
  <Application>Microsoft Office PowerPoint</Application>
  <PresentationFormat>Widescreen</PresentationFormat>
  <Paragraphs>545</Paragraphs>
  <Slides>78</Slides>
  <Notes>55</Notes>
  <HiddenSlides>2</HiddenSlides>
  <MMClips>4</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9" baseType="lpstr">
      <vt:lpstr>Arial</vt:lpstr>
      <vt:lpstr>Bradley Hand ITC</vt:lpstr>
      <vt:lpstr>Calibri</vt:lpstr>
      <vt:lpstr>Impact</vt:lpstr>
      <vt:lpstr>Segoe Print</vt:lpstr>
      <vt:lpstr>Times New Roman</vt:lpstr>
      <vt:lpstr>Trebuchet MS</vt:lpstr>
      <vt:lpstr>Verdana</vt:lpstr>
      <vt:lpstr>Wingdings</vt:lpstr>
      <vt:lpstr>1_Motyw pakietu Office</vt:lpstr>
      <vt:lpstr>HiJaak</vt:lpstr>
      <vt:lpstr>Risky Business:  Real Options for Business Agility</vt:lpstr>
      <vt:lpstr>About Todd</vt:lpstr>
      <vt:lpstr>Managing Enterprise Agility </vt:lpstr>
      <vt:lpstr>We’re not in Kansas Anymore</vt:lpstr>
      <vt:lpstr>How do businesses deal with risk and uncertainty?</vt:lpstr>
      <vt:lpstr>Weather Forecasting: Hurricane Rita</vt:lpstr>
      <vt:lpstr>The Cone of Uncertainty</vt:lpstr>
      <vt:lpstr>Getting Better</vt:lpstr>
      <vt:lpstr>Movies</vt:lpstr>
      <vt:lpstr>Oil &amp; Gas Exploration</vt:lpstr>
      <vt:lpstr>Oil &amp; Gas Exploration</vt:lpstr>
      <vt:lpstr>Poker </vt:lpstr>
      <vt:lpstr>Poker Metric:   Percent of Hands Won </vt:lpstr>
      <vt:lpstr>The Context of Feedback</vt:lpstr>
      <vt:lpstr>Gordon the Guided Missile </vt:lpstr>
      <vt:lpstr>Cynefin Framework (Snowden)</vt:lpstr>
      <vt:lpstr>Obvious</vt:lpstr>
      <vt:lpstr>Complicated</vt:lpstr>
      <vt:lpstr>Complex</vt:lpstr>
      <vt:lpstr>Chaotic</vt:lpstr>
      <vt:lpstr>Risk management tools</vt:lpstr>
      <vt:lpstr>PowerPoint Presentation</vt:lpstr>
      <vt:lpstr>Two Risk Perspectives</vt:lpstr>
      <vt:lpstr>Business Case Failure</vt:lpstr>
      <vt:lpstr>PowerPoint Presentation</vt:lpstr>
      <vt:lpstr>Is your Strategy a Bucket or a Filter?</vt:lpstr>
      <vt:lpstr>Bad Strategies (Rumelt)</vt:lpstr>
      <vt:lpstr>PowerPoint Presentation</vt:lpstr>
      <vt:lpstr>Purpose Alignment Model</vt:lpstr>
      <vt:lpstr>Purpose Alignment Model</vt:lpstr>
      <vt:lpstr>Applicable at all Levels</vt:lpstr>
      <vt:lpstr>A View of Strategy - Apple</vt:lpstr>
      <vt:lpstr>Fit for Purpose</vt:lpstr>
      <vt:lpstr>Business Case</vt:lpstr>
      <vt:lpstr>Delivery Failure</vt:lpstr>
      <vt:lpstr>Understand Bias</vt:lpstr>
      <vt:lpstr>Negotiation Bias</vt:lpstr>
      <vt:lpstr>Software Projects: Actual vs. Original Estimate</vt:lpstr>
      <vt:lpstr>In God we trust, all others must bring data</vt:lpstr>
      <vt:lpstr>Kanban Impact at Accenture Brazil</vt:lpstr>
      <vt:lpstr>Delivery Risk</vt:lpstr>
      <vt:lpstr>Wrong Priorities?</vt:lpstr>
      <vt:lpstr>Market Acceptance</vt:lpstr>
      <vt:lpstr>Market Acceptance</vt:lpstr>
      <vt:lpstr>“I skate to where the puck is going to be, not where it has been.” </vt:lpstr>
      <vt:lpstr>Lean Startup Feedback Loops</vt:lpstr>
      <vt:lpstr>Fit for Purpose</vt:lpstr>
      <vt:lpstr>Market Acceptance</vt:lpstr>
      <vt:lpstr>Collateral Damage</vt:lpstr>
      <vt:lpstr>Delivery Failure results in Collateral Damage</vt:lpstr>
      <vt:lpstr>PowerPoint Presentation</vt:lpstr>
      <vt:lpstr>Collateral Damage</vt:lpstr>
      <vt:lpstr>Risk management tools</vt:lpstr>
      <vt:lpstr>PowerPoint Presentation</vt:lpstr>
      <vt:lpstr>Real Options</vt:lpstr>
      <vt:lpstr>Airline Tickets</vt:lpstr>
      <vt:lpstr>PowerPoint Presentation</vt:lpstr>
      <vt:lpstr>Real Options </vt:lpstr>
      <vt:lpstr>Do you have a choice?</vt:lpstr>
      <vt:lpstr>PowerPoint Presentation</vt:lpstr>
      <vt:lpstr>Which risks are important?</vt:lpstr>
      <vt:lpstr>Tornado Chart: Which Uncertainties Are Important?</vt:lpstr>
      <vt:lpstr>Value of Uncertainty</vt:lpstr>
      <vt:lpstr>Product Delivery Tornado Example</vt:lpstr>
      <vt:lpstr>Product Delivery Tornado Example</vt:lpstr>
      <vt:lpstr>Product Delivery Tornado Example</vt:lpstr>
      <vt:lpstr>Value of Information</vt:lpstr>
      <vt:lpstr>Value of Information</vt:lpstr>
      <vt:lpstr>Value of Flexibility</vt:lpstr>
      <vt:lpstr>Value of Flexibility from Loose Coupling</vt:lpstr>
      <vt:lpstr>PowerPoint Presentation</vt:lpstr>
      <vt:lpstr>Risk Management is NOT Risk Aversion</vt:lpstr>
      <vt:lpstr>Summary</vt:lpstr>
      <vt:lpstr>Enterprise Services Planning (ESP)</vt:lpstr>
      <vt:lpstr>ESP 5 Day Training</vt:lpstr>
      <vt:lpstr>Agile Pain Point Solutions (APPS) 1-day classes</vt:lpstr>
      <vt:lpstr>Fit for Purpose (2-day class)</vt:lpstr>
      <vt:lpstr>Contact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Little</dc:creator>
  <cp:lastModifiedBy>Todd Little</cp:lastModifiedBy>
  <cp:revision>277</cp:revision>
  <cp:lastPrinted>2019-03-03T23:20:14Z</cp:lastPrinted>
  <dcterms:created xsi:type="dcterms:W3CDTF">2018-01-11T23:42:51Z</dcterms:created>
  <dcterms:modified xsi:type="dcterms:W3CDTF">2019-08-03T03:52:52Z</dcterms:modified>
</cp:coreProperties>
</file>