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7" r:id="rId3"/>
    <p:sldId id="256" r:id="rId4"/>
    <p:sldId id="330" r:id="rId5"/>
    <p:sldId id="332" r:id="rId6"/>
    <p:sldId id="290" r:id="rId7"/>
    <p:sldId id="291" r:id="rId8"/>
    <p:sldId id="303" r:id="rId9"/>
    <p:sldId id="308" r:id="rId10"/>
    <p:sldId id="305" r:id="rId11"/>
    <p:sldId id="295" r:id="rId12"/>
    <p:sldId id="302" r:id="rId13"/>
    <p:sldId id="304" r:id="rId14"/>
    <p:sldId id="277" r:id="rId15"/>
    <p:sldId id="323" r:id="rId16"/>
    <p:sldId id="270" r:id="rId17"/>
    <p:sldId id="322" r:id="rId18"/>
    <p:sldId id="326" r:id="rId19"/>
    <p:sldId id="327" r:id="rId20"/>
    <p:sldId id="328" r:id="rId21"/>
    <p:sldId id="272" r:id="rId22"/>
    <p:sldId id="310" r:id="rId23"/>
    <p:sldId id="274" r:id="rId24"/>
    <p:sldId id="271" r:id="rId25"/>
    <p:sldId id="325" r:id="rId26"/>
    <p:sldId id="324" r:id="rId27"/>
    <p:sldId id="278" r:id="rId28"/>
    <p:sldId id="311" r:id="rId29"/>
    <p:sldId id="314" r:id="rId30"/>
    <p:sldId id="309" r:id="rId31"/>
    <p:sldId id="285" r:id="rId32"/>
    <p:sldId id="279" r:id="rId33"/>
    <p:sldId id="276" r:id="rId34"/>
    <p:sldId id="280" r:id="rId35"/>
    <p:sldId id="281" r:id="rId36"/>
    <p:sldId id="282" r:id="rId37"/>
    <p:sldId id="288" r:id="rId38"/>
    <p:sldId id="284" r:id="rId39"/>
    <p:sldId id="283" r:id="rId40"/>
    <p:sldId id="286" r:id="rId41"/>
    <p:sldId id="292" r:id="rId42"/>
    <p:sldId id="289" r:id="rId43"/>
    <p:sldId id="301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54567"/>
    <a:srgbClr val="B9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3" autoAdjust="0"/>
    <p:restoredTop sz="99424" autoAdjust="0"/>
  </p:normalViewPr>
  <p:slideViewPr>
    <p:cSldViewPr>
      <p:cViewPr>
        <p:scale>
          <a:sx n="75" d="100"/>
          <a:sy n="75" d="100"/>
        </p:scale>
        <p:origin x="-21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C9358E-16B8-456B-A48A-E9066C61BA35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597E0B-5AD6-439F-BBFC-B14BEC893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6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A19CBB-14F2-4489-9FFE-8631B0695F6F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6A1A49-41EE-4B1B-B660-38096E933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63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1301E-E5C6-4459-9DB9-349BEB8B7B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37023-1EE9-4B29-85BE-074A8BCF43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62DFA-FF44-41D3-9C6B-9DF72A4A29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5702C-142D-4738-88CB-9CBCA003A7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FDED3-28AA-4B47-8F44-92A8E40DE3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930D6-6DF2-4506-A515-52EA22DE8C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855B9-51EB-4156-942A-0DDA3C6C8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3B241-74CD-4DDB-8F0C-A6AE9DC60B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7DBE2-34E8-4535-9F05-32376B6253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72130-68B9-440E-B59C-DE3FAFA00A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F3850-CD24-4E9C-8436-82A05238F0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A5300-93ED-414D-B60C-37D5767840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7CEBF-43CB-42AF-B0DE-9840FB5EF5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000CD-D2EA-4A1A-8701-47A20AB8D3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ED61B-6C2F-4794-8574-6FD8DD01C0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93E7C-D22A-4920-9079-D41996C3D0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447B4-9D44-4FA5-A1EB-FCBA7A821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C6944-E336-4447-9778-4788E82F75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3D151-D05C-47D0-8BC9-1480CBD3A9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AA090-0D9B-417B-9B4A-A405596BA7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C16CF-E8E1-46B6-9E7F-4820CE86D4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45A24-757E-4690-9DED-7F233A61E2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4B035C-8F30-4318-8637-EC158DB391B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C9956-D27C-448A-8F75-18F63CB810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07585-CFCB-4C47-A766-82771C46C9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252876-E513-4ECE-AFDB-C0E44C415679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8AB97-7FF0-4607-BF51-A42EDED6BE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14FD-E324-4B8A-BF12-29D5025431BF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A406-8537-4560-BF13-F28F968F5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F459-4EE7-4F6A-B670-50DF40F39899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1D11-389F-4FBA-B3D2-7281038B8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A50A-EAAE-47EA-A608-198AD9D45A53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5EE-C15B-4E46-8909-68C488508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6F90-C7BB-4153-B988-38D446EEE40F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664A-4456-40ED-B3F0-D030F9761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B5FB-2287-423E-AEDA-869EADA7EDF4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A888-E36D-4E88-98FD-EE2EB56C9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E0DE-BA00-416C-B4F6-F0A00C423BAE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3005-2D55-4D4D-9617-26AE2C1D4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F9C9-0804-4D93-A91C-54DC6D7F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BCE7-8A80-484A-AA9B-4C9D12972C2B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93B4-9EB1-440C-8713-7DB8FAD0F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9240-6A08-4419-BA05-44D74D74C3FC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98B6-85D1-4D9F-BD48-CAC9D007E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CBF5-903B-4896-AA91-037B22643C4D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32C7-2D83-424F-87A4-1FF4242C5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8D0F-A732-4E8B-9173-A63EF9B2F51D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C94C-BE22-4675-8947-C622F2F3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ansholin.com/wp-content/uploads/2008/08/elephant-in-roo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C4F2-606B-4E47-AD1E-9ABB0A23B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348B-7C57-4DAB-A404-B67DDCFD7AF0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252E-0E67-432B-9A53-29E16ACA0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4B8F-8F30-4771-905B-B5DE2724EE4A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57C6-DB92-4CF5-913F-D3D946D56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BCC1-F550-4FEB-8974-478914B4C63F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FE2F-66A7-4315-B049-3AE75C63E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EDCC-EA4D-4930-8551-FE20AC000409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D7C7-F5BB-4C18-87EF-ECDC3FD42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340F-D7DB-49B6-8326-DDD25A110CA2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45F0-E038-4CCC-8F1C-710AF05DE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910C-F084-4B3A-839A-85559AF6C589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F312-FEFF-4531-8E65-0F749221E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B2C7-2CAE-4FF7-B883-D84E2868CD38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4E77-5C28-450B-A401-FD7F9E2DB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agileopencalifornia.com/2008/images/agilealliance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04800" y="609600"/>
            <a:ext cx="381000" cy="1068388"/>
            <a:chOff x="3048000" y="3581400"/>
            <a:chExt cx="533400" cy="1296988"/>
          </a:xfrm>
        </p:grpSpPr>
        <p:cxnSp>
          <p:nvCxnSpPr>
            <p:cNvPr id="6" name="Straight Connector 10"/>
            <p:cNvCxnSpPr/>
            <p:nvPr/>
          </p:nvCxnSpPr>
          <p:spPr>
            <a:xfrm rot="5400000">
              <a:off x="2857500" y="4076700"/>
              <a:ext cx="1219200" cy="228600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"/>
            <p:cNvCxnSpPr/>
            <p:nvPr/>
          </p:nvCxnSpPr>
          <p:spPr>
            <a:xfrm rot="10800000" flipV="1">
              <a:off x="3200400" y="3581400"/>
              <a:ext cx="381000" cy="304800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"/>
            <p:cNvCxnSpPr/>
            <p:nvPr/>
          </p:nvCxnSpPr>
          <p:spPr>
            <a:xfrm rot="10800000">
              <a:off x="3048000" y="4876800"/>
              <a:ext cx="533400" cy="1588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49728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EF91-7299-40F9-A751-4E697A7A5933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8CC3-9748-4B7B-A17F-BBA6B8DF8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6462-A443-48B6-B77C-CD5CC72688AE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882B-EA8C-42DF-86BB-56128D18D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5760-E390-41FE-A0DE-2644CC814131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EEF7-E920-4C6B-A41C-9CCF8EB89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D620-CCAD-4648-8189-ECADD8229A33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1EFE-4FBC-4D7A-8DAC-43B49DBA8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8EDA-35C2-41ED-89BC-7252A24009B3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92E1-E7A1-4EAA-8C3A-5395F8061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3821-1F10-4B8E-898B-19C23A2307EE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D86D-534A-4D5A-97F7-9C1568000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C58F-55B7-4FEA-9B26-3C88B10EF042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A218-44AF-4C54-BE62-AD6F2DE4A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422D9-534E-47D6-BD4E-DFE3AC026F8F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DB222-A594-44F5-8317-071906DD2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0C6DE5-D404-4E9C-83B8-BA51F49EA127}" type="datetimeFigureOut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3917C-C078-4CCE-85D6-1CFB2F8F2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90" r:id="rId3"/>
    <p:sldLayoutId id="2147483678" r:id="rId4"/>
    <p:sldLayoutId id="2147483679" r:id="rId5"/>
    <p:sldLayoutId id="2147483680" r:id="rId6"/>
    <p:sldLayoutId id="2147483691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kruchten.files.wordpress.com/2011/02/elephants-in-the-agile-room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jpeg"/><Relationship Id="rId7" Type="http://schemas.openxmlformats.org/officeDocument/2006/relationships/hyperlink" Target="http://www.scrum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hyperlink" Target="http://www.scrum.org/psmiassessment" TargetMode="External"/><Relationship Id="rId10" Type="http://schemas.openxmlformats.org/officeDocument/2006/relationships/hyperlink" Target="http://pictofigo.com/download.php?id=701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kruchten.wordpress.com/2011/02/13/the-elephants-in-the-agile-ro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hyperlink" Target="http://www.dennisstevens.com/2011/02/13/whats-next-for-the-agile-manifesto/" TargetMode="External"/><Relationship Id="rId4" Type="http://schemas.openxmlformats.org/officeDocument/2006/relationships/hyperlink" Target="http://agilemanagement.net/index.php/Blog/reflections_on_10_years_of_agile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5" Type="http://schemas.openxmlformats.org/officeDocument/2006/relationships/hyperlink" Target="http://agile2012.agilealliance.org/" TargetMode="Externa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ryansholin.com/wp-content/uploads/2008/08/elephant-in-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3429000" cy="1935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Elephants in the Agile Room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775" y="4351338"/>
            <a:ext cx="489902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48545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130175"/>
            <a:ext cx="48688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315200" y="2590800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Erik Huddleston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Jeff Patton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Andrew Shafer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0" y="468313"/>
            <a:ext cx="38862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Phillipe Krutchen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Ghennipher Weeks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David Andersen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Kay Johansen</a:t>
            </a:r>
          </a:p>
        </p:txBody>
      </p:sp>
      <p:sp>
        <p:nvSpPr>
          <p:cNvPr id="45062" name="Text Box 19"/>
          <p:cNvSpPr txBox="1">
            <a:spLocks noChangeArrowheads="1"/>
          </p:cNvSpPr>
          <p:nvPr/>
        </p:nvSpPr>
        <p:spPr bwMode="auto">
          <a:xfrm>
            <a:off x="2514600" y="5029200"/>
            <a:ext cx="1676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Kay Johansen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Todd Little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Russ Rufer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Ryan Martens</a:t>
            </a:r>
          </a:p>
        </p:txBody>
      </p:sp>
      <p:sp>
        <p:nvSpPr>
          <p:cNvPr id="45063" name="Text Box 20"/>
          <p:cNvSpPr txBox="1">
            <a:spLocks noChangeArrowheads="1"/>
          </p:cNvSpPr>
          <p:nvPr/>
        </p:nvSpPr>
        <p:spPr bwMode="auto">
          <a:xfrm>
            <a:off x="0" y="4754563"/>
            <a:ext cx="25146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454567"/>
                </a:solidFill>
              </a:rPr>
              <a:t>Not Pictured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Tracy Bialik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Mike Hugos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Zhon Johansen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Nate Jones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Janice Linden-Reed</a:t>
            </a:r>
          </a:p>
        </p:txBody>
      </p:sp>
      <p:sp>
        <p:nvSpPr>
          <p:cNvPr id="45064" name="Text Box 22"/>
          <p:cNvSpPr txBox="1">
            <a:spLocks noChangeArrowheads="1"/>
          </p:cNvSpPr>
          <p:nvPr/>
        </p:nvSpPr>
        <p:spPr bwMode="auto">
          <a:xfrm>
            <a:off x="4876800" y="2713038"/>
            <a:ext cx="2362200" cy="15541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The Elephant Hunters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4" descr="elephant-in-the-room5"/>
          <p:cNvPicPr>
            <a:picLocks noChangeAspect="1" noChangeArrowheads="1"/>
          </p:cNvPicPr>
          <p:nvPr/>
        </p:nvPicPr>
        <p:blipFill>
          <a:blip r:embed="rId3"/>
          <a:srcRect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4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581400" cy="1935162"/>
          </a:xfrm>
        </p:spPr>
        <p:txBody>
          <a:bodyPr/>
          <a:lstStyle/>
          <a:p>
            <a:pPr eaLnBrk="1" hangingPunct="1"/>
            <a:r>
              <a:rPr lang="en-US" smtClean="0"/>
              <a:t>Some Elephants</a:t>
            </a:r>
          </a:p>
        </p:txBody>
      </p:sp>
      <p:sp>
        <p:nvSpPr>
          <p:cNvPr id="49154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2" descr="Elephants in the agile roo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04800"/>
            <a:ext cx="50101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Pretending Agile is not a business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5562600" cy="3352800"/>
          </a:xfrm>
        </p:spPr>
        <p:txBody>
          <a:bodyPr/>
          <a:lstStyle/>
          <a:p>
            <a:pPr eaLnBrk="1" hangingPunct="1"/>
            <a:r>
              <a:rPr lang="en-US" i="1" smtClean="0"/>
              <a:t>Commercial interests censoring failures</a:t>
            </a:r>
          </a:p>
          <a:p>
            <a:pPr eaLnBrk="1" hangingPunct="1"/>
            <a:r>
              <a:rPr lang="en-US" i="1" smtClean="0"/>
              <a:t>Failure to dampen negative behaviors</a:t>
            </a:r>
          </a:p>
          <a:p>
            <a:pPr eaLnBrk="1" hangingPunct="1"/>
            <a:r>
              <a:rPr lang="en-US" i="1" smtClean="0"/>
              <a:t>Dogma sells</a:t>
            </a:r>
          </a:p>
          <a:p>
            <a:pPr eaLnBrk="1" hangingPunct="1"/>
            <a:r>
              <a:rPr lang="en-US" i="1" smtClean="0"/>
              <a:t>Hypocrisy</a:t>
            </a:r>
          </a:p>
        </p:txBody>
      </p:sp>
      <p:pic>
        <p:nvPicPr>
          <p:cNvPr id="33794" name="Picture 2" descr="http://gadgetsteria.com/wp-content/uploads/2009/06/gr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9878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astrologyunboxed.com/wp-content/uploads/2011/01/money-lifestyle-gre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anvsdebt.com/wp-content/uploads/2009/10/Hypocr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487863"/>
            <a:ext cx="39624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masternewmedia.org/images/massmediacensorshi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9050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6096000" cy="1143000"/>
          </a:xfrm>
        </p:spPr>
        <p:txBody>
          <a:bodyPr/>
          <a:lstStyle/>
          <a:p>
            <a:r>
              <a:rPr lang="en-US" sz="4000" smtClean="0"/>
              <a:t>Individuals and Interactions over Processes and Tools</a:t>
            </a:r>
          </a:p>
        </p:txBody>
      </p:sp>
      <p:pic>
        <p:nvPicPr>
          <p:cNvPr id="53250" name="Picture 9" descr="ANd9GcTNCH1k8doUpHClxqgPlVWnRjGSnqHFeTxy3jvrgrN_NXOnl7H-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35750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3" descr="e282f6db8662a86527f17911e21ca3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05125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Anarchism in the community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299" name="Picture 2" descr="http://www.motifake.com/image/demotivational-poster/1009/anarchism-anarchism-demotivational-poster-1284383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32178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firmandcorrect.files.wordpress.com/2008/09/sam_anarchi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19400"/>
            <a:ext cx="2333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http://libcom.org/files/images/library/anarchistsymbolfigur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895600"/>
            <a:ext cx="1990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smtClean="0"/>
              <a:t>Managers are bad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7" name="Picture 4" descr="the-office-n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5076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ANd9GcTH8CTJ8Ps7ghvx3mGLJmJ_Z1YQVO2S4zIZco3ztnwZuoXo0mrA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>
          <a:xfrm>
            <a:off x="3124200" y="274638"/>
            <a:ext cx="5715000" cy="1935162"/>
          </a:xfrm>
        </p:spPr>
        <p:txBody>
          <a:bodyPr/>
          <a:lstStyle/>
          <a:p>
            <a:pPr eaLnBrk="1" hangingPunct="1"/>
            <a:r>
              <a:rPr lang="en-US" smtClean="0"/>
              <a:t>Self Organization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5" name="Picture 5" descr="250px-Fugle,_%C3%B8rns%C3%B8_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00300"/>
            <a:ext cx="39004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 descr="Basic-Scrum-Team-Connec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76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3124200" y="0"/>
            <a:ext cx="5715000" cy="1477963"/>
          </a:xfrm>
        </p:spPr>
        <p:txBody>
          <a:bodyPr/>
          <a:lstStyle/>
          <a:p>
            <a:pPr eaLnBrk="1" hangingPunct="1"/>
            <a:r>
              <a:rPr lang="en-US" sz="4000" smtClean="0"/>
              <a:t>Collaboration is great, but can lead to groupthink</a:t>
            </a:r>
          </a:p>
        </p:txBody>
      </p:sp>
      <p:sp>
        <p:nvSpPr>
          <p:cNvPr id="61442" name="Content Placeholder 7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5" name="Picture 7" descr="Introvert+pic+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73500"/>
            <a:ext cx="44958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9" descr="ANd9GcQahcpd7nmsrXX50OXVT4ua0m1PoTgOQEyRx_DeD0DjMSIZtMfEF9owKyaJ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426720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quiet-introvert-susan-c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486025"/>
            <a:ext cx="1876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 descr="collaborate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447800"/>
            <a:ext cx="51054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 descr="yin-yang-symb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600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62200"/>
            <a:ext cx="8305800" cy="3763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3491" name="Picture 6" descr="http://cfs13.tistory.com/image/35/tistory/2008/10/31/13/52/490a8f00b5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609600"/>
            <a:ext cx="5810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praisephotography.com/uploaded_images/categories/cloud%20reflections%20in%20lake.hor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Reflections on 10 Years of Agility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2971800" y="4038600"/>
            <a:ext cx="5029200" cy="2590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Todd Little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Sr. Development Manager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Landmark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Elitism as an Excuse for Failures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39" name="Picture 2" descr="http://sacpatriotmovement.com/wordpress/wp-content/uploads/2010/10/elit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facepwn.com/posters/ELITIS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286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Distributed Teams are a Reality</a:t>
            </a:r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7" name="Picture 5" descr="distributed-tea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147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7" descr="distributedTe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gets in the way of Dogma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9635" name="Picture 2" descr="http://morganlinton.com/wp-content/uploads/2010/08/one-size-fits-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14800"/>
            <a:ext cx="2451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ww.motifake.com/image/demotivational-poster/0807/one-size-fits-all-one-size-demotivational-poster-1215805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3429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895475"/>
            <a:ext cx="25288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http://3.bp.blogspot.com/_Ci1kYDwn3TY/SwTiI9a1avI/AAAAAAAAAVE/3R-NNOEsm1M/s1600/square-peg-round-ho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981200"/>
            <a:ext cx="1673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http://themajor.yowlink.com/files/2010/09/dogm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146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 are a huge cultural issue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Picture 2" descr="http://www.touchstone-blog.com/wp-content/uploads/2010/07/office-poli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2097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resume.officialtips.com/wp-content/uploads/2010/03/office-politic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3840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http://scanningmind.files.wordpress.com/2010/06/office_politics_mast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087563"/>
            <a:ext cx="35052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5867400" cy="1143000"/>
          </a:xfrm>
        </p:spPr>
        <p:txBody>
          <a:bodyPr/>
          <a:lstStyle/>
          <a:p>
            <a:r>
              <a:rPr lang="en-US" sz="4000" smtClean="0"/>
              <a:t>Many people would rather be wrong than uncertain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Picture 11" descr="wrong_way_1"/>
          <p:cNvPicPr>
            <a:picLocks noChangeAspect="1" noChangeArrowheads="1"/>
          </p:cNvPicPr>
          <p:nvPr/>
        </p:nvPicPr>
        <p:blipFill>
          <a:blip r:embed="rId3"/>
          <a:srcRect l="5556"/>
          <a:stretch>
            <a:fillRect/>
          </a:stretch>
        </p:blipFill>
        <p:spPr bwMode="auto">
          <a:xfrm>
            <a:off x="2438400" y="4267200"/>
            <a:ext cx="2878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9" descr="uncertain-t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0" descr="head+in+s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828800"/>
            <a:ext cx="243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1" descr="uncertain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828800"/>
            <a:ext cx="2441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sz="4000" smtClean="0"/>
              <a:t>Perception Trumps Reality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79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00200"/>
            <a:ext cx="4008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Agile needs to adopt to culture as much or more than culture needs to adopt to agility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7" name="Picture 4" descr="http://graphicsfile.finaldownload.com/screenshotimages/changing_organizational_culture_software-93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90850"/>
            <a:ext cx="3467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http://www.usmansheikh.com/wp-content/uploads/2009/02/responsibil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038475"/>
            <a:ext cx="508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Voice of THE Customer</a:t>
            </a:r>
          </a:p>
        </p:txBody>
      </p:sp>
      <p:sp>
        <p:nvSpPr>
          <p:cNvPr id="79874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5" name="Picture 5" descr="voice_of_us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146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7" descr="megaphone_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 Value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3" name="Picture 2" descr="http://www.bizbest.com/wp-content/uploads/2011/01/Business-value-money-s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58007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 Excellence over Technical Debt</a:t>
            </a:r>
          </a:p>
        </p:txBody>
      </p:sp>
      <p:sp>
        <p:nvSpPr>
          <p:cNvPr id="83970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1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819400"/>
            <a:ext cx="61055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http://www.itpartnership.com/images/technical-excell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5067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4" name="Rectang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38200" y="533400"/>
            <a:ext cx="76200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Manifesto for Agile Software Development</a:t>
            </a:r>
          </a:p>
          <a:p>
            <a:pPr algn="ctr"/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We are uncovering better ways of developing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software by doing it and helping others do it.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Through this work we have come to value:</a:t>
            </a:r>
            <a:br>
              <a:rPr lang="en-US" dirty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</a:rPr>
              <a:t>Individuals and interactions over processes and tools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Working software over comprehensive documentation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Customer collaboration over contract negotiation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Responding to change over following a plan</a:t>
            </a:r>
            <a:br>
              <a:rPr lang="en-US" sz="2400" dirty="0">
                <a:latin typeface="Times New Roman" pitchFamily="18" charset="0"/>
              </a:rPr>
            </a:b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</a:rPr>
              <a:t>That is, while there is value in the items on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the right, we value the items on the left more.</a:t>
            </a:r>
          </a:p>
        </p:txBody>
      </p:sp>
      <p:graphicFrame>
        <p:nvGraphicFramePr>
          <p:cNvPr id="129059" name="Group 35"/>
          <p:cNvGraphicFramePr>
            <a:graphicFrameLocks noGrp="1"/>
          </p:cNvGraphicFramePr>
          <p:nvPr>
            <p:ph idx="1"/>
          </p:nvPr>
        </p:nvGraphicFramePr>
        <p:xfrm>
          <a:off x="1295400" y="4999038"/>
          <a:ext cx="6248400" cy="2286000"/>
        </p:xfrm>
        <a:graphic>
          <a:graphicData uri="http://schemas.openxmlformats.org/drawingml/2006/table">
            <a:tbl>
              <a:tblPr/>
              <a:tblGrid>
                <a:gridCol w="2082800"/>
                <a:gridCol w="2082800"/>
                <a:gridCol w="208280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Kent Beck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Mike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Beedle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van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Bennekum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Alistair Cockburn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Ward Cunningham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Martin Fowler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James Grenning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Highsmith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Hunt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Ron Jeffries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Kern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Brian Marick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C. Martin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Steve Mellor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 Schwaber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Jeff Sutherland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Thomas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Certification (the “zombie elephant”)</a:t>
            </a:r>
            <a:endParaRPr lang="en-US" smtClean="0"/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19" name="Picture 2" descr="http://t3.gstatic.com/images?q=tbn:ANd9GcTgdVA1c4PFL-3ArvFkVfRxnVE7n6Ca4UDLcWLyz-wdhnjMSFu_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359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8" descr="http://agilescout.com/wp-content/uploads/2011/02/pmi-agile-certification-570x471.png"/>
          <p:cNvPicPr>
            <a:picLocks noChangeAspect="1" noChangeArrowheads="1"/>
          </p:cNvPicPr>
          <p:nvPr/>
        </p:nvPicPr>
        <p:blipFill>
          <a:blip r:embed="rId4"/>
          <a:srcRect t="25478" b="50743"/>
          <a:stretch>
            <a:fillRect/>
          </a:stretch>
        </p:blipFill>
        <p:spPr bwMode="auto">
          <a:xfrm>
            <a:off x="3505200" y="5334000"/>
            <a:ext cx="5429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0" descr="http://www.scrum.org/storage/icons/PSM1i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8674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4" descr="Scrum.or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73714"/>
          <a:stretch>
            <a:fillRect/>
          </a:stretch>
        </p:blipFill>
        <p:spPr bwMode="auto">
          <a:xfrm>
            <a:off x="228600" y="5362575"/>
            <a:ext cx="1752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6" descr="http://4.bp.blogspot.com/_wipuDiNwOVc/TLoelT6WvqI/AAAAAAAAASw/NtoZWJ27vyM/s1600/100_3698.jpg"/>
          <p:cNvPicPr>
            <a:picLocks noChangeAspect="1" noChangeArrowheads="1"/>
          </p:cNvPicPr>
          <p:nvPr/>
        </p:nvPicPr>
        <p:blipFill>
          <a:blip r:embed="rId9"/>
          <a:srcRect l="9877" t="10143" r="12756" b="39143"/>
          <a:stretch>
            <a:fillRect/>
          </a:stretch>
        </p:blipFill>
        <p:spPr bwMode="auto">
          <a:xfrm>
            <a:off x="0" y="0"/>
            <a:ext cx="3048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18" descr="http://thecriticalpath.info/wp-content/uploads/2011/02/certification_zombies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819400"/>
            <a:ext cx="3467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Agile Successes!</a:t>
            </a:r>
          </a:p>
        </p:txBody>
      </p:sp>
      <p:sp>
        <p:nvSpPr>
          <p:cNvPr id="88066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88067" name="Picture 7" descr="http://itc.blogs.com/photos/uncategorized/celebration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Heightened Focus on Unit Testing and Automation</a:t>
            </a:r>
            <a:endParaRPr lang="en-US" dirty="0"/>
          </a:p>
        </p:txBody>
      </p:sp>
      <p:sp>
        <p:nvSpPr>
          <p:cNvPr id="90114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0115" name="Picture 2" descr="http://www.lispcast.com/wp-content/uploads/2008/01/woman-gets-td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3143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http://www.softwareagility.gr/userfiles/image/sTEy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19400"/>
            <a:ext cx="2286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Transparency, Reporting and Tracking</a:t>
            </a:r>
          </a:p>
        </p:txBody>
      </p:sp>
      <p:sp>
        <p:nvSpPr>
          <p:cNvPr id="92162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2163" name="Picture 2" descr="http://www.moseschia.com/wp-content/uploads/2011/02/smb_effective_online_marketing_trac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http://www.mountaingoatsoftware.com/system/asset/file/65/PredictiveBurndownCh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048000"/>
            <a:ext cx="4762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Emphasis on Shipping and Feedback</a:t>
            </a:r>
          </a:p>
        </p:txBody>
      </p:sp>
      <p:sp>
        <p:nvSpPr>
          <p:cNvPr id="94210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4211" name="Picture 3" descr="hpm_0000_0007_0_img0095[1]"/>
          <p:cNvPicPr>
            <a:picLocks noChangeAspect="1" noChangeArrowheads="1"/>
          </p:cNvPicPr>
          <p:nvPr/>
        </p:nvPicPr>
        <p:blipFill>
          <a:blip r:embed="rId3"/>
          <a:srcRect l="1013" t="2982" r="1013" b="1897"/>
          <a:stretch>
            <a:fillRect/>
          </a:stretch>
        </p:blipFill>
        <p:spPr bwMode="auto">
          <a:xfrm>
            <a:off x="685800" y="3048000"/>
            <a:ext cx="5810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5" descr="http://www.stakeholdermapping.com/Images/Feedba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43"/>
          <a:stretch>
            <a:fillRect/>
          </a:stretch>
        </p:blipFill>
        <p:spPr bwMode="auto">
          <a:xfrm>
            <a:off x="5962650" y="2838450"/>
            <a:ext cx="3028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Development is a Team Sport</a:t>
            </a:r>
          </a:p>
        </p:txBody>
      </p:sp>
      <p:sp>
        <p:nvSpPr>
          <p:cNvPr id="96258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6259" name="Picture 4" descr="http://www.greenandgoldrugby.com/wp-content/uploads/2010/11/sc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6248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Teams are Enjoying Developing Software</a:t>
            </a:r>
          </a:p>
        </p:txBody>
      </p:sp>
      <p:sp>
        <p:nvSpPr>
          <p:cNvPr id="98306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8307" name="Picture 5" descr="IMG_6988"/>
          <p:cNvPicPr>
            <a:picLocks noChangeAspect="1" noChangeArrowheads="1"/>
          </p:cNvPicPr>
          <p:nvPr/>
        </p:nvPicPr>
        <p:blipFill>
          <a:blip r:embed="rId3"/>
          <a:srcRect t="19521"/>
          <a:stretch>
            <a:fillRect/>
          </a:stretch>
        </p:blipFill>
        <p:spPr bwMode="auto">
          <a:xfrm>
            <a:off x="995363" y="1981200"/>
            <a:ext cx="71580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Spread – 91 Countries</a:t>
            </a:r>
          </a:p>
        </p:txBody>
      </p:sp>
      <p:sp>
        <p:nvSpPr>
          <p:cNvPr id="100354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0355" name="Picture 2" descr="http://www.memorynet.org/images/global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78088"/>
            <a:ext cx="6553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It’s OK to be Agile</a:t>
            </a:r>
          </a:p>
        </p:txBody>
      </p:sp>
      <p:sp>
        <p:nvSpPr>
          <p:cNvPr id="102402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2403" name="Picture 4" descr="http://blog.crisp.se/henrikkniberg/images/AgileSpainKeyno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4159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2" descr="http://20x200.com/blog/blogimages/speegle_ok500_artwork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155950"/>
            <a:ext cx="28575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Agility and Beyond</a:t>
            </a:r>
            <a:br>
              <a:rPr lang="en-US" dirty="0" smtClean="0"/>
            </a:br>
            <a:r>
              <a:rPr lang="en-US" dirty="0" smtClean="0"/>
              <a:t>Four Value Propositions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Demand Technical Excellence</a:t>
            </a:r>
          </a:p>
          <a:p>
            <a:pPr eaLnBrk="1" hangingPunct="1"/>
            <a:r>
              <a:rPr lang="en-US" dirty="0" smtClean="0"/>
              <a:t>Promote Individual Change and Lead Organizational Change</a:t>
            </a:r>
          </a:p>
          <a:p>
            <a:pPr eaLnBrk="1" hangingPunct="1"/>
            <a:r>
              <a:rPr lang="en-US" dirty="0" smtClean="0"/>
              <a:t>Organize Knowledge and Improve Education</a:t>
            </a:r>
          </a:p>
          <a:p>
            <a:pPr eaLnBrk="1" hangingPunct="1"/>
            <a:r>
              <a:rPr lang="en-US" dirty="0" smtClean="0"/>
              <a:t>Maximize Value Creation Across the Entire Process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04451" name="Picture 2" descr="http://cdn.babble.com/strollerderby/wp-content/uploads/2009/09/buzz-lightyea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AutoShape 4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4453" name="AutoShape 6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104454" name="Group 8"/>
          <p:cNvGrpSpPr>
            <a:grpSpLocks noChangeAspect="1"/>
          </p:cNvGrpSpPr>
          <p:nvPr/>
        </p:nvGrpSpPr>
        <p:grpSpPr bwMode="auto">
          <a:xfrm>
            <a:off x="136525" y="381000"/>
            <a:ext cx="2987675" cy="1463675"/>
            <a:chOff x="0" y="152400"/>
            <a:chExt cx="3733800" cy="1828800"/>
          </a:xfrm>
        </p:grpSpPr>
        <p:pic>
          <p:nvPicPr>
            <p:cNvPr id="104455" name="Picture 8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42925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6" name="Picture 10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152400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6200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Manifesto for Agile Software Development</a:t>
            </a:r>
          </a:p>
          <a:p>
            <a:pPr algn="ctr"/>
            <a:r>
              <a:rPr lang="en-US">
                <a:latin typeface="Times New Roman" pitchFamily="18" charset="0"/>
              </a:rPr>
              <a:t/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We are uncovering better ways of developing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software by doing it and helping others do it.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Through this work we have come to value:</a:t>
            </a:r>
            <a:br>
              <a:rPr lang="en-US">
                <a:latin typeface="Times New Roman" pitchFamily="18" charset="0"/>
              </a:rPr>
            </a:br>
            <a:endParaRPr lang="en-US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Individuals and interactions over processes and tools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Working software over comprehensive documentation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Customer collaboration over contract negotiation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Responding to change over following a plan</a:t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That is, while there is value in the items on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the right, we value the items on the left more.</a:t>
            </a:r>
          </a:p>
        </p:txBody>
      </p:sp>
      <p:graphicFrame>
        <p:nvGraphicFramePr>
          <p:cNvPr id="134149" name="Group 5"/>
          <p:cNvGraphicFramePr>
            <a:graphicFrameLocks noGrp="1"/>
          </p:cNvGraphicFramePr>
          <p:nvPr>
            <p:ph idx="1"/>
          </p:nvPr>
        </p:nvGraphicFramePr>
        <p:xfrm>
          <a:off x="1295400" y="4999038"/>
          <a:ext cx="6248400" cy="2286000"/>
        </p:xfrm>
        <a:graphic>
          <a:graphicData uri="http://schemas.openxmlformats.org/drawingml/2006/table">
            <a:tbl>
              <a:tblPr/>
              <a:tblGrid>
                <a:gridCol w="2082800"/>
                <a:gridCol w="2082800"/>
                <a:gridCol w="208280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Kent Beck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Mike Beedle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Arie van Bennekum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Alistair Cockburn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Ward Cunningham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Martin Fowler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James Grenning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Highsmith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Hunt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Ron Jeffries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Kern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Brian Marick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C. Martin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Steve Mellor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 Schwaber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Jeff Sutherland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Thomas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1" name="Oval 17"/>
          <p:cNvSpPr>
            <a:spLocks noChangeArrowheads="1"/>
          </p:cNvSpPr>
          <p:nvPr/>
        </p:nvSpPr>
        <p:spPr bwMode="auto">
          <a:xfrm>
            <a:off x="1371600" y="5867400"/>
            <a:ext cx="1905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3403600" y="61341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19"/>
          <p:cNvSpPr>
            <a:spLocks noChangeArrowheads="1"/>
          </p:cNvSpPr>
          <p:nvPr/>
        </p:nvSpPr>
        <p:spPr bwMode="auto">
          <a:xfrm>
            <a:off x="3467100" y="50419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1397000" y="53213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>
            <a:off x="5499100" y="58674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Relevant Blog Postings from the 10 Year Event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u="sng" dirty="0" smtClean="0">
                <a:hlinkClick r:id="rId3"/>
              </a:rPr>
              <a:t>http://pkruchten.wordpress.com/2011/02/13/the-elephants-in-the-agile-room/</a:t>
            </a:r>
            <a:r>
              <a:rPr lang="en-US" dirty="0" smtClean="0"/>
              <a:t> </a:t>
            </a:r>
          </a:p>
          <a:p>
            <a:pPr eaLnBrk="1" hangingPunct="1"/>
            <a:r>
              <a:rPr lang="en-US" u="sng" dirty="0" smtClean="0">
                <a:hlinkClick r:id="rId4"/>
              </a:rPr>
              <a:t>http://agilemanagement.net/index.php/Blog/reflections_on_10_years_of_agile/</a:t>
            </a:r>
            <a:endParaRPr lang="en-US" dirty="0" smtClean="0"/>
          </a:p>
          <a:p>
            <a:pPr eaLnBrk="1" hangingPunct="1"/>
            <a:r>
              <a:rPr lang="en-US" u="sng" dirty="0" smtClean="0">
                <a:hlinkClick r:id="rId5"/>
              </a:rPr>
              <a:t>http://www.dennisstevens.com/2011/02/13/whats-next-for-the-agile-manifesto/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06499" name="AutoShape 4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6500" name="AutoShape 6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106501" name="Group 8"/>
          <p:cNvGrpSpPr>
            <a:grpSpLocks noChangeAspect="1"/>
          </p:cNvGrpSpPr>
          <p:nvPr/>
        </p:nvGrpSpPr>
        <p:grpSpPr bwMode="auto">
          <a:xfrm>
            <a:off x="136525" y="381000"/>
            <a:ext cx="2987675" cy="1463675"/>
            <a:chOff x="0" y="152400"/>
            <a:chExt cx="3733800" cy="1828800"/>
          </a:xfrm>
        </p:grpSpPr>
        <p:pic>
          <p:nvPicPr>
            <p:cNvPr id="106502" name="Picture 8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42925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3" name="Picture 10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152400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7762" name="Subtitle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Join us as we continue the conversations</a:t>
            </a: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2225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6" descr="Agile201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143000"/>
            <a:ext cx="671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3657600" cy="1935162"/>
          </a:xfrm>
        </p:spPr>
        <p:txBody>
          <a:bodyPr/>
          <a:lstStyle/>
          <a:p>
            <a:pPr algn="l" eaLnBrk="1" hangingPunct="1"/>
            <a:r>
              <a:rPr lang="en-US" dirty="0" smtClean="0"/>
              <a:t>Contact</a:t>
            </a:r>
          </a:p>
        </p:txBody>
      </p:sp>
      <p:sp>
        <p:nvSpPr>
          <p:cNvPr id="110594" name="Tex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Todd Little</a:t>
            </a:r>
          </a:p>
          <a:p>
            <a:pPr lvl="1" eaLnBrk="1" hangingPunct="1"/>
            <a:r>
              <a:rPr lang="en-US" dirty="0" smtClean="0"/>
              <a:t>tlittle@lgc.com</a:t>
            </a:r>
          </a:p>
          <a:p>
            <a:pPr lvl="1" eaLnBrk="1" hangingPunct="1"/>
            <a:r>
              <a:rPr lang="en-US" dirty="0" smtClean="0"/>
              <a:t>www.toddlittleweb.com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0595" name="Picture 3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4597400" y="619125"/>
            <a:ext cx="4368800" cy="578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Mirror at Snowbird February 12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</a:p>
        </p:txBody>
      </p:sp>
      <p:sp>
        <p:nvSpPr>
          <p:cNvPr id="34818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2" descr="H:\todd\wwsdc\Agile\2011\10years\Snowbird Group Agile 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0463"/>
            <a:ext cx="8839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cartoonstock.com/newscartoons/cartoonists/tzu/lowres/tzun411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-20638"/>
            <a:ext cx="3124201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Retrospective and the Look Into the Future</a:t>
            </a:r>
          </a:p>
        </p:txBody>
      </p:sp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 descr="http://www.cartoonstock.com/newscartoons/cartoonists/tzu/lowres/tzun411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0638"/>
            <a:ext cx="3124201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farm6.static.flickr.com/5212/5439520069_847944111c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900" y="22193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ryansholin.com/wp-content/uploads/2008/08/elephant-in-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6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3429000" cy="19351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“There’s an Elephant in the Room”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Picture 2" descr="http://www.agileopencalifornia.com/2008/images/agilealliance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828800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Community Leadership Look Like?</a:t>
            </a:r>
          </a:p>
        </p:txBody>
      </p:sp>
      <p:sp>
        <p:nvSpPr>
          <p:cNvPr id="40962" name="Content Placeholder 10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2" descr="https://encrypted-tbn1.google.com/images?q=tbn:ANd9GcQa7ShG7dNX4hLirKX0Fqy5OiCr4K9tUXRYMbsGvIXawPaRv-QG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https://encrypted-tbn0.google.com/images?q=tbn:ANd9GcRzsxatqsu67tlplESPZSdv2LxawKLbDbQc56zyHWTG4YPQZbK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3181350"/>
            <a:ext cx="3781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 descr="https://encrypted-tbn1.google.com/images?q=tbn:ANd9GcT0gKk_jQLBaOCQwi0K0ezYs3PEXHYpT4ShmQUkVzLGaD9PmKd4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343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 Group of 15 Decided to Hunt Elephants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5" descr="flores-elephant-hun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58900"/>
            <a:ext cx="82296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6052</TotalTime>
  <Words>355</Words>
  <Application>Microsoft Office PowerPoint</Application>
  <PresentationFormat>On-screen Show (4:3)</PresentationFormat>
  <Paragraphs>113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Custom Design</vt:lpstr>
      <vt:lpstr>Elephants in the Agile Room</vt:lpstr>
      <vt:lpstr>Reflections on 10 Years of Agility</vt:lpstr>
      <vt:lpstr>PowerPoint Presentation</vt:lpstr>
      <vt:lpstr>PowerPoint Presentation</vt:lpstr>
      <vt:lpstr>The Mirror at Snowbird February 12th, 2011</vt:lpstr>
      <vt:lpstr>The Retrospective and the Look Into the Future</vt:lpstr>
      <vt:lpstr>“There’s an Elephant in the Room”</vt:lpstr>
      <vt:lpstr>What does Community Leadership Look Like?</vt:lpstr>
      <vt:lpstr>A Group of 15 Decided to Hunt Elephants</vt:lpstr>
      <vt:lpstr>PowerPoint Presentation</vt:lpstr>
      <vt:lpstr>PowerPoint Presentation</vt:lpstr>
      <vt:lpstr>Some Elephants</vt:lpstr>
      <vt:lpstr>Pretending Agile is not a business</vt:lpstr>
      <vt:lpstr>Individuals and Interactions over Processes and Tools</vt:lpstr>
      <vt:lpstr>Anarchism in the community</vt:lpstr>
      <vt:lpstr>Managers are bad</vt:lpstr>
      <vt:lpstr>Self Organization</vt:lpstr>
      <vt:lpstr>Collaboration is great, but can lead to groupthink</vt:lpstr>
      <vt:lpstr>PowerPoint Presentation</vt:lpstr>
      <vt:lpstr>Elitism as an Excuse for Failures</vt:lpstr>
      <vt:lpstr>Distributed Teams are a Reality</vt:lpstr>
      <vt:lpstr>Context gets in the way of Dogma</vt:lpstr>
      <vt:lpstr>Politics are a huge cultural issue</vt:lpstr>
      <vt:lpstr>Many people would rather be wrong than uncertain</vt:lpstr>
      <vt:lpstr>Perception Trumps Reality</vt:lpstr>
      <vt:lpstr>Agile needs to adopt to culture as much or more than culture needs to adopt to agility</vt:lpstr>
      <vt:lpstr>The Voice of THE Customer</vt:lpstr>
      <vt:lpstr>Business Value</vt:lpstr>
      <vt:lpstr>Technical Excellence over Technical Debt</vt:lpstr>
      <vt:lpstr>Certification (the “zombie elephant”)</vt:lpstr>
      <vt:lpstr>Agile Successes!</vt:lpstr>
      <vt:lpstr>Heightened Focus on Unit Testing and Automation</vt:lpstr>
      <vt:lpstr>Transparency, Reporting and Tracking</vt:lpstr>
      <vt:lpstr>Emphasis on Shipping and Feedback</vt:lpstr>
      <vt:lpstr>Software Development is a Team Sport</vt:lpstr>
      <vt:lpstr>Teams are Enjoying Developing Software</vt:lpstr>
      <vt:lpstr>Global Spread – 91 Countries</vt:lpstr>
      <vt:lpstr>It’s OK to be Agile</vt:lpstr>
      <vt:lpstr>To Agility and Beyond Four Value Propositions</vt:lpstr>
      <vt:lpstr>Relevant Blog Postings from the 10 Year Event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HBL4052</dc:creator>
  <cp:lastModifiedBy>Todd Little</cp:lastModifiedBy>
  <cp:revision>105</cp:revision>
  <dcterms:created xsi:type="dcterms:W3CDTF">2011-02-26T16:56:59Z</dcterms:created>
  <dcterms:modified xsi:type="dcterms:W3CDTF">2012-05-22T14:59:02Z</dcterms:modified>
</cp:coreProperties>
</file>