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5367" r:id="rId2"/>
    <p:sldId id="5370" r:id="rId3"/>
    <p:sldId id="5368" r:id="rId4"/>
    <p:sldId id="5387" r:id="rId5"/>
    <p:sldId id="515" r:id="rId6"/>
    <p:sldId id="5366" r:id="rId7"/>
    <p:sldId id="380" r:id="rId8"/>
    <p:sldId id="5372" r:id="rId9"/>
    <p:sldId id="471" r:id="rId10"/>
    <p:sldId id="487" r:id="rId11"/>
    <p:sldId id="488" r:id="rId12"/>
    <p:sldId id="5380" r:id="rId13"/>
    <p:sldId id="490" r:id="rId14"/>
    <p:sldId id="495" r:id="rId15"/>
    <p:sldId id="359" r:id="rId16"/>
    <p:sldId id="421" r:id="rId17"/>
    <p:sldId id="469" r:id="rId18"/>
    <p:sldId id="466" r:id="rId19"/>
    <p:sldId id="465" r:id="rId20"/>
    <p:sldId id="464" r:id="rId21"/>
    <p:sldId id="463" r:id="rId22"/>
    <p:sldId id="462" r:id="rId23"/>
    <p:sldId id="461" r:id="rId24"/>
    <p:sldId id="459" r:id="rId25"/>
    <p:sldId id="460" r:id="rId26"/>
    <p:sldId id="3694" r:id="rId27"/>
    <p:sldId id="5371" r:id="rId28"/>
    <p:sldId id="794" r:id="rId29"/>
    <p:sldId id="5373" r:id="rId30"/>
    <p:sldId id="5374" r:id="rId31"/>
    <p:sldId id="5375" r:id="rId32"/>
    <p:sldId id="3631" r:id="rId33"/>
    <p:sldId id="5376" r:id="rId34"/>
    <p:sldId id="5377" r:id="rId35"/>
    <p:sldId id="3632" r:id="rId36"/>
    <p:sldId id="3496" r:id="rId37"/>
    <p:sldId id="2547" r:id="rId38"/>
    <p:sldId id="3497" r:id="rId39"/>
    <p:sldId id="3498" r:id="rId40"/>
    <p:sldId id="3108" r:id="rId41"/>
    <p:sldId id="3633" r:id="rId42"/>
    <p:sldId id="3489" r:id="rId43"/>
    <p:sldId id="3491" r:id="rId44"/>
    <p:sldId id="3492" r:id="rId45"/>
    <p:sldId id="3493" r:id="rId46"/>
    <p:sldId id="2561" r:id="rId47"/>
    <p:sldId id="3634" r:id="rId48"/>
    <p:sldId id="3502" r:id="rId49"/>
    <p:sldId id="3503" r:id="rId50"/>
    <p:sldId id="3504" r:id="rId51"/>
    <p:sldId id="3635" r:id="rId52"/>
    <p:sldId id="3636" r:id="rId53"/>
    <p:sldId id="3637" r:id="rId54"/>
    <p:sldId id="3523" r:id="rId55"/>
    <p:sldId id="3524" r:id="rId56"/>
    <p:sldId id="3516" r:id="rId57"/>
    <p:sldId id="3793" r:id="rId58"/>
    <p:sldId id="5379" r:id="rId59"/>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E4D2F2"/>
    <a:srgbClr val="9F5FCF"/>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3" autoAdjust="0"/>
    <p:restoredTop sz="94660"/>
  </p:normalViewPr>
  <p:slideViewPr>
    <p:cSldViewPr snapToGrid="0">
      <p:cViewPr varScale="1">
        <p:scale>
          <a:sx n="102" d="100"/>
          <a:sy n="102" d="100"/>
        </p:scale>
        <p:origin x="120" y="180"/>
      </p:cViewPr>
      <p:guideLst/>
    </p:cSldViewPr>
  </p:slideViewPr>
  <p:notesTextViewPr>
    <p:cViewPr>
      <p:scale>
        <a:sx n="3" d="2"/>
        <a:sy n="3" d="2"/>
      </p:scale>
      <p:origin x="0" y="0"/>
    </p:cViewPr>
  </p:notesTextViewPr>
  <p:notesViewPr>
    <p:cSldViewPr snapToGrid="0">
      <p:cViewPr varScale="1">
        <p:scale>
          <a:sx n="49" d="100"/>
          <a:sy n="49" d="100"/>
        </p:scale>
        <p:origin x="186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8910F111-EEC3-49A8-B872-7850CFEE9129}" type="presOf" srcId="{70EF7C55-2C60-4947-881D-F37E15C1E778}" destId="{888EE50E-E6F7-477F-8A01-8C00D54FE292}"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F13DA672-01F9-45F4-824D-7772B17A9A27}" type="presOf" srcId="{9EEB449D-7F40-410F-9602-AF77CEA990A0}" destId="{73AE6B4A-9B7B-4F6D-875B-D6DFCF05336D}" srcOrd="0" destOrd="0" presId="urn:microsoft.com/office/officeart/2011/layout/ConvergingText"/>
    <dgm:cxn modelId="{56041D95-F16F-44E4-8F63-F63C0D06D26F}" type="presOf" srcId="{317BE2F6-AAD2-4964-97A4-B8F32CEF7C7E}" destId="{AE811F67-E007-483E-8BF4-A0DCB69C9587}"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9B3ABF30-26D2-495C-A054-7027EFF01106}" type="presOf" srcId="{982E01A9-1559-49B1-9FD9-2047E1EBFF3E}" destId="{110D120F-3438-44D1-BFE2-89B1C5218C9E}"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F698C3E7-1BA8-4792-AAF5-78A1C56D60CE}" type="presOf" srcId="{70EF7C55-2C60-4947-881D-F37E15C1E778}" destId="{888EE50E-E6F7-477F-8A01-8C00D54FE292}" srcOrd="0" destOrd="0" presId="urn:microsoft.com/office/officeart/2011/layout/ConvergingTex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882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828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7749"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765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711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792"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3705" y="880287"/>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3705" y="140183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5905" y="9932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3356" y="1289501"/>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3371" y="566238"/>
          <a:ext cx="1432572" cy="12737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Processes</a:t>
          </a:r>
        </a:p>
      </dsp:txBody>
      <dsp:txXfrm>
        <a:off x="2283166" y="752778"/>
        <a:ext cx="1012982" cy="900698"/>
      </dsp:txXfrm>
    </dsp:sp>
    <dsp:sp modelId="{53C1D68F-10A7-47D9-88E7-721605677A39}">
      <dsp:nvSpPr>
        <dsp:cNvPr id="0" name=""/>
        <dsp:cNvSpPr/>
      </dsp:nvSpPr>
      <dsp:spPr>
        <a:xfrm>
          <a:off x="2057727" y="457418"/>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6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7773"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59106"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0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1335"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2668"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1791" y="0"/>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0"/>
        <a:ext cx="1474379" cy="323565"/>
      </dsp:txXfrm>
    </dsp:sp>
    <dsp:sp modelId="{62E324C4-AFE1-4ADC-A0AA-2AB200652CD3}">
      <dsp:nvSpPr>
        <dsp:cNvPr id="0" name=""/>
        <dsp:cNvSpPr/>
      </dsp:nvSpPr>
      <dsp:spPr>
        <a:xfrm>
          <a:off x="1796511"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7567"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29906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011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161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266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1791" y="818222"/>
          <a:ext cx="1114988"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818222"/>
        <a:ext cx="1114988" cy="323565"/>
      </dsp:txXfrm>
    </dsp:sp>
    <dsp:sp modelId="{6D6B2B07-2AC1-4F21-B54C-35B8FCEA45FE}">
      <dsp:nvSpPr>
        <dsp:cNvPr id="0" name=""/>
        <dsp:cNvSpPr/>
      </dsp:nvSpPr>
      <dsp:spPr>
        <a:xfrm>
          <a:off x="2057727" y="1686717"/>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6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7773"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59106"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0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1335"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2668"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1791" y="1618238"/>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1618238"/>
        <a:ext cx="1474379" cy="323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882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828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7749"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765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711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792"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3705" y="880287"/>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3705" y="140183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5905" y="9932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3356" y="1289501"/>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3371" y="609184"/>
          <a:ext cx="1432572" cy="118788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Processes</a:t>
          </a:r>
        </a:p>
      </dsp:txBody>
      <dsp:txXfrm>
        <a:off x="2283166" y="783146"/>
        <a:ext cx="1012982" cy="839963"/>
      </dsp:txXfrm>
    </dsp:sp>
    <dsp:sp modelId="{53C1D68F-10A7-47D9-88E7-721605677A39}">
      <dsp:nvSpPr>
        <dsp:cNvPr id="0" name=""/>
        <dsp:cNvSpPr/>
      </dsp:nvSpPr>
      <dsp:spPr>
        <a:xfrm>
          <a:off x="2057727" y="457418"/>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6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7773"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59106"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0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1335"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2668"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1791" y="0"/>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0"/>
        <a:ext cx="1474379" cy="323565"/>
      </dsp:txXfrm>
    </dsp:sp>
    <dsp:sp modelId="{62E324C4-AFE1-4ADC-A0AA-2AB200652CD3}">
      <dsp:nvSpPr>
        <dsp:cNvPr id="0" name=""/>
        <dsp:cNvSpPr/>
      </dsp:nvSpPr>
      <dsp:spPr>
        <a:xfrm>
          <a:off x="1796511"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7567"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29906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011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161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266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1791" y="818222"/>
          <a:ext cx="1114988"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818222"/>
        <a:ext cx="1114988" cy="323565"/>
      </dsp:txXfrm>
    </dsp:sp>
    <dsp:sp modelId="{6D6B2B07-2AC1-4F21-B54C-35B8FCEA45FE}">
      <dsp:nvSpPr>
        <dsp:cNvPr id="0" name=""/>
        <dsp:cNvSpPr/>
      </dsp:nvSpPr>
      <dsp:spPr>
        <a:xfrm>
          <a:off x="2057727" y="1686717"/>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6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7773"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59106"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0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1335"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2668"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1791" y="1618238"/>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1618238"/>
        <a:ext cx="1474379" cy="323565"/>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05T13:31:05.879"/>
    </inkml:context>
    <inkml:brush xml:id="br0">
      <inkml:brushProperty name="width" value="0.1" units="cm"/>
      <inkml:brushProperty name="height" value="0.1" units="cm"/>
      <inkml:brushProperty name="color" value="#66CC00"/>
    </inkml:brush>
  </inkml:definitions>
  <inkml:trace contextRef="#ctx0" brushRef="#br0">20 7713 4736,'-7'4'4563,"1"2"3079,0 8-8093,6-11 594,-1 1 1,1-1-1,0 0 1,0 0-1,1 1 0,-1-1 1,1 0-1,-1 0 0,1 1 1,0-1-1,0 0 0,1 0 1,-1 0-1,0 0 0,1 0 1,1 1-144,8 21 287,-10-19-137,1 0 0,1 0 0,-1 0 0,1 0 0,0-1 0,0 1 0,0-1 0,1 1 0,0-1 0,0 0 0,3 2-150,-3-2 121,2 4-89,0 0-1,0 0 1,-1 1-1,0 0 0,-1 0 1,0 0-1,-1 1 1,0-1-1,0 2-31,15 99 785,-17-103-680,0-1-48,1 0 0,0-1 0,1 1 0,-1 0 0,1-1 0,0 0 0,1 1-57,-1-2 48,0 0-1,0 1 1,-1 0 0,0-1-1,0 1 1,0 0-1,0 0 1,-1 0-1,0 1 1,-1-1-48,0-4 41,1-1 0,-1 0-1,0 0 1,0 0 0,1 0 0,-1 0-1,0 1 1,1-1 0,-1 0 0,1 0 0,0 0-1,-1 0 1,1 0 0,0 0 0,0-1 0,-1 1-1,1 0 1,0 0 0,0 0 0,0-1-1,0 1 1,0 0 0,0-1 0,0 1 0,0-1-1,0 0 1,1 1 0,-1-1 0,0 0-1,0 1 1,0-1 0,0 0 0,1 0 0,0 0-41,1-1 39,15 9-36,-16-7-3,0 0 0,1 0 0,-1 0 0,0 0 0,0 0 0,1-1 0,-1 1 0,0-1 0,1 0 0,-1 1 0,1-1 0,-1 0 0,0-1 0,1 1 0,-1 0 0,1-1 0,-1 1 0,2-1 0,16-1 0,5 8-21,-13-5 24,1 0 1,-1-2 0,0 1-1,1-2 1,-1 1-1,4-3-3,16-10 247,-26 10-185,0 0 0,1 1 0,-1 0 0,1 1 0,-1-1 0,6 0-62,-7 0 0,5-4 12,-1 0 0,-1-1 0,1-1 0,-1 0 1,-1 0-1,0 0 0,1-3-12,33-38 64,-33 41-43,0 1 0,-1-2 0,-1 1 0,0-1-1,0 1 1,-1-2 0,0 1 0,0-1 0,-1 1 0,-1-1 0,0-1-21,2-10 52,-1-1 0,0 1 0,-2-1 1,-1 0-1,-1-1-52,0 20 2,0 0 0,0 0 0,0 0 0,1 0 0,0 0 0,-1 1 0,1-1 0,1 0 0,-1 0 0,1 0-2,6-18 1,-5 14-1,0 0 0,1 1 0,0-1 0,0 1 0,1-1 0,3-2 0,9-15 0,-12 16-10,0 0 0,1 1 0,0-1 1,0 1-1,1 1 0,7-7 10,-6 6-47,-3 4 132,-4 3-89,0 1 0,0-1 1,0 1-1,0 0 0,0-1 0,0 1 1,0 0-1,0 0 0,0-1 0,0 1 1,0 0-1,0 0 0,0 0 0,0 0 1,0 0-1,0 1 0,0-1 0,0 0 1,0 0-1,0 1 0,0-1 0,0 1 1,0-1-1,0 1 4,17 3-123,19 0 128,-36-3-6,0-1-1,1 0 1,-1 1 0,1-1 0,-1 1-1,0 0 1,1-1 0,-1 1-1,0 0 1,0 0 0,0 0 0,1 0-1,-1 0 1,0 0 0,0 0 0,0 0-1,-1 0 1,1 1 0,0-1 0,0 0-1,0 2 2,4 1 0,-5-4 0,1 1 0,-1-1 0,1 0 0,-1 0 0,1 1 0,-1-1 0,1 0 0,-1 0 0,1 1 0,-1-1 0,1 0 0,-1 1 0,0-1 0,1 1 0,-1-1 0,0 1 0,1-1 0,-1 1 0,0-1 0,1 1 0,-1-1 0,0 1 0,0-1 0,0 1 0,0-1 0,1 1 0,-1 3 22,24 24 84,-18-28-106,71 0 107,-75-1-98,0 1 1,0-1-1,-1 1 1,1-1-1,0 0 1,0 1-1,0-1 0,-1 0 1,1 0-1,0 0 1,-1-1-1,1 1 1,-1 0-1,1-1 1,-1 1-1,0-1 0,1 1 1,-1-1-1,0 1 1,0-1-1,0 0 1,0 0-1,-1 1 0,1-1 1,0 0-1,0-2-9,5-8 32,7-5 6,7-15 52,4-8-90,-6 13 0,84-179 22,-79 176-62,-18 24 24,0 0 0,-1 0 1,1 0-1,-1 0 0,0 0 1,-1-1-1,2-4 16,0 4 0,-4 7 0,1 0 0,-1 0 0,1 0 0,0 0 0,-1 1 0,1-1 0,-1 0 0,1 1 0,-1-1 0,1 1 0,-1-1 0,1 1 0,-1 0 0,1 0 0,-1 0 0,0 0 0,1 0 0,-1 0 0,0 0 0,0 0 0,0 0 0,1 1 0,9 10 9,-5-4 8,0-1 0,0 0 0,1 0 0,0-1 0,1 0 0,-1 0 0,8 3-17,6 17 0,-8-8 0,0-4 0,-11-11 0,1 0 0,0 0 0,-1 0 0,1 0 0,1-1 0,-1 1 0,0-1 0,0 0 0,1 0 0,-1 0 0,1 0 0,0 0 0,0-1 0,-1 0 0,1 0 0,0 0 0,0 0 0,0 0 0,0-1 0,0 0 0,0 0 0,0 0 0,3 0 0,-5-1 6,0 0 0,0 1 0,-1-1 0,1 0 0,-1 1 0,1-1 0,-1 0 0,1 0 0,-1-1 0,1 1 0,-1 0 0,0 0 0,0-1 0,1 1 0,-1 0 0,0-1 0,0 0-6,20-31 155,-18 27-134,17-26 86,-12 22-107,-1-1 0,-1-1 0,0 1-1,0-1 1,-1 0 0,0-1 0,60-192 128,-54 168-230,9-22 76,-1 34 40,14-13-177,-29 39 154,-1-1 0,0 1 0,0 0 1,1 0-1,-1 0 0,0 0 0,0 0 1,0 1-1,-1 0 0,1-1 0,0 1 0,2 2 9,-3-3-1,29 19 1,-5-2 0,1-2 0,0 0 0,30 10 0,-35-15 24,-21-10-20,0 0-1,1 0 1,-1 0-1,1 0 0,-1 0 1,1 0-1,0-1 1,-1 1-1,1-1 1,0 1-1,0-1 1,-1 1-1,1-1 1,0 0-1,0 0 1,0 0-1,-1 0 1,1 0-1,0-1 1,0 1-1,-1 0 0,1-1 1,0 1-1,0-1 1,-1 0-1,1 1 1,-1-1-1,1 0 1,-1 0-1,1-1-3,13-7-5,-9 6 21,1-1-1,-1 0 1,-1 0-1,1 0 0,-1-1 1,1 0-1,-1 0 1,-1 0-1,1-1 1,2-4-16,4-5 28,0 1 1,1 0-1,0 0 1,1 1-29,1 0 26,-2-1 0,0 0 0,7-11-26,8-17 21,-1-1 0,17-43-21,-17 15 0,-20 52 0,0 0 0,1-1 0,2 2 0,0 0 0,0 0 0,2 0 0,8-9 0,24-34-42,-38 51 33,1 0-1,0 1 0,1 0 1,0 0-1,0 0 1,1 1-1,0 0 1,1 0-1,6-4 10,13-15 86,-27 27-89,0-1 1,-1 0-1,1 1 1,0-1 0,0 1-1,-1 0 1,1-1 0,0 1-1,0-1 1,0 1 0,0 0-1,-1 0 1,1 0 0,0-1-1,0 1 1,0 0 0,0 0-1,0 0 1,0 0 0,0 0-1,0 1 1,0-1 0,-1 0-1,1 0 1,0 0-1,0 1 1,0-1 0,0 1-1,-1-1 1,2 1 2,4 1-15,7 0-2,-1 0 0,0 0 0,0 2 0,0-1-1,0 2 1,-1 0 0,7 3 17,11 5-8,-24-11 8,-1 0 0,1 1 0,-1 0 0,0 0 0,0 0 0,0 0 0,1 3 0,-2-4 0,0 1 0,-1-1 0,1 1 0,0-1 0,0 0 0,0 0 0,0 0 0,1-1 0,-1 1 0,0-1 0,1 1 0,1-1 0,10 3 5,-13-3 1,-1-1 0,1 1 0,0-1 0,-1 1 0,1-1-1,-1 0 1,1 0 0,0 0 0,-1 0 0,1 0 0,-1 0 0,1 0-1,0-1 1,-1 1 0,1 0 0,-1-1 0,1 1 0,-1-1 0,1 0-1,-1 1 1,1-1-6,9-4 47,1 1 0,0 0-1,0 1 1,13-1-47,13-5 69,-30 8-50,0-1 0,0-1 0,-1 0 1,1 0-1,-1 0 0,0-1 0,1 0 0,-2 0 0,1-1 0,0 0 0,-1 0 0,0-1 0,0 1 0,-1-1 0,0-1 1,0 1-1,0-1 0,0 0 0,1-3-19,12-20 65,3 0-1,16-19-64,-15 22 10,-1-1 0,15-29-10,53-107-128,-74 136 128,-2 0 0,-1 0 0,4-14 0,-6 14 0,1 0 0,2 0 0,10-15 0,9-21-21,-29 62-64,-1 2 81,0 0 0,1 1 1,-1-1-1,1 1 0,-1 0 1,1 0-1,-1-1 0,0 1 1,0 1-1,1-1 1,-1 0-1,0 1 0,0-1 1,0 1-1,-1-1 0,1 1 1,0 0-1,0 0 0,-1 0 1,1 0-1,0 1 4,22 46-67,-18-36 61,-2-5 13,0 0 0,1-1 1,-1 0-1,2 1 0,-1-2 0,1 1 0,0-1 0,1 0 0,-1 0 0,1 0 0,0-1 1,1 0-1,-1-1 0,1 1 0,0-2 0,0 1 0,0-1 0,1 0-7,28 15-38,-32-15 29,1 0 0,-1 0 0,1-1 0,-1 0 0,1 1 0,0-2 0,0 1 0,0-1 0,0 0 0,2 0 9,14 0 32,-19-1-19,0 1-1,0-1 1,1 0 0,-1 0-1,0 0 1,0-1 0,0 1-1,0-1 1,0 0 0,0 1-1,0-1 1,0-1 0,0 1-1,0 0 1,-1-1 0,3-1-13,49-29 181,-21 14-146,-1-2 0,-1 0 0,0-2 0,-2-2 0,-1 0 0,-1-2 1,0-2-36,-13 8 61,-1-1 0,-1 0 0,-1-1 0,-1 0 0,2-7-61,3-6 78,11-32-26,-2 0 0,13-71-52,-4 15 24,-25 93 81,-3 11-190,1 0 1,0 1-1,9-15 85,-15 32 0,1 0 0,0 0 0,-1 0 0,1 0 0,0 0 0,0 0 0,0 0 0,0 1 0,0-1 0,0 0 0,0 1 0,0-1 0,0 0 0,0 1 0,0 0 0,0-1 0,0 1 0,0 0 0,0-1 0,1 1 0,-1 0 0,0 0 0,0 0 0,1 0 0,6-1 0,-7 0-3,1 1 0,-1-1 0,1 1 0,0-1 0,-1 1 0,1 0 0,0 0 0,-1 0 1,1 0-1,0 0 0,-1 0 0,1 0 0,0 0 0,-1 1 0,1-1 0,-1 1 0,1-1 0,0 1 0,-1 0 0,1-1 0,-1 1 0,1 1 3,33 27-122,0 2 53,-8-8 69,-25-20 0,0-1 0,1 1 0,0 0 0,0-1 0,-1 0 0,1 0 0,1 0 0,-1 0 0,0 0 0,3 1 0,42 15-3,-41-14 5,1 0-1,0-1 1,-1 0 0,1 0 0,0-1-1,1 0 1,-1 0 0,0-1 0,0 0-1,1-1 1,-1 0 0,0 0 0,1-1-1,4 0-1,-6-1 14,-1 0-1,1-1 0,-1 1 1,0-1-1,0-1 0,0 1 1,0-1-1,2-2-13,7-6 36,-1-1 0,0 0 0,-1-1-1,-1 0 1,-1-1 0,1 0 0,0-5-36,39-49 26,-40 56-7,-2 0-1,0-1 0,-1-1 0,5-10-18,-5 9 12,0 1-1,1 0 0,8-10-11,21-29 0,-28 37 0,1 0 0,1 1 0,9-8 0,-3 3 0,-1-1 0,-1-1 0,9-19 0,18-25 0,-7 8-36,-28 44 17,1 0 0,0 1 1,1 0-1,1 0 0,0 1 0,3-2 19,-12 13-7,-1 1 0,1 0 0,0 0 0,0 0 1,0 0-1,-1 1 0,1-1 0,0 0 0,0 1 0,0-1 0,0 1 1,0 0-1,0 0 0,0 0 0,0 0 0,0 0 0,0 0 0,0 0 1,0 0-1,0 1 0,0-1 0,0 1 0,0 0 0,0 0 0,2 0 7,48 28-116,-42-22 62,72 60 33,-66-55 42,-1-1 1,1 0-1,1-2 0,0 0 1,1 0-1,5 0-21,-1 4 0,-20-11 0,0-1 0,-1 1 0,1-1 0,0 0 0,0 0 0,0 0 0,0 0 0,1 0 0,-1 0 0,0-1 0,0 1 0,0-1 0,1 1 0,-1-1 0,0 0 0,1 0 0,23 1-24,-20 0 35,1 0 0,-1 0 0,0-1 0,0 0-1,1 0 1,-1-1 0,0 0 0,0 0 0,0 0 0,0-1 0,0 0-1,0 0 1,0 0 0,1-2-11,21-15-8,-23 15 22,0 1-1,1 0 1,-2-1-1,1 0 1,0 0 0,-1-1-1,0 1 1,0-1 0,0 0-1,0-1-13,48-84 107,3-18-107,-36 65 26,10-37-26,-19 49-1,2 0 0,1 1-1,1 0 1,14-20 1,154-223-128,-167 247 128,-2 1 0,-1-2 0,7-19 0,5-13 0,-1 6-149,-20 52 63,0 1 79,0 1 0,1 0 0,-1 0-1,1 0 1,-1 1 0,0-1-1,0 1 1,0-1 0,0 1-1,0 0 1,0 0 0,-1 1-1,1-1 1,-1 0 0,1 1-1,-1 0 1,0-1 0,0 1-1,1 2 8,6 5-10,8 10 10,1-1 0,2 0 0,0-2 0,10 7 0,-27-22 0,11 8 22,0-1 0,0 0 0,16 6-22,-24-13 5,0 0 0,1 0 0,-1 0 1,0-1-1,1 0 0,-1 0 0,0-1 0,1 0 1,-1 0-1,1 0 0,-1-1 0,4-1-5,90-31 0,-90 30 14,1-2 1,-1 1-1,-1-1 0,1 0 1,-1-1-1,0 0 0,0-1 1,0 0-1,-1 0 0,0-1 1,-1 0-1,0 0 0,2-3-14,18-25 99,-2 0 0,12-25-99,-34 56 0,63-117-74,-5-3 74,40-74-54,-25 51 182,-69 134-148,-6 11 5,1 1-1,-1-1 0,1 0 1,0 0-1,-1 1 0,1-1 1,0 1-1,1 0 1,1-2 15,-3 3-4,0 1 1,0-1-1,1 1 0,-1-1 1,0 1-1,1 0 1,-1 0-1,0-1 1,1 1-1,-1 0 1,0 0-1,1 0 1,-1 1-1,1-1 1,-1 0-1,0 0 0,0 1 1,1-1-1,-1 1 1,0-1-1,1 1 1,-1-1-1,0 1 1,0 0-1,0 0 1,0-1-1,1 2 4,90 52 0,-85-49-13,0 0 0,1-1 0,0 0 0,-1 0 0,2 0 1,-1-1-1,0-1 0,0 1 0,1-1 0,0-1 0,3 1 13,9-1 47,1-1 1,-1-1-1,21-3-47,-32 1 12,0-1 1,-1 0-1,1-1 0,-1 0 0,0 0 0,0-1 1,0 0-1,-1 0 0,0-1 0,0 0 0,0-1-12,15-12-6,16-15 43,-2-1 1,-1-3-1,-3 0 0,-1-2 1,11-21-38,-6 11 48,23-46-108,-43 67 44,1 1 1,2 0-1,9-9 16,178-209 0,-133 171-127,39-29 127,-106 99-1,-6 5-2,0 0 0,0 0-1,0 0 1,1 0 0,-1 1 0,0-1-1,1 0 1,-1 0 0,0 1 0,1-1 0,-1 1-1,1 0 1,-1-1 0,1 1 0,-1 0-1,1 0 1,-1 0 0,1 0 0,-1 0-1,1 0 1,-1 0 0,1 1 0,-1-1 0,1 0-1,-1 1 1,1-1 0,-1 1 0,0 0-1,1-1 1,-1 1 0,0 0 0,1 0-1,-1 0 1,0 0 0,0 0 0,0 0-1,0 0 1,0 0 0,0 1 0,0-1 3,8 10-52,-1 1 0,-1-1 1,0 1-1,5 11 52,6 9-48,-10-20 62,0 0 1,1-1-1,0 0 0,1-1 0,0 0 0,0-1 1,1 0-1,1 0 0,1 0-14,-8-6 6,0-1-1,0 1 1,1-1-1,-1 0 1,1-1 0,-1 1-1,1-1 1,0 0-1,-1 0 1,1-1-1,0 0 1,0 0 0,0 0-1,-1-1 1,1 0-1,0 0 1,-1 0-1,1-1 1,-1 0-1,1 0 1,-1 0 0,0 0-1,3-3-5,-1 1 18,-1-1 1,0 0-1,0 0 0,-1 0 1,1-1-1,-1 1 0,1-4-18,25-23 107,80-63 42,-23 8-149,-52 49 0,-1-1 0,-2-2 0,24-40 0,-11 17 0,-28 36 30,-1-1 0,-1-1 0,10-27-30,-17 36 17,-4 14-17,-3 7-13,0-1 1,1 1 0,-1 0-1,0 0 1,1 1 0,-1-1-1,0 1 1,0-1-1,1 1 1,-1-1 0,0 1-1,0 0 1,0 0 0,0 0-1,0 1 1,0-1-1,1 1 13,5 2-24,99 40 3,-98-42 24,1 0 1,-1 0-1,0-1 1,1 0-1,-1-1 1,1 0-1,-1-1 0,1 0 1,-1 0-1,1-1 1,-1 0-1,0 0 1,0-1-1,0 0 1,0-1-1,-1 0 0,4-3-3,23-12 31,-2-2-1,0-1 0,16-15-30,57-37 79,-68 51-35,-2-3 0,-1 0 1,-2-3-1,1-2-44,-9 4 20,-2-1-1,-1-1 1,-1-1-1,10-20-19,63-133 54,-52 96-79,23-33 25,-41 82-39,79-121-157,-92 135 142,-10 22 38,0 0-1,0-1 1,0 1-1,0 0 1,0 0-1,0 0 1,1-1 0,-1 1-1,1 1 1,-1-1-1,2-1 17,-3 3-79,0-1 0,1 1 0,-1 0 0,0 0-1,0 0 1,0 0 0,1-1 0,-1 1 0,0 0 0,0 0-1,0 0 1,0-1 0,0 1 0,0 0 0,0 0-1,1 0 1,-1-1 0,0 1 0,0 0 0,0 0-1,0-1 1,0 1 0,0 0 0,0 0 0,0-1-1,0 1 1,0 0 0,0 0 0,0 0 0,0-1-1,-1 1 1,1 0 0,0 0 0,0-1 0,0 1-1,0 0 1,0 0 0,0 0 0,-1-1 0,1 1-1,0 0 1,0 0 0,0 0 0,0 0 0,-1-1-1,1 1 1,0 0 0,0 0 0,0 0 0,-1 0-1,1 0 1,0 0 0,0 0 0,-1 0 0,1 0-1,0 0 1,0-1 0,-1 1 79,-21-7-4980,8 3 2778,-18-21-1147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17D756C1-B901-400A-B987-A81856FDDF48}" type="datetimeFigureOut">
              <a:rPr lang="en-US" smtClean="0"/>
              <a:t>11/19/2020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BE208663-78D0-40E4-963E-31980F3EDD2B}" type="slidenum">
              <a:rPr lang="en-US" smtClean="0"/>
              <a:t>‹#›</a:t>
            </a:fld>
            <a:endParaRPr lang="en-US"/>
          </a:p>
        </p:txBody>
      </p:sp>
    </p:spTree>
    <p:extLst>
      <p:ext uri="{BB962C8B-B14F-4D97-AF65-F5344CB8AC3E}">
        <p14:creationId xmlns:p14="http://schemas.microsoft.com/office/powerpoint/2010/main" val="159993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What does the Kanban Method consist of?</a:t>
            </a:r>
          </a:p>
          <a:p>
            <a:r>
              <a:rPr lang="en-US" dirty="0"/>
              <a:t>These are the three building blocks defining the Kanban Method. We are going to cover them in this part of the class.</a:t>
            </a:r>
          </a:p>
          <a:p>
            <a:endParaRPr lang="en-US" dirty="0"/>
          </a:p>
          <a:p>
            <a:r>
              <a:rPr lang="en-US" dirty="0"/>
              <a:t>Technically, the Kanban Values are not part of the definition of the method, rather a different way of expressing it. They are not </a:t>
            </a:r>
            <a:r>
              <a:rPr lang="en-US" dirty="0" err="1"/>
              <a:t>explicitely</a:t>
            </a:r>
            <a:r>
              <a:rPr lang="en-US" dirty="0"/>
              <a:t> covered in this class.</a:t>
            </a:r>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9</a:t>
            </a:fld>
            <a:endParaRPr lang="en-US"/>
          </a:p>
        </p:txBody>
      </p:sp>
    </p:spTree>
    <p:extLst>
      <p:ext uri="{BB962C8B-B14F-4D97-AF65-F5344CB8AC3E}">
        <p14:creationId xmlns:p14="http://schemas.microsoft.com/office/powerpoint/2010/main" val="73265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30</a:t>
            </a:fld>
            <a:endParaRPr lang="en-US" sz="1300">
              <a:solidFill>
                <a:srgbClr val="000000"/>
              </a:solidFill>
              <a:latin typeface="Arial" charset="0"/>
            </a:endParaRPr>
          </a:p>
        </p:txBody>
      </p:sp>
    </p:spTree>
    <p:extLst>
      <p:ext uri="{BB962C8B-B14F-4D97-AF65-F5344CB8AC3E}">
        <p14:creationId xmlns:p14="http://schemas.microsoft.com/office/powerpoint/2010/main" val="278643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31</a:t>
            </a:fld>
            <a:endParaRPr lang="en-US"/>
          </a:p>
        </p:txBody>
      </p:sp>
    </p:spTree>
    <p:extLst>
      <p:ext uri="{BB962C8B-B14F-4D97-AF65-F5344CB8AC3E}">
        <p14:creationId xmlns:p14="http://schemas.microsoft.com/office/powerpoint/2010/main" val="278784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32</a:t>
            </a:fld>
            <a:endParaRPr lang="en-US" sz="1300">
              <a:solidFill>
                <a:srgbClr val="000000"/>
              </a:solidFill>
              <a:latin typeface="Arial" charset="0"/>
            </a:endParaRPr>
          </a:p>
        </p:txBody>
      </p:sp>
    </p:spTree>
    <p:extLst>
      <p:ext uri="{BB962C8B-B14F-4D97-AF65-F5344CB8AC3E}">
        <p14:creationId xmlns:p14="http://schemas.microsoft.com/office/powerpoint/2010/main" val="168558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34</a:t>
            </a:fld>
            <a:endParaRPr lang="en-US"/>
          </a:p>
        </p:txBody>
      </p:sp>
    </p:spTree>
    <p:extLst>
      <p:ext uri="{BB962C8B-B14F-4D97-AF65-F5344CB8AC3E}">
        <p14:creationId xmlns:p14="http://schemas.microsoft.com/office/powerpoint/2010/main" val="301411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evidence of reliance on ‘the hero’ it’s ML1</a:t>
            </a:r>
          </a:p>
          <a:p>
            <a:r>
              <a:rPr lang="en-GB" dirty="0"/>
              <a:t>If you hear that people is talking all the time about teams and nothing about aligning and coordinating different teams, it is ML1.</a:t>
            </a:r>
          </a:p>
          <a:p>
            <a:r>
              <a:rPr lang="en-GB" dirty="0"/>
              <a:t>If team members complain that the managers change priorities frequently, this is ML1 (or less) – the management does not care about how priority changes affect team’s work.</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35</a:t>
            </a:fld>
            <a:endParaRPr lang="en-US" sz="1300">
              <a:solidFill>
                <a:srgbClr val="000000"/>
              </a:solidFill>
              <a:latin typeface="Arial" charset="0"/>
            </a:endParaRPr>
          </a:p>
        </p:txBody>
      </p:sp>
    </p:spTree>
    <p:extLst>
      <p:ext uri="{BB962C8B-B14F-4D97-AF65-F5344CB8AC3E}">
        <p14:creationId xmlns:p14="http://schemas.microsoft.com/office/powerpoint/2010/main" val="94350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05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39</a:t>
            </a:fld>
            <a:endParaRPr lang="en-US"/>
          </a:p>
        </p:txBody>
      </p:sp>
    </p:spTree>
    <p:extLst>
      <p:ext uri="{BB962C8B-B14F-4D97-AF65-F5344CB8AC3E}">
        <p14:creationId xmlns:p14="http://schemas.microsoft.com/office/powerpoint/2010/main" val="600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5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managers stepping in to solve problems before a disaster, or draconian policies put in place to avoid future disasters – it’s ML2</a:t>
            </a:r>
          </a:p>
          <a:p>
            <a:pPr marL="176679" indent="-176679">
              <a:buFont typeface="Arial" panose="020B0604020202020204" pitchFamily="34" charset="0"/>
              <a:buChar char="•"/>
            </a:pPr>
            <a:r>
              <a:rPr lang="en-GB" dirty="0"/>
              <a:t>If managers and people complain that they cannot meet deadlines or meet them at the cost of extra hours and tension in spite of all their intents to coordinate the teams, it is ML2.</a:t>
            </a:r>
          </a:p>
          <a:p>
            <a:pPr marL="176679" indent="-176679">
              <a:buFont typeface="Arial" panose="020B0604020202020204" pitchFamily="34" charset="0"/>
              <a:buChar char="•"/>
            </a:pPr>
            <a:r>
              <a:rPr lang="en-GB" dirty="0"/>
              <a:t>If teams complain that work within their dept goes smoothly but there are frequent conflict of priorities among departments, this is ML2T, services are managed within the departments, but the alignment around a common purpose is still missing and this creates friction and tension in the end-to-end flow management.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41</a:t>
            </a:fld>
            <a:endParaRPr lang="en-US" sz="1300">
              <a:solidFill>
                <a:srgbClr val="000000"/>
              </a:solidFill>
              <a:latin typeface="Arial" charset="0"/>
            </a:endParaRPr>
          </a:p>
        </p:txBody>
      </p:sp>
    </p:spTree>
    <p:extLst>
      <p:ext uri="{BB962C8B-B14F-4D97-AF65-F5344CB8AC3E}">
        <p14:creationId xmlns:p14="http://schemas.microsoft.com/office/powerpoint/2010/main" val="193286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43</a:t>
            </a:fld>
            <a:endParaRPr lang="en-US" sz="1300">
              <a:solidFill>
                <a:srgbClr val="000000"/>
              </a:solidFill>
              <a:latin typeface="Arial" charset="0"/>
            </a:endParaRPr>
          </a:p>
        </p:txBody>
      </p:sp>
    </p:spTree>
    <p:extLst>
      <p:ext uri="{BB962C8B-B14F-4D97-AF65-F5344CB8AC3E}">
        <p14:creationId xmlns:p14="http://schemas.microsoft.com/office/powerpoint/2010/main" val="3973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a:t>
            </a:r>
            <a:r>
              <a:rPr lang="en-US" baseline="0" dirty="0"/>
              <a:t> are 3 Change Management Principles designed to frame an evolutionary approach to improvement.  Be aware that the Kanban Method is applied to the way you work now, and it will help you evolve the way you work gradually over time. </a:t>
            </a:r>
          </a:p>
          <a:p>
            <a:r>
              <a:rPr lang="en-US" baseline="0" dirty="0"/>
              <a:t>[Briefly walk through each of the principles.  See David’s blog at http://www.djaa.com/principles-general-practices-kanban-method if you want help with how to explain each.]</a:t>
            </a:r>
            <a:endParaRPr lang="en-US"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10</a:t>
            </a:fld>
            <a:endParaRPr lang="en-US"/>
          </a:p>
        </p:txBody>
      </p:sp>
    </p:spTree>
    <p:extLst>
      <p:ext uri="{BB962C8B-B14F-4D97-AF65-F5344CB8AC3E}">
        <p14:creationId xmlns:p14="http://schemas.microsoft.com/office/powerpoint/2010/main" val="4991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i="1" baseline="0" dirty="0">
                <a:solidFill>
                  <a:srgbClr val="FF0000"/>
                </a:solidFill>
              </a:rPr>
              <a:t>Slides in the section are for discussion of review material, as needed. </a:t>
            </a:r>
            <a:endParaRPr lang="en-US" i="1" dirty="0">
              <a:solidFill>
                <a:srgbClr val="FF0000"/>
              </a:solidFill>
            </a:endParaRPr>
          </a:p>
          <a:p>
            <a:r>
              <a:rPr lang="en-US" dirty="0"/>
              <a:t>----</a:t>
            </a:r>
          </a:p>
          <a:p>
            <a:r>
              <a:rPr lang="en-US" baseline="0" dirty="0"/>
              <a:t>Numbers written at the top of the columns can also express available slots (capacity) for new work.</a:t>
            </a:r>
            <a:endParaRPr lang="en-US" dirty="0"/>
          </a:p>
        </p:txBody>
      </p:sp>
      <p:sp>
        <p:nvSpPr>
          <p:cNvPr id="4" name="Slide Number Placeholder 3"/>
          <p:cNvSpPr>
            <a:spLocks noGrp="1"/>
          </p:cNvSpPr>
          <p:nvPr>
            <p:ph type="sldNum" sz="quarter" idx="10"/>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46</a:t>
            </a:fld>
            <a:endParaRPr lang="en-US" sz="1300">
              <a:solidFill>
                <a:srgbClr val="000000"/>
              </a:solidFill>
              <a:latin typeface="Arial" charset="0"/>
            </a:endParaRPr>
          </a:p>
        </p:txBody>
      </p:sp>
    </p:spTree>
    <p:extLst>
      <p:ext uri="{BB962C8B-B14F-4D97-AF65-F5344CB8AC3E}">
        <p14:creationId xmlns:p14="http://schemas.microsoft.com/office/powerpoint/2010/main" val="302599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keeps customers happy – you don’t have to work all night – it’s ML3</a:t>
            </a:r>
          </a:p>
          <a:p>
            <a:r>
              <a:rPr lang="en-GB" dirty="0"/>
              <a:t>* When people say that they go home on time, not worrying or thinking how to manage to do everything the next day because the entire process is under control, it is ML3.</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47</a:t>
            </a:fld>
            <a:endParaRPr lang="en-US" sz="1300">
              <a:solidFill>
                <a:srgbClr val="000000"/>
              </a:solidFill>
              <a:latin typeface="Arial" charset="0"/>
            </a:endParaRPr>
          </a:p>
        </p:txBody>
      </p:sp>
    </p:spTree>
    <p:extLst>
      <p:ext uri="{BB962C8B-B14F-4D97-AF65-F5344CB8AC3E}">
        <p14:creationId xmlns:p14="http://schemas.microsoft.com/office/powerpoint/2010/main" val="57419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49</a:t>
            </a:fld>
            <a:endParaRPr lang="en-US" sz="1300">
              <a:solidFill>
                <a:srgbClr val="000000"/>
              </a:solidFill>
              <a:latin typeface="Arial" charset="0"/>
            </a:endParaRPr>
          </a:p>
        </p:txBody>
      </p:sp>
    </p:spTree>
    <p:extLst>
      <p:ext uri="{BB962C8B-B14F-4D97-AF65-F5344CB8AC3E}">
        <p14:creationId xmlns:p14="http://schemas.microsoft.com/office/powerpoint/2010/main" val="160857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anticipates problems and adjusts actions to avoid them, it’s ML4</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51</a:t>
            </a:fld>
            <a:endParaRPr lang="en-US" sz="1300">
              <a:solidFill>
                <a:srgbClr val="000000"/>
              </a:solidFill>
              <a:latin typeface="Arial" charset="0"/>
            </a:endParaRPr>
          </a:p>
        </p:txBody>
      </p:sp>
    </p:spTree>
    <p:extLst>
      <p:ext uri="{BB962C8B-B14F-4D97-AF65-F5344CB8AC3E}">
        <p14:creationId xmlns:p14="http://schemas.microsoft.com/office/powerpoint/2010/main" val="357218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teams re-paint the floor, and individuals rinse their cottage cheese, to squeeze effectiveness and profit out of good economics – it’s ML5</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52</a:t>
            </a:fld>
            <a:endParaRPr lang="en-US" sz="1300">
              <a:solidFill>
                <a:srgbClr val="000000"/>
              </a:solidFill>
              <a:latin typeface="Arial" charset="0"/>
            </a:endParaRPr>
          </a:p>
        </p:txBody>
      </p:sp>
    </p:spTree>
    <p:extLst>
      <p:ext uri="{BB962C8B-B14F-4D97-AF65-F5344CB8AC3E}">
        <p14:creationId xmlns:p14="http://schemas.microsoft.com/office/powerpoint/2010/main" val="2001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leaders challenge existing identity and purpose and redefine who, what, how, and why – successfully – it’s ML6</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53</a:t>
            </a:fld>
            <a:endParaRPr lang="en-US" sz="1300">
              <a:solidFill>
                <a:srgbClr val="000000"/>
              </a:solidFill>
              <a:latin typeface="Arial" charset="0"/>
            </a:endParaRPr>
          </a:p>
        </p:txBody>
      </p:sp>
    </p:spTree>
    <p:extLst>
      <p:ext uri="{BB962C8B-B14F-4D97-AF65-F5344CB8AC3E}">
        <p14:creationId xmlns:p14="http://schemas.microsoft.com/office/powerpoint/2010/main" val="195347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Traditional change management assumes you can plan a specific change goal and jump to it</a:t>
            </a:r>
          </a:p>
          <a:p>
            <a:endParaRPr lang="en-US" dirty="0"/>
          </a:p>
          <a:p>
            <a:r>
              <a:rPr lang="en-US" dirty="0"/>
              <a:t>Traditional change is an A to B process. A is where you are now. B is a destination. B is either defined (from a methodology definition) or designed (by tailoring a framework).</a:t>
            </a:r>
          </a:p>
          <a:p>
            <a:r>
              <a:rPr lang="en-US" dirty="0"/>
              <a:t>To get from A to B, a change agency* will guide a transition initiative to install destination B into the organization.</a:t>
            </a:r>
          </a:p>
          <a:p>
            <a:r>
              <a:rPr lang="en-US" dirty="0"/>
              <a:t>*either an internal SEPG or external consultants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Value stream mapping, ** Theory of Constraints Thinking Processes</a:t>
            </a:r>
          </a:p>
          <a:p>
            <a:endParaRPr lang="en-US" dirty="0"/>
          </a:p>
          <a:p>
            <a:endParaRPr lang="en-US" dirty="0"/>
          </a:p>
        </p:txBody>
      </p:sp>
      <p:sp>
        <p:nvSpPr>
          <p:cNvPr id="4" name="Slide Number Placeholder 3"/>
          <p:cNvSpPr>
            <a:spLocks noGrp="1"/>
          </p:cNvSpPr>
          <p:nvPr>
            <p:ph type="sldNum" sz="quarter" idx="10"/>
          </p:nvPr>
        </p:nvSpPr>
        <p:spPr/>
        <p:txBody>
          <a:bodyPr/>
          <a:lstStyle/>
          <a:p>
            <a:fld id="{508706F5-0F43-43DB-97D3-52E67ABC6ECF}" type="slidenum">
              <a:rPr lang="en-US" smtClean="0"/>
              <a:pPr/>
              <a:t>11</a:t>
            </a:fld>
            <a:endParaRPr lang="en-US"/>
          </a:p>
        </p:txBody>
      </p:sp>
    </p:spTree>
    <p:extLst>
      <p:ext uri="{BB962C8B-B14F-4D97-AF65-F5344CB8AC3E}">
        <p14:creationId xmlns:p14="http://schemas.microsoft.com/office/powerpoint/2010/main" val="267879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12</a:t>
            </a:fld>
            <a:endParaRPr lang="en-US"/>
          </a:p>
        </p:txBody>
      </p:sp>
    </p:spTree>
    <p:extLst>
      <p:ext uri="{BB962C8B-B14F-4D97-AF65-F5344CB8AC3E}">
        <p14:creationId xmlns:p14="http://schemas.microsoft.com/office/powerpoint/2010/main" val="361636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b="1" dirty="0"/>
              <a:t>Kanban uses evolutionary change which makes small steps and evaluates the results. Some changes are rolled back.</a:t>
            </a:r>
          </a:p>
          <a:p>
            <a:endParaRPr lang="en-US" dirty="0"/>
          </a:p>
          <a:p>
            <a:r>
              <a:rPr lang="en-US" dirty="0"/>
              <a:t>Traditional change is an A to B process. A is where you are now. B is a destination. B is either defined (from a methodology definition) or designed (by tailoring a framework).</a:t>
            </a:r>
          </a:p>
          <a:p>
            <a:r>
              <a:rPr lang="en-US" dirty="0"/>
              <a:t>To get from A to B, a change agency* will guide a transition initiative to install destination B into the organization.</a:t>
            </a:r>
          </a:p>
          <a:p>
            <a:r>
              <a:rPr lang="en-US" dirty="0"/>
              <a:t>*either an internal SEPG or external consultants</a:t>
            </a:r>
          </a:p>
          <a:p>
            <a:pPr marL="171450" indent="-171450">
              <a:buFontTx/>
              <a:buChar char="-"/>
            </a:pPr>
            <a:endParaRPr lang="en-US" dirty="0"/>
          </a:p>
          <a:p>
            <a:pPr marL="171450" indent="-171450">
              <a:buFontTx/>
              <a:buChar char="-"/>
            </a:pPr>
            <a:r>
              <a:rPr lang="en-US" dirty="0"/>
              <a:t>Your capability to change is low at the beginning</a:t>
            </a:r>
          </a:p>
          <a:p>
            <a:pPr marL="171450" indent="-171450">
              <a:buFontTx/>
              <a:buChar char="-"/>
            </a:pPr>
            <a:r>
              <a:rPr lang="en-US" dirty="0"/>
              <a:t>As you move forward, your capability improves and you can risk more significant change </a:t>
            </a:r>
          </a:p>
          <a:p>
            <a:pPr marL="171450" indent="-171450">
              <a:buFontTx/>
              <a:buChar char="-"/>
            </a:pPr>
            <a:r>
              <a:rPr lang="en-US" dirty="0"/>
              <a:t>You change management capability improves as you go</a:t>
            </a:r>
          </a:p>
          <a:p>
            <a:pPr marL="171450" indent="-171450">
              <a:buFontTx/>
              <a:buChar char="-"/>
            </a:pPr>
            <a:r>
              <a:rPr lang="en-US" dirty="0"/>
              <a:t>So does your process</a:t>
            </a:r>
          </a:p>
          <a:p>
            <a:pPr marL="171450" indent="-171450">
              <a:buFontTx/>
              <a:buChar char="-"/>
            </a:pPr>
            <a:r>
              <a:rPr lang="en-US" dirty="0"/>
              <a:t>Check out the Kanban Maturity Modell if you want to learn more</a:t>
            </a:r>
          </a:p>
        </p:txBody>
      </p:sp>
      <p:sp>
        <p:nvSpPr>
          <p:cNvPr id="4" name="Foliennummernplatzhalter 3"/>
          <p:cNvSpPr>
            <a:spLocks noGrp="1"/>
          </p:cNvSpPr>
          <p:nvPr>
            <p:ph type="sldNum" sz="quarter" idx="10"/>
          </p:nvPr>
        </p:nvSpPr>
        <p:spPr/>
        <p:txBody>
          <a:bodyPr/>
          <a:lstStyle/>
          <a:p>
            <a:fld id="{1650D405-13B2-924C-98F6-7032234AFB07}" type="slidenum">
              <a:rPr lang="de-DE" smtClean="0"/>
              <a:t>13</a:t>
            </a:fld>
            <a:endParaRPr lang="de-DE"/>
          </a:p>
        </p:txBody>
      </p:sp>
    </p:spTree>
    <p:extLst>
      <p:ext uri="{BB962C8B-B14F-4D97-AF65-F5344CB8AC3E}">
        <p14:creationId xmlns:p14="http://schemas.microsoft.com/office/powerpoint/2010/main" val="236575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teaching</a:t>
            </a:r>
            <a:r>
              <a:rPr lang="en-US" baseline="0" dirty="0"/>
              <a:t> in Bruce Lee’s philosophy adapted from Taoism, is</a:t>
            </a:r>
            <a:r>
              <a:rPr lang="en-US" dirty="0"/>
              <a:t> "to be like water". Water flows around the rock. The rock represents resistance - in fighting, the resistance is from the opponent. In Kanban, the rock</a:t>
            </a:r>
            <a:r>
              <a:rPr lang="en-US" baseline="0" dirty="0"/>
              <a:t> represents resistance to change.</a:t>
            </a:r>
            <a:endParaRPr lang="en-US" dirty="0"/>
          </a:p>
          <a:p>
            <a:endParaRPr lang="en-US" dirty="0"/>
          </a:p>
        </p:txBody>
      </p:sp>
      <p:sp>
        <p:nvSpPr>
          <p:cNvPr id="4" name="Slide Number Placeholder 3"/>
          <p:cNvSpPr>
            <a:spLocks noGrp="1"/>
          </p:cNvSpPr>
          <p:nvPr>
            <p:ph type="sldNum" sz="quarter" idx="10"/>
          </p:nvPr>
        </p:nvSpPr>
        <p:spPr/>
        <p:txBody>
          <a:bodyPr/>
          <a:lstStyle/>
          <a:p>
            <a:fld id="{508706F5-0F43-43DB-97D3-52E67ABC6ECF}" type="slidenum">
              <a:rPr lang="en-US" smtClean="0"/>
              <a:pPr/>
              <a:t>14</a:t>
            </a:fld>
            <a:endParaRPr lang="en-US"/>
          </a:p>
        </p:txBody>
      </p:sp>
    </p:spTree>
    <p:extLst>
      <p:ext uri="{BB962C8B-B14F-4D97-AF65-F5344CB8AC3E}">
        <p14:creationId xmlns:p14="http://schemas.microsoft.com/office/powerpoint/2010/main" val="375936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Walk the class through the Kanban practices.</a:t>
            </a:r>
          </a:p>
          <a:p>
            <a:endParaRPr lang="en-US" dirty="0"/>
          </a:p>
          <a:p>
            <a:pPr defTabSz="942289" eaLnBrk="0" fontAlgn="base" hangingPunct="0">
              <a:spcBef>
                <a:spcPct val="30000"/>
              </a:spcBef>
              <a:spcAft>
                <a:spcPct val="0"/>
              </a:spcAft>
              <a:defRPr/>
            </a:pPr>
            <a:r>
              <a:rPr lang="en-US" dirty="0"/>
              <a:t>There are 6 General Practices in the Kanban Method. [Walk</a:t>
            </a:r>
            <a:r>
              <a:rPr lang="en-US" baseline="0" dirty="0"/>
              <a:t> briefly through each of the 6 Practices. See David Anderson’s blog at http://</a:t>
            </a:r>
            <a:r>
              <a:rPr lang="en-US" baseline="0" dirty="0" err="1"/>
              <a:t>www.djaa.com</a:t>
            </a:r>
            <a:r>
              <a:rPr lang="en-US" baseline="0" dirty="0"/>
              <a:t>/principles-general-practices-</a:t>
            </a:r>
            <a:r>
              <a:rPr lang="en-US" baseline="0" dirty="0" err="1"/>
              <a:t>kanban</a:t>
            </a:r>
            <a:r>
              <a:rPr lang="en-US" baseline="0" dirty="0"/>
              <a:t>-method if you want help with how to explain]</a:t>
            </a:r>
            <a:endParaRPr lang="en-US" dirty="0"/>
          </a:p>
          <a:p>
            <a:endParaRPr lang="en-US" dirty="0"/>
          </a:p>
          <a:p>
            <a:r>
              <a:rPr lang="en-US" dirty="0"/>
              <a:t>Instead of using this slide, you can also create a flipchart with similar info etc.</a:t>
            </a:r>
          </a:p>
          <a:p>
            <a:r>
              <a:rPr lang="en-US" dirty="0"/>
              <a:t>You might revise this after the simulation.</a:t>
            </a:r>
          </a:p>
          <a:p>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16</a:t>
            </a:fld>
            <a:endParaRPr lang="en-US"/>
          </a:p>
        </p:txBody>
      </p:sp>
    </p:spTree>
    <p:extLst>
      <p:ext uri="{BB962C8B-B14F-4D97-AF65-F5344CB8AC3E}">
        <p14:creationId xmlns:p14="http://schemas.microsoft.com/office/powerpoint/2010/main" val="160052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AC96D-6329-4E4D-9262-95437F5314A3}" type="slidenum">
              <a:rPr lang="en-US" smtClean="0"/>
              <a:t>26</a:t>
            </a:fld>
            <a:endParaRPr lang="en-US"/>
          </a:p>
        </p:txBody>
      </p:sp>
    </p:spTree>
    <p:extLst>
      <p:ext uri="{BB962C8B-B14F-4D97-AF65-F5344CB8AC3E}">
        <p14:creationId xmlns:p14="http://schemas.microsoft.com/office/powerpoint/2010/main" val="323131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29</a:t>
            </a:fld>
            <a:endParaRPr lang="en-US" sz="1300">
              <a:solidFill>
                <a:srgbClr val="000000"/>
              </a:solidFill>
              <a:latin typeface="Arial" charset="0"/>
            </a:endParaRPr>
          </a:p>
        </p:txBody>
      </p:sp>
    </p:spTree>
    <p:extLst>
      <p:ext uri="{BB962C8B-B14F-4D97-AF65-F5344CB8AC3E}">
        <p14:creationId xmlns:p14="http://schemas.microsoft.com/office/powerpoint/2010/main" val="77456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29"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49"/>
            <a:ext cx="2277749"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pic>
        <p:nvPicPr>
          <p:cNvPr id="7" name="Picture 6">
            <a:extLst>
              <a:ext uri="{FF2B5EF4-FFF2-40B4-BE49-F238E27FC236}">
                <a16:creationId xmlns:a16="http://schemas.microsoft.com/office/drawing/2014/main" id="{CF3F0D33-ACBE-429F-9C68-92A719A5A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86" y="0"/>
            <a:ext cx="2994583" cy="2993685"/>
          </a:xfrm>
          <a:prstGeom prst="rect">
            <a:avLst/>
          </a:prstGeom>
        </p:spPr>
      </p:pic>
    </p:spTree>
    <p:extLst>
      <p:ext uri="{BB962C8B-B14F-4D97-AF65-F5344CB8AC3E}">
        <p14:creationId xmlns:p14="http://schemas.microsoft.com/office/powerpoint/2010/main" val="400468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75710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2542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7920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0"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2"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59243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KMP">
    <p:bg>
      <p:bgPr>
        <a:solidFill>
          <a:srgbClr val="D6B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11A3-5D34-3F4C-82E4-A490F9F17EE6}"/>
              </a:ext>
            </a:extLst>
          </p:cNvPr>
          <p:cNvSpPr>
            <a:spLocks noGrp="1"/>
          </p:cNvSpPr>
          <p:nvPr>
            <p:ph type="title"/>
          </p:nvPr>
        </p:nvSpPr>
        <p:spPr>
          <a:xfrm>
            <a:off x="839788" y="1844675"/>
            <a:ext cx="10512000" cy="2700338"/>
          </a:xfrm>
        </p:spPr>
        <p:txBody>
          <a:bodyPr anchor="b">
            <a:normAutofit/>
          </a:bodyPr>
          <a:lstStyle>
            <a:lvl1pPr algn="r">
              <a:defRPr sz="8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2727482-EC2B-AB4E-BE6C-B2CBBAA4CE65}"/>
              </a:ext>
            </a:extLst>
          </p:cNvPr>
          <p:cNvSpPr>
            <a:spLocks noGrp="1"/>
          </p:cNvSpPr>
          <p:nvPr>
            <p:ph type="body" idx="1"/>
          </p:nvPr>
        </p:nvSpPr>
        <p:spPr>
          <a:xfrm>
            <a:off x="839788" y="4689475"/>
            <a:ext cx="10512424" cy="1511300"/>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C5B5E79C-07B3-5D47-8C36-0722418AF938}"/>
              </a:ext>
            </a:extLst>
          </p:cNvPr>
          <p:cNvSpPr>
            <a:spLocks noGrp="1"/>
          </p:cNvSpPr>
          <p:nvPr>
            <p:ph type="ftr" sz="quarter" idx="11"/>
          </p:nvPr>
        </p:nvSpPr>
        <p:spPr/>
        <p:txBody>
          <a:bodyPr/>
          <a:lstStyle/>
          <a:p>
            <a:r>
              <a:rPr lang="en-US"/>
              <a:t>Official Licensed Material, Copyright © 2020 Kanban University</a:t>
            </a:r>
            <a:endParaRPr lang="en-US" dirty="0"/>
          </a:p>
        </p:txBody>
      </p:sp>
      <p:sp>
        <p:nvSpPr>
          <p:cNvPr id="6" name="Slide Number Placeholder 5">
            <a:extLst>
              <a:ext uri="{FF2B5EF4-FFF2-40B4-BE49-F238E27FC236}">
                <a16:creationId xmlns:a16="http://schemas.microsoft.com/office/drawing/2014/main" id="{407BB651-EAA1-4247-80BB-BA7B12557EA3}"/>
              </a:ext>
            </a:extLst>
          </p:cNvPr>
          <p:cNvSpPr>
            <a:spLocks noGrp="1"/>
          </p:cNvSpPr>
          <p:nvPr>
            <p:ph type="sldNum" sz="quarter" idx="12"/>
          </p:nvPr>
        </p:nvSpPr>
        <p:spPr/>
        <p:txBody>
          <a:bodyPr/>
          <a:lstStyle/>
          <a:p>
            <a:fld id="{113F2490-0CE6-6441-B6DE-B4EE6CFC5406}" type="slidenum">
              <a:rPr lang="en-US" smtClean="0"/>
              <a:t>‹#›</a:t>
            </a:fld>
            <a:endParaRPr lang="en-US"/>
          </a:p>
        </p:txBody>
      </p:sp>
      <p:pic>
        <p:nvPicPr>
          <p:cNvPr id="10" name="Picture 9" descr="A picture containing screenshot, drawing, computer&#10;&#10;Description automatically generated">
            <a:extLst>
              <a:ext uri="{FF2B5EF4-FFF2-40B4-BE49-F238E27FC236}">
                <a16:creationId xmlns:a16="http://schemas.microsoft.com/office/drawing/2014/main" id="{D7BA1D96-24C6-4843-9369-7EE5C78E6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24206DC-0688-4A98-86F4-64AACDEAD7EA}"/>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3061635210"/>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9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id="{A6749382-DE7D-524F-91B7-70FD6A5AC0BB}"/>
              </a:ext>
            </a:extLst>
          </p:cNvPr>
          <p:cNvSpPr/>
          <p:nvPr userDrawn="1"/>
        </p:nvSpPr>
        <p:spPr>
          <a:xfrm rot="10800000">
            <a:off x="2199430"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1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id="{96C1E2CC-4925-6C4A-90AB-38512FC1538A}"/>
              </a:ext>
            </a:extLst>
          </p:cNvPr>
          <p:cNvSpPr>
            <a:spLocks noGrp="1"/>
          </p:cNvSpPr>
          <p:nvPr>
            <p:ph type="body" sz="quarter" idx="10"/>
          </p:nvPr>
        </p:nvSpPr>
        <p:spPr>
          <a:xfrm>
            <a:off x="2871537" y="1967397"/>
            <a:ext cx="6448927" cy="2923207"/>
          </a:xfrm>
        </p:spPr>
        <p:txBody>
          <a:bodyPr anchor="ctr">
            <a:normAutofit/>
          </a:bodyPr>
          <a:lstStyle>
            <a:lvl1pPr marL="0" indent="0" algn="ctr">
              <a:buFontTx/>
              <a:buNone/>
              <a:defRPr sz="3300" b="1" i="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endParaRPr lang="en-US" noProof="0" dirty="0"/>
          </a:p>
        </p:txBody>
      </p:sp>
    </p:spTree>
    <p:extLst>
      <p:ext uri="{BB962C8B-B14F-4D97-AF65-F5344CB8AC3E}">
        <p14:creationId xmlns:p14="http://schemas.microsoft.com/office/powerpoint/2010/main" val="392784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2"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ytuł 1"/>
          <p:cNvSpPr>
            <a:spLocks noGrp="1"/>
          </p:cNvSpPr>
          <p:nvPr>
            <p:ph type="title" hasCustomPrompt="1"/>
          </p:nvPr>
        </p:nvSpPr>
        <p:spPr>
          <a:xfrm>
            <a:off x="868081" y="2186215"/>
            <a:ext cx="103632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6948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2"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2" name="Title 1"/>
          <p:cNvSpPr>
            <a:spLocks noGrp="1"/>
          </p:cNvSpPr>
          <p:nvPr>
            <p:ph type="title"/>
          </p:nvPr>
        </p:nvSpPr>
        <p:spPr>
          <a:xfrm>
            <a:off x="909852"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32706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065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7534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0172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76506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24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97051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Picture 4" descr="A picture containing building, floor&#10;&#10;Description automatically generated">
            <a:extLst>
              <a:ext uri="{FF2B5EF4-FFF2-40B4-BE49-F238E27FC236}">
                <a16:creationId xmlns:a16="http://schemas.microsoft.com/office/drawing/2014/main" id="{F6FC7C85-4765-D042-B298-D0B96EEF28C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C94E30B-866D-4644-A3FF-F29ABFB60B46}"/>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13375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763"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id="{9EEDCC09-98C8-443E-B09D-BC70084B47AB}"/>
              </a:ext>
            </a:extLst>
          </p:cNvPr>
          <p:cNvSpPr>
            <a:spLocks noGrp="1"/>
          </p:cNvSpPr>
          <p:nvPr>
            <p:ph type="body" idx="1"/>
          </p:nvPr>
        </p:nvSpPr>
        <p:spPr/>
        <p:txBody>
          <a:bodyPr>
            <a:normAutofit fontScale="92500" lnSpcReduction="10000"/>
          </a:bodyPr>
          <a:lstStyle/>
          <a:p>
            <a:r>
              <a:rPr lang="en-US" sz="3200" dirty="0">
                <a:solidFill>
                  <a:schemeClr val="bg1"/>
                </a:solidFill>
              </a:rPr>
              <a:t>Todd Little</a:t>
            </a:r>
          </a:p>
          <a:p>
            <a:r>
              <a:rPr lang="en-US" sz="3200" dirty="0">
                <a:solidFill>
                  <a:schemeClr val="bg1"/>
                </a:solidFill>
              </a:rPr>
              <a:t>Chairman Kanban University</a:t>
            </a:r>
          </a:p>
          <a:p>
            <a:r>
              <a:rPr lang="en-US" sz="3200" dirty="0">
                <a:solidFill>
                  <a:schemeClr val="bg1"/>
                </a:solidFill>
              </a:rPr>
              <a:t>www.kanban.university</a:t>
            </a:r>
          </a:p>
          <a:p>
            <a:endParaRPr lang="en-US" sz="3200" dirty="0">
              <a:solidFill>
                <a:schemeClr val="bg1"/>
              </a:solidFill>
            </a:endParaRPr>
          </a:p>
        </p:txBody>
      </p:sp>
      <p:pic>
        <p:nvPicPr>
          <p:cNvPr id="7" name="Picture 6" descr="A close up of a logo&#10;&#10;Description automatically generated">
            <a:extLst>
              <a:ext uri="{FF2B5EF4-FFF2-40B4-BE49-F238E27FC236}">
                <a16:creationId xmlns:a16="http://schemas.microsoft.com/office/drawing/2014/main"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375667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E619E2F-A441-184E-82C1-AA808328BF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359" t="40159" r="17906"/>
          <a:stretch/>
        </p:blipFill>
        <p:spPr>
          <a:xfrm>
            <a:off x="1808357" y="1729004"/>
            <a:ext cx="3763537" cy="3915400"/>
          </a:xfrm>
          <a:prstGeom prst="rect">
            <a:avLst/>
          </a:prstGeom>
        </p:spPr>
      </p:pic>
      <p:sp>
        <p:nvSpPr>
          <p:cNvPr id="2" name="Title 1"/>
          <p:cNvSpPr>
            <a:spLocks noGrp="1"/>
          </p:cNvSpPr>
          <p:nvPr>
            <p:ph type="title"/>
          </p:nvPr>
        </p:nvSpPr>
        <p:spPr/>
        <p:txBody>
          <a:bodyPr>
            <a:normAutofit/>
          </a:bodyPr>
          <a:lstStyle/>
          <a:p>
            <a:r>
              <a:rPr lang="en-US" dirty="0"/>
              <a:t>Kanban Method: Change Management Principles</a:t>
            </a:r>
          </a:p>
        </p:txBody>
      </p:sp>
      <p:sp>
        <p:nvSpPr>
          <p:cNvPr id="4" name="Inhaltsplatzhalter 3">
            <a:extLst>
              <a:ext uri="{FF2B5EF4-FFF2-40B4-BE49-F238E27FC236}">
                <a16:creationId xmlns:a16="http://schemas.microsoft.com/office/drawing/2014/main" id="{F8FECE49-6F35-4E40-BB52-A82357FB4AA3}"/>
              </a:ext>
            </a:extLst>
          </p:cNvPr>
          <p:cNvSpPr>
            <a:spLocks noGrp="1"/>
          </p:cNvSpPr>
          <p:nvPr>
            <p:ph idx="1"/>
          </p:nvPr>
        </p:nvSpPr>
        <p:spPr>
          <a:xfrm>
            <a:off x="6096000" y="1729005"/>
            <a:ext cx="4114800" cy="3915399"/>
          </a:xfrm>
        </p:spPr>
        <p:txBody>
          <a:bodyPr>
            <a:normAutofit fontScale="92500" lnSpcReduction="10000"/>
          </a:bodyPr>
          <a:lstStyle/>
          <a:p>
            <a:pPr>
              <a:buClr>
                <a:srgbClr val="5C3575"/>
              </a:buClr>
              <a:buSzPct val="100000"/>
              <a:buFont typeface="+mj-lt"/>
              <a:buAutoNum type="arabicParenR"/>
            </a:pPr>
            <a:r>
              <a:rPr lang="en-US" sz="2400" dirty="0"/>
              <a:t>Start with what you do now.</a:t>
            </a:r>
          </a:p>
          <a:p>
            <a:pPr lvl="2">
              <a:buClr>
                <a:srgbClr val="5C3575"/>
              </a:buClr>
              <a:buSzPct val="120000"/>
              <a:buFont typeface="Wingdings" pitchFamily="2" charset="2"/>
              <a:buChar char="§"/>
            </a:pPr>
            <a:r>
              <a:rPr lang="en-US" sz="1950" dirty="0"/>
              <a:t>Understanding current processes, as actually practiced</a:t>
            </a:r>
          </a:p>
          <a:p>
            <a:pPr lvl="2">
              <a:buClr>
                <a:srgbClr val="5C3575"/>
              </a:buClr>
              <a:buSzPct val="120000"/>
              <a:buFont typeface="Wingdings" pitchFamily="2" charset="2"/>
              <a:buChar char="§"/>
            </a:pPr>
            <a:r>
              <a:rPr lang="en-US" sz="1950" dirty="0"/>
              <a:t>Respecting existing roles, responsibilities, and </a:t>
            </a:r>
            <a:br>
              <a:rPr lang="en-US" sz="1950" dirty="0"/>
            </a:br>
            <a:r>
              <a:rPr lang="en-US" sz="1950" dirty="0"/>
              <a:t>job titles</a:t>
            </a:r>
          </a:p>
          <a:p>
            <a:pPr>
              <a:buClr>
                <a:srgbClr val="5C3575"/>
              </a:buClr>
              <a:buSzPct val="100000"/>
              <a:buFont typeface="+mj-lt"/>
              <a:buAutoNum type="arabicParenR"/>
            </a:pPr>
            <a:r>
              <a:rPr lang="en-US" sz="2400" dirty="0"/>
              <a:t>Gain agreement to pursue </a:t>
            </a:r>
            <a:br>
              <a:rPr lang="en-US" sz="2400" dirty="0"/>
            </a:br>
            <a:r>
              <a:rPr lang="en-US" sz="2400" dirty="0"/>
              <a:t>improvement through </a:t>
            </a:r>
            <a:br>
              <a:rPr lang="en-US" sz="2400" dirty="0"/>
            </a:br>
            <a:r>
              <a:rPr lang="en-US" sz="2400" dirty="0"/>
              <a:t>evolutionary change.</a:t>
            </a:r>
          </a:p>
          <a:p>
            <a:pPr>
              <a:buClr>
                <a:srgbClr val="5C3575"/>
              </a:buClr>
              <a:buSzPct val="100000"/>
              <a:buFont typeface="+mj-lt"/>
              <a:buAutoNum type="arabicParenR"/>
            </a:pPr>
            <a:r>
              <a:rPr lang="en-US" sz="2400" dirty="0"/>
              <a:t>Encourage acts of leadership at all levels.</a:t>
            </a:r>
          </a:p>
          <a:p>
            <a:pPr marL="0" indent="0">
              <a:buNone/>
            </a:pPr>
            <a:endParaRPr lang="en-US" dirty="0"/>
          </a:p>
        </p:txBody>
      </p:sp>
    </p:spTree>
    <p:extLst>
      <p:ext uri="{BB962C8B-B14F-4D97-AF65-F5344CB8AC3E}">
        <p14:creationId xmlns:p14="http://schemas.microsoft.com/office/powerpoint/2010/main" val="15859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Change is an A to B Process</a:t>
            </a:r>
          </a:p>
        </p:txBody>
      </p:sp>
      <p:pic>
        <p:nvPicPr>
          <p:cNvPr id="38" name="Grafik 37">
            <a:extLst>
              <a:ext uri="{FF2B5EF4-FFF2-40B4-BE49-F238E27FC236}">
                <a16:creationId xmlns:a16="http://schemas.microsoft.com/office/drawing/2014/main" id="{FEAC5332-2283-A74C-8F9E-E4737BB24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12" t="45186" r="88" b="17464"/>
          <a:stretch/>
        </p:blipFill>
        <p:spPr>
          <a:xfrm>
            <a:off x="2045942" y="3476574"/>
            <a:ext cx="7960659" cy="2128990"/>
          </a:xfrm>
          <a:prstGeom prst="rect">
            <a:avLst/>
          </a:prstGeom>
        </p:spPr>
      </p:pic>
      <p:grpSp>
        <p:nvGrpSpPr>
          <p:cNvPr id="3" name="Gruppieren 2">
            <a:extLst>
              <a:ext uri="{FF2B5EF4-FFF2-40B4-BE49-F238E27FC236}">
                <a16:creationId xmlns:a16="http://schemas.microsoft.com/office/drawing/2014/main" id="{D154F326-7C47-5D4F-88A2-8F6DC855076E}"/>
              </a:ext>
            </a:extLst>
          </p:cNvPr>
          <p:cNvGrpSpPr/>
          <p:nvPr/>
        </p:nvGrpSpPr>
        <p:grpSpPr>
          <a:xfrm>
            <a:off x="2480360" y="2405569"/>
            <a:ext cx="1804806" cy="646331"/>
            <a:chOff x="1275146" y="2064423"/>
            <a:chExt cx="2406408" cy="861775"/>
          </a:xfrm>
        </p:grpSpPr>
        <p:sp>
          <p:nvSpPr>
            <p:cNvPr id="5" name="TextBox 4"/>
            <p:cNvSpPr txBox="1"/>
            <p:nvPr/>
          </p:nvSpPr>
          <p:spPr>
            <a:xfrm>
              <a:off x="1275146" y="2064423"/>
              <a:ext cx="2363463" cy="861775"/>
            </a:xfrm>
            <a:prstGeom prst="rect">
              <a:avLst/>
            </a:prstGeom>
            <a:noFill/>
          </p:spPr>
          <p:txBody>
            <a:bodyPr wrap="square" rtlCol="0">
              <a:spAutoFit/>
            </a:bodyPr>
            <a:lstStyle/>
            <a:p>
              <a:pPr algn="ctr"/>
              <a:r>
                <a:rPr lang="en-US" b="1" dirty="0">
                  <a:solidFill>
                    <a:srgbClr val="5C3575"/>
                  </a:solidFill>
                </a:rPr>
                <a:t>Current</a:t>
              </a:r>
            </a:p>
            <a:p>
              <a:pPr algn="ctr"/>
              <a:r>
                <a:rPr lang="en-US" b="1" dirty="0">
                  <a:solidFill>
                    <a:srgbClr val="5C3575"/>
                  </a:solidFill>
                </a:rPr>
                <a:t>Process</a:t>
              </a:r>
            </a:p>
          </p:txBody>
        </p:sp>
        <p:sp>
          <p:nvSpPr>
            <p:cNvPr id="9" name="Oval 8"/>
            <p:cNvSpPr/>
            <p:nvPr/>
          </p:nvSpPr>
          <p:spPr>
            <a:xfrm>
              <a:off x="3321554" y="2273664"/>
              <a:ext cx="360000" cy="360000"/>
            </a:xfrm>
            <a:prstGeom prst="ellipse">
              <a:avLst/>
            </a:prstGeom>
            <a:solidFill>
              <a:srgbClr val="5C3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0" name="Gruppieren 49">
            <a:extLst>
              <a:ext uri="{FF2B5EF4-FFF2-40B4-BE49-F238E27FC236}">
                <a16:creationId xmlns:a16="http://schemas.microsoft.com/office/drawing/2014/main" id="{719E770B-0CFC-5D45-85BE-3EE96767CA28}"/>
              </a:ext>
            </a:extLst>
          </p:cNvPr>
          <p:cNvGrpSpPr/>
          <p:nvPr/>
        </p:nvGrpSpPr>
        <p:grpSpPr>
          <a:xfrm>
            <a:off x="7484069" y="2503297"/>
            <a:ext cx="1846790" cy="646331"/>
            <a:chOff x="7946758" y="2194727"/>
            <a:chExt cx="2462387" cy="861775"/>
          </a:xfrm>
        </p:grpSpPr>
        <p:sp>
          <p:nvSpPr>
            <p:cNvPr id="45" name="Oval 44">
              <a:extLst>
                <a:ext uri="{FF2B5EF4-FFF2-40B4-BE49-F238E27FC236}">
                  <a16:creationId xmlns:a16="http://schemas.microsoft.com/office/drawing/2014/main" id="{B0EB1E91-7D64-AE4F-B4B0-3AEC6B501361}"/>
                </a:ext>
              </a:extLst>
            </p:cNvPr>
            <p:cNvSpPr/>
            <p:nvPr/>
          </p:nvSpPr>
          <p:spPr>
            <a:xfrm>
              <a:off x="7946758" y="2448674"/>
              <a:ext cx="360000" cy="360000"/>
            </a:xfrm>
            <a:prstGeom prst="ellipse">
              <a:avLst/>
            </a:prstGeom>
            <a:solidFill>
              <a:srgbClr val="F25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
              <a:extLst>
                <a:ext uri="{FF2B5EF4-FFF2-40B4-BE49-F238E27FC236}">
                  <a16:creationId xmlns:a16="http://schemas.microsoft.com/office/drawing/2014/main" id="{7DDB6560-A533-714E-A19D-8D86162BE2F3}"/>
                </a:ext>
              </a:extLst>
            </p:cNvPr>
            <p:cNvSpPr txBox="1"/>
            <p:nvPr/>
          </p:nvSpPr>
          <p:spPr>
            <a:xfrm>
              <a:off x="8045682" y="2194727"/>
              <a:ext cx="2363463" cy="861775"/>
            </a:xfrm>
            <a:prstGeom prst="rect">
              <a:avLst/>
            </a:prstGeom>
            <a:noFill/>
          </p:spPr>
          <p:txBody>
            <a:bodyPr wrap="square" rtlCol="0">
              <a:spAutoFit/>
            </a:bodyPr>
            <a:lstStyle/>
            <a:p>
              <a:pPr algn="ctr"/>
              <a:r>
                <a:rPr lang="en-US" b="1" dirty="0">
                  <a:solidFill>
                    <a:srgbClr val="F25A23"/>
                  </a:solidFill>
                </a:rPr>
                <a:t>Future</a:t>
              </a:r>
              <a:br>
                <a:rPr lang="en-US" b="1" dirty="0">
                  <a:solidFill>
                    <a:srgbClr val="F25A23"/>
                  </a:solidFill>
                </a:rPr>
              </a:br>
              <a:r>
                <a:rPr lang="en-US" b="1" dirty="0">
                  <a:solidFill>
                    <a:srgbClr val="F25A23"/>
                  </a:solidFill>
                </a:rPr>
                <a:t>Process</a:t>
              </a:r>
            </a:p>
          </p:txBody>
        </p:sp>
      </p:grpSp>
      <p:grpSp>
        <p:nvGrpSpPr>
          <p:cNvPr id="4" name="Gruppieren 3">
            <a:extLst>
              <a:ext uri="{FF2B5EF4-FFF2-40B4-BE49-F238E27FC236}">
                <a16:creationId xmlns:a16="http://schemas.microsoft.com/office/drawing/2014/main" id="{255C5601-3422-6D40-A67A-C59D7C93A2E5}"/>
              </a:ext>
            </a:extLst>
          </p:cNvPr>
          <p:cNvGrpSpPr/>
          <p:nvPr/>
        </p:nvGrpSpPr>
        <p:grpSpPr>
          <a:xfrm>
            <a:off x="4404820" y="1792857"/>
            <a:ext cx="3123989" cy="849353"/>
            <a:chOff x="3841091" y="1247474"/>
            <a:chExt cx="4165319" cy="1132471"/>
          </a:xfrm>
        </p:grpSpPr>
        <p:sp>
          <p:nvSpPr>
            <p:cNvPr id="35" name="TextBox 34"/>
            <p:cNvSpPr txBox="1"/>
            <p:nvPr/>
          </p:nvSpPr>
          <p:spPr>
            <a:xfrm>
              <a:off x="4575422" y="1742975"/>
              <a:ext cx="2363463" cy="492443"/>
            </a:xfrm>
            <a:prstGeom prst="rect">
              <a:avLst/>
            </a:prstGeom>
            <a:noFill/>
          </p:spPr>
          <p:txBody>
            <a:bodyPr wrap="square" rtlCol="0">
              <a:spAutoFit/>
            </a:bodyPr>
            <a:lstStyle/>
            <a:p>
              <a:pPr algn="ctr"/>
              <a:r>
                <a:rPr lang="en-US" b="1" dirty="0">
                  <a:solidFill>
                    <a:srgbClr val="0B5729"/>
                  </a:solidFill>
                </a:rPr>
                <a:t>Transformation</a:t>
              </a:r>
            </a:p>
          </p:txBody>
        </p:sp>
        <p:sp>
          <p:nvSpPr>
            <p:cNvPr id="41" name="Freihandform 40">
              <a:extLst>
                <a:ext uri="{FF2B5EF4-FFF2-40B4-BE49-F238E27FC236}">
                  <a16:creationId xmlns:a16="http://schemas.microsoft.com/office/drawing/2014/main" id="{52CB9291-922F-1F42-8220-4FCCB2D31957}"/>
                </a:ext>
              </a:extLst>
            </p:cNvPr>
            <p:cNvSpPr/>
            <p:nvPr/>
          </p:nvSpPr>
          <p:spPr>
            <a:xfrm rot="12388035" flipH="1" flipV="1">
              <a:off x="3841091" y="1520514"/>
              <a:ext cx="528900" cy="859431"/>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2" name="Freihandform 41">
              <a:extLst>
                <a:ext uri="{FF2B5EF4-FFF2-40B4-BE49-F238E27FC236}">
                  <a16:creationId xmlns:a16="http://schemas.microsoft.com/office/drawing/2014/main" id="{F2DFCC5B-A67F-A143-9B5C-D7AFC4E231D1}"/>
                </a:ext>
              </a:extLst>
            </p:cNvPr>
            <p:cNvSpPr/>
            <p:nvPr/>
          </p:nvSpPr>
          <p:spPr>
            <a:xfrm rot="14477783" flipH="1" flipV="1">
              <a:off x="4998131" y="1050715"/>
              <a:ext cx="331036" cy="946161"/>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3" name="Freihandform 42">
              <a:extLst>
                <a:ext uri="{FF2B5EF4-FFF2-40B4-BE49-F238E27FC236}">
                  <a16:creationId xmlns:a16="http://schemas.microsoft.com/office/drawing/2014/main" id="{F548774D-07AF-314F-B3F0-A2280EA91B9A}"/>
                </a:ext>
              </a:extLst>
            </p:cNvPr>
            <p:cNvSpPr/>
            <p:nvPr/>
          </p:nvSpPr>
          <p:spPr>
            <a:xfrm rot="15399821" flipH="1" flipV="1">
              <a:off x="6126809" y="955047"/>
              <a:ext cx="478772" cy="1063626"/>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8" name="Freihandform 47">
              <a:extLst>
                <a:ext uri="{FF2B5EF4-FFF2-40B4-BE49-F238E27FC236}">
                  <a16:creationId xmlns:a16="http://schemas.microsoft.com/office/drawing/2014/main" id="{50758BCB-1B3F-144C-A6E2-E486C01D3C81}"/>
                </a:ext>
              </a:extLst>
            </p:cNvPr>
            <p:cNvSpPr/>
            <p:nvPr/>
          </p:nvSpPr>
          <p:spPr>
            <a:xfrm rot="16004961" flipH="1" flipV="1">
              <a:off x="7190309" y="1546994"/>
              <a:ext cx="719765" cy="912437"/>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grpSp>
      <p:sp>
        <p:nvSpPr>
          <p:cNvPr id="49" name="Abgerundete rechteckige Legende 4">
            <a:extLst>
              <a:ext uri="{FF2B5EF4-FFF2-40B4-BE49-F238E27FC236}">
                <a16:creationId xmlns:a16="http://schemas.microsoft.com/office/drawing/2014/main" id="{10AF300D-D1C2-C44E-ACB9-96CAD361D7D5}"/>
              </a:ext>
            </a:extLst>
          </p:cNvPr>
          <p:cNvSpPr/>
          <p:nvPr/>
        </p:nvSpPr>
        <p:spPr>
          <a:xfrm>
            <a:off x="8379844" y="1429651"/>
            <a:ext cx="2059556" cy="1143524"/>
          </a:xfrm>
          <a:prstGeom prst="wedgeRoundRectCallout">
            <a:avLst>
              <a:gd name="adj1" fmla="val -59280"/>
              <a:gd name="adj2" fmla="val 38099"/>
              <a:gd name="adj3" fmla="val 16667"/>
            </a:avLst>
          </a:prstGeom>
          <a:solidFill>
            <a:srgbClr val="F25A23">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Segoe Print" panose="02000800000000000000" pitchFamily="2" charset="0"/>
              </a:rPr>
              <a:t>Future process is defined / designed in advance</a:t>
            </a:r>
            <a:endParaRPr lang="en-US" sz="1500" dirty="0">
              <a:solidFill>
                <a:schemeClr val="bg1"/>
              </a:solidFill>
              <a:latin typeface="Segoe Print" panose="02000800000000000000" pitchFamily="2" charset="0"/>
            </a:endParaRPr>
          </a:p>
        </p:txBody>
      </p:sp>
    </p:spTree>
    <p:extLst>
      <p:ext uri="{BB962C8B-B14F-4D97-AF65-F5344CB8AC3E}">
        <p14:creationId xmlns:p14="http://schemas.microsoft.com/office/powerpoint/2010/main" val="13851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mans face&#10;&#10;Description automatically generated">
            <a:extLst>
              <a:ext uri="{FF2B5EF4-FFF2-40B4-BE49-F238E27FC236}">
                <a16:creationId xmlns:a16="http://schemas.microsoft.com/office/drawing/2014/main" id="{DC45C9F9-81EA-4A4E-876B-3768C963868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416" b="27040"/>
          <a:stretch/>
        </p:blipFill>
        <p:spPr>
          <a:xfrm>
            <a:off x="2560324" y="1446315"/>
            <a:ext cx="6868156" cy="4503850"/>
          </a:xfrm>
          <a:prstGeom prst="rect">
            <a:avLst/>
          </a:prstGeom>
        </p:spPr>
      </p:pic>
      <p:sp>
        <p:nvSpPr>
          <p:cNvPr id="10" name="Titel 9">
            <a:extLst>
              <a:ext uri="{FF2B5EF4-FFF2-40B4-BE49-F238E27FC236}">
                <a16:creationId xmlns:a16="http://schemas.microsoft.com/office/drawing/2014/main" id="{D06DB9BF-F4E2-954B-B896-B7D117EB4F9C}"/>
              </a:ext>
            </a:extLst>
          </p:cNvPr>
          <p:cNvSpPr>
            <a:spLocks noGrp="1"/>
          </p:cNvSpPr>
          <p:nvPr>
            <p:ph type="title"/>
          </p:nvPr>
        </p:nvSpPr>
        <p:spPr/>
        <p:txBody>
          <a:bodyPr>
            <a:normAutofit/>
          </a:bodyPr>
          <a:lstStyle/>
          <a:p>
            <a:r>
              <a:rPr lang="en-US" dirty="0"/>
              <a:t>Evolutionary Change</a:t>
            </a:r>
          </a:p>
        </p:txBody>
      </p:sp>
      <p:grpSp>
        <p:nvGrpSpPr>
          <p:cNvPr id="2" name="Gruppieren 1">
            <a:extLst>
              <a:ext uri="{FF2B5EF4-FFF2-40B4-BE49-F238E27FC236}">
                <a16:creationId xmlns:a16="http://schemas.microsoft.com/office/drawing/2014/main" id="{7296A5B0-E10B-3247-87D9-CC23716FB128}"/>
              </a:ext>
            </a:extLst>
          </p:cNvPr>
          <p:cNvGrpSpPr/>
          <p:nvPr/>
        </p:nvGrpSpPr>
        <p:grpSpPr>
          <a:xfrm>
            <a:off x="1714144" y="3669431"/>
            <a:ext cx="501304" cy="1722308"/>
            <a:chOff x="2956229" y="3965046"/>
            <a:chExt cx="501304" cy="1722308"/>
          </a:xfrm>
        </p:grpSpPr>
        <p:cxnSp>
          <p:nvCxnSpPr>
            <p:cNvPr id="4" name="Straight Arrow Connector 2">
              <a:extLst>
                <a:ext uri="{FF2B5EF4-FFF2-40B4-BE49-F238E27FC236}">
                  <a16:creationId xmlns:a16="http://schemas.microsoft.com/office/drawing/2014/main" id="{7562C78E-BBF0-3841-8539-9F6F60D8508A}"/>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6" name="TextBox 4">
              <a:extLst>
                <a:ext uri="{FF2B5EF4-FFF2-40B4-BE49-F238E27FC236}">
                  <a16:creationId xmlns:a16="http://schemas.microsoft.com/office/drawing/2014/main" id="{AD19D34B-F80A-084F-B33B-5F3E1361E80B}"/>
                </a:ext>
              </a:extLst>
            </p:cNvPr>
            <p:cNvSpPr txBox="1"/>
            <p:nvPr/>
          </p:nvSpPr>
          <p:spPr>
            <a:xfrm rot="16200000">
              <a:off x="2621894" y="4595367"/>
              <a:ext cx="1130336" cy="461665"/>
            </a:xfrm>
            <a:prstGeom prst="rect">
              <a:avLst/>
            </a:prstGeom>
            <a:noFill/>
          </p:spPr>
          <p:txBody>
            <a:bodyPr wrap="square" rtlCol="0">
              <a:spAutoFit/>
            </a:bodyPr>
            <a:lstStyle/>
            <a:p>
              <a:r>
                <a:rPr lang="en-US" sz="2400" b="1" dirty="0">
                  <a:solidFill>
                    <a:srgbClr val="F25A23"/>
                  </a:solidFill>
                  <a:latin typeface="+mn-lt"/>
                </a:rPr>
                <a:t>Safety!</a:t>
              </a:r>
            </a:p>
          </p:txBody>
        </p:sp>
      </p:grpSp>
      <p:grpSp>
        <p:nvGrpSpPr>
          <p:cNvPr id="34" name="Gruppieren 33">
            <a:extLst>
              <a:ext uri="{FF2B5EF4-FFF2-40B4-BE49-F238E27FC236}">
                <a16:creationId xmlns:a16="http://schemas.microsoft.com/office/drawing/2014/main" id="{A9A52898-3529-B74B-A27A-35503D5397A1}"/>
              </a:ext>
            </a:extLst>
          </p:cNvPr>
          <p:cNvGrpSpPr/>
          <p:nvPr/>
        </p:nvGrpSpPr>
        <p:grpSpPr>
          <a:xfrm>
            <a:off x="4026877" y="5544139"/>
            <a:ext cx="2954215" cy="461665"/>
            <a:chOff x="4026877" y="5567477"/>
            <a:chExt cx="2954215" cy="461665"/>
          </a:xfrm>
        </p:grpSpPr>
        <p:sp>
          <p:nvSpPr>
            <p:cNvPr id="16" name="TextBox 1">
              <a:extLst>
                <a:ext uri="{FF2B5EF4-FFF2-40B4-BE49-F238E27FC236}">
                  <a16:creationId xmlns:a16="http://schemas.microsoft.com/office/drawing/2014/main" id="{8EBD45EC-CA02-C844-8EAF-BBDB62FE4981}"/>
                </a:ext>
              </a:extLst>
            </p:cNvPr>
            <p:cNvSpPr txBox="1"/>
            <p:nvPr/>
          </p:nvSpPr>
          <p:spPr>
            <a:xfrm>
              <a:off x="4814180" y="5567477"/>
              <a:ext cx="1379608" cy="461665"/>
            </a:xfrm>
            <a:prstGeom prst="rect">
              <a:avLst/>
            </a:prstGeom>
            <a:noFill/>
          </p:spPr>
          <p:txBody>
            <a:bodyPr wrap="none" rtlCol="0">
              <a:spAutoFit/>
            </a:bodyPr>
            <a:lstStyle/>
            <a:p>
              <a:r>
                <a:rPr lang="en-US" sz="2400" b="1" dirty="0">
                  <a:solidFill>
                    <a:srgbClr val="F25A23"/>
                  </a:solidFill>
                  <a:latin typeface="+mn-lt"/>
                </a:rPr>
                <a:t>Patience!</a:t>
              </a:r>
            </a:p>
          </p:txBody>
        </p:sp>
        <p:cxnSp>
          <p:nvCxnSpPr>
            <p:cNvPr id="29" name="Straight Arrow Connector 2">
              <a:extLst>
                <a:ext uri="{FF2B5EF4-FFF2-40B4-BE49-F238E27FC236}">
                  <a16:creationId xmlns:a16="http://schemas.microsoft.com/office/drawing/2014/main" id="{F957AA38-1FDD-D148-8FF2-16F9953F19EE}"/>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grpSp>
      <p:sp>
        <p:nvSpPr>
          <p:cNvPr id="32" name="Textfeld 31">
            <a:extLst>
              <a:ext uri="{FF2B5EF4-FFF2-40B4-BE49-F238E27FC236}">
                <a16:creationId xmlns:a16="http://schemas.microsoft.com/office/drawing/2014/main"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grpSp>
        <p:nvGrpSpPr>
          <p:cNvPr id="15" name="Gruppieren 33">
            <a:extLst>
              <a:ext uri="{FF2B5EF4-FFF2-40B4-BE49-F238E27FC236}">
                <a16:creationId xmlns:a16="http://schemas.microsoft.com/office/drawing/2014/main" id="{15523AA7-F097-4CCE-8627-9B7E64C8937E}"/>
              </a:ext>
            </a:extLst>
          </p:cNvPr>
          <p:cNvGrpSpPr/>
          <p:nvPr/>
        </p:nvGrpSpPr>
        <p:grpSpPr>
          <a:xfrm rot="1384861">
            <a:off x="6182519" y="5409011"/>
            <a:ext cx="2954215" cy="461665"/>
            <a:chOff x="4026877" y="5567477"/>
            <a:chExt cx="2954215" cy="461665"/>
          </a:xfrm>
        </p:grpSpPr>
        <p:sp>
          <p:nvSpPr>
            <p:cNvPr id="17" name="TextBox 1">
              <a:extLst>
                <a:ext uri="{FF2B5EF4-FFF2-40B4-BE49-F238E27FC236}">
                  <a16:creationId xmlns:a16="http://schemas.microsoft.com/office/drawing/2014/main" id="{CD3ABBF9-B56E-46F2-A9EE-9D6496E79A22}"/>
                </a:ext>
              </a:extLst>
            </p:cNvPr>
            <p:cNvSpPr txBox="1"/>
            <p:nvPr/>
          </p:nvSpPr>
          <p:spPr>
            <a:xfrm>
              <a:off x="4814180" y="5567477"/>
              <a:ext cx="1147430" cy="461665"/>
            </a:xfrm>
            <a:prstGeom prst="rect">
              <a:avLst/>
            </a:prstGeom>
            <a:noFill/>
            <a:ln>
              <a:noFill/>
              <a:headEnd type="none" w="med" len="med"/>
              <a:tailEnd type="triangle" w="med" len="med"/>
            </a:ln>
          </p:spPr>
          <p:txBody>
            <a:bodyPr wrap="none" rtlCol="0">
              <a:spAutoFit/>
            </a:bodyPr>
            <a:lstStyle/>
            <a:p>
              <a:r>
                <a:rPr lang="en-US" sz="2400" b="1" dirty="0">
                  <a:solidFill>
                    <a:srgbClr val="FF0000"/>
                  </a:solidFill>
                  <a:latin typeface="+mn-lt"/>
                </a:rPr>
                <a:t>Failure!</a:t>
              </a:r>
            </a:p>
          </p:txBody>
        </p:sp>
        <p:cxnSp>
          <p:nvCxnSpPr>
            <p:cNvPr id="18" name="Straight Arrow Connector 2">
              <a:extLst>
                <a:ext uri="{FF2B5EF4-FFF2-40B4-BE49-F238E27FC236}">
                  <a16:creationId xmlns:a16="http://schemas.microsoft.com/office/drawing/2014/main" id="{18005464-8C71-41A1-A900-AC9B0663E6BF}"/>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F0000"/>
              </a:solidFill>
              <a:prstDash val="solid"/>
              <a:miter lim="800000"/>
              <a:headEnd type="none" w="med" len="med"/>
              <a:tailEnd type="triangle" w="med" len="med"/>
            </a:ln>
            <a:effectLst/>
          </p:spPr>
        </p:cxnSp>
      </p:grpSp>
      <p:sp>
        <p:nvSpPr>
          <p:cNvPr id="3" name="TextBox 2">
            <a:extLst>
              <a:ext uri="{FF2B5EF4-FFF2-40B4-BE49-F238E27FC236}">
                <a16:creationId xmlns:a16="http://schemas.microsoft.com/office/drawing/2014/main" id="{E30C14C2-CADE-4C63-95A1-7D57387DCF48}"/>
              </a:ext>
            </a:extLst>
          </p:cNvPr>
          <p:cNvSpPr txBox="1"/>
          <p:nvPr/>
        </p:nvSpPr>
        <p:spPr>
          <a:xfrm>
            <a:off x="7158202" y="4634088"/>
            <a:ext cx="2320119" cy="923330"/>
          </a:xfrm>
          <a:prstGeom prst="rect">
            <a:avLst/>
          </a:prstGeom>
          <a:noFill/>
        </p:spPr>
        <p:txBody>
          <a:bodyPr wrap="square" rtlCol="0">
            <a:spAutoFit/>
          </a:bodyPr>
          <a:lstStyle/>
          <a:p>
            <a:pPr algn="r"/>
            <a:r>
              <a:rPr lang="en-US" dirty="0">
                <a:solidFill>
                  <a:srgbClr val="FF0000"/>
                </a:solidFill>
              </a:rPr>
              <a:t>Lower maturity organizations panic under stress</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AF6A9AD-F83C-4B7D-BDE6-367780B91D32}"/>
                  </a:ext>
                </a:extLst>
              </p14:cNvPr>
              <p14:cNvContentPartPr/>
              <p14:nvPr/>
            </p14:nvContentPartPr>
            <p14:xfrm>
              <a:off x="4159012" y="739849"/>
              <a:ext cx="3953880" cy="2977560"/>
            </p14:xfrm>
          </p:contentPart>
        </mc:Choice>
        <mc:Fallback xmlns="">
          <p:pic>
            <p:nvPicPr>
              <p:cNvPr id="8" name="Ink 7">
                <a:extLst>
                  <a:ext uri="{FF2B5EF4-FFF2-40B4-BE49-F238E27FC236}">
                    <a16:creationId xmlns:a16="http://schemas.microsoft.com/office/drawing/2014/main" id="{2AF6A9AD-F83C-4B7D-BDE6-367780B91D32}"/>
                  </a:ext>
                </a:extLst>
              </p:cNvPr>
              <p:cNvPicPr/>
              <p:nvPr/>
            </p:nvPicPr>
            <p:blipFill>
              <a:blip r:embed="rId5"/>
              <a:stretch>
                <a:fillRect/>
              </a:stretch>
            </p:blipFill>
            <p:spPr>
              <a:xfrm>
                <a:off x="4141012" y="721849"/>
                <a:ext cx="3989520" cy="3013200"/>
              </a:xfrm>
              <a:prstGeom prst="rect">
                <a:avLst/>
              </a:prstGeom>
            </p:spPr>
          </p:pic>
        </mc:Fallback>
      </mc:AlternateContent>
      <p:sp>
        <p:nvSpPr>
          <p:cNvPr id="12" name="TextBox 11">
            <a:extLst>
              <a:ext uri="{FF2B5EF4-FFF2-40B4-BE49-F238E27FC236}">
                <a16:creationId xmlns:a16="http://schemas.microsoft.com/office/drawing/2014/main" id="{69A9CB25-0624-434F-B33C-156210D64D0C}"/>
              </a:ext>
            </a:extLst>
          </p:cNvPr>
          <p:cNvSpPr txBox="1"/>
          <p:nvPr/>
        </p:nvSpPr>
        <p:spPr>
          <a:xfrm>
            <a:off x="2980219" y="1463505"/>
            <a:ext cx="2605457" cy="1200329"/>
          </a:xfrm>
          <a:prstGeom prst="rect">
            <a:avLst/>
          </a:prstGeom>
          <a:noFill/>
        </p:spPr>
        <p:txBody>
          <a:bodyPr wrap="none" rtlCol="0">
            <a:spAutoFit/>
          </a:bodyPr>
          <a:lstStyle/>
          <a:p>
            <a:r>
              <a:rPr lang="en-US" b="1" dirty="0">
                <a:solidFill>
                  <a:srgbClr val="6C9B02"/>
                </a:solidFill>
              </a:rPr>
              <a:t>Kanban in action!</a:t>
            </a:r>
          </a:p>
          <a:p>
            <a:r>
              <a:rPr lang="en-US" dirty="0">
                <a:solidFill>
                  <a:srgbClr val="6C9B02"/>
                </a:solidFill>
              </a:rPr>
              <a:t>Avoid the failure mode</a:t>
            </a:r>
          </a:p>
          <a:p>
            <a:r>
              <a:rPr lang="en-US" dirty="0">
                <a:solidFill>
                  <a:srgbClr val="6C9B02"/>
                </a:solidFill>
              </a:rPr>
              <a:t>of large scale, designed &amp;</a:t>
            </a:r>
            <a:br>
              <a:rPr lang="en-US" dirty="0">
                <a:solidFill>
                  <a:srgbClr val="6C9B02"/>
                </a:solidFill>
              </a:rPr>
            </a:br>
            <a:r>
              <a:rPr lang="en-US" dirty="0">
                <a:solidFill>
                  <a:srgbClr val="6C9B02"/>
                </a:solidFill>
              </a:rPr>
              <a:t>managed transformations</a:t>
            </a:r>
          </a:p>
        </p:txBody>
      </p:sp>
      <p:sp>
        <p:nvSpPr>
          <p:cNvPr id="5" name="TextBox 4">
            <a:extLst>
              <a:ext uri="{FF2B5EF4-FFF2-40B4-BE49-F238E27FC236}">
                <a16:creationId xmlns:a16="http://schemas.microsoft.com/office/drawing/2014/main" id="{B8BBB343-45BB-4750-B5EC-47BF571E95A2}"/>
              </a:ext>
            </a:extLst>
          </p:cNvPr>
          <p:cNvSpPr txBox="1"/>
          <p:nvPr/>
        </p:nvSpPr>
        <p:spPr>
          <a:xfrm>
            <a:off x="9674070" y="1341856"/>
            <a:ext cx="1633781" cy="369332"/>
          </a:xfrm>
          <a:prstGeom prst="rect">
            <a:avLst/>
          </a:prstGeom>
          <a:noFill/>
        </p:spPr>
        <p:txBody>
          <a:bodyPr wrap="none" rtlCol="0">
            <a:spAutoFit/>
          </a:bodyPr>
          <a:lstStyle/>
          <a:p>
            <a:r>
              <a:rPr lang="en-US" dirty="0"/>
              <a:t>18% success*</a:t>
            </a:r>
            <a:endParaRPr lang="en-GB" dirty="0"/>
          </a:p>
        </p:txBody>
      </p:sp>
      <p:cxnSp>
        <p:nvCxnSpPr>
          <p:cNvPr id="9" name="Straight Arrow Connector 8">
            <a:extLst>
              <a:ext uri="{FF2B5EF4-FFF2-40B4-BE49-F238E27FC236}">
                <a16:creationId xmlns:a16="http://schemas.microsoft.com/office/drawing/2014/main" id="{3E156883-8316-418C-98CE-6F6EF4E948B6}"/>
              </a:ext>
            </a:extLst>
          </p:cNvPr>
          <p:cNvCxnSpPr/>
          <p:nvPr/>
        </p:nvCxnSpPr>
        <p:spPr>
          <a:xfrm>
            <a:off x="9815639" y="2322362"/>
            <a:ext cx="0" cy="220526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EC041B-57E9-4720-BF5F-6C535D410B6D}"/>
              </a:ext>
            </a:extLst>
          </p:cNvPr>
          <p:cNvSpPr txBox="1"/>
          <p:nvPr/>
        </p:nvSpPr>
        <p:spPr>
          <a:xfrm>
            <a:off x="9815639" y="5690034"/>
            <a:ext cx="1338828" cy="369332"/>
          </a:xfrm>
          <a:prstGeom prst="rect">
            <a:avLst/>
          </a:prstGeom>
          <a:noFill/>
        </p:spPr>
        <p:txBody>
          <a:bodyPr wrap="none" rtlCol="0">
            <a:spAutoFit/>
          </a:bodyPr>
          <a:lstStyle/>
          <a:p>
            <a:r>
              <a:rPr lang="en-US" dirty="0"/>
              <a:t>18% failure</a:t>
            </a:r>
            <a:endParaRPr lang="en-GB" dirty="0"/>
          </a:p>
        </p:txBody>
      </p:sp>
      <p:sp>
        <p:nvSpPr>
          <p:cNvPr id="22" name="TextBox 21">
            <a:extLst>
              <a:ext uri="{FF2B5EF4-FFF2-40B4-BE49-F238E27FC236}">
                <a16:creationId xmlns:a16="http://schemas.microsoft.com/office/drawing/2014/main" id="{96964B20-2510-4C0C-B034-C39BA96E467B}"/>
              </a:ext>
            </a:extLst>
          </p:cNvPr>
          <p:cNvSpPr txBox="1"/>
          <p:nvPr/>
        </p:nvSpPr>
        <p:spPr>
          <a:xfrm>
            <a:off x="9927339" y="2951431"/>
            <a:ext cx="1429552" cy="923330"/>
          </a:xfrm>
          <a:prstGeom prst="rect">
            <a:avLst/>
          </a:prstGeom>
          <a:noFill/>
        </p:spPr>
        <p:txBody>
          <a:bodyPr wrap="square" rtlCol="0">
            <a:spAutoFit/>
          </a:bodyPr>
          <a:lstStyle/>
          <a:p>
            <a:r>
              <a:rPr lang="en-US" dirty="0"/>
              <a:t>64% moderately effective</a:t>
            </a:r>
            <a:endParaRPr lang="en-GB" dirty="0"/>
          </a:p>
        </p:txBody>
      </p:sp>
      <p:sp>
        <p:nvSpPr>
          <p:cNvPr id="11" name="Rectangle 10">
            <a:extLst>
              <a:ext uri="{FF2B5EF4-FFF2-40B4-BE49-F238E27FC236}">
                <a16:creationId xmlns:a16="http://schemas.microsoft.com/office/drawing/2014/main" id="{63B19B02-0E53-4CC4-8596-BDD9E5A5DB37}"/>
              </a:ext>
            </a:extLst>
          </p:cNvPr>
          <p:cNvSpPr/>
          <p:nvPr/>
        </p:nvSpPr>
        <p:spPr>
          <a:xfrm>
            <a:off x="1181444" y="6190456"/>
            <a:ext cx="10975544" cy="276999"/>
          </a:xfrm>
          <a:prstGeom prst="rect">
            <a:avLst/>
          </a:prstGeom>
        </p:spPr>
        <p:txBody>
          <a:bodyPr wrap="square">
            <a:spAutoFit/>
          </a:bodyPr>
          <a:lstStyle/>
          <a:p>
            <a:r>
              <a:rPr lang="en-US" sz="1200" dirty="0">
                <a:solidFill>
                  <a:srgbClr val="000000"/>
                </a:solidFill>
                <a:latin typeface="ACaslonPro-Regular"/>
                <a:ea typeface="DengXian" panose="02010600030101010101" pitchFamily="2" charset="-122"/>
                <a:cs typeface="ACaslonPro-Regular"/>
              </a:rPr>
              <a:t>* https://www.pmi.org/-/media/pmi/documents/public/pdf/learning/thought-leadership/pulse/organizational-change-management.pdf</a:t>
            </a:r>
            <a:endParaRPr lang="en-GB" sz="1200" dirty="0"/>
          </a:p>
        </p:txBody>
      </p:sp>
      <p:sp>
        <p:nvSpPr>
          <p:cNvPr id="7" name="TextBox 6">
            <a:extLst>
              <a:ext uri="{FF2B5EF4-FFF2-40B4-BE49-F238E27FC236}">
                <a16:creationId xmlns:a16="http://schemas.microsoft.com/office/drawing/2014/main" id="{66DFF616-8482-4804-8D84-9D3D7E68A1F0}"/>
              </a:ext>
            </a:extLst>
          </p:cNvPr>
          <p:cNvSpPr txBox="1"/>
          <p:nvPr/>
        </p:nvSpPr>
        <p:spPr>
          <a:xfrm>
            <a:off x="7433187" y="5557418"/>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867334B-87A8-46AD-8179-82C0ECA41A83}"/>
              </a:ext>
            </a:extLst>
          </p:cNvPr>
          <p:cNvSpPr txBox="1"/>
          <p:nvPr/>
        </p:nvSpPr>
        <p:spPr>
          <a:xfrm>
            <a:off x="705904" y="3274375"/>
            <a:ext cx="2016479" cy="461665"/>
          </a:xfrm>
          <a:prstGeom prst="rect">
            <a:avLst/>
          </a:prstGeom>
          <a:noFill/>
        </p:spPr>
        <p:txBody>
          <a:bodyPr wrap="square" rtlCol="0">
            <a:spAutoFit/>
          </a:bodyPr>
          <a:lstStyle/>
          <a:p>
            <a:r>
              <a:rPr lang="en-US" sz="2400" b="1" dirty="0"/>
              <a:t>Current State</a:t>
            </a:r>
          </a:p>
        </p:txBody>
      </p:sp>
      <p:sp>
        <p:nvSpPr>
          <p:cNvPr id="25" name="TextBox 24">
            <a:extLst>
              <a:ext uri="{FF2B5EF4-FFF2-40B4-BE49-F238E27FC236}">
                <a16:creationId xmlns:a16="http://schemas.microsoft.com/office/drawing/2014/main" id="{805484C6-BC9A-4E68-A162-31B9E833C27E}"/>
              </a:ext>
            </a:extLst>
          </p:cNvPr>
          <p:cNvSpPr txBox="1"/>
          <p:nvPr/>
        </p:nvSpPr>
        <p:spPr>
          <a:xfrm>
            <a:off x="9412401" y="904869"/>
            <a:ext cx="2016479" cy="461665"/>
          </a:xfrm>
          <a:prstGeom prst="rect">
            <a:avLst/>
          </a:prstGeom>
          <a:noFill/>
        </p:spPr>
        <p:txBody>
          <a:bodyPr wrap="square" rtlCol="0">
            <a:spAutoFit/>
          </a:bodyPr>
          <a:lstStyle/>
          <a:p>
            <a:r>
              <a:rPr lang="en-US" sz="2400" b="1" dirty="0"/>
              <a:t>Future State</a:t>
            </a:r>
          </a:p>
        </p:txBody>
      </p:sp>
      <p:cxnSp>
        <p:nvCxnSpPr>
          <p:cNvPr id="26" name="Straight Arrow Connector 25">
            <a:extLst>
              <a:ext uri="{FF2B5EF4-FFF2-40B4-BE49-F238E27FC236}">
                <a16:creationId xmlns:a16="http://schemas.microsoft.com/office/drawing/2014/main" id="{BEE39B37-002E-402D-ABDF-DC303000E925}"/>
              </a:ext>
            </a:extLst>
          </p:cNvPr>
          <p:cNvCxnSpPr/>
          <p:nvPr/>
        </p:nvCxnSpPr>
        <p:spPr>
          <a:xfrm flipV="1">
            <a:off x="2590800" y="1458859"/>
            <a:ext cx="0" cy="39522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04CBA25-F372-4B10-A3A5-CA82C7BC9552}"/>
              </a:ext>
            </a:extLst>
          </p:cNvPr>
          <p:cNvCxnSpPr/>
          <p:nvPr/>
        </p:nvCxnSpPr>
        <p:spPr>
          <a:xfrm>
            <a:off x="2600960" y="3627120"/>
            <a:ext cx="6868160" cy="0"/>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1F61F0A-66D6-47B8-B0CA-2D3F4FC8E209}"/>
              </a:ext>
            </a:extLst>
          </p:cNvPr>
          <p:cNvCxnSpPr/>
          <p:nvPr/>
        </p:nvCxnSpPr>
        <p:spPr>
          <a:xfrm flipV="1">
            <a:off x="2590800" y="1313860"/>
            <a:ext cx="6821601" cy="231326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34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 grpId="0"/>
      <p:bldP spid="21" grpId="0"/>
      <p:bldP spid="22" grpId="0"/>
      <p:bldP spid="11" grpId="0"/>
      <p:bldP spid="1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uppieren 162">
            <a:extLst>
              <a:ext uri="{FF2B5EF4-FFF2-40B4-BE49-F238E27FC236}">
                <a16:creationId xmlns:a16="http://schemas.microsoft.com/office/drawing/2014/main" id="{4CC8BC82-0EA0-E742-B3E3-6FA726B4337F}"/>
              </a:ext>
            </a:extLst>
          </p:cNvPr>
          <p:cNvGrpSpPr/>
          <p:nvPr/>
        </p:nvGrpSpPr>
        <p:grpSpPr>
          <a:xfrm>
            <a:off x="3704789" y="4395958"/>
            <a:ext cx="1826615" cy="517064"/>
            <a:chOff x="2344630" y="4869200"/>
            <a:chExt cx="3247314" cy="919225"/>
          </a:xfrm>
        </p:grpSpPr>
        <p:sp>
          <p:nvSpPr>
            <p:cNvPr id="80" name="Oval 79">
              <a:extLst>
                <a:ext uri="{FF2B5EF4-FFF2-40B4-BE49-F238E27FC236}">
                  <a16:creationId xmlns:a16="http://schemas.microsoft.com/office/drawing/2014/main" id="{5510CF48-496D-BC44-9E1C-6D8E9ACF8582}"/>
                </a:ext>
              </a:extLst>
            </p:cNvPr>
            <p:cNvSpPr>
              <a:spLocks noChangeAspect="1"/>
            </p:cNvSpPr>
            <p:nvPr/>
          </p:nvSpPr>
          <p:spPr>
            <a:xfrm>
              <a:off x="5231944" y="486920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89" name="Freihandform 88">
              <a:extLst>
                <a:ext uri="{FF2B5EF4-FFF2-40B4-BE49-F238E27FC236}">
                  <a16:creationId xmlns:a16="http://schemas.microsoft.com/office/drawing/2014/main" id="{217CF256-70F0-2D4C-881C-6877093E4804}"/>
                </a:ext>
              </a:extLst>
            </p:cNvPr>
            <p:cNvSpPr/>
            <p:nvPr/>
          </p:nvSpPr>
          <p:spPr>
            <a:xfrm rot="5089358">
              <a:off x="3555274" y="4165227"/>
              <a:ext cx="412554" cy="2833842"/>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Lst>
              <a:ahLst/>
              <a:cxnLst>
                <a:cxn ang="0">
                  <a:pos x="connsiteX0" y="connsiteY0"/>
                </a:cxn>
                <a:cxn ang="0">
                  <a:pos x="connsiteX1" y="connsiteY1"/>
                </a:cxn>
              </a:cxnLst>
              <a:rect l="l" t="t" r="r" b="b"/>
              <a:pathLst>
                <a:path w="777435" h="1911761">
                  <a:moveTo>
                    <a:pt x="350216" y="1911761"/>
                  </a:moveTo>
                  <a:cubicBezTo>
                    <a:pt x="1257998" y="1494195"/>
                    <a:pt x="514673" y="644954"/>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grpSp>
        <p:nvGrpSpPr>
          <p:cNvPr id="164" name="Gruppieren 163">
            <a:extLst>
              <a:ext uri="{FF2B5EF4-FFF2-40B4-BE49-F238E27FC236}">
                <a16:creationId xmlns:a16="http://schemas.microsoft.com/office/drawing/2014/main" id="{648C05B4-B761-A646-90EC-35460A65341A}"/>
              </a:ext>
            </a:extLst>
          </p:cNvPr>
          <p:cNvGrpSpPr/>
          <p:nvPr/>
        </p:nvGrpSpPr>
        <p:grpSpPr>
          <a:xfrm>
            <a:off x="5576929" y="3990891"/>
            <a:ext cx="1169633" cy="656393"/>
            <a:chOff x="5672878" y="4149080"/>
            <a:chExt cx="2079346" cy="1166921"/>
          </a:xfrm>
        </p:grpSpPr>
        <p:sp>
          <p:nvSpPr>
            <p:cNvPr id="78" name="Oval 77">
              <a:extLst>
                <a:ext uri="{FF2B5EF4-FFF2-40B4-BE49-F238E27FC236}">
                  <a16:creationId xmlns:a16="http://schemas.microsoft.com/office/drawing/2014/main" id="{F6C77309-FD36-0E40-9060-1C1154453D4B}"/>
                </a:ext>
              </a:extLst>
            </p:cNvPr>
            <p:cNvSpPr>
              <a:spLocks noChangeAspect="1"/>
            </p:cNvSpPr>
            <p:nvPr/>
          </p:nvSpPr>
          <p:spPr>
            <a:xfrm>
              <a:off x="7392224" y="414908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90" name="Freihandform 89">
              <a:extLst>
                <a:ext uri="{FF2B5EF4-FFF2-40B4-BE49-F238E27FC236}">
                  <a16:creationId xmlns:a16="http://schemas.microsoft.com/office/drawing/2014/main" id="{9C885F5F-C722-B24D-BCFC-068BEED4AF31}"/>
                </a:ext>
              </a:extLst>
            </p:cNvPr>
            <p:cNvSpPr/>
            <p:nvPr/>
          </p:nvSpPr>
          <p:spPr>
            <a:xfrm rot="4595260">
              <a:off x="6360023" y="4102939"/>
              <a:ext cx="525917" cy="190020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Lst>
              <a:ahLst/>
              <a:cxnLst>
                <a:cxn ang="0">
                  <a:pos x="connsiteX0" y="connsiteY0"/>
                </a:cxn>
                <a:cxn ang="0">
                  <a:pos x="connsiteX1" y="connsiteY1"/>
                </a:cxn>
              </a:cxnLst>
              <a:rect l="l" t="t" r="r" b="b"/>
              <a:pathLst>
                <a:path w="690971" h="1928812">
                  <a:moveTo>
                    <a:pt x="228600" y="1928812"/>
                  </a:moveTo>
                  <a:cubicBezTo>
                    <a:pt x="1136382" y="1511246"/>
                    <a:pt x="514673" y="644954"/>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sp>
        <p:nvSpPr>
          <p:cNvPr id="81" name="Oval 80">
            <a:extLst>
              <a:ext uri="{FF2B5EF4-FFF2-40B4-BE49-F238E27FC236}">
                <a16:creationId xmlns:a16="http://schemas.microsoft.com/office/drawing/2014/main" id="{E563D6BC-6634-604D-9D73-8C2C47210480}"/>
              </a:ext>
            </a:extLst>
          </p:cNvPr>
          <p:cNvSpPr>
            <a:spLocks noChangeAspect="1"/>
          </p:cNvSpPr>
          <p:nvPr/>
        </p:nvSpPr>
        <p:spPr>
          <a:xfrm>
            <a:off x="7354128" y="3383344"/>
            <a:ext cx="202500" cy="2025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nvGrpSpPr>
          <p:cNvPr id="166" name="Gruppieren 165">
            <a:extLst>
              <a:ext uri="{FF2B5EF4-FFF2-40B4-BE49-F238E27FC236}">
                <a16:creationId xmlns:a16="http://schemas.microsoft.com/office/drawing/2014/main" id="{D557B773-CD8C-8943-BEA9-B38E307EE4AA}"/>
              </a:ext>
            </a:extLst>
          </p:cNvPr>
          <p:cNvGrpSpPr/>
          <p:nvPr/>
        </p:nvGrpSpPr>
        <p:grpSpPr>
          <a:xfrm>
            <a:off x="7495140" y="2370733"/>
            <a:ext cx="742634" cy="1554770"/>
            <a:chOff x="9083029" y="1268800"/>
            <a:chExt cx="1320239" cy="2764036"/>
          </a:xfrm>
        </p:grpSpPr>
        <p:sp>
          <p:nvSpPr>
            <p:cNvPr id="83" name="Oval 82">
              <a:extLst>
                <a:ext uri="{FF2B5EF4-FFF2-40B4-BE49-F238E27FC236}">
                  <a16:creationId xmlns:a16="http://schemas.microsoft.com/office/drawing/2014/main" id="{5AF99EBC-6E96-F349-9B40-5C51B7F7E489}"/>
                </a:ext>
              </a:extLst>
            </p:cNvPr>
            <p:cNvSpPr>
              <a:spLocks noChangeAspect="1"/>
            </p:cNvSpPr>
            <p:nvPr/>
          </p:nvSpPr>
          <p:spPr>
            <a:xfrm>
              <a:off x="9912464" y="126880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94" name="Freihandform 93">
              <a:extLst>
                <a:ext uri="{FF2B5EF4-FFF2-40B4-BE49-F238E27FC236}">
                  <a16:creationId xmlns:a16="http://schemas.microsoft.com/office/drawing/2014/main" id="{1B3DACB1-9488-9A42-895A-B30EC44D3691}"/>
                </a:ext>
              </a:extLst>
            </p:cNvPr>
            <p:cNvSpPr/>
            <p:nvPr/>
          </p:nvSpPr>
          <p:spPr>
            <a:xfrm rot="4554796">
              <a:off x="8680144" y="2309712"/>
              <a:ext cx="2126009" cy="1320239"/>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636238 w 1017217"/>
                <a:gd name="connsiteY0" fmla="*/ 1039551 h 1039551"/>
                <a:gd name="connsiteX1" fmla="*/ 0 w 1017217"/>
                <a:gd name="connsiteY1" fmla="*/ 0 h 1039551"/>
                <a:gd name="connsiteX0" fmla="*/ 661820 w 1037312"/>
                <a:gd name="connsiteY0" fmla="*/ 1119260 h 1119260"/>
                <a:gd name="connsiteX1" fmla="*/ 0 w 1037312"/>
                <a:gd name="connsiteY1" fmla="*/ 0 h 1119260"/>
                <a:gd name="connsiteX0" fmla="*/ 661820 w 966013"/>
                <a:gd name="connsiteY0" fmla="*/ 1119260 h 1119260"/>
                <a:gd name="connsiteX1" fmla="*/ 0 w 966013"/>
                <a:gd name="connsiteY1" fmla="*/ 0 h 1119260"/>
              </a:gdLst>
              <a:ahLst/>
              <a:cxnLst>
                <a:cxn ang="0">
                  <a:pos x="connsiteX0" y="connsiteY0"/>
                </a:cxn>
                <a:cxn ang="0">
                  <a:pos x="connsiteX1" y="connsiteY1"/>
                </a:cxn>
              </a:cxnLst>
              <a:rect l="l" t="t" r="r" b="b"/>
              <a:pathLst>
                <a:path w="966013" h="1119260">
                  <a:moveTo>
                    <a:pt x="661820" y="1119260"/>
                  </a:moveTo>
                  <a:cubicBezTo>
                    <a:pt x="1407387" y="612200"/>
                    <a:pt x="624713" y="353501"/>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grpSp>
        <p:nvGrpSpPr>
          <p:cNvPr id="173" name="Gruppieren 172">
            <a:extLst>
              <a:ext uri="{FF2B5EF4-FFF2-40B4-BE49-F238E27FC236}">
                <a16:creationId xmlns:a16="http://schemas.microsoft.com/office/drawing/2014/main" id="{7771DB1D-8ED4-5949-9C52-C0E22655A61C}"/>
              </a:ext>
            </a:extLst>
          </p:cNvPr>
          <p:cNvGrpSpPr/>
          <p:nvPr/>
        </p:nvGrpSpPr>
        <p:grpSpPr>
          <a:xfrm>
            <a:off x="3586568" y="2608860"/>
            <a:ext cx="4970141" cy="2999477"/>
            <a:chOff x="2134457" y="1692137"/>
            <a:chExt cx="8835805" cy="5332402"/>
          </a:xfrm>
        </p:grpSpPr>
        <p:sp>
          <p:nvSpPr>
            <p:cNvPr id="97" name="Textfeld 96">
              <a:extLst>
                <a:ext uri="{FF2B5EF4-FFF2-40B4-BE49-F238E27FC236}">
                  <a16:creationId xmlns:a16="http://schemas.microsoft.com/office/drawing/2014/main" id="{B37E1006-E5BB-B94F-8599-74E1978E63C3}"/>
                </a:ext>
              </a:extLst>
            </p:cNvPr>
            <p:cNvSpPr txBox="1"/>
            <p:nvPr/>
          </p:nvSpPr>
          <p:spPr>
            <a:xfrm>
              <a:off x="8328246" y="6121728"/>
              <a:ext cx="1683203" cy="902811"/>
            </a:xfrm>
            <a:prstGeom prst="rect">
              <a:avLst/>
            </a:prstGeom>
            <a:noFill/>
          </p:spPr>
          <p:txBody>
            <a:bodyPr wrap="square" rtlCol="0">
              <a:spAutoFit/>
            </a:bodyPr>
            <a:lstStyle/>
            <a:p>
              <a:pPr algn="ctr"/>
              <a:r>
                <a:rPr lang="en-US" sz="1350" b="1" dirty="0">
                  <a:solidFill>
                    <a:srgbClr val="5C3575"/>
                  </a:solidFill>
                </a:rPr>
                <a:t>Evolving Process</a:t>
              </a:r>
            </a:p>
          </p:txBody>
        </p:sp>
        <p:sp>
          <p:nvSpPr>
            <p:cNvPr id="125" name="Freihandform 124">
              <a:extLst>
                <a:ext uri="{FF2B5EF4-FFF2-40B4-BE49-F238E27FC236}">
                  <a16:creationId xmlns:a16="http://schemas.microsoft.com/office/drawing/2014/main" id="{7D5E7563-0FA8-6D43-999A-E7CD9FFE13AF}"/>
                </a:ext>
              </a:extLst>
            </p:cNvPr>
            <p:cNvSpPr/>
            <p:nvPr/>
          </p:nvSpPr>
          <p:spPr>
            <a:xfrm>
              <a:off x="2134457" y="5701574"/>
              <a:ext cx="6193791" cy="1036249"/>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Lst>
              <a:ahLst/>
              <a:cxnLst>
                <a:cxn ang="0">
                  <a:pos x="connsiteX0" y="connsiteY0"/>
                </a:cxn>
                <a:cxn ang="0">
                  <a:pos x="connsiteX1" y="connsiteY1"/>
                </a:cxn>
              </a:cxnLst>
              <a:rect l="l" t="t" r="r" b="b"/>
              <a:pathLst>
                <a:path w="6017265" h="1690614">
                  <a:moveTo>
                    <a:pt x="0" y="0"/>
                  </a:moveTo>
                  <a:cubicBezTo>
                    <a:pt x="449217" y="1775082"/>
                    <a:pt x="3073121" y="1889797"/>
                    <a:pt x="6017265" y="151923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27" name="Freihandform 126">
              <a:extLst>
                <a:ext uri="{FF2B5EF4-FFF2-40B4-BE49-F238E27FC236}">
                  <a16:creationId xmlns:a16="http://schemas.microsoft.com/office/drawing/2014/main" id="{F95C41EF-DF85-1A4B-842D-5DDFCDF5CA12}"/>
                </a:ext>
              </a:extLst>
            </p:cNvPr>
            <p:cNvSpPr/>
            <p:nvPr/>
          </p:nvSpPr>
          <p:spPr>
            <a:xfrm>
              <a:off x="5454807" y="5362155"/>
              <a:ext cx="2873441" cy="1180783"/>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46610"/>
                <a:gd name="connsiteX1" fmla="*/ 6017265 w 6017265"/>
                <a:gd name="connsiteY1" fmla="*/ 1519230 h 1646610"/>
                <a:gd name="connsiteX0" fmla="*/ 0 w 5516112"/>
                <a:gd name="connsiteY0" fmla="*/ 0 h 1188443"/>
                <a:gd name="connsiteX1" fmla="*/ 5516112 w 5516112"/>
                <a:gd name="connsiteY1" fmla="*/ 932083 h 1188443"/>
                <a:gd name="connsiteX0" fmla="*/ 0 w 5928828"/>
                <a:gd name="connsiteY0" fmla="*/ 0 h 1565304"/>
                <a:gd name="connsiteX1" fmla="*/ 5928828 w 5928828"/>
                <a:gd name="connsiteY1" fmla="*/ 1424528 h 1565304"/>
              </a:gdLst>
              <a:ahLst/>
              <a:cxnLst>
                <a:cxn ang="0">
                  <a:pos x="connsiteX0" y="connsiteY0"/>
                </a:cxn>
                <a:cxn ang="0">
                  <a:pos x="connsiteX1" y="connsiteY1"/>
                </a:cxn>
              </a:cxnLst>
              <a:rect l="l" t="t" r="r" b="b"/>
              <a:pathLst>
                <a:path w="5928828" h="1565304">
                  <a:moveTo>
                    <a:pt x="0" y="0"/>
                  </a:moveTo>
                  <a:cubicBezTo>
                    <a:pt x="1009333" y="1472038"/>
                    <a:pt x="2984684" y="1795095"/>
                    <a:pt x="5928828" y="1424528"/>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28" name="Freihandform 127">
              <a:extLst>
                <a:ext uri="{FF2B5EF4-FFF2-40B4-BE49-F238E27FC236}">
                  <a16:creationId xmlns:a16="http://schemas.microsoft.com/office/drawing/2014/main" id="{845A5F78-4D4A-B14B-AE68-1093090FCE01}"/>
                </a:ext>
              </a:extLst>
            </p:cNvPr>
            <p:cNvSpPr/>
            <p:nvPr/>
          </p:nvSpPr>
          <p:spPr>
            <a:xfrm>
              <a:off x="7575983" y="4588951"/>
              <a:ext cx="752264" cy="1647999"/>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64852 w 6082117"/>
                <a:gd name="connsiteY0" fmla="*/ 0 h 1597541"/>
                <a:gd name="connsiteX1" fmla="*/ 6082117 w 6082117"/>
                <a:gd name="connsiteY1" fmla="*/ 1519230 h 1597541"/>
                <a:gd name="connsiteX0" fmla="*/ 115454 w 6132719"/>
                <a:gd name="connsiteY0" fmla="*/ 0 h 1554435"/>
                <a:gd name="connsiteX1" fmla="*/ 6132719 w 6132719"/>
                <a:gd name="connsiteY1" fmla="*/ 1519230 h 1554435"/>
              </a:gdLst>
              <a:ahLst/>
              <a:cxnLst>
                <a:cxn ang="0">
                  <a:pos x="connsiteX0" y="connsiteY0"/>
                </a:cxn>
                <a:cxn ang="0">
                  <a:pos x="connsiteX1" y="connsiteY1"/>
                </a:cxn>
              </a:cxnLst>
              <a:rect l="l" t="t" r="r" b="b"/>
              <a:pathLst>
                <a:path w="6132719" h="1554435">
                  <a:moveTo>
                    <a:pt x="115454" y="0"/>
                  </a:moveTo>
                  <a:cubicBezTo>
                    <a:pt x="-483613" y="872167"/>
                    <a:pt x="1208464" y="1741558"/>
                    <a:pt x="6132719" y="151923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30" name="Freihandform 129">
              <a:extLst>
                <a:ext uri="{FF2B5EF4-FFF2-40B4-BE49-F238E27FC236}">
                  <a16:creationId xmlns:a16="http://schemas.microsoft.com/office/drawing/2014/main" id="{8A68E572-15BC-6444-9753-38AF6754A67D}"/>
                </a:ext>
              </a:extLst>
            </p:cNvPr>
            <p:cNvSpPr/>
            <p:nvPr/>
          </p:nvSpPr>
          <p:spPr>
            <a:xfrm flipH="1">
              <a:off x="9765874" y="1692137"/>
              <a:ext cx="1204388" cy="4674753"/>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23671"/>
                <a:gd name="connsiteX1" fmla="*/ 6017265 w 6017265"/>
                <a:gd name="connsiteY1" fmla="*/ 1519230 h 1623671"/>
                <a:gd name="connsiteX0" fmla="*/ 0 w 5891064"/>
                <a:gd name="connsiteY0" fmla="*/ 0 h 1707072"/>
                <a:gd name="connsiteX1" fmla="*/ 5891064 w 5891064"/>
                <a:gd name="connsiteY1" fmla="*/ 1618857 h 1707072"/>
                <a:gd name="connsiteX0" fmla="*/ 0 w 5891064"/>
                <a:gd name="connsiteY0" fmla="*/ 0 h 1625111"/>
                <a:gd name="connsiteX1" fmla="*/ 5891064 w 5891064"/>
                <a:gd name="connsiteY1" fmla="*/ 1618857 h 1625111"/>
                <a:gd name="connsiteX0" fmla="*/ 0 w 5891064"/>
                <a:gd name="connsiteY0" fmla="*/ 0 h 1619074"/>
                <a:gd name="connsiteX1" fmla="*/ 5891064 w 5891064"/>
                <a:gd name="connsiteY1" fmla="*/ 1618857 h 1619074"/>
                <a:gd name="connsiteX0" fmla="*/ 2373326 w 2477015"/>
                <a:gd name="connsiteY0" fmla="*/ 0 h 2696677"/>
                <a:gd name="connsiteX1" fmla="*/ 1541587 w 2477015"/>
                <a:gd name="connsiteY1" fmla="*/ 2696638 h 2696677"/>
                <a:gd name="connsiteX0" fmla="*/ 3905915 w 3905914"/>
                <a:gd name="connsiteY0" fmla="*/ 0 h 2696677"/>
                <a:gd name="connsiteX1" fmla="*/ 3074176 w 3905914"/>
                <a:gd name="connsiteY1" fmla="*/ 2696638 h 2696677"/>
                <a:gd name="connsiteX0" fmla="*/ 4845965 w 4845964"/>
                <a:gd name="connsiteY0" fmla="*/ 0 h 2732904"/>
                <a:gd name="connsiteX1" fmla="*/ 2443474 w 4845964"/>
                <a:gd name="connsiteY1" fmla="*/ 2732866 h 2732904"/>
                <a:gd name="connsiteX0" fmla="*/ 4683102 w 4683101"/>
                <a:gd name="connsiteY0" fmla="*/ 0 h 2751018"/>
                <a:gd name="connsiteX1" fmla="*/ 2531931 w 4683101"/>
                <a:gd name="connsiteY1" fmla="*/ 2750980 h 2751018"/>
                <a:gd name="connsiteX0" fmla="*/ 5494375 w 5494374"/>
                <a:gd name="connsiteY0" fmla="*/ 0 h 2769131"/>
                <a:gd name="connsiteX1" fmla="*/ 2149433 w 5494374"/>
                <a:gd name="connsiteY1" fmla="*/ 2769094 h 2769131"/>
                <a:gd name="connsiteX0" fmla="*/ 2638432 w 4822526"/>
                <a:gd name="connsiteY0" fmla="*/ 0 h 2965530"/>
                <a:gd name="connsiteX1" fmla="*/ 4822525 w 4822526"/>
                <a:gd name="connsiteY1" fmla="*/ 2965497 h 2965530"/>
                <a:gd name="connsiteX0" fmla="*/ 2032498 w 4216592"/>
                <a:gd name="connsiteY0" fmla="*/ 0 h 2965611"/>
                <a:gd name="connsiteX1" fmla="*/ 4216591 w 4216592"/>
                <a:gd name="connsiteY1" fmla="*/ 2965497 h 2965611"/>
                <a:gd name="connsiteX0" fmla="*/ 2132673 w 4025365"/>
                <a:gd name="connsiteY0" fmla="*/ 0 h 2920987"/>
                <a:gd name="connsiteX1" fmla="*/ 4025364 w 4025365"/>
                <a:gd name="connsiteY1" fmla="*/ 2920860 h 2920987"/>
                <a:gd name="connsiteX0" fmla="*/ 3020206 w 4912898"/>
                <a:gd name="connsiteY0" fmla="*/ 0 h 2920968"/>
                <a:gd name="connsiteX1" fmla="*/ 4912897 w 4912898"/>
                <a:gd name="connsiteY1" fmla="*/ 2920860 h 2920968"/>
              </a:gdLst>
              <a:ahLst/>
              <a:cxnLst>
                <a:cxn ang="0">
                  <a:pos x="connsiteX0" y="connsiteY0"/>
                </a:cxn>
                <a:cxn ang="0">
                  <a:pos x="connsiteX1" y="connsiteY1"/>
                </a:cxn>
              </a:cxnLst>
              <a:rect l="l" t="t" r="r" b="b"/>
              <a:pathLst>
                <a:path w="4912898" h="2920968">
                  <a:moveTo>
                    <a:pt x="3020206" y="0"/>
                  </a:moveTo>
                  <a:cubicBezTo>
                    <a:pt x="-2652203" y="2466364"/>
                    <a:pt x="643645" y="2929148"/>
                    <a:pt x="4912897" y="292086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31" name="Freihandform 130">
              <a:extLst>
                <a:ext uri="{FF2B5EF4-FFF2-40B4-BE49-F238E27FC236}">
                  <a16:creationId xmlns:a16="http://schemas.microsoft.com/office/drawing/2014/main" id="{A1FC992E-0B49-1B45-BBB9-2708F93C3C61}"/>
                </a:ext>
              </a:extLst>
            </p:cNvPr>
            <p:cNvSpPr/>
            <p:nvPr/>
          </p:nvSpPr>
          <p:spPr>
            <a:xfrm flipH="1">
              <a:off x="9065521" y="3555162"/>
              <a:ext cx="1098053" cy="2650816"/>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23671"/>
                <a:gd name="connsiteX1" fmla="*/ 6017265 w 6017265"/>
                <a:gd name="connsiteY1" fmla="*/ 1519230 h 1623671"/>
                <a:gd name="connsiteX0" fmla="*/ 0 w 5891064"/>
                <a:gd name="connsiteY0" fmla="*/ 0 h 1707072"/>
                <a:gd name="connsiteX1" fmla="*/ 5891064 w 5891064"/>
                <a:gd name="connsiteY1" fmla="*/ 1618857 h 1707072"/>
                <a:gd name="connsiteX0" fmla="*/ 0 w 5891064"/>
                <a:gd name="connsiteY0" fmla="*/ 0 h 1625111"/>
                <a:gd name="connsiteX1" fmla="*/ 5891064 w 5891064"/>
                <a:gd name="connsiteY1" fmla="*/ 1618857 h 1625111"/>
                <a:gd name="connsiteX0" fmla="*/ 0 w 5891064"/>
                <a:gd name="connsiteY0" fmla="*/ 0 h 1619074"/>
                <a:gd name="connsiteX1" fmla="*/ 5891064 w 5891064"/>
                <a:gd name="connsiteY1" fmla="*/ 1618857 h 1619074"/>
                <a:gd name="connsiteX0" fmla="*/ 2373326 w 2477015"/>
                <a:gd name="connsiteY0" fmla="*/ 0 h 2696677"/>
                <a:gd name="connsiteX1" fmla="*/ 1541587 w 2477015"/>
                <a:gd name="connsiteY1" fmla="*/ 2696638 h 2696677"/>
                <a:gd name="connsiteX0" fmla="*/ 3905915 w 3905914"/>
                <a:gd name="connsiteY0" fmla="*/ 0 h 2696677"/>
                <a:gd name="connsiteX1" fmla="*/ 3074176 w 3905914"/>
                <a:gd name="connsiteY1" fmla="*/ 2696638 h 2696677"/>
                <a:gd name="connsiteX0" fmla="*/ 4845965 w 4845964"/>
                <a:gd name="connsiteY0" fmla="*/ 0 h 2732904"/>
                <a:gd name="connsiteX1" fmla="*/ 2443474 w 4845964"/>
                <a:gd name="connsiteY1" fmla="*/ 2732866 h 2732904"/>
                <a:gd name="connsiteX0" fmla="*/ 4683102 w 4683101"/>
                <a:gd name="connsiteY0" fmla="*/ 0 h 2751018"/>
                <a:gd name="connsiteX1" fmla="*/ 2531931 w 4683101"/>
                <a:gd name="connsiteY1" fmla="*/ 2750980 h 2751018"/>
                <a:gd name="connsiteX0" fmla="*/ 5494375 w 5494374"/>
                <a:gd name="connsiteY0" fmla="*/ 0 h 2769131"/>
                <a:gd name="connsiteX1" fmla="*/ 2149433 w 5494374"/>
                <a:gd name="connsiteY1" fmla="*/ 2769094 h 2769131"/>
                <a:gd name="connsiteX0" fmla="*/ 7787637 w 7787636"/>
                <a:gd name="connsiteY0" fmla="*/ 0 h 3200599"/>
                <a:gd name="connsiteX1" fmla="*/ 1528329 w 7787636"/>
                <a:gd name="connsiteY1" fmla="*/ 3200571 h 3200599"/>
                <a:gd name="connsiteX0" fmla="*/ 5599527 w 5599526"/>
                <a:gd name="connsiteY0" fmla="*/ 0 h 2682838"/>
                <a:gd name="connsiteX1" fmla="*/ 2108870 w 5599526"/>
                <a:gd name="connsiteY1" fmla="*/ 2682798 h 2682838"/>
                <a:gd name="connsiteX0" fmla="*/ 4939272 w 4939273"/>
                <a:gd name="connsiteY0" fmla="*/ 0 h 1661833"/>
                <a:gd name="connsiteX1" fmla="*/ 2395783 w 4939273"/>
                <a:gd name="connsiteY1" fmla="*/ 1661636 h 1661833"/>
                <a:gd name="connsiteX0" fmla="*/ 5599527 w 5599526"/>
                <a:gd name="connsiteY0" fmla="*/ 0 h 2668457"/>
                <a:gd name="connsiteX1" fmla="*/ 2108870 w 5599526"/>
                <a:gd name="connsiteY1" fmla="*/ 2668417 h 2668457"/>
              </a:gdLst>
              <a:ahLst/>
              <a:cxnLst>
                <a:cxn ang="0">
                  <a:pos x="connsiteX0" y="connsiteY0"/>
                </a:cxn>
                <a:cxn ang="0">
                  <a:pos x="connsiteX1" y="connsiteY1"/>
                </a:cxn>
              </a:cxnLst>
              <a:rect l="l" t="t" r="r" b="b"/>
              <a:pathLst>
                <a:path w="5599526" h="2668457">
                  <a:moveTo>
                    <a:pt x="5599527" y="0"/>
                  </a:moveTo>
                  <a:cubicBezTo>
                    <a:pt x="584700" y="1421860"/>
                    <a:pt x="-2160382" y="2676705"/>
                    <a:pt x="2108870" y="2668417"/>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grpSp>
      <p:grpSp>
        <p:nvGrpSpPr>
          <p:cNvPr id="162" name="Gruppieren 161">
            <a:extLst>
              <a:ext uri="{FF2B5EF4-FFF2-40B4-BE49-F238E27FC236}">
                <a16:creationId xmlns:a16="http://schemas.microsoft.com/office/drawing/2014/main" id="{3B6B6C61-127D-7743-BD27-D93DFFCAB190}"/>
              </a:ext>
            </a:extLst>
          </p:cNvPr>
          <p:cNvGrpSpPr/>
          <p:nvPr/>
        </p:nvGrpSpPr>
        <p:grpSpPr>
          <a:xfrm>
            <a:off x="2766806" y="4544389"/>
            <a:ext cx="897083" cy="507831"/>
            <a:chOff x="-786932" y="8845775"/>
            <a:chExt cx="1594813" cy="902811"/>
          </a:xfrm>
        </p:grpSpPr>
        <p:sp>
          <p:nvSpPr>
            <p:cNvPr id="79" name="Oval 78">
              <a:extLst>
                <a:ext uri="{FF2B5EF4-FFF2-40B4-BE49-F238E27FC236}">
                  <a16:creationId xmlns:a16="http://schemas.microsoft.com/office/drawing/2014/main" id="{CF6A0104-BB0C-B54E-A5C7-B31DD1F7CA56}"/>
                </a:ext>
              </a:extLst>
            </p:cNvPr>
            <p:cNvSpPr>
              <a:spLocks noChangeAspect="1"/>
            </p:cNvSpPr>
            <p:nvPr/>
          </p:nvSpPr>
          <p:spPr>
            <a:xfrm>
              <a:off x="447881" y="8968096"/>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136" name="Textfeld 135">
              <a:extLst>
                <a:ext uri="{FF2B5EF4-FFF2-40B4-BE49-F238E27FC236}">
                  <a16:creationId xmlns:a16="http://schemas.microsoft.com/office/drawing/2014/main" id="{54E3BDB4-6080-5C45-85EA-D4B69E3E2432}"/>
                </a:ext>
              </a:extLst>
            </p:cNvPr>
            <p:cNvSpPr txBox="1"/>
            <p:nvPr/>
          </p:nvSpPr>
          <p:spPr>
            <a:xfrm>
              <a:off x="-786932" y="8845775"/>
              <a:ext cx="1314443" cy="902811"/>
            </a:xfrm>
            <a:prstGeom prst="rect">
              <a:avLst/>
            </a:prstGeom>
            <a:noFill/>
          </p:spPr>
          <p:txBody>
            <a:bodyPr wrap="square" rtlCol="0">
              <a:spAutoFit/>
            </a:bodyPr>
            <a:lstStyle/>
            <a:p>
              <a:pPr algn="ctr"/>
              <a:r>
                <a:rPr lang="en-US" sz="1350" b="1" dirty="0">
                  <a:solidFill>
                    <a:srgbClr val="5C3575"/>
                  </a:solidFill>
                </a:rPr>
                <a:t>Initial Process</a:t>
              </a:r>
            </a:p>
          </p:txBody>
        </p:sp>
      </p:grpSp>
      <p:grpSp>
        <p:nvGrpSpPr>
          <p:cNvPr id="172" name="Gruppieren 171">
            <a:extLst>
              <a:ext uri="{FF2B5EF4-FFF2-40B4-BE49-F238E27FC236}">
                <a16:creationId xmlns:a16="http://schemas.microsoft.com/office/drawing/2014/main" id="{705E705A-D0BB-184E-BB64-3E571156023D}"/>
              </a:ext>
            </a:extLst>
          </p:cNvPr>
          <p:cNvGrpSpPr/>
          <p:nvPr/>
        </p:nvGrpSpPr>
        <p:grpSpPr>
          <a:xfrm>
            <a:off x="8005253" y="1242558"/>
            <a:ext cx="1393763" cy="1787735"/>
            <a:chOff x="9989898" y="-736846"/>
            <a:chExt cx="2477800" cy="3178196"/>
          </a:xfrm>
        </p:grpSpPr>
        <p:sp>
          <p:nvSpPr>
            <p:cNvPr id="132" name="Freihandform 131">
              <a:extLst>
                <a:ext uri="{FF2B5EF4-FFF2-40B4-BE49-F238E27FC236}">
                  <a16:creationId xmlns:a16="http://schemas.microsoft.com/office/drawing/2014/main" id="{6085C3D6-DCE0-7540-B69F-80B517DA05CF}"/>
                </a:ext>
              </a:extLst>
            </p:cNvPr>
            <p:cNvSpPr/>
            <p:nvPr/>
          </p:nvSpPr>
          <p:spPr>
            <a:xfrm rot="4554796">
              <a:off x="9756626" y="-269722"/>
              <a:ext cx="3178196" cy="224394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636238 w 1017217"/>
                <a:gd name="connsiteY0" fmla="*/ 1039551 h 1039551"/>
                <a:gd name="connsiteX1" fmla="*/ 0 w 1017217"/>
                <a:gd name="connsiteY1" fmla="*/ 0 h 1039551"/>
                <a:gd name="connsiteX0" fmla="*/ 661820 w 1037312"/>
                <a:gd name="connsiteY0" fmla="*/ 1119260 h 1119260"/>
                <a:gd name="connsiteX1" fmla="*/ 0 w 1037312"/>
                <a:gd name="connsiteY1" fmla="*/ 0 h 1119260"/>
                <a:gd name="connsiteX0" fmla="*/ 661820 w 966013"/>
                <a:gd name="connsiteY0" fmla="*/ 1119260 h 1119260"/>
                <a:gd name="connsiteX1" fmla="*/ 0 w 966013"/>
                <a:gd name="connsiteY1" fmla="*/ 0 h 1119260"/>
              </a:gdLst>
              <a:ahLst/>
              <a:cxnLst>
                <a:cxn ang="0">
                  <a:pos x="connsiteX0" y="connsiteY0"/>
                </a:cxn>
                <a:cxn ang="0">
                  <a:pos x="connsiteX1" y="connsiteY1"/>
                </a:cxn>
              </a:cxnLst>
              <a:rect l="l" t="t" r="r" b="b"/>
              <a:pathLst>
                <a:path w="966013" h="1119260">
                  <a:moveTo>
                    <a:pt x="661820" y="1119260"/>
                  </a:moveTo>
                  <a:cubicBezTo>
                    <a:pt x="1407387" y="612200"/>
                    <a:pt x="624713" y="353501"/>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137" name="Textfeld 136">
              <a:extLst>
                <a:ext uri="{FF2B5EF4-FFF2-40B4-BE49-F238E27FC236}">
                  <a16:creationId xmlns:a16="http://schemas.microsoft.com/office/drawing/2014/main" id="{BA45CFCB-9857-BF49-8651-06B2D6BDFD27}"/>
                </a:ext>
              </a:extLst>
            </p:cNvPr>
            <p:cNvSpPr txBox="1"/>
            <p:nvPr/>
          </p:nvSpPr>
          <p:spPr>
            <a:xfrm>
              <a:off x="9989898" y="-580268"/>
              <a:ext cx="1902300" cy="1272144"/>
            </a:xfrm>
            <a:prstGeom prst="rect">
              <a:avLst/>
            </a:prstGeom>
            <a:noFill/>
            <a:ln>
              <a:noFill/>
            </a:ln>
          </p:spPr>
          <p:txBody>
            <a:bodyPr vert="horz" wrap="square" rtlCol="0">
              <a:spAutoFit/>
            </a:bodyPr>
            <a:lstStyle/>
            <a:p>
              <a:pPr algn="ctr"/>
              <a:r>
                <a:rPr lang="en-US" sz="1350" b="1" dirty="0">
                  <a:solidFill>
                    <a:srgbClr val="5C3575"/>
                  </a:solidFill>
                </a:rPr>
                <a:t>Future process</a:t>
              </a:r>
            </a:p>
            <a:p>
              <a:pPr algn="ctr"/>
              <a:r>
                <a:rPr lang="en-US" sz="1350" b="1" dirty="0">
                  <a:solidFill>
                    <a:srgbClr val="5C3575"/>
                  </a:solidFill>
                </a:rPr>
                <a:t>is emergent</a:t>
              </a:r>
            </a:p>
          </p:txBody>
        </p:sp>
      </p:grpSp>
      <p:grpSp>
        <p:nvGrpSpPr>
          <p:cNvPr id="167" name="Gruppieren 166">
            <a:extLst>
              <a:ext uri="{FF2B5EF4-FFF2-40B4-BE49-F238E27FC236}">
                <a16:creationId xmlns:a16="http://schemas.microsoft.com/office/drawing/2014/main" id="{4DCE7B4D-1895-C343-A094-0A6241C1987C}"/>
              </a:ext>
            </a:extLst>
          </p:cNvPr>
          <p:cNvGrpSpPr/>
          <p:nvPr/>
        </p:nvGrpSpPr>
        <p:grpSpPr>
          <a:xfrm>
            <a:off x="3097584" y="3743077"/>
            <a:ext cx="739375" cy="780853"/>
            <a:chOff x="1265150" y="3708520"/>
            <a:chExt cx="1314444" cy="1388183"/>
          </a:xfrm>
        </p:grpSpPr>
        <p:sp>
          <p:nvSpPr>
            <p:cNvPr id="139" name="Textfeld 138">
              <a:extLst>
                <a:ext uri="{FF2B5EF4-FFF2-40B4-BE49-F238E27FC236}">
                  <a16:creationId xmlns:a16="http://schemas.microsoft.com/office/drawing/2014/main" id="{5262D7E0-32B5-904B-9032-9233C8C54025}"/>
                </a:ext>
              </a:extLst>
            </p:cNvPr>
            <p:cNvSpPr txBox="1"/>
            <p:nvPr/>
          </p:nvSpPr>
          <p:spPr>
            <a:xfrm>
              <a:off x="1265150" y="3708520"/>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sp>
          <p:nvSpPr>
            <p:cNvPr id="151" name="Freihandform 150">
              <a:extLst>
                <a:ext uri="{FF2B5EF4-FFF2-40B4-BE49-F238E27FC236}">
                  <a16:creationId xmlns:a16="http://schemas.microsoft.com/office/drawing/2014/main" id="{55F572D3-095D-8344-8C67-4AD9C4535A83}"/>
                </a:ext>
              </a:extLst>
            </p:cNvPr>
            <p:cNvSpPr/>
            <p:nvPr/>
          </p:nvSpPr>
          <p:spPr>
            <a:xfrm rot="8622445" flipH="1" flipV="1">
              <a:off x="1765610" y="4364277"/>
              <a:ext cx="362934" cy="732426"/>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grpSp>
      <p:grpSp>
        <p:nvGrpSpPr>
          <p:cNvPr id="168" name="Gruppieren 167">
            <a:extLst>
              <a:ext uri="{FF2B5EF4-FFF2-40B4-BE49-F238E27FC236}">
                <a16:creationId xmlns:a16="http://schemas.microsoft.com/office/drawing/2014/main" id="{B72D2737-1655-6C4C-91CD-5028731B24B3}"/>
              </a:ext>
            </a:extLst>
          </p:cNvPr>
          <p:cNvGrpSpPr/>
          <p:nvPr/>
        </p:nvGrpSpPr>
        <p:grpSpPr>
          <a:xfrm>
            <a:off x="4792030" y="3402732"/>
            <a:ext cx="739375" cy="928393"/>
            <a:chOff x="4277500" y="3103466"/>
            <a:chExt cx="1314444" cy="1650476"/>
          </a:xfrm>
        </p:grpSpPr>
        <p:sp>
          <p:nvSpPr>
            <p:cNvPr id="140" name="Freihandform 139">
              <a:extLst>
                <a:ext uri="{FF2B5EF4-FFF2-40B4-BE49-F238E27FC236}">
                  <a16:creationId xmlns:a16="http://schemas.microsoft.com/office/drawing/2014/main" id="{E826E7F9-5522-5348-910A-44666E027293}"/>
                </a:ext>
              </a:extLst>
            </p:cNvPr>
            <p:cNvSpPr/>
            <p:nvPr/>
          </p:nvSpPr>
          <p:spPr>
            <a:xfrm rot="8163200" flipH="1" flipV="1">
              <a:off x="4798890" y="3756464"/>
              <a:ext cx="540639" cy="99747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4" name="Textfeld 153">
              <a:extLst>
                <a:ext uri="{FF2B5EF4-FFF2-40B4-BE49-F238E27FC236}">
                  <a16:creationId xmlns:a16="http://schemas.microsoft.com/office/drawing/2014/main" id="{96B19810-85BA-314D-9827-05669B883470}"/>
                </a:ext>
              </a:extLst>
            </p:cNvPr>
            <p:cNvSpPr txBox="1"/>
            <p:nvPr/>
          </p:nvSpPr>
          <p:spPr>
            <a:xfrm>
              <a:off x="4277500" y="3103466"/>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69" name="Gruppieren 168">
            <a:extLst>
              <a:ext uri="{FF2B5EF4-FFF2-40B4-BE49-F238E27FC236}">
                <a16:creationId xmlns:a16="http://schemas.microsoft.com/office/drawing/2014/main" id="{F133AEB3-1AA6-F24F-912D-A0CFFDAE5BCE}"/>
              </a:ext>
            </a:extLst>
          </p:cNvPr>
          <p:cNvGrpSpPr/>
          <p:nvPr/>
        </p:nvGrpSpPr>
        <p:grpSpPr>
          <a:xfrm>
            <a:off x="6060186" y="2850091"/>
            <a:ext cx="739375" cy="1031168"/>
            <a:chOff x="6531999" y="2120994"/>
            <a:chExt cx="1314444" cy="1833188"/>
          </a:xfrm>
        </p:grpSpPr>
        <p:sp>
          <p:nvSpPr>
            <p:cNvPr id="152" name="Freihandform 151">
              <a:extLst>
                <a:ext uri="{FF2B5EF4-FFF2-40B4-BE49-F238E27FC236}">
                  <a16:creationId xmlns:a16="http://schemas.microsoft.com/office/drawing/2014/main" id="{34AB0FF5-B32E-7447-85FC-146FDBADB805}"/>
                </a:ext>
              </a:extLst>
            </p:cNvPr>
            <p:cNvSpPr/>
            <p:nvPr/>
          </p:nvSpPr>
          <p:spPr>
            <a:xfrm rot="8163200" flipH="1" flipV="1">
              <a:off x="6987700" y="2812444"/>
              <a:ext cx="705200" cy="114173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5" name="Textfeld 154">
              <a:extLst>
                <a:ext uri="{FF2B5EF4-FFF2-40B4-BE49-F238E27FC236}">
                  <a16:creationId xmlns:a16="http://schemas.microsoft.com/office/drawing/2014/main" id="{945727DE-CE54-AF41-AA7F-7D4A1704C158}"/>
                </a:ext>
              </a:extLst>
            </p:cNvPr>
            <p:cNvSpPr txBox="1"/>
            <p:nvPr/>
          </p:nvSpPr>
          <p:spPr>
            <a:xfrm>
              <a:off x="6531999" y="2120994"/>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70" name="Gruppieren 169">
            <a:extLst>
              <a:ext uri="{FF2B5EF4-FFF2-40B4-BE49-F238E27FC236}">
                <a16:creationId xmlns:a16="http://schemas.microsoft.com/office/drawing/2014/main" id="{53CBB3AF-5AB8-954E-988B-E024A8C317F4}"/>
              </a:ext>
            </a:extLst>
          </p:cNvPr>
          <p:cNvGrpSpPr/>
          <p:nvPr/>
        </p:nvGrpSpPr>
        <p:grpSpPr>
          <a:xfrm>
            <a:off x="6358799" y="2324368"/>
            <a:ext cx="1126493" cy="985435"/>
            <a:chOff x="7062865" y="1186373"/>
            <a:chExt cx="2002655" cy="1751884"/>
          </a:xfrm>
        </p:grpSpPr>
        <p:sp>
          <p:nvSpPr>
            <p:cNvPr id="153" name="Freihandform 152">
              <a:extLst>
                <a:ext uri="{FF2B5EF4-FFF2-40B4-BE49-F238E27FC236}">
                  <a16:creationId xmlns:a16="http://schemas.microsoft.com/office/drawing/2014/main" id="{B54E498F-5783-8241-A182-4D6CAB94A8D6}"/>
                </a:ext>
              </a:extLst>
            </p:cNvPr>
            <p:cNvSpPr/>
            <p:nvPr/>
          </p:nvSpPr>
          <p:spPr>
            <a:xfrm rot="10800000" flipV="1">
              <a:off x="8235337" y="1442483"/>
              <a:ext cx="830183" cy="1495774"/>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6" name="Textfeld 155">
              <a:extLst>
                <a:ext uri="{FF2B5EF4-FFF2-40B4-BE49-F238E27FC236}">
                  <a16:creationId xmlns:a16="http://schemas.microsoft.com/office/drawing/2014/main" id="{19E94D3E-E57E-8A4F-8CFA-4E1E09E55B67}"/>
                </a:ext>
              </a:extLst>
            </p:cNvPr>
            <p:cNvSpPr txBox="1"/>
            <p:nvPr/>
          </p:nvSpPr>
          <p:spPr>
            <a:xfrm>
              <a:off x="7062865" y="1186373"/>
              <a:ext cx="1314443"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71" name="Gruppieren 170">
            <a:extLst>
              <a:ext uri="{FF2B5EF4-FFF2-40B4-BE49-F238E27FC236}">
                <a16:creationId xmlns:a16="http://schemas.microsoft.com/office/drawing/2014/main" id="{9FE493F2-5298-6C4C-964B-79D825577255}"/>
              </a:ext>
            </a:extLst>
          </p:cNvPr>
          <p:cNvGrpSpPr/>
          <p:nvPr/>
        </p:nvGrpSpPr>
        <p:grpSpPr>
          <a:xfrm>
            <a:off x="6942891" y="1715636"/>
            <a:ext cx="1100547" cy="605638"/>
            <a:chOff x="8101253" y="104184"/>
            <a:chExt cx="1956528" cy="1076689"/>
          </a:xfrm>
        </p:grpSpPr>
        <p:sp>
          <p:nvSpPr>
            <p:cNvPr id="157" name="Textfeld 156">
              <a:extLst>
                <a:ext uri="{FF2B5EF4-FFF2-40B4-BE49-F238E27FC236}">
                  <a16:creationId xmlns:a16="http://schemas.microsoft.com/office/drawing/2014/main" id="{4D70A6BB-8DF8-594B-AE25-6594E16B034B}"/>
                </a:ext>
              </a:extLst>
            </p:cNvPr>
            <p:cNvSpPr txBox="1"/>
            <p:nvPr/>
          </p:nvSpPr>
          <p:spPr>
            <a:xfrm>
              <a:off x="8101253" y="104184"/>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sp>
          <p:nvSpPr>
            <p:cNvPr id="159" name="Freihandform 158">
              <a:extLst>
                <a:ext uri="{FF2B5EF4-FFF2-40B4-BE49-F238E27FC236}">
                  <a16:creationId xmlns:a16="http://schemas.microsoft.com/office/drawing/2014/main" id="{711B6A6E-6279-2F4B-B15B-AAA959F0F923}"/>
                </a:ext>
              </a:extLst>
            </p:cNvPr>
            <p:cNvSpPr/>
            <p:nvPr/>
          </p:nvSpPr>
          <p:spPr>
            <a:xfrm rot="10800000" flipV="1">
              <a:off x="9227598" y="404346"/>
              <a:ext cx="830183" cy="776527"/>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5C3575"/>
                </a:solidFill>
              </a:endParaRPr>
            </a:p>
          </p:txBody>
        </p:sp>
      </p:grpSp>
      <p:sp>
        <p:nvSpPr>
          <p:cNvPr id="161" name="Titel 160">
            <a:extLst>
              <a:ext uri="{FF2B5EF4-FFF2-40B4-BE49-F238E27FC236}">
                <a16:creationId xmlns:a16="http://schemas.microsoft.com/office/drawing/2014/main" id="{B120413C-F37C-5644-8E9A-40D215C64417}"/>
              </a:ext>
            </a:extLst>
          </p:cNvPr>
          <p:cNvSpPr>
            <a:spLocks noGrp="1"/>
          </p:cNvSpPr>
          <p:nvPr>
            <p:ph type="title"/>
          </p:nvPr>
        </p:nvSpPr>
        <p:spPr>
          <a:xfrm>
            <a:off x="1775521" y="978925"/>
            <a:ext cx="5906744" cy="628407"/>
          </a:xfrm>
        </p:spPr>
        <p:txBody>
          <a:bodyPr>
            <a:normAutofit fontScale="90000"/>
          </a:bodyPr>
          <a:lstStyle/>
          <a:p>
            <a:r>
              <a:rPr lang="en-US" dirty="0">
                <a:solidFill>
                  <a:srgbClr val="5C3575"/>
                </a:solidFill>
                <a:latin typeface="+mn-lt"/>
              </a:rPr>
              <a:t>Evolutionary Change</a:t>
            </a:r>
          </a:p>
        </p:txBody>
      </p:sp>
      <p:grpSp>
        <p:nvGrpSpPr>
          <p:cNvPr id="177" name="Gruppieren 176">
            <a:extLst>
              <a:ext uri="{FF2B5EF4-FFF2-40B4-BE49-F238E27FC236}">
                <a16:creationId xmlns:a16="http://schemas.microsoft.com/office/drawing/2014/main" id="{2A63A0FD-02C6-0A4B-BE9F-B23B86B60523}"/>
              </a:ext>
            </a:extLst>
          </p:cNvPr>
          <p:cNvGrpSpPr/>
          <p:nvPr/>
        </p:nvGrpSpPr>
        <p:grpSpPr>
          <a:xfrm>
            <a:off x="5449888" y="3927592"/>
            <a:ext cx="1068867" cy="397365"/>
            <a:chOff x="5447027" y="4036544"/>
            <a:chExt cx="1900208" cy="706425"/>
          </a:xfrm>
        </p:grpSpPr>
        <p:sp>
          <p:nvSpPr>
            <p:cNvPr id="95" name="Freihandform 94">
              <a:extLst>
                <a:ext uri="{FF2B5EF4-FFF2-40B4-BE49-F238E27FC236}">
                  <a16:creationId xmlns:a16="http://schemas.microsoft.com/office/drawing/2014/main" id="{E1062443-026C-8A4D-858A-5B7FA46C0F86}"/>
                </a:ext>
              </a:extLst>
            </p:cNvPr>
            <p:cNvSpPr/>
            <p:nvPr/>
          </p:nvSpPr>
          <p:spPr>
            <a:xfrm rot="4595260" flipH="1" flipV="1">
              <a:off x="6134172" y="3349399"/>
              <a:ext cx="525917" cy="190020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Lst>
              <a:ahLst/>
              <a:cxnLst>
                <a:cxn ang="0">
                  <a:pos x="connsiteX0" y="connsiteY0"/>
                </a:cxn>
                <a:cxn ang="0">
                  <a:pos x="connsiteX1" y="connsiteY1"/>
                </a:cxn>
              </a:cxnLst>
              <a:rect l="l" t="t" r="r" b="b"/>
              <a:pathLst>
                <a:path w="690971" h="1928812">
                  <a:moveTo>
                    <a:pt x="228600" y="1928812"/>
                  </a:moveTo>
                  <a:cubicBezTo>
                    <a:pt x="1136382" y="1511246"/>
                    <a:pt x="514673" y="644954"/>
                    <a:pt x="0" y="0"/>
                  </a:cubicBezTo>
                </a:path>
              </a:pathLst>
            </a:custGeom>
            <a:noFill/>
            <a:ln w="63500">
              <a:solidFill>
                <a:schemeClr val="accent3">
                  <a:lumMod val="75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74" name="Textfeld 173">
              <a:extLst>
                <a:ext uri="{FF2B5EF4-FFF2-40B4-BE49-F238E27FC236}">
                  <a16:creationId xmlns:a16="http://schemas.microsoft.com/office/drawing/2014/main" id="{652B485E-723E-6947-9197-8651D77B1B08}"/>
                </a:ext>
              </a:extLst>
            </p:cNvPr>
            <p:cNvSpPr txBox="1"/>
            <p:nvPr/>
          </p:nvSpPr>
          <p:spPr>
            <a:xfrm>
              <a:off x="6005139" y="4291564"/>
              <a:ext cx="1314444" cy="451405"/>
            </a:xfrm>
            <a:prstGeom prst="rect">
              <a:avLst/>
            </a:prstGeom>
            <a:noFill/>
          </p:spPr>
          <p:txBody>
            <a:bodyPr wrap="square" rtlCol="0">
              <a:spAutoFit/>
            </a:bodyPr>
            <a:lstStyle/>
            <a:p>
              <a:pPr algn="ctr"/>
              <a:r>
                <a:rPr lang="en-US" sz="1050" dirty="0">
                  <a:solidFill>
                    <a:srgbClr val="5C3575"/>
                  </a:solidFill>
                </a:rPr>
                <a:t>Roll back</a:t>
              </a:r>
            </a:p>
          </p:txBody>
        </p:sp>
      </p:grpSp>
      <p:grpSp>
        <p:nvGrpSpPr>
          <p:cNvPr id="176" name="Gruppieren 175">
            <a:extLst>
              <a:ext uri="{FF2B5EF4-FFF2-40B4-BE49-F238E27FC236}">
                <a16:creationId xmlns:a16="http://schemas.microsoft.com/office/drawing/2014/main" id="{1220610A-974B-AF45-BBB3-450DF5E4A782}"/>
              </a:ext>
            </a:extLst>
          </p:cNvPr>
          <p:cNvGrpSpPr/>
          <p:nvPr/>
        </p:nvGrpSpPr>
        <p:grpSpPr>
          <a:xfrm>
            <a:off x="6598593" y="3161543"/>
            <a:ext cx="801584" cy="649068"/>
            <a:chOff x="7489168" y="2674688"/>
            <a:chExt cx="1425038" cy="1153898"/>
          </a:xfrm>
        </p:grpSpPr>
        <p:sp>
          <p:nvSpPr>
            <p:cNvPr id="96" name="Freihandform 95">
              <a:extLst>
                <a:ext uri="{FF2B5EF4-FFF2-40B4-BE49-F238E27FC236}">
                  <a16:creationId xmlns:a16="http://schemas.microsoft.com/office/drawing/2014/main" id="{0DCA4311-B700-1348-B20D-047E5201481C}"/>
                </a:ext>
              </a:extLst>
            </p:cNvPr>
            <p:cNvSpPr/>
            <p:nvPr/>
          </p:nvSpPr>
          <p:spPr>
            <a:xfrm rot="4595260" flipH="1" flipV="1">
              <a:off x="7624738" y="2539118"/>
              <a:ext cx="1153898" cy="142503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519685 w 927592"/>
                <a:gd name="connsiteY0" fmla="*/ 1358038 h 1358038"/>
                <a:gd name="connsiteX1" fmla="*/ 0 w 927592"/>
                <a:gd name="connsiteY1" fmla="*/ 0 h 1358038"/>
                <a:gd name="connsiteX0" fmla="*/ 519685 w 875359"/>
                <a:gd name="connsiteY0" fmla="*/ 1358038 h 1358038"/>
                <a:gd name="connsiteX1" fmla="*/ 0 w 875359"/>
                <a:gd name="connsiteY1" fmla="*/ 0 h 1358038"/>
              </a:gdLst>
              <a:ahLst/>
              <a:cxnLst>
                <a:cxn ang="0">
                  <a:pos x="connsiteX0" y="connsiteY0"/>
                </a:cxn>
                <a:cxn ang="0">
                  <a:pos x="connsiteX1" y="connsiteY1"/>
                </a:cxn>
              </a:cxnLst>
              <a:rect l="l" t="t" r="r" b="b"/>
              <a:pathLst>
                <a:path w="875359" h="1358038">
                  <a:moveTo>
                    <a:pt x="519685" y="1358038"/>
                  </a:moveTo>
                  <a:cubicBezTo>
                    <a:pt x="1309846" y="859687"/>
                    <a:pt x="624713" y="353501"/>
                    <a:pt x="0" y="0"/>
                  </a:cubicBezTo>
                </a:path>
              </a:pathLst>
            </a:custGeom>
            <a:noFill/>
            <a:ln w="63500">
              <a:solidFill>
                <a:schemeClr val="accent3">
                  <a:lumMod val="75000"/>
                </a:schemeClr>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75" name="Textfeld 174">
              <a:extLst>
                <a:ext uri="{FF2B5EF4-FFF2-40B4-BE49-F238E27FC236}">
                  <a16:creationId xmlns:a16="http://schemas.microsoft.com/office/drawing/2014/main" id="{81E5E6C6-BC11-B64E-8377-A44BAF29581B}"/>
                </a:ext>
              </a:extLst>
            </p:cNvPr>
            <p:cNvSpPr txBox="1"/>
            <p:nvPr/>
          </p:nvSpPr>
          <p:spPr>
            <a:xfrm>
              <a:off x="7748958" y="3005417"/>
              <a:ext cx="1098458" cy="738663"/>
            </a:xfrm>
            <a:prstGeom prst="rect">
              <a:avLst/>
            </a:prstGeom>
            <a:noFill/>
          </p:spPr>
          <p:txBody>
            <a:bodyPr wrap="square" rtlCol="0">
              <a:spAutoFit/>
            </a:bodyPr>
            <a:lstStyle/>
            <a:p>
              <a:pPr algn="ctr"/>
              <a:r>
                <a:rPr lang="en-US" sz="1050" dirty="0">
                  <a:solidFill>
                    <a:srgbClr val="5C3575"/>
                  </a:solidFill>
                </a:rPr>
                <a:t>Roll forward</a:t>
              </a:r>
            </a:p>
          </p:txBody>
        </p:sp>
      </p:grpSp>
    </p:spTree>
    <p:extLst>
      <p:ext uri="{BB962C8B-B14F-4D97-AF65-F5344CB8AC3E}">
        <p14:creationId xmlns:p14="http://schemas.microsoft.com/office/powerpoint/2010/main" val="2152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35" presetClass="emph" presetSubtype="0" repeatCount="3000" fill="hold" nodeType="withEffect">
                                  <p:stCondLst>
                                    <p:cond delay="0"/>
                                  </p:stCondLst>
                                  <p:childTnLst>
                                    <p:anim calcmode="discrete" valueType="str">
                                      <p:cBhvr>
                                        <p:cTn id="60" dur="1000" fill="hold"/>
                                        <p:tgtEl>
                                          <p:spTgt spid="1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4008"/>
            <a:ext cx="9144000" cy="6412992"/>
          </a:xfrm>
          <a:prstGeom prst="rect">
            <a:avLst/>
          </a:prstGeom>
        </p:spPr>
      </p:pic>
      <p:sp>
        <p:nvSpPr>
          <p:cNvPr id="2" name="Title 1"/>
          <p:cNvSpPr>
            <a:spLocks noGrp="1"/>
          </p:cNvSpPr>
          <p:nvPr>
            <p:ph type="title"/>
          </p:nvPr>
        </p:nvSpPr>
        <p:spPr/>
        <p:txBody>
          <a:bodyPr/>
          <a:lstStyle/>
          <a:p>
            <a:r>
              <a:rPr lang="en-US" dirty="0">
                <a:solidFill>
                  <a:schemeClr val="bg1"/>
                </a:solidFill>
              </a:rPr>
              <a:t>Water flows around the rock</a:t>
            </a:r>
          </a:p>
        </p:txBody>
      </p:sp>
      <p:sp>
        <p:nvSpPr>
          <p:cNvPr id="7" name="TextBox 6"/>
          <p:cNvSpPr txBox="1"/>
          <p:nvPr/>
        </p:nvSpPr>
        <p:spPr>
          <a:xfrm>
            <a:off x="2133600" y="2164080"/>
            <a:ext cx="2435090" cy="523220"/>
          </a:xfrm>
          <a:prstGeom prst="rect">
            <a:avLst/>
          </a:prstGeom>
          <a:noFill/>
        </p:spPr>
        <p:txBody>
          <a:bodyPr wrap="none" rtlCol="0">
            <a:spAutoFit/>
          </a:bodyPr>
          <a:lstStyle/>
          <a:p>
            <a:r>
              <a:rPr lang="en-US" sz="2800" b="1" i="1" dirty="0">
                <a:solidFill>
                  <a:schemeClr val="bg1"/>
                </a:solidFill>
              </a:rPr>
              <a:t>“be like water”</a:t>
            </a:r>
          </a:p>
        </p:txBody>
      </p:sp>
      <p:sp>
        <p:nvSpPr>
          <p:cNvPr id="9" name="TextBox 8"/>
          <p:cNvSpPr txBox="1"/>
          <p:nvPr/>
        </p:nvSpPr>
        <p:spPr>
          <a:xfrm>
            <a:off x="5943601" y="5715001"/>
            <a:ext cx="3976281" cy="461665"/>
          </a:xfrm>
          <a:prstGeom prst="rect">
            <a:avLst/>
          </a:prstGeom>
          <a:noFill/>
        </p:spPr>
        <p:txBody>
          <a:bodyPr wrap="none" rtlCol="0">
            <a:spAutoFit/>
          </a:bodyPr>
          <a:lstStyle/>
          <a:p>
            <a:r>
              <a:rPr lang="en-US" sz="2400" b="1" i="1" dirty="0">
                <a:solidFill>
                  <a:schemeClr val="bg1"/>
                </a:solidFill>
              </a:rPr>
              <a:t>the rock represents resistance</a:t>
            </a:r>
          </a:p>
        </p:txBody>
      </p:sp>
    </p:spTree>
    <p:extLst>
      <p:ext uri="{BB962C8B-B14F-4D97-AF65-F5344CB8AC3E}">
        <p14:creationId xmlns:p14="http://schemas.microsoft.com/office/powerpoint/2010/main" val="323222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DDE1-BF1A-462E-B055-DD3A55A94A89}"/>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Kanban: The Great Unifier</a:t>
            </a:r>
          </a:p>
          <a:p>
            <a:r>
              <a:rPr lang="en-US" dirty="0"/>
              <a:t>Start with what you do now</a:t>
            </a:r>
          </a:p>
        </p:txBody>
      </p:sp>
      <p:sp>
        <p:nvSpPr>
          <p:cNvPr id="3" name="Oval 2">
            <a:extLst>
              <a:ext uri="{FF2B5EF4-FFF2-40B4-BE49-F238E27FC236}">
                <a16:creationId xmlns:a16="http://schemas.microsoft.com/office/drawing/2014/main" id="{FE342501-8D23-40D6-A49D-CA4D88B32C80}"/>
              </a:ext>
            </a:extLst>
          </p:cNvPr>
          <p:cNvSpPr/>
          <p:nvPr/>
        </p:nvSpPr>
        <p:spPr>
          <a:xfrm>
            <a:off x="2074883" y="2249852"/>
            <a:ext cx="8042234" cy="40620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Kanban</a:t>
            </a:r>
          </a:p>
        </p:txBody>
      </p:sp>
      <p:sp>
        <p:nvSpPr>
          <p:cNvPr id="4" name="Oval 3">
            <a:extLst>
              <a:ext uri="{FF2B5EF4-FFF2-40B4-BE49-F238E27FC236}">
                <a16:creationId xmlns:a16="http://schemas.microsoft.com/office/drawing/2014/main" id="{2D23216D-6350-4C7A-97BF-F29562CE5DD1}"/>
              </a:ext>
            </a:extLst>
          </p:cNvPr>
          <p:cNvSpPr/>
          <p:nvPr/>
        </p:nvSpPr>
        <p:spPr>
          <a:xfrm>
            <a:off x="1346200" y="2903506"/>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SAFe</a:t>
            </a:r>
            <a:endParaRPr lang="en-US" sz="3600" dirty="0">
              <a:solidFill>
                <a:schemeClr val="bg1"/>
              </a:solidFill>
            </a:endParaRPr>
          </a:p>
        </p:txBody>
      </p:sp>
      <p:sp>
        <p:nvSpPr>
          <p:cNvPr id="5" name="Oval 4">
            <a:extLst>
              <a:ext uri="{FF2B5EF4-FFF2-40B4-BE49-F238E27FC236}">
                <a16:creationId xmlns:a16="http://schemas.microsoft.com/office/drawing/2014/main" id="{4EDB5B69-7FDF-4E0F-B980-E410113C08BE}"/>
              </a:ext>
            </a:extLst>
          </p:cNvPr>
          <p:cNvSpPr/>
          <p:nvPr/>
        </p:nvSpPr>
        <p:spPr>
          <a:xfrm>
            <a:off x="1346201" y="483033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Waterfall</a:t>
            </a:r>
          </a:p>
        </p:txBody>
      </p:sp>
      <p:sp>
        <p:nvSpPr>
          <p:cNvPr id="6" name="Oval 5">
            <a:extLst>
              <a:ext uri="{FF2B5EF4-FFF2-40B4-BE49-F238E27FC236}">
                <a16:creationId xmlns:a16="http://schemas.microsoft.com/office/drawing/2014/main" id="{7D0A685E-E001-4639-96D4-A8DC316DF14F}"/>
              </a:ext>
            </a:extLst>
          </p:cNvPr>
          <p:cNvSpPr/>
          <p:nvPr/>
        </p:nvSpPr>
        <p:spPr>
          <a:xfrm>
            <a:off x="7827982" y="2973844"/>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Scrum</a:t>
            </a:r>
          </a:p>
        </p:txBody>
      </p:sp>
      <p:sp>
        <p:nvSpPr>
          <p:cNvPr id="7" name="Oval 6">
            <a:extLst>
              <a:ext uri="{FF2B5EF4-FFF2-40B4-BE49-F238E27FC236}">
                <a16:creationId xmlns:a16="http://schemas.microsoft.com/office/drawing/2014/main" id="{06FF41B0-5745-47EF-AB3C-5A685C3F2B4B}"/>
              </a:ext>
            </a:extLst>
          </p:cNvPr>
          <p:cNvSpPr/>
          <p:nvPr/>
        </p:nvSpPr>
        <p:spPr>
          <a:xfrm>
            <a:off x="4587091" y="182562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Chaos</a:t>
            </a:r>
          </a:p>
        </p:txBody>
      </p:sp>
      <p:sp>
        <p:nvSpPr>
          <p:cNvPr id="8" name="Oval 7">
            <a:extLst>
              <a:ext uri="{FF2B5EF4-FFF2-40B4-BE49-F238E27FC236}">
                <a16:creationId xmlns:a16="http://schemas.microsoft.com/office/drawing/2014/main" id="{9FED7D0C-A137-4F29-BB1D-7869F35F6874}"/>
              </a:ext>
            </a:extLst>
          </p:cNvPr>
          <p:cNvSpPr/>
          <p:nvPr/>
        </p:nvSpPr>
        <p:spPr>
          <a:xfrm>
            <a:off x="7933541" y="4831310"/>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CMMi</a:t>
            </a:r>
            <a:endParaRPr lang="en-US" sz="3600" dirty="0">
              <a:solidFill>
                <a:schemeClr val="bg1"/>
              </a:solidFill>
            </a:endParaRPr>
          </a:p>
        </p:txBody>
      </p:sp>
    </p:spTree>
    <p:extLst>
      <p:ext uri="{BB962C8B-B14F-4D97-AF65-F5344CB8AC3E}">
        <p14:creationId xmlns:p14="http://schemas.microsoft.com/office/powerpoint/2010/main" val="391980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BDA952-9EEC-4963-872D-2ED747AB043C}"/>
              </a:ext>
            </a:extLst>
          </p:cNvPr>
          <p:cNvGrpSpPr/>
          <p:nvPr/>
        </p:nvGrpSpPr>
        <p:grpSpPr>
          <a:xfrm>
            <a:off x="265043" y="410817"/>
            <a:ext cx="11807687" cy="5883966"/>
            <a:chOff x="1514183" y="901673"/>
            <a:chExt cx="8918957" cy="4903443"/>
          </a:xfrm>
        </p:grpSpPr>
        <p:sp>
          <p:nvSpPr>
            <p:cNvPr id="21" name="Textfeld 20">
              <a:extLst>
                <a:ext uri="{FF2B5EF4-FFF2-40B4-BE49-F238E27FC236}">
                  <a16:creationId xmlns:a16="http://schemas.microsoft.com/office/drawing/2014/main" id="{BC118293-558F-7343-8EA8-BBFFB50BB27C}"/>
                </a:ext>
              </a:extLst>
            </p:cNvPr>
            <p:cNvSpPr txBox="1"/>
            <p:nvPr/>
          </p:nvSpPr>
          <p:spPr>
            <a:xfrm rot="16200000">
              <a:off x="414665" y="3176367"/>
              <a:ext cx="2568368" cy="369332"/>
            </a:xfrm>
            <a:prstGeom prst="rect">
              <a:avLst/>
            </a:prstGeom>
            <a:solidFill>
              <a:srgbClr val="78598C"/>
            </a:solidFill>
            <a:ln>
              <a:noFill/>
            </a:ln>
          </p:spPr>
          <p:txBody>
            <a:bodyPr wrap="square" rtlCol="0">
              <a:spAutoFit/>
            </a:bodyPr>
            <a:lstStyle/>
            <a:p>
              <a:pPr algn="ctr"/>
              <a:r>
                <a:rPr lang="en-US" dirty="0">
                  <a:solidFill>
                    <a:schemeClr val="bg1"/>
                  </a:solidFill>
                </a:rPr>
                <a:t>Kanban General Practices</a:t>
              </a:r>
            </a:p>
          </p:txBody>
        </p:sp>
        <p:pic>
          <p:nvPicPr>
            <p:cNvPr id="6" name="Grafik 5">
              <a:extLst>
                <a:ext uri="{FF2B5EF4-FFF2-40B4-BE49-F238E27FC236}">
                  <a16:creationId xmlns:a16="http://schemas.microsoft.com/office/drawing/2014/main" id="{1774FBAB-EE93-F74F-B40D-70FAA15B1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14" y="901673"/>
              <a:ext cx="2783700" cy="2348747"/>
            </a:xfrm>
            <a:prstGeom prst="rect">
              <a:avLst/>
            </a:prstGeom>
          </p:spPr>
        </p:pic>
        <p:grpSp>
          <p:nvGrpSpPr>
            <p:cNvPr id="41" name="Gruppieren 40">
              <a:extLst>
                <a:ext uri="{FF2B5EF4-FFF2-40B4-BE49-F238E27FC236}">
                  <a16:creationId xmlns:a16="http://schemas.microsoft.com/office/drawing/2014/main" id="{7C42DA2B-5BDF-1B48-A05B-0F78F14D8C40}"/>
                </a:ext>
              </a:extLst>
            </p:cNvPr>
            <p:cNvGrpSpPr/>
            <p:nvPr/>
          </p:nvGrpSpPr>
          <p:grpSpPr>
            <a:xfrm>
              <a:off x="4549592" y="901673"/>
              <a:ext cx="2892653" cy="2348747"/>
              <a:chOff x="4034121" y="85812"/>
              <a:chExt cx="3856870" cy="3131663"/>
            </a:xfrm>
          </p:grpSpPr>
          <p:cxnSp>
            <p:nvCxnSpPr>
              <p:cNvPr id="27" name="Gerade Verbindung 26">
                <a:extLst>
                  <a:ext uri="{FF2B5EF4-FFF2-40B4-BE49-F238E27FC236}">
                    <a16:creationId xmlns:a16="http://schemas.microsoft.com/office/drawing/2014/main" id="{1C7AF4FD-A0E3-8E4B-BBC3-9FE208C1B115}"/>
                  </a:ext>
                </a:extLst>
              </p:cNvPr>
              <p:cNvCxnSpPr>
                <a:cxnSpLocks/>
              </p:cNvCxnSpPr>
              <p:nvPr/>
            </p:nvCxnSpPr>
            <p:spPr>
              <a:xfrm>
                <a:off x="4034121" y="345983"/>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54C5CE8-34F1-7246-BE42-3FA9975D4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391" y="85812"/>
                <a:ext cx="3711600" cy="3131663"/>
              </a:xfrm>
              <a:prstGeom prst="rect">
                <a:avLst/>
              </a:prstGeom>
            </p:spPr>
          </p:pic>
        </p:grpSp>
        <p:grpSp>
          <p:nvGrpSpPr>
            <p:cNvPr id="42" name="Gruppieren 41">
              <a:extLst>
                <a:ext uri="{FF2B5EF4-FFF2-40B4-BE49-F238E27FC236}">
                  <a16:creationId xmlns:a16="http://schemas.microsoft.com/office/drawing/2014/main" id="{6BE0AD38-637C-C545-87A7-AE5AC4CB8EA0}"/>
                </a:ext>
              </a:extLst>
            </p:cNvPr>
            <p:cNvGrpSpPr/>
            <p:nvPr/>
          </p:nvGrpSpPr>
          <p:grpSpPr>
            <a:xfrm>
              <a:off x="7551196" y="901673"/>
              <a:ext cx="2856439" cy="2348747"/>
              <a:chOff x="8036260" y="110840"/>
              <a:chExt cx="3808585" cy="3131663"/>
            </a:xfrm>
          </p:grpSpPr>
          <p:cxnSp>
            <p:nvCxnSpPr>
              <p:cNvPr id="25" name="Gerade Verbindung 24">
                <a:extLst>
                  <a:ext uri="{FF2B5EF4-FFF2-40B4-BE49-F238E27FC236}">
                    <a16:creationId xmlns:a16="http://schemas.microsoft.com/office/drawing/2014/main" id="{EF18481A-C190-1B42-ABA5-F6D00CA5ED25}"/>
                  </a:ext>
                </a:extLst>
              </p:cNvPr>
              <p:cNvCxnSpPr>
                <a:cxnSpLocks/>
              </p:cNvCxnSpPr>
              <p:nvPr/>
            </p:nvCxnSpPr>
            <p:spPr>
              <a:xfrm>
                <a:off x="8036260" y="332128"/>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DC9C845-6118-FA4C-B9EE-02778DC687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245" y="110840"/>
                <a:ext cx="3711600" cy="3131663"/>
              </a:xfrm>
              <a:prstGeom prst="rect">
                <a:avLst/>
              </a:prstGeom>
            </p:spPr>
          </p:pic>
        </p:grpSp>
        <p:grpSp>
          <p:nvGrpSpPr>
            <p:cNvPr id="43" name="Gruppieren 42">
              <a:extLst>
                <a:ext uri="{FF2B5EF4-FFF2-40B4-BE49-F238E27FC236}">
                  <a16:creationId xmlns:a16="http://schemas.microsoft.com/office/drawing/2014/main" id="{64F7360C-A161-E54E-B606-C74D134A03CA}"/>
                </a:ext>
              </a:extLst>
            </p:cNvPr>
            <p:cNvGrpSpPr/>
            <p:nvPr/>
          </p:nvGrpSpPr>
          <p:grpSpPr>
            <a:xfrm>
              <a:off x="1705164" y="3283677"/>
              <a:ext cx="2783700" cy="2521439"/>
              <a:chOff x="241552" y="3235235"/>
              <a:chExt cx="3711600" cy="3361918"/>
            </a:xfrm>
          </p:grpSpPr>
          <p:cxnSp>
            <p:nvCxnSpPr>
              <p:cNvPr id="9" name="Gerade Verbindung 8">
                <a:extLst>
                  <a:ext uri="{FF2B5EF4-FFF2-40B4-BE49-F238E27FC236}">
                    <a16:creationId xmlns:a16="http://schemas.microsoft.com/office/drawing/2014/main" id="{91B10E15-2F57-4B4E-B991-7CCD381C5575}"/>
                  </a:ext>
                </a:extLst>
              </p:cNvPr>
              <p:cNvCxnSpPr>
                <a:cxnSpLocks/>
              </p:cNvCxnSpPr>
              <p:nvPr/>
            </p:nvCxnSpPr>
            <p:spPr>
              <a:xfrm>
                <a:off x="463965" y="3235235"/>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D36C7408-A853-204A-B521-B5CF24EEE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52" y="3465490"/>
                <a:ext cx="3711600" cy="3131663"/>
              </a:xfrm>
              <a:prstGeom prst="rect">
                <a:avLst/>
              </a:prstGeom>
            </p:spPr>
          </p:pic>
        </p:grpSp>
        <p:grpSp>
          <p:nvGrpSpPr>
            <p:cNvPr id="46" name="Gruppieren 45">
              <a:extLst>
                <a:ext uri="{FF2B5EF4-FFF2-40B4-BE49-F238E27FC236}">
                  <a16:creationId xmlns:a16="http://schemas.microsoft.com/office/drawing/2014/main" id="{5AD72F95-402C-D649-B352-3AFDE3344EE8}"/>
                </a:ext>
              </a:extLst>
            </p:cNvPr>
            <p:cNvGrpSpPr/>
            <p:nvPr/>
          </p:nvGrpSpPr>
          <p:grpSpPr>
            <a:xfrm>
              <a:off x="4549592" y="3290430"/>
              <a:ext cx="2901625" cy="2511915"/>
              <a:chOff x="4034121" y="3244239"/>
              <a:chExt cx="3868833" cy="3349220"/>
            </a:xfrm>
          </p:grpSpPr>
          <p:grpSp>
            <p:nvGrpSpPr>
              <p:cNvPr id="29" name="Gruppieren 28">
                <a:extLst>
                  <a:ext uri="{FF2B5EF4-FFF2-40B4-BE49-F238E27FC236}">
                    <a16:creationId xmlns:a16="http://schemas.microsoft.com/office/drawing/2014/main" id="{200BB601-F8A9-2C48-9409-EFF8EAFB503B}"/>
                  </a:ext>
                </a:extLst>
              </p:cNvPr>
              <p:cNvGrpSpPr/>
              <p:nvPr/>
            </p:nvGrpSpPr>
            <p:grpSpPr>
              <a:xfrm>
                <a:off x="4034121" y="3244239"/>
                <a:ext cx="3637597" cy="3315707"/>
                <a:chOff x="4004684" y="3244239"/>
                <a:chExt cx="3637597" cy="3315707"/>
              </a:xfrm>
            </p:grpSpPr>
            <p:cxnSp>
              <p:nvCxnSpPr>
                <p:cNvPr id="36" name="Gerade Verbindung 35">
                  <a:extLst>
                    <a:ext uri="{FF2B5EF4-FFF2-40B4-BE49-F238E27FC236}">
                      <a16:creationId xmlns:a16="http://schemas.microsoft.com/office/drawing/2014/main" id="{B2947BCC-DE5D-5C46-A0F9-4675F9C422D0}"/>
                    </a:ext>
                  </a:extLst>
                </p:cNvPr>
                <p:cNvCxnSpPr>
                  <a:cxnSpLocks/>
                </p:cNvCxnSpPr>
                <p:nvPr/>
              </p:nvCxnSpPr>
              <p:spPr>
                <a:xfrm>
                  <a:off x="4004684"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C707D23-5D9D-D14E-AE33-533716897C31}"/>
                    </a:ext>
                  </a:extLst>
                </p:cNvPr>
                <p:cNvCxnSpPr>
                  <a:cxnSpLocks/>
                </p:cNvCxnSpPr>
                <p:nvPr/>
              </p:nvCxnSpPr>
              <p:spPr>
                <a:xfrm>
                  <a:off x="4324660" y="3244239"/>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pic>
            <p:nvPicPr>
              <p:cNvPr id="45" name="Grafik 44">
                <a:extLst>
                  <a:ext uri="{FF2B5EF4-FFF2-40B4-BE49-F238E27FC236}">
                    <a16:creationId xmlns:a16="http://schemas.microsoft.com/office/drawing/2014/main" id="{17C6345F-1F70-CB46-912F-6DF69007D9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354" y="3461796"/>
                <a:ext cx="3711600" cy="3131663"/>
              </a:xfrm>
              <a:prstGeom prst="rect">
                <a:avLst/>
              </a:prstGeom>
            </p:spPr>
          </p:pic>
        </p:grpSp>
        <p:grpSp>
          <p:nvGrpSpPr>
            <p:cNvPr id="49" name="Gruppieren 48">
              <a:extLst>
                <a:ext uri="{FF2B5EF4-FFF2-40B4-BE49-F238E27FC236}">
                  <a16:creationId xmlns:a16="http://schemas.microsoft.com/office/drawing/2014/main" id="{80A04E9B-89B0-EC49-8F3E-D95F10ADE328}"/>
                </a:ext>
              </a:extLst>
            </p:cNvPr>
            <p:cNvGrpSpPr/>
            <p:nvPr/>
          </p:nvGrpSpPr>
          <p:grpSpPr>
            <a:xfrm>
              <a:off x="7551197" y="3283676"/>
              <a:ext cx="2881943" cy="2518668"/>
              <a:chOff x="8036260" y="3235235"/>
              <a:chExt cx="3842591" cy="3358224"/>
            </a:xfrm>
          </p:grpSpPr>
          <p:cxnSp>
            <p:nvCxnSpPr>
              <p:cNvPr id="28" name="Gerade Verbindung 27">
                <a:extLst>
                  <a:ext uri="{FF2B5EF4-FFF2-40B4-BE49-F238E27FC236}">
                    <a16:creationId xmlns:a16="http://schemas.microsoft.com/office/drawing/2014/main" id="{03D2953B-4DE2-5B47-8E43-ACB30B130D5C}"/>
                  </a:ext>
                </a:extLst>
              </p:cNvPr>
              <p:cNvCxnSpPr>
                <a:cxnSpLocks/>
              </p:cNvCxnSpPr>
              <p:nvPr/>
            </p:nvCxnSpPr>
            <p:spPr>
              <a:xfrm>
                <a:off x="8330398" y="3235235"/>
                <a:ext cx="3548453"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0470C1D2-4ED2-7B49-AB01-3C8B5E947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005" y="3461796"/>
                <a:ext cx="3711600" cy="3131663"/>
              </a:xfrm>
              <a:prstGeom prst="rect">
                <a:avLst/>
              </a:prstGeom>
            </p:spPr>
          </p:pic>
          <p:cxnSp>
            <p:nvCxnSpPr>
              <p:cNvPr id="48" name="Gerade Verbindung 47">
                <a:extLst>
                  <a:ext uri="{FF2B5EF4-FFF2-40B4-BE49-F238E27FC236}">
                    <a16:creationId xmlns:a16="http://schemas.microsoft.com/office/drawing/2014/main" id="{8DA844F1-0911-4F4C-B151-F7311C4BCF42}"/>
                  </a:ext>
                </a:extLst>
              </p:cNvPr>
              <p:cNvCxnSpPr>
                <a:cxnSpLocks/>
              </p:cNvCxnSpPr>
              <p:nvPr/>
            </p:nvCxnSpPr>
            <p:spPr>
              <a:xfrm>
                <a:off x="8036260"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93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07144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56524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9552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C74BE0-1B91-4EEB-B8C4-B94CB2CE08FC}"/>
              </a:ext>
            </a:extLst>
          </p:cNvPr>
          <p:cNvSpPr>
            <a:spLocks noGrp="1"/>
          </p:cNvSpPr>
          <p:nvPr>
            <p:ph type="title"/>
          </p:nvPr>
        </p:nvSpPr>
        <p:spPr>
          <a:xfrm>
            <a:off x="149468" y="3270738"/>
            <a:ext cx="2809356" cy="928694"/>
          </a:xfrm>
        </p:spPr>
        <p:txBody>
          <a:bodyPr/>
          <a:lstStyle/>
          <a:p>
            <a:r>
              <a:rPr lang="en-US" dirty="0"/>
              <a:t>Agility</a:t>
            </a:r>
          </a:p>
        </p:txBody>
      </p:sp>
      <p:pic>
        <p:nvPicPr>
          <p:cNvPr id="3" name="Picture 2" descr="A dog jumping in the air&#10;&#10;Description automatically generated">
            <a:extLst>
              <a:ext uri="{FF2B5EF4-FFF2-40B4-BE49-F238E27FC236}">
                <a16:creationId xmlns:a16="http://schemas.microsoft.com/office/drawing/2014/main" id="{46360E14-B295-4A2F-80C0-7264FD344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6378" y="644924"/>
            <a:ext cx="8053924" cy="5284381"/>
          </a:xfrm>
          <a:prstGeom prst="rect">
            <a:avLst/>
          </a:prstGeom>
        </p:spPr>
      </p:pic>
      <p:sp>
        <p:nvSpPr>
          <p:cNvPr id="7" name="Content Placeholder 6">
            <a:extLst>
              <a:ext uri="{FF2B5EF4-FFF2-40B4-BE49-F238E27FC236}">
                <a16:creationId xmlns:a16="http://schemas.microsoft.com/office/drawing/2014/main" id="{4CAC9815-C74F-414D-8DCA-F3EF0C133248}"/>
              </a:ext>
            </a:extLst>
          </p:cNvPr>
          <p:cNvSpPr>
            <a:spLocks noGrp="1"/>
          </p:cNvSpPr>
          <p:nvPr>
            <p:ph idx="1"/>
          </p:nvPr>
        </p:nvSpPr>
        <p:spPr>
          <a:xfrm>
            <a:off x="4031673" y="5170516"/>
            <a:ext cx="5548746" cy="758789"/>
          </a:xfrm>
        </p:spPr>
        <p:txBody>
          <a:bodyPr>
            <a:noAutofit/>
          </a:bodyPr>
          <a:lstStyle/>
          <a:p>
            <a:pPr marL="0" indent="0">
              <a:buNone/>
            </a:pPr>
            <a:r>
              <a:rPr lang="en-US" sz="3600" b="1" dirty="0"/>
              <a:t>Ability to change direction</a:t>
            </a:r>
          </a:p>
        </p:txBody>
      </p:sp>
    </p:spTree>
    <p:extLst>
      <p:ext uri="{BB962C8B-B14F-4D97-AF65-F5344CB8AC3E}">
        <p14:creationId xmlns:p14="http://schemas.microsoft.com/office/powerpoint/2010/main" val="188343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79903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3898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39088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4226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a:stretch>
            <a:fillRect/>
          </a:stretch>
        </p:blipFill>
        <p:spPr>
          <a:xfrm>
            <a:off x="8176368" y="2927545"/>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3"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202682" cy="300082"/>
          </a:xfrm>
          <a:prstGeom prst="rect">
            <a:avLst/>
          </a:prstGeom>
          <a:noFill/>
        </p:spPr>
        <p:txBody>
          <a:bodyPr wrap="square" rtlCol="0">
            <a:spAutoFit/>
          </a:bodyPr>
          <a:lstStyle/>
          <a:p>
            <a:r>
              <a:rPr lang="en-US" sz="1350" dirty="0"/>
              <a:t>Incremental process improvement through measurement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13917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a:stretch>
            <a:fillRect/>
          </a:stretch>
        </p:blipFill>
        <p:spPr>
          <a:xfrm>
            <a:off x="8176368" y="2927545"/>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2" name="Bent Arrow 71"/>
          <p:cNvSpPr/>
          <p:nvPr/>
        </p:nvSpPr>
        <p:spPr>
          <a:xfrm rot="16200000">
            <a:off x="5192119" y="1290305"/>
            <a:ext cx="1782023" cy="6165285"/>
          </a:xfrm>
          <a:prstGeom prst="bentArrow">
            <a:avLst>
              <a:gd name="adj1" fmla="val 6674"/>
              <a:gd name="adj2" fmla="val 7025"/>
              <a:gd name="adj3" fmla="val 18891"/>
              <a:gd name="adj4" fmla="val 41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3"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202682" cy="300082"/>
          </a:xfrm>
          <a:prstGeom prst="rect">
            <a:avLst/>
          </a:prstGeom>
          <a:noFill/>
        </p:spPr>
        <p:txBody>
          <a:bodyPr wrap="square" rtlCol="0">
            <a:spAutoFit/>
          </a:bodyPr>
          <a:lstStyle/>
          <a:p>
            <a:r>
              <a:rPr lang="en-US" sz="1350" dirty="0"/>
              <a:t>Incremental process improvement through measurement</a:t>
            </a:r>
          </a:p>
        </p:txBody>
      </p:sp>
      <p:sp>
        <p:nvSpPr>
          <p:cNvPr id="35" name="TextBox 34"/>
          <p:cNvSpPr txBox="1"/>
          <p:nvPr/>
        </p:nvSpPr>
        <p:spPr>
          <a:xfrm>
            <a:off x="3389310" y="5260927"/>
            <a:ext cx="4202682" cy="300082"/>
          </a:xfrm>
          <a:prstGeom prst="rect">
            <a:avLst/>
          </a:prstGeom>
          <a:noFill/>
        </p:spPr>
        <p:txBody>
          <a:bodyPr wrap="square" rtlCol="0">
            <a:spAutoFit/>
          </a:bodyPr>
          <a:lstStyle/>
          <a:p>
            <a:r>
              <a:rPr lang="en-US" sz="1350" dirty="0"/>
              <a:t>Fitness improvement through feedback</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78092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FA7F-4B4C-7A4C-A35C-9A9B96D80326}"/>
              </a:ext>
            </a:extLst>
          </p:cNvPr>
          <p:cNvSpPr>
            <a:spLocks noGrp="1"/>
          </p:cNvSpPr>
          <p:nvPr>
            <p:ph type="title"/>
          </p:nvPr>
        </p:nvSpPr>
        <p:spPr/>
        <p:txBody>
          <a:bodyPr/>
          <a:lstStyle/>
          <a:p>
            <a:pPr algn="ctr"/>
            <a:r>
              <a:rPr lang="en-US" dirty="0"/>
              <a:t>Kanban Maturity Model</a:t>
            </a:r>
          </a:p>
        </p:txBody>
      </p:sp>
      <p:pic>
        <p:nvPicPr>
          <p:cNvPr id="4" name="Picture 3" descr="A picture containing table, sitting, computer, laying&#10;&#10;Description automatically generated">
            <a:extLst>
              <a:ext uri="{FF2B5EF4-FFF2-40B4-BE49-F238E27FC236}">
                <a16:creationId xmlns:a16="http://schemas.microsoft.com/office/drawing/2014/main" id="{AA562D1A-DDB7-EB43-8891-E52B23F4A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6001" y="1533509"/>
            <a:ext cx="8899998" cy="5324491"/>
          </a:xfrm>
          <a:prstGeom prst="rect">
            <a:avLst/>
          </a:prstGeom>
        </p:spPr>
      </p:pic>
    </p:spTree>
    <p:extLst>
      <p:ext uri="{BB962C8B-B14F-4D97-AF65-F5344CB8AC3E}">
        <p14:creationId xmlns:p14="http://schemas.microsoft.com/office/powerpoint/2010/main" val="2899800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8ABC1-CFCE-40EB-A078-F1DCAA6E2952}"/>
              </a:ext>
            </a:extLst>
          </p:cNvPr>
          <p:cNvSpPr>
            <a:spLocks noGrp="1"/>
          </p:cNvSpPr>
          <p:nvPr>
            <p:ph type="title"/>
          </p:nvPr>
        </p:nvSpPr>
        <p:spPr>
          <a:xfrm>
            <a:off x="3763108" y="1844675"/>
            <a:ext cx="7588680" cy="2700338"/>
          </a:xfrm>
        </p:spPr>
        <p:txBody>
          <a:bodyPr>
            <a:normAutofit/>
          </a:bodyPr>
          <a:lstStyle/>
          <a:p>
            <a:r>
              <a:rPr lang="en-US" sz="7200" dirty="0">
                <a:solidFill>
                  <a:schemeClr val="bg1"/>
                </a:solidFill>
              </a:rPr>
              <a:t>Why do we need YAMM?</a:t>
            </a:r>
          </a:p>
        </p:txBody>
      </p:sp>
      <p:sp>
        <p:nvSpPr>
          <p:cNvPr id="4" name="Text Placeholder 3">
            <a:extLst>
              <a:ext uri="{FF2B5EF4-FFF2-40B4-BE49-F238E27FC236}">
                <a16:creationId xmlns:a16="http://schemas.microsoft.com/office/drawing/2014/main" id="{707FDF2C-52F3-4519-82DB-898A3C76FA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8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How the Kanban Maturity Model is Different</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
        <p:nvSpPr>
          <p:cNvPr id="2" name="TextBox 1"/>
          <p:cNvSpPr txBox="1"/>
          <p:nvPr/>
        </p:nvSpPr>
        <p:spPr>
          <a:xfrm>
            <a:off x="776284" y="1598278"/>
            <a:ext cx="2309816" cy="1569660"/>
          </a:xfrm>
          <a:prstGeom prst="rect">
            <a:avLst/>
          </a:prstGeom>
          <a:noFill/>
        </p:spPr>
        <p:txBody>
          <a:bodyPr wrap="square" rtlCol="0">
            <a:spAutoFit/>
          </a:bodyPr>
          <a:lstStyle/>
          <a:p>
            <a:r>
              <a:rPr lang="en-US" sz="3200" dirty="0"/>
              <a:t>Traditional Maturity Models</a:t>
            </a:r>
          </a:p>
        </p:txBody>
      </p:sp>
      <p:sp>
        <p:nvSpPr>
          <p:cNvPr id="11" name="TextBox 10">
            <a:extLst>
              <a:ext uri="{FF2B5EF4-FFF2-40B4-BE49-F238E27FC236}">
                <a16:creationId xmlns:a16="http://schemas.microsoft.com/office/drawing/2014/main" id="{ED08B8CB-E82D-4CDB-AED7-0164FA6737D5}"/>
              </a:ext>
            </a:extLst>
          </p:cNvPr>
          <p:cNvSpPr txBox="1">
            <a:spLocks noChangeArrowheads="1"/>
          </p:cNvSpPr>
          <p:nvPr/>
        </p:nvSpPr>
        <p:spPr bwMode="auto">
          <a:xfrm>
            <a:off x="3362078" y="1027739"/>
            <a:ext cx="3419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Conformance to Practices</a:t>
            </a:r>
          </a:p>
        </p:txBody>
      </p:sp>
      <p:sp>
        <p:nvSpPr>
          <p:cNvPr id="3" name="TextBox 2">
            <a:extLst>
              <a:ext uri="{FF2B5EF4-FFF2-40B4-BE49-F238E27FC236}">
                <a16:creationId xmlns:a16="http://schemas.microsoft.com/office/drawing/2014/main" id="{571829D6-A803-465C-8D63-5D45DDADC0D0}"/>
              </a:ext>
            </a:extLst>
          </p:cNvPr>
          <p:cNvSpPr txBox="1"/>
          <p:nvPr/>
        </p:nvSpPr>
        <p:spPr>
          <a:xfrm>
            <a:off x="770728" y="4276610"/>
            <a:ext cx="2309816" cy="1569660"/>
          </a:xfrm>
          <a:prstGeom prst="rect">
            <a:avLst/>
          </a:prstGeom>
          <a:noFill/>
        </p:spPr>
        <p:txBody>
          <a:bodyPr wrap="square" rtlCol="0">
            <a:spAutoFit/>
          </a:bodyPr>
          <a:lstStyle/>
          <a:p>
            <a:r>
              <a:rPr lang="en-US" sz="3200" dirty="0"/>
              <a:t>Kanban Maturity Model</a:t>
            </a:r>
          </a:p>
        </p:txBody>
      </p:sp>
      <p:sp>
        <p:nvSpPr>
          <p:cNvPr id="4" name="TextBox 3">
            <a:extLst>
              <a:ext uri="{FF2B5EF4-FFF2-40B4-BE49-F238E27FC236}">
                <a16:creationId xmlns:a16="http://schemas.microsoft.com/office/drawing/2014/main" id="{D5B7353A-B1C5-4906-B3D3-31598C04C515}"/>
              </a:ext>
            </a:extLst>
          </p:cNvPr>
          <p:cNvSpPr txBox="1">
            <a:spLocks noChangeArrowheads="1"/>
          </p:cNvSpPr>
          <p:nvPr/>
        </p:nvSpPr>
        <p:spPr bwMode="auto">
          <a:xfrm>
            <a:off x="7878766" y="2190799"/>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P spid="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id="{81820072-6DF1-4C12-8D5C-BE1214F9A01E}"/>
              </a:ext>
            </a:extLst>
          </p:cNvPr>
          <p:cNvSpPr/>
          <p:nvPr/>
        </p:nvSpPr>
        <p:spPr>
          <a:xfrm>
            <a:off x="6074571" y="2483828"/>
            <a:ext cx="5126829" cy="2677656"/>
          </a:xfrm>
          <a:prstGeom prst="rect">
            <a:avLst/>
          </a:prstGeom>
        </p:spPr>
        <p:txBody>
          <a:bodyPr wrap="square">
            <a:spAutoFit/>
          </a:bodyPr>
          <a:lstStyle/>
          <a:p>
            <a:pPr lvl="0"/>
            <a:r>
              <a:rPr lang="en-US" sz="2800" b="1" dirty="0">
                <a:latin typeface="Arial" panose="020B0604020202020204" pitchFamily="34" charset="0"/>
              </a:rPr>
              <a:t>The Kanban Maturity Model (KMM) maps ~150 specific Kanban practices to </a:t>
            </a:r>
            <a:r>
              <a:rPr lang="en-US" sz="2800" b="1" dirty="0">
                <a:solidFill>
                  <a:srgbClr val="FF0000"/>
                </a:solidFill>
                <a:latin typeface="Arial" panose="020B0604020202020204" pitchFamily="34" charset="0"/>
              </a:rPr>
              <a:t>observable business outcomes</a:t>
            </a:r>
            <a:r>
              <a:rPr lang="en-US" sz="2800" b="1" dirty="0">
                <a:latin typeface="Arial" panose="020B0604020202020204" pitchFamily="34" charset="0"/>
              </a:rPr>
              <a:t> using seven levels of organizational maturity</a:t>
            </a:r>
            <a:endParaRPr lang="en-US" sz="2800" b="1" dirty="0"/>
          </a:p>
        </p:txBody>
      </p:sp>
    </p:spTree>
    <p:extLst>
      <p:ext uri="{BB962C8B-B14F-4D97-AF65-F5344CB8AC3E}">
        <p14:creationId xmlns:p14="http://schemas.microsoft.com/office/powerpoint/2010/main" val="66358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BB494446-25E4-46BD-8D1A-3E505F44F9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716" y="317500"/>
            <a:ext cx="8897816" cy="59318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AC74BE0-1B91-4EEB-B8C4-B94CB2CE08FC}"/>
              </a:ext>
            </a:extLst>
          </p:cNvPr>
          <p:cNvSpPr>
            <a:spLocks noGrp="1"/>
          </p:cNvSpPr>
          <p:nvPr>
            <p:ph type="title"/>
          </p:nvPr>
        </p:nvSpPr>
        <p:spPr>
          <a:xfrm>
            <a:off x="149468" y="3270738"/>
            <a:ext cx="2809356" cy="928694"/>
          </a:xfrm>
        </p:spPr>
        <p:txBody>
          <a:bodyPr/>
          <a:lstStyle/>
          <a:p>
            <a:r>
              <a:rPr lang="en-US" dirty="0"/>
              <a:t>Resilience</a:t>
            </a:r>
          </a:p>
        </p:txBody>
      </p:sp>
      <p:sp>
        <p:nvSpPr>
          <p:cNvPr id="7" name="Content Placeholder 6">
            <a:extLst>
              <a:ext uri="{FF2B5EF4-FFF2-40B4-BE49-F238E27FC236}">
                <a16:creationId xmlns:a16="http://schemas.microsoft.com/office/drawing/2014/main" id="{4CAC9815-C74F-414D-8DCA-F3EF0C133248}"/>
              </a:ext>
            </a:extLst>
          </p:cNvPr>
          <p:cNvSpPr>
            <a:spLocks noGrp="1"/>
          </p:cNvSpPr>
          <p:nvPr>
            <p:ph idx="1"/>
          </p:nvPr>
        </p:nvSpPr>
        <p:spPr>
          <a:xfrm>
            <a:off x="7429500" y="4495800"/>
            <a:ext cx="4318000" cy="919489"/>
          </a:xfrm>
        </p:spPr>
        <p:txBody>
          <a:bodyPr>
            <a:noAutofit/>
          </a:bodyPr>
          <a:lstStyle/>
          <a:p>
            <a:pPr marL="0" indent="0">
              <a:buNone/>
            </a:pPr>
            <a:r>
              <a:rPr lang="en-US" sz="3600" b="1" dirty="0"/>
              <a:t>Ability to recover from adversity</a:t>
            </a:r>
          </a:p>
        </p:txBody>
      </p:sp>
    </p:spTree>
    <p:extLst>
      <p:ext uri="{BB962C8B-B14F-4D97-AF65-F5344CB8AC3E}">
        <p14:creationId xmlns:p14="http://schemas.microsoft.com/office/powerpoint/2010/main" val="132635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id="{81820072-6DF1-4C12-8D5C-BE1214F9A01E}"/>
              </a:ext>
            </a:extLst>
          </p:cNvPr>
          <p:cNvSpPr/>
          <p:nvPr/>
        </p:nvSpPr>
        <p:spPr>
          <a:xfrm>
            <a:off x="6098947" y="2556588"/>
            <a:ext cx="5126829" cy="1384995"/>
          </a:xfrm>
          <a:prstGeom prst="rect">
            <a:avLst/>
          </a:prstGeom>
        </p:spPr>
        <p:txBody>
          <a:bodyPr wrap="square">
            <a:spAutoFit/>
          </a:bodyPr>
          <a:lstStyle/>
          <a:p>
            <a:pPr lvl="0"/>
            <a:r>
              <a:rPr lang="en-US" sz="2800" b="1" dirty="0">
                <a:latin typeface="Arial" panose="020B0604020202020204" pitchFamily="34" charset="0"/>
              </a:rPr>
              <a:t>KMM helps eliminate the two failure modes in Kanban and Agile implementations:</a:t>
            </a:r>
          </a:p>
        </p:txBody>
      </p:sp>
      <p:sp>
        <p:nvSpPr>
          <p:cNvPr id="5" name="Curved Left Arrow 5">
            <a:extLst>
              <a:ext uri="{FF2B5EF4-FFF2-40B4-BE49-F238E27FC236}">
                <a16:creationId xmlns:a16="http://schemas.microsoft.com/office/drawing/2014/main" id="{E86F64DF-B0B1-4FEE-B020-B42EE575EF12}"/>
              </a:ext>
            </a:extLst>
          </p:cNvPr>
          <p:cNvSpPr/>
          <p:nvPr/>
        </p:nvSpPr>
        <p:spPr>
          <a:xfrm>
            <a:off x="5268604" y="2825662"/>
            <a:ext cx="553916" cy="18408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Left-Right Arrow 6">
            <a:extLst>
              <a:ext uri="{FF2B5EF4-FFF2-40B4-BE49-F238E27FC236}">
                <a16:creationId xmlns:a16="http://schemas.microsoft.com/office/drawing/2014/main" id="{92B7E4F7-E65B-4F9C-ACE9-6A7EA8A21CB3}"/>
              </a:ext>
            </a:extLst>
          </p:cNvPr>
          <p:cNvSpPr/>
          <p:nvPr/>
        </p:nvSpPr>
        <p:spPr>
          <a:xfrm>
            <a:off x="182028" y="3580396"/>
            <a:ext cx="5086576" cy="3384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488B4498-6266-4CB2-8C8B-1CEB364EF04F}"/>
              </a:ext>
            </a:extLst>
          </p:cNvPr>
          <p:cNvSpPr txBox="1"/>
          <p:nvPr/>
        </p:nvSpPr>
        <p:spPr>
          <a:xfrm>
            <a:off x="5669301" y="3972606"/>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accent2"/>
                </a:solidFill>
                <a:latin typeface="Arial" panose="020B0604020202020204" pitchFamily="34" charset="0"/>
              </a:rPr>
              <a:t>overreaching</a:t>
            </a:r>
            <a:r>
              <a:rPr lang="en-US" sz="2800" b="1" dirty="0">
                <a:latin typeface="Arial" panose="020B0604020202020204" pitchFamily="34" charset="0"/>
              </a:rPr>
              <a:t> causing an aborted start; </a:t>
            </a:r>
          </a:p>
        </p:txBody>
      </p:sp>
      <p:sp>
        <p:nvSpPr>
          <p:cNvPr id="13" name="TextBox 12">
            <a:extLst>
              <a:ext uri="{FF2B5EF4-FFF2-40B4-BE49-F238E27FC236}">
                <a16:creationId xmlns:a16="http://schemas.microsoft.com/office/drawing/2014/main" id="{624DEE6E-ABC2-4D35-A411-970456AC4893}"/>
              </a:ext>
            </a:extLst>
          </p:cNvPr>
          <p:cNvSpPr txBox="1"/>
          <p:nvPr/>
        </p:nvSpPr>
        <p:spPr>
          <a:xfrm>
            <a:off x="5669301" y="4926713"/>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latin typeface="Arial" panose="020B0604020202020204" pitchFamily="34" charset="0"/>
              </a:rPr>
              <a:t>false summit </a:t>
            </a:r>
            <a:r>
              <a:rPr lang="en-US" sz="2800" b="1" dirty="0">
                <a:solidFill>
                  <a:schemeClr val="accent2"/>
                </a:solidFill>
                <a:latin typeface="Arial" panose="020B0604020202020204" pitchFamily="34" charset="0"/>
              </a:rPr>
              <a:t>plateaus</a:t>
            </a:r>
            <a:r>
              <a:rPr lang="en-US" sz="2800" b="1" dirty="0">
                <a:latin typeface="Arial" panose="020B0604020202020204" pitchFamily="34" charset="0"/>
              </a:rPr>
              <a:t> that fail to realize full benefit.</a:t>
            </a:r>
          </a:p>
        </p:txBody>
      </p:sp>
    </p:spTree>
    <p:extLst>
      <p:ext uri="{BB962C8B-B14F-4D97-AF65-F5344CB8AC3E}">
        <p14:creationId xmlns:p14="http://schemas.microsoft.com/office/powerpoint/2010/main" val="33260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06DB9BF-F4E2-954B-B896-B7D117EB4F9C}"/>
              </a:ext>
            </a:extLst>
          </p:cNvPr>
          <p:cNvSpPr>
            <a:spLocks noGrp="1"/>
          </p:cNvSpPr>
          <p:nvPr>
            <p:ph type="title"/>
          </p:nvPr>
        </p:nvSpPr>
        <p:spPr/>
        <p:txBody>
          <a:bodyPr>
            <a:normAutofit/>
          </a:bodyPr>
          <a:lstStyle/>
          <a:p>
            <a:r>
              <a:rPr lang="en-US" dirty="0"/>
              <a:t>Overreaching and Plateauing</a:t>
            </a:r>
          </a:p>
        </p:txBody>
      </p:sp>
      <p:pic>
        <p:nvPicPr>
          <p:cNvPr id="27" name="Grafik 26">
            <a:extLst>
              <a:ext uri="{FF2B5EF4-FFF2-40B4-BE49-F238E27FC236}">
                <a16:creationId xmlns:a16="http://schemas.microsoft.com/office/drawing/2014/main" id="{1B674C01-935E-C848-8EAA-50DB2620D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834" y="1458859"/>
            <a:ext cx="6996331" cy="3926973"/>
          </a:xfrm>
          <a:prstGeom prst="rect">
            <a:avLst/>
          </a:prstGeom>
        </p:spPr>
      </p:pic>
      <p:sp>
        <p:nvSpPr>
          <p:cNvPr id="32" name="Textfeld 31">
            <a:extLst>
              <a:ext uri="{FF2B5EF4-FFF2-40B4-BE49-F238E27FC236}">
                <a16:creationId xmlns:a16="http://schemas.microsoft.com/office/drawing/2014/main"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cxnSp>
        <p:nvCxnSpPr>
          <p:cNvPr id="24" name="Straight Arrow Connector 2">
            <a:extLst>
              <a:ext uri="{FF2B5EF4-FFF2-40B4-BE49-F238E27FC236}">
                <a16:creationId xmlns:a16="http://schemas.microsoft.com/office/drawing/2014/main" id="{05C61CF9-7501-4C89-9027-F109C541D88D}"/>
              </a:ext>
            </a:extLst>
          </p:cNvPr>
          <p:cNvCxnSpPr>
            <a:cxnSpLocks/>
          </p:cNvCxnSpPr>
          <p:nvPr/>
        </p:nvCxnSpPr>
        <p:spPr bwMode="auto">
          <a:xfrm>
            <a:off x="9586138" y="1584950"/>
            <a:ext cx="0" cy="1197071"/>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25" name="TextBox 4">
            <a:extLst>
              <a:ext uri="{FF2B5EF4-FFF2-40B4-BE49-F238E27FC236}">
                <a16:creationId xmlns:a16="http://schemas.microsoft.com/office/drawing/2014/main" id="{CE2A0963-CC92-4CFF-A298-4CFF28C79EF0}"/>
              </a:ext>
            </a:extLst>
          </p:cNvPr>
          <p:cNvSpPr txBox="1"/>
          <p:nvPr/>
        </p:nvSpPr>
        <p:spPr>
          <a:xfrm rot="16200000">
            <a:off x="9942257" y="1291985"/>
            <a:ext cx="1249841" cy="1491684"/>
          </a:xfrm>
          <a:prstGeom prst="rect">
            <a:avLst/>
          </a:prstGeom>
          <a:noFill/>
        </p:spPr>
        <p:txBody>
          <a:bodyPr wrap="square" rtlCol="0">
            <a:spAutoFit/>
          </a:bodyPr>
          <a:lstStyle/>
          <a:p>
            <a:r>
              <a:rPr lang="en-US" sz="2400" b="1" dirty="0">
                <a:solidFill>
                  <a:srgbClr val="F25A23"/>
                </a:solidFill>
                <a:latin typeface="+mn-lt"/>
              </a:rPr>
              <a:t>Missed</a:t>
            </a:r>
          </a:p>
          <a:p>
            <a:r>
              <a:rPr lang="en-US" sz="2400" b="1" dirty="0">
                <a:solidFill>
                  <a:srgbClr val="F25A23"/>
                </a:solidFill>
              </a:rPr>
              <a:t>Benefit</a:t>
            </a:r>
            <a:endParaRPr lang="en-US" sz="2400" b="1" dirty="0">
              <a:solidFill>
                <a:srgbClr val="F25A23"/>
              </a:solidFill>
              <a:latin typeface="+mn-lt"/>
            </a:endParaRPr>
          </a:p>
        </p:txBody>
      </p:sp>
      <p:pic>
        <p:nvPicPr>
          <p:cNvPr id="7" name="Grafik 26">
            <a:extLst>
              <a:ext uri="{FF2B5EF4-FFF2-40B4-BE49-F238E27FC236}">
                <a16:creationId xmlns:a16="http://schemas.microsoft.com/office/drawing/2014/main" id="{C0FB0341-067E-42CD-A672-7A44592044A3}"/>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80312" b="81766"/>
          <a:stretch/>
        </p:blipFill>
        <p:spPr>
          <a:xfrm>
            <a:off x="7445830" y="2782021"/>
            <a:ext cx="2249156" cy="716044"/>
          </a:xfrm>
          <a:prstGeom prst="rect">
            <a:avLst/>
          </a:prstGeom>
        </p:spPr>
      </p:pic>
      <p:sp>
        <p:nvSpPr>
          <p:cNvPr id="35" name="TextBox 4">
            <a:extLst>
              <a:ext uri="{FF2B5EF4-FFF2-40B4-BE49-F238E27FC236}">
                <a16:creationId xmlns:a16="http://schemas.microsoft.com/office/drawing/2014/main" id="{F7FBA643-3AD1-4628-8B92-FF846E1BFEBB}"/>
              </a:ext>
            </a:extLst>
          </p:cNvPr>
          <p:cNvSpPr txBox="1"/>
          <p:nvPr/>
        </p:nvSpPr>
        <p:spPr>
          <a:xfrm>
            <a:off x="9594164" y="2661999"/>
            <a:ext cx="1946025" cy="830997"/>
          </a:xfrm>
          <a:prstGeom prst="rect">
            <a:avLst/>
          </a:prstGeom>
          <a:noFill/>
        </p:spPr>
        <p:txBody>
          <a:bodyPr wrap="square" rtlCol="0">
            <a:spAutoFit/>
          </a:bodyPr>
          <a:lstStyle/>
          <a:p>
            <a:r>
              <a:rPr lang="en-US" sz="2400" b="1" dirty="0">
                <a:solidFill>
                  <a:srgbClr val="F25A23"/>
                </a:solidFill>
                <a:latin typeface="+mn-lt"/>
              </a:rPr>
              <a:t>False Summit Plateau</a:t>
            </a:r>
          </a:p>
        </p:txBody>
      </p:sp>
      <p:grpSp>
        <p:nvGrpSpPr>
          <p:cNvPr id="37" name="Gruppieren 1">
            <a:extLst>
              <a:ext uri="{FF2B5EF4-FFF2-40B4-BE49-F238E27FC236}">
                <a16:creationId xmlns:a16="http://schemas.microsoft.com/office/drawing/2014/main" id="{1F0DEAFC-53EF-41D1-876F-B462355AA324}"/>
              </a:ext>
            </a:extLst>
          </p:cNvPr>
          <p:cNvGrpSpPr/>
          <p:nvPr/>
        </p:nvGrpSpPr>
        <p:grpSpPr>
          <a:xfrm>
            <a:off x="1866545" y="3413091"/>
            <a:ext cx="653917" cy="1946026"/>
            <a:chOff x="2956230" y="3889121"/>
            <a:chExt cx="501303" cy="1798233"/>
          </a:xfrm>
        </p:grpSpPr>
        <p:cxnSp>
          <p:nvCxnSpPr>
            <p:cNvPr id="38" name="Straight Arrow Connector 2">
              <a:extLst>
                <a:ext uri="{FF2B5EF4-FFF2-40B4-BE49-F238E27FC236}">
                  <a16:creationId xmlns:a16="http://schemas.microsoft.com/office/drawing/2014/main" id="{A32EC141-32AD-4605-879B-0A5731DF9832}"/>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39" name="TextBox 4">
              <a:extLst>
                <a:ext uri="{FF2B5EF4-FFF2-40B4-BE49-F238E27FC236}">
                  <a16:creationId xmlns:a16="http://schemas.microsoft.com/office/drawing/2014/main" id="{BCA567C8-E08C-4071-91CF-DEF8A0D0C956}"/>
                </a:ext>
              </a:extLst>
            </p:cNvPr>
            <p:cNvSpPr txBox="1"/>
            <p:nvPr/>
          </p:nvSpPr>
          <p:spPr>
            <a:xfrm rot="16200000">
              <a:off x="2287947" y="4557404"/>
              <a:ext cx="1798232" cy="461665"/>
            </a:xfrm>
            <a:prstGeom prst="rect">
              <a:avLst/>
            </a:prstGeom>
            <a:noFill/>
          </p:spPr>
          <p:txBody>
            <a:bodyPr wrap="square" rtlCol="0">
              <a:spAutoFit/>
            </a:bodyPr>
            <a:lstStyle/>
            <a:p>
              <a:r>
                <a:rPr lang="en-US" sz="2400" b="1" dirty="0">
                  <a:solidFill>
                    <a:srgbClr val="F25A23"/>
                  </a:solidFill>
                  <a:latin typeface="+mn-lt"/>
                </a:rPr>
                <a:t>Overreaching</a:t>
              </a:r>
            </a:p>
          </p:txBody>
        </p:sp>
      </p:grpSp>
    </p:spTree>
    <p:extLst>
      <p:ext uri="{BB962C8B-B14F-4D97-AF65-F5344CB8AC3E}">
        <p14:creationId xmlns:p14="http://schemas.microsoft.com/office/powerpoint/2010/main" val="38752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7229" y="2747806"/>
            <a:ext cx="6485641" cy="36625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ML0: Oblivious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“My Way”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Arial" charset="0"/>
                <a:ea typeface="+mn-ea"/>
                <a:cs typeface="Arial" charset="0"/>
              </a:rPr>
              <a:t>Everyone is busy, but what are they producing?</a:t>
            </a: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493737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using a computer&#10;&#10;Description automatically generated">
            <a:extLst>
              <a:ext uri="{FF2B5EF4-FFF2-40B4-BE49-F238E27FC236}">
                <a16:creationId xmlns:a16="http://schemas.microsoft.com/office/drawing/2014/main" id="{04A9C3AE-BFB1-4367-8FE5-4AB5416FF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036"/>
            <a:ext cx="9191331" cy="6130636"/>
          </a:xfrm>
          <a:prstGeom prst="rect">
            <a:avLst/>
          </a:prstGeom>
        </p:spPr>
      </p:pic>
      <p:sp>
        <p:nvSpPr>
          <p:cNvPr id="4" name="TextBox 3">
            <a:extLst>
              <a:ext uri="{FF2B5EF4-FFF2-40B4-BE49-F238E27FC236}">
                <a16:creationId xmlns:a16="http://schemas.microsoft.com/office/drawing/2014/main" id="{BEF385E4-4B08-45F0-9192-EA9F4ACC108D}"/>
              </a:ext>
            </a:extLst>
          </p:cNvPr>
          <p:cNvSpPr txBox="1"/>
          <p:nvPr/>
        </p:nvSpPr>
        <p:spPr>
          <a:xfrm>
            <a:off x="9191331" y="1241634"/>
            <a:ext cx="3087910" cy="2092881"/>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Individualism</a:t>
            </a:r>
            <a:endParaRPr lang="en-US" sz="2400" dirty="0">
              <a:solidFill>
                <a:prstClr val="black">
                  <a:lumMod val="65000"/>
                  <a:lumOff val="35000"/>
                </a:prstClr>
              </a:solidFill>
              <a:latin typeface="Georgia"/>
              <a:cs typeface="Georgia"/>
            </a:endParaRP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Unpredictable and unreliable service</a:t>
            </a: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Overburdened people</a:t>
            </a:r>
          </a:p>
        </p:txBody>
      </p:sp>
      <p:sp>
        <p:nvSpPr>
          <p:cNvPr id="5" name="TextBox 4">
            <a:extLst>
              <a:ext uri="{FF2B5EF4-FFF2-40B4-BE49-F238E27FC236}">
                <a16:creationId xmlns:a16="http://schemas.microsoft.com/office/drawing/2014/main" id="{B9BB468F-B5C4-4DDC-8AED-486B7336ABE0}"/>
              </a:ext>
            </a:extLst>
          </p:cNvPr>
          <p:cNvSpPr txBox="1"/>
          <p:nvPr/>
        </p:nvSpPr>
        <p:spPr>
          <a:xfrm>
            <a:off x="9191331" y="4225929"/>
            <a:ext cx="3087910" cy="120032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Unhappy customers Unhappy managers Unhappy people</a:t>
            </a:r>
          </a:p>
        </p:txBody>
      </p:sp>
    </p:spTree>
    <p:extLst>
      <p:ext uri="{BB962C8B-B14F-4D97-AF65-F5344CB8AC3E}">
        <p14:creationId xmlns:p14="http://schemas.microsoft.com/office/powerpoint/2010/main" val="18832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265549" y="1690062"/>
            <a:ext cx="9660901" cy="3477875"/>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Visualize Work at Team Level</a:t>
            </a:r>
            <a:br>
              <a:rPr lang="en-US" sz="4400" dirty="0">
                <a:latin typeface="Gill Sans Nova Cond XBd" panose="020B0A06020104020203" pitchFamily="34" charset="0"/>
              </a:rPr>
            </a:br>
            <a:r>
              <a:rPr lang="en-US" sz="4400" dirty="0">
                <a:latin typeface="Gill Sans Nova Cond XBd" panose="020B0A06020104020203" pitchFamily="34" charset="0"/>
              </a:rPr>
              <a:t>Limit Work In Progress (WIP)</a:t>
            </a:r>
          </a:p>
          <a:p>
            <a:pPr algn="ctr"/>
            <a:r>
              <a:rPr lang="en-US" sz="4400" dirty="0">
                <a:latin typeface="Gill Sans Nova Cond XBd" panose="020B0A06020104020203" pitchFamily="34" charset="0"/>
              </a:rPr>
              <a:t>Define Initial Policies</a:t>
            </a:r>
          </a:p>
          <a:p>
            <a:pPr algn="ctr"/>
            <a:r>
              <a:rPr lang="en-US" sz="4400" dirty="0">
                <a:latin typeface="Gill Sans Nova Cond XBd" panose="020B0A06020104020203" pitchFamily="34" charset="0"/>
              </a:rPr>
              <a:t>Feedback Loops – Kanban Meeting</a:t>
            </a:r>
          </a:p>
        </p:txBody>
      </p:sp>
    </p:spTree>
    <p:extLst>
      <p:ext uri="{BB962C8B-B14F-4D97-AF65-F5344CB8AC3E}">
        <p14:creationId xmlns:p14="http://schemas.microsoft.com/office/powerpoint/2010/main" val="171896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B0B45F-2FA6-4D7A-8028-24CE7BC0F28B}"/>
              </a:ext>
            </a:extLst>
          </p:cNvPr>
          <p:cNvSpPr/>
          <p:nvPr/>
        </p:nvSpPr>
        <p:spPr>
          <a:xfrm>
            <a:off x="-29183" y="-38912"/>
            <a:ext cx="1222118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CC17A88D-FC71-4C95-8220-55BF9F765C4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sp>
        <p:nvSpPr>
          <p:cNvPr id="5" name="TextBox 4">
            <a:extLst>
              <a:ext uri="{FF2B5EF4-FFF2-40B4-BE49-F238E27FC236}">
                <a16:creationId xmlns:a16="http://schemas.microsoft.com/office/drawing/2014/main" id="{B4D5AE89-B7FD-4900-BF0F-FE0055D60716}"/>
              </a:ext>
            </a:extLst>
          </p:cNvPr>
          <p:cNvSpPr txBox="1"/>
          <p:nvPr/>
        </p:nvSpPr>
        <p:spPr>
          <a:xfrm>
            <a:off x="5580993" y="2313750"/>
            <a:ext cx="6437586"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ML1: Team-Focused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way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individual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unconnected teams</a:t>
            </a:r>
            <a:endParaRPr kumimoji="0" lang="en-US" sz="4800" b="0" i="1"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9" name="Picture 8" descr="A close up of a sign&#10;&#10;Description automatically generated">
            <a:extLst>
              <a:ext uri="{FF2B5EF4-FFF2-40B4-BE49-F238E27FC236}">
                <a16:creationId xmlns:a16="http://schemas.microsoft.com/office/drawing/2014/main" id="{94C1B5AD-0B99-42BD-86A6-30513D9FB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91533679-2210-4D24-86D0-31DA3A698E8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394038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449729" y="1418310"/>
            <a:ext cx="9292542" cy="3662541"/>
          </a:xfrm>
          <a:prstGeom prst="rect">
            <a:avLst/>
          </a:prstGeom>
        </p:spPr>
        <p:txBody>
          <a:bodyPr wrap="square">
            <a:spAutoFit/>
          </a:bodyPr>
          <a:lstStyle/>
          <a:p>
            <a:pPr algn="ctr"/>
            <a:r>
              <a:rPr lang="en-US" sz="4400" dirty="0">
                <a:latin typeface="Gill Sans Nova Cond XBd" panose="020B0A06020104020203" pitchFamily="34" charset="0"/>
              </a:rPr>
              <a:t>“Every team reports that they deliver on their commitments, but I know that customers are waiting longer than 6 months for delivery”</a:t>
            </a:r>
            <a:r>
              <a:rPr lang="en-US" sz="2800" dirty="0">
                <a:latin typeface="Gill Sans Nova Cond XBd" panose="020B0A06020104020203" pitchFamily="34" charset="0"/>
              </a:rPr>
              <a:t> </a:t>
            </a:r>
            <a:br>
              <a:rPr lang="en-US" sz="2800" dirty="0">
                <a:latin typeface="Gill Sans Nova Cond XBd" panose="020B0A06020104020203" pitchFamily="34" charset="0"/>
              </a:rPr>
            </a:br>
            <a:r>
              <a:rPr lang="en-US" sz="2800" dirty="0">
                <a:latin typeface="Gill Sans Nova Cond XBd" panose="020B0A06020104020203" pitchFamily="34" charset="0"/>
              </a:rPr>
              <a:t>								agile coach,</a:t>
            </a:r>
            <a:br>
              <a:rPr lang="en-US" sz="2800" dirty="0">
                <a:latin typeface="Gill Sans Nova Cond XBd" panose="020B0A06020104020203" pitchFamily="34" charset="0"/>
              </a:rPr>
            </a:br>
            <a:r>
              <a:rPr lang="en-US" sz="2800" dirty="0">
                <a:latin typeface="Gill Sans Nova Cond XBd" panose="020B0A06020104020203" pitchFamily="34" charset="0"/>
              </a:rPr>
              <a:t>				    internet equipment manufacturer</a:t>
            </a:r>
          </a:p>
        </p:txBody>
      </p:sp>
    </p:spTree>
    <p:extLst>
      <p:ext uri="{BB962C8B-B14F-4D97-AF65-F5344CB8AC3E}">
        <p14:creationId xmlns:p14="http://schemas.microsoft.com/office/powerpoint/2010/main" val="1460536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Maturity Level 1 - Team Kanban Boards</a:t>
            </a:r>
          </a:p>
        </p:txBody>
      </p:sp>
      <p:sp>
        <p:nvSpPr>
          <p:cNvPr id="8" name="pole tekstowe 53"/>
          <p:cNvSpPr txBox="1"/>
          <p:nvPr/>
        </p:nvSpPr>
        <p:spPr>
          <a:xfrm>
            <a:off x="2972865" y="1269780"/>
            <a:ext cx="970137" cy="338554"/>
          </a:xfrm>
          <a:prstGeom prst="rect">
            <a:avLst/>
          </a:prstGeom>
          <a:noFill/>
        </p:spPr>
        <p:txBody>
          <a:bodyPr wrap="none" rtlCol="0">
            <a:spAutoFit/>
          </a:bodyPr>
          <a:lstStyle/>
          <a:p>
            <a:pPr algn="ctr"/>
            <a:r>
              <a:rPr lang="en-US" sz="1600" b="1" dirty="0">
                <a:solidFill>
                  <a:schemeClr val="accent4"/>
                </a:solidFill>
                <a:latin typeface="Segoe Print" pitchFamily="2" charset="0"/>
              </a:rPr>
              <a:t>Backlog</a:t>
            </a:r>
            <a:endParaRPr lang="pl-PL" sz="1600" b="1" dirty="0">
              <a:solidFill>
                <a:schemeClr val="accent4"/>
              </a:solidFill>
              <a:latin typeface="Segoe Print" pitchFamily="2" charset="0"/>
            </a:endParaRPr>
          </a:p>
        </p:txBody>
      </p:sp>
      <p:grpSp>
        <p:nvGrpSpPr>
          <p:cNvPr id="9" name="Grupa 57"/>
          <p:cNvGrpSpPr/>
          <p:nvPr/>
        </p:nvGrpSpPr>
        <p:grpSpPr>
          <a:xfrm>
            <a:off x="6291866" y="4326285"/>
            <a:ext cx="700148" cy="489271"/>
            <a:chOff x="5246340" y="1637308"/>
            <a:chExt cx="1384382" cy="936104"/>
          </a:xfrm>
        </p:grpSpPr>
        <p:sp>
          <p:nvSpPr>
            <p:cNvPr id="1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F</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2" name="Grupa 57"/>
          <p:cNvGrpSpPr/>
          <p:nvPr/>
        </p:nvGrpSpPr>
        <p:grpSpPr>
          <a:xfrm rot="21418658">
            <a:off x="3315468" y="2885942"/>
            <a:ext cx="700148" cy="489271"/>
            <a:chOff x="5246340" y="1637308"/>
            <a:chExt cx="1384382" cy="936104"/>
          </a:xfrm>
        </p:grpSpPr>
        <p:sp>
          <p:nvSpPr>
            <p:cNvPr id="1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H</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5" name="Grupa 57"/>
          <p:cNvGrpSpPr/>
          <p:nvPr/>
        </p:nvGrpSpPr>
        <p:grpSpPr>
          <a:xfrm>
            <a:off x="5704156" y="3287214"/>
            <a:ext cx="691807" cy="483443"/>
            <a:chOff x="5246340" y="1637308"/>
            <a:chExt cx="1384382" cy="936104"/>
          </a:xfrm>
        </p:grpSpPr>
        <p:sp>
          <p:nvSpPr>
            <p:cNvPr id="1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E</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8" name="Grupa 57"/>
          <p:cNvGrpSpPr/>
          <p:nvPr/>
        </p:nvGrpSpPr>
        <p:grpSpPr>
          <a:xfrm rot="404062">
            <a:off x="6319101" y="2572187"/>
            <a:ext cx="691807" cy="483443"/>
            <a:chOff x="5246340" y="1637308"/>
            <a:chExt cx="1384382" cy="936104"/>
          </a:xfrm>
        </p:grpSpPr>
        <p:sp>
          <p:nvSpPr>
            <p:cNvPr id="1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C</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21" name="Grupa 57"/>
          <p:cNvGrpSpPr/>
          <p:nvPr/>
        </p:nvGrpSpPr>
        <p:grpSpPr>
          <a:xfrm rot="599610">
            <a:off x="8636362" y="2590775"/>
            <a:ext cx="691807" cy="483443"/>
            <a:chOff x="5246340" y="1637308"/>
            <a:chExt cx="1384382" cy="936104"/>
          </a:xfrm>
        </p:grpSpPr>
        <p:sp>
          <p:nvSpPr>
            <p:cNvPr id="2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A</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24" name="Freeform 145"/>
          <p:cNvSpPr>
            <a:spLocks/>
          </p:cNvSpPr>
          <p:nvPr/>
        </p:nvSpPr>
        <p:spPr bwMode="auto">
          <a:xfrm rot="16200000">
            <a:off x="5157644" y="37072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145"/>
          <p:cNvSpPr>
            <a:spLocks/>
          </p:cNvSpPr>
          <p:nvPr/>
        </p:nvSpPr>
        <p:spPr bwMode="auto">
          <a:xfrm flipV="1">
            <a:off x="2776498" y="2105299"/>
            <a:ext cx="6906472"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ctr"/>
            <a:endParaRPr lang="pl-PL"/>
          </a:p>
        </p:txBody>
      </p:sp>
      <p:sp>
        <p:nvSpPr>
          <p:cNvPr id="26" name="Freeform 145"/>
          <p:cNvSpPr>
            <a:spLocks/>
          </p:cNvSpPr>
          <p:nvPr/>
        </p:nvSpPr>
        <p:spPr bwMode="auto">
          <a:xfrm rot="16200000">
            <a:off x="3108654" y="37523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145"/>
          <p:cNvSpPr>
            <a:spLocks/>
          </p:cNvSpPr>
          <p:nvPr/>
        </p:nvSpPr>
        <p:spPr bwMode="auto">
          <a:xfrm rot="16200000">
            <a:off x="2062964" y="37072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30" name="Grupa 57"/>
          <p:cNvGrpSpPr/>
          <p:nvPr/>
        </p:nvGrpSpPr>
        <p:grpSpPr>
          <a:xfrm>
            <a:off x="4567677" y="4371368"/>
            <a:ext cx="691807" cy="483443"/>
            <a:chOff x="5246340" y="1637308"/>
            <a:chExt cx="1384382" cy="936104"/>
          </a:xfrm>
        </p:grpSpPr>
        <p:sp>
          <p:nvSpPr>
            <p:cNvPr id="3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G</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33" name="Grupa 57"/>
          <p:cNvGrpSpPr/>
          <p:nvPr/>
        </p:nvGrpSpPr>
        <p:grpSpPr>
          <a:xfrm>
            <a:off x="4484598" y="2264752"/>
            <a:ext cx="691807" cy="483443"/>
            <a:chOff x="5246340" y="1637308"/>
            <a:chExt cx="1384382" cy="936104"/>
          </a:xfrm>
        </p:grpSpPr>
        <p:sp>
          <p:nvSpPr>
            <p:cNvPr id="3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D</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36" name="pole tekstowe 63"/>
          <p:cNvSpPr txBox="1"/>
          <p:nvPr/>
        </p:nvSpPr>
        <p:spPr>
          <a:xfrm>
            <a:off x="4618976" y="1288425"/>
            <a:ext cx="662361" cy="338554"/>
          </a:xfrm>
          <a:prstGeom prst="rect">
            <a:avLst/>
          </a:prstGeom>
          <a:noFill/>
        </p:spPr>
        <p:txBody>
          <a:bodyPr wrap="none" rtlCol="0">
            <a:spAutoFit/>
          </a:bodyPr>
          <a:lstStyle/>
          <a:p>
            <a:pPr algn="ctr"/>
            <a:r>
              <a:rPr lang="en-US" sz="1600" b="1" dirty="0">
                <a:solidFill>
                  <a:schemeClr val="accent4"/>
                </a:solidFill>
                <a:latin typeface="Segoe Print" pitchFamily="2" charset="0"/>
              </a:rPr>
              <a:t>Next</a:t>
            </a:r>
            <a:endParaRPr lang="pl-PL" sz="1600" b="1" dirty="0">
              <a:solidFill>
                <a:schemeClr val="accent4"/>
              </a:solidFill>
              <a:latin typeface="Segoe Print" pitchFamily="2" charset="0"/>
            </a:endParaRPr>
          </a:p>
        </p:txBody>
      </p:sp>
      <p:sp>
        <p:nvSpPr>
          <p:cNvPr id="37" name="pole tekstowe 69"/>
          <p:cNvSpPr txBox="1"/>
          <p:nvPr/>
        </p:nvSpPr>
        <p:spPr>
          <a:xfrm>
            <a:off x="8201195" y="1288425"/>
            <a:ext cx="704040" cy="338554"/>
          </a:xfrm>
          <a:prstGeom prst="rect">
            <a:avLst/>
          </a:prstGeom>
          <a:noFill/>
        </p:spPr>
        <p:txBody>
          <a:bodyPr wrap="none" rtlCol="0">
            <a:spAutoFit/>
          </a:bodyPr>
          <a:lstStyle/>
          <a:p>
            <a:pPr algn="ctr"/>
            <a:r>
              <a:rPr lang="en-US" sz="1600" b="1" dirty="0">
                <a:solidFill>
                  <a:schemeClr val="accent4"/>
                </a:solidFill>
                <a:latin typeface="Segoe Print" pitchFamily="2" charset="0"/>
              </a:rPr>
              <a:t>Done</a:t>
            </a:r>
            <a:endParaRPr lang="pl-PL" sz="1600" b="1" dirty="0">
              <a:solidFill>
                <a:schemeClr val="accent4"/>
              </a:solidFill>
              <a:latin typeface="Segoe Print" pitchFamily="2" charset="0"/>
            </a:endParaRPr>
          </a:p>
        </p:txBody>
      </p:sp>
      <p:grpSp>
        <p:nvGrpSpPr>
          <p:cNvPr id="38" name="Grupa 102"/>
          <p:cNvGrpSpPr/>
          <p:nvPr/>
        </p:nvGrpSpPr>
        <p:grpSpPr>
          <a:xfrm>
            <a:off x="4818987" y="1641212"/>
            <a:ext cx="346591" cy="341898"/>
            <a:chOff x="5454612" y="1083597"/>
            <a:chExt cx="677640" cy="735827"/>
          </a:xfrm>
        </p:grpSpPr>
        <p:sp>
          <p:nvSpPr>
            <p:cNvPr id="39"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0" name="pole tekstowe 105"/>
            <p:cNvSpPr txBox="1"/>
            <p:nvPr/>
          </p:nvSpPr>
          <p:spPr>
            <a:xfrm>
              <a:off x="5454612" y="1083597"/>
              <a:ext cx="652526" cy="728630"/>
            </a:xfrm>
            <a:prstGeom prst="rect">
              <a:avLst/>
            </a:prstGeom>
            <a:noFill/>
          </p:spPr>
          <p:txBody>
            <a:bodyPr wrap="none" rtlCol="0" anchor="ctr">
              <a:spAutoFit/>
            </a:bodyPr>
            <a:lstStyle/>
            <a:p>
              <a:pPr algn="ctr"/>
              <a:r>
                <a:rPr lang="en-US" sz="2400" b="1" i="1" kern="0" baseline="-16000" dirty="0">
                  <a:solidFill>
                    <a:srgbClr val="C00000"/>
                  </a:solidFill>
                  <a:latin typeface="Segoe Print" pitchFamily="2" charset="0"/>
                  <a:cs typeface="Arial" pitchFamily="34" charset="0"/>
                </a:rPr>
                <a:t>3</a:t>
              </a:r>
              <a:endParaRPr lang="pl-PL" sz="2400" b="1" i="1" kern="0" baseline="-16000" dirty="0">
                <a:solidFill>
                  <a:srgbClr val="C00000"/>
                </a:solidFill>
                <a:latin typeface="Segoe Print" pitchFamily="2" charset="0"/>
                <a:cs typeface="Arial" pitchFamily="34" charset="0"/>
              </a:endParaRPr>
            </a:p>
          </p:txBody>
        </p:sp>
      </p:grpSp>
      <p:sp>
        <p:nvSpPr>
          <p:cNvPr id="41" name="pole tekstowe 63"/>
          <p:cNvSpPr txBox="1"/>
          <p:nvPr/>
        </p:nvSpPr>
        <p:spPr>
          <a:xfrm>
            <a:off x="5874967" y="1288425"/>
            <a:ext cx="1369286" cy="338554"/>
          </a:xfrm>
          <a:prstGeom prst="rect">
            <a:avLst/>
          </a:prstGeom>
          <a:noFill/>
        </p:spPr>
        <p:txBody>
          <a:bodyPr wrap="none" rtlCol="0">
            <a:spAutoFit/>
          </a:bodyPr>
          <a:lstStyle/>
          <a:p>
            <a:pPr algn="ctr"/>
            <a:r>
              <a:rPr lang="en-US" sz="1600" b="1" dirty="0">
                <a:solidFill>
                  <a:schemeClr val="accent4"/>
                </a:solidFill>
                <a:latin typeface="Segoe Print" pitchFamily="2" charset="0"/>
              </a:rPr>
              <a:t>In-progress</a:t>
            </a:r>
            <a:endParaRPr lang="pl-PL" sz="1600" b="1" dirty="0">
              <a:solidFill>
                <a:schemeClr val="accent4"/>
              </a:solidFill>
              <a:latin typeface="Segoe Print" pitchFamily="2" charset="0"/>
            </a:endParaRPr>
          </a:p>
        </p:txBody>
      </p:sp>
      <p:grpSp>
        <p:nvGrpSpPr>
          <p:cNvPr id="57" name="Group 56"/>
          <p:cNvGrpSpPr/>
          <p:nvPr/>
        </p:nvGrpSpPr>
        <p:grpSpPr>
          <a:xfrm>
            <a:off x="6353315" y="1650780"/>
            <a:ext cx="346591" cy="341898"/>
            <a:chOff x="4766246" y="1650780"/>
            <a:chExt cx="346591" cy="341898"/>
          </a:xfrm>
        </p:grpSpPr>
        <p:sp>
          <p:nvSpPr>
            <p:cNvPr id="43" name="Freeform 18"/>
            <p:cNvSpPr>
              <a:spLocks/>
            </p:cNvSpPr>
            <p:nvPr/>
          </p:nvSpPr>
          <p:spPr bwMode="auto">
            <a:xfrm>
              <a:off x="4769767" y="1715243"/>
              <a:ext cx="343070" cy="277435"/>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4" name="pole tekstowe 105"/>
            <p:cNvSpPr txBox="1"/>
            <p:nvPr/>
          </p:nvSpPr>
          <p:spPr>
            <a:xfrm>
              <a:off x="4766246" y="1650780"/>
              <a:ext cx="333746" cy="338554"/>
            </a:xfrm>
            <a:prstGeom prst="rect">
              <a:avLst/>
            </a:prstGeom>
            <a:noFill/>
          </p:spPr>
          <p:txBody>
            <a:bodyPr wrap="none" rtlCol="0" anchor="ctr">
              <a:spAutoFit/>
            </a:bodyPr>
            <a:lstStyle/>
            <a:p>
              <a:pPr algn="ctr"/>
              <a:r>
                <a:rPr lang="pl-PL" sz="2400" b="1" i="1" kern="0" baseline="-16000" dirty="0">
                  <a:solidFill>
                    <a:srgbClr val="C00000"/>
                  </a:solidFill>
                  <a:latin typeface="Segoe Print" pitchFamily="2" charset="0"/>
                  <a:cs typeface="Arial" pitchFamily="34" charset="0"/>
                </a:rPr>
                <a:t>3</a:t>
              </a:r>
            </a:p>
          </p:txBody>
        </p:sp>
      </p:grpSp>
      <p:grpSp>
        <p:nvGrpSpPr>
          <p:cNvPr id="50" name="Grupa 115"/>
          <p:cNvGrpSpPr/>
          <p:nvPr/>
        </p:nvGrpSpPr>
        <p:grpSpPr>
          <a:xfrm>
            <a:off x="3284636" y="1654442"/>
            <a:ext cx="346592" cy="341898"/>
            <a:chOff x="5454610" y="1083597"/>
            <a:chExt cx="677642" cy="735827"/>
          </a:xfrm>
        </p:grpSpPr>
        <p:sp>
          <p:nvSpPr>
            <p:cNvPr id="5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2"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3" name="Grupa 115"/>
          <p:cNvGrpSpPr/>
          <p:nvPr/>
        </p:nvGrpSpPr>
        <p:grpSpPr>
          <a:xfrm>
            <a:off x="8379919" y="1647436"/>
            <a:ext cx="346592" cy="341898"/>
            <a:chOff x="5454610" y="1083597"/>
            <a:chExt cx="677642" cy="735827"/>
          </a:xfrm>
        </p:grpSpPr>
        <p:sp>
          <p:nvSpPr>
            <p:cNvPr id="5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5"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8" name="Grupa 82"/>
          <p:cNvGrpSpPr/>
          <p:nvPr/>
        </p:nvGrpSpPr>
        <p:grpSpPr>
          <a:xfrm>
            <a:off x="6729393" y="4508196"/>
            <a:ext cx="406034" cy="693229"/>
            <a:chOff x="3203848" y="1464712"/>
            <a:chExt cx="406034" cy="693229"/>
          </a:xfrm>
        </p:grpSpPr>
        <p:sp>
          <p:nvSpPr>
            <p:cNvPr id="59"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err="1">
                  <a:solidFill>
                    <a:sysClr val="windowText" lastClr="000000"/>
                  </a:solidFill>
                  <a:latin typeface="Segoe Print" pitchFamily="2" charset="0"/>
                  <a:cs typeface="+mn-cs"/>
                </a:rPr>
                <a:t>GY</a:t>
              </a:r>
              <a:endParaRPr lang="pl-PL" sz="1400" b="1" kern="0" dirty="0">
                <a:solidFill>
                  <a:sysClr val="windowText" lastClr="000000"/>
                </a:solidFill>
                <a:latin typeface="Segoe Print" pitchFamily="2" charset="0"/>
                <a:cs typeface="+mn-cs"/>
              </a:endParaRPr>
            </a:p>
          </p:txBody>
        </p:sp>
        <p:sp>
          <p:nvSpPr>
            <p:cNvPr id="60"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1" name="Grupa 89"/>
          <p:cNvGrpSpPr/>
          <p:nvPr/>
        </p:nvGrpSpPr>
        <p:grpSpPr>
          <a:xfrm>
            <a:off x="6886635" y="2773535"/>
            <a:ext cx="388655" cy="663558"/>
            <a:chOff x="2037501" y="1444568"/>
            <a:chExt cx="388655" cy="663558"/>
          </a:xfrm>
        </p:grpSpPr>
        <p:sp>
          <p:nvSpPr>
            <p:cNvPr id="6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a:solidFill>
                    <a:sysClr val="windowText" lastClr="000000"/>
                  </a:solidFill>
                  <a:latin typeface="Segoe Print" pitchFamily="2" charset="0"/>
                  <a:cs typeface="+mn-cs"/>
                </a:rPr>
                <a:t>PB</a:t>
              </a:r>
            </a:p>
          </p:txBody>
        </p:sp>
        <p:sp>
          <p:nvSpPr>
            <p:cNvPr id="6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4" name="Grupa 98"/>
          <p:cNvGrpSpPr/>
          <p:nvPr/>
        </p:nvGrpSpPr>
        <p:grpSpPr>
          <a:xfrm>
            <a:off x="6160572" y="3505661"/>
            <a:ext cx="406034" cy="693229"/>
            <a:chOff x="4211960" y="1464712"/>
            <a:chExt cx="406034" cy="693229"/>
          </a:xfrm>
        </p:grpSpPr>
        <p:sp>
          <p:nvSpPr>
            <p:cNvPr id="65"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en-US" sz="1400" b="1" kern="0" dirty="0">
                  <a:solidFill>
                    <a:sysClr val="windowText" lastClr="000000"/>
                  </a:solidFill>
                  <a:latin typeface="Segoe Print" pitchFamily="2" charset="0"/>
                  <a:cs typeface="+mn-cs"/>
                </a:rPr>
                <a:t>DE</a:t>
              </a:r>
              <a:endParaRPr lang="pl-PL" sz="1400" b="1" kern="0" dirty="0">
                <a:solidFill>
                  <a:sysClr val="windowText" lastClr="000000"/>
                </a:solidFill>
                <a:latin typeface="Segoe Print" pitchFamily="2" charset="0"/>
                <a:cs typeface="+mn-cs"/>
              </a:endParaRPr>
            </a:p>
          </p:txBody>
        </p:sp>
        <p:sp>
          <p:nvSpPr>
            <p:cNvPr id="66"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7" name="Grupa 57"/>
          <p:cNvGrpSpPr/>
          <p:nvPr/>
        </p:nvGrpSpPr>
        <p:grpSpPr>
          <a:xfrm rot="21418658">
            <a:off x="4589853" y="3187033"/>
            <a:ext cx="700148" cy="489271"/>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I</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70" name="Grupa 57"/>
          <p:cNvGrpSpPr/>
          <p:nvPr/>
        </p:nvGrpSpPr>
        <p:grpSpPr>
          <a:xfrm rot="21418658">
            <a:off x="3477972" y="3616925"/>
            <a:ext cx="700148" cy="489271"/>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J</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Tree>
    <p:extLst>
      <p:ext uri="{BB962C8B-B14F-4D97-AF65-F5344CB8AC3E}">
        <p14:creationId xmlns:p14="http://schemas.microsoft.com/office/powerpoint/2010/main" val="619284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558318" y="1605334"/>
            <a:ext cx="9075364" cy="3477875"/>
          </a:xfrm>
          <a:prstGeom prst="rect">
            <a:avLst/>
          </a:prstGeom>
        </p:spPr>
        <p:txBody>
          <a:bodyPr wrap="square">
            <a:spAutoFit/>
          </a:bodyPr>
          <a:lstStyle/>
          <a:p>
            <a:pPr algn="ctr"/>
            <a:r>
              <a:rPr lang="en-US" sz="4400" dirty="0">
                <a:latin typeface="Gill Sans Nova Cond XBd" panose="020B0A06020104020203" pitchFamily="34" charset="0"/>
              </a:rPr>
              <a:t>Lack of service-orientation</a:t>
            </a:r>
          </a:p>
          <a:p>
            <a:pPr algn="ctr"/>
            <a:r>
              <a:rPr lang="en-US" sz="4400" dirty="0">
                <a:latin typeface="Gill Sans Nova Cond XBd" panose="020B0A06020104020203" pitchFamily="34" charset="0"/>
              </a:rPr>
              <a:t>Localized metrics &amp; objectives</a:t>
            </a:r>
          </a:p>
          <a:p>
            <a:pPr algn="ctr"/>
            <a:r>
              <a:rPr lang="en-US" sz="4400" dirty="0">
                <a:latin typeface="Gill Sans Nova Cond XBd" panose="020B0A06020104020203" pitchFamily="34" charset="0"/>
              </a:rPr>
              <a:t>No customer recognizable work items</a:t>
            </a:r>
            <a:br>
              <a:rPr lang="en-US" sz="4400" dirty="0">
                <a:latin typeface="Gill Sans Nova Cond XBd" panose="020B0A06020104020203" pitchFamily="34" charset="0"/>
              </a:rPr>
            </a:br>
            <a:r>
              <a:rPr lang="en-US" sz="4400" dirty="0">
                <a:latin typeface="Gill Sans Nova Cond XBd" panose="020B0A06020104020203" pitchFamily="34" charset="0"/>
              </a:rPr>
              <a:t>Lack of collaboration across service-delivery workflow</a:t>
            </a:r>
          </a:p>
        </p:txBody>
      </p:sp>
    </p:spTree>
    <p:extLst>
      <p:ext uri="{BB962C8B-B14F-4D97-AF65-F5344CB8AC3E}">
        <p14:creationId xmlns:p14="http://schemas.microsoft.com/office/powerpoint/2010/main" val="267576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265549" y="1690062"/>
            <a:ext cx="9660901" cy="4154984"/>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STATIK (Systems Thinking Approach to Introducing Kanban)</a:t>
            </a:r>
            <a:br>
              <a:rPr lang="en-US" sz="4400" dirty="0">
                <a:latin typeface="Gill Sans Nova Cond XBd" panose="020B0A06020104020203" pitchFamily="34" charset="0"/>
              </a:rPr>
            </a:br>
            <a:r>
              <a:rPr lang="en-US" sz="4400" dirty="0">
                <a:latin typeface="Gill Sans Nova Cond XBd" panose="020B0A06020104020203" pitchFamily="34" charset="0"/>
              </a:rPr>
              <a:t>Customer recognizable work item types</a:t>
            </a:r>
          </a:p>
          <a:p>
            <a:pPr algn="ctr"/>
            <a:r>
              <a:rPr lang="en-US" sz="4400" dirty="0">
                <a:latin typeface="Gill Sans Nova Cond XBd" panose="020B0A06020104020203" pitchFamily="34" charset="0"/>
              </a:rPr>
              <a:t>Service-oriented workflow board</a:t>
            </a:r>
          </a:p>
          <a:p>
            <a:pPr algn="ctr"/>
            <a:r>
              <a:rPr lang="en-US" sz="4400" dirty="0">
                <a:latin typeface="Gill Sans Nova Cond XBd" panose="020B0A06020104020203" pitchFamily="34" charset="0"/>
              </a:rPr>
              <a:t>Flow Review</a:t>
            </a:r>
            <a:endParaRPr lang="en-US" sz="2800" dirty="0">
              <a:latin typeface="Gill Sans Nova Cond XBd" panose="020B0A06020104020203" pitchFamily="34" charset="0"/>
            </a:endParaRPr>
          </a:p>
        </p:txBody>
      </p:sp>
    </p:spTree>
    <p:extLst>
      <p:ext uri="{BB962C8B-B14F-4D97-AF65-F5344CB8AC3E}">
        <p14:creationId xmlns:p14="http://schemas.microsoft.com/office/powerpoint/2010/main" val="120958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p:txBody>
          <a:bodyPr>
            <a:noAutofit/>
          </a:bodyPr>
          <a:lstStyle/>
          <a:p>
            <a:r>
              <a:rPr lang="en-US" sz="7200" dirty="0">
                <a:solidFill>
                  <a:schemeClr val="bg1"/>
                </a:solidFill>
              </a:rPr>
              <a:t>Why Kanban?</a:t>
            </a:r>
          </a:p>
        </p:txBody>
      </p:sp>
      <p:sp>
        <p:nvSpPr>
          <p:cNvPr id="4" name="Text Placeholder 3">
            <a:extLst>
              <a:ext uri="{FF2B5EF4-FFF2-40B4-BE49-F238E27FC236}">
                <a16:creationId xmlns:a16="http://schemas.microsoft.com/office/drawing/2014/main" id="{EDFB1D9E-2C3E-425A-B2A5-DB17ED8BE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174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US" dirty="0"/>
              <a:t>Maturity Level 2 – Aggregated Team Kanban Board</a:t>
            </a:r>
            <a:endParaRPr lang="pl-PL" dirty="0"/>
          </a:p>
        </p:txBody>
      </p:sp>
      <p:sp>
        <p:nvSpPr>
          <p:cNvPr id="13" name="pole tekstowe 12"/>
          <p:cNvSpPr txBox="1"/>
          <p:nvPr/>
        </p:nvSpPr>
        <p:spPr>
          <a:xfrm>
            <a:off x="9192344" y="1492681"/>
            <a:ext cx="14018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 for Customer</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54" name="pole tekstowe 53"/>
          <p:cNvSpPr txBox="1"/>
          <p:nvPr/>
        </p:nvSpPr>
        <p:spPr>
          <a:xfrm>
            <a:off x="2105486" y="895328"/>
            <a:ext cx="696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 name="Grupa 57"/>
          <p:cNvGrpSpPr/>
          <p:nvPr/>
        </p:nvGrpSpPr>
        <p:grpSpPr>
          <a:xfrm>
            <a:off x="1847528" y="3094477"/>
            <a:ext cx="700148" cy="489271"/>
            <a:chOff x="5246340" y="1637308"/>
            <a:chExt cx="1384382" cy="936104"/>
          </a:xfrm>
        </p:grpSpPr>
        <p:sp>
          <p:nvSpPr>
            <p:cNvPr id="5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5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3" name="Grupa 57"/>
          <p:cNvGrpSpPr/>
          <p:nvPr/>
        </p:nvGrpSpPr>
        <p:grpSpPr>
          <a:xfrm rot="21418658">
            <a:off x="2215088" y="3595200"/>
            <a:ext cx="700148" cy="489271"/>
            <a:chOff x="5246340" y="1637308"/>
            <a:chExt cx="1384382" cy="936104"/>
          </a:xfrm>
        </p:grpSpPr>
        <p:sp>
          <p:nvSpPr>
            <p:cNvPr id="6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5" name="Grupa 57"/>
          <p:cNvGrpSpPr/>
          <p:nvPr/>
        </p:nvGrpSpPr>
        <p:grpSpPr>
          <a:xfrm>
            <a:off x="6240017" y="3655055"/>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192135" y="2573371"/>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9445068" y="2954318"/>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8" name="Grupa 82"/>
          <p:cNvGrpSpPr/>
          <p:nvPr/>
        </p:nvGrpSpPr>
        <p:grpSpPr>
          <a:xfrm>
            <a:off x="1991544" y="1636286"/>
            <a:ext cx="8280000" cy="4842566"/>
            <a:chOff x="467544" y="1178722"/>
            <a:chExt cx="8280000" cy="4842566"/>
          </a:xfrm>
        </p:grpSpPr>
        <p:sp>
          <p:nvSpPr>
            <p:cNvPr id="77" name="Freeform 145"/>
            <p:cNvSpPr>
              <a:spLocks/>
            </p:cNvSpPr>
            <p:nvPr/>
          </p:nvSpPr>
          <p:spPr bwMode="auto">
            <a:xfrm rot="16200000">
              <a:off x="4222218" y="355463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467544" y="1916651"/>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2173228" y="359965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24238"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5246711"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9" name="Freeform 145"/>
            <p:cNvSpPr>
              <a:spLocks/>
            </p:cNvSpPr>
            <p:nvPr/>
          </p:nvSpPr>
          <p:spPr bwMode="auto">
            <a:xfrm rot="16200000">
              <a:off x="3355234" y="3757165"/>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1306244" y="3730177"/>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900257"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grpSp>
        <p:nvGrpSpPr>
          <p:cNvPr id="9" name="Grupa 57"/>
          <p:cNvGrpSpPr/>
          <p:nvPr/>
        </p:nvGrpSpPr>
        <p:grpSpPr>
          <a:xfrm>
            <a:off x="1881518" y="4101888"/>
            <a:ext cx="700148" cy="489271"/>
            <a:chOff x="5246340" y="1637308"/>
            <a:chExt cx="1384382" cy="936104"/>
          </a:xfrm>
        </p:grpSpPr>
        <p:sp>
          <p:nvSpPr>
            <p:cNvPr id="6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202986" y="1263452"/>
            <a:ext cx="66236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Next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73" name="pole tekstowe 72"/>
          <p:cNvSpPr txBox="1"/>
          <p:nvPr/>
        </p:nvSpPr>
        <p:spPr>
          <a:xfrm>
            <a:off x="8113362" y="1491506"/>
            <a:ext cx="1133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Mobile UI Dev</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0" name="Grupa 57"/>
          <p:cNvGrpSpPr/>
          <p:nvPr/>
        </p:nvGrpSpPr>
        <p:grpSpPr>
          <a:xfrm>
            <a:off x="3189667" y="3489509"/>
            <a:ext cx="691807" cy="483443"/>
            <a:chOff x="5246340" y="1637308"/>
            <a:chExt cx="1384382" cy="936104"/>
          </a:xfrm>
        </p:grpSpPr>
        <p:sp>
          <p:nvSpPr>
            <p:cNvPr id="8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8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 name="Grupa 57"/>
          <p:cNvGrpSpPr/>
          <p:nvPr/>
        </p:nvGrpSpPr>
        <p:grpSpPr>
          <a:xfrm>
            <a:off x="4151785" y="3201477"/>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4" name="Grupa 82"/>
          <p:cNvGrpSpPr/>
          <p:nvPr/>
        </p:nvGrpSpPr>
        <p:grpSpPr>
          <a:xfrm>
            <a:off x="3575720" y="3742549"/>
            <a:ext cx="406034" cy="693229"/>
            <a:chOff x="3203848" y="1464712"/>
            <a:chExt cx="406034" cy="693229"/>
          </a:xfrm>
        </p:grpSpPr>
        <p:sp>
          <p:nvSpPr>
            <p:cNvPr id="84"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err="1">
                  <a:ln>
                    <a:noFill/>
                  </a:ln>
                  <a:solidFill>
                    <a:sysClr val="windowText" lastClr="000000"/>
                  </a:solidFill>
                  <a:effectLst/>
                  <a:uLnTx/>
                  <a:uFillTx/>
                  <a:latin typeface="Segoe Print" pitchFamily="2" charset="0"/>
                  <a:ea typeface="+mn-ea"/>
                  <a:cs typeface="Arial" charset="0"/>
                </a:rPr>
                <a:t>GY</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87"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 name="Grupa 89"/>
          <p:cNvGrpSpPr/>
          <p:nvPr/>
        </p:nvGrpSpPr>
        <p:grpSpPr>
          <a:xfrm>
            <a:off x="4339194" y="3526524"/>
            <a:ext cx="388655" cy="663558"/>
            <a:chOff x="2037501" y="1444568"/>
            <a:chExt cx="388655" cy="663558"/>
          </a:xfrm>
        </p:grpSpPr>
        <p:sp>
          <p:nvSpPr>
            <p:cNvPr id="93"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PB</a:t>
              </a:r>
            </a:p>
          </p:txBody>
        </p:sp>
        <p:sp>
          <p:nvSpPr>
            <p:cNvPr id="96"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 name="Grupa 98"/>
          <p:cNvGrpSpPr/>
          <p:nvPr/>
        </p:nvGrpSpPr>
        <p:grpSpPr>
          <a:xfrm>
            <a:off x="4583832" y="3742549"/>
            <a:ext cx="406034" cy="693229"/>
            <a:chOff x="4211960" y="1464712"/>
            <a:chExt cx="406034" cy="693229"/>
          </a:xfrm>
        </p:grpSpPr>
        <p:sp>
          <p:nvSpPr>
            <p:cNvPr id="102"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DE</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05"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7" name="Grupa 107"/>
          <p:cNvGrpSpPr/>
          <p:nvPr/>
        </p:nvGrpSpPr>
        <p:grpSpPr>
          <a:xfrm>
            <a:off x="6672064" y="3753914"/>
            <a:ext cx="406034" cy="693229"/>
            <a:chOff x="5205217" y="1443667"/>
            <a:chExt cx="406034" cy="693229"/>
          </a:xfrm>
        </p:grpSpPr>
        <p:sp>
          <p:nvSpPr>
            <p:cNvPr id="109" name="Freeform 56"/>
            <p:cNvSpPr>
              <a:spLocks/>
            </p:cNvSpPr>
            <p:nvPr/>
          </p:nvSpPr>
          <p:spPr bwMode="auto">
            <a:xfrm>
              <a:off x="5220072" y="1464712"/>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5">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MN</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0" name="Freeform 66"/>
            <p:cNvSpPr>
              <a:spLocks/>
            </p:cNvSpPr>
            <p:nvPr/>
          </p:nvSpPr>
          <p:spPr bwMode="auto">
            <a:xfrm>
              <a:off x="5205217" y="1443667"/>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5">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44466"/>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0" name="Grupa 115"/>
          <p:cNvGrpSpPr/>
          <p:nvPr/>
        </p:nvGrpSpPr>
        <p:grpSpPr>
          <a:xfrm>
            <a:off x="8478779" y="1999748"/>
            <a:ext cx="346592" cy="341898"/>
            <a:chOff x="5454610" y="1083597"/>
            <a:chExt cx="677642" cy="735827"/>
          </a:xfrm>
        </p:grpSpPr>
        <p:sp>
          <p:nvSpPr>
            <p:cNvPr id="11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8"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2" name="Grupa 121"/>
          <p:cNvGrpSpPr/>
          <p:nvPr/>
        </p:nvGrpSpPr>
        <p:grpSpPr>
          <a:xfrm>
            <a:off x="5507309" y="2878881"/>
            <a:ext cx="408046" cy="272518"/>
            <a:chOff x="3059832" y="3861048"/>
            <a:chExt cx="504056" cy="336640"/>
          </a:xfrm>
        </p:grpSpPr>
        <p:sp>
          <p:nvSpPr>
            <p:cNvPr id="123"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err="1">
                  <a:ln>
                    <a:noFill/>
                  </a:ln>
                  <a:solidFill>
                    <a:prstClr val="black"/>
                  </a:solidFill>
                  <a:effectLst/>
                  <a:uLnTx/>
                  <a:uFillTx/>
                  <a:latin typeface="Segoe Print" pitchFamily="2" charset="0"/>
                  <a:ea typeface="+mn-ea"/>
                  <a:cs typeface="+mn-cs"/>
                </a:rPr>
                <a:t>P1</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24"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grpSp>
        <p:nvGrpSpPr>
          <p:cNvPr id="25" name="Grupa 110"/>
          <p:cNvGrpSpPr/>
          <p:nvPr/>
        </p:nvGrpSpPr>
        <p:grpSpPr>
          <a:xfrm>
            <a:off x="6456041" y="4015094"/>
            <a:ext cx="388655" cy="663558"/>
            <a:chOff x="2037501" y="1444568"/>
            <a:chExt cx="388655" cy="663558"/>
          </a:xfrm>
        </p:grpSpPr>
        <p:sp>
          <p:nvSpPr>
            <p:cNvPr id="11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A</a:t>
              </a:r>
              <a:r>
                <a:rPr kumimoji="0" lang="pl-PL" sz="1400" b="0"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B</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122" name="pole tekstowe 10"/>
          <p:cNvSpPr txBox="1"/>
          <p:nvPr/>
        </p:nvSpPr>
        <p:spPr>
          <a:xfrm>
            <a:off x="4151109" y="1717613"/>
            <a:ext cx="81785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p>
        </p:txBody>
      </p:sp>
      <p:sp>
        <p:nvSpPr>
          <p:cNvPr id="125" name="pole tekstowe 63"/>
          <p:cNvSpPr txBox="1"/>
          <p:nvPr/>
        </p:nvSpPr>
        <p:spPr>
          <a:xfrm>
            <a:off x="4206667" y="1258227"/>
            <a:ext cx="18489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Platform Enhancement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6" name="pole tekstowe 69"/>
          <p:cNvSpPr txBox="1"/>
          <p:nvPr/>
        </p:nvSpPr>
        <p:spPr>
          <a:xfrm>
            <a:off x="6099597" y="1268641"/>
            <a:ext cx="196880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API Development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7" name="pole tekstowe 75"/>
          <p:cNvSpPr txBox="1"/>
          <p:nvPr/>
        </p:nvSpPr>
        <p:spPr>
          <a:xfrm>
            <a:off x="5264766" y="1717613"/>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a:t>
            </a: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e</a:t>
            </a:r>
          </a:p>
        </p:txBody>
      </p:sp>
      <p:sp>
        <p:nvSpPr>
          <p:cNvPr id="128" name="pole tekstowe 80"/>
          <p:cNvSpPr txBox="1"/>
          <p:nvPr/>
        </p:nvSpPr>
        <p:spPr>
          <a:xfrm>
            <a:off x="6247496" y="1737358"/>
            <a:ext cx="81785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9" name="pole tekstowe 81"/>
          <p:cNvSpPr txBox="1"/>
          <p:nvPr/>
        </p:nvSpPr>
        <p:spPr>
          <a:xfrm>
            <a:off x="7361152" y="1737358"/>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0" name="Grupa 102"/>
          <p:cNvGrpSpPr/>
          <p:nvPr/>
        </p:nvGrpSpPr>
        <p:grpSpPr>
          <a:xfrm>
            <a:off x="4410536" y="1965605"/>
            <a:ext cx="346592" cy="341898"/>
            <a:chOff x="5454610" y="1083597"/>
            <a:chExt cx="677642" cy="735827"/>
          </a:xfrm>
        </p:grpSpPr>
        <p:sp>
          <p:nvSpPr>
            <p:cNvPr id="13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2"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33" name="Grupa 118"/>
          <p:cNvGrpSpPr/>
          <p:nvPr/>
        </p:nvGrpSpPr>
        <p:grpSpPr>
          <a:xfrm>
            <a:off x="6428465" y="2003092"/>
            <a:ext cx="346592" cy="341898"/>
            <a:chOff x="5454610" y="1083597"/>
            <a:chExt cx="677642" cy="735827"/>
          </a:xfrm>
        </p:grpSpPr>
        <p:sp>
          <p:nvSpPr>
            <p:cNvPr id="13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1" name="Rounded Rectangular Callout 110"/>
          <p:cNvSpPr/>
          <p:nvPr/>
        </p:nvSpPr>
        <p:spPr>
          <a:xfrm>
            <a:off x="1838200" y="4954545"/>
            <a:ext cx="2906082" cy="635308"/>
          </a:xfrm>
          <a:prstGeom prst="wedgeRoundRectCallout">
            <a:avLst>
              <a:gd name="adj1" fmla="val 46199"/>
              <a:gd name="adj2" fmla="val -94777"/>
              <a:gd name="adj3" fmla="val 16667"/>
            </a:avLst>
          </a:prstGeom>
          <a:solidFill>
            <a:srgbClr val="C00000">
              <a:alpha val="8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1 Kanban</a:t>
            </a:r>
          </a:p>
        </p:txBody>
      </p:sp>
      <p:grpSp>
        <p:nvGrpSpPr>
          <p:cNvPr id="81" name="Grupa 115"/>
          <p:cNvGrpSpPr/>
          <p:nvPr/>
        </p:nvGrpSpPr>
        <p:grpSpPr>
          <a:xfrm>
            <a:off x="5404449" y="1970861"/>
            <a:ext cx="346592" cy="341898"/>
            <a:chOff x="5454610" y="1083597"/>
            <a:chExt cx="677642" cy="735827"/>
          </a:xfrm>
        </p:grpSpPr>
        <p:sp>
          <p:nvSpPr>
            <p:cNvPr id="82"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83"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85" name="Grupa 115"/>
          <p:cNvGrpSpPr/>
          <p:nvPr/>
        </p:nvGrpSpPr>
        <p:grpSpPr>
          <a:xfrm>
            <a:off x="7434872" y="2003092"/>
            <a:ext cx="346592" cy="341898"/>
            <a:chOff x="5454610" y="1083597"/>
            <a:chExt cx="677642" cy="735827"/>
          </a:xfrm>
        </p:grpSpPr>
        <p:sp>
          <p:nvSpPr>
            <p:cNvPr id="86"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0"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94" name="Freeform 166"/>
          <p:cNvSpPr>
            <a:spLocks noEditPoints="1"/>
          </p:cNvSpPr>
          <p:nvPr/>
        </p:nvSpPr>
        <p:spPr bwMode="auto">
          <a:xfrm>
            <a:off x="3005897" y="1244315"/>
            <a:ext cx="306724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C0000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sp>
        <p:nvSpPr>
          <p:cNvPr id="95" name="Freeform 166"/>
          <p:cNvSpPr>
            <a:spLocks noEditPoints="1"/>
          </p:cNvSpPr>
          <p:nvPr/>
        </p:nvSpPr>
        <p:spPr bwMode="auto">
          <a:xfrm>
            <a:off x="5060094" y="1132937"/>
            <a:ext cx="303723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chemeClr val="accent1"/>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98" name="Grupa 115">
            <a:extLst>
              <a:ext uri="{FF2B5EF4-FFF2-40B4-BE49-F238E27FC236}">
                <a16:creationId xmlns:a16="http://schemas.microsoft.com/office/drawing/2014/main" id="{BA3BF8B4-D412-41ED-8E09-EC6899098B47}"/>
              </a:ext>
            </a:extLst>
          </p:cNvPr>
          <p:cNvGrpSpPr/>
          <p:nvPr/>
        </p:nvGrpSpPr>
        <p:grpSpPr>
          <a:xfrm>
            <a:off x="9506128" y="2010022"/>
            <a:ext cx="346592" cy="341898"/>
            <a:chOff x="5454610" y="1083597"/>
            <a:chExt cx="677642" cy="735827"/>
          </a:xfrm>
        </p:grpSpPr>
        <p:sp>
          <p:nvSpPr>
            <p:cNvPr id="99" name="Freeform 18">
              <a:extLst>
                <a:ext uri="{FF2B5EF4-FFF2-40B4-BE49-F238E27FC236}">
                  <a16:creationId xmlns:a16="http://schemas.microsoft.com/office/drawing/2014/main" id="{C0100BE9-05C3-43BC-8FB7-A39AE65DB5C7}"/>
                </a:ext>
              </a:extLst>
            </p:cNvPr>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00" name="pole tekstowe 117">
              <a:extLst>
                <a:ext uri="{FF2B5EF4-FFF2-40B4-BE49-F238E27FC236}">
                  <a16:creationId xmlns:a16="http://schemas.microsoft.com/office/drawing/2014/main" id="{B4E30DC3-98FD-4057-9728-8CC6274C16A6}"/>
                </a:ext>
              </a:extLst>
            </p:cNvPr>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101" name="Freeform 166">
            <a:extLst>
              <a:ext uri="{FF2B5EF4-FFF2-40B4-BE49-F238E27FC236}">
                <a16:creationId xmlns:a16="http://schemas.microsoft.com/office/drawing/2014/main" id="{FDFE45D7-5318-48EC-AD1D-8C7BD2EB145B}"/>
              </a:ext>
            </a:extLst>
          </p:cNvPr>
          <p:cNvSpPr>
            <a:spLocks noEditPoints="1"/>
          </p:cNvSpPr>
          <p:nvPr/>
        </p:nvSpPr>
        <p:spPr bwMode="auto">
          <a:xfrm>
            <a:off x="7062074" y="1163659"/>
            <a:ext cx="3037235" cy="3553647"/>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00B05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104" name="Grupa 57">
            <a:extLst>
              <a:ext uri="{FF2B5EF4-FFF2-40B4-BE49-F238E27FC236}">
                <a16:creationId xmlns:a16="http://schemas.microsoft.com/office/drawing/2014/main" id="{5695065E-AB81-4EB4-8295-ADCE868A5804}"/>
              </a:ext>
            </a:extLst>
          </p:cNvPr>
          <p:cNvGrpSpPr/>
          <p:nvPr/>
        </p:nvGrpSpPr>
        <p:grpSpPr>
          <a:xfrm rot="404062">
            <a:off x="5317640" y="3107668"/>
            <a:ext cx="691807" cy="483443"/>
            <a:chOff x="5246340" y="1637308"/>
            <a:chExt cx="1384382" cy="936104"/>
          </a:xfrm>
        </p:grpSpPr>
        <p:sp>
          <p:nvSpPr>
            <p:cNvPr id="106" name="Freeform 6">
              <a:extLst>
                <a:ext uri="{FF2B5EF4-FFF2-40B4-BE49-F238E27FC236}">
                  <a16:creationId xmlns:a16="http://schemas.microsoft.com/office/drawing/2014/main" id="{E010472D-CA0F-4E5A-B50C-58D734F4E8DD}"/>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07" name="Freeform 38">
              <a:extLst>
                <a:ext uri="{FF2B5EF4-FFF2-40B4-BE49-F238E27FC236}">
                  <a16:creationId xmlns:a16="http://schemas.microsoft.com/office/drawing/2014/main" id="{570BA291-7D0B-4F2B-9F8D-2CE9A7DD5F0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08" name="Grupa 57">
            <a:extLst>
              <a:ext uri="{FF2B5EF4-FFF2-40B4-BE49-F238E27FC236}">
                <a16:creationId xmlns:a16="http://schemas.microsoft.com/office/drawing/2014/main" id="{ED7E4657-6C9F-4DC1-9343-24FC2BA5FE2D}"/>
              </a:ext>
            </a:extLst>
          </p:cNvPr>
          <p:cNvGrpSpPr/>
          <p:nvPr/>
        </p:nvGrpSpPr>
        <p:grpSpPr>
          <a:xfrm rot="404062">
            <a:off x="5344535" y="3656306"/>
            <a:ext cx="691807" cy="483443"/>
            <a:chOff x="5246340" y="1637308"/>
            <a:chExt cx="1384382" cy="936104"/>
          </a:xfrm>
        </p:grpSpPr>
        <p:sp>
          <p:nvSpPr>
            <p:cNvPr id="116" name="Freeform 6">
              <a:extLst>
                <a:ext uri="{FF2B5EF4-FFF2-40B4-BE49-F238E27FC236}">
                  <a16:creationId xmlns:a16="http://schemas.microsoft.com/office/drawing/2014/main" id="{DF176663-DCDE-4C51-9D57-D8504F572707}"/>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K</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19" name="Freeform 38">
              <a:extLst>
                <a:ext uri="{FF2B5EF4-FFF2-40B4-BE49-F238E27FC236}">
                  <a16:creationId xmlns:a16="http://schemas.microsoft.com/office/drawing/2014/main" id="{3DD6E91D-9826-471C-BC3C-9B7E30D92805}"/>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0" name="Grupa 57">
            <a:extLst>
              <a:ext uri="{FF2B5EF4-FFF2-40B4-BE49-F238E27FC236}">
                <a16:creationId xmlns:a16="http://schemas.microsoft.com/office/drawing/2014/main" id="{A5F836E1-B1C3-4D99-B59E-CD80F5DDDDD0}"/>
              </a:ext>
            </a:extLst>
          </p:cNvPr>
          <p:cNvGrpSpPr/>
          <p:nvPr/>
        </p:nvGrpSpPr>
        <p:grpSpPr>
          <a:xfrm rot="404062">
            <a:off x="5344535" y="4167295"/>
            <a:ext cx="691807" cy="483443"/>
            <a:chOff x="5246340" y="1637308"/>
            <a:chExt cx="1384382" cy="936104"/>
          </a:xfrm>
        </p:grpSpPr>
        <p:sp>
          <p:nvSpPr>
            <p:cNvPr id="121" name="Freeform 6">
              <a:extLst>
                <a:ext uri="{FF2B5EF4-FFF2-40B4-BE49-F238E27FC236}">
                  <a16:creationId xmlns:a16="http://schemas.microsoft.com/office/drawing/2014/main" id="{0248A0DA-F709-47C1-AC9A-AD734869AE52}"/>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O</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6" name="Freeform 38">
              <a:extLst>
                <a:ext uri="{FF2B5EF4-FFF2-40B4-BE49-F238E27FC236}">
                  <a16:creationId xmlns:a16="http://schemas.microsoft.com/office/drawing/2014/main" id="{24C14DA9-0763-4067-9E32-DA706AFD17B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37" name="Grupa 57">
            <a:extLst>
              <a:ext uri="{FF2B5EF4-FFF2-40B4-BE49-F238E27FC236}">
                <a16:creationId xmlns:a16="http://schemas.microsoft.com/office/drawing/2014/main" id="{233D4EB0-773E-46E2-9918-44FD9F943C22}"/>
              </a:ext>
            </a:extLst>
          </p:cNvPr>
          <p:cNvGrpSpPr/>
          <p:nvPr/>
        </p:nvGrpSpPr>
        <p:grpSpPr>
          <a:xfrm rot="404062">
            <a:off x="5362462" y="4744623"/>
            <a:ext cx="691807" cy="483443"/>
            <a:chOff x="5246340" y="1637308"/>
            <a:chExt cx="1384382" cy="936104"/>
          </a:xfrm>
        </p:grpSpPr>
        <p:sp>
          <p:nvSpPr>
            <p:cNvPr id="138" name="Freeform 6">
              <a:extLst>
                <a:ext uri="{FF2B5EF4-FFF2-40B4-BE49-F238E27FC236}">
                  <a16:creationId xmlns:a16="http://schemas.microsoft.com/office/drawing/2014/main" id="{3566D986-7DA8-46F3-A77E-D1D67815656A}"/>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P</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9" name="Freeform 38">
              <a:extLst>
                <a:ext uri="{FF2B5EF4-FFF2-40B4-BE49-F238E27FC236}">
                  <a16:creationId xmlns:a16="http://schemas.microsoft.com/office/drawing/2014/main" id="{285D2345-DD6F-4148-A114-8B052FF1008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5" name="Grupa 57">
            <a:extLst>
              <a:ext uri="{FF2B5EF4-FFF2-40B4-BE49-F238E27FC236}">
                <a16:creationId xmlns:a16="http://schemas.microsoft.com/office/drawing/2014/main" id="{A002A1C0-1C9C-41A8-AA74-D84C44061E18}"/>
              </a:ext>
            </a:extLst>
          </p:cNvPr>
          <p:cNvGrpSpPr/>
          <p:nvPr/>
        </p:nvGrpSpPr>
        <p:grpSpPr>
          <a:xfrm rot="404062">
            <a:off x="7234293" y="2469380"/>
            <a:ext cx="691807" cy="483443"/>
            <a:chOff x="5246340" y="1637308"/>
            <a:chExt cx="1384382" cy="936104"/>
          </a:xfrm>
        </p:grpSpPr>
        <p:sp>
          <p:nvSpPr>
            <p:cNvPr id="156" name="Freeform 6">
              <a:extLst>
                <a:ext uri="{FF2B5EF4-FFF2-40B4-BE49-F238E27FC236}">
                  <a16:creationId xmlns:a16="http://schemas.microsoft.com/office/drawing/2014/main" id="{A795F70F-3F3B-4AE1-9254-BC5431E86441}"/>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57" name="Freeform 38">
              <a:extLst>
                <a:ext uri="{FF2B5EF4-FFF2-40B4-BE49-F238E27FC236}">
                  <a16:creationId xmlns:a16="http://schemas.microsoft.com/office/drawing/2014/main" id="{C05843C9-59DF-4734-8E9B-19DEF749A67C}"/>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8" name="Grupa 57">
            <a:extLst>
              <a:ext uri="{FF2B5EF4-FFF2-40B4-BE49-F238E27FC236}">
                <a16:creationId xmlns:a16="http://schemas.microsoft.com/office/drawing/2014/main" id="{9FEDEA13-5D0A-4233-B756-5266E75A51C1}"/>
              </a:ext>
            </a:extLst>
          </p:cNvPr>
          <p:cNvGrpSpPr/>
          <p:nvPr/>
        </p:nvGrpSpPr>
        <p:grpSpPr>
          <a:xfrm rot="404062">
            <a:off x="7359798" y="3003677"/>
            <a:ext cx="691807" cy="483443"/>
            <a:chOff x="5246340" y="1637308"/>
            <a:chExt cx="1384382" cy="936104"/>
          </a:xfrm>
        </p:grpSpPr>
        <p:sp>
          <p:nvSpPr>
            <p:cNvPr id="159" name="Freeform 6">
              <a:extLst>
                <a:ext uri="{FF2B5EF4-FFF2-40B4-BE49-F238E27FC236}">
                  <a16:creationId xmlns:a16="http://schemas.microsoft.com/office/drawing/2014/main" id="{E6D0F0EC-07FC-40E7-95E1-E7D0DB492B76}"/>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0" name="Freeform 38">
              <a:extLst>
                <a:ext uri="{FF2B5EF4-FFF2-40B4-BE49-F238E27FC236}">
                  <a16:creationId xmlns:a16="http://schemas.microsoft.com/office/drawing/2014/main" id="{EC532A37-65D3-4105-A833-ABFC797064B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1" name="Grupa 57">
            <a:extLst>
              <a:ext uri="{FF2B5EF4-FFF2-40B4-BE49-F238E27FC236}">
                <a16:creationId xmlns:a16="http://schemas.microsoft.com/office/drawing/2014/main" id="{D6B30BE8-63C2-4BC8-A3CB-691D44819488}"/>
              </a:ext>
            </a:extLst>
          </p:cNvPr>
          <p:cNvGrpSpPr/>
          <p:nvPr/>
        </p:nvGrpSpPr>
        <p:grpSpPr>
          <a:xfrm rot="404062">
            <a:off x="7386693" y="3552315"/>
            <a:ext cx="691807" cy="483443"/>
            <a:chOff x="5246340" y="1637308"/>
            <a:chExt cx="1384382" cy="936104"/>
          </a:xfrm>
        </p:grpSpPr>
        <p:sp>
          <p:nvSpPr>
            <p:cNvPr id="162" name="Freeform 6">
              <a:extLst>
                <a:ext uri="{FF2B5EF4-FFF2-40B4-BE49-F238E27FC236}">
                  <a16:creationId xmlns:a16="http://schemas.microsoft.com/office/drawing/2014/main" id="{19CD0AD4-3A83-40E6-870B-6C1D56B18A9C}"/>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M</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3" name="Freeform 38">
              <a:extLst>
                <a:ext uri="{FF2B5EF4-FFF2-40B4-BE49-F238E27FC236}">
                  <a16:creationId xmlns:a16="http://schemas.microsoft.com/office/drawing/2014/main" id="{B4D8DCEF-EDB6-4B05-9CE8-E74C464125F4}"/>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4" name="Grupa 57">
            <a:extLst>
              <a:ext uri="{FF2B5EF4-FFF2-40B4-BE49-F238E27FC236}">
                <a16:creationId xmlns:a16="http://schemas.microsoft.com/office/drawing/2014/main" id="{981F5619-D42A-44A5-8733-F88DE5EDBF36}"/>
              </a:ext>
            </a:extLst>
          </p:cNvPr>
          <p:cNvGrpSpPr/>
          <p:nvPr/>
        </p:nvGrpSpPr>
        <p:grpSpPr>
          <a:xfrm rot="404062">
            <a:off x="7386693" y="4063304"/>
            <a:ext cx="691807" cy="483443"/>
            <a:chOff x="5246340" y="1637308"/>
            <a:chExt cx="1384382" cy="936104"/>
          </a:xfrm>
        </p:grpSpPr>
        <p:sp>
          <p:nvSpPr>
            <p:cNvPr id="165" name="Freeform 6">
              <a:extLst>
                <a:ext uri="{FF2B5EF4-FFF2-40B4-BE49-F238E27FC236}">
                  <a16:creationId xmlns:a16="http://schemas.microsoft.com/office/drawing/2014/main" id="{A4C81980-F1BF-4888-9E46-389FE2CB983F}"/>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N</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6" name="Freeform 38">
              <a:extLst>
                <a:ext uri="{FF2B5EF4-FFF2-40B4-BE49-F238E27FC236}">
                  <a16:creationId xmlns:a16="http://schemas.microsoft.com/office/drawing/2014/main" id="{EF82AE9E-3866-4462-8CC9-6B140D7267AE}"/>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7" name="Grupa 57">
            <a:extLst>
              <a:ext uri="{FF2B5EF4-FFF2-40B4-BE49-F238E27FC236}">
                <a16:creationId xmlns:a16="http://schemas.microsoft.com/office/drawing/2014/main" id="{11A327A1-265C-4E11-B4F0-4CCB0C1F75C1}"/>
              </a:ext>
            </a:extLst>
          </p:cNvPr>
          <p:cNvGrpSpPr/>
          <p:nvPr/>
        </p:nvGrpSpPr>
        <p:grpSpPr>
          <a:xfrm rot="404062">
            <a:off x="7404620" y="4640632"/>
            <a:ext cx="691807" cy="483443"/>
            <a:chOff x="5246340" y="1637308"/>
            <a:chExt cx="1384382" cy="936104"/>
          </a:xfrm>
        </p:grpSpPr>
        <p:sp>
          <p:nvSpPr>
            <p:cNvPr id="168" name="Freeform 6">
              <a:extLst>
                <a:ext uri="{FF2B5EF4-FFF2-40B4-BE49-F238E27FC236}">
                  <a16:creationId xmlns:a16="http://schemas.microsoft.com/office/drawing/2014/main" id="{1B04334E-91FC-4D79-A3A6-D481137BDC38}"/>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L</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9" name="Freeform 38">
              <a:extLst>
                <a:ext uri="{FF2B5EF4-FFF2-40B4-BE49-F238E27FC236}">
                  <a16:creationId xmlns:a16="http://schemas.microsoft.com/office/drawing/2014/main" id="{5D896E13-E627-4657-A2BF-3B58513E8A68}"/>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Rounded Rectangular Callout 96"/>
          <p:cNvSpPr/>
          <p:nvPr/>
        </p:nvSpPr>
        <p:spPr>
          <a:xfrm>
            <a:off x="3834350" y="5653244"/>
            <a:ext cx="2837715" cy="564918"/>
          </a:xfrm>
          <a:prstGeom prst="wedgeRoundRectCallout">
            <a:avLst>
              <a:gd name="adj1" fmla="val 42714"/>
              <a:gd name="adj2" fmla="val -242198"/>
              <a:gd name="adj3" fmla="val 16667"/>
            </a:avLst>
          </a:prstGeom>
          <a:solidFill>
            <a:schemeClr val="tx2">
              <a:alpha val="8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2 Kanban</a:t>
            </a:r>
          </a:p>
        </p:txBody>
      </p:sp>
      <p:sp>
        <p:nvSpPr>
          <p:cNvPr id="103" name="Rounded Rectangular Callout 96">
            <a:extLst>
              <a:ext uri="{FF2B5EF4-FFF2-40B4-BE49-F238E27FC236}">
                <a16:creationId xmlns:a16="http://schemas.microsoft.com/office/drawing/2014/main" id="{C0141060-300C-4FD3-AD52-C7907B96FEEC}"/>
              </a:ext>
            </a:extLst>
          </p:cNvPr>
          <p:cNvSpPr/>
          <p:nvPr/>
        </p:nvSpPr>
        <p:spPr>
          <a:xfrm>
            <a:off x="6428466" y="5010650"/>
            <a:ext cx="2837715" cy="564918"/>
          </a:xfrm>
          <a:prstGeom prst="wedgeRoundRectCallout">
            <a:avLst>
              <a:gd name="adj1" fmla="val 29776"/>
              <a:gd name="adj2" fmla="val -104859"/>
              <a:gd name="adj3" fmla="val 16667"/>
            </a:avLst>
          </a:prstGeom>
          <a:solidFill>
            <a:srgbClr val="00B050">
              <a:alpha val="8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3 Kanban</a:t>
            </a:r>
          </a:p>
        </p:txBody>
      </p:sp>
    </p:spTree>
    <p:extLst>
      <p:ext uri="{BB962C8B-B14F-4D97-AF65-F5344CB8AC3E}">
        <p14:creationId xmlns:p14="http://schemas.microsoft.com/office/powerpoint/2010/main" val="32559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94" grpId="0" animBg="1"/>
      <p:bldP spid="95" grpId="0" animBg="1"/>
      <p:bldP spid="101" grpId="0" animBg="1"/>
      <p:bldP spid="97" grpId="0" animBg="1"/>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79A2E8-81D0-4F01-9338-895D5F2152B3}"/>
              </a:ext>
            </a:extLst>
          </p:cNvPr>
          <p:cNvSpPr/>
          <p:nvPr/>
        </p:nvSpPr>
        <p:spPr>
          <a:xfrm>
            <a:off x="-29183" y="-38912"/>
            <a:ext cx="12221183"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20407" y="1595388"/>
            <a:ext cx="6471745"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ML2: Customer-Driven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result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managerial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delays and last-minute tension despite coordinated team effort</a:t>
            </a:r>
          </a:p>
        </p:txBody>
      </p:sp>
      <p:pic>
        <p:nvPicPr>
          <p:cNvPr id="11" name="Picture 10" descr="A screenshot of a cell phone&#10;&#10;Description automatically generated">
            <a:extLst>
              <a:ext uri="{FF2B5EF4-FFF2-40B4-BE49-F238E27FC236}">
                <a16:creationId xmlns:a16="http://schemas.microsoft.com/office/drawing/2014/main" id="{81184250-C8C6-4E4F-99EC-6F4148897F0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id="{58984DAB-0FC8-489A-BBD1-90F9DB46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5E257C54-0E0D-4B33-9A2D-2F157A4C8C7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705911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2274838"/>
            <a:ext cx="8252749"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 haven’t looked at the lead time chart in months”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telecom equipment manufacturer</a:t>
            </a:r>
          </a:p>
        </p:txBody>
      </p:sp>
    </p:spTree>
    <p:extLst>
      <p:ext uri="{BB962C8B-B14F-4D97-AF65-F5344CB8AC3E}">
        <p14:creationId xmlns:p14="http://schemas.microsoft.com/office/powerpoint/2010/main" val="254265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557208"/>
            <a:ext cx="8615248"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a “service delivery manager” role present?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Are customer expectations understood &amp; communicated?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service delivery review happening?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072836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Additional questions</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557208"/>
            <a:ext cx="8252749"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any blocker management?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blocker likelihood and impact being reported?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 risk review?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 lead time distribution thin or fat-tailed?</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22173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588625" y="1351508"/>
            <a:ext cx="9014750"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Instrument &amp; Report Lead time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Manager Role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Blocker Metrics</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Risk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 Expectation </a:t>
            </a:r>
            <a:r>
              <a:rPr kumimoji="0" lang="en-US" sz="32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(fitness criteria)</a:t>
            </a:r>
          </a:p>
        </p:txBody>
      </p:sp>
    </p:spTree>
    <p:extLst>
      <p:ext uri="{BB962C8B-B14F-4D97-AF65-F5344CB8AC3E}">
        <p14:creationId xmlns:p14="http://schemas.microsoft.com/office/powerpoint/2010/main" val="295912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upa 57"/>
          <p:cNvGrpSpPr/>
          <p:nvPr/>
        </p:nvGrpSpPr>
        <p:grpSpPr>
          <a:xfrm rot="21418658">
            <a:off x="3210986" y="2547637"/>
            <a:ext cx="700148" cy="489271"/>
            <a:chOff x="5246340" y="1637308"/>
            <a:chExt cx="1384382" cy="936104"/>
          </a:xfrm>
        </p:grpSpPr>
        <p:sp>
          <p:nvSpPr>
            <p:cNvPr id="21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1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19" name="Grupa 57"/>
          <p:cNvGrpSpPr/>
          <p:nvPr/>
        </p:nvGrpSpPr>
        <p:grpSpPr>
          <a:xfrm>
            <a:off x="2168562" y="3900259"/>
            <a:ext cx="700148" cy="489271"/>
            <a:chOff x="5246340" y="1637308"/>
            <a:chExt cx="1384382" cy="936104"/>
          </a:xfrm>
        </p:grpSpPr>
        <p:sp>
          <p:nvSpPr>
            <p:cNvPr id="22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2" name="Grupa 57"/>
          <p:cNvGrpSpPr/>
          <p:nvPr/>
        </p:nvGrpSpPr>
        <p:grpSpPr>
          <a:xfrm>
            <a:off x="1918179" y="3698009"/>
            <a:ext cx="700148" cy="489271"/>
            <a:chOff x="5246340" y="1637308"/>
            <a:chExt cx="1384382" cy="936104"/>
          </a:xfrm>
        </p:grpSpPr>
        <p:sp>
          <p:nvSpPr>
            <p:cNvPr id="22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5" name="Grupa 57"/>
          <p:cNvGrpSpPr/>
          <p:nvPr/>
        </p:nvGrpSpPr>
        <p:grpSpPr>
          <a:xfrm>
            <a:off x="2177688" y="3505684"/>
            <a:ext cx="700148" cy="489271"/>
            <a:chOff x="5246340" y="1637308"/>
            <a:chExt cx="1384382" cy="936104"/>
          </a:xfrm>
        </p:grpSpPr>
        <p:sp>
          <p:nvSpPr>
            <p:cNvPr id="22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8" name="Grupa 57"/>
          <p:cNvGrpSpPr/>
          <p:nvPr/>
        </p:nvGrpSpPr>
        <p:grpSpPr>
          <a:xfrm>
            <a:off x="1899960" y="3399358"/>
            <a:ext cx="700148" cy="489271"/>
            <a:chOff x="5246340" y="1637308"/>
            <a:chExt cx="1384382" cy="936104"/>
          </a:xfrm>
        </p:grpSpPr>
        <p:sp>
          <p:nvSpPr>
            <p:cNvPr id="22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1" name="Grupa 57"/>
          <p:cNvGrpSpPr/>
          <p:nvPr/>
        </p:nvGrpSpPr>
        <p:grpSpPr>
          <a:xfrm>
            <a:off x="2223692" y="3248074"/>
            <a:ext cx="700148" cy="489271"/>
            <a:chOff x="5246340" y="1637308"/>
            <a:chExt cx="1384382" cy="936104"/>
          </a:xfrm>
        </p:grpSpPr>
        <p:sp>
          <p:nvSpPr>
            <p:cNvPr id="23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4" name="Grupa 57"/>
          <p:cNvGrpSpPr/>
          <p:nvPr/>
        </p:nvGrpSpPr>
        <p:grpSpPr>
          <a:xfrm>
            <a:off x="1943800" y="3041914"/>
            <a:ext cx="700148" cy="489271"/>
            <a:chOff x="5246340" y="1637308"/>
            <a:chExt cx="1384382" cy="936104"/>
          </a:xfrm>
        </p:grpSpPr>
        <p:sp>
          <p:nvSpPr>
            <p:cNvPr id="23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7" name="Grupa 57"/>
          <p:cNvGrpSpPr/>
          <p:nvPr/>
        </p:nvGrpSpPr>
        <p:grpSpPr>
          <a:xfrm>
            <a:off x="2188476" y="2974722"/>
            <a:ext cx="700148" cy="489271"/>
            <a:chOff x="5246340" y="1637308"/>
            <a:chExt cx="1384382" cy="936104"/>
          </a:xfrm>
        </p:grpSpPr>
        <p:sp>
          <p:nvSpPr>
            <p:cNvPr id="23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40" name="Grupa 57"/>
          <p:cNvGrpSpPr/>
          <p:nvPr/>
        </p:nvGrpSpPr>
        <p:grpSpPr>
          <a:xfrm>
            <a:off x="3270705" y="3722987"/>
            <a:ext cx="691807" cy="483443"/>
            <a:chOff x="5246340" y="1637308"/>
            <a:chExt cx="1384382" cy="936104"/>
          </a:xfrm>
        </p:grpSpPr>
        <p:sp>
          <p:nvSpPr>
            <p:cNvPr id="24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4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Freeform 145"/>
          <p:cNvSpPr>
            <a:spLocks/>
          </p:cNvSpPr>
          <p:nvPr/>
        </p:nvSpPr>
        <p:spPr bwMode="auto">
          <a:xfrm rot="16200000">
            <a:off x="4695997" y="402248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4" name="Tytuł 3"/>
          <p:cNvSpPr>
            <a:spLocks noGrp="1"/>
          </p:cNvSpPr>
          <p:nvPr>
            <p:ph type="title"/>
          </p:nvPr>
        </p:nvSpPr>
        <p:spPr/>
        <p:txBody>
          <a:bodyPr>
            <a:normAutofit/>
          </a:bodyPr>
          <a:lstStyle/>
          <a:p>
            <a:r>
              <a:rPr lang="en-US" dirty="0"/>
              <a:t>Maturity Level 3 Kanban Board (and pull system)</a:t>
            </a:r>
            <a:endParaRPr lang="pl-PL" dirty="0"/>
          </a:p>
        </p:txBody>
      </p:sp>
      <p:sp>
        <p:nvSpPr>
          <p:cNvPr id="54" name="pole tekstowe 53"/>
          <p:cNvSpPr txBox="1"/>
          <p:nvPr/>
        </p:nvSpPr>
        <p:spPr>
          <a:xfrm>
            <a:off x="2025885" y="1236453"/>
            <a:ext cx="69602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5" name="Grupa 57"/>
          <p:cNvGrpSpPr/>
          <p:nvPr/>
        </p:nvGrpSpPr>
        <p:grpSpPr>
          <a:xfrm>
            <a:off x="6252181" y="3910879"/>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257865" y="2983345"/>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7289284" y="3871260"/>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77" name="Freeform 145"/>
          <p:cNvSpPr>
            <a:spLocks/>
          </p:cNvSpPr>
          <p:nvPr/>
        </p:nvSpPr>
        <p:spPr bwMode="auto">
          <a:xfrm rot="16200000">
            <a:off x="5746218" y="39866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1991544" y="2348699"/>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3697228" y="40317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648238"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6770711"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2830244" y="4162226"/>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623743"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nvGrpSpPr>
          <p:cNvPr id="11" name="Group 10"/>
          <p:cNvGrpSpPr/>
          <p:nvPr/>
        </p:nvGrpSpPr>
        <p:grpSpPr>
          <a:xfrm>
            <a:off x="7269220" y="4854208"/>
            <a:ext cx="700148" cy="489271"/>
            <a:chOff x="314402" y="5078711"/>
            <a:chExt cx="700148" cy="489271"/>
          </a:xfrm>
        </p:grpSpPr>
        <p:sp>
          <p:nvSpPr>
            <p:cNvPr id="62" name="Freeform 6"/>
            <p:cNvSpPr>
              <a:spLocks/>
            </p:cNvSpPr>
            <p:nvPr/>
          </p:nvSpPr>
          <p:spPr bwMode="auto">
            <a:xfrm>
              <a:off x="335460" y="5078711"/>
              <a:ext cx="679090" cy="489271"/>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314402" y="5078711"/>
              <a:ext cx="691022" cy="47367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081958" y="869812"/>
            <a:ext cx="90441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Engin</a:t>
            </a: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eering</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2" name="Grupa 57"/>
          <p:cNvGrpSpPr/>
          <p:nvPr/>
        </p:nvGrpSpPr>
        <p:grpSpPr>
          <a:xfrm>
            <a:off x="4151785" y="3175961"/>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18950"/>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9" name="pole tekstowe 10"/>
          <p:cNvSpPr txBox="1"/>
          <p:nvPr/>
        </p:nvSpPr>
        <p:spPr>
          <a:xfrm>
            <a:off x="4135882" y="1981472"/>
            <a:ext cx="8483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2" name="pole tekstowe 63"/>
          <p:cNvSpPr txBox="1"/>
          <p:nvPr/>
        </p:nvSpPr>
        <p:spPr>
          <a:xfrm>
            <a:off x="4295801" y="1274276"/>
            <a:ext cx="15199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Development</a:t>
            </a:r>
          </a:p>
        </p:txBody>
      </p:sp>
      <p:sp>
        <p:nvSpPr>
          <p:cNvPr id="129" name="pole tekstowe 69"/>
          <p:cNvSpPr txBox="1"/>
          <p:nvPr/>
        </p:nvSpPr>
        <p:spPr>
          <a:xfrm>
            <a:off x="7134902" y="1229271"/>
            <a:ext cx="9236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Testing</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32" name="pole tekstowe 75"/>
          <p:cNvSpPr txBox="1"/>
          <p:nvPr/>
        </p:nvSpPr>
        <p:spPr>
          <a:xfrm>
            <a:off x="5264765" y="1981472"/>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6" name="Grupa 102"/>
          <p:cNvGrpSpPr/>
          <p:nvPr/>
        </p:nvGrpSpPr>
        <p:grpSpPr>
          <a:xfrm>
            <a:off x="4886859" y="1519257"/>
            <a:ext cx="346592" cy="341898"/>
            <a:chOff x="5454610" y="1083597"/>
            <a:chExt cx="677642" cy="735827"/>
          </a:xfrm>
        </p:grpSpPr>
        <p:sp>
          <p:nvSpPr>
            <p:cNvPr id="13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8"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41" name="Grupa 118"/>
          <p:cNvGrpSpPr/>
          <p:nvPr/>
        </p:nvGrpSpPr>
        <p:grpSpPr>
          <a:xfrm>
            <a:off x="7423431" y="1496760"/>
            <a:ext cx="346592" cy="341898"/>
            <a:chOff x="5454610" y="1083597"/>
            <a:chExt cx="677642" cy="735827"/>
          </a:xfrm>
        </p:grpSpPr>
        <p:sp>
          <p:nvSpPr>
            <p:cNvPr id="14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50"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85" name="pole tekstowe 69"/>
          <p:cNvSpPr txBox="1"/>
          <p:nvPr/>
        </p:nvSpPr>
        <p:spPr>
          <a:xfrm>
            <a:off x="6189000" y="1025430"/>
            <a:ext cx="8146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Test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90" name="Grupa 118"/>
          <p:cNvGrpSpPr/>
          <p:nvPr/>
        </p:nvGrpSpPr>
        <p:grpSpPr>
          <a:xfrm>
            <a:off x="6423027" y="1510544"/>
            <a:ext cx="346592" cy="341898"/>
            <a:chOff x="5454610" y="1083597"/>
            <a:chExt cx="677642" cy="735827"/>
          </a:xfrm>
        </p:grpSpPr>
        <p:sp>
          <p:nvSpPr>
            <p:cNvPr id="9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178" name="Grupa 57"/>
          <p:cNvGrpSpPr/>
          <p:nvPr/>
        </p:nvGrpSpPr>
        <p:grpSpPr>
          <a:xfrm>
            <a:off x="4272288" y="3852936"/>
            <a:ext cx="700148" cy="489271"/>
            <a:chOff x="5246340" y="1637308"/>
            <a:chExt cx="1384382" cy="936104"/>
          </a:xfrm>
        </p:grpSpPr>
        <p:sp>
          <p:nvSpPr>
            <p:cNvPr id="17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1" name="Grupa 57"/>
          <p:cNvGrpSpPr/>
          <p:nvPr/>
        </p:nvGrpSpPr>
        <p:grpSpPr>
          <a:xfrm>
            <a:off x="7252585" y="2590397"/>
            <a:ext cx="691807" cy="483443"/>
            <a:chOff x="5246340" y="1637308"/>
            <a:chExt cx="1384382" cy="936104"/>
          </a:xfrm>
        </p:grpSpPr>
        <p:sp>
          <p:nvSpPr>
            <p:cNvPr id="18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4" name="Grupa 57"/>
          <p:cNvGrpSpPr/>
          <p:nvPr/>
        </p:nvGrpSpPr>
        <p:grpSpPr>
          <a:xfrm>
            <a:off x="7262988" y="3214566"/>
            <a:ext cx="691807" cy="483443"/>
            <a:chOff x="5246340" y="1637308"/>
            <a:chExt cx="1384382" cy="936104"/>
          </a:xfrm>
        </p:grpSpPr>
        <p:sp>
          <p:nvSpPr>
            <p:cNvPr id="18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7" name="Group 186"/>
          <p:cNvGrpSpPr/>
          <p:nvPr/>
        </p:nvGrpSpPr>
        <p:grpSpPr>
          <a:xfrm rot="1279842">
            <a:off x="5781731" y="3106721"/>
            <a:ext cx="1076422" cy="432859"/>
            <a:chOff x="2557733" y="3399333"/>
            <a:chExt cx="1686963" cy="294749"/>
          </a:xfrm>
          <a:solidFill>
            <a:schemeClr val="accent6"/>
          </a:solidFill>
        </p:grpSpPr>
        <p:sp>
          <p:nvSpPr>
            <p:cNvPr id="188"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89"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0" name="TextBox 189"/>
          <p:cNvSpPr txBox="1"/>
          <p:nvPr/>
        </p:nvSpPr>
        <p:spPr>
          <a:xfrm>
            <a:off x="6079010" y="3322043"/>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1" name="Group 190"/>
          <p:cNvGrpSpPr/>
          <p:nvPr/>
        </p:nvGrpSpPr>
        <p:grpSpPr>
          <a:xfrm rot="1279842">
            <a:off x="3732374" y="2547648"/>
            <a:ext cx="1076422" cy="432859"/>
            <a:chOff x="2557733" y="3399333"/>
            <a:chExt cx="1686963" cy="294749"/>
          </a:xfrm>
          <a:solidFill>
            <a:schemeClr val="accent6"/>
          </a:solidFill>
        </p:grpSpPr>
        <p:sp>
          <p:nvSpPr>
            <p:cNvPr id="192"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93"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4" name="TextBox 193"/>
          <p:cNvSpPr txBox="1"/>
          <p:nvPr/>
        </p:nvSpPr>
        <p:spPr>
          <a:xfrm>
            <a:off x="4029653" y="2762970"/>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6" name="Grupa 121"/>
          <p:cNvGrpSpPr/>
          <p:nvPr/>
        </p:nvGrpSpPr>
        <p:grpSpPr>
          <a:xfrm>
            <a:off x="7623519" y="4183693"/>
            <a:ext cx="408046" cy="272518"/>
            <a:chOff x="3059832" y="3861048"/>
            <a:chExt cx="504056" cy="336640"/>
          </a:xfrm>
        </p:grpSpPr>
        <p:sp>
          <p:nvSpPr>
            <p:cNvPr id="197"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Print" pitchFamily="2" charset="0"/>
                  <a:ea typeface="+mn-ea"/>
                  <a:cs typeface="+mn-cs"/>
                </a:rPr>
                <a:t>*</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98"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sp>
        <p:nvSpPr>
          <p:cNvPr id="208" name="pole tekstowe 12"/>
          <p:cNvSpPr txBox="1"/>
          <p:nvPr/>
        </p:nvSpPr>
        <p:spPr>
          <a:xfrm>
            <a:off x="8312776" y="1239256"/>
            <a:ext cx="63992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UAT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209" name="pole tekstowe 72"/>
          <p:cNvSpPr txBox="1"/>
          <p:nvPr/>
        </p:nvSpPr>
        <p:spPr>
          <a:xfrm>
            <a:off x="9217712" y="836713"/>
            <a:ext cx="11333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Deploy-ment</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10" name="Grupa 115"/>
          <p:cNvGrpSpPr/>
          <p:nvPr/>
        </p:nvGrpSpPr>
        <p:grpSpPr>
          <a:xfrm>
            <a:off x="8485712" y="1514230"/>
            <a:ext cx="346592" cy="341898"/>
            <a:chOff x="5454610" y="1083597"/>
            <a:chExt cx="677642" cy="735827"/>
          </a:xfrm>
        </p:grpSpPr>
        <p:sp>
          <p:nvSpPr>
            <p:cNvPr id="21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2"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213" name="Grupa 115"/>
          <p:cNvGrpSpPr/>
          <p:nvPr/>
        </p:nvGrpSpPr>
        <p:grpSpPr>
          <a:xfrm>
            <a:off x="9611104" y="1553859"/>
            <a:ext cx="346592" cy="341898"/>
            <a:chOff x="5454610" y="1083597"/>
            <a:chExt cx="677642" cy="735827"/>
          </a:xfrm>
        </p:grpSpPr>
        <p:sp>
          <p:nvSpPr>
            <p:cNvPr id="2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5"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Tree>
    <p:extLst>
      <p:ext uri="{BB962C8B-B14F-4D97-AF65-F5344CB8AC3E}">
        <p14:creationId xmlns:p14="http://schemas.microsoft.com/office/powerpoint/2010/main" val="3774104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914A1C-197B-4B79-A819-E09A07EE3F4F}"/>
              </a:ext>
            </a:extLst>
          </p:cNvPr>
          <p:cNvSpPr/>
          <p:nvPr/>
        </p:nvSpPr>
        <p:spPr>
          <a:xfrm>
            <a:off x="-29183" y="-38912"/>
            <a:ext cx="12221183"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580993" y="2598033"/>
            <a:ext cx="6437586" cy="34163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ML3: Fit-for-Purpose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“Predictable Delivery”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“no more heroes anymore”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processes under control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1" name="Picture 10" descr="A screenshot of a cell phone&#10;&#10;Description automatically generated">
            <a:extLst>
              <a:ext uri="{FF2B5EF4-FFF2-40B4-BE49-F238E27FC236}">
                <a16:creationId xmlns:a16="http://schemas.microsoft.com/office/drawing/2014/main" id="{C78E48F3-5050-4AD2-B199-6896E1A6923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id="{2FF31851-778B-4260-8951-AF7DA7D9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66F908A0-FD19-4A1D-AB6B-F50244921433}"/>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355364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733418"/>
            <a:ext cx="8252749" cy="36625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“We just put out a release on time, met our commitments, but our product management team, reacted with WTF is this?”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mobile application, Berlin</a:t>
            </a:r>
          </a:p>
        </p:txBody>
      </p:sp>
    </p:spTree>
    <p:extLst>
      <p:ext uri="{BB962C8B-B14F-4D97-AF65-F5344CB8AC3E}">
        <p14:creationId xmlns:p14="http://schemas.microsoft.com/office/powerpoint/2010/main" val="4030989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720744" y="1581271"/>
            <a:ext cx="8750512" cy="34778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Work items weren’t meaningful and understood by customers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Asynchronous commitment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Pull from partially committed “buffer”, no replenishment meeting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294664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Scrum Master Trends (Scrum.org)</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788813" y="2081894"/>
            <a:ext cx="6553038" cy="3086100"/>
          </a:xfrm>
          <a:prstGeom prst="rect">
            <a:avLst/>
          </a:prstGeom>
        </p:spPr>
      </p:pic>
      <p:sp>
        <p:nvSpPr>
          <p:cNvPr id="3" name="Oval 2">
            <a:extLst>
              <a:ext uri="{FF2B5EF4-FFF2-40B4-BE49-F238E27FC236}">
                <a16:creationId xmlns:a16="http://schemas.microsoft.com/office/drawing/2014/main" id="{22C6369C-53EA-4510-B75E-E90DD84A76EB}"/>
              </a:ext>
            </a:extLst>
          </p:cNvPr>
          <p:cNvSpPr/>
          <p:nvPr/>
        </p:nvSpPr>
        <p:spPr>
          <a:xfrm>
            <a:off x="5165271" y="2804433"/>
            <a:ext cx="1334861" cy="5878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4091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82479" y="1012954"/>
            <a:ext cx="11827041"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2-tiered Kanban Board</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New coarse-grained work item type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Full replenishment meeting with customers present, &amp; 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Customers commit to coarse-grained work items</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3461936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C4BC1-02EB-4CCD-9F02-0FFCFDE13D10}"/>
              </a:ext>
            </a:extLst>
          </p:cNvPr>
          <p:cNvSpPr/>
          <p:nvPr/>
        </p:nvSpPr>
        <p:spPr>
          <a:xfrm>
            <a:off x="-29183" y="-38912"/>
            <a:ext cx="1222118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2" y="2684744"/>
            <a:ext cx="645598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ML4: Risk Hedged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“Everyone is happy”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Arial" charset="0"/>
                <a:ea typeface="+mn-ea"/>
                <a:cs typeface="Arial" charset="0"/>
              </a:rPr>
              <a:t>no more surprises</a:t>
            </a:r>
          </a:p>
        </p:txBody>
      </p:sp>
      <p:pic>
        <p:nvPicPr>
          <p:cNvPr id="10" name="Picture 9" descr="A screenshot of a cell phone&#10;&#10;Description automatically generated">
            <a:extLst>
              <a:ext uri="{FF2B5EF4-FFF2-40B4-BE49-F238E27FC236}">
                <a16:creationId xmlns:a16="http://schemas.microsoft.com/office/drawing/2014/main" id="{835C1C8E-7A14-4ED6-B4CF-790A6664C5D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3B822C67-1FF2-4D65-B526-D581B30A5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A371DF47-D7C1-4EC2-A945-B6E283CE850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1194769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2888CB-51D9-48E2-A466-05B57C2A67AC}"/>
              </a:ext>
            </a:extLst>
          </p:cNvPr>
          <p:cNvSpPr/>
          <p:nvPr/>
        </p:nvSpPr>
        <p:spPr>
          <a:xfrm>
            <a:off x="-29183" y="-38912"/>
            <a:ext cx="12221183" cy="6858000"/>
          </a:xfrm>
          <a:prstGeom prst="rect">
            <a:avLst/>
          </a:prstGeom>
          <a:solidFill>
            <a:srgbClr val="BC0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1" y="2732041"/>
            <a:ext cx="6306207" cy="37240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ML5: Market Leader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“Simply the best”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marginal gains</a:t>
            </a:r>
            <a:b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b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attention to every detail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2D043255-18DE-45D7-9254-59D7D5D4C46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037AC9B8-60F7-47C4-A371-2BED0177E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90D5597B-A64A-4BC2-B9DB-4FFF9626E842}"/>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658196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8AD0B-EDF8-4252-8233-68F0DFABCCF7}"/>
              </a:ext>
            </a:extLst>
          </p:cNvPr>
          <p:cNvSpPr/>
          <p:nvPr/>
        </p:nvSpPr>
        <p:spPr>
          <a:xfrm>
            <a:off x="-29183" y="-38912"/>
            <a:ext cx="12221183" cy="6858000"/>
          </a:xfrm>
          <a:prstGeom prst="rect">
            <a:avLst/>
          </a:prstGeom>
          <a:solidFill>
            <a:srgbClr val="8A0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1" y="2274838"/>
            <a:ext cx="6382407"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ML6: Built for Survival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“Reinvention”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Continually challenging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new identity; new purpose</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1EC3384E-AC99-4285-9BD3-6F095C7DA77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1FDC453-4B04-40A8-96E4-2892BCAE6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E7C3A406-A12D-4633-A5F8-881912E918A8}"/>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849929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a:xfrm>
            <a:off x="883840" y="1204670"/>
            <a:ext cx="10972800" cy="4949399"/>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Scrum Stall</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System lead time improved by 78 percent in approximately ninety days! </a:t>
            </a:r>
          </a:p>
        </p:txBody>
      </p:sp>
      <p:pic>
        <p:nvPicPr>
          <p:cNvPr id="6" name="Picture 5"/>
          <p:cNvPicPr>
            <a:picLocks noChangeAspect="1"/>
          </p:cNvPicPr>
          <p:nvPr/>
        </p:nvPicPr>
        <p:blipFill>
          <a:blip r:embed="rId2"/>
          <a:stretch>
            <a:fillRect/>
          </a:stretch>
        </p:blipFill>
        <p:spPr>
          <a:xfrm>
            <a:off x="3026437" y="1176766"/>
            <a:ext cx="7072576" cy="4199667"/>
          </a:xfrm>
          <a:prstGeom prst="rect">
            <a:avLst/>
          </a:prstGeom>
        </p:spPr>
      </p:pic>
    </p:spTree>
    <p:extLst>
      <p:ext uri="{BB962C8B-B14F-4D97-AF65-F5344CB8AC3E}">
        <p14:creationId xmlns:p14="http://schemas.microsoft.com/office/powerpoint/2010/main" val="8557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8124" y="1622596"/>
            <a:ext cx="8984101" cy="4503568"/>
          </a:xfrm>
          <a:prstGeom prst="rect">
            <a:avLst/>
          </a:prstGeom>
        </p:spPr>
      </p:pic>
    </p:spTree>
    <p:extLst>
      <p:ext uri="{BB962C8B-B14F-4D97-AF65-F5344CB8AC3E}">
        <p14:creationId xmlns:p14="http://schemas.microsoft.com/office/powerpoint/2010/main" val="636399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 text provided for this image">
            <a:extLst>
              <a:ext uri="{FF2B5EF4-FFF2-40B4-BE49-F238E27FC236}">
                <a16:creationId xmlns:a16="http://schemas.microsoft.com/office/drawing/2014/main" id="{15D9876A-8F69-4BA4-91A2-A7F26155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20" y="2286001"/>
            <a:ext cx="8446361" cy="3148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C5C1FF-60BE-4A95-9233-F6C62479F6BB}"/>
              </a:ext>
            </a:extLst>
          </p:cNvPr>
          <p:cNvSpPr>
            <a:spLocks noGrp="1"/>
          </p:cNvSpPr>
          <p:nvPr>
            <p:ph type="title"/>
          </p:nvPr>
        </p:nvSpPr>
        <p:spPr/>
        <p:txBody>
          <a:bodyPr/>
          <a:lstStyle/>
          <a:p>
            <a:r>
              <a:rPr lang="en-US" dirty="0"/>
              <a:t>Kanban Impact at Accenture Brazil</a:t>
            </a:r>
          </a:p>
        </p:txBody>
      </p:sp>
      <p:sp>
        <p:nvSpPr>
          <p:cNvPr id="3" name="Content Placeholder 2">
            <a:extLst>
              <a:ext uri="{FF2B5EF4-FFF2-40B4-BE49-F238E27FC236}">
                <a16:creationId xmlns:a16="http://schemas.microsoft.com/office/drawing/2014/main" id="{A406D06E-155F-4D77-BAE2-E79DCD6D6B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84850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7CA4B-E436-443E-9BD6-FC1918D917D5}"/>
              </a:ext>
            </a:extLst>
          </p:cNvPr>
          <p:cNvSpPr>
            <a:spLocks noGrp="1"/>
          </p:cNvSpPr>
          <p:nvPr>
            <p:ph type="body" sz="quarter" idx="10"/>
          </p:nvPr>
        </p:nvSpPr>
        <p:spPr/>
        <p:txBody>
          <a:bodyPr/>
          <a:lstStyle/>
          <a:p>
            <a:r>
              <a:rPr lang="en-US" dirty="0"/>
              <a:t>It is the organization that matures, not the Kanban that matures</a:t>
            </a:r>
          </a:p>
        </p:txBody>
      </p:sp>
    </p:spTree>
    <p:extLst>
      <p:ext uri="{BB962C8B-B14F-4D97-AF65-F5344CB8AC3E}">
        <p14:creationId xmlns:p14="http://schemas.microsoft.com/office/powerpoint/2010/main" val="1854556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id="{9EEDCC09-98C8-443E-B09D-BC70084B47AB}"/>
              </a:ext>
            </a:extLst>
          </p:cNvPr>
          <p:cNvSpPr>
            <a:spLocks noGrp="1"/>
          </p:cNvSpPr>
          <p:nvPr>
            <p:ph type="body" idx="1"/>
          </p:nvPr>
        </p:nvSpPr>
        <p:spPr/>
        <p:txBody>
          <a:bodyPr>
            <a:normAutofit fontScale="92500" lnSpcReduction="10000"/>
          </a:bodyPr>
          <a:lstStyle/>
          <a:p>
            <a:r>
              <a:rPr lang="en-US" sz="3200" dirty="0">
                <a:solidFill>
                  <a:schemeClr val="bg1"/>
                </a:solidFill>
              </a:rPr>
              <a:t>Todd Little</a:t>
            </a:r>
          </a:p>
          <a:p>
            <a:r>
              <a:rPr lang="en-US" sz="3200" dirty="0">
                <a:solidFill>
                  <a:schemeClr val="bg1"/>
                </a:solidFill>
              </a:rPr>
              <a:t>Chairman Kanban University</a:t>
            </a:r>
          </a:p>
          <a:p>
            <a:r>
              <a:rPr lang="en-US" sz="3200" dirty="0">
                <a:solidFill>
                  <a:schemeClr val="bg1"/>
                </a:solidFill>
              </a:rPr>
              <a:t>www.kanban.university</a:t>
            </a:r>
          </a:p>
        </p:txBody>
      </p:sp>
      <p:pic>
        <p:nvPicPr>
          <p:cNvPr id="7" name="Picture 6" descr="A close up of a logo&#10;&#10;Description automatically generated">
            <a:extLst>
              <a:ext uri="{FF2B5EF4-FFF2-40B4-BE49-F238E27FC236}">
                <a16:creationId xmlns:a16="http://schemas.microsoft.com/office/drawing/2014/main"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272748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p:txBody>
          <a:bodyPr>
            <a:noAutofit/>
          </a:bodyPr>
          <a:lstStyle/>
          <a:p>
            <a:r>
              <a:rPr lang="en-US" sz="7200" dirty="0">
                <a:solidFill>
                  <a:schemeClr val="bg1"/>
                </a:solidFill>
              </a:rPr>
              <a:t>What is Kanban?</a:t>
            </a:r>
          </a:p>
        </p:txBody>
      </p:sp>
      <p:sp>
        <p:nvSpPr>
          <p:cNvPr id="4" name="Text Placeholder 3">
            <a:extLst>
              <a:ext uri="{FF2B5EF4-FFF2-40B4-BE49-F238E27FC236}">
                <a16:creationId xmlns:a16="http://schemas.microsoft.com/office/drawing/2014/main" id="{EDFB1D9E-2C3E-425A-B2A5-DB17ED8BE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581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D967C1-E665-4E1E-94E2-FA095847DBF8}"/>
              </a:ext>
            </a:extLst>
          </p:cNvPr>
          <p:cNvGrpSpPr/>
          <p:nvPr/>
        </p:nvGrpSpPr>
        <p:grpSpPr>
          <a:xfrm>
            <a:off x="2291329" y="1307581"/>
            <a:ext cx="7511336" cy="4371455"/>
            <a:chOff x="2062729" y="2076508"/>
            <a:chExt cx="7511336" cy="4371455"/>
          </a:xfrm>
        </p:grpSpPr>
        <p:cxnSp>
          <p:nvCxnSpPr>
            <p:cNvPr id="4" name="Straight Connector 3">
              <a:extLst>
                <a:ext uri="{FF2B5EF4-FFF2-40B4-BE49-F238E27FC236}">
                  <a16:creationId xmlns:a16="http://schemas.microsoft.com/office/drawing/2014/main"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a:extLst>
                <a:ext uri="{FF2B5EF4-FFF2-40B4-BE49-F238E27FC236}">
                  <a16:creationId xmlns:a16="http://schemas.microsoft.com/office/drawing/2014/main" id="{99FFCAAE-923A-4CA2-9AC6-100154CA1CEB}"/>
                </a:ext>
              </a:extLst>
            </p:cNvPr>
            <p:cNvSpPr txBox="1"/>
            <p:nvPr/>
          </p:nvSpPr>
          <p:spPr>
            <a:xfrm>
              <a:off x="2871336" y="2088455"/>
              <a:ext cx="603562"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To Do</a:t>
              </a:r>
            </a:p>
          </p:txBody>
        </p:sp>
        <p:sp>
          <p:nvSpPr>
            <p:cNvPr id="24" name="TextBox 23">
              <a:extLst>
                <a:ext uri="{FF2B5EF4-FFF2-40B4-BE49-F238E27FC236}">
                  <a16:creationId xmlns:a16="http://schemas.microsoft.com/office/drawing/2014/main" id="{C9D77080-D4F4-42E4-B6E0-4A71D8B8B433}"/>
                </a:ext>
              </a:extLst>
            </p:cNvPr>
            <p:cNvSpPr txBox="1"/>
            <p:nvPr/>
          </p:nvSpPr>
          <p:spPr>
            <a:xfrm>
              <a:off x="8012633" y="2100420"/>
              <a:ext cx="580608"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Done</a:t>
              </a:r>
            </a:p>
          </p:txBody>
        </p:sp>
        <p:sp>
          <p:nvSpPr>
            <p:cNvPr id="25" name="TextBox 24">
              <a:extLst>
                <a:ext uri="{FF2B5EF4-FFF2-40B4-BE49-F238E27FC236}">
                  <a16:creationId xmlns:a16="http://schemas.microsoft.com/office/drawing/2014/main" id="{EEB10FF8-933A-4C36-8CF8-9BD83EBD03ED}"/>
                </a:ext>
              </a:extLst>
            </p:cNvPr>
            <p:cNvSpPr txBox="1"/>
            <p:nvPr/>
          </p:nvSpPr>
          <p:spPr>
            <a:xfrm>
              <a:off x="5323930" y="2112198"/>
              <a:ext cx="1004441"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In progress</a:t>
              </a:r>
            </a:p>
          </p:txBody>
        </p:sp>
        <p:sp>
          <p:nvSpPr>
            <p:cNvPr id="26" name="Rectangle 25">
              <a:extLst>
                <a:ext uri="{FF2B5EF4-FFF2-40B4-BE49-F238E27FC236}">
                  <a16:creationId xmlns:a16="http://schemas.microsoft.com/office/drawing/2014/main"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extLst>
                <a:ext uri="{FF2B5EF4-FFF2-40B4-BE49-F238E27FC236}">
                  <a16:creationId xmlns:a16="http://schemas.microsoft.com/office/drawing/2014/main"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extLst>
                <a:ext uri="{FF2B5EF4-FFF2-40B4-BE49-F238E27FC236}">
                  <a16:creationId xmlns:a16="http://schemas.microsoft.com/office/drawing/2014/main"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extLst>
                <a:ext uri="{FF2B5EF4-FFF2-40B4-BE49-F238E27FC236}">
                  <a16:creationId xmlns:a16="http://schemas.microsoft.com/office/drawing/2014/main"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extLst>
                <a:ext uri="{FF2B5EF4-FFF2-40B4-BE49-F238E27FC236}">
                  <a16:creationId xmlns:a16="http://schemas.microsoft.com/office/drawing/2014/main"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extLst>
                <a:ext uri="{FF2B5EF4-FFF2-40B4-BE49-F238E27FC236}">
                  <a16:creationId xmlns:a16="http://schemas.microsoft.com/office/drawing/2014/main"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extLst>
                <a:ext uri="{FF2B5EF4-FFF2-40B4-BE49-F238E27FC236}">
                  <a16:creationId xmlns:a16="http://schemas.microsoft.com/office/drawing/2014/main"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extLst>
                <a:ext uri="{FF2B5EF4-FFF2-40B4-BE49-F238E27FC236}">
                  <a16:creationId xmlns:a16="http://schemas.microsoft.com/office/drawing/2014/main"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extLst>
                <a:ext uri="{FF2B5EF4-FFF2-40B4-BE49-F238E27FC236}">
                  <a16:creationId xmlns:a16="http://schemas.microsoft.com/office/drawing/2014/main"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extLst>
                <a:ext uri="{FF2B5EF4-FFF2-40B4-BE49-F238E27FC236}">
                  <a16:creationId xmlns:a16="http://schemas.microsoft.com/office/drawing/2014/main"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extLst>
                <a:ext uri="{FF2B5EF4-FFF2-40B4-BE49-F238E27FC236}">
                  <a16:creationId xmlns:a16="http://schemas.microsoft.com/office/drawing/2014/main"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extLst>
                <a:ext uri="{FF2B5EF4-FFF2-40B4-BE49-F238E27FC236}">
                  <a16:creationId xmlns:a16="http://schemas.microsoft.com/office/drawing/2014/main"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extLst>
                <a:ext uri="{FF2B5EF4-FFF2-40B4-BE49-F238E27FC236}">
                  <a16:creationId xmlns:a16="http://schemas.microsoft.com/office/drawing/2014/main"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extLst>
                <a:ext uri="{FF2B5EF4-FFF2-40B4-BE49-F238E27FC236}">
                  <a16:creationId xmlns:a16="http://schemas.microsoft.com/office/drawing/2014/main"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extLst>
                <a:ext uri="{FF2B5EF4-FFF2-40B4-BE49-F238E27FC236}">
                  <a16:creationId xmlns:a16="http://schemas.microsoft.com/office/drawing/2014/main"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extLst>
                <a:ext uri="{FF2B5EF4-FFF2-40B4-BE49-F238E27FC236}">
                  <a16:creationId xmlns:a16="http://schemas.microsoft.com/office/drawing/2014/main"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extLst>
                <a:ext uri="{FF2B5EF4-FFF2-40B4-BE49-F238E27FC236}">
                  <a16:creationId xmlns:a16="http://schemas.microsoft.com/office/drawing/2014/main"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extLst>
                <a:ext uri="{FF2B5EF4-FFF2-40B4-BE49-F238E27FC236}">
                  <a16:creationId xmlns:a16="http://schemas.microsoft.com/office/drawing/2014/main"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8" name="Title 1">
            <a:extLst>
              <a:ext uri="{FF2B5EF4-FFF2-40B4-BE49-F238E27FC236}">
                <a16:creationId xmlns:a16="http://schemas.microsoft.com/office/drawing/2014/main" id="{230E5655-8019-492E-B2EC-8C0B4A4A591F}"/>
              </a:ext>
            </a:extLst>
          </p:cNvPr>
          <p:cNvSpPr txBox="1">
            <a:spLocks/>
          </p:cNvSpPr>
          <p:nvPr/>
        </p:nvSpPr>
        <p:spPr>
          <a:xfrm>
            <a:off x="838200" y="365125"/>
            <a:ext cx="10515600" cy="6202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This is what many people think Kanban is</a:t>
            </a:r>
          </a:p>
        </p:txBody>
      </p:sp>
    </p:spTree>
    <p:extLst>
      <p:ext uri="{BB962C8B-B14F-4D97-AF65-F5344CB8AC3E}">
        <p14:creationId xmlns:p14="http://schemas.microsoft.com/office/powerpoint/2010/main" val="92224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594-3C73-46A7-A087-117B3CF4E77E}"/>
              </a:ext>
            </a:extLst>
          </p:cNvPr>
          <p:cNvSpPr>
            <a:spLocks noGrp="1"/>
          </p:cNvSpPr>
          <p:nvPr>
            <p:ph type="title"/>
          </p:nvPr>
        </p:nvSpPr>
        <p:spPr/>
        <p:txBody>
          <a:bodyPr/>
          <a:lstStyle/>
          <a:p>
            <a:r>
              <a:rPr lang="en-US" dirty="0"/>
              <a:t>What is Kanban?</a:t>
            </a:r>
          </a:p>
        </p:txBody>
      </p:sp>
      <p:sp>
        <p:nvSpPr>
          <p:cNvPr id="3" name="Content Placeholder 2">
            <a:extLst>
              <a:ext uri="{FF2B5EF4-FFF2-40B4-BE49-F238E27FC236}">
                <a16:creationId xmlns:a16="http://schemas.microsoft.com/office/drawing/2014/main" id="{16308F6E-6801-43F5-9CCA-5D1F4536496D}"/>
              </a:ext>
            </a:extLst>
          </p:cNvPr>
          <p:cNvSpPr>
            <a:spLocks noGrp="1"/>
          </p:cNvSpPr>
          <p:nvPr>
            <p:ph idx="1"/>
          </p:nvPr>
        </p:nvSpPr>
        <p:spPr>
          <a:xfrm>
            <a:off x="609600" y="1406769"/>
            <a:ext cx="10972800" cy="4719395"/>
          </a:xfrm>
        </p:spPr>
        <p:txBody>
          <a:bodyPr/>
          <a:lstStyle/>
          <a:p>
            <a:r>
              <a:rPr lang="en-US" dirty="0"/>
              <a:t>The Kanban Method is a tool for evolutionary change in managing knowledge work.  It teaches organizations how to understand, visualize and measure systems of work to continually improve and consistently deliver effective results.</a:t>
            </a:r>
          </a:p>
          <a:p>
            <a:r>
              <a:rPr lang="en-US" dirty="0"/>
              <a:t>The Kanban Method provides a set of proven practices and approaches that scale from individuals and teams to the enterprise.</a:t>
            </a:r>
          </a:p>
          <a:p>
            <a:endParaRPr lang="en-US" dirty="0"/>
          </a:p>
        </p:txBody>
      </p:sp>
      <p:pic>
        <p:nvPicPr>
          <p:cNvPr id="4" name="Picture 3">
            <a:extLst>
              <a:ext uri="{FF2B5EF4-FFF2-40B4-BE49-F238E27FC236}">
                <a16:creationId xmlns:a16="http://schemas.microsoft.com/office/drawing/2014/main" id="{7F70D8A0-B276-4392-B6B6-330D0DD6E48D}"/>
              </a:ext>
            </a:extLst>
          </p:cNvPr>
          <p:cNvPicPr>
            <a:picLocks noChangeAspect="1"/>
          </p:cNvPicPr>
          <p:nvPr/>
        </p:nvPicPr>
        <p:blipFill>
          <a:blip r:embed="rId2"/>
          <a:stretch>
            <a:fillRect/>
          </a:stretch>
        </p:blipFill>
        <p:spPr>
          <a:xfrm>
            <a:off x="2587563" y="4290049"/>
            <a:ext cx="6355774" cy="2085577"/>
          </a:xfrm>
          <a:prstGeom prst="rect">
            <a:avLst/>
          </a:prstGeom>
        </p:spPr>
      </p:pic>
    </p:spTree>
    <p:extLst>
      <p:ext uri="{BB962C8B-B14F-4D97-AF65-F5344CB8AC3E}">
        <p14:creationId xmlns:p14="http://schemas.microsoft.com/office/powerpoint/2010/main" val="333612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EABDD6DB-6FB3-B542-BFD1-BFC37330F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sp>
        <p:nvSpPr>
          <p:cNvPr id="5" name="Titel 4">
            <a:extLst>
              <a:ext uri="{FF2B5EF4-FFF2-40B4-BE49-F238E27FC236}">
                <a16:creationId xmlns:a16="http://schemas.microsoft.com/office/drawing/2014/main" id="{4B7C8D91-DAE4-B54C-A1D8-5F478A712FB9}"/>
              </a:ext>
            </a:extLst>
          </p:cNvPr>
          <p:cNvSpPr>
            <a:spLocks noGrp="1"/>
          </p:cNvSpPr>
          <p:nvPr>
            <p:ph type="title"/>
          </p:nvPr>
        </p:nvSpPr>
        <p:spPr/>
        <p:txBody>
          <a:bodyPr/>
          <a:lstStyle/>
          <a:p>
            <a:r>
              <a:rPr lang="en-US" dirty="0"/>
              <a:t>Elements of the Kanban Method</a:t>
            </a:r>
          </a:p>
        </p:txBody>
      </p:sp>
      <p:pic>
        <p:nvPicPr>
          <p:cNvPr id="13" name="Grafik 12">
            <a:extLst>
              <a:ext uri="{FF2B5EF4-FFF2-40B4-BE49-F238E27FC236}">
                <a16:creationId xmlns:a16="http://schemas.microsoft.com/office/drawing/2014/main" id="{43471D05-6C17-0D44-B7A1-F56673FFA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pic>
        <p:nvPicPr>
          <p:cNvPr id="15" name="Grafik 14">
            <a:extLst>
              <a:ext uri="{FF2B5EF4-FFF2-40B4-BE49-F238E27FC236}">
                <a16:creationId xmlns:a16="http://schemas.microsoft.com/office/drawing/2014/main" id="{629788F1-ABEE-3E43-8016-7746B87E45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pic>
        <p:nvPicPr>
          <p:cNvPr id="17" name="Grafik 16">
            <a:extLst>
              <a:ext uri="{FF2B5EF4-FFF2-40B4-BE49-F238E27FC236}">
                <a16:creationId xmlns:a16="http://schemas.microsoft.com/office/drawing/2014/main" id="{BCCA6685-D0C9-1641-B777-0AB386CEF3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spTree>
    <p:extLst>
      <p:ext uri="{BB962C8B-B14F-4D97-AF65-F5344CB8AC3E}">
        <p14:creationId xmlns:p14="http://schemas.microsoft.com/office/powerpoint/2010/main" val="13955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27939</TotalTime>
  <Words>2137</Words>
  <Application>Microsoft Office PowerPoint</Application>
  <PresentationFormat>Widescreen</PresentationFormat>
  <Paragraphs>491</Paragraphs>
  <Slides>58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ACaslonPro-Regular</vt:lpstr>
      <vt:lpstr>Arial</vt:lpstr>
      <vt:lpstr>Calibri</vt:lpstr>
      <vt:lpstr>Georgia</vt:lpstr>
      <vt:lpstr>Gill Sans Nova Cond XBd</vt:lpstr>
      <vt:lpstr>Segoe Print</vt:lpstr>
      <vt:lpstr>Wingdings</vt:lpstr>
      <vt:lpstr>1_Motyw pakietu Office</vt:lpstr>
      <vt:lpstr>Resilience and Agility Through Evolutionary Change and the Kanban Maturity Model</vt:lpstr>
      <vt:lpstr>Agility</vt:lpstr>
      <vt:lpstr>Resilience</vt:lpstr>
      <vt:lpstr>Why Kanban?</vt:lpstr>
      <vt:lpstr>2019 Scrum Master Trends (Scrum.org)</vt:lpstr>
      <vt:lpstr>What is Kanban?</vt:lpstr>
      <vt:lpstr>PowerPoint Presentation</vt:lpstr>
      <vt:lpstr>What is Kanban?</vt:lpstr>
      <vt:lpstr>Elements of the Kanban Method</vt:lpstr>
      <vt:lpstr>Kanban Method: Change Management Principles</vt:lpstr>
      <vt:lpstr>Traditional Change is an A to B Process</vt:lpstr>
      <vt:lpstr>Evolutionary Change</vt:lpstr>
      <vt:lpstr>Evolutionary Change</vt:lpstr>
      <vt:lpstr>Water flows around the rock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Kanban Maturity Model</vt:lpstr>
      <vt:lpstr>Why do we need YAMM?</vt:lpstr>
      <vt:lpstr>How the Kanban Maturity Model is Different</vt:lpstr>
      <vt:lpstr>PowerPoint Presentation</vt:lpstr>
      <vt:lpstr>PowerPoint Presentation</vt:lpstr>
      <vt:lpstr>Overreaching and Plateauing</vt:lpstr>
      <vt:lpstr>PowerPoint Presentation</vt:lpstr>
      <vt:lpstr>PowerPoint Presentation</vt:lpstr>
      <vt:lpstr>Recommendations</vt:lpstr>
      <vt:lpstr>PowerPoint Presentation</vt:lpstr>
      <vt:lpstr>Problem Statement</vt:lpstr>
      <vt:lpstr>Maturity Level 1 - Team Kanban Boards</vt:lpstr>
      <vt:lpstr>Diagnosis</vt:lpstr>
      <vt:lpstr>Recommendations</vt:lpstr>
      <vt:lpstr>Maturity Level 2 – Aggregated Team Kanban Board</vt:lpstr>
      <vt:lpstr>PowerPoint Presentation</vt:lpstr>
      <vt:lpstr>Problem Statement</vt:lpstr>
      <vt:lpstr>Diagnosis</vt:lpstr>
      <vt:lpstr>Additional questions</vt:lpstr>
      <vt:lpstr>Recommendations</vt:lpstr>
      <vt:lpstr>Maturity Level 3 Kanban Board (and pull system)</vt:lpstr>
      <vt:lpstr>PowerPoint Presentation</vt:lpstr>
      <vt:lpstr>Problem Statement</vt:lpstr>
      <vt:lpstr>Diagnosis</vt:lpstr>
      <vt:lpstr>Recommendations</vt:lpstr>
      <vt:lpstr>PowerPoint Presentation</vt:lpstr>
      <vt:lpstr>PowerPoint Presentation</vt:lpstr>
      <vt:lpstr>PowerPoint Presentation</vt:lpstr>
      <vt:lpstr>Kanban Maturity Model at Vanguard</vt:lpstr>
      <vt:lpstr>Kanban Maturity Model at Vanguard</vt:lpstr>
      <vt:lpstr>Kanban Impact at Accenture Brazil</vt:lpstr>
      <vt:lpstr>PowerPoint Presentation</vt:lpstr>
      <vt:lpstr>Resilience and Agility Through Evolutionary Change and the Kanban Maturity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Linden-Reed</dc:creator>
  <cp:lastModifiedBy>Todd Little</cp:lastModifiedBy>
  <cp:revision>273</cp:revision>
  <cp:lastPrinted>2020-09-07T02:21:28Z</cp:lastPrinted>
  <dcterms:created xsi:type="dcterms:W3CDTF">2017-04-29T06:59:26Z</dcterms:created>
  <dcterms:modified xsi:type="dcterms:W3CDTF">2020-11-21T04:06:10Z</dcterms:modified>
</cp:coreProperties>
</file>