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8"/>
  </p:sldMasterIdLst>
  <p:notesMasterIdLst>
    <p:notesMasterId r:id="rId104"/>
  </p:notesMasterIdLst>
  <p:handoutMasterIdLst>
    <p:handoutMasterId r:id="rId105"/>
  </p:handoutMasterIdLst>
  <p:sldIdLst>
    <p:sldId id="464" r:id="rId9"/>
    <p:sldId id="325" r:id="rId10"/>
    <p:sldId id="460" r:id="rId11"/>
    <p:sldId id="256" r:id="rId12"/>
    <p:sldId id="326" r:id="rId13"/>
    <p:sldId id="296" r:id="rId14"/>
    <p:sldId id="297" r:id="rId15"/>
    <p:sldId id="298" r:id="rId16"/>
    <p:sldId id="320" r:id="rId17"/>
    <p:sldId id="311" r:id="rId18"/>
    <p:sldId id="307" r:id="rId19"/>
    <p:sldId id="312" r:id="rId20"/>
    <p:sldId id="315" r:id="rId21"/>
    <p:sldId id="270" r:id="rId22"/>
    <p:sldId id="275" r:id="rId23"/>
    <p:sldId id="285" r:id="rId24"/>
    <p:sldId id="283" r:id="rId25"/>
    <p:sldId id="286" r:id="rId26"/>
    <p:sldId id="280" r:id="rId27"/>
    <p:sldId id="278" r:id="rId28"/>
    <p:sldId id="327" r:id="rId29"/>
    <p:sldId id="331" r:id="rId30"/>
    <p:sldId id="333" r:id="rId31"/>
    <p:sldId id="335" r:id="rId32"/>
    <p:sldId id="336" r:id="rId33"/>
    <p:sldId id="337" r:id="rId34"/>
    <p:sldId id="339" r:id="rId35"/>
    <p:sldId id="342" r:id="rId36"/>
    <p:sldId id="345" r:id="rId37"/>
    <p:sldId id="346" r:id="rId38"/>
    <p:sldId id="350" r:id="rId39"/>
    <p:sldId id="353" r:id="rId40"/>
    <p:sldId id="348" r:id="rId41"/>
    <p:sldId id="351" r:id="rId42"/>
    <p:sldId id="354" r:id="rId43"/>
    <p:sldId id="359" r:id="rId44"/>
    <p:sldId id="360" r:id="rId45"/>
    <p:sldId id="362" r:id="rId46"/>
    <p:sldId id="364" r:id="rId47"/>
    <p:sldId id="365" r:id="rId48"/>
    <p:sldId id="392" r:id="rId49"/>
    <p:sldId id="394" r:id="rId50"/>
    <p:sldId id="396" r:id="rId51"/>
    <p:sldId id="397" r:id="rId52"/>
    <p:sldId id="399" r:id="rId53"/>
    <p:sldId id="400" r:id="rId54"/>
    <p:sldId id="401" r:id="rId55"/>
    <p:sldId id="405" r:id="rId56"/>
    <p:sldId id="408" r:id="rId57"/>
    <p:sldId id="409" r:id="rId58"/>
    <p:sldId id="410" r:id="rId59"/>
    <p:sldId id="411" r:id="rId60"/>
    <p:sldId id="462" r:id="rId61"/>
    <p:sldId id="414" r:id="rId62"/>
    <p:sldId id="415" r:id="rId63"/>
    <p:sldId id="416" r:id="rId64"/>
    <p:sldId id="418" r:id="rId65"/>
    <p:sldId id="425" r:id="rId66"/>
    <p:sldId id="426" r:id="rId67"/>
    <p:sldId id="427" r:id="rId68"/>
    <p:sldId id="463" r:id="rId69"/>
    <p:sldId id="434" r:id="rId70"/>
    <p:sldId id="439" r:id="rId71"/>
    <p:sldId id="442" r:id="rId72"/>
    <p:sldId id="440" r:id="rId73"/>
    <p:sldId id="441" r:id="rId74"/>
    <p:sldId id="443" r:id="rId75"/>
    <p:sldId id="366" r:id="rId76"/>
    <p:sldId id="367" r:id="rId77"/>
    <p:sldId id="368" r:id="rId78"/>
    <p:sldId id="369" r:id="rId79"/>
    <p:sldId id="370" r:id="rId80"/>
    <p:sldId id="373" r:id="rId81"/>
    <p:sldId id="374" r:id="rId82"/>
    <p:sldId id="375" r:id="rId83"/>
    <p:sldId id="376" r:id="rId84"/>
    <p:sldId id="388" r:id="rId85"/>
    <p:sldId id="389" r:id="rId86"/>
    <p:sldId id="391" r:id="rId87"/>
    <p:sldId id="444" r:id="rId88"/>
    <p:sldId id="445" r:id="rId89"/>
    <p:sldId id="446" r:id="rId90"/>
    <p:sldId id="447" r:id="rId91"/>
    <p:sldId id="448" r:id="rId92"/>
    <p:sldId id="449" r:id="rId93"/>
    <p:sldId id="451" r:id="rId94"/>
    <p:sldId id="450" r:id="rId95"/>
    <p:sldId id="452" r:id="rId96"/>
    <p:sldId id="453" r:id="rId97"/>
    <p:sldId id="454" r:id="rId98"/>
    <p:sldId id="455" r:id="rId99"/>
    <p:sldId id="457" r:id="rId100"/>
    <p:sldId id="458" r:id="rId101"/>
    <p:sldId id="461" r:id="rId102"/>
    <p:sldId id="465" r:id="rId103"/>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3299" autoAdjust="0"/>
  </p:normalViewPr>
  <p:slideViewPr>
    <p:cSldViewPr>
      <p:cViewPr varScale="1">
        <p:scale>
          <a:sx n="90" d="100"/>
          <a:sy n="90" d="100"/>
        </p:scale>
        <p:origin x="-15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viewProps" Target="viewProp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5" Type="http://schemas.openxmlformats.org/officeDocument/2006/relationships/customXml" Target="../customXml/item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handoutMaster" Target="handoutMasters/handoutMaster1.xml"/><Relationship Id="rId8" Type="http://schemas.openxmlformats.org/officeDocument/2006/relationships/slideMaster" Target="slideMasters/slideMaster1.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ableStyles" Target="tableStyle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slide" Target="slides/slide63.xml"/><Relationship Id="rId92"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E4C04-C680-4B8D-B81F-CD6BB9FEBED1}"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228998B8-A9AA-4E0B-91EB-FEE2ACEEEE48}">
      <dgm:prSet phldrT="[Text]" custT="1"/>
      <dgm:spPr/>
      <dgm:t>
        <a:bodyPr/>
        <a:lstStyle/>
        <a:p>
          <a:r>
            <a:rPr lang="en-US" sz="2400" dirty="0" smtClean="0">
              <a:latin typeface="AR CENA" pitchFamily="2" charset="0"/>
            </a:rPr>
            <a:t>Current State Survey, Define IS Vision</a:t>
          </a:r>
          <a:endParaRPr lang="en-US" sz="2400" dirty="0">
            <a:latin typeface="AR CENA" pitchFamily="2" charset="0"/>
          </a:endParaRPr>
        </a:p>
      </dgm:t>
    </dgm:pt>
    <dgm:pt modelId="{AD1EC9AC-2C48-4596-9588-BA8A99A75263}" type="parTrans" cxnId="{98B2C49D-E971-45CF-BB72-F56D263B3E29}">
      <dgm:prSet/>
      <dgm:spPr/>
      <dgm:t>
        <a:bodyPr/>
        <a:lstStyle/>
        <a:p>
          <a:endParaRPr lang="en-US" sz="2400">
            <a:latin typeface="AR CENA" pitchFamily="2" charset="0"/>
          </a:endParaRPr>
        </a:p>
      </dgm:t>
    </dgm:pt>
    <dgm:pt modelId="{132506CC-1E46-4AE5-8F80-46EA1C6FB435}" type="sibTrans" cxnId="{98B2C49D-E971-45CF-BB72-F56D263B3E29}">
      <dgm:prSet/>
      <dgm:spPr/>
      <dgm:t>
        <a:bodyPr/>
        <a:lstStyle/>
        <a:p>
          <a:endParaRPr lang="en-US" sz="2400">
            <a:latin typeface="AR CENA" pitchFamily="2" charset="0"/>
          </a:endParaRPr>
        </a:p>
      </dgm:t>
    </dgm:pt>
    <dgm:pt modelId="{D54399F4-33ED-46F8-8538-1B4CBDA7EBC0}">
      <dgm:prSet phldrT="[Text]" custT="1"/>
      <dgm:spPr/>
      <dgm:t>
        <a:bodyPr/>
        <a:lstStyle/>
        <a:p>
          <a:r>
            <a:rPr lang="en-US" sz="2400" dirty="0" smtClean="0">
              <a:latin typeface="AR CENA" pitchFamily="2" charset="0"/>
            </a:rPr>
            <a:t>Servant Leadership Transformation &amp; 360 Surveys</a:t>
          </a:r>
          <a:endParaRPr lang="en-US" sz="2400" dirty="0">
            <a:latin typeface="AR CENA" pitchFamily="2" charset="0"/>
          </a:endParaRPr>
        </a:p>
      </dgm:t>
    </dgm:pt>
    <dgm:pt modelId="{BFC0F116-FC5D-4ED5-A43A-79B70FB70D0B}" type="parTrans" cxnId="{FFAD065A-1DB1-4419-98EB-235323C39076}">
      <dgm:prSet/>
      <dgm:spPr/>
      <dgm:t>
        <a:bodyPr/>
        <a:lstStyle/>
        <a:p>
          <a:endParaRPr lang="en-US" sz="2400">
            <a:latin typeface="AR CENA" pitchFamily="2" charset="0"/>
          </a:endParaRPr>
        </a:p>
      </dgm:t>
    </dgm:pt>
    <dgm:pt modelId="{29914F77-6FF2-46DA-88EE-1A06865C0465}" type="sibTrans" cxnId="{FFAD065A-1DB1-4419-98EB-235323C39076}">
      <dgm:prSet/>
      <dgm:spPr/>
      <dgm:t>
        <a:bodyPr/>
        <a:lstStyle/>
        <a:p>
          <a:endParaRPr lang="en-US" sz="2400">
            <a:latin typeface="AR CENA" pitchFamily="2" charset="0"/>
          </a:endParaRPr>
        </a:p>
      </dgm:t>
    </dgm:pt>
    <dgm:pt modelId="{1485C860-D6EC-4641-B7F9-C07FAA6B6D30}">
      <dgm:prSet phldrT="[Text]" custT="1"/>
      <dgm:spPr/>
      <dgm:t>
        <a:bodyPr/>
        <a:lstStyle/>
        <a:p>
          <a:r>
            <a:rPr lang="en-US" sz="2400" dirty="0" smtClean="0">
              <a:latin typeface="AR CENA" pitchFamily="2" charset="0"/>
            </a:rPr>
            <a:t>IS Engagement (Town Halls, Roundtables ..)</a:t>
          </a:r>
          <a:endParaRPr lang="en-US" sz="2400" dirty="0">
            <a:latin typeface="AR CENA" pitchFamily="2" charset="0"/>
          </a:endParaRPr>
        </a:p>
      </dgm:t>
    </dgm:pt>
    <dgm:pt modelId="{D77DC02F-4AA7-4F3B-989C-EE28163451B8}" type="parTrans" cxnId="{AF5A1098-2C40-487F-8AC3-61E92FD68B69}">
      <dgm:prSet/>
      <dgm:spPr/>
      <dgm:t>
        <a:bodyPr/>
        <a:lstStyle/>
        <a:p>
          <a:endParaRPr lang="en-US" sz="2400">
            <a:latin typeface="AR CENA" pitchFamily="2" charset="0"/>
          </a:endParaRPr>
        </a:p>
      </dgm:t>
    </dgm:pt>
    <dgm:pt modelId="{B7541EEE-0154-4CB8-9E6F-FF55BDA0CC2D}" type="sibTrans" cxnId="{AF5A1098-2C40-487F-8AC3-61E92FD68B69}">
      <dgm:prSet/>
      <dgm:spPr/>
      <dgm:t>
        <a:bodyPr/>
        <a:lstStyle/>
        <a:p>
          <a:endParaRPr lang="en-US" sz="2400">
            <a:latin typeface="AR CENA" pitchFamily="2" charset="0"/>
          </a:endParaRPr>
        </a:p>
      </dgm:t>
    </dgm:pt>
    <dgm:pt modelId="{5D56221E-A82D-42DB-B1BD-B367975D5F03}">
      <dgm:prSet phldrT="[Text]" custT="1"/>
      <dgm:spPr/>
      <dgm:t>
        <a:bodyPr/>
        <a:lstStyle/>
        <a:p>
          <a:r>
            <a:rPr lang="en-US" sz="2400" dirty="0" smtClean="0">
              <a:latin typeface="AR CENA" pitchFamily="2" charset="0"/>
            </a:rPr>
            <a:t>Initiate Agile and Collaboration Rooms (CR4, CR5)</a:t>
          </a:r>
          <a:endParaRPr lang="en-US" sz="2400" dirty="0">
            <a:latin typeface="AR CENA" pitchFamily="2" charset="0"/>
          </a:endParaRPr>
        </a:p>
      </dgm:t>
    </dgm:pt>
    <dgm:pt modelId="{657E45A7-C7D4-453C-8C30-350213A843AA}" type="parTrans" cxnId="{19F0C211-137E-41E9-8160-211A3CC870F6}">
      <dgm:prSet/>
      <dgm:spPr/>
      <dgm:t>
        <a:bodyPr/>
        <a:lstStyle/>
        <a:p>
          <a:endParaRPr lang="en-US" sz="2400">
            <a:latin typeface="AR CENA" pitchFamily="2" charset="0"/>
          </a:endParaRPr>
        </a:p>
      </dgm:t>
    </dgm:pt>
    <dgm:pt modelId="{A2317398-A1CA-47BB-B3FB-A532B8F70C62}" type="sibTrans" cxnId="{19F0C211-137E-41E9-8160-211A3CC870F6}">
      <dgm:prSet/>
      <dgm:spPr/>
      <dgm:t>
        <a:bodyPr/>
        <a:lstStyle/>
        <a:p>
          <a:endParaRPr lang="en-US" sz="2400">
            <a:latin typeface="AR CENA" pitchFamily="2" charset="0"/>
          </a:endParaRPr>
        </a:p>
      </dgm:t>
    </dgm:pt>
    <dgm:pt modelId="{05F419A2-6FF9-484C-99A9-CA87E4A4BB61}">
      <dgm:prSet phldrT="[Text]" custT="1"/>
      <dgm:spPr/>
      <dgm:t>
        <a:bodyPr/>
        <a:lstStyle/>
        <a:p>
          <a:r>
            <a:rPr lang="en-US" sz="2400" dirty="0" smtClean="0">
              <a:latin typeface="AR CENA" pitchFamily="2" charset="0"/>
            </a:rPr>
            <a:t>Group Facilitation Skills Transformation</a:t>
          </a:r>
          <a:endParaRPr lang="en-US" sz="2400" dirty="0">
            <a:latin typeface="AR CENA" pitchFamily="2" charset="0"/>
          </a:endParaRPr>
        </a:p>
      </dgm:t>
    </dgm:pt>
    <dgm:pt modelId="{F61199E4-A37B-4F11-B440-E4ADF6CD8AE5}" type="parTrans" cxnId="{77256808-0014-457A-BB45-CB3E58138640}">
      <dgm:prSet/>
      <dgm:spPr/>
      <dgm:t>
        <a:bodyPr/>
        <a:lstStyle/>
        <a:p>
          <a:endParaRPr lang="en-US"/>
        </a:p>
      </dgm:t>
    </dgm:pt>
    <dgm:pt modelId="{57851AFE-B84B-441D-A271-C9A3A75D6222}" type="sibTrans" cxnId="{77256808-0014-457A-BB45-CB3E58138640}">
      <dgm:prSet/>
      <dgm:spPr/>
      <dgm:t>
        <a:bodyPr/>
        <a:lstStyle/>
        <a:p>
          <a:endParaRPr lang="en-US"/>
        </a:p>
      </dgm:t>
    </dgm:pt>
    <dgm:pt modelId="{B5744178-A8D1-48CA-86C9-EFC34E9B4450}">
      <dgm:prSet phldrT="[Text]" custT="1"/>
      <dgm:spPr/>
      <dgm:t>
        <a:bodyPr/>
        <a:lstStyle/>
        <a:p>
          <a:r>
            <a:rPr lang="en-US" sz="2400" smtClean="0">
              <a:latin typeface="AR CENA" pitchFamily="2" charset="0"/>
            </a:rPr>
            <a:t>Cross Team Collaboration and Process Improvement Focus</a:t>
          </a:r>
          <a:endParaRPr lang="en-US" sz="2400" dirty="0">
            <a:latin typeface="AR CENA" pitchFamily="2" charset="0"/>
          </a:endParaRPr>
        </a:p>
      </dgm:t>
    </dgm:pt>
    <dgm:pt modelId="{9B404B01-30F5-47DB-A595-E56300084870}" type="parTrans" cxnId="{953FBFEE-ED2A-417C-AB0C-B9F0B9532A29}">
      <dgm:prSet/>
      <dgm:spPr/>
      <dgm:t>
        <a:bodyPr/>
        <a:lstStyle/>
        <a:p>
          <a:endParaRPr lang="en-US"/>
        </a:p>
      </dgm:t>
    </dgm:pt>
    <dgm:pt modelId="{7B7F552D-CCAF-4E32-9BFC-386607CCAAC3}" type="sibTrans" cxnId="{953FBFEE-ED2A-417C-AB0C-B9F0B9532A29}">
      <dgm:prSet/>
      <dgm:spPr/>
      <dgm:t>
        <a:bodyPr/>
        <a:lstStyle/>
        <a:p>
          <a:endParaRPr lang="en-US"/>
        </a:p>
      </dgm:t>
    </dgm:pt>
    <dgm:pt modelId="{65EE690E-C193-4207-9E1D-B9F4DF0B52EF}" type="pres">
      <dgm:prSet presAssocID="{854E4C04-C680-4B8D-B81F-CD6BB9FEBED1}" presName="linear" presStyleCnt="0">
        <dgm:presLayoutVars>
          <dgm:dir/>
          <dgm:animLvl val="lvl"/>
          <dgm:resizeHandles val="exact"/>
        </dgm:presLayoutVars>
      </dgm:prSet>
      <dgm:spPr/>
      <dgm:t>
        <a:bodyPr/>
        <a:lstStyle/>
        <a:p>
          <a:endParaRPr lang="en-US"/>
        </a:p>
      </dgm:t>
    </dgm:pt>
    <dgm:pt modelId="{A3595C4C-EB50-4CE5-965D-80CB9F84E07B}" type="pres">
      <dgm:prSet presAssocID="{228998B8-A9AA-4E0B-91EB-FEE2ACEEEE48}" presName="parentLin" presStyleCnt="0"/>
      <dgm:spPr/>
    </dgm:pt>
    <dgm:pt modelId="{6A1EF392-84DC-48D8-A50D-8985305DCD99}" type="pres">
      <dgm:prSet presAssocID="{228998B8-A9AA-4E0B-91EB-FEE2ACEEEE48}" presName="parentLeftMargin" presStyleLbl="node1" presStyleIdx="0" presStyleCnt="6"/>
      <dgm:spPr/>
      <dgm:t>
        <a:bodyPr/>
        <a:lstStyle/>
        <a:p>
          <a:endParaRPr lang="en-US"/>
        </a:p>
      </dgm:t>
    </dgm:pt>
    <dgm:pt modelId="{0670B3C4-C8D4-4C0C-A490-38C849A7B0D5}" type="pres">
      <dgm:prSet presAssocID="{228998B8-A9AA-4E0B-91EB-FEE2ACEEEE48}" presName="parentText" presStyleLbl="node1" presStyleIdx="0" presStyleCnt="6" custScaleX="125000">
        <dgm:presLayoutVars>
          <dgm:chMax val="0"/>
          <dgm:bulletEnabled val="1"/>
        </dgm:presLayoutVars>
      </dgm:prSet>
      <dgm:spPr/>
      <dgm:t>
        <a:bodyPr/>
        <a:lstStyle/>
        <a:p>
          <a:endParaRPr lang="en-US"/>
        </a:p>
      </dgm:t>
    </dgm:pt>
    <dgm:pt modelId="{298205BE-46DB-47F7-B989-58D942C1914E}" type="pres">
      <dgm:prSet presAssocID="{228998B8-A9AA-4E0B-91EB-FEE2ACEEEE48}" presName="negativeSpace" presStyleCnt="0"/>
      <dgm:spPr/>
    </dgm:pt>
    <dgm:pt modelId="{279542F6-1B04-4E43-9D45-76DAC568F2B5}" type="pres">
      <dgm:prSet presAssocID="{228998B8-A9AA-4E0B-91EB-FEE2ACEEEE48}" presName="childText" presStyleLbl="conFgAcc1" presStyleIdx="0" presStyleCnt="6">
        <dgm:presLayoutVars>
          <dgm:bulletEnabled val="1"/>
        </dgm:presLayoutVars>
      </dgm:prSet>
      <dgm:spPr/>
    </dgm:pt>
    <dgm:pt modelId="{93073A14-EFC5-4986-B56D-302779A50F1C}" type="pres">
      <dgm:prSet presAssocID="{132506CC-1E46-4AE5-8F80-46EA1C6FB435}" presName="spaceBetweenRectangles" presStyleCnt="0"/>
      <dgm:spPr/>
    </dgm:pt>
    <dgm:pt modelId="{A3251607-591D-459D-9F87-37D5F5F425C1}" type="pres">
      <dgm:prSet presAssocID="{D54399F4-33ED-46F8-8538-1B4CBDA7EBC0}" presName="parentLin" presStyleCnt="0"/>
      <dgm:spPr/>
    </dgm:pt>
    <dgm:pt modelId="{A0BA65DA-0BFE-4378-9CE4-D3EF96FE5FBD}" type="pres">
      <dgm:prSet presAssocID="{D54399F4-33ED-46F8-8538-1B4CBDA7EBC0}" presName="parentLeftMargin" presStyleLbl="node1" presStyleIdx="0" presStyleCnt="6"/>
      <dgm:spPr/>
      <dgm:t>
        <a:bodyPr/>
        <a:lstStyle/>
        <a:p>
          <a:endParaRPr lang="en-US"/>
        </a:p>
      </dgm:t>
    </dgm:pt>
    <dgm:pt modelId="{2B568BB8-0D5D-45B1-9FEF-AE1B2AFFF5EA}" type="pres">
      <dgm:prSet presAssocID="{D54399F4-33ED-46F8-8538-1B4CBDA7EBC0}" presName="parentText" presStyleLbl="node1" presStyleIdx="1" presStyleCnt="6" custScaleX="125000">
        <dgm:presLayoutVars>
          <dgm:chMax val="0"/>
          <dgm:bulletEnabled val="1"/>
        </dgm:presLayoutVars>
      </dgm:prSet>
      <dgm:spPr/>
      <dgm:t>
        <a:bodyPr/>
        <a:lstStyle/>
        <a:p>
          <a:endParaRPr lang="en-US"/>
        </a:p>
      </dgm:t>
    </dgm:pt>
    <dgm:pt modelId="{98EEAF1C-61C3-40B1-B4FE-68EF51D97352}" type="pres">
      <dgm:prSet presAssocID="{D54399F4-33ED-46F8-8538-1B4CBDA7EBC0}" presName="negativeSpace" presStyleCnt="0"/>
      <dgm:spPr/>
    </dgm:pt>
    <dgm:pt modelId="{18DC7DA8-D2A9-4CAA-B226-A8155D72833B}" type="pres">
      <dgm:prSet presAssocID="{D54399F4-33ED-46F8-8538-1B4CBDA7EBC0}" presName="childText" presStyleLbl="conFgAcc1" presStyleIdx="1" presStyleCnt="6">
        <dgm:presLayoutVars>
          <dgm:bulletEnabled val="1"/>
        </dgm:presLayoutVars>
      </dgm:prSet>
      <dgm:spPr/>
    </dgm:pt>
    <dgm:pt modelId="{59CAA1CB-A8FD-45AE-AD9B-0AD47EF21346}" type="pres">
      <dgm:prSet presAssocID="{29914F77-6FF2-46DA-88EE-1A06865C0465}" presName="spaceBetweenRectangles" presStyleCnt="0"/>
      <dgm:spPr/>
    </dgm:pt>
    <dgm:pt modelId="{0A553094-02C0-4B4C-8CFB-2A7258A22050}" type="pres">
      <dgm:prSet presAssocID="{05F419A2-6FF9-484C-99A9-CA87E4A4BB61}" presName="parentLin" presStyleCnt="0"/>
      <dgm:spPr/>
    </dgm:pt>
    <dgm:pt modelId="{32C68866-9717-45A6-954E-B10DB5F84B23}" type="pres">
      <dgm:prSet presAssocID="{05F419A2-6FF9-484C-99A9-CA87E4A4BB61}" presName="parentLeftMargin" presStyleLbl="node1" presStyleIdx="1" presStyleCnt="6"/>
      <dgm:spPr/>
      <dgm:t>
        <a:bodyPr/>
        <a:lstStyle/>
        <a:p>
          <a:endParaRPr lang="en-US"/>
        </a:p>
      </dgm:t>
    </dgm:pt>
    <dgm:pt modelId="{0F2741F8-4F7D-4D89-A88D-C586CF70A361}" type="pres">
      <dgm:prSet presAssocID="{05F419A2-6FF9-484C-99A9-CA87E4A4BB61}" presName="parentText" presStyleLbl="node1" presStyleIdx="2" presStyleCnt="6" custScaleX="124814">
        <dgm:presLayoutVars>
          <dgm:chMax val="0"/>
          <dgm:bulletEnabled val="1"/>
        </dgm:presLayoutVars>
      </dgm:prSet>
      <dgm:spPr/>
      <dgm:t>
        <a:bodyPr/>
        <a:lstStyle/>
        <a:p>
          <a:endParaRPr lang="en-US"/>
        </a:p>
      </dgm:t>
    </dgm:pt>
    <dgm:pt modelId="{F667F9E8-7B6C-46E7-A222-76045CB69AB9}" type="pres">
      <dgm:prSet presAssocID="{05F419A2-6FF9-484C-99A9-CA87E4A4BB61}" presName="negativeSpace" presStyleCnt="0"/>
      <dgm:spPr/>
    </dgm:pt>
    <dgm:pt modelId="{6FECB553-3506-4CF8-BBB1-BCFC6F434B74}" type="pres">
      <dgm:prSet presAssocID="{05F419A2-6FF9-484C-99A9-CA87E4A4BB61}" presName="childText" presStyleLbl="conFgAcc1" presStyleIdx="2" presStyleCnt="6">
        <dgm:presLayoutVars>
          <dgm:bulletEnabled val="1"/>
        </dgm:presLayoutVars>
      </dgm:prSet>
      <dgm:spPr/>
    </dgm:pt>
    <dgm:pt modelId="{491726AB-5573-46B9-A3BA-CF9E94281C1E}" type="pres">
      <dgm:prSet presAssocID="{57851AFE-B84B-441D-A271-C9A3A75D6222}" presName="spaceBetweenRectangles" presStyleCnt="0"/>
      <dgm:spPr/>
    </dgm:pt>
    <dgm:pt modelId="{6A83E856-190B-4D9A-8417-A82E0228B1D0}" type="pres">
      <dgm:prSet presAssocID="{B5744178-A8D1-48CA-86C9-EFC34E9B4450}" presName="parentLin" presStyleCnt="0"/>
      <dgm:spPr/>
    </dgm:pt>
    <dgm:pt modelId="{A435DFF4-5CC2-4BE5-AB56-945E828106C3}" type="pres">
      <dgm:prSet presAssocID="{B5744178-A8D1-48CA-86C9-EFC34E9B4450}" presName="parentLeftMargin" presStyleLbl="node1" presStyleIdx="2" presStyleCnt="6"/>
      <dgm:spPr/>
      <dgm:t>
        <a:bodyPr/>
        <a:lstStyle/>
        <a:p>
          <a:endParaRPr lang="en-US"/>
        </a:p>
      </dgm:t>
    </dgm:pt>
    <dgm:pt modelId="{0449B754-B042-496F-84F3-C82C7CDAC3EF}" type="pres">
      <dgm:prSet presAssocID="{B5744178-A8D1-48CA-86C9-EFC34E9B4450}" presName="parentText" presStyleLbl="node1" presStyleIdx="3" presStyleCnt="6" custScaleX="122332">
        <dgm:presLayoutVars>
          <dgm:chMax val="0"/>
          <dgm:bulletEnabled val="1"/>
        </dgm:presLayoutVars>
      </dgm:prSet>
      <dgm:spPr/>
      <dgm:t>
        <a:bodyPr/>
        <a:lstStyle/>
        <a:p>
          <a:endParaRPr lang="en-US"/>
        </a:p>
      </dgm:t>
    </dgm:pt>
    <dgm:pt modelId="{13F3F0DE-6B8C-418B-A016-8C58805BB09E}" type="pres">
      <dgm:prSet presAssocID="{B5744178-A8D1-48CA-86C9-EFC34E9B4450}" presName="negativeSpace" presStyleCnt="0"/>
      <dgm:spPr/>
    </dgm:pt>
    <dgm:pt modelId="{48B3DEC4-0952-41AD-8FDA-A12A3F0439DE}" type="pres">
      <dgm:prSet presAssocID="{B5744178-A8D1-48CA-86C9-EFC34E9B4450}" presName="childText" presStyleLbl="conFgAcc1" presStyleIdx="3" presStyleCnt="6">
        <dgm:presLayoutVars>
          <dgm:bulletEnabled val="1"/>
        </dgm:presLayoutVars>
      </dgm:prSet>
      <dgm:spPr/>
    </dgm:pt>
    <dgm:pt modelId="{A95BDAC5-9B15-4705-96AB-3A6AB470B5AA}" type="pres">
      <dgm:prSet presAssocID="{7B7F552D-CCAF-4E32-9BFC-386607CCAAC3}" presName="spaceBetweenRectangles" presStyleCnt="0"/>
      <dgm:spPr/>
    </dgm:pt>
    <dgm:pt modelId="{95C6D1BC-46BC-431A-A711-54F908337498}" type="pres">
      <dgm:prSet presAssocID="{1485C860-D6EC-4641-B7F9-C07FAA6B6D30}" presName="parentLin" presStyleCnt="0"/>
      <dgm:spPr/>
    </dgm:pt>
    <dgm:pt modelId="{513EBA5C-2EC1-4FD2-9897-083BAEF2379E}" type="pres">
      <dgm:prSet presAssocID="{1485C860-D6EC-4641-B7F9-C07FAA6B6D30}" presName="parentLeftMargin" presStyleLbl="node1" presStyleIdx="3" presStyleCnt="6"/>
      <dgm:spPr/>
      <dgm:t>
        <a:bodyPr/>
        <a:lstStyle/>
        <a:p>
          <a:endParaRPr lang="en-US"/>
        </a:p>
      </dgm:t>
    </dgm:pt>
    <dgm:pt modelId="{5F1A3143-FE01-4D87-8BC7-230B0BC57215}" type="pres">
      <dgm:prSet presAssocID="{1485C860-D6EC-4641-B7F9-C07FAA6B6D30}" presName="parentText" presStyleLbl="node1" presStyleIdx="4" presStyleCnt="6" custScaleX="123570">
        <dgm:presLayoutVars>
          <dgm:chMax val="0"/>
          <dgm:bulletEnabled val="1"/>
        </dgm:presLayoutVars>
      </dgm:prSet>
      <dgm:spPr/>
      <dgm:t>
        <a:bodyPr/>
        <a:lstStyle/>
        <a:p>
          <a:endParaRPr lang="en-US"/>
        </a:p>
      </dgm:t>
    </dgm:pt>
    <dgm:pt modelId="{E799238A-70A0-4988-9CD2-E57D7C30B23B}" type="pres">
      <dgm:prSet presAssocID="{1485C860-D6EC-4641-B7F9-C07FAA6B6D30}" presName="negativeSpace" presStyleCnt="0"/>
      <dgm:spPr/>
    </dgm:pt>
    <dgm:pt modelId="{53AE7671-1896-43F6-A16F-627B26685900}" type="pres">
      <dgm:prSet presAssocID="{1485C860-D6EC-4641-B7F9-C07FAA6B6D30}" presName="childText" presStyleLbl="conFgAcc1" presStyleIdx="4" presStyleCnt="6">
        <dgm:presLayoutVars>
          <dgm:bulletEnabled val="1"/>
        </dgm:presLayoutVars>
      </dgm:prSet>
      <dgm:spPr/>
    </dgm:pt>
    <dgm:pt modelId="{4472ECF8-1733-408E-A2B4-A84B87A684DE}" type="pres">
      <dgm:prSet presAssocID="{B7541EEE-0154-4CB8-9E6F-FF55BDA0CC2D}" presName="spaceBetweenRectangles" presStyleCnt="0"/>
      <dgm:spPr/>
    </dgm:pt>
    <dgm:pt modelId="{2AFAB3C7-6846-41F9-8682-9D16C01E1702}" type="pres">
      <dgm:prSet presAssocID="{5D56221E-A82D-42DB-B1BD-B367975D5F03}" presName="parentLin" presStyleCnt="0"/>
      <dgm:spPr/>
    </dgm:pt>
    <dgm:pt modelId="{C283DDB8-1DFF-4F82-AC97-BED7F958914E}" type="pres">
      <dgm:prSet presAssocID="{5D56221E-A82D-42DB-B1BD-B367975D5F03}" presName="parentLeftMargin" presStyleLbl="node1" presStyleIdx="4" presStyleCnt="6"/>
      <dgm:spPr/>
      <dgm:t>
        <a:bodyPr/>
        <a:lstStyle/>
        <a:p>
          <a:endParaRPr lang="en-US"/>
        </a:p>
      </dgm:t>
    </dgm:pt>
    <dgm:pt modelId="{595C7C4A-326A-47F4-86AA-FBAE48DD0429}" type="pres">
      <dgm:prSet presAssocID="{5D56221E-A82D-42DB-B1BD-B367975D5F03}" presName="parentText" presStyleLbl="node1" presStyleIdx="5" presStyleCnt="6" custScaleX="123570">
        <dgm:presLayoutVars>
          <dgm:chMax val="0"/>
          <dgm:bulletEnabled val="1"/>
        </dgm:presLayoutVars>
      </dgm:prSet>
      <dgm:spPr/>
      <dgm:t>
        <a:bodyPr/>
        <a:lstStyle/>
        <a:p>
          <a:endParaRPr lang="en-US"/>
        </a:p>
      </dgm:t>
    </dgm:pt>
    <dgm:pt modelId="{28B96877-0084-4114-BC47-3DFA3081F119}" type="pres">
      <dgm:prSet presAssocID="{5D56221E-A82D-42DB-B1BD-B367975D5F03}" presName="negativeSpace" presStyleCnt="0"/>
      <dgm:spPr/>
    </dgm:pt>
    <dgm:pt modelId="{2500041E-1459-4672-B583-90621CDA3AA9}" type="pres">
      <dgm:prSet presAssocID="{5D56221E-A82D-42DB-B1BD-B367975D5F03}" presName="childText" presStyleLbl="conFgAcc1" presStyleIdx="5" presStyleCnt="6">
        <dgm:presLayoutVars>
          <dgm:bulletEnabled val="1"/>
        </dgm:presLayoutVars>
      </dgm:prSet>
      <dgm:spPr/>
    </dgm:pt>
  </dgm:ptLst>
  <dgm:cxnLst>
    <dgm:cxn modelId="{556D9F86-05CA-4A46-A009-ECFF93A1EDA9}" type="presOf" srcId="{1485C860-D6EC-4641-B7F9-C07FAA6B6D30}" destId="{5F1A3143-FE01-4D87-8BC7-230B0BC57215}" srcOrd="1" destOrd="0" presId="urn:microsoft.com/office/officeart/2005/8/layout/list1"/>
    <dgm:cxn modelId="{19F0C211-137E-41E9-8160-211A3CC870F6}" srcId="{854E4C04-C680-4B8D-B81F-CD6BB9FEBED1}" destId="{5D56221E-A82D-42DB-B1BD-B367975D5F03}" srcOrd="5" destOrd="0" parTransId="{657E45A7-C7D4-453C-8C30-350213A843AA}" sibTransId="{A2317398-A1CA-47BB-B3FB-A532B8F70C62}"/>
    <dgm:cxn modelId="{A3357816-D4BE-4D35-BE37-D1B2FB3D8BDF}" type="presOf" srcId="{D54399F4-33ED-46F8-8538-1B4CBDA7EBC0}" destId="{2B568BB8-0D5D-45B1-9FEF-AE1B2AFFF5EA}" srcOrd="1" destOrd="0" presId="urn:microsoft.com/office/officeart/2005/8/layout/list1"/>
    <dgm:cxn modelId="{C5D4FF4D-E6C6-4ADB-B98E-863C4F5ABA17}" type="presOf" srcId="{B5744178-A8D1-48CA-86C9-EFC34E9B4450}" destId="{0449B754-B042-496F-84F3-C82C7CDAC3EF}" srcOrd="1" destOrd="0" presId="urn:microsoft.com/office/officeart/2005/8/layout/list1"/>
    <dgm:cxn modelId="{953FBFEE-ED2A-417C-AB0C-B9F0B9532A29}" srcId="{854E4C04-C680-4B8D-B81F-CD6BB9FEBED1}" destId="{B5744178-A8D1-48CA-86C9-EFC34E9B4450}" srcOrd="3" destOrd="0" parTransId="{9B404B01-30F5-47DB-A595-E56300084870}" sibTransId="{7B7F552D-CCAF-4E32-9BFC-386607CCAAC3}"/>
    <dgm:cxn modelId="{4368ECF5-9F6C-43C1-B4CE-B4D4E18126B6}" type="presOf" srcId="{D54399F4-33ED-46F8-8538-1B4CBDA7EBC0}" destId="{A0BA65DA-0BFE-4378-9CE4-D3EF96FE5FBD}" srcOrd="0" destOrd="0" presId="urn:microsoft.com/office/officeart/2005/8/layout/list1"/>
    <dgm:cxn modelId="{FFAD065A-1DB1-4419-98EB-235323C39076}" srcId="{854E4C04-C680-4B8D-B81F-CD6BB9FEBED1}" destId="{D54399F4-33ED-46F8-8538-1B4CBDA7EBC0}" srcOrd="1" destOrd="0" parTransId="{BFC0F116-FC5D-4ED5-A43A-79B70FB70D0B}" sibTransId="{29914F77-6FF2-46DA-88EE-1A06865C0465}"/>
    <dgm:cxn modelId="{AD07754F-9B73-4C1E-87FF-DCA6DE19D7C2}" type="presOf" srcId="{5D56221E-A82D-42DB-B1BD-B367975D5F03}" destId="{595C7C4A-326A-47F4-86AA-FBAE48DD0429}" srcOrd="1" destOrd="0" presId="urn:microsoft.com/office/officeart/2005/8/layout/list1"/>
    <dgm:cxn modelId="{AF5A1098-2C40-487F-8AC3-61E92FD68B69}" srcId="{854E4C04-C680-4B8D-B81F-CD6BB9FEBED1}" destId="{1485C860-D6EC-4641-B7F9-C07FAA6B6D30}" srcOrd="4" destOrd="0" parTransId="{D77DC02F-4AA7-4F3B-989C-EE28163451B8}" sibTransId="{B7541EEE-0154-4CB8-9E6F-FF55BDA0CC2D}"/>
    <dgm:cxn modelId="{5BDC3B9E-4B8A-498A-90DE-5E8CD3B2818E}" type="presOf" srcId="{B5744178-A8D1-48CA-86C9-EFC34E9B4450}" destId="{A435DFF4-5CC2-4BE5-AB56-945E828106C3}" srcOrd="0" destOrd="0" presId="urn:microsoft.com/office/officeart/2005/8/layout/list1"/>
    <dgm:cxn modelId="{98B2C49D-E971-45CF-BB72-F56D263B3E29}" srcId="{854E4C04-C680-4B8D-B81F-CD6BB9FEBED1}" destId="{228998B8-A9AA-4E0B-91EB-FEE2ACEEEE48}" srcOrd="0" destOrd="0" parTransId="{AD1EC9AC-2C48-4596-9588-BA8A99A75263}" sibTransId="{132506CC-1E46-4AE5-8F80-46EA1C6FB435}"/>
    <dgm:cxn modelId="{56D62B15-205F-4095-BF0E-D16D10913D1F}" type="presOf" srcId="{228998B8-A9AA-4E0B-91EB-FEE2ACEEEE48}" destId="{6A1EF392-84DC-48D8-A50D-8985305DCD99}" srcOrd="0" destOrd="0" presId="urn:microsoft.com/office/officeart/2005/8/layout/list1"/>
    <dgm:cxn modelId="{A49728DE-ECFA-4A10-BB49-51AA1CE6654F}" type="presOf" srcId="{05F419A2-6FF9-484C-99A9-CA87E4A4BB61}" destId="{32C68866-9717-45A6-954E-B10DB5F84B23}" srcOrd="0" destOrd="0" presId="urn:microsoft.com/office/officeart/2005/8/layout/list1"/>
    <dgm:cxn modelId="{A74F03DF-A279-40FC-A23A-62F122E17706}" type="presOf" srcId="{05F419A2-6FF9-484C-99A9-CA87E4A4BB61}" destId="{0F2741F8-4F7D-4D89-A88D-C586CF70A361}" srcOrd="1" destOrd="0" presId="urn:microsoft.com/office/officeart/2005/8/layout/list1"/>
    <dgm:cxn modelId="{DD74246C-1AD2-41CA-8D3F-B5BD335DFBE8}" type="presOf" srcId="{1485C860-D6EC-4641-B7F9-C07FAA6B6D30}" destId="{513EBA5C-2EC1-4FD2-9897-083BAEF2379E}" srcOrd="0" destOrd="0" presId="urn:microsoft.com/office/officeart/2005/8/layout/list1"/>
    <dgm:cxn modelId="{C348F3A2-B42E-4E8C-9091-1C09135EC1E3}" type="presOf" srcId="{5D56221E-A82D-42DB-B1BD-B367975D5F03}" destId="{C283DDB8-1DFF-4F82-AC97-BED7F958914E}" srcOrd="0" destOrd="0" presId="urn:microsoft.com/office/officeart/2005/8/layout/list1"/>
    <dgm:cxn modelId="{328C9B56-7E88-4AE4-B12F-5E80577652D7}" type="presOf" srcId="{854E4C04-C680-4B8D-B81F-CD6BB9FEBED1}" destId="{65EE690E-C193-4207-9E1D-B9F4DF0B52EF}" srcOrd="0" destOrd="0" presId="urn:microsoft.com/office/officeart/2005/8/layout/list1"/>
    <dgm:cxn modelId="{77256808-0014-457A-BB45-CB3E58138640}" srcId="{854E4C04-C680-4B8D-B81F-CD6BB9FEBED1}" destId="{05F419A2-6FF9-484C-99A9-CA87E4A4BB61}" srcOrd="2" destOrd="0" parTransId="{F61199E4-A37B-4F11-B440-E4ADF6CD8AE5}" sibTransId="{57851AFE-B84B-441D-A271-C9A3A75D6222}"/>
    <dgm:cxn modelId="{D6952949-7A67-4E0C-A69F-048E7779C85A}" type="presOf" srcId="{228998B8-A9AA-4E0B-91EB-FEE2ACEEEE48}" destId="{0670B3C4-C8D4-4C0C-A490-38C849A7B0D5}" srcOrd="1" destOrd="0" presId="urn:microsoft.com/office/officeart/2005/8/layout/list1"/>
    <dgm:cxn modelId="{30A8AFE1-DF7C-40A8-8BA3-1E630B505BC3}" type="presParOf" srcId="{65EE690E-C193-4207-9E1D-B9F4DF0B52EF}" destId="{A3595C4C-EB50-4CE5-965D-80CB9F84E07B}" srcOrd="0" destOrd="0" presId="urn:microsoft.com/office/officeart/2005/8/layout/list1"/>
    <dgm:cxn modelId="{D2518F3E-8942-4A0A-BE0A-420E36A5C3B9}" type="presParOf" srcId="{A3595C4C-EB50-4CE5-965D-80CB9F84E07B}" destId="{6A1EF392-84DC-48D8-A50D-8985305DCD99}" srcOrd="0" destOrd="0" presId="urn:microsoft.com/office/officeart/2005/8/layout/list1"/>
    <dgm:cxn modelId="{459E2058-3061-4FA7-9E2D-6A2BF19565D8}" type="presParOf" srcId="{A3595C4C-EB50-4CE5-965D-80CB9F84E07B}" destId="{0670B3C4-C8D4-4C0C-A490-38C849A7B0D5}" srcOrd="1" destOrd="0" presId="urn:microsoft.com/office/officeart/2005/8/layout/list1"/>
    <dgm:cxn modelId="{BDCBAC43-BD78-43DE-9AE1-C057B3BD64AF}" type="presParOf" srcId="{65EE690E-C193-4207-9E1D-B9F4DF0B52EF}" destId="{298205BE-46DB-47F7-B989-58D942C1914E}" srcOrd="1" destOrd="0" presId="urn:microsoft.com/office/officeart/2005/8/layout/list1"/>
    <dgm:cxn modelId="{BB061F8B-808E-4700-9A39-B4251DB4CF61}" type="presParOf" srcId="{65EE690E-C193-4207-9E1D-B9F4DF0B52EF}" destId="{279542F6-1B04-4E43-9D45-76DAC568F2B5}" srcOrd="2" destOrd="0" presId="urn:microsoft.com/office/officeart/2005/8/layout/list1"/>
    <dgm:cxn modelId="{A891971E-2587-4520-A884-85734096D7E3}" type="presParOf" srcId="{65EE690E-C193-4207-9E1D-B9F4DF0B52EF}" destId="{93073A14-EFC5-4986-B56D-302779A50F1C}" srcOrd="3" destOrd="0" presId="urn:microsoft.com/office/officeart/2005/8/layout/list1"/>
    <dgm:cxn modelId="{BA7A46E7-AAF9-406E-9195-68352002B354}" type="presParOf" srcId="{65EE690E-C193-4207-9E1D-B9F4DF0B52EF}" destId="{A3251607-591D-459D-9F87-37D5F5F425C1}" srcOrd="4" destOrd="0" presId="urn:microsoft.com/office/officeart/2005/8/layout/list1"/>
    <dgm:cxn modelId="{02BD011C-8D26-4751-80B9-0B459B8A96E8}" type="presParOf" srcId="{A3251607-591D-459D-9F87-37D5F5F425C1}" destId="{A0BA65DA-0BFE-4378-9CE4-D3EF96FE5FBD}" srcOrd="0" destOrd="0" presId="urn:microsoft.com/office/officeart/2005/8/layout/list1"/>
    <dgm:cxn modelId="{D3DE3C6B-D517-433A-92F3-05FB50B43DE8}" type="presParOf" srcId="{A3251607-591D-459D-9F87-37D5F5F425C1}" destId="{2B568BB8-0D5D-45B1-9FEF-AE1B2AFFF5EA}" srcOrd="1" destOrd="0" presId="urn:microsoft.com/office/officeart/2005/8/layout/list1"/>
    <dgm:cxn modelId="{51FCF3AA-2DFE-4F71-92A3-FBF1D57E156E}" type="presParOf" srcId="{65EE690E-C193-4207-9E1D-B9F4DF0B52EF}" destId="{98EEAF1C-61C3-40B1-B4FE-68EF51D97352}" srcOrd="5" destOrd="0" presId="urn:microsoft.com/office/officeart/2005/8/layout/list1"/>
    <dgm:cxn modelId="{A3A2FE46-58D9-48CA-9739-D0F556B92420}" type="presParOf" srcId="{65EE690E-C193-4207-9E1D-B9F4DF0B52EF}" destId="{18DC7DA8-D2A9-4CAA-B226-A8155D72833B}" srcOrd="6" destOrd="0" presId="urn:microsoft.com/office/officeart/2005/8/layout/list1"/>
    <dgm:cxn modelId="{7608EB1D-31B6-4151-B72C-4D462723246D}" type="presParOf" srcId="{65EE690E-C193-4207-9E1D-B9F4DF0B52EF}" destId="{59CAA1CB-A8FD-45AE-AD9B-0AD47EF21346}" srcOrd="7" destOrd="0" presId="urn:microsoft.com/office/officeart/2005/8/layout/list1"/>
    <dgm:cxn modelId="{6EC4DF04-540D-4D6F-88EC-E4E83AFDB4EE}" type="presParOf" srcId="{65EE690E-C193-4207-9E1D-B9F4DF0B52EF}" destId="{0A553094-02C0-4B4C-8CFB-2A7258A22050}" srcOrd="8" destOrd="0" presId="urn:microsoft.com/office/officeart/2005/8/layout/list1"/>
    <dgm:cxn modelId="{5EF4AF9F-B9CC-49E2-A96E-36E51C2EB348}" type="presParOf" srcId="{0A553094-02C0-4B4C-8CFB-2A7258A22050}" destId="{32C68866-9717-45A6-954E-B10DB5F84B23}" srcOrd="0" destOrd="0" presId="urn:microsoft.com/office/officeart/2005/8/layout/list1"/>
    <dgm:cxn modelId="{59ED235C-572C-4A76-8E67-04B7A6A39DF0}" type="presParOf" srcId="{0A553094-02C0-4B4C-8CFB-2A7258A22050}" destId="{0F2741F8-4F7D-4D89-A88D-C586CF70A361}" srcOrd="1" destOrd="0" presId="urn:microsoft.com/office/officeart/2005/8/layout/list1"/>
    <dgm:cxn modelId="{A33A56E3-4568-4EEA-91A4-F776AD46941C}" type="presParOf" srcId="{65EE690E-C193-4207-9E1D-B9F4DF0B52EF}" destId="{F667F9E8-7B6C-46E7-A222-76045CB69AB9}" srcOrd="9" destOrd="0" presId="urn:microsoft.com/office/officeart/2005/8/layout/list1"/>
    <dgm:cxn modelId="{72D0FD8B-6846-4786-94B4-254632136620}" type="presParOf" srcId="{65EE690E-C193-4207-9E1D-B9F4DF0B52EF}" destId="{6FECB553-3506-4CF8-BBB1-BCFC6F434B74}" srcOrd="10" destOrd="0" presId="urn:microsoft.com/office/officeart/2005/8/layout/list1"/>
    <dgm:cxn modelId="{61D4D19A-9C33-4548-AB33-4AE031F04A86}" type="presParOf" srcId="{65EE690E-C193-4207-9E1D-B9F4DF0B52EF}" destId="{491726AB-5573-46B9-A3BA-CF9E94281C1E}" srcOrd="11" destOrd="0" presId="urn:microsoft.com/office/officeart/2005/8/layout/list1"/>
    <dgm:cxn modelId="{1B6E4EB2-7FE9-40AC-92BE-2238573E7A3D}" type="presParOf" srcId="{65EE690E-C193-4207-9E1D-B9F4DF0B52EF}" destId="{6A83E856-190B-4D9A-8417-A82E0228B1D0}" srcOrd="12" destOrd="0" presId="urn:microsoft.com/office/officeart/2005/8/layout/list1"/>
    <dgm:cxn modelId="{AB0C8F14-0627-4670-A426-5FF8ED679D91}" type="presParOf" srcId="{6A83E856-190B-4D9A-8417-A82E0228B1D0}" destId="{A435DFF4-5CC2-4BE5-AB56-945E828106C3}" srcOrd="0" destOrd="0" presId="urn:microsoft.com/office/officeart/2005/8/layout/list1"/>
    <dgm:cxn modelId="{5AA45B03-ADB2-4E79-84C6-FDC181359D92}" type="presParOf" srcId="{6A83E856-190B-4D9A-8417-A82E0228B1D0}" destId="{0449B754-B042-496F-84F3-C82C7CDAC3EF}" srcOrd="1" destOrd="0" presId="urn:microsoft.com/office/officeart/2005/8/layout/list1"/>
    <dgm:cxn modelId="{6BCD1B51-EF82-4B18-BF2E-D65FDCCF4BD3}" type="presParOf" srcId="{65EE690E-C193-4207-9E1D-B9F4DF0B52EF}" destId="{13F3F0DE-6B8C-418B-A016-8C58805BB09E}" srcOrd="13" destOrd="0" presId="urn:microsoft.com/office/officeart/2005/8/layout/list1"/>
    <dgm:cxn modelId="{91595133-0209-4BBE-8684-DD8A066717F9}" type="presParOf" srcId="{65EE690E-C193-4207-9E1D-B9F4DF0B52EF}" destId="{48B3DEC4-0952-41AD-8FDA-A12A3F0439DE}" srcOrd="14" destOrd="0" presId="urn:microsoft.com/office/officeart/2005/8/layout/list1"/>
    <dgm:cxn modelId="{07AD3642-29E6-4CA2-88B1-A370D2DB1E15}" type="presParOf" srcId="{65EE690E-C193-4207-9E1D-B9F4DF0B52EF}" destId="{A95BDAC5-9B15-4705-96AB-3A6AB470B5AA}" srcOrd="15" destOrd="0" presId="urn:microsoft.com/office/officeart/2005/8/layout/list1"/>
    <dgm:cxn modelId="{145BCE6E-BCE1-4BE9-AA07-A9D7F726772F}" type="presParOf" srcId="{65EE690E-C193-4207-9E1D-B9F4DF0B52EF}" destId="{95C6D1BC-46BC-431A-A711-54F908337498}" srcOrd="16" destOrd="0" presId="urn:microsoft.com/office/officeart/2005/8/layout/list1"/>
    <dgm:cxn modelId="{1DA5F754-80CC-4C71-B213-129BDC742505}" type="presParOf" srcId="{95C6D1BC-46BC-431A-A711-54F908337498}" destId="{513EBA5C-2EC1-4FD2-9897-083BAEF2379E}" srcOrd="0" destOrd="0" presId="urn:microsoft.com/office/officeart/2005/8/layout/list1"/>
    <dgm:cxn modelId="{0877288D-2B6A-4288-B50E-787EEA3E3807}" type="presParOf" srcId="{95C6D1BC-46BC-431A-A711-54F908337498}" destId="{5F1A3143-FE01-4D87-8BC7-230B0BC57215}" srcOrd="1" destOrd="0" presId="urn:microsoft.com/office/officeart/2005/8/layout/list1"/>
    <dgm:cxn modelId="{88F61294-01F8-41C9-AEFE-647118B712A1}" type="presParOf" srcId="{65EE690E-C193-4207-9E1D-B9F4DF0B52EF}" destId="{E799238A-70A0-4988-9CD2-E57D7C30B23B}" srcOrd="17" destOrd="0" presId="urn:microsoft.com/office/officeart/2005/8/layout/list1"/>
    <dgm:cxn modelId="{1C08A623-5579-41DF-A4A7-23D8637697C9}" type="presParOf" srcId="{65EE690E-C193-4207-9E1D-B9F4DF0B52EF}" destId="{53AE7671-1896-43F6-A16F-627B26685900}" srcOrd="18" destOrd="0" presId="urn:microsoft.com/office/officeart/2005/8/layout/list1"/>
    <dgm:cxn modelId="{3B176C56-2B4A-4AB1-8A95-FB6C04CB2EB2}" type="presParOf" srcId="{65EE690E-C193-4207-9E1D-B9F4DF0B52EF}" destId="{4472ECF8-1733-408E-A2B4-A84B87A684DE}" srcOrd="19" destOrd="0" presId="urn:microsoft.com/office/officeart/2005/8/layout/list1"/>
    <dgm:cxn modelId="{A5F68F6E-E17D-42BD-902F-51731420F09E}" type="presParOf" srcId="{65EE690E-C193-4207-9E1D-B9F4DF0B52EF}" destId="{2AFAB3C7-6846-41F9-8682-9D16C01E1702}" srcOrd="20" destOrd="0" presId="urn:microsoft.com/office/officeart/2005/8/layout/list1"/>
    <dgm:cxn modelId="{B1572F19-15C2-4233-A2B6-0EC0E22757E4}" type="presParOf" srcId="{2AFAB3C7-6846-41F9-8682-9D16C01E1702}" destId="{C283DDB8-1DFF-4F82-AC97-BED7F958914E}" srcOrd="0" destOrd="0" presId="urn:microsoft.com/office/officeart/2005/8/layout/list1"/>
    <dgm:cxn modelId="{B5C22956-65A7-42B1-AD5E-8C2FC1854BF9}" type="presParOf" srcId="{2AFAB3C7-6846-41F9-8682-9D16C01E1702}" destId="{595C7C4A-326A-47F4-86AA-FBAE48DD0429}" srcOrd="1" destOrd="0" presId="urn:microsoft.com/office/officeart/2005/8/layout/list1"/>
    <dgm:cxn modelId="{D6BAB698-1817-41C7-A5BB-58B2257424F6}" type="presParOf" srcId="{65EE690E-C193-4207-9E1D-B9F4DF0B52EF}" destId="{28B96877-0084-4114-BC47-3DFA3081F119}" srcOrd="21" destOrd="0" presId="urn:microsoft.com/office/officeart/2005/8/layout/list1"/>
    <dgm:cxn modelId="{8360F883-8833-48A9-92F9-9171098A414D}" type="presParOf" srcId="{65EE690E-C193-4207-9E1D-B9F4DF0B52EF}" destId="{2500041E-1459-4672-B583-90621CDA3AA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E4C04-C680-4B8D-B81F-CD6BB9FEBED1}"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228998B8-A9AA-4E0B-91EB-FEE2ACEEEE48}">
      <dgm:prSet phldrT="[Text]" custT="1"/>
      <dgm:spPr/>
      <dgm:t>
        <a:bodyPr/>
        <a:lstStyle/>
        <a:p>
          <a:r>
            <a:rPr lang="en-US" sz="2400" dirty="0" smtClean="0">
              <a:latin typeface="AR CENA" pitchFamily="2" charset="0"/>
            </a:rPr>
            <a:t>Agile For Executives and Agile Product Owner Training</a:t>
          </a:r>
          <a:endParaRPr lang="en-US" sz="2400" dirty="0">
            <a:latin typeface="AR CENA" pitchFamily="2" charset="0"/>
          </a:endParaRPr>
        </a:p>
      </dgm:t>
    </dgm:pt>
    <dgm:pt modelId="{AD1EC9AC-2C48-4596-9588-BA8A99A75263}" type="parTrans" cxnId="{98B2C49D-E971-45CF-BB72-F56D263B3E29}">
      <dgm:prSet/>
      <dgm:spPr/>
      <dgm:t>
        <a:bodyPr/>
        <a:lstStyle/>
        <a:p>
          <a:endParaRPr lang="en-US" sz="2400">
            <a:latin typeface="AR CENA" pitchFamily="2" charset="0"/>
          </a:endParaRPr>
        </a:p>
      </dgm:t>
    </dgm:pt>
    <dgm:pt modelId="{132506CC-1E46-4AE5-8F80-46EA1C6FB435}" type="sibTrans" cxnId="{98B2C49D-E971-45CF-BB72-F56D263B3E29}">
      <dgm:prSet/>
      <dgm:spPr/>
      <dgm:t>
        <a:bodyPr/>
        <a:lstStyle/>
        <a:p>
          <a:endParaRPr lang="en-US" sz="2400">
            <a:latin typeface="AR CENA" pitchFamily="2" charset="0"/>
          </a:endParaRPr>
        </a:p>
      </dgm:t>
    </dgm:pt>
    <dgm:pt modelId="{1AB27999-08CF-4028-B547-1EB34BDAB6F4}">
      <dgm:prSet phldrT="[Text]" custT="1"/>
      <dgm:spPr/>
      <dgm:t>
        <a:bodyPr/>
        <a:lstStyle/>
        <a:p>
          <a:r>
            <a:rPr lang="en-US" sz="2400" dirty="0" smtClean="0">
              <a:latin typeface="AR CENA" pitchFamily="2" charset="0"/>
            </a:rPr>
            <a:t>Learn about Agile at the Enterprise Level</a:t>
          </a:r>
          <a:endParaRPr lang="en-US" sz="2400" dirty="0">
            <a:latin typeface="AR CENA" pitchFamily="2" charset="0"/>
          </a:endParaRPr>
        </a:p>
      </dgm:t>
    </dgm:pt>
    <dgm:pt modelId="{D417B0A0-599D-4608-85FC-A28E0BB5455B}" type="parTrans" cxnId="{D1B08C94-5BE9-4931-8E87-8086E2B07AC9}">
      <dgm:prSet/>
      <dgm:spPr/>
      <dgm:t>
        <a:bodyPr/>
        <a:lstStyle/>
        <a:p>
          <a:endParaRPr lang="en-US" sz="2400">
            <a:latin typeface="AR CENA" pitchFamily="2" charset="0"/>
          </a:endParaRPr>
        </a:p>
      </dgm:t>
    </dgm:pt>
    <dgm:pt modelId="{950A3BB2-8B6D-4520-B6A5-FA686C295539}" type="sibTrans" cxnId="{D1B08C94-5BE9-4931-8E87-8086E2B07AC9}">
      <dgm:prSet/>
      <dgm:spPr/>
      <dgm:t>
        <a:bodyPr/>
        <a:lstStyle/>
        <a:p>
          <a:endParaRPr lang="en-US" sz="2400">
            <a:latin typeface="AR CENA" pitchFamily="2" charset="0"/>
          </a:endParaRPr>
        </a:p>
      </dgm:t>
    </dgm:pt>
    <dgm:pt modelId="{D020C0E9-4371-40B7-87E5-8CD3389EA36F}">
      <dgm:prSet phldrT="[Text]" custT="1"/>
      <dgm:spPr/>
      <dgm:t>
        <a:bodyPr/>
        <a:lstStyle/>
        <a:p>
          <a:r>
            <a:rPr lang="en-US" sz="2400" dirty="0" smtClean="0">
              <a:latin typeface="AR CENA" pitchFamily="2" charset="0"/>
            </a:rPr>
            <a:t>Standup Communities of Practice(</a:t>
          </a:r>
          <a:r>
            <a:rPr lang="en-US" sz="2400" dirty="0" err="1" smtClean="0">
              <a:latin typeface="AR CENA" pitchFamily="2" charset="0"/>
            </a:rPr>
            <a:t>ScrumMaster</a:t>
          </a:r>
          <a:r>
            <a:rPr lang="en-US" sz="2400" dirty="0" smtClean="0">
              <a:latin typeface="AR CENA" pitchFamily="2" charset="0"/>
            </a:rPr>
            <a:t>, PO, </a:t>
          </a:r>
          <a:r>
            <a:rPr lang="en-US" sz="2400" dirty="0" err="1" smtClean="0">
              <a:latin typeface="AR CENA" pitchFamily="2" charset="0"/>
            </a:rPr>
            <a:t>Req</a:t>
          </a:r>
          <a:r>
            <a:rPr lang="en-US" sz="2400" dirty="0" smtClean="0">
              <a:latin typeface="AR CENA" pitchFamily="2" charset="0"/>
            </a:rPr>
            <a:t>)</a:t>
          </a:r>
          <a:endParaRPr lang="en-US" sz="2400" dirty="0">
            <a:latin typeface="AR CENA" pitchFamily="2" charset="0"/>
          </a:endParaRPr>
        </a:p>
      </dgm:t>
    </dgm:pt>
    <dgm:pt modelId="{BCFA14C0-98E6-4CE6-85F6-451F162F7A7C}" type="parTrans" cxnId="{A445CCB7-74B8-49C8-85FF-71987C5EB176}">
      <dgm:prSet/>
      <dgm:spPr/>
      <dgm:t>
        <a:bodyPr/>
        <a:lstStyle/>
        <a:p>
          <a:endParaRPr lang="en-US"/>
        </a:p>
      </dgm:t>
    </dgm:pt>
    <dgm:pt modelId="{C95ADE46-DF00-4CD6-8272-9A28EAE8DB6F}" type="sibTrans" cxnId="{A445CCB7-74B8-49C8-85FF-71987C5EB176}">
      <dgm:prSet/>
      <dgm:spPr/>
      <dgm:t>
        <a:bodyPr/>
        <a:lstStyle/>
        <a:p>
          <a:endParaRPr lang="en-US"/>
        </a:p>
      </dgm:t>
    </dgm:pt>
    <dgm:pt modelId="{F5C297E1-22D5-4313-A1E6-EC82B3DB4354}">
      <dgm:prSet phldrT="[Text]" custT="1"/>
      <dgm:spPr/>
      <dgm:t>
        <a:bodyPr/>
        <a:lstStyle/>
        <a:p>
          <a:r>
            <a:rPr lang="en-US" sz="2200" dirty="0" smtClean="0">
              <a:latin typeface="AR CENA" pitchFamily="2" charset="0"/>
            </a:rPr>
            <a:t>Design and Pilot the Enterprise Stable Delivery Teams </a:t>
          </a:r>
          <a:endParaRPr lang="en-US" sz="2200" dirty="0">
            <a:latin typeface="AR CENA" pitchFamily="2" charset="0"/>
          </a:endParaRPr>
        </a:p>
      </dgm:t>
    </dgm:pt>
    <dgm:pt modelId="{32C5ACBA-27E5-49C4-B0BE-71DB20AF6B4B}" type="parTrans" cxnId="{801550FA-B3A4-4DDA-BECF-FD7445D0FA64}">
      <dgm:prSet/>
      <dgm:spPr/>
      <dgm:t>
        <a:bodyPr/>
        <a:lstStyle/>
        <a:p>
          <a:endParaRPr lang="en-US"/>
        </a:p>
      </dgm:t>
    </dgm:pt>
    <dgm:pt modelId="{773E9158-8CD5-4CDE-B554-054445731840}" type="sibTrans" cxnId="{801550FA-B3A4-4DDA-BECF-FD7445D0FA64}">
      <dgm:prSet/>
      <dgm:spPr/>
      <dgm:t>
        <a:bodyPr/>
        <a:lstStyle/>
        <a:p>
          <a:endParaRPr lang="en-US"/>
        </a:p>
      </dgm:t>
    </dgm:pt>
    <dgm:pt modelId="{9E98D830-9EB2-4145-A160-9E22F5F077CE}">
      <dgm:prSet phldrT="[Text]" custT="1"/>
      <dgm:spPr/>
      <dgm:t>
        <a:bodyPr/>
        <a:lstStyle/>
        <a:p>
          <a:r>
            <a:rPr lang="en-US" sz="2400" dirty="0" smtClean="0">
              <a:latin typeface="AR CENA" pitchFamily="2" charset="0"/>
            </a:rPr>
            <a:t>Train and Standup more Agile Teams</a:t>
          </a:r>
          <a:endParaRPr lang="en-US" dirty="0"/>
        </a:p>
      </dgm:t>
    </dgm:pt>
    <dgm:pt modelId="{79DF466C-3359-4B1E-8508-C90483154B14}" type="parTrans" cxnId="{873BE1DA-F7A9-4091-A7C4-4074A88F6F28}">
      <dgm:prSet/>
      <dgm:spPr/>
      <dgm:t>
        <a:bodyPr/>
        <a:lstStyle/>
        <a:p>
          <a:endParaRPr lang="en-US"/>
        </a:p>
      </dgm:t>
    </dgm:pt>
    <dgm:pt modelId="{9FDAB4D2-EBC8-42C0-A060-3283FDB0BB3D}" type="sibTrans" cxnId="{873BE1DA-F7A9-4091-A7C4-4074A88F6F28}">
      <dgm:prSet/>
      <dgm:spPr/>
      <dgm:t>
        <a:bodyPr/>
        <a:lstStyle/>
        <a:p>
          <a:endParaRPr lang="en-US"/>
        </a:p>
      </dgm:t>
    </dgm:pt>
    <dgm:pt modelId="{F0595A51-BE8F-4725-BB0C-1AA54BC621CE}">
      <dgm:prSet phldrT="[Text]" custT="1"/>
      <dgm:spPr/>
      <dgm:t>
        <a:bodyPr/>
        <a:lstStyle/>
        <a:p>
          <a:r>
            <a:rPr lang="en-US" sz="2400" dirty="0" smtClean="0">
              <a:latin typeface="AR CENA" pitchFamily="2" charset="0"/>
            </a:rPr>
            <a:t>Designing a Physical Agile Environment</a:t>
          </a:r>
          <a:endParaRPr lang="en-US" sz="2400" dirty="0">
            <a:latin typeface="AR CENA" pitchFamily="2" charset="0"/>
          </a:endParaRPr>
        </a:p>
      </dgm:t>
    </dgm:pt>
    <dgm:pt modelId="{F244AB4A-EC71-46ED-A536-1F93B11A899E}" type="parTrans" cxnId="{853509DE-73CB-4601-BA2B-1BFFE5F98F5D}">
      <dgm:prSet/>
      <dgm:spPr/>
      <dgm:t>
        <a:bodyPr/>
        <a:lstStyle/>
        <a:p>
          <a:endParaRPr lang="en-US"/>
        </a:p>
      </dgm:t>
    </dgm:pt>
    <dgm:pt modelId="{E47F4473-18BE-4D08-BFAF-83794F3BADCD}" type="sibTrans" cxnId="{853509DE-73CB-4601-BA2B-1BFFE5F98F5D}">
      <dgm:prSet/>
      <dgm:spPr/>
      <dgm:t>
        <a:bodyPr/>
        <a:lstStyle/>
        <a:p>
          <a:endParaRPr lang="en-US"/>
        </a:p>
      </dgm:t>
    </dgm:pt>
    <dgm:pt modelId="{1F1C646D-69FD-44F6-96FB-76514E83DEB2}">
      <dgm:prSet phldrT="[Text]" custT="1"/>
      <dgm:spPr/>
      <dgm:t>
        <a:bodyPr/>
        <a:lstStyle/>
        <a:p>
          <a:r>
            <a:rPr lang="en-US" sz="2400" smtClean="0">
              <a:latin typeface="AR CENA" pitchFamily="2" charset="0"/>
            </a:rPr>
            <a:t>Agile </a:t>
          </a:r>
          <a:r>
            <a:rPr lang="en-US" sz="2400" dirty="0" smtClean="0">
              <a:latin typeface="AR CENA" pitchFamily="2" charset="0"/>
            </a:rPr>
            <a:t>Requirements Training</a:t>
          </a:r>
          <a:endParaRPr lang="en-US" sz="2400" dirty="0">
            <a:latin typeface="AR CENA" pitchFamily="2" charset="0"/>
          </a:endParaRPr>
        </a:p>
      </dgm:t>
    </dgm:pt>
    <dgm:pt modelId="{9BE45808-9B64-48A5-ABEA-B38911E94FDB}" type="parTrans" cxnId="{FA163CD9-D21B-4798-8AC4-4F8540D42EDB}">
      <dgm:prSet/>
      <dgm:spPr/>
      <dgm:t>
        <a:bodyPr/>
        <a:lstStyle/>
        <a:p>
          <a:endParaRPr lang="en-US"/>
        </a:p>
      </dgm:t>
    </dgm:pt>
    <dgm:pt modelId="{2F097300-E946-4A73-B5F3-4566FFDD494C}" type="sibTrans" cxnId="{FA163CD9-D21B-4798-8AC4-4F8540D42EDB}">
      <dgm:prSet/>
      <dgm:spPr/>
      <dgm:t>
        <a:bodyPr/>
        <a:lstStyle/>
        <a:p>
          <a:endParaRPr lang="en-US"/>
        </a:p>
      </dgm:t>
    </dgm:pt>
    <dgm:pt modelId="{65EE690E-C193-4207-9E1D-B9F4DF0B52EF}" type="pres">
      <dgm:prSet presAssocID="{854E4C04-C680-4B8D-B81F-CD6BB9FEBED1}" presName="linear" presStyleCnt="0">
        <dgm:presLayoutVars>
          <dgm:dir/>
          <dgm:animLvl val="lvl"/>
          <dgm:resizeHandles val="exact"/>
        </dgm:presLayoutVars>
      </dgm:prSet>
      <dgm:spPr/>
      <dgm:t>
        <a:bodyPr/>
        <a:lstStyle/>
        <a:p>
          <a:endParaRPr lang="en-US"/>
        </a:p>
      </dgm:t>
    </dgm:pt>
    <dgm:pt modelId="{A3595C4C-EB50-4CE5-965D-80CB9F84E07B}" type="pres">
      <dgm:prSet presAssocID="{228998B8-A9AA-4E0B-91EB-FEE2ACEEEE48}" presName="parentLin" presStyleCnt="0"/>
      <dgm:spPr/>
    </dgm:pt>
    <dgm:pt modelId="{6A1EF392-84DC-48D8-A50D-8985305DCD99}" type="pres">
      <dgm:prSet presAssocID="{228998B8-A9AA-4E0B-91EB-FEE2ACEEEE48}" presName="parentLeftMargin" presStyleLbl="node1" presStyleIdx="0" presStyleCnt="7"/>
      <dgm:spPr/>
      <dgm:t>
        <a:bodyPr/>
        <a:lstStyle/>
        <a:p>
          <a:endParaRPr lang="en-US"/>
        </a:p>
      </dgm:t>
    </dgm:pt>
    <dgm:pt modelId="{0670B3C4-C8D4-4C0C-A490-38C849A7B0D5}" type="pres">
      <dgm:prSet presAssocID="{228998B8-A9AA-4E0B-91EB-FEE2ACEEEE48}" presName="parentText" presStyleLbl="node1" presStyleIdx="0" presStyleCnt="7" custScaleX="127198">
        <dgm:presLayoutVars>
          <dgm:chMax val="0"/>
          <dgm:bulletEnabled val="1"/>
        </dgm:presLayoutVars>
      </dgm:prSet>
      <dgm:spPr/>
      <dgm:t>
        <a:bodyPr/>
        <a:lstStyle/>
        <a:p>
          <a:endParaRPr lang="en-US"/>
        </a:p>
      </dgm:t>
    </dgm:pt>
    <dgm:pt modelId="{298205BE-46DB-47F7-B989-58D942C1914E}" type="pres">
      <dgm:prSet presAssocID="{228998B8-A9AA-4E0B-91EB-FEE2ACEEEE48}" presName="negativeSpace" presStyleCnt="0"/>
      <dgm:spPr/>
    </dgm:pt>
    <dgm:pt modelId="{279542F6-1B04-4E43-9D45-76DAC568F2B5}" type="pres">
      <dgm:prSet presAssocID="{228998B8-A9AA-4E0B-91EB-FEE2ACEEEE48}" presName="childText" presStyleLbl="conFgAcc1" presStyleIdx="0" presStyleCnt="7">
        <dgm:presLayoutVars>
          <dgm:bulletEnabled val="1"/>
        </dgm:presLayoutVars>
      </dgm:prSet>
      <dgm:spPr/>
    </dgm:pt>
    <dgm:pt modelId="{93073A14-EFC5-4986-B56D-302779A50F1C}" type="pres">
      <dgm:prSet presAssocID="{132506CC-1E46-4AE5-8F80-46EA1C6FB435}" presName="spaceBetweenRectangles" presStyleCnt="0"/>
      <dgm:spPr/>
    </dgm:pt>
    <dgm:pt modelId="{C4F02482-86EE-4609-9CFF-7CA805A32431}" type="pres">
      <dgm:prSet presAssocID="{D020C0E9-4371-40B7-87E5-8CD3389EA36F}" presName="parentLin" presStyleCnt="0"/>
      <dgm:spPr/>
    </dgm:pt>
    <dgm:pt modelId="{16EE6D78-1D62-48CB-A802-2AAD16F5EB0B}" type="pres">
      <dgm:prSet presAssocID="{D020C0E9-4371-40B7-87E5-8CD3389EA36F}" presName="parentLeftMargin" presStyleLbl="node1" presStyleIdx="0" presStyleCnt="7"/>
      <dgm:spPr/>
      <dgm:t>
        <a:bodyPr/>
        <a:lstStyle/>
        <a:p>
          <a:endParaRPr lang="en-US"/>
        </a:p>
      </dgm:t>
    </dgm:pt>
    <dgm:pt modelId="{A35F7CE9-BFC3-42A3-90D3-FAE8E1B80D83}" type="pres">
      <dgm:prSet presAssocID="{D020C0E9-4371-40B7-87E5-8CD3389EA36F}" presName="parentText" presStyleLbl="node1" presStyleIdx="1" presStyleCnt="7" custScaleX="127030">
        <dgm:presLayoutVars>
          <dgm:chMax val="0"/>
          <dgm:bulletEnabled val="1"/>
        </dgm:presLayoutVars>
      </dgm:prSet>
      <dgm:spPr/>
      <dgm:t>
        <a:bodyPr/>
        <a:lstStyle/>
        <a:p>
          <a:endParaRPr lang="en-US"/>
        </a:p>
      </dgm:t>
    </dgm:pt>
    <dgm:pt modelId="{69AE903A-6137-47FA-BFB3-DD802848C3E6}" type="pres">
      <dgm:prSet presAssocID="{D020C0E9-4371-40B7-87E5-8CD3389EA36F}" presName="negativeSpace" presStyleCnt="0"/>
      <dgm:spPr/>
    </dgm:pt>
    <dgm:pt modelId="{74137C13-9128-4BCD-ABEF-613BA8A7C4CB}" type="pres">
      <dgm:prSet presAssocID="{D020C0E9-4371-40B7-87E5-8CD3389EA36F}" presName="childText" presStyleLbl="conFgAcc1" presStyleIdx="1" presStyleCnt="7">
        <dgm:presLayoutVars>
          <dgm:bulletEnabled val="1"/>
        </dgm:presLayoutVars>
      </dgm:prSet>
      <dgm:spPr/>
    </dgm:pt>
    <dgm:pt modelId="{CF9DBA67-7150-46A1-94EE-744C454BBD1B}" type="pres">
      <dgm:prSet presAssocID="{C95ADE46-DF00-4CD6-8272-9A28EAE8DB6F}" presName="spaceBetweenRectangles" presStyleCnt="0"/>
      <dgm:spPr/>
    </dgm:pt>
    <dgm:pt modelId="{01A1DC28-15F6-4347-827C-5CC17B315EEF}" type="pres">
      <dgm:prSet presAssocID="{F5C297E1-22D5-4313-A1E6-EC82B3DB4354}" presName="parentLin" presStyleCnt="0"/>
      <dgm:spPr/>
    </dgm:pt>
    <dgm:pt modelId="{1F237693-26C4-4409-A9F3-78D0BAE992AD}" type="pres">
      <dgm:prSet presAssocID="{F5C297E1-22D5-4313-A1E6-EC82B3DB4354}" presName="parentLeftMargin" presStyleLbl="node1" presStyleIdx="1" presStyleCnt="7"/>
      <dgm:spPr/>
      <dgm:t>
        <a:bodyPr/>
        <a:lstStyle/>
        <a:p>
          <a:endParaRPr lang="en-US"/>
        </a:p>
      </dgm:t>
    </dgm:pt>
    <dgm:pt modelId="{9EFDBF38-73EF-4F31-A6D3-157C8D82B1D8}" type="pres">
      <dgm:prSet presAssocID="{F5C297E1-22D5-4313-A1E6-EC82B3DB4354}" presName="parentText" presStyleLbl="node1" presStyleIdx="2" presStyleCnt="7" custScaleX="127650">
        <dgm:presLayoutVars>
          <dgm:chMax val="0"/>
          <dgm:bulletEnabled val="1"/>
        </dgm:presLayoutVars>
      </dgm:prSet>
      <dgm:spPr/>
      <dgm:t>
        <a:bodyPr/>
        <a:lstStyle/>
        <a:p>
          <a:endParaRPr lang="en-US"/>
        </a:p>
      </dgm:t>
    </dgm:pt>
    <dgm:pt modelId="{82C02F9E-A645-4C0D-9BDD-925810374399}" type="pres">
      <dgm:prSet presAssocID="{F5C297E1-22D5-4313-A1E6-EC82B3DB4354}" presName="negativeSpace" presStyleCnt="0"/>
      <dgm:spPr/>
    </dgm:pt>
    <dgm:pt modelId="{98482297-7974-4FBB-AE95-8EE96B38DB92}" type="pres">
      <dgm:prSet presAssocID="{F5C297E1-22D5-4313-A1E6-EC82B3DB4354}" presName="childText" presStyleLbl="conFgAcc1" presStyleIdx="2" presStyleCnt="7">
        <dgm:presLayoutVars>
          <dgm:bulletEnabled val="1"/>
        </dgm:presLayoutVars>
      </dgm:prSet>
      <dgm:spPr/>
    </dgm:pt>
    <dgm:pt modelId="{FC7F7F83-53EE-4AB5-8159-A569B220101E}" type="pres">
      <dgm:prSet presAssocID="{773E9158-8CD5-4CDE-B554-054445731840}" presName="spaceBetweenRectangles" presStyleCnt="0"/>
      <dgm:spPr/>
    </dgm:pt>
    <dgm:pt modelId="{5B51BE38-5F92-423D-9CF5-40B896B64727}" type="pres">
      <dgm:prSet presAssocID="{9E98D830-9EB2-4145-A160-9E22F5F077CE}" presName="parentLin" presStyleCnt="0"/>
      <dgm:spPr/>
    </dgm:pt>
    <dgm:pt modelId="{8A852072-51D6-494E-8F80-B7FD5F1D1D45}" type="pres">
      <dgm:prSet presAssocID="{9E98D830-9EB2-4145-A160-9E22F5F077CE}" presName="parentLeftMargin" presStyleLbl="node1" presStyleIdx="2" presStyleCnt="7"/>
      <dgm:spPr/>
      <dgm:t>
        <a:bodyPr/>
        <a:lstStyle/>
        <a:p>
          <a:endParaRPr lang="en-US"/>
        </a:p>
      </dgm:t>
    </dgm:pt>
    <dgm:pt modelId="{2FBC2C95-D62F-4894-9438-6C2B3429CA82}" type="pres">
      <dgm:prSet presAssocID="{9E98D830-9EB2-4145-A160-9E22F5F077CE}" presName="parentText" presStyleLbl="node1" presStyleIdx="3" presStyleCnt="7" custScaleX="126852">
        <dgm:presLayoutVars>
          <dgm:chMax val="0"/>
          <dgm:bulletEnabled val="1"/>
        </dgm:presLayoutVars>
      </dgm:prSet>
      <dgm:spPr/>
      <dgm:t>
        <a:bodyPr/>
        <a:lstStyle/>
        <a:p>
          <a:endParaRPr lang="en-US"/>
        </a:p>
      </dgm:t>
    </dgm:pt>
    <dgm:pt modelId="{22F91C72-AF1D-4993-959D-7AEF705713AF}" type="pres">
      <dgm:prSet presAssocID="{9E98D830-9EB2-4145-A160-9E22F5F077CE}" presName="negativeSpace" presStyleCnt="0"/>
      <dgm:spPr/>
    </dgm:pt>
    <dgm:pt modelId="{03708E86-7239-44F0-9EF1-0EA7F68D20CD}" type="pres">
      <dgm:prSet presAssocID="{9E98D830-9EB2-4145-A160-9E22F5F077CE}" presName="childText" presStyleLbl="conFgAcc1" presStyleIdx="3" presStyleCnt="7">
        <dgm:presLayoutVars>
          <dgm:bulletEnabled val="1"/>
        </dgm:presLayoutVars>
      </dgm:prSet>
      <dgm:spPr/>
    </dgm:pt>
    <dgm:pt modelId="{963DDA67-108A-410D-A65B-7E9524B23BAB}" type="pres">
      <dgm:prSet presAssocID="{9FDAB4D2-EBC8-42C0-A060-3283FDB0BB3D}" presName="spaceBetweenRectangles" presStyleCnt="0"/>
      <dgm:spPr/>
    </dgm:pt>
    <dgm:pt modelId="{AB6D443C-E8E4-449D-8B2D-855D90C4FD90}" type="pres">
      <dgm:prSet presAssocID="{1AB27999-08CF-4028-B547-1EB34BDAB6F4}" presName="parentLin" presStyleCnt="0"/>
      <dgm:spPr/>
    </dgm:pt>
    <dgm:pt modelId="{48D9A5EF-79A3-478A-84C6-D21323B41321}" type="pres">
      <dgm:prSet presAssocID="{1AB27999-08CF-4028-B547-1EB34BDAB6F4}" presName="parentLeftMargin" presStyleLbl="node1" presStyleIdx="3" presStyleCnt="7"/>
      <dgm:spPr/>
      <dgm:t>
        <a:bodyPr/>
        <a:lstStyle/>
        <a:p>
          <a:endParaRPr lang="en-US"/>
        </a:p>
      </dgm:t>
    </dgm:pt>
    <dgm:pt modelId="{F2B3DA4E-6AF7-4281-91E8-EA545DAF82B9}" type="pres">
      <dgm:prSet presAssocID="{1AB27999-08CF-4028-B547-1EB34BDAB6F4}" presName="parentText" presStyleLbl="node1" presStyleIdx="4" presStyleCnt="7" custScaleX="127198">
        <dgm:presLayoutVars>
          <dgm:chMax val="0"/>
          <dgm:bulletEnabled val="1"/>
        </dgm:presLayoutVars>
      </dgm:prSet>
      <dgm:spPr/>
      <dgm:t>
        <a:bodyPr/>
        <a:lstStyle/>
        <a:p>
          <a:endParaRPr lang="en-US"/>
        </a:p>
      </dgm:t>
    </dgm:pt>
    <dgm:pt modelId="{CB00CF55-4E15-407E-B5BB-A4B7D5867CCD}" type="pres">
      <dgm:prSet presAssocID="{1AB27999-08CF-4028-B547-1EB34BDAB6F4}" presName="negativeSpace" presStyleCnt="0"/>
      <dgm:spPr/>
    </dgm:pt>
    <dgm:pt modelId="{CC93C790-13EF-4230-B593-FE9F0EF2CE7B}" type="pres">
      <dgm:prSet presAssocID="{1AB27999-08CF-4028-B547-1EB34BDAB6F4}" presName="childText" presStyleLbl="conFgAcc1" presStyleIdx="4" presStyleCnt="7">
        <dgm:presLayoutVars>
          <dgm:bulletEnabled val="1"/>
        </dgm:presLayoutVars>
      </dgm:prSet>
      <dgm:spPr/>
    </dgm:pt>
    <dgm:pt modelId="{9B36E5E0-117F-45FF-AD6B-A3DA89146B31}" type="pres">
      <dgm:prSet presAssocID="{950A3BB2-8B6D-4520-B6A5-FA686C295539}" presName="spaceBetweenRectangles" presStyleCnt="0"/>
      <dgm:spPr/>
    </dgm:pt>
    <dgm:pt modelId="{3E1F5073-A4D5-44AA-AD21-64A5C2870A44}" type="pres">
      <dgm:prSet presAssocID="{1F1C646D-69FD-44F6-96FB-76514E83DEB2}" presName="parentLin" presStyleCnt="0"/>
      <dgm:spPr/>
    </dgm:pt>
    <dgm:pt modelId="{A34134F3-4006-4ECD-927E-40C406E720F0}" type="pres">
      <dgm:prSet presAssocID="{1F1C646D-69FD-44F6-96FB-76514E83DEB2}" presName="parentLeftMargin" presStyleLbl="node1" presStyleIdx="4" presStyleCnt="7"/>
      <dgm:spPr/>
      <dgm:t>
        <a:bodyPr/>
        <a:lstStyle/>
        <a:p>
          <a:endParaRPr lang="en-US"/>
        </a:p>
      </dgm:t>
    </dgm:pt>
    <dgm:pt modelId="{81849CB1-BFDB-47EE-9101-4ED612CF5615}" type="pres">
      <dgm:prSet presAssocID="{1F1C646D-69FD-44F6-96FB-76514E83DEB2}" presName="parentText" presStyleLbl="node1" presStyleIdx="5" presStyleCnt="7" custScaleX="127473">
        <dgm:presLayoutVars>
          <dgm:chMax val="0"/>
          <dgm:bulletEnabled val="1"/>
        </dgm:presLayoutVars>
      </dgm:prSet>
      <dgm:spPr/>
      <dgm:t>
        <a:bodyPr/>
        <a:lstStyle/>
        <a:p>
          <a:endParaRPr lang="en-US"/>
        </a:p>
      </dgm:t>
    </dgm:pt>
    <dgm:pt modelId="{9AFCF053-3E35-4CC0-AC16-F15F7A558D3E}" type="pres">
      <dgm:prSet presAssocID="{1F1C646D-69FD-44F6-96FB-76514E83DEB2}" presName="negativeSpace" presStyleCnt="0"/>
      <dgm:spPr/>
    </dgm:pt>
    <dgm:pt modelId="{5B180094-B75B-4F82-A35A-6238B7568C5F}" type="pres">
      <dgm:prSet presAssocID="{1F1C646D-69FD-44F6-96FB-76514E83DEB2}" presName="childText" presStyleLbl="conFgAcc1" presStyleIdx="5" presStyleCnt="7">
        <dgm:presLayoutVars>
          <dgm:bulletEnabled val="1"/>
        </dgm:presLayoutVars>
      </dgm:prSet>
      <dgm:spPr/>
    </dgm:pt>
    <dgm:pt modelId="{17E05AC3-94A2-46E2-B627-58FD5371133C}" type="pres">
      <dgm:prSet presAssocID="{2F097300-E946-4A73-B5F3-4566FFDD494C}" presName="spaceBetweenRectangles" presStyleCnt="0"/>
      <dgm:spPr/>
    </dgm:pt>
    <dgm:pt modelId="{02BE900C-3AF3-4DA8-9AAE-0ACB5D329ACA}" type="pres">
      <dgm:prSet presAssocID="{F0595A51-BE8F-4725-BB0C-1AA54BC621CE}" presName="parentLin" presStyleCnt="0"/>
      <dgm:spPr/>
    </dgm:pt>
    <dgm:pt modelId="{A679A0DC-2837-4BB4-953E-C9524BC6E955}" type="pres">
      <dgm:prSet presAssocID="{F0595A51-BE8F-4725-BB0C-1AA54BC621CE}" presName="parentLeftMargin" presStyleLbl="node1" presStyleIdx="5" presStyleCnt="7"/>
      <dgm:spPr/>
      <dgm:t>
        <a:bodyPr/>
        <a:lstStyle/>
        <a:p>
          <a:endParaRPr lang="en-US"/>
        </a:p>
      </dgm:t>
    </dgm:pt>
    <dgm:pt modelId="{A4ECB41D-5B2D-44A1-8419-122820C6B1AF}" type="pres">
      <dgm:prSet presAssocID="{F0595A51-BE8F-4725-BB0C-1AA54BC621CE}" presName="parentText" presStyleLbl="node1" presStyleIdx="6" presStyleCnt="7" custScaleX="127473">
        <dgm:presLayoutVars>
          <dgm:chMax val="0"/>
          <dgm:bulletEnabled val="1"/>
        </dgm:presLayoutVars>
      </dgm:prSet>
      <dgm:spPr/>
      <dgm:t>
        <a:bodyPr/>
        <a:lstStyle/>
        <a:p>
          <a:endParaRPr lang="en-US"/>
        </a:p>
      </dgm:t>
    </dgm:pt>
    <dgm:pt modelId="{93F7EC95-7235-4155-8F6A-786DF4B4CF75}" type="pres">
      <dgm:prSet presAssocID="{F0595A51-BE8F-4725-BB0C-1AA54BC621CE}" presName="negativeSpace" presStyleCnt="0"/>
      <dgm:spPr/>
    </dgm:pt>
    <dgm:pt modelId="{730D2AF4-D772-4C35-B182-2DDF4E616514}" type="pres">
      <dgm:prSet presAssocID="{F0595A51-BE8F-4725-BB0C-1AA54BC621CE}" presName="childText" presStyleLbl="conFgAcc1" presStyleIdx="6" presStyleCnt="7">
        <dgm:presLayoutVars>
          <dgm:bulletEnabled val="1"/>
        </dgm:presLayoutVars>
      </dgm:prSet>
      <dgm:spPr/>
    </dgm:pt>
  </dgm:ptLst>
  <dgm:cxnLst>
    <dgm:cxn modelId="{A445CCB7-74B8-49C8-85FF-71987C5EB176}" srcId="{854E4C04-C680-4B8D-B81F-CD6BB9FEBED1}" destId="{D020C0E9-4371-40B7-87E5-8CD3389EA36F}" srcOrd="1" destOrd="0" parTransId="{BCFA14C0-98E6-4CE6-85F6-451F162F7A7C}" sibTransId="{C95ADE46-DF00-4CD6-8272-9A28EAE8DB6F}"/>
    <dgm:cxn modelId="{D1B08C94-5BE9-4931-8E87-8086E2B07AC9}" srcId="{854E4C04-C680-4B8D-B81F-CD6BB9FEBED1}" destId="{1AB27999-08CF-4028-B547-1EB34BDAB6F4}" srcOrd="4" destOrd="0" parTransId="{D417B0A0-599D-4608-85FC-A28E0BB5455B}" sibTransId="{950A3BB2-8B6D-4520-B6A5-FA686C295539}"/>
    <dgm:cxn modelId="{63F0969C-D0A7-47AE-BF90-1B3962DA5B95}" type="presOf" srcId="{F5C297E1-22D5-4313-A1E6-EC82B3DB4354}" destId="{9EFDBF38-73EF-4F31-A6D3-157C8D82B1D8}" srcOrd="1" destOrd="0" presId="urn:microsoft.com/office/officeart/2005/8/layout/list1"/>
    <dgm:cxn modelId="{873BE1DA-F7A9-4091-A7C4-4074A88F6F28}" srcId="{854E4C04-C680-4B8D-B81F-CD6BB9FEBED1}" destId="{9E98D830-9EB2-4145-A160-9E22F5F077CE}" srcOrd="3" destOrd="0" parTransId="{79DF466C-3359-4B1E-8508-C90483154B14}" sibTransId="{9FDAB4D2-EBC8-42C0-A060-3283FDB0BB3D}"/>
    <dgm:cxn modelId="{2F1269AA-453F-430D-91A7-A34B6F63B76F}" type="presOf" srcId="{1AB27999-08CF-4028-B547-1EB34BDAB6F4}" destId="{48D9A5EF-79A3-478A-84C6-D21323B41321}" srcOrd="0" destOrd="0" presId="urn:microsoft.com/office/officeart/2005/8/layout/list1"/>
    <dgm:cxn modelId="{47C68B77-5973-4B67-A78B-1C3E832D0B02}" type="presOf" srcId="{9E98D830-9EB2-4145-A160-9E22F5F077CE}" destId="{2FBC2C95-D62F-4894-9438-6C2B3429CA82}" srcOrd="1" destOrd="0" presId="urn:microsoft.com/office/officeart/2005/8/layout/list1"/>
    <dgm:cxn modelId="{AAB1193A-CA3B-46B2-A856-ECF1FAD2EB18}" type="presOf" srcId="{854E4C04-C680-4B8D-B81F-CD6BB9FEBED1}" destId="{65EE690E-C193-4207-9E1D-B9F4DF0B52EF}" srcOrd="0" destOrd="0" presId="urn:microsoft.com/office/officeart/2005/8/layout/list1"/>
    <dgm:cxn modelId="{C156B0B1-1693-4A94-852E-4FE794717799}" type="presOf" srcId="{228998B8-A9AA-4E0B-91EB-FEE2ACEEEE48}" destId="{6A1EF392-84DC-48D8-A50D-8985305DCD99}" srcOrd="0" destOrd="0" presId="urn:microsoft.com/office/officeart/2005/8/layout/list1"/>
    <dgm:cxn modelId="{801550FA-B3A4-4DDA-BECF-FD7445D0FA64}" srcId="{854E4C04-C680-4B8D-B81F-CD6BB9FEBED1}" destId="{F5C297E1-22D5-4313-A1E6-EC82B3DB4354}" srcOrd="2" destOrd="0" parTransId="{32C5ACBA-27E5-49C4-B0BE-71DB20AF6B4B}" sibTransId="{773E9158-8CD5-4CDE-B554-054445731840}"/>
    <dgm:cxn modelId="{853509DE-73CB-4601-BA2B-1BFFE5F98F5D}" srcId="{854E4C04-C680-4B8D-B81F-CD6BB9FEBED1}" destId="{F0595A51-BE8F-4725-BB0C-1AA54BC621CE}" srcOrd="6" destOrd="0" parTransId="{F244AB4A-EC71-46ED-A536-1F93B11A899E}" sibTransId="{E47F4473-18BE-4D08-BFAF-83794F3BADCD}"/>
    <dgm:cxn modelId="{0A83BC88-75AF-4052-ACBC-EFDCD897535C}" type="presOf" srcId="{D020C0E9-4371-40B7-87E5-8CD3389EA36F}" destId="{16EE6D78-1D62-48CB-A802-2AAD16F5EB0B}" srcOrd="0" destOrd="0" presId="urn:microsoft.com/office/officeart/2005/8/layout/list1"/>
    <dgm:cxn modelId="{B09D8B3F-48F7-43B8-B647-EB285038899F}" type="presOf" srcId="{F0595A51-BE8F-4725-BB0C-1AA54BC621CE}" destId="{A4ECB41D-5B2D-44A1-8419-122820C6B1AF}" srcOrd="1" destOrd="0" presId="urn:microsoft.com/office/officeart/2005/8/layout/list1"/>
    <dgm:cxn modelId="{1E326726-ABBB-41DA-B06A-FCB41ECA14FD}" type="presOf" srcId="{1F1C646D-69FD-44F6-96FB-76514E83DEB2}" destId="{A34134F3-4006-4ECD-927E-40C406E720F0}" srcOrd="0" destOrd="0" presId="urn:microsoft.com/office/officeart/2005/8/layout/list1"/>
    <dgm:cxn modelId="{FA163CD9-D21B-4798-8AC4-4F8540D42EDB}" srcId="{854E4C04-C680-4B8D-B81F-CD6BB9FEBED1}" destId="{1F1C646D-69FD-44F6-96FB-76514E83DEB2}" srcOrd="5" destOrd="0" parTransId="{9BE45808-9B64-48A5-ABEA-B38911E94FDB}" sibTransId="{2F097300-E946-4A73-B5F3-4566FFDD494C}"/>
    <dgm:cxn modelId="{98B2C49D-E971-45CF-BB72-F56D263B3E29}" srcId="{854E4C04-C680-4B8D-B81F-CD6BB9FEBED1}" destId="{228998B8-A9AA-4E0B-91EB-FEE2ACEEEE48}" srcOrd="0" destOrd="0" parTransId="{AD1EC9AC-2C48-4596-9588-BA8A99A75263}" sibTransId="{132506CC-1E46-4AE5-8F80-46EA1C6FB435}"/>
    <dgm:cxn modelId="{F1A9BCC4-8EA0-4D81-AF55-6152FFCC82B0}" type="presOf" srcId="{9E98D830-9EB2-4145-A160-9E22F5F077CE}" destId="{8A852072-51D6-494E-8F80-B7FD5F1D1D45}" srcOrd="0" destOrd="0" presId="urn:microsoft.com/office/officeart/2005/8/layout/list1"/>
    <dgm:cxn modelId="{9AE27876-858F-4EA8-B926-7D734C89F817}" type="presOf" srcId="{1AB27999-08CF-4028-B547-1EB34BDAB6F4}" destId="{F2B3DA4E-6AF7-4281-91E8-EA545DAF82B9}" srcOrd="1" destOrd="0" presId="urn:microsoft.com/office/officeart/2005/8/layout/list1"/>
    <dgm:cxn modelId="{ECDC3CA3-978F-4331-AD2B-5C0ACEA2A680}" type="presOf" srcId="{228998B8-A9AA-4E0B-91EB-FEE2ACEEEE48}" destId="{0670B3C4-C8D4-4C0C-A490-38C849A7B0D5}" srcOrd="1" destOrd="0" presId="urn:microsoft.com/office/officeart/2005/8/layout/list1"/>
    <dgm:cxn modelId="{F9604075-CF8D-46EB-A76B-DC24C17730B4}" type="presOf" srcId="{F0595A51-BE8F-4725-BB0C-1AA54BC621CE}" destId="{A679A0DC-2837-4BB4-953E-C9524BC6E955}" srcOrd="0" destOrd="0" presId="urn:microsoft.com/office/officeart/2005/8/layout/list1"/>
    <dgm:cxn modelId="{AE87BD2A-E61F-4DDA-B016-E07B338BEA11}" type="presOf" srcId="{F5C297E1-22D5-4313-A1E6-EC82B3DB4354}" destId="{1F237693-26C4-4409-A9F3-78D0BAE992AD}" srcOrd="0" destOrd="0" presId="urn:microsoft.com/office/officeart/2005/8/layout/list1"/>
    <dgm:cxn modelId="{985A0806-FE10-45C8-AEC9-33A82B83E21D}" type="presOf" srcId="{D020C0E9-4371-40B7-87E5-8CD3389EA36F}" destId="{A35F7CE9-BFC3-42A3-90D3-FAE8E1B80D83}" srcOrd="1" destOrd="0" presId="urn:microsoft.com/office/officeart/2005/8/layout/list1"/>
    <dgm:cxn modelId="{1110B342-A538-4FCC-B46D-B4587AA389D0}" type="presOf" srcId="{1F1C646D-69FD-44F6-96FB-76514E83DEB2}" destId="{81849CB1-BFDB-47EE-9101-4ED612CF5615}" srcOrd="1" destOrd="0" presId="urn:microsoft.com/office/officeart/2005/8/layout/list1"/>
    <dgm:cxn modelId="{83A1E5D8-D39E-4D9E-B563-7C18EBF6ED06}" type="presParOf" srcId="{65EE690E-C193-4207-9E1D-B9F4DF0B52EF}" destId="{A3595C4C-EB50-4CE5-965D-80CB9F84E07B}" srcOrd="0" destOrd="0" presId="urn:microsoft.com/office/officeart/2005/8/layout/list1"/>
    <dgm:cxn modelId="{6C40426D-8FD9-4D53-B014-2164DAD9D9AB}" type="presParOf" srcId="{A3595C4C-EB50-4CE5-965D-80CB9F84E07B}" destId="{6A1EF392-84DC-48D8-A50D-8985305DCD99}" srcOrd="0" destOrd="0" presId="urn:microsoft.com/office/officeart/2005/8/layout/list1"/>
    <dgm:cxn modelId="{A7F3B20A-7EFD-43ED-B4B2-3852A8BE3858}" type="presParOf" srcId="{A3595C4C-EB50-4CE5-965D-80CB9F84E07B}" destId="{0670B3C4-C8D4-4C0C-A490-38C849A7B0D5}" srcOrd="1" destOrd="0" presId="urn:microsoft.com/office/officeart/2005/8/layout/list1"/>
    <dgm:cxn modelId="{52D0F828-E671-49BB-B766-904BB25EED1F}" type="presParOf" srcId="{65EE690E-C193-4207-9E1D-B9F4DF0B52EF}" destId="{298205BE-46DB-47F7-B989-58D942C1914E}" srcOrd="1" destOrd="0" presId="urn:microsoft.com/office/officeart/2005/8/layout/list1"/>
    <dgm:cxn modelId="{D450BE0E-61DE-4B8F-BED5-A6C944D95DA2}" type="presParOf" srcId="{65EE690E-C193-4207-9E1D-B9F4DF0B52EF}" destId="{279542F6-1B04-4E43-9D45-76DAC568F2B5}" srcOrd="2" destOrd="0" presId="urn:microsoft.com/office/officeart/2005/8/layout/list1"/>
    <dgm:cxn modelId="{44B82F1B-B986-495E-8D50-49637FE5A408}" type="presParOf" srcId="{65EE690E-C193-4207-9E1D-B9F4DF0B52EF}" destId="{93073A14-EFC5-4986-B56D-302779A50F1C}" srcOrd="3" destOrd="0" presId="urn:microsoft.com/office/officeart/2005/8/layout/list1"/>
    <dgm:cxn modelId="{DBC1355C-81EA-4961-9270-49868AC6FE05}" type="presParOf" srcId="{65EE690E-C193-4207-9E1D-B9F4DF0B52EF}" destId="{C4F02482-86EE-4609-9CFF-7CA805A32431}" srcOrd="4" destOrd="0" presId="urn:microsoft.com/office/officeart/2005/8/layout/list1"/>
    <dgm:cxn modelId="{2DCA7352-4793-43F8-8FBD-81E8B9FF831A}" type="presParOf" srcId="{C4F02482-86EE-4609-9CFF-7CA805A32431}" destId="{16EE6D78-1D62-48CB-A802-2AAD16F5EB0B}" srcOrd="0" destOrd="0" presId="urn:microsoft.com/office/officeart/2005/8/layout/list1"/>
    <dgm:cxn modelId="{0BDE840E-0BA8-4A60-AEC0-0838420BE417}" type="presParOf" srcId="{C4F02482-86EE-4609-9CFF-7CA805A32431}" destId="{A35F7CE9-BFC3-42A3-90D3-FAE8E1B80D83}" srcOrd="1" destOrd="0" presId="urn:microsoft.com/office/officeart/2005/8/layout/list1"/>
    <dgm:cxn modelId="{F3708064-88F9-4DC6-BD01-0A8A224F9B6C}" type="presParOf" srcId="{65EE690E-C193-4207-9E1D-B9F4DF0B52EF}" destId="{69AE903A-6137-47FA-BFB3-DD802848C3E6}" srcOrd="5" destOrd="0" presId="urn:microsoft.com/office/officeart/2005/8/layout/list1"/>
    <dgm:cxn modelId="{00A3BEC5-01CC-4284-94DD-5A0C808C4BF2}" type="presParOf" srcId="{65EE690E-C193-4207-9E1D-B9F4DF0B52EF}" destId="{74137C13-9128-4BCD-ABEF-613BA8A7C4CB}" srcOrd="6" destOrd="0" presId="urn:microsoft.com/office/officeart/2005/8/layout/list1"/>
    <dgm:cxn modelId="{5DE9BE8D-ABA0-4B0B-B3C8-CDB203BFB66E}" type="presParOf" srcId="{65EE690E-C193-4207-9E1D-B9F4DF0B52EF}" destId="{CF9DBA67-7150-46A1-94EE-744C454BBD1B}" srcOrd="7" destOrd="0" presId="urn:microsoft.com/office/officeart/2005/8/layout/list1"/>
    <dgm:cxn modelId="{ABA8F0D4-099B-4C5F-8222-959FA61E47D8}" type="presParOf" srcId="{65EE690E-C193-4207-9E1D-B9F4DF0B52EF}" destId="{01A1DC28-15F6-4347-827C-5CC17B315EEF}" srcOrd="8" destOrd="0" presId="urn:microsoft.com/office/officeart/2005/8/layout/list1"/>
    <dgm:cxn modelId="{0DF74228-D166-47B8-8D8B-9C1D292E7BE8}" type="presParOf" srcId="{01A1DC28-15F6-4347-827C-5CC17B315EEF}" destId="{1F237693-26C4-4409-A9F3-78D0BAE992AD}" srcOrd="0" destOrd="0" presId="urn:microsoft.com/office/officeart/2005/8/layout/list1"/>
    <dgm:cxn modelId="{905F1534-5C04-491A-92AC-C520F7BB6353}" type="presParOf" srcId="{01A1DC28-15F6-4347-827C-5CC17B315EEF}" destId="{9EFDBF38-73EF-4F31-A6D3-157C8D82B1D8}" srcOrd="1" destOrd="0" presId="urn:microsoft.com/office/officeart/2005/8/layout/list1"/>
    <dgm:cxn modelId="{1564E00D-E18C-4E77-B6FB-9816F86413CF}" type="presParOf" srcId="{65EE690E-C193-4207-9E1D-B9F4DF0B52EF}" destId="{82C02F9E-A645-4C0D-9BDD-925810374399}" srcOrd="9" destOrd="0" presId="urn:microsoft.com/office/officeart/2005/8/layout/list1"/>
    <dgm:cxn modelId="{38534719-A19E-4322-B03F-DC15291B247E}" type="presParOf" srcId="{65EE690E-C193-4207-9E1D-B9F4DF0B52EF}" destId="{98482297-7974-4FBB-AE95-8EE96B38DB92}" srcOrd="10" destOrd="0" presId="urn:microsoft.com/office/officeart/2005/8/layout/list1"/>
    <dgm:cxn modelId="{848724CC-CD02-406F-8D26-4417C85AB97A}" type="presParOf" srcId="{65EE690E-C193-4207-9E1D-B9F4DF0B52EF}" destId="{FC7F7F83-53EE-4AB5-8159-A569B220101E}" srcOrd="11" destOrd="0" presId="urn:microsoft.com/office/officeart/2005/8/layout/list1"/>
    <dgm:cxn modelId="{1E56BBDF-EB3E-46FF-AF8E-7DE54DD91AA3}" type="presParOf" srcId="{65EE690E-C193-4207-9E1D-B9F4DF0B52EF}" destId="{5B51BE38-5F92-423D-9CF5-40B896B64727}" srcOrd="12" destOrd="0" presId="urn:microsoft.com/office/officeart/2005/8/layout/list1"/>
    <dgm:cxn modelId="{57ECA75C-DC90-4870-B235-9B7AFEA578F2}" type="presParOf" srcId="{5B51BE38-5F92-423D-9CF5-40B896B64727}" destId="{8A852072-51D6-494E-8F80-B7FD5F1D1D45}" srcOrd="0" destOrd="0" presId="urn:microsoft.com/office/officeart/2005/8/layout/list1"/>
    <dgm:cxn modelId="{6D468E5A-AF9D-4E40-A547-534DE34A8083}" type="presParOf" srcId="{5B51BE38-5F92-423D-9CF5-40B896B64727}" destId="{2FBC2C95-D62F-4894-9438-6C2B3429CA82}" srcOrd="1" destOrd="0" presId="urn:microsoft.com/office/officeart/2005/8/layout/list1"/>
    <dgm:cxn modelId="{96149C3A-30F0-4908-94EC-250501812887}" type="presParOf" srcId="{65EE690E-C193-4207-9E1D-B9F4DF0B52EF}" destId="{22F91C72-AF1D-4993-959D-7AEF705713AF}" srcOrd="13" destOrd="0" presId="urn:microsoft.com/office/officeart/2005/8/layout/list1"/>
    <dgm:cxn modelId="{08FA666D-85F4-447C-9DCC-AC17840626AB}" type="presParOf" srcId="{65EE690E-C193-4207-9E1D-B9F4DF0B52EF}" destId="{03708E86-7239-44F0-9EF1-0EA7F68D20CD}" srcOrd="14" destOrd="0" presId="urn:microsoft.com/office/officeart/2005/8/layout/list1"/>
    <dgm:cxn modelId="{9D58E434-67FA-4CAC-9E1F-1EAE74A2FED9}" type="presParOf" srcId="{65EE690E-C193-4207-9E1D-B9F4DF0B52EF}" destId="{963DDA67-108A-410D-A65B-7E9524B23BAB}" srcOrd="15" destOrd="0" presId="urn:microsoft.com/office/officeart/2005/8/layout/list1"/>
    <dgm:cxn modelId="{C785187E-5E0E-4E45-A83C-1C120114206B}" type="presParOf" srcId="{65EE690E-C193-4207-9E1D-B9F4DF0B52EF}" destId="{AB6D443C-E8E4-449D-8B2D-855D90C4FD90}" srcOrd="16" destOrd="0" presId="urn:microsoft.com/office/officeart/2005/8/layout/list1"/>
    <dgm:cxn modelId="{58D53D91-6121-40B8-BA8C-964F53B2720F}" type="presParOf" srcId="{AB6D443C-E8E4-449D-8B2D-855D90C4FD90}" destId="{48D9A5EF-79A3-478A-84C6-D21323B41321}" srcOrd="0" destOrd="0" presId="urn:microsoft.com/office/officeart/2005/8/layout/list1"/>
    <dgm:cxn modelId="{407E17DD-66A8-4888-918B-08E458BC1EDE}" type="presParOf" srcId="{AB6D443C-E8E4-449D-8B2D-855D90C4FD90}" destId="{F2B3DA4E-6AF7-4281-91E8-EA545DAF82B9}" srcOrd="1" destOrd="0" presId="urn:microsoft.com/office/officeart/2005/8/layout/list1"/>
    <dgm:cxn modelId="{8D09F79C-3D87-4AC7-BEE6-B2E4ABF2406F}" type="presParOf" srcId="{65EE690E-C193-4207-9E1D-B9F4DF0B52EF}" destId="{CB00CF55-4E15-407E-B5BB-A4B7D5867CCD}" srcOrd="17" destOrd="0" presId="urn:microsoft.com/office/officeart/2005/8/layout/list1"/>
    <dgm:cxn modelId="{5188087F-2AA1-404E-BDAD-2D63F02854D5}" type="presParOf" srcId="{65EE690E-C193-4207-9E1D-B9F4DF0B52EF}" destId="{CC93C790-13EF-4230-B593-FE9F0EF2CE7B}" srcOrd="18" destOrd="0" presId="urn:microsoft.com/office/officeart/2005/8/layout/list1"/>
    <dgm:cxn modelId="{68F1C44C-AB96-49C0-A3AD-F72644319383}" type="presParOf" srcId="{65EE690E-C193-4207-9E1D-B9F4DF0B52EF}" destId="{9B36E5E0-117F-45FF-AD6B-A3DA89146B31}" srcOrd="19" destOrd="0" presId="urn:microsoft.com/office/officeart/2005/8/layout/list1"/>
    <dgm:cxn modelId="{CF55C1D7-15D5-4328-94D2-78E6F0659A1C}" type="presParOf" srcId="{65EE690E-C193-4207-9E1D-B9F4DF0B52EF}" destId="{3E1F5073-A4D5-44AA-AD21-64A5C2870A44}" srcOrd="20" destOrd="0" presId="urn:microsoft.com/office/officeart/2005/8/layout/list1"/>
    <dgm:cxn modelId="{83492383-5CBD-4DA3-BC57-35B351A41CFE}" type="presParOf" srcId="{3E1F5073-A4D5-44AA-AD21-64A5C2870A44}" destId="{A34134F3-4006-4ECD-927E-40C406E720F0}" srcOrd="0" destOrd="0" presId="urn:microsoft.com/office/officeart/2005/8/layout/list1"/>
    <dgm:cxn modelId="{0DFE525E-C3A0-41FB-A978-D456ED624E01}" type="presParOf" srcId="{3E1F5073-A4D5-44AA-AD21-64A5C2870A44}" destId="{81849CB1-BFDB-47EE-9101-4ED612CF5615}" srcOrd="1" destOrd="0" presId="urn:microsoft.com/office/officeart/2005/8/layout/list1"/>
    <dgm:cxn modelId="{3F0208FB-F286-47F7-9637-C8F4AFB08CD5}" type="presParOf" srcId="{65EE690E-C193-4207-9E1D-B9F4DF0B52EF}" destId="{9AFCF053-3E35-4CC0-AC16-F15F7A558D3E}" srcOrd="21" destOrd="0" presId="urn:microsoft.com/office/officeart/2005/8/layout/list1"/>
    <dgm:cxn modelId="{8F2EBD74-0088-461A-99CA-47721ED00276}" type="presParOf" srcId="{65EE690E-C193-4207-9E1D-B9F4DF0B52EF}" destId="{5B180094-B75B-4F82-A35A-6238B7568C5F}" srcOrd="22" destOrd="0" presId="urn:microsoft.com/office/officeart/2005/8/layout/list1"/>
    <dgm:cxn modelId="{0A6A7881-A1C3-474E-B1F5-13CDA1BBA5DE}" type="presParOf" srcId="{65EE690E-C193-4207-9E1D-B9F4DF0B52EF}" destId="{17E05AC3-94A2-46E2-B627-58FD5371133C}" srcOrd="23" destOrd="0" presId="urn:microsoft.com/office/officeart/2005/8/layout/list1"/>
    <dgm:cxn modelId="{E41BE970-DEAA-4EF9-B939-CC08D0F5F874}" type="presParOf" srcId="{65EE690E-C193-4207-9E1D-B9F4DF0B52EF}" destId="{02BE900C-3AF3-4DA8-9AAE-0ACB5D329ACA}" srcOrd="24" destOrd="0" presId="urn:microsoft.com/office/officeart/2005/8/layout/list1"/>
    <dgm:cxn modelId="{94454075-DE24-4B5C-838F-4105B3DD9321}" type="presParOf" srcId="{02BE900C-3AF3-4DA8-9AAE-0ACB5D329ACA}" destId="{A679A0DC-2837-4BB4-953E-C9524BC6E955}" srcOrd="0" destOrd="0" presId="urn:microsoft.com/office/officeart/2005/8/layout/list1"/>
    <dgm:cxn modelId="{EE7C7CFA-251E-45E0-989E-999625B39265}" type="presParOf" srcId="{02BE900C-3AF3-4DA8-9AAE-0ACB5D329ACA}" destId="{A4ECB41D-5B2D-44A1-8419-122820C6B1AF}" srcOrd="1" destOrd="0" presId="urn:microsoft.com/office/officeart/2005/8/layout/list1"/>
    <dgm:cxn modelId="{5A810406-5DB7-4367-87DD-564B88E7F92D}" type="presParOf" srcId="{65EE690E-C193-4207-9E1D-B9F4DF0B52EF}" destId="{93F7EC95-7235-4155-8F6A-786DF4B4CF75}" srcOrd="25" destOrd="0" presId="urn:microsoft.com/office/officeart/2005/8/layout/list1"/>
    <dgm:cxn modelId="{10BEAE50-EFB1-47DC-807B-F9EC97B5C38A}" type="presParOf" srcId="{65EE690E-C193-4207-9E1D-B9F4DF0B52EF}" destId="{730D2AF4-D772-4C35-B182-2DDF4E616514}"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E4C04-C680-4B8D-B81F-CD6BB9FEBED1}"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228998B8-A9AA-4E0B-91EB-FEE2ACEEEE48}">
      <dgm:prSet phldrT="[Text]" custT="1"/>
      <dgm:spPr/>
      <dgm:t>
        <a:bodyPr/>
        <a:lstStyle/>
        <a:p>
          <a:r>
            <a:rPr lang="en-US" sz="2400" dirty="0" smtClean="0">
              <a:latin typeface="AR CENA" pitchFamily="2" charset="0"/>
            </a:rPr>
            <a:t>Rollout and Standup Enterprise Stable Teams</a:t>
          </a:r>
          <a:endParaRPr lang="en-US" sz="2400" dirty="0">
            <a:latin typeface="AR CENA" pitchFamily="2" charset="0"/>
          </a:endParaRPr>
        </a:p>
      </dgm:t>
    </dgm:pt>
    <dgm:pt modelId="{AD1EC9AC-2C48-4596-9588-BA8A99A75263}" type="parTrans" cxnId="{98B2C49D-E971-45CF-BB72-F56D263B3E29}">
      <dgm:prSet/>
      <dgm:spPr/>
      <dgm:t>
        <a:bodyPr/>
        <a:lstStyle/>
        <a:p>
          <a:endParaRPr lang="en-US" sz="2400">
            <a:latin typeface="AR CENA" pitchFamily="2" charset="0"/>
          </a:endParaRPr>
        </a:p>
      </dgm:t>
    </dgm:pt>
    <dgm:pt modelId="{132506CC-1E46-4AE5-8F80-46EA1C6FB435}" type="sibTrans" cxnId="{98B2C49D-E971-45CF-BB72-F56D263B3E29}">
      <dgm:prSet/>
      <dgm:spPr/>
      <dgm:t>
        <a:bodyPr/>
        <a:lstStyle/>
        <a:p>
          <a:endParaRPr lang="en-US" sz="2400">
            <a:latin typeface="AR CENA" pitchFamily="2" charset="0"/>
          </a:endParaRPr>
        </a:p>
      </dgm:t>
    </dgm:pt>
    <dgm:pt modelId="{969ACFA0-7347-4FB0-B1B9-8BBF112DCA2D}">
      <dgm:prSet phldrT="[Text]" custT="1"/>
      <dgm:spPr/>
      <dgm:t>
        <a:bodyPr/>
        <a:lstStyle/>
        <a:p>
          <a:r>
            <a:rPr lang="en-US" sz="2400" dirty="0" smtClean="0">
              <a:latin typeface="AR CENA" pitchFamily="2" charset="0"/>
            </a:rPr>
            <a:t>Resource Manager Role Shift, Change Management </a:t>
          </a:r>
          <a:endParaRPr lang="en-US" sz="2400" dirty="0">
            <a:latin typeface="AR CENA" pitchFamily="2" charset="0"/>
          </a:endParaRPr>
        </a:p>
      </dgm:t>
    </dgm:pt>
    <dgm:pt modelId="{71B04D86-02AF-4C3C-82AD-4C18D4364F0E}" type="parTrans" cxnId="{AADA2152-D540-465D-A487-4E89095736B9}">
      <dgm:prSet/>
      <dgm:spPr/>
      <dgm:t>
        <a:bodyPr/>
        <a:lstStyle/>
        <a:p>
          <a:endParaRPr lang="en-US"/>
        </a:p>
      </dgm:t>
    </dgm:pt>
    <dgm:pt modelId="{98D2403E-EC56-459C-897A-D5AC5C9F32FC}" type="sibTrans" cxnId="{AADA2152-D540-465D-A487-4E89095736B9}">
      <dgm:prSet/>
      <dgm:spPr/>
      <dgm:t>
        <a:bodyPr/>
        <a:lstStyle/>
        <a:p>
          <a:endParaRPr lang="en-US"/>
        </a:p>
      </dgm:t>
    </dgm:pt>
    <dgm:pt modelId="{B3220909-983C-4DE7-8E7D-5DE89D6EA426}">
      <dgm:prSet phldrT="[Text]" custT="1"/>
      <dgm:spPr/>
      <dgm:t>
        <a:bodyPr/>
        <a:lstStyle/>
        <a:p>
          <a:r>
            <a:rPr lang="en-US" sz="2400" dirty="0" smtClean="0">
              <a:latin typeface="AR CENA" pitchFamily="2" charset="0"/>
            </a:rPr>
            <a:t>More Servant Leadership, Facilitation and Collaboration Training</a:t>
          </a:r>
          <a:endParaRPr lang="en-US" sz="2400" dirty="0">
            <a:latin typeface="AR CENA" pitchFamily="2" charset="0"/>
          </a:endParaRPr>
        </a:p>
      </dgm:t>
    </dgm:pt>
    <dgm:pt modelId="{201B0D40-6974-4356-B517-63FE983FC4C1}" type="parTrans" cxnId="{5263AD1B-0091-42E7-B384-BF016580D8F3}">
      <dgm:prSet/>
      <dgm:spPr/>
      <dgm:t>
        <a:bodyPr/>
        <a:lstStyle/>
        <a:p>
          <a:endParaRPr lang="en-US"/>
        </a:p>
      </dgm:t>
    </dgm:pt>
    <dgm:pt modelId="{FC80AA13-1938-4509-9F1B-BA01AFF8221C}" type="sibTrans" cxnId="{5263AD1B-0091-42E7-B384-BF016580D8F3}">
      <dgm:prSet/>
      <dgm:spPr/>
      <dgm:t>
        <a:bodyPr/>
        <a:lstStyle/>
        <a:p>
          <a:endParaRPr lang="en-US"/>
        </a:p>
      </dgm:t>
    </dgm:pt>
    <dgm:pt modelId="{51CCCE15-F606-41A4-85BE-01A18BB79206}">
      <dgm:prSet phldrT="[Text]" custT="1"/>
      <dgm:spPr/>
      <dgm:t>
        <a:bodyPr/>
        <a:lstStyle/>
        <a:p>
          <a:r>
            <a:rPr lang="en-US" sz="2400" dirty="0" smtClean="0">
              <a:latin typeface="AR CENA" pitchFamily="2" charset="0"/>
            </a:rPr>
            <a:t>Lean Power4 Growth on the Business Side</a:t>
          </a:r>
          <a:endParaRPr lang="en-US" sz="2400" dirty="0">
            <a:latin typeface="AR CENA" pitchFamily="2" charset="0"/>
          </a:endParaRPr>
        </a:p>
      </dgm:t>
    </dgm:pt>
    <dgm:pt modelId="{17E7B611-33BD-402F-9D49-F6D424D4657F}" type="parTrans" cxnId="{1C440C11-ACF7-42BA-A38A-E45B1A0757BC}">
      <dgm:prSet/>
      <dgm:spPr/>
      <dgm:t>
        <a:bodyPr/>
        <a:lstStyle/>
        <a:p>
          <a:endParaRPr lang="en-US"/>
        </a:p>
      </dgm:t>
    </dgm:pt>
    <dgm:pt modelId="{B24F5F67-672D-4F15-AF52-8DBEAA4F9541}" type="sibTrans" cxnId="{1C440C11-ACF7-42BA-A38A-E45B1A0757BC}">
      <dgm:prSet/>
      <dgm:spPr/>
      <dgm:t>
        <a:bodyPr/>
        <a:lstStyle/>
        <a:p>
          <a:endParaRPr lang="en-US"/>
        </a:p>
      </dgm:t>
    </dgm:pt>
    <dgm:pt modelId="{F1C5D5C4-781C-426F-80BC-E8A4CC99C746}">
      <dgm:prSet phldrT="[Text]" custT="1"/>
      <dgm:spPr/>
      <dgm:t>
        <a:bodyPr/>
        <a:lstStyle/>
        <a:p>
          <a:r>
            <a:rPr lang="en-US" sz="2400" dirty="0" smtClean="0">
              <a:latin typeface="AR CENA" pitchFamily="2" charset="0"/>
            </a:rPr>
            <a:t>Agile Coaching for Teams and Programs</a:t>
          </a:r>
          <a:endParaRPr lang="en-US" sz="2400" dirty="0">
            <a:latin typeface="AR CENA" pitchFamily="2" charset="0"/>
          </a:endParaRPr>
        </a:p>
      </dgm:t>
    </dgm:pt>
    <dgm:pt modelId="{FC15045F-9258-4081-9BBC-71E94BA420FE}" type="parTrans" cxnId="{C0B3D7E9-C688-4DB3-8C07-5A6F2258E15F}">
      <dgm:prSet/>
      <dgm:spPr/>
      <dgm:t>
        <a:bodyPr/>
        <a:lstStyle/>
        <a:p>
          <a:endParaRPr lang="en-US"/>
        </a:p>
      </dgm:t>
    </dgm:pt>
    <dgm:pt modelId="{89156F88-BA37-462D-8E8E-B7CDDCC132DA}" type="sibTrans" cxnId="{C0B3D7E9-C688-4DB3-8C07-5A6F2258E15F}">
      <dgm:prSet/>
      <dgm:spPr/>
      <dgm:t>
        <a:bodyPr/>
        <a:lstStyle/>
        <a:p>
          <a:endParaRPr lang="en-US"/>
        </a:p>
      </dgm:t>
    </dgm:pt>
    <dgm:pt modelId="{5A1B98A9-6333-4293-A467-25DE363420F6}">
      <dgm:prSet phldrT="[Text]" custT="1"/>
      <dgm:spPr/>
      <dgm:t>
        <a:bodyPr/>
        <a:lstStyle/>
        <a:p>
          <a:r>
            <a:rPr lang="en-US" sz="2400" dirty="0" smtClean="0">
              <a:latin typeface="AR CENA" pitchFamily="2" charset="0"/>
            </a:rPr>
            <a:t>Open House Tours for the Community</a:t>
          </a:r>
          <a:endParaRPr lang="en-US" sz="2400" dirty="0">
            <a:latin typeface="AR CENA" pitchFamily="2" charset="0"/>
          </a:endParaRPr>
        </a:p>
      </dgm:t>
    </dgm:pt>
    <dgm:pt modelId="{4654888B-9594-4996-9C9C-4AB33D23A497}" type="parTrans" cxnId="{1E0F784E-9130-403F-BDAB-DEE86C35A6C6}">
      <dgm:prSet/>
      <dgm:spPr/>
      <dgm:t>
        <a:bodyPr/>
        <a:lstStyle/>
        <a:p>
          <a:endParaRPr lang="en-US"/>
        </a:p>
      </dgm:t>
    </dgm:pt>
    <dgm:pt modelId="{01129B03-1470-482B-8CC8-E303EA6D4099}" type="sibTrans" cxnId="{1E0F784E-9130-403F-BDAB-DEE86C35A6C6}">
      <dgm:prSet/>
      <dgm:spPr/>
      <dgm:t>
        <a:bodyPr/>
        <a:lstStyle/>
        <a:p>
          <a:endParaRPr lang="en-US"/>
        </a:p>
      </dgm:t>
    </dgm:pt>
    <dgm:pt modelId="{F2BABCEA-1EDD-46B0-AF74-78C32FEEA602}">
      <dgm:prSet phldrT="[Text]" custT="1"/>
      <dgm:spPr/>
      <dgm:t>
        <a:bodyPr/>
        <a:lstStyle/>
        <a:p>
          <a:r>
            <a:rPr lang="en-US" sz="2400" dirty="0" smtClean="0">
              <a:latin typeface="AR CENA" pitchFamily="2" charset="0"/>
            </a:rPr>
            <a:t>Agile Testing, Agile Requirements Training</a:t>
          </a:r>
          <a:endParaRPr lang="en-US" sz="2400" dirty="0">
            <a:latin typeface="AR CENA" pitchFamily="2" charset="0"/>
          </a:endParaRPr>
        </a:p>
      </dgm:t>
    </dgm:pt>
    <dgm:pt modelId="{75C1039D-0D7F-49AF-8FF7-6ADAF1FE6FA6}" type="parTrans" cxnId="{64CD9724-8F80-4CBF-8ADB-BD409C4D60A8}">
      <dgm:prSet/>
      <dgm:spPr/>
      <dgm:t>
        <a:bodyPr/>
        <a:lstStyle/>
        <a:p>
          <a:endParaRPr lang="en-US"/>
        </a:p>
      </dgm:t>
    </dgm:pt>
    <dgm:pt modelId="{CCD8E102-96FE-482B-B2C6-4AE8A57C19B8}" type="sibTrans" cxnId="{64CD9724-8F80-4CBF-8ADB-BD409C4D60A8}">
      <dgm:prSet/>
      <dgm:spPr/>
      <dgm:t>
        <a:bodyPr/>
        <a:lstStyle/>
        <a:p>
          <a:endParaRPr lang="en-US"/>
        </a:p>
      </dgm:t>
    </dgm:pt>
    <dgm:pt modelId="{65EE690E-C193-4207-9E1D-B9F4DF0B52EF}" type="pres">
      <dgm:prSet presAssocID="{854E4C04-C680-4B8D-B81F-CD6BB9FEBED1}" presName="linear" presStyleCnt="0">
        <dgm:presLayoutVars>
          <dgm:dir/>
          <dgm:animLvl val="lvl"/>
          <dgm:resizeHandles val="exact"/>
        </dgm:presLayoutVars>
      </dgm:prSet>
      <dgm:spPr/>
      <dgm:t>
        <a:bodyPr/>
        <a:lstStyle/>
        <a:p>
          <a:endParaRPr lang="en-US"/>
        </a:p>
      </dgm:t>
    </dgm:pt>
    <dgm:pt modelId="{A3595C4C-EB50-4CE5-965D-80CB9F84E07B}" type="pres">
      <dgm:prSet presAssocID="{228998B8-A9AA-4E0B-91EB-FEE2ACEEEE48}" presName="parentLin" presStyleCnt="0"/>
      <dgm:spPr/>
    </dgm:pt>
    <dgm:pt modelId="{6A1EF392-84DC-48D8-A50D-8985305DCD99}" type="pres">
      <dgm:prSet presAssocID="{228998B8-A9AA-4E0B-91EB-FEE2ACEEEE48}" presName="parentLeftMargin" presStyleLbl="node1" presStyleIdx="0" presStyleCnt="7"/>
      <dgm:spPr/>
      <dgm:t>
        <a:bodyPr/>
        <a:lstStyle/>
        <a:p>
          <a:endParaRPr lang="en-US"/>
        </a:p>
      </dgm:t>
    </dgm:pt>
    <dgm:pt modelId="{0670B3C4-C8D4-4C0C-A490-38C849A7B0D5}" type="pres">
      <dgm:prSet presAssocID="{228998B8-A9AA-4E0B-91EB-FEE2ACEEEE48}" presName="parentText" presStyleLbl="node1" presStyleIdx="0" presStyleCnt="7" custScaleX="134022" custLinFactNeighborX="-4762" custLinFactNeighborY="5103">
        <dgm:presLayoutVars>
          <dgm:chMax val="0"/>
          <dgm:bulletEnabled val="1"/>
        </dgm:presLayoutVars>
      </dgm:prSet>
      <dgm:spPr/>
      <dgm:t>
        <a:bodyPr/>
        <a:lstStyle/>
        <a:p>
          <a:endParaRPr lang="en-US"/>
        </a:p>
      </dgm:t>
    </dgm:pt>
    <dgm:pt modelId="{298205BE-46DB-47F7-B989-58D942C1914E}" type="pres">
      <dgm:prSet presAssocID="{228998B8-A9AA-4E0B-91EB-FEE2ACEEEE48}" presName="negativeSpace" presStyleCnt="0"/>
      <dgm:spPr/>
    </dgm:pt>
    <dgm:pt modelId="{279542F6-1B04-4E43-9D45-76DAC568F2B5}" type="pres">
      <dgm:prSet presAssocID="{228998B8-A9AA-4E0B-91EB-FEE2ACEEEE48}" presName="childText" presStyleLbl="conFgAcc1" presStyleIdx="0" presStyleCnt="7">
        <dgm:presLayoutVars>
          <dgm:bulletEnabled val="1"/>
        </dgm:presLayoutVars>
      </dgm:prSet>
      <dgm:spPr/>
    </dgm:pt>
    <dgm:pt modelId="{93073A14-EFC5-4986-B56D-302779A50F1C}" type="pres">
      <dgm:prSet presAssocID="{132506CC-1E46-4AE5-8F80-46EA1C6FB435}" presName="spaceBetweenRectangles" presStyleCnt="0"/>
      <dgm:spPr/>
    </dgm:pt>
    <dgm:pt modelId="{F5F84F46-22A0-4626-B1E3-AD0DD334F63C}" type="pres">
      <dgm:prSet presAssocID="{969ACFA0-7347-4FB0-B1B9-8BBF112DCA2D}" presName="parentLin" presStyleCnt="0"/>
      <dgm:spPr/>
    </dgm:pt>
    <dgm:pt modelId="{C9B9DA95-6721-4A5B-9E7C-9088B624C16C}" type="pres">
      <dgm:prSet presAssocID="{969ACFA0-7347-4FB0-B1B9-8BBF112DCA2D}" presName="parentLeftMargin" presStyleLbl="node1" presStyleIdx="0" presStyleCnt="7"/>
      <dgm:spPr/>
      <dgm:t>
        <a:bodyPr/>
        <a:lstStyle/>
        <a:p>
          <a:endParaRPr lang="en-US"/>
        </a:p>
      </dgm:t>
    </dgm:pt>
    <dgm:pt modelId="{D200B0E3-208B-45AA-AFED-3871BBBBE7AA}" type="pres">
      <dgm:prSet presAssocID="{969ACFA0-7347-4FB0-B1B9-8BBF112DCA2D}" presName="parentText" presStyleLbl="node1" presStyleIdx="1" presStyleCnt="7" custScaleX="133253">
        <dgm:presLayoutVars>
          <dgm:chMax val="0"/>
          <dgm:bulletEnabled val="1"/>
        </dgm:presLayoutVars>
      </dgm:prSet>
      <dgm:spPr/>
      <dgm:t>
        <a:bodyPr/>
        <a:lstStyle/>
        <a:p>
          <a:endParaRPr lang="en-US"/>
        </a:p>
      </dgm:t>
    </dgm:pt>
    <dgm:pt modelId="{665434A0-EB40-476F-8E38-66E8DA459C33}" type="pres">
      <dgm:prSet presAssocID="{969ACFA0-7347-4FB0-B1B9-8BBF112DCA2D}" presName="negativeSpace" presStyleCnt="0"/>
      <dgm:spPr/>
    </dgm:pt>
    <dgm:pt modelId="{06822C4A-A9C8-442B-9FF6-BE5E2B6A2A9A}" type="pres">
      <dgm:prSet presAssocID="{969ACFA0-7347-4FB0-B1B9-8BBF112DCA2D}" presName="childText" presStyleLbl="conFgAcc1" presStyleIdx="1" presStyleCnt="7">
        <dgm:presLayoutVars>
          <dgm:bulletEnabled val="1"/>
        </dgm:presLayoutVars>
      </dgm:prSet>
      <dgm:spPr/>
    </dgm:pt>
    <dgm:pt modelId="{6F103766-27C0-44A3-B41A-44A1F73997FB}" type="pres">
      <dgm:prSet presAssocID="{98D2403E-EC56-459C-897A-D5AC5C9F32FC}" presName="spaceBetweenRectangles" presStyleCnt="0"/>
      <dgm:spPr/>
    </dgm:pt>
    <dgm:pt modelId="{6FDAF790-E740-4AF1-85F5-1CDFA42AC2B9}" type="pres">
      <dgm:prSet presAssocID="{B3220909-983C-4DE7-8E7D-5DE89D6EA426}" presName="parentLin" presStyleCnt="0"/>
      <dgm:spPr/>
    </dgm:pt>
    <dgm:pt modelId="{003CB4DD-1D9E-413C-B1EC-1792D02279C9}" type="pres">
      <dgm:prSet presAssocID="{B3220909-983C-4DE7-8E7D-5DE89D6EA426}" presName="parentLeftMargin" presStyleLbl="node1" presStyleIdx="1" presStyleCnt="7"/>
      <dgm:spPr/>
      <dgm:t>
        <a:bodyPr/>
        <a:lstStyle/>
        <a:p>
          <a:endParaRPr lang="en-US"/>
        </a:p>
      </dgm:t>
    </dgm:pt>
    <dgm:pt modelId="{85E7DF93-AD0A-4DA7-84CD-4FB556529373}" type="pres">
      <dgm:prSet presAssocID="{B3220909-983C-4DE7-8E7D-5DE89D6EA426}" presName="parentText" presStyleLbl="node1" presStyleIdx="2" presStyleCnt="7" custScaleX="133253">
        <dgm:presLayoutVars>
          <dgm:chMax val="0"/>
          <dgm:bulletEnabled val="1"/>
        </dgm:presLayoutVars>
      </dgm:prSet>
      <dgm:spPr/>
      <dgm:t>
        <a:bodyPr/>
        <a:lstStyle/>
        <a:p>
          <a:endParaRPr lang="en-US"/>
        </a:p>
      </dgm:t>
    </dgm:pt>
    <dgm:pt modelId="{F696C803-19B5-4114-839F-CA279EF32D16}" type="pres">
      <dgm:prSet presAssocID="{B3220909-983C-4DE7-8E7D-5DE89D6EA426}" presName="negativeSpace" presStyleCnt="0"/>
      <dgm:spPr/>
    </dgm:pt>
    <dgm:pt modelId="{E89A1D65-7D42-4FF3-B49F-ECC7A87D6890}" type="pres">
      <dgm:prSet presAssocID="{B3220909-983C-4DE7-8E7D-5DE89D6EA426}" presName="childText" presStyleLbl="conFgAcc1" presStyleIdx="2" presStyleCnt="7">
        <dgm:presLayoutVars>
          <dgm:bulletEnabled val="1"/>
        </dgm:presLayoutVars>
      </dgm:prSet>
      <dgm:spPr/>
    </dgm:pt>
    <dgm:pt modelId="{05288445-F3BC-4AC5-B2CA-571A86343CFF}" type="pres">
      <dgm:prSet presAssocID="{FC80AA13-1938-4509-9F1B-BA01AFF8221C}" presName="spaceBetweenRectangles" presStyleCnt="0"/>
      <dgm:spPr/>
    </dgm:pt>
    <dgm:pt modelId="{EF808AC9-5BB6-48D2-AC3B-9DD99A69257A}" type="pres">
      <dgm:prSet presAssocID="{F2BABCEA-1EDD-46B0-AF74-78C32FEEA602}" presName="parentLin" presStyleCnt="0"/>
      <dgm:spPr/>
    </dgm:pt>
    <dgm:pt modelId="{142539EA-1844-4C81-8BD2-ECA7DEF70F8C}" type="pres">
      <dgm:prSet presAssocID="{F2BABCEA-1EDD-46B0-AF74-78C32FEEA602}" presName="parentLeftMargin" presStyleLbl="node1" presStyleIdx="2" presStyleCnt="7"/>
      <dgm:spPr/>
      <dgm:t>
        <a:bodyPr/>
        <a:lstStyle/>
        <a:p>
          <a:endParaRPr lang="en-US"/>
        </a:p>
      </dgm:t>
    </dgm:pt>
    <dgm:pt modelId="{980C61F1-22EB-43EC-AC00-A2ED87536390}" type="pres">
      <dgm:prSet presAssocID="{F2BABCEA-1EDD-46B0-AF74-78C32FEEA602}" presName="parentText" presStyleLbl="node1" presStyleIdx="3" presStyleCnt="7" custScaleX="134409" custScaleY="110902" custLinFactNeighborX="-4762" custLinFactNeighborY="-7228">
        <dgm:presLayoutVars>
          <dgm:chMax val="0"/>
          <dgm:bulletEnabled val="1"/>
        </dgm:presLayoutVars>
      </dgm:prSet>
      <dgm:spPr/>
      <dgm:t>
        <a:bodyPr/>
        <a:lstStyle/>
        <a:p>
          <a:endParaRPr lang="en-US"/>
        </a:p>
      </dgm:t>
    </dgm:pt>
    <dgm:pt modelId="{2931FA11-A7FF-4252-862D-85882C329196}" type="pres">
      <dgm:prSet presAssocID="{F2BABCEA-1EDD-46B0-AF74-78C32FEEA602}" presName="negativeSpace" presStyleCnt="0"/>
      <dgm:spPr/>
    </dgm:pt>
    <dgm:pt modelId="{C13F6966-0FB0-4573-94E8-B7CB72B2762E}" type="pres">
      <dgm:prSet presAssocID="{F2BABCEA-1EDD-46B0-AF74-78C32FEEA602}" presName="childText" presStyleLbl="conFgAcc1" presStyleIdx="3" presStyleCnt="7">
        <dgm:presLayoutVars>
          <dgm:bulletEnabled val="1"/>
        </dgm:presLayoutVars>
      </dgm:prSet>
      <dgm:spPr/>
    </dgm:pt>
    <dgm:pt modelId="{288D74A6-64FF-45B3-84F5-E55E18518F57}" type="pres">
      <dgm:prSet presAssocID="{CCD8E102-96FE-482B-B2C6-4AE8A57C19B8}" presName="spaceBetweenRectangles" presStyleCnt="0"/>
      <dgm:spPr/>
    </dgm:pt>
    <dgm:pt modelId="{F130A054-EE85-42B4-9079-58FBF97C6A02}" type="pres">
      <dgm:prSet presAssocID="{51CCCE15-F606-41A4-85BE-01A18BB79206}" presName="parentLin" presStyleCnt="0"/>
      <dgm:spPr/>
    </dgm:pt>
    <dgm:pt modelId="{83D6620C-0922-43D9-9C66-6CC63C493DEF}" type="pres">
      <dgm:prSet presAssocID="{51CCCE15-F606-41A4-85BE-01A18BB79206}" presName="parentLeftMargin" presStyleLbl="node1" presStyleIdx="3" presStyleCnt="7"/>
      <dgm:spPr/>
      <dgm:t>
        <a:bodyPr/>
        <a:lstStyle/>
        <a:p>
          <a:endParaRPr lang="en-US"/>
        </a:p>
      </dgm:t>
    </dgm:pt>
    <dgm:pt modelId="{90A6CA51-00E1-4EE7-80BF-300739E060DB}" type="pres">
      <dgm:prSet presAssocID="{51CCCE15-F606-41A4-85BE-01A18BB79206}" presName="parentText" presStyleLbl="node1" presStyleIdx="4" presStyleCnt="7" custScaleX="133253">
        <dgm:presLayoutVars>
          <dgm:chMax val="0"/>
          <dgm:bulletEnabled val="1"/>
        </dgm:presLayoutVars>
      </dgm:prSet>
      <dgm:spPr/>
      <dgm:t>
        <a:bodyPr/>
        <a:lstStyle/>
        <a:p>
          <a:endParaRPr lang="en-US"/>
        </a:p>
      </dgm:t>
    </dgm:pt>
    <dgm:pt modelId="{5436A965-C57F-4FEE-916E-CD68CEA3CD51}" type="pres">
      <dgm:prSet presAssocID="{51CCCE15-F606-41A4-85BE-01A18BB79206}" presName="negativeSpace" presStyleCnt="0"/>
      <dgm:spPr/>
    </dgm:pt>
    <dgm:pt modelId="{2E174B91-376A-4333-8C62-0F7CA0269DC0}" type="pres">
      <dgm:prSet presAssocID="{51CCCE15-F606-41A4-85BE-01A18BB79206}" presName="childText" presStyleLbl="conFgAcc1" presStyleIdx="4" presStyleCnt="7">
        <dgm:presLayoutVars>
          <dgm:bulletEnabled val="1"/>
        </dgm:presLayoutVars>
      </dgm:prSet>
      <dgm:spPr/>
    </dgm:pt>
    <dgm:pt modelId="{48248FA7-A221-4DEE-9FF8-0C78E4FFF101}" type="pres">
      <dgm:prSet presAssocID="{B24F5F67-672D-4F15-AF52-8DBEAA4F9541}" presName="spaceBetweenRectangles" presStyleCnt="0"/>
      <dgm:spPr/>
    </dgm:pt>
    <dgm:pt modelId="{D39FFF38-2B22-4D77-A314-A2C19D199DC1}" type="pres">
      <dgm:prSet presAssocID="{F1C5D5C4-781C-426F-80BC-E8A4CC99C746}" presName="parentLin" presStyleCnt="0"/>
      <dgm:spPr/>
    </dgm:pt>
    <dgm:pt modelId="{092C4C29-2DD1-4313-8839-BFEC3776E532}" type="pres">
      <dgm:prSet presAssocID="{F1C5D5C4-781C-426F-80BC-E8A4CC99C746}" presName="parentLeftMargin" presStyleLbl="node1" presStyleIdx="4" presStyleCnt="7"/>
      <dgm:spPr/>
      <dgm:t>
        <a:bodyPr/>
        <a:lstStyle/>
        <a:p>
          <a:endParaRPr lang="en-US"/>
        </a:p>
      </dgm:t>
    </dgm:pt>
    <dgm:pt modelId="{BD08BC5F-5A90-4A2B-A339-039D6599E5F4}" type="pres">
      <dgm:prSet presAssocID="{F1C5D5C4-781C-426F-80BC-E8A4CC99C746}" presName="parentText" presStyleLbl="node1" presStyleIdx="5" presStyleCnt="7" custScaleX="133728" custScaleY="110902">
        <dgm:presLayoutVars>
          <dgm:chMax val="0"/>
          <dgm:bulletEnabled val="1"/>
        </dgm:presLayoutVars>
      </dgm:prSet>
      <dgm:spPr/>
      <dgm:t>
        <a:bodyPr/>
        <a:lstStyle/>
        <a:p>
          <a:endParaRPr lang="en-US"/>
        </a:p>
      </dgm:t>
    </dgm:pt>
    <dgm:pt modelId="{84F52F24-D563-4D73-BE91-62A747436D2D}" type="pres">
      <dgm:prSet presAssocID="{F1C5D5C4-781C-426F-80BC-E8A4CC99C746}" presName="negativeSpace" presStyleCnt="0"/>
      <dgm:spPr/>
    </dgm:pt>
    <dgm:pt modelId="{EC095604-8688-4930-B258-0CADE6222B9E}" type="pres">
      <dgm:prSet presAssocID="{F1C5D5C4-781C-426F-80BC-E8A4CC99C746}" presName="childText" presStyleLbl="conFgAcc1" presStyleIdx="5" presStyleCnt="7">
        <dgm:presLayoutVars>
          <dgm:bulletEnabled val="1"/>
        </dgm:presLayoutVars>
      </dgm:prSet>
      <dgm:spPr/>
    </dgm:pt>
    <dgm:pt modelId="{3D066222-B69E-4CAE-BD58-D3226214E1B0}" type="pres">
      <dgm:prSet presAssocID="{89156F88-BA37-462D-8E8E-B7CDDCC132DA}" presName="spaceBetweenRectangles" presStyleCnt="0"/>
      <dgm:spPr/>
    </dgm:pt>
    <dgm:pt modelId="{531682ED-0628-4F84-9EC2-4283C5B08B81}" type="pres">
      <dgm:prSet presAssocID="{5A1B98A9-6333-4293-A467-25DE363420F6}" presName="parentLin" presStyleCnt="0"/>
      <dgm:spPr/>
    </dgm:pt>
    <dgm:pt modelId="{FD9084EB-4BCB-49C0-A703-4A2E5FF78811}" type="pres">
      <dgm:prSet presAssocID="{5A1B98A9-6333-4293-A467-25DE363420F6}" presName="parentLeftMargin" presStyleLbl="node1" presStyleIdx="5" presStyleCnt="7"/>
      <dgm:spPr/>
      <dgm:t>
        <a:bodyPr/>
        <a:lstStyle/>
        <a:p>
          <a:endParaRPr lang="en-US"/>
        </a:p>
      </dgm:t>
    </dgm:pt>
    <dgm:pt modelId="{08637170-78F8-40B7-B8AD-7ACB3CF85B92}" type="pres">
      <dgm:prSet presAssocID="{5A1B98A9-6333-4293-A467-25DE363420F6}" presName="parentText" presStyleLbl="node1" presStyleIdx="6" presStyleCnt="7" custScaleX="133728" custScaleY="110902">
        <dgm:presLayoutVars>
          <dgm:chMax val="0"/>
          <dgm:bulletEnabled val="1"/>
        </dgm:presLayoutVars>
      </dgm:prSet>
      <dgm:spPr/>
      <dgm:t>
        <a:bodyPr/>
        <a:lstStyle/>
        <a:p>
          <a:endParaRPr lang="en-US"/>
        </a:p>
      </dgm:t>
    </dgm:pt>
    <dgm:pt modelId="{9CEF6B1E-0D13-4AD8-9D11-0A57BF4449EF}" type="pres">
      <dgm:prSet presAssocID="{5A1B98A9-6333-4293-A467-25DE363420F6}" presName="negativeSpace" presStyleCnt="0"/>
      <dgm:spPr/>
    </dgm:pt>
    <dgm:pt modelId="{3E7C514D-A3E1-4957-9525-A044BCE9FBB0}" type="pres">
      <dgm:prSet presAssocID="{5A1B98A9-6333-4293-A467-25DE363420F6}" presName="childText" presStyleLbl="conFgAcc1" presStyleIdx="6" presStyleCnt="7">
        <dgm:presLayoutVars>
          <dgm:bulletEnabled val="1"/>
        </dgm:presLayoutVars>
      </dgm:prSet>
      <dgm:spPr/>
    </dgm:pt>
  </dgm:ptLst>
  <dgm:cxnLst>
    <dgm:cxn modelId="{C92E4430-35F1-4485-B46D-DD069037E079}" type="presOf" srcId="{B3220909-983C-4DE7-8E7D-5DE89D6EA426}" destId="{85E7DF93-AD0A-4DA7-84CD-4FB556529373}" srcOrd="1" destOrd="0" presId="urn:microsoft.com/office/officeart/2005/8/layout/list1"/>
    <dgm:cxn modelId="{B3EE0914-89C6-4B0B-8811-AE95C972E4C9}" type="presOf" srcId="{5A1B98A9-6333-4293-A467-25DE363420F6}" destId="{08637170-78F8-40B7-B8AD-7ACB3CF85B92}" srcOrd="1" destOrd="0" presId="urn:microsoft.com/office/officeart/2005/8/layout/list1"/>
    <dgm:cxn modelId="{3E1786A2-DF9B-4EEB-8F24-8101A5D63A87}" type="presOf" srcId="{F2BABCEA-1EDD-46B0-AF74-78C32FEEA602}" destId="{142539EA-1844-4C81-8BD2-ECA7DEF70F8C}" srcOrd="0" destOrd="0" presId="urn:microsoft.com/office/officeart/2005/8/layout/list1"/>
    <dgm:cxn modelId="{34554248-5954-4F80-A45A-1C385A002B3B}" type="presOf" srcId="{854E4C04-C680-4B8D-B81F-CD6BB9FEBED1}" destId="{65EE690E-C193-4207-9E1D-B9F4DF0B52EF}" srcOrd="0" destOrd="0" presId="urn:microsoft.com/office/officeart/2005/8/layout/list1"/>
    <dgm:cxn modelId="{533FF6C2-103C-4AAE-90BE-15331868C025}" type="presOf" srcId="{51CCCE15-F606-41A4-85BE-01A18BB79206}" destId="{83D6620C-0922-43D9-9C66-6CC63C493DEF}" srcOrd="0" destOrd="0" presId="urn:microsoft.com/office/officeart/2005/8/layout/list1"/>
    <dgm:cxn modelId="{F1A0BACF-D427-4B17-8344-0F2554564EC8}" type="presOf" srcId="{F1C5D5C4-781C-426F-80BC-E8A4CC99C746}" destId="{092C4C29-2DD1-4313-8839-BFEC3776E532}" srcOrd="0" destOrd="0" presId="urn:microsoft.com/office/officeart/2005/8/layout/list1"/>
    <dgm:cxn modelId="{AADA2152-D540-465D-A487-4E89095736B9}" srcId="{854E4C04-C680-4B8D-B81F-CD6BB9FEBED1}" destId="{969ACFA0-7347-4FB0-B1B9-8BBF112DCA2D}" srcOrd="1" destOrd="0" parTransId="{71B04D86-02AF-4C3C-82AD-4C18D4364F0E}" sibTransId="{98D2403E-EC56-459C-897A-D5AC5C9F32FC}"/>
    <dgm:cxn modelId="{1C440C11-ACF7-42BA-A38A-E45B1A0757BC}" srcId="{854E4C04-C680-4B8D-B81F-CD6BB9FEBED1}" destId="{51CCCE15-F606-41A4-85BE-01A18BB79206}" srcOrd="4" destOrd="0" parTransId="{17E7B611-33BD-402F-9D49-F6D424D4657F}" sibTransId="{B24F5F67-672D-4F15-AF52-8DBEAA4F9541}"/>
    <dgm:cxn modelId="{88C143F6-99FB-4428-937D-F10B6D8C13D3}" type="presOf" srcId="{F1C5D5C4-781C-426F-80BC-E8A4CC99C746}" destId="{BD08BC5F-5A90-4A2B-A339-039D6599E5F4}" srcOrd="1" destOrd="0" presId="urn:microsoft.com/office/officeart/2005/8/layout/list1"/>
    <dgm:cxn modelId="{66F5E84F-2737-427F-883A-D86A7013695F}" type="presOf" srcId="{228998B8-A9AA-4E0B-91EB-FEE2ACEEEE48}" destId="{0670B3C4-C8D4-4C0C-A490-38C849A7B0D5}" srcOrd="1" destOrd="0" presId="urn:microsoft.com/office/officeart/2005/8/layout/list1"/>
    <dgm:cxn modelId="{546F64AD-50C7-42BE-9704-32827B72835B}" type="presOf" srcId="{969ACFA0-7347-4FB0-B1B9-8BBF112DCA2D}" destId="{D200B0E3-208B-45AA-AFED-3871BBBBE7AA}" srcOrd="1" destOrd="0" presId="urn:microsoft.com/office/officeart/2005/8/layout/list1"/>
    <dgm:cxn modelId="{64CD9724-8F80-4CBF-8ADB-BD409C4D60A8}" srcId="{854E4C04-C680-4B8D-B81F-CD6BB9FEBED1}" destId="{F2BABCEA-1EDD-46B0-AF74-78C32FEEA602}" srcOrd="3" destOrd="0" parTransId="{75C1039D-0D7F-49AF-8FF7-6ADAF1FE6FA6}" sibTransId="{CCD8E102-96FE-482B-B2C6-4AE8A57C19B8}"/>
    <dgm:cxn modelId="{5263AD1B-0091-42E7-B384-BF016580D8F3}" srcId="{854E4C04-C680-4B8D-B81F-CD6BB9FEBED1}" destId="{B3220909-983C-4DE7-8E7D-5DE89D6EA426}" srcOrd="2" destOrd="0" parTransId="{201B0D40-6974-4356-B517-63FE983FC4C1}" sibTransId="{FC80AA13-1938-4509-9F1B-BA01AFF8221C}"/>
    <dgm:cxn modelId="{9889D871-65DD-493B-A1D5-D7395974512A}" type="presOf" srcId="{B3220909-983C-4DE7-8E7D-5DE89D6EA426}" destId="{003CB4DD-1D9E-413C-B1EC-1792D02279C9}" srcOrd="0" destOrd="0" presId="urn:microsoft.com/office/officeart/2005/8/layout/list1"/>
    <dgm:cxn modelId="{2814DD05-6FA5-447A-93CE-4EDD272B9FF4}" type="presOf" srcId="{5A1B98A9-6333-4293-A467-25DE363420F6}" destId="{FD9084EB-4BCB-49C0-A703-4A2E5FF78811}" srcOrd="0" destOrd="0" presId="urn:microsoft.com/office/officeart/2005/8/layout/list1"/>
    <dgm:cxn modelId="{B1712FBA-952D-49F8-B956-60BBEE75B7D0}" type="presOf" srcId="{51CCCE15-F606-41A4-85BE-01A18BB79206}" destId="{90A6CA51-00E1-4EE7-80BF-300739E060DB}" srcOrd="1" destOrd="0" presId="urn:microsoft.com/office/officeart/2005/8/layout/list1"/>
    <dgm:cxn modelId="{8FED9067-4B90-40FC-A0E5-E917A750D155}" type="presOf" srcId="{228998B8-A9AA-4E0B-91EB-FEE2ACEEEE48}" destId="{6A1EF392-84DC-48D8-A50D-8985305DCD99}" srcOrd="0" destOrd="0" presId="urn:microsoft.com/office/officeart/2005/8/layout/list1"/>
    <dgm:cxn modelId="{A80E3D34-1D4F-40DB-B13C-D372B39134BC}" type="presOf" srcId="{F2BABCEA-1EDD-46B0-AF74-78C32FEEA602}" destId="{980C61F1-22EB-43EC-AC00-A2ED87536390}" srcOrd="1" destOrd="0" presId="urn:microsoft.com/office/officeart/2005/8/layout/list1"/>
    <dgm:cxn modelId="{98B2C49D-E971-45CF-BB72-F56D263B3E29}" srcId="{854E4C04-C680-4B8D-B81F-CD6BB9FEBED1}" destId="{228998B8-A9AA-4E0B-91EB-FEE2ACEEEE48}" srcOrd="0" destOrd="0" parTransId="{AD1EC9AC-2C48-4596-9588-BA8A99A75263}" sibTransId="{132506CC-1E46-4AE5-8F80-46EA1C6FB435}"/>
    <dgm:cxn modelId="{B960920E-AF28-4A27-8C75-983A78BE6A1F}" type="presOf" srcId="{969ACFA0-7347-4FB0-B1B9-8BBF112DCA2D}" destId="{C9B9DA95-6721-4A5B-9E7C-9088B624C16C}" srcOrd="0" destOrd="0" presId="urn:microsoft.com/office/officeart/2005/8/layout/list1"/>
    <dgm:cxn modelId="{C0B3D7E9-C688-4DB3-8C07-5A6F2258E15F}" srcId="{854E4C04-C680-4B8D-B81F-CD6BB9FEBED1}" destId="{F1C5D5C4-781C-426F-80BC-E8A4CC99C746}" srcOrd="5" destOrd="0" parTransId="{FC15045F-9258-4081-9BBC-71E94BA420FE}" sibTransId="{89156F88-BA37-462D-8E8E-B7CDDCC132DA}"/>
    <dgm:cxn modelId="{1E0F784E-9130-403F-BDAB-DEE86C35A6C6}" srcId="{854E4C04-C680-4B8D-B81F-CD6BB9FEBED1}" destId="{5A1B98A9-6333-4293-A467-25DE363420F6}" srcOrd="6" destOrd="0" parTransId="{4654888B-9594-4996-9C9C-4AB33D23A497}" sibTransId="{01129B03-1470-482B-8CC8-E303EA6D4099}"/>
    <dgm:cxn modelId="{8F2D2AA0-11F0-4049-98B5-1E060396FC03}" type="presParOf" srcId="{65EE690E-C193-4207-9E1D-B9F4DF0B52EF}" destId="{A3595C4C-EB50-4CE5-965D-80CB9F84E07B}" srcOrd="0" destOrd="0" presId="urn:microsoft.com/office/officeart/2005/8/layout/list1"/>
    <dgm:cxn modelId="{23BD7320-4E1A-4126-AB66-6BBF415530A0}" type="presParOf" srcId="{A3595C4C-EB50-4CE5-965D-80CB9F84E07B}" destId="{6A1EF392-84DC-48D8-A50D-8985305DCD99}" srcOrd="0" destOrd="0" presId="urn:microsoft.com/office/officeart/2005/8/layout/list1"/>
    <dgm:cxn modelId="{16247A02-AE3D-4346-A7E2-0EFC902649E8}" type="presParOf" srcId="{A3595C4C-EB50-4CE5-965D-80CB9F84E07B}" destId="{0670B3C4-C8D4-4C0C-A490-38C849A7B0D5}" srcOrd="1" destOrd="0" presId="urn:microsoft.com/office/officeart/2005/8/layout/list1"/>
    <dgm:cxn modelId="{AB9D8B5A-6D3D-44BA-B20D-6AEF867959C0}" type="presParOf" srcId="{65EE690E-C193-4207-9E1D-B9F4DF0B52EF}" destId="{298205BE-46DB-47F7-B989-58D942C1914E}" srcOrd="1" destOrd="0" presId="urn:microsoft.com/office/officeart/2005/8/layout/list1"/>
    <dgm:cxn modelId="{BC37B852-8709-452D-9FA3-B04BC2DCCE58}" type="presParOf" srcId="{65EE690E-C193-4207-9E1D-B9F4DF0B52EF}" destId="{279542F6-1B04-4E43-9D45-76DAC568F2B5}" srcOrd="2" destOrd="0" presId="urn:microsoft.com/office/officeart/2005/8/layout/list1"/>
    <dgm:cxn modelId="{8098BE5E-4600-4F8B-9FD4-AABBC856A3D6}" type="presParOf" srcId="{65EE690E-C193-4207-9E1D-B9F4DF0B52EF}" destId="{93073A14-EFC5-4986-B56D-302779A50F1C}" srcOrd="3" destOrd="0" presId="urn:microsoft.com/office/officeart/2005/8/layout/list1"/>
    <dgm:cxn modelId="{44923918-41F6-4FF2-B1A1-10713B5FCC01}" type="presParOf" srcId="{65EE690E-C193-4207-9E1D-B9F4DF0B52EF}" destId="{F5F84F46-22A0-4626-B1E3-AD0DD334F63C}" srcOrd="4" destOrd="0" presId="urn:microsoft.com/office/officeart/2005/8/layout/list1"/>
    <dgm:cxn modelId="{E2B7A7F0-9D2C-4180-9335-BAFC56848473}" type="presParOf" srcId="{F5F84F46-22A0-4626-B1E3-AD0DD334F63C}" destId="{C9B9DA95-6721-4A5B-9E7C-9088B624C16C}" srcOrd="0" destOrd="0" presId="urn:microsoft.com/office/officeart/2005/8/layout/list1"/>
    <dgm:cxn modelId="{CC94789C-747B-4900-8597-BA0A843912EF}" type="presParOf" srcId="{F5F84F46-22A0-4626-B1E3-AD0DD334F63C}" destId="{D200B0E3-208B-45AA-AFED-3871BBBBE7AA}" srcOrd="1" destOrd="0" presId="urn:microsoft.com/office/officeart/2005/8/layout/list1"/>
    <dgm:cxn modelId="{A43A412B-6EC9-4055-8006-79CC5C2870E2}" type="presParOf" srcId="{65EE690E-C193-4207-9E1D-B9F4DF0B52EF}" destId="{665434A0-EB40-476F-8E38-66E8DA459C33}" srcOrd="5" destOrd="0" presId="urn:microsoft.com/office/officeart/2005/8/layout/list1"/>
    <dgm:cxn modelId="{568E30F7-6E38-4398-9296-CCEC30E1923A}" type="presParOf" srcId="{65EE690E-C193-4207-9E1D-B9F4DF0B52EF}" destId="{06822C4A-A9C8-442B-9FF6-BE5E2B6A2A9A}" srcOrd="6" destOrd="0" presId="urn:microsoft.com/office/officeart/2005/8/layout/list1"/>
    <dgm:cxn modelId="{F1FB000C-D742-44B3-9A9E-B377F43E648C}" type="presParOf" srcId="{65EE690E-C193-4207-9E1D-B9F4DF0B52EF}" destId="{6F103766-27C0-44A3-B41A-44A1F73997FB}" srcOrd="7" destOrd="0" presId="urn:microsoft.com/office/officeart/2005/8/layout/list1"/>
    <dgm:cxn modelId="{F2F31D04-D453-45B1-A6F8-65C79E89D968}" type="presParOf" srcId="{65EE690E-C193-4207-9E1D-B9F4DF0B52EF}" destId="{6FDAF790-E740-4AF1-85F5-1CDFA42AC2B9}" srcOrd="8" destOrd="0" presId="urn:microsoft.com/office/officeart/2005/8/layout/list1"/>
    <dgm:cxn modelId="{C1D91F48-90F6-45B7-B649-0DE6AD854125}" type="presParOf" srcId="{6FDAF790-E740-4AF1-85F5-1CDFA42AC2B9}" destId="{003CB4DD-1D9E-413C-B1EC-1792D02279C9}" srcOrd="0" destOrd="0" presId="urn:microsoft.com/office/officeart/2005/8/layout/list1"/>
    <dgm:cxn modelId="{F2067014-64CB-4B39-BE98-1273B88E0E86}" type="presParOf" srcId="{6FDAF790-E740-4AF1-85F5-1CDFA42AC2B9}" destId="{85E7DF93-AD0A-4DA7-84CD-4FB556529373}" srcOrd="1" destOrd="0" presId="urn:microsoft.com/office/officeart/2005/8/layout/list1"/>
    <dgm:cxn modelId="{8DBF5971-6451-4BF8-80F2-FDE2BBE13102}" type="presParOf" srcId="{65EE690E-C193-4207-9E1D-B9F4DF0B52EF}" destId="{F696C803-19B5-4114-839F-CA279EF32D16}" srcOrd="9" destOrd="0" presId="urn:microsoft.com/office/officeart/2005/8/layout/list1"/>
    <dgm:cxn modelId="{46057838-0147-449C-9B13-95FF92ED055D}" type="presParOf" srcId="{65EE690E-C193-4207-9E1D-B9F4DF0B52EF}" destId="{E89A1D65-7D42-4FF3-B49F-ECC7A87D6890}" srcOrd="10" destOrd="0" presId="urn:microsoft.com/office/officeart/2005/8/layout/list1"/>
    <dgm:cxn modelId="{1B0FDA66-DAD7-4C20-A847-495D6C27AAA3}" type="presParOf" srcId="{65EE690E-C193-4207-9E1D-B9F4DF0B52EF}" destId="{05288445-F3BC-4AC5-B2CA-571A86343CFF}" srcOrd="11" destOrd="0" presId="urn:microsoft.com/office/officeart/2005/8/layout/list1"/>
    <dgm:cxn modelId="{2139E502-7B4E-4E4A-A663-2777DCF2853E}" type="presParOf" srcId="{65EE690E-C193-4207-9E1D-B9F4DF0B52EF}" destId="{EF808AC9-5BB6-48D2-AC3B-9DD99A69257A}" srcOrd="12" destOrd="0" presId="urn:microsoft.com/office/officeart/2005/8/layout/list1"/>
    <dgm:cxn modelId="{A22AB9C4-B4A7-41C9-B390-EF70C4873BAF}" type="presParOf" srcId="{EF808AC9-5BB6-48D2-AC3B-9DD99A69257A}" destId="{142539EA-1844-4C81-8BD2-ECA7DEF70F8C}" srcOrd="0" destOrd="0" presId="urn:microsoft.com/office/officeart/2005/8/layout/list1"/>
    <dgm:cxn modelId="{9949E2D6-1A9B-4B0F-904D-F77DCAF0B4C8}" type="presParOf" srcId="{EF808AC9-5BB6-48D2-AC3B-9DD99A69257A}" destId="{980C61F1-22EB-43EC-AC00-A2ED87536390}" srcOrd="1" destOrd="0" presId="urn:microsoft.com/office/officeart/2005/8/layout/list1"/>
    <dgm:cxn modelId="{61641B46-CECC-4340-97E9-5935121D13F1}" type="presParOf" srcId="{65EE690E-C193-4207-9E1D-B9F4DF0B52EF}" destId="{2931FA11-A7FF-4252-862D-85882C329196}" srcOrd="13" destOrd="0" presId="urn:microsoft.com/office/officeart/2005/8/layout/list1"/>
    <dgm:cxn modelId="{768D2D70-CEB9-4BB9-A117-EC29CADD097D}" type="presParOf" srcId="{65EE690E-C193-4207-9E1D-B9F4DF0B52EF}" destId="{C13F6966-0FB0-4573-94E8-B7CB72B2762E}" srcOrd="14" destOrd="0" presId="urn:microsoft.com/office/officeart/2005/8/layout/list1"/>
    <dgm:cxn modelId="{6B5DE91E-C5B8-40A6-93C6-B7CB56356297}" type="presParOf" srcId="{65EE690E-C193-4207-9E1D-B9F4DF0B52EF}" destId="{288D74A6-64FF-45B3-84F5-E55E18518F57}" srcOrd="15" destOrd="0" presId="urn:microsoft.com/office/officeart/2005/8/layout/list1"/>
    <dgm:cxn modelId="{5F0D38F7-6CDC-4DEF-AF3B-A51A48F60E44}" type="presParOf" srcId="{65EE690E-C193-4207-9E1D-B9F4DF0B52EF}" destId="{F130A054-EE85-42B4-9079-58FBF97C6A02}" srcOrd="16" destOrd="0" presId="urn:microsoft.com/office/officeart/2005/8/layout/list1"/>
    <dgm:cxn modelId="{258BC400-E9F1-4E6F-9B80-53A6F18B2F06}" type="presParOf" srcId="{F130A054-EE85-42B4-9079-58FBF97C6A02}" destId="{83D6620C-0922-43D9-9C66-6CC63C493DEF}" srcOrd="0" destOrd="0" presId="urn:microsoft.com/office/officeart/2005/8/layout/list1"/>
    <dgm:cxn modelId="{BD7BA11B-CFAA-4D48-B263-277C54F9C89B}" type="presParOf" srcId="{F130A054-EE85-42B4-9079-58FBF97C6A02}" destId="{90A6CA51-00E1-4EE7-80BF-300739E060DB}" srcOrd="1" destOrd="0" presId="urn:microsoft.com/office/officeart/2005/8/layout/list1"/>
    <dgm:cxn modelId="{1C61A19C-04A8-4578-BF5E-4102CC221B95}" type="presParOf" srcId="{65EE690E-C193-4207-9E1D-B9F4DF0B52EF}" destId="{5436A965-C57F-4FEE-916E-CD68CEA3CD51}" srcOrd="17" destOrd="0" presId="urn:microsoft.com/office/officeart/2005/8/layout/list1"/>
    <dgm:cxn modelId="{C552BF21-405C-4914-8D64-DCFE61E1E244}" type="presParOf" srcId="{65EE690E-C193-4207-9E1D-B9F4DF0B52EF}" destId="{2E174B91-376A-4333-8C62-0F7CA0269DC0}" srcOrd="18" destOrd="0" presId="urn:microsoft.com/office/officeart/2005/8/layout/list1"/>
    <dgm:cxn modelId="{DCBCA38B-4001-4315-871D-6F37C54EF45C}" type="presParOf" srcId="{65EE690E-C193-4207-9E1D-B9F4DF0B52EF}" destId="{48248FA7-A221-4DEE-9FF8-0C78E4FFF101}" srcOrd="19" destOrd="0" presId="urn:microsoft.com/office/officeart/2005/8/layout/list1"/>
    <dgm:cxn modelId="{CE8A75D6-5664-43E6-A76D-51118C21CACA}" type="presParOf" srcId="{65EE690E-C193-4207-9E1D-B9F4DF0B52EF}" destId="{D39FFF38-2B22-4D77-A314-A2C19D199DC1}" srcOrd="20" destOrd="0" presId="urn:microsoft.com/office/officeart/2005/8/layout/list1"/>
    <dgm:cxn modelId="{B266B29C-56D0-4A58-BA8F-3FAABE449509}" type="presParOf" srcId="{D39FFF38-2B22-4D77-A314-A2C19D199DC1}" destId="{092C4C29-2DD1-4313-8839-BFEC3776E532}" srcOrd="0" destOrd="0" presId="urn:microsoft.com/office/officeart/2005/8/layout/list1"/>
    <dgm:cxn modelId="{890BEB0B-83EE-4A63-B131-6B6617E49134}" type="presParOf" srcId="{D39FFF38-2B22-4D77-A314-A2C19D199DC1}" destId="{BD08BC5F-5A90-4A2B-A339-039D6599E5F4}" srcOrd="1" destOrd="0" presId="urn:microsoft.com/office/officeart/2005/8/layout/list1"/>
    <dgm:cxn modelId="{C16671A6-A5E5-4EC2-B1D0-2CF718C19934}" type="presParOf" srcId="{65EE690E-C193-4207-9E1D-B9F4DF0B52EF}" destId="{84F52F24-D563-4D73-BE91-62A747436D2D}" srcOrd="21" destOrd="0" presId="urn:microsoft.com/office/officeart/2005/8/layout/list1"/>
    <dgm:cxn modelId="{D3491FB4-1C56-4E49-ADEF-1BF8F5C5EF23}" type="presParOf" srcId="{65EE690E-C193-4207-9E1D-B9F4DF0B52EF}" destId="{EC095604-8688-4930-B258-0CADE6222B9E}" srcOrd="22" destOrd="0" presId="urn:microsoft.com/office/officeart/2005/8/layout/list1"/>
    <dgm:cxn modelId="{E139069E-006B-4511-9917-14C28F0ED00F}" type="presParOf" srcId="{65EE690E-C193-4207-9E1D-B9F4DF0B52EF}" destId="{3D066222-B69E-4CAE-BD58-D3226214E1B0}" srcOrd="23" destOrd="0" presId="urn:microsoft.com/office/officeart/2005/8/layout/list1"/>
    <dgm:cxn modelId="{E0A94724-887C-412C-94E5-8E47A1E0358F}" type="presParOf" srcId="{65EE690E-C193-4207-9E1D-B9F4DF0B52EF}" destId="{531682ED-0628-4F84-9EC2-4283C5B08B81}" srcOrd="24" destOrd="0" presId="urn:microsoft.com/office/officeart/2005/8/layout/list1"/>
    <dgm:cxn modelId="{5AA4A04E-54FC-4C63-830C-13ABF5A040F6}" type="presParOf" srcId="{531682ED-0628-4F84-9EC2-4283C5B08B81}" destId="{FD9084EB-4BCB-49C0-A703-4A2E5FF78811}" srcOrd="0" destOrd="0" presId="urn:microsoft.com/office/officeart/2005/8/layout/list1"/>
    <dgm:cxn modelId="{EC6185F9-0305-4CF2-90C3-8832484E757C}" type="presParOf" srcId="{531682ED-0628-4F84-9EC2-4283C5B08B81}" destId="{08637170-78F8-40B7-B8AD-7ACB3CF85B92}" srcOrd="1" destOrd="0" presId="urn:microsoft.com/office/officeart/2005/8/layout/list1"/>
    <dgm:cxn modelId="{03220B87-A600-4486-8BC3-55F8FB56D5E9}" type="presParOf" srcId="{65EE690E-C193-4207-9E1D-B9F4DF0B52EF}" destId="{9CEF6B1E-0D13-4AD8-9D11-0A57BF4449EF}" srcOrd="25" destOrd="0" presId="urn:microsoft.com/office/officeart/2005/8/layout/list1"/>
    <dgm:cxn modelId="{62026D91-C1E3-4668-BAD3-3CC05EE2C8BB}" type="presParOf" srcId="{65EE690E-C193-4207-9E1D-B9F4DF0B52EF}" destId="{3E7C514D-A3E1-4957-9525-A044BCE9FBB0}"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4E4C04-C680-4B8D-B81F-CD6BB9FEBED1}"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228998B8-A9AA-4E0B-91EB-FEE2ACEEEE48}">
      <dgm:prSet phldrT="[Text]" custT="1"/>
      <dgm:spPr/>
      <dgm:t>
        <a:bodyPr/>
        <a:lstStyle/>
        <a:p>
          <a:r>
            <a:rPr lang="en-US" sz="2400" dirty="0" smtClean="0">
              <a:latin typeface="AR CENA" pitchFamily="2" charset="0"/>
            </a:rPr>
            <a:t>Standup Agile Enterprise Teams (AES, EPO, EA, ESC)</a:t>
          </a:r>
          <a:endParaRPr lang="en-US" sz="2400" dirty="0">
            <a:latin typeface="AR CENA" pitchFamily="2" charset="0"/>
          </a:endParaRPr>
        </a:p>
      </dgm:t>
    </dgm:pt>
    <dgm:pt modelId="{AD1EC9AC-2C48-4596-9588-BA8A99A75263}" type="parTrans" cxnId="{98B2C49D-E971-45CF-BB72-F56D263B3E29}">
      <dgm:prSet/>
      <dgm:spPr/>
      <dgm:t>
        <a:bodyPr/>
        <a:lstStyle/>
        <a:p>
          <a:endParaRPr lang="en-US" sz="2400">
            <a:latin typeface="AR CENA" pitchFamily="2" charset="0"/>
          </a:endParaRPr>
        </a:p>
      </dgm:t>
    </dgm:pt>
    <dgm:pt modelId="{132506CC-1E46-4AE5-8F80-46EA1C6FB435}" type="sibTrans" cxnId="{98B2C49D-E971-45CF-BB72-F56D263B3E29}">
      <dgm:prSet/>
      <dgm:spPr/>
      <dgm:t>
        <a:bodyPr/>
        <a:lstStyle/>
        <a:p>
          <a:endParaRPr lang="en-US" sz="2400">
            <a:latin typeface="AR CENA" pitchFamily="2" charset="0"/>
          </a:endParaRPr>
        </a:p>
      </dgm:t>
    </dgm:pt>
    <dgm:pt modelId="{A890929D-8B83-4C1E-A7C9-3038D864AF87}">
      <dgm:prSet phldrT="[Text]" custT="1"/>
      <dgm:spPr/>
      <dgm:t>
        <a:bodyPr/>
        <a:lstStyle/>
        <a:p>
          <a:r>
            <a:rPr lang="en-US" sz="2400" dirty="0" smtClean="0">
              <a:latin typeface="AR CENA" pitchFamily="2" charset="0"/>
            </a:rPr>
            <a:t>Apply Agile in the Business Operations </a:t>
          </a:r>
          <a:endParaRPr lang="en-US" sz="2400" dirty="0">
            <a:latin typeface="AR CENA" pitchFamily="2" charset="0"/>
          </a:endParaRPr>
        </a:p>
      </dgm:t>
    </dgm:pt>
    <dgm:pt modelId="{0CABDC5F-DC53-481E-B6A8-9759D5B374C6}" type="parTrans" cxnId="{954600D7-0ECB-49D2-A892-D0BC1EB113B1}">
      <dgm:prSet/>
      <dgm:spPr/>
      <dgm:t>
        <a:bodyPr/>
        <a:lstStyle/>
        <a:p>
          <a:endParaRPr lang="en-US"/>
        </a:p>
      </dgm:t>
    </dgm:pt>
    <dgm:pt modelId="{92FC0C05-DB48-4EBF-B50D-C0AE3093DB27}" type="sibTrans" cxnId="{954600D7-0ECB-49D2-A892-D0BC1EB113B1}">
      <dgm:prSet/>
      <dgm:spPr/>
      <dgm:t>
        <a:bodyPr/>
        <a:lstStyle/>
        <a:p>
          <a:endParaRPr lang="en-US"/>
        </a:p>
      </dgm:t>
    </dgm:pt>
    <dgm:pt modelId="{31AA919B-D674-40DC-8FCC-727FC22631D5}">
      <dgm:prSet phldrT="[Text]" custT="1"/>
      <dgm:spPr/>
      <dgm:t>
        <a:bodyPr/>
        <a:lstStyle/>
        <a:p>
          <a:r>
            <a:rPr lang="en-US" sz="2400" dirty="0" smtClean="0">
              <a:latin typeface="AR CENA" pitchFamily="2" charset="0"/>
            </a:rPr>
            <a:t>Form Strong Executive Steering Leadership Team</a:t>
          </a:r>
          <a:endParaRPr lang="en-US" sz="2400" dirty="0">
            <a:latin typeface="AR CENA" pitchFamily="2" charset="0"/>
          </a:endParaRPr>
        </a:p>
      </dgm:t>
    </dgm:pt>
    <dgm:pt modelId="{C883D04B-9C75-43E6-BAF4-B2463EB27D8E}" type="parTrans" cxnId="{CECFCA5A-B041-4F32-9EC0-5A3F71C0DDCE}">
      <dgm:prSet/>
      <dgm:spPr/>
      <dgm:t>
        <a:bodyPr/>
        <a:lstStyle/>
        <a:p>
          <a:endParaRPr lang="en-US"/>
        </a:p>
      </dgm:t>
    </dgm:pt>
    <dgm:pt modelId="{AB12A9EA-8828-4D03-8AB9-0787C2219E85}" type="sibTrans" cxnId="{CECFCA5A-B041-4F32-9EC0-5A3F71C0DDCE}">
      <dgm:prSet/>
      <dgm:spPr/>
      <dgm:t>
        <a:bodyPr/>
        <a:lstStyle/>
        <a:p>
          <a:endParaRPr lang="en-US"/>
        </a:p>
      </dgm:t>
    </dgm:pt>
    <dgm:pt modelId="{E28B84C7-AC1D-47A3-B3F3-5A8E06A293A7}">
      <dgm:prSet phldrT="[Text]" custT="1"/>
      <dgm:spPr/>
      <dgm:t>
        <a:bodyPr/>
        <a:lstStyle/>
        <a:p>
          <a:r>
            <a:rPr lang="en-US" sz="2400" dirty="0" smtClean="0">
              <a:latin typeface="AR CENA" pitchFamily="2" charset="0"/>
            </a:rPr>
            <a:t>Servant Leadership Advanced Executives Training</a:t>
          </a:r>
          <a:endParaRPr lang="en-US" sz="2400" dirty="0">
            <a:latin typeface="AR CENA" pitchFamily="2" charset="0"/>
          </a:endParaRPr>
        </a:p>
      </dgm:t>
    </dgm:pt>
    <dgm:pt modelId="{7398AFDF-8D17-4C87-9D35-11D2121D144C}" type="parTrans" cxnId="{C3468E54-16EA-484A-A271-AD1C394F1FFC}">
      <dgm:prSet/>
      <dgm:spPr/>
      <dgm:t>
        <a:bodyPr/>
        <a:lstStyle/>
        <a:p>
          <a:endParaRPr lang="en-US"/>
        </a:p>
      </dgm:t>
    </dgm:pt>
    <dgm:pt modelId="{EDC72CD8-B01B-4C00-96AB-676CA827CD50}" type="sibTrans" cxnId="{C3468E54-16EA-484A-A271-AD1C394F1FFC}">
      <dgm:prSet/>
      <dgm:spPr/>
      <dgm:t>
        <a:bodyPr/>
        <a:lstStyle/>
        <a:p>
          <a:endParaRPr lang="en-US"/>
        </a:p>
      </dgm:t>
    </dgm:pt>
    <dgm:pt modelId="{1ACC0221-C136-44ED-9525-B08C4D915787}">
      <dgm:prSet phldrT="[Text]" custT="1"/>
      <dgm:spPr/>
      <dgm:t>
        <a:bodyPr/>
        <a:lstStyle/>
        <a:p>
          <a:r>
            <a:rPr lang="en-US" sz="2400" dirty="0" smtClean="0">
              <a:latin typeface="AR CENA" pitchFamily="2" charset="0"/>
            </a:rPr>
            <a:t>Begin to Track Enterprise Metrics and Velocity</a:t>
          </a:r>
          <a:endParaRPr lang="en-US" sz="2400" dirty="0">
            <a:latin typeface="AR CENA" pitchFamily="2" charset="0"/>
          </a:endParaRPr>
        </a:p>
      </dgm:t>
    </dgm:pt>
    <dgm:pt modelId="{5A3C7D48-2450-4D90-AE5F-B4281F0911A6}" type="parTrans" cxnId="{23937162-C916-4312-AAA9-85F1B2D692E6}">
      <dgm:prSet/>
      <dgm:spPr/>
      <dgm:t>
        <a:bodyPr/>
        <a:lstStyle/>
        <a:p>
          <a:endParaRPr lang="en-US"/>
        </a:p>
      </dgm:t>
    </dgm:pt>
    <dgm:pt modelId="{AA2791D8-AC66-4B72-88CE-6E8DB4FCF993}" type="sibTrans" cxnId="{23937162-C916-4312-AAA9-85F1B2D692E6}">
      <dgm:prSet/>
      <dgm:spPr/>
      <dgm:t>
        <a:bodyPr/>
        <a:lstStyle/>
        <a:p>
          <a:endParaRPr lang="en-US"/>
        </a:p>
      </dgm:t>
    </dgm:pt>
    <dgm:pt modelId="{5265632C-C65B-47EE-9389-3E55FBF4D780}">
      <dgm:prSet phldrT="[Text]" custT="1"/>
      <dgm:spPr/>
      <dgm:t>
        <a:bodyPr/>
        <a:lstStyle/>
        <a:p>
          <a:r>
            <a:rPr lang="en-US" sz="2400" dirty="0" smtClean="0">
              <a:latin typeface="AR CENA" pitchFamily="2" charset="0"/>
            </a:rPr>
            <a:t>Agile Integration with HR, Finance, Vendor Contracts</a:t>
          </a:r>
          <a:endParaRPr lang="en-US" sz="2400" dirty="0">
            <a:latin typeface="AR CENA" pitchFamily="2" charset="0"/>
          </a:endParaRPr>
        </a:p>
      </dgm:t>
    </dgm:pt>
    <dgm:pt modelId="{B9A9AD03-2B21-4171-A1F0-9CDCBB795B89}" type="parTrans" cxnId="{9A6E6A4C-F28B-4603-84D2-9CAA24A28CE3}">
      <dgm:prSet/>
      <dgm:spPr/>
      <dgm:t>
        <a:bodyPr/>
        <a:lstStyle/>
        <a:p>
          <a:endParaRPr lang="en-US"/>
        </a:p>
      </dgm:t>
    </dgm:pt>
    <dgm:pt modelId="{2EB8BC35-CA23-47BC-99E8-A9AABC784BFC}" type="sibTrans" cxnId="{9A6E6A4C-F28B-4603-84D2-9CAA24A28CE3}">
      <dgm:prSet/>
      <dgm:spPr/>
      <dgm:t>
        <a:bodyPr/>
        <a:lstStyle/>
        <a:p>
          <a:endParaRPr lang="en-US"/>
        </a:p>
      </dgm:t>
    </dgm:pt>
    <dgm:pt modelId="{FA63A93B-5D67-4751-9547-DB167B098289}">
      <dgm:prSet phldrT="[Text]" custT="1"/>
      <dgm:spPr/>
      <dgm:t>
        <a:bodyPr/>
        <a:lstStyle/>
        <a:p>
          <a:r>
            <a:rPr lang="en-US" sz="2400" dirty="0" smtClean="0">
              <a:latin typeface="AR CENA" pitchFamily="2" charset="0"/>
            </a:rPr>
            <a:t>Seed Agile as Means for Future Innovation</a:t>
          </a:r>
          <a:endParaRPr lang="en-US" sz="2400" dirty="0">
            <a:latin typeface="AR CENA" pitchFamily="2" charset="0"/>
          </a:endParaRPr>
        </a:p>
      </dgm:t>
    </dgm:pt>
    <dgm:pt modelId="{1AC8A615-621A-458D-A3F8-887634257D05}" type="parTrans" cxnId="{A1416C1C-6F48-4234-9F52-1F7A3817D11C}">
      <dgm:prSet/>
      <dgm:spPr/>
      <dgm:t>
        <a:bodyPr/>
        <a:lstStyle/>
        <a:p>
          <a:endParaRPr lang="en-US"/>
        </a:p>
      </dgm:t>
    </dgm:pt>
    <dgm:pt modelId="{83FAC0B8-8D62-4B76-8B7A-80AECBCE6C12}" type="sibTrans" cxnId="{A1416C1C-6F48-4234-9F52-1F7A3817D11C}">
      <dgm:prSet/>
      <dgm:spPr/>
      <dgm:t>
        <a:bodyPr/>
        <a:lstStyle/>
        <a:p>
          <a:endParaRPr lang="en-US"/>
        </a:p>
      </dgm:t>
    </dgm:pt>
    <dgm:pt modelId="{65EE690E-C193-4207-9E1D-B9F4DF0B52EF}" type="pres">
      <dgm:prSet presAssocID="{854E4C04-C680-4B8D-B81F-CD6BB9FEBED1}" presName="linear" presStyleCnt="0">
        <dgm:presLayoutVars>
          <dgm:dir/>
          <dgm:animLvl val="lvl"/>
          <dgm:resizeHandles val="exact"/>
        </dgm:presLayoutVars>
      </dgm:prSet>
      <dgm:spPr/>
      <dgm:t>
        <a:bodyPr/>
        <a:lstStyle/>
        <a:p>
          <a:endParaRPr lang="en-US"/>
        </a:p>
      </dgm:t>
    </dgm:pt>
    <dgm:pt modelId="{A3595C4C-EB50-4CE5-965D-80CB9F84E07B}" type="pres">
      <dgm:prSet presAssocID="{228998B8-A9AA-4E0B-91EB-FEE2ACEEEE48}" presName="parentLin" presStyleCnt="0"/>
      <dgm:spPr/>
    </dgm:pt>
    <dgm:pt modelId="{6A1EF392-84DC-48D8-A50D-8985305DCD99}" type="pres">
      <dgm:prSet presAssocID="{228998B8-A9AA-4E0B-91EB-FEE2ACEEEE48}" presName="parentLeftMargin" presStyleLbl="node1" presStyleIdx="0" presStyleCnt="7"/>
      <dgm:spPr/>
      <dgm:t>
        <a:bodyPr/>
        <a:lstStyle/>
        <a:p>
          <a:endParaRPr lang="en-US"/>
        </a:p>
      </dgm:t>
    </dgm:pt>
    <dgm:pt modelId="{0670B3C4-C8D4-4C0C-A490-38C849A7B0D5}" type="pres">
      <dgm:prSet presAssocID="{228998B8-A9AA-4E0B-91EB-FEE2ACEEEE48}" presName="parentText" presStyleLbl="node1" presStyleIdx="0" presStyleCnt="7" custScaleX="131912">
        <dgm:presLayoutVars>
          <dgm:chMax val="0"/>
          <dgm:bulletEnabled val="1"/>
        </dgm:presLayoutVars>
      </dgm:prSet>
      <dgm:spPr/>
      <dgm:t>
        <a:bodyPr/>
        <a:lstStyle/>
        <a:p>
          <a:endParaRPr lang="en-US"/>
        </a:p>
      </dgm:t>
    </dgm:pt>
    <dgm:pt modelId="{298205BE-46DB-47F7-B989-58D942C1914E}" type="pres">
      <dgm:prSet presAssocID="{228998B8-A9AA-4E0B-91EB-FEE2ACEEEE48}" presName="negativeSpace" presStyleCnt="0"/>
      <dgm:spPr/>
    </dgm:pt>
    <dgm:pt modelId="{279542F6-1B04-4E43-9D45-76DAC568F2B5}" type="pres">
      <dgm:prSet presAssocID="{228998B8-A9AA-4E0B-91EB-FEE2ACEEEE48}" presName="childText" presStyleLbl="conFgAcc1" presStyleIdx="0" presStyleCnt="7">
        <dgm:presLayoutVars>
          <dgm:bulletEnabled val="1"/>
        </dgm:presLayoutVars>
      </dgm:prSet>
      <dgm:spPr/>
    </dgm:pt>
    <dgm:pt modelId="{93073A14-EFC5-4986-B56D-302779A50F1C}" type="pres">
      <dgm:prSet presAssocID="{132506CC-1E46-4AE5-8F80-46EA1C6FB435}" presName="spaceBetweenRectangles" presStyleCnt="0"/>
      <dgm:spPr/>
    </dgm:pt>
    <dgm:pt modelId="{037CDD92-1409-49A3-8F10-E755BF42E334}" type="pres">
      <dgm:prSet presAssocID="{A890929D-8B83-4C1E-A7C9-3038D864AF87}" presName="parentLin" presStyleCnt="0"/>
      <dgm:spPr/>
    </dgm:pt>
    <dgm:pt modelId="{714402E1-1E52-4F45-B0DF-5DEC132D2A1E}" type="pres">
      <dgm:prSet presAssocID="{A890929D-8B83-4C1E-A7C9-3038D864AF87}" presName="parentLeftMargin" presStyleLbl="node1" presStyleIdx="0" presStyleCnt="7"/>
      <dgm:spPr/>
      <dgm:t>
        <a:bodyPr/>
        <a:lstStyle/>
        <a:p>
          <a:endParaRPr lang="en-US"/>
        </a:p>
      </dgm:t>
    </dgm:pt>
    <dgm:pt modelId="{48FD2981-E7E1-47BE-A9DF-2AB9FF73B850}" type="pres">
      <dgm:prSet presAssocID="{A890929D-8B83-4C1E-A7C9-3038D864AF87}" presName="parentText" presStyleLbl="node1" presStyleIdx="1" presStyleCnt="7" custScaleX="132258">
        <dgm:presLayoutVars>
          <dgm:chMax val="0"/>
          <dgm:bulletEnabled val="1"/>
        </dgm:presLayoutVars>
      </dgm:prSet>
      <dgm:spPr/>
      <dgm:t>
        <a:bodyPr/>
        <a:lstStyle/>
        <a:p>
          <a:endParaRPr lang="en-US"/>
        </a:p>
      </dgm:t>
    </dgm:pt>
    <dgm:pt modelId="{ACFA720E-5930-4F7B-BF2D-D0C797222BC1}" type="pres">
      <dgm:prSet presAssocID="{A890929D-8B83-4C1E-A7C9-3038D864AF87}" presName="negativeSpace" presStyleCnt="0"/>
      <dgm:spPr/>
    </dgm:pt>
    <dgm:pt modelId="{3F5A365A-2CC0-466A-B6AE-933632589E51}" type="pres">
      <dgm:prSet presAssocID="{A890929D-8B83-4C1E-A7C9-3038D864AF87}" presName="childText" presStyleLbl="conFgAcc1" presStyleIdx="1" presStyleCnt="7">
        <dgm:presLayoutVars>
          <dgm:bulletEnabled val="1"/>
        </dgm:presLayoutVars>
      </dgm:prSet>
      <dgm:spPr/>
    </dgm:pt>
    <dgm:pt modelId="{CF7EF342-10C8-4FCB-B2D8-D5C123D82BF8}" type="pres">
      <dgm:prSet presAssocID="{92FC0C05-DB48-4EBF-B50D-C0AE3093DB27}" presName="spaceBetweenRectangles" presStyleCnt="0"/>
      <dgm:spPr/>
    </dgm:pt>
    <dgm:pt modelId="{572C5F9B-2918-4089-A717-48555EA72050}" type="pres">
      <dgm:prSet presAssocID="{E28B84C7-AC1D-47A3-B3F3-5A8E06A293A7}" presName="parentLin" presStyleCnt="0"/>
      <dgm:spPr/>
    </dgm:pt>
    <dgm:pt modelId="{0CF450BB-5D97-45E5-AB5E-4603167A764B}" type="pres">
      <dgm:prSet presAssocID="{E28B84C7-AC1D-47A3-B3F3-5A8E06A293A7}" presName="parentLeftMargin" presStyleLbl="node1" presStyleIdx="1" presStyleCnt="7"/>
      <dgm:spPr/>
      <dgm:t>
        <a:bodyPr/>
        <a:lstStyle/>
        <a:p>
          <a:endParaRPr lang="en-US"/>
        </a:p>
      </dgm:t>
    </dgm:pt>
    <dgm:pt modelId="{699CBEA1-4834-4874-B07C-E41B69676983}" type="pres">
      <dgm:prSet presAssocID="{E28B84C7-AC1D-47A3-B3F3-5A8E06A293A7}" presName="parentText" presStyleLbl="node1" presStyleIdx="2" presStyleCnt="7" custScaleX="132258">
        <dgm:presLayoutVars>
          <dgm:chMax val="0"/>
          <dgm:bulletEnabled val="1"/>
        </dgm:presLayoutVars>
      </dgm:prSet>
      <dgm:spPr/>
      <dgm:t>
        <a:bodyPr/>
        <a:lstStyle/>
        <a:p>
          <a:endParaRPr lang="en-US"/>
        </a:p>
      </dgm:t>
    </dgm:pt>
    <dgm:pt modelId="{920BA088-0B31-4ED9-9895-FDA5603F072A}" type="pres">
      <dgm:prSet presAssocID="{E28B84C7-AC1D-47A3-B3F3-5A8E06A293A7}" presName="negativeSpace" presStyleCnt="0"/>
      <dgm:spPr/>
    </dgm:pt>
    <dgm:pt modelId="{DBC011D2-A5C3-4F6E-ABDD-3166E72D9AD3}" type="pres">
      <dgm:prSet presAssocID="{E28B84C7-AC1D-47A3-B3F3-5A8E06A293A7}" presName="childText" presStyleLbl="conFgAcc1" presStyleIdx="2" presStyleCnt="7">
        <dgm:presLayoutVars>
          <dgm:bulletEnabled val="1"/>
        </dgm:presLayoutVars>
      </dgm:prSet>
      <dgm:spPr/>
    </dgm:pt>
    <dgm:pt modelId="{EA916160-04AC-4524-A4C4-708DF5BDE943}" type="pres">
      <dgm:prSet presAssocID="{EDC72CD8-B01B-4C00-96AB-676CA827CD50}" presName="spaceBetweenRectangles" presStyleCnt="0"/>
      <dgm:spPr/>
    </dgm:pt>
    <dgm:pt modelId="{AD546EEB-8798-4756-A402-8EA0BF4CEC10}" type="pres">
      <dgm:prSet presAssocID="{31AA919B-D674-40DC-8FCC-727FC22631D5}" presName="parentLin" presStyleCnt="0"/>
      <dgm:spPr/>
    </dgm:pt>
    <dgm:pt modelId="{0E26BFA3-1126-4CD4-B0D5-AB5A9DA0B712}" type="pres">
      <dgm:prSet presAssocID="{31AA919B-D674-40DC-8FCC-727FC22631D5}" presName="parentLeftMargin" presStyleLbl="node1" presStyleIdx="2" presStyleCnt="7"/>
      <dgm:spPr/>
      <dgm:t>
        <a:bodyPr/>
        <a:lstStyle/>
        <a:p>
          <a:endParaRPr lang="en-US"/>
        </a:p>
      </dgm:t>
    </dgm:pt>
    <dgm:pt modelId="{DBCFD38E-0716-4DB8-8327-F3B1EBD10977}" type="pres">
      <dgm:prSet presAssocID="{31AA919B-D674-40DC-8FCC-727FC22631D5}" presName="parentText" presStyleLbl="node1" presStyleIdx="3" presStyleCnt="7" custScaleX="132258">
        <dgm:presLayoutVars>
          <dgm:chMax val="0"/>
          <dgm:bulletEnabled val="1"/>
        </dgm:presLayoutVars>
      </dgm:prSet>
      <dgm:spPr/>
      <dgm:t>
        <a:bodyPr/>
        <a:lstStyle/>
        <a:p>
          <a:endParaRPr lang="en-US"/>
        </a:p>
      </dgm:t>
    </dgm:pt>
    <dgm:pt modelId="{C2378114-BE3C-4A42-955A-14837E6598C9}" type="pres">
      <dgm:prSet presAssocID="{31AA919B-D674-40DC-8FCC-727FC22631D5}" presName="negativeSpace" presStyleCnt="0"/>
      <dgm:spPr/>
    </dgm:pt>
    <dgm:pt modelId="{EF5203DE-558A-40B5-9930-91039EB41B40}" type="pres">
      <dgm:prSet presAssocID="{31AA919B-D674-40DC-8FCC-727FC22631D5}" presName="childText" presStyleLbl="conFgAcc1" presStyleIdx="3" presStyleCnt="7">
        <dgm:presLayoutVars>
          <dgm:bulletEnabled val="1"/>
        </dgm:presLayoutVars>
      </dgm:prSet>
      <dgm:spPr/>
    </dgm:pt>
    <dgm:pt modelId="{AE4D76CF-CC8C-47C9-B817-8FDBED4C8C65}" type="pres">
      <dgm:prSet presAssocID="{AB12A9EA-8828-4D03-8AB9-0787C2219E85}" presName="spaceBetweenRectangles" presStyleCnt="0"/>
      <dgm:spPr/>
    </dgm:pt>
    <dgm:pt modelId="{2F416225-197F-41C6-8C6E-FAD25D3C8F7B}" type="pres">
      <dgm:prSet presAssocID="{1ACC0221-C136-44ED-9525-B08C4D915787}" presName="parentLin" presStyleCnt="0"/>
      <dgm:spPr/>
    </dgm:pt>
    <dgm:pt modelId="{829588E0-AC5C-438A-A4DB-AA98FFA438B0}" type="pres">
      <dgm:prSet presAssocID="{1ACC0221-C136-44ED-9525-B08C4D915787}" presName="parentLeftMargin" presStyleLbl="node1" presStyleIdx="3" presStyleCnt="7"/>
      <dgm:spPr/>
      <dgm:t>
        <a:bodyPr/>
        <a:lstStyle/>
        <a:p>
          <a:endParaRPr lang="en-US"/>
        </a:p>
      </dgm:t>
    </dgm:pt>
    <dgm:pt modelId="{D12488FA-1736-49DE-AA61-75FBABF27B94}" type="pres">
      <dgm:prSet presAssocID="{1ACC0221-C136-44ED-9525-B08C4D915787}" presName="parentText" presStyleLbl="node1" presStyleIdx="4" presStyleCnt="7" custScaleX="132258">
        <dgm:presLayoutVars>
          <dgm:chMax val="0"/>
          <dgm:bulletEnabled val="1"/>
        </dgm:presLayoutVars>
      </dgm:prSet>
      <dgm:spPr/>
      <dgm:t>
        <a:bodyPr/>
        <a:lstStyle/>
        <a:p>
          <a:endParaRPr lang="en-US"/>
        </a:p>
      </dgm:t>
    </dgm:pt>
    <dgm:pt modelId="{AAF318C6-FC48-4EC6-AD1A-016CC19D6750}" type="pres">
      <dgm:prSet presAssocID="{1ACC0221-C136-44ED-9525-B08C4D915787}" presName="negativeSpace" presStyleCnt="0"/>
      <dgm:spPr/>
    </dgm:pt>
    <dgm:pt modelId="{E1C187D8-EBDA-4239-9CB6-3BB0046DDEB0}" type="pres">
      <dgm:prSet presAssocID="{1ACC0221-C136-44ED-9525-B08C4D915787}" presName="childText" presStyleLbl="conFgAcc1" presStyleIdx="4" presStyleCnt="7">
        <dgm:presLayoutVars>
          <dgm:bulletEnabled val="1"/>
        </dgm:presLayoutVars>
      </dgm:prSet>
      <dgm:spPr/>
    </dgm:pt>
    <dgm:pt modelId="{AD86C148-1B3E-41A3-8C2C-D1779AE0A905}" type="pres">
      <dgm:prSet presAssocID="{AA2791D8-AC66-4B72-88CE-6E8DB4FCF993}" presName="spaceBetweenRectangles" presStyleCnt="0"/>
      <dgm:spPr/>
    </dgm:pt>
    <dgm:pt modelId="{27F4C69E-6C8F-44AA-84A5-37E7EA9A2A22}" type="pres">
      <dgm:prSet presAssocID="{5265632C-C65B-47EE-9389-3E55FBF4D780}" presName="parentLin" presStyleCnt="0"/>
      <dgm:spPr/>
    </dgm:pt>
    <dgm:pt modelId="{FC208A59-F403-4F5B-A6A9-5B5F44E8D617}" type="pres">
      <dgm:prSet presAssocID="{5265632C-C65B-47EE-9389-3E55FBF4D780}" presName="parentLeftMargin" presStyleLbl="node1" presStyleIdx="4" presStyleCnt="7"/>
      <dgm:spPr/>
      <dgm:t>
        <a:bodyPr/>
        <a:lstStyle/>
        <a:p>
          <a:endParaRPr lang="en-US"/>
        </a:p>
      </dgm:t>
    </dgm:pt>
    <dgm:pt modelId="{803DA5B6-FF11-4EFB-B071-5429B7536729}" type="pres">
      <dgm:prSet presAssocID="{5265632C-C65B-47EE-9389-3E55FBF4D780}" presName="parentText" presStyleLbl="node1" presStyleIdx="5" presStyleCnt="7" custScaleX="132258">
        <dgm:presLayoutVars>
          <dgm:chMax val="0"/>
          <dgm:bulletEnabled val="1"/>
        </dgm:presLayoutVars>
      </dgm:prSet>
      <dgm:spPr/>
      <dgm:t>
        <a:bodyPr/>
        <a:lstStyle/>
        <a:p>
          <a:endParaRPr lang="en-US"/>
        </a:p>
      </dgm:t>
    </dgm:pt>
    <dgm:pt modelId="{6EA6D577-3934-430A-BABC-41D3B8AFB1FE}" type="pres">
      <dgm:prSet presAssocID="{5265632C-C65B-47EE-9389-3E55FBF4D780}" presName="negativeSpace" presStyleCnt="0"/>
      <dgm:spPr/>
    </dgm:pt>
    <dgm:pt modelId="{AEB96E67-156F-4CA4-90F6-37DFEC109C8D}" type="pres">
      <dgm:prSet presAssocID="{5265632C-C65B-47EE-9389-3E55FBF4D780}" presName="childText" presStyleLbl="conFgAcc1" presStyleIdx="5" presStyleCnt="7">
        <dgm:presLayoutVars>
          <dgm:bulletEnabled val="1"/>
        </dgm:presLayoutVars>
      </dgm:prSet>
      <dgm:spPr/>
    </dgm:pt>
    <dgm:pt modelId="{1B989C8E-1F74-4EB6-9714-50136B33F81E}" type="pres">
      <dgm:prSet presAssocID="{2EB8BC35-CA23-47BC-99E8-A9AABC784BFC}" presName="spaceBetweenRectangles" presStyleCnt="0"/>
      <dgm:spPr/>
    </dgm:pt>
    <dgm:pt modelId="{4372B957-A0E3-40E9-9E51-642482A22C23}" type="pres">
      <dgm:prSet presAssocID="{FA63A93B-5D67-4751-9547-DB167B098289}" presName="parentLin" presStyleCnt="0"/>
      <dgm:spPr/>
    </dgm:pt>
    <dgm:pt modelId="{40796E47-1C52-47AE-AF1E-742110AB6861}" type="pres">
      <dgm:prSet presAssocID="{FA63A93B-5D67-4751-9547-DB167B098289}" presName="parentLeftMargin" presStyleLbl="node1" presStyleIdx="5" presStyleCnt="7"/>
      <dgm:spPr/>
      <dgm:t>
        <a:bodyPr/>
        <a:lstStyle/>
        <a:p>
          <a:endParaRPr lang="en-US"/>
        </a:p>
      </dgm:t>
    </dgm:pt>
    <dgm:pt modelId="{7662784E-E17D-48B2-98D7-1B5357E18968}" type="pres">
      <dgm:prSet presAssocID="{FA63A93B-5D67-4751-9547-DB167B098289}" presName="parentText" presStyleLbl="node1" presStyleIdx="6" presStyleCnt="7" custScaleX="132258">
        <dgm:presLayoutVars>
          <dgm:chMax val="0"/>
          <dgm:bulletEnabled val="1"/>
        </dgm:presLayoutVars>
      </dgm:prSet>
      <dgm:spPr/>
      <dgm:t>
        <a:bodyPr/>
        <a:lstStyle/>
        <a:p>
          <a:endParaRPr lang="en-US"/>
        </a:p>
      </dgm:t>
    </dgm:pt>
    <dgm:pt modelId="{C22F5B2B-B134-4402-BEA1-9B03CC9FA6BA}" type="pres">
      <dgm:prSet presAssocID="{FA63A93B-5D67-4751-9547-DB167B098289}" presName="negativeSpace" presStyleCnt="0"/>
      <dgm:spPr/>
    </dgm:pt>
    <dgm:pt modelId="{D65C2380-74E5-47DD-A6D0-8D159D2CE4BB}" type="pres">
      <dgm:prSet presAssocID="{FA63A93B-5D67-4751-9547-DB167B098289}" presName="childText" presStyleLbl="conFgAcc1" presStyleIdx="6" presStyleCnt="7">
        <dgm:presLayoutVars>
          <dgm:bulletEnabled val="1"/>
        </dgm:presLayoutVars>
      </dgm:prSet>
      <dgm:spPr/>
    </dgm:pt>
  </dgm:ptLst>
  <dgm:cxnLst>
    <dgm:cxn modelId="{2536D7EB-6380-4521-8F29-3A85754087AF}" type="presOf" srcId="{1ACC0221-C136-44ED-9525-B08C4D915787}" destId="{829588E0-AC5C-438A-A4DB-AA98FFA438B0}" srcOrd="0" destOrd="0" presId="urn:microsoft.com/office/officeart/2005/8/layout/list1"/>
    <dgm:cxn modelId="{E5CF291C-CCB7-4277-8571-936A4F087A9E}" type="presOf" srcId="{E28B84C7-AC1D-47A3-B3F3-5A8E06A293A7}" destId="{699CBEA1-4834-4874-B07C-E41B69676983}" srcOrd="1" destOrd="0" presId="urn:microsoft.com/office/officeart/2005/8/layout/list1"/>
    <dgm:cxn modelId="{A1416C1C-6F48-4234-9F52-1F7A3817D11C}" srcId="{854E4C04-C680-4B8D-B81F-CD6BB9FEBED1}" destId="{FA63A93B-5D67-4751-9547-DB167B098289}" srcOrd="6" destOrd="0" parTransId="{1AC8A615-621A-458D-A3F8-887634257D05}" sibTransId="{83FAC0B8-8D62-4B76-8B7A-80AECBCE6C12}"/>
    <dgm:cxn modelId="{29372FC9-AA89-4502-81EF-C8C4BB0E211B}" type="presOf" srcId="{228998B8-A9AA-4E0B-91EB-FEE2ACEEEE48}" destId="{0670B3C4-C8D4-4C0C-A490-38C849A7B0D5}" srcOrd="1" destOrd="0" presId="urn:microsoft.com/office/officeart/2005/8/layout/list1"/>
    <dgm:cxn modelId="{5ECDE2CE-B589-4DBA-9A5D-2B9EBF06AE04}" type="presOf" srcId="{31AA919B-D674-40DC-8FCC-727FC22631D5}" destId="{DBCFD38E-0716-4DB8-8327-F3B1EBD10977}" srcOrd="1" destOrd="0" presId="urn:microsoft.com/office/officeart/2005/8/layout/list1"/>
    <dgm:cxn modelId="{8B4BE112-702D-401B-AA75-FB21DDE40C6E}" type="presOf" srcId="{E28B84C7-AC1D-47A3-B3F3-5A8E06A293A7}" destId="{0CF450BB-5D97-45E5-AB5E-4603167A764B}" srcOrd="0" destOrd="0" presId="urn:microsoft.com/office/officeart/2005/8/layout/list1"/>
    <dgm:cxn modelId="{7AA7BFCA-4669-4758-A610-DD3C39EB7AEA}" type="presOf" srcId="{5265632C-C65B-47EE-9389-3E55FBF4D780}" destId="{FC208A59-F403-4F5B-A6A9-5B5F44E8D617}" srcOrd="0" destOrd="0" presId="urn:microsoft.com/office/officeart/2005/8/layout/list1"/>
    <dgm:cxn modelId="{6F565CE5-FA59-4083-B972-A187BE3ECD25}" type="presOf" srcId="{854E4C04-C680-4B8D-B81F-CD6BB9FEBED1}" destId="{65EE690E-C193-4207-9E1D-B9F4DF0B52EF}" srcOrd="0" destOrd="0" presId="urn:microsoft.com/office/officeart/2005/8/layout/list1"/>
    <dgm:cxn modelId="{33C700A0-59E3-45E8-98FD-6CED3AE89809}" type="presOf" srcId="{5265632C-C65B-47EE-9389-3E55FBF4D780}" destId="{803DA5B6-FF11-4EFB-B071-5429B7536729}" srcOrd="1" destOrd="0" presId="urn:microsoft.com/office/officeart/2005/8/layout/list1"/>
    <dgm:cxn modelId="{E909C9CC-7FB7-44C3-95B1-706313C2AF5A}" type="presOf" srcId="{FA63A93B-5D67-4751-9547-DB167B098289}" destId="{7662784E-E17D-48B2-98D7-1B5357E18968}" srcOrd="1" destOrd="0" presId="urn:microsoft.com/office/officeart/2005/8/layout/list1"/>
    <dgm:cxn modelId="{B0A5741D-2A82-4AEE-9BF5-7170221FAB61}" type="presOf" srcId="{A890929D-8B83-4C1E-A7C9-3038D864AF87}" destId="{714402E1-1E52-4F45-B0DF-5DEC132D2A1E}" srcOrd="0" destOrd="0" presId="urn:microsoft.com/office/officeart/2005/8/layout/list1"/>
    <dgm:cxn modelId="{C3468E54-16EA-484A-A271-AD1C394F1FFC}" srcId="{854E4C04-C680-4B8D-B81F-CD6BB9FEBED1}" destId="{E28B84C7-AC1D-47A3-B3F3-5A8E06A293A7}" srcOrd="2" destOrd="0" parTransId="{7398AFDF-8D17-4C87-9D35-11D2121D144C}" sibTransId="{EDC72CD8-B01B-4C00-96AB-676CA827CD50}"/>
    <dgm:cxn modelId="{88FE760B-DEC6-4E13-97FA-D5229FBF4A25}" type="presOf" srcId="{A890929D-8B83-4C1E-A7C9-3038D864AF87}" destId="{48FD2981-E7E1-47BE-A9DF-2AB9FF73B850}" srcOrd="1" destOrd="0" presId="urn:microsoft.com/office/officeart/2005/8/layout/list1"/>
    <dgm:cxn modelId="{FF7F3E60-8DC1-49A3-9246-8276AFD1C1CD}" type="presOf" srcId="{1ACC0221-C136-44ED-9525-B08C4D915787}" destId="{D12488FA-1736-49DE-AA61-75FBABF27B94}" srcOrd="1" destOrd="0" presId="urn:microsoft.com/office/officeart/2005/8/layout/list1"/>
    <dgm:cxn modelId="{98B2C49D-E971-45CF-BB72-F56D263B3E29}" srcId="{854E4C04-C680-4B8D-B81F-CD6BB9FEBED1}" destId="{228998B8-A9AA-4E0B-91EB-FEE2ACEEEE48}" srcOrd="0" destOrd="0" parTransId="{AD1EC9AC-2C48-4596-9588-BA8A99A75263}" sibTransId="{132506CC-1E46-4AE5-8F80-46EA1C6FB435}"/>
    <dgm:cxn modelId="{23937162-C916-4312-AAA9-85F1B2D692E6}" srcId="{854E4C04-C680-4B8D-B81F-CD6BB9FEBED1}" destId="{1ACC0221-C136-44ED-9525-B08C4D915787}" srcOrd="4" destOrd="0" parTransId="{5A3C7D48-2450-4D90-AE5F-B4281F0911A6}" sibTransId="{AA2791D8-AC66-4B72-88CE-6E8DB4FCF993}"/>
    <dgm:cxn modelId="{CECFCA5A-B041-4F32-9EC0-5A3F71C0DDCE}" srcId="{854E4C04-C680-4B8D-B81F-CD6BB9FEBED1}" destId="{31AA919B-D674-40DC-8FCC-727FC22631D5}" srcOrd="3" destOrd="0" parTransId="{C883D04B-9C75-43E6-BAF4-B2463EB27D8E}" sibTransId="{AB12A9EA-8828-4D03-8AB9-0787C2219E85}"/>
    <dgm:cxn modelId="{504C455E-C54D-404B-8A85-4F681971E696}" type="presOf" srcId="{31AA919B-D674-40DC-8FCC-727FC22631D5}" destId="{0E26BFA3-1126-4CD4-B0D5-AB5A9DA0B712}" srcOrd="0" destOrd="0" presId="urn:microsoft.com/office/officeart/2005/8/layout/list1"/>
    <dgm:cxn modelId="{954600D7-0ECB-49D2-A892-D0BC1EB113B1}" srcId="{854E4C04-C680-4B8D-B81F-CD6BB9FEBED1}" destId="{A890929D-8B83-4C1E-A7C9-3038D864AF87}" srcOrd="1" destOrd="0" parTransId="{0CABDC5F-DC53-481E-B6A8-9759D5B374C6}" sibTransId="{92FC0C05-DB48-4EBF-B50D-C0AE3093DB27}"/>
    <dgm:cxn modelId="{9A6E6A4C-F28B-4603-84D2-9CAA24A28CE3}" srcId="{854E4C04-C680-4B8D-B81F-CD6BB9FEBED1}" destId="{5265632C-C65B-47EE-9389-3E55FBF4D780}" srcOrd="5" destOrd="0" parTransId="{B9A9AD03-2B21-4171-A1F0-9CDCBB795B89}" sibTransId="{2EB8BC35-CA23-47BC-99E8-A9AABC784BFC}"/>
    <dgm:cxn modelId="{25C6260E-9C75-4477-BA85-77E218AB5276}" type="presOf" srcId="{228998B8-A9AA-4E0B-91EB-FEE2ACEEEE48}" destId="{6A1EF392-84DC-48D8-A50D-8985305DCD99}" srcOrd="0" destOrd="0" presId="urn:microsoft.com/office/officeart/2005/8/layout/list1"/>
    <dgm:cxn modelId="{11CF0707-5110-4E92-8937-6DB8EB91981A}" type="presOf" srcId="{FA63A93B-5D67-4751-9547-DB167B098289}" destId="{40796E47-1C52-47AE-AF1E-742110AB6861}" srcOrd="0" destOrd="0" presId="urn:microsoft.com/office/officeart/2005/8/layout/list1"/>
    <dgm:cxn modelId="{DE162713-10D2-404D-967B-58D4D9112EB2}" type="presParOf" srcId="{65EE690E-C193-4207-9E1D-B9F4DF0B52EF}" destId="{A3595C4C-EB50-4CE5-965D-80CB9F84E07B}" srcOrd="0" destOrd="0" presId="urn:microsoft.com/office/officeart/2005/8/layout/list1"/>
    <dgm:cxn modelId="{3C651A13-FA11-49CA-B794-67FEDCD05228}" type="presParOf" srcId="{A3595C4C-EB50-4CE5-965D-80CB9F84E07B}" destId="{6A1EF392-84DC-48D8-A50D-8985305DCD99}" srcOrd="0" destOrd="0" presId="urn:microsoft.com/office/officeart/2005/8/layout/list1"/>
    <dgm:cxn modelId="{93BE3C08-604F-418B-AD70-EA6CB46CFBA0}" type="presParOf" srcId="{A3595C4C-EB50-4CE5-965D-80CB9F84E07B}" destId="{0670B3C4-C8D4-4C0C-A490-38C849A7B0D5}" srcOrd="1" destOrd="0" presId="urn:microsoft.com/office/officeart/2005/8/layout/list1"/>
    <dgm:cxn modelId="{6C7B9836-6772-4453-AD42-10CEB460FA30}" type="presParOf" srcId="{65EE690E-C193-4207-9E1D-B9F4DF0B52EF}" destId="{298205BE-46DB-47F7-B989-58D942C1914E}" srcOrd="1" destOrd="0" presId="urn:microsoft.com/office/officeart/2005/8/layout/list1"/>
    <dgm:cxn modelId="{A9B50D4C-91DD-40CE-B807-F336AB6CC7DB}" type="presParOf" srcId="{65EE690E-C193-4207-9E1D-B9F4DF0B52EF}" destId="{279542F6-1B04-4E43-9D45-76DAC568F2B5}" srcOrd="2" destOrd="0" presId="urn:microsoft.com/office/officeart/2005/8/layout/list1"/>
    <dgm:cxn modelId="{B009BAA7-4FDF-44CF-8A90-8FAE0BA94519}" type="presParOf" srcId="{65EE690E-C193-4207-9E1D-B9F4DF0B52EF}" destId="{93073A14-EFC5-4986-B56D-302779A50F1C}" srcOrd="3" destOrd="0" presId="urn:microsoft.com/office/officeart/2005/8/layout/list1"/>
    <dgm:cxn modelId="{2BA63810-E04D-487B-BFFC-D9BB64FEFF2E}" type="presParOf" srcId="{65EE690E-C193-4207-9E1D-B9F4DF0B52EF}" destId="{037CDD92-1409-49A3-8F10-E755BF42E334}" srcOrd="4" destOrd="0" presId="urn:microsoft.com/office/officeart/2005/8/layout/list1"/>
    <dgm:cxn modelId="{271F9CE0-0511-4E44-B8A7-43C8A68E5293}" type="presParOf" srcId="{037CDD92-1409-49A3-8F10-E755BF42E334}" destId="{714402E1-1E52-4F45-B0DF-5DEC132D2A1E}" srcOrd="0" destOrd="0" presId="urn:microsoft.com/office/officeart/2005/8/layout/list1"/>
    <dgm:cxn modelId="{59609666-BD75-47BC-9CA1-81B413AADB60}" type="presParOf" srcId="{037CDD92-1409-49A3-8F10-E755BF42E334}" destId="{48FD2981-E7E1-47BE-A9DF-2AB9FF73B850}" srcOrd="1" destOrd="0" presId="urn:microsoft.com/office/officeart/2005/8/layout/list1"/>
    <dgm:cxn modelId="{DBAE70B4-D58F-4633-AD01-B5E3B4961043}" type="presParOf" srcId="{65EE690E-C193-4207-9E1D-B9F4DF0B52EF}" destId="{ACFA720E-5930-4F7B-BF2D-D0C797222BC1}" srcOrd="5" destOrd="0" presId="urn:microsoft.com/office/officeart/2005/8/layout/list1"/>
    <dgm:cxn modelId="{B94F635F-F576-4772-891A-4B1DF0AE7DE5}" type="presParOf" srcId="{65EE690E-C193-4207-9E1D-B9F4DF0B52EF}" destId="{3F5A365A-2CC0-466A-B6AE-933632589E51}" srcOrd="6" destOrd="0" presId="urn:microsoft.com/office/officeart/2005/8/layout/list1"/>
    <dgm:cxn modelId="{BB313192-1E3A-4695-A4F6-DDDB79F9E96D}" type="presParOf" srcId="{65EE690E-C193-4207-9E1D-B9F4DF0B52EF}" destId="{CF7EF342-10C8-4FCB-B2D8-D5C123D82BF8}" srcOrd="7" destOrd="0" presId="urn:microsoft.com/office/officeart/2005/8/layout/list1"/>
    <dgm:cxn modelId="{B3870E77-FCDB-4333-9F3D-9D8856A677D3}" type="presParOf" srcId="{65EE690E-C193-4207-9E1D-B9F4DF0B52EF}" destId="{572C5F9B-2918-4089-A717-48555EA72050}" srcOrd="8" destOrd="0" presId="urn:microsoft.com/office/officeart/2005/8/layout/list1"/>
    <dgm:cxn modelId="{872B05C8-8655-4954-A4A0-5C940C046999}" type="presParOf" srcId="{572C5F9B-2918-4089-A717-48555EA72050}" destId="{0CF450BB-5D97-45E5-AB5E-4603167A764B}" srcOrd="0" destOrd="0" presId="urn:microsoft.com/office/officeart/2005/8/layout/list1"/>
    <dgm:cxn modelId="{3E735B30-A265-43B5-899F-EB6F039BD757}" type="presParOf" srcId="{572C5F9B-2918-4089-A717-48555EA72050}" destId="{699CBEA1-4834-4874-B07C-E41B69676983}" srcOrd="1" destOrd="0" presId="urn:microsoft.com/office/officeart/2005/8/layout/list1"/>
    <dgm:cxn modelId="{2658533B-0901-41AB-9DD3-740B65D4A4E7}" type="presParOf" srcId="{65EE690E-C193-4207-9E1D-B9F4DF0B52EF}" destId="{920BA088-0B31-4ED9-9895-FDA5603F072A}" srcOrd="9" destOrd="0" presId="urn:microsoft.com/office/officeart/2005/8/layout/list1"/>
    <dgm:cxn modelId="{39E72F29-1973-4B5B-9A25-E51B1C0D99A9}" type="presParOf" srcId="{65EE690E-C193-4207-9E1D-B9F4DF0B52EF}" destId="{DBC011D2-A5C3-4F6E-ABDD-3166E72D9AD3}" srcOrd="10" destOrd="0" presId="urn:microsoft.com/office/officeart/2005/8/layout/list1"/>
    <dgm:cxn modelId="{9CE56F43-FA89-435F-AF8B-B869E412A508}" type="presParOf" srcId="{65EE690E-C193-4207-9E1D-B9F4DF0B52EF}" destId="{EA916160-04AC-4524-A4C4-708DF5BDE943}" srcOrd="11" destOrd="0" presId="urn:microsoft.com/office/officeart/2005/8/layout/list1"/>
    <dgm:cxn modelId="{F82BBC95-DEA3-4E40-8BB9-219B062A7C14}" type="presParOf" srcId="{65EE690E-C193-4207-9E1D-B9F4DF0B52EF}" destId="{AD546EEB-8798-4756-A402-8EA0BF4CEC10}" srcOrd="12" destOrd="0" presId="urn:microsoft.com/office/officeart/2005/8/layout/list1"/>
    <dgm:cxn modelId="{AA0D0EB4-20FA-45F8-88FA-C6392257A38B}" type="presParOf" srcId="{AD546EEB-8798-4756-A402-8EA0BF4CEC10}" destId="{0E26BFA3-1126-4CD4-B0D5-AB5A9DA0B712}" srcOrd="0" destOrd="0" presId="urn:microsoft.com/office/officeart/2005/8/layout/list1"/>
    <dgm:cxn modelId="{263B7388-B482-4360-8190-268A3ADC90A8}" type="presParOf" srcId="{AD546EEB-8798-4756-A402-8EA0BF4CEC10}" destId="{DBCFD38E-0716-4DB8-8327-F3B1EBD10977}" srcOrd="1" destOrd="0" presId="urn:microsoft.com/office/officeart/2005/8/layout/list1"/>
    <dgm:cxn modelId="{8D8EFB64-62CF-4EC9-AF00-AA4D184CB031}" type="presParOf" srcId="{65EE690E-C193-4207-9E1D-B9F4DF0B52EF}" destId="{C2378114-BE3C-4A42-955A-14837E6598C9}" srcOrd="13" destOrd="0" presId="urn:microsoft.com/office/officeart/2005/8/layout/list1"/>
    <dgm:cxn modelId="{A4FCC26D-3910-4C99-A5B1-A04C3D2C8382}" type="presParOf" srcId="{65EE690E-C193-4207-9E1D-B9F4DF0B52EF}" destId="{EF5203DE-558A-40B5-9930-91039EB41B40}" srcOrd="14" destOrd="0" presId="urn:microsoft.com/office/officeart/2005/8/layout/list1"/>
    <dgm:cxn modelId="{6BE20A2F-3987-4A84-AC6F-78F15C73F248}" type="presParOf" srcId="{65EE690E-C193-4207-9E1D-B9F4DF0B52EF}" destId="{AE4D76CF-CC8C-47C9-B817-8FDBED4C8C65}" srcOrd="15" destOrd="0" presId="urn:microsoft.com/office/officeart/2005/8/layout/list1"/>
    <dgm:cxn modelId="{BDA86432-6933-44F7-B159-CFEEA37E370A}" type="presParOf" srcId="{65EE690E-C193-4207-9E1D-B9F4DF0B52EF}" destId="{2F416225-197F-41C6-8C6E-FAD25D3C8F7B}" srcOrd="16" destOrd="0" presId="urn:microsoft.com/office/officeart/2005/8/layout/list1"/>
    <dgm:cxn modelId="{09E3E13D-DF05-4F88-9E02-08428153E958}" type="presParOf" srcId="{2F416225-197F-41C6-8C6E-FAD25D3C8F7B}" destId="{829588E0-AC5C-438A-A4DB-AA98FFA438B0}" srcOrd="0" destOrd="0" presId="urn:microsoft.com/office/officeart/2005/8/layout/list1"/>
    <dgm:cxn modelId="{44AB9656-C4DD-4F54-97BD-5640203114E3}" type="presParOf" srcId="{2F416225-197F-41C6-8C6E-FAD25D3C8F7B}" destId="{D12488FA-1736-49DE-AA61-75FBABF27B94}" srcOrd="1" destOrd="0" presId="urn:microsoft.com/office/officeart/2005/8/layout/list1"/>
    <dgm:cxn modelId="{21F06FC2-AAC7-4AAC-A6C9-A6A76DEE4149}" type="presParOf" srcId="{65EE690E-C193-4207-9E1D-B9F4DF0B52EF}" destId="{AAF318C6-FC48-4EC6-AD1A-016CC19D6750}" srcOrd="17" destOrd="0" presId="urn:microsoft.com/office/officeart/2005/8/layout/list1"/>
    <dgm:cxn modelId="{9B3D1627-C882-4492-B47D-F89AC2629CE2}" type="presParOf" srcId="{65EE690E-C193-4207-9E1D-B9F4DF0B52EF}" destId="{E1C187D8-EBDA-4239-9CB6-3BB0046DDEB0}" srcOrd="18" destOrd="0" presId="urn:microsoft.com/office/officeart/2005/8/layout/list1"/>
    <dgm:cxn modelId="{7598E46B-427C-4118-8984-A34CD15AEB74}" type="presParOf" srcId="{65EE690E-C193-4207-9E1D-B9F4DF0B52EF}" destId="{AD86C148-1B3E-41A3-8C2C-D1779AE0A905}" srcOrd="19" destOrd="0" presId="urn:microsoft.com/office/officeart/2005/8/layout/list1"/>
    <dgm:cxn modelId="{DE695A94-0BFE-45D8-AC18-1C9F65BA491C}" type="presParOf" srcId="{65EE690E-C193-4207-9E1D-B9F4DF0B52EF}" destId="{27F4C69E-6C8F-44AA-84A5-37E7EA9A2A22}" srcOrd="20" destOrd="0" presId="urn:microsoft.com/office/officeart/2005/8/layout/list1"/>
    <dgm:cxn modelId="{D0006F4E-0F6C-4796-BCAF-3AC8E98E1695}" type="presParOf" srcId="{27F4C69E-6C8F-44AA-84A5-37E7EA9A2A22}" destId="{FC208A59-F403-4F5B-A6A9-5B5F44E8D617}" srcOrd="0" destOrd="0" presId="urn:microsoft.com/office/officeart/2005/8/layout/list1"/>
    <dgm:cxn modelId="{16693EDF-A1B3-48C4-8B61-4E28642220CA}" type="presParOf" srcId="{27F4C69E-6C8F-44AA-84A5-37E7EA9A2A22}" destId="{803DA5B6-FF11-4EFB-B071-5429B7536729}" srcOrd="1" destOrd="0" presId="urn:microsoft.com/office/officeart/2005/8/layout/list1"/>
    <dgm:cxn modelId="{D8A02617-312B-444C-9134-F78A0365B940}" type="presParOf" srcId="{65EE690E-C193-4207-9E1D-B9F4DF0B52EF}" destId="{6EA6D577-3934-430A-BABC-41D3B8AFB1FE}" srcOrd="21" destOrd="0" presId="urn:microsoft.com/office/officeart/2005/8/layout/list1"/>
    <dgm:cxn modelId="{0C8A2A7E-E2B2-4891-8608-08940F79FE17}" type="presParOf" srcId="{65EE690E-C193-4207-9E1D-B9F4DF0B52EF}" destId="{AEB96E67-156F-4CA4-90F6-37DFEC109C8D}" srcOrd="22" destOrd="0" presId="urn:microsoft.com/office/officeart/2005/8/layout/list1"/>
    <dgm:cxn modelId="{727F341F-FAD0-483D-8023-889175E954FE}" type="presParOf" srcId="{65EE690E-C193-4207-9E1D-B9F4DF0B52EF}" destId="{1B989C8E-1F74-4EB6-9714-50136B33F81E}" srcOrd="23" destOrd="0" presId="urn:microsoft.com/office/officeart/2005/8/layout/list1"/>
    <dgm:cxn modelId="{DB940AAA-220E-498F-9E17-4B0D0F825633}" type="presParOf" srcId="{65EE690E-C193-4207-9E1D-B9F4DF0B52EF}" destId="{4372B957-A0E3-40E9-9E51-642482A22C23}" srcOrd="24" destOrd="0" presId="urn:microsoft.com/office/officeart/2005/8/layout/list1"/>
    <dgm:cxn modelId="{B572A838-2CB9-4108-8723-71A5139B1713}" type="presParOf" srcId="{4372B957-A0E3-40E9-9E51-642482A22C23}" destId="{40796E47-1C52-47AE-AF1E-742110AB6861}" srcOrd="0" destOrd="0" presId="urn:microsoft.com/office/officeart/2005/8/layout/list1"/>
    <dgm:cxn modelId="{627068B4-99F1-4D3C-B26E-784479B69A44}" type="presParOf" srcId="{4372B957-A0E3-40E9-9E51-642482A22C23}" destId="{7662784E-E17D-48B2-98D7-1B5357E18968}" srcOrd="1" destOrd="0" presId="urn:microsoft.com/office/officeart/2005/8/layout/list1"/>
    <dgm:cxn modelId="{60568722-EDC6-4641-B898-5225BEC652E8}" type="presParOf" srcId="{65EE690E-C193-4207-9E1D-B9F4DF0B52EF}" destId="{C22F5B2B-B134-4402-BEA1-9B03CC9FA6BA}" srcOrd="25" destOrd="0" presId="urn:microsoft.com/office/officeart/2005/8/layout/list1"/>
    <dgm:cxn modelId="{322E5675-8367-4451-8151-08997BFB5B96}" type="presParOf" srcId="{65EE690E-C193-4207-9E1D-B9F4DF0B52EF}" destId="{D65C2380-74E5-47DD-A6D0-8D159D2CE4BB}"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DD1AC3-25AF-4730-9D2B-576F64A93B0C}" type="doc">
      <dgm:prSet loTypeId="urn:microsoft.com/office/officeart/2009/3/layout/StepUpProcess" loCatId="process" qsTypeId="urn:microsoft.com/office/officeart/2005/8/quickstyle/simple5" qsCatId="simple" csTypeId="urn:microsoft.com/office/officeart/2005/8/colors/colorful1" csCatId="colorful" phldr="1"/>
      <dgm:spPr/>
      <dgm:t>
        <a:bodyPr/>
        <a:lstStyle/>
        <a:p>
          <a:endParaRPr lang="en-US"/>
        </a:p>
      </dgm:t>
    </dgm:pt>
    <dgm:pt modelId="{83EF294A-2875-451A-BD59-10ED008814A0}">
      <dgm:prSet phldrT="[Text]"/>
      <dgm:spPr/>
      <dgm:t>
        <a:bodyPr/>
        <a:lstStyle/>
        <a:p>
          <a:r>
            <a:rPr lang="en-US" smtClean="0">
              <a:solidFill>
                <a:schemeClr val="bg1"/>
              </a:solidFill>
            </a:rPr>
            <a:t>Scrum Coach</a:t>
          </a:r>
          <a:endParaRPr lang="en-US" dirty="0">
            <a:solidFill>
              <a:schemeClr val="bg1"/>
            </a:solidFill>
          </a:endParaRPr>
        </a:p>
      </dgm:t>
    </dgm:pt>
    <dgm:pt modelId="{413BC3DE-A17D-4D64-86D0-EC4696BA7C43}" type="parTrans" cxnId="{15A49DF9-C1BB-4121-83B0-4D2D7D0584EC}">
      <dgm:prSet/>
      <dgm:spPr/>
      <dgm:t>
        <a:bodyPr/>
        <a:lstStyle/>
        <a:p>
          <a:endParaRPr lang="en-US">
            <a:solidFill>
              <a:schemeClr val="bg1"/>
            </a:solidFill>
          </a:endParaRPr>
        </a:p>
      </dgm:t>
    </dgm:pt>
    <dgm:pt modelId="{249B70AE-30CE-47D5-9570-9025744C5C88}" type="sibTrans" cxnId="{15A49DF9-C1BB-4121-83B0-4D2D7D0584EC}">
      <dgm:prSet/>
      <dgm:spPr/>
      <dgm:t>
        <a:bodyPr/>
        <a:lstStyle/>
        <a:p>
          <a:endParaRPr lang="en-US">
            <a:solidFill>
              <a:schemeClr val="bg1"/>
            </a:solidFill>
          </a:endParaRPr>
        </a:p>
      </dgm:t>
    </dgm:pt>
    <dgm:pt modelId="{67D27FC9-88FC-44F3-90C5-D9F8042CD307}">
      <dgm:prSet phldrT="[Text]"/>
      <dgm:spPr/>
      <dgm:t>
        <a:bodyPr/>
        <a:lstStyle/>
        <a:p>
          <a:r>
            <a:rPr lang="en-US" dirty="0" smtClean="0">
              <a:solidFill>
                <a:schemeClr val="bg1"/>
              </a:solidFill>
            </a:rPr>
            <a:t>Exec Scrum</a:t>
          </a:r>
          <a:endParaRPr lang="en-US" dirty="0">
            <a:solidFill>
              <a:schemeClr val="bg1"/>
            </a:solidFill>
          </a:endParaRPr>
        </a:p>
      </dgm:t>
    </dgm:pt>
    <dgm:pt modelId="{979D2CF8-44C8-4285-A5D3-37FC335A0269}" type="parTrans" cxnId="{2A58496C-C316-49FE-95A3-6570EE7FDE25}">
      <dgm:prSet/>
      <dgm:spPr/>
      <dgm:t>
        <a:bodyPr/>
        <a:lstStyle/>
        <a:p>
          <a:endParaRPr lang="en-US">
            <a:solidFill>
              <a:schemeClr val="bg1"/>
            </a:solidFill>
          </a:endParaRPr>
        </a:p>
      </dgm:t>
    </dgm:pt>
    <dgm:pt modelId="{96DAA43D-0997-45BB-BF89-ECC002740389}" type="sibTrans" cxnId="{2A58496C-C316-49FE-95A3-6570EE7FDE25}">
      <dgm:prSet/>
      <dgm:spPr/>
      <dgm:t>
        <a:bodyPr/>
        <a:lstStyle/>
        <a:p>
          <a:endParaRPr lang="en-US">
            <a:solidFill>
              <a:schemeClr val="bg1"/>
            </a:solidFill>
          </a:endParaRPr>
        </a:p>
      </dgm:t>
    </dgm:pt>
    <dgm:pt modelId="{DD064B17-3C1D-46B5-AB0D-1EF243DD40A7}">
      <dgm:prSet phldrT="[Text]"/>
      <dgm:spPr/>
      <dgm:t>
        <a:bodyPr/>
        <a:lstStyle/>
        <a:p>
          <a:r>
            <a:rPr lang="en-US" dirty="0" smtClean="0">
              <a:solidFill>
                <a:schemeClr val="bg1"/>
              </a:solidFill>
            </a:rPr>
            <a:t>Full Time Internal Coach</a:t>
          </a:r>
          <a:endParaRPr lang="en-US" dirty="0">
            <a:solidFill>
              <a:schemeClr val="bg1"/>
            </a:solidFill>
          </a:endParaRPr>
        </a:p>
      </dgm:t>
    </dgm:pt>
    <dgm:pt modelId="{8C903F6C-1CF2-41C1-8802-660D08E36ED4}" type="parTrans" cxnId="{4DA8B390-29C4-48EA-83C4-33E19A15AA17}">
      <dgm:prSet/>
      <dgm:spPr/>
      <dgm:t>
        <a:bodyPr/>
        <a:lstStyle/>
        <a:p>
          <a:endParaRPr lang="en-US">
            <a:solidFill>
              <a:schemeClr val="bg1"/>
            </a:solidFill>
          </a:endParaRPr>
        </a:p>
      </dgm:t>
    </dgm:pt>
    <dgm:pt modelId="{AB8C5A94-D2F7-45A0-BDE7-6E2121587067}" type="sibTrans" cxnId="{4DA8B390-29C4-48EA-83C4-33E19A15AA17}">
      <dgm:prSet/>
      <dgm:spPr/>
      <dgm:t>
        <a:bodyPr/>
        <a:lstStyle/>
        <a:p>
          <a:endParaRPr lang="en-US">
            <a:solidFill>
              <a:schemeClr val="bg1"/>
            </a:solidFill>
          </a:endParaRPr>
        </a:p>
      </dgm:t>
    </dgm:pt>
    <dgm:pt modelId="{B7080425-7A14-466B-9D9A-C0325E25CE5B}">
      <dgm:prSet phldrT="[Text]"/>
      <dgm:spPr/>
      <dgm:t>
        <a:bodyPr/>
        <a:lstStyle/>
        <a:p>
          <a:r>
            <a:rPr lang="en-US" dirty="0" smtClean="0">
              <a:solidFill>
                <a:schemeClr val="bg1"/>
              </a:solidFill>
            </a:rPr>
            <a:t>Co-located Pilot with Champions</a:t>
          </a:r>
          <a:endParaRPr lang="en-US" dirty="0">
            <a:solidFill>
              <a:schemeClr val="bg1"/>
            </a:solidFill>
          </a:endParaRPr>
        </a:p>
      </dgm:t>
    </dgm:pt>
    <dgm:pt modelId="{A5BDF0BA-F2DA-48ED-BFFE-BDF8184D9401}" type="parTrans" cxnId="{91D62E91-A3A9-4E1F-ADB8-A4664068BC1A}">
      <dgm:prSet/>
      <dgm:spPr/>
      <dgm:t>
        <a:bodyPr/>
        <a:lstStyle/>
        <a:p>
          <a:endParaRPr lang="en-US"/>
        </a:p>
      </dgm:t>
    </dgm:pt>
    <dgm:pt modelId="{CCF50078-6B7C-4F1A-9690-297F25B09410}" type="sibTrans" cxnId="{91D62E91-A3A9-4E1F-ADB8-A4664068BC1A}">
      <dgm:prSet/>
      <dgm:spPr/>
      <dgm:t>
        <a:bodyPr/>
        <a:lstStyle/>
        <a:p>
          <a:endParaRPr lang="en-US"/>
        </a:p>
      </dgm:t>
    </dgm:pt>
    <dgm:pt modelId="{77F8B52A-2056-4814-833B-87BB80959778}">
      <dgm:prSet phldrT="[Text]"/>
      <dgm:spPr/>
      <dgm:t>
        <a:bodyPr/>
        <a:lstStyle/>
        <a:p>
          <a:r>
            <a:rPr lang="en-US" dirty="0" smtClean="0">
              <a:solidFill>
                <a:schemeClr val="bg1"/>
              </a:solidFill>
            </a:rPr>
            <a:t>US &amp; India Pilot</a:t>
          </a:r>
          <a:endParaRPr lang="en-US" dirty="0">
            <a:solidFill>
              <a:schemeClr val="bg1"/>
            </a:solidFill>
          </a:endParaRPr>
        </a:p>
      </dgm:t>
    </dgm:pt>
    <dgm:pt modelId="{FC9DA3D6-11CA-4B06-A16C-5DCC69E97D31}" type="parTrans" cxnId="{AF6E0713-F924-4647-BA4F-97F574720035}">
      <dgm:prSet/>
      <dgm:spPr/>
      <dgm:t>
        <a:bodyPr/>
        <a:lstStyle/>
        <a:p>
          <a:endParaRPr lang="en-US"/>
        </a:p>
      </dgm:t>
    </dgm:pt>
    <dgm:pt modelId="{BAAD5FF2-F5AC-4B22-8E57-30794984A3A5}" type="sibTrans" cxnId="{AF6E0713-F924-4647-BA4F-97F574720035}">
      <dgm:prSet/>
      <dgm:spPr/>
      <dgm:t>
        <a:bodyPr/>
        <a:lstStyle/>
        <a:p>
          <a:endParaRPr lang="en-US"/>
        </a:p>
      </dgm:t>
    </dgm:pt>
    <dgm:pt modelId="{F134081B-7BD1-445D-B385-0671F83F781C}">
      <dgm:prSet phldrT="[Text]"/>
      <dgm:spPr/>
      <dgm:t>
        <a:bodyPr/>
        <a:lstStyle/>
        <a:p>
          <a:r>
            <a:rPr lang="en-US" dirty="0" smtClean="0">
              <a:solidFill>
                <a:schemeClr val="bg1"/>
              </a:solidFill>
            </a:rPr>
            <a:t>SG&amp;I Adoption Begins</a:t>
          </a:r>
          <a:endParaRPr lang="en-US" dirty="0">
            <a:solidFill>
              <a:schemeClr val="bg1"/>
            </a:solidFill>
          </a:endParaRPr>
        </a:p>
      </dgm:t>
    </dgm:pt>
    <dgm:pt modelId="{3699010D-7642-405C-881D-0C1CDFA05AB6}" type="parTrans" cxnId="{8E5EA994-1974-4CA0-B468-C3722AB2EFC3}">
      <dgm:prSet/>
      <dgm:spPr/>
      <dgm:t>
        <a:bodyPr/>
        <a:lstStyle/>
        <a:p>
          <a:endParaRPr lang="en-US"/>
        </a:p>
      </dgm:t>
    </dgm:pt>
    <dgm:pt modelId="{CFB11D02-39C6-4448-B2B4-93B70CF58378}" type="sibTrans" cxnId="{8E5EA994-1974-4CA0-B468-C3722AB2EFC3}">
      <dgm:prSet/>
      <dgm:spPr/>
      <dgm:t>
        <a:bodyPr/>
        <a:lstStyle/>
        <a:p>
          <a:endParaRPr lang="en-US"/>
        </a:p>
      </dgm:t>
    </dgm:pt>
    <dgm:pt modelId="{9C4083EF-FF45-4C4B-A9D6-331A732C697A}">
      <dgm:prSet phldrT="[Text]"/>
      <dgm:spPr/>
      <dgm:t>
        <a:bodyPr/>
        <a:lstStyle/>
        <a:p>
          <a:r>
            <a:rPr lang="en-US" dirty="0" smtClean="0">
              <a:solidFill>
                <a:schemeClr val="bg1"/>
              </a:solidFill>
            </a:rPr>
            <a:t>PP&amp;M Global Rollout</a:t>
          </a:r>
          <a:endParaRPr lang="en-US" dirty="0">
            <a:solidFill>
              <a:schemeClr val="bg1"/>
            </a:solidFill>
          </a:endParaRPr>
        </a:p>
      </dgm:t>
    </dgm:pt>
    <dgm:pt modelId="{E5A22310-3743-471E-9C33-46F3AAB54DDA}" type="parTrans" cxnId="{2021C376-7085-4F68-8FBF-93FDEDE9090A}">
      <dgm:prSet/>
      <dgm:spPr/>
      <dgm:t>
        <a:bodyPr/>
        <a:lstStyle/>
        <a:p>
          <a:endParaRPr lang="en-US"/>
        </a:p>
      </dgm:t>
    </dgm:pt>
    <dgm:pt modelId="{55D47140-37F4-4994-8CE2-C24B38325CDB}" type="sibTrans" cxnId="{2021C376-7085-4F68-8FBF-93FDEDE9090A}">
      <dgm:prSet/>
      <dgm:spPr/>
      <dgm:t>
        <a:bodyPr/>
        <a:lstStyle/>
        <a:p>
          <a:endParaRPr lang="en-US"/>
        </a:p>
      </dgm:t>
    </dgm:pt>
    <dgm:pt modelId="{35AC547A-2666-4D5A-8A71-C2B578A7482C}" type="pres">
      <dgm:prSet presAssocID="{0DDD1AC3-25AF-4730-9D2B-576F64A93B0C}" presName="rootnode" presStyleCnt="0">
        <dgm:presLayoutVars>
          <dgm:chMax/>
          <dgm:chPref/>
          <dgm:dir/>
          <dgm:animLvl val="lvl"/>
        </dgm:presLayoutVars>
      </dgm:prSet>
      <dgm:spPr/>
      <dgm:t>
        <a:bodyPr/>
        <a:lstStyle/>
        <a:p>
          <a:endParaRPr lang="en-US"/>
        </a:p>
      </dgm:t>
    </dgm:pt>
    <dgm:pt modelId="{79F559C0-7577-4405-9CEC-59E25323DECA}" type="pres">
      <dgm:prSet presAssocID="{83EF294A-2875-451A-BD59-10ED008814A0}" presName="composite" presStyleCnt="0"/>
      <dgm:spPr/>
    </dgm:pt>
    <dgm:pt modelId="{B1DB437C-5812-4759-9C0B-C5625D509714}" type="pres">
      <dgm:prSet presAssocID="{83EF294A-2875-451A-BD59-10ED008814A0}" presName="LShape" presStyleLbl="alignNode1" presStyleIdx="0" presStyleCnt="13"/>
      <dgm:spPr/>
    </dgm:pt>
    <dgm:pt modelId="{E22C9664-E135-4F66-860D-1B4B8D7D0CC2}" type="pres">
      <dgm:prSet presAssocID="{83EF294A-2875-451A-BD59-10ED008814A0}" presName="ParentText" presStyleLbl="revTx" presStyleIdx="0" presStyleCnt="7">
        <dgm:presLayoutVars>
          <dgm:chMax val="0"/>
          <dgm:chPref val="0"/>
          <dgm:bulletEnabled val="1"/>
        </dgm:presLayoutVars>
      </dgm:prSet>
      <dgm:spPr/>
      <dgm:t>
        <a:bodyPr/>
        <a:lstStyle/>
        <a:p>
          <a:endParaRPr lang="en-US"/>
        </a:p>
      </dgm:t>
    </dgm:pt>
    <dgm:pt modelId="{04165B8C-A20F-4BF2-B817-D9F62EE292A9}" type="pres">
      <dgm:prSet presAssocID="{83EF294A-2875-451A-BD59-10ED008814A0}" presName="Triangle" presStyleLbl="alignNode1" presStyleIdx="1" presStyleCnt="13"/>
      <dgm:spPr/>
    </dgm:pt>
    <dgm:pt modelId="{D67A252A-1DAA-4889-8710-5CAC3E456481}" type="pres">
      <dgm:prSet presAssocID="{249B70AE-30CE-47D5-9570-9025744C5C88}" presName="sibTrans" presStyleCnt="0"/>
      <dgm:spPr/>
    </dgm:pt>
    <dgm:pt modelId="{CA5080E9-BB98-44E3-B3FB-EBB20793D24C}" type="pres">
      <dgm:prSet presAssocID="{249B70AE-30CE-47D5-9570-9025744C5C88}" presName="space" presStyleCnt="0"/>
      <dgm:spPr/>
    </dgm:pt>
    <dgm:pt modelId="{6699CC89-FA7E-44EC-B92F-50870FEE1231}" type="pres">
      <dgm:prSet presAssocID="{67D27FC9-88FC-44F3-90C5-D9F8042CD307}" presName="composite" presStyleCnt="0"/>
      <dgm:spPr/>
    </dgm:pt>
    <dgm:pt modelId="{06E7E8FD-66F9-4830-9902-6D76E662A4C4}" type="pres">
      <dgm:prSet presAssocID="{67D27FC9-88FC-44F3-90C5-D9F8042CD307}" presName="LShape" presStyleLbl="alignNode1" presStyleIdx="2" presStyleCnt="13"/>
      <dgm:spPr/>
    </dgm:pt>
    <dgm:pt modelId="{2D0D2B05-9CB4-47E2-B85A-359C8E0C2D32}" type="pres">
      <dgm:prSet presAssocID="{67D27FC9-88FC-44F3-90C5-D9F8042CD307}" presName="ParentText" presStyleLbl="revTx" presStyleIdx="1" presStyleCnt="7">
        <dgm:presLayoutVars>
          <dgm:chMax val="0"/>
          <dgm:chPref val="0"/>
          <dgm:bulletEnabled val="1"/>
        </dgm:presLayoutVars>
      </dgm:prSet>
      <dgm:spPr/>
      <dgm:t>
        <a:bodyPr/>
        <a:lstStyle/>
        <a:p>
          <a:endParaRPr lang="en-US"/>
        </a:p>
      </dgm:t>
    </dgm:pt>
    <dgm:pt modelId="{787BCE52-F4F7-4B04-AC04-0B83F8E57FE3}" type="pres">
      <dgm:prSet presAssocID="{67D27FC9-88FC-44F3-90C5-D9F8042CD307}" presName="Triangle" presStyleLbl="alignNode1" presStyleIdx="3" presStyleCnt="13"/>
      <dgm:spPr/>
    </dgm:pt>
    <dgm:pt modelId="{39E050F6-2D10-4503-A8B7-6363106697A8}" type="pres">
      <dgm:prSet presAssocID="{96DAA43D-0997-45BB-BF89-ECC002740389}" presName="sibTrans" presStyleCnt="0"/>
      <dgm:spPr/>
    </dgm:pt>
    <dgm:pt modelId="{BD8D1D1F-F86C-4A3C-B063-D5EFB1E9B27F}" type="pres">
      <dgm:prSet presAssocID="{96DAA43D-0997-45BB-BF89-ECC002740389}" presName="space" presStyleCnt="0"/>
      <dgm:spPr/>
    </dgm:pt>
    <dgm:pt modelId="{91AB2E8B-D946-4329-B29F-C542B3650C72}" type="pres">
      <dgm:prSet presAssocID="{DD064B17-3C1D-46B5-AB0D-1EF243DD40A7}" presName="composite" presStyleCnt="0"/>
      <dgm:spPr/>
    </dgm:pt>
    <dgm:pt modelId="{7550B9DA-1C7C-4888-8A96-5AB673E626BF}" type="pres">
      <dgm:prSet presAssocID="{DD064B17-3C1D-46B5-AB0D-1EF243DD40A7}" presName="LShape" presStyleLbl="alignNode1" presStyleIdx="4" presStyleCnt="13"/>
      <dgm:spPr/>
    </dgm:pt>
    <dgm:pt modelId="{7A7076A2-BBBF-47C8-9DF8-FB9F1FFC1472}" type="pres">
      <dgm:prSet presAssocID="{DD064B17-3C1D-46B5-AB0D-1EF243DD40A7}" presName="ParentText" presStyleLbl="revTx" presStyleIdx="2" presStyleCnt="7">
        <dgm:presLayoutVars>
          <dgm:chMax val="0"/>
          <dgm:chPref val="0"/>
          <dgm:bulletEnabled val="1"/>
        </dgm:presLayoutVars>
      </dgm:prSet>
      <dgm:spPr/>
      <dgm:t>
        <a:bodyPr/>
        <a:lstStyle/>
        <a:p>
          <a:endParaRPr lang="en-US"/>
        </a:p>
      </dgm:t>
    </dgm:pt>
    <dgm:pt modelId="{746FF94C-12B5-4989-9CE9-D182C57A07DB}" type="pres">
      <dgm:prSet presAssocID="{DD064B17-3C1D-46B5-AB0D-1EF243DD40A7}" presName="Triangle" presStyleLbl="alignNode1" presStyleIdx="5" presStyleCnt="13"/>
      <dgm:spPr/>
    </dgm:pt>
    <dgm:pt modelId="{DF7D4759-5D4F-4568-A374-0F65EE9B1571}" type="pres">
      <dgm:prSet presAssocID="{AB8C5A94-D2F7-45A0-BDE7-6E2121587067}" presName="sibTrans" presStyleCnt="0"/>
      <dgm:spPr/>
    </dgm:pt>
    <dgm:pt modelId="{DF469748-0359-44D2-8C88-3BB6D8741459}" type="pres">
      <dgm:prSet presAssocID="{AB8C5A94-D2F7-45A0-BDE7-6E2121587067}" presName="space" presStyleCnt="0"/>
      <dgm:spPr/>
    </dgm:pt>
    <dgm:pt modelId="{CD0B0413-011C-49B4-8F14-26D36DFE99B3}" type="pres">
      <dgm:prSet presAssocID="{B7080425-7A14-466B-9D9A-C0325E25CE5B}" presName="composite" presStyleCnt="0"/>
      <dgm:spPr/>
    </dgm:pt>
    <dgm:pt modelId="{F13868DC-0600-445A-88FF-A7602963936C}" type="pres">
      <dgm:prSet presAssocID="{B7080425-7A14-466B-9D9A-C0325E25CE5B}" presName="LShape" presStyleLbl="alignNode1" presStyleIdx="6" presStyleCnt="13"/>
      <dgm:spPr/>
    </dgm:pt>
    <dgm:pt modelId="{19F9396E-4EC4-4295-A638-0FDD199ED280}" type="pres">
      <dgm:prSet presAssocID="{B7080425-7A14-466B-9D9A-C0325E25CE5B}" presName="ParentText" presStyleLbl="revTx" presStyleIdx="3" presStyleCnt="7">
        <dgm:presLayoutVars>
          <dgm:chMax val="0"/>
          <dgm:chPref val="0"/>
          <dgm:bulletEnabled val="1"/>
        </dgm:presLayoutVars>
      </dgm:prSet>
      <dgm:spPr/>
      <dgm:t>
        <a:bodyPr/>
        <a:lstStyle/>
        <a:p>
          <a:endParaRPr lang="en-US"/>
        </a:p>
      </dgm:t>
    </dgm:pt>
    <dgm:pt modelId="{8B1E48A0-7AD2-43D0-95D0-80295D4FE932}" type="pres">
      <dgm:prSet presAssocID="{B7080425-7A14-466B-9D9A-C0325E25CE5B}" presName="Triangle" presStyleLbl="alignNode1" presStyleIdx="7" presStyleCnt="13"/>
      <dgm:spPr/>
    </dgm:pt>
    <dgm:pt modelId="{B1AADCC9-F297-45A6-A326-6E4E3BB5CC0E}" type="pres">
      <dgm:prSet presAssocID="{CCF50078-6B7C-4F1A-9690-297F25B09410}" presName="sibTrans" presStyleCnt="0"/>
      <dgm:spPr/>
    </dgm:pt>
    <dgm:pt modelId="{891CAA65-87CF-4E96-A3EC-7DC1334CAC82}" type="pres">
      <dgm:prSet presAssocID="{CCF50078-6B7C-4F1A-9690-297F25B09410}" presName="space" presStyleCnt="0"/>
      <dgm:spPr/>
    </dgm:pt>
    <dgm:pt modelId="{B5E3B663-2863-4E96-94F2-259AE1759BD5}" type="pres">
      <dgm:prSet presAssocID="{77F8B52A-2056-4814-833B-87BB80959778}" presName="composite" presStyleCnt="0"/>
      <dgm:spPr/>
    </dgm:pt>
    <dgm:pt modelId="{F51F19CF-452C-4BA1-A71D-AC82E3EEBED5}" type="pres">
      <dgm:prSet presAssocID="{77F8B52A-2056-4814-833B-87BB80959778}" presName="LShape" presStyleLbl="alignNode1" presStyleIdx="8" presStyleCnt="13"/>
      <dgm:spPr/>
    </dgm:pt>
    <dgm:pt modelId="{4169C75E-1AFB-47CD-93BF-DCD4E0E34673}" type="pres">
      <dgm:prSet presAssocID="{77F8B52A-2056-4814-833B-87BB80959778}" presName="ParentText" presStyleLbl="revTx" presStyleIdx="4" presStyleCnt="7">
        <dgm:presLayoutVars>
          <dgm:chMax val="0"/>
          <dgm:chPref val="0"/>
          <dgm:bulletEnabled val="1"/>
        </dgm:presLayoutVars>
      </dgm:prSet>
      <dgm:spPr/>
      <dgm:t>
        <a:bodyPr/>
        <a:lstStyle/>
        <a:p>
          <a:endParaRPr lang="en-US"/>
        </a:p>
      </dgm:t>
    </dgm:pt>
    <dgm:pt modelId="{143B878D-7195-43B8-9D66-F558F501FC9F}" type="pres">
      <dgm:prSet presAssocID="{77F8B52A-2056-4814-833B-87BB80959778}" presName="Triangle" presStyleLbl="alignNode1" presStyleIdx="9" presStyleCnt="13"/>
      <dgm:spPr/>
    </dgm:pt>
    <dgm:pt modelId="{376C3C49-1385-4510-8200-B1E1CD28CC77}" type="pres">
      <dgm:prSet presAssocID="{BAAD5FF2-F5AC-4B22-8E57-30794984A3A5}" presName="sibTrans" presStyleCnt="0"/>
      <dgm:spPr/>
    </dgm:pt>
    <dgm:pt modelId="{17086D4B-6F0E-40C1-9C71-C4319778874D}" type="pres">
      <dgm:prSet presAssocID="{BAAD5FF2-F5AC-4B22-8E57-30794984A3A5}" presName="space" presStyleCnt="0"/>
      <dgm:spPr/>
    </dgm:pt>
    <dgm:pt modelId="{FB7FC18F-6716-49D4-AD42-82AEBF849C75}" type="pres">
      <dgm:prSet presAssocID="{9C4083EF-FF45-4C4B-A9D6-331A732C697A}" presName="composite" presStyleCnt="0"/>
      <dgm:spPr/>
    </dgm:pt>
    <dgm:pt modelId="{79C409C6-F9A5-4DF9-89B5-DBAA3FD734F9}" type="pres">
      <dgm:prSet presAssocID="{9C4083EF-FF45-4C4B-A9D6-331A732C697A}" presName="LShape" presStyleLbl="alignNode1" presStyleIdx="10" presStyleCnt="13"/>
      <dgm:spPr/>
    </dgm:pt>
    <dgm:pt modelId="{B786A78B-79DC-4E11-854A-3858E70C08FF}" type="pres">
      <dgm:prSet presAssocID="{9C4083EF-FF45-4C4B-A9D6-331A732C697A}" presName="ParentText" presStyleLbl="revTx" presStyleIdx="5" presStyleCnt="7">
        <dgm:presLayoutVars>
          <dgm:chMax val="0"/>
          <dgm:chPref val="0"/>
          <dgm:bulletEnabled val="1"/>
        </dgm:presLayoutVars>
      </dgm:prSet>
      <dgm:spPr/>
      <dgm:t>
        <a:bodyPr/>
        <a:lstStyle/>
        <a:p>
          <a:endParaRPr lang="en-US"/>
        </a:p>
      </dgm:t>
    </dgm:pt>
    <dgm:pt modelId="{2D4A0843-6C0C-48B6-865E-9363F69DFB18}" type="pres">
      <dgm:prSet presAssocID="{9C4083EF-FF45-4C4B-A9D6-331A732C697A}" presName="Triangle" presStyleLbl="alignNode1" presStyleIdx="11" presStyleCnt="13"/>
      <dgm:spPr/>
    </dgm:pt>
    <dgm:pt modelId="{C5D56010-6413-423D-A02D-150925ADDB0A}" type="pres">
      <dgm:prSet presAssocID="{55D47140-37F4-4994-8CE2-C24B38325CDB}" presName="sibTrans" presStyleCnt="0"/>
      <dgm:spPr/>
    </dgm:pt>
    <dgm:pt modelId="{5B348430-9AB2-4681-8065-ABEC03EB6DE7}" type="pres">
      <dgm:prSet presAssocID="{55D47140-37F4-4994-8CE2-C24B38325CDB}" presName="space" presStyleCnt="0"/>
      <dgm:spPr/>
    </dgm:pt>
    <dgm:pt modelId="{2EDF7CDD-68BE-43C3-9C08-24A028085ADC}" type="pres">
      <dgm:prSet presAssocID="{F134081B-7BD1-445D-B385-0671F83F781C}" presName="composite" presStyleCnt="0"/>
      <dgm:spPr/>
    </dgm:pt>
    <dgm:pt modelId="{94AB3C74-C2F0-4FEA-879C-20CAB1CB693F}" type="pres">
      <dgm:prSet presAssocID="{F134081B-7BD1-445D-B385-0671F83F781C}" presName="LShape" presStyleLbl="alignNode1" presStyleIdx="12" presStyleCnt="13"/>
      <dgm:spPr/>
    </dgm:pt>
    <dgm:pt modelId="{361D0CA8-ECE9-422C-A027-45432787BCE3}" type="pres">
      <dgm:prSet presAssocID="{F134081B-7BD1-445D-B385-0671F83F781C}" presName="ParentText" presStyleLbl="revTx" presStyleIdx="6" presStyleCnt="7">
        <dgm:presLayoutVars>
          <dgm:chMax val="0"/>
          <dgm:chPref val="0"/>
          <dgm:bulletEnabled val="1"/>
        </dgm:presLayoutVars>
      </dgm:prSet>
      <dgm:spPr/>
      <dgm:t>
        <a:bodyPr/>
        <a:lstStyle/>
        <a:p>
          <a:endParaRPr lang="en-US"/>
        </a:p>
      </dgm:t>
    </dgm:pt>
  </dgm:ptLst>
  <dgm:cxnLst>
    <dgm:cxn modelId="{AF6E0713-F924-4647-BA4F-97F574720035}" srcId="{0DDD1AC3-25AF-4730-9D2B-576F64A93B0C}" destId="{77F8B52A-2056-4814-833B-87BB80959778}" srcOrd="4" destOrd="0" parTransId="{FC9DA3D6-11CA-4B06-A16C-5DCC69E97D31}" sibTransId="{BAAD5FF2-F5AC-4B22-8E57-30794984A3A5}"/>
    <dgm:cxn modelId="{AEA47981-4150-4388-91FB-32241801AD18}" type="presOf" srcId="{9C4083EF-FF45-4C4B-A9D6-331A732C697A}" destId="{B786A78B-79DC-4E11-854A-3858E70C08FF}" srcOrd="0" destOrd="0" presId="urn:microsoft.com/office/officeart/2009/3/layout/StepUpProcess"/>
    <dgm:cxn modelId="{FC063E2B-B685-469C-A3B9-F2807BEC8D90}" type="presOf" srcId="{83EF294A-2875-451A-BD59-10ED008814A0}" destId="{E22C9664-E135-4F66-860D-1B4B8D7D0CC2}" srcOrd="0" destOrd="0" presId="urn:microsoft.com/office/officeart/2009/3/layout/StepUpProcess"/>
    <dgm:cxn modelId="{2021C376-7085-4F68-8FBF-93FDEDE9090A}" srcId="{0DDD1AC3-25AF-4730-9D2B-576F64A93B0C}" destId="{9C4083EF-FF45-4C4B-A9D6-331A732C697A}" srcOrd="5" destOrd="0" parTransId="{E5A22310-3743-471E-9C33-46F3AAB54DDA}" sibTransId="{55D47140-37F4-4994-8CE2-C24B38325CDB}"/>
    <dgm:cxn modelId="{91D62E91-A3A9-4E1F-ADB8-A4664068BC1A}" srcId="{0DDD1AC3-25AF-4730-9D2B-576F64A93B0C}" destId="{B7080425-7A14-466B-9D9A-C0325E25CE5B}" srcOrd="3" destOrd="0" parTransId="{A5BDF0BA-F2DA-48ED-BFFE-BDF8184D9401}" sibTransId="{CCF50078-6B7C-4F1A-9690-297F25B09410}"/>
    <dgm:cxn modelId="{8E5EA994-1974-4CA0-B468-C3722AB2EFC3}" srcId="{0DDD1AC3-25AF-4730-9D2B-576F64A93B0C}" destId="{F134081B-7BD1-445D-B385-0671F83F781C}" srcOrd="6" destOrd="0" parTransId="{3699010D-7642-405C-881D-0C1CDFA05AB6}" sibTransId="{CFB11D02-39C6-4448-B2B4-93B70CF58378}"/>
    <dgm:cxn modelId="{4DA8B390-29C4-48EA-83C4-33E19A15AA17}" srcId="{0DDD1AC3-25AF-4730-9D2B-576F64A93B0C}" destId="{DD064B17-3C1D-46B5-AB0D-1EF243DD40A7}" srcOrd="2" destOrd="0" parTransId="{8C903F6C-1CF2-41C1-8802-660D08E36ED4}" sibTransId="{AB8C5A94-D2F7-45A0-BDE7-6E2121587067}"/>
    <dgm:cxn modelId="{61186D14-C802-4AC1-89D4-E4BC5ACE62FC}" type="presOf" srcId="{B7080425-7A14-466B-9D9A-C0325E25CE5B}" destId="{19F9396E-4EC4-4295-A638-0FDD199ED280}" srcOrd="0" destOrd="0" presId="urn:microsoft.com/office/officeart/2009/3/layout/StepUpProcess"/>
    <dgm:cxn modelId="{9CB238C0-85C4-4674-9103-FC25D441D408}" type="presOf" srcId="{DD064B17-3C1D-46B5-AB0D-1EF243DD40A7}" destId="{7A7076A2-BBBF-47C8-9DF8-FB9F1FFC1472}" srcOrd="0" destOrd="0" presId="urn:microsoft.com/office/officeart/2009/3/layout/StepUpProcess"/>
    <dgm:cxn modelId="{15A49DF9-C1BB-4121-83B0-4D2D7D0584EC}" srcId="{0DDD1AC3-25AF-4730-9D2B-576F64A93B0C}" destId="{83EF294A-2875-451A-BD59-10ED008814A0}" srcOrd="0" destOrd="0" parTransId="{413BC3DE-A17D-4D64-86D0-EC4696BA7C43}" sibTransId="{249B70AE-30CE-47D5-9570-9025744C5C88}"/>
    <dgm:cxn modelId="{42631F82-ABF0-419C-8B63-FE0E06170E5C}" type="presOf" srcId="{0DDD1AC3-25AF-4730-9D2B-576F64A93B0C}" destId="{35AC547A-2666-4D5A-8A71-C2B578A7482C}" srcOrd="0" destOrd="0" presId="urn:microsoft.com/office/officeart/2009/3/layout/StepUpProcess"/>
    <dgm:cxn modelId="{7CA4F625-3AB7-4BC1-A84E-1F5DBEE235CE}" type="presOf" srcId="{77F8B52A-2056-4814-833B-87BB80959778}" destId="{4169C75E-1AFB-47CD-93BF-DCD4E0E34673}" srcOrd="0" destOrd="0" presId="urn:microsoft.com/office/officeart/2009/3/layout/StepUpProcess"/>
    <dgm:cxn modelId="{810EB3A7-03FD-431A-BBB1-A755764A2C52}" type="presOf" srcId="{F134081B-7BD1-445D-B385-0671F83F781C}" destId="{361D0CA8-ECE9-422C-A027-45432787BCE3}" srcOrd="0" destOrd="0" presId="urn:microsoft.com/office/officeart/2009/3/layout/StepUpProcess"/>
    <dgm:cxn modelId="{2A58496C-C316-49FE-95A3-6570EE7FDE25}" srcId="{0DDD1AC3-25AF-4730-9D2B-576F64A93B0C}" destId="{67D27FC9-88FC-44F3-90C5-D9F8042CD307}" srcOrd="1" destOrd="0" parTransId="{979D2CF8-44C8-4285-A5D3-37FC335A0269}" sibTransId="{96DAA43D-0997-45BB-BF89-ECC002740389}"/>
    <dgm:cxn modelId="{B0C91D50-28D9-475F-93B0-9484BD406052}" type="presOf" srcId="{67D27FC9-88FC-44F3-90C5-D9F8042CD307}" destId="{2D0D2B05-9CB4-47E2-B85A-359C8E0C2D32}" srcOrd="0" destOrd="0" presId="urn:microsoft.com/office/officeart/2009/3/layout/StepUpProcess"/>
    <dgm:cxn modelId="{D95C7798-AD50-4483-B8C0-EB9D10BEC37E}" type="presParOf" srcId="{35AC547A-2666-4D5A-8A71-C2B578A7482C}" destId="{79F559C0-7577-4405-9CEC-59E25323DECA}" srcOrd="0" destOrd="0" presId="urn:microsoft.com/office/officeart/2009/3/layout/StepUpProcess"/>
    <dgm:cxn modelId="{DBFC009A-6F96-4D80-A018-664630BF4716}" type="presParOf" srcId="{79F559C0-7577-4405-9CEC-59E25323DECA}" destId="{B1DB437C-5812-4759-9C0B-C5625D509714}" srcOrd="0" destOrd="0" presId="urn:microsoft.com/office/officeart/2009/3/layout/StepUpProcess"/>
    <dgm:cxn modelId="{9F035787-BFD1-4D5E-B16D-0631359712B5}" type="presParOf" srcId="{79F559C0-7577-4405-9CEC-59E25323DECA}" destId="{E22C9664-E135-4F66-860D-1B4B8D7D0CC2}" srcOrd="1" destOrd="0" presId="urn:microsoft.com/office/officeart/2009/3/layout/StepUpProcess"/>
    <dgm:cxn modelId="{9E52B6F5-093E-480B-8939-15995F698002}" type="presParOf" srcId="{79F559C0-7577-4405-9CEC-59E25323DECA}" destId="{04165B8C-A20F-4BF2-B817-D9F62EE292A9}" srcOrd="2" destOrd="0" presId="urn:microsoft.com/office/officeart/2009/3/layout/StepUpProcess"/>
    <dgm:cxn modelId="{34A7DABC-9635-4745-B678-242E2AEBF6D3}" type="presParOf" srcId="{35AC547A-2666-4D5A-8A71-C2B578A7482C}" destId="{D67A252A-1DAA-4889-8710-5CAC3E456481}" srcOrd="1" destOrd="0" presId="urn:microsoft.com/office/officeart/2009/3/layout/StepUpProcess"/>
    <dgm:cxn modelId="{6AC8171D-872D-4048-9342-979911DD5A9B}" type="presParOf" srcId="{D67A252A-1DAA-4889-8710-5CAC3E456481}" destId="{CA5080E9-BB98-44E3-B3FB-EBB20793D24C}" srcOrd="0" destOrd="0" presId="urn:microsoft.com/office/officeart/2009/3/layout/StepUpProcess"/>
    <dgm:cxn modelId="{591870EB-878E-4FAE-8C91-7098BF8DDFDE}" type="presParOf" srcId="{35AC547A-2666-4D5A-8A71-C2B578A7482C}" destId="{6699CC89-FA7E-44EC-B92F-50870FEE1231}" srcOrd="2" destOrd="0" presId="urn:microsoft.com/office/officeart/2009/3/layout/StepUpProcess"/>
    <dgm:cxn modelId="{248B46F5-403F-4CD7-B705-DA7F2834168E}" type="presParOf" srcId="{6699CC89-FA7E-44EC-B92F-50870FEE1231}" destId="{06E7E8FD-66F9-4830-9902-6D76E662A4C4}" srcOrd="0" destOrd="0" presId="urn:microsoft.com/office/officeart/2009/3/layout/StepUpProcess"/>
    <dgm:cxn modelId="{1D33F656-F175-40DA-8487-150BE4334D82}" type="presParOf" srcId="{6699CC89-FA7E-44EC-B92F-50870FEE1231}" destId="{2D0D2B05-9CB4-47E2-B85A-359C8E0C2D32}" srcOrd="1" destOrd="0" presId="urn:microsoft.com/office/officeart/2009/3/layout/StepUpProcess"/>
    <dgm:cxn modelId="{BBA81E47-1C7F-4716-979A-897E267AB057}" type="presParOf" srcId="{6699CC89-FA7E-44EC-B92F-50870FEE1231}" destId="{787BCE52-F4F7-4B04-AC04-0B83F8E57FE3}" srcOrd="2" destOrd="0" presId="urn:microsoft.com/office/officeart/2009/3/layout/StepUpProcess"/>
    <dgm:cxn modelId="{9949D6A2-FEB3-43B8-89D5-5ACCD3277E38}" type="presParOf" srcId="{35AC547A-2666-4D5A-8A71-C2B578A7482C}" destId="{39E050F6-2D10-4503-A8B7-6363106697A8}" srcOrd="3" destOrd="0" presId="urn:microsoft.com/office/officeart/2009/3/layout/StepUpProcess"/>
    <dgm:cxn modelId="{2E32A59E-B877-40EA-80BE-C332A13C9B43}" type="presParOf" srcId="{39E050F6-2D10-4503-A8B7-6363106697A8}" destId="{BD8D1D1F-F86C-4A3C-B063-D5EFB1E9B27F}" srcOrd="0" destOrd="0" presId="urn:microsoft.com/office/officeart/2009/3/layout/StepUpProcess"/>
    <dgm:cxn modelId="{72901E44-ADEA-4B1D-B7E2-3E6F3E1594CF}" type="presParOf" srcId="{35AC547A-2666-4D5A-8A71-C2B578A7482C}" destId="{91AB2E8B-D946-4329-B29F-C542B3650C72}" srcOrd="4" destOrd="0" presId="urn:microsoft.com/office/officeart/2009/3/layout/StepUpProcess"/>
    <dgm:cxn modelId="{E7118F43-AF8D-4A55-820F-7E5C61A19789}" type="presParOf" srcId="{91AB2E8B-D946-4329-B29F-C542B3650C72}" destId="{7550B9DA-1C7C-4888-8A96-5AB673E626BF}" srcOrd="0" destOrd="0" presId="urn:microsoft.com/office/officeart/2009/3/layout/StepUpProcess"/>
    <dgm:cxn modelId="{A4647774-72D0-4283-ABA8-82CA0B09F5F0}" type="presParOf" srcId="{91AB2E8B-D946-4329-B29F-C542B3650C72}" destId="{7A7076A2-BBBF-47C8-9DF8-FB9F1FFC1472}" srcOrd="1" destOrd="0" presId="urn:microsoft.com/office/officeart/2009/3/layout/StepUpProcess"/>
    <dgm:cxn modelId="{76EE8145-5797-4E3B-9513-7B9E8EF508D4}" type="presParOf" srcId="{91AB2E8B-D946-4329-B29F-C542B3650C72}" destId="{746FF94C-12B5-4989-9CE9-D182C57A07DB}" srcOrd="2" destOrd="0" presId="urn:microsoft.com/office/officeart/2009/3/layout/StepUpProcess"/>
    <dgm:cxn modelId="{5DECFDAF-F5FC-4AD5-A89F-36215EFDC0A2}" type="presParOf" srcId="{35AC547A-2666-4D5A-8A71-C2B578A7482C}" destId="{DF7D4759-5D4F-4568-A374-0F65EE9B1571}" srcOrd="5" destOrd="0" presId="urn:microsoft.com/office/officeart/2009/3/layout/StepUpProcess"/>
    <dgm:cxn modelId="{763CDF00-AE0D-49E6-A569-B340B8D1DF40}" type="presParOf" srcId="{DF7D4759-5D4F-4568-A374-0F65EE9B1571}" destId="{DF469748-0359-44D2-8C88-3BB6D8741459}" srcOrd="0" destOrd="0" presId="urn:microsoft.com/office/officeart/2009/3/layout/StepUpProcess"/>
    <dgm:cxn modelId="{3AADE12F-BBA1-48C4-B57D-15170709895D}" type="presParOf" srcId="{35AC547A-2666-4D5A-8A71-C2B578A7482C}" destId="{CD0B0413-011C-49B4-8F14-26D36DFE99B3}" srcOrd="6" destOrd="0" presId="urn:microsoft.com/office/officeart/2009/3/layout/StepUpProcess"/>
    <dgm:cxn modelId="{0F3B0AC6-12B4-4A42-B22C-765875B05295}" type="presParOf" srcId="{CD0B0413-011C-49B4-8F14-26D36DFE99B3}" destId="{F13868DC-0600-445A-88FF-A7602963936C}" srcOrd="0" destOrd="0" presId="urn:microsoft.com/office/officeart/2009/3/layout/StepUpProcess"/>
    <dgm:cxn modelId="{CEA51094-7580-4066-8B5D-43EFEDF2DFEB}" type="presParOf" srcId="{CD0B0413-011C-49B4-8F14-26D36DFE99B3}" destId="{19F9396E-4EC4-4295-A638-0FDD199ED280}" srcOrd="1" destOrd="0" presId="urn:microsoft.com/office/officeart/2009/3/layout/StepUpProcess"/>
    <dgm:cxn modelId="{B334258B-2215-44CE-87E4-9DC8DD2052C7}" type="presParOf" srcId="{CD0B0413-011C-49B4-8F14-26D36DFE99B3}" destId="{8B1E48A0-7AD2-43D0-95D0-80295D4FE932}" srcOrd="2" destOrd="0" presId="urn:microsoft.com/office/officeart/2009/3/layout/StepUpProcess"/>
    <dgm:cxn modelId="{439868DE-D8BD-421F-85BB-3A1B5E5407C9}" type="presParOf" srcId="{35AC547A-2666-4D5A-8A71-C2B578A7482C}" destId="{B1AADCC9-F297-45A6-A326-6E4E3BB5CC0E}" srcOrd="7" destOrd="0" presId="urn:microsoft.com/office/officeart/2009/3/layout/StepUpProcess"/>
    <dgm:cxn modelId="{7F6EE3F7-830A-4469-8937-10A6A4033E6D}" type="presParOf" srcId="{B1AADCC9-F297-45A6-A326-6E4E3BB5CC0E}" destId="{891CAA65-87CF-4E96-A3EC-7DC1334CAC82}" srcOrd="0" destOrd="0" presId="urn:microsoft.com/office/officeart/2009/3/layout/StepUpProcess"/>
    <dgm:cxn modelId="{339B1519-A89F-4178-8D04-CF3A738B2496}" type="presParOf" srcId="{35AC547A-2666-4D5A-8A71-C2B578A7482C}" destId="{B5E3B663-2863-4E96-94F2-259AE1759BD5}" srcOrd="8" destOrd="0" presId="urn:microsoft.com/office/officeart/2009/3/layout/StepUpProcess"/>
    <dgm:cxn modelId="{C9EE67E7-4E32-4733-B58E-B0F45557A950}" type="presParOf" srcId="{B5E3B663-2863-4E96-94F2-259AE1759BD5}" destId="{F51F19CF-452C-4BA1-A71D-AC82E3EEBED5}" srcOrd="0" destOrd="0" presId="urn:microsoft.com/office/officeart/2009/3/layout/StepUpProcess"/>
    <dgm:cxn modelId="{7855C132-6B4F-45C9-A4F4-8BFBFA7DFDBD}" type="presParOf" srcId="{B5E3B663-2863-4E96-94F2-259AE1759BD5}" destId="{4169C75E-1AFB-47CD-93BF-DCD4E0E34673}" srcOrd="1" destOrd="0" presId="urn:microsoft.com/office/officeart/2009/3/layout/StepUpProcess"/>
    <dgm:cxn modelId="{06E85711-3440-482E-B099-F96FEFBE2A88}" type="presParOf" srcId="{B5E3B663-2863-4E96-94F2-259AE1759BD5}" destId="{143B878D-7195-43B8-9D66-F558F501FC9F}" srcOrd="2" destOrd="0" presId="urn:microsoft.com/office/officeart/2009/3/layout/StepUpProcess"/>
    <dgm:cxn modelId="{91F9F98A-47AD-44A7-9B53-DBE8A068E0AD}" type="presParOf" srcId="{35AC547A-2666-4D5A-8A71-C2B578A7482C}" destId="{376C3C49-1385-4510-8200-B1E1CD28CC77}" srcOrd="9" destOrd="0" presId="urn:microsoft.com/office/officeart/2009/3/layout/StepUpProcess"/>
    <dgm:cxn modelId="{03F78C29-E933-445C-8B64-EC3FA1CFFCAC}" type="presParOf" srcId="{376C3C49-1385-4510-8200-B1E1CD28CC77}" destId="{17086D4B-6F0E-40C1-9C71-C4319778874D}" srcOrd="0" destOrd="0" presId="urn:microsoft.com/office/officeart/2009/3/layout/StepUpProcess"/>
    <dgm:cxn modelId="{CEB81D0C-F605-41DA-9390-E4036F38164C}" type="presParOf" srcId="{35AC547A-2666-4D5A-8A71-C2B578A7482C}" destId="{FB7FC18F-6716-49D4-AD42-82AEBF849C75}" srcOrd="10" destOrd="0" presId="urn:microsoft.com/office/officeart/2009/3/layout/StepUpProcess"/>
    <dgm:cxn modelId="{848EE402-ED10-49ED-95D7-7578B8089CA2}" type="presParOf" srcId="{FB7FC18F-6716-49D4-AD42-82AEBF849C75}" destId="{79C409C6-F9A5-4DF9-89B5-DBAA3FD734F9}" srcOrd="0" destOrd="0" presId="urn:microsoft.com/office/officeart/2009/3/layout/StepUpProcess"/>
    <dgm:cxn modelId="{EA5E62CE-5B13-4D09-9217-A2F15F0EE158}" type="presParOf" srcId="{FB7FC18F-6716-49D4-AD42-82AEBF849C75}" destId="{B786A78B-79DC-4E11-854A-3858E70C08FF}" srcOrd="1" destOrd="0" presId="urn:microsoft.com/office/officeart/2009/3/layout/StepUpProcess"/>
    <dgm:cxn modelId="{4051E5D5-72AC-4E32-A5F4-1473350D2A3B}" type="presParOf" srcId="{FB7FC18F-6716-49D4-AD42-82AEBF849C75}" destId="{2D4A0843-6C0C-48B6-865E-9363F69DFB18}" srcOrd="2" destOrd="0" presId="urn:microsoft.com/office/officeart/2009/3/layout/StepUpProcess"/>
    <dgm:cxn modelId="{E99DD964-F180-450F-B79B-07189B7BBC51}" type="presParOf" srcId="{35AC547A-2666-4D5A-8A71-C2B578A7482C}" destId="{C5D56010-6413-423D-A02D-150925ADDB0A}" srcOrd="11" destOrd="0" presId="urn:microsoft.com/office/officeart/2009/3/layout/StepUpProcess"/>
    <dgm:cxn modelId="{AC2C6C89-D085-40E5-86BC-FDD4983C80D6}" type="presParOf" srcId="{C5D56010-6413-423D-A02D-150925ADDB0A}" destId="{5B348430-9AB2-4681-8065-ABEC03EB6DE7}" srcOrd="0" destOrd="0" presId="urn:microsoft.com/office/officeart/2009/3/layout/StepUpProcess"/>
    <dgm:cxn modelId="{6A176D32-F6F4-4243-B15B-67560D7757DF}" type="presParOf" srcId="{35AC547A-2666-4D5A-8A71-C2B578A7482C}" destId="{2EDF7CDD-68BE-43C3-9C08-24A028085ADC}" srcOrd="12" destOrd="0" presId="urn:microsoft.com/office/officeart/2009/3/layout/StepUpProcess"/>
    <dgm:cxn modelId="{D72AD9FD-F745-4561-A3CE-7C6C50700139}" type="presParOf" srcId="{2EDF7CDD-68BE-43C3-9C08-24A028085ADC}" destId="{94AB3C74-C2F0-4FEA-879C-20CAB1CB693F}" srcOrd="0" destOrd="0" presId="urn:microsoft.com/office/officeart/2009/3/layout/StepUpProcess"/>
    <dgm:cxn modelId="{9D8A99FF-5484-43BB-A9A9-1B6BD9F1B227}" type="presParOf" srcId="{2EDF7CDD-68BE-43C3-9C08-24A028085ADC}" destId="{361D0CA8-ECE9-422C-A027-45432787BCE3}"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850F59-1AD0-4145-B102-9C6BE202B21E}" type="doc">
      <dgm:prSet loTypeId="urn:microsoft.com/office/officeart/2005/8/layout/cycle8" loCatId="" qsTypeId="urn:microsoft.com/office/officeart/2005/8/quickstyle/simple4" qsCatId="simple" csTypeId="urn:microsoft.com/office/officeart/2005/8/colors/accent1_2" csCatId="accent1" phldr="1"/>
      <dgm:spPr/>
    </dgm:pt>
    <dgm:pt modelId="{E6A8AB77-7F3E-3F46-B94B-99D453115A62}">
      <dgm:prSet phldrT="[Text]" custT="1"/>
      <dgm:spPr>
        <a:solidFill>
          <a:schemeClr val="accent1">
            <a:lumMod val="75000"/>
          </a:schemeClr>
        </a:solidFill>
        <a:ln>
          <a:noFill/>
        </a:ln>
      </dgm:spPr>
      <dgm:t>
        <a:bodyPr/>
        <a:lstStyle/>
        <a:p>
          <a:r>
            <a:rPr lang="en-US" sz="1600" dirty="0" smtClean="0">
              <a:latin typeface="Copperplate"/>
              <a:cs typeface="Copperplate"/>
            </a:rPr>
            <a:t>Design</a:t>
          </a:r>
          <a:endParaRPr lang="en-US" sz="1600" dirty="0">
            <a:latin typeface="Copperplate"/>
            <a:cs typeface="Copperplate"/>
          </a:endParaRPr>
        </a:p>
      </dgm:t>
    </dgm:pt>
    <dgm:pt modelId="{26773DF4-4762-E640-AD64-8460F42384FA}" type="parTrans" cxnId="{F9623D5E-0A55-FF4C-B3A0-4BDA7E686846}">
      <dgm:prSet/>
      <dgm:spPr/>
      <dgm:t>
        <a:bodyPr/>
        <a:lstStyle/>
        <a:p>
          <a:endParaRPr lang="en-US"/>
        </a:p>
      </dgm:t>
    </dgm:pt>
    <dgm:pt modelId="{27693CB0-A971-024D-86BF-842E2A8058C1}" type="sibTrans" cxnId="{F9623D5E-0A55-FF4C-B3A0-4BDA7E686846}">
      <dgm:prSet/>
      <dgm:spPr/>
      <dgm:t>
        <a:bodyPr/>
        <a:lstStyle/>
        <a:p>
          <a:endParaRPr lang="en-US"/>
        </a:p>
      </dgm:t>
    </dgm:pt>
    <dgm:pt modelId="{994976AB-7977-F842-8A42-5B80989BC67E}">
      <dgm:prSet phldrT="[Text]" custT="1"/>
      <dgm:spPr>
        <a:solidFill>
          <a:schemeClr val="accent1">
            <a:lumMod val="75000"/>
          </a:schemeClr>
        </a:solidFill>
      </dgm:spPr>
      <dgm:t>
        <a:bodyPr/>
        <a:lstStyle/>
        <a:p>
          <a:r>
            <a:rPr lang="en-US" sz="1600" dirty="0" smtClean="0">
              <a:latin typeface="Copperplate"/>
              <a:cs typeface="Copperplate"/>
            </a:rPr>
            <a:t>Build</a:t>
          </a:r>
          <a:endParaRPr lang="en-US" sz="1600" dirty="0">
            <a:latin typeface="Copperplate"/>
            <a:cs typeface="Copperplate"/>
          </a:endParaRPr>
        </a:p>
      </dgm:t>
    </dgm:pt>
    <dgm:pt modelId="{D1B5FF3F-6FF7-324C-8F4F-F5453204B068}" type="parTrans" cxnId="{5A8FA9F6-422F-7E46-91AF-649A6DB62B1F}">
      <dgm:prSet/>
      <dgm:spPr/>
      <dgm:t>
        <a:bodyPr/>
        <a:lstStyle/>
        <a:p>
          <a:endParaRPr lang="en-US"/>
        </a:p>
      </dgm:t>
    </dgm:pt>
    <dgm:pt modelId="{DA5497EA-CEA5-A943-8E58-5B9C3DBF9F0D}" type="sibTrans" cxnId="{5A8FA9F6-422F-7E46-91AF-649A6DB62B1F}">
      <dgm:prSet/>
      <dgm:spPr/>
      <dgm:t>
        <a:bodyPr/>
        <a:lstStyle/>
        <a:p>
          <a:endParaRPr lang="en-US"/>
        </a:p>
      </dgm:t>
    </dgm:pt>
    <dgm:pt modelId="{C69B9C2E-A8CA-4A45-8745-AD5824438A94}">
      <dgm:prSet phldrT="[Text]" custT="1"/>
      <dgm:spPr>
        <a:solidFill>
          <a:schemeClr val="accent1">
            <a:lumMod val="75000"/>
          </a:schemeClr>
        </a:solidFill>
      </dgm:spPr>
      <dgm:t>
        <a:bodyPr/>
        <a:lstStyle/>
        <a:p>
          <a:r>
            <a:rPr lang="en-US" sz="1600" dirty="0" smtClean="0">
              <a:latin typeface="Copperplate"/>
              <a:cs typeface="Copperplate"/>
            </a:rPr>
            <a:t>Test &amp; Learn</a:t>
          </a:r>
          <a:endParaRPr lang="en-US" sz="1600" dirty="0">
            <a:latin typeface="Copperplate"/>
            <a:cs typeface="Copperplate"/>
          </a:endParaRPr>
        </a:p>
      </dgm:t>
    </dgm:pt>
    <dgm:pt modelId="{51A2D5E5-E1BE-F34C-8594-E56316C53B61}" type="parTrans" cxnId="{BF3CEC44-ABD3-D144-A075-BD58F6C23A33}">
      <dgm:prSet/>
      <dgm:spPr/>
      <dgm:t>
        <a:bodyPr/>
        <a:lstStyle/>
        <a:p>
          <a:endParaRPr lang="en-US"/>
        </a:p>
      </dgm:t>
    </dgm:pt>
    <dgm:pt modelId="{48235D85-AE41-0C4F-ACE1-765F6CF79D82}" type="sibTrans" cxnId="{BF3CEC44-ABD3-D144-A075-BD58F6C23A33}">
      <dgm:prSet/>
      <dgm:spPr/>
      <dgm:t>
        <a:bodyPr/>
        <a:lstStyle/>
        <a:p>
          <a:endParaRPr lang="en-US"/>
        </a:p>
      </dgm:t>
    </dgm:pt>
    <dgm:pt modelId="{85807B00-946A-6A4E-BA88-48AB6B9A6921}" type="pres">
      <dgm:prSet presAssocID="{92850F59-1AD0-4145-B102-9C6BE202B21E}" presName="compositeShape" presStyleCnt="0">
        <dgm:presLayoutVars>
          <dgm:chMax val="7"/>
          <dgm:dir/>
          <dgm:resizeHandles val="exact"/>
        </dgm:presLayoutVars>
      </dgm:prSet>
      <dgm:spPr/>
    </dgm:pt>
    <dgm:pt modelId="{58EB5712-A98E-0447-B619-9E15B9226CDD}" type="pres">
      <dgm:prSet presAssocID="{92850F59-1AD0-4145-B102-9C6BE202B21E}" presName="wedge1" presStyleLbl="node1" presStyleIdx="0" presStyleCnt="3" custLinFactNeighborX="-894" custLinFactNeighborY="1788"/>
      <dgm:spPr/>
      <dgm:t>
        <a:bodyPr/>
        <a:lstStyle/>
        <a:p>
          <a:endParaRPr lang="en-US"/>
        </a:p>
      </dgm:t>
    </dgm:pt>
    <dgm:pt modelId="{38D1E602-CA76-FE4A-94DE-33C377A2D69D}" type="pres">
      <dgm:prSet presAssocID="{92850F59-1AD0-4145-B102-9C6BE202B21E}" presName="dummy1a" presStyleCnt="0"/>
      <dgm:spPr/>
    </dgm:pt>
    <dgm:pt modelId="{23FE8B9E-BD45-BB47-9712-CA5336531658}" type="pres">
      <dgm:prSet presAssocID="{92850F59-1AD0-4145-B102-9C6BE202B21E}" presName="dummy1b" presStyleCnt="0"/>
      <dgm:spPr/>
    </dgm:pt>
    <dgm:pt modelId="{62EB9D10-87B1-F84F-B341-C8CCDD7D1E45}" type="pres">
      <dgm:prSet presAssocID="{92850F59-1AD0-4145-B102-9C6BE202B21E}" presName="wedge1Tx" presStyleLbl="node1" presStyleIdx="0" presStyleCnt="3">
        <dgm:presLayoutVars>
          <dgm:chMax val="0"/>
          <dgm:chPref val="0"/>
          <dgm:bulletEnabled val="1"/>
        </dgm:presLayoutVars>
      </dgm:prSet>
      <dgm:spPr/>
      <dgm:t>
        <a:bodyPr/>
        <a:lstStyle/>
        <a:p>
          <a:endParaRPr lang="en-US"/>
        </a:p>
      </dgm:t>
    </dgm:pt>
    <dgm:pt modelId="{F3827E07-75B4-FB48-899E-6D704AE73395}" type="pres">
      <dgm:prSet presAssocID="{92850F59-1AD0-4145-B102-9C6BE202B21E}" presName="wedge2" presStyleLbl="node1" presStyleIdx="1" presStyleCnt="3" custLinFactNeighborX="894" custLinFactNeighborY="-1192"/>
      <dgm:spPr/>
      <dgm:t>
        <a:bodyPr/>
        <a:lstStyle/>
        <a:p>
          <a:endParaRPr lang="en-US"/>
        </a:p>
      </dgm:t>
    </dgm:pt>
    <dgm:pt modelId="{85345881-041E-CD4D-B8B9-D087B3BD69C7}" type="pres">
      <dgm:prSet presAssocID="{92850F59-1AD0-4145-B102-9C6BE202B21E}" presName="dummy2a" presStyleCnt="0"/>
      <dgm:spPr/>
    </dgm:pt>
    <dgm:pt modelId="{29E2C5A1-14A7-FF4D-B765-E650B479C71B}" type="pres">
      <dgm:prSet presAssocID="{92850F59-1AD0-4145-B102-9C6BE202B21E}" presName="dummy2b" presStyleCnt="0"/>
      <dgm:spPr/>
    </dgm:pt>
    <dgm:pt modelId="{06AECE21-CA82-AF4E-BFD8-E361381D6EB4}" type="pres">
      <dgm:prSet presAssocID="{92850F59-1AD0-4145-B102-9C6BE202B21E}" presName="wedge2Tx" presStyleLbl="node1" presStyleIdx="1" presStyleCnt="3">
        <dgm:presLayoutVars>
          <dgm:chMax val="0"/>
          <dgm:chPref val="0"/>
          <dgm:bulletEnabled val="1"/>
        </dgm:presLayoutVars>
      </dgm:prSet>
      <dgm:spPr/>
      <dgm:t>
        <a:bodyPr/>
        <a:lstStyle/>
        <a:p>
          <a:endParaRPr lang="en-US"/>
        </a:p>
      </dgm:t>
    </dgm:pt>
    <dgm:pt modelId="{EB5FEE02-DD8A-4843-9962-F2AE0D069201}" type="pres">
      <dgm:prSet presAssocID="{92850F59-1AD0-4145-B102-9C6BE202B21E}" presName="wedge3" presStyleLbl="node1" presStyleIdx="2" presStyleCnt="3" custLinFactNeighborX="2682" custLinFactNeighborY="1788"/>
      <dgm:spPr/>
      <dgm:t>
        <a:bodyPr/>
        <a:lstStyle/>
        <a:p>
          <a:endParaRPr lang="en-US"/>
        </a:p>
      </dgm:t>
    </dgm:pt>
    <dgm:pt modelId="{51D4E73F-C9C5-7448-B8E2-4DF6D7D09D95}" type="pres">
      <dgm:prSet presAssocID="{92850F59-1AD0-4145-B102-9C6BE202B21E}" presName="dummy3a" presStyleCnt="0"/>
      <dgm:spPr/>
    </dgm:pt>
    <dgm:pt modelId="{C0D81605-3AF6-EF48-8639-1E9B7BF5B695}" type="pres">
      <dgm:prSet presAssocID="{92850F59-1AD0-4145-B102-9C6BE202B21E}" presName="dummy3b" presStyleCnt="0"/>
      <dgm:spPr/>
    </dgm:pt>
    <dgm:pt modelId="{8A399C2D-E91B-0A4F-85B3-70E427CA4014}" type="pres">
      <dgm:prSet presAssocID="{92850F59-1AD0-4145-B102-9C6BE202B21E}" presName="wedge3Tx" presStyleLbl="node1" presStyleIdx="2" presStyleCnt="3">
        <dgm:presLayoutVars>
          <dgm:chMax val="0"/>
          <dgm:chPref val="0"/>
          <dgm:bulletEnabled val="1"/>
        </dgm:presLayoutVars>
      </dgm:prSet>
      <dgm:spPr/>
      <dgm:t>
        <a:bodyPr/>
        <a:lstStyle/>
        <a:p>
          <a:endParaRPr lang="en-US"/>
        </a:p>
      </dgm:t>
    </dgm:pt>
    <dgm:pt modelId="{9E8FAB7F-4F3D-8F42-ACA8-85BDC39867AC}" type="pres">
      <dgm:prSet presAssocID="{27693CB0-A971-024D-86BF-842E2A8058C1}" presName="arrowWedge1" presStyleLbl="fgSibTrans2D1" presStyleIdx="0" presStyleCnt="3"/>
      <dgm:spPr/>
    </dgm:pt>
    <dgm:pt modelId="{B5D1668F-CD9A-FF40-9481-16DDA22C06BF}" type="pres">
      <dgm:prSet presAssocID="{DA5497EA-CEA5-A943-8E58-5B9C3DBF9F0D}" presName="arrowWedge2" presStyleLbl="fgSibTrans2D1" presStyleIdx="1" presStyleCnt="3"/>
      <dgm:spPr/>
    </dgm:pt>
    <dgm:pt modelId="{A7384B7D-A577-9944-B6EA-C3E2E92370CE}" type="pres">
      <dgm:prSet presAssocID="{48235D85-AE41-0C4F-ACE1-765F6CF79D82}" presName="arrowWedge3" presStyleLbl="fgSibTrans2D1" presStyleIdx="2" presStyleCnt="3" custAng="0"/>
      <dgm:spPr/>
    </dgm:pt>
  </dgm:ptLst>
  <dgm:cxnLst>
    <dgm:cxn modelId="{ECAF1398-0BAD-4FAE-A3DB-C2065BD4D686}" type="presOf" srcId="{E6A8AB77-7F3E-3F46-B94B-99D453115A62}" destId="{58EB5712-A98E-0447-B619-9E15B9226CDD}" srcOrd="0" destOrd="0" presId="urn:microsoft.com/office/officeart/2005/8/layout/cycle8"/>
    <dgm:cxn modelId="{DFB5CD61-C408-4B71-846D-CF274264A26B}" type="presOf" srcId="{92850F59-1AD0-4145-B102-9C6BE202B21E}" destId="{85807B00-946A-6A4E-BA88-48AB6B9A6921}" srcOrd="0" destOrd="0" presId="urn:microsoft.com/office/officeart/2005/8/layout/cycle8"/>
    <dgm:cxn modelId="{F9623D5E-0A55-FF4C-B3A0-4BDA7E686846}" srcId="{92850F59-1AD0-4145-B102-9C6BE202B21E}" destId="{E6A8AB77-7F3E-3F46-B94B-99D453115A62}" srcOrd="0" destOrd="0" parTransId="{26773DF4-4762-E640-AD64-8460F42384FA}" sibTransId="{27693CB0-A971-024D-86BF-842E2A8058C1}"/>
    <dgm:cxn modelId="{F12B9782-2178-49A8-9633-C88FDEA5B9F9}" type="presOf" srcId="{C69B9C2E-A8CA-4A45-8745-AD5824438A94}" destId="{EB5FEE02-DD8A-4843-9962-F2AE0D069201}" srcOrd="0" destOrd="0" presId="urn:microsoft.com/office/officeart/2005/8/layout/cycle8"/>
    <dgm:cxn modelId="{1EBDE19E-0DED-4893-9C04-213E9C302663}" type="presOf" srcId="{994976AB-7977-F842-8A42-5B80989BC67E}" destId="{F3827E07-75B4-FB48-899E-6D704AE73395}" srcOrd="0" destOrd="0" presId="urn:microsoft.com/office/officeart/2005/8/layout/cycle8"/>
    <dgm:cxn modelId="{93CF01C3-5DBB-4E20-B7D4-4DC43C4F6CB2}" type="presOf" srcId="{E6A8AB77-7F3E-3F46-B94B-99D453115A62}" destId="{62EB9D10-87B1-F84F-B341-C8CCDD7D1E45}" srcOrd="1" destOrd="0" presId="urn:microsoft.com/office/officeart/2005/8/layout/cycle8"/>
    <dgm:cxn modelId="{5A8FA9F6-422F-7E46-91AF-649A6DB62B1F}" srcId="{92850F59-1AD0-4145-B102-9C6BE202B21E}" destId="{994976AB-7977-F842-8A42-5B80989BC67E}" srcOrd="1" destOrd="0" parTransId="{D1B5FF3F-6FF7-324C-8F4F-F5453204B068}" sibTransId="{DA5497EA-CEA5-A943-8E58-5B9C3DBF9F0D}"/>
    <dgm:cxn modelId="{BF3CEC44-ABD3-D144-A075-BD58F6C23A33}" srcId="{92850F59-1AD0-4145-B102-9C6BE202B21E}" destId="{C69B9C2E-A8CA-4A45-8745-AD5824438A94}" srcOrd="2" destOrd="0" parTransId="{51A2D5E5-E1BE-F34C-8594-E56316C53B61}" sibTransId="{48235D85-AE41-0C4F-ACE1-765F6CF79D82}"/>
    <dgm:cxn modelId="{79CED7E2-AD60-48D2-AEB4-DC2FE7526DE4}" type="presOf" srcId="{C69B9C2E-A8CA-4A45-8745-AD5824438A94}" destId="{8A399C2D-E91B-0A4F-85B3-70E427CA4014}" srcOrd="1" destOrd="0" presId="urn:microsoft.com/office/officeart/2005/8/layout/cycle8"/>
    <dgm:cxn modelId="{96F9149B-7BFB-465B-8A00-386E4FB66189}" type="presOf" srcId="{994976AB-7977-F842-8A42-5B80989BC67E}" destId="{06AECE21-CA82-AF4E-BFD8-E361381D6EB4}" srcOrd="1" destOrd="0" presId="urn:microsoft.com/office/officeart/2005/8/layout/cycle8"/>
    <dgm:cxn modelId="{5422BC67-0E1A-4C67-94D9-DAC39EFAAA44}" type="presParOf" srcId="{85807B00-946A-6A4E-BA88-48AB6B9A6921}" destId="{58EB5712-A98E-0447-B619-9E15B9226CDD}" srcOrd="0" destOrd="0" presId="urn:microsoft.com/office/officeart/2005/8/layout/cycle8"/>
    <dgm:cxn modelId="{D8D68755-098A-4CCC-8F74-6ADB255A031A}" type="presParOf" srcId="{85807B00-946A-6A4E-BA88-48AB6B9A6921}" destId="{38D1E602-CA76-FE4A-94DE-33C377A2D69D}" srcOrd="1" destOrd="0" presId="urn:microsoft.com/office/officeart/2005/8/layout/cycle8"/>
    <dgm:cxn modelId="{29A42A1B-49A0-4154-AF90-78CB4CA16124}" type="presParOf" srcId="{85807B00-946A-6A4E-BA88-48AB6B9A6921}" destId="{23FE8B9E-BD45-BB47-9712-CA5336531658}" srcOrd="2" destOrd="0" presId="urn:microsoft.com/office/officeart/2005/8/layout/cycle8"/>
    <dgm:cxn modelId="{6174012E-7C3D-4E3D-B78A-1DE999A71D24}" type="presParOf" srcId="{85807B00-946A-6A4E-BA88-48AB6B9A6921}" destId="{62EB9D10-87B1-F84F-B341-C8CCDD7D1E45}" srcOrd="3" destOrd="0" presId="urn:microsoft.com/office/officeart/2005/8/layout/cycle8"/>
    <dgm:cxn modelId="{4E6E3B66-B099-4AB3-8F2E-E613EF45F96A}" type="presParOf" srcId="{85807B00-946A-6A4E-BA88-48AB6B9A6921}" destId="{F3827E07-75B4-FB48-899E-6D704AE73395}" srcOrd="4" destOrd="0" presId="urn:microsoft.com/office/officeart/2005/8/layout/cycle8"/>
    <dgm:cxn modelId="{36593D33-E2E6-4309-9AAA-53309B1C9B8D}" type="presParOf" srcId="{85807B00-946A-6A4E-BA88-48AB6B9A6921}" destId="{85345881-041E-CD4D-B8B9-D087B3BD69C7}" srcOrd="5" destOrd="0" presId="urn:microsoft.com/office/officeart/2005/8/layout/cycle8"/>
    <dgm:cxn modelId="{8535E220-8C41-4356-BCCE-B96FEE03305D}" type="presParOf" srcId="{85807B00-946A-6A4E-BA88-48AB6B9A6921}" destId="{29E2C5A1-14A7-FF4D-B765-E650B479C71B}" srcOrd="6" destOrd="0" presId="urn:microsoft.com/office/officeart/2005/8/layout/cycle8"/>
    <dgm:cxn modelId="{5ECC6857-281D-4E1F-B44A-D754EDD9D862}" type="presParOf" srcId="{85807B00-946A-6A4E-BA88-48AB6B9A6921}" destId="{06AECE21-CA82-AF4E-BFD8-E361381D6EB4}" srcOrd="7" destOrd="0" presId="urn:microsoft.com/office/officeart/2005/8/layout/cycle8"/>
    <dgm:cxn modelId="{C23D7841-6215-411B-800E-2ABF45F770DE}" type="presParOf" srcId="{85807B00-946A-6A4E-BA88-48AB6B9A6921}" destId="{EB5FEE02-DD8A-4843-9962-F2AE0D069201}" srcOrd="8" destOrd="0" presId="urn:microsoft.com/office/officeart/2005/8/layout/cycle8"/>
    <dgm:cxn modelId="{B3D0CB28-BBA5-4D7E-B11A-E19EE2DB1111}" type="presParOf" srcId="{85807B00-946A-6A4E-BA88-48AB6B9A6921}" destId="{51D4E73F-C9C5-7448-B8E2-4DF6D7D09D95}" srcOrd="9" destOrd="0" presId="urn:microsoft.com/office/officeart/2005/8/layout/cycle8"/>
    <dgm:cxn modelId="{7EEE61FC-433D-42FC-8798-19AF413D7293}" type="presParOf" srcId="{85807B00-946A-6A4E-BA88-48AB6B9A6921}" destId="{C0D81605-3AF6-EF48-8639-1E9B7BF5B695}" srcOrd="10" destOrd="0" presId="urn:microsoft.com/office/officeart/2005/8/layout/cycle8"/>
    <dgm:cxn modelId="{967246E3-3FC4-4CFF-94BA-DF8A39E6EEC9}" type="presParOf" srcId="{85807B00-946A-6A4E-BA88-48AB6B9A6921}" destId="{8A399C2D-E91B-0A4F-85B3-70E427CA4014}" srcOrd="11" destOrd="0" presId="urn:microsoft.com/office/officeart/2005/8/layout/cycle8"/>
    <dgm:cxn modelId="{1FC96B68-E0FA-426B-8BBC-3CB275E6F2AB}" type="presParOf" srcId="{85807B00-946A-6A4E-BA88-48AB6B9A6921}" destId="{9E8FAB7F-4F3D-8F42-ACA8-85BDC39867AC}" srcOrd="12" destOrd="0" presId="urn:microsoft.com/office/officeart/2005/8/layout/cycle8"/>
    <dgm:cxn modelId="{8B3EE559-5381-43CF-AFA9-4D320147A9B8}" type="presParOf" srcId="{85807B00-946A-6A4E-BA88-48AB6B9A6921}" destId="{B5D1668F-CD9A-FF40-9481-16DDA22C06BF}" srcOrd="13" destOrd="0" presId="urn:microsoft.com/office/officeart/2005/8/layout/cycle8"/>
    <dgm:cxn modelId="{A1CEC5BC-CDE3-4DE6-B9EB-DBE30A9C69FD}" type="presParOf" srcId="{85807B00-946A-6A4E-BA88-48AB6B9A6921}" destId="{A7384B7D-A577-9944-B6EA-C3E2E92370C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542F6-1B04-4E43-9D45-76DAC568F2B5}">
      <dsp:nvSpPr>
        <dsp:cNvPr id="0" name=""/>
        <dsp:cNvSpPr/>
      </dsp:nvSpPr>
      <dsp:spPr>
        <a:xfrm>
          <a:off x="0" y="303239"/>
          <a:ext cx="7924800"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0670B3C4-C8D4-4C0C-A490-38C849A7B0D5}">
      <dsp:nvSpPr>
        <dsp:cNvPr id="0" name=""/>
        <dsp:cNvSpPr/>
      </dsp:nvSpPr>
      <dsp:spPr>
        <a:xfrm>
          <a:off x="396240" y="37559"/>
          <a:ext cx="6934200" cy="53136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Current State Survey, Define IS Vision</a:t>
          </a:r>
          <a:endParaRPr lang="en-US" sz="2400" kern="1200" dirty="0">
            <a:latin typeface="AR CENA" pitchFamily="2" charset="0"/>
          </a:endParaRPr>
        </a:p>
      </dsp:txBody>
      <dsp:txXfrm>
        <a:off x="422179" y="63498"/>
        <a:ext cx="6882322" cy="479482"/>
      </dsp:txXfrm>
    </dsp:sp>
    <dsp:sp modelId="{18DC7DA8-D2A9-4CAA-B226-A8155D72833B}">
      <dsp:nvSpPr>
        <dsp:cNvPr id="0" name=""/>
        <dsp:cNvSpPr/>
      </dsp:nvSpPr>
      <dsp:spPr>
        <a:xfrm>
          <a:off x="0" y="1119719"/>
          <a:ext cx="7924800"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2B568BB8-0D5D-45B1-9FEF-AE1B2AFFF5EA}">
      <dsp:nvSpPr>
        <dsp:cNvPr id="0" name=""/>
        <dsp:cNvSpPr/>
      </dsp:nvSpPr>
      <dsp:spPr>
        <a:xfrm>
          <a:off x="396240" y="854039"/>
          <a:ext cx="6934200" cy="531360"/>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Servant Leadership Transformation &amp; 360 Surveys</a:t>
          </a:r>
          <a:endParaRPr lang="en-US" sz="2400" kern="1200" dirty="0">
            <a:latin typeface="AR CENA" pitchFamily="2" charset="0"/>
          </a:endParaRPr>
        </a:p>
      </dsp:txBody>
      <dsp:txXfrm>
        <a:off x="422179" y="879978"/>
        <a:ext cx="6882322" cy="479482"/>
      </dsp:txXfrm>
    </dsp:sp>
    <dsp:sp modelId="{6FECB553-3506-4CF8-BBB1-BCFC6F434B74}">
      <dsp:nvSpPr>
        <dsp:cNvPr id="0" name=""/>
        <dsp:cNvSpPr/>
      </dsp:nvSpPr>
      <dsp:spPr>
        <a:xfrm>
          <a:off x="0" y="1936199"/>
          <a:ext cx="7924800" cy="453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0F2741F8-4F7D-4D89-A88D-C586CF70A361}">
      <dsp:nvSpPr>
        <dsp:cNvPr id="0" name=""/>
        <dsp:cNvSpPr/>
      </dsp:nvSpPr>
      <dsp:spPr>
        <a:xfrm>
          <a:off x="396240" y="1670519"/>
          <a:ext cx="6923881" cy="531360"/>
        </a:xfrm>
        <a:prstGeom prst="roundRect">
          <a:avLst/>
        </a:prstGeom>
        <a:solidFill>
          <a:schemeClr val="accent4">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4">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Group Facilitation Skills Transformation</a:t>
          </a:r>
          <a:endParaRPr lang="en-US" sz="2400" kern="1200" dirty="0">
            <a:latin typeface="AR CENA" pitchFamily="2" charset="0"/>
          </a:endParaRPr>
        </a:p>
      </dsp:txBody>
      <dsp:txXfrm>
        <a:off x="422179" y="1696458"/>
        <a:ext cx="6872003" cy="479482"/>
      </dsp:txXfrm>
    </dsp:sp>
    <dsp:sp modelId="{48B3DEC4-0952-41AD-8FDA-A12A3F0439DE}">
      <dsp:nvSpPr>
        <dsp:cNvPr id="0" name=""/>
        <dsp:cNvSpPr/>
      </dsp:nvSpPr>
      <dsp:spPr>
        <a:xfrm>
          <a:off x="0" y="2752680"/>
          <a:ext cx="7924800" cy="453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0449B754-B042-496F-84F3-C82C7CDAC3EF}">
      <dsp:nvSpPr>
        <dsp:cNvPr id="0" name=""/>
        <dsp:cNvSpPr/>
      </dsp:nvSpPr>
      <dsp:spPr>
        <a:xfrm>
          <a:off x="396240" y="2487000"/>
          <a:ext cx="6786196" cy="531360"/>
        </a:xfrm>
        <a:prstGeom prst="roundRect">
          <a:avLst/>
        </a:prstGeom>
        <a:solidFill>
          <a:schemeClr val="accent5">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smtClean="0">
              <a:latin typeface="AR CENA" pitchFamily="2" charset="0"/>
            </a:rPr>
            <a:t>Cross Team Collaboration and Process Improvement Focus</a:t>
          </a:r>
          <a:endParaRPr lang="en-US" sz="2400" kern="1200" dirty="0">
            <a:latin typeface="AR CENA" pitchFamily="2" charset="0"/>
          </a:endParaRPr>
        </a:p>
      </dsp:txBody>
      <dsp:txXfrm>
        <a:off x="422179" y="2512939"/>
        <a:ext cx="6734318" cy="479482"/>
      </dsp:txXfrm>
    </dsp:sp>
    <dsp:sp modelId="{53AE7671-1896-43F6-A16F-627B26685900}">
      <dsp:nvSpPr>
        <dsp:cNvPr id="0" name=""/>
        <dsp:cNvSpPr/>
      </dsp:nvSpPr>
      <dsp:spPr>
        <a:xfrm>
          <a:off x="0" y="3569160"/>
          <a:ext cx="7924800" cy="453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5F1A3143-FE01-4D87-8BC7-230B0BC57215}">
      <dsp:nvSpPr>
        <dsp:cNvPr id="0" name=""/>
        <dsp:cNvSpPr/>
      </dsp:nvSpPr>
      <dsp:spPr>
        <a:xfrm>
          <a:off x="396240" y="3303480"/>
          <a:ext cx="6854872" cy="531360"/>
        </a:xfrm>
        <a:prstGeom prst="roundRect">
          <a:avLst/>
        </a:prstGeom>
        <a:solidFill>
          <a:schemeClr val="accent6">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IS Engagement (Town Halls, Roundtables ..)</a:t>
          </a:r>
          <a:endParaRPr lang="en-US" sz="2400" kern="1200" dirty="0">
            <a:latin typeface="AR CENA" pitchFamily="2" charset="0"/>
          </a:endParaRPr>
        </a:p>
      </dsp:txBody>
      <dsp:txXfrm>
        <a:off x="422179" y="3329419"/>
        <a:ext cx="6802994" cy="479482"/>
      </dsp:txXfrm>
    </dsp:sp>
    <dsp:sp modelId="{2500041E-1459-4672-B583-90621CDA3AA9}">
      <dsp:nvSpPr>
        <dsp:cNvPr id="0" name=""/>
        <dsp:cNvSpPr/>
      </dsp:nvSpPr>
      <dsp:spPr>
        <a:xfrm>
          <a:off x="0" y="4385640"/>
          <a:ext cx="7924800"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595C7C4A-326A-47F4-86AA-FBAE48DD0429}">
      <dsp:nvSpPr>
        <dsp:cNvPr id="0" name=""/>
        <dsp:cNvSpPr/>
      </dsp:nvSpPr>
      <dsp:spPr>
        <a:xfrm>
          <a:off x="396240" y="4119960"/>
          <a:ext cx="6854872" cy="53136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Initiate Agile and Collaboration Rooms (CR4, CR5)</a:t>
          </a:r>
          <a:endParaRPr lang="en-US" sz="2400" kern="1200" dirty="0">
            <a:latin typeface="AR CENA" pitchFamily="2" charset="0"/>
          </a:endParaRPr>
        </a:p>
      </dsp:txBody>
      <dsp:txXfrm>
        <a:off x="422179" y="4145899"/>
        <a:ext cx="6802994"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542F6-1B04-4E43-9D45-76DAC568F2B5}">
      <dsp:nvSpPr>
        <dsp:cNvPr id="0" name=""/>
        <dsp:cNvSpPr/>
      </dsp:nvSpPr>
      <dsp:spPr>
        <a:xfrm>
          <a:off x="0" y="376607"/>
          <a:ext cx="7924800"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0670B3C4-C8D4-4C0C-A490-38C849A7B0D5}">
      <dsp:nvSpPr>
        <dsp:cNvPr id="0" name=""/>
        <dsp:cNvSpPr/>
      </dsp:nvSpPr>
      <dsp:spPr>
        <a:xfrm>
          <a:off x="396240" y="155207"/>
          <a:ext cx="7056130" cy="44280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Agile For Executives and Agile Product Owner Training</a:t>
          </a:r>
          <a:endParaRPr lang="en-US" sz="2400" kern="1200" dirty="0">
            <a:latin typeface="AR CENA" pitchFamily="2" charset="0"/>
          </a:endParaRPr>
        </a:p>
      </dsp:txBody>
      <dsp:txXfrm>
        <a:off x="417856" y="176823"/>
        <a:ext cx="7012898" cy="399568"/>
      </dsp:txXfrm>
    </dsp:sp>
    <dsp:sp modelId="{74137C13-9128-4BCD-ABEF-613BA8A7C4CB}">
      <dsp:nvSpPr>
        <dsp:cNvPr id="0" name=""/>
        <dsp:cNvSpPr/>
      </dsp:nvSpPr>
      <dsp:spPr>
        <a:xfrm>
          <a:off x="0" y="1057007"/>
          <a:ext cx="792480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A35F7CE9-BFC3-42A3-90D3-FAE8E1B80D83}">
      <dsp:nvSpPr>
        <dsp:cNvPr id="0" name=""/>
        <dsp:cNvSpPr/>
      </dsp:nvSpPr>
      <dsp:spPr>
        <a:xfrm>
          <a:off x="396240" y="835607"/>
          <a:ext cx="7046811" cy="442800"/>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Standup Communities of Practice(</a:t>
          </a:r>
          <a:r>
            <a:rPr lang="en-US" sz="2400" kern="1200" dirty="0" err="1" smtClean="0">
              <a:latin typeface="AR CENA" pitchFamily="2" charset="0"/>
            </a:rPr>
            <a:t>ScrumMaster</a:t>
          </a:r>
          <a:r>
            <a:rPr lang="en-US" sz="2400" kern="1200" dirty="0" smtClean="0">
              <a:latin typeface="AR CENA" pitchFamily="2" charset="0"/>
            </a:rPr>
            <a:t>, PO, </a:t>
          </a:r>
          <a:r>
            <a:rPr lang="en-US" sz="2400" kern="1200" dirty="0" err="1" smtClean="0">
              <a:latin typeface="AR CENA" pitchFamily="2" charset="0"/>
            </a:rPr>
            <a:t>Req</a:t>
          </a:r>
          <a:r>
            <a:rPr lang="en-US" sz="2400" kern="1200" dirty="0" smtClean="0">
              <a:latin typeface="AR CENA" pitchFamily="2" charset="0"/>
            </a:rPr>
            <a:t>)</a:t>
          </a:r>
          <a:endParaRPr lang="en-US" sz="2400" kern="1200" dirty="0">
            <a:latin typeface="AR CENA" pitchFamily="2" charset="0"/>
          </a:endParaRPr>
        </a:p>
      </dsp:txBody>
      <dsp:txXfrm>
        <a:off x="417856" y="857223"/>
        <a:ext cx="7003579" cy="399568"/>
      </dsp:txXfrm>
    </dsp:sp>
    <dsp:sp modelId="{98482297-7974-4FBB-AE95-8EE96B38DB92}">
      <dsp:nvSpPr>
        <dsp:cNvPr id="0" name=""/>
        <dsp:cNvSpPr/>
      </dsp:nvSpPr>
      <dsp:spPr>
        <a:xfrm>
          <a:off x="0" y="1737408"/>
          <a:ext cx="7924800"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9EFDBF38-73EF-4F31-A6D3-157C8D82B1D8}">
      <dsp:nvSpPr>
        <dsp:cNvPr id="0" name=""/>
        <dsp:cNvSpPr/>
      </dsp:nvSpPr>
      <dsp:spPr>
        <a:xfrm>
          <a:off x="396240" y="1516007"/>
          <a:ext cx="7081205" cy="442800"/>
        </a:xfrm>
        <a:prstGeom prst="roundRect">
          <a:avLst/>
        </a:prstGeom>
        <a:solidFill>
          <a:schemeClr val="accent4">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4">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kern="1200" dirty="0" smtClean="0">
              <a:latin typeface="AR CENA" pitchFamily="2" charset="0"/>
            </a:rPr>
            <a:t>Design and Pilot the Enterprise Stable Delivery Teams </a:t>
          </a:r>
          <a:endParaRPr lang="en-US" sz="2200" kern="1200" dirty="0">
            <a:latin typeface="AR CENA" pitchFamily="2" charset="0"/>
          </a:endParaRPr>
        </a:p>
      </dsp:txBody>
      <dsp:txXfrm>
        <a:off x="417856" y="1537623"/>
        <a:ext cx="7037973" cy="399568"/>
      </dsp:txXfrm>
    </dsp:sp>
    <dsp:sp modelId="{03708E86-7239-44F0-9EF1-0EA7F68D20CD}">
      <dsp:nvSpPr>
        <dsp:cNvPr id="0" name=""/>
        <dsp:cNvSpPr/>
      </dsp:nvSpPr>
      <dsp:spPr>
        <a:xfrm>
          <a:off x="0" y="2417808"/>
          <a:ext cx="7924800"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2FBC2C95-D62F-4894-9438-6C2B3429CA82}">
      <dsp:nvSpPr>
        <dsp:cNvPr id="0" name=""/>
        <dsp:cNvSpPr/>
      </dsp:nvSpPr>
      <dsp:spPr>
        <a:xfrm>
          <a:off x="396240" y="2196408"/>
          <a:ext cx="7036937" cy="442800"/>
        </a:xfrm>
        <a:prstGeom prst="roundRect">
          <a:avLst/>
        </a:prstGeom>
        <a:solidFill>
          <a:schemeClr val="accent5">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Train and Standup more Agile Teams</a:t>
          </a:r>
          <a:endParaRPr lang="en-US" kern="1200" dirty="0"/>
        </a:p>
      </dsp:txBody>
      <dsp:txXfrm>
        <a:off x="417856" y="2218024"/>
        <a:ext cx="6993705" cy="399568"/>
      </dsp:txXfrm>
    </dsp:sp>
    <dsp:sp modelId="{CC93C790-13EF-4230-B593-FE9F0EF2CE7B}">
      <dsp:nvSpPr>
        <dsp:cNvPr id="0" name=""/>
        <dsp:cNvSpPr/>
      </dsp:nvSpPr>
      <dsp:spPr>
        <a:xfrm>
          <a:off x="0" y="3098208"/>
          <a:ext cx="7924800"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F2B3DA4E-6AF7-4281-91E8-EA545DAF82B9}">
      <dsp:nvSpPr>
        <dsp:cNvPr id="0" name=""/>
        <dsp:cNvSpPr/>
      </dsp:nvSpPr>
      <dsp:spPr>
        <a:xfrm>
          <a:off x="396240" y="2876808"/>
          <a:ext cx="7056130" cy="442800"/>
        </a:xfrm>
        <a:prstGeom prst="roundRect">
          <a:avLst/>
        </a:prstGeom>
        <a:solidFill>
          <a:schemeClr val="accent6">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Learn about Agile at the Enterprise Level</a:t>
          </a:r>
          <a:endParaRPr lang="en-US" sz="2400" kern="1200" dirty="0">
            <a:latin typeface="AR CENA" pitchFamily="2" charset="0"/>
          </a:endParaRPr>
        </a:p>
      </dsp:txBody>
      <dsp:txXfrm>
        <a:off x="417856" y="2898424"/>
        <a:ext cx="7012898" cy="399568"/>
      </dsp:txXfrm>
    </dsp:sp>
    <dsp:sp modelId="{5B180094-B75B-4F82-A35A-6238B7568C5F}">
      <dsp:nvSpPr>
        <dsp:cNvPr id="0" name=""/>
        <dsp:cNvSpPr/>
      </dsp:nvSpPr>
      <dsp:spPr>
        <a:xfrm>
          <a:off x="0" y="3778608"/>
          <a:ext cx="7924800"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81849CB1-BFDB-47EE-9101-4ED612CF5615}">
      <dsp:nvSpPr>
        <dsp:cNvPr id="0" name=""/>
        <dsp:cNvSpPr/>
      </dsp:nvSpPr>
      <dsp:spPr>
        <a:xfrm>
          <a:off x="396240" y="3557208"/>
          <a:ext cx="7071386" cy="44280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smtClean="0">
              <a:latin typeface="AR CENA" pitchFamily="2" charset="0"/>
            </a:rPr>
            <a:t>Agile </a:t>
          </a:r>
          <a:r>
            <a:rPr lang="en-US" sz="2400" kern="1200" dirty="0" smtClean="0">
              <a:latin typeface="AR CENA" pitchFamily="2" charset="0"/>
            </a:rPr>
            <a:t>Requirements Training</a:t>
          </a:r>
          <a:endParaRPr lang="en-US" sz="2400" kern="1200" dirty="0">
            <a:latin typeface="AR CENA" pitchFamily="2" charset="0"/>
          </a:endParaRPr>
        </a:p>
      </dsp:txBody>
      <dsp:txXfrm>
        <a:off x="417856" y="3578824"/>
        <a:ext cx="7028154" cy="399568"/>
      </dsp:txXfrm>
    </dsp:sp>
    <dsp:sp modelId="{730D2AF4-D772-4C35-B182-2DDF4E616514}">
      <dsp:nvSpPr>
        <dsp:cNvPr id="0" name=""/>
        <dsp:cNvSpPr/>
      </dsp:nvSpPr>
      <dsp:spPr>
        <a:xfrm>
          <a:off x="0" y="4459007"/>
          <a:ext cx="792480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A4ECB41D-5B2D-44A1-8419-122820C6B1AF}">
      <dsp:nvSpPr>
        <dsp:cNvPr id="0" name=""/>
        <dsp:cNvSpPr/>
      </dsp:nvSpPr>
      <dsp:spPr>
        <a:xfrm>
          <a:off x="396240" y="4237608"/>
          <a:ext cx="7071386" cy="442800"/>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Designing a Physical Agile Environment</a:t>
          </a:r>
          <a:endParaRPr lang="en-US" sz="2400" kern="1200" dirty="0">
            <a:latin typeface="AR CENA" pitchFamily="2" charset="0"/>
          </a:endParaRPr>
        </a:p>
      </dsp:txBody>
      <dsp:txXfrm>
        <a:off x="417856" y="4259224"/>
        <a:ext cx="7028154"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542F6-1B04-4E43-9D45-76DAC568F2B5}">
      <dsp:nvSpPr>
        <dsp:cNvPr id="0" name=""/>
        <dsp:cNvSpPr/>
      </dsp:nvSpPr>
      <dsp:spPr>
        <a:xfrm>
          <a:off x="0" y="304196"/>
          <a:ext cx="8001000"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0670B3C4-C8D4-4C0C-A490-38C849A7B0D5}">
      <dsp:nvSpPr>
        <dsp:cNvPr id="0" name=""/>
        <dsp:cNvSpPr/>
      </dsp:nvSpPr>
      <dsp:spPr>
        <a:xfrm>
          <a:off x="380999" y="105393"/>
          <a:ext cx="7506170" cy="44280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Rollout and Standup Enterprise Stable Teams</a:t>
          </a:r>
          <a:endParaRPr lang="en-US" sz="2400" kern="1200" dirty="0">
            <a:latin typeface="AR CENA" pitchFamily="2" charset="0"/>
          </a:endParaRPr>
        </a:p>
      </dsp:txBody>
      <dsp:txXfrm>
        <a:off x="402615" y="127009"/>
        <a:ext cx="7462938" cy="399568"/>
      </dsp:txXfrm>
    </dsp:sp>
    <dsp:sp modelId="{06822C4A-A9C8-442B-9FF6-BE5E2B6A2A9A}">
      <dsp:nvSpPr>
        <dsp:cNvPr id="0" name=""/>
        <dsp:cNvSpPr/>
      </dsp:nvSpPr>
      <dsp:spPr>
        <a:xfrm>
          <a:off x="0" y="984596"/>
          <a:ext cx="800100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D200B0E3-208B-45AA-AFED-3871BBBBE7AA}">
      <dsp:nvSpPr>
        <dsp:cNvPr id="0" name=""/>
        <dsp:cNvSpPr/>
      </dsp:nvSpPr>
      <dsp:spPr>
        <a:xfrm>
          <a:off x="400050" y="763196"/>
          <a:ext cx="7463100" cy="442800"/>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Resource Manager Role Shift, Change Management </a:t>
          </a:r>
          <a:endParaRPr lang="en-US" sz="2400" kern="1200" dirty="0">
            <a:latin typeface="AR CENA" pitchFamily="2" charset="0"/>
          </a:endParaRPr>
        </a:p>
      </dsp:txBody>
      <dsp:txXfrm>
        <a:off x="421666" y="784812"/>
        <a:ext cx="7419868" cy="399568"/>
      </dsp:txXfrm>
    </dsp:sp>
    <dsp:sp modelId="{E89A1D65-7D42-4FF3-B49F-ECC7A87D6890}">
      <dsp:nvSpPr>
        <dsp:cNvPr id="0" name=""/>
        <dsp:cNvSpPr/>
      </dsp:nvSpPr>
      <dsp:spPr>
        <a:xfrm>
          <a:off x="0" y="1664996"/>
          <a:ext cx="8001000"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85E7DF93-AD0A-4DA7-84CD-4FB556529373}">
      <dsp:nvSpPr>
        <dsp:cNvPr id="0" name=""/>
        <dsp:cNvSpPr/>
      </dsp:nvSpPr>
      <dsp:spPr>
        <a:xfrm>
          <a:off x="400050" y="1443596"/>
          <a:ext cx="7463100" cy="442800"/>
        </a:xfrm>
        <a:prstGeom prst="roundRect">
          <a:avLst/>
        </a:prstGeom>
        <a:solidFill>
          <a:schemeClr val="accent4">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4">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More Servant Leadership, Facilitation and Collaboration Training</a:t>
          </a:r>
          <a:endParaRPr lang="en-US" sz="2400" kern="1200" dirty="0">
            <a:latin typeface="AR CENA" pitchFamily="2" charset="0"/>
          </a:endParaRPr>
        </a:p>
      </dsp:txBody>
      <dsp:txXfrm>
        <a:off x="421666" y="1465212"/>
        <a:ext cx="7419868" cy="399568"/>
      </dsp:txXfrm>
    </dsp:sp>
    <dsp:sp modelId="{C13F6966-0FB0-4573-94E8-B7CB72B2762E}">
      <dsp:nvSpPr>
        <dsp:cNvPr id="0" name=""/>
        <dsp:cNvSpPr/>
      </dsp:nvSpPr>
      <dsp:spPr>
        <a:xfrm>
          <a:off x="0" y="2393670"/>
          <a:ext cx="8001000"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980C61F1-22EB-43EC-AC00-A2ED87536390}">
      <dsp:nvSpPr>
        <dsp:cNvPr id="0" name=""/>
        <dsp:cNvSpPr/>
      </dsp:nvSpPr>
      <dsp:spPr>
        <a:xfrm>
          <a:off x="380999" y="2091991"/>
          <a:ext cx="7527844" cy="491074"/>
        </a:xfrm>
        <a:prstGeom prst="roundRect">
          <a:avLst/>
        </a:prstGeom>
        <a:solidFill>
          <a:schemeClr val="accent5">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Agile Testing, Agile Requirements Training</a:t>
          </a:r>
          <a:endParaRPr lang="en-US" sz="2400" kern="1200" dirty="0">
            <a:latin typeface="AR CENA" pitchFamily="2" charset="0"/>
          </a:endParaRPr>
        </a:p>
      </dsp:txBody>
      <dsp:txXfrm>
        <a:off x="404971" y="2115963"/>
        <a:ext cx="7479900" cy="443130"/>
      </dsp:txXfrm>
    </dsp:sp>
    <dsp:sp modelId="{2E174B91-376A-4333-8C62-0F7CA0269DC0}">
      <dsp:nvSpPr>
        <dsp:cNvPr id="0" name=""/>
        <dsp:cNvSpPr/>
      </dsp:nvSpPr>
      <dsp:spPr>
        <a:xfrm>
          <a:off x="0" y="3074070"/>
          <a:ext cx="8001000"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90A6CA51-00E1-4EE7-80BF-300739E060DB}">
      <dsp:nvSpPr>
        <dsp:cNvPr id="0" name=""/>
        <dsp:cNvSpPr/>
      </dsp:nvSpPr>
      <dsp:spPr>
        <a:xfrm>
          <a:off x="400050" y="2852670"/>
          <a:ext cx="7463100" cy="442800"/>
        </a:xfrm>
        <a:prstGeom prst="roundRect">
          <a:avLst/>
        </a:prstGeom>
        <a:solidFill>
          <a:schemeClr val="accent6">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Lean Power4 Growth on the Business Side</a:t>
          </a:r>
          <a:endParaRPr lang="en-US" sz="2400" kern="1200" dirty="0">
            <a:latin typeface="AR CENA" pitchFamily="2" charset="0"/>
          </a:endParaRPr>
        </a:p>
      </dsp:txBody>
      <dsp:txXfrm>
        <a:off x="421666" y="2874286"/>
        <a:ext cx="7419868" cy="399568"/>
      </dsp:txXfrm>
    </dsp:sp>
    <dsp:sp modelId="{EC095604-8688-4930-B258-0CADE6222B9E}">
      <dsp:nvSpPr>
        <dsp:cNvPr id="0" name=""/>
        <dsp:cNvSpPr/>
      </dsp:nvSpPr>
      <dsp:spPr>
        <a:xfrm>
          <a:off x="0" y="3802745"/>
          <a:ext cx="8001000"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BD08BC5F-5A90-4A2B-A339-039D6599E5F4}">
      <dsp:nvSpPr>
        <dsp:cNvPr id="0" name=""/>
        <dsp:cNvSpPr/>
      </dsp:nvSpPr>
      <dsp:spPr>
        <a:xfrm>
          <a:off x="400050" y="3533070"/>
          <a:ext cx="7489704" cy="491074"/>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Agile Coaching for Teams and Programs</a:t>
          </a:r>
          <a:endParaRPr lang="en-US" sz="2400" kern="1200" dirty="0">
            <a:latin typeface="AR CENA" pitchFamily="2" charset="0"/>
          </a:endParaRPr>
        </a:p>
      </dsp:txBody>
      <dsp:txXfrm>
        <a:off x="424022" y="3557042"/>
        <a:ext cx="7441760" cy="443130"/>
      </dsp:txXfrm>
    </dsp:sp>
    <dsp:sp modelId="{3E7C514D-A3E1-4957-9525-A044BCE9FBB0}">
      <dsp:nvSpPr>
        <dsp:cNvPr id="0" name=""/>
        <dsp:cNvSpPr/>
      </dsp:nvSpPr>
      <dsp:spPr>
        <a:xfrm>
          <a:off x="0" y="4531419"/>
          <a:ext cx="800100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08637170-78F8-40B7-B8AD-7ACB3CF85B92}">
      <dsp:nvSpPr>
        <dsp:cNvPr id="0" name=""/>
        <dsp:cNvSpPr/>
      </dsp:nvSpPr>
      <dsp:spPr>
        <a:xfrm>
          <a:off x="400050" y="4261745"/>
          <a:ext cx="7489704" cy="491074"/>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Open House Tours for the Community</a:t>
          </a:r>
          <a:endParaRPr lang="en-US" sz="2400" kern="1200" dirty="0">
            <a:latin typeface="AR CENA" pitchFamily="2" charset="0"/>
          </a:endParaRPr>
        </a:p>
      </dsp:txBody>
      <dsp:txXfrm>
        <a:off x="424022" y="4285717"/>
        <a:ext cx="7441760" cy="443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542F6-1B04-4E43-9D45-76DAC568F2B5}">
      <dsp:nvSpPr>
        <dsp:cNvPr id="0" name=""/>
        <dsp:cNvSpPr/>
      </dsp:nvSpPr>
      <dsp:spPr>
        <a:xfrm>
          <a:off x="0" y="376607"/>
          <a:ext cx="7924800"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0670B3C4-C8D4-4C0C-A490-38C849A7B0D5}">
      <dsp:nvSpPr>
        <dsp:cNvPr id="0" name=""/>
        <dsp:cNvSpPr/>
      </dsp:nvSpPr>
      <dsp:spPr>
        <a:xfrm>
          <a:off x="396240" y="155207"/>
          <a:ext cx="7317633" cy="44280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Standup Agile Enterprise Teams (AES, EPO, EA, ESC)</a:t>
          </a:r>
          <a:endParaRPr lang="en-US" sz="2400" kern="1200" dirty="0">
            <a:latin typeface="AR CENA" pitchFamily="2" charset="0"/>
          </a:endParaRPr>
        </a:p>
      </dsp:txBody>
      <dsp:txXfrm>
        <a:off x="417856" y="176823"/>
        <a:ext cx="7274401" cy="399568"/>
      </dsp:txXfrm>
    </dsp:sp>
    <dsp:sp modelId="{3F5A365A-2CC0-466A-B6AE-933632589E51}">
      <dsp:nvSpPr>
        <dsp:cNvPr id="0" name=""/>
        <dsp:cNvSpPr/>
      </dsp:nvSpPr>
      <dsp:spPr>
        <a:xfrm>
          <a:off x="0" y="1057007"/>
          <a:ext cx="792480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48FD2981-E7E1-47BE-A9DF-2AB9FF73B850}">
      <dsp:nvSpPr>
        <dsp:cNvPr id="0" name=""/>
        <dsp:cNvSpPr/>
      </dsp:nvSpPr>
      <dsp:spPr>
        <a:xfrm>
          <a:off x="396240" y="835607"/>
          <a:ext cx="7336827" cy="442800"/>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Apply Agile in the Business Operations </a:t>
          </a:r>
          <a:endParaRPr lang="en-US" sz="2400" kern="1200" dirty="0">
            <a:latin typeface="AR CENA" pitchFamily="2" charset="0"/>
          </a:endParaRPr>
        </a:p>
      </dsp:txBody>
      <dsp:txXfrm>
        <a:off x="417856" y="857223"/>
        <a:ext cx="7293595" cy="399568"/>
      </dsp:txXfrm>
    </dsp:sp>
    <dsp:sp modelId="{DBC011D2-A5C3-4F6E-ABDD-3166E72D9AD3}">
      <dsp:nvSpPr>
        <dsp:cNvPr id="0" name=""/>
        <dsp:cNvSpPr/>
      </dsp:nvSpPr>
      <dsp:spPr>
        <a:xfrm>
          <a:off x="0" y="1737408"/>
          <a:ext cx="7924800"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699CBEA1-4834-4874-B07C-E41B69676983}">
      <dsp:nvSpPr>
        <dsp:cNvPr id="0" name=""/>
        <dsp:cNvSpPr/>
      </dsp:nvSpPr>
      <dsp:spPr>
        <a:xfrm>
          <a:off x="396240" y="1516007"/>
          <a:ext cx="7336827" cy="442800"/>
        </a:xfrm>
        <a:prstGeom prst="roundRect">
          <a:avLst/>
        </a:prstGeom>
        <a:solidFill>
          <a:schemeClr val="accent4">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4">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Servant Leadership Advanced Executives Training</a:t>
          </a:r>
          <a:endParaRPr lang="en-US" sz="2400" kern="1200" dirty="0">
            <a:latin typeface="AR CENA" pitchFamily="2" charset="0"/>
          </a:endParaRPr>
        </a:p>
      </dsp:txBody>
      <dsp:txXfrm>
        <a:off x="417856" y="1537623"/>
        <a:ext cx="7293595" cy="399568"/>
      </dsp:txXfrm>
    </dsp:sp>
    <dsp:sp modelId="{EF5203DE-558A-40B5-9930-91039EB41B40}">
      <dsp:nvSpPr>
        <dsp:cNvPr id="0" name=""/>
        <dsp:cNvSpPr/>
      </dsp:nvSpPr>
      <dsp:spPr>
        <a:xfrm>
          <a:off x="0" y="2417808"/>
          <a:ext cx="7924800"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DBCFD38E-0716-4DB8-8327-F3B1EBD10977}">
      <dsp:nvSpPr>
        <dsp:cNvPr id="0" name=""/>
        <dsp:cNvSpPr/>
      </dsp:nvSpPr>
      <dsp:spPr>
        <a:xfrm>
          <a:off x="396240" y="2196408"/>
          <a:ext cx="7336827" cy="442800"/>
        </a:xfrm>
        <a:prstGeom prst="roundRect">
          <a:avLst/>
        </a:prstGeom>
        <a:solidFill>
          <a:schemeClr val="accent5">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Form Strong Executive Steering Leadership Team</a:t>
          </a:r>
          <a:endParaRPr lang="en-US" sz="2400" kern="1200" dirty="0">
            <a:latin typeface="AR CENA" pitchFamily="2" charset="0"/>
          </a:endParaRPr>
        </a:p>
      </dsp:txBody>
      <dsp:txXfrm>
        <a:off x="417856" y="2218024"/>
        <a:ext cx="7293595" cy="399568"/>
      </dsp:txXfrm>
    </dsp:sp>
    <dsp:sp modelId="{E1C187D8-EBDA-4239-9CB6-3BB0046DDEB0}">
      <dsp:nvSpPr>
        <dsp:cNvPr id="0" name=""/>
        <dsp:cNvSpPr/>
      </dsp:nvSpPr>
      <dsp:spPr>
        <a:xfrm>
          <a:off x="0" y="3098208"/>
          <a:ext cx="7924800"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D12488FA-1736-49DE-AA61-75FBABF27B94}">
      <dsp:nvSpPr>
        <dsp:cNvPr id="0" name=""/>
        <dsp:cNvSpPr/>
      </dsp:nvSpPr>
      <dsp:spPr>
        <a:xfrm>
          <a:off x="396240" y="2876808"/>
          <a:ext cx="7336827" cy="442800"/>
        </a:xfrm>
        <a:prstGeom prst="roundRect">
          <a:avLst/>
        </a:prstGeom>
        <a:solidFill>
          <a:schemeClr val="accent6">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Begin to Track Enterprise Metrics and Velocity</a:t>
          </a:r>
          <a:endParaRPr lang="en-US" sz="2400" kern="1200" dirty="0">
            <a:latin typeface="AR CENA" pitchFamily="2" charset="0"/>
          </a:endParaRPr>
        </a:p>
      </dsp:txBody>
      <dsp:txXfrm>
        <a:off x="417856" y="2898424"/>
        <a:ext cx="7293595" cy="399568"/>
      </dsp:txXfrm>
    </dsp:sp>
    <dsp:sp modelId="{AEB96E67-156F-4CA4-90F6-37DFEC109C8D}">
      <dsp:nvSpPr>
        <dsp:cNvPr id="0" name=""/>
        <dsp:cNvSpPr/>
      </dsp:nvSpPr>
      <dsp:spPr>
        <a:xfrm>
          <a:off x="0" y="3778608"/>
          <a:ext cx="7924800"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803DA5B6-FF11-4EFB-B071-5429B7536729}">
      <dsp:nvSpPr>
        <dsp:cNvPr id="0" name=""/>
        <dsp:cNvSpPr/>
      </dsp:nvSpPr>
      <dsp:spPr>
        <a:xfrm>
          <a:off x="396240" y="3557208"/>
          <a:ext cx="7336827" cy="44280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Agile Integration with HR, Finance, Vendor Contracts</a:t>
          </a:r>
          <a:endParaRPr lang="en-US" sz="2400" kern="1200" dirty="0">
            <a:latin typeface="AR CENA" pitchFamily="2" charset="0"/>
          </a:endParaRPr>
        </a:p>
      </dsp:txBody>
      <dsp:txXfrm>
        <a:off x="417856" y="3578824"/>
        <a:ext cx="7293595" cy="399568"/>
      </dsp:txXfrm>
    </dsp:sp>
    <dsp:sp modelId="{D65C2380-74E5-47DD-A6D0-8D159D2CE4BB}">
      <dsp:nvSpPr>
        <dsp:cNvPr id="0" name=""/>
        <dsp:cNvSpPr/>
      </dsp:nvSpPr>
      <dsp:spPr>
        <a:xfrm>
          <a:off x="0" y="4459007"/>
          <a:ext cx="792480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7662784E-E17D-48B2-98D7-1B5357E18968}">
      <dsp:nvSpPr>
        <dsp:cNvPr id="0" name=""/>
        <dsp:cNvSpPr/>
      </dsp:nvSpPr>
      <dsp:spPr>
        <a:xfrm>
          <a:off x="396240" y="4237608"/>
          <a:ext cx="7336827" cy="442800"/>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1066800">
            <a:lnSpc>
              <a:spcPct val="90000"/>
            </a:lnSpc>
            <a:spcBef>
              <a:spcPct val="0"/>
            </a:spcBef>
            <a:spcAft>
              <a:spcPct val="35000"/>
            </a:spcAft>
          </a:pPr>
          <a:r>
            <a:rPr lang="en-US" sz="2400" kern="1200" dirty="0" smtClean="0">
              <a:latin typeface="AR CENA" pitchFamily="2" charset="0"/>
            </a:rPr>
            <a:t>Seed Agile as Means for Future Innovation</a:t>
          </a:r>
          <a:endParaRPr lang="en-US" sz="2400" kern="1200" dirty="0">
            <a:latin typeface="AR CENA" pitchFamily="2" charset="0"/>
          </a:endParaRPr>
        </a:p>
      </dsp:txBody>
      <dsp:txXfrm>
        <a:off x="417856" y="4259224"/>
        <a:ext cx="7293595"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B5712-A98E-0447-B619-9E15B9226CDD}">
      <dsp:nvSpPr>
        <dsp:cNvPr id="0" name=""/>
        <dsp:cNvSpPr/>
      </dsp:nvSpPr>
      <dsp:spPr>
        <a:xfrm>
          <a:off x="315399" y="244679"/>
          <a:ext cx="2568513" cy="2568513"/>
        </a:xfrm>
        <a:prstGeom prst="pie">
          <a:avLst>
            <a:gd name="adj1" fmla="val 16200000"/>
            <a:gd name="adj2" fmla="val 1800000"/>
          </a:avLst>
        </a:prstGeom>
        <a:solidFill>
          <a:schemeClr val="accent1">
            <a:lumMod val="7500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opperplate"/>
              <a:cs typeface="Copperplate"/>
            </a:rPr>
            <a:t>Design</a:t>
          </a:r>
          <a:endParaRPr lang="en-US" sz="1600" kern="1200" dirty="0">
            <a:latin typeface="Copperplate"/>
            <a:cs typeface="Copperplate"/>
          </a:endParaRPr>
        </a:p>
      </dsp:txBody>
      <dsp:txXfrm>
        <a:off x="1669067" y="788959"/>
        <a:ext cx="917326" cy="764438"/>
      </dsp:txXfrm>
    </dsp:sp>
    <dsp:sp modelId="{F3827E07-75B4-FB48-899E-6D704AE73395}">
      <dsp:nvSpPr>
        <dsp:cNvPr id="0" name=""/>
        <dsp:cNvSpPr/>
      </dsp:nvSpPr>
      <dsp:spPr>
        <a:xfrm>
          <a:off x="308425" y="259869"/>
          <a:ext cx="2568513" cy="2568513"/>
        </a:xfrm>
        <a:prstGeom prst="pie">
          <a:avLst>
            <a:gd name="adj1" fmla="val 1800000"/>
            <a:gd name="adj2" fmla="val 9000000"/>
          </a:avLst>
        </a:prstGeom>
        <a:solidFill>
          <a:schemeClr val="accent1">
            <a:lumMod val="7500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opperplate"/>
              <a:cs typeface="Copperplate"/>
            </a:rPr>
            <a:t>Build</a:t>
          </a:r>
          <a:endParaRPr lang="en-US" sz="1600" kern="1200" dirty="0">
            <a:latin typeface="Copperplate"/>
            <a:cs typeface="Copperplate"/>
          </a:endParaRPr>
        </a:p>
      </dsp:txBody>
      <dsp:txXfrm>
        <a:off x="919976" y="1926345"/>
        <a:ext cx="1375989" cy="672705"/>
      </dsp:txXfrm>
    </dsp:sp>
    <dsp:sp modelId="{EB5FEE02-DD8A-4843-9962-F2AE0D069201}">
      <dsp:nvSpPr>
        <dsp:cNvPr id="0" name=""/>
        <dsp:cNvSpPr/>
      </dsp:nvSpPr>
      <dsp:spPr>
        <a:xfrm>
          <a:off x="301451" y="244679"/>
          <a:ext cx="2568513" cy="2568513"/>
        </a:xfrm>
        <a:prstGeom prst="pie">
          <a:avLst>
            <a:gd name="adj1" fmla="val 9000000"/>
            <a:gd name="adj2" fmla="val 16200000"/>
          </a:avLst>
        </a:prstGeom>
        <a:solidFill>
          <a:schemeClr val="accent1">
            <a:lumMod val="7500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opperplate"/>
              <a:cs typeface="Copperplate"/>
            </a:rPr>
            <a:t>Test &amp; Learn</a:t>
          </a:r>
          <a:endParaRPr lang="en-US" sz="1600" kern="1200" dirty="0">
            <a:latin typeface="Copperplate"/>
            <a:cs typeface="Copperplate"/>
          </a:endParaRPr>
        </a:p>
      </dsp:txBody>
      <dsp:txXfrm>
        <a:off x="598971" y="788959"/>
        <a:ext cx="917326" cy="764438"/>
      </dsp:txXfrm>
    </dsp:sp>
    <dsp:sp modelId="{9E8FAB7F-4F3D-8F42-ACA8-85BDC39867AC}">
      <dsp:nvSpPr>
        <dsp:cNvPr id="0" name=""/>
        <dsp:cNvSpPr/>
      </dsp:nvSpPr>
      <dsp:spPr>
        <a:xfrm>
          <a:off x="156608" y="85675"/>
          <a:ext cx="2886519" cy="288651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5D1668F-CD9A-FF40-9481-16DDA22C06BF}">
      <dsp:nvSpPr>
        <dsp:cNvPr id="0" name=""/>
        <dsp:cNvSpPr/>
      </dsp:nvSpPr>
      <dsp:spPr>
        <a:xfrm>
          <a:off x="149422" y="100704"/>
          <a:ext cx="2886519" cy="288651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7384B7D-A577-9944-B6EA-C3E2E92370CE}">
      <dsp:nvSpPr>
        <dsp:cNvPr id="0" name=""/>
        <dsp:cNvSpPr/>
      </dsp:nvSpPr>
      <dsp:spPr>
        <a:xfrm>
          <a:off x="142236" y="85675"/>
          <a:ext cx="2886519" cy="288651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396"/>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5273003" y="0"/>
            <a:ext cx="4033943" cy="351396"/>
          </a:xfrm>
          <a:prstGeom prst="rect">
            <a:avLst/>
          </a:prstGeom>
        </p:spPr>
        <p:txBody>
          <a:bodyPr vert="horz" lIns="92446" tIns="46223" rIns="92446" bIns="46223" rtlCol="0"/>
          <a:lstStyle>
            <a:lvl1pPr algn="r">
              <a:defRPr sz="1200"/>
            </a:lvl1pPr>
          </a:lstStyle>
          <a:p>
            <a:fld id="{B6EC12DD-6F15-452D-A204-7C23465E706B}" type="datetimeFigureOut">
              <a:rPr lang="en-US" smtClean="0"/>
              <a:t>10/17/2013</a:t>
            </a:fld>
            <a:endParaRPr lang="en-US"/>
          </a:p>
        </p:txBody>
      </p:sp>
      <p:sp>
        <p:nvSpPr>
          <p:cNvPr id="4" name="Footer Placeholder 3"/>
          <p:cNvSpPr>
            <a:spLocks noGrp="1"/>
          </p:cNvSpPr>
          <p:nvPr>
            <p:ph type="ftr" sz="quarter" idx="2"/>
          </p:nvPr>
        </p:nvSpPr>
        <p:spPr>
          <a:xfrm>
            <a:off x="0" y="6670505"/>
            <a:ext cx="4033943" cy="351396"/>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5273003" y="6670505"/>
            <a:ext cx="4033943" cy="351396"/>
          </a:xfrm>
          <a:prstGeom prst="rect">
            <a:avLst/>
          </a:prstGeom>
        </p:spPr>
        <p:txBody>
          <a:bodyPr vert="horz" lIns="92446" tIns="46223" rIns="92446" bIns="46223" rtlCol="0" anchor="b"/>
          <a:lstStyle>
            <a:lvl1pPr algn="r">
              <a:defRPr sz="1200"/>
            </a:lvl1pPr>
          </a:lstStyle>
          <a:p>
            <a:fld id="{EFD487F5-A476-471A-9E0B-62C0B7264512}" type="slidenum">
              <a:rPr lang="en-US" smtClean="0"/>
              <a:t>‹#›</a:t>
            </a:fld>
            <a:endParaRPr lang="en-US"/>
          </a:p>
        </p:txBody>
      </p:sp>
    </p:spTree>
    <p:extLst>
      <p:ext uri="{BB962C8B-B14F-4D97-AF65-F5344CB8AC3E}">
        <p14:creationId xmlns:p14="http://schemas.microsoft.com/office/powerpoint/2010/main" val="614123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1155"/>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73004" y="0"/>
            <a:ext cx="4033943" cy="351155"/>
          </a:xfrm>
          <a:prstGeom prst="rect">
            <a:avLst/>
          </a:prstGeom>
        </p:spPr>
        <p:txBody>
          <a:bodyPr vert="horz" lIns="92446" tIns="46223" rIns="92446" bIns="46223" rtlCol="0"/>
          <a:lstStyle>
            <a:lvl1pPr algn="r">
              <a:defRPr sz="1200"/>
            </a:lvl1pPr>
          </a:lstStyle>
          <a:p>
            <a:fld id="{287498E1-8766-466B-B99A-28833DA4C59D}" type="datetimeFigureOut">
              <a:rPr lang="en-US" smtClean="0"/>
              <a:t>10/17/2013</a:t>
            </a:fld>
            <a:endParaRPr lang="en-US"/>
          </a:p>
        </p:txBody>
      </p:sp>
      <p:sp>
        <p:nvSpPr>
          <p:cNvPr id="4" name="Slide Image Placeholder 3"/>
          <p:cNvSpPr>
            <a:spLocks noGrp="1" noRot="1" noChangeAspect="1"/>
          </p:cNvSpPr>
          <p:nvPr>
            <p:ph type="sldImg" idx="2"/>
          </p:nvPr>
        </p:nvSpPr>
        <p:spPr>
          <a:xfrm>
            <a:off x="2898775" y="527050"/>
            <a:ext cx="3511550" cy="2633663"/>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30910" y="3335973"/>
            <a:ext cx="7447280" cy="3160395"/>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70725"/>
            <a:ext cx="4033943" cy="351155"/>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73004" y="6670725"/>
            <a:ext cx="4033943" cy="351155"/>
          </a:xfrm>
          <a:prstGeom prst="rect">
            <a:avLst/>
          </a:prstGeom>
        </p:spPr>
        <p:txBody>
          <a:bodyPr vert="horz" lIns="92446" tIns="46223" rIns="92446" bIns="46223" rtlCol="0" anchor="b"/>
          <a:lstStyle>
            <a:lvl1pPr algn="r">
              <a:defRPr sz="1200"/>
            </a:lvl1pPr>
          </a:lstStyle>
          <a:p>
            <a:fld id="{169190F8-0B9D-4359-8BE4-B295FFE3600F}" type="slidenum">
              <a:rPr lang="en-US" smtClean="0"/>
              <a:t>‹#›</a:t>
            </a:fld>
            <a:endParaRPr lang="en-US"/>
          </a:p>
        </p:txBody>
      </p:sp>
    </p:spTree>
    <p:extLst>
      <p:ext uri="{BB962C8B-B14F-4D97-AF65-F5344CB8AC3E}">
        <p14:creationId xmlns:p14="http://schemas.microsoft.com/office/powerpoint/2010/main" val="180133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1</a:t>
            </a:fld>
            <a:endParaRPr lang="en-US"/>
          </a:p>
        </p:txBody>
      </p:sp>
    </p:spTree>
    <p:extLst>
      <p:ext uri="{BB962C8B-B14F-4D97-AF65-F5344CB8AC3E}">
        <p14:creationId xmlns:p14="http://schemas.microsoft.com/office/powerpoint/2010/main" val="310359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BA898DCC-AE84-4631-A6CC-8F91C8B7A1BF}" type="slidenum">
              <a:rPr lang="en-US"/>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53C69141-2F21-44FC-8B6F-6A2036FD2469}" type="slidenum">
              <a:rPr lang="en-US"/>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495EA775-BC8F-4AC9-9979-9683D9D978DF}" type="slidenum">
              <a:rPr lang="en-US"/>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13</a:t>
            </a:fld>
            <a:endParaRPr lang="en-US"/>
          </a:p>
        </p:txBody>
      </p:sp>
    </p:spTree>
    <p:extLst>
      <p:ext uri="{BB962C8B-B14F-4D97-AF65-F5344CB8AC3E}">
        <p14:creationId xmlns:p14="http://schemas.microsoft.com/office/powerpoint/2010/main" val="3951076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EAA7BC-75CE-4463-AAD3-0CD622F5F8B8}" type="slidenum">
              <a:rPr lang="en-US" smtClean="0"/>
              <a:t>14</a:t>
            </a:fld>
            <a:endParaRPr lang="en-US"/>
          </a:p>
        </p:txBody>
      </p:sp>
    </p:spTree>
    <p:extLst>
      <p:ext uri="{BB962C8B-B14F-4D97-AF65-F5344CB8AC3E}">
        <p14:creationId xmlns:p14="http://schemas.microsoft.com/office/powerpoint/2010/main" val="184237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15</a:t>
            </a:fld>
            <a:endParaRPr lang="en-US"/>
          </a:p>
        </p:txBody>
      </p:sp>
    </p:spTree>
    <p:extLst>
      <p:ext uri="{BB962C8B-B14F-4D97-AF65-F5344CB8AC3E}">
        <p14:creationId xmlns:p14="http://schemas.microsoft.com/office/powerpoint/2010/main" val="4263831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directions</a:t>
            </a:r>
            <a:endParaRPr lang="en-US" dirty="0"/>
          </a:p>
        </p:txBody>
      </p:sp>
      <p:sp>
        <p:nvSpPr>
          <p:cNvPr id="4" name="Slide Number Placeholder 3"/>
          <p:cNvSpPr>
            <a:spLocks noGrp="1"/>
          </p:cNvSpPr>
          <p:nvPr>
            <p:ph type="sldNum" sz="quarter" idx="10"/>
          </p:nvPr>
        </p:nvSpPr>
        <p:spPr/>
        <p:txBody>
          <a:bodyPr/>
          <a:lstStyle/>
          <a:p>
            <a:fld id="{CCEAA7BC-75CE-4463-AAD3-0CD622F5F8B8}" type="slidenum">
              <a:rPr lang="en-US" smtClean="0"/>
              <a:t>16</a:t>
            </a:fld>
            <a:endParaRPr lang="en-US"/>
          </a:p>
        </p:txBody>
      </p:sp>
    </p:spTree>
    <p:extLst>
      <p:ext uri="{BB962C8B-B14F-4D97-AF65-F5344CB8AC3E}">
        <p14:creationId xmlns:p14="http://schemas.microsoft.com/office/powerpoint/2010/main" val="1663700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17</a:t>
            </a:fld>
            <a:endParaRPr lang="en-US"/>
          </a:p>
        </p:txBody>
      </p:sp>
    </p:spTree>
    <p:extLst>
      <p:ext uri="{BB962C8B-B14F-4D97-AF65-F5344CB8AC3E}">
        <p14:creationId xmlns:p14="http://schemas.microsoft.com/office/powerpoint/2010/main" val="2135177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directions</a:t>
            </a:r>
            <a:endParaRPr lang="en-US" dirty="0"/>
          </a:p>
        </p:txBody>
      </p:sp>
      <p:sp>
        <p:nvSpPr>
          <p:cNvPr id="4" name="Slide Number Placeholder 3"/>
          <p:cNvSpPr>
            <a:spLocks noGrp="1"/>
          </p:cNvSpPr>
          <p:nvPr>
            <p:ph type="sldNum" sz="quarter" idx="10"/>
          </p:nvPr>
        </p:nvSpPr>
        <p:spPr/>
        <p:txBody>
          <a:bodyPr/>
          <a:lstStyle/>
          <a:p>
            <a:fld id="{CCEAA7BC-75CE-4463-AAD3-0CD622F5F8B8}" type="slidenum">
              <a:rPr lang="en-US" smtClean="0"/>
              <a:t>18</a:t>
            </a:fld>
            <a:endParaRPr lang="en-US"/>
          </a:p>
        </p:txBody>
      </p:sp>
    </p:spTree>
    <p:extLst>
      <p:ext uri="{BB962C8B-B14F-4D97-AF65-F5344CB8AC3E}">
        <p14:creationId xmlns:p14="http://schemas.microsoft.com/office/powerpoint/2010/main" val="1663700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EAA7BC-75CE-4463-AAD3-0CD622F5F8B8}" type="slidenum">
              <a:rPr lang="en-US" smtClean="0"/>
              <a:t>19</a:t>
            </a:fld>
            <a:endParaRPr lang="en-US"/>
          </a:p>
        </p:txBody>
      </p:sp>
    </p:spTree>
    <p:extLst>
      <p:ext uri="{BB962C8B-B14F-4D97-AF65-F5344CB8AC3E}">
        <p14:creationId xmlns:p14="http://schemas.microsoft.com/office/powerpoint/2010/main" val="192030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2</a:t>
            </a:fld>
            <a:endParaRPr lang="en-US"/>
          </a:p>
        </p:txBody>
      </p:sp>
    </p:spTree>
    <p:extLst>
      <p:ext uri="{BB962C8B-B14F-4D97-AF65-F5344CB8AC3E}">
        <p14:creationId xmlns:p14="http://schemas.microsoft.com/office/powerpoint/2010/main" val="1276828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20</a:t>
            </a:fld>
            <a:endParaRPr lang="en-US"/>
          </a:p>
        </p:txBody>
      </p:sp>
    </p:spTree>
    <p:extLst>
      <p:ext uri="{BB962C8B-B14F-4D97-AF65-F5344CB8AC3E}">
        <p14:creationId xmlns:p14="http://schemas.microsoft.com/office/powerpoint/2010/main" val="22959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21</a:t>
            </a:fld>
            <a:endParaRPr lang="en-US"/>
          </a:p>
        </p:txBody>
      </p:sp>
    </p:spTree>
    <p:extLst>
      <p:ext uri="{BB962C8B-B14F-4D97-AF65-F5344CB8AC3E}">
        <p14:creationId xmlns:p14="http://schemas.microsoft.com/office/powerpoint/2010/main" val="2138984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Bruce </a:t>
            </a:r>
            <a:r>
              <a:rPr lang="en-US" dirty="0" err="1" smtClean="0">
                <a:effectLst/>
              </a:rPr>
              <a:t>Tuckman</a:t>
            </a:r>
            <a:r>
              <a:rPr lang="en-US" dirty="0" smtClean="0">
                <a:effectLst/>
              </a:rPr>
              <a:t> defined four phases of development which a team must experience before it will truly perform to its full potential - See more at: http://www.globalblackswan.com/articles/transforming-team-performance</a:t>
            </a:r>
          </a:p>
          <a:p>
            <a:endParaRPr lang="en-US" dirty="0" smtClean="0">
              <a:effectLst/>
            </a:endParaRPr>
          </a:p>
          <a:p>
            <a:r>
              <a:rPr lang="en-US" dirty="0" smtClean="0">
                <a:effectLst/>
              </a:rPr>
              <a:t>Toronto</a:t>
            </a:r>
            <a:r>
              <a:rPr lang="en-US" baseline="0" dirty="0" smtClean="0">
                <a:effectLst/>
              </a:rPr>
              <a:t> conference with the Exec Team in 2008</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B71FB22-2C31-4EB3-B1D3-EA818C797264}" type="slidenum">
              <a:rPr lang="en-US" smtClean="0"/>
              <a:t>22</a:t>
            </a:fld>
            <a:endParaRPr lang="en-US"/>
          </a:p>
        </p:txBody>
      </p:sp>
    </p:spTree>
    <p:extLst>
      <p:ext uri="{BB962C8B-B14F-4D97-AF65-F5344CB8AC3E}">
        <p14:creationId xmlns:p14="http://schemas.microsoft.com/office/powerpoint/2010/main" val="163503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23</a:t>
            </a:fld>
            <a:endParaRPr lang="en-US"/>
          </a:p>
        </p:txBody>
      </p:sp>
    </p:spTree>
    <p:extLst>
      <p:ext uri="{BB962C8B-B14F-4D97-AF65-F5344CB8AC3E}">
        <p14:creationId xmlns:p14="http://schemas.microsoft.com/office/powerpoint/2010/main" val="314862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Hans:</a:t>
            </a:r>
          </a:p>
          <a:p>
            <a:pPr defTabSz="924458">
              <a:defRPr/>
            </a:pPr>
            <a:r>
              <a:rPr lang="en-US" dirty="0"/>
              <a:t>[HPS] We've been doing this for X years and don't see need to change - patience, mentoring, coaching, showing people when other teams have had success [HPS] Movement to common space - we made it work well for 80-90% of people [HPS] Scrum "religion" (</a:t>
            </a:r>
            <a:r>
              <a:rPr lang="en-US" dirty="0" err="1"/>
              <a:t>eg</a:t>
            </a:r>
            <a:r>
              <a:rPr lang="en-US" dirty="0"/>
              <a:t> agile means "self management") - focus on the pragmatic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71FB22-2C31-4EB3-B1D3-EA818C797264}" type="slidenum">
              <a:rPr lang="en-US" smtClean="0"/>
              <a:t>24</a:t>
            </a:fld>
            <a:endParaRPr lang="en-US"/>
          </a:p>
        </p:txBody>
      </p:sp>
    </p:spTree>
    <p:extLst>
      <p:ext uri="{BB962C8B-B14F-4D97-AF65-F5344CB8AC3E}">
        <p14:creationId xmlns:p14="http://schemas.microsoft.com/office/powerpoint/2010/main" val="2145110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25</a:t>
            </a:fld>
            <a:endParaRPr lang="en-US"/>
          </a:p>
        </p:txBody>
      </p:sp>
    </p:spTree>
    <p:extLst>
      <p:ext uri="{BB962C8B-B14F-4D97-AF65-F5344CB8AC3E}">
        <p14:creationId xmlns:p14="http://schemas.microsoft.com/office/powerpoint/2010/main" val="3152403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190F8-0B9D-4359-8BE4-B295FFE3600F}" type="slidenum">
              <a:rPr lang="en-US" smtClean="0"/>
              <a:t>26</a:t>
            </a:fld>
            <a:endParaRPr lang="en-US"/>
          </a:p>
        </p:txBody>
      </p:sp>
    </p:spTree>
    <p:extLst>
      <p:ext uri="{BB962C8B-B14F-4D97-AF65-F5344CB8AC3E}">
        <p14:creationId xmlns:p14="http://schemas.microsoft.com/office/powerpoint/2010/main" val="4159754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Hans:</a:t>
            </a:r>
          </a:p>
          <a:p>
            <a:r>
              <a:rPr lang="en-US" dirty="0"/>
              <a:t>[HPS] Not sure where you are up to these days so I am probably not best to comment. For SG&amp;I "next" includes "introduction of potentially shippable increments (PSI) in release plan", "increased focus on continuous integration / automated testing", "increase understanding on how to work the total system of delivery (</a:t>
            </a:r>
            <a:r>
              <a:rPr lang="en-US" dirty="0" err="1"/>
              <a:t>eg</a:t>
            </a:r>
            <a:r>
              <a:rPr lang="en-US" dirty="0"/>
              <a:t> optimize the workflow between projects and the product center)" and "complete work required to do ISO certification".</a:t>
            </a:r>
          </a:p>
          <a:p>
            <a:endParaRPr lang="en-US" dirty="0"/>
          </a:p>
          <a:p>
            <a:r>
              <a:rPr lang="en-US" dirty="0"/>
              <a:t>Khris:</a:t>
            </a:r>
          </a:p>
          <a:p>
            <a:r>
              <a:rPr lang="en-US" dirty="0"/>
              <a:t> *  Incorporating UX into Agile/Scum (new for us, a challenge)</a:t>
            </a:r>
          </a:p>
          <a:p>
            <a:r>
              <a:rPr lang="en-US" dirty="0"/>
              <a:t> </a:t>
            </a:r>
          </a:p>
          <a:p>
            <a:endParaRPr lang="en-US" dirty="0"/>
          </a:p>
        </p:txBody>
      </p:sp>
      <p:sp>
        <p:nvSpPr>
          <p:cNvPr id="4" name="Slide Number Placeholder 3"/>
          <p:cNvSpPr>
            <a:spLocks noGrp="1"/>
          </p:cNvSpPr>
          <p:nvPr>
            <p:ph type="sldNum" sz="quarter" idx="10"/>
          </p:nvPr>
        </p:nvSpPr>
        <p:spPr/>
        <p:txBody>
          <a:bodyPr/>
          <a:lstStyle/>
          <a:p>
            <a:fld id="{8B71FB22-2C31-4EB3-B1D3-EA818C797264}" type="slidenum">
              <a:rPr lang="en-US" smtClean="0"/>
              <a:t>27</a:t>
            </a:fld>
            <a:endParaRPr lang="en-US"/>
          </a:p>
        </p:txBody>
      </p:sp>
    </p:spTree>
    <p:extLst>
      <p:ext uri="{BB962C8B-B14F-4D97-AF65-F5344CB8AC3E}">
        <p14:creationId xmlns:p14="http://schemas.microsoft.com/office/powerpoint/2010/main" val="2329226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cs typeface="Century Gothic"/>
              </a:rPr>
              <a:t>.</a:t>
            </a:r>
          </a:p>
        </p:txBody>
      </p:sp>
      <p:sp>
        <p:nvSpPr>
          <p:cNvPr id="4" name="Slide Number Placeholder 3"/>
          <p:cNvSpPr>
            <a:spLocks noGrp="1"/>
          </p:cNvSpPr>
          <p:nvPr>
            <p:ph type="sldNum" sz="quarter" idx="10"/>
          </p:nvPr>
        </p:nvSpPr>
        <p:spPr/>
        <p:txBody>
          <a:bodyPr/>
          <a:lstStyle/>
          <a:p>
            <a:fld id="{005E537C-4B25-9C44-AAE6-58B571675411}" type="slidenum">
              <a:rPr lang="en-US" smtClean="0"/>
              <a:t>28</a:t>
            </a:fld>
            <a:endParaRPr lang="en-US"/>
          </a:p>
        </p:txBody>
      </p:sp>
    </p:spTree>
    <p:extLst>
      <p:ext uri="{BB962C8B-B14F-4D97-AF65-F5344CB8AC3E}">
        <p14:creationId xmlns:p14="http://schemas.microsoft.com/office/powerpoint/2010/main" val="4074432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cs typeface="Century Gothic"/>
              </a:rPr>
              <a:t>Any aspect of a user’s experience within a given system … The study and evaluation of how users feel about a system, looking at such things as ease of use, perception of the value of the system, utility or efficiency in performing tasks</a:t>
            </a:r>
            <a:endParaRPr lang="en-US" dirty="0"/>
          </a:p>
        </p:txBody>
      </p:sp>
      <p:sp>
        <p:nvSpPr>
          <p:cNvPr id="4" name="Slide Number Placeholder 3"/>
          <p:cNvSpPr>
            <a:spLocks noGrp="1"/>
          </p:cNvSpPr>
          <p:nvPr>
            <p:ph type="sldNum" sz="quarter" idx="10"/>
          </p:nvPr>
        </p:nvSpPr>
        <p:spPr/>
        <p:txBody>
          <a:bodyPr/>
          <a:lstStyle/>
          <a:p>
            <a:fld id="{005E537C-4B25-9C44-AAE6-58B571675411}" type="slidenum">
              <a:rPr lang="en-US" smtClean="0"/>
              <a:t>29</a:t>
            </a:fld>
            <a:endParaRPr lang="en-US"/>
          </a:p>
        </p:txBody>
      </p:sp>
    </p:spTree>
    <p:extLst>
      <p:ext uri="{BB962C8B-B14F-4D97-AF65-F5344CB8AC3E}">
        <p14:creationId xmlns:p14="http://schemas.microsoft.com/office/powerpoint/2010/main" val="43051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3</a:t>
            </a:fld>
            <a:endParaRPr lang="en-US"/>
          </a:p>
        </p:txBody>
      </p:sp>
    </p:spTree>
    <p:extLst>
      <p:ext uri="{BB962C8B-B14F-4D97-AF65-F5344CB8AC3E}">
        <p14:creationId xmlns:p14="http://schemas.microsoft.com/office/powerpoint/2010/main" val="1177059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 to focus</a:t>
            </a:r>
            <a:r>
              <a:rPr lang="en-US" baseline="0" dirty="0" smtClean="0"/>
              <a:t> on if you’re integrating a user experience design practice into your Agile method.</a:t>
            </a:r>
            <a:endParaRPr lang="en-US" dirty="0"/>
          </a:p>
        </p:txBody>
      </p:sp>
      <p:sp>
        <p:nvSpPr>
          <p:cNvPr id="4" name="Slide Number Placeholder 3"/>
          <p:cNvSpPr>
            <a:spLocks noGrp="1"/>
          </p:cNvSpPr>
          <p:nvPr>
            <p:ph type="sldNum" sz="quarter" idx="10"/>
          </p:nvPr>
        </p:nvSpPr>
        <p:spPr/>
        <p:txBody>
          <a:bodyPr/>
          <a:lstStyle/>
          <a:p>
            <a:fld id="{005E537C-4B25-9C44-AAE6-58B571675411}" type="slidenum">
              <a:rPr lang="en-US" smtClean="0"/>
              <a:t>30</a:t>
            </a:fld>
            <a:endParaRPr lang="en-US"/>
          </a:p>
        </p:txBody>
      </p:sp>
    </p:spTree>
    <p:extLst>
      <p:ext uri="{BB962C8B-B14F-4D97-AF65-F5344CB8AC3E}">
        <p14:creationId xmlns:p14="http://schemas.microsoft.com/office/powerpoint/2010/main" val="119797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Especially</a:t>
            </a:r>
            <a:r>
              <a:rPr lang="en-US" baseline="0" dirty="0" smtClean="0"/>
              <a:t> important now because of the rate of change around a user’s expectation of the user </a:t>
            </a:r>
            <a:r>
              <a:rPr lang="en-US" baseline="0" dirty="0" err="1" smtClean="0"/>
              <a:t>exerience</a:t>
            </a:r>
            <a:r>
              <a:rPr lang="en-US" baseline="0" dirty="0" smtClean="0"/>
              <a:t> – responsive, mobile </a:t>
            </a:r>
          </a:p>
          <a:p>
            <a:endParaRPr lang="en-US" baseline="0" dirty="0" smtClean="0"/>
          </a:p>
        </p:txBody>
      </p:sp>
      <p:sp>
        <p:nvSpPr>
          <p:cNvPr id="4" name="Slide Number Placeholder 3"/>
          <p:cNvSpPr>
            <a:spLocks noGrp="1"/>
          </p:cNvSpPr>
          <p:nvPr>
            <p:ph type="sldNum" sz="quarter" idx="10"/>
          </p:nvPr>
        </p:nvSpPr>
        <p:spPr/>
        <p:txBody>
          <a:bodyPr/>
          <a:lstStyle/>
          <a:p>
            <a:fld id="{005E537C-4B25-9C44-AAE6-58B571675411}" type="slidenum">
              <a:rPr lang="en-US" smtClean="0"/>
              <a:t>31</a:t>
            </a:fld>
            <a:endParaRPr lang="en-US"/>
          </a:p>
        </p:txBody>
      </p:sp>
    </p:spTree>
    <p:extLst>
      <p:ext uri="{BB962C8B-B14F-4D97-AF65-F5344CB8AC3E}">
        <p14:creationId xmlns:p14="http://schemas.microsoft.com/office/powerpoint/2010/main" val="119797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entury Gothic"/>
                <a:cs typeface="Century Gothic"/>
              </a:rPr>
              <a:t>All about tightening this cycle:</a:t>
            </a:r>
          </a:p>
          <a:p>
            <a:r>
              <a:rPr lang="en-US" sz="1800" dirty="0">
                <a:latin typeface="Century Gothic"/>
                <a:cs typeface="Century Gothic"/>
              </a:rPr>
              <a:t>Pair programming:  partnering a designer with a developer</a:t>
            </a:r>
          </a:p>
          <a:p>
            <a:pPr lvl="1"/>
            <a:r>
              <a:rPr lang="en-US" sz="1400" dirty="0">
                <a:latin typeface="Century Gothic"/>
                <a:cs typeface="Century Gothic"/>
              </a:rPr>
              <a:t>Reduce or eliminate the need for specification documents; detailed visual design renderings</a:t>
            </a:r>
          </a:p>
          <a:p>
            <a:pPr lvl="1"/>
            <a:r>
              <a:rPr lang="en-US" sz="1400" dirty="0">
                <a:latin typeface="Century Gothic"/>
                <a:cs typeface="Century Gothic"/>
              </a:rPr>
              <a:t>Find developers that already have a design vocabulary</a:t>
            </a:r>
          </a:p>
          <a:p>
            <a:pPr lvl="2"/>
            <a:r>
              <a:rPr lang="en-US" sz="1000" dirty="0">
                <a:latin typeface="Century Gothic"/>
                <a:cs typeface="Century Gothic"/>
              </a:rPr>
              <a:t>Can developers be part of the UXD team?</a:t>
            </a:r>
          </a:p>
          <a:p>
            <a:pPr lvl="1"/>
            <a:r>
              <a:rPr lang="en-US" sz="1400" dirty="0">
                <a:latin typeface="Century Gothic"/>
                <a:cs typeface="Century Gothic"/>
              </a:rPr>
              <a:t>Co-locate them </a:t>
            </a:r>
          </a:p>
          <a:p>
            <a:pPr lvl="1"/>
            <a:r>
              <a:rPr lang="en-US" sz="1400" dirty="0">
                <a:latin typeface="Century Gothic"/>
                <a:cs typeface="Century Gothic"/>
              </a:rPr>
              <a:t>Be crystal clear about which aspects of development is owned by whom (front-end development vs. back-end)</a:t>
            </a:r>
          </a:p>
          <a:p>
            <a:pPr lvl="1"/>
            <a:r>
              <a:rPr lang="en-US" sz="1400" dirty="0">
                <a:latin typeface="Century Gothic"/>
                <a:cs typeface="Century Gothic"/>
              </a:rPr>
              <a:t>Level the playing field by enabling access to the needed environments and development tools</a:t>
            </a:r>
          </a:p>
          <a:p>
            <a:pPr lvl="1"/>
            <a:r>
              <a:rPr lang="en-US" sz="1400" dirty="0">
                <a:latin typeface="Century Gothic"/>
                <a:cs typeface="Century Gothic"/>
              </a:rPr>
              <a:t>Establish coding standards (version of </a:t>
            </a:r>
            <a:r>
              <a:rPr lang="en-US" sz="1400" dirty="0" err="1">
                <a:latin typeface="Century Gothic"/>
                <a:cs typeface="Century Gothic"/>
              </a:rPr>
              <a:t>jquery</a:t>
            </a:r>
            <a:r>
              <a:rPr lang="en-US" sz="1400" dirty="0">
                <a:latin typeface="Century Gothic"/>
                <a:cs typeface="Century Gothic"/>
              </a:rPr>
              <a:t>, </a:t>
            </a:r>
            <a:r>
              <a:rPr lang="en-US" sz="1400" dirty="0" err="1">
                <a:latin typeface="Century Gothic"/>
                <a:cs typeface="Century Gothic"/>
              </a:rPr>
              <a:t>javascript</a:t>
            </a:r>
            <a:r>
              <a:rPr lang="en-US" sz="1400" dirty="0">
                <a:latin typeface="Century Gothic"/>
                <a:cs typeface="Century Gothic"/>
              </a:rPr>
              <a:t>, browser requirements, … for starters)</a:t>
            </a:r>
          </a:p>
          <a:p>
            <a:endParaRPr lang="en-US" dirty="0"/>
          </a:p>
        </p:txBody>
      </p:sp>
      <p:sp>
        <p:nvSpPr>
          <p:cNvPr id="4" name="Slide Number Placeholder 3"/>
          <p:cNvSpPr>
            <a:spLocks noGrp="1"/>
          </p:cNvSpPr>
          <p:nvPr>
            <p:ph type="sldNum" sz="quarter" idx="10"/>
          </p:nvPr>
        </p:nvSpPr>
        <p:spPr/>
        <p:txBody>
          <a:bodyPr/>
          <a:lstStyle/>
          <a:p>
            <a:fld id="{005E537C-4B25-9C44-AAE6-58B571675411}" type="slidenum">
              <a:rPr lang="en-US" smtClean="0"/>
              <a:t>32</a:t>
            </a:fld>
            <a:endParaRPr lang="en-US"/>
          </a:p>
        </p:txBody>
      </p:sp>
    </p:spTree>
    <p:extLst>
      <p:ext uri="{BB962C8B-B14F-4D97-AF65-F5344CB8AC3E}">
        <p14:creationId xmlns:p14="http://schemas.microsoft.com/office/powerpoint/2010/main" val="119797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33</a:t>
            </a:fld>
            <a:endParaRPr lang="en-US"/>
          </a:p>
        </p:txBody>
      </p:sp>
    </p:spTree>
    <p:extLst>
      <p:ext uri="{BB962C8B-B14F-4D97-AF65-F5344CB8AC3E}">
        <p14:creationId xmlns:p14="http://schemas.microsoft.com/office/powerpoint/2010/main" val="2750008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dirty="0">
                <a:latin typeface="Century Gothic"/>
                <a:cs typeface="Century Gothic"/>
              </a:rPr>
              <a:t>Cross-functional team involvement</a:t>
            </a:r>
          </a:p>
          <a:p>
            <a:pPr lvl="1"/>
            <a:r>
              <a:rPr lang="en-US" sz="1400" dirty="0">
                <a:latin typeface="Century Gothic"/>
                <a:cs typeface="Century Gothic"/>
              </a:rPr>
              <a:t>Grounds everyone with a common understanding of user need</a:t>
            </a:r>
          </a:p>
          <a:p>
            <a:pPr lvl="1"/>
            <a:r>
              <a:rPr lang="en-US" sz="1400" dirty="0">
                <a:latin typeface="Century Gothic"/>
                <a:cs typeface="Century Gothic"/>
              </a:rPr>
              <a:t>Very engaging interaction for our users; typically more meaningful and productive then surveys, focus groups or conference calls</a:t>
            </a:r>
          </a:p>
          <a:p>
            <a:pPr lvl="1"/>
            <a:r>
              <a:rPr lang="en-US" sz="1400" dirty="0">
                <a:latin typeface="Century Gothic"/>
                <a:cs typeface="Century Gothic"/>
              </a:rPr>
              <a:t>Mitigates personal bias</a:t>
            </a:r>
            <a:endParaRPr lang="en-US" sz="1800" dirty="0">
              <a:latin typeface="Century Gothic"/>
              <a:cs typeface="Century Gothic"/>
            </a:endParaRPr>
          </a:p>
          <a:p>
            <a:endParaRPr lang="en-US" dirty="0"/>
          </a:p>
        </p:txBody>
      </p:sp>
      <p:sp>
        <p:nvSpPr>
          <p:cNvPr id="4" name="Slide Number Placeholder 3"/>
          <p:cNvSpPr>
            <a:spLocks noGrp="1"/>
          </p:cNvSpPr>
          <p:nvPr>
            <p:ph type="sldNum" sz="quarter" idx="10"/>
          </p:nvPr>
        </p:nvSpPr>
        <p:spPr/>
        <p:txBody>
          <a:bodyPr/>
          <a:lstStyle/>
          <a:p>
            <a:fld id="{005E537C-4B25-9C44-AAE6-58B571675411}" type="slidenum">
              <a:rPr lang="en-US" smtClean="0"/>
              <a:t>34</a:t>
            </a:fld>
            <a:endParaRPr lang="en-US"/>
          </a:p>
        </p:txBody>
      </p:sp>
    </p:spTree>
    <p:extLst>
      <p:ext uri="{BB962C8B-B14F-4D97-AF65-F5344CB8AC3E}">
        <p14:creationId xmlns:p14="http://schemas.microsoft.com/office/powerpoint/2010/main" val="119797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35</a:t>
            </a:fld>
            <a:endParaRPr lang="en-US"/>
          </a:p>
        </p:txBody>
      </p:sp>
    </p:spTree>
    <p:extLst>
      <p:ext uri="{BB962C8B-B14F-4D97-AF65-F5344CB8AC3E}">
        <p14:creationId xmlns:p14="http://schemas.microsoft.com/office/powerpoint/2010/main" val="3405407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36</a:t>
            </a:fld>
            <a:endParaRPr lang="en-US"/>
          </a:p>
        </p:txBody>
      </p:sp>
    </p:spTree>
    <p:extLst>
      <p:ext uri="{BB962C8B-B14F-4D97-AF65-F5344CB8AC3E}">
        <p14:creationId xmlns:p14="http://schemas.microsoft.com/office/powerpoint/2010/main" val="1473558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37</a:t>
            </a:fld>
            <a:endParaRPr lang="en-US"/>
          </a:p>
        </p:txBody>
      </p:sp>
    </p:spTree>
    <p:extLst>
      <p:ext uri="{BB962C8B-B14F-4D97-AF65-F5344CB8AC3E}">
        <p14:creationId xmlns:p14="http://schemas.microsoft.com/office/powerpoint/2010/main" val="1421831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38</a:t>
            </a:fld>
            <a:endParaRPr lang="en-US"/>
          </a:p>
        </p:txBody>
      </p:sp>
    </p:spTree>
    <p:extLst>
      <p:ext uri="{BB962C8B-B14F-4D97-AF65-F5344CB8AC3E}">
        <p14:creationId xmlns:p14="http://schemas.microsoft.com/office/powerpoint/2010/main" val="2607846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39</a:t>
            </a:fld>
            <a:endParaRPr lang="en-US"/>
          </a:p>
        </p:txBody>
      </p:sp>
    </p:spTree>
    <p:extLst>
      <p:ext uri="{BB962C8B-B14F-4D97-AF65-F5344CB8AC3E}">
        <p14:creationId xmlns:p14="http://schemas.microsoft.com/office/powerpoint/2010/main" val="287093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4</a:t>
            </a:fld>
            <a:endParaRPr lang="en-US"/>
          </a:p>
        </p:txBody>
      </p:sp>
    </p:spTree>
    <p:extLst>
      <p:ext uri="{BB962C8B-B14F-4D97-AF65-F5344CB8AC3E}">
        <p14:creationId xmlns:p14="http://schemas.microsoft.com/office/powerpoint/2010/main" val="3202475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40</a:t>
            </a:fld>
            <a:endParaRPr lang="en-US"/>
          </a:p>
        </p:txBody>
      </p:sp>
    </p:spTree>
    <p:extLst>
      <p:ext uri="{BB962C8B-B14F-4D97-AF65-F5344CB8AC3E}">
        <p14:creationId xmlns:p14="http://schemas.microsoft.com/office/powerpoint/2010/main" val="1521685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42</a:t>
            </a:fld>
            <a:endParaRPr lang="en-US"/>
          </a:p>
        </p:txBody>
      </p:sp>
    </p:spTree>
    <p:extLst>
      <p:ext uri="{BB962C8B-B14F-4D97-AF65-F5344CB8AC3E}">
        <p14:creationId xmlns:p14="http://schemas.microsoft.com/office/powerpoint/2010/main" val="27202086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43</a:t>
            </a:fld>
            <a:endParaRPr lang="en-US"/>
          </a:p>
        </p:txBody>
      </p:sp>
    </p:spTree>
    <p:extLst>
      <p:ext uri="{BB962C8B-B14F-4D97-AF65-F5344CB8AC3E}">
        <p14:creationId xmlns:p14="http://schemas.microsoft.com/office/powerpoint/2010/main" val="2160869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itchFamily="34" charset="0"/>
              </a:rPr>
              <a:t>Talk about flat culture, the team I’m talking about are sitting amongst the rest of the staff, whiteboards everywhere. We take culture really seriously and have been voted in the top category of places to work 6 years in a row.</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75CDA642-C025-4C51-8816-CF5FA2E7DC2D}" type="slidenum">
              <a:rPr lang="en-US" sz="1100"/>
              <a:pPr/>
              <a:t>44</a:t>
            </a:fld>
            <a:endParaRPr lang="en-US" sz="11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itchFamily="34" charset="0"/>
              </a:rPr>
              <a:t>All brilliant individuals! Sum of parts weaker than parts.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EA89A591-FC2F-4E58-BF12-626D49A11D7D}" type="slidenum">
              <a:rPr lang="en-US" sz="1100"/>
              <a:pPr/>
              <a:t>45</a:t>
            </a:fld>
            <a:endParaRPr lang="en-US" sz="11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itchFamily="34" charset="0"/>
              </a:rPr>
              <a:t>Talk through the team – what they do! </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9F46FDC8-5968-4916-83C7-ED05E0C300C8}" type="slidenum">
              <a:rPr lang="en-US" sz="1100"/>
              <a:pPr/>
              <a:t>46</a:t>
            </a:fld>
            <a:endParaRPr lang="en-US" sz="11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3BD64034-0E47-4342-AA11-99D68CD8A648}" type="slidenum">
              <a:rPr lang="en-US" sz="1100"/>
              <a:pPr/>
              <a:t>47</a:t>
            </a:fld>
            <a:endParaRPr lang="en-US" sz="11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48</a:t>
            </a:fld>
            <a:endParaRPr lang="en-US"/>
          </a:p>
        </p:txBody>
      </p:sp>
    </p:spTree>
    <p:extLst>
      <p:ext uri="{BB962C8B-B14F-4D97-AF65-F5344CB8AC3E}">
        <p14:creationId xmlns:p14="http://schemas.microsoft.com/office/powerpoint/2010/main" val="4108995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itchFamily="34" charset="0"/>
              </a:rPr>
              <a:t>Talk through mechanics – get into the dirty details of exactly what you did every day.</a:t>
            </a:r>
          </a:p>
          <a:p>
            <a:r>
              <a:rPr lang="en-GB" smtClean="0">
                <a:latin typeface="Arial" pitchFamily="34" charset="0"/>
              </a:rPr>
              <a:t>Speed at which things move across is a good indicator of the size of the project.</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AC1B31B4-D113-4609-A04B-0BF8AB1A980E}" type="slidenum">
              <a:rPr lang="en-US" sz="1100"/>
              <a:pPr/>
              <a:t>49</a:t>
            </a:fld>
            <a:endParaRPr lang="en-US"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a:t>
            </a:fld>
            <a:endParaRPr lang="en-US"/>
          </a:p>
        </p:txBody>
      </p:sp>
    </p:spTree>
    <p:extLst>
      <p:ext uri="{BB962C8B-B14F-4D97-AF65-F5344CB8AC3E}">
        <p14:creationId xmlns:p14="http://schemas.microsoft.com/office/powerpoint/2010/main" val="3588741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50</a:t>
            </a:fld>
            <a:endParaRPr lang="en-US"/>
          </a:p>
        </p:txBody>
      </p:sp>
    </p:spTree>
    <p:extLst>
      <p:ext uri="{BB962C8B-B14F-4D97-AF65-F5344CB8AC3E}">
        <p14:creationId xmlns:p14="http://schemas.microsoft.com/office/powerpoint/2010/main" val="3229058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51</a:t>
            </a:fld>
            <a:endParaRPr lang="en-US"/>
          </a:p>
        </p:txBody>
      </p:sp>
    </p:spTree>
    <p:extLst>
      <p:ext uri="{BB962C8B-B14F-4D97-AF65-F5344CB8AC3E}">
        <p14:creationId xmlns:p14="http://schemas.microsoft.com/office/powerpoint/2010/main" val="557976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52</a:t>
            </a:fld>
            <a:endParaRPr lang="en-US"/>
          </a:p>
        </p:txBody>
      </p:sp>
    </p:spTree>
    <p:extLst>
      <p:ext uri="{BB962C8B-B14F-4D97-AF65-F5344CB8AC3E}">
        <p14:creationId xmlns:p14="http://schemas.microsoft.com/office/powerpoint/2010/main" val="2149084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53</a:t>
            </a:fld>
            <a:endParaRPr lang="en-US"/>
          </a:p>
        </p:txBody>
      </p:sp>
    </p:spTree>
    <p:extLst>
      <p:ext uri="{BB962C8B-B14F-4D97-AF65-F5344CB8AC3E}">
        <p14:creationId xmlns:p14="http://schemas.microsoft.com/office/powerpoint/2010/main" val="1484606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itchFamily="34" charset="0"/>
              </a:rPr>
              <a:t>Talk through mechanics</a:t>
            </a:r>
          </a:p>
          <a:p>
            <a:r>
              <a:rPr lang="en-GB" smtClean="0">
                <a:latin typeface="Arial" pitchFamily="34" charset="0"/>
              </a:rPr>
              <a:t>Speed at which things move across is a good indicator of the size of the project.</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F6744DD2-BB74-4AFD-85CA-90FE13808009}" type="slidenum">
              <a:rPr lang="en-US" sz="1100"/>
              <a:pPr/>
              <a:t>54</a:t>
            </a:fld>
            <a:endParaRPr lang="en-US" sz="11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55</a:t>
            </a:fld>
            <a:endParaRPr lang="en-US"/>
          </a:p>
        </p:txBody>
      </p:sp>
    </p:spTree>
    <p:extLst>
      <p:ext uri="{BB962C8B-B14F-4D97-AF65-F5344CB8AC3E}">
        <p14:creationId xmlns:p14="http://schemas.microsoft.com/office/powerpoint/2010/main" val="2616523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56</a:t>
            </a:fld>
            <a:endParaRPr lang="en-US"/>
          </a:p>
        </p:txBody>
      </p:sp>
    </p:spTree>
    <p:extLst>
      <p:ext uri="{BB962C8B-B14F-4D97-AF65-F5344CB8AC3E}">
        <p14:creationId xmlns:p14="http://schemas.microsoft.com/office/powerpoint/2010/main" val="1086968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57</a:t>
            </a:fld>
            <a:endParaRPr lang="en-US"/>
          </a:p>
        </p:txBody>
      </p:sp>
    </p:spTree>
    <p:extLst>
      <p:ext uri="{BB962C8B-B14F-4D97-AF65-F5344CB8AC3E}">
        <p14:creationId xmlns:p14="http://schemas.microsoft.com/office/powerpoint/2010/main" val="3595748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err="1" smtClean="0">
                <a:latin typeface="Arial" pitchFamily="34" charset="0"/>
              </a:rPr>
              <a:t>Gamechanging</a:t>
            </a:r>
            <a:r>
              <a:rPr lang="en-GB" dirty="0" smtClean="0">
                <a:latin typeface="Arial" pitchFamily="34" charset="0"/>
              </a:rPr>
              <a:t> approach on paired project management. It is very expensive until you compare to not doing it.</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67616BFA-535F-436A-925B-00D854504759}" type="slidenum">
              <a:rPr lang="en-US" sz="1100"/>
              <a:pPr/>
              <a:t>58</a:t>
            </a:fld>
            <a:endParaRPr lang="en-US" sz="11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59</a:t>
            </a:fld>
            <a:endParaRPr lang="en-US"/>
          </a:p>
        </p:txBody>
      </p:sp>
    </p:spTree>
    <p:extLst>
      <p:ext uri="{BB962C8B-B14F-4D97-AF65-F5344CB8AC3E}">
        <p14:creationId xmlns:p14="http://schemas.microsoft.com/office/powerpoint/2010/main" val="2692537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089F4FF-C1C3-4902-B11B-13A144F6464D}" type="slidenum">
              <a:rPr lang="en-US"/>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itchFamily="34" charset="0"/>
              </a:rPr>
              <a:t>Put this up during the exercise</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MS PGothic" pitchFamily="34" charset="-128"/>
              </a:defRPr>
            </a:lvl1pPr>
            <a:lvl2pPr marL="499646" indent="-192172">
              <a:defRPr sz="1600">
                <a:solidFill>
                  <a:schemeClr val="tx1"/>
                </a:solidFill>
                <a:latin typeface="Arial" pitchFamily="34" charset="0"/>
                <a:ea typeface="MS PGothic" pitchFamily="34" charset="-128"/>
              </a:defRPr>
            </a:lvl2pPr>
            <a:lvl3pPr marL="768688" indent="-153738">
              <a:defRPr sz="1600">
                <a:solidFill>
                  <a:schemeClr val="tx1"/>
                </a:solidFill>
                <a:latin typeface="Arial" pitchFamily="34" charset="0"/>
                <a:ea typeface="MS PGothic" pitchFamily="34" charset="-128"/>
              </a:defRPr>
            </a:lvl3pPr>
            <a:lvl4pPr marL="1076162" indent="-153738">
              <a:defRPr sz="1600">
                <a:solidFill>
                  <a:schemeClr val="tx1"/>
                </a:solidFill>
                <a:latin typeface="Arial" pitchFamily="34" charset="0"/>
                <a:ea typeface="MS PGothic" pitchFamily="34" charset="-128"/>
              </a:defRPr>
            </a:lvl4pPr>
            <a:lvl5pPr marL="1383636" indent="-153738">
              <a:defRPr sz="1600">
                <a:solidFill>
                  <a:schemeClr val="tx1"/>
                </a:solidFill>
                <a:latin typeface="Arial" pitchFamily="34" charset="0"/>
                <a:ea typeface="MS PGothic" pitchFamily="34" charset="-128"/>
              </a:defRPr>
            </a:lvl5pPr>
            <a:lvl6pPr marL="1691112" indent="-153738" eaLnBrk="0" fontAlgn="base" hangingPunct="0">
              <a:spcBef>
                <a:spcPct val="0"/>
              </a:spcBef>
              <a:spcAft>
                <a:spcPct val="0"/>
              </a:spcAft>
              <a:defRPr sz="1600">
                <a:solidFill>
                  <a:schemeClr val="tx1"/>
                </a:solidFill>
                <a:latin typeface="Arial" pitchFamily="34" charset="0"/>
                <a:ea typeface="MS PGothic" pitchFamily="34" charset="-128"/>
              </a:defRPr>
            </a:lvl6pPr>
            <a:lvl7pPr marL="1998586" indent="-153738" eaLnBrk="0" fontAlgn="base" hangingPunct="0">
              <a:spcBef>
                <a:spcPct val="0"/>
              </a:spcBef>
              <a:spcAft>
                <a:spcPct val="0"/>
              </a:spcAft>
              <a:defRPr sz="1600">
                <a:solidFill>
                  <a:schemeClr val="tx1"/>
                </a:solidFill>
                <a:latin typeface="Arial" pitchFamily="34" charset="0"/>
                <a:ea typeface="MS PGothic" pitchFamily="34" charset="-128"/>
              </a:defRPr>
            </a:lvl7pPr>
            <a:lvl8pPr marL="2306062" indent="-153738" eaLnBrk="0" fontAlgn="base" hangingPunct="0">
              <a:spcBef>
                <a:spcPct val="0"/>
              </a:spcBef>
              <a:spcAft>
                <a:spcPct val="0"/>
              </a:spcAft>
              <a:defRPr sz="1600">
                <a:solidFill>
                  <a:schemeClr val="tx1"/>
                </a:solidFill>
                <a:latin typeface="Arial" pitchFamily="34" charset="0"/>
                <a:ea typeface="MS PGothic" pitchFamily="34" charset="-128"/>
              </a:defRPr>
            </a:lvl8pPr>
            <a:lvl9pPr marL="2613536" indent="-153738" eaLnBrk="0" fontAlgn="base" hangingPunct="0">
              <a:spcBef>
                <a:spcPct val="0"/>
              </a:spcBef>
              <a:spcAft>
                <a:spcPct val="0"/>
              </a:spcAft>
              <a:defRPr sz="1600">
                <a:solidFill>
                  <a:schemeClr val="tx1"/>
                </a:solidFill>
                <a:latin typeface="Arial" pitchFamily="34" charset="0"/>
                <a:ea typeface="MS PGothic" pitchFamily="34" charset="-128"/>
              </a:defRPr>
            </a:lvl9pPr>
          </a:lstStyle>
          <a:p>
            <a:fld id="{930BD4F9-CA9E-4FE8-90B4-76D778855F29}" type="slidenum">
              <a:rPr lang="en-US" sz="1100"/>
              <a:pPr/>
              <a:t>60</a:t>
            </a:fld>
            <a:endParaRPr lang="en-US" sz="11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61</a:t>
            </a:fld>
            <a:endParaRPr lang="en-US"/>
          </a:p>
        </p:txBody>
      </p:sp>
    </p:spTree>
    <p:extLst>
      <p:ext uri="{BB962C8B-B14F-4D97-AF65-F5344CB8AC3E}">
        <p14:creationId xmlns:p14="http://schemas.microsoft.com/office/powerpoint/2010/main" val="702131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62</a:t>
            </a:fld>
            <a:endParaRPr lang="en-US"/>
          </a:p>
        </p:txBody>
      </p:sp>
    </p:spTree>
    <p:extLst>
      <p:ext uri="{BB962C8B-B14F-4D97-AF65-F5344CB8AC3E}">
        <p14:creationId xmlns:p14="http://schemas.microsoft.com/office/powerpoint/2010/main" val="3280881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63</a:t>
            </a:fld>
            <a:endParaRPr lang="en-US"/>
          </a:p>
        </p:txBody>
      </p:sp>
    </p:spTree>
    <p:extLst>
      <p:ext uri="{BB962C8B-B14F-4D97-AF65-F5344CB8AC3E}">
        <p14:creationId xmlns:p14="http://schemas.microsoft.com/office/powerpoint/2010/main" val="1729611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64</a:t>
            </a:fld>
            <a:endParaRPr lang="en-US"/>
          </a:p>
        </p:txBody>
      </p:sp>
    </p:spTree>
    <p:extLst>
      <p:ext uri="{BB962C8B-B14F-4D97-AF65-F5344CB8AC3E}">
        <p14:creationId xmlns:p14="http://schemas.microsoft.com/office/powerpoint/2010/main" val="1058388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65</a:t>
            </a:fld>
            <a:endParaRPr lang="en-US"/>
          </a:p>
        </p:txBody>
      </p:sp>
    </p:spTree>
    <p:extLst>
      <p:ext uri="{BB962C8B-B14F-4D97-AF65-F5344CB8AC3E}">
        <p14:creationId xmlns:p14="http://schemas.microsoft.com/office/powerpoint/2010/main" val="24191578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66</a:t>
            </a:fld>
            <a:endParaRPr lang="en-US"/>
          </a:p>
        </p:txBody>
      </p:sp>
    </p:spTree>
    <p:extLst>
      <p:ext uri="{BB962C8B-B14F-4D97-AF65-F5344CB8AC3E}">
        <p14:creationId xmlns:p14="http://schemas.microsoft.com/office/powerpoint/2010/main" val="8639352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67</a:t>
            </a:fld>
            <a:endParaRPr lang="en-US"/>
          </a:p>
        </p:txBody>
      </p:sp>
    </p:spTree>
    <p:extLst>
      <p:ext uri="{BB962C8B-B14F-4D97-AF65-F5344CB8AC3E}">
        <p14:creationId xmlns:p14="http://schemas.microsoft.com/office/powerpoint/2010/main" val="9810135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68</a:t>
            </a:fld>
            <a:endParaRPr lang="en-US"/>
          </a:p>
        </p:txBody>
      </p:sp>
    </p:spTree>
    <p:extLst>
      <p:ext uri="{BB962C8B-B14F-4D97-AF65-F5344CB8AC3E}">
        <p14:creationId xmlns:p14="http://schemas.microsoft.com/office/powerpoint/2010/main" val="5598128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69</a:t>
            </a:fld>
            <a:endParaRPr lang="en-US"/>
          </a:p>
        </p:txBody>
      </p:sp>
    </p:spTree>
    <p:extLst>
      <p:ext uri="{BB962C8B-B14F-4D97-AF65-F5344CB8AC3E}">
        <p14:creationId xmlns:p14="http://schemas.microsoft.com/office/powerpoint/2010/main" val="419414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7</a:t>
            </a:fld>
            <a:endParaRPr lang="en-US"/>
          </a:p>
        </p:txBody>
      </p:sp>
    </p:spTree>
    <p:extLst>
      <p:ext uri="{BB962C8B-B14F-4D97-AF65-F5344CB8AC3E}">
        <p14:creationId xmlns:p14="http://schemas.microsoft.com/office/powerpoint/2010/main" val="22082692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70</a:t>
            </a:fld>
            <a:endParaRPr lang="en-US"/>
          </a:p>
        </p:txBody>
      </p:sp>
    </p:spTree>
    <p:extLst>
      <p:ext uri="{BB962C8B-B14F-4D97-AF65-F5344CB8AC3E}">
        <p14:creationId xmlns:p14="http://schemas.microsoft.com/office/powerpoint/2010/main" val="35608856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71</a:t>
            </a:fld>
            <a:endParaRPr lang="en-US"/>
          </a:p>
        </p:txBody>
      </p:sp>
    </p:spTree>
    <p:extLst>
      <p:ext uri="{BB962C8B-B14F-4D97-AF65-F5344CB8AC3E}">
        <p14:creationId xmlns:p14="http://schemas.microsoft.com/office/powerpoint/2010/main" val="2494271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72</a:t>
            </a:fld>
            <a:endParaRPr lang="en-US"/>
          </a:p>
        </p:txBody>
      </p:sp>
    </p:spTree>
    <p:extLst>
      <p:ext uri="{BB962C8B-B14F-4D97-AF65-F5344CB8AC3E}">
        <p14:creationId xmlns:p14="http://schemas.microsoft.com/office/powerpoint/2010/main" val="10518527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arrow build</a:t>
            </a:r>
          </a:p>
        </p:txBody>
      </p:sp>
      <p:sp>
        <p:nvSpPr>
          <p:cNvPr id="4" name="Slide Number Placeholder 3"/>
          <p:cNvSpPr>
            <a:spLocks noGrp="1"/>
          </p:cNvSpPr>
          <p:nvPr>
            <p:ph type="sldNum" sz="quarter" idx="10"/>
          </p:nvPr>
        </p:nvSpPr>
        <p:spPr/>
        <p:txBody>
          <a:bodyPr/>
          <a:lstStyle/>
          <a:p>
            <a:fld id="{864FE8D8-A59B-5E4A-9918-BDB42E7CBD9D}" type="slidenum">
              <a:rPr lang="en-US" smtClean="0"/>
              <a:pPr/>
              <a:t>73</a:t>
            </a:fld>
            <a:endParaRPr lang="en-US"/>
          </a:p>
        </p:txBody>
      </p:sp>
    </p:spTree>
    <p:extLst>
      <p:ext uri="{BB962C8B-B14F-4D97-AF65-F5344CB8AC3E}">
        <p14:creationId xmlns:p14="http://schemas.microsoft.com/office/powerpoint/2010/main" val="3126026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E8D8-A59B-5E4A-9918-BDB42E7CBD9D}" type="slidenum">
              <a:rPr lang="en-US" smtClean="0"/>
              <a:pPr/>
              <a:t>74</a:t>
            </a:fld>
            <a:endParaRPr lang="en-US"/>
          </a:p>
        </p:txBody>
      </p:sp>
    </p:spTree>
    <p:extLst>
      <p:ext uri="{BB962C8B-B14F-4D97-AF65-F5344CB8AC3E}">
        <p14:creationId xmlns:p14="http://schemas.microsoft.com/office/powerpoint/2010/main" val="18853998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E8D8-A59B-5E4A-9918-BDB42E7CBD9D}" type="slidenum">
              <a:rPr lang="en-US" smtClean="0"/>
              <a:pPr/>
              <a:t>75</a:t>
            </a:fld>
            <a:endParaRPr lang="en-US"/>
          </a:p>
        </p:txBody>
      </p:sp>
    </p:spTree>
    <p:extLst>
      <p:ext uri="{BB962C8B-B14F-4D97-AF65-F5344CB8AC3E}">
        <p14:creationId xmlns:p14="http://schemas.microsoft.com/office/powerpoint/2010/main" val="3126026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76</a:t>
            </a:fld>
            <a:endParaRPr lang="en-US"/>
          </a:p>
        </p:txBody>
      </p:sp>
    </p:spTree>
    <p:extLst>
      <p:ext uri="{BB962C8B-B14F-4D97-AF65-F5344CB8AC3E}">
        <p14:creationId xmlns:p14="http://schemas.microsoft.com/office/powerpoint/2010/main" val="21022512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77</a:t>
            </a:fld>
            <a:endParaRPr lang="en-US"/>
          </a:p>
        </p:txBody>
      </p:sp>
    </p:spTree>
    <p:extLst>
      <p:ext uri="{BB962C8B-B14F-4D97-AF65-F5344CB8AC3E}">
        <p14:creationId xmlns:p14="http://schemas.microsoft.com/office/powerpoint/2010/main" val="33217102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E8D8-A59B-5E4A-9918-BDB42E7CBD9D}" type="slidenum">
              <a:rPr lang="en-US" smtClean="0"/>
              <a:pPr/>
              <a:t>78</a:t>
            </a:fld>
            <a:endParaRPr lang="en-US"/>
          </a:p>
        </p:txBody>
      </p:sp>
    </p:spTree>
    <p:extLst>
      <p:ext uri="{BB962C8B-B14F-4D97-AF65-F5344CB8AC3E}">
        <p14:creationId xmlns:p14="http://schemas.microsoft.com/office/powerpoint/2010/main" val="36414328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79</a:t>
            </a:fld>
            <a:endParaRPr lang="en-US"/>
          </a:p>
        </p:txBody>
      </p:sp>
    </p:spTree>
    <p:extLst>
      <p:ext uri="{BB962C8B-B14F-4D97-AF65-F5344CB8AC3E}">
        <p14:creationId xmlns:p14="http://schemas.microsoft.com/office/powerpoint/2010/main" val="2303760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a:t>
            </a:fld>
            <a:endParaRPr lang="en-US"/>
          </a:p>
        </p:txBody>
      </p:sp>
    </p:spTree>
    <p:extLst>
      <p:ext uri="{BB962C8B-B14F-4D97-AF65-F5344CB8AC3E}">
        <p14:creationId xmlns:p14="http://schemas.microsoft.com/office/powerpoint/2010/main" val="344497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80</a:t>
            </a:fld>
            <a:endParaRPr lang="en-US"/>
          </a:p>
        </p:txBody>
      </p:sp>
    </p:spTree>
    <p:extLst>
      <p:ext uri="{BB962C8B-B14F-4D97-AF65-F5344CB8AC3E}">
        <p14:creationId xmlns:p14="http://schemas.microsoft.com/office/powerpoint/2010/main" val="2934628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81</a:t>
            </a:fld>
            <a:endParaRPr lang="en-US"/>
          </a:p>
        </p:txBody>
      </p:sp>
    </p:spTree>
    <p:extLst>
      <p:ext uri="{BB962C8B-B14F-4D97-AF65-F5344CB8AC3E}">
        <p14:creationId xmlns:p14="http://schemas.microsoft.com/office/powerpoint/2010/main" val="19040781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82</a:t>
            </a:fld>
            <a:endParaRPr lang="en-US"/>
          </a:p>
        </p:txBody>
      </p:sp>
    </p:spTree>
    <p:extLst>
      <p:ext uri="{BB962C8B-B14F-4D97-AF65-F5344CB8AC3E}">
        <p14:creationId xmlns:p14="http://schemas.microsoft.com/office/powerpoint/2010/main" val="1501500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83</a:t>
            </a:fld>
            <a:endParaRPr lang="en-US"/>
          </a:p>
        </p:txBody>
      </p:sp>
    </p:spTree>
    <p:extLst>
      <p:ext uri="{BB962C8B-B14F-4D97-AF65-F5344CB8AC3E}">
        <p14:creationId xmlns:p14="http://schemas.microsoft.com/office/powerpoint/2010/main" val="36502070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84</a:t>
            </a:fld>
            <a:endParaRPr lang="en-US"/>
          </a:p>
        </p:txBody>
      </p:sp>
    </p:spTree>
    <p:extLst>
      <p:ext uri="{BB962C8B-B14F-4D97-AF65-F5344CB8AC3E}">
        <p14:creationId xmlns:p14="http://schemas.microsoft.com/office/powerpoint/2010/main" val="28811956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85</a:t>
            </a:fld>
            <a:endParaRPr lang="en-US"/>
          </a:p>
        </p:txBody>
      </p:sp>
    </p:spTree>
    <p:extLst>
      <p:ext uri="{BB962C8B-B14F-4D97-AF65-F5344CB8AC3E}">
        <p14:creationId xmlns:p14="http://schemas.microsoft.com/office/powerpoint/2010/main" val="5135514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86</a:t>
            </a:fld>
            <a:endParaRPr lang="en-US"/>
          </a:p>
        </p:txBody>
      </p:sp>
    </p:spTree>
    <p:extLst>
      <p:ext uri="{BB962C8B-B14F-4D97-AF65-F5344CB8AC3E}">
        <p14:creationId xmlns:p14="http://schemas.microsoft.com/office/powerpoint/2010/main" val="4902510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87</a:t>
            </a:fld>
            <a:endParaRPr lang="en-US"/>
          </a:p>
        </p:txBody>
      </p:sp>
    </p:spTree>
    <p:extLst>
      <p:ext uri="{BB962C8B-B14F-4D97-AF65-F5344CB8AC3E}">
        <p14:creationId xmlns:p14="http://schemas.microsoft.com/office/powerpoint/2010/main" val="18055568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88</a:t>
            </a:fld>
            <a:endParaRPr lang="en-US"/>
          </a:p>
        </p:txBody>
      </p:sp>
    </p:spTree>
    <p:extLst>
      <p:ext uri="{BB962C8B-B14F-4D97-AF65-F5344CB8AC3E}">
        <p14:creationId xmlns:p14="http://schemas.microsoft.com/office/powerpoint/2010/main" val="257533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89</a:t>
            </a:fld>
            <a:endParaRPr lang="en-US"/>
          </a:p>
        </p:txBody>
      </p:sp>
    </p:spTree>
    <p:extLst>
      <p:ext uri="{BB962C8B-B14F-4D97-AF65-F5344CB8AC3E}">
        <p14:creationId xmlns:p14="http://schemas.microsoft.com/office/powerpoint/2010/main" val="19602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1F5E8D90-7D18-499A-A631-33B5FD0F4601}" type="slidenum">
              <a:rPr lang="en-US"/>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90</a:t>
            </a:fld>
            <a:endParaRPr lang="en-US"/>
          </a:p>
        </p:txBody>
      </p:sp>
    </p:spTree>
    <p:extLst>
      <p:ext uri="{BB962C8B-B14F-4D97-AF65-F5344CB8AC3E}">
        <p14:creationId xmlns:p14="http://schemas.microsoft.com/office/powerpoint/2010/main" val="35032541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91</a:t>
            </a:fld>
            <a:endParaRPr lang="en-US"/>
          </a:p>
        </p:txBody>
      </p:sp>
    </p:spTree>
    <p:extLst>
      <p:ext uri="{BB962C8B-B14F-4D97-AF65-F5344CB8AC3E}">
        <p14:creationId xmlns:p14="http://schemas.microsoft.com/office/powerpoint/2010/main" val="2028081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92</a:t>
            </a:fld>
            <a:endParaRPr lang="en-US"/>
          </a:p>
        </p:txBody>
      </p:sp>
    </p:spTree>
    <p:extLst>
      <p:ext uri="{BB962C8B-B14F-4D97-AF65-F5344CB8AC3E}">
        <p14:creationId xmlns:p14="http://schemas.microsoft.com/office/powerpoint/2010/main" val="20208784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93</a:t>
            </a:fld>
            <a:endParaRPr lang="en-US"/>
          </a:p>
        </p:txBody>
      </p:sp>
    </p:spTree>
    <p:extLst>
      <p:ext uri="{BB962C8B-B14F-4D97-AF65-F5344CB8AC3E}">
        <p14:creationId xmlns:p14="http://schemas.microsoft.com/office/powerpoint/2010/main" val="3103328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94</a:t>
            </a:fld>
            <a:endParaRPr lang="en-US"/>
          </a:p>
        </p:txBody>
      </p:sp>
    </p:spTree>
    <p:extLst>
      <p:ext uri="{BB962C8B-B14F-4D97-AF65-F5344CB8AC3E}">
        <p14:creationId xmlns:p14="http://schemas.microsoft.com/office/powerpoint/2010/main" val="12768283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9190F8-0B9D-4359-8BE4-B295FFE3600F}" type="slidenum">
              <a:rPr lang="en-US" smtClean="0"/>
              <a:t>95</a:t>
            </a:fld>
            <a:endParaRPr lang="en-US"/>
          </a:p>
        </p:txBody>
      </p:sp>
    </p:spTree>
    <p:extLst>
      <p:ext uri="{BB962C8B-B14F-4D97-AF65-F5344CB8AC3E}">
        <p14:creationId xmlns:p14="http://schemas.microsoft.com/office/powerpoint/2010/main" val="344807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B26A5A-D9D1-4E64-B04B-8EEE1B699EB7}" type="datetimeFigureOut">
              <a:rPr lang="en-US" smtClean="0"/>
              <a:t>10/17/2013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6A5A-D9D1-4E64-B04B-8EEE1B699EB7}" type="datetimeFigureOut">
              <a:rPr lang="en-US" smtClean="0"/>
              <a:t>10/17/2013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6A5A-D9D1-4E64-B04B-8EEE1B699EB7}" type="datetimeFigureOut">
              <a:rPr lang="en-US" smtClean="0"/>
              <a:t>10/17/2013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12GO_226_APEX_internationalPPT_slideBld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Tree>
    <p:extLst>
      <p:ext uri="{BB962C8B-B14F-4D97-AF65-F5344CB8AC3E}">
        <p14:creationId xmlns:p14="http://schemas.microsoft.com/office/powerpoint/2010/main" val="1582389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99030" y="5951513"/>
            <a:ext cx="1173101" cy="801628"/>
          </a:xfrm>
          <a:prstGeom prst="rect">
            <a:avLst/>
          </a:prstGeom>
        </p:spPr>
      </p:pic>
      <p:sp>
        <p:nvSpPr>
          <p:cNvPr id="8" name="Slide Number Placeholder 4"/>
          <p:cNvSpPr txBox="1">
            <a:spLocks/>
          </p:cNvSpPr>
          <p:nvPr userDrawn="1"/>
        </p:nvSpPr>
        <p:spPr>
          <a:xfrm>
            <a:off x="103907" y="6499383"/>
            <a:ext cx="559398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93CDDD"/>
                </a:solidFill>
                <a:latin typeface="Orator Std Medium"/>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fld id="{298887BE-0301-2E41-9BCA-5D725FCB4184}" type="slidenum">
              <a:rPr lang="en-US" sz="1200" spc="0" smtClean="0">
                <a:solidFill>
                  <a:schemeClr val="bg1">
                    <a:lumMod val="50000"/>
                  </a:schemeClr>
                </a:solidFill>
                <a:latin typeface="Arial"/>
                <a:cs typeface="Aria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100" spc="0" dirty="0" smtClean="0">
                <a:solidFill>
                  <a:schemeClr val="bg1">
                    <a:lumMod val="50000"/>
                  </a:schemeClr>
                </a:solidFill>
                <a:latin typeface="Arial"/>
                <a:cs typeface="Arial"/>
              </a:rPr>
              <a:t>  </a:t>
            </a:r>
            <a:r>
              <a:rPr lang="en-US" sz="1100" spc="0" baseline="0" dirty="0" smtClean="0">
                <a:solidFill>
                  <a:schemeClr val="bg1">
                    <a:lumMod val="50000"/>
                  </a:schemeClr>
                </a:solidFill>
                <a:latin typeface="Arial"/>
                <a:cs typeface="Arial"/>
              </a:rPr>
              <a:t> </a:t>
            </a:r>
            <a:r>
              <a:rPr lang="en-US" sz="1100" spc="0" dirty="0" smtClean="0">
                <a:solidFill>
                  <a:schemeClr val="bg1">
                    <a:lumMod val="50000"/>
                  </a:schemeClr>
                </a:solidFill>
                <a:latin typeface="Arial"/>
                <a:cs typeface="Arial"/>
              </a:rPr>
              <a:t> </a:t>
            </a:r>
            <a:r>
              <a:rPr lang="en-US" sz="1100" spc="0" dirty="0" smtClean="0">
                <a:solidFill>
                  <a:schemeClr val="accent1">
                    <a:lumMod val="40000"/>
                    <a:lumOff val="60000"/>
                  </a:schemeClr>
                </a:solidFill>
                <a:latin typeface="Arial"/>
                <a:cs typeface="Arial"/>
              </a:rPr>
              <a:t>|</a:t>
            </a:r>
            <a:r>
              <a:rPr lang="en-US" sz="1100" spc="0" baseline="0" dirty="0" smtClean="0">
                <a:solidFill>
                  <a:schemeClr val="bg1">
                    <a:lumMod val="50000"/>
                  </a:schemeClr>
                </a:solidFill>
                <a:latin typeface="Arial"/>
                <a:cs typeface="Arial"/>
              </a:rPr>
              <a:t>   </a:t>
            </a:r>
            <a:r>
              <a:rPr lang="en-US" sz="1100" spc="0" dirty="0" smtClean="0">
                <a:solidFill>
                  <a:schemeClr val="bg1">
                    <a:lumMod val="50000"/>
                  </a:schemeClr>
                </a:solidFill>
                <a:latin typeface="Arial"/>
                <a:cs typeface="Arial"/>
              </a:rPr>
              <a:t>GOGOAIR.COM     </a:t>
            </a:r>
            <a:r>
              <a:rPr lang="en-US" sz="800" spc="0" dirty="0" smtClean="0">
                <a:solidFill>
                  <a:schemeClr val="accent1">
                    <a:lumMod val="40000"/>
                    <a:lumOff val="60000"/>
                  </a:schemeClr>
                </a:solidFill>
                <a:latin typeface="Arial Narrow"/>
                <a:cs typeface="Arial Narrow"/>
              </a:rPr>
              <a:t>2013 GOGO INC. AND AFFILIATES. PROPRIETARY &amp; CONFIDENTIAL.</a:t>
            </a:r>
          </a:p>
          <a:p>
            <a:pPr algn="l"/>
            <a:r>
              <a:rPr lang="en-US" sz="1100" spc="0" dirty="0" smtClean="0">
                <a:solidFill>
                  <a:schemeClr val="bg1">
                    <a:lumMod val="50000"/>
                  </a:schemeClr>
                </a:solidFill>
                <a:latin typeface="Arial"/>
                <a:cs typeface="Arial"/>
              </a:rPr>
              <a:t> </a:t>
            </a:r>
            <a:endParaRPr lang="en-US" sz="1100" spc="0" dirty="0">
              <a:solidFill>
                <a:schemeClr val="bg1">
                  <a:lumMod val="50000"/>
                </a:schemeClr>
              </a:solidFill>
              <a:latin typeface="Arial"/>
              <a:cs typeface="Arial"/>
            </a:endParaRPr>
          </a:p>
        </p:txBody>
      </p:sp>
    </p:spTree>
    <p:extLst>
      <p:ext uri="{BB962C8B-B14F-4D97-AF65-F5344CB8AC3E}">
        <p14:creationId xmlns:p14="http://schemas.microsoft.com/office/powerpoint/2010/main" val="39996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6A5A-D9D1-4E64-B04B-8EEE1B699EB7}" type="datetimeFigureOut">
              <a:rPr lang="en-US" smtClean="0"/>
              <a:t>10/17/2013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26A5A-D9D1-4E64-B04B-8EEE1B699EB7}" type="datetimeFigureOut">
              <a:rPr lang="en-US" smtClean="0"/>
              <a:t>10/17/2013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B26A5A-D9D1-4E64-B04B-8EEE1B699EB7}" type="datetimeFigureOut">
              <a:rPr lang="en-US" smtClean="0"/>
              <a:t>10/17/2013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26A5A-D9D1-4E64-B04B-8EEE1B699EB7}" type="datetimeFigureOut">
              <a:rPr lang="en-US" smtClean="0"/>
              <a:t>10/17/2013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26A5A-D9D1-4E64-B04B-8EEE1B699EB7}" type="datetimeFigureOut">
              <a:rPr lang="en-US" smtClean="0"/>
              <a:t>10/17/2013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26A5A-D9D1-4E64-B04B-8EEE1B699EB7}" type="datetimeFigureOut">
              <a:rPr lang="en-US" smtClean="0"/>
              <a:t>10/17/2013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F55A6F-13D1-4DFC-B457-34AFA697CC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26A5A-D9D1-4E64-B04B-8EEE1B699EB7}" type="datetimeFigureOut">
              <a:rPr lang="en-US" smtClean="0"/>
              <a:t>10/17/2013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55A6F-13D1-4DFC-B457-34AFA697CC03}"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9B26A5A-D9D1-4E64-B04B-8EEE1B699EB7}" type="datetimeFigureOut">
              <a:rPr lang="en-US" smtClean="0"/>
              <a:t>10/17/2013</a:t>
            </a:fld>
            <a:endParaRPr lang="en-US"/>
          </a:p>
        </p:txBody>
      </p:sp>
      <p:sp>
        <p:nvSpPr>
          <p:cNvPr id="9" name="Slide Number Placeholder 8"/>
          <p:cNvSpPr>
            <a:spLocks noGrp="1"/>
          </p:cNvSpPr>
          <p:nvPr>
            <p:ph type="sldNum" sz="quarter" idx="11"/>
          </p:nvPr>
        </p:nvSpPr>
        <p:spPr/>
        <p:txBody>
          <a:bodyPr/>
          <a:lstStyle/>
          <a:p>
            <a:fld id="{83F55A6F-13D1-4DFC-B457-34AFA697CC03}"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3F55A6F-13D1-4DFC-B457-34AFA697CC03}"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9B26A5A-D9D1-4E64-B04B-8EEE1B699EB7}" type="datetimeFigureOut">
              <a:rPr lang="en-US" smtClean="0"/>
              <a:t>10/17/2013</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10" Type="http://schemas.openxmlformats.org/officeDocument/2006/relationships/image" Target="../media/image27.jpeg"/><Relationship Id="rId4" Type="http://schemas.openxmlformats.org/officeDocument/2006/relationships/image" Target="../media/image24.jpe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execforum2013.agilealliance.org/speaker-bios/" TargetMode="Externa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execforum2013.agilealliance.org/speaker-bios/" TargetMode="External"/><Relationship Id="rId3" Type="http://schemas.openxmlformats.org/officeDocument/2006/relationships/image" Target="../media/image40.jpeg"/><Relationship Id="rId7" Type="http://schemas.openxmlformats.org/officeDocument/2006/relationships/image" Target="../media/image44.gi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13.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7.png"/><Relationship Id="rId3" Type="http://schemas.openxmlformats.org/officeDocument/2006/relationships/image" Target="../media/image40.jpeg"/><Relationship Id="rId7" Type="http://schemas.openxmlformats.org/officeDocument/2006/relationships/diagramLayout" Target="../diagrams/layout5.xml"/><Relationship Id="rId12"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Data" Target="../diagrams/data5.xml"/><Relationship Id="rId11" Type="http://schemas.openxmlformats.org/officeDocument/2006/relationships/image" Target="../media/image46.jpeg"/><Relationship Id="rId5" Type="http://schemas.openxmlformats.org/officeDocument/2006/relationships/image" Target="../media/image45.png"/><Relationship Id="rId10" Type="http://schemas.microsoft.com/office/2007/relationships/diagramDrawing" Target="../diagrams/drawing5.xml"/><Relationship Id="rId4" Type="http://schemas.openxmlformats.org/officeDocument/2006/relationships/image" Target="../media/image44.gif"/><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4.gif"/><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hyperlink" Target="http://execforum2013.agilealliance.org/speaker-bio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gileleadershipnetwork.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hyperlink" Target="http://www.agilealliance.org/" TargetMode="Externa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hyperlink" Target="http://execforum2013.agilealliance.org/speaker-bios/"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execforum2013.agilealliance.org/speaker-bio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execforum2013.agilealliance.org/speaker-bio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hyperlink" Target="http://execforum2013.agilealliance.org/speaker-bios/" TargetMode="External"/><Relationship Id="rId4" Type="http://schemas.microsoft.com/office/2007/relationships/hdphoto" Target="../media/hdphoto5.wdp"/></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7.wdp"/><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4.jpeg"/><Relationship Id="rId5" Type="http://schemas.microsoft.com/office/2007/relationships/hdphoto" Target="../media/hdphoto6.wdp"/><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microsoft.com/office/2007/relationships/hdphoto" Target="../media/hdphoto8.wdp"/></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microsoft.com/office/2007/relationships/hdphoto" Target="../media/hdphoto8.wdp"/></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microsoft.com/office/2007/relationships/hdphoto" Target="../media/hdphoto8.wdp"/></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microsoft.com/office/2007/relationships/hdphoto" Target="../media/hdphoto5.wdp"/></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execforum2013.agilealliance.org/speaker-bio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execforum2013.agilealliance.org/speaker-bio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execforum2013.agilealliance.org/speaker-bios/" TargetMode="Externa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95.xml.rels><?xml version="1.0" encoding="UTF-8" standalone="yes"?>
<Relationships xmlns="http://schemas.openxmlformats.org/package/2006/relationships"><Relationship Id="rId3" Type="http://schemas.openxmlformats.org/officeDocument/2006/relationships/hyperlink" Target="http://agile2014.agilealliance.org/"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are Executives Saying about Agile Development?</a:t>
            </a:r>
            <a:endParaRPr lang="en-US" dirty="0"/>
          </a:p>
        </p:txBody>
      </p:sp>
      <p:sp>
        <p:nvSpPr>
          <p:cNvPr id="3" name="Subtitle 2"/>
          <p:cNvSpPr>
            <a:spLocks noGrp="1"/>
          </p:cNvSpPr>
          <p:nvPr>
            <p:ph type="subTitle" idx="1"/>
          </p:nvPr>
        </p:nvSpPr>
        <p:spPr>
          <a:xfrm>
            <a:off x="685800" y="4800600"/>
            <a:ext cx="6461760" cy="1066800"/>
          </a:xfrm>
        </p:spPr>
        <p:txBody>
          <a:bodyPr>
            <a:normAutofit lnSpcReduction="10000"/>
          </a:bodyPr>
          <a:lstStyle/>
          <a:p>
            <a:r>
              <a:rPr lang="en-US" dirty="0" smtClean="0">
                <a:solidFill>
                  <a:schemeClr val="tx1"/>
                </a:solidFill>
              </a:rPr>
              <a:t>Todd Little</a:t>
            </a:r>
          </a:p>
          <a:p>
            <a:r>
              <a:rPr lang="en-US" dirty="0" smtClean="0">
                <a:solidFill>
                  <a:schemeClr val="tx1"/>
                </a:solidFill>
              </a:rPr>
              <a:t>Sr. Development Manager</a:t>
            </a:r>
          </a:p>
          <a:p>
            <a:r>
              <a:rPr lang="en-US" dirty="0" smtClean="0">
                <a:solidFill>
                  <a:schemeClr val="tx1"/>
                </a:solidFill>
              </a:rPr>
              <a:t>Landmark Software and Services</a:t>
            </a:r>
            <a:endParaRPr lang="en-US" dirty="0">
              <a:solidFill>
                <a:schemeClr val="tx1"/>
              </a:solidFill>
            </a:endParaRPr>
          </a:p>
        </p:txBody>
      </p:sp>
    </p:spTree>
    <p:extLst>
      <p:ext uri="{BB962C8B-B14F-4D97-AF65-F5344CB8AC3E}">
        <p14:creationId xmlns:p14="http://schemas.microsoft.com/office/powerpoint/2010/main" val="1422247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dirty="0" smtClean="0"/>
              <a:t>Executives Learning Agile</a:t>
            </a:r>
            <a:endParaRPr lang="en-US" sz="4800" dirty="0"/>
          </a:p>
        </p:txBody>
      </p:sp>
      <p:sp>
        <p:nvSpPr>
          <p:cNvPr id="5" name="Slide Number Placeholder 4"/>
          <p:cNvSpPr>
            <a:spLocks noGrp="1"/>
          </p:cNvSpPr>
          <p:nvPr>
            <p:ph type="sldNum" sz="quarter" idx="11"/>
          </p:nvPr>
        </p:nvSpPr>
        <p:spPr/>
        <p:txBody>
          <a:bodyPr/>
          <a:lstStyle/>
          <a:p>
            <a:pPr>
              <a:defRPr/>
            </a:pPr>
            <a:fld id="{52CC8775-1C7B-4EBE-91B8-45BB23283B58}" type="slidenum">
              <a:rPr lang="en-US"/>
              <a:pPr>
                <a:defRPr/>
              </a:pPr>
              <a:t>10</a:t>
            </a:fld>
            <a:endParaRPr lang="en-US" dirty="0"/>
          </a:p>
        </p:txBody>
      </p:sp>
      <p:pic>
        <p:nvPicPr>
          <p:cNvPr id="399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28750"/>
            <a:ext cx="8085137"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325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t>The </a:t>
            </a:r>
            <a:r>
              <a:rPr lang="en-US" sz="4000" b="1" dirty="0" smtClean="0"/>
              <a:t>2012</a:t>
            </a:r>
            <a:r>
              <a:rPr lang="en-US" sz="4000" dirty="0" smtClean="0"/>
              <a:t> Roadmap – Scaling Agile</a:t>
            </a:r>
            <a:endParaRPr lang="en-US" sz="4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567343183"/>
              </p:ext>
            </p:extLst>
          </p:nvPr>
        </p:nvGraphicFramePr>
        <p:xfrm>
          <a:off x="228600" y="1637184"/>
          <a:ext cx="8001000" cy="4992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pPr>
              <a:defRPr/>
            </a:pPr>
            <a:r>
              <a:rPr lang="en-US" smtClean="0"/>
              <a:t>Copyright© Agile Transformation Inc</a:t>
            </a:r>
            <a:endParaRPr lang="en-US"/>
          </a:p>
        </p:txBody>
      </p:sp>
      <p:sp>
        <p:nvSpPr>
          <p:cNvPr id="5" name="Slide Number Placeholder 4"/>
          <p:cNvSpPr>
            <a:spLocks noGrp="1"/>
          </p:cNvSpPr>
          <p:nvPr>
            <p:ph type="sldNum" sz="quarter" idx="11"/>
          </p:nvPr>
        </p:nvSpPr>
        <p:spPr/>
        <p:txBody>
          <a:bodyPr/>
          <a:lstStyle/>
          <a:p>
            <a:pPr>
              <a:defRPr/>
            </a:pPr>
            <a:fld id="{49156BC6-5904-414E-ADC7-41F4839A7A3E}" type="slidenum">
              <a:rPr lang="en-US"/>
              <a:pPr>
                <a:defRPr/>
              </a:pPr>
              <a:t>11</a:t>
            </a:fld>
            <a:endParaRPr lang="en-US" dirty="0"/>
          </a:p>
        </p:txBody>
      </p:sp>
      <p:sp>
        <p:nvSpPr>
          <p:cNvPr id="6" name="Rectangle 5"/>
          <p:cNvSpPr/>
          <p:nvPr/>
        </p:nvSpPr>
        <p:spPr>
          <a:xfrm>
            <a:off x="76200" y="1610710"/>
            <a:ext cx="8305800" cy="27326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22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t>The </a:t>
            </a:r>
            <a:r>
              <a:rPr lang="en-US" sz="4000" b="1" dirty="0" smtClean="0"/>
              <a:t>2013 </a:t>
            </a:r>
            <a:r>
              <a:rPr lang="en-US" sz="4000" dirty="0" smtClean="0"/>
              <a:t>Roadmap</a:t>
            </a:r>
            <a:br>
              <a:rPr lang="en-US" sz="4000" dirty="0" smtClean="0"/>
            </a:br>
            <a:r>
              <a:rPr lang="en-US" sz="4000" dirty="0" smtClean="0"/>
              <a:t>Enterprise Agile</a:t>
            </a:r>
            <a:endParaRPr lang="en-US" sz="4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564792482"/>
              </p:ext>
            </p:extLst>
          </p:nvPr>
        </p:nvGraphicFramePr>
        <p:xfrm>
          <a:off x="457200" y="1484784"/>
          <a:ext cx="7924800" cy="4992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1"/>
          </p:nvPr>
        </p:nvSpPr>
        <p:spPr/>
        <p:txBody>
          <a:bodyPr/>
          <a:lstStyle/>
          <a:p>
            <a:pPr>
              <a:defRPr/>
            </a:pPr>
            <a:fld id="{B109F81D-F804-4BBD-B6FC-C8EB5C48BA6A}" type="slidenum">
              <a:rPr lang="en-US"/>
              <a:pPr>
                <a:defRPr/>
              </a:pPr>
              <a:t>12</a:t>
            </a:fld>
            <a:endParaRPr lang="en-US" dirty="0"/>
          </a:p>
        </p:txBody>
      </p:sp>
      <p:sp>
        <p:nvSpPr>
          <p:cNvPr id="6" name="Rectangle 5"/>
          <p:cNvSpPr/>
          <p:nvPr/>
        </p:nvSpPr>
        <p:spPr>
          <a:xfrm>
            <a:off x="76200" y="293764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080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810" y="685800"/>
            <a:ext cx="1779590" cy="685800"/>
          </a:xfrm>
        </p:spPr>
        <p:txBody>
          <a:bodyPr>
            <a:normAutofit/>
          </a:bodyPr>
          <a:lstStyle/>
          <a:p>
            <a:pPr algn="ctr"/>
            <a:r>
              <a:rPr lang="en-US" sz="2800" dirty="0" smtClean="0">
                <a:solidFill>
                  <a:srgbClr val="0070C0"/>
                </a:solidFill>
                <a:latin typeface="Calibri" pitchFamily="34" charset="0"/>
                <a:cs typeface="Calibri" pitchFamily="34" charset="0"/>
              </a:rPr>
              <a:t>@</a:t>
            </a:r>
            <a:r>
              <a:rPr lang="en-US" sz="2800" dirty="0">
                <a:solidFill>
                  <a:srgbClr val="0070C0"/>
                </a:solidFill>
                <a:latin typeface="Calibri" pitchFamily="34" charset="0"/>
                <a:cs typeface="Calibri" pitchFamily="34" charset="0"/>
              </a:rPr>
              <a:t> </a:t>
            </a:r>
            <a:r>
              <a:rPr lang="en-US" sz="2800" dirty="0" smtClean="0">
                <a:solidFill>
                  <a:srgbClr val="0070C0"/>
                </a:solidFill>
                <a:latin typeface="Calibri" pitchFamily="34" charset="0"/>
                <a:cs typeface="Calibri" pitchFamily="34" charset="0"/>
              </a:rPr>
              <a:t>Team</a:t>
            </a:r>
            <a:endParaRPr lang="en-US" sz="2800" dirty="0">
              <a:solidFill>
                <a:srgbClr val="0070C0"/>
              </a:solidFill>
              <a:latin typeface="Calibri" pitchFamily="34" charset="0"/>
              <a:cs typeface="Calibri" pitchFamily="34" charset="0"/>
            </a:endParaRPr>
          </a:p>
        </p:txBody>
      </p:sp>
      <p:sp>
        <p:nvSpPr>
          <p:cNvPr id="7" name="Text Box 2"/>
          <p:cNvSpPr txBox="1">
            <a:spLocks noChangeArrowheads="1"/>
          </p:cNvSpPr>
          <p:nvPr/>
        </p:nvSpPr>
        <p:spPr bwMode="auto">
          <a:xfrm>
            <a:off x="533400" y="1271810"/>
            <a:ext cx="2286000" cy="175804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200"/>
              </a:spcAft>
            </a:pPr>
            <a:r>
              <a:rPr lang="en-US" sz="2500" b="1" i="1" dirty="0" smtClean="0">
                <a:effectLst/>
                <a:latin typeface="Calibri"/>
                <a:ea typeface="Calibri"/>
                <a:cs typeface="Times New Roman"/>
              </a:rPr>
              <a:t>Roadmap	</a:t>
            </a:r>
          </a:p>
          <a:p>
            <a:pPr marL="0" marR="0">
              <a:lnSpc>
                <a:spcPct val="115000"/>
              </a:lnSpc>
              <a:spcBef>
                <a:spcPts val="0"/>
              </a:spcBef>
              <a:spcAft>
                <a:spcPts val="200"/>
              </a:spcAft>
            </a:pPr>
            <a:r>
              <a:rPr lang="en-US" sz="2500" b="1" i="1" dirty="0" smtClean="0">
                <a:latin typeface="Calibri"/>
                <a:ea typeface="Calibri"/>
                <a:cs typeface="Times New Roman"/>
              </a:rPr>
              <a:t>Release Plan	</a:t>
            </a:r>
          </a:p>
          <a:p>
            <a:pPr marL="0" marR="0">
              <a:lnSpc>
                <a:spcPct val="115000"/>
              </a:lnSpc>
              <a:spcBef>
                <a:spcPts val="0"/>
              </a:spcBef>
              <a:spcAft>
                <a:spcPts val="200"/>
              </a:spcAft>
            </a:pPr>
            <a:r>
              <a:rPr lang="en-US" sz="2500" b="1" i="1" dirty="0">
                <a:effectLst/>
                <a:latin typeface="Calibri"/>
                <a:ea typeface="Calibri"/>
                <a:cs typeface="Times New Roman"/>
              </a:rPr>
              <a:t>S</a:t>
            </a:r>
            <a:r>
              <a:rPr lang="en-US" sz="2500" b="1" i="1" dirty="0" smtClean="0">
                <a:effectLst/>
                <a:latin typeface="Calibri"/>
                <a:ea typeface="Calibri"/>
                <a:cs typeface="Times New Roman"/>
              </a:rPr>
              <a:t>print			</a:t>
            </a:r>
            <a:r>
              <a:rPr lang="en-US" sz="1600" dirty="0">
                <a:effectLst/>
                <a:latin typeface="Calibri"/>
                <a:ea typeface="Calibri"/>
                <a:cs typeface="Times New Roman"/>
              </a:rPr>
              <a:t> </a:t>
            </a:r>
            <a:endParaRPr lang="en-US" sz="1100" dirty="0">
              <a:effectLst/>
              <a:latin typeface="Calibri"/>
              <a:ea typeface="Calibri"/>
              <a:cs typeface="Times New Roman"/>
            </a:endParaRPr>
          </a:p>
        </p:txBody>
      </p:sp>
      <p:pic>
        <p:nvPicPr>
          <p:cNvPr id="7170" name="Picture 2" descr="http://www.designofsignage.com/application/symbol/hospital/image/600x600/escalato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572000" y="1396064"/>
            <a:ext cx="1187450" cy="11947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vauxhall.co.uk/content/dam/Vauxhall/Europe/united_kingdom/nscwebsite/uk/00_Home/Vehicles/Passenger_Cars/Zafira_Tourer/Highlights/Safety/Vehicles-Cars-Zafira_Tourer-Highlights-Safety-See_Your_Way-310x175-Picture_0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768" y="4222415"/>
            <a:ext cx="2830432" cy="1597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2770190" y="1263648"/>
            <a:ext cx="2137230" cy="175804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200"/>
              </a:spcAft>
            </a:pPr>
            <a:r>
              <a:rPr lang="en-US" sz="2500" dirty="0" smtClean="0">
                <a:effectLst/>
                <a:latin typeface="Calibri"/>
                <a:ea typeface="Calibri"/>
                <a:cs typeface="Times New Roman"/>
              </a:rPr>
              <a:t>1 year		</a:t>
            </a:r>
          </a:p>
          <a:p>
            <a:pPr marL="0" marR="0">
              <a:lnSpc>
                <a:spcPct val="115000"/>
              </a:lnSpc>
              <a:spcBef>
                <a:spcPts val="0"/>
              </a:spcBef>
              <a:spcAft>
                <a:spcPts val="200"/>
              </a:spcAft>
            </a:pPr>
            <a:r>
              <a:rPr lang="en-US" sz="2500" dirty="0" smtClean="0">
                <a:latin typeface="Calibri"/>
                <a:ea typeface="Calibri"/>
                <a:cs typeface="Times New Roman"/>
              </a:rPr>
              <a:t>3 </a:t>
            </a:r>
            <a:r>
              <a:rPr lang="en-US" sz="2500" dirty="0" err="1" smtClean="0">
                <a:latin typeface="Calibri"/>
                <a:ea typeface="Calibri"/>
                <a:cs typeface="Times New Roman"/>
              </a:rPr>
              <a:t>mos</a:t>
            </a:r>
            <a:r>
              <a:rPr lang="en-US" sz="2500" dirty="0" smtClean="0">
                <a:latin typeface="Calibri"/>
                <a:ea typeface="Calibri"/>
                <a:cs typeface="Times New Roman"/>
              </a:rPr>
              <a:t> (1Q)</a:t>
            </a:r>
          </a:p>
          <a:p>
            <a:pPr marL="0" marR="0">
              <a:lnSpc>
                <a:spcPct val="115000"/>
              </a:lnSpc>
              <a:spcBef>
                <a:spcPts val="0"/>
              </a:spcBef>
              <a:spcAft>
                <a:spcPts val="200"/>
              </a:spcAft>
            </a:pPr>
            <a:r>
              <a:rPr lang="en-US" sz="2500" dirty="0" smtClean="0">
                <a:latin typeface="Calibri"/>
                <a:ea typeface="Calibri"/>
                <a:cs typeface="Times New Roman"/>
              </a:rPr>
              <a:t>4 weeks</a:t>
            </a:r>
          </a:p>
        </p:txBody>
      </p:sp>
      <p:sp>
        <p:nvSpPr>
          <p:cNvPr id="8" name="Text Box 2"/>
          <p:cNvSpPr txBox="1">
            <a:spLocks noChangeArrowheads="1"/>
          </p:cNvSpPr>
          <p:nvPr/>
        </p:nvSpPr>
        <p:spPr bwMode="auto">
          <a:xfrm>
            <a:off x="6088519" y="1252766"/>
            <a:ext cx="2137230" cy="175804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200"/>
              </a:spcAft>
            </a:pPr>
            <a:r>
              <a:rPr lang="en-US" sz="2500" dirty="0" smtClean="0">
                <a:effectLst/>
                <a:latin typeface="Calibri"/>
                <a:ea typeface="Calibri"/>
                <a:cs typeface="Times New Roman"/>
              </a:rPr>
              <a:t>3 years</a:t>
            </a:r>
          </a:p>
          <a:p>
            <a:pPr marL="0" marR="0">
              <a:lnSpc>
                <a:spcPct val="115000"/>
              </a:lnSpc>
              <a:spcBef>
                <a:spcPts val="0"/>
              </a:spcBef>
              <a:spcAft>
                <a:spcPts val="200"/>
              </a:spcAft>
            </a:pPr>
            <a:r>
              <a:rPr lang="en-US" sz="2500" dirty="0" smtClean="0">
                <a:latin typeface="Calibri"/>
                <a:ea typeface="Calibri"/>
                <a:cs typeface="Times New Roman"/>
              </a:rPr>
              <a:t>1 year</a:t>
            </a:r>
          </a:p>
          <a:p>
            <a:pPr marL="0" marR="0">
              <a:lnSpc>
                <a:spcPct val="115000"/>
              </a:lnSpc>
              <a:spcBef>
                <a:spcPts val="0"/>
              </a:spcBef>
              <a:spcAft>
                <a:spcPts val="200"/>
              </a:spcAft>
            </a:pPr>
            <a:r>
              <a:rPr lang="en-US" sz="2500" dirty="0" smtClean="0">
                <a:latin typeface="Calibri"/>
                <a:ea typeface="Calibri"/>
                <a:cs typeface="Times New Roman"/>
              </a:rPr>
              <a:t>3 </a:t>
            </a:r>
            <a:r>
              <a:rPr lang="en-US" sz="2500" dirty="0" err="1" smtClean="0">
                <a:latin typeface="Calibri"/>
                <a:ea typeface="Calibri"/>
                <a:cs typeface="Times New Roman"/>
              </a:rPr>
              <a:t>mos</a:t>
            </a:r>
            <a:r>
              <a:rPr lang="en-US" sz="2500" dirty="0" smtClean="0">
                <a:latin typeface="Calibri"/>
                <a:ea typeface="Calibri"/>
                <a:cs typeface="Times New Roman"/>
              </a:rPr>
              <a:t> (1Q)</a:t>
            </a:r>
          </a:p>
        </p:txBody>
      </p:sp>
      <p:sp>
        <p:nvSpPr>
          <p:cNvPr id="10" name="Title 1"/>
          <p:cNvSpPr txBox="1">
            <a:spLocks/>
          </p:cNvSpPr>
          <p:nvPr/>
        </p:nvSpPr>
        <p:spPr>
          <a:xfrm>
            <a:off x="5638800" y="751123"/>
            <a:ext cx="2445659" cy="5578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800" dirty="0" smtClean="0">
                <a:solidFill>
                  <a:srgbClr val="0070C0"/>
                </a:solidFill>
                <a:latin typeface="Calibri" pitchFamily="34" charset="0"/>
                <a:cs typeface="Calibri" pitchFamily="34" charset="0"/>
              </a:rPr>
              <a:t>@ Enterprise</a:t>
            </a:r>
            <a:endParaRPr lang="en-US" sz="2800" dirty="0">
              <a:solidFill>
                <a:srgbClr val="0070C0"/>
              </a:solidFill>
              <a:latin typeface="Calibri" pitchFamily="34" charset="0"/>
              <a:cs typeface="Calibri" pitchFamily="34" charset="0"/>
            </a:endParaRPr>
          </a:p>
        </p:txBody>
      </p:sp>
      <p:sp>
        <p:nvSpPr>
          <p:cNvPr id="11" name="Title 1"/>
          <p:cNvSpPr txBox="1">
            <a:spLocks/>
          </p:cNvSpPr>
          <p:nvPr/>
        </p:nvSpPr>
        <p:spPr>
          <a:xfrm>
            <a:off x="74599" y="-11609"/>
            <a:ext cx="8920620" cy="50255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3000" dirty="0" smtClean="0">
                <a:solidFill>
                  <a:schemeClr val="bg1"/>
                </a:solidFill>
                <a:latin typeface="Calibri" pitchFamily="34" charset="0"/>
                <a:cs typeface="Calibri" pitchFamily="34" charset="0"/>
              </a:rPr>
              <a:t>Agile Planning</a:t>
            </a:r>
            <a:endParaRPr lang="en-US" sz="3000" dirty="0">
              <a:solidFill>
                <a:schemeClr val="bg1"/>
              </a:solidFill>
              <a:latin typeface="Calibri" pitchFamily="34" charset="0"/>
              <a:cs typeface="Calibri" pitchFamily="34" charset="0"/>
            </a:endParaRPr>
          </a:p>
        </p:txBody>
      </p:sp>
      <p:pic>
        <p:nvPicPr>
          <p:cNvPr id="12" name="Picture 2" descr="F:\DCIM\117_PANA\_1170734.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3281231" y="3091868"/>
            <a:ext cx="5481769" cy="3669740"/>
          </a:xfrm>
          <a:prstGeom prst="rect">
            <a:avLst/>
          </a:prstGeom>
          <a:noFill/>
          <a:ln w="12700">
            <a:solidFill>
              <a:srgbClr val="002060"/>
            </a:solidFill>
          </a:ln>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3700863" y="4647242"/>
            <a:ext cx="1138351"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3200" dirty="0" smtClean="0">
                <a:solidFill>
                  <a:srgbClr val="FFC000"/>
                </a:solidFill>
                <a:latin typeface="Calibri" pitchFamily="34" charset="0"/>
                <a:cs typeface="Calibri" pitchFamily="34" charset="0"/>
              </a:rPr>
              <a:t>Team </a:t>
            </a:r>
          </a:p>
          <a:p>
            <a:pPr algn="ctr"/>
            <a:endParaRPr lang="en-US" sz="3200" dirty="0">
              <a:solidFill>
                <a:srgbClr val="FFC000"/>
              </a:solidFill>
              <a:latin typeface="Calibri" pitchFamily="34" charset="0"/>
              <a:cs typeface="Calibri" pitchFamily="34" charset="0"/>
            </a:endParaRPr>
          </a:p>
        </p:txBody>
      </p:sp>
      <p:sp>
        <p:nvSpPr>
          <p:cNvPr id="16" name="Title 1"/>
          <p:cNvSpPr txBox="1">
            <a:spLocks/>
          </p:cNvSpPr>
          <p:nvPr/>
        </p:nvSpPr>
        <p:spPr>
          <a:xfrm>
            <a:off x="5599099" y="4213657"/>
            <a:ext cx="2713959" cy="107364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3200" dirty="0" smtClean="0">
                <a:solidFill>
                  <a:schemeClr val="tx1">
                    <a:lumMod val="65000"/>
                    <a:lumOff val="35000"/>
                  </a:schemeClr>
                </a:solidFill>
                <a:latin typeface="Calibri" pitchFamily="34" charset="0"/>
                <a:cs typeface="Calibri" pitchFamily="34" charset="0"/>
              </a:rPr>
              <a:t>Enterprise</a:t>
            </a:r>
            <a:endParaRPr lang="en-US" sz="3200" dirty="0">
              <a:solidFill>
                <a:schemeClr val="tx1">
                  <a:lumMod val="65000"/>
                  <a:lumOff val="35000"/>
                </a:schemeClr>
              </a:solidFill>
              <a:latin typeface="Calibri" pitchFamily="34" charset="0"/>
              <a:cs typeface="Calibri" pitchFamily="34" charset="0"/>
            </a:endParaRPr>
          </a:p>
        </p:txBody>
      </p:sp>
      <p:sp>
        <p:nvSpPr>
          <p:cNvPr id="19" name="Flowchart: Manual Operation 18"/>
          <p:cNvSpPr/>
          <p:nvPr/>
        </p:nvSpPr>
        <p:spPr>
          <a:xfrm rot="5400000">
            <a:off x="4408507" y="2351112"/>
            <a:ext cx="3276601" cy="5127579"/>
          </a:xfrm>
          <a:prstGeom prst="flowChartManualOperation">
            <a:avLst/>
          </a:prstGeom>
          <a:noFill/>
          <a:ln w="88900">
            <a:gradFill flip="none" rotWithShape="1">
              <a:gsLst>
                <a:gs pos="0">
                  <a:srgbClr val="FFC000"/>
                </a:gs>
                <a:gs pos="100000">
                  <a:schemeClr val="tx1"/>
                </a:gs>
                <a:gs pos="100000">
                  <a:srgbClr val="CFF2FF"/>
                </a:gs>
                <a:gs pos="91000">
                  <a:srgbClr val="D6A300"/>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14600" y="1252766"/>
            <a:ext cx="1907838" cy="1566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929652" y="1252766"/>
            <a:ext cx="1907838" cy="1566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71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71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8"/>
                                        </p:tgtEl>
                                        <p:attrNameLst>
                                          <p:attrName>style.visibility</p:attrName>
                                        </p:attrNameLst>
                                      </p:cBhvr>
                                      <p:to>
                                        <p:strVal val="visible"/>
                                      </p:to>
                                    </p:set>
                                  </p:childTnLst>
                                </p:cTn>
                              </p:par>
                            </p:childTnLst>
                          </p:cTn>
                        </p:par>
                        <p:par>
                          <p:cTn id="19" fill="hold">
                            <p:stCondLst>
                              <p:cond delay="10"/>
                            </p:stCondLst>
                            <p:childTnLst>
                              <p:par>
                                <p:cTn id="20" presetID="22" presetClass="entr" presetSubtype="8"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left)">
                                      <p:cBhvr>
                                        <p:cTn id="22" dur="1500"/>
                                        <p:tgtEl>
                                          <p:spTgt spid="2050"/>
                                        </p:tgtEl>
                                      </p:cBhvr>
                                    </p:animEffect>
                                  </p:childTnLst>
                                </p:cTn>
                              </p:par>
                            </p:childTnLst>
                          </p:cTn>
                        </p:par>
                        <p:par>
                          <p:cTn id="23" fill="hold">
                            <p:stCondLst>
                              <p:cond delay="151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500"/>
                                        <p:tgtEl>
                                          <p:spTgt spid="12"/>
                                        </p:tgtEl>
                                      </p:cBhvr>
                                    </p:animEffect>
                                  </p:childTnLst>
                                </p:cTn>
                              </p:par>
                            </p:childTnLst>
                          </p:cTn>
                        </p:par>
                        <p:par>
                          <p:cTn id="27" fill="hold">
                            <p:stCondLst>
                              <p:cond delay="301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1500"/>
                                        <p:tgtEl>
                                          <p:spTgt spid="19"/>
                                        </p:tgtEl>
                                      </p:cBhvr>
                                    </p:animEffect>
                                  </p:childTnLst>
                                </p:cTn>
                              </p:par>
                            </p:childTnLst>
                          </p:cTn>
                        </p:par>
                        <p:par>
                          <p:cTn id="31" fill="hold">
                            <p:stCondLst>
                              <p:cond delay="451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1500"/>
                                        <p:tgtEl>
                                          <p:spTgt spid="14"/>
                                        </p:tgtEl>
                                      </p:cBhvr>
                                    </p:animEffect>
                                  </p:childTnLst>
                                </p:cTn>
                              </p:par>
                            </p:childTnLst>
                          </p:cTn>
                        </p:par>
                        <p:par>
                          <p:cTn id="35" fill="hold">
                            <p:stCondLst>
                              <p:cond delay="601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p:bldP spid="8" grpId="0"/>
      <p:bldP spid="10" grpId="0"/>
      <p:bldP spid="11" grpId="0"/>
      <p:bldP spid="14" grpId="0"/>
      <p:bldP spid="16"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19968" y="1066800"/>
            <a:ext cx="826203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76200" y="537599"/>
            <a:ext cx="8839200" cy="3408971"/>
            <a:chOff x="0" y="539523"/>
            <a:chExt cx="8839200" cy="3481294"/>
          </a:xfrm>
        </p:grpSpPr>
        <p:sp>
          <p:nvSpPr>
            <p:cNvPr id="50" name="Title 1"/>
            <p:cNvSpPr txBox="1">
              <a:spLocks/>
            </p:cNvSpPr>
            <p:nvPr/>
          </p:nvSpPr>
          <p:spPr bwMode="gray">
            <a:xfrm>
              <a:off x="381000" y="539523"/>
              <a:ext cx="8458200" cy="696062"/>
            </a:xfrm>
            <a:prstGeom prst="rect">
              <a:avLst/>
            </a:prstGeom>
            <a:noFill/>
            <a:ln>
              <a:noFill/>
            </a:ln>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eaLnBrk="1" hangingPunct="1"/>
              <a:r>
                <a:rPr lang="en-US" sz="3000" dirty="0" smtClean="0">
                  <a:solidFill>
                    <a:srgbClr val="0070C0"/>
                  </a:solidFill>
                  <a:latin typeface="Calibri" pitchFamily="34" charset="0"/>
                  <a:cs typeface="Calibri" pitchFamily="34" charset="0"/>
                </a:rPr>
                <a:t>“Enterprise Command Center”</a:t>
              </a:r>
              <a:endParaRPr lang="en-US" sz="3000" dirty="0">
                <a:solidFill>
                  <a:srgbClr val="0070C0"/>
                </a:solidFill>
                <a:latin typeface="Calibri" pitchFamily="34" charset="0"/>
                <a:cs typeface="Calibri" pitchFamily="34" charset="0"/>
              </a:endParaRPr>
            </a:p>
          </p:txBody>
        </p:sp>
        <p:sp>
          <p:nvSpPr>
            <p:cNvPr id="53" name="Text Box 2"/>
            <p:cNvSpPr txBox="1">
              <a:spLocks noChangeArrowheads="1"/>
            </p:cNvSpPr>
            <p:nvPr/>
          </p:nvSpPr>
          <p:spPr bwMode="auto">
            <a:xfrm>
              <a:off x="0" y="3258817"/>
              <a:ext cx="8643370" cy="7620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2000" b="1" dirty="0" smtClean="0">
                  <a:effectLst/>
                  <a:latin typeface="Calibri"/>
                  <a:ea typeface="Constantia"/>
                  <a:cs typeface="Times New Roman"/>
                </a:rPr>
                <a:t>The Vision:  </a:t>
              </a:r>
              <a:r>
                <a:rPr lang="en-US" sz="2000" dirty="0" smtClean="0">
                  <a:effectLst/>
                  <a:latin typeface="Calibri"/>
                  <a:ea typeface="Constantia"/>
                  <a:cs typeface="Times New Roman"/>
                </a:rPr>
                <a:t>BCBSNE </a:t>
              </a:r>
              <a:r>
                <a:rPr lang="en-US" sz="2000" dirty="0">
                  <a:effectLst/>
                  <a:latin typeface="Calibri"/>
                  <a:ea typeface="Constantia"/>
                  <a:cs typeface="Times New Roman"/>
                </a:rPr>
                <a:t>will have an </a:t>
              </a:r>
              <a:r>
                <a:rPr lang="en-US" sz="2000" b="1" dirty="0">
                  <a:solidFill>
                    <a:srgbClr val="0070C0"/>
                  </a:solidFill>
                  <a:effectLst/>
                  <a:latin typeface="Calibri"/>
                  <a:ea typeface="Constantia"/>
                  <a:cs typeface="Times New Roman"/>
                </a:rPr>
                <a:t>engaged</a:t>
              </a:r>
              <a:r>
                <a:rPr lang="en-US" sz="2000" dirty="0">
                  <a:solidFill>
                    <a:srgbClr val="0070C0"/>
                  </a:solidFill>
                  <a:effectLst/>
                  <a:latin typeface="Calibri"/>
                  <a:ea typeface="Constantia"/>
                  <a:cs typeface="Times New Roman"/>
                </a:rPr>
                <a:t> </a:t>
              </a:r>
              <a:r>
                <a:rPr lang="en-US" sz="2000" dirty="0">
                  <a:effectLst/>
                  <a:latin typeface="Calibri"/>
                  <a:ea typeface="Constantia"/>
                  <a:cs typeface="Times New Roman"/>
                </a:rPr>
                <a:t>and </a:t>
              </a:r>
              <a:r>
                <a:rPr lang="en-US" sz="2000" b="1" dirty="0">
                  <a:solidFill>
                    <a:srgbClr val="0070C0"/>
                  </a:solidFill>
                  <a:effectLst/>
                  <a:latin typeface="Calibri"/>
                  <a:ea typeface="Constantia"/>
                  <a:cs typeface="Times New Roman"/>
                </a:rPr>
                <a:t>collaborative</a:t>
              </a:r>
              <a:r>
                <a:rPr lang="en-US" sz="2000" dirty="0">
                  <a:solidFill>
                    <a:srgbClr val="0070C0"/>
                  </a:solidFill>
                  <a:effectLst/>
                  <a:latin typeface="Calibri"/>
                  <a:ea typeface="Constantia"/>
                  <a:cs typeface="Times New Roman"/>
                </a:rPr>
                <a:t> </a:t>
              </a:r>
              <a:r>
                <a:rPr lang="en-US" sz="2000" dirty="0">
                  <a:effectLst/>
                  <a:latin typeface="Calibri"/>
                  <a:ea typeface="Constantia"/>
                  <a:cs typeface="Times New Roman"/>
                </a:rPr>
                <a:t>workforce unified in their pursuit of </a:t>
              </a:r>
              <a:r>
                <a:rPr lang="en-US" sz="2000" b="1" dirty="0">
                  <a:solidFill>
                    <a:srgbClr val="0070C0"/>
                  </a:solidFill>
                  <a:effectLst/>
                  <a:latin typeface="Calibri"/>
                  <a:ea typeface="Constantia"/>
                  <a:cs typeface="Times New Roman"/>
                </a:rPr>
                <a:t>common</a:t>
              </a:r>
              <a:r>
                <a:rPr lang="en-US" sz="2000" dirty="0">
                  <a:solidFill>
                    <a:srgbClr val="0070C0"/>
                  </a:solidFill>
                  <a:effectLst/>
                  <a:latin typeface="Calibri"/>
                  <a:ea typeface="Constantia"/>
                  <a:cs typeface="Times New Roman"/>
                </a:rPr>
                <a:t> </a:t>
              </a:r>
              <a:r>
                <a:rPr lang="en-US" sz="2000" b="1" dirty="0">
                  <a:solidFill>
                    <a:srgbClr val="0070C0"/>
                  </a:solidFill>
                  <a:effectLst/>
                  <a:latin typeface="Calibri"/>
                  <a:ea typeface="Constantia"/>
                  <a:cs typeface="Times New Roman"/>
                </a:rPr>
                <a:t>goals</a:t>
              </a:r>
              <a:r>
                <a:rPr lang="en-US" sz="2000" dirty="0">
                  <a:solidFill>
                    <a:srgbClr val="0070C0"/>
                  </a:solidFill>
                  <a:effectLst/>
                  <a:latin typeface="Calibri"/>
                  <a:ea typeface="Constantia"/>
                  <a:cs typeface="Times New Roman"/>
                </a:rPr>
                <a:t> </a:t>
              </a:r>
              <a:r>
                <a:rPr lang="en-US" sz="2000" dirty="0">
                  <a:effectLst/>
                  <a:latin typeface="Calibri"/>
                  <a:ea typeface="Constantia"/>
                  <a:cs typeface="Times New Roman"/>
                </a:rPr>
                <a:t>and </a:t>
              </a:r>
              <a:r>
                <a:rPr lang="en-US" sz="2000" b="1" dirty="0">
                  <a:solidFill>
                    <a:srgbClr val="0070C0"/>
                  </a:solidFill>
                  <a:effectLst/>
                  <a:latin typeface="Calibri"/>
                  <a:ea typeface="Constantia"/>
                  <a:cs typeface="Times New Roman"/>
                </a:rPr>
                <a:t>efficiently</a:t>
              </a:r>
              <a:r>
                <a:rPr lang="en-US" sz="2000" dirty="0">
                  <a:solidFill>
                    <a:srgbClr val="0070C0"/>
                  </a:solidFill>
                  <a:effectLst/>
                  <a:latin typeface="Calibri"/>
                  <a:ea typeface="Constantia"/>
                  <a:cs typeface="Times New Roman"/>
                </a:rPr>
                <a:t> </a:t>
              </a:r>
              <a:r>
                <a:rPr lang="en-US" sz="2000" b="1" dirty="0">
                  <a:solidFill>
                    <a:srgbClr val="0070C0"/>
                  </a:solidFill>
                  <a:effectLst/>
                  <a:latin typeface="Calibri"/>
                  <a:ea typeface="Constantia"/>
                  <a:cs typeface="Times New Roman"/>
                </a:rPr>
                <a:t>delivering</a:t>
              </a:r>
              <a:r>
                <a:rPr lang="en-US" sz="2000" dirty="0">
                  <a:solidFill>
                    <a:srgbClr val="0070C0"/>
                  </a:solidFill>
                  <a:effectLst/>
                  <a:latin typeface="Calibri"/>
                  <a:ea typeface="Constantia"/>
                  <a:cs typeface="Times New Roman"/>
                </a:rPr>
                <a:t> </a:t>
              </a:r>
              <a:r>
                <a:rPr lang="en-US" sz="2000" dirty="0">
                  <a:effectLst/>
                  <a:latin typeface="Calibri"/>
                  <a:ea typeface="Constantia"/>
                  <a:cs typeface="Times New Roman"/>
                </a:rPr>
                <a:t>on </a:t>
              </a:r>
              <a:r>
                <a:rPr lang="en-US" sz="2000" b="1" dirty="0">
                  <a:solidFill>
                    <a:srgbClr val="0070C0"/>
                  </a:solidFill>
                  <a:effectLst/>
                  <a:latin typeface="Calibri"/>
                  <a:ea typeface="Constantia"/>
                  <a:cs typeface="Times New Roman"/>
                </a:rPr>
                <a:t>key</a:t>
              </a:r>
              <a:r>
                <a:rPr lang="en-US" sz="2000" dirty="0">
                  <a:solidFill>
                    <a:srgbClr val="0070C0"/>
                  </a:solidFill>
                  <a:effectLst/>
                  <a:latin typeface="Calibri"/>
                  <a:ea typeface="Constantia"/>
                  <a:cs typeface="Times New Roman"/>
                </a:rPr>
                <a:t> </a:t>
              </a:r>
              <a:r>
                <a:rPr lang="en-US" sz="2000" b="1" dirty="0">
                  <a:solidFill>
                    <a:srgbClr val="0070C0"/>
                  </a:solidFill>
                  <a:effectLst/>
                  <a:latin typeface="Calibri"/>
                  <a:ea typeface="Constantia"/>
                  <a:cs typeface="Times New Roman"/>
                </a:rPr>
                <a:t>initiatives</a:t>
              </a:r>
              <a:r>
                <a:rPr lang="en-US" sz="2000" dirty="0">
                  <a:effectLst/>
                  <a:latin typeface="Calibri"/>
                  <a:ea typeface="Constantia"/>
                  <a:cs typeface="Times New Roman"/>
                </a:rPr>
                <a:t>.</a:t>
              </a:r>
              <a:endParaRPr lang="en-US" sz="2000" dirty="0">
                <a:effectLst/>
                <a:latin typeface="Constantia"/>
                <a:ea typeface="Constantia"/>
                <a:cs typeface="Times New Roman"/>
              </a:endParaRPr>
            </a:p>
            <a:p>
              <a:pPr marL="0" marR="0">
                <a:lnSpc>
                  <a:spcPct val="115000"/>
                </a:lnSpc>
                <a:spcBef>
                  <a:spcPts val="0"/>
                </a:spcBef>
                <a:spcAft>
                  <a:spcPts val="0"/>
                </a:spcAft>
              </a:pPr>
              <a:r>
                <a:rPr lang="en-US" dirty="0">
                  <a:effectLst/>
                  <a:latin typeface="Calibri"/>
                  <a:ea typeface="Constantia"/>
                  <a:cs typeface="Times New Roman"/>
                </a:rPr>
                <a:t> </a:t>
              </a:r>
              <a:endParaRPr lang="en-US" dirty="0">
                <a:effectLst/>
                <a:latin typeface="Constantia"/>
                <a:ea typeface="Constantia"/>
                <a:cs typeface="Times New Roman"/>
              </a:endParaRPr>
            </a:p>
          </p:txBody>
        </p:sp>
      </p:grpSp>
      <p:pic>
        <p:nvPicPr>
          <p:cNvPr id="72" name="Picture 2" descr="F:\DCIM\122_PANA\P1220282.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90939" y="4422364"/>
            <a:ext cx="2271261" cy="156002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F:\DCIM\122_PANA\P1220280.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rot="16200000">
            <a:off x="2218448" y="5083415"/>
            <a:ext cx="1765937" cy="147843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F:\DCIM\122_PANA\P1220287.JPG"/>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5902585" y="4952363"/>
            <a:ext cx="2438215" cy="15937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descr="C:\Users\Karin.Cox\AppData\Local\Microsoft\Windows\Temporary Internet Files\Content.Outlook\X4Z10L2S\Leslie's phone 331.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3810000" y="4415612"/>
            <a:ext cx="2088038" cy="1604188"/>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2"/>
          <p:cNvSpPr txBox="1">
            <a:spLocks noChangeArrowheads="1"/>
          </p:cNvSpPr>
          <p:nvPr/>
        </p:nvSpPr>
        <p:spPr bwMode="auto">
          <a:xfrm>
            <a:off x="2406695" y="4494212"/>
            <a:ext cx="1403305" cy="456562"/>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500" b="1" dirty="0" smtClean="0">
                <a:effectLst/>
                <a:latin typeface="Calibri"/>
                <a:ea typeface="Constantia"/>
                <a:cs typeface="Times New Roman"/>
              </a:rPr>
              <a:t>Stable Teams</a:t>
            </a:r>
          </a:p>
        </p:txBody>
      </p:sp>
      <p:sp>
        <p:nvSpPr>
          <p:cNvPr id="82" name="Text Box 2"/>
          <p:cNvSpPr txBox="1">
            <a:spLocks noChangeArrowheads="1"/>
          </p:cNvSpPr>
          <p:nvPr/>
        </p:nvSpPr>
        <p:spPr bwMode="auto">
          <a:xfrm>
            <a:off x="3886202" y="3959050"/>
            <a:ext cx="2025456" cy="467674"/>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500" b="1" dirty="0" smtClean="0">
                <a:effectLst/>
                <a:latin typeface="Calibri"/>
                <a:ea typeface="Constantia"/>
                <a:cs typeface="Times New Roman"/>
              </a:rPr>
              <a:t>3 </a:t>
            </a:r>
            <a:r>
              <a:rPr lang="en-US" sz="1500" b="1" dirty="0" smtClean="0">
                <a:latin typeface="Calibri"/>
                <a:ea typeface="Constantia"/>
                <a:cs typeface="Times New Roman"/>
              </a:rPr>
              <a:t>Year </a:t>
            </a:r>
            <a:r>
              <a:rPr lang="en-US" sz="1500" b="1" dirty="0" smtClean="0">
                <a:effectLst/>
                <a:latin typeface="Calibri"/>
                <a:ea typeface="Constantia"/>
                <a:cs typeface="Times New Roman"/>
              </a:rPr>
              <a:t>Roadmap</a:t>
            </a:r>
          </a:p>
        </p:txBody>
      </p:sp>
      <p:sp>
        <p:nvSpPr>
          <p:cNvPr id="86" name="Text Box 2"/>
          <p:cNvSpPr txBox="1">
            <a:spLocks noChangeArrowheads="1"/>
          </p:cNvSpPr>
          <p:nvPr/>
        </p:nvSpPr>
        <p:spPr bwMode="auto">
          <a:xfrm>
            <a:off x="-76200" y="3962400"/>
            <a:ext cx="2636171" cy="55494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500" b="1" dirty="0" smtClean="0">
                <a:effectLst/>
                <a:latin typeface="Calibri"/>
                <a:ea typeface="Constantia"/>
                <a:cs typeface="Times New Roman"/>
              </a:rPr>
              <a:t>Strategic Objectives &amp; Projects</a:t>
            </a:r>
            <a:endParaRPr lang="en-US" sz="1500" dirty="0">
              <a:effectLst/>
              <a:latin typeface="Constantia"/>
              <a:ea typeface="Constantia"/>
              <a:cs typeface="Times New Roman"/>
            </a:endParaRPr>
          </a:p>
        </p:txBody>
      </p:sp>
      <p:sp>
        <p:nvSpPr>
          <p:cNvPr id="87" name="Text Box 2"/>
          <p:cNvSpPr txBox="1">
            <a:spLocks noChangeArrowheads="1"/>
          </p:cNvSpPr>
          <p:nvPr/>
        </p:nvSpPr>
        <p:spPr bwMode="auto">
          <a:xfrm>
            <a:off x="5867400" y="4495800"/>
            <a:ext cx="2483964" cy="55154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500" b="1" dirty="0" smtClean="0">
                <a:effectLst/>
                <a:latin typeface="Calibri"/>
                <a:ea typeface="Constantia"/>
                <a:cs typeface="Times New Roman"/>
              </a:rPr>
              <a:t>Key Performance Indicators</a:t>
            </a:r>
            <a:endParaRPr lang="en-US" sz="1500" dirty="0">
              <a:effectLst/>
              <a:latin typeface="Constantia"/>
              <a:ea typeface="Constantia"/>
              <a:cs typeface="Times New Roman"/>
            </a:endParaRPr>
          </a:p>
        </p:txBody>
      </p:sp>
    </p:spTree>
    <p:extLst>
      <p:ext uri="{BB962C8B-B14F-4D97-AF65-F5344CB8AC3E}">
        <p14:creationId xmlns:p14="http://schemas.microsoft.com/office/powerpoint/2010/main" val="18290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1500"/>
                                        <p:tgtEl>
                                          <p:spTgt spid="5122"/>
                                        </p:tgtEl>
                                      </p:cBhvr>
                                    </p:animEffect>
                                  </p:childTnLst>
                                </p:cTn>
                              </p:par>
                            </p:childTnLst>
                          </p:cTn>
                        </p:par>
                        <p:par>
                          <p:cTn id="8" fill="hold">
                            <p:stCondLst>
                              <p:cond delay="1500"/>
                            </p:stCondLst>
                            <p:childTnLst>
                              <p:par>
                                <p:cTn id="9" presetID="10" presetClass="entr" presetSubtype="0"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http://t1.gstatic.com/images?q=tbn:ANd9GcSLOwPSG1hBdH-1o6uRdC05ijyNlQCMUvuqlhBhWVEWtxlj67tEqQ"/>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0800" y="2652472"/>
            <a:ext cx="1797528" cy="12337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3.gstatic.com/images?q=tbn:ANd9GcRmtxFjbWOo8Rc1SAmRHf-ifthgBMhuKPBj36cZukeUaKoAbz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98" y="3505200"/>
            <a:ext cx="1944102" cy="133432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2400" y="152400"/>
            <a:ext cx="8610601" cy="12954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u="sng" dirty="0" smtClean="0">
                <a:latin typeface="Calibri" pitchFamily="34" charset="0"/>
                <a:cs typeface="Calibri" pitchFamily="34" charset="0"/>
              </a:rPr>
              <a:t>Agile</a:t>
            </a:r>
            <a:r>
              <a:rPr lang="en-US" b="0" dirty="0" smtClean="0">
                <a:latin typeface="Calibri" pitchFamily="34" charset="0"/>
                <a:cs typeface="Calibri" pitchFamily="34" charset="0"/>
              </a:rPr>
              <a:t> Transformation is </a:t>
            </a:r>
            <a:r>
              <a:rPr lang="en-US" u="sng" dirty="0" smtClean="0">
                <a:latin typeface="Calibri" pitchFamily="34" charset="0"/>
                <a:cs typeface="Calibri" pitchFamily="34" charset="0"/>
              </a:rPr>
              <a:t>Cultural</a:t>
            </a:r>
            <a:r>
              <a:rPr lang="en-US" b="0" dirty="0" smtClean="0">
                <a:latin typeface="Calibri" pitchFamily="34" charset="0"/>
                <a:cs typeface="Calibri" pitchFamily="34" charset="0"/>
              </a:rPr>
              <a:t> Transformation</a:t>
            </a:r>
            <a:endParaRPr lang="en-US" b="0" dirty="0">
              <a:latin typeface="Calibri" pitchFamily="34" charset="0"/>
              <a:cs typeface="Calibri" pitchFamily="34" charset="0"/>
            </a:endParaRPr>
          </a:p>
        </p:txBody>
      </p:sp>
      <p:sp>
        <p:nvSpPr>
          <p:cNvPr id="7" name="Title 1"/>
          <p:cNvSpPr txBox="1">
            <a:spLocks/>
          </p:cNvSpPr>
          <p:nvPr/>
        </p:nvSpPr>
        <p:spPr>
          <a:xfrm>
            <a:off x="-30845" y="1795398"/>
            <a:ext cx="4069445"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400" u="sng" dirty="0" smtClean="0">
                <a:solidFill>
                  <a:schemeClr val="tx1">
                    <a:lumMod val="50000"/>
                    <a:lumOff val="50000"/>
                  </a:schemeClr>
                </a:solidFill>
                <a:latin typeface="Calibri" pitchFamily="34" charset="0"/>
                <a:cs typeface="Calibri" pitchFamily="34" charset="0"/>
              </a:rPr>
              <a:t>People Skills</a:t>
            </a:r>
            <a:endParaRPr lang="en-US" sz="2400" u="sng" dirty="0">
              <a:latin typeface="Calibri" pitchFamily="34" charset="0"/>
              <a:cs typeface="Calibri" pitchFamily="34" charset="0"/>
            </a:endParaRPr>
          </a:p>
        </p:txBody>
      </p:sp>
      <p:sp>
        <p:nvSpPr>
          <p:cNvPr id="8" name="Title 1"/>
          <p:cNvSpPr txBox="1">
            <a:spLocks/>
          </p:cNvSpPr>
          <p:nvPr/>
        </p:nvSpPr>
        <p:spPr>
          <a:xfrm>
            <a:off x="4495800" y="1570463"/>
            <a:ext cx="4236356"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500" u="sng" dirty="0" smtClean="0">
                <a:solidFill>
                  <a:schemeClr val="tx1">
                    <a:lumMod val="50000"/>
                    <a:lumOff val="50000"/>
                  </a:schemeClr>
                </a:solidFill>
                <a:latin typeface="Calibri" pitchFamily="34" charset="0"/>
                <a:cs typeface="Calibri" pitchFamily="34" charset="0"/>
              </a:rPr>
              <a:t>Process Skills</a:t>
            </a:r>
          </a:p>
        </p:txBody>
      </p:sp>
      <p:sp>
        <p:nvSpPr>
          <p:cNvPr id="9" name="Title 1"/>
          <p:cNvSpPr txBox="1">
            <a:spLocks/>
          </p:cNvSpPr>
          <p:nvPr/>
        </p:nvSpPr>
        <p:spPr>
          <a:xfrm>
            <a:off x="1207957" y="1295400"/>
            <a:ext cx="6400800" cy="6858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3000" dirty="0" smtClean="0">
                <a:solidFill>
                  <a:schemeClr val="tx1">
                    <a:lumMod val="85000"/>
                    <a:lumOff val="15000"/>
                  </a:schemeClr>
                </a:solidFill>
                <a:latin typeface="Calibri" pitchFamily="34" charset="0"/>
                <a:cs typeface="Calibri" pitchFamily="34" charset="0"/>
              </a:rPr>
              <a:t>Culture = People + Process</a:t>
            </a:r>
            <a:endParaRPr lang="en-US" sz="3000" dirty="0">
              <a:solidFill>
                <a:schemeClr val="tx1">
                  <a:lumMod val="85000"/>
                  <a:lumOff val="15000"/>
                </a:schemeClr>
              </a:solidFill>
              <a:latin typeface="Calibri" pitchFamily="34" charset="0"/>
              <a:cs typeface="Calibri" pitchFamily="34" charset="0"/>
            </a:endParaRPr>
          </a:p>
        </p:txBody>
      </p:sp>
      <p:pic>
        <p:nvPicPr>
          <p:cNvPr id="1028" name="Picture 4" descr="http://www.clker.com/cliparts/f/S/L/3/Q/s/green-puzzle-piece-hi.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24400" y="3048000"/>
            <a:ext cx="1664016" cy="1664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1.gstatic.com/images?q=tbn:ANd9GcTBky2u60LTSICedsUQIVpA7Jr3LN0xufthpVGXCvTBZJT8wT_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73123" y="5029200"/>
            <a:ext cx="1582963" cy="15829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1.gstatic.com/images?q=tbn:ANd9GcSLOwPSG1hBdH-1o6uRdC05ijyNlQCMUvuqlhBhWVEWtxlj67tEq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108" y="2728672"/>
            <a:ext cx="1797528" cy="123372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1447800" y="3095144"/>
            <a:ext cx="2339701" cy="45721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000" dirty="0" smtClean="0">
                <a:solidFill>
                  <a:schemeClr val="bg1"/>
                </a:solidFill>
                <a:latin typeface="Calibri" pitchFamily="34" charset="0"/>
                <a:cs typeface="Calibri" pitchFamily="34" charset="0"/>
              </a:rPr>
              <a:t>Facilitation</a:t>
            </a:r>
          </a:p>
        </p:txBody>
      </p:sp>
      <p:sp>
        <p:nvSpPr>
          <p:cNvPr id="14" name="Title 1"/>
          <p:cNvSpPr txBox="1">
            <a:spLocks/>
          </p:cNvSpPr>
          <p:nvPr/>
        </p:nvSpPr>
        <p:spPr>
          <a:xfrm>
            <a:off x="166931" y="3733800"/>
            <a:ext cx="1818819" cy="80061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1800" dirty="0" smtClean="0">
                <a:solidFill>
                  <a:schemeClr val="bg1"/>
                </a:solidFill>
                <a:latin typeface="Calibri" pitchFamily="34" charset="0"/>
                <a:cs typeface="Calibri" pitchFamily="34" charset="0"/>
              </a:rPr>
              <a:t>Servant</a:t>
            </a:r>
          </a:p>
          <a:p>
            <a:pPr algn="ctr"/>
            <a:r>
              <a:rPr lang="en-US" sz="1800" dirty="0" smtClean="0">
                <a:solidFill>
                  <a:schemeClr val="bg1"/>
                </a:solidFill>
                <a:latin typeface="Calibri" pitchFamily="34" charset="0"/>
                <a:cs typeface="Calibri" pitchFamily="34" charset="0"/>
              </a:rPr>
              <a:t> Leadership</a:t>
            </a:r>
          </a:p>
        </p:txBody>
      </p:sp>
      <p:sp>
        <p:nvSpPr>
          <p:cNvPr id="15" name="Title 1"/>
          <p:cNvSpPr txBox="1">
            <a:spLocks/>
          </p:cNvSpPr>
          <p:nvPr/>
        </p:nvSpPr>
        <p:spPr>
          <a:xfrm rot="20665385">
            <a:off x="380156" y="5420376"/>
            <a:ext cx="1766362" cy="80061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1800" dirty="0" smtClean="0">
                <a:solidFill>
                  <a:schemeClr val="bg1"/>
                </a:solidFill>
                <a:latin typeface="Calibri" pitchFamily="34" charset="0"/>
                <a:cs typeface="Calibri" pitchFamily="34" charset="0"/>
              </a:rPr>
              <a:t>Stable </a:t>
            </a:r>
          </a:p>
          <a:p>
            <a:pPr algn="ctr"/>
            <a:r>
              <a:rPr lang="en-US" sz="1800" dirty="0" smtClean="0">
                <a:solidFill>
                  <a:schemeClr val="bg1"/>
                </a:solidFill>
                <a:latin typeface="Calibri" pitchFamily="34" charset="0"/>
                <a:cs typeface="Calibri" pitchFamily="34" charset="0"/>
              </a:rPr>
              <a:t>Teams</a:t>
            </a:r>
          </a:p>
        </p:txBody>
      </p:sp>
      <p:pic>
        <p:nvPicPr>
          <p:cNvPr id="17" name="Picture 2" descr="http://t0.gstatic.com/images?q=tbn:ANd9GcRsTv-YUGrPWLMEK0iPGQE8rQvv3-fCkdpQRejIHpkF-JYHTzzh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6256" y="4273874"/>
            <a:ext cx="1707826" cy="1707826"/>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rot="1342546">
            <a:off x="1734774" y="4862865"/>
            <a:ext cx="2519108" cy="4045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000" dirty="0" smtClean="0">
                <a:solidFill>
                  <a:schemeClr val="bg1"/>
                </a:solidFill>
                <a:latin typeface="Calibri" pitchFamily="34" charset="0"/>
                <a:cs typeface="Calibri" pitchFamily="34" charset="0"/>
              </a:rPr>
              <a:t>Collaboration</a:t>
            </a:r>
          </a:p>
        </p:txBody>
      </p:sp>
      <p:pic>
        <p:nvPicPr>
          <p:cNvPr id="1036" name="Picture 12" descr="http://t1.gstatic.com/images?q=tbn:ANd9GcTbWhkeFp847hjJYCo4zf3UO-NCRe5zGFOplZoaJGERNo3oXXDU"/>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381580" y="4177967"/>
            <a:ext cx="2076620" cy="1470442"/>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4797396" y="3293396"/>
            <a:ext cx="1362420" cy="99357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000" dirty="0" smtClean="0">
                <a:solidFill>
                  <a:schemeClr val="bg1"/>
                </a:solidFill>
                <a:latin typeface="Calibri" pitchFamily="34" charset="0"/>
                <a:cs typeface="Calibri" pitchFamily="34" charset="0"/>
              </a:rPr>
              <a:t>Just</a:t>
            </a:r>
          </a:p>
          <a:p>
            <a:pPr algn="ctr"/>
            <a:r>
              <a:rPr lang="en-US" sz="2000" dirty="0" smtClean="0">
                <a:solidFill>
                  <a:schemeClr val="bg1"/>
                </a:solidFill>
                <a:latin typeface="Calibri" pitchFamily="34" charset="0"/>
                <a:cs typeface="Calibri" pitchFamily="34" charset="0"/>
              </a:rPr>
              <a:t>Enough</a:t>
            </a:r>
          </a:p>
        </p:txBody>
      </p:sp>
      <p:sp>
        <p:nvSpPr>
          <p:cNvPr id="21" name="Title 1"/>
          <p:cNvSpPr txBox="1">
            <a:spLocks/>
          </p:cNvSpPr>
          <p:nvPr/>
        </p:nvSpPr>
        <p:spPr>
          <a:xfrm>
            <a:off x="6530263" y="4625859"/>
            <a:ext cx="1728064" cy="7315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000" dirty="0" smtClean="0">
                <a:solidFill>
                  <a:schemeClr val="bg1"/>
                </a:solidFill>
                <a:latin typeface="Calibri" pitchFamily="34" charset="0"/>
                <a:cs typeface="Calibri" pitchFamily="34" charset="0"/>
              </a:rPr>
              <a:t>Agile/</a:t>
            </a:r>
          </a:p>
          <a:p>
            <a:pPr algn="ctr"/>
            <a:r>
              <a:rPr lang="en-US" sz="2000" dirty="0" smtClean="0">
                <a:solidFill>
                  <a:schemeClr val="bg1"/>
                </a:solidFill>
                <a:latin typeface="Calibri" pitchFamily="34" charset="0"/>
                <a:cs typeface="Calibri" pitchFamily="34" charset="0"/>
              </a:rPr>
              <a:t>Scrum</a:t>
            </a:r>
          </a:p>
        </p:txBody>
      </p:sp>
      <p:sp>
        <p:nvSpPr>
          <p:cNvPr id="23" name="Title 1"/>
          <p:cNvSpPr txBox="1">
            <a:spLocks/>
          </p:cNvSpPr>
          <p:nvPr/>
        </p:nvSpPr>
        <p:spPr>
          <a:xfrm>
            <a:off x="6177852" y="2982339"/>
            <a:ext cx="2519108" cy="4045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2000" dirty="0" smtClean="0">
                <a:solidFill>
                  <a:schemeClr val="bg1"/>
                </a:solidFill>
                <a:latin typeface="Calibri" pitchFamily="34" charset="0"/>
                <a:cs typeface="Calibri" pitchFamily="34" charset="0"/>
              </a:rPr>
              <a:t>Architecture</a:t>
            </a:r>
          </a:p>
        </p:txBody>
      </p:sp>
      <p:pic>
        <p:nvPicPr>
          <p:cNvPr id="24" name="Picture 8" descr="http://t3.gstatic.com/images?q=tbn:ANd9GcRmtxFjbWOo8Rc1SAmRHf-ifthgBMhuKPBj36cZukeUaKoAbzi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rot="16200000">
            <a:off x="4778435" y="5101399"/>
            <a:ext cx="1918032" cy="1316436"/>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5029200" y="5246387"/>
            <a:ext cx="1416503" cy="53256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sz="1800" dirty="0" smtClean="0">
                <a:solidFill>
                  <a:schemeClr val="bg1"/>
                </a:solidFill>
                <a:latin typeface="Calibri" pitchFamily="34" charset="0"/>
                <a:cs typeface="Calibri" pitchFamily="34" charset="0"/>
              </a:rPr>
              <a:t>Lean</a:t>
            </a:r>
          </a:p>
        </p:txBody>
      </p:sp>
    </p:spTree>
    <p:extLst>
      <p:ext uri="{BB962C8B-B14F-4D97-AF65-F5344CB8AC3E}">
        <p14:creationId xmlns:p14="http://schemas.microsoft.com/office/powerpoint/2010/main" val="219122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685800"/>
          </a:xfrm>
        </p:spPr>
        <p:txBody>
          <a:bodyPr>
            <a:normAutofit fontScale="90000"/>
          </a:bodyPr>
          <a:lstStyle/>
          <a:p>
            <a:pPr algn="ctr"/>
            <a:r>
              <a:rPr lang="en-US" dirty="0" smtClean="0">
                <a:solidFill>
                  <a:srgbClr val="0070C0"/>
                </a:solidFill>
                <a:latin typeface="Calibri" pitchFamily="34" charset="0"/>
                <a:cs typeface="Calibri" pitchFamily="34" charset="0"/>
              </a:rPr>
              <a:t>Expect…to lose some people</a:t>
            </a:r>
            <a:endParaRPr lang="en-US" dirty="0">
              <a:solidFill>
                <a:srgbClr val="0070C0"/>
              </a:solidFill>
              <a:latin typeface="Calibri" pitchFamily="34" charset="0"/>
              <a:cs typeface="Calibri" pitchFamily="34" charset="0"/>
            </a:endParaRPr>
          </a:p>
        </p:txBody>
      </p:sp>
      <p:sp>
        <p:nvSpPr>
          <p:cNvPr id="4" name="Title 1"/>
          <p:cNvSpPr txBox="1">
            <a:spLocks/>
          </p:cNvSpPr>
          <p:nvPr/>
        </p:nvSpPr>
        <p:spPr>
          <a:xfrm>
            <a:off x="4571999" y="1327630"/>
            <a:ext cx="3210235"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dirty="0" smtClean="0">
                <a:solidFill>
                  <a:srgbClr val="0070C0"/>
                </a:solidFill>
                <a:latin typeface="Calibri" pitchFamily="34" charset="0"/>
                <a:cs typeface="Calibri" pitchFamily="34" charset="0"/>
              </a:rPr>
              <a:t>(</a:t>
            </a:r>
            <a:r>
              <a:rPr lang="en-US" i="1" dirty="0" smtClean="0">
                <a:solidFill>
                  <a:srgbClr val="0070C0"/>
                </a:solidFill>
                <a:latin typeface="Calibri" pitchFamily="34" charset="0"/>
                <a:cs typeface="Calibri" pitchFamily="34" charset="0"/>
              </a:rPr>
              <a:t>good</a:t>
            </a:r>
            <a:r>
              <a:rPr lang="en-US" dirty="0" smtClean="0">
                <a:solidFill>
                  <a:srgbClr val="0070C0"/>
                </a:solidFill>
                <a:latin typeface="Calibri" pitchFamily="34" charset="0"/>
                <a:cs typeface="Calibri" pitchFamily="34" charset="0"/>
              </a:rPr>
              <a:t> people)</a:t>
            </a:r>
            <a:endParaRPr lang="en-US" dirty="0">
              <a:solidFill>
                <a:srgbClr val="0070C0"/>
              </a:solidFill>
              <a:latin typeface="Calibri" pitchFamily="34" charset="0"/>
              <a:cs typeface="Calibri" pitchFamily="34" charset="0"/>
            </a:endParaRPr>
          </a:p>
        </p:txBody>
      </p:sp>
      <p:pic>
        <p:nvPicPr>
          <p:cNvPr id="6146" name="Picture 2" descr="http://wejungo.files.wordpress.com/2011/05/different-direc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200"/>
            <a:ext cx="2873375" cy="22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86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1000" y="685800"/>
            <a:ext cx="8229600" cy="685800"/>
          </a:xfrm>
        </p:spPr>
        <p:txBody>
          <a:bodyPr>
            <a:normAutofit fontScale="90000"/>
          </a:bodyPr>
          <a:lstStyle/>
          <a:p>
            <a:pPr algn="ctr"/>
            <a:r>
              <a:rPr lang="en-US" dirty="0" smtClean="0">
                <a:solidFill>
                  <a:srgbClr val="0070C0"/>
                </a:solidFill>
                <a:latin typeface="Calibri" pitchFamily="34" charset="0"/>
                <a:cs typeface="Calibri" pitchFamily="34" charset="0"/>
              </a:rPr>
              <a:t>Expect…to be overwhelmed</a:t>
            </a:r>
            <a:endParaRPr lang="en-US" dirty="0">
              <a:solidFill>
                <a:srgbClr val="0070C0"/>
              </a:solidFill>
              <a:latin typeface="Calibri" pitchFamily="34" charset="0"/>
              <a:cs typeface="Calibri" pitchFamily="34" charset="0"/>
            </a:endParaRPr>
          </a:p>
        </p:txBody>
      </p:sp>
      <p:sp>
        <p:nvSpPr>
          <p:cNvPr id="9" name="Title 1"/>
          <p:cNvSpPr txBox="1">
            <a:spLocks/>
          </p:cNvSpPr>
          <p:nvPr/>
        </p:nvSpPr>
        <p:spPr>
          <a:xfrm>
            <a:off x="228600" y="5029200"/>
            <a:ext cx="8229600" cy="1143000"/>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dirty="0" smtClean="0">
                <a:solidFill>
                  <a:srgbClr val="0070C0"/>
                </a:solidFill>
                <a:latin typeface="Calibri" pitchFamily="34" charset="0"/>
                <a:cs typeface="Calibri" pitchFamily="34" charset="0"/>
              </a:rPr>
              <a:t>“The essence of strategy is deciding what </a:t>
            </a:r>
            <a:r>
              <a:rPr lang="en-US" dirty="0" smtClean="0">
                <a:solidFill>
                  <a:srgbClr val="C00000"/>
                </a:solidFill>
                <a:latin typeface="Calibri" pitchFamily="34" charset="0"/>
                <a:cs typeface="Calibri" pitchFamily="34" charset="0"/>
              </a:rPr>
              <a:t>NOT</a:t>
            </a:r>
            <a:r>
              <a:rPr lang="en-US" dirty="0" smtClean="0">
                <a:solidFill>
                  <a:srgbClr val="0070C0"/>
                </a:solidFill>
                <a:latin typeface="Calibri" pitchFamily="34" charset="0"/>
                <a:cs typeface="Calibri" pitchFamily="34" charset="0"/>
              </a:rPr>
              <a:t> to do” – </a:t>
            </a:r>
            <a:r>
              <a:rPr lang="en-US" sz="2800" dirty="0" smtClean="0">
                <a:solidFill>
                  <a:srgbClr val="0070C0"/>
                </a:solidFill>
                <a:latin typeface="Calibri" pitchFamily="34" charset="0"/>
                <a:cs typeface="Calibri" pitchFamily="34" charset="0"/>
              </a:rPr>
              <a:t>Michael Porter</a:t>
            </a:r>
            <a:endParaRPr lang="en-US" sz="2800" dirty="0">
              <a:solidFill>
                <a:srgbClr val="0070C0"/>
              </a:solidFill>
              <a:latin typeface="Calibri" pitchFamily="34" charset="0"/>
              <a:cs typeface="Calibri"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76400"/>
            <a:ext cx="4383360" cy="290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7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81" y="762000"/>
            <a:ext cx="8229600" cy="685800"/>
          </a:xfrm>
        </p:spPr>
        <p:txBody>
          <a:bodyPr>
            <a:normAutofit fontScale="90000"/>
          </a:bodyPr>
          <a:lstStyle/>
          <a:p>
            <a:pPr algn="ctr"/>
            <a:r>
              <a:rPr lang="en-US" dirty="0" smtClean="0">
                <a:solidFill>
                  <a:srgbClr val="0070C0"/>
                </a:solidFill>
                <a:latin typeface="Calibri" pitchFamily="34" charset="0"/>
                <a:cs typeface="Calibri" pitchFamily="34" charset="0"/>
              </a:rPr>
              <a:t>Expect…squishiness</a:t>
            </a:r>
            <a:endParaRPr lang="en-US" dirty="0">
              <a:solidFill>
                <a:srgbClr val="0070C0"/>
              </a:solidFill>
              <a:latin typeface="Calibri" pitchFamily="34" charset="0"/>
              <a:cs typeface="Calibri" pitchFamily="34" charset="0"/>
            </a:endParaRPr>
          </a:p>
        </p:txBody>
      </p:sp>
      <p:pic>
        <p:nvPicPr>
          <p:cNvPr id="10242" name="Picture 2" descr="http://aar.co/142-399-thickbox/koosh-ball.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19200" y="2117723"/>
            <a:ext cx="2588684" cy="258868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45014" y="5181600"/>
            <a:ext cx="8475135" cy="9906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600" b="1" kern="1200">
                <a:solidFill>
                  <a:srgbClr val="005996"/>
                </a:solidFill>
                <a:latin typeface="+mj-lt"/>
                <a:ea typeface="+mj-ea"/>
                <a:cs typeface="+mj-cs"/>
              </a:defRPr>
            </a:lvl1pPr>
          </a:lstStyle>
          <a:p>
            <a:pPr algn="ctr"/>
            <a:r>
              <a:rPr lang="en-US" dirty="0" smtClean="0">
                <a:solidFill>
                  <a:srgbClr val="0070C0"/>
                </a:solidFill>
                <a:latin typeface="Calibri" pitchFamily="34" charset="0"/>
                <a:cs typeface="Calibri" pitchFamily="34" charset="0"/>
              </a:rPr>
              <a:t>Be comfortable with ambiguity…</a:t>
            </a:r>
          </a:p>
          <a:p>
            <a:pPr algn="ctr"/>
            <a:r>
              <a:rPr lang="en-US" dirty="0" smtClean="0">
                <a:solidFill>
                  <a:srgbClr val="0070C0"/>
                </a:solidFill>
                <a:latin typeface="Calibri" pitchFamily="34" charset="0"/>
                <a:cs typeface="Calibri" pitchFamily="34" charset="0"/>
              </a:rPr>
              <a:t>Inspect &amp; Adapt</a:t>
            </a:r>
            <a:endParaRPr lang="en-US" dirty="0">
              <a:solidFill>
                <a:srgbClr val="0070C0"/>
              </a:solidFill>
              <a:latin typeface="Calibri" pitchFamily="34" charset="0"/>
              <a:cs typeface="Calibri" pitchFamily="34" charset="0"/>
            </a:endParaRPr>
          </a:p>
        </p:txBody>
      </p:sp>
      <p:pic>
        <p:nvPicPr>
          <p:cNvPr id="10244" name="Picture 4" descr="http://ts3.mm.bing.net/th?id=H.4719500110398430&amp;pid=1.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05400" y="2514600"/>
            <a:ext cx="2860673" cy="190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cdn.theatlantic.com/static/mt/assets/science/shutterstock_34693498%20copy.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91812" y="1539241"/>
            <a:ext cx="4724400" cy="2540001"/>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p:cNvSpPr>
            <a:spLocks noGrp="1"/>
          </p:cNvSpPr>
          <p:nvPr>
            <p:ph idx="1"/>
          </p:nvPr>
        </p:nvSpPr>
        <p:spPr>
          <a:xfrm>
            <a:off x="370054" y="4053841"/>
            <a:ext cx="8454515" cy="1203959"/>
          </a:xfrm>
        </p:spPr>
        <p:txBody>
          <a:bodyPr>
            <a:noAutofit/>
          </a:bodyPr>
          <a:lstStyle/>
          <a:p>
            <a:pPr marL="0" indent="0" algn="ctr">
              <a:buNone/>
            </a:pPr>
            <a:r>
              <a:rPr lang="en-US" sz="3500" b="1" dirty="0" smtClean="0">
                <a:solidFill>
                  <a:schemeClr val="accent3">
                    <a:lumMod val="60000"/>
                    <a:lumOff val="40000"/>
                  </a:schemeClr>
                </a:solidFill>
                <a:latin typeface="Calibri" pitchFamily="34" charset="0"/>
                <a:cs typeface="Calibri" pitchFamily="34" charset="0"/>
              </a:rPr>
              <a:t>Transparency</a:t>
            </a:r>
            <a:r>
              <a:rPr lang="en-US" sz="3500" b="1" dirty="0" smtClean="0">
                <a:solidFill>
                  <a:schemeClr val="tx1">
                    <a:lumMod val="85000"/>
                    <a:lumOff val="15000"/>
                  </a:schemeClr>
                </a:solidFill>
                <a:latin typeface="Calibri" pitchFamily="34" charset="0"/>
                <a:cs typeface="Calibri" pitchFamily="34" charset="0"/>
              </a:rPr>
              <a:t> builds </a:t>
            </a:r>
            <a:r>
              <a:rPr lang="en-US" sz="3500" b="1" dirty="0" smtClean="0">
                <a:solidFill>
                  <a:srgbClr val="00B0F0"/>
                </a:solidFill>
                <a:latin typeface="Calibri" pitchFamily="34" charset="0"/>
                <a:cs typeface="Calibri" pitchFamily="34" charset="0"/>
              </a:rPr>
              <a:t>CONFIDENCE</a:t>
            </a:r>
            <a:r>
              <a:rPr lang="en-US" sz="3500" b="1" dirty="0" smtClean="0">
                <a:solidFill>
                  <a:schemeClr val="tx1">
                    <a:lumMod val="85000"/>
                    <a:lumOff val="15000"/>
                  </a:schemeClr>
                </a:solidFill>
                <a:latin typeface="Calibri" pitchFamily="34" charset="0"/>
                <a:cs typeface="Calibri" pitchFamily="34" charset="0"/>
              </a:rPr>
              <a:t>, </a:t>
            </a:r>
            <a:r>
              <a:rPr lang="en-US" sz="3500" b="1" dirty="0" smtClean="0">
                <a:solidFill>
                  <a:schemeClr val="bg2">
                    <a:lumMod val="50000"/>
                  </a:schemeClr>
                </a:solidFill>
                <a:latin typeface="Calibri" pitchFamily="34" charset="0"/>
                <a:cs typeface="Calibri" pitchFamily="34" charset="0"/>
              </a:rPr>
              <a:t>ALIGNMENT</a:t>
            </a:r>
            <a:r>
              <a:rPr lang="en-US" sz="3500" b="1" dirty="0" smtClean="0">
                <a:solidFill>
                  <a:schemeClr val="tx1">
                    <a:lumMod val="85000"/>
                    <a:lumOff val="15000"/>
                  </a:schemeClr>
                </a:solidFill>
                <a:latin typeface="Calibri" pitchFamily="34" charset="0"/>
                <a:cs typeface="Calibri" pitchFamily="34" charset="0"/>
              </a:rPr>
              <a:t> and </a:t>
            </a:r>
            <a:r>
              <a:rPr lang="en-US" sz="3500" b="1" dirty="0" smtClean="0">
                <a:solidFill>
                  <a:srgbClr val="3366FF"/>
                </a:solidFill>
                <a:latin typeface="Calibri" pitchFamily="34" charset="0"/>
                <a:cs typeface="Calibri" pitchFamily="34" charset="0"/>
              </a:rPr>
              <a:t>TRUST</a:t>
            </a:r>
            <a:r>
              <a:rPr lang="en-US" sz="3500" b="1" dirty="0" smtClean="0">
                <a:solidFill>
                  <a:schemeClr val="tx1">
                    <a:lumMod val="85000"/>
                    <a:lumOff val="15000"/>
                  </a:schemeClr>
                </a:solidFill>
                <a:latin typeface="Calibri" pitchFamily="34" charset="0"/>
                <a:cs typeface="Calibri" pitchFamily="34" charset="0"/>
              </a:rPr>
              <a:t>.</a:t>
            </a:r>
            <a:endParaRPr lang="en-US" sz="3500" b="1" dirty="0" smtClean="0">
              <a:solidFill>
                <a:srgbClr val="C00000"/>
              </a:solidFill>
              <a:latin typeface="Calibri" pitchFamily="34" charset="0"/>
              <a:cs typeface="Calibri" pitchFamily="34" charset="0"/>
            </a:endParaRPr>
          </a:p>
          <a:p>
            <a:pPr marL="0" indent="0" algn="ctr">
              <a:buNone/>
            </a:pPr>
            <a:endParaRPr lang="en-US" sz="2400" b="1" dirty="0" smtClean="0">
              <a:solidFill>
                <a:srgbClr val="C00000"/>
              </a:solidFill>
              <a:latin typeface="Calibri" pitchFamily="34" charset="0"/>
              <a:cs typeface="Calibri" pitchFamily="34" charset="0"/>
            </a:endParaRPr>
          </a:p>
        </p:txBody>
      </p:sp>
      <p:sp>
        <p:nvSpPr>
          <p:cNvPr id="2" name="Title 1"/>
          <p:cNvSpPr>
            <a:spLocks noGrp="1"/>
          </p:cNvSpPr>
          <p:nvPr>
            <p:ph type="title"/>
          </p:nvPr>
        </p:nvSpPr>
        <p:spPr>
          <a:xfrm>
            <a:off x="457200" y="533400"/>
            <a:ext cx="8229600" cy="990600"/>
          </a:xfrm>
        </p:spPr>
        <p:txBody>
          <a:bodyPr>
            <a:noAutofit/>
          </a:bodyPr>
          <a:lstStyle/>
          <a:p>
            <a:pPr algn="ctr"/>
            <a:r>
              <a:rPr lang="en-US" dirty="0" smtClean="0">
                <a:latin typeface="Calibri" pitchFamily="34" charset="0"/>
                <a:cs typeface="Calibri" pitchFamily="34" charset="0"/>
              </a:rPr>
              <a:t>Cultural DNA Change</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7427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down)">
                                      <p:cBhvr>
                                        <p:cTn id="7" dur="75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082574"/>
              </p:ext>
            </p:extLst>
          </p:nvPr>
        </p:nvGraphicFramePr>
        <p:xfrm>
          <a:off x="152400" y="1037729"/>
          <a:ext cx="8153400" cy="5591671"/>
        </p:xfrm>
        <a:graphic>
          <a:graphicData uri="http://schemas.openxmlformats.org/drawingml/2006/table">
            <a:tbl>
              <a:tblPr bandRow="1">
                <a:tableStyleId>{5940675A-B579-460E-94D1-54222C63F5DA}</a:tableStyleId>
              </a:tblPr>
              <a:tblGrid>
                <a:gridCol w="2717800"/>
                <a:gridCol w="2717800"/>
                <a:gridCol w="2717800"/>
              </a:tblGrid>
              <a:tr h="1781671">
                <a:tc>
                  <a:txBody>
                    <a:bodyPr/>
                    <a:lstStyle/>
                    <a:p>
                      <a:pPr marL="0" marR="0" algn="r">
                        <a:lnSpc>
                          <a:spcPts val="2055"/>
                        </a:lnSpc>
                        <a:spcBef>
                          <a:spcPts val="2400"/>
                        </a:spcBef>
                        <a:spcAft>
                          <a:spcPts val="3600"/>
                        </a:spcAft>
                      </a:pPr>
                      <a:r>
                        <a:rPr lang="en-US" sz="1400" u="none" strike="noStrike" dirty="0">
                          <a:effectLst/>
                          <a:hlinkClick r:id="rId3"/>
                        </a:rPr>
                        <a:t/>
                      </a:r>
                      <a:br>
                        <a:rPr lang="en-US" sz="1400" u="none" strike="noStrike" dirty="0">
                          <a:effectLst/>
                          <a:hlinkClick r:id="rId3"/>
                        </a:rPr>
                      </a:br>
                      <a:r>
                        <a:rPr lang="en-US" sz="1400" u="none" strike="noStrike" dirty="0">
                          <a:effectLst/>
                        </a:rPr>
                        <a:t>Susan Courtney</a:t>
                      </a:r>
                      <a:r>
                        <a:rPr lang="en-US" sz="1400" u="none" strike="noStrike" dirty="0">
                          <a:effectLst/>
                          <a:hlinkClick r:id="rId3"/>
                        </a:rPr>
                        <a:t/>
                      </a:r>
                      <a:br>
                        <a:rPr lang="en-US" sz="1400" u="none" strike="noStrike" dirty="0">
                          <a:effectLst/>
                          <a:hlinkClick r:id="rId3"/>
                        </a:rPr>
                      </a:br>
                      <a:r>
                        <a:rPr lang="en-US" sz="1400" u="none" dirty="0" err="1">
                          <a:effectLst/>
                        </a:rPr>
                        <a:t>Sr</a:t>
                      </a:r>
                      <a:r>
                        <a:rPr lang="en-US" sz="1400" u="none" dirty="0">
                          <a:effectLst/>
                        </a:rPr>
                        <a:t> VP</a:t>
                      </a:r>
                      <a:br>
                        <a:rPr lang="en-US" sz="1400" u="none" dirty="0">
                          <a:effectLst/>
                        </a:rPr>
                      </a:br>
                      <a:r>
                        <a:rPr lang="en-US" sz="1400" u="none" dirty="0">
                          <a:effectLst/>
                        </a:rPr>
                        <a:t>BCBS Nebraska</a:t>
                      </a:r>
                      <a:endParaRPr lang="en-US" sz="1400" u="none" dirty="0">
                        <a:effectLst/>
                        <a:latin typeface="Calibri"/>
                        <a:ea typeface="Calibri"/>
                        <a:cs typeface="Times New Roman"/>
                      </a:endParaRPr>
                    </a:p>
                  </a:txBody>
                  <a:tcPr marL="0" marR="127000" marT="127000" marB="127000" anchor="ctr"/>
                </a:tc>
                <a:tc>
                  <a:txBody>
                    <a:bodyPr/>
                    <a:lstStyle/>
                    <a:p>
                      <a:pPr marL="0" marR="0" indent="0" algn="r" defTabSz="914400" rtl="0" eaLnBrk="1" fontAlgn="auto" latinLnBrk="0" hangingPunct="1">
                        <a:lnSpc>
                          <a:spcPts val="2055"/>
                        </a:lnSpc>
                        <a:spcBef>
                          <a:spcPts val="2400"/>
                        </a:spcBef>
                        <a:spcAft>
                          <a:spcPts val="3600"/>
                        </a:spcAft>
                        <a:buClrTx/>
                        <a:buSzTx/>
                        <a:buFontTx/>
                        <a:buNone/>
                        <a:tabLst/>
                        <a:defRPr/>
                      </a:pPr>
                      <a:r>
                        <a:rPr lang="en-US" sz="1400" u="none" strike="noStrike" dirty="0" smtClean="0">
                          <a:effectLst/>
                        </a:rPr>
                        <a:t>Charles Evans</a:t>
                      </a:r>
                      <a:r>
                        <a:rPr lang="en-US" sz="1400" u="none" dirty="0" smtClean="0">
                          <a:effectLst/>
                        </a:rPr>
                        <a:t/>
                      </a:r>
                      <a:br>
                        <a:rPr lang="en-US" sz="1400" u="none" dirty="0" smtClean="0">
                          <a:effectLst/>
                        </a:rPr>
                      </a:br>
                      <a:r>
                        <a:rPr lang="en-US" sz="1400" u="none" dirty="0" smtClean="0">
                          <a:effectLst/>
                        </a:rPr>
                        <a:t>CTO</a:t>
                      </a:r>
                      <a:br>
                        <a:rPr lang="en-US" sz="1400" u="none" dirty="0" smtClean="0">
                          <a:effectLst/>
                        </a:rPr>
                      </a:br>
                      <a:r>
                        <a:rPr lang="en-US" sz="1400" u="none" dirty="0" smtClean="0">
                          <a:effectLst/>
                        </a:rPr>
                        <a:t>Intergraph</a:t>
                      </a:r>
                      <a:endParaRPr lang="en-US" sz="1400" u="none" dirty="0" smtClean="0">
                        <a:effectLst/>
                        <a:latin typeface="+mn-lt"/>
                        <a:ea typeface="Calibri"/>
                        <a:cs typeface="Times New Roman"/>
                      </a:endParaRPr>
                    </a:p>
                  </a:txBody>
                  <a:tcPr marL="0" marR="127000" marT="127000" marB="127000" anchor="ctr"/>
                </a:tc>
                <a:tc>
                  <a:txBody>
                    <a:bodyPr/>
                    <a:lstStyle/>
                    <a:p>
                      <a:pPr marL="0" marR="0" algn="r">
                        <a:lnSpc>
                          <a:spcPts val="2055"/>
                        </a:lnSpc>
                        <a:spcBef>
                          <a:spcPts val="2400"/>
                        </a:spcBef>
                        <a:spcAft>
                          <a:spcPts val="3600"/>
                        </a:spcAft>
                      </a:pPr>
                      <a:r>
                        <a:rPr lang="en-US" sz="1400" u="none" strike="noStrike" dirty="0">
                          <a:effectLst/>
                          <a:hlinkClick r:id="rId3"/>
                        </a:rPr>
                        <a:t/>
                      </a:r>
                      <a:br>
                        <a:rPr lang="en-US" sz="1400" u="none" strike="noStrike" dirty="0">
                          <a:effectLst/>
                          <a:hlinkClick r:id="rId3"/>
                        </a:rPr>
                      </a:br>
                      <a:r>
                        <a:rPr lang="en-US" sz="1400" u="none" strike="noStrike" dirty="0">
                          <a:effectLst/>
                        </a:rPr>
                        <a:t>Julia </a:t>
                      </a:r>
                      <a:r>
                        <a:rPr lang="en-US" sz="1400" u="none" strike="noStrike" dirty="0" err="1">
                          <a:effectLst/>
                        </a:rPr>
                        <a:t>Chicowski</a:t>
                      </a:r>
                      <a:r>
                        <a:rPr lang="en-US" sz="1400" u="none" dirty="0">
                          <a:effectLst/>
                        </a:rPr>
                        <a:t/>
                      </a:r>
                      <a:br>
                        <a:rPr lang="en-US" sz="1400" u="none" dirty="0">
                          <a:effectLst/>
                        </a:rPr>
                      </a:br>
                      <a:r>
                        <a:rPr lang="en-US" sz="1400" u="none" dirty="0">
                          <a:effectLst/>
                        </a:rPr>
                        <a:t>VP User Experience</a:t>
                      </a:r>
                      <a:br>
                        <a:rPr lang="en-US" sz="1400" u="none" dirty="0">
                          <a:effectLst/>
                        </a:rPr>
                      </a:br>
                      <a:r>
                        <a:rPr lang="en-US" sz="1400" u="none" dirty="0">
                          <a:effectLst/>
                        </a:rPr>
                        <a:t>Fidelity Investments</a:t>
                      </a:r>
                      <a:endParaRPr lang="en-US" sz="1400" u="none" dirty="0">
                        <a:effectLst/>
                        <a:latin typeface="Calibri"/>
                        <a:ea typeface="Calibri"/>
                        <a:cs typeface="Times New Roman"/>
                      </a:endParaRPr>
                    </a:p>
                  </a:txBody>
                  <a:tcPr marL="0" marR="127000" marT="127000" marB="127000" anchor="ctr"/>
                </a:tc>
              </a:tr>
              <a:tr h="2028329">
                <a:tc>
                  <a:txBody>
                    <a:bodyPr/>
                    <a:lstStyle/>
                    <a:p>
                      <a:pPr marL="0" marR="0" algn="r">
                        <a:lnSpc>
                          <a:spcPts val="2055"/>
                        </a:lnSpc>
                        <a:spcBef>
                          <a:spcPts val="2400"/>
                        </a:spcBef>
                        <a:spcAft>
                          <a:spcPts val="3600"/>
                        </a:spcAft>
                      </a:pPr>
                      <a:r>
                        <a:rPr lang="en-US" sz="1400" u="none" strike="noStrike" dirty="0">
                          <a:effectLst/>
                          <a:hlinkClick r:id="rId3"/>
                        </a:rPr>
                        <a:t/>
                      </a:r>
                      <a:br>
                        <a:rPr lang="en-US" sz="1400" u="none" strike="noStrike" dirty="0">
                          <a:effectLst/>
                          <a:hlinkClick r:id="rId3"/>
                        </a:rPr>
                      </a:br>
                      <a:r>
                        <a:rPr lang="en-US" sz="1400" u="none" strike="noStrike" dirty="0">
                          <a:effectLst/>
                        </a:rPr>
                        <a:t>Brad </a:t>
                      </a:r>
                      <a:r>
                        <a:rPr lang="en-US" sz="1400" u="none" strike="noStrike" dirty="0" err="1">
                          <a:effectLst/>
                        </a:rPr>
                        <a:t>Jaehn</a:t>
                      </a:r>
                      <a:r>
                        <a:rPr lang="en-US" sz="1400" u="none" strike="noStrike" dirty="0">
                          <a:effectLst/>
                          <a:hlinkClick r:id="rId3"/>
                        </a:rPr>
                        <a:t/>
                      </a:r>
                      <a:br>
                        <a:rPr lang="en-US" sz="1400" u="none" strike="noStrike" dirty="0">
                          <a:effectLst/>
                          <a:hlinkClick r:id="rId3"/>
                        </a:rPr>
                      </a:br>
                      <a:r>
                        <a:rPr lang="en-US" sz="1400" u="none" dirty="0" smtClean="0">
                          <a:effectLst/>
                        </a:rPr>
                        <a:t>VP Product</a:t>
                      </a:r>
                      <a:r>
                        <a:rPr lang="en-US" sz="1400" u="none" dirty="0">
                          <a:effectLst/>
                        </a:rPr>
                        <a:t/>
                      </a:r>
                      <a:br>
                        <a:rPr lang="en-US" sz="1400" u="none" dirty="0">
                          <a:effectLst/>
                        </a:rPr>
                      </a:br>
                      <a:r>
                        <a:rPr lang="en-US" sz="1400" u="none" dirty="0" err="1">
                          <a:effectLst/>
                        </a:rPr>
                        <a:t>Gogo</a:t>
                      </a:r>
                      <a:r>
                        <a:rPr lang="en-US" sz="1400" u="none" dirty="0">
                          <a:effectLst/>
                        </a:rPr>
                        <a:t/>
                      </a:r>
                      <a:br>
                        <a:rPr lang="en-US" sz="1400" u="none" dirty="0">
                          <a:effectLst/>
                        </a:rPr>
                      </a:br>
                      <a:r>
                        <a:rPr lang="en-US" sz="1400" u="none" dirty="0">
                          <a:effectLst/>
                        </a:rPr>
                        <a:t>.</a:t>
                      </a:r>
                      <a:endParaRPr lang="en-US" sz="1400" u="none" dirty="0">
                        <a:effectLst/>
                        <a:latin typeface="Calibri"/>
                        <a:ea typeface="Calibri"/>
                        <a:cs typeface="Times New Roman"/>
                      </a:endParaRPr>
                    </a:p>
                  </a:txBody>
                  <a:tcPr marL="0" marR="127000" marT="127000" marB="127000" anchor="ctr"/>
                </a:tc>
                <a:tc>
                  <a:txBody>
                    <a:bodyPr/>
                    <a:lstStyle/>
                    <a:p>
                      <a:pPr marL="0" marR="0" algn="r">
                        <a:lnSpc>
                          <a:spcPts val="2055"/>
                        </a:lnSpc>
                        <a:spcBef>
                          <a:spcPts val="2400"/>
                        </a:spcBef>
                        <a:spcAft>
                          <a:spcPts val="3600"/>
                        </a:spcAft>
                      </a:pPr>
                      <a:r>
                        <a:rPr lang="en-US" sz="1400" u="none" dirty="0">
                          <a:effectLst/>
                        </a:rPr>
                        <a:t> </a:t>
                      </a:r>
                      <a:r>
                        <a:rPr lang="en-US" sz="1400" u="none" dirty="0">
                          <a:effectLst/>
                          <a:hlinkClick r:id="rId3"/>
                        </a:rPr>
                        <a:t/>
                      </a:r>
                      <a:br>
                        <a:rPr lang="en-US" sz="1400" u="none" dirty="0">
                          <a:effectLst/>
                          <a:hlinkClick r:id="rId3"/>
                        </a:rPr>
                      </a:br>
                      <a:r>
                        <a:rPr lang="en-US" sz="1400" u="none" dirty="0">
                          <a:effectLst/>
                        </a:rPr>
                        <a:t>Simon Galbraith</a:t>
                      </a:r>
                      <a:r>
                        <a:rPr lang="en-US" sz="1400" u="none" dirty="0">
                          <a:effectLst/>
                          <a:hlinkClick r:id="rId3"/>
                        </a:rPr>
                        <a:t/>
                      </a:r>
                      <a:br>
                        <a:rPr lang="en-US" sz="1400" u="none" dirty="0">
                          <a:effectLst/>
                          <a:hlinkClick r:id="rId3"/>
                        </a:rPr>
                      </a:br>
                      <a:r>
                        <a:rPr lang="en-US" sz="1400" u="none" dirty="0">
                          <a:effectLst/>
                        </a:rPr>
                        <a:t>CEO</a:t>
                      </a:r>
                      <a:br>
                        <a:rPr lang="en-US" sz="1400" u="none" dirty="0">
                          <a:effectLst/>
                        </a:rPr>
                      </a:br>
                      <a:r>
                        <a:rPr lang="en-US" sz="1400" u="none" dirty="0">
                          <a:effectLst/>
                        </a:rPr>
                        <a:t>Red Gate </a:t>
                      </a:r>
                      <a:r>
                        <a:rPr lang="en-US" sz="1400" u="none" dirty="0" smtClean="0">
                          <a:effectLst/>
                        </a:rPr>
                        <a:t>Software</a:t>
                      </a:r>
                      <a:r>
                        <a:rPr lang="en-US" sz="1400" u="none" dirty="0">
                          <a:effectLst/>
                        </a:rPr>
                        <a:t/>
                      </a:r>
                      <a:br>
                        <a:rPr lang="en-US" sz="1400" u="none" dirty="0">
                          <a:effectLst/>
                        </a:rPr>
                      </a:br>
                      <a:r>
                        <a:rPr lang="en-US" sz="1400" u="none" dirty="0">
                          <a:effectLst/>
                        </a:rPr>
                        <a:t>.</a:t>
                      </a:r>
                      <a:endParaRPr lang="en-US" sz="1400" u="none" dirty="0">
                        <a:solidFill>
                          <a:srgbClr val="4C5456"/>
                        </a:solidFill>
                        <a:effectLst/>
                        <a:latin typeface="Arial"/>
                        <a:ea typeface="Times New Roman"/>
                        <a:cs typeface="Times New Roman"/>
                      </a:endParaRPr>
                    </a:p>
                  </a:txBody>
                  <a:tcPr marL="0" marR="127000" marT="127000" marB="127000" anchor="ctr"/>
                </a:tc>
                <a:tc>
                  <a:txBody>
                    <a:bodyPr/>
                    <a:lstStyle/>
                    <a:p>
                      <a:pPr marL="0" marR="0" algn="r">
                        <a:lnSpc>
                          <a:spcPts val="2055"/>
                        </a:lnSpc>
                        <a:spcBef>
                          <a:spcPts val="2400"/>
                        </a:spcBef>
                        <a:spcAft>
                          <a:spcPts val="3600"/>
                        </a:spcAft>
                      </a:pPr>
                      <a:r>
                        <a:rPr lang="en-US" sz="1400" u="none" strike="noStrike" dirty="0">
                          <a:effectLst/>
                          <a:hlinkClick r:id="rId3"/>
                        </a:rPr>
                        <a:t/>
                      </a:r>
                      <a:br>
                        <a:rPr lang="en-US" sz="1400" u="none" strike="noStrike" dirty="0">
                          <a:effectLst/>
                          <a:hlinkClick r:id="rId3"/>
                        </a:rPr>
                      </a:br>
                      <a:r>
                        <a:rPr lang="en-US" sz="1400" u="none" strike="noStrike" dirty="0">
                          <a:effectLst/>
                        </a:rPr>
                        <a:t>Nagaraj Srinivasan</a:t>
                      </a:r>
                      <a:r>
                        <a:rPr lang="en-US" sz="1400" u="none" strike="noStrike" dirty="0">
                          <a:effectLst/>
                          <a:hlinkClick r:id="rId3"/>
                        </a:rPr>
                        <a:t/>
                      </a:r>
                      <a:br>
                        <a:rPr lang="en-US" sz="1400" u="none" strike="noStrike" dirty="0">
                          <a:effectLst/>
                          <a:hlinkClick r:id="rId3"/>
                        </a:rPr>
                      </a:br>
                      <a:r>
                        <a:rPr lang="en-US" sz="1400" u="none" dirty="0">
                          <a:effectLst/>
                        </a:rPr>
                        <a:t>VP Technology</a:t>
                      </a:r>
                      <a:br>
                        <a:rPr lang="en-US" sz="1400" u="none" dirty="0">
                          <a:effectLst/>
                        </a:rPr>
                      </a:br>
                      <a:r>
                        <a:rPr lang="en-US" sz="1400" u="none" dirty="0">
                          <a:effectLst/>
                        </a:rPr>
                        <a:t>Landmark Software</a:t>
                      </a:r>
                      <a:br>
                        <a:rPr lang="en-US" sz="1400" u="none" dirty="0">
                          <a:effectLst/>
                        </a:rPr>
                      </a:br>
                      <a:r>
                        <a:rPr lang="en-US" sz="1400" u="none" dirty="0">
                          <a:effectLst/>
                        </a:rPr>
                        <a:t>and Services</a:t>
                      </a:r>
                      <a:endParaRPr lang="en-US" sz="1400" u="none" dirty="0">
                        <a:effectLst/>
                        <a:latin typeface="Calibri"/>
                        <a:ea typeface="Calibri"/>
                        <a:cs typeface="Times New Roman"/>
                      </a:endParaRPr>
                    </a:p>
                  </a:txBody>
                  <a:tcPr marL="0" marR="127000" marT="127000" marB="127000" anchor="ctr"/>
                </a:tc>
              </a:tr>
              <a:tr h="1781671">
                <a:tc>
                  <a:txBody>
                    <a:bodyPr/>
                    <a:lstStyle/>
                    <a:p>
                      <a:pPr marL="0" marR="0" algn="r">
                        <a:lnSpc>
                          <a:spcPts val="2055"/>
                        </a:lnSpc>
                        <a:spcBef>
                          <a:spcPts val="2400"/>
                        </a:spcBef>
                        <a:spcAft>
                          <a:spcPts val="3600"/>
                        </a:spcAft>
                      </a:pPr>
                      <a:r>
                        <a:rPr lang="en-US" sz="1400" u="none" strike="noStrike" dirty="0">
                          <a:effectLst/>
                          <a:hlinkClick r:id="rId3"/>
                        </a:rPr>
                        <a:t/>
                      </a:r>
                      <a:br>
                        <a:rPr lang="en-US" sz="1400" u="none" strike="noStrike" dirty="0">
                          <a:effectLst/>
                          <a:hlinkClick r:id="rId3"/>
                        </a:rPr>
                      </a:br>
                      <a:r>
                        <a:rPr lang="en-US" sz="1400" u="none" strike="noStrike" dirty="0">
                          <a:effectLst/>
                        </a:rPr>
                        <a:t>Gary Gruver</a:t>
                      </a:r>
                      <a:r>
                        <a:rPr lang="en-US" sz="1400" u="none" strike="noStrike" dirty="0">
                          <a:effectLst/>
                          <a:hlinkClick r:id="rId3"/>
                        </a:rPr>
                        <a:t/>
                      </a:r>
                      <a:br>
                        <a:rPr lang="en-US" sz="1400" u="none" strike="noStrike" dirty="0">
                          <a:effectLst/>
                          <a:hlinkClick r:id="rId3"/>
                        </a:rPr>
                      </a:br>
                      <a:r>
                        <a:rPr lang="en-US" sz="1400" u="none" dirty="0">
                          <a:effectLst/>
                        </a:rPr>
                        <a:t>VP QE</a:t>
                      </a:r>
                      <a:br>
                        <a:rPr lang="en-US" sz="1400" u="none" dirty="0">
                          <a:effectLst/>
                        </a:rPr>
                      </a:br>
                      <a:r>
                        <a:rPr lang="en-US" sz="1400" u="none" dirty="0">
                          <a:effectLst/>
                        </a:rPr>
                        <a:t>Macys</a:t>
                      </a:r>
                      <a:endParaRPr lang="en-US" sz="1400" u="none" dirty="0">
                        <a:effectLst/>
                        <a:latin typeface="Calibri"/>
                        <a:ea typeface="Calibri"/>
                        <a:cs typeface="Times New Roman"/>
                      </a:endParaRPr>
                    </a:p>
                  </a:txBody>
                  <a:tcPr marL="0" marR="127000" marT="127000" marB="127000" anchor="ctr"/>
                </a:tc>
                <a:tc>
                  <a:txBody>
                    <a:bodyPr/>
                    <a:lstStyle/>
                    <a:p>
                      <a:pPr marL="0" marR="0" algn="r">
                        <a:lnSpc>
                          <a:spcPts val="2055"/>
                        </a:lnSpc>
                        <a:spcBef>
                          <a:spcPts val="2400"/>
                        </a:spcBef>
                        <a:spcAft>
                          <a:spcPts val="3600"/>
                        </a:spcAft>
                      </a:pPr>
                      <a:r>
                        <a:rPr lang="en-US" sz="1400" u="none" strike="noStrike" dirty="0">
                          <a:effectLst/>
                          <a:hlinkClick r:id="rId3"/>
                        </a:rPr>
                        <a:t/>
                      </a:r>
                      <a:br>
                        <a:rPr lang="en-US" sz="1400" u="none" strike="noStrike" dirty="0">
                          <a:effectLst/>
                          <a:hlinkClick r:id="rId3"/>
                        </a:rPr>
                      </a:br>
                      <a:r>
                        <a:rPr lang="en-US" sz="1400" u="none" strike="noStrike" dirty="0" err="1">
                          <a:effectLst/>
                        </a:rPr>
                        <a:t>Hendrik</a:t>
                      </a:r>
                      <a:r>
                        <a:rPr lang="en-US" sz="1400" u="none" strike="noStrike" dirty="0">
                          <a:effectLst/>
                        </a:rPr>
                        <a:t> </a:t>
                      </a:r>
                      <a:r>
                        <a:rPr lang="en-US" sz="1400" u="none" strike="noStrike" dirty="0" err="1">
                          <a:effectLst/>
                        </a:rPr>
                        <a:t>Esser</a:t>
                      </a:r>
                      <a:r>
                        <a:rPr lang="en-US" sz="1400" u="none" dirty="0">
                          <a:effectLst/>
                        </a:rPr>
                        <a:t/>
                      </a:r>
                      <a:br>
                        <a:rPr lang="en-US" sz="1400" u="none" dirty="0">
                          <a:effectLst/>
                        </a:rPr>
                      </a:br>
                      <a:r>
                        <a:rPr lang="en-US" sz="1400" u="none" dirty="0" smtClean="0">
                          <a:effectLst/>
                        </a:rPr>
                        <a:t>Director</a:t>
                      </a:r>
                      <a:r>
                        <a:rPr lang="en-US" sz="1400" u="none" dirty="0">
                          <a:effectLst/>
                        </a:rPr>
                        <a:t/>
                      </a:r>
                      <a:br>
                        <a:rPr lang="en-US" sz="1400" u="none" dirty="0">
                          <a:effectLst/>
                        </a:rPr>
                      </a:br>
                      <a:r>
                        <a:rPr lang="en-US" sz="1400" u="none" dirty="0">
                          <a:effectLst/>
                        </a:rPr>
                        <a:t>Ericsson</a:t>
                      </a:r>
                      <a:endParaRPr lang="en-US" sz="1400" u="none" dirty="0">
                        <a:effectLst/>
                        <a:latin typeface="Calibri"/>
                        <a:ea typeface="Calibri"/>
                        <a:cs typeface="Times New Roman"/>
                      </a:endParaRPr>
                    </a:p>
                  </a:txBody>
                  <a:tcPr marL="0" marR="127000" marT="127000" marB="127000" anchor="ctr"/>
                </a:tc>
                <a:tc>
                  <a:txBody>
                    <a:bodyPr/>
                    <a:lstStyle/>
                    <a:p>
                      <a:pPr marL="0" marR="0" indent="0" algn="r" defTabSz="914400" rtl="0" eaLnBrk="1" fontAlgn="auto" latinLnBrk="0" hangingPunct="1">
                        <a:lnSpc>
                          <a:spcPts val="2055"/>
                        </a:lnSpc>
                        <a:spcBef>
                          <a:spcPts val="2400"/>
                        </a:spcBef>
                        <a:spcAft>
                          <a:spcPts val="3600"/>
                        </a:spcAft>
                        <a:buClrTx/>
                        <a:buSzTx/>
                        <a:buFontTx/>
                        <a:buNone/>
                        <a:tabLst/>
                        <a:defRPr/>
                      </a:pPr>
                      <a:r>
                        <a:rPr lang="en-US" sz="1400" u="none" strike="noStrike" dirty="0" smtClean="0">
                          <a:effectLst/>
                          <a:hlinkClick r:id="rId3"/>
                        </a:rPr>
                        <a:t/>
                      </a:r>
                      <a:br>
                        <a:rPr lang="en-US" sz="1400" u="none" strike="noStrike" dirty="0" smtClean="0">
                          <a:effectLst/>
                          <a:hlinkClick r:id="rId3"/>
                        </a:rPr>
                      </a:br>
                      <a:r>
                        <a:rPr lang="en-US" sz="1400" u="none" strike="noStrike" dirty="0" err="1" smtClean="0">
                          <a:effectLst/>
                        </a:rPr>
                        <a:t>Ojonimi</a:t>
                      </a:r>
                      <a:r>
                        <a:rPr lang="en-US" sz="1400" u="none" strike="noStrike" dirty="0" smtClean="0">
                          <a:effectLst/>
                        </a:rPr>
                        <a:t> </a:t>
                      </a:r>
                      <a:r>
                        <a:rPr lang="en-US" sz="1400" u="none" strike="noStrike" dirty="0" err="1" smtClean="0">
                          <a:effectLst/>
                        </a:rPr>
                        <a:t>Bako</a:t>
                      </a:r>
                      <a:r>
                        <a:rPr lang="en-US" sz="1400" u="none" strike="noStrike" dirty="0" smtClean="0">
                          <a:effectLst/>
                          <a:hlinkClick r:id="rId3"/>
                        </a:rPr>
                        <a:t/>
                      </a:r>
                      <a:br>
                        <a:rPr lang="en-US" sz="1400" u="none" strike="noStrike" dirty="0" smtClean="0">
                          <a:effectLst/>
                          <a:hlinkClick r:id="rId3"/>
                        </a:rPr>
                      </a:br>
                      <a:r>
                        <a:rPr lang="en-US" sz="1400" u="none" dirty="0" smtClean="0">
                          <a:effectLst/>
                        </a:rPr>
                        <a:t>Director</a:t>
                      </a:r>
                      <a:br>
                        <a:rPr lang="en-US" sz="1400" u="none" dirty="0" smtClean="0">
                          <a:effectLst/>
                        </a:rPr>
                      </a:br>
                      <a:r>
                        <a:rPr lang="en-US" sz="1400" u="none" dirty="0" err="1" smtClean="0">
                          <a:effectLst/>
                        </a:rPr>
                        <a:t>Walmart</a:t>
                      </a:r>
                      <a:r>
                        <a:rPr lang="en-US" sz="1400" u="none" strike="noStrike" dirty="0">
                          <a:effectLst/>
                          <a:hlinkClick r:id="rId3"/>
                        </a:rPr>
                        <a:t/>
                      </a:r>
                      <a:br>
                        <a:rPr lang="en-US" sz="1400" u="none" strike="noStrike" dirty="0">
                          <a:effectLst/>
                          <a:hlinkClick r:id="rId3"/>
                        </a:rPr>
                      </a:br>
                      <a:endParaRPr lang="en-US" sz="1400" u="none" dirty="0">
                        <a:effectLst/>
                        <a:latin typeface="Calibri"/>
                        <a:ea typeface="Calibri"/>
                        <a:cs typeface="Times New Roman"/>
                      </a:endParaRPr>
                    </a:p>
                  </a:txBody>
                  <a:tcPr marL="0" marR="127000" marT="127000" marB="127000" anchor="ctr"/>
                </a:tc>
              </a:tr>
            </a:tbl>
          </a:graphicData>
        </a:graphic>
      </p:graphicFrame>
      <p:pic>
        <p:nvPicPr>
          <p:cNvPr id="4105" name="Picture 9" descr="Description: Susan1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61566"/>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escription: Ojonimi150.png">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0706" y="4952504"/>
            <a:ext cx="10477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escription: Julia150.jpg">
            <a:hlinkClick r:id="rId3"/>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0706" y="1190129"/>
            <a:ext cx="10477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scription: Brad150.jpg">
            <a:hlinkClick r:id="rId3"/>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166566"/>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escription: Simon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187" y="3166566"/>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scription: Nagaraj150.jpg">
            <a:hlinkClick r:id="rId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0706" y="3095129"/>
            <a:ext cx="10477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escription: Gary150.jpg">
            <a:hlinkClick r:id="rId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5023941"/>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scription: Hendrik50.jpg">
            <a:hlinkClick r:id="rId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4187" y="5023941"/>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Description: Charles150.jpg">
            <a:hlinkClick r:id="rId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4187" y="1261566"/>
            <a:ext cx="9525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7620000" cy="838200"/>
          </a:xfrm>
        </p:spPr>
        <p:txBody>
          <a:bodyPr/>
          <a:lstStyle/>
          <a:p>
            <a:r>
              <a:rPr lang="en-US" dirty="0" smtClean="0"/>
              <a:t>Agile Executive Forum</a:t>
            </a:r>
            <a:r>
              <a:rPr lang="en-US" baseline="0" dirty="0" smtClean="0"/>
              <a:t> 2013</a:t>
            </a:r>
            <a:endParaRPr lang="en-US" dirty="0"/>
          </a:p>
        </p:txBody>
      </p:sp>
    </p:spTree>
    <p:extLst>
      <p:ext uri="{BB962C8B-B14F-4D97-AF65-F5344CB8AC3E}">
        <p14:creationId xmlns:p14="http://schemas.microsoft.com/office/powerpoint/2010/main" val="3008401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a:spLocks noGrp="1"/>
          </p:cNvSpPr>
          <p:nvPr>
            <p:ph idx="1"/>
          </p:nvPr>
        </p:nvSpPr>
        <p:spPr>
          <a:xfrm>
            <a:off x="304800" y="4953000"/>
            <a:ext cx="8458200" cy="762000"/>
          </a:xfrm>
        </p:spPr>
        <p:txBody>
          <a:bodyPr>
            <a:noAutofit/>
          </a:bodyPr>
          <a:lstStyle/>
          <a:p>
            <a:pPr marL="0" indent="0" algn="ctr">
              <a:buNone/>
            </a:pPr>
            <a:r>
              <a:rPr lang="en-US" sz="3500" b="1" dirty="0" smtClean="0">
                <a:solidFill>
                  <a:schemeClr val="tx1">
                    <a:lumMod val="85000"/>
                    <a:lumOff val="15000"/>
                  </a:schemeClr>
                </a:solidFill>
                <a:latin typeface="Calibri" pitchFamily="34" charset="0"/>
                <a:cs typeface="Calibri" pitchFamily="34" charset="0"/>
              </a:rPr>
              <a:t>Agile embraces </a:t>
            </a:r>
            <a:r>
              <a:rPr lang="en-US" sz="3500" b="1" dirty="0" smtClean="0">
                <a:solidFill>
                  <a:srgbClr val="00B050"/>
                </a:solidFill>
                <a:latin typeface="Calibri" pitchFamily="34" charset="0"/>
                <a:cs typeface="Calibri" pitchFamily="34" charset="0"/>
              </a:rPr>
              <a:t>REALITY</a:t>
            </a:r>
            <a:r>
              <a:rPr lang="en-US" sz="3500" b="1" dirty="0" smtClean="0">
                <a:solidFill>
                  <a:schemeClr val="tx1">
                    <a:lumMod val="85000"/>
                    <a:lumOff val="15000"/>
                  </a:schemeClr>
                </a:solidFill>
                <a:latin typeface="Calibri" pitchFamily="34" charset="0"/>
                <a:cs typeface="Calibri" pitchFamily="34" charset="0"/>
              </a:rPr>
              <a:t>.</a:t>
            </a:r>
            <a:endParaRPr lang="en-US" sz="3500" b="1" dirty="0" smtClean="0">
              <a:solidFill>
                <a:srgbClr val="C00000"/>
              </a:solidFill>
              <a:latin typeface="Calibri" pitchFamily="34" charset="0"/>
              <a:cs typeface="Calibri" pitchFamily="34" charset="0"/>
            </a:endParaRPr>
          </a:p>
          <a:p>
            <a:pPr marL="0" indent="0" algn="ctr">
              <a:buNone/>
            </a:pPr>
            <a:endParaRPr lang="en-US" sz="2400" b="1" dirty="0" smtClean="0">
              <a:solidFill>
                <a:srgbClr val="C00000"/>
              </a:solidFill>
              <a:latin typeface="Calibri" pitchFamily="34" charset="0"/>
              <a:cs typeface="Calibri" pitchFamily="34" charset="0"/>
            </a:endParaRPr>
          </a:p>
        </p:txBody>
      </p:sp>
      <p:sp>
        <p:nvSpPr>
          <p:cNvPr id="2" name="Title 1"/>
          <p:cNvSpPr>
            <a:spLocks noGrp="1"/>
          </p:cNvSpPr>
          <p:nvPr>
            <p:ph type="title"/>
          </p:nvPr>
        </p:nvSpPr>
        <p:spPr>
          <a:xfrm>
            <a:off x="304800" y="457200"/>
            <a:ext cx="8398933" cy="1371600"/>
          </a:xfrm>
        </p:spPr>
        <p:txBody>
          <a:bodyPr>
            <a:normAutofit fontScale="90000"/>
          </a:bodyPr>
          <a:lstStyle/>
          <a:p>
            <a:pPr algn="ctr"/>
            <a:r>
              <a:rPr lang="en-US" dirty="0" smtClean="0">
                <a:latin typeface="Calibri" pitchFamily="34" charset="0"/>
                <a:cs typeface="Calibri" pitchFamily="34" charset="0"/>
              </a:rPr>
              <a:t>Agile is a Way of Thinking</a:t>
            </a:r>
            <a:br>
              <a:rPr lang="en-US" dirty="0" smtClean="0">
                <a:latin typeface="Calibri" pitchFamily="34" charset="0"/>
                <a:cs typeface="Calibri" pitchFamily="34" charset="0"/>
              </a:rPr>
            </a:br>
            <a:endParaRPr lang="en-US" dirty="0">
              <a:latin typeface="Calibri" pitchFamily="34" charset="0"/>
              <a:cs typeface="Calibri" pitchFamily="34" charset="0"/>
            </a:endParaRPr>
          </a:p>
        </p:txBody>
      </p:sp>
      <p:pic>
        <p:nvPicPr>
          <p:cNvPr id="13" name="Picture 2" descr="http://mindby.com/files/2010/01/Thinking-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5635">
            <a:off x="3647221" y="1699861"/>
            <a:ext cx="1886625" cy="253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5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9050"/>
            <a:ext cx="9144000" cy="687705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67200" y="2435344"/>
            <a:ext cx="646573" cy="646573"/>
          </a:xfrm>
          <a:prstGeom prst="ellipse">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28069" y="2590800"/>
            <a:ext cx="2209800" cy="2209800"/>
          </a:xfrm>
          <a:prstGeom prst="ellipse">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467600" y="4800600"/>
            <a:ext cx="1197226" cy="1134214"/>
          </a:xfrm>
          <a:prstGeom prst="ellipse">
            <a:avLst/>
          </a:prstGeom>
        </p:spPr>
      </p:pic>
      <p:sp>
        <p:nvSpPr>
          <p:cNvPr id="10" name="Title 1"/>
          <p:cNvSpPr txBox="1">
            <a:spLocks/>
          </p:cNvSpPr>
          <p:nvPr/>
        </p:nvSpPr>
        <p:spPr>
          <a:xfrm>
            <a:off x="267177" y="216024"/>
            <a:ext cx="8667750" cy="1295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US" sz="3200" dirty="0" smtClean="0">
                <a:solidFill>
                  <a:schemeClr val="bg1"/>
                </a:solidFill>
              </a:rPr>
              <a:t>We’ve been to the Moon!</a:t>
            </a:r>
            <a:br>
              <a:rPr lang="en-US" sz="3200" dirty="0" smtClean="0">
                <a:solidFill>
                  <a:schemeClr val="bg1"/>
                </a:solidFill>
              </a:rPr>
            </a:br>
            <a:r>
              <a:rPr lang="en-US" sz="3200" dirty="0" smtClean="0">
                <a:solidFill>
                  <a:schemeClr val="bg1"/>
                </a:solidFill>
              </a:rPr>
              <a:t>How hard could Mars be?</a:t>
            </a:r>
            <a:endParaRPr lang="en-US" sz="2800" dirty="0">
              <a:solidFill>
                <a:schemeClr val="bg1"/>
              </a:solidFill>
            </a:endParaRPr>
          </a:p>
        </p:txBody>
      </p:sp>
      <p:sp>
        <p:nvSpPr>
          <p:cNvPr id="11" name="Subtitle 6"/>
          <p:cNvSpPr txBox="1">
            <a:spLocks/>
          </p:cNvSpPr>
          <p:nvPr/>
        </p:nvSpPr>
        <p:spPr>
          <a:xfrm>
            <a:off x="379145" y="5410200"/>
            <a:ext cx="3735655" cy="1083368"/>
          </a:xfrm>
          <a:prstGeom prst="rect">
            <a:avLst/>
          </a:prstGeom>
        </p:spPr>
        <p:txBody>
          <a:bodyPr vert="horz" lIns="91440" tIns="45720" rIns="91440" bIns="45720" rtlCol="0">
            <a:noAutofit/>
          </a:bodyPr>
          <a:lstStyle/>
          <a:p>
            <a:pPr marL="342900" indent="-342900">
              <a:spcBef>
                <a:spcPct val="20000"/>
              </a:spcBef>
              <a:buClr>
                <a:schemeClr val="tx2"/>
              </a:buClr>
              <a:defRPr/>
            </a:pPr>
            <a:r>
              <a:rPr lang="en-US" sz="2000" dirty="0" smtClean="0">
                <a:solidFill>
                  <a:schemeClr val="bg1"/>
                </a:solidFill>
              </a:rPr>
              <a:t>Charles Evans</a:t>
            </a:r>
          </a:p>
          <a:p>
            <a:pPr marL="342900" indent="-342900">
              <a:spcBef>
                <a:spcPct val="20000"/>
              </a:spcBef>
              <a:buClr>
                <a:schemeClr val="tx2"/>
              </a:buClr>
              <a:defRPr/>
            </a:pPr>
            <a:r>
              <a:rPr lang="en-US" sz="2000" dirty="0" smtClean="0">
                <a:solidFill>
                  <a:schemeClr val="bg1"/>
                </a:solidFill>
              </a:rPr>
              <a:t>CTO/EVP Development</a:t>
            </a:r>
          </a:p>
          <a:p>
            <a:pPr marL="342900" indent="-342900">
              <a:spcBef>
                <a:spcPct val="20000"/>
              </a:spcBef>
              <a:buClr>
                <a:schemeClr val="tx2"/>
              </a:buClr>
              <a:defRPr/>
            </a:pPr>
            <a:r>
              <a:rPr lang="en-US" sz="2000" dirty="0" smtClean="0">
                <a:solidFill>
                  <a:schemeClr val="bg1"/>
                </a:solidFill>
              </a:rPr>
              <a:t>Agile </a:t>
            </a:r>
            <a:r>
              <a:rPr lang="en-US" sz="2000" dirty="0">
                <a:solidFill>
                  <a:schemeClr val="bg1"/>
                </a:solidFill>
              </a:rPr>
              <a:t>2013 Executive </a:t>
            </a:r>
            <a:r>
              <a:rPr lang="en-US" sz="2000" dirty="0" smtClean="0">
                <a:solidFill>
                  <a:schemeClr val="bg1"/>
                </a:solidFill>
              </a:rPr>
              <a:t>Summit</a:t>
            </a: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endParaRPr kumimoji="0" lang="en-US" b="1" i="0" u="none" strike="noStrike" kern="1200" cap="none" spc="0" normalizeH="0" baseline="0" noProof="0" dirty="0">
              <a:ln>
                <a:noFill/>
              </a:ln>
              <a:solidFill>
                <a:schemeClr val="bg1"/>
              </a:solidFill>
              <a:effectLst/>
              <a:uLnTx/>
              <a:uFillTx/>
              <a:latin typeface="+mn-lt"/>
              <a:ea typeface="+mn-ea"/>
              <a:cs typeface="+mn-cs"/>
            </a:endParaRPr>
          </a:p>
        </p:txBody>
      </p:sp>
      <p:pic>
        <p:nvPicPr>
          <p:cNvPr id="12" name="Picture 11" descr="Logo_Color_RGB.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3682" y="216024"/>
            <a:ext cx="3768632" cy="914400"/>
          </a:xfrm>
          <a:prstGeom prst="rect">
            <a:avLst/>
          </a:prstGeom>
        </p:spPr>
      </p:pic>
      <p:pic>
        <p:nvPicPr>
          <p:cNvPr id="13" name="Picture 1" descr="Description: Charles150.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8260" y="5064818"/>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0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9050"/>
            <a:ext cx="9144000" cy="6877050"/>
          </a:xfrm>
          <a:prstGeom prst="rect">
            <a:avLst/>
          </a:prstGeom>
        </p:spPr>
      </p:pic>
      <p:sp>
        <p:nvSpPr>
          <p:cNvPr id="10" name="Title 1"/>
          <p:cNvSpPr txBox="1">
            <a:spLocks/>
          </p:cNvSpPr>
          <p:nvPr/>
        </p:nvSpPr>
        <p:spPr>
          <a:xfrm>
            <a:off x="238125" y="16961"/>
            <a:ext cx="8667750" cy="13125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US" sz="3200" dirty="0" smtClean="0">
                <a:solidFill>
                  <a:prstClr val="white"/>
                </a:solidFill>
              </a:rPr>
              <a:t>Our Journey</a:t>
            </a:r>
            <a:endParaRPr lang="en-US" sz="2800" dirty="0">
              <a:solidFill>
                <a:prstClr val="white"/>
              </a:solidFill>
            </a:endParaRPr>
          </a:p>
        </p:txBody>
      </p:sp>
      <p:pic>
        <p:nvPicPr>
          <p:cNvPr id="12" name="Picture 11" descr="Logo_Color_RGB.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5911755"/>
            <a:ext cx="3768632" cy="9144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20767091">
            <a:off x="838838" y="943811"/>
            <a:ext cx="6704451" cy="5131887"/>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graphicFrame>
        <p:nvGraphicFramePr>
          <p:cNvPr id="2" name="Diagram 1"/>
          <p:cNvGraphicFramePr/>
          <p:nvPr>
            <p:extLst>
              <p:ext uri="{D42A27DB-BD31-4B8C-83A1-F6EECF244321}">
                <p14:modId xmlns:p14="http://schemas.microsoft.com/office/powerpoint/2010/main" val="2668687273"/>
              </p:ext>
            </p:extLst>
          </p:nvPr>
        </p:nvGraphicFramePr>
        <p:xfrm>
          <a:off x="322847" y="1130424"/>
          <a:ext cx="8211553" cy="52703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7097269" y="374246"/>
            <a:ext cx="1808606" cy="1808606"/>
          </a:xfrm>
          <a:prstGeom prst="ellipse">
            <a:avLst/>
          </a:prstGeom>
        </p:spPr>
      </p:pic>
      <p:sp>
        <p:nvSpPr>
          <p:cNvPr id="15" name="Title 1"/>
          <p:cNvSpPr>
            <a:spLocks noGrp="1"/>
          </p:cNvSpPr>
          <p:nvPr>
            <p:ph type="title"/>
          </p:nvPr>
        </p:nvSpPr>
        <p:spPr>
          <a:xfrm>
            <a:off x="7087172" y="685800"/>
            <a:ext cx="1828800" cy="1219200"/>
          </a:xfrm>
        </p:spPr>
        <p:txBody>
          <a:bodyPr>
            <a:normAutofit fontScale="90000"/>
          </a:bodyPr>
          <a:lstStyle/>
          <a:p>
            <a:pPr algn="ctr"/>
            <a:r>
              <a:rPr lang="en-US" dirty="0" smtClean="0">
                <a:solidFill>
                  <a:schemeClr val="bg1"/>
                </a:solidFill>
              </a:rPr>
              <a:t>Agile Enterprise</a:t>
            </a:r>
            <a:endParaRPr lang="en-US" dirty="0">
              <a:solidFill>
                <a:schemeClr val="bg1"/>
              </a:solidFill>
            </a:endParaRPr>
          </a:p>
        </p:txBody>
      </p:sp>
      <p:pic>
        <p:nvPicPr>
          <p:cNvPr id="6" name="Picture 5"/>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762000" y="4876800"/>
            <a:ext cx="2514600" cy="2514600"/>
          </a:xfrm>
          <a:prstGeom prst="ellipse">
            <a:avLst/>
          </a:prstGeom>
        </p:spPr>
      </p:pic>
      <p:pic>
        <p:nvPicPr>
          <p:cNvPr id="16" name="Picture 9" descr="logo_clrbckr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321126" y="3314067"/>
            <a:ext cx="951470" cy="48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429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4165B8C-A20F-4BF2-B817-D9F62EE292A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B1DB437C-5812-4759-9C0B-C5625D50971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E22C9664-E135-4F66-860D-1B4B8D7D0CC2}"/>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787BCE52-F4F7-4B04-AC04-0B83F8E57FE3}"/>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06E7E8FD-66F9-4830-9902-6D76E662A4C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2D0D2B05-9CB4-47E2-B85A-359C8E0C2D3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7550B9DA-1C7C-4888-8A96-5AB673E626BF}"/>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746FF94C-12B5-4989-9CE9-D182C57A07D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7A7076A2-BBBF-47C8-9DF8-FB9F1FFC1472}"/>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graphicEl>
                                              <a:dgm id="{8B1E48A0-7AD2-43D0-95D0-80295D4FE932}"/>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graphicEl>
                                              <a:dgm id="{F13868DC-0600-445A-88FF-A7602963936C}"/>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graphicEl>
                                              <a:dgm id="{19F9396E-4EC4-4295-A638-0FDD199ED280}"/>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graphicEl>
                                              <a:dgm id="{F51F19CF-452C-4BA1-A71D-AC82E3EEBED5}"/>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graphicEl>
                                              <a:dgm id="{143B878D-7195-43B8-9D66-F558F501FC9F}"/>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4169C75E-1AFB-47CD-93BF-DCD4E0E34673}"/>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graphicEl>
                                              <a:dgm id="{79C409C6-F9A5-4DF9-89B5-DBAA3FD734F9}"/>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graphicEl>
                                              <a:dgm id="{2D4A0843-6C0C-48B6-865E-9363F69DFB18}"/>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graphicEl>
                                              <a:dgm id="{B786A78B-79DC-4E11-854A-3858E70C08FF}"/>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graphicEl>
                                              <a:dgm id="{94AB3C74-C2F0-4FEA-879C-20CAB1CB693F}"/>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
                                            <p:graphicEl>
                                              <a:dgm id="{361D0CA8-ECE9-422C-A027-45432787BCE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4290"/>
            <a:ext cx="6153167" cy="785818"/>
          </a:xfrm>
        </p:spPr>
        <p:txBody>
          <a:bodyPr>
            <a:normAutofit/>
          </a:bodyPr>
          <a:lstStyle/>
          <a:p>
            <a:r>
              <a:rPr lang="en-US" sz="3200" dirty="0" smtClean="0"/>
              <a:t>Forming</a:t>
            </a:r>
            <a:endParaRPr lang="en-US" sz="3200" dirty="0"/>
          </a:p>
        </p:txBody>
      </p:sp>
      <p:sp>
        <p:nvSpPr>
          <p:cNvPr id="3" name="Content Placeholder 2"/>
          <p:cNvSpPr>
            <a:spLocks noGrp="1"/>
          </p:cNvSpPr>
          <p:nvPr>
            <p:ph idx="1"/>
          </p:nvPr>
        </p:nvSpPr>
        <p:spPr>
          <a:xfrm>
            <a:off x="311632" y="1066800"/>
            <a:ext cx="8453944" cy="5338778"/>
          </a:xfrm>
        </p:spPr>
        <p:txBody>
          <a:bodyPr>
            <a:noAutofit/>
          </a:bodyPr>
          <a:lstStyle/>
          <a:p>
            <a:r>
              <a:rPr lang="en-US" sz="2400" dirty="0" smtClean="0"/>
              <a:t>Executive Support (“Alpha” Scrum Team)</a:t>
            </a:r>
          </a:p>
          <a:p>
            <a:pPr lvl="1"/>
            <a:r>
              <a:rPr lang="en-US" sz="2200" dirty="0" smtClean="0"/>
              <a:t>CTO/EVP Driven including PM, Development &amp; QA</a:t>
            </a:r>
          </a:p>
          <a:p>
            <a:pPr lvl="1"/>
            <a:r>
              <a:rPr lang="en-US" sz="2200" dirty="0" smtClean="0"/>
              <a:t>We learned 1</a:t>
            </a:r>
            <a:r>
              <a:rPr lang="en-US" sz="2200" baseline="30000" dirty="0" smtClean="0"/>
              <a:t>st</a:t>
            </a:r>
            <a:r>
              <a:rPr lang="en-US" sz="2200" dirty="0" smtClean="0"/>
              <a:t> hand how to time box &amp; manage a backlog</a:t>
            </a:r>
          </a:p>
          <a:p>
            <a:pPr lvl="1"/>
            <a:r>
              <a:rPr lang="en-US" sz="2200" dirty="0" smtClean="0"/>
              <a:t>Clear Vision &amp; Plan</a:t>
            </a:r>
          </a:p>
          <a:p>
            <a:r>
              <a:rPr lang="en-US" sz="2400" dirty="0" smtClean="0"/>
              <a:t>Everyone was (and is) involved, not just development</a:t>
            </a:r>
          </a:p>
          <a:p>
            <a:pPr lvl="1"/>
            <a:r>
              <a:rPr lang="en-US" sz="2000" dirty="0" smtClean="0"/>
              <a:t>QA, Documentation, User Experience</a:t>
            </a:r>
          </a:p>
          <a:p>
            <a:pPr lvl="1"/>
            <a:r>
              <a:rPr lang="en-US" sz="2000" dirty="0" smtClean="0"/>
              <a:t>Product Management (lack of such involvement would be an impediment to adoption)</a:t>
            </a:r>
          </a:p>
          <a:p>
            <a:r>
              <a:rPr lang="en-US" sz="2400" dirty="0" smtClean="0"/>
              <a:t>Initial and ongoing investment in training and coaching</a:t>
            </a:r>
          </a:p>
          <a:p>
            <a:pPr lvl="1"/>
            <a:r>
              <a:rPr lang="en-US" sz="2000" dirty="0" smtClean="0"/>
              <a:t>Started with external consultant guidance</a:t>
            </a:r>
          </a:p>
          <a:p>
            <a:pPr lvl="1"/>
            <a:r>
              <a:rPr lang="en-US" sz="2000" dirty="0" smtClean="0"/>
              <a:t>Internal coach/trainer role reports directly to CTO/EVP</a:t>
            </a:r>
          </a:p>
          <a:p>
            <a:r>
              <a:rPr lang="en-US" sz="2200" dirty="0" smtClean="0"/>
              <a:t>Team Building</a:t>
            </a:r>
          </a:p>
          <a:p>
            <a:pPr lvl="1"/>
            <a:r>
              <a:rPr lang="en-US" sz="2000" dirty="0" smtClean="0"/>
              <a:t>Global Events (many had worked together and never met)</a:t>
            </a:r>
          </a:p>
          <a:p>
            <a:pPr lvl="1"/>
            <a:r>
              <a:rPr lang="en-US" sz="2000" dirty="0" smtClean="0"/>
              <a:t>Encourage &amp; Fund Team Events</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2400" y="304800"/>
            <a:ext cx="685800" cy="609611"/>
          </a:xfrm>
          <a:prstGeom prst="rect">
            <a:avLst/>
          </a:prstGeom>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0878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290"/>
            <a:ext cx="5924567" cy="785818"/>
          </a:xfrm>
        </p:spPr>
        <p:txBody>
          <a:bodyPr>
            <a:normAutofit/>
          </a:bodyPr>
          <a:lstStyle/>
          <a:p>
            <a:r>
              <a:rPr lang="en-US" sz="3200" dirty="0" smtClean="0"/>
              <a:t>Storming</a:t>
            </a:r>
            <a:endParaRPr lang="en-US" sz="3200" dirty="0"/>
          </a:p>
        </p:txBody>
      </p:sp>
      <p:sp>
        <p:nvSpPr>
          <p:cNvPr id="3" name="Content Placeholder 2"/>
          <p:cNvSpPr>
            <a:spLocks noGrp="1"/>
          </p:cNvSpPr>
          <p:nvPr>
            <p:ph idx="1"/>
          </p:nvPr>
        </p:nvSpPr>
        <p:spPr>
          <a:xfrm>
            <a:off x="311632" y="1214422"/>
            <a:ext cx="8453944" cy="5186378"/>
          </a:xfrm>
        </p:spPr>
        <p:txBody>
          <a:bodyPr>
            <a:noAutofit/>
          </a:bodyPr>
          <a:lstStyle/>
          <a:p>
            <a:r>
              <a:rPr lang="en-US" sz="2400" dirty="0" smtClean="0"/>
              <a:t>Distributed Teams are HARD!</a:t>
            </a:r>
          </a:p>
          <a:p>
            <a:r>
              <a:rPr lang="en-US" sz="2400" dirty="0" smtClean="0"/>
              <a:t>Scaling Scrum is HARD (and were uncharted)</a:t>
            </a:r>
          </a:p>
          <a:p>
            <a:r>
              <a:rPr lang="en-US" sz="2400" dirty="0" smtClean="0"/>
              <a:t>Open Space</a:t>
            </a:r>
          </a:p>
          <a:p>
            <a:pPr lvl="1"/>
            <a:r>
              <a:rPr lang="en-US" sz="2200" dirty="0" smtClean="0"/>
              <a:t>Really a status issue (office, desk, etc.)</a:t>
            </a:r>
          </a:p>
          <a:p>
            <a:r>
              <a:rPr lang="en-US" sz="2400" dirty="0" smtClean="0"/>
              <a:t>Cultural Challenges (country and corporate)</a:t>
            </a:r>
          </a:p>
          <a:p>
            <a:r>
              <a:rPr lang="en-US" sz="2400" dirty="0" smtClean="0"/>
              <a:t>Power Adjustments for Management</a:t>
            </a:r>
          </a:p>
          <a:p>
            <a:pPr lvl="1"/>
            <a:r>
              <a:rPr lang="en-US" sz="2200" dirty="0" smtClean="0"/>
              <a:t>PO, Development, QA (</a:t>
            </a:r>
            <a:r>
              <a:rPr lang="en-US" sz="2400" dirty="0" smtClean="0"/>
              <a:t>Authority vs. Democracy) </a:t>
            </a:r>
            <a:endParaRPr lang="en-US" sz="2200" dirty="0" smtClean="0"/>
          </a:p>
          <a:p>
            <a:r>
              <a:rPr lang="en-US" sz="2400" dirty="0" smtClean="0"/>
              <a:t>Challenges breaking down complexity</a:t>
            </a:r>
          </a:p>
          <a:p>
            <a:pPr lvl="1"/>
            <a:r>
              <a:rPr lang="en-US" sz="2200" dirty="0" smtClean="0"/>
              <a:t>Architecture &amp; Design</a:t>
            </a:r>
          </a:p>
          <a:p>
            <a:r>
              <a:rPr lang="en-US" sz="2400" dirty="0" smtClean="0"/>
              <a:t>A well prepared and timely backlog is crucial</a:t>
            </a:r>
          </a:p>
          <a:p>
            <a:pPr lvl="1"/>
            <a:r>
              <a:rPr lang="en-US" sz="2200" dirty="0" smtClean="0"/>
              <a:t>ATP “Tax” on Productivity</a:t>
            </a:r>
          </a:p>
          <a:p>
            <a:r>
              <a:rPr lang="en-US" sz="2400" dirty="0" smtClean="0"/>
              <a:t>"we’ve been doing it this way for years“ </a:t>
            </a:r>
          </a:p>
        </p:txBody>
      </p:sp>
      <p:pic>
        <p:nvPicPr>
          <p:cNvPr id="11" name="Picture 5" descr="an00632_[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9336" y="2895600"/>
            <a:ext cx="786240" cy="79851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86338" y="1385886"/>
            <a:ext cx="1785995" cy="1295400"/>
            <a:chOff x="533400" y="1219200"/>
            <a:chExt cx="2941638" cy="2133600"/>
          </a:xfrm>
        </p:grpSpPr>
        <p:pic>
          <p:nvPicPr>
            <p:cNvPr id="12" name="Picture 3" descr="IM00005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a:xfrm>
              <a:off x="533400" y="1524000"/>
              <a:ext cx="2941638" cy="155575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3" name="Group 4"/>
            <p:cNvGrpSpPr>
              <a:grpSpLocks/>
            </p:cNvGrpSpPr>
            <p:nvPr/>
          </p:nvGrpSpPr>
          <p:grpSpPr bwMode="auto">
            <a:xfrm>
              <a:off x="685800" y="1219200"/>
              <a:ext cx="2362200" cy="2133600"/>
              <a:chOff x="144" y="720"/>
              <a:chExt cx="1872" cy="1680"/>
            </a:xfrm>
          </p:grpSpPr>
          <p:sp>
            <p:nvSpPr>
              <p:cNvPr id="14" name="Oval 5"/>
              <p:cNvSpPr>
                <a:spLocks noChangeArrowheads="1"/>
              </p:cNvSpPr>
              <p:nvPr/>
            </p:nvSpPr>
            <p:spPr bwMode="auto">
              <a:xfrm>
                <a:off x="144" y="720"/>
                <a:ext cx="1872" cy="168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6"/>
              <p:cNvSpPr>
                <a:spLocks noChangeShapeType="1"/>
              </p:cNvSpPr>
              <p:nvPr/>
            </p:nvSpPr>
            <p:spPr bwMode="auto">
              <a:xfrm>
                <a:off x="528" y="864"/>
                <a:ext cx="1104" cy="139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pic>
        <p:nvPicPr>
          <p:cNvPr id="17" name="Picture 16"/>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52400" y="280814"/>
            <a:ext cx="889396" cy="719294"/>
          </a:xfrm>
          <a:prstGeom prst="rect">
            <a:avLst/>
          </a:prstGeom>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861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14290"/>
            <a:ext cx="5772167" cy="785818"/>
          </a:xfrm>
        </p:spPr>
        <p:txBody>
          <a:bodyPr>
            <a:normAutofit/>
          </a:bodyPr>
          <a:lstStyle/>
          <a:p>
            <a:r>
              <a:rPr lang="en-US" sz="3200" dirty="0" smtClean="0"/>
              <a:t>Norming</a:t>
            </a:r>
            <a:endParaRPr lang="en-US" sz="3200" dirty="0"/>
          </a:p>
        </p:txBody>
      </p:sp>
      <p:sp>
        <p:nvSpPr>
          <p:cNvPr id="3" name="Content Placeholder 2"/>
          <p:cNvSpPr>
            <a:spLocks noGrp="1"/>
          </p:cNvSpPr>
          <p:nvPr>
            <p:ph idx="1"/>
          </p:nvPr>
        </p:nvSpPr>
        <p:spPr>
          <a:xfrm>
            <a:off x="311632" y="1143000"/>
            <a:ext cx="8453944" cy="5257800"/>
          </a:xfrm>
        </p:spPr>
        <p:txBody>
          <a:bodyPr>
            <a:noAutofit/>
          </a:bodyPr>
          <a:lstStyle/>
          <a:p>
            <a:r>
              <a:rPr lang="en-US" sz="2000" dirty="0"/>
              <a:t>It's not about “doing Agile/Scrum,” but becoming more effective.</a:t>
            </a:r>
          </a:p>
          <a:p>
            <a:pPr lvl="1"/>
            <a:r>
              <a:rPr lang="en-US" sz="1800" dirty="0"/>
              <a:t>Incremental approach important – can’t make all changes </a:t>
            </a:r>
            <a:r>
              <a:rPr lang="en-US" sz="1800" dirty="0" smtClean="0"/>
              <a:t>in </a:t>
            </a:r>
            <a:r>
              <a:rPr lang="en-US" sz="1800" dirty="0"/>
              <a:t>one step.</a:t>
            </a:r>
          </a:p>
          <a:p>
            <a:pPr lvl="1"/>
            <a:r>
              <a:rPr lang="en-US" sz="1800" dirty="0"/>
              <a:t>Start with foundational items – Scrum team, velocity, </a:t>
            </a:r>
            <a:r>
              <a:rPr lang="en-US" sz="1800" dirty="0" smtClean="0"/>
              <a:t>basic </a:t>
            </a:r>
            <a:r>
              <a:rPr lang="en-US" sz="1800" dirty="0"/>
              <a:t>Scrum practices</a:t>
            </a:r>
          </a:p>
          <a:p>
            <a:pPr lvl="1"/>
            <a:r>
              <a:rPr lang="en-US" sz="1800" dirty="0"/>
              <a:t>Solutions to big issues will emerge through people (e.g., </a:t>
            </a:r>
            <a:r>
              <a:rPr lang="en-US" sz="1800" dirty="0" smtClean="0"/>
              <a:t>distributed </a:t>
            </a:r>
            <a:r>
              <a:rPr lang="en-US" sz="1800" dirty="0"/>
              <a:t>teams)</a:t>
            </a:r>
          </a:p>
          <a:p>
            <a:r>
              <a:rPr lang="en-US" sz="2000" dirty="0" smtClean="0"/>
              <a:t>Engineering Practices</a:t>
            </a:r>
          </a:p>
          <a:p>
            <a:pPr lvl="1"/>
            <a:r>
              <a:rPr lang="en-US" sz="1800" dirty="0" smtClean="0"/>
              <a:t>Conscious investment in build and test automation</a:t>
            </a:r>
          </a:p>
          <a:p>
            <a:pPr lvl="1"/>
            <a:r>
              <a:rPr lang="en-US" sz="1800" dirty="0" smtClean="0"/>
              <a:t>Had a significant impact on quality and productivity</a:t>
            </a:r>
          </a:p>
          <a:p>
            <a:pPr lvl="1"/>
            <a:r>
              <a:rPr lang="en-US" sz="1800" dirty="0" smtClean="0"/>
              <a:t>Lack of this will be an impediment to team velocity</a:t>
            </a:r>
          </a:p>
          <a:p>
            <a:r>
              <a:rPr lang="en-US" sz="2000" dirty="0"/>
              <a:t>Constructive ISO 9000 program focused on Scrum practice</a:t>
            </a:r>
          </a:p>
          <a:p>
            <a:pPr lvl="1"/>
            <a:r>
              <a:rPr lang="en-US" sz="1800" dirty="0" smtClean="0"/>
              <a:t>Intergraph involved in ISO 9000 for many years</a:t>
            </a:r>
          </a:p>
          <a:p>
            <a:pPr lvl="1"/>
            <a:r>
              <a:rPr lang="en-US" sz="1800" dirty="0" smtClean="0"/>
              <a:t>Development uses internal audits to impact Scrum practice</a:t>
            </a:r>
          </a:p>
          <a:p>
            <a:pPr lvl="1"/>
            <a:r>
              <a:rPr lang="en-US" sz="1800" dirty="0" smtClean="0"/>
              <a:t>Management, teams, and internal auditors find this beneficial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67" y="3352800"/>
            <a:ext cx="990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105400"/>
            <a:ext cx="148152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03671" y="304800"/>
            <a:ext cx="915529" cy="569099"/>
          </a:xfrm>
          <a:prstGeom prst="rect">
            <a:avLst/>
          </a:prstGeom>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4611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290"/>
            <a:ext cx="5924567" cy="785818"/>
          </a:xfrm>
        </p:spPr>
        <p:txBody>
          <a:bodyPr>
            <a:normAutofit/>
          </a:bodyPr>
          <a:lstStyle/>
          <a:p>
            <a:r>
              <a:rPr lang="en-US" sz="3200" dirty="0" smtClean="0"/>
              <a:t>Performing</a:t>
            </a:r>
            <a:endParaRPr lang="en-US" sz="3200" dirty="0"/>
          </a:p>
        </p:txBody>
      </p:sp>
      <p:sp>
        <p:nvSpPr>
          <p:cNvPr id="3" name="Content Placeholder 2"/>
          <p:cNvSpPr>
            <a:spLocks noGrp="1"/>
          </p:cNvSpPr>
          <p:nvPr>
            <p:ph idx="1"/>
          </p:nvPr>
        </p:nvSpPr>
        <p:spPr>
          <a:xfrm>
            <a:off x="311632" y="1066800"/>
            <a:ext cx="8453944" cy="5486400"/>
          </a:xfrm>
        </p:spPr>
        <p:txBody>
          <a:bodyPr>
            <a:noAutofit/>
          </a:bodyPr>
          <a:lstStyle/>
          <a:p>
            <a:r>
              <a:rPr lang="en-US" sz="2000" dirty="0" smtClean="0"/>
              <a:t>Handling Priority Shifts</a:t>
            </a:r>
          </a:p>
          <a:p>
            <a:pPr lvl="1"/>
            <a:r>
              <a:rPr lang="en-US" sz="1800" dirty="0" smtClean="0"/>
              <a:t>Rule #1 – “We will never let a customer down”</a:t>
            </a:r>
          </a:p>
          <a:p>
            <a:pPr lvl="1"/>
            <a:r>
              <a:rPr lang="en-US" sz="1800" dirty="0" smtClean="0"/>
              <a:t>Unplanned Support “Bucket” and Agility!</a:t>
            </a:r>
          </a:p>
          <a:p>
            <a:r>
              <a:rPr lang="en-US" sz="2000" dirty="0" smtClean="0"/>
              <a:t>Autonomous Teams</a:t>
            </a:r>
          </a:p>
          <a:p>
            <a:pPr lvl="1"/>
            <a:r>
              <a:rPr lang="en-US" sz="1800" dirty="0" smtClean="0"/>
              <a:t>Co-located with all critical roles regardless of Location</a:t>
            </a:r>
          </a:p>
          <a:p>
            <a:r>
              <a:rPr lang="en-US" sz="2000" dirty="0" smtClean="0"/>
              <a:t>Passion for Excellence</a:t>
            </a:r>
          </a:p>
          <a:p>
            <a:pPr lvl="1"/>
            <a:r>
              <a:rPr lang="en-US" sz="1800" dirty="0" smtClean="0"/>
              <a:t>Automated Testing Frameworks</a:t>
            </a:r>
          </a:p>
          <a:p>
            <a:pPr lvl="1"/>
            <a:r>
              <a:rPr lang="en-US" sz="1800" dirty="0" smtClean="0"/>
              <a:t>Test Driven Design</a:t>
            </a:r>
          </a:p>
          <a:p>
            <a:pPr lvl="1"/>
            <a:r>
              <a:rPr lang="en-US" sz="1800" dirty="0" smtClean="0"/>
              <a:t>Pair (“Mob”) Programming &amp; Code Reviews</a:t>
            </a:r>
          </a:p>
          <a:p>
            <a:pPr lvl="1"/>
            <a:r>
              <a:rPr lang="en-US" sz="1800" dirty="0" smtClean="0"/>
              <a:t>Continuous Improvement through Retrospectives</a:t>
            </a:r>
          </a:p>
          <a:p>
            <a:r>
              <a:rPr lang="en-US" sz="2000" dirty="0" smtClean="0"/>
              <a:t>Knowledge Sharing</a:t>
            </a:r>
          </a:p>
          <a:p>
            <a:pPr lvl="1"/>
            <a:r>
              <a:rPr lang="en-US" sz="1800" dirty="0" smtClean="0"/>
              <a:t>Scrum Master Meetings / Lunch &amp; Learns</a:t>
            </a:r>
          </a:p>
          <a:p>
            <a:pPr lvl="1"/>
            <a:r>
              <a:rPr lang="en-US" sz="1800" dirty="0" smtClean="0"/>
              <a:t>Team Sites / Scrum “Bytes”</a:t>
            </a:r>
          </a:p>
          <a:p>
            <a:r>
              <a:rPr lang="en-US" sz="2000" dirty="0" smtClean="0"/>
              <a:t>“Consulting” Teams</a:t>
            </a:r>
          </a:p>
          <a:p>
            <a:pPr lvl="1"/>
            <a:r>
              <a:rPr lang="en-US" sz="1800" dirty="0" smtClean="0"/>
              <a:t>Documentation (DIN’s)</a:t>
            </a:r>
            <a:endParaRPr lang="en-US" sz="1800" dirty="0"/>
          </a:p>
          <a:p>
            <a:pPr lvl="1"/>
            <a:r>
              <a:rPr lang="en-US" sz="1800" dirty="0" smtClean="0"/>
              <a:t>User Experience</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3671" y="304800"/>
            <a:ext cx="915529" cy="569099"/>
          </a:xfrm>
          <a:prstGeom prst="rect">
            <a:avLst/>
          </a:prstGeom>
          <a:ln>
            <a:noFill/>
          </a:ln>
        </p:spPr>
        <p:style>
          <a:lnRef idx="2">
            <a:schemeClr val="dk1"/>
          </a:lnRef>
          <a:fillRef idx="1">
            <a:schemeClr val="lt1"/>
          </a:fillRef>
          <a:effectRef idx="0">
            <a:schemeClr val="dk1"/>
          </a:effectRef>
          <a:fontRef idx="minor">
            <a:schemeClr val="dk1"/>
          </a:fontRef>
        </p:style>
      </p:pic>
      <p:sp>
        <p:nvSpPr>
          <p:cNvPr id="5" name="Rectangle 4"/>
          <p:cNvSpPr/>
          <p:nvPr/>
        </p:nvSpPr>
        <p:spPr>
          <a:xfrm>
            <a:off x="76200" y="2819400"/>
            <a:ext cx="8305800"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45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9050"/>
            <a:ext cx="9144000" cy="687705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2400" y="76199"/>
            <a:ext cx="1524000" cy="1443789"/>
          </a:xfrm>
          <a:prstGeom prst="ellipse">
            <a:avLst/>
          </a:prstGeom>
        </p:spPr>
      </p:pic>
      <p:sp>
        <p:nvSpPr>
          <p:cNvPr id="10" name="Title 1"/>
          <p:cNvSpPr txBox="1">
            <a:spLocks/>
          </p:cNvSpPr>
          <p:nvPr/>
        </p:nvSpPr>
        <p:spPr>
          <a:xfrm>
            <a:off x="343377" y="216024"/>
            <a:ext cx="7048023" cy="10793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US" sz="3200" dirty="0" smtClean="0">
                <a:solidFill>
                  <a:schemeClr val="bg1"/>
                </a:solidFill>
              </a:rPr>
              <a:t>Mars      What’s Next?</a:t>
            </a:r>
            <a:endParaRPr lang="en-US" sz="2800" dirty="0">
              <a:solidFill>
                <a:schemeClr val="bg1"/>
              </a:solidFill>
            </a:endParaRPr>
          </a:p>
        </p:txBody>
      </p:sp>
      <p:pic>
        <p:nvPicPr>
          <p:cNvPr id="12" name="Picture 11" descr="Logo_Color_RGB.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3682" y="216024"/>
            <a:ext cx="3768632" cy="914400"/>
          </a:xfrm>
          <a:prstGeom prst="rect">
            <a:avLst/>
          </a:prstGeom>
        </p:spPr>
      </p:pic>
      <p:sp>
        <p:nvSpPr>
          <p:cNvPr id="2" name="Rectangle 1"/>
          <p:cNvSpPr/>
          <p:nvPr/>
        </p:nvSpPr>
        <p:spPr>
          <a:xfrm>
            <a:off x="670808" y="1365499"/>
            <a:ext cx="7802393" cy="5263902"/>
          </a:xfrm>
          <a:prstGeom prst="rect">
            <a:avLst/>
          </a:prstGeom>
          <a:noFill/>
        </p:spPr>
        <p:txBody>
          <a:bodyPr wrap="none" lIns="91440" tIns="45720" rIns="91440" bIns="45720">
            <a:prstTxWarp prst="textFadeUp">
              <a:avLst>
                <a:gd name="adj" fmla="val 23538"/>
              </a:avLst>
            </a:prstTxWarp>
            <a:spAutoFit/>
          </a:bodyPr>
          <a:lstStyle/>
          <a:p>
            <a:pPr algn="ctr"/>
            <a:r>
              <a:rPr lang="en-US" sz="5400" b="1" spc="50" dirty="0" smtClean="0">
                <a:ln w="0"/>
                <a:solidFill>
                  <a:schemeClr val="bg2"/>
                </a:solidFill>
                <a:effectLst>
                  <a:innerShdw blurRad="63500" dist="50800" dir="13500000">
                    <a:srgbClr val="000000">
                      <a:alpha val="50000"/>
                    </a:srgbClr>
                  </a:innerShdw>
                </a:effectLst>
              </a:rPr>
              <a:t>Cloud Virtualization</a:t>
            </a:r>
          </a:p>
          <a:p>
            <a:pPr algn="ctr"/>
            <a:r>
              <a:rPr lang="en-US" sz="5400" b="1" spc="50" dirty="0" smtClean="0">
                <a:ln w="0"/>
                <a:solidFill>
                  <a:schemeClr val="bg2"/>
                </a:solidFill>
                <a:effectLst>
                  <a:innerShdw blurRad="63500" dist="50800" dir="13500000">
                    <a:srgbClr val="000000">
                      <a:alpha val="50000"/>
                    </a:srgbClr>
                  </a:innerShdw>
                </a:effectLst>
              </a:rPr>
              <a:t>Lifecycle Traceability</a:t>
            </a:r>
            <a:endParaRPr lang="en-US" sz="5400" b="1" spc="50" dirty="0">
              <a:ln w="0"/>
              <a:solidFill>
                <a:schemeClr val="bg2"/>
              </a:solidFill>
              <a:effectLst>
                <a:innerShdw blurRad="63500" dist="50800" dir="13500000">
                  <a:srgbClr val="000000">
                    <a:alpha val="50000"/>
                  </a:srgbClr>
                </a:innerShdw>
              </a:effectLst>
            </a:endParaRPr>
          </a:p>
          <a:p>
            <a:pPr algn="ctr"/>
            <a:r>
              <a:rPr lang="en-US" sz="5400" b="1" spc="50" dirty="0" smtClean="0">
                <a:ln w="0"/>
                <a:solidFill>
                  <a:schemeClr val="bg2"/>
                </a:solidFill>
                <a:effectLst>
                  <a:innerShdw blurRad="63500" dist="50800" dir="13500000">
                    <a:srgbClr val="000000">
                      <a:alpha val="50000"/>
                    </a:srgbClr>
                  </a:innerShdw>
                </a:effectLst>
              </a:rPr>
              <a:t>High Performance Teams</a:t>
            </a:r>
          </a:p>
          <a:p>
            <a:pPr algn="ctr"/>
            <a:r>
              <a:rPr lang="en-US" sz="5400" b="1" spc="50" dirty="0" smtClean="0">
                <a:ln w="0"/>
                <a:solidFill>
                  <a:schemeClr val="bg2"/>
                </a:solidFill>
                <a:effectLst>
                  <a:innerShdw blurRad="63500" dist="50800" dir="13500000">
                    <a:srgbClr val="000000">
                      <a:alpha val="50000"/>
                    </a:srgbClr>
                  </a:innerShdw>
                </a:effectLst>
              </a:rPr>
              <a:t>User Experience </a:t>
            </a:r>
            <a:r>
              <a:rPr lang="en-US" sz="5400" b="1" spc="50" dirty="0">
                <a:ln w="0"/>
                <a:solidFill>
                  <a:schemeClr val="bg2"/>
                </a:solidFill>
                <a:effectLst>
                  <a:innerShdw blurRad="63500" dist="50800" dir="13500000">
                    <a:srgbClr val="000000">
                      <a:alpha val="50000"/>
                    </a:srgbClr>
                  </a:innerShdw>
                </a:effectLst>
              </a:rPr>
              <a:t>Driven </a:t>
            </a:r>
            <a:r>
              <a:rPr lang="en-US" sz="5400" b="1" spc="50" dirty="0" smtClean="0">
                <a:ln w="0"/>
                <a:solidFill>
                  <a:schemeClr val="bg2"/>
                </a:solidFill>
                <a:effectLst>
                  <a:innerShdw blurRad="63500" dist="50800" dir="13500000">
                    <a:srgbClr val="000000">
                      <a:alpha val="50000"/>
                    </a:srgbClr>
                  </a:innerShdw>
                </a:effectLst>
              </a:rPr>
              <a:t>Design</a:t>
            </a:r>
            <a:endParaRPr lang="en-US" sz="54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08425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571" y="2296447"/>
            <a:ext cx="7215019" cy="1143000"/>
          </a:xfrm>
        </p:spPr>
        <p:txBody>
          <a:bodyPr>
            <a:normAutofit/>
          </a:bodyPr>
          <a:lstStyle/>
          <a:p>
            <a:r>
              <a:rPr lang="en-US" sz="3200" dirty="0" smtClean="0">
                <a:solidFill>
                  <a:schemeClr val="accent5">
                    <a:lumMod val="75000"/>
                  </a:schemeClr>
                </a:solidFill>
                <a:latin typeface="Century Gothic"/>
                <a:cs typeface="Century Gothic"/>
              </a:rPr>
              <a:t>Agile</a:t>
            </a:r>
            <a:r>
              <a:rPr lang="en-US" sz="3200" dirty="0" smtClean="0">
                <a:latin typeface="Century Gothic"/>
                <a:cs typeface="Century Gothic"/>
              </a:rPr>
              <a:t> </a:t>
            </a:r>
            <a:r>
              <a:rPr lang="en-US" sz="3200" dirty="0" smtClean="0">
                <a:solidFill>
                  <a:schemeClr val="tx1">
                    <a:lumMod val="65000"/>
                    <a:lumOff val="35000"/>
                  </a:schemeClr>
                </a:solidFill>
                <a:latin typeface="Century Gothic"/>
                <a:cs typeface="Century Gothic"/>
              </a:rPr>
              <a:t>User Experience Design</a:t>
            </a:r>
            <a:endParaRPr lang="en-US" sz="3200"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784782" y="3719288"/>
            <a:ext cx="7423570" cy="2893040"/>
          </a:xfrm>
        </p:spPr>
        <p:txBody>
          <a:bodyPr>
            <a:normAutofit/>
          </a:bodyPr>
          <a:lstStyle/>
          <a:p>
            <a:pPr marL="0" indent="0" algn="ctr">
              <a:spcBef>
                <a:spcPts val="0"/>
              </a:spcBef>
              <a:buNone/>
            </a:pPr>
            <a:r>
              <a:rPr lang="en-US" sz="2000" dirty="0" smtClean="0">
                <a:solidFill>
                  <a:srgbClr val="595959"/>
                </a:solidFill>
                <a:latin typeface="Century Gothic"/>
                <a:cs typeface="Century Gothic"/>
              </a:rPr>
              <a:t>Agile Executive Forum</a:t>
            </a:r>
          </a:p>
          <a:p>
            <a:pPr marL="0" indent="0" algn="ctr">
              <a:spcBef>
                <a:spcPts val="0"/>
              </a:spcBef>
              <a:buNone/>
            </a:pPr>
            <a:r>
              <a:rPr lang="en-US" sz="2000" dirty="0" smtClean="0">
                <a:solidFill>
                  <a:srgbClr val="595959"/>
                </a:solidFill>
                <a:latin typeface="Century Gothic"/>
                <a:cs typeface="Century Gothic"/>
              </a:rPr>
              <a:t>August 5, 2013</a:t>
            </a:r>
          </a:p>
          <a:p>
            <a:pPr marL="0" indent="0" algn="ctr">
              <a:spcBef>
                <a:spcPts val="0"/>
              </a:spcBef>
              <a:buNone/>
            </a:pPr>
            <a:endParaRPr lang="en-US" sz="2000" dirty="0">
              <a:solidFill>
                <a:srgbClr val="595959"/>
              </a:solidFill>
              <a:latin typeface="Century Gothic"/>
              <a:cs typeface="Century Gothic"/>
            </a:endParaRPr>
          </a:p>
          <a:p>
            <a:pPr marL="0" indent="0" algn="ctr">
              <a:spcBef>
                <a:spcPts val="0"/>
              </a:spcBef>
              <a:buNone/>
            </a:pPr>
            <a:endParaRPr lang="en-US" sz="2000" dirty="0" smtClean="0">
              <a:solidFill>
                <a:srgbClr val="595959"/>
              </a:solidFill>
              <a:latin typeface="Century Gothic"/>
              <a:cs typeface="Century Gothic"/>
            </a:endParaRPr>
          </a:p>
          <a:p>
            <a:pPr marL="0" indent="0" algn="ctr">
              <a:spcBef>
                <a:spcPts val="0"/>
              </a:spcBef>
              <a:buNone/>
            </a:pPr>
            <a:endParaRPr lang="en-US" sz="2000" dirty="0" smtClean="0">
              <a:solidFill>
                <a:srgbClr val="595959"/>
              </a:solidFill>
              <a:latin typeface="Century Gothic"/>
              <a:cs typeface="Century Gothic"/>
            </a:endParaRPr>
          </a:p>
          <a:p>
            <a:pPr marL="0" indent="0" algn="ctr">
              <a:spcBef>
                <a:spcPts val="0"/>
              </a:spcBef>
              <a:buNone/>
            </a:pPr>
            <a:endParaRPr lang="en-US" sz="2000" dirty="0">
              <a:solidFill>
                <a:srgbClr val="595959"/>
              </a:solidFill>
              <a:latin typeface="Century Gothic"/>
              <a:cs typeface="Century Gothic"/>
            </a:endParaRPr>
          </a:p>
          <a:p>
            <a:pPr marL="0" indent="0" algn="ctr">
              <a:spcBef>
                <a:spcPts val="0"/>
              </a:spcBef>
              <a:buNone/>
            </a:pPr>
            <a:r>
              <a:rPr lang="en-US" sz="1400" dirty="0" smtClean="0">
                <a:solidFill>
                  <a:srgbClr val="595959"/>
                </a:solidFill>
                <a:latin typeface="Century Gothic"/>
                <a:cs typeface="Century Gothic"/>
              </a:rPr>
              <a:t>Julia Cichowski</a:t>
            </a:r>
          </a:p>
          <a:p>
            <a:pPr marL="0" indent="0" algn="ctr">
              <a:spcBef>
                <a:spcPts val="0"/>
              </a:spcBef>
              <a:buNone/>
            </a:pPr>
            <a:r>
              <a:rPr lang="en-US" sz="1400" dirty="0" smtClean="0">
                <a:solidFill>
                  <a:srgbClr val="595959"/>
                </a:solidFill>
                <a:latin typeface="Century Gothic"/>
                <a:cs typeface="Century Gothic"/>
              </a:rPr>
              <a:t>User Experience Design, Fidelity Investments</a:t>
            </a:r>
          </a:p>
          <a:p>
            <a:pPr marL="0" indent="0">
              <a:spcBef>
                <a:spcPts val="0"/>
              </a:spcBef>
              <a:buNone/>
            </a:pPr>
            <a:endParaRPr lang="en-US" sz="2000" dirty="0" smtClean="0">
              <a:solidFill>
                <a:srgbClr val="595959"/>
              </a:solidFill>
              <a:latin typeface="Century Gothic"/>
              <a:cs typeface="Century Gothic"/>
            </a:endParaRPr>
          </a:p>
        </p:txBody>
      </p:sp>
      <p:cxnSp>
        <p:nvCxnSpPr>
          <p:cNvPr id="6" name="Straight Connector 5"/>
          <p:cNvCxnSpPr/>
          <p:nvPr/>
        </p:nvCxnSpPr>
        <p:spPr>
          <a:xfrm>
            <a:off x="756426" y="3472720"/>
            <a:ext cx="7654565"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7" descr="Description: Julia1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886200"/>
            <a:ext cx="104775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8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619" y="147857"/>
            <a:ext cx="7215019" cy="1143000"/>
          </a:xfrm>
        </p:spPr>
        <p:txBody>
          <a:bodyPr>
            <a:normAutofit/>
          </a:bodyPr>
          <a:lstStyle/>
          <a:p>
            <a:r>
              <a:rPr lang="en-US" sz="3200" dirty="0" smtClean="0">
                <a:solidFill>
                  <a:schemeClr val="accent5">
                    <a:lumMod val="75000"/>
                  </a:schemeClr>
                </a:solidFill>
                <a:latin typeface="Century Gothic"/>
                <a:cs typeface="Century Gothic"/>
              </a:rPr>
              <a:t>User Experience Design </a:t>
            </a:r>
            <a:r>
              <a:rPr lang="en-US" sz="3200" dirty="0" smtClean="0">
                <a:solidFill>
                  <a:schemeClr val="tx1">
                    <a:lumMod val="65000"/>
                    <a:lumOff val="35000"/>
                  </a:schemeClr>
                </a:solidFill>
                <a:latin typeface="Century Gothic"/>
                <a:cs typeface="Century Gothic"/>
              </a:rPr>
              <a:t>at Fidelity</a:t>
            </a:r>
            <a:endParaRPr lang="en-US" sz="2200" i="1"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751466" y="1570698"/>
            <a:ext cx="7423570" cy="4525963"/>
          </a:xfrm>
        </p:spPr>
        <p:txBody>
          <a:bodyPr>
            <a:normAutofit/>
          </a:bodyPr>
          <a:lstStyle/>
          <a:p>
            <a:r>
              <a:rPr lang="en-US" sz="1800" dirty="0">
                <a:solidFill>
                  <a:srgbClr val="595959"/>
                </a:solidFill>
                <a:latin typeface="Century Gothic"/>
                <a:cs typeface="Century Gothic"/>
              </a:rPr>
              <a:t>User Experience Design is an established practice and well integrated into our waterfall methodology</a:t>
            </a:r>
          </a:p>
          <a:p>
            <a:pPr>
              <a:spcAft>
                <a:spcPts val="600"/>
              </a:spcAft>
            </a:pPr>
            <a:r>
              <a:rPr lang="en-US" sz="1800" dirty="0" smtClean="0">
                <a:solidFill>
                  <a:srgbClr val="595959"/>
                </a:solidFill>
                <a:latin typeface="Century Gothic"/>
                <a:cs typeface="Century Gothic"/>
              </a:rPr>
              <a:t>UXD team is centrally organized and physically distributed</a:t>
            </a:r>
          </a:p>
          <a:p>
            <a:pPr>
              <a:spcAft>
                <a:spcPts val="600"/>
              </a:spcAft>
            </a:pPr>
            <a:r>
              <a:rPr lang="en-US" sz="1800" dirty="0" smtClean="0">
                <a:solidFill>
                  <a:srgbClr val="595959"/>
                </a:solidFill>
                <a:latin typeface="Century Gothic"/>
                <a:cs typeface="Century Gothic"/>
              </a:rPr>
              <a:t>Our focus is </a:t>
            </a:r>
            <a:r>
              <a:rPr lang="en-US" sz="1800" b="1" dirty="0" smtClean="0">
                <a:solidFill>
                  <a:schemeClr val="accent5">
                    <a:lumMod val="50000"/>
                  </a:schemeClr>
                </a:solidFill>
                <a:latin typeface="Century Gothic"/>
                <a:cs typeface="Century Gothic"/>
              </a:rPr>
              <a:t>digital</a:t>
            </a:r>
            <a:r>
              <a:rPr lang="en-US" sz="1800" dirty="0" smtClean="0">
                <a:solidFill>
                  <a:schemeClr val="accent5">
                    <a:lumMod val="50000"/>
                  </a:schemeClr>
                </a:solidFill>
                <a:latin typeface="Century Gothic"/>
                <a:cs typeface="Century Gothic"/>
              </a:rPr>
              <a:t> </a:t>
            </a:r>
            <a:r>
              <a:rPr lang="en-US" sz="1800" dirty="0" smtClean="0">
                <a:solidFill>
                  <a:srgbClr val="595959"/>
                </a:solidFill>
                <a:latin typeface="Century Gothic"/>
                <a:cs typeface="Century Gothic"/>
              </a:rPr>
              <a:t>user experience design </a:t>
            </a:r>
          </a:p>
          <a:p>
            <a:pPr>
              <a:spcAft>
                <a:spcPts val="600"/>
              </a:spcAft>
            </a:pPr>
            <a:r>
              <a:rPr lang="en-US" sz="1800" dirty="0" smtClean="0">
                <a:solidFill>
                  <a:srgbClr val="595959"/>
                </a:solidFill>
                <a:latin typeface="Century Gothic"/>
                <a:cs typeface="Century Gothic"/>
              </a:rPr>
              <a:t>Our capabilities include:</a:t>
            </a:r>
          </a:p>
          <a:p>
            <a:pPr lvl="1"/>
            <a:r>
              <a:rPr lang="en-US" sz="1400" dirty="0" smtClean="0">
                <a:solidFill>
                  <a:srgbClr val="595959"/>
                </a:solidFill>
                <a:latin typeface="Century Gothic"/>
                <a:cs typeface="Century Gothic"/>
              </a:rPr>
              <a:t>User research</a:t>
            </a:r>
          </a:p>
          <a:p>
            <a:pPr lvl="1"/>
            <a:r>
              <a:rPr lang="en-US" sz="1400" dirty="0" smtClean="0">
                <a:solidFill>
                  <a:srgbClr val="595959"/>
                </a:solidFill>
                <a:latin typeface="Century Gothic"/>
                <a:cs typeface="Century Gothic"/>
              </a:rPr>
              <a:t>Information architecture</a:t>
            </a:r>
          </a:p>
          <a:p>
            <a:pPr lvl="1"/>
            <a:r>
              <a:rPr lang="en-US" sz="1400" dirty="0" smtClean="0">
                <a:solidFill>
                  <a:srgbClr val="595959"/>
                </a:solidFill>
                <a:latin typeface="Century Gothic"/>
                <a:cs typeface="Century Gothic"/>
              </a:rPr>
              <a:t>Visual design</a:t>
            </a:r>
          </a:p>
          <a:p>
            <a:pPr lvl="1"/>
            <a:r>
              <a:rPr lang="en-US" sz="1400" dirty="0" smtClean="0">
                <a:solidFill>
                  <a:srgbClr val="595959"/>
                </a:solidFill>
                <a:latin typeface="Century Gothic"/>
                <a:cs typeface="Century Gothic"/>
              </a:rPr>
              <a:t>Content strategy and development</a:t>
            </a:r>
          </a:p>
          <a:p>
            <a:pPr lvl="1"/>
            <a:r>
              <a:rPr lang="en-US" sz="1400" dirty="0" smtClean="0">
                <a:solidFill>
                  <a:srgbClr val="595959"/>
                </a:solidFill>
                <a:latin typeface="Century Gothic"/>
                <a:cs typeface="Century Gothic"/>
              </a:rPr>
              <a:t>Usability testing</a:t>
            </a:r>
          </a:p>
          <a:p>
            <a:pPr lvl="1"/>
            <a:r>
              <a:rPr lang="en-US" sz="1400" dirty="0" smtClean="0">
                <a:solidFill>
                  <a:srgbClr val="595959"/>
                </a:solidFill>
                <a:latin typeface="Century Gothic"/>
                <a:cs typeface="Century Gothic"/>
              </a:rPr>
              <a:t>Design development</a:t>
            </a:r>
          </a:p>
          <a:p>
            <a:endParaRPr lang="en-US" sz="1800" dirty="0" smtClean="0">
              <a:solidFill>
                <a:srgbClr val="595959"/>
              </a:solidFill>
              <a:latin typeface="Century Gothic"/>
              <a:cs typeface="Century Gothic"/>
            </a:endParaRPr>
          </a:p>
          <a:p>
            <a:pPr marL="0" indent="0">
              <a:buNone/>
            </a:pPr>
            <a:endParaRPr lang="en-US" sz="1800" dirty="0" smtClean="0">
              <a:solidFill>
                <a:srgbClr val="595959"/>
              </a:solidFill>
              <a:latin typeface="Century Gothic"/>
              <a:cs typeface="Century Gothic"/>
            </a:endParaRPr>
          </a:p>
        </p:txBody>
      </p:sp>
      <p:sp>
        <p:nvSpPr>
          <p:cNvPr id="4" name="Rectangle 3"/>
          <p:cNvSpPr/>
          <p:nvPr/>
        </p:nvSpPr>
        <p:spPr>
          <a:xfrm>
            <a:off x="76200" y="161071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26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Summary</a:t>
            </a:r>
            <a:br>
              <a:rPr lang="en-US" dirty="0" smtClean="0"/>
            </a:br>
            <a:r>
              <a:rPr lang="en-US" dirty="0" smtClean="0"/>
              <a:t>Agile Executive Forum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0315151"/>
              </p:ext>
            </p:extLst>
          </p:nvPr>
        </p:nvGraphicFramePr>
        <p:xfrm>
          <a:off x="457200" y="4470400"/>
          <a:ext cx="7620000" cy="1483360"/>
        </p:xfrm>
        <a:graphic>
          <a:graphicData uri="http://schemas.openxmlformats.org/drawingml/2006/table">
            <a:tbl>
              <a:tblPr firstRow="1" bandRow="1">
                <a:tableStyleId>{5C22544A-7EE6-4342-B048-85BDC9FD1C3A}</a:tableStyleId>
              </a:tblPr>
              <a:tblGrid>
                <a:gridCol w="2540000"/>
                <a:gridCol w="2540000"/>
                <a:gridCol w="2540000"/>
              </a:tblGrid>
              <a:tr h="370840">
                <a:tc>
                  <a:txBody>
                    <a:bodyPr/>
                    <a:lstStyle/>
                    <a:p>
                      <a:endParaRPr lang="en-US" dirty="0"/>
                    </a:p>
                  </a:txBody>
                  <a:tcPr/>
                </a:tc>
                <a:tc>
                  <a:txBody>
                    <a:bodyPr/>
                    <a:lstStyle/>
                    <a:p>
                      <a:pPr algn="ctr"/>
                      <a:r>
                        <a:rPr lang="en-US" dirty="0" smtClean="0"/>
                        <a:t>Executive Forum</a:t>
                      </a:r>
                      <a:endParaRPr lang="en-US" dirty="0"/>
                    </a:p>
                  </a:txBody>
                  <a:tcPr/>
                </a:tc>
                <a:tc>
                  <a:txBody>
                    <a:bodyPr/>
                    <a:lstStyle/>
                    <a:p>
                      <a:pPr algn="ctr"/>
                      <a:r>
                        <a:rPr lang="en-US" dirty="0" smtClean="0"/>
                        <a:t>Executive Summary</a:t>
                      </a:r>
                      <a:endParaRPr lang="en-US" dirty="0"/>
                    </a:p>
                  </a:txBody>
                  <a:tcPr/>
                </a:tc>
              </a:tr>
              <a:tr h="370840">
                <a:tc>
                  <a:txBody>
                    <a:bodyPr/>
                    <a:lstStyle/>
                    <a:p>
                      <a:r>
                        <a:rPr lang="en-US" dirty="0" smtClean="0"/>
                        <a:t>Presenters</a:t>
                      </a:r>
                      <a:endParaRPr lang="en-US" dirty="0"/>
                    </a:p>
                  </a:txBody>
                  <a:tcPr/>
                </a:tc>
                <a:tc>
                  <a:txBody>
                    <a:bodyPr/>
                    <a:lstStyle/>
                    <a:p>
                      <a:pPr algn="ctr"/>
                      <a:r>
                        <a:rPr lang="en-US" dirty="0" smtClean="0"/>
                        <a:t>9</a:t>
                      </a:r>
                      <a:endParaRPr lang="en-US" dirty="0"/>
                    </a:p>
                  </a:txBody>
                  <a:tcPr/>
                </a:tc>
                <a:tc>
                  <a:txBody>
                    <a:bodyPr/>
                    <a:lstStyle/>
                    <a:p>
                      <a:pPr algn="ctr"/>
                      <a:r>
                        <a:rPr lang="en-US" dirty="0" smtClean="0"/>
                        <a:t>1</a:t>
                      </a:r>
                      <a:endParaRPr lang="en-US" dirty="0"/>
                    </a:p>
                  </a:txBody>
                  <a:tcPr/>
                </a:tc>
              </a:tr>
              <a:tr h="370840">
                <a:tc>
                  <a:txBody>
                    <a:bodyPr/>
                    <a:lstStyle/>
                    <a:p>
                      <a:r>
                        <a:rPr lang="en-US" dirty="0" smtClean="0"/>
                        <a:t>Presentation Minutes</a:t>
                      </a:r>
                      <a:endParaRPr lang="en-US" dirty="0"/>
                    </a:p>
                  </a:txBody>
                  <a:tcPr/>
                </a:tc>
                <a:tc>
                  <a:txBody>
                    <a:bodyPr/>
                    <a:lstStyle/>
                    <a:p>
                      <a:pPr algn="ctr"/>
                      <a:r>
                        <a:rPr lang="en-US" dirty="0" smtClean="0"/>
                        <a:t>270</a:t>
                      </a:r>
                      <a:endParaRPr lang="en-US" dirty="0"/>
                    </a:p>
                  </a:txBody>
                  <a:tcPr/>
                </a:tc>
                <a:tc>
                  <a:txBody>
                    <a:bodyPr/>
                    <a:lstStyle/>
                    <a:p>
                      <a:pPr algn="ctr"/>
                      <a:r>
                        <a:rPr lang="en-US" dirty="0" smtClean="0"/>
                        <a:t>36</a:t>
                      </a:r>
                      <a:endParaRPr lang="en-US" dirty="0"/>
                    </a:p>
                  </a:txBody>
                  <a:tcPr/>
                </a:tc>
              </a:tr>
              <a:tr h="370840">
                <a:tc>
                  <a:txBody>
                    <a:bodyPr/>
                    <a:lstStyle/>
                    <a:p>
                      <a:r>
                        <a:rPr lang="en-US" dirty="0" smtClean="0"/>
                        <a:t>Slides</a:t>
                      </a:r>
                      <a:endParaRPr lang="en-US" dirty="0"/>
                    </a:p>
                  </a:txBody>
                  <a:tcPr/>
                </a:tc>
                <a:tc>
                  <a:txBody>
                    <a:bodyPr/>
                    <a:lstStyle/>
                    <a:p>
                      <a:pPr algn="ctr"/>
                      <a:r>
                        <a:rPr lang="en-US" dirty="0" smtClean="0"/>
                        <a:t>204</a:t>
                      </a:r>
                      <a:endParaRPr lang="en-US" dirty="0"/>
                    </a:p>
                  </a:txBody>
                  <a:tcPr/>
                </a:tc>
                <a:tc>
                  <a:txBody>
                    <a:bodyPr/>
                    <a:lstStyle/>
                    <a:p>
                      <a:pPr algn="ctr"/>
                      <a:r>
                        <a:rPr lang="en-US" dirty="0" smtClean="0"/>
                        <a:t>95</a:t>
                      </a:r>
                      <a:endParaRPr lang="en-US" dirty="0"/>
                    </a:p>
                  </a:txBody>
                  <a:tcPr/>
                </a:tc>
              </a:tr>
            </a:tbl>
          </a:graphicData>
        </a:graphic>
      </p:graphicFrame>
      <p:sp>
        <p:nvSpPr>
          <p:cNvPr id="3" name="Text Placeholder 2"/>
          <p:cNvSpPr>
            <a:spLocks noGrp="1"/>
          </p:cNvSpPr>
          <p:nvPr>
            <p:ph type="body" idx="4294967295"/>
          </p:nvPr>
        </p:nvSpPr>
        <p:spPr/>
        <p:txBody>
          <a:bodyPr/>
          <a:lstStyle/>
          <a:p>
            <a:r>
              <a:rPr lang="en-US" dirty="0" smtClean="0"/>
              <a:t>1 day, collocated with Agile2013</a:t>
            </a:r>
          </a:p>
          <a:p>
            <a:r>
              <a:rPr lang="en-US" dirty="0" smtClean="0"/>
              <a:t>3</a:t>
            </a:r>
            <a:r>
              <a:rPr lang="en-US" baseline="30000" dirty="0" smtClean="0"/>
              <a:t>rd</a:t>
            </a:r>
            <a:r>
              <a:rPr lang="en-US" dirty="0" smtClean="0"/>
              <a:t> Annual Event</a:t>
            </a:r>
          </a:p>
          <a:p>
            <a:r>
              <a:rPr lang="en-US" dirty="0" smtClean="0"/>
              <a:t>For Executives,</a:t>
            </a:r>
            <a:r>
              <a:rPr lang="en-US" baseline="0" dirty="0" smtClean="0"/>
              <a:t> By Executives</a:t>
            </a:r>
          </a:p>
          <a:p>
            <a:r>
              <a:rPr lang="en-US" dirty="0" smtClean="0"/>
              <a:t>&gt;$20 MM software portfolio</a:t>
            </a:r>
            <a:endParaRPr lang="en-US" baseline="0" dirty="0" smtClean="0"/>
          </a:p>
          <a:p>
            <a:r>
              <a:rPr lang="en-US" dirty="0" smtClean="0"/>
              <a:t>35 Attendees</a:t>
            </a:r>
          </a:p>
          <a:p>
            <a:r>
              <a:rPr lang="en-US" dirty="0" smtClean="0"/>
              <a:t>Sponsored by Agile Alliance in co-operation with Agile Leadership Network</a:t>
            </a:r>
            <a:endParaRPr lang="en-US" dirty="0"/>
          </a:p>
        </p:txBody>
      </p:sp>
      <p:pic>
        <p:nvPicPr>
          <p:cNvPr id="1030" name="Picture 6" descr="http://www.agileleadershipnetwork.org/wp-content/uploads/2012/06/ALN_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0334" y="1991544"/>
            <a:ext cx="2381250" cy="819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agilealliance.org/themes/aga1/images/logo.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0"/>
            <a:ext cx="2204184" cy="197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6591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018" y="147857"/>
            <a:ext cx="7215019" cy="1143000"/>
          </a:xfrm>
        </p:spPr>
        <p:txBody>
          <a:bodyPr>
            <a:normAutofit/>
          </a:bodyPr>
          <a:lstStyle/>
          <a:p>
            <a:r>
              <a:rPr lang="en-US" sz="3200" dirty="0" smtClean="0">
                <a:solidFill>
                  <a:schemeClr val="accent5">
                    <a:lumMod val="75000"/>
                  </a:schemeClr>
                </a:solidFill>
                <a:latin typeface="Century Gothic"/>
                <a:cs typeface="Century Gothic"/>
              </a:rPr>
              <a:t>Goal Today</a:t>
            </a:r>
            <a:endParaRPr lang="en-US" sz="3200" dirty="0">
              <a:latin typeface="Century Gothic"/>
              <a:cs typeface="Century Gothic"/>
            </a:endParaRPr>
          </a:p>
        </p:txBody>
      </p:sp>
      <p:sp>
        <p:nvSpPr>
          <p:cNvPr id="3" name="Content Placeholder 2"/>
          <p:cNvSpPr>
            <a:spLocks noGrp="1"/>
          </p:cNvSpPr>
          <p:nvPr>
            <p:ph idx="1"/>
          </p:nvPr>
        </p:nvSpPr>
        <p:spPr>
          <a:xfrm>
            <a:off x="203200" y="1697349"/>
            <a:ext cx="3603630" cy="4525963"/>
          </a:xfrm>
        </p:spPr>
        <p:txBody>
          <a:bodyPr>
            <a:normAutofit/>
          </a:bodyPr>
          <a:lstStyle/>
          <a:p>
            <a:pPr marL="0" indent="0">
              <a:buNone/>
            </a:pPr>
            <a:r>
              <a:rPr lang="en-US" sz="1800" dirty="0" smtClean="0">
                <a:solidFill>
                  <a:srgbClr val="595959"/>
                </a:solidFill>
                <a:latin typeface="Century Gothic"/>
                <a:cs typeface="Century Gothic"/>
              </a:rPr>
              <a:t>To share what’s helped us succeed in agile user experience design:</a:t>
            </a:r>
          </a:p>
          <a:p>
            <a:endParaRPr lang="en-US" sz="1800" dirty="0" smtClean="0">
              <a:solidFill>
                <a:srgbClr val="595959"/>
              </a:solidFill>
              <a:latin typeface="Century Gothic"/>
              <a:cs typeface="Century Gothic"/>
            </a:endParaRPr>
          </a:p>
          <a:p>
            <a:pPr>
              <a:buFont typeface="+mj-lt"/>
              <a:buAutoNum type="arabicPeriod"/>
            </a:pPr>
            <a:r>
              <a:rPr lang="en-US" sz="1800" dirty="0" smtClean="0">
                <a:solidFill>
                  <a:srgbClr val="595959"/>
                </a:solidFill>
                <a:latin typeface="Century Gothic"/>
                <a:cs typeface="Century Gothic"/>
              </a:rPr>
              <a:t>Setting the team up to succeed</a:t>
            </a:r>
          </a:p>
          <a:p>
            <a:pPr>
              <a:buFont typeface="+mj-lt"/>
              <a:buAutoNum type="arabicPeriod"/>
            </a:pPr>
            <a:r>
              <a:rPr lang="en-US" sz="1800" dirty="0" smtClean="0">
                <a:solidFill>
                  <a:srgbClr val="595959"/>
                </a:solidFill>
                <a:latin typeface="Century Gothic"/>
                <a:cs typeface="Century Gothic"/>
              </a:rPr>
              <a:t>Optimizing user invol</a:t>
            </a:r>
            <a:r>
              <a:rPr lang="en-US" sz="1800" dirty="0">
                <a:solidFill>
                  <a:srgbClr val="595959"/>
                </a:solidFill>
                <a:latin typeface="Century Gothic"/>
                <a:cs typeface="Century Gothic"/>
              </a:rPr>
              <a:t>v</a:t>
            </a:r>
            <a:r>
              <a:rPr lang="en-US" sz="1800" dirty="0" smtClean="0">
                <a:solidFill>
                  <a:srgbClr val="595959"/>
                </a:solidFill>
                <a:latin typeface="Century Gothic"/>
                <a:cs typeface="Century Gothic"/>
              </a:rPr>
              <a:t>ement</a:t>
            </a:r>
          </a:p>
          <a:p>
            <a:pPr>
              <a:buFont typeface="+mj-lt"/>
              <a:buAutoNum type="arabicPeriod"/>
            </a:pPr>
            <a:r>
              <a:rPr lang="en-US" sz="1800" dirty="0" smtClean="0">
                <a:solidFill>
                  <a:srgbClr val="595959"/>
                </a:solidFill>
                <a:latin typeface="Century Gothic"/>
                <a:cs typeface="Century Gothic"/>
              </a:rPr>
              <a:t>Building the user experience</a:t>
            </a:r>
          </a:p>
          <a:p>
            <a:endParaRPr lang="en-US" sz="1800" dirty="0" smtClean="0">
              <a:solidFill>
                <a:srgbClr val="595959"/>
              </a:solidFill>
              <a:latin typeface="Century Gothic"/>
              <a:cs typeface="Century Gothic"/>
            </a:endParaRPr>
          </a:p>
          <a:p>
            <a:pPr marL="0" indent="0">
              <a:buNone/>
            </a:pPr>
            <a:endParaRPr lang="en-US" sz="1800" dirty="0" smtClean="0">
              <a:solidFill>
                <a:srgbClr val="595959"/>
              </a:solidFill>
              <a:latin typeface="Century Gothic"/>
              <a:cs typeface="Century Gothic"/>
            </a:endParaRPr>
          </a:p>
        </p:txBody>
      </p:sp>
      <p:pic>
        <p:nvPicPr>
          <p:cNvPr id="4" name="Picture 3" descr="Famster.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06830" y="1511810"/>
            <a:ext cx="5337170" cy="4803452"/>
          </a:xfrm>
          <a:prstGeom prst="rect">
            <a:avLst/>
          </a:prstGeom>
        </p:spPr>
      </p:pic>
    </p:spTree>
    <p:extLst>
      <p:ext uri="{BB962C8B-B14F-4D97-AF65-F5344CB8AC3E}">
        <p14:creationId xmlns:p14="http://schemas.microsoft.com/office/powerpoint/2010/main" val="418262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018" y="147857"/>
            <a:ext cx="7215019" cy="1143000"/>
          </a:xfrm>
        </p:spPr>
        <p:txBody>
          <a:bodyPr>
            <a:normAutofit/>
          </a:bodyPr>
          <a:lstStyle/>
          <a:p>
            <a:r>
              <a:rPr lang="en-US" sz="3200" dirty="0" smtClean="0">
                <a:solidFill>
                  <a:schemeClr val="accent5">
                    <a:lumMod val="75000"/>
                  </a:schemeClr>
                </a:solidFill>
                <a:latin typeface="Century Gothic"/>
                <a:cs typeface="Century Gothic"/>
              </a:rPr>
              <a:t>Optimizing User Involvement</a:t>
            </a:r>
            <a:endParaRPr lang="en-US" sz="3200" dirty="0">
              <a:latin typeface="Century Gothic"/>
              <a:cs typeface="Century Gothic"/>
            </a:endParaRPr>
          </a:p>
        </p:txBody>
      </p:sp>
      <p:sp>
        <p:nvSpPr>
          <p:cNvPr id="3" name="Content Placeholder 2"/>
          <p:cNvSpPr>
            <a:spLocks noGrp="1"/>
          </p:cNvSpPr>
          <p:nvPr>
            <p:ph idx="1"/>
          </p:nvPr>
        </p:nvSpPr>
        <p:spPr>
          <a:xfrm>
            <a:off x="3687706" y="1298448"/>
            <a:ext cx="5222614" cy="2182368"/>
          </a:xfrm>
        </p:spPr>
        <p:txBody>
          <a:bodyPr>
            <a:normAutofit/>
          </a:bodyPr>
          <a:lstStyle/>
          <a:p>
            <a:pPr marL="0" indent="0">
              <a:buNone/>
            </a:pPr>
            <a:r>
              <a:rPr lang="en-US" sz="1800" dirty="0" smtClean="0">
                <a:latin typeface="Century Gothic"/>
                <a:cs typeface="Century Gothic"/>
              </a:rPr>
              <a:t>Agile Challenges</a:t>
            </a:r>
          </a:p>
          <a:p>
            <a:pPr>
              <a:spcBef>
                <a:spcPts val="1032"/>
              </a:spcBef>
            </a:pPr>
            <a:r>
              <a:rPr lang="en-US" sz="1800" dirty="0" smtClean="0">
                <a:latin typeface="Century Gothic"/>
                <a:cs typeface="Century Gothic"/>
              </a:rPr>
              <a:t>Access to users – investment professionals</a:t>
            </a:r>
          </a:p>
          <a:p>
            <a:r>
              <a:rPr lang="en-US" sz="1800" dirty="0" smtClean="0">
                <a:latin typeface="Century Gothic"/>
                <a:cs typeface="Century Gothic"/>
              </a:rPr>
              <a:t>Lack of flexibility</a:t>
            </a:r>
          </a:p>
          <a:p>
            <a:r>
              <a:rPr lang="en-US" sz="1800" dirty="0" smtClean="0">
                <a:latin typeface="Century Gothic"/>
                <a:cs typeface="Century Gothic"/>
              </a:rPr>
              <a:t>Sensitivity, security, privacy</a:t>
            </a:r>
          </a:p>
          <a:p>
            <a:endParaRPr lang="en-US" sz="1800" dirty="0" smtClean="0">
              <a:latin typeface="Century Gothic"/>
              <a:cs typeface="Century Gothic"/>
            </a:endParaRPr>
          </a:p>
          <a:p>
            <a:endParaRPr lang="en-US" sz="1800" dirty="0" smtClean="0">
              <a:latin typeface="Century Gothic"/>
              <a:cs typeface="Century Gothic"/>
            </a:endParaRPr>
          </a:p>
          <a:p>
            <a:pPr marL="0" indent="0">
              <a:buNone/>
            </a:pPr>
            <a:endParaRPr lang="en-US" sz="1800" dirty="0" smtClean="0">
              <a:latin typeface="Century Gothic"/>
              <a:cs typeface="Century Gothic"/>
            </a:endParaRPr>
          </a:p>
        </p:txBody>
      </p:sp>
      <p:pic>
        <p:nvPicPr>
          <p:cNvPr id="5" name="Picture 6" descr="DSC033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 y="1249680"/>
            <a:ext cx="3329940" cy="563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SC033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384" y="3583306"/>
            <a:ext cx="3897313" cy="327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42641" y="1302260"/>
            <a:ext cx="2049244" cy="35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en-US" sz="1700" dirty="0" smtClean="0">
                <a:solidFill>
                  <a:srgbClr val="594A35"/>
                </a:solidFill>
                <a:latin typeface="Cambria" charset="0"/>
              </a:rPr>
              <a:t>Client workspaces…</a:t>
            </a:r>
          </a:p>
        </p:txBody>
      </p:sp>
      <p:pic>
        <p:nvPicPr>
          <p:cNvPr id="4" name="Picture 7" descr="DSC033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376" y="3888106"/>
            <a:ext cx="3471862" cy="298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1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31" y="147857"/>
            <a:ext cx="7215019" cy="1143000"/>
          </a:xfrm>
        </p:spPr>
        <p:txBody>
          <a:bodyPr>
            <a:normAutofit/>
          </a:bodyPr>
          <a:lstStyle/>
          <a:p>
            <a:r>
              <a:rPr lang="en-US" sz="3200" dirty="0" smtClean="0">
                <a:solidFill>
                  <a:schemeClr val="accent5">
                    <a:lumMod val="75000"/>
                  </a:schemeClr>
                </a:solidFill>
                <a:latin typeface="Century Gothic"/>
                <a:cs typeface="Century Gothic"/>
              </a:rPr>
              <a:t>Building the User Experience</a:t>
            </a:r>
            <a:endParaRPr lang="en-US" sz="3200" dirty="0">
              <a:latin typeface="Century Gothic"/>
              <a:cs typeface="Century Gothic"/>
            </a:endParaRPr>
          </a:p>
        </p:txBody>
      </p:sp>
      <p:sp>
        <p:nvSpPr>
          <p:cNvPr id="3" name="Content Placeholder 2"/>
          <p:cNvSpPr>
            <a:spLocks noGrp="1"/>
          </p:cNvSpPr>
          <p:nvPr>
            <p:ph idx="1"/>
          </p:nvPr>
        </p:nvSpPr>
        <p:spPr>
          <a:xfrm>
            <a:off x="345066" y="1290857"/>
            <a:ext cx="3586854" cy="1252450"/>
          </a:xfrm>
        </p:spPr>
        <p:txBody>
          <a:bodyPr>
            <a:normAutofit/>
          </a:bodyPr>
          <a:lstStyle/>
          <a:p>
            <a:pPr marL="0" indent="0">
              <a:buNone/>
            </a:pPr>
            <a:r>
              <a:rPr lang="en-US" sz="1800" dirty="0" smtClean="0">
                <a:latin typeface="Century Gothic"/>
                <a:cs typeface="Century Gothic"/>
              </a:rPr>
              <a:t> </a:t>
            </a:r>
          </a:p>
          <a:p>
            <a:pPr marL="0" indent="0">
              <a:buNone/>
            </a:pPr>
            <a:r>
              <a:rPr lang="en-US" sz="1800" dirty="0" smtClean="0">
                <a:latin typeface="Century Gothic"/>
                <a:cs typeface="Century Gothic"/>
              </a:rPr>
              <a:t>All about tightening this cycle:</a:t>
            </a:r>
          </a:p>
          <a:p>
            <a:pPr marL="0" indent="0">
              <a:buNone/>
            </a:pPr>
            <a:endParaRPr lang="en-US" sz="1800" dirty="0" smtClean="0">
              <a:latin typeface="Century Gothic"/>
              <a:cs typeface="Century Gothic"/>
            </a:endParaRPr>
          </a:p>
        </p:txBody>
      </p:sp>
      <p:sp>
        <p:nvSpPr>
          <p:cNvPr id="8" name="Content Placeholder 2"/>
          <p:cNvSpPr txBox="1">
            <a:spLocks/>
          </p:cNvSpPr>
          <p:nvPr/>
        </p:nvSpPr>
        <p:spPr>
          <a:xfrm>
            <a:off x="396240" y="5121639"/>
            <a:ext cx="7376289" cy="173636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latin typeface="Century Gothic"/>
                <a:cs typeface="Century Gothic"/>
              </a:rPr>
              <a:t> </a:t>
            </a:r>
          </a:p>
          <a:p>
            <a:pPr marL="0" indent="0">
              <a:buFont typeface="Arial"/>
              <a:buNone/>
            </a:pPr>
            <a:r>
              <a:rPr lang="en-US" sz="1800" dirty="0" smtClean="0">
                <a:latin typeface="Century Gothic"/>
                <a:cs typeface="Century Gothic"/>
              </a:rPr>
              <a:t>Goals:</a:t>
            </a:r>
          </a:p>
          <a:p>
            <a:r>
              <a:rPr lang="en-US" sz="1800" dirty="0" smtClean="0">
                <a:latin typeface="Century Gothic"/>
                <a:cs typeface="Century Gothic"/>
              </a:rPr>
              <a:t>Reduce cycle time</a:t>
            </a:r>
          </a:p>
          <a:p>
            <a:r>
              <a:rPr lang="en-US" sz="1800" dirty="0" smtClean="0">
                <a:latin typeface="Century Gothic"/>
                <a:cs typeface="Century Gothic"/>
              </a:rPr>
              <a:t>Reduce the need for design specifications</a:t>
            </a:r>
          </a:p>
          <a:p>
            <a:r>
              <a:rPr lang="en-US" sz="1800" dirty="0" smtClean="0">
                <a:latin typeface="Century Gothic"/>
                <a:cs typeface="Century Gothic"/>
              </a:rPr>
              <a:t>Reduce/eliminate fit n’ finish issues – ‘why can’t we build it right the first time?’</a:t>
            </a:r>
          </a:p>
          <a:p>
            <a:r>
              <a:rPr lang="en-US" sz="1800" dirty="0" smtClean="0">
                <a:latin typeface="Century Gothic"/>
                <a:cs typeface="Century Gothic"/>
              </a:rPr>
              <a:t>Increase the quality of the delivered user experience  </a:t>
            </a:r>
          </a:p>
          <a:p>
            <a:pPr marL="0" indent="0">
              <a:buFont typeface="Arial"/>
              <a:buNone/>
            </a:pPr>
            <a:endParaRPr lang="en-US" sz="1800" dirty="0" smtClean="0">
              <a:latin typeface="Century Gothic"/>
              <a:cs typeface="Century Gothic"/>
            </a:endParaRPr>
          </a:p>
        </p:txBody>
      </p:sp>
      <p:graphicFrame>
        <p:nvGraphicFramePr>
          <p:cNvPr id="12" name="Diagram 11"/>
          <p:cNvGraphicFramePr/>
          <p:nvPr>
            <p:extLst>
              <p:ext uri="{D42A27DB-BD31-4B8C-83A1-F6EECF244321}">
                <p14:modId xmlns:p14="http://schemas.microsoft.com/office/powerpoint/2010/main" val="108731731"/>
              </p:ext>
            </p:extLst>
          </p:nvPr>
        </p:nvGraphicFramePr>
        <p:xfrm>
          <a:off x="670560" y="2267712"/>
          <a:ext cx="3139440" cy="3057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Design and Dev 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7869" y="1400614"/>
            <a:ext cx="4570766" cy="4103114"/>
          </a:xfrm>
          <a:prstGeom prst="rect">
            <a:avLst/>
          </a:prstGeom>
        </p:spPr>
      </p:pic>
    </p:spTree>
    <p:extLst>
      <p:ext uri="{BB962C8B-B14F-4D97-AF65-F5344CB8AC3E}">
        <p14:creationId xmlns:p14="http://schemas.microsoft.com/office/powerpoint/2010/main" val="129160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Rounded Rectangle 398"/>
          <p:cNvSpPr/>
          <p:nvPr/>
        </p:nvSpPr>
        <p:spPr>
          <a:xfrm>
            <a:off x="5373285" y="4794946"/>
            <a:ext cx="274320" cy="1219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Rounded Rectangle 399"/>
          <p:cNvSpPr/>
          <p:nvPr/>
        </p:nvSpPr>
        <p:spPr>
          <a:xfrm>
            <a:off x="5373285" y="5063170"/>
            <a:ext cx="274320" cy="12192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Rounded Rectangle 400"/>
          <p:cNvSpPr/>
          <p:nvPr/>
        </p:nvSpPr>
        <p:spPr>
          <a:xfrm>
            <a:off x="5373285" y="5343586"/>
            <a:ext cx="274320" cy="12192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TextBox 401"/>
          <p:cNvSpPr txBox="1"/>
          <p:nvPr/>
        </p:nvSpPr>
        <p:spPr>
          <a:xfrm>
            <a:off x="5697241" y="4646919"/>
            <a:ext cx="2432204" cy="307777"/>
          </a:xfrm>
          <a:prstGeom prst="rect">
            <a:avLst/>
          </a:prstGeom>
          <a:noFill/>
        </p:spPr>
        <p:txBody>
          <a:bodyPr wrap="none" rtlCol="0">
            <a:spAutoFit/>
          </a:bodyPr>
          <a:lstStyle/>
          <a:p>
            <a:r>
              <a:rPr lang="en-US" sz="1400" dirty="0" smtClean="0"/>
              <a:t>Non-functional creative stories</a:t>
            </a:r>
            <a:endParaRPr lang="en-US" sz="1400" dirty="0"/>
          </a:p>
        </p:txBody>
      </p:sp>
      <p:sp>
        <p:nvSpPr>
          <p:cNvPr id="403" name="TextBox 402"/>
          <p:cNvSpPr txBox="1"/>
          <p:nvPr/>
        </p:nvSpPr>
        <p:spPr>
          <a:xfrm>
            <a:off x="5697241" y="4927418"/>
            <a:ext cx="2820003" cy="307777"/>
          </a:xfrm>
          <a:prstGeom prst="rect">
            <a:avLst/>
          </a:prstGeom>
          <a:noFill/>
        </p:spPr>
        <p:txBody>
          <a:bodyPr wrap="none" rtlCol="0">
            <a:spAutoFit/>
          </a:bodyPr>
          <a:lstStyle/>
          <a:p>
            <a:r>
              <a:rPr lang="en-US" sz="1400" dirty="0" smtClean="0"/>
              <a:t>Non-functional development stories</a:t>
            </a:r>
            <a:endParaRPr lang="en-US" sz="1400" dirty="0"/>
          </a:p>
        </p:txBody>
      </p:sp>
      <p:sp>
        <p:nvSpPr>
          <p:cNvPr id="404" name="TextBox 403"/>
          <p:cNvSpPr txBox="1"/>
          <p:nvPr/>
        </p:nvSpPr>
        <p:spPr>
          <a:xfrm>
            <a:off x="5697241" y="5202704"/>
            <a:ext cx="2488182" cy="307777"/>
          </a:xfrm>
          <a:prstGeom prst="rect">
            <a:avLst/>
          </a:prstGeom>
          <a:noFill/>
        </p:spPr>
        <p:txBody>
          <a:bodyPr wrap="none" rtlCol="0">
            <a:spAutoFit/>
          </a:bodyPr>
          <a:lstStyle/>
          <a:p>
            <a:r>
              <a:rPr lang="en-US" sz="1400" dirty="0" smtClean="0"/>
              <a:t>Functional development stories</a:t>
            </a:r>
            <a:endParaRPr lang="en-US" sz="1400" dirty="0"/>
          </a:p>
        </p:txBody>
      </p:sp>
      <p:grpSp>
        <p:nvGrpSpPr>
          <p:cNvPr id="407" name="Group 406"/>
          <p:cNvGrpSpPr/>
          <p:nvPr/>
        </p:nvGrpSpPr>
        <p:grpSpPr>
          <a:xfrm>
            <a:off x="843280" y="1593936"/>
            <a:ext cx="7599680" cy="2962656"/>
            <a:chOff x="843280" y="1087120"/>
            <a:chExt cx="7599680" cy="2468880"/>
          </a:xfrm>
        </p:grpSpPr>
        <p:sp>
          <p:nvSpPr>
            <p:cNvPr id="5" name="Rectangle 4"/>
            <p:cNvSpPr/>
            <p:nvPr/>
          </p:nvSpPr>
          <p:spPr>
            <a:xfrm>
              <a:off x="1030901" y="1645380"/>
              <a:ext cx="314960" cy="7654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1549061" y="1367277"/>
              <a:ext cx="242374" cy="192360"/>
            </a:xfrm>
            <a:prstGeom prst="rect">
              <a:avLst/>
            </a:prstGeom>
            <a:noFill/>
          </p:spPr>
          <p:txBody>
            <a:bodyPr wrap="none" rtlCol="0">
              <a:spAutoFit/>
            </a:bodyPr>
            <a:lstStyle/>
            <a:p>
              <a:r>
                <a:rPr lang="en-US" sz="900" dirty="0" smtClean="0">
                  <a:solidFill>
                    <a:schemeClr val="bg1">
                      <a:lumMod val="75000"/>
                    </a:schemeClr>
                  </a:solidFill>
                </a:rPr>
                <a:t>1</a:t>
              </a:r>
              <a:endParaRPr lang="en-US" sz="900" dirty="0">
                <a:solidFill>
                  <a:schemeClr val="bg1">
                    <a:lumMod val="75000"/>
                  </a:schemeClr>
                </a:solidFill>
              </a:endParaRPr>
            </a:p>
          </p:txBody>
        </p:sp>
        <p:sp>
          <p:nvSpPr>
            <p:cNvPr id="25" name="TextBox 24"/>
            <p:cNvSpPr txBox="1"/>
            <p:nvPr/>
          </p:nvSpPr>
          <p:spPr>
            <a:xfrm>
              <a:off x="1945301" y="1367277"/>
              <a:ext cx="242374" cy="192360"/>
            </a:xfrm>
            <a:prstGeom prst="rect">
              <a:avLst/>
            </a:prstGeom>
            <a:noFill/>
          </p:spPr>
          <p:txBody>
            <a:bodyPr wrap="none" rtlCol="0">
              <a:spAutoFit/>
            </a:bodyPr>
            <a:lstStyle/>
            <a:p>
              <a:r>
                <a:rPr lang="en-US" sz="900" dirty="0" smtClean="0">
                  <a:solidFill>
                    <a:schemeClr val="bg1">
                      <a:lumMod val="75000"/>
                    </a:schemeClr>
                  </a:solidFill>
                </a:rPr>
                <a:t>2</a:t>
              </a:r>
              <a:endParaRPr lang="en-US" sz="900" dirty="0">
                <a:solidFill>
                  <a:schemeClr val="bg1">
                    <a:lumMod val="75000"/>
                  </a:schemeClr>
                </a:solidFill>
              </a:endParaRPr>
            </a:p>
          </p:txBody>
        </p:sp>
        <p:sp>
          <p:nvSpPr>
            <p:cNvPr id="26" name="TextBox 25"/>
            <p:cNvSpPr txBox="1"/>
            <p:nvPr/>
          </p:nvSpPr>
          <p:spPr>
            <a:xfrm>
              <a:off x="2382181" y="1367277"/>
              <a:ext cx="242374" cy="192360"/>
            </a:xfrm>
            <a:prstGeom prst="rect">
              <a:avLst/>
            </a:prstGeom>
            <a:noFill/>
          </p:spPr>
          <p:txBody>
            <a:bodyPr wrap="none" rtlCol="0">
              <a:spAutoFit/>
            </a:bodyPr>
            <a:lstStyle/>
            <a:p>
              <a:r>
                <a:rPr lang="en-US" sz="900" dirty="0" smtClean="0">
                  <a:solidFill>
                    <a:schemeClr val="bg1">
                      <a:lumMod val="75000"/>
                    </a:schemeClr>
                  </a:solidFill>
                </a:rPr>
                <a:t>3</a:t>
              </a:r>
              <a:endParaRPr lang="en-US" sz="900" dirty="0">
                <a:solidFill>
                  <a:schemeClr val="bg1">
                    <a:lumMod val="75000"/>
                  </a:schemeClr>
                </a:solidFill>
              </a:endParaRPr>
            </a:p>
          </p:txBody>
        </p:sp>
        <p:sp>
          <p:nvSpPr>
            <p:cNvPr id="27" name="TextBox 26"/>
            <p:cNvSpPr txBox="1"/>
            <p:nvPr/>
          </p:nvSpPr>
          <p:spPr>
            <a:xfrm>
              <a:off x="2819738" y="1367277"/>
              <a:ext cx="242374" cy="192360"/>
            </a:xfrm>
            <a:prstGeom prst="rect">
              <a:avLst/>
            </a:prstGeom>
            <a:noFill/>
          </p:spPr>
          <p:txBody>
            <a:bodyPr wrap="none" rtlCol="0">
              <a:spAutoFit/>
            </a:bodyPr>
            <a:lstStyle/>
            <a:p>
              <a:r>
                <a:rPr lang="en-US" sz="900" dirty="0" smtClean="0">
                  <a:solidFill>
                    <a:schemeClr val="bg1">
                      <a:lumMod val="75000"/>
                    </a:schemeClr>
                  </a:solidFill>
                </a:rPr>
                <a:t>4</a:t>
              </a:r>
              <a:endParaRPr lang="en-US" sz="900" dirty="0">
                <a:solidFill>
                  <a:schemeClr val="bg1">
                    <a:lumMod val="75000"/>
                  </a:schemeClr>
                </a:solidFill>
              </a:endParaRPr>
            </a:p>
          </p:txBody>
        </p:sp>
        <p:sp>
          <p:nvSpPr>
            <p:cNvPr id="28" name="TextBox 27"/>
            <p:cNvSpPr txBox="1"/>
            <p:nvPr/>
          </p:nvSpPr>
          <p:spPr>
            <a:xfrm>
              <a:off x="3236298" y="1367277"/>
              <a:ext cx="242374" cy="192360"/>
            </a:xfrm>
            <a:prstGeom prst="rect">
              <a:avLst/>
            </a:prstGeom>
            <a:noFill/>
          </p:spPr>
          <p:txBody>
            <a:bodyPr wrap="none" rtlCol="0">
              <a:spAutoFit/>
            </a:bodyPr>
            <a:lstStyle/>
            <a:p>
              <a:r>
                <a:rPr lang="en-US" sz="900" dirty="0" smtClean="0">
                  <a:solidFill>
                    <a:schemeClr val="bg1">
                      <a:lumMod val="75000"/>
                    </a:schemeClr>
                  </a:solidFill>
                </a:rPr>
                <a:t>5</a:t>
              </a:r>
              <a:endParaRPr lang="en-US" sz="900" dirty="0">
                <a:solidFill>
                  <a:schemeClr val="bg1">
                    <a:lumMod val="75000"/>
                  </a:schemeClr>
                </a:solidFill>
              </a:endParaRPr>
            </a:p>
          </p:txBody>
        </p:sp>
        <p:sp>
          <p:nvSpPr>
            <p:cNvPr id="29" name="TextBox 28"/>
            <p:cNvSpPr txBox="1"/>
            <p:nvPr/>
          </p:nvSpPr>
          <p:spPr>
            <a:xfrm>
              <a:off x="3661664" y="1367277"/>
              <a:ext cx="242374" cy="192360"/>
            </a:xfrm>
            <a:prstGeom prst="rect">
              <a:avLst/>
            </a:prstGeom>
            <a:noFill/>
          </p:spPr>
          <p:txBody>
            <a:bodyPr wrap="none" rtlCol="0">
              <a:spAutoFit/>
            </a:bodyPr>
            <a:lstStyle/>
            <a:p>
              <a:r>
                <a:rPr lang="en-US" sz="900" dirty="0" smtClean="0">
                  <a:solidFill>
                    <a:schemeClr val="bg1">
                      <a:lumMod val="75000"/>
                    </a:schemeClr>
                  </a:solidFill>
                </a:rPr>
                <a:t>6</a:t>
              </a:r>
              <a:endParaRPr lang="en-US" sz="900" dirty="0">
                <a:solidFill>
                  <a:schemeClr val="bg1">
                    <a:lumMod val="75000"/>
                  </a:schemeClr>
                </a:solidFill>
              </a:endParaRPr>
            </a:p>
          </p:txBody>
        </p:sp>
        <p:sp>
          <p:nvSpPr>
            <p:cNvPr id="30" name="TextBox 29"/>
            <p:cNvSpPr txBox="1"/>
            <p:nvPr/>
          </p:nvSpPr>
          <p:spPr>
            <a:xfrm>
              <a:off x="4120218" y="1367277"/>
              <a:ext cx="242374" cy="192360"/>
            </a:xfrm>
            <a:prstGeom prst="rect">
              <a:avLst/>
            </a:prstGeom>
            <a:noFill/>
          </p:spPr>
          <p:txBody>
            <a:bodyPr wrap="none" rtlCol="0">
              <a:spAutoFit/>
            </a:bodyPr>
            <a:lstStyle/>
            <a:p>
              <a:r>
                <a:rPr lang="en-US" sz="900" dirty="0" smtClean="0">
                  <a:solidFill>
                    <a:schemeClr val="bg1">
                      <a:lumMod val="75000"/>
                    </a:schemeClr>
                  </a:solidFill>
                </a:rPr>
                <a:t>7</a:t>
              </a:r>
              <a:endParaRPr lang="en-US" sz="900" dirty="0">
                <a:solidFill>
                  <a:schemeClr val="bg1">
                    <a:lumMod val="75000"/>
                  </a:schemeClr>
                </a:solidFill>
              </a:endParaRPr>
            </a:p>
          </p:txBody>
        </p:sp>
        <p:sp>
          <p:nvSpPr>
            <p:cNvPr id="31" name="TextBox 30"/>
            <p:cNvSpPr txBox="1"/>
            <p:nvPr/>
          </p:nvSpPr>
          <p:spPr>
            <a:xfrm>
              <a:off x="4536778" y="1367277"/>
              <a:ext cx="242374" cy="192360"/>
            </a:xfrm>
            <a:prstGeom prst="rect">
              <a:avLst/>
            </a:prstGeom>
            <a:noFill/>
          </p:spPr>
          <p:txBody>
            <a:bodyPr wrap="none" rtlCol="0">
              <a:spAutoFit/>
            </a:bodyPr>
            <a:lstStyle/>
            <a:p>
              <a:r>
                <a:rPr lang="en-US" sz="900" dirty="0" smtClean="0">
                  <a:solidFill>
                    <a:schemeClr val="bg1">
                      <a:lumMod val="75000"/>
                    </a:schemeClr>
                  </a:solidFill>
                </a:rPr>
                <a:t>8</a:t>
              </a:r>
              <a:endParaRPr lang="en-US" sz="900" dirty="0">
                <a:solidFill>
                  <a:schemeClr val="bg1">
                    <a:lumMod val="75000"/>
                  </a:schemeClr>
                </a:solidFill>
              </a:endParaRPr>
            </a:p>
          </p:txBody>
        </p:sp>
        <p:sp>
          <p:nvSpPr>
            <p:cNvPr id="32" name="TextBox 31"/>
            <p:cNvSpPr txBox="1"/>
            <p:nvPr/>
          </p:nvSpPr>
          <p:spPr>
            <a:xfrm>
              <a:off x="4953338" y="1367277"/>
              <a:ext cx="242374" cy="192360"/>
            </a:xfrm>
            <a:prstGeom prst="rect">
              <a:avLst/>
            </a:prstGeom>
            <a:noFill/>
          </p:spPr>
          <p:txBody>
            <a:bodyPr wrap="none" rtlCol="0">
              <a:spAutoFit/>
            </a:bodyPr>
            <a:lstStyle/>
            <a:p>
              <a:r>
                <a:rPr lang="en-US" sz="900" dirty="0" smtClean="0">
                  <a:solidFill>
                    <a:schemeClr val="bg1">
                      <a:lumMod val="75000"/>
                    </a:schemeClr>
                  </a:solidFill>
                </a:rPr>
                <a:t>9</a:t>
              </a:r>
              <a:endParaRPr lang="en-US" sz="900" dirty="0">
                <a:solidFill>
                  <a:schemeClr val="bg1">
                    <a:lumMod val="75000"/>
                  </a:schemeClr>
                </a:solidFill>
              </a:endParaRPr>
            </a:p>
          </p:txBody>
        </p:sp>
        <p:sp>
          <p:nvSpPr>
            <p:cNvPr id="33" name="TextBox 32"/>
            <p:cNvSpPr txBox="1"/>
            <p:nvPr/>
          </p:nvSpPr>
          <p:spPr>
            <a:xfrm>
              <a:off x="5349578" y="1367277"/>
              <a:ext cx="300082" cy="192360"/>
            </a:xfrm>
            <a:prstGeom prst="rect">
              <a:avLst/>
            </a:prstGeom>
            <a:noFill/>
          </p:spPr>
          <p:txBody>
            <a:bodyPr wrap="none" rtlCol="0">
              <a:spAutoFit/>
            </a:bodyPr>
            <a:lstStyle/>
            <a:p>
              <a:r>
                <a:rPr lang="en-US" sz="900" dirty="0" smtClean="0">
                  <a:solidFill>
                    <a:schemeClr val="bg1">
                      <a:lumMod val="75000"/>
                    </a:schemeClr>
                  </a:solidFill>
                </a:rPr>
                <a:t>10</a:t>
              </a:r>
              <a:endParaRPr lang="en-US" sz="900" dirty="0">
                <a:solidFill>
                  <a:schemeClr val="bg1">
                    <a:lumMod val="75000"/>
                  </a:schemeClr>
                </a:solidFill>
              </a:endParaRPr>
            </a:p>
          </p:txBody>
        </p:sp>
        <p:sp>
          <p:nvSpPr>
            <p:cNvPr id="34" name="TextBox 33"/>
            <p:cNvSpPr txBox="1"/>
            <p:nvPr/>
          </p:nvSpPr>
          <p:spPr>
            <a:xfrm>
              <a:off x="5776298" y="1367277"/>
              <a:ext cx="300082" cy="192360"/>
            </a:xfrm>
            <a:prstGeom prst="rect">
              <a:avLst/>
            </a:prstGeom>
            <a:noFill/>
          </p:spPr>
          <p:txBody>
            <a:bodyPr wrap="none" rtlCol="0">
              <a:spAutoFit/>
            </a:bodyPr>
            <a:lstStyle/>
            <a:p>
              <a:r>
                <a:rPr lang="en-US" sz="900" dirty="0" smtClean="0">
                  <a:solidFill>
                    <a:schemeClr val="bg1">
                      <a:lumMod val="75000"/>
                    </a:schemeClr>
                  </a:solidFill>
                </a:rPr>
                <a:t>11</a:t>
              </a:r>
              <a:endParaRPr lang="en-US" sz="900" dirty="0">
                <a:solidFill>
                  <a:schemeClr val="bg1">
                    <a:lumMod val="75000"/>
                  </a:schemeClr>
                </a:solidFill>
              </a:endParaRPr>
            </a:p>
          </p:txBody>
        </p:sp>
        <p:sp>
          <p:nvSpPr>
            <p:cNvPr id="35" name="TextBox 34"/>
            <p:cNvSpPr txBox="1"/>
            <p:nvPr/>
          </p:nvSpPr>
          <p:spPr>
            <a:xfrm>
              <a:off x="6223338" y="1367277"/>
              <a:ext cx="300082" cy="192360"/>
            </a:xfrm>
            <a:prstGeom prst="rect">
              <a:avLst/>
            </a:prstGeom>
            <a:noFill/>
          </p:spPr>
          <p:txBody>
            <a:bodyPr wrap="none" rtlCol="0">
              <a:spAutoFit/>
            </a:bodyPr>
            <a:lstStyle/>
            <a:p>
              <a:r>
                <a:rPr lang="en-US" sz="900" dirty="0" smtClean="0">
                  <a:solidFill>
                    <a:schemeClr val="bg1">
                      <a:lumMod val="75000"/>
                    </a:schemeClr>
                  </a:solidFill>
                </a:rPr>
                <a:t>12</a:t>
              </a:r>
              <a:endParaRPr lang="en-US" sz="900" dirty="0">
                <a:solidFill>
                  <a:schemeClr val="bg1">
                    <a:lumMod val="75000"/>
                  </a:schemeClr>
                </a:solidFill>
              </a:endParaRPr>
            </a:p>
          </p:txBody>
        </p:sp>
        <p:sp>
          <p:nvSpPr>
            <p:cNvPr id="36" name="TextBox 35"/>
            <p:cNvSpPr txBox="1"/>
            <p:nvPr/>
          </p:nvSpPr>
          <p:spPr>
            <a:xfrm>
              <a:off x="6660218" y="1367277"/>
              <a:ext cx="300082" cy="192360"/>
            </a:xfrm>
            <a:prstGeom prst="rect">
              <a:avLst/>
            </a:prstGeom>
            <a:noFill/>
          </p:spPr>
          <p:txBody>
            <a:bodyPr wrap="none" rtlCol="0">
              <a:spAutoFit/>
            </a:bodyPr>
            <a:lstStyle/>
            <a:p>
              <a:r>
                <a:rPr lang="en-US" sz="900" dirty="0" smtClean="0">
                  <a:solidFill>
                    <a:schemeClr val="bg1">
                      <a:lumMod val="75000"/>
                    </a:schemeClr>
                  </a:solidFill>
                </a:rPr>
                <a:t>13</a:t>
              </a:r>
              <a:endParaRPr lang="en-US" sz="900" dirty="0">
                <a:solidFill>
                  <a:schemeClr val="bg1">
                    <a:lumMod val="75000"/>
                  </a:schemeClr>
                </a:solidFill>
              </a:endParaRPr>
            </a:p>
          </p:txBody>
        </p:sp>
        <p:sp>
          <p:nvSpPr>
            <p:cNvPr id="37" name="TextBox 36"/>
            <p:cNvSpPr txBox="1"/>
            <p:nvPr/>
          </p:nvSpPr>
          <p:spPr>
            <a:xfrm>
              <a:off x="7076778" y="1367277"/>
              <a:ext cx="300082" cy="192360"/>
            </a:xfrm>
            <a:prstGeom prst="rect">
              <a:avLst/>
            </a:prstGeom>
            <a:noFill/>
          </p:spPr>
          <p:txBody>
            <a:bodyPr wrap="none" rtlCol="0">
              <a:spAutoFit/>
            </a:bodyPr>
            <a:lstStyle/>
            <a:p>
              <a:r>
                <a:rPr lang="en-US" sz="900" dirty="0" smtClean="0">
                  <a:solidFill>
                    <a:schemeClr val="bg1">
                      <a:lumMod val="75000"/>
                    </a:schemeClr>
                  </a:solidFill>
                </a:rPr>
                <a:t>14</a:t>
              </a:r>
              <a:endParaRPr lang="en-US" sz="900" dirty="0">
                <a:solidFill>
                  <a:schemeClr val="bg1">
                    <a:lumMod val="75000"/>
                  </a:schemeClr>
                </a:solidFill>
              </a:endParaRPr>
            </a:p>
          </p:txBody>
        </p:sp>
        <p:sp>
          <p:nvSpPr>
            <p:cNvPr id="39" name="TextBox 38"/>
            <p:cNvSpPr txBox="1"/>
            <p:nvPr/>
          </p:nvSpPr>
          <p:spPr>
            <a:xfrm>
              <a:off x="7482501" y="1367277"/>
              <a:ext cx="300082" cy="192360"/>
            </a:xfrm>
            <a:prstGeom prst="rect">
              <a:avLst/>
            </a:prstGeom>
            <a:noFill/>
          </p:spPr>
          <p:txBody>
            <a:bodyPr wrap="none" rtlCol="0">
              <a:spAutoFit/>
            </a:bodyPr>
            <a:lstStyle/>
            <a:p>
              <a:r>
                <a:rPr lang="en-US" sz="900" dirty="0" smtClean="0">
                  <a:solidFill>
                    <a:schemeClr val="bg1">
                      <a:lumMod val="75000"/>
                    </a:schemeClr>
                  </a:solidFill>
                </a:rPr>
                <a:t>15</a:t>
              </a:r>
              <a:endParaRPr lang="en-US" sz="900" dirty="0">
                <a:solidFill>
                  <a:schemeClr val="bg1">
                    <a:lumMod val="75000"/>
                  </a:schemeClr>
                </a:solidFill>
              </a:endParaRPr>
            </a:p>
          </p:txBody>
        </p:sp>
        <p:sp>
          <p:nvSpPr>
            <p:cNvPr id="40" name="TextBox 39"/>
            <p:cNvSpPr txBox="1"/>
            <p:nvPr/>
          </p:nvSpPr>
          <p:spPr>
            <a:xfrm>
              <a:off x="7899061" y="1367277"/>
              <a:ext cx="300082" cy="192360"/>
            </a:xfrm>
            <a:prstGeom prst="rect">
              <a:avLst/>
            </a:prstGeom>
            <a:noFill/>
          </p:spPr>
          <p:txBody>
            <a:bodyPr wrap="none" rtlCol="0">
              <a:spAutoFit/>
            </a:bodyPr>
            <a:lstStyle/>
            <a:p>
              <a:r>
                <a:rPr lang="en-US" sz="900" dirty="0" smtClean="0">
                  <a:solidFill>
                    <a:schemeClr val="bg1">
                      <a:lumMod val="75000"/>
                    </a:schemeClr>
                  </a:solidFill>
                </a:rPr>
                <a:t>16</a:t>
              </a:r>
              <a:endParaRPr lang="en-US" sz="900" dirty="0">
                <a:solidFill>
                  <a:schemeClr val="bg1">
                    <a:lumMod val="75000"/>
                  </a:schemeClr>
                </a:solidFill>
              </a:endParaRPr>
            </a:p>
          </p:txBody>
        </p:sp>
        <p:cxnSp>
          <p:nvCxnSpPr>
            <p:cNvPr id="42" name="Straight Connector 41"/>
            <p:cNvCxnSpPr/>
            <p:nvPr/>
          </p:nvCxnSpPr>
          <p:spPr>
            <a:xfrm>
              <a:off x="5695018" y="1523506"/>
              <a:ext cx="0" cy="1839006"/>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4" name="Rounded Rectangle 3"/>
            <p:cNvSpPr/>
            <p:nvPr/>
          </p:nvSpPr>
          <p:spPr>
            <a:xfrm>
              <a:off x="5349578"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5349578"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5349578"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5349578"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5349578"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5349578"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5349578"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ounded Rectangle 185"/>
            <p:cNvSpPr/>
            <p:nvPr/>
          </p:nvSpPr>
          <p:spPr>
            <a:xfrm>
              <a:off x="5349578" y="230922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ounded Rectangle 197"/>
            <p:cNvSpPr/>
            <p:nvPr/>
          </p:nvSpPr>
          <p:spPr>
            <a:xfrm>
              <a:off x="5766138"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ounded Rectangle 198"/>
            <p:cNvSpPr/>
            <p:nvPr/>
          </p:nvSpPr>
          <p:spPr>
            <a:xfrm>
              <a:off x="5766138"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ounded Rectangle 199"/>
            <p:cNvSpPr/>
            <p:nvPr/>
          </p:nvSpPr>
          <p:spPr>
            <a:xfrm>
              <a:off x="5766138"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ounded Rectangle 200"/>
            <p:cNvSpPr/>
            <p:nvPr/>
          </p:nvSpPr>
          <p:spPr>
            <a:xfrm>
              <a:off x="5766138"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ounded Rectangle 201"/>
            <p:cNvSpPr/>
            <p:nvPr/>
          </p:nvSpPr>
          <p:spPr>
            <a:xfrm>
              <a:off x="5766138"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ounded Rectangle 202"/>
            <p:cNvSpPr/>
            <p:nvPr/>
          </p:nvSpPr>
          <p:spPr>
            <a:xfrm>
              <a:off x="5766138"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ounded Rectangle 203"/>
            <p:cNvSpPr/>
            <p:nvPr/>
          </p:nvSpPr>
          <p:spPr>
            <a:xfrm>
              <a:off x="5766138"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ounded Rectangle 204"/>
            <p:cNvSpPr/>
            <p:nvPr/>
          </p:nvSpPr>
          <p:spPr>
            <a:xfrm>
              <a:off x="5766138"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ounded Rectangle 205"/>
            <p:cNvSpPr/>
            <p:nvPr/>
          </p:nvSpPr>
          <p:spPr>
            <a:xfrm>
              <a:off x="5766138" y="230922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ounded Rectangle 207"/>
            <p:cNvSpPr/>
            <p:nvPr/>
          </p:nvSpPr>
          <p:spPr>
            <a:xfrm>
              <a:off x="6203018"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ounded Rectangle 208"/>
            <p:cNvSpPr/>
            <p:nvPr/>
          </p:nvSpPr>
          <p:spPr>
            <a:xfrm>
              <a:off x="6203018"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ounded Rectangle 209"/>
            <p:cNvSpPr/>
            <p:nvPr/>
          </p:nvSpPr>
          <p:spPr>
            <a:xfrm>
              <a:off x="6203018"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ounded Rectangle 210"/>
            <p:cNvSpPr/>
            <p:nvPr/>
          </p:nvSpPr>
          <p:spPr>
            <a:xfrm>
              <a:off x="6203018" y="2146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ounded Rectangle 211"/>
            <p:cNvSpPr/>
            <p:nvPr/>
          </p:nvSpPr>
          <p:spPr>
            <a:xfrm>
              <a:off x="6203018" y="258354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ounded Rectangle 212"/>
            <p:cNvSpPr/>
            <p:nvPr/>
          </p:nvSpPr>
          <p:spPr>
            <a:xfrm>
              <a:off x="6203018" y="274610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ounded Rectangle 213"/>
            <p:cNvSpPr/>
            <p:nvPr/>
          </p:nvSpPr>
          <p:spPr>
            <a:xfrm>
              <a:off x="6203018"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ounded Rectangle 214"/>
            <p:cNvSpPr/>
            <p:nvPr/>
          </p:nvSpPr>
          <p:spPr>
            <a:xfrm>
              <a:off x="6203018"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ounded Rectangle 215"/>
            <p:cNvSpPr/>
            <p:nvPr/>
          </p:nvSpPr>
          <p:spPr>
            <a:xfrm>
              <a:off x="6203018" y="2309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7" name="Straight Connector 216"/>
            <p:cNvCxnSpPr/>
            <p:nvPr/>
          </p:nvCxnSpPr>
          <p:spPr>
            <a:xfrm>
              <a:off x="6131898" y="1537195"/>
              <a:ext cx="0" cy="1798193"/>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3144858" y="1523506"/>
              <a:ext cx="0" cy="1839006"/>
            </a:xfrm>
            <a:prstGeom prst="line">
              <a:avLst/>
            </a:prstGeom>
            <a:ln w="3175" cmpd="sng">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sp>
          <p:nvSpPr>
            <p:cNvPr id="245" name="Rounded Rectangle 244"/>
            <p:cNvSpPr/>
            <p:nvPr/>
          </p:nvSpPr>
          <p:spPr>
            <a:xfrm>
              <a:off x="2799418"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ounded Rectangle 245"/>
            <p:cNvSpPr/>
            <p:nvPr/>
          </p:nvSpPr>
          <p:spPr>
            <a:xfrm>
              <a:off x="2799418"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ounded Rectangle 246"/>
            <p:cNvSpPr/>
            <p:nvPr/>
          </p:nvSpPr>
          <p:spPr>
            <a:xfrm>
              <a:off x="2799418"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ounded Rectangle 247"/>
            <p:cNvSpPr/>
            <p:nvPr/>
          </p:nvSpPr>
          <p:spPr>
            <a:xfrm>
              <a:off x="2799418"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ounded Rectangle 248"/>
            <p:cNvSpPr/>
            <p:nvPr/>
          </p:nvSpPr>
          <p:spPr>
            <a:xfrm>
              <a:off x="2799418"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ounded Rectangle 249"/>
            <p:cNvSpPr/>
            <p:nvPr/>
          </p:nvSpPr>
          <p:spPr>
            <a:xfrm>
              <a:off x="2799418"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ounded Rectangle 250"/>
            <p:cNvSpPr/>
            <p:nvPr/>
          </p:nvSpPr>
          <p:spPr>
            <a:xfrm>
              <a:off x="2799418"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ounded Rectangle 252"/>
            <p:cNvSpPr/>
            <p:nvPr/>
          </p:nvSpPr>
          <p:spPr>
            <a:xfrm>
              <a:off x="2799418" y="230922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Rounded Rectangle 235"/>
            <p:cNvSpPr/>
            <p:nvPr/>
          </p:nvSpPr>
          <p:spPr>
            <a:xfrm>
              <a:off x="3215978"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ounded Rectangle 236"/>
            <p:cNvSpPr/>
            <p:nvPr/>
          </p:nvSpPr>
          <p:spPr>
            <a:xfrm>
              <a:off x="3215978"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ounded Rectangle 237"/>
            <p:cNvSpPr/>
            <p:nvPr/>
          </p:nvSpPr>
          <p:spPr>
            <a:xfrm>
              <a:off x="3215978"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ounded Rectangle 238"/>
            <p:cNvSpPr/>
            <p:nvPr/>
          </p:nvSpPr>
          <p:spPr>
            <a:xfrm>
              <a:off x="3215978"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ounded Rectangle 239"/>
            <p:cNvSpPr/>
            <p:nvPr/>
          </p:nvSpPr>
          <p:spPr>
            <a:xfrm>
              <a:off x="3215978"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ounded Rectangle 240"/>
            <p:cNvSpPr/>
            <p:nvPr/>
          </p:nvSpPr>
          <p:spPr>
            <a:xfrm>
              <a:off x="3215978"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ounded Rectangle 241"/>
            <p:cNvSpPr/>
            <p:nvPr/>
          </p:nvSpPr>
          <p:spPr>
            <a:xfrm>
              <a:off x="3215978"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ounded Rectangle 242"/>
            <p:cNvSpPr/>
            <p:nvPr/>
          </p:nvSpPr>
          <p:spPr>
            <a:xfrm>
              <a:off x="3215978"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ounded Rectangle 243"/>
            <p:cNvSpPr/>
            <p:nvPr/>
          </p:nvSpPr>
          <p:spPr>
            <a:xfrm>
              <a:off x="3215978" y="230922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ounded Rectangle 226"/>
            <p:cNvSpPr/>
            <p:nvPr/>
          </p:nvSpPr>
          <p:spPr>
            <a:xfrm>
              <a:off x="3652858"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ounded Rectangle 227"/>
            <p:cNvSpPr/>
            <p:nvPr/>
          </p:nvSpPr>
          <p:spPr>
            <a:xfrm>
              <a:off x="3652858"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ounded Rectangle 228"/>
            <p:cNvSpPr/>
            <p:nvPr/>
          </p:nvSpPr>
          <p:spPr>
            <a:xfrm>
              <a:off x="3652858"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ounded Rectangle 229"/>
            <p:cNvSpPr/>
            <p:nvPr/>
          </p:nvSpPr>
          <p:spPr>
            <a:xfrm>
              <a:off x="3652858"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ounded Rectangle 230"/>
            <p:cNvSpPr/>
            <p:nvPr/>
          </p:nvSpPr>
          <p:spPr>
            <a:xfrm>
              <a:off x="3652858"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Rounded Rectangle 231"/>
            <p:cNvSpPr/>
            <p:nvPr/>
          </p:nvSpPr>
          <p:spPr>
            <a:xfrm>
              <a:off x="3652858"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Rounded Rectangle 232"/>
            <p:cNvSpPr/>
            <p:nvPr/>
          </p:nvSpPr>
          <p:spPr>
            <a:xfrm>
              <a:off x="3652858"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ounded Rectangle 233"/>
            <p:cNvSpPr/>
            <p:nvPr/>
          </p:nvSpPr>
          <p:spPr>
            <a:xfrm>
              <a:off x="3652858"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Rounded Rectangle 234"/>
            <p:cNvSpPr/>
            <p:nvPr/>
          </p:nvSpPr>
          <p:spPr>
            <a:xfrm>
              <a:off x="3652858" y="230922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6" name="Straight Connector 225"/>
            <p:cNvCxnSpPr/>
            <p:nvPr/>
          </p:nvCxnSpPr>
          <p:spPr>
            <a:xfrm>
              <a:off x="3581738" y="1537195"/>
              <a:ext cx="0" cy="1825317"/>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4419127" y="1523506"/>
              <a:ext cx="0" cy="1839006"/>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278" name="Rounded Rectangle 277"/>
            <p:cNvSpPr/>
            <p:nvPr/>
          </p:nvSpPr>
          <p:spPr>
            <a:xfrm>
              <a:off x="4073687"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ounded Rectangle 278"/>
            <p:cNvSpPr/>
            <p:nvPr/>
          </p:nvSpPr>
          <p:spPr>
            <a:xfrm>
              <a:off x="4073687"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Rounded Rectangle 279"/>
            <p:cNvSpPr/>
            <p:nvPr/>
          </p:nvSpPr>
          <p:spPr>
            <a:xfrm>
              <a:off x="4073687"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ounded Rectangle 280"/>
            <p:cNvSpPr/>
            <p:nvPr/>
          </p:nvSpPr>
          <p:spPr>
            <a:xfrm>
              <a:off x="4073687"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ounded Rectangle 281"/>
            <p:cNvSpPr/>
            <p:nvPr/>
          </p:nvSpPr>
          <p:spPr>
            <a:xfrm>
              <a:off x="4073687"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ounded Rectangle 282"/>
            <p:cNvSpPr/>
            <p:nvPr/>
          </p:nvSpPr>
          <p:spPr>
            <a:xfrm>
              <a:off x="4073687"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Rounded Rectangle 283"/>
            <p:cNvSpPr/>
            <p:nvPr/>
          </p:nvSpPr>
          <p:spPr>
            <a:xfrm>
              <a:off x="4073687"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Rounded Rectangle 284"/>
            <p:cNvSpPr/>
            <p:nvPr/>
          </p:nvSpPr>
          <p:spPr>
            <a:xfrm>
              <a:off x="4073687"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ounded Rectangle 285"/>
            <p:cNvSpPr/>
            <p:nvPr/>
          </p:nvSpPr>
          <p:spPr>
            <a:xfrm>
              <a:off x="4073687" y="230922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ounded Rectangle 268"/>
            <p:cNvSpPr/>
            <p:nvPr/>
          </p:nvSpPr>
          <p:spPr>
            <a:xfrm>
              <a:off x="4490247"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ounded Rectangle 269"/>
            <p:cNvSpPr/>
            <p:nvPr/>
          </p:nvSpPr>
          <p:spPr>
            <a:xfrm>
              <a:off x="4490247"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ounded Rectangle 270"/>
            <p:cNvSpPr/>
            <p:nvPr/>
          </p:nvSpPr>
          <p:spPr>
            <a:xfrm>
              <a:off x="4490247"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Rounded Rectangle 271"/>
            <p:cNvSpPr/>
            <p:nvPr/>
          </p:nvSpPr>
          <p:spPr>
            <a:xfrm>
              <a:off x="4490247"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Rounded Rectangle 272"/>
            <p:cNvSpPr/>
            <p:nvPr/>
          </p:nvSpPr>
          <p:spPr>
            <a:xfrm>
              <a:off x="4490247"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Rounded Rectangle 273"/>
            <p:cNvSpPr/>
            <p:nvPr/>
          </p:nvSpPr>
          <p:spPr>
            <a:xfrm>
              <a:off x="4490247"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ounded Rectangle 274"/>
            <p:cNvSpPr/>
            <p:nvPr/>
          </p:nvSpPr>
          <p:spPr>
            <a:xfrm>
              <a:off x="4490247"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ounded Rectangle 275"/>
            <p:cNvSpPr/>
            <p:nvPr/>
          </p:nvSpPr>
          <p:spPr>
            <a:xfrm>
              <a:off x="4490247"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ounded Rectangle 276"/>
            <p:cNvSpPr/>
            <p:nvPr/>
          </p:nvSpPr>
          <p:spPr>
            <a:xfrm>
              <a:off x="4490247" y="230922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Rounded Rectangle 259"/>
            <p:cNvSpPr/>
            <p:nvPr/>
          </p:nvSpPr>
          <p:spPr>
            <a:xfrm>
              <a:off x="4927127"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ounded Rectangle 260"/>
            <p:cNvSpPr/>
            <p:nvPr/>
          </p:nvSpPr>
          <p:spPr>
            <a:xfrm>
              <a:off x="4927127"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Rounded Rectangle 261"/>
            <p:cNvSpPr/>
            <p:nvPr/>
          </p:nvSpPr>
          <p:spPr>
            <a:xfrm>
              <a:off x="4927127"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Rounded Rectangle 262"/>
            <p:cNvSpPr/>
            <p:nvPr/>
          </p:nvSpPr>
          <p:spPr>
            <a:xfrm>
              <a:off x="4927127"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ounded Rectangle 263"/>
            <p:cNvSpPr/>
            <p:nvPr/>
          </p:nvSpPr>
          <p:spPr>
            <a:xfrm>
              <a:off x="4927127"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ounded Rectangle 264"/>
            <p:cNvSpPr/>
            <p:nvPr/>
          </p:nvSpPr>
          <p:spPr>
            <a:xfrm>
              <a:off x="4927127"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ounded Rectangle 265"/>
            <p:cNvSpPr/>
            <p:nvPr/>
          </p:nvSpPr>
          <p:spPr>
            <a:xfrm>
              <a:off x="4927127"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ounded Rectangle 266"/>
            <p:cNvSpPr/>
            <p:nvPr/>
          </p:nvSpPr>
          <p:spPr>
            <a:xfrm>
              <a:off x="4927127"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9" name="Straight Connector 258"/>
            <p:cNvCxnSpPr/>
            <p:nvPr/>
          </p:nvCxnSpPr>
          <p:spPr>
            <a:xfrm>
              <a:off x="4856007" y="1537195"/>
              <a:ext cx="0" cy="1825317"/>
            </a:xfrm>
            <a:prstGeom prst="line">
              <a:avLst/>
            </a:prstGeom>
            <a:ln w="3175" cmpd="sng">
              <a:solidFill>
                <a:srgbClr val="D9D9D9"/>
              </a:solidFill>
              <a:prstDash val="solid"/>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843024" y="1523506"/>
              <a:ext cx="0" cy="1839006"/>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311" name="Rounded Rectangle 310"/>
            <p:cNvSpPr/>
            <p:nvPr/>
          </p:nvSpPr>
          <p:spPr>
            <a:xfrm>
              <a:off x="1497584"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ounded Rectangle 311"/>
            <p:cNvSpPr/>
            <p:nvPr/>
          </p:nvSpPr>
          <p:spPr>
            <a:xfrm>
              <a:off x="1497584"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ounded Rectangle 314"/>
            <p:cNvSpPr/>
            <p:nvPr/>
          </p:nvSpPr>
          <p:spPr>
            <a:xfrm>
              <a:off x="1497584"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ounded Rectangle 315"/>
            <p:cNvSpPr/>
            <p:nvPr/>
          </p:nvSpPr>
          <p:spPr>
            <a:xfrm>
              <a:off x="1497584"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Rounded Rectangle 301"/>
            <p:cNvSpPr/>
            <p:nvPr/>
          </p:nvSpPr>
          <p:spPr>
            <a:xfrm>
              <a:off x="1914144"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ounded Rectangle 302"/>
            <p:cNvSpPr/>
            <p:nvPr/>
          </p:nvSpPr>
          <p:spPr>
            <a:xfrm>
              <a:off x="1914144"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Rounded Rectangle 303"/>
            <p:cNvSpPr/>
            <p:nvPr/>
          </p:nvSpPr>
          <p:spPr>
            <a:xfrm>
              <a:off x="1914144"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ounded Rectangle 305"/>
            <p:cNvSpPr/>
            <p:nvPr/>
          </p:nvSpPr>
          <p:spPr>
            <a:xfrm>
              <a:off x="1914144"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Rounded Rectangle 306"/>
            <p:cNvSpPr/>
            <p:nvPr/>
          </p:nvSpPr>
          <p:spPr>
            <a:xfrm>
              <a:off x="1914144"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Rounded Rectangle 307"/>
            <p:cNvSpPr/>
            <p:nvPr/>
          </p:nvSpPr>
          <p:spPr>
            <a:xfrm>
              <a:off x="1914144"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Rounded Rectangle 308"/>
            <p:cNvSpPr/>
            <p:nvPr/>
          </p:nvSpPr>
          <p:spPr>
            <a:xfrm>
              <a:off x="1914144"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ounded Rectangle 292"/>
            <p:cNvSpPr/>
            <p:nvPr/>
          </p:nvSpPr>
          <p:spPr>
            <a:xfrm>
              <a:off x="2351024" y="165898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ounded Rectangle 293"/>
            <p:cNvSpPr/>
            <p:nvPr/>
          </p:nvSpPr>
          <p:spPr>
            <a:xfrm>
              <a:off x="2351024"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ounded Rectangle 294"/>
            <p:cNvSpPr/>
            <p:nvPr/>
          </p:nvSpPr>
          <p:spPr>
            <a:xfrm>
              <a:off x="2351024"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Rounded Rectangle 295"/>
            <p:cNvSpPr/>
            <p:nvPr/>
          </p:nvSpPr>
          <p:spPr>
            <a:xfrm>
              <a:off x="2351024" y="214666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ounded Rectangle 296"/>
            <p:cNvSpPr/>
            <p:nvPr/>
          </p:nvSpPr>
          <p:spPr>
            <a:xfrm>
              <a:off x="2351024" y="25835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ounded Rectangle 297"/>
            <p:cNvSpPr/>
            <p:nvPr/>
          </p:nvSpPr>
          <p:spPr>
            <a:xfrm>
              <a:off x="2351024" y="274610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ounded Rectangle 298"/>
            <p:cNvSpPr/>
            <p:nvPr/>
          </p:nvSpPr>
          <p:spPr>
            <a:xfrm>
              <a:off x="2351024" y="29086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ounded Rectangle 299"/>
            <p:cNvSpPr/>
            <p:nvPr/>
          </p:nvSpPr>
          <p:spPr>
            <a:xfrm>
              <a:off x="2351024" y="307122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p:cNvCxnSpPr/>
            <p:nvPr/>
          </p:nvCxnSpPr>
          <p:spPr>
            <a:xfrm>
              <a:off x="2279904" y="1537195"/>
              <a:ext cx="0" cy="1825317"/>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a:off x="7005658" y="1523506"/>
              <a:ext cx="0" cy="1822042"/>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345" name="Rounded Rectangle 344"/>
            <p:cNvSpPr/>
            <p:nvPr/>
          </p:nvSpPr>
          <p:spPr>
            <a:xfrm>
              <a:off x="6660218" y="182154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Rounded Rectangle 345"/>
            <p:cNvSpPr/>
            <p:nvPr/>
          </p:nvSpPr>
          <p:spPr>
            <a:xfrm>
              <a:off x="6660218" y="1984108"/>
              <a:ext cx="274320" cy="10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Rounded Rectangle 346"/>
            <p:cNvSpPr/>
            <p:nvPr/>
          </p:nvSpPr>
          <p:spPr>
            <a:xfrm>
              <a:off x="6660218" y="2146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Rounded Rectangle 347"/>
            <p:cNvSpPr/>
            <p:nvPr/>
          </p:nvSpPr>
          <p:spPr>
            <a:xfrm>
              <a:off x="6660218" y="258354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Rounded Rectangle 348"/>
            <p:cNvSpPr/>
            <p:nvPr/>
          </p:nvSpPr>
          <p:spPr>
            <a:xfrm>
              <a:off x="6660218" y="274610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Rounded Rectangle 349"/>
            <p:cNvSpPr/>
            <p:nvPr/>
          </p:nvSpPr>
          <p:spPr>
            <a:xfrm>
              <a:off x="6660218" y="2908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Rounded Rectangle 350"/>
            <p:cNvSpPr/>
            <p:nvPr/>
          </p:nvSpPr>
          <p:spPr>
            <a:xfrm>
              <a:off x="6660218" y="3071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Rounded Rectangle 351"/>
            <p:cNvSpPr/>
            <p:nvPr/>
          </p:nvSpPr>
          <p:spPr>
            <a:xfrm>
              <a:off x="6660218" y="2309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Rounded Rectangle 336"/>
            <p:cNvSpPr/>
            <p:nvPr/>
          </p:nvSpPr>
          <p:spPr>
            <a:xfrm>
              <a:off x="7076778" y="198410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Rounded Rectangle 337"/>
            <p:cNvSpPr/>
            <p:nvPr/>
          </p:nvSpPr>
          <p:spPr>
            <a:xfrm>
              <a:off x="7076778" y="2146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Rounded Rectangle 338"/>
            <p:cNvSpPr/>
            <p:nvPr/>
          </p:nvSpPr>
          <p:spPr>
            <a:xfrm>
              <a:off x="7076778" y="258354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Rounded Rectangle 339"/>
            <p:cNvSpPr/>
            <p:nvPr/>
          </p:nvSpPr>
          <p:spPr>
            <a:xfrm>
              <a:off x="7076778" y="274610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Rounded Rectangle 340"/>
            <p:cNvSpPr/>
            <p:nvPr/>
          </p:nvSpPr>
          <p:spPr>
            <a:xfrm>
              <a:off x="7076778" y="2908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ounded Rectangle 341"/>
            <p:cNvSpPr/>
            <p:nvPr/>
          </p:nvSpPr>
          <p:spPr>
            <a:xfrm>
              <a:off x="7076778" y="3071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Rounded Rectangle 342"/>
            <p:cNvSpPr/>
            <p:nvPr/>
          </p:nvSpPr>
          <p:spPr>
            <a:xfrm>
              <a:off x="7076778" y="2309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Rounded Rectangle 327"/>
            <p:cNvSpPr/>
            <p:nvPr/>
          </p:nvSpPr>
          <p:spPr>
            <a:xfrm>
              <a:off x="7513658" y="198410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Rounded Rectangle 328"/>
            <p:cNvSpPr/>
            <p:nvPr/>
          </p:nvSpPr>
          <p:spPr>
            <a:xfrm>
              <a:off x="7513658" y="2146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ounded Rectangle 329"/>
            <p:cNvSpPr/>
            <p:nvPr/>
          </p:nvSpPr>
          <p:spPr>
            <a:xfrm>
              <a:off x="7513658" y="258354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Rounded Rectangle 330"/>
            <p:cNvSpPr/>
            <p:nvPr/>
          </p:nvSpPr>
          <p:spPr>
            <a:xfrm>
              <a:off x="7513658" y="274610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Rounded Rectangle 331"/>
            <p:cNvSpPr/>
            <p:nvPr/>
          </p:nvSpPr>
          <p:spPr>
            <a:xfrm>
              <a:off x="7513658" y="2908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Rounded Rectangle 332"/>
            <p:cNvSpPr/>
            <p:nvPr/>
          </p:nvSpPr>
          <p:spPr>
            <a:xfrm>
              <a:off x="7513658" y="3071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Rounded Rectangle 333"/>
            <p:cNvSpPr/>
            <p:nvPr/>
          </p:nvSpPr>
          <p:spPr>
            <a:xfrm>
              <a:off x="7513658" y="2309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5" name="Straight Connector 324"/>
            <p:cNvCxnSpPr/>
            <p:nvPr/>
          </p:nvCxnSpPr>
          <p:spPr>
            <a:xfrm>
              <a:off x="7442538" y="1537195"/>
              <a:ext cx="0" cy="1798193"/>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357" name="Rounded Rectangle 356"/>
            <p:cNvSpPr/>
            <p:nvPr/>
          </p:nvSpPr>
          <p:spPr>
            <a:xfrm>
              <a:off x="7940378" y="2146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Rounded Rectangle 357"/>
            <p:cNvSpPr/>
            <p:nvPr/>
          </p:nvSpPr>
          <p:spPr>
            <a:xfrm>
              <a:off x="7940378" y="258354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Rounded Rectangle 358"/>
            <p:cNvSpPr/>
            <p:nvPr/>
          </p:nvSpPr>
          <p:spPr>
            <a:xfrm>
              <a:off x="7940378" y="274610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Rounded Rectangle 359"/>
            <p:cNvSpPr/>
            <p:nvPr/>
          </p:nvSpPr>
          <p:spPr>
            <a:xfrm>
              <a:off x="7940378" y="290866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Rounded Rectangle 360"/>
            <p:cNvSpPr/>
            <p:nvPr/>
          </p:nvSpPr>
          <p:spPr>
            <a:xfrm>
              <a:off x="7940378" y="3071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Rounded Rectangle 361"/>
            <p:cNvSpPr/>
            <p:nvPr/>
          </p:nvSpPr>
          <p:spPr>
            <a:xfrm>
              <a:off x="7940378" y="2309228"/>
              <a:ext cx="274320" cy="101600"/>
            </a:xfrm>
            <a:prstGeom prst="roundRect">
              <a:avLst/>
            </a:prstGeom>
            <a:solidFill>
              <a:srgbClr val="70D6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3" name="Straight Connector 362"/>
            <p:cNvCxnSpPr/>
            <p:nvPr/>
          </p:nvCxnSpPr>
          <p:spPr>
            <a:xfrm>
              <a:off x="7868581" y="1557469"/>
              <a:ext cx="30480" cy="1777919"/>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2718815" y="1520277"/>
              <a:ext cx="0" cy="1842235"/>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3999652" y="1540643"/>
              <a:ext cx="0" cy="1821869"/>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5272567" y="1520323"/>
              <a:ext cx="0" cy="1842189"/>
            </a:xfrm>
            <a:prstGeom prst="line">
              <a:avLst/>
            </a:prstGeom>
            <a:ln w="3175"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6568778" y="1547228"/>
              <a:ext cx="0" cy="1815284"/>
            </a:xfrm>
            <a:prstGeom prst="line">
              <a:avLst/>
            </a:prstGeom>
            <a:ln w="3175" cmpd="sng">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sp>
          <p:nvSpPr>
            <p:cNvPr id="368" name="Rectangle 367"/>
            <p:cNvSpPr/>
            <p:nvPr/>
          </p:nvSpPr>
          <p:spPr>
            <a:xfrm>
              <a:off x="1030901" y="2597064"/>
              <a:ext cx="314960" cy="765448"/>
            </a:xfrm>
            <a:prstGeom prst="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TextBox 368"/>
            <p:cNvSpPr txBox="1"/>
            <p:nvPr/>
          </p:nvSpPr>
          <p:spPr>
            <a:xfrm>
              <a:off x="1904322" y="1173302"/>
              <a:ext cx="740908" cy="192360"/>
            </a:xfrm>
            <a:prstGeom prst="rect">
              <a:avLst/>
            </a:prstGeom>
            <a:noFill/>
          </p:spPr>
          <p:txBody>
            <a:bodyPr wrap="none" rtlCol="0">
              <a:spAutoFit/>
            </a:bodyPr>
            <a:lstStyle/>
            <a:p>
              <a:r>
                <a:rPr lang="en-US" sz="900" dirty="0" smtClean="0">
                  <a:solidFill>
                    <a:schemeClr val="bg1">
                      <a:lumMod val="75000"/>
                    </a:schemeClr>
                  </a:solidFill>
                  <a:latin typeface="Century Gothic"/>
                  <a:cs typeface="Century Gothic"/>
                </a:rPr>
                <a:t>Iteration 1</a:t>
              </a:r>
              <a:endParaRPr lang="en-US" sz="900" dirty="0">
                <a:solidFill>
                  <a:schemeClr val="bg1">
                    <a:lumMod val="75000"/>
                  </a:schemeClr>
                </a:solidFill>
                <a:latin typeface="Century Gothic"/>
                <a:cs typeface="Century Gothic"/>
              </a:endParaRPr>
            </a:p>
          </p:txBody>
        </p:sp>
        <p:sp>
          <p:nvSpPr>
            <p:cNvPr id="370" name="TextBox 369"/>
            <p:cNvSpPr txBox="1"/>
            <p:nvPr/>
          </p:nvSpPr>
          <p:spPr>
            <a:xfrm>
              <a:off x="3601139" y="1173302"/>
              <a:ext cx="740908" cy="192360"/>
            </a:xfrm>
            <a:prstGeom prst="rect">
              <a:avLst/>
            </a:prstGeom>
            <a:noFill/>
          </p:spPr>
          <p:txBody>
            <a:bodyPr wrap="none" rtlCol="0">
              <a:spAutoFit/>
            </a:bodyPr>
            <a:lstStyle/>
            <a:p>
              <a:r>
                <a:rPr lang="en-US" sz="900" dirty="0" smtClean="0">
                  <a:solidFill>
                    <a:schemeClr val="bg1">
                      <a:lumMod val="75000"/>
                    </a:schemeClr>
                  </a:solidFill>
                  <a:latin typeface="Century Gothic"/>
                  <a:cs typeface="Century Gothic"/>
                </a:rPr>
                <a:t>Iteration 2</a:t>
              </a:r>
              <a:endParaRPr lang="en-US" sz="900" dirty="0">
                <a:solidFill>
                  <a:schemeClr val="bg1">
                    <a:lumMod val="75000"/>
                  </a:schemeClr>
                </a:solidFill>
                <a:latin typeface="Century Gothic"/>
                <a:cs typeface="Century Gothic"/>
              </a:endParaRPr>
            </a:p>
          </p:txBody>
        </p:sp>
        <p:sp>
          <p:nvSpPr>
            <p:cNvPr id="371" name="TextBox 370"/>
            <p:cNvSpPr txBox="1"/>
            <p:nvPr/>
          </p:nvSpPr>
          <p:spPr>
            <a:xfrm>
              <a:off x="5329258" y="1173302"/>
              <a:ext cx="740908" cy="192360"/>
            </a:xfrm>
            <a:prstGeom prst="rect">
              <a:avLst/>
            </a:prstGeom>
            <a:noFill/>
          </p:spPr>
          <p:txBody>
            <a:bodyPr wrap="none" rtlCol="0">
              <a:spAutoFit/>
            </a:bodyPr>
            <a:lstStyle/>
            <a:p>
              <a:r>
                <a:rPr lang="en-US" sz="900" dirty="0" smtClean="0">
                  <a:solidFill>
                    <a:schemeClr val="bg1">
                      <a:lumMod val="75000"/>
                    </a:schemeClr>
                  </a:solidFill>
                  <a:latin typeface="Century Gothic"/>
                  <a:cs typeface="Century Gothic"/>
                </a:rPr>
                <a:t>Iteration 3</a:t>
              </a:r>
              <a:endParaRPr lang="en-US" sz="900" dirty="0">
                <a:solidFill>
                  <a:schemeClr val="bg1">
                    <a:lumMod val="75000"/>
                  </a:schemeClr>
                </a:solidFill>
                <a:latin typeface="Century Gothic"/>
                <a:cs typeface="Century Gothic"/>
              </a:endParaRPr>
            </a:p>
          </p:txBody>
        </p:sp>
        <p:sp>
          <p:nvSpPr>
            <p:cNvPr id="372" name="TextBox 371"/>
            <p:cNvSpPr txBox="1"/>
            <p:nvPr/>
          </p:nvSpPr>
          <p:spPr>
            <a:xfrm>
              <a:off x="7057135" y="1173302"/>
              <a:ext cx="740908" cy="192360"/>
            </a:xfrm>
            <a:prstGeom prst="rect">
              <a:avLst/>
            </a:prstGeom>
            <a:noFill/>
          </p:spPr>
          <p:txBody>
            <a:bodyPr wrap="none" rtlCol="0">
              <a:spAutoFit/>
            </a:bodyPr>
            <a:lstStyle/>
            <a:p>
              <a:r>
                <a:rPr lang="en-US" sz="900" dirty="0" smtClean="0">
                  <a:solidFill>
                    <a:schemeClr val="bg1">
                      <a:lumMod val="75000"/>
                    </a:schemeClr>
                  </a:solidFill>
                  <a:latin typeface="Century Gothic"/>
                  <a:cs typeface="Century Gothic"/>
                </a:rPr>
                <a:t>Iteration 4</a:t>
              </a:r>
              <a:endParaRPr lang="en-US" sz="900" dirty="0">
                <a:solidFill>
                  <a:schemeClr val="bg1">
                    <a:lumMod val="75000"/>
                  </a:schemeClr>
                </a:solidFill>
                <a:latin typeface="Century Gothic"/>
                <a:cs typeface="Century Gothic"/>
              </a:endParaRPr>
            </a:p>
          </p:txBody>
        </p:sp>
        <p:sp>
          <p:nvSpPr>
            <p:cNvPr id="373" name="Rounded Rectangle 372"/>
            <p:cNvSpPr/>
            <p:nvPr/>
          </p:nvSpPr>
          <p:spPr>
            <a:xfrm>
              <a:off x="3652858" y="323378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Rounded Rectangle 373"/>
            <p:cNvSpPr/>
            <p:nvPr/>
          </p:nvSpPr>
          <p:spPr>
            <a:xfrm>
              <a:off x="4079578" y="323378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Rounded Rectangle 374"/>
            <p:cNvSpPr/>
            <p:nvPr/>
          </p:nvSpPr>
          <p:spPr>
            <a:xfrm>
              <a:off x="4485978" y="324394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Rounded Rectangle 375"/>
            <p:cNvSpPr/>
            <p:nvPr/>
          </p:nvSpPr>
          <p:spPr>
            <a:xfrm>
              <a:off x="4933018" y="323378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Rounded Rectangle 376"/>
            <p:cNvSpPr/>
            <p:nvPr/>
          </p:nvSpPr>
          <p:spPr>
            <a:xfrm>
              <a:off x="5349578" y="3061068"/>
              <a:ext cx="274320" cy="101600"/>
            </a:xfrm>
            <a:prstGeom prst="roundRect">
              <a:avLst/>
            </a:prstGeom>
            <a:solidFill>
              <a:srgbClr val="FFFE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TextBox 394"/>
            <p:cNvSpPr txBox="1"/>
            <p:nvPr/>
          </p:nvSpPr>
          <p:spPr>
            <a:xfrm rot="16200000">
              <a:off x="911725" y="1899733"/>
              <a:ext cx="550632" cy="261610"/>
            </a:xfrm>
            <a:prstGeom prst="rect">
              <a:avLst/>
            </a:prstGeom>
            <a:noFill/>
          </p:spPr>
          <p:txBody>
            <a:bodyPr wrap="none" rtlCol="0">
              <a:spAutoFit/>
            </a:bodyPr>
            <a:lstStyle/>
            <a:p>
              <a:r>
                <a:rPr lang="en-US" sz="1100" dirty="0" smtClean="0">
                  <a:solidFill>
                    <a:schemeClr val="bg1"/>
                  </a:solidFill>
                </a:rPr>
                <a:t>Creative</a:t>
              </a:r>
              <a:endParaRPr lang="en-US" sz="1100" dirty="0">
                <a:solidFill>
                  <a:schemeClr val="bg1"/>
                </a:solidFill>
              </a:endParaRPr>
            </a:p>
          </p:txBody>
        </p:sp>
        <p:sp>
          <p:nvSpPr>
            <p:cNvPr id="396" name="TextBox 395"/>
            <p:cNvSpPr txBox="1"/>
            <p:nvPr/>
          </p:nvSpPr>
          <p:spPr>
            <a:xfrm rot="16200000">
              <a:off x="836921" y="2853352"/>
              <a:ext cx="700246" cy="261610"/>
            </a:xfrm>
            <a:prstGeom prst="rect">
              <a:avLst/>
            </a:prstGeom>
            <a:noFill/>
          </p:spPr>
          <p:txBody>
            <a:bodyPr wrap="none" rtlCol="0">
              <a:spAutoFit/>
            </a:bodyPr>
            <a:lstStyle/>
            <a:p>
              <a:r>
                <a:rPr lang="en-US" sz="1100" dirty="0" smtClean="0">
                  <a:solidFill>
                    <a:schemeClr val="tx1">
                      <a:lumMod val="75000"/>
                      <a:lumOff val="25000"/>
                    </a:schemeClr>
                  </a:solidFill>
                </a:rPr>
                <a:t>Technology</a:t>
              </a:r>
              <a:endParaRPr lang="en-US" sz="1100" dirty="0">
                <a:solidFill>
                  <a:schemeClr val="tx1">
                    <a:lumMod val="75000"/>
                    <a:lumOff val="25000"/>
                  </a:schemeClr>
                </a:solidFill>
              </a:endParaRPr>
            </a:p>
          </p:txBody>
        </p:sp>
        <p:sp>
          <p:nvSpPr>
            <p:cNvPr id="405" name="Rectangle 404"/>
            <p:cNvSpPr/>
            <p:nvPr/>
          </p:nvSpPr>
          <p:spPr>
            <a:xfrm>
              <a:off x="843280" y="1087120"/>
              <a:ext cx="7599680" cy="246888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6" name="Title 1"/>
          <p:cNvSpPr>
            <a:spLocks noGrp="1"/>
          </p:cNvSpPr>
          <p:nvPr>
            <p:ph type="title"/>
          </p:nvPr>
        </p:nvSpPr>
        <p:spPr>
          <a:xfrm>
            <a:off x="882738" y="147857"/>
            <a:ext cx="7215019" cy="1143000"/>
          </a:xfrm>
        </p:spPr>
        <p:txBody>
          <a:bodyPr>
            <a:normAutofit/>
          </a:bodyPr>
          <a:lstStyle/>
          <a:p>
            <a:r>
              <a:rPr lang="en-US" sz="3200" dirty="0" smtClean="0">
                <a:solidFill>
                  <a:srgbClr val="595959"/>
                </a:solidFill>
                <a:latin typeface="Century Gothic"/>
                <a:cs typeface="Century Gothic"/>
              </a:rPr>
              <a:t>Story Model</a:t>
            </a:r>
            <a:endParaRPr lang="en-US" sz="3200" dirty="0">
              <a:solidFill>
                <a:srgbClr val="595959"/>
              </a:solidFill>
              <a:latin typeface="Century Gothic"/>
              <a:cs typeface="Century Gothic"/>
            </a:endParaRPr>
          </a:p>
        </p:txBody>
      </p:sp>
    </p:spTree>
    <p:extLst>
      <p:ext uri="{BB962C8B-B14F-4D97-AF65-F5344CB8AC3E}">
        <p14:creationId xmlns:p14="http://schemas.microsoft.com/office/powerpoint/2010/main" val="204113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342" y="147857"/>
            <a:ext cx="7215019" cy="1143000"/>
          </a:xfrm>
        </p:spPr>
        <p:txBody>
          <a:bodyPr>
            <a:normAutofit/>
          </a:bodyPr>
          <a:lstStyle/>
          <a:p>
            <a:r>
              <a:rPr lang="en-US" sz="3200" dirty="0" smtClean="0">
                <a:solidFill>
                  <a:schemeClr val="accent5">
                    <a:lumMod val="75000"/>
                  </a:schemeClr>
                </a:solidFill>
                <a:latin typeface="Century Gothic"/>
                <a:cs typeface="Century Gothic"/>
              </a:rPr>
              <a:t>Optimizing User Involvement</a:t>
            </a:r>
            <a:endParaRPr lang="en-US" sz="3200" dirty="0">
              <a:latin typeface="Century Gothic"/>
              <a:cs typeface="Century Gothic"/>
            </a:endParaRPr>
          </a:p>
        </p:txBody>
      </p:sp>
      <p:sp>
        <p:nvSpPr>
          <p:cNvPr id="3" name="Content Placeholder 2"/>
          <p:cNvSpPr>
            <a:spLocks noGrp="1"/>
          </p:cNvSpPr>
          <p:nvPr>
            <p:ph idx="1"/>
          </p:nvPr>
        </p:nvSpPr>
        <p:spPr>
          <a:xfrm>
            <a:off x="689009" y="1420459"/>
            <a:ext cx="4116672" cy="1834805"/>
          </a:xfrm>
        </p:spPr>
        <p:txBody>
          <a:bodyPr>
            <a:normAutofit/>
          </a:bodyPr>
          <a:lstStyle/>
          <a:p>
            <a:pPr marL="0" indent="0">
              <a:buNone/>
            </a:pPr>
            <a:r>
              <a:rPr lang="en-US" sz="2400" dirty="0" smtClean="0">
                <a:latin typeface="Century Gothic"/>
                <a:cs typeface="Century Gothic"/>
              </a:rPr>
              <a:t>Employing participatory design techniques like </a:t>
            </a:r>
            <a:r>
              <a:rPr lang="en-US" sz="2400" dirty="0" smtClean="0">
                <a:solidFill>
                  <a:schemeClr val="accent5">
                    <a:lumMod val="75000"/>
                  </a:schemeClr>
                </a:solidFill>
                <a:latin typeface="Century Gothic"/>
                <a:cs typeface="Century Gothic"/>
              </a:rPr>
              <a:t>Design Thinking</a:t>
            </a:r>
          </a:p>
        </p:txBody>
      </p:sp>
      <p:pic>
        <p:nvPicPr>
          <p:cNvPr id="5" name="Picture 4" descr="IWS 6.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53846"/>
            <a:ext cx="3291840" cy="2950464"/>
          </a:xfrm>
          <a:prstGeom prst="rect">
            <a:avLst/>
          </a:prstGeom>
        </p:spPr>
      </p:pic>
      <p:pic>
        <p:nvPicPr>
          <p:cNvPr id="4" name="Picture 3" descr="IWS 1.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17093" y="3953846"/>
            <a:ext cx="3291840" cy="295046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80699" y="3953846"/>
            <a:ext cx="3243072" cy="2918765"/>
          </a:xfrm>
          <a:prstGeom prst="rect">
            <a:avLst/>
          </a:prstGeom>
        </p:spPr>
      </p:pic>
      <p:pic>
        <p:nvPicPr>
          <p:cNvPr id="8" name="Content Placeholder 3" descr="dschool_napkin_manifesto_original.jpg"/>
          <p:cNvPicPr>
            <a:picLocks noChangeAspect="1"/>
          </p:cNvPicPr>
          <p:nvPr/>
        </p:nvPicPr>
        <p:blipFill>
          <a:blip r:embed="rId6" cstate="screen">
            <a:extLst>
              <a:ext uri="{28A0092B-C50C-407E-A947-70E740481C1C}">
                <a14:useLocalDpi xmlns:a14="http://schemas.microsoft.com/office/drawing/2010/main" val="0"/>
              </a:ext>
            </a:extLst>
          </a:blip>
          <a:srcRect l="-6891" r="-6891"/>
          <a:stretch>
            <a:fillRect/>
          </a:stretch>
        </p:blipFill>
        <p:spPr>
          <a:xfrm>
            <a:off x="4714244" y="1104881"/>
            <a:ext cx="3984819" cy="2629814"/>
          </a:xfrm>
          <a:prstGeom prst="rect">
            <a:avLst/>
          </a:prstGeom>
        </p:spPr>
      </p:pic>
    </p:spTree>
    <p:extLst>
      <p:ext uri="{BB962C8B-B14F-4D97-AF65-F5344CB8AC3E}">
        <p14:creationId xmlns:p14="http://schemas.microsoft.com/office/powerpoint/2010/main" val="311505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80744" y="422944"/>
            <a:ext cx="8396556" cy="23075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cap="all" dirty="0">
                <a:solidFill>
                  <a:srgbClr val="FF0000"/>
                </a:solidFill>
                <a:latin typeface="Arial Narrow" pitchFamily="34" charset="0"/>
              </a:rPr>
              <a:t>Adopting and Scaling Agile at </a:t>
            </a:r>
            <a:r>
              <a:rPr lang="en-US" sz="3600" b="1" cap="all" dirty="0" err="1">
                <a:solidFill>
                  <a:srgbClr val="FF0000"/>
                </a:solidFill>
                <a:latin typeface="Arial Narrow" pitchFamily="34" charset="0"/>
              </a:rPr>
              <a:t>gogo</a:t>
            </a:r>
            <a:r>
              <a:rPr lang="en-US" sz="3600" b="1" cap="all" dirty="0">
                <a:solidFill>
                  <a:srgbClr val="FF0000"/>
                </a:solidFill>
                <a:latin typeface="Arial Narrow" pitchFamily="34" charset="0"/>
              </a:rPr>
              <a:t> </a:t>
            </a:r>
            <a:endParaRPr lang="en-US" sz="3600" b="1" cap="all" dirty="0" smtClean="0">
              <a:solidFill>
                <a:srgbClr val="FF0000"/>
              </a:solidFill>
              <a:latin typeface="Arial Narrow" pitchFamily="34" charset="0"/>
            </a:endParaRPr>
          </a:p>
          <a:p>
            <a:pPr algn="l"/>
            <a:r>
              <a:rPr lang="en-US" sz="2000" dirty="0" smtClean="0">
                <a:solidFill>
                  <a:srgbClr val="70777F"/>
                </a:solidFill>
                <a:latin typeface="Arial"/>
                <a:cs typeface="Arial"/>
              </a:rPr>
              <a:t>August 5, 2013</a:t>
            </a:r>
          </a:p>
          <a:p>
            <a:pPr algn="l"/>
            <a:endParaRPr lang="en-US" sz="1800" dirty="0">
              <a:solidFill>
                <a:schemeClr val="bg1">
                  <a:lumMod val="50000"/>
                </a:schemeClr>
              </a:solidFill>
              <a:latin typeface="Arial"/>
              <a:cs typeface="Arial"/>
            </a:endParaRPr>
          </a:p>
          <a:p>
            <a:pPr algn="l"/>
            <a:r>
              <a:rPr lang="en-US" sz="3200" dirty="0" smtClean="0">
                <a:solidFill>
                  <a:srgbClr val="FF0000"/>
                </a:solidFill>
                <a:latin typeface="Arial"/>
                <a:cs typeface="Arial"/>
              </a:rPr>
              <a:t>Brad Jaehn</a:t>
            </a:r>
            <a:endParaRPr lang="en-US" sz="3200" dirty="0">
              <a:solidFill>
                <a:srgbClr val="FF0000"/>
              </a:solidFill>
              <a:latin typeface="Arial"/>
              <a:cs typeface="Arial"/>
            </a:endParaRPr>
          </a:p>
          <a:p>
            <a:pPr algn="l"/>
            <a:r>
              <a:rPr lang="en-US" sz="1400" dirty="0" smtClean="0">
                <a:solidFill>
                  <a:srgbClr val="70777F"/>
                </a:solidFill>
                <a:latin typeface="Arial"/>
                <a:cs typeface="Arial"/>
              </a:rPr>
              <a:t>VP, Product</a:t>
            </a:r>
            <a:endParaRPr lang="en-US" sz="1400" dirty="0">
              <a:solidFill>
                <a:srgbClr val="70777F"/>
              </a:solidFill>
              <a:latin typeface="Arial"/>
              <a:cs typeface="Arial"/>
            </a:endParaRPr>
          </a:p>
          <a:p>
            <a:pPr algn="l"/>
            <a:endParaRPr lang="en-US" sz="1800" dirty="0">
              <a:solidFill>
                <a:schemeClr val="bg1">
                  <a:lumMod val="50000"/>
                </a:schemeClr>
              </a:solidFill>
              <a:latin typeface="Arial"/>
              <a:cs typeface="Arial"/>
            </a:endParaRPr>
          </a:p>
        </p:txBody>
      </p:sp>
      <p:pic>
        <p:nvPicPr>
          <p:cNvPr id="3" name="Picture 6" descr="Description: Brad1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301750"/>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545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0744" y="575344"/>
            <a:ext cx="7882206" cy="13169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cap="all" dirty="0" smtClean="0">
                <a:solidFill>
                  <a:srgbClr val="FF0000"/>
                </a:solidFill>
                <a:latin typeface="Arial Narrow" pitchFamily="34" charset="0"/>
              </a:rPr>
              <a:t>Philosophy </a:t>
            </a:r>
            <a:r>
              <a:rPr lang="en-US" sz="3600" cap="all" dirty="0">
                <a:solidFill>
                  <a:srgbClr val="FF0000"/>
                </a:solidFill>
                <a:latin typeface="Arial Narrow" pitchFamily="34" charset="0"/>
              </a:rPr>
              <a:t>vs. </a:t>
            </a:r>
            <a:r>
              <a:rPr lang="en-US" sz="3600" cap="all" dirty="0" smtClean="0">
                <a:solidFill>
                  <a:srgbClr val="FF0000"/>
                </a:solidFill>
                <a:latin typeface="Arial Narrow" pitchFamily="34" charset="0"/>
              </a:rPr>
              <a:t>Process</a:t>
            </a:r>
            <a:endParaRPr lang="en-US" sz="3600" cap="all" dirty="0">
              <a:solidFill>
                <a:srgbClr val="FF0000"/>
              </a:solidFill>
              <a:latin typeface="Arial Narrow" pitchFamily="34" charset="0"/>
            </a:endParaRPr>
          </a:p>
        </p:txBody>
      </p:sp>
      <p:sp>
        <p:nvSpPr>
          <p:cNvPr id="5" name="Content Placeholder 2"/>
          <p:cNvSpPr txBox="1">
            <a:spLocks/>
          </p:cNvSpPr>
          <p:nvPr/>
        </p:nvSpPr>
        <p:spPr>
          <a:xfrm>
            <a:off x="461715" y="1233823"/>
            <a:ext cx="8229600" cy="47258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bg1">
                    <a:lumMod val="50000"/>
                  </a:schemeClr>
                </a:solidFill>
                <a:latin typeface="Arial" pitchFamily="34" charset="0"/>
                <a:cs typeface="Arial" pitchFamily="34" charset="0"/>
              </a:rPr>
              <a:t>The “Speed of Trust”</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“Agile done wrong is worse than no Agile at all.”</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Emphasis on Organizational and Leadership Agility</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Adoption and support from many dimensions  </a:t>
            </a:r>
          </a:p>
          <a:p>
            <a:endParaRPr lang="en-US" sz="2000" dirty="0">
              <a:solidFill>
                <a:schemeClr val="bg1">
                  <a:lumMod val="50000"/>
                </a:schemeClr>
              </a:solidFill>
              <a:latin typeface="Arial" pitchFamily="34" charset="0"/>
              <a:cs typeface="Arial" pitchFamily="34" charset="0"/>
            </a:endParaRPr>
          </a:p>
          <a:p>
            <a:endParaRPr lang="en-US" sz="2000" dirty="0">
              <a:solidFill>
                <a:schemeClr val="bg1">
                  <a:lumMod val="50000"/>
                </a:schemeClr>
              </a:solidFill>
              <a:latin typeface="Arial" pitchFamily="34" charset="0"/>
              <a:cs typeface="Arial" pitchFamily="34" charset="0"/>
            </a:endParaRPr>
          </a:p>
        </p:txBody>
      </p:sp>
      <p:sp>
        <p:nvSpPr>
          <p:cNvPr id="4" name="Rectangle 3"/>
          <p:cNvSpPr/>
          <p:nvPr/>
        </p:nvSpPr>
        <p:spPr>
          <a:xfrm>
            <a:off x="76200" y="182880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3226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0744" y="575344"/>
            <a:ext cx="7882206" cy="13169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cap="all" dirty="0" smtClean="0">
                <a:solidFill>
                  <a:srgbClr val="FF0000"/>
                </a:solidFill>
                <a:latin typeface="Arial Narrow" pitchFamily="34" charset="0"/>
              </a:rPr>
              <a:t>The quest for the one list </a:t>
            </a:r>
            <a:endParaRPr lang="en-US" sz="3600" cap="all" dirty="0">
              <a:solidFill>
                <a:srgbClr val="FF0000"/>
              </a:solidFill>
              <a:latin typeface="Arial Narrow" pitchFamily="34" charset="0"/>
            </a:endParaRPr>
          </a:p>
        </p:txBody>
      </p:sp>
      <p:sp>
        <p:nvSpPr>
          <p:cNvPr id="5" name="Content Placeholder 2"/>
          <p:cNvSpPr txBox="1">
            <a:spLocks/>
          </p:cNvSpPr>
          <p:nvPr/>
        </p:nvSpPr>
        <p:spPr>
          <a:xfrm>
            <a:off x="461715" y="1233823"/>
            <a:ext cx="8229600" cy="47258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bg1">
                    <a:lumMod val="50000"/>
                  </a:schemeClr>
                </a:solidFill>
                <a:latin typeface="Arial" pitchFamily="34" charset="0"/>
                <a:cs typeface="Arial" pitchFamily="34" charset="0"/>
              </a:rPr>
              <a:t>Everything is Number 1!</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My List, Your List, Everyone has a List. </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The Product Owner Role </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Backlogs, Priorities, Stakeholders, and Business Owners </a:t>
            </a:r>
          </a:p>
          <a:p>
            <a:endParaRPr lang="en-US" sz="2000" dirty="0">
              <a:solidFill>
                <a:schemeClr val="bg1">
                  <a:lumMod val="50000"/>
                </a:schemeClr>
              </a:solidFill>
              <a:latin typeface="Arial" pitchFamily="34" charset="0"/>
              <a:cs typeface="Arial" pitchFamily="34" charset="0"/>
            </a:endParaRPr>
          </a:p>
          <a:p>
            <a:endParaRPr lang="en-US" sz="2000" dirty="0">
              <a:solidFill>
                <a:schemeClr val="bg1">
                  <a:lumMod val="50000"/>
                </a:schemeClr>
              </a:solidFill>
              <a:latin typeface="Arial" pitchFamily="34" charset="0"/>
              <a:cs typeface="Arial" pitchFamily="34" charset="0"/>
            </a:endParaRPr>
          </a:p>
        </p:txBody>
      </p:sp>
      <p:sp>
        <p:nvSpPr>
          <p:cNvPr id="4" name="Rectangle 3"/>
          <p:cNvSpPr/>
          <p:nvPr/>
        </p:nvSpPr>
        <p:spPr>
          <a:xfrm>
            <a:off x="76200" y="114300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279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0743" y="575344"/>
            <a:ext cx="8501331" cy="13169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cap="all" dirty="0" smtClean="0">
                <a:solidFill>
                  <a:srgbClr val="FF0000"/>
                </a:solidFill>
                <a:latin typeface="Arial Narrow" pitchFamily="34" charset="0"/>
              </a:rPr>
              <a:t>The role of the functional manager</a:t>
            </a:r>
            <a:endParaRPr lang="en-US" sz="3600" cap="all" dirty="0">
              <a:solidFill>
                <a:srgbClr val="FF0000"/>
              </a:solidFill>
              <a:latin typeface="Arial Narrow" pitchFamily="34" charset="0"/>
            </a:endParaRPr>
          </a:p>
        </p:txBody>
      </p:sp>
      <p:sp>
        <p:nvSpPr>
          <p:cNvPr id="5" name="Content Placeholder 2"/>
          <p:cNvSpPr txBox="1">
            <a:spLocks/>
          </p:cNvSpPr>
          <p:nvPr/>
        </p:nvSpPr>
        <p:spPr>
          <a:xfrm>
            <a:off x="461715" y="1233823"/>
            <a:ext cx="8229600" cy="47258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bg1">
                    <a:lumMod val="50000"/>
                  </a:schemeClr>
                </a:solidFill>
                <a:latin typeface="Arial" pitchFamily="34" charset="0"/>
                <a:cs typeface="Arial" pitchFamily="34" charset="0"/>
              </a:rPr>
              <a:t>One of the Biggest Challenges</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Coach vs. Task Master</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Super-doers get Promoted </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HR and Performance Management </a:t>
            </a:r>
          </a:p>
          <a:p>
            <a:endParaRPr lang="en-US" sz="2000" dirty="0">
              <a:solidFill>
                <a:schemeClr val="bg1">
                  <a:lumMod val="50000"/>
                </a:schemeClr>
              </a:solidFill>
              <a:latin typeface="Arial" pitchFamily="34" charset="0"/>
              <a:cs typeface="Arial" pitchFamily="34" charset="0"/>
            </a:endParaRPr>
          </a:p>
          <a:p>
            <a:endParaRPr lang="en-US" sz="2000" dirty="0">
              <a:solidFill>
                <a:schemeClr val="bg1">
                  <a:lumMod val="50000"/>
                </a:schemeClr>
              </a:solidFill>
              <a:latin typeface="Arial" pitchFamily="34" charset="0"/>
              <a:cs typeface="Arial" pitchFamily="34" charset="0"/>
            </a:endParaRPr>
          </a:p>
        </p:txBody>
      </p:sp>
      <p:sp>
        <p:nvSpPr>
          <p:cNvPr id="4" name="Rectangle 3"/>
          <p:cNvSpPr/>
          <p:nvPr/>
        </p:nvSpPr>
        <p:spPr>
          <a:xfrm>
            <a:off x="76200" y="182880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526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0743" y="575344"/>
            <a:ext cx="8501331" cy="13169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cap="all" dirty="0" smtClean="0">
                <a:solidFill>
                  <a:srgbClr val="FF0000"/>
                </a:solidFill>
                <a:latin typeface="Arial Narrow" pitchFamily="34" charset="0"/>
              </a:rPr>
              <a:t>Social forces</a:t>
            </a:r>
            <a:endParaRPr lang="en-US" sz="3600" cap="all" dirty="0">
              <a:solidFill>
                <a:srgbClr val="FF0000"/>
              </a:solidFill>
              <a:latin typeface="Arial Narrow" pitchFamily="34" charset="0"/>
            </a:endParaRPr>
          </a:p>
        </p:txBody>
      </p:sp>
      <p:sp>
        <p:nvSpPr>
          <p:cNvPr id="5" name="Content Placeholder 2"/>
          <p:cNvSpPr txBox="1">
            <a:spLocks/>
          </p:cNvSpPr>
          <p:nvPr/>
        </p:nvSpPr>
        <p:spPr>
          <a:xfrm>
            <a:off x="461715" y="1233823"/>
            <a:ext cx="8229600" cy="47258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bg1">
                    <a:lumMod val="50000"/>
                  </a:schemeClr>
                </a:solidFill>
                <a:latin typeface="Arial" pitchFamily="34" charset="0"/>
                <a:cs typeface="Arial" pitchFamily="34" charset="0"/>
              </a:rPr>
              <a:t>Change </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Self-Preservation </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Tribes</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Heroes</a:t>
            </a:r>
          </a:p>
          <a:p>
            <a:endParaRPr lang="en-US" sz="2000" dirty="0">
              <a:solidFill>
                <a:schemeClr val="bg1">
                  <a:lumMod val="50000"/>
                </a:schemeClr>
              </a:solidFill>
              <a:latin typeface="Arial" pitchFamily="34" charset="0"/>
              <a:cs typeface="Arial" pitchFamily="34" charset="0"/>
            </a:endParaRPr>
          </a:p>
          <a:p>
            <a:endParaRPr lang="en-US" sz="2000" dirty="0" smtClean="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83649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543800" cy="2593975"/>
          </a:xfrm>
        </p:spPr>
        <p:txBody>
          <a:bodyPr>
            <a:noAutofit/>
          </a:bodyPr>
          <a:lstStyle/>
          <a:p>
            <a:pPr algn="l"/>
            <a:r>
              <a:rPr lang="en-US" sz="6000" dirty="0"/>
              <a:t>Our Transformation Journey…</a:t>
            </a:r>
          </a:p>
        </p:txBody>
      </p:sp>
      <p:sp>
        <p:nvSpPr>
          <p:cNvPr id="3" name="Subtitle 2"/>
          <p:cNvSpPr>
            <a:spLocks noGrp="1"/>
          </p:cNvSpPr>
          <p:nvPr>
            <p:ph type="subTitle" idx="1"/>
          </p:nvPr>
        </p:nvSpPr>
        <p:spPr>
          <a:xfrm>
            <a:off x="1371600" y="3886200"/>
            <a:ext cx="6400800" cy="1447800"/>
          </a:xfrm>
        </p:spPr>
        <p:txBody>
          <a:bodyPr>
            <a:normAutofit/>
          </a:bodyPr>
          <a:lstStyle/>
          <a:p>
            <a:r>
              <a:rPr lang="en-US" sz="3600" dirty="0"/>
              <a:t>to enterprise </a:t>
            </a:r>
            <a:r>
              <a:rPr lang="en-US" sz="3600" dirty="0" smtClean="0"/>
              <a:t>stable teams </a:t>
            </a:r>
            <a:r>
              <a:rPr lang="en-US" sz="3600" dirty="0"/>
              <a:t>and servant leadership</a:t>
            </a:r>
          </a:p>
          <a:p>
            <a:endParaRPr lang="en-US" dirty="0"/>
          </a:p>
        </p:txBody>
      </p:sp>
      <p:sp>
        <p:nvSpPr>
          <p:cNvPr id="4" name="TextBox 3"/>
          <p:cNvSpPr txBox="1"/>
          <p:nvPr/>
        </p:nvSpPr>
        <p:spPr>
          <a:xfrm>
            <a:off x="762000" y="5943600"/>
            <a:ext cx="7315200" cy="369332"/>
          </a:xfrm>
          <a:prstGeom prst="rect">
            <a:avLst/>
          </a:prstGeom>
          <a:noFill/>
        </p:spPr>
        <p:txBody>
          <a:bodyPr wrap="square" rtlCol="0">
            <a:spAutoFit/>
          </a:bodyPr>
          <a:lstStyle/>
          <a:p>
            <a:r>
              <a:rPr lang="en-US" dirty="0" smtClean="0"/>
              <a:t>Susan Courtney, SVP Technology and Operations &amp; CIO, BCBSNE</a:t>
            </a:r>
            <a:endParaRPr lang="en-US" dirty="0"/>
          </a:p>
        </p:txBody>
      </p:sp>
      <p:pic>
        <p:nvPicPr>
          <p:cNvPr id="5" name="Picture 9" descr="Description: Susan1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4884182"/>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45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0743" y="575344"/>
            <a:ext cx="8501331" cy="13169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cap="all" dirty="0" smtClean="0">
                <a:solidFill>
                  <a:srgbClr val="FF0000"/>
                </a:solidFill>
                <a:latin typeface="Arial Narrow" pitchFamily="34" charset="0"/>
              </a:rPr>
              <a:t>Momentum </a:t>
            </a:r>
            <a:endParaRPr lang="en-US" sz="3600" cap="all" dirty="0">
              <a:solidFill>
                <a:srgbClr val="FF0000"/>
              </a:solidFill>
              <a:latin typeface="Arial Narrow" pitchFamily="34" charset="0"/>
            </a:endParaRPr>
          </a:p>
        </p:txBody>
      </p:sp>
      <p:sp>
        <p:nvSpPr>
          <p:cNvPr id="5" name="Content Placeholder 2"/>
          <p:cNvSpPr txBox="1">
            <a:spLocks/>
          </p:cNvSpPr>
          <p:nvPr/>
        </p:nvSpPr>
        <p:spPr>
          <a:xfrm>
            <a:off x="461715" y="1233823"/>
            <a:ext cx="8229600" cy="47258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bg1">
                    <a:lumMod val="50000"/>
                  </a:schemeClr>
                </a:solidFill>
                <a:latin typeface="Arial" pitchFamily="34" charset="0"/>
                <a:cs typeface="Arial" pitchFamily="34" charset="0"/>
              </a:rPr>
              <a:t>By the end of 2012 – Progress! </a:t>
            </a:r>
          </a:p>
          <a:p>
            <a:pPr lvl="1"/>
            <a:r>
              <a:rPr lang="en-US" sz="1600" dirty="0" smtClean="0">
                <a:solidFill>
                  <a:schemeClr val="bg1">
                    <a:lumMod val="50000"/>
                  </a:schemeClr>
                </a:solidFill>
                <a:latin typeface="Arial" pitchFamily="34" charset="0"/>
                <a:cs typeface="Arial" pitchFamily="34" charset="0"/>
              </a:rPr>
              <a:t>12 teams up and running, spiriting every 2 weeks</a:t>
            </a:r>
          </a:p>
          <a:p>
            <a:pPr lvl="1"/>
            <a:r>
              <a:rPr lang="en-US" sz="1600" dirty="0" smtClean="0">
                <a:solidFill>
                  <a:schemeClr val="bg1">
                    <a:lumMod val="50000"/>
                  </a:schemeClr>
                </a:solidFill>
                <a:latin typeface="Arial" pitchFamily="34" charset="0"/>
                <a:cs typeface="Arial" pitchFamily="34" charset="0"/>
              </a:rPr>
              <a:t>Doing all the rituals and ceremonies </a:t>
            </a:r>
          </a:p>
          <a:p>
            <a:pPr lvl="1"/>
            <a:r>
              <a:rPr lang="en-US" sz="1600" dirty="0" smtClean="0">
                <a:solidFill>
                  <a:schemeClr val="bg1">
                    <a:lumMod val="50000"/>
                  </a:schemeClr>
                </a:solidFill>
                <a:latin typeface="Arial" pitchFamily="34" charset="0"/>
                <a:cs typeface="Arial" pitchFamily="34" charset="0"/>
              </a:rPr>
              <a:t>Cross-functional quarterly planning sessions</a:t>
            </a:r>
          </a:p>
          <a:p>
            <a:pPr lvl="1"/>
            <a:r>
              <a:rPr lang="en-US" sz="1600" dirty="0" smtClean="0">
                <a:solidFill>
                  <a:schemeClr val="bg1">
                    <a:lumMod val="50000"/>
                  </a:schemeClr>
                </a:solidFill>
                <a:latin typeface="Arial" pitchFamily="34" charset="0"/>
                <a:cs typeface="Arial" pitchFamily="34" charset="0"/>
              </a:rPr>
              <a:t>200+ team members trained</a:t>
            </a:r>
          </a:p>
          <a:p>
            <a:pPr lvl="1"/>
            <a:r>
              <a:rPr lang="en-US" sz="1600" dirty="0" smtClean="0">
                <a:solidFill>
                  <a:schemeClr val="bg1">
                    <a:lumMod val="50000"/>
                  </a:schemeClr>
                </a:solidFill>
                <a:latin typeface="Arial" pitchFamily="34" charset="0"/>
                <a:cs typeface="Arial" pitchFamily="34" charset="0"/>
              </a:rPr>
              <a:t>A big part of the CEOs end of year letter </a:t>
            </a:r>
          </a:p>
          <a:p>
            <a:pPr lvl="1"/>
            <a:endParaRPr lang="en-US" sz="16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Still only adopted by less than half of the company, and hadn’t “gone deep” </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Hiring team members with agile backgrounds and changing organization structure in places</a:t>
            </a:r>
          </a:p>
          <a:p>
            <a:endParaRPr lang="en-US" sz="2000" dirty="0">
              <a:solidFill>
                <a:schemeClr val="bg1">
                  <a:lumMod val="50000"/>
                </a:schemeClr>
              </a:solidFill>
              <a:latin typeface="Arial" pitchFamily="34" charset="0"/>
              <a:cs typeface="Arial" pitchFamily="34" charset="0"/>
            </a:endParaRPr>
          </a:p>
          <a:p>
            <a:r>
              <a:rPr lang="en-US" sz="2000" dirty="0" smtClean="0">
                <a:solidFill>
                  <a:schemeClr val="bg1">
                    <a:lumMod val="50000"/>
                  </a:schemeClr>
                </a:solidFill>
                <a:latin typeface="Arial" pitchFamily="34" charset="0"/>
                <a:cs typeface="Arial" pitchFamily="34" charset="0"/>
              </a:rPr>
              <a:t>Decided to move coaching investment to other areas </a:t>
            </a:r>
          </a:p>
        </p:txBody>
      </p:sp>
    </p:spTree>
    <p:extLst>
      <p:ext uri="{BB962C8B-B14F-4D97-AF65-F5344CB8AC3E}">
        <p14:creationId xmlns:p14="http://schemas.microsoft.com/office/powerpoint/2010/main" val="2889180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62053" y="1905000"/>
            <a:ext cx="456234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000" dirty="0">
                <a:latin typeface="Verdana" pitchFamily="34" charset="0"/>
              </a:rPr>
              <a:t>Simon Galbraith</a:t>
            </a:r>
          </a:p>
          <a:p>
            <a:r>
              <a:rPr lang="en-US" sz="2000" dirty="0">
                <a:latin typeface="Verdana" pitchFamily="34" charset="0"/>
              </a:rPr>
              <a:t>CEO &amp; Co-Founder, Red Gate </a:t>
            </a:r>
            <a:r>
              <a:rPr lang="en-US" sz="3000" dirty="0">
                <a:latin typeface="Verdana" pitchFamily="34" charset="0"/>
              </a:rPr>
              <a:t/>
            </a:r>
            <a:br>
              <a:rPr lang="en-US" sz="3000" dirty="0">
                <a:latin typeface="Verdana" pitchFamily="34" charset="0"/>
              </a:rPr>
            </a:br>
            <a:endParaRPr lang="en-US" sz="2600" dirty="0">
              <a:latin typeface="Verdana" pitchFamily="34" charset="0"/>
            </a:endParaRPr>
          </a:p>
        </p:txBody>
      </p:sp>
      <p:sp>
        <p:nvSpPr>
          <p:cNvPr id="2" name="Title 1"/>
          <p:cNvSpPr>
            <a:spLocks noGrp="1"/>
          </p:cNvSpPr>
          <p:nvPr>
            <p:ph type="title"/>
          </p:nvPr>
        </p:nvSpPr>
        <p:spPr>
          <a:xfrm>
            <a:off x="609600" y="4419600"/>
            <a:ext cx="7659687" cy="1168400"/>
          </a:xfrm>
        </p:spPr>
        <p:txBody>
          <a:bodyPr/>
          <a:lstStyle/>
          <a:p>
            <a:r>
              <a:rPr lang="en-US" dirty="0">
                <a:latin typeface="Verdana" pitchFamily="34" charset="0"/>
              </a:rPr>
              <a:t>Agile in the C-Level Suite: Applying Agile to our Executive Team</a:t>
            </a:r>
            <a:r>
              <a:rPr lang="en-US" sz="4400" dirty="0">
                <a:latin typeface="Verdana" pitchFamily="34" charset="0"/>
              </a:rPr>
              <a:t/>
            </a:r>
            <a:br>
              <a:rPr lang="en-US" sz="4400" dirty="0">
                <a:latin typeface="Verdana" pitchFamily="34" charset="0"/>
              </a:rPr>
            </a:br>
            <a:endParaRPr lang="en-US" dirty="0">
              <a:solidFill>
                <a:schemeClr val="tx1"/>
              </a:solidFill>
            </a:endParaRPr>
          </a:p>
        </p:txBody>
      </p:sp>
      <p:pic>
        <p:nvPicPr>
          <p:cNvPr id="6" name="Picture 5" descr="Description: Simon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752600"/>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476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smtClean="0"/>
              <a:t>Some context about Red Gate</a:t>
            </a:r>
          </a:p>
        </p:txBody>
      </p:sp>
      <p:sp>
        <p:nvSpPr>
          <p:cNvPr id="5123" name="Content Placeholder 2"/>
          <p:cNvSpPr>
            <a:spLocks noGrp="1"/>
          </p:cNvSpPr>
          <p:nvPr>
            <p:ph idx="1"/>
          </p:nvPr>
        </p:nvSpPr>
        <p:spPr/>
        <p:txBody>
          <a:bodyPr/>
          <a:lstStyle/>
          <a:p>
            <a:pPr marL="285750" indent="-285750">
              <a:buFontTx/>
              <a:buChar char="•"/>
            </a:pPr>
            <a:r>
              <a:rPr lang="en-GB" sz="2400" dirty="0" smtClean="0"/>
              <a:t>~300 people</a:t>
            </a:r>
          </a:p>
          <a:p>
            <a:pPr marL="285750" indent="-285750">
              <a:buFontTx/>
              <a:buChar char="•"/>
            </a:pPr>
            <a:r>
              <a:rPr lang="en-GB" sz="2400" dirty="0" smtClean="0"/>
              <a:t>13 years old, with long track record of growth</a:t>
            </a:r>
          </a:p>
          <a:p>
            <a:pPr marL="285750" indent="-285750">
              <a:buFontTx/>
              <a:buChar char="•"/>
            </a:pPr>
            <a:r>
              <a:rPr lang="en-GB" sz="2400" dirty="0" smtClean="0"/>
              <a:t>Self-funded, privately-owned, profitable</a:t>
            </a:r>
          </a:p>
          <a:p>
            <a:pPr marL="285750" indent="-285750">
              <a:buFontTx/>
              <a:buChar char="•"/>
            </a:pPr>
            <a:r>
              <a:rPr lang="en-GB" sz="2400" dirty="0" smtClean="0"/>
              <a:t>We sell database and developer tooling in the Microsoft ecosystem</a:t>
            </a:r>
          </a:p>
          <a:p>
            <a:pPr marL="285750" indent="-285750">
              <a:buFontTx/>
              <a:buChar char="•"/>
            </a:pPr>
            <a:r>
              <a:rPr lang="en-GB" sz="2400" dirty="0" smtClean="0"/>
              <a:t>~1,000,000 users</a:t>
            </a:r>
          </a:p>
          <a:p>
            <a:pPr marL="285750" indent="-285750">
              <a:buFontTx/>
              <a:buChar char="•"/>
            </a:pPr>
            <a:endParaRPr lang="en-GB" sz="2400" dirty="0"/>
          </a:p>
          <a:p>
            <a:pPr marL="285750" indent="-285750">
              <a:buFontTx/>
              <a:buChar char="•"/>
            </a:pPr>
            <a:r>
              <a:rPr lang="en-GB" sz="2400" dirty="0" smtClean="0"/>
              <a:t>Started Agile transformation in 2008 due to scaling problems</a:t>
            </a:r>
          </a:p>
          <a:p>
            <a:pPr marL="285750" indent="-285750">
              <a:buFontTx/>
              <a:buChar char="•"/>
            </a:pPr>
            <a:r>
              <a:rPr lang="en-US" sz="2400" b="1" dirty="0"/>
              <a:t>2012/13</a:t>
            </a:r>
            <a:r>
              <a:rPr lang="en-US" sz="2400" dirty="0"/>
              <a:t> – all projects are agile; no surprises in last 18 months.</a:t>
            </a:r>
          </a:p>
          <a:p>
            <a:pPr marL="0" indent="0">
              <a:buNone/>
            </a:pPr>
            <a:endParaRPr lang="en-GB" sz="2400" dirty="0" smtClean="0"/>
          </a:p>
        </p:txBody>
      </p:sp>
      <p:sp>
        <p:nvSpPr>
          <p:cNvPr id="4" name="Rectangle 3"/>
          <p:cNvSpPr/>
          <p:nvPr/>
        </p:nvSpPr>
        <p:spPr>
          <a:xfrm>
            <a:off x="76200" y="373380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 y="5410200"/>
            <a:ext cx="8305800" cy="914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99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Does Red Gate actually have a C-level suite?</a:t>
            </a:r>
          </a:p>
        </p:txBody>
      </p:sp>
      <p:sp>
        <p:nvSpPr>
          <p:cNvPr id="7171" name="Rectangle 3"/>
          <p:cNvSpPr>
            <a:spLocks noGrp="1" noChangeArrowheads="1"/>
          </p:cNvSpPr>
          <p:nvPr>
            <p:ph type="body" idx="1"/>
          </p:nvPr>
        </p:nvSpPr>
        <p:spPr/>
        <p:txBody>
          <a:bodyPr/>
          <a:lstStyle/>
          <a:p>
            <a:pPr marL="0" indent="0" algn="ctr"/>
            <a:r>
              <a:rPr lang="en-US" sz="23900" smtClean="0"/>
              <a:t>NO!</a:t>
            </a:r>
          </a:p>
        </p:txBody>
      </p:sp>
    </p:spTree>
    <p:extLst>
      <p:ext uri="{BB962C8B-B14F-4D97-AF65-F5344CB8AC3E}">
        <p14:creationId xmlns:p14="http://schemas.microsoft.com/office/powerpoint/2010/main" val="245587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Does Red Gate actually have a C-level suite?</a:t>
            </a:r>
          </a:p>
        </p:txBody>
      </p:sp>
      <p:sp>
        <p:nvSpPr>
          <p:cNvPr id="8195" name="Rectangle 3"/>
          <p:cNvSpPr>
            <a:spLocks noGrp="1" noChangeArrowheads="1"/>
          </p:cNvSpPr>
          <p:nvPr>
            <p:ph type="body" idx="1"/>
          </p:nvPr>
        </p:nvSpPr>
        <p:spPr/>
        <p:txBody>
          <a:bodyPr/>
          <a:lstStyle/>
          <a:p>
            <a:pPr marL="0" indent="0" algn="ctr"/>
            <a:r>
              <a:rPr lang="en-US" sz="3600" smtClean="0"/>
              <a:t> [Picture of Simon’s desk]</a:t>
            </a:r>
          </a:p>
        </p:txBody>
      </p:sp>
      <p:pic>
        <p:nvPicPr>
          <p:cNvPr id="8196"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0975" y="-171450"/>
            <a:ext cx="950595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7" name="Straight Arrow Connector 5"/>
          <p:cNvCxnSpPr>
            <a:cxnSpLocks noChangeShapeType="1"/>
          </p:cNvCxnSpPr>
          <p:nvPr/>
        </p:nvCxnSpPr>
        <p:spPr bwMode="auto">
          <a:xfrm>
            <a:off x="8413750" y="1143000"/>
            <a:ext cx="0" cy="1106488"/>
          </a:xfrm>
          <a:prstGeom prst="straightConnector1">
            <a:avLst/>
          </a:prstGeom>
          <a:noFill/>
          <a:ln w="571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8198" name="TextBox 7"/>
          <p:cNvSpPr txBox="1">
            <a:spLocks noChangeArrowheads="1"/>
          </p:cNvSpPr>
          <p:nvPr/>
        </p:nvSpPr>
        <p:spPr bwMode="auto">
          <a:xfrm>
            <a:off x="7585075" y="541338"/>
            <a:ext cx="165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b="1">
                <a:solidFill>
                  <a:srgbClr val="FF0000"/>
                </a:solidFill>
              </a:rPr>
              <a:t>MY DESK</a:t>
            </a:r>
          </a:p>
        </p:txBody>
      </p:sp>
    </p:spTree>
    <p:extLst>
      <p:ext uri="{BB962C8B-B14F-4D97-AF65-F5344CB8AC3E}">
        <p14:creationId xmlns:p14="http://schemas.microsoft.com/office/powerpoint/2010/main" val="283157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GB" smtClean="0"/>
          </a:p>
        </p:txBody>
      </p:sp>
      <p:sp>
        <p:nvSpPr>
          <p:cNvPr id="10243" name="Content Placeholder 2"/>
          <p:cNvSpPr>
            <a:spLocks noGrp="1"/>
          </p:cNvSpPr>
          <p:nvPr>
            <p:ph idx="1"/>
          </p:nvPr>
        </p:nvSpPr>
        <p:spPr>
          <a:xfrm>
            <a:off x="533400" y="1889125"/>
            <a:ext cx="7772400" cy="2705100"/>
          </a:xfrm>
        </p:spPr>
        <p:txBody>
          <a:bodyPr/>
          <a:lstStyle/>
          <a:p>
            <a:pPr marL="0" indent="0" algn="ctr"/>
            <a:r>
              <a:rPr lang="en-GB" sz="5400" smtClean="0"/>
              <a:t>Our team was dysfunctional.</a:t>
            </a:r>
          </a:p>
          <a:p>
            <a:pPr marL="0" indent="0" algn="ctr"/>
            <a:endParaRPr lang="en-GB" sz="5400" smtClean="0"/>
          </a:p>
        </p:txBody>
      </p:sp>
      <p:sp>
        <p:nvSpPr>
          <p:cNvPr id="10244" name="TextBox 3"/>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10245" name="TextBox 4"/>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Tree>
    <p:extLst>
      <p:ext uri="{BB962C8B-B14F-4D97-AF65-F5344CB8AC3E}">
        <p14:creationId xmlns:p14="http://schemas.microsoft.com/office/powerpoint/2010/main" val="40560597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775" y="-171450"/>
            <a:ext cx="10694988"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638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smtClean="0"/>
              <a:t>Our problems</a:t>
            </a:r>
          </a:p>
        </p:txBody>
      </p:sp>
      <p:sp>
        <p:nvSpPr>
          <p:cNvPr id="12291" name="Text Placeholder 2"/>
          <p:cNvSpPr>
            <a:spLocks noGrp="1"/>
          </p:cNvSpPr>
          <p:nvPr>
            <p:ph type="body" idx="1"/>
          </p:nvPr>
        </p:nvSpPr>
        <p:spPr/>
        <p:txBody>
          <a:bodyPr/>
          <a:lstStyle/>
          <a:p>
            <a:r>
              <a:rPr lang="en-GB" b="0" u="sng" smtClean="0"/>
              <a:t>Leadership Team (2012)</a:t>
            </a:r>
          </a:p>
        </p:txBody>
      </p:sp>
      <p:sp>
        <p:nvSpPr>
          <p:cNvPr id="12292" name="Content Placeholder 3"/>
          <p:cNvSpPr>
            <a:spLocks noGrp="1"/>
          </p:cNvSpPr>
          <p:nvPr>
            <p:ph sz="half" idx="2"/>
          </p:nvPr>
        </p:nvSpPr>
        <p:spPr/>
        <p:txBody>
          <a:bodyPr/>
          <a:lstStyle/>
          <a:p>
            <a:pPr marL="0" indent="0"/>
            <a:r>
              <a:rPr lang="en-GB" sz="1800" dirty="0" smtClean="0"/>
              <a:t> -  No visibility on projects</a:t>
            </a:r>
          </a:p>
          <a:p>
            <a:pPr marL="0" indent="0"/>
            <a:r>
              <a:rPr lang="en-GB" sz="1800" dirty="0" smtClean="0"/>
              <a:t> - Lack of trust; people not aligned</a:t>
            </a:r>
          </a:p>
          <a:p>
            <a:pPr marL="0" indent="0"/>
            <a:r>
              <a:rPr lang="en-GB" sz="1800" dirty="0" smtClean="0"/>
              <a:t> - Hero to zero</a:t>
            </a:r>
          </a:p>
          <a:p>
            <a:pPr marL="0" indent="0"/>
            <a:r>
              <a:rPr lang="en-GB" sz="1800" dirty="0" smtClean="0"/>
              <a:t>- Death marches</a:t>
            </a:r>
          </a:p>
          <a:p>
            <a:pPr marL="0" indent="0"/>
            <a:r>
              <a:rPr lang="en-GB" sz="1800" dirty="0" smtClean="0"/>
              <a:t> - No clarified process </a:t>
            </a:r>
          </a:p>
          <a:p>
            <a:pPr marL="0" indent="0"/>
            <a:r>
              <a:rPr lang="en-GB" sz="1800" dirty="0"/>
              <a:t> - Being the boss of that team </a:t>
            </a:r>
          </a:p>
          <a:p>
            <a:pPr marL="0" indent="0">
              <a:buNone/>
            </a:pPr>
            <a:r>
              <a:rPr lang="en-GB" sz="1800" dirty="0"/>
              <a:t>     was a thankless task</a:t>
            </a:r>
          </a:p>
          <a:p>
            <a:pPr marL="0" indent="0">
              <a:buNone/>
            </a:pPr>
            <a:endParaRPr lang="en-GB" sz="1800" dirty="0" smtClean="0"/>
          </a:p>
        </p:txBody>
      </p:sp>
      <p:sp>
        <p:nvSpPr>
          <p:cNvPr id="5" name="Text Placeholder 4"/>
          <p:cNvSpPr>
            <a:spLocks noGrp="1"/>
          </p:cNvSpPr>
          <p:nvPr>
            <p:ph type="body" sz="quarter" idx="3"/>
          </p:nvPr>
        </p:nvSpPr>
        <p:spPr/>
        <p:txBody>
          <a:bodyPr/>
          <a:lstStyle/>
          <a:p>
            <a:r>
              <a:rPr lang="en-GB" b="0" u="sng" smtClean="0"/>
              <a:t>Dev Teams (2007)</a:t>
            </a:r>
          </a:p>
        </p:txBody>
      </p:sp>
      <p:sp>
        <p:nvSpPr>
          <p:cNvPr id="6" name="Content Placeholder 5"/>
          <p:cNvSpPr>
            <a:spLocks noGrp="1"/>
          </p:cNvSpPr>
          <p:nvPr>
            <p:ph sz="quarter" idx="4"/>
          </p:nvPr>
        </p:nvSpPr>
        <p:spPr/>
        <p:txBody>
          <a:bodyPr/>
          <a:lstStyle/>
          <a:p>
            <a:pPr marL="285750" indent="-285750">
              <a:buFontTx/>
              <a:buChar char="-"/>
            </a:pPr>
            <a:r>
              <a:rPr lang="en-GB" sz="1800" smtClean="0"/>
              <a:t>Big surprises around shipping software</a:t>
            </a:r>
          </a:p>
          <a:p>
            <a:pPr marL="285750" indent="-285750">
              <a:buFontTx/>
              <a:buChar char="-"/>
            </a:pPr>
            <a:r>
              <a:rPr lang="en-GB" sz="1800" smtClean="0"/>
              <a:t>Developer is King</a:t>
            </a:r>
          </a:p>
          <a:p>
            <a:pPr marL="285750" indent="-285750">
              <a:buFontTx/>
              <a:buChar char="-"/>
            </a:pPr>
            <a:r>
              <a:rPr lang="en-GB" sz="1800" smtClean="0"/>
              <a:t>Hero to zero</a:t>
            </a:r>
          </a:p>
          <a:p>
            <a:pPr marL="285750" indent="-285750">
              <a:buFontTx/>
              <a:buChar char="-"/>
            </a:pPr>
            <a:r>
              <a:rPr lang="en-GB" sz="1800" smtClean="0"/>
              <a:t>Blame the team failures on the individual</a:t>
            </a:r>
          </a:p>
          <a:p>
            <a:pPr marL="285750" indent="-285750">
              <a:buFontTx/>
              <a:buChar char="-"/>
            </a:pPr>
            <a:r>
              <a:rPr lang="en-GB" sz="1800" smtClean="0"/>
              <a:t>Death marches</a:t>
            </a:r>
          </a:p>
          <a:p>
            <a:pPr marL="285750" indent="-285750">
              <a:buFontTx/>
              <a:buChar char="-"/>
            </a:pPr>
            <a:r>
              <a:rPr lang="en-GB" sz="1800" smtClean="0"/>
              <a:t>Project management process was left up to the PM</a:t>
            </a:r>
          </a:p>
        </p:txBody>
      </p:sp>
    </p:spTree>
    <p:extLst>
      <p:ext uri="{BB962C8B-B14F-4D97-AF65-F5344CB8AC3E}">
        <p14:creationId xmlns:p14="http://schemas.microsoft.com/office/powerpoint/2010/main" val="2350161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smtClean="0"/>
              <a:t>Plan A</a:t>
            </a:r>
          </a:p>
        </p:txBody>
      </p:sp>
      <p:sp>
        <p:nvSpPr>
          <p:cNvPr id="16387" name="Content Placeholder 2"/>
          <p:cNvSpPr>
            <a:spLocks noGrp="1"/>
          </p:cNvSpPr>
          <p:nvPr>
            <p:ph idx="1"/>
          </p:nvPr>
        </p:nvSpPr>
        <p:spPr/>
        <p:txBody>
          <a:bodyPr/>
          <a:lstStyle/>
          <a:p>
            <a:pPr marL="0" indent="0"/>
            <a:r>
              <a:rPr lang="en-GB" smtClean="0"/>
              <a:t> - Super-light daily standup (15 mins)</a:t>
            </a:r>
          </a:p>
          <a:p>
            <a:pPr marL="0" indent="0"/>
            <a:r>
              <a:rPr lang="en-GB" smtClean="0"/>
              <a:t> - </a:t>
            </a:r>
            <a:r>
              <a:rPr lang="en-GB" b="1" smtClean="0"/>
              <a:t>Intensive</a:t>
            </a:r>
            <a:r>
              <a:rPr lang="en-GB" smtClean="0"/>
              <a:t> </a:t>
            </a:r>
            <a:r>
              <a:rPr lang="en-GB" b="1" smtClean="0"/>
              <a:t>observation and coaching </a:t>
            </a:r>
            <a:r>
              <a:rPr lang="en-GB" smtClean="0"/>
              <a:t>from agile PMs (Simon and Mark)</a:t>
            </a:r>
          </a:p>
          <a:p>
            <a:pPr marL="0" indent="0"/>
            <a:r>
              <a:rPr lang="en-GB" smtClean="0"/>
              <a:t> - That’s it!</a:t>
            </a:r>
          </a:p>
        </p:txBody>
      </p:sp>
    </p:spTree>
    <p:extLst>
      <p:ext uri="{BB962C8B-B14F-4D97-AF65-F5344CB8AC3E}">
        <p14:creationId xmlns:p14="http://schemas.microsoft.com/office/powerpoint/2010/main" val="12339896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GB" smtClean="0"/>
          </a:p>
        </p:txBody>
      </p:sp>
      <p:pic>
        <p:nvPicPr>
          <p:cNvPr id="19459"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17475" y="2060575"/>
            <a:ext cx="9475788" cy="3097213"/>
          </a:xfrm>
        </p:spPr>
      </p:pic>
      <p:sp>
        <p:nvSpPr>
          <p:cNvPr id="19460" name="TextBox 4"/>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19461" name="TextBox 5"/>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19462" name="TextBox 6"/>
          <p:cNvSpPr txBox="1">
            <a:spLocks noChangeArrowheads="1"/>
          </p:cNvSpPr>
          <p:nvPr/>
        </p:nvSpPr>
        <p:spPr bwMode="auto">
          <a:xfrm>
            <a:off x="5724525" y="188913"/>
            <a:ext cx="273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11</a:t>
            </a:r>
            <a:r>
              <a:rPr lang="en-GB" baseline="30000"/>
              <a:t>th</a:t>
            </a:r>
            <a:r>
              <a:rPr lang="en-GB"/>
              <a:t> October 2012</a:t>
            </a:r>
          </a:p>
        </p:txBody>
      </p:sp>
    </p:spTree>
    <p:extLst>
      <p:ext uri="{BB962C8B-B14F-4D97-AF65-F5344CB8AC3E}">
        <p14:creationId xmlns:p14="http://schemas.microsoft.com/office/powerpoint/2010/main" val="2974630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sz="4800" dirty="0"/>
              <a:t>Never let a good crisis go to waste</a:t>
            </a:r>
            <a:r>
              <a:rPr lang="en-US" sz="4800" dirty="0" smtClean="0"/>
              <a:t>” </a:t>
            </a:r>
            <a:r>
              <a:rPr lang="en-US" sz="4800" dirty="0"/>
              <a:t>– Winston </a:t>
            </a:r>
            <a:r>
              <a:rPr lang="en-US" sz="4800" dirty="0" smtClean="0"/>
              <a:t>Churchill</a:t>
            </a:r>
            <a:endParaRPr lang="en-US" dirty="0"/>
          </a:p>
        </p:txBody>
      </p:sp>
      <p:sp>
        <p:nvSpPr>
          <p:cNvPr id="3" name="Content Placeholder 2"/>
          <p:cNvSpPr>
            <a:spLocks noGrp="1"/>
          </p:cNvSpPr>
          <p:nvPr>
            <p:ph idx="1"/>
          </p:nvPr>
        </p:nvSpPr>
        <p:spPr>
          <a:xfrm>
            <a:off x="457200" y="1600200"/>
            <a:ext cx="4495800" cy="4800600"/>
          </a:xfrm>
        </p:spPr>
        <p:txBody>
          <a:bodyPr>
            <a:normAutofit fontScale="85000" lnSpcReduction="10000"/>
          </a:bodyPr>
          <a:lstStyle/>
          <a:p>
            <a:r>
              <a:rPr lang="en-US" sz="3200" dirty="0" smtClean="0"/>
              <a:t>Large </a:t>
            </a:r>
            <a:r>
              <a:rPr lang="en-US" sz="3200" dirty="0"/>
              <a:t>program “in the ditch”</a:t>
            </a:r>
          </a:p>
          <a:p>
            <a:r>
              <a:rPr lang="en-US" sz="3200" dirty="0"/>
              <a:t>Silos, lack of trust between Business and IS</a:t>
            </a:r>
          </a:p>
          <a:p>
            <a:r>
              <a:rPr lang="en-US" sz="3200" dirty="0"/>
              <a:t>PMs must work with managers to get tasks completed by their employees</a:t>
            </a:r>
          </a:p>
          <a:p>
            <a:r>
              <a:rPr lang="en-US" sz="3200" dirty="0"/>
              <a:t>Communication was largely done by email</a:t>
            </a:r>
          </a:p>
          <a:p>
            <a:r>
              <a:rPr lang="en-US" sz="3200" dirty="0"/>
              <a:t>No visibility into any ‘real’ progress</a:t>
            </a:r>
          </a:p>
          <a:p>
            <a:pPr marL="342900" lvl="2">
              <a:buClr>
                <a:schemeClr val="accent1"/>
              </a:buClr>
            </a:pPr>
            <a:endParaRPr lang="en-US" sz="2400" dirty="0"/>
          </a:p>
          <a:p>
            <a:endParaRPr lang="en-US" dirty="0"/>
          </a:p>
        </p:txBody>
      </p:sp>
      <p:pic>
        <p:nvPicPr>
          <p:cNvPr id="1026" name="Picture 2" descr="http://www.world-war-2-diaries.com/image-files/winston-churchill-colour-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1828800"/>
            <a:ext cx="3333750"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9406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smtClean="0"/>
          </a:p>
        </p:txBody>
      </p:sp>
      <p:sp>
        <p:nvSpPr>
          <p:cNvPr id="20483" name="Content Placeholder 2"/>
          <p:cNvSpPr>
            <a:spLocks noGrp="1"/>
          </p:cNvSpPr>
          <p:nvPr>
            <p:ph idx="1"/>
          </p:nvPr>
        </p:nvSpPr>
        <p:spPr/>
        <p:txBody>
          <a:bodyPr/>
          <a:lstStyle/>
          <a:p>
            <a:pPr marL="0" indent="0"/>
            <a:endParaRPr lang="en-GB" smtClean="0"/>
          </a:p>
        </p:txBody>
      </p:sp>
      <p:sp>
        <p:nvSpPr>
          <p:cNvPr id="20484" name="TextBox 3"/>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0485" name="TextBox 4"/>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pic>
        <p:nvPicPr>
          <p:cNvPr id="20486"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3538" y="1341438"/>
            <a:ext cx="9942513"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6"/>
          <p:cNvSpPr txBox="1">
            <a:spLocks noChangeArrowheads="1"/>
          </p:cNvSpPr>
          <p:nvPr/>
        </p:nvSpPr>
        <p:spPr bwMode="auto">
          <a:xfrm>
            <a:off x="5724525" y="188913"/>
            <a:ext cx="273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17</a:t>
            </a:r>
            <a:r>
              <a:rPr lang="en-GB" baseline="30000"/>
              <a:t>th</a:t>
            </a:r>
            <a:r>
              <a:rPr lang="en-GB"/>
              <a:t> October 2012</a:t>
            </a:r>
          </a:p>
        </p:txBody>
      </p:sp>
    </p:spTree>
    <p:extLst>
      <p:ext uri="{BB962C8B-B14F-4D97-AF65-F5344CB8AC3E}">
        <p14:creationId xmlns:p14="http://schemas.microsoft.com/office/powerpoint/2010/main" val="23063897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GB" smtClean="0"/>
          </a:p>
        </p:txBody>
      </p:sp>
      <p:sp>
        <p:nvSpPr>
          <p:cNvPr id="21507" name="Content Placeholder 2"/>
          <p:cNvSpPr>
            <a:spLocks noGrp="1"/>
          </p:cNvSpPr>
          <p:nvPr>
            <p:ph idx="1"/>
          </p:nvPr>
        </p:nvSpPr>
        <p:spPr/>
        <p:txBody>
          <a:bodyPr/>
          <a:lstStyle/>
          <a:p>
            <a:pPr marL="0" indent="0"/>
            <a:endParaRPr lang="en-GB" smtClean="0"/>
          </a:p>
        </p:txBody>
      </p:sp>
      <p:sp>
        <p:nvSpPr>
          <p:cNvPr id="21508" name="TextBox 4"/>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1509" name="TextBox 5"/>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pic>
        <p:nvPicPr>
          <p:cNvPr id="21510"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835150"/>
            <a:ext cx="96202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5724525" y="188913"/>
            <a:ext cx="336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15</a:t>
            </a:r>
            <a:r>
              <a:rPr lang="en-GB" baseline="30000"/>
              <a:t>th</a:t>
            </a:r>
            <a:r>
              <a:rPr lang="en-GB"/>
              <a:t> November 2012</a:t>
            </a:r>
          </a:p>
        </p:txBody>
      </p:sp>
    </p:spTree>
    <p:extLst>
      <p:ext uri="{BB962C8B-B14F-4D97-AF65-F5344CB8AC3E}">
        <p14:creationId xmlns:p14="http://schemas.microsoft.com/office/powerpoint/2010/main" val="16845989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4"/>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2531" name="Title 1"/>
          <p:cNvSpPr>
            <a:spLocks noGrp="1"/>
          </p:cNvSpPr>
          <p:nvPr>
            <p:ph type="title"/>
          </p:nvPr>
        </p:nvSpPr>
        <p:spPr/>
        <p:txBody>
          <a:bodyPr/>
          <a:lstStyle/>
          <a:p>
            <a:endParaRPr lang="en-GB" smtClean="0"/>
          </a:p>
        </p:txBody>
      </p:sp>
      <p:pic>
        <p:nvPicPr>
          <p:cNvPr id="22532" name="Content Placeholder 5"/>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84150" y="1770063"/>
            <a:ext cx="9583738" cy="3340100"/>
          </a:xfrm>
        </p:spPr>
      </p:pic>
      <p:sp>
        <p:nvSpPr>
          <p:cNvPr id="22533" name="TextBox 3"/>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2534" name="TextBox 8"/>
          <p:cNvSpPr txBox="1">
            <a:spLocks noChangeArrowheads="1"/>
          </p:cNvSpPr>
          <p:nvPr/>
        </p:nvSpPr>
        <p:spPr bwMode="auto">
          <a:xfrm>
            <a:off x="5724525" y="188913"/>
            <a:ext cx="336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17</a:t>
            </a:r>
            <a:r>
              <a:rPr lang="en-GB" baseline="30000"/>
              <a:t>th</a:t>
            </a:r>
            <a:r>
              <a:rPr lang="en-GB"/>
              <a:t> December 2012</a:t>
            </a:r>
          </a:p>
        </p:txBody>
      </p:sp>
    </p:spTree>
    <p:extLst>
      <p:ext uri="{BB962C8B-B14F-4D97-AF65-F5344CB8AC3E}">
        <p14:creationId xmlns:p14="http://schemas.microsoft.com/office/powerpoint/2010/main" val="2102362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smtClean="0"/>
              <a:t>If you take only one thing away from this talk:</a:t>
            </a:r>
          </a:p>
        </p:txBody>
      </p:sp>
      <p:sp>
        <p:nvSpPr>
          <p:cNvPr id="31747" name="Content Placeholder 2"/>
          <p:cNvSpPr>
            <a:spLocks noGrp="1"/>
          </p:cNvSpPr>
          <p:nvPr>
            <p:ph idx="1"/>
          </p:nvPr>
        </p:nvSpPr>
        <p:spPr/>
        <p:txBody>
          <a:bodyPr/>
          <a:lstStyle/>
          <a:p>
            <a:pPr marL="0" indent="0" algn="ctr"/>
            <a:r>
              <a:rPr lang="en-GB" sz="7200" smtClean="0"/>
              <a:t>BE AWARE OF HIDDEN PROJECTS</a:t>
            </a:r>
          </a:p>
        </p:txBody>
      </p:sp>
    </p:spTree>
    <p:extLst>
      <p:ext uri="{BB962C8B-B14F-4D97-AF65-F5344CB8AC3E}">
        <p14:creationId xmlns:p14="http://schemas.microsoft.com/office/powerpoint/2010/main" val="14767883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GB" smtClean="0"/>
          </a:p>
        </p:txBody>
      </p:sp>
      <p:pic>
        <p:nvPicPr>
          <p:cNvPr id="25603"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17475" y="2060575"/>
            <a:ext cx="9475788" cy="3097213"/>
          </a:xfrm>
        </p:spPr>
      </p:pic>
      <p:sp>
        <p:nvSpPr>
          <p:cNvPr id="25604" name="TextBox 4"/>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5605" name="TextBox 5"/>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5606" name="TextBox 6"/>
          <p:cNvSpPr txBox="1">
            <a:spLocks noChangeArrowheads="1"/>
          </p:cNvSpPr>
          <p:nvPr/>
        </p:nvSpPr>
        <p:spPr bwMode="auto">
          <a:xfrm>
            <a:off x="5724525" y="188913"/>
            <a:ext cx="273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11</a:t>
            </a:r>
            <a:r>
              <a:rPr lang="en-GB" baseline="30000"/>
              <a:t>th</a:t>
            </a:r>
            <a:r>
              <a:rPr lang="en-GB"/>
              <a:t> October 2012</a:t>
            </a:r>
          </a:p>
        </p:txBody>
      </p:sp>
      <p:sp>
        <p:nvSpPr>
          <p:cNvPr id="25607" name="Oval 2"/>
          <p:cNvSpPr>
            <a:spLocks noChangeArrowheads="1"/>
          </p:cNvSpPr>
          <p:nvPr/>
        </p:nvSpPr>
        <p:spPr bwMode="auto">
          <a:xfrm>
            <a:off x="4932363" y="4292600"/>
            <a:ext cx="503237" cy="4318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Tree>
    <p:extLst>
      <p:ext uri="{BB962C8B-B14F-4D97-AF65-F5344CB8AC3E}">
        <p14:creationId xmlns:p14="http://schemas.microsoft.com/office/powerpoint/2010/main" val="35457210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GB" smtClean="0"/>
          </a:p>
        </p:txBody>
      </p:sp>
      <p:sp>
        <p:nvSpPr>
          <p:cNvPr id="26627" name="Content Placeholder 2"/>
          <p:cNvSpPr>
            <a:spLocks noGrp="1"/>
          </p:cNvSpPr>
          <p:nvPr>
            <p:ph idx="1"/>
          </p:nvPr>
        </p:nvSpPr>
        <p:spPr/>
        <p:txBody>
          <a:bodyPr/>
          <a:lstStyle/>
          <a:p>
            <a:pPr marL="0" indent="0"/>
            <a:endParaRPr lang="en-GB" smtClean="0"/>
          </a:p>
        </p:txBody>
      </p:sp>
      <p:sp>
        <p:nvSpPr>
          <p:cNvPr id="26628" name="TextBox 3"/>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6629" name="TextBox 4"/>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pic>
        <p:nvPicPr>
          <p:cNvPr id="26630"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3538" y="1341438"/>
            <a:ext cx="9942513"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6"/>
          <p:cNvSpPr txBox="1">
            <a:spLocks noChangeArrowheads="1"/>
          </p:cNvSpPr>
          <p:nvPr/>
        </p:nvSpPr>
        <p:spPr bwMode="auto">
          <a:xfrm>
            <a:off x="5724525" y="188913"/>
            <a:ext cx="273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17</a:t>
            </a:r>
            <a:r>
              <a:rPr lang="en-GB" baseline="30000"/>
              <a:t>th</a:t>
            </a:r>
            <a:r>
              <a:rPr lang="en-GB"/>
              <a:t> October 2012</a:t>
            </a:r>
          </a:p>
        </p:txBody>
      </p:sp>
      <p:sp>
        <p:nvSpPr>
          <p:cNvPr id="26632" name="Oval 7"/>
          <p:cNvSpPr>
            <a:spLocks noChangeArrowheads="1"/>
          </p:cNvSpPr>
          <p:nvPr/>
        </p:nvSpPr>
        <p:spPr bwMode="auto">
          <a:xfrm>
            <a:off x="4859338" y="3789363"/>
            <a:ext cx="433387" cy="360362"/>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Tree>
    <p:extLst>
      <p:ext uri="{BB962C8B-B14F-4D97-AF65-F5344CB8AC3E}">
        <p14:creationId xmlns:p14="http://schemas.microsoft.com/office/powerpoint/2010/main" val="2843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GB" smtClean="0"/>
          </a:p>
        </p:txBody>
      </p:sp>
      <p:sp>
        <p:nvSpPr>
          <p:cNvPr id="27651" name="Content Placeholder 2"/>
          <p:cNvSpPr>
            <a:spLocks noGrp="1"/>
          </p:cNvSpPr>
          <p:nvPr>
            <p:ph idx="1"/>
          </p:nvPr>
        </p:nvSpPr>
        <p:spPr/>
        <p:txBody>
          <a:bodyPr/>
          <a:lstStyle/>
          <a:p>
            <a:pPr marL="0" indent="0"/>
            <a:endParaRPr lang="en-GB" smtClean="0"/>
          </a:p>
        </p:txBody>
      </p:sp>
      <p:sp>
        <p:nvSpPr>
          <p:cNvPr id="27652" name="TextBox 4"/>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7653" name="TextBox 5"/>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pic>
        <p:nvPicPr>
          <p:cNvPr id="27654"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835150"/>
            <a:ext cx="96202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7"/>
          <p:cNvSpPr txBox="1">
            <a:spLocks noChangeArrowheads="1"/>
          </p:cNvSpPr>
          <p:nvPr/>
        </p:nvSpPr>
        <p:spPr bwMode="auto">
          <a:xfrm>
            <a:off x="5724525" y="188913"/>
            <a:ext cx="336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15</a:t>
            </a:r>
            <a:r>
              <a:rPr lang="en-GB" baseline="30000"/>
              <a:t>th</a:t>
            </a:r>
            <a:r>
              <a:rPr lang="en-GB"/>
              <a:t> November 2012</a:t>
            </a:r>
          </a:p>
        </p:txBody>
      </p:sp>
      <p:sp>
        <p:nvSpPr>
          <p:cNvPr id="27656" name="Oval 8"/>
          <p:cNvSpPr>
            <a:spLocks noChangeArrowheads="1"/>
          </p:cNvSpPr>
          <p:nvPr/>
        </p:nvSpPr>
        <p:spPr bwMode="auto">
          <a:xfrm>
            <a:off x="6227763" y="4292600"/>
            <a:ext cx="504825" cy="4318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Tree>
    <p:extLst>
      <p:ext uri="{BB962C8B-B14F-4D97-AF65-F5344CB8AC3E}">
        <p14:creationId xmlns:p14="http://schemas.microsoft.com/office/powerpoint/2010/main" val="25192985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4"/>
          <p:cNvSpPr txBox="1">
            <a:spLocks noChangeArrowheads="1"/>
          </p:cNvSpPr>
          <p:nvPr/>
        </p:nvSpPr>
        <p:spPr bwMode="auto">
          <a:xfrm>
            <a:off x="5867400" y="5516563"/>
            <a:ext cx="360045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9699" name="Title 1"/>
          <p:cNvSpPr>
            <a:spLocks noGrp="1"/>
          </p:cNvSpPr>
          <p:nvPr>
            <p:ph type="title"/>
          </p:nvPr>
        </p:nvSpPr>
        <p:spPr/>
        <p:txBody>
          <a:bodyPr/>
          <a:lstStyle/>
          <a:p>
            <a:endParaRPr lang="en-GB" smtClean="0"/>
          </a:p>
        </p:txBody>
      </p:sp>
      <p:pic>
        <p:nvPicPr>
          <p:cNvPr id="29700" name="Content Placeholder 5"/>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84150" y="1770063"/>
            <a:ext cx="9583738" cy="3340100"/>
          </a:xfrm>
        </p:spPr>
      </p:pic>
      <p:sp>
        <p:nvSpPr>
          <p:cNvPr id="29701" name="TextBox 3"/>
          <p:cNvSpPr txBox="1">
            <a:spLocks noChangeArrowheads="1"/>
          </p:cNvSpPr>
          <p:nvPr/>
        </p:nvSpPr>
        <p:spPr bwMode="auto">
          <a:xfrm>
            <a:off x="-252413" y="-242888"/>
            <a:ext cx="9720263" cy="158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29702" name="TextBox 8"/>
          <p:cNvSpPr txBox="1">
            <a:spLocks noChangeArrowheads="1"/>
          </p:cNvSpPr>
          <p:nvPr/>
        </p:nvSpPr>
        <p:spPr bwMode="auto">
          <a:xfrm>
            <a:off x="5724525" y="188913"/>
            <a:ext cx="336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t>17</a:t>
            </a:r>
            <a:r>
              <a:rPr lang="en-GB" baseline="30000"/>
              <a:t>th</a:t>
            </a:r>
            <a:r>
              <a:rPr lang="en-GB"/>
              <a:t> December 2012</a:t>
            </a:r>
          </a:p>
        </p:txBody>
      </p:sp>
      <p:sp>
        <p:nvSpPr>
          <p:cNvPr id="29703" name="Oval 6"/>
          <p:cNvSpPr>
            <a:spLocks noChangeArrowheads="1"/>
          </p:cNvSpPr>
          <p:nvPr/>
        </p:nvSpPr>
        <p:spPr bwMode="auto">
          <a:xfrm>
            <a:off x="6588125" y="4365625"/>
            <a:ext cx="431800" cy="358775"/>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Tree>
    <p:extLst>
      <p:ext uri="{BB962C8B-B14F-4D97-AF65-F5344CB8AC3E}">
        <p14:creationId xmlns:p14="http://schemas.microsoft.com/office/powerpoint/2010/main" val="7240570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33400" y="304800"/>
            <a:ext cx="8391525" cy="838200"/>
          </a:xfrm>
        </p:spPr>
        <p:txBody>
          <a:bodyPr/>
          <a:lstStyle/>
          <a:p>
            <a:r>
              <a:rPr lang="en-GB" smtClean="0"/>
              <a:t>Big acquisition – project management universe size</a:t>
            </a:r>
          </a:p>
        </p:txBody>
      </p:sp>
      <p:sp>
        <p:nvSpPr>
          <p:cNvPr id="36867" name="TextBox 4"/>
          <p:cNvSpPr txBox="1">
            <a:spLocks noChangeArrowheads="1"/>
          </p:cNvSpPr>
          <p:nvPr/>
        </p:nvSpPr>
        <p:spPr bwMode="auto">
          <a:xfrm>
            <a:off x="471488" y="1909763"/>
            <a:ext cx="3462337"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p>
        </p:txBody>
      </p:sp>
      <p:sp>
        <p:nvSpPr>
          <p:cNvPr id="36868" name="TextBox 2"/>
          <p:cNvSpPr txBox="1">
            <a:spLocks noChangeArrowheads="1"/>
          </p:cNvSpPr>
          <p:nvPr/>
        </p:nvSpPr>
        <p:spPr bwMode="auto">
          <a:xfrm>
            <a:off x="741363" y="2852738"/>
            <a:ext cx="40465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dirty="0"/>
              <a:t>Project Managers </a:t>
            </a:r>
          </a:p>
          <a:p>
            <a:r>
              <a:rPr lang="en-GB" dirty="0"/>
              <a:t>(paired project management – </a:t>
            </a:r>
            <a:r>
              <a:rPr lang="en-GB" dirty="0" err="1"/>
              <a:t>gamechanger</a:t>
            </a:r>
            <a:r>
              <a:rPr lang="en-GB" dirty="0"/>
              <a:t>?)</a:t>
            </a:r>
          </a:p>
          <a:p>
            <a:r>
              <a:rPr lang="en-GB" dirty="0"/>
              <a:t>Checks &amp; balances</a:t>
            </a:r>
          </a:p>
          <a:p>
            <a:r>
              <a:rPr lang="en-GB" dirty="0"/>
              <a:t>Reporting</a:t>
            </a:r>
          </a:p>
          <a:p>
            <a:r>
              <a:rPr lang="en-GB" dirty="0"/>
              <a:t>Expertise</a:t>
            </a:r>
          </a:p>
        </p:txBody>
      </p:sp>
      <p:sp>
        <p:nvSpPr>
          <p:cNvPr id="36869" name="TextBox 6"/>
          <p:cNvSpPr txBox="1">
            <a:spLocks noChangeArrowheads="1"/>
          </p:cNvSpPr>
          <p:nvPr/>
        </p:nvSpPr>
        <p:spPr bwMode="auto">
          <a:xfrm>
            <a:off x="835025" y="1597025"/>
            <a:ext cx="2520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b="1"/>
              <a:t>Software</a:t>
            </a:r>
          </a:p>
        </p:txBody>
      </p:sp>
      <p:sp>
        <p:nvSpPr>
          <p:cNvPr id="8" name="Oval 7"/>
          <p:cNvSpPr/>
          <p:nvPr/>
        </p:nvSpPr>
        <p:spPr bwMode="auto">
          <a:xfrm>
            <a:off x="250825" y="2078038"/>
            <a:ext cx="4681538" cy="4032250"/>
          </a:xfrm>
          <a:prstGeom prst="ellipse">
            <a:avLst/>
          </a:prstGeom>
          <a:noFill/>
          <a:ln w="57150" cap="flat" cmpd="sng" algn="ctr">
            <a:solidFill>
              <a:schemeClr val="accent2">
                <a:lumMod val="60000"/>
                <a:lumOff val="40000"/>
              </a:schemeClr>
            </a:solidFill>
            <a:prstDash val="solid"/>
            <a:round/>
            <a:headEnd type="none" w="med" len="med"/>
            <a:tailEnd type="none" w="med" len="med"/>
          </a:ln>
          <a:effectLst/>
        </p:spPr>
        <p:txBody>
          <a:bodyPr/>
          <a:lstStyle/>
          <a:p>
            <a:pPr>
              <a:defRPr/>
            </a:pPr>
            <a:endParaRPr lang="en-GB">
              <a:latin typeface="Arial" pitchFamily="-109" charset="0"/>
              <a:ea typeface="ＭＳ Ｐゴシック" pitchFamily="-109" charset="-128"/>
            </a:endParaRPr>
          </a:p>
        </p:txBody>
      </p:sp>
      <p:sp>
        <p:nvSpPr>
          <p:cNvPr id="10" name="TextBox 9"/>
          <p:cNvSpPr txBox="1">
            <a:spLocks noChangeArrowheads="1"/>
          </p:cNvSpPr>
          <p:nvPr/>
        </p:nvSpPr>
        <p:spPr bwMode="auto">
          <a:xfrm>
            <a:off x="5462588" y="1597025"/>
            <a:ext cx="2520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b="1"/>
              <a:t>Legals</a:t>
            </a:r>
          </a:p>
        </p:txBody>
      </p:sp>
      <p:sp>
        <p:nvSpPr>
          <p:cNvPr id="9" name="Oval 8"/>
          <p:cNvSpPr/>
          <p:nvPr/>
        </p:nvSpPr>
        <p:spPr bwMode="auto">
          <a:xfrm>
            <a:off x="6046788" y="3429000"/>
            <a:ext cx="360362" cy="287338"/>
          </a:xfrm>
          <a:prstGeom prst="ellipse">
            <a:avLst/>
          </a:prstGeom>
          <a:noFill/>
          <a:ln w="57150" cap="flat" cmpd="sng" algn="ctr">
            <a:solidFill>
              <a:schemeClr val="accent2">
                <a:lumMod val="60000"/>
                <a:lumOff val="40000"/>
              </a:schemeClr>
            </a:solidFill>
            <a:prstDash val="solid"/>
            <a:round/>
            <a:headEnd type="none" w="med" len="med"/>
            <a:tailEnd type="none" w="med" len="med"/>
          </a:ln>
          <a:effectLst/>
        </p:spPr>
        <p:txBody>
          <a:bodyPr/>
          <a:lstStyle/>
          <a:p>
            <a:pPr>
              <a:defRPr/>
            </a:pPr>
            <a:endParaRPr lang="en-GB">
              <a:latin typeface="Arial" pitchFamily="-109" charset="0"/>
              <a:ea typeface="ＭＳ Ｐゴシック" pitchFamily="-109" charset="-128"/>
            </a:endParaRPr>
          </a:p>
        </p:txBody>
      </p:sp>
      <p:cxnSp>
        <p:nvCxnSpPr>
          <p:cNvPr id="12" name="Straight Arrow Connector 11"/>
          <p:cNvCxnSpPr>
            <a:cxnSpLocks noChangeShapeType="1"/>
          </p:cNvCxnSpPr>
          <p:nvPr/>
        </p:nvCxnSpPr>
        <p:spPr bwMode="auto">
          <a:xfrm flipH="1" flipV="1">
            <a:off x="6588125" y="3716338"/>
            <a:ext cx="863600" cy="865187"/>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 name="TextBox 14"/>
          <p:cNvSpPr txBox="1">
            <a:spLocks noChangeArrowheads="1"/>
          </p:cNvSpPr>
          <p:nvPr/>
        </p:nvSpPr>
        <p:spPr bwMode="auto">
          <a:xfrm>
            <a:off x="5187950" y="4654550"/>
            <a:ext cx="3194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dirty="0"/>
              <a:t>Robbie reckons it will take a couple of days</a:t>
            </a:r>
          </a:p>
        </p:txBody>
      </p:sp>
    </p:spTree>
    <p:extLst>
      <p:ext uri="{BB962C8B-B14F-4D97-AF65-F5344CB8AC3E}">
        <p14:creationId xmlns:p14="http://schemas.microsoft.com/office/powerpoint/2010/main" val="1152731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smtClean="0"/>
              <a:t>What was the end result?</a:t>
            </a:r>
          </a:p>
        </p:txBody>
      </p:sp>
      <p:sp>
        <p:nvSpPr>
          <p:cNvPr id="37891" name="Text Placeholder 2"/>
          <p:cNvSpPr>
            <a:spLocks noGrp="1"/>
          </p:cNvSpPr>
          <p:nvPr>
            <p:ph type="body" idx="1"/>
          </p:nvPr>
        </p:nvSpPr>
        <p:spPr/>
        <p:txBody>
          <a:bodyPr/>
          <a:lstStyle/>
          <a:p>
            <a:r>
              <a:rPr lang="en-GB" b="0" u="sng" smtClean="0"/>
              <a:t>Software Project (agile)</a:t>
            </a:r>
          </a:p>
        </p:txBody>
      </p:sp>
      <p:sp>
        <p:nvSpPr>
          <p:cNvPr id="37892" name="Content Placeholder 3"/>
          <p:cNvSpPr>
            <a:spLocks noGrp="1"/>
          </p:cNvSpPr>
          <p:nvPr>
            <p:ph sz="half" idx="2"/>
          </p:nvPr>
        </p:nvSpPr>
        <p:spPr>
          <a:xfrm>
            <a:off x="457200" y="2174875"/>
            <a:ext cx="4040188" cy="4567238"/>
          </a:xfrm>
        </p:spPr>
        <p:txBody>
          <a:bodyPr/>
          <a:lstStyle/>
          <a:p>
            <a:pPr marL="0" indent="0"/>
            <a:r>
              <a:rPr lang="en-GB" sz="1800" dirty="0" smtClean="0"/>
              <a:t>- Fixed scope, schedule and quality, 3</a:t>
            </a:r>
            <a:r>
              <a:rPr lang="en-GB" sz="1800" baseline="30000" dirty="0" smtClean="0"/>
              <a:t>rd</a:t>
            </a:r>
            <a:r>
              <a:rPr lang="en-GB" sz="1800" dirty="0" smtClean="0"/>
              <a:t> party supplier, new for us.  </a:t>
            </a:r>
          </a:p>
          <a:p>
            <a:pPr marL="0" indent="0"/>
            <a:r>
              <a:rPr lang="en-GB" sz="1800" dirty="0" smtClean="0"/>
              <a:t>- Team delivered millions of </a:t>
            </a:r>
          </a:p>
          <a:p>
            <a:pPr marL="0" indent="0">
              <a:buNone/>
            </a:pPr>
            <a:r>
              <a:rPr lang="en-GB" sz="1800" dirty="0" smtClean="0"/>
              <a:t>    dollars of value to the </a:t>
            </a:r>
          </a:p>
          <a:p>
            <a:pPr marL="0" indent="0">
              <a:buNone/>
            </a:pPr>
            <a:r>
              <a:rPr lang="en-GB" sz="1800" dirty="0" smtClean="0"/>
              <a:t>    company on time and on budget</a:t>
            </a:r>
          </a:p>
          <a:p>
            <a:pPr marL="0" indent="0"/>
            <a:r>
              <a:rPr lang="en-GB" sz="1800" dirty="0" smtClean="0"/>
              <a:t> - We did exactly what we set </a:t>
            </a:r>
          </a:p>
          <a:p>
            <a:pPr marL="0" indent="0">
              <a:buNone/>
            </a:pPr>
            <a:r>
              <a:rPr lang="en-GB" sz="1800" dirty="0" smtClean="0"/>
              <a:t>   out to do </a:t>
            </a:r>
          </a:p>
          <a:p>
            <a:pPr marL="0" indent="0"/>
            <a:r>
              <a:rPr lang="en-GB" sz="1800" dirty="0" smtClean="0"/>
              <a:t> - Purchaser has found nothing </a:t>
            </a:r>
          </a:p>
          <a:p>
            <a:pPr marL="0" indent="0">
              <a:buNone/>
            </a:pPr>
            <a:r>
              <a:rPr lang="en-GB" sz="1800" dirty="0" smtClean="0"/>
              <a:t>   wrong (saving us months of </a:t>
            </a:r>
          </a:p>
          <a:p>
            <a:pPr marL="0" indent="0">
              <a:buNone/>
            </a:pPr>
            <a:r>
              <a:rPr lang="en-GB" sz="1800" dirty="0" smtClean="0"/>
              <a:t>   anticipated effort)</a:t>
            </a:r>
          </a:p>
        </p:txBody>
      </p:sp>
      <p:sp>
        <p:nvSpPr>
          <p:cNvPr id="5" name="Text Placeholder 4"/>
          <p:cNvSpPr>
            <a:spLocks noGrp="1"/>
          </p:cNvSpPr>
          <p:nvPr>
            <p:ph type="body" sz="quarter" idx="3"/>
          </p:nvPr>
        </p:nvSpPr>
        <p:spPr/>
        <p:txBody>
          <a:bodyPr/>
          <a:lstStyle/>
          <a:p>
            <a:r>
              <a:rPr lang="en-GB" b="0" u="sng" dirty="0" err="1" smtClean="0"/>
              <a:t>Legals</a:t>
            </a:r>
            <a:r>
              <a:rPr lang="en-GB" b="0" u="sng" dirty="0" smtClean="0"/>
              <a:t> (hidden project)</a:t>
            </a:r>
          </a:p>
        </p:txBody>
      </p:sp>
      <p:sp>
        <p:nvSpPr>
          <p:cNvPr id="6" name="Content Placeholder 5"/>
          <p:cNvSpPr>
            <a:spLocks noGrp="1"/>
          </p:cNvSpPr>
          <p:nvPr>
            <p:ph sz="quarter" idx="4"/>
          </p:nvPr>
        </p:nvSpPr>
        <p:spPr/>
        <p:txBody>
          <a:bodyPr/>
          <a:lstStyle/>
          <a:p>
            <a:pPr marL="285750" indent="-285750">
              <a:buFontTx/>
              <a:buChar char="-"/>
            </a:pPr>
            <a:r>
              <a:rPr lang="en-GB" sz="1800" dirty="0" smtClean="0"/>
              <a:t>Contract signed six months late (which massively increased our risk)</a:t>
            </a:r>
          </a:p>
          <a:p>
            <a:pPr marL="285750" indent="-285750">
              <a:buFontTx/>
              <a:buChar char="-"/>
            </a:pPr>
            <a:r>
              <a:rPr lang="en-GB" sz="1800" dirty="0" smtClean="0"/>
              <a:t>$150k legal fees</a:t>
            </a:r>
          </a:p>
          <a:p>
            <a:pPr marL="285750" indent="-285750">
              <a:buFontTx/>
              <a:buChar char="-"/>
            </a:pPr>
            <a:r>
              <a:rPr lang="en-GB" sz="1800" dirty="0" smtClean="0"/>
              <a:t>Massive (!) drain on key management time</a:t>
            </a:r>
          </a:p>
          <a:p>
            <a:pPr marL="285750" indent="-285750">
              <a:buFontTx/>
              <a:buChar char="-"/>
            </a:pPr>
            <a:r>
              <a:rPr lang="en-GB" sz="1800" dirty="0" smtClean="0"/>
              <a:t>Numerous other initiatives delayed</a:t>
            </a:r>
          </a:p>
          <a:p>
            <a:pPr marL="285750" indent="-285750">
              <a:buFontTx/>
              <a:buChar char="-"/>
            </a:pPr>
            <a:r>
              <a:rPr lang="en-GB" sz="1800" dirty="0" smtClean="0"/>
              <a:t>Death march</a:t>
            </a:r>
          </a:p>
          <a:p>
            <a:pPr marL="285750" indent="-285750">
              <a:buFontTx/>
              <a:buChar char="-"/>
            </a:pPr>
            <a:r>
              <a:rPr lang="en-GB" sz="1800" dirty="0" smtClean="0"/>
              <a:t>Hugely stressful for people involved</a:t>
            </a:r>
          </a:p>
        </p:txBody>
      </p:sp>
      <p:sp>
        <p:nvSpPr>
          <p:cNvPr id="7" name="Rectangle 6"/>
          <p:cNvSpPr/>
          <p:nvPr/>
        </p:nvSpPr>
        <p:spPr>
          <a:xfrm>
            <a:off x="76200" y="1610710"/>
            <a:ext cx="4152900" cy="43328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500000"/>
              </a:camera>
              <a:lightRig rig="threePt" dir="t"/>
            </a:scene3d>
          </a:bodyPr>
          <a:lstStyle/>
          <a:p>
            <a:pPr algn="ctr"/>
            <a:r>
              <a:rPr lang="en-US" sz="6000" dirty="0" smtClean="0">
                <a:solidFill>
                  <a:srgbClr val="FF0000"/>
                </a:solidFill>
              </a:rPr>
              <a:t>All Good</a:t>
            </a:r>
            <a:endParaRPr lang="en-US" sz="6000" dirty="0">
              <a:solidFill>
                <a:srgbClr val="FF0000"/>
              </a:solidFill>
            </a:endParaRPr>
          </a:p>
        </p:txBody>
      </p:sp>
      <p:sp>
        <p:nvSpPr>
          <p:cNvPr id="8" name="Rectangle 7"/>
          <p:cNvSpPr/>
          <p:nvPr/>
        </p:nvSpPr>
        <p:spPr>
          <a:xfrm>
            <a:off x="4419600" y="1610710"/>
            <a:ext cx="3962400" cy="43328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2100000"/>
              </a:camera>
              <a:lightRig rig="threePt" dir="t"/>
            </a:scene3d>
          </a:bodyPr>
          <a:lstStyle/>
          <a:p>
            <a:pPr algn="ctr"/>
            <a:r>
              <a:rPr lang="en-US" sz="6000" dirty="0" smtClean="0">
                <a:solidFill>
                  <a:srgbClr val="FF0000"/>
                </a:solidFill>
              </a:rPr>
              <a:t>Disaster</a:t>
            </a:r>
            <a:endParaRPr lang="en-US" sz="6000" dirty="0">
              <a:solidFill>
                <a:srgbClr val="FF0000"/>
              </a:solidFill>
            </a:endParaRPr>
          </a:p>
        </p:txBody>
      </p:sp>
    </p:spTree>
    <p:extLst>
      <p:ext uri="{BB962C8B-B14F-4D97-AF65-F5344CB8AC3E}">
        <p14:creationId xmlns:p14="http://schemas.microsoft.com/office/powerpoint/2010/main" val="2881454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000" dirty="0" smtClean="0"/>
              <a:t>The </a:t>
            </a:r>
            <a:r>
              <a:rPr lang="en-US" sz="4000" b="1" dirty="0" smtClean="0"/>
              <a:t>2010</a:t>
            </a:r>
            <a:r>
              <a:rPr lang="en-US" sz="4000" dirty="0" smtClean="0"/>
              <a:t> Roadmap</a:t>
            </a:r>
            <a:br>
              <a:rPr lang="en-US" sz="4000" dirty="0" smtClean="0"/>
            </a:br>
            <a:r>
              <a:rPr lang="en-US" sz="4000" dirty="0" smtClean="0"/>
              <a:t>Foundation and Piloting</a:t>
            </a:r>
            <a:endParaRPr lang="en-US" sz="4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288262965"/>
              </p:ext>
            </p:extLst>
          </p:nvPr>
        </p:nvGraphicFramePr>
        <p:xfrm>
          <a:off x="304800" y="1447800"/>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1"/>
          </p:nvPr>
        </p:nvSpPr>
        <p:spPr>
          <a:xfrm>
            <a:off x="7453793" y="3931807"/>
            <a:ext cx="2312551" cy="349596"/>
          </a:xfrm>
        </p:spPr>
        <p:txBody>
          <a:bodyPr/>
          <a:lstStyle/>
          <a:p>
            <a:pPr>
              <a:defRPr/>
            </a:pPr>
            <a:fld id="{9389548F-B4A9-4647-ACE5-6CACC68E2070}" type="slidenum">
              <a:rPr lang="en-US"/>
              <a:pPr>
                <a:defRPr/>
              </a:pPr>
              <a:t>6</a:t>
            </a:fld>
            <a:endParaRPr lang="en-US" dirty="0"/>
          </a:p>
        </p:txBody>
      </p:sp>
      <p:sp>
        <p:nvSpPr>
          <p:cNvPr id="4" name="Rectangle 3"/>
          <p:cNvSpPr/>
          <p:nvPr/>
        </p:nvSpPr>
        <p:spPr>
          <a:xfrm>
            <a:off x="76200" y="2133600"/>
            <a:ext cx="8305800" cy="2514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9999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GB" smtClean="0"/>
              <a:t>Checklist for a hidden project</a:t>
            </a:r>
          </a:p>
        </p:txBody>
      </p:sp>
      <p:sp>
        <p:nvSpPr>
          <p:cNvPr id="38915" name="Content Placeholder 2"/>
          <p:cNvSpPr>
            <a:spLocks noGrp="1"/>
          </p:cNvSpPr>
          <p:nvPr>
            <p:ph idx="1"/>
          </p:nvPr>
        </p:nvSpPr>
        <p:spPr/>
        <p:txBody>
          <a:bodyPr/>
          <a:lstStyle/>
          <a:p>
            <a:pPr marL="0" indent="0"/>
            <a:r>
              <a:rPr lang="en-GB" smtClean="0"/>
              <a:t> - Other projects have been running more slowly than anticipated</a:t>
            </a:r>
          </a:p>
          <a:p>
            <a:pPr marL="0" indent="0"/>
            <a:r>
              <a:rPr lang="en-GB" smtClean="0"/>
              <a:t> - Project doesn’t really belong to anyone</a:t>
            </a:r>
          </a:p>
          <a:p>
            <a:pPr marL="0" indent="0"/>
            <a:r>
              <a:rPr lang="en-GB" smtClean="0"/>
              <a:t> - Any time devoted to it seems to disappear</a:t>
            </a:r>
          </a:p>
          <a:p>
            <a:pPr marL="0" indent="0"/>
            <a:r>
              <a:rPr lang="en-GB" smtClean="0"/>
              <a:t> - No project manager; no project management artefacts exist</a:t>
            </a:r>
          </a:p>
          <a:p>
            <a:pPr marL="0" indent="0"/>
            <a:r>
              <a:rPr lang="en-GB" smtClean="0"/>
              <a:t> - There’s a scapegoat</a:t>
            </a:r>
          </a:p>
          <a:p>
            <a:pPr marL="0" indent="0"/>
            <a:r>
              <a:rPr lang="en-GB" smtClean="0"/>
              <a:t> - It started off seeming like a task</a:t>
            </a:r>
          </a:p>
          <a:p>
            <a:pPr marL="0" indent="0"/>
            <a:r>
              <a:rPr lang="en-GB" smtClean="0"/>
              <a:t> - Not prioritised or resourced</a:t>
            </a:r>
          </a:p>
          <a:p>
            <a:pPr marL="0" indent="0"/>
            <a:r>
              <a:rPr lang="en-GB" smtClean="0"/>
              <a:t> - Someone, somewhere in your organisation, is still </a:t>
            </a:r>
            <a:r>
              <a:rPr lang="en-GB" sz="2400" b="1" smtClean="0"/>
              <a:t>angry</a:t>
            </a:r>
            <a:r>
              <a:rPr lang="en-GB" smtClean="0"/>
              <a:t> about it</a:t>
            </a:r>
          </a:p>
          <a:p>
            <a:pPr marL="0" indent="0"/>
            <a:endParaRPr lang="en-GB" smtClean="0"/>
          </a:p>
          <a:p>
            <a:pPr marL="0" indent="0"/>
            <a:endParaRPr lang="en-GB" smtClean="0"/>
          </a:p>
          <a:p>
            <a:pPr marL="0" indent="0"/>
            <a:endParaRPr lang="en-GB" smtClean="0"/>
          </a:p>
        </p:txBody>
      </p:sp>
      <p:sp>
        <p:nvSpPr>
          <p:cNvPr id="4" name="Rectangle 3"/>
          <p:cNvSpPr/>
          <p:nvPr/>
        </p:nvSpPr>
        <p:spPr>
          <a:xfrm>
            <a:off x="76200" y="487680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9717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dirty="0" smtClean="0"/>
              <a:t>What benefits did we see from our Agile </a:t>
            </a:r>
            <a:r>
              <a:rPr lang="en-GB" dirty="0" err="1" smtClean="0"/>
              <a:t>Standup</a:t>
            </a:r>
            <a:r>
              <a:rPr lang="en-GB" dirty="0" smtClean="0"/>
              <a:t>?</a:t>
            </a:r>
          </a:p>
        </p:txBody>
      </p:sp>
      <p:sp>
        <p:nvSpPr>
          <p:cNvPr id="23555" name="Content Placeholder 2"/>
          <p:cNvSpPr>
            <a:spLocks noGrp="1"/>
          </p:cNvSpPr>
          <p:nvPr>
            <p:ph idx="1"/>
          </p:nvPr>
        </p:nvSpPr>
        <p:spPr>
          <a:xfrm>
            <a:off x="533400" y="1844675"/>
            <a:ext cx="7772400" cy="3600450"/>
          </a:xfrm>
        </p:spPr>
        <p:txBody>
          <a:bodyPr/>
          <a:lstStyle/>
          <a:p>
            <a:pPr marL="0" indent="0"/>
            <a:r>
              <a:rPr lang="en-GB" dirty="0" smtClean="0"/>
              <a:t> - We got a lot better at keeping our promises</a:t>
            </a:r>
          </a:p>
          <a:p>
            <a:pPr marL="0" indent="0"/>
            <a:r>
              <a:rPr lang="en-GB" dirty="0" smtClean="0"/>
              <a:t> - We slowly became more careful about making promises</a:t>
            </a:r>
          </a:p>
          <a:p>
            <a:pPr marL="0" indent="0"/>
            <a:r>
              <a:rPr lang="en-GB" dirty="0" smtClean="0"/>
              <a:t> - We surfaced disagreements earlier</a:t>
            </a:r>
          </a:p>
          <a:p>
            <a:pPr marL="0" indent="0"/>
            <a:r>
              <a:rPr lang="en-GB" dirty="0" smtClean="0"/>
              <a:t> - We dealt with small crises very rapidly &amp; effectively</a:t>
            </a:r>
          </a:p>
          <a:p>
            <a:pPr marL="0" indent="0"/>
            <a:r>
              <a:rPr lang="en-GB" dirty="0" smtClean="0"/>
              <a:t> - Everyone in the room knew what was going on</a:t>
            </a:r>
          </a:p>
          <a:p>
            <a:pPr marL="0" indent="0"/>
            <a:r>
              <a:rPr lang="en-GB" dirty="0" smtClean="0"/>
              <a:t> - Cross-divisional issues were tackled much more effectively</a:t>
            </a:r>
          </a:p>
          <a:p>
            <a:pPr marL="0" indent="0">
              <a:buNone/>
            </a:pPr>
            <a:endParaRPr lang="en-GB" dirty="0" smtClean="0"/>
          </a:p>
        </p:txBody>
      </p:sp>
      <p:sp>
        <p:nvSpPr>
          <p:cNvPr id="4" name="Rectangle 3"/>
          <p:cNvSpPr/>
          <p:nvPr/>
        </p:nvSpPr>
        <p:spPr>
          <a:xfrm>
            <a:off x="76200" y="1676400"/>
            <a:ext cx="8305800" cy="990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954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GB" smtClean="0"/>
              <a:t>Did it stick?</a:t>
            </a:r>
          </a:p>
        </p:txBody>
      </p:sp>
      <p:sp>
        <p:nvSpPr>
          <p:cNvPr id="4" name="Rectangle 3"/>
          <p:cNvSpPr txBox="1">
            <a:spLocks noChangeArrowheads="1"/>
          </p:cNvSpPr>
          <p:nvPr/>
        </p:nvSpPr>
        <p:spPr bwMode="auto">
          <a:xfrm>
            <a:off x="533400" y="1371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125000"/>
              </a:lnSpc>
              <a:spcBef>
                <a:spcPct val="15000"/>
              </a:spcBef>
              <a:spcAft>
                <a:spcPct val="0"/>
              </a:spcAft>
              <a:defRPr>
                <a:solidFill>
                  <a:schemeClr val="tx1"/>
                </a:solidFill>
                <a:latin typeface="Verdana" panose="020B0604030504040204" pitchFamily="34" charset="0"/>
                <a:ea typeface="+mn-ea"/>
                <a:cs typeface="+mn-cs"/>
              </a:defRPr>
            </a:lvl1pPr>
            <a:lvl2pPr marL="292100" indent="-114300" algn="l" rtl="0" eaLnBrk="0" fontAlgn="base" hangingPunct="0">
              <a:lnSpc>
                <a:spcPct val="125000"/>
              </a:lnSpc>
              <a:spcBef>
                <a:spcPct val="15000"/>
              </a:spcBef>
              <a:spcAft>
                <a:spcPct val="0"/>
              </a:spcAft>
              <a:buFont typeface="Times" panose="02020603050405020304" pitchFamily="18" charset="0"/>
              <a:buChar char="•"/>
              <a:defRPr sz="1600">
                <a:solidFill>
                  <a:schemeClr val="tx1"/>
                </a:solidFill>
                <a:latin typeface="Verdana" panose="020B0604030504040204" pitchFamily="34" charset="0"/>
                <a:ea typeface="+mn-ea"/>
              </a:defRPr>
            </a:lvl2pPr>
            <a:lvl3pPr marL="635000" indent="-114300" algn="l" rtl="0" eaLnBrk="0" fontAlgn="base" hangingPunct="0">
              <a:lnSpc>
                <a:spcPct val="125000"/>
              </a:lnSpc>
              <a:spcBef>
                <a:spcPct val="15000"/>
              </a:spcBef>
              <a:spcAft>
                <a:spcPct val="0"/>
              </a:spcAft>
              <a:buChar char="-"/>
              <a:defRPr sz="1600">
                <a:solidFill>
                  <a:schemeClr val="tx1"/>
                </a:solidFill>
                <a:latin typeface="Verdana" panose="020B0604030504040204" pitchFamily="34" charset="0"/>
                <a:ea typeface="+mn-ea"/>
              </a:defRPr>
            </a:lvl3pPr>
            <a:lvl4pPr marL="1544638" indent="-173038" algn="l" rtl="0" eaLnBrk="0" fontAlgn="base" hangingPunct="0">
              <a:spcBef>
                <a:spcPct val="20000"/>
              </a:spcBef>
              <a:spcAft>
                <a:spcPct val="0"/>
              </a:spcAft>
              <a:defRPr sz="1600">
                <a:solidFill>
                  <a:schemeClr val="tx1"/>
                </a:solidFill>
                <a:latin typeface="Verdana" pitchFamily="-109" charset="0"/>
                <a:ea typeface="+mn-ea"/>
              </a:defRPr>
            </a:lvl4pPr>
            <a:lvl5pPr marL="2057400" indent="-228600" algn="l" rtl="0" eaLnBrk="0" fontAlgn="base" hangingPunct="0">
              <a:spcBef>
                <a:spcPct val="20000"/>
              </a:spcBef>
              <a:spcAft>
                <a:spcPct val="0"/>
              </a:spcAft>
              <a:defRPr sz="1600">
                <a:solidFill>
                  <a:schemeClr val="tx1"/>
                </a:solidFill>
                <a:latin typeface="Verdana" pitchFamily="-109" charset="0"/>
                <a:ea typeface="+mn-ea"/>
              </a:defRPr>
            </a:lvl5pPr>
            <a:lvl6pPr marL="2514600" indent="-228600" algn="l" rtl="0" fontAlgn="base">
              <a:spcBef>
                <a:spcPct val="20000"/>
              </a:spcBef>
              <a:spcAft>
                <a:spcPct val="0"/>
              </a:spcAft>
              <a:defRPr sz="2000">
                <a:solidFill>
                  <a:schemeClr val="tx1"/>
                </a:solidFill>
                <a:latin typeface="Verdana" pitchFamily="-109" charset="0"/>
                <a:ea typeface="+mn-ea"/>
              </a:defRPr>
            </a:lvl6pPr>
            <a:lvl7pPr marL="2971800" indent="-228600" algn="l" rtl="0" fontAlgn="base">
              <a:spcBef>
                <a:spcPct val="20000"/>
              </a:spcBef>
              <a:spcAft>
                <a:spcPct val="0"/>
              </a:spcAft>
              <a:defRPr sz="2000">
                <a:solidFill>
                  <a:schemeClr val="tx1"/>
                </a:solidFill>
                <a:latin typeface="Verdana" pitchFamily="-109" charset="0"/>
                <a:ea typeface="+mn-ea"/>
              </a:defRPr>
            </a:lvl7pPr>
            <a:lvl8pPr marL="3429000" indent="-228600" algn="l" rtl="0" fontAlgn="base">
              <a:spcBef>
                <a:spcPct val="20000"/>
              </a:spcBef>
              <a:spcAft>
                <a:spcPct val="0"/>
              </a:spcAft>
              <a:defRPr sz="2000">
                <a:solidFill>
                  <a:schemeClr val="tx1"/>
                </a:solidFill>
                <a:latin typeface="Verdana" pitchFamily="-109" charset="0"/>
                <a:ea typeface="+mn-ea"/>
              </a:defRPr>
            </a:lvl8pPr>
            <a:lvl9pPr marL="3886200" indent="-228600" algn="l" rtl="0" fontAlgn="base">
              <a:spcBef>
                <a:spcPct val="20000"/>
              </a:spcBef>
              <a:spcAft>
                <a:spcPct val="0"/>
              </a:spcAft>
              <a:defRPr sz="2000">
                <a:solidFill>
                  <a:schemeClr val="tx1"/>
                </a:solidFill>
                <a:latin typeface="Verdana" pitchFamily="-109" charset="0"/>
                <a:ea typeface="+mn-ea"/>
              </a:defRPr>
            </a:lvl9pPr>
          </a:lstStyle>
          <a:p>
            <a:pPr algn="ctr">
              <a:defRPr/>
            </a:pPr>
            <a:r>
              <a:rPr lang="en-US" sz="23900" kern="0" dirty="0" smtClean="0"/>
              <a:t>NO!</a:t>
            </a:r>
          </a:p>
        </p:txBody>
      </p:sp>
    </p:spTree>
    <p:extLst>
      <p:ext uri="{BB962C8B-B14F-4D97-AF65-F5344CB8AC3E}">
        <p14:creationId xmlns:p14="http://schemas.microsoft.com/office/powerpoint/2010/main" val="1576340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odd\wwsdc\Agile\2013\ExecForum\Presentations\LSS Agile forum 05Aug2013_Page_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scription: Nagaraj15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914400"/>
            <a:ext cx="104775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912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odd\wwsdc\Agile\2013\ExecForum\Presentations\LSS Agile forum 05Aug2013_Page_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8275" y="-1397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8841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odd\wwsdc\Agile\2013\ExecForum\Presentations\LSS Agile forum 05Aug2013_Page_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138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odd\wwsdc\Agile\2013\ExecForum\Presentations\LSS Agile forum 05Aug2013_Page_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737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odd\wwsdc\Agile\2013\ExecForum\Presentations\LSS Agile forum 05Aug2013_Page_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1475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l Attachment.jpe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1898"/>
            <a:ext cx="9144000" cy="6858000"/>
          </a:xfrm>
          <a:prstGeom prst="rect">
            <a:avLst/>
          </a:prstGeom>
        </p:spPr>
      </p:pic>
      <p:sp>
        <p:nvSpPr>
          <p:cNvPr id="6" name="TextBox 5"/>
          <p:cNvSpPr txBox="1"/>
          <p:nvPr/>
        </p:nvSpPr>
        <p:spPr>
          <a:xfrm>
            <a:off x="544870" y="1244579"/>
            <a:ext cx="7216615" cy="2246769"/>
          </a:xfrm>
          <a:prstGeom prst="rect">
            <a:avLst/>
          </a:prstGeom>
          <a:noFill/>
        </p:spPr>
        <p:txBody>
          <a:bodyPr wrap="square" rtlCol="0">
            <a:spAutoFit/>
          </a:bodyPr>
          <a:lstStyle/>
          <a:p>
            <a:r>
              <a:rPr lang="en-US" sz="3200" dirty="0">
                <a:solidFill>
                  <a:schemeClr val="bg1"/>
                </a:solidFill>
                <a:latin typeface="Helvetica Neue Medium"/>
                <a:cs typeface="Helvetica Neue Medium"/>
              </a:rPr>
              <a:t>A Practical Approach to </a:t>
            </a:r>
            <a:r>
              <a:rPr lang="en-US" sz="3600" dirty="0">
                <a:solidFill>
                  <a:schemeClr val="bg1"/>
                </a:solidFill>
                <a:latin typeface="Helvetica Neue Medium"/>
                <a:cs typeface="Helvetica Neue Medium"/>
              </a:rPr>
              <a:t/>
            </a:r>
            <a:br>
              <a:rPr lang="en-US" sz="3600" dirty="0">
                <a:solidFill>
                  <a:schemeClr val="bg1"/>
                </a:solidFill>
                <a:latin typeface="Helvetica Neue Medium"/>
                <a:cs typeface="Helvetica Neue Medium"/>
              </a:rPr>
            </a:br>
            <a:r>
              <a:rPr lang="en-US" sz="3600" dirty="0">
                <a:solidFill>
                  <a:schemeClr val="bg1"/>
                </a:solidFill>
                <a:latin typeface="Helvetica Neue Medium"/>
                <a:cs typeface="Helvetica Neue Medium"/>
              </a:rPr>
              <a:t>Large Scale Agile Development</a:t>
            </a:r>
            <a:br>
              <a:rPr lang="en-US" sz="3600" dirty="0">
                <a:solidFill>
                  <a:schemeClr val="bg1"/>
                </a:solidFill>
                <a:latin typeface="Helvetica Neue Medium"/>
                <a:cs typeface="Helvetica Neue Medium"/>
              </a:rPr>
            </a:br>
            <a:endParaRPr lang="en-US" sz="3600" dirty="0">
              <a:solidFill>
                <a:schemeClr val="bg1"/>
              </a:solidFill>
              <a:latin typeface="Helvetica Neue Medium"/>
              <a:cs typeface="Helvetica Neue Medium"/>
            </a:endParaRPr>
          </a:p>
          <a:p>
            <a:r>
              <a:rPr lang="en-US" sz="1600" dirty="0">
                <a:solidFill>
                  <a:schemeClr val="bg1"/>
                </a:solidFill>
                <a:latin typeface="Helvetica Neue Medium"/>
                <a:cs typeface="Helvetica Neue Medium"/>
              </a:rPr>
              <a:t>Gary Gruver</a:t>
            </a:r>
          </a:p>
          <a:p>
            <a:r>
              <a:rPr lang="en-US" sz="1600" smtClean="0">
                <a:solidFill>
                  <a:schemeClr val="bg1"/>
                </a:solidFill>
                <a:latin typeface="Helvetica Neue Medium"/>
                <a:cs typeface="Helvetica Neue Medium"/>
              </a:rPr>
              <a:t>August 5, </a:t>
            </a:r>
            <a:r>
              <a:rPr lang="en-US" sz="1600" dirty="0">
                <a:solidFill>
                  <a:schemeClr val="bg1"/>
                </a:solidFill>
                <a:latin typeface="Helvetica Neue Medium"/>
                <a:cs typeface="Helvetica Neue Medium"/>
              </a:rPr>
              <a:t>2013</a:t>
            </a:r>
          </a:p>
        </p:txBody>
      </p:sp>
      <p:cxnSp>
        <p:nvCxnSpPr>
          <p:cNvPr id="5" name="Straight Connector 4"/>
          <p:cNvCxnSpPr/>
          <p:nvPr/>
        </p:nvCxnSpPr>
        <p:spPr>
          <a:xfrm>
            <a:off x="0" y="866775"/>
            <a:ext cx="5450680" cy="0"/>
          </a:xfrm>
          <a:prstGeom prst="line">
            <a:avLst/>
          </a:prstGeom>
          <a:ln>
            <a:solidFill>
              <a:srgbClr val="FFFFFF"/>
            </a:solidFill>
            <a:tailEnd type="oval"/>
          </a:ln>
          <a:effectLst/>
        </p:spPr>
        <p:style>
          <a:lnRef idx="2">
            <a:schemeClr val="accent1"/>
          </a:lnRef>
          <a:fillRef idx="0">
            <a:schemeClr val="accent1"/>
          </a:fillRef>
          <a:effectRef idx="1">
            <a:schemeClr val="accent1"/>
          </a:effectRef>
          <a:fontRef idx="minor">
            <a:schemeClr val="tx1"/>
          </a:fontRef>
        </p:style>
      </p:cxnSp>
      <p:pic>
        <p:nvPicPr>
          <p:cNvPr id="7" name="Picture 3" descr="Description: Gary15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692727"/>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8970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Stock_000022646049Small.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900" y="866775"/>
            <a:ext cx="3808508" cy="489860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4903848" y="913595"/>
            <a:ext cx="3686705" cy="2708434"/>
          </a:xfrm>
          <a:prstGeom prst="rect">
            <a:avLst/>
          </a:prstGeom>
          <a:noFill/>
        </p:spPr>
        <p:txBody>
          <a:bodyPr wrap="square" rtlCol="0">
            <a:spAutoFit/>
          </a:bodyPr>
          <a:lstStyle/>
          <a:p>
            <a:pPr>
              <a:spcAft>
                <a:spcPts val="1200"/>
              </a:spcAft>
            </a:pPr>
            <a:r>
              <a:rPr lang="en-US" sz="3200" dirty="0">
                <a:latin typeface="Helvetica Neue Medium"/>
                <a:cs typeface="Helvetica Neue Medium"/>
              </a:rPr>
              <a:t>Gary Gruver:</a:t>
            </a:r>
          </a:p>
          <a:p>
            <a:pPr marL="285750" indent="-285750">
              <a:spcAft>
                <a:spcPts val="1200"/>
              </a:spcAft>
              <a:buClr>
                <a:schemeClr val="accent6"/>
              </a:buClr>
              <a:buFont typeface="Arial"/>
              <a:buChar char="•"/>
            </a:pPr>
            <a:r>
              <a:rPr lang="en-US" dirty="0" smtClean="0">
                <a:latin typeface="Arial"/>
                <a:cs typeface="Arial"/>
              </a:rPr>
              <a:t>24 </a:t>
            </a:r>
            <a:r>
              <a:rPr lang="en-US" dirty="0">
                <a:latin typeface="Arial"/>
                <a:cs typeface="Arial"/>
              </a:rPr>
              <a:t>year veteran in high tech</a:t>
            </a:r>
          </a:p>
          <a:p>
            <a:pPr marL="285750" indent="-285750">
              <a:spcAft>
                <a:spcPts val="1200"/>
              </a:spcAft>
              <a:buClr>
                <a:schemeClr val="accent6"/>
              </a:buClr>
              <a:buFont typeface="Arial"/>
              <a:buChar char="•"/>
            </a:pPr>
            <a:r>
              <a:rPr lang="en-US" dirty="0">
                <a:latin typeface="Arial"/>
                <a:cs typeface="Arial"/>
              </a:rPr>
              <a:t>Led HP’s 400+ developers on a journey from waterfall to agile development</a:t>
            </a:r>
          </a:p>
          <a:p>
            <a:pPr marL="285750" indent="-285750">
              <a:spcAft>
                <a:spcPts val="1200"/>
              </a:spcAft>
              <a:buClr>
                <a:schemeClr val="accent6"/>
              </a:buClr>
              <a:buFont typeface="Arial"/>
              <a:buChar char="•"/>
            </a:pPr>
            <a:r>
              <a:rPr lang="en-US" dirty="0">
                <a:latin typeface="Arial"/>
                <a:cs typeface="Arial"/>
              </a:rPr>
              <a:t>Currently VP of QE, Release, and Operations at Macys.com</a:t>
            </a:r>
          </a:p>
        </p:txBody>
      </p:sp>
    </p:spTree>
    <p:extLst>
      <p:ext uri="{BB962C8B-B14F-4D97-AF65-F5344CB8AC3E}">
        <p14:creationId xmlns:p14="http://schemas.microsoft.com/office/powerpoint/2010/main" val="2977823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Collaboration Rooms!</a:t>
            </a:r>
            <a:endParaRPr lang="en-US" dirty="0"/>
          </a:p>
        </p:txBody>
      </p:sp>
      <p:sp>
        <p:nvSpPr>
          <p:cNvPr id="5" name="Slide Number Placeholder 4"/>
          <p:cNvSpPr>
            <a:spLocks noGrp="1"/>
          </p:cNvSpPr>
          <p:nvPr>
            <p:ph type="sldNum" sz="quarter" idx="11"/>
          </p:nvPr>
        </p:nvSpPr>
        <p:spPr/>
        <p:txBody>
          <a:bodyPr/>
          <a:lstStyle/>
          <a:p>
            <a:pPr>
              <a:defRPr/>
            </a:pPr>
            <a:fld id="{41E4C897-EA6B-4D0B-93A5-4FD5B421A3E7}" type="slidenum">
              <a:rPr lang="en-US"/>
              <a:pPr>
                <a:defRPr/>
              </a:pPr>
              <a:t>7</a:t>
            </a:fld>
            <a:endParaRPr lang="en-US" dirty="0"/>
          </a:p>
        </p:txBody>
      </p:sp>
      <p:pic>
        <p:nvPicPr>
          <p:cNvPr id="215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28775"/>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124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7100" y="446584"/>
            <a:ext cx="7641168" cy="523220"/>
          </a:xfrm>
          <a:prstGeom prst="rect">
            <a:avLst/>
          </a:prstGeom>
          <a:noFill/>
        </p:spPr>
        <p:txBody>
          <a:bodyPr wrap="square" rtlCol="0">
            <a:spAutoFit/>
          </a:bodyPr>
          <a:lstStyle/>
          <a:p>
            <a:r>
              <a:rPr lang="en-US" sz="2800" dirty="0">
                <a:latin typeface="Helvetica Neue Medium"/>
                <a:cs typeface="Helvetica Neue Medium"/>
              </a:rPr>
              <a:t>4+ Year Large-Scale Agile Journey</a:t>
            </a:r>
          </a:p>
        </p:txBody>
      </p:sp>
      <p:pic>
        <p:nvPicPr>
          <p:cNvPr id="7" name="Picture 6" descr="infographics_summit2-01.eps"/>
          <p:cNvPicPr>
            <a:picLocks noChangeAspect="1"/>
          </p:cNvPicPr>
          <p:nvPr/>
        </p:nvPicPr>
        <p:blipFill rotWithShape="1">
          <a:blip r:embed="rId3" cstate="screen">
            <a:extLst>
              <a:ext uri="{28A0092B-C50C-407E-A947-70E740481C1C}">
                <a14:useLocalDpi xmlns:a14="http://schemas.microsoft.com/office/drawing/2010/main" val="0"/>
              </a:ext>
            </a:extLst>
          </a:blip>
          <a:srcRect l="9793" r="14091" b="44193"/>
          <a:stretch/>
        </p:blipFill>
        <p:spPr>
          <a:xfrm>
            <a:off x="304204" y="284763"/>
            <a:ext cx="622896" cy="685041"/>
          </a:xfrm>
          <a:prstGeom prst="rect">
            <a:avLst/>
          </a:prstGeom>
        </p:spPr>
      </p:pic>
      <p:sp>
        <p:nvSpPr>
          <p:cNvPr id="8" name="Freeform 5960"/>
          <p:cNvSpPr>
            <a:spLocks noChangeAspect="1" noEditPoints="1"/>
          </p:cNvSpPr>
          <p:nvPr/>
        </p:nvSpPr>
        <p:spPr bwMode="auto">
          <a:xfrm>
            <a:off x="304204" y="1449387"/>
            <a:ext cx="8502650" cy="3833813"/>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bg1">
              <a:lumMod val="85000"/>
            </a:schemeClr>
          </a:solidFill>
          <a:ln w="9525">
            <a:noFill/>
            <a:round/>
            <a:headEnd/>
            <a:tailEnd/>
          </a:ln>
        </p:spPr>
        <p:txBody>
          <a:bodyPr/>
          <a:lstStyle/>
          <a:p>
            <a:pPr defTabSz="914400">
              <a:defRPr/>
            </a:pPr>
            <a:endParaRPr lang="nb-NO">
              <a:solidFill>
                <a:srgbClr val="000000"/>
              </a:solidFill>
            </a:endParaRPr>
          </a:p>
        </p:txBody>
      </p:sp>
      <p:sp>
        <p:nvSpPr>
          <p:cNvPr id="4" name="TextBox 3"/>
          <p:cNvSpPr txBox="1"/>
          <p:nvPr/>
        </p:nvSpPr>
        <p:spPr>
          <a:xfrm>
            <a:off x="884238" y="2073480"/>
            <a:ext cx="7134261" cy="1683794"/>
          </a:xfrm>
          <a:prstGeom prst="rect">
            <a:avLst/>
          </a:prstGeom>
          <a:noFill/>
        </p:spPr>
        <p:txBody>
          <a:bodyPr wrap="square" rtlCol="0">
            <a:spAutoFit/>
          </a:bodyPr>
          <a:lstStyle/>
          <a:p>
            <a:pPr algn="ctr">
              <a:lnSpc>
                <a:spcPts val="5980"/>
              </a:lnSpc>
            </a:pPr>
            <a:r>
              <a:rPr lang="en-US" sz="5400" b="1" dirty="0">
                <a:solidFill>
                  <a:schemeClr val="accent6"/>
                </a:solidFill>
                <a:latin typeface="Helvetica Neue"/>
                <a:cs typeface="Helvetica Neue"/>
              </a:rPr>
              <a:t>400+ </a:t>
            </a:r>
            <a:r>
              <a:rPr lang="en-US" sz="5400" b="1" dirty="0">
                <a:latin typeface="Helvetica Neue"/>
                <a:cs typeface="Helvetica Neue"/>
              </a:rPr>
              <a:t>engineers</a:t>
            </a:r>
          </a:p>
          <a:p>
            <a:pPr algn="ctr">
              <a:lnSpc>
                <a:spcPts val="5980"/>
              </a:lnSpc>
            </a:pPr>
            <a:r>
              <a:rPr lang="en-US" sz="5400" b="1" dirty="0">
                <a:latin typeface="Helvetica Neue"/>
                <a:cs typeface="Helvetica Neue"/>
              </a:rPr>
              <a:t>around the world</a:t>
            </a:r>
          </a:p>
        </p:txBody>
      </p:sp>
      <p:sp>
        <p:nvSpPr>
          <p:cNvPr id="20" name="TextBox 19"/>
          <p:cNvSpPr txBox="1"/>
          <p:nvPr/>
        </p:nvSpPr>
        <p:spPr>
          <a:xfrm>
            <a:off x="927100" y="2522190"/>
            <a:ext cx="7134261" cy="869896"/>
          </a:xfrm>
          <a:prstGeom prst="rect">
            <a:avLst/>
          </a:prstGeom>
          <a:noFill/>
        </p:spPr>
        <p:txBody>
          <a:bodyPr wrap="square" rtlCol="0">
            <a:spAutoFit/>
          </a:bodyPr>
          <a:lstStyle/>
          <a:p>
            <a:pPr algn="ctr">
              <a:lnSpc>
                <a:spcPts val="5980"/>
              </a:lnSpc>
            </a:pPr>
            <a:r>
              <a:rPr lang="en-US" sz="5400" b="1">
                <a:latin typeface="Helvetica Neue"/>
                <a:cs typeface="Helvetica Neue"/>
              </a:rPr>
              <a:t>Complex features</a:t>
            </a:r>
          </a:p>
        </p:txBody>
      </p:sp>
      <p:sp>
        <p:nvSpPr>
          <p:cNvPr id="21" name="TextBox 20"/>
          <p:cNvSpPr txBox="1"/>
          <p:nvPr/>
        </p:nvSpPr>
        <p:spPr>
          <a:xfrm>
            <a:off x="585544" y="2551164"/>
            <a:ext cx="8221310" cy="869896"/>
          </a:xfrm>
          <a:prstGeom prst="rect">
            <a:avLst/>
          </a:prstGeom>
          <a:noFill/>
        </p:spPr>
        <p:txBody>
          <a:bodyPr wrap="square" rtlCol="0">
            <a:spAutoFit/>
          </a:bodyPr>
          <a:lstStyle/>
          <a:p>
            <a:pPr algn="ctr">
              <a:lnSpc>
                <a:spcPts val="5980"/>
              </a:lnSpc>
            </a:pPr>
            <a:r>
              <a:rPr lang="en-US" sz="5400" b="1" dirty="0">
                <a:latin typeface="Helvetica Neue"/>
                <a:cs typeface="Helvetica Neue"/>
              </a:rPr>
              <a:t>Over </a:t>
            </a:r>
            <a:r>
              <a:rPr lang="en-US" sz="5400" b="1" dirty="0">
                <a:solidFill>
                  <a:srgbClr val="AE4E22"/>
                </a:solidFill>
                <a:latin typeface="Helvetica Neue"/>
                <a:cs typeface="Helvetica Neue"/>
              </a:rPr>
              <a:t>10M</a:t>
            </a:r>
            <a:r>
              <a:rPr lang="en-US" sz="5400" b="1" dirty="0">
                <a:latin typeface="Helvetica Neue"/>
                <a:cs typeface="Helvetica Neue"/>
              </a:rPr>
              <a:t> lines of </a:t>
            </a:r>
            <a:r>
              <a:rPr lang="en-US" sz="5400" b="1" dirty="0" smtClean="0">
                <a:latin typeface="Helvetica Neue"/>
                <a:cs typeface="Helvetica Neue"/>
              </a:rPr>
              <a:t>code</a:t>
            </a:r>
            <a:endParaRPr lang="en-US" sz="5400" b="1" dirty="0">
              <a:latin typeface="Helvetica Neue"/>
              <a:cs typeface="Helvetica Neue"/>
            </a:endParaRPr>
          </a:p>
        </p:txBody>
      </p:sp>
      <p:sp>
        <p:nvSpPr>
          <p:cNvPr id="22" name="Rectangle 66"/>
          <p:cNvSpPr>
            <a:spLocks noChangeArrowheads="1"/>
          </p:cNvSpPr>
          <p:nvPr/>
        </p:nvSpPr>
        <p:spPr bwMode="auto">
          <a:xfrm>
            <a:off x="0" y="4991100"/>
            <a:ext cx="9144000" cy="186690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a:solidFill>
                <a:srgbClr val="FFFFFF"/>
              </a:solidFill>
              <a:latin typeface="Calibri" charset="0"/>
            </a:endParaRPr>
          </a:p>
        </p:txBody>
      </p:sp>
      <p:sp>
        <p:nvSpPr>
          <p:cNvPr id="23" name="Rektangel 76"/>
          <p:cNvSpPr>
            <a:spLocks noChangeArrowheads="1"/>
          </p:cNvSpPr>
          <p:nvPr/>
        </p:nvSpPr>
        <p:spPr bwMode="auto">
          <a:xfrm>
            <a:off x="1112838" y="5194300"/>
            <a:ext cx="2209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da-DK" sz="2000" b="1" noProof="1" smtClean="0">
                <a:solidFill>
                  <a:srgbClr val="262626"/>
                </a:solidFill>
                <a:latin typeface="Arial"/>
                <a:cs typeface="Arial"/>
              </a:rPr>
              <a:t>High-end LaserJet printers and MFPs</a:t>
            </a:r>
            <a:endParaRPr lang="da-DK" dirty="0">
              <a:solidFill>
                <a:srgbClr val="262626"/>
              </a:solidFill>
              <a:latin typeface="Arial"/>
              <a:cs typeface="Arial"/>
            </a:endParaRPr>
          </a:p>
          <a:p>
            <a:pPr defTabSz="914400"/>
            <a:endParaRPr lang="da-DK" dirty="0">
              <a:solidFill>
                <a:srgbClr val="1E1C11"/>
              </a:solidFill>
            </a:endParaRPr>
          </a:p>
        </p:txBody>
      </p:sp>
      <p:sp>
        <p:nvSpPr>
          <p:cNvPr id="34" name="Rektangel 76"/>
          <p:cNvSpPr>
            <a:spLocks noChangeArrowheads="1"/>
          </p:cNvSpPr>
          <p:nvPr/>
        </p:nvSpPr>
        <p:spPr bwMode="auto">
          <a:xfrm>
            <a:off x="3894138" y="5194300"/>
            <a:ext cx="22098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da-DK" sz="2000" b="1" noProof="1" smtClean="0">
                <a:solidFill>
                  <a:srgbClr val="262626"/>
                </a:solidFill>
                <a:latin typeface="Arial"/>
                <a:cs typeface="Arial"/>
              </a:rPr>
              <a:t>Embedded SW &amp; FW</a:t>
            </a:r>
            <a:endParaRPr lang="da-DK" dirty="0">
              <a:solidFill>
                <a:srgbClr val="262626"/>
              </a:solidFill>
              <a:latin typeface="Arial"/>
              <a:cs typeface="Arial"/>
            </a:endParaRPr>
          </a:p>
          <a:p>
            <a:pPr defTabSz="914400"/>
            <a:endParaRPr lang="da-DK" dirty="0">
              <a:solidFill>
                <a:srgbClr val="1E1C11"/>
              </a:solidFill>
            </a:endParaRPr>
          </a:p>
        </p:txBody>
      </p:sp>
      <p:sp>
        <p:nvSpPr>
          <p:cNvPr id="35" name="Rektangel 76"/>
          <p:cNvSpPr>
            <a:spLocks noChangeArrowheads="1"/>
          </p:cNvSpPr>
          <p:nvPr/>
        </p:nvSpPr>
        <p:spPr bwMode="auto">
          <a:xfrm>
            <a:off x="6561138" y="5194300"/>
            <a:ext cx="2209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US" sz="2000" b="1" noProof="1" smtClean="0">
                <a:solidFill>
                  <a:srgbClr val="262626"/>
                </a:solidFill>
                <a:latin typeface="Arial"/>
                <a:cs typeface="Arial"/>
              </a:rPr>
              <a:t>Digital Sending and HP open Extensibility Platform</a:t>
            </a:r>
            <a:endParaRPr lang="da-DK" dirty="0">
              <a:solidFill>
                <a:srgbClr val="262626"/>
              </a:solidFill>
              <a:latin typeface="Arial"/>
              <a:cs typeface="Arial"/>
            </a:endParaRPr>
          </a:p>
          <a:p>
            <a:pPr defTabSz="914400"/>
            <a:endParaRPr lang="da-DK" dirty="0">
              <a:solidFill>
                <a:srgbClr val="1E1C11"/>
              </a:solidFill>
            </a:endParaRPr>
          </a:p>
        </p:txBody>
      </p:sp>
      <p:grpSp>
        <p:nvGrpSpPr>
          <p:cNvPr id="36" name="Group 19"/>
          <p:cNvGrpSpPr>
            <a:grpSpLocks/>
          </p:cNvGrpSpPr>
          <p:nvPr/>
        </p:nvGrpSpPr>
        <p:grpSpPr bwMode="auto">
          <a:xfrm>
            <a:off x="808038" y="5283200"/>
            <a:ext cx="250825" cy="250825"/>
            <a:chOff x="530225" y="5016500"/>
            <a:chExt cx="393700" cy="393700"/>
          </a:xfrm>
        </p:grpSpPr>
        <p:sp>
          <p:nvSpPr>
            <p:cNvPr id="37" name="Oval 71"/>
            <p:cNvSpPr>
              <a:spLocks noChangeArrowheads="1"/>
            </p:cNvSpPr>
            <p:nvPr/>
          </p:nvSpPr>
          <p:spPr bwMode="auto">
            <a:xfrm>
              <a:off x="530225" y="5016500"/>
              <a:ext cx="393700" cy="393700"/>
            </a:xfrm>
            <a:prstGeom prst="ellipse">
              <a:avLst/>
            </a:prstGeom>
            <a:noFill/>
            <a:ln w="9525">
              <a:solidFill>
                <a:srgbClr val="353637"/>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a:solidFill>
                  <a:srgbClr val="FFFFFF"/>
                </a:solidFill>
                <a:latin typeface="Calibri" charset="0"/>
              </a:endParaRPr>
            </a:p>
          </p:txBody>
        </p:sp>
        <p:sp>
          <p:nvSpPr>
            <p:cNvPr id="38" name="Isosceles Triangle 72"/>
            <p:cNvSpPr>
              <a:spLocks noChangeArrowheads="1"/>
            </p:cNvSpPr>
            <p:nvPr/>
          </p:nvSpPr>
          <p:spPr bwMode="auto">
            <a:xfrm rot="5400000">
              <a:off x="634879" y="5111187"/>
              <a:ext cx="234227" cy="204325"/>
            </a:xfrm>
            <a:prstGeom prst="triangle">
              <a:avLst>
                <a:gd name="adj" fmla="val 50000"/>
              </a:avLst>
            </a:prstGeom>
            <a:solidFill>
              <a:srgbClr val="353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a:solidFill>
                  <a:srgbClr val="353637"/>
                </a:solidFill>
                <a:latin typeface="Calibri" charset="0"/>
              </a:endParaRPr>
            </a:p>
          </p:txBody>
        </p:sp>
      </p:grpSp>
      <p:grpSp>
        <p:nvGrpSpPr>
          <p:cNvPr id="39" name="Group 20"/>
          <p:cNvGrpSpPr>
            <a:grpSpLocks/>
          </p:cNvGrpSpPr>
          <p:nvPr/>
        </p:nvGrpSpPr>
        <p:grpSpPr bwMode="auto">
          <a:xfrm>
            <a:off x="3643313" y="5283200"/>
            <a:ext cx="250825" cy="250825"/>
            <a:chOff x="530225" y="5016500"/>
            <a:chExt cx="393700" cy="393700"/>
          </a:xfrm>
        </p:grpSpPr>
        <p:sp>
          <p:nvSpPr>
            <p:cNvPr id="40" name="Oval 74"/>
            <p:cNvSpPr>
              <a:spLocks noChangeArrowheads="1"/>
            </p:cNvSpPr>
            <p:nvPr/>
          </p:nvSpPr>
          <p:spPr bwMode="auto">
            <a:xfrm>
              <a:off x="530225" y="5016500"/>
              <a:ext cx="393700" cy="393700"/>
            </a:xfrm>
            <a:prstGeom prst="ellipse">
              <a:avLst/>
            </a:prstGeom>
            <a:noFill/>
            <a:ln w="9525">
              <a:solidFill>
                <a:srgbClr val="353637"/>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a:solidFill>
                  <a:srgbClr val="FFFFFF"/>
                </a:solidFill>
                <a:latin typeface="Calibri" charset="0"/>
              </a:endParaRPr>
            </a:p>
          </p:txBody>
        </p:sp>
        <p:sp>
          <p:nvSpPr>
            <p:cNvPr id="41" name="Isosceles Triangle 75"/>
            <p:cNvSpPr>
              <a:spLocks noChangeArrowheads="1"/>
            </p:cNvSpPr>
            <p:nvPr/>
          </p:nvSpPr>
          <p:spPr bwMode="auto">
            <a:xfrm rot="5400000">
              <a:off x="634879" y="5111187"/>
              <a:ext cx="234227" cy="204325"/>
            </a:xfrm>
            <a:prstGeom prst="triangle">
              <a:avLst>
                <a:gd name="adj" fmla="val 50000"/>
              </a:avLst>
            </a:prstGeom>
            <a:solidFill>
              <a:srgbClr val="353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a:solidFill>
                  <a:srgbClr val="353637"/>
                </a:solidFill>
                <a:latin typeface="Calibri" charset="0"/>
              </a:endParaRPr>
            </a:p>
          </p:txBody>
        </p:sp>
      </p:grpSp>
      <p:grpSp>
        <p:nvGrpSpPr>
          <p:cNvPr id="42" name="Group 23"/>
          <p:cNvGrpSpPr>
            <a:grpSpLocks/>
          </p:cNvGrpSpPr>
          <p:nvPr/>
        </p:nvGrpSpPr>
        <p:grpSpPr bwMode="auto">
          <a:xfrm>
            <a:off x="6310313" y="5283200"/>
            <a:ext cx="250825" cy="250825"/>
            <a:chOff x="530225" y="5016500"/>
            <a:chExt cx="393700" cy="393700"/>
          </a:xfrm>
        </p:grpSpPr>
        <p:sp>
          <p:nvSpPr>
            <p:cNvPr id="43" name="Oval 77"/>
            <p:cNvSpPr>
              <a:spLocks noChangeArrowheads="1"/>
            </p:cNvSpPr>
            <p:nvPr/>
          </p:nvSpPr>
          <p:spPr bwMode="auto">
            <a:xfrm>
              <a:off x="530225" y="5016500"/>
              <a:ext cx="393700" cy="393700"/>
            </a:xfrm>
            <a:prstGeom prst="ellipse">
              <a:avLst/>
            </a:prstGeom>
            <a:noFill/>
            <a:ln w="9525">
              <a:solidFill>
                <a:srgbClr val="353637"/>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a:solidFill>
                  <a:srgbClr val="FFFFFF"/>
                </a:solidFill>
                <a:latin typeface="Calibri" charset="0"/>
              </a:endParaRPr>
            </a:p>
          </p:txBody>
        </p:sp>
        <p:sp>
          <p:nvSpPr>
            <p:cNvPr id="44" name="Isosceles Triangle 78"/>
            <p:cNvSpPr>
              <a:spLocks noChangeArrowheads="1"/>
            </p:cNvSpPr>
            <p:nvPr/>
          </p:nvSpPr>
          <p:spPr bwMode="auto">
            <a:xfrm rot="5400000">
              <a:off x="634879" y="5111187"/>
              <a:ext cx="234227" cy="204325"/>
            </a:xfrm>
            <a:prstGeom prst="triangle">
              <a:avLst>
                <a:gd name="adj" fmla="val 50000"/>
              </a:avLst>
            </a:prstGeom>
            <a:solidFill>
              <a:srgbClr val="3536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a:solidFill>
                  <a:srgbClr val="FFFFFF"/>
                </a:solidFill>
                <a:latin typeface="Calibri" charset="0"/>
              </a:endParaRPr>
            </a:p>
          </p:txBody>
        </p:sp>
      </p:grpSp>
    </p:spTree>
    <p:extLst>
      <p:ext uri="{BB962C8B-B14F-4D97-AF65-F5344CB8AC3E}">
        <p14:creationId xmlns:p14="http://schemas.microsoft.com/office/powerpoint/2010/main" val="395177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0" grpId="1"/>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descr="iStock_000022646049Small.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6" name="Rectangle 25"/>
          <p:cNvSpPr/>
          <p:nvPr/>
        </p:nvSpPr>
        <p:spPr>
          <a:xfrm>
            <a:off x="342900" y="3978286"/>
            <a:ext cx="8225368" cy="2460737"/>
          </a:xfrm>
          <a:prstGeom prst="rect">
            <a:avLst/>
          </a:prstGeom>
          <a:solidFill>
            <a:srgbClr val="FFFFFF"/>
          </a:solidFill>
          <a:ln>
            <a:solidFill>
              <a:schemeClr val="accent6"/>
            </a:solidFill>
          </a:ln>
          <a:effectLst>
            <a:outerShdw blurRad="41275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42900" y="1093752"/>
            <a:ext cx="8225368" cy="2743662"/>
          </a:xfrm>
          <a:prstGeom prst="rect">
            <a:avLst/>
          </a:prstGeom>
          <a:solidFill>
            <a:srgbClr val="FFFFFF"/>
          </a:solidFill>
          <a:ln>
            <a:solidFill>
              <a:srgbClr val="AE4E22"/>
            </a:solidFill>
          </a:ln>
          <a:effectLst>
            <a:outerShdw blurRad="41275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2900" y="446584"/>
            <a:ext cx="8225368" cy="523220"/>
          </a:xfrm>
          <a:prstGeom prst="rect">
            <a:avLst/>
          </a:prstGeom>
          <a:noFill/>
        </p:spPr>
        <p:txBody>
          <a:bodyPr wrap="square" rtlCol="0">
            <a:spAutoFit/>
          </a:bodyPr>
          <a:lstStyle/>
          <a:p>
            <a:r>
              <a:rPr lang="en-US" sz="2800" dirty="0">
                <a:latin typeface="Helvetica Neue Medium"/>
                <a:cs typeface="Helvetica Neue Medium"/>
              </a:rPr>
              <a:t>State of the Development Process: 2008</a:t>
            </a:r>
          </a:p>
        </p:txBody>
      </p:sp>
      <p:sp>
        <p:nvSpPr>
          <p:cNvPr id="18" name="TextBox 17"/>
          <p:cNvSpPr txBox="1"/>
          <p:nvPr/>
        </p:nvSpPr>
        <p:spPr>
          <a:xfrm>
            <a:off x="3228072" y="1408510"/>
            <a:ext cx="5168596" cy="2262158"/>
          </a:xfrm>
          <a:prstGeom prst="rect">
            <a:avLst/>
          </a:prstGeom>
          <a:noFill/>
        </p:spPr>
        <p:txBody>
          <a:bodyPr wrap="square" rtlCol="0">
            <a:spAutoFit/>
          </a:bodyPr>
          <a:lstStyle/>
          <a:p>
            <a:pPr marL="285750" lvl="0" indent="-285750">
              <a:spcAft>
                <a:spcPts val="600"/>
              </a:spcAft>
              <a:buClr>
                <a:schemeClr val="accent2"/>
              </a:buClr>
              <a:buSzPct val="85000"/>
              <a:buFont typeface="Arial"/>
              <a:buChar char="•"/>
            </a:pPr>
            <a:r>
              <a:rPr lang="en-US" dirty="0">
                <a:latin typeface="Arial"/>
                <a:cs typeface="Arial"/>
              </a:rPr>
              <a:t>6 weeks + to get through a complete testing cycle (mainly manual</a:t>
            </a:r>
            <a:r>
              <a:rPr lang="en-US" dirty="0" smtClean="0">
                <a:latin typeface="Arial"/>
                <a:cs typeface="Arial"/>
              </a:rPr>
              <a:t>)</a:t>
            </a:r>
            <a:endParaRPr lang="en-US" dirty="0">
              <a:latin typeface="Arial"/>
              <a:cs typeface="Arial"/>
            </a:endParaRPr>
          </a:p>
          <a:p>
            <a:pPr marL="285750" lvl="0" indent="-285750">
              <a:spcAft>
                <a:spcPts val="600"/>
              </a:spcAft>
              <a:buClr>
                <a:schemeClr val="accent2"/>
              </a:buClr>
              <a:buSzPct val="85000"/>
              <a:buFont typeface="Arial"/>
              <a:buChar char="•"/>
            </a:pPr>
            <a:r>
              <a:rPr lang="en-US" dirty="0">
                <a:latin typeface="Arial"/>
                <a:cs typeface="Arial"/>
              </a:rPr>
              <a:t>Build integration taking 15-20% of resources a week to get fixes to </a:t>
            </a:r>
            <a:r>
              <a:rPr lang="en-US" dirty="0" smtClean="0">
                <a:latin typeface="Arial"/>
                <a:cs typeface="Arial"/>
              </a:rPr>
              <a:t>main</a:t>
            </a:r>
            <a:endParaRPr lang="en-US" dirty="0">
              <a:latin typeface="Arial"/>
              <a:cs typeface="Arial"/>
            </a:endParaRPr>
          </a:p>
          <a:p>
            <a:pPr marL="285750" lvl="0" indent="-285750">
              <a:spcAft>
                <a:spcPts val="600"/>
              </a:spcAft>
              <a:buClr>
                <a:schemeClr val="accent2"/>
              </a:buClr>
              <a:buSzPct val="85000"/>
              <a:buFont typeface="Arial"/>
              <a:buChar char="•"/>
            </a:pPr>
            <a:r>
              <a:rPr lang="en-US" dirty="0">
                <a:latin typeface="Arial"/>
                <a:cs typeface="Arial"/>
              </a:rPr>
              <a:t>Manual testing a key driver and constraint for adding products</a:t>
            </a:r>
          </a:p>
          <a:p>
            <a:endParaRPr lang="en-US" kern="1200" dirty="0"/>
          </a:p>
        </p:txBody>
      </p:sp>
      <p:sp>
        <p:nvSpPr>
          <p:cNvPr id="20" name="TextBox 19"/>
          <p:cNvSpPr txBox="1"/>
          <p:nvPr/>
        </p:nvSpPr>
        <p:spPr>
          <a:xfrm>
            <a:off x="3372834" y="4431051"/>
            <a:ext cx="4965700" cy="1631216"/>
          </a:xfrm>
          <a:prstGeom prst="rect">
            <a:avLst/>
          </a:prstGeom>
          <a:noFill/>
        </p:spPr>
        <p:txBody>
          <a:bodyPr wrap="square" rtlCol="0">
            <a:spAutoFit/>
          </a:bodyPr>
          <a:lstStyle/>
          <a:p>
            <a:pPr marL="285750" lvl="0" indent="-285750">
              <a:spcAft>
                <a:spcPts val="600"/>
              </a:spcAft>
              <a:buClr>
                <a:schemeClr val="accent2"/>
              </a:buClr>
              <a:buSzPct val="85000"/>
              <a:buFont typeface="Arial"/>
              <a:buChar char="•"/>
            </a:pPr>
            <a:r>
              <a:rPr lang="en-US" dirty="0">
                <a:latin typeface="Arial"/>
                <a:cs typeface="Arial"/>
              </a:rPr>
              <a:t>Ongoing customer issues with consistency and lack of </a:t>
            </a:r>
            <a:r>
              <a:rPr lang="en-US" dirty="0" smtClean="0">
                <a:latin typeface="Arial"/>
                <a:cs typeface="Arial"/>
              </a:rPr>
              <a:t>features</a:t>
            </a:r>
            <a:endParaRPr lang="en-US" dirty="0">
              <a:latin typeface="Arial"/>
              <a:cs typeface="Arial"/>
            </a:endParaRPr>
          </a:p>
          <a:p>
            <a:pPr marL="285750" lvl="0" indent="-285750">
              <a:spcAft>
                <a:spcPts val="600"/>
              </a:spcAft>
              <a:buClr>
                <a:schemeClr val="accent2"/>
              </a:buClr>
              <a:buSzPct val="85000"/>
              <a:buFont typeface="Arial"/>
              <a:buChar char="•"/>
            </a:pPr>
            <a:r>
              <a:rPr lang="en-US" dirty="0">
                <a:latin typeface="Arial"/>
                <a:cs typeface="Arial"/>
              </a:rPr>
              <a:t>Marketing had essentially given up asking for FW innovations </a:t>
            </a:r>
          </a:p>
          <a:p>
            <a:endParaRPr lang="en-US" dirty="0"/>
          </a:p>
        </p:txBody>
      </p:sp>
      <p:pic>
        <p:nvPicPr>
          <p:cNvPr id="4" name="Picture 3" descr="iStock_000001859319Medium.jpg"/>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p:blipFill>
        <p:spPr>
          <a:xfrm>
            <a:off x="781954" y="1408510"/>
            <a:ext cx="2209880" cy="2152649"/>
          </a:xfrm>
          <a:prstGeom prst="rect">
            <a:avLst/>
          </a:prstGeom>
          <a:ln>
            <a:solidFill>
              <a:schemeClr val="accent1"/>
            </a:solidFill>
          </a:ln>
        </p:spPr>
      </p:pic>
      <p:sp>
        <p:nvSpPr>
          <p:cNvPr id="2" name="Rectangle 1"/>
          <p:cNvSpPr/>
          <p:nvPr/>
        </p:nvSpPr>
        <p:spPr>
          <a:xfrm>
            <a:off x="782034" y="1958168"/>
            <a:ext cx="2209800" cy="1022057"/>
          </a:xfrm>
          <a:prstGeom prst="rect">
            <a:avLst/>
          </a:prstGeom>
          <a:solidFill>
            <a:schemeClr val="accent3">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16368" y="1964562"/>
            <a:ext cx="1993900" cy="1015663"/>
          </a:xfrm>
          <a:prstGeom prst="rect">
            <a:avLst/>
          </a:prstGeom>
          <a:noFill/>
        </p:spPr>
        <p:txBody>
          <a:bodyPr wrap="square" rtlCol="0">
            <a:spAutoFit/>
          </a:bodyPr>
          <a:lstStyle/>
          <a:p>
            <a:pPr algn="ctr"/>
            <a:r>
              <a:rPr lang="en-US" sz="2000" b="1" kern="1200" dirty="0" smtClean="0">
                <a:solidFill>
                  <a:schemeClr val="bg1"/>
                </a:solidFill>
                <a:latin typeface="Arial"/>
                <a:cs typeface="Arial"/>
              </a:rPr>
              <a:t>Lengthy Build Integration &amp; Testing Cycles</a:t>
            </a:r>
            <a:endParaRPr lang="en-US" sz="2000" b="1" kern="1200" dirty="0">
              <a:solidFill>
                <a:schemeClr val="bg1"/>
              </a:solidFill>
              <a:latin typeface="Arial"/>
              <a:cs typeface="Arial"/>
            </a:endParaRPr>
          </a:p>
        </p:txBody>
      </p:sp>
      <p:pic>
        <p:nvPicPr>
          <p:cNvPr id="5" name="Picture 4" descr="iStock_000016327928Medium-1.jpg"/>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a:stretch/>
        </p:blipFill>
        <p:spPr>
          <a:xfrm>
            <a:off x="782034" y="4151274"/>
            <a:ext cx="2209880" cy="2152649"/>
          </a:xfrm>
          <a:prstGeom prst="rect">
            <a:avLst/>
          </a:prstGeom>
          <a:ln>
            <a:solidFill>
              <a:srgbClr val="17708D"/>
            </a:solidFill>
          </a:ln>
        </p:spPr>
      </p:pic>
      <p:sp>
        <p:nvSpPr>
          <p:cNvPr id="22" name="Rectangle 21"/>
          <p:cNvSpPr/>
          <p:nvPr/>
        </p:nvSpPr>
        <p:spPr>
          <a:xfrm>
            <a:off x="782034" y="4710189"/>
            <a:ext cx="2209800" cy="1352078"/>
          </a:xfrm>
          <a:prstGeom prst="rect">
            <a:avLst/>
          </a:prstGeom>
          <a:solidFill>
            <a:schemeClr val="accent3">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916368" y="4857711"/>
            <a:ext cx="1993900" cy="1015663"/>
          </a:xfrm>
          <a:prstGeom prst="rect">
            <a:avLst/>
          </a:prstGeom>
          <a:noFill/>
        </p:spPr>
        <p:txBody>
          <a:bodyPr wrap="square" rtlCol="0">
            <a:spAutoFit/>
          </a:bodyPr>
          <a:lstStyle/>
          <a:p>
            <a:pPr algn="ctr"/>
            <a:r>
              <a:rPr lang="en-US" sz="2000" b="1" kern="1200" dirty="0" smtClean="0">
                <a:solidFill>
                  <a:schemeClr val="bg1"/>
                </a:solidFill>
                <a:latin typeface="Arial"/>
                <a:cs typeface="Arial"/>
              </a:rPr>
              <a:t>Products Lagging the Competition</a:t>
            </a:r>
            <a:endParaRPr lang="en-US" sz="2000" b="1" kern="1200" dirty="0">
              <a:solidFill>
                <a:schemeClr val="bg1"/>
              </a:solidFill>
              <a:latin typeface="Arial"/>
              <a:cs typeface="Arial"/>
            </a:endParaRPr>
          </a:p>
        </p:txBody>
      </p:sp>
      <p:sp>
        <p:nvSpPr>
          <p:cNvPr id="15" name="Rectangle 14"/>
          <p:cNvSpPr/>
          <p:nvPr/>
        </p:nvSpPr>
        <p:spPr>
          <a:xfrm>
            <a:off x="3228072" y="1371600"/>
            <a:ext cx="5153928"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28072" y="4419600"/>
            <a:ext cx="5153928"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7127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descr="iStock_000022646049Small.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6" name="Rectangle 25"/>
          <p:cNvSpPr/>
          <p:nvPr/>
        </p:nvSpPr>
        <p:spPr>
          <a:xfrm>
            <a:off x="342900" y="3978286"/>
            <a:ext cx="8225368" cy="2460737"/>
          </a:xfrm>
          <a:prstGeom prst="rect">
            <a:avLst/>
          </a:prstGeom>
          <a:solidFill>
            <a:srgbClr val="FFFFFF"/>
          </a:solidFill>
          <a:ln>
            <a:solidFill>
              <a:srgbClr val="AE4E22"/>
            </a:solidFill>
          </a:ln>
          <a:effectLst>
            <a:outerShdw blurRad="41275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42900" y="1093752"/>
            <a:ext cx="8225368" cy="2743662"/>
          </a:xfrm>
          <a:prstGeom prst="rect">
            <a:avLst/>
          </a:prstGeom>
          <a:solidFill>
            <a:srgbClr val="FFFFFF"/>
          </a:solidFill>
          <a:ln>
            <a:solidFill>
              <a:schemeClr val="accent6"/>
            </a:solidFill>
          </a:ln>
          <a:effectLst>
            <a:outerShdw blurRad="41275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2900" y="446584"/>
            <a:ext cx="8225368" cy="523220"/>
          </a:xfrm>
          <a:prstGeom prst="rect">
            <a:avLst/>
          </a:prstGeom>
          <a:noFill/>
        </p:spPr>
        <p:txBody>
          <a:bodyPr wrap="square" rtlCol="0">
            <a:spAutoFit/>
          </a:bodyPr>
          <a:lstStyle/>
          <a:p>
            <a:r>
              <a:rPr lang="en-US" sz="2800">
                <a:latin typeface="Helvetica Neue Medium"/>
                <a:cs typeface="Helvetica Neue Medium"/>
              </a:rPr>
              <a:t>State of the Development Process: 2008</a:t>
            </a:r>
          </a:p>
        </p:txBody>
      </p:sp>
      <p:pic>
        <p:nvPicPr>
          <p:cNvPr id="16" name="Picture 15" descr="iStock_000004647415Small (1).jp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82034" y="1347341"/>
            <a:ext cx="2209800" cy="2152650"/>
          </a:xfrm>
          <a:prstGeom prst="rect">
            <a:avLst/>
          </a:prstGeom>
          <a:ln>
            <a:solidFill>
              <a:schemeClr val="accent1"/>
            </a:solidFill>
          </a:ln>
        </p:spPr>
      </p:pic>
      <p:sp>
        <p:nvSpPr>
          <p:cNvPr id="18" name="TextBox 17"/>
          <p:cNvSpPr txBox="1"/>
          <p:nvPr/>
        </p:nvSpPr>
        <p:spPr>
          <a:xfrm>
            <a:off x="3228072" y="1252091"/>
            <a:ext cx="5168596" cy="2262158"/>
          </a:xfrm>
          <a:prstGeom prst="rect">
            <a:avLst/>
          </a:prstGeom>
          <a:noFill/>
        </p:spPr>
        <p:txBody>
          <a:bodyPr wrap="square" rtlCol="0">
            <a:spAutoFit/>
          </a:bodyPr>
          <a:lstStyle/>
          <a:p>
            <a:pPr marL="285750" lvl="0" indent="-285750">
              <a:spcAft>
                <a:spcPts val="600"/>
              </a:spcAft>
              <a:buClr>
                <a:schemeClr val="accent2"/>
              </a:buClr>
              <a:buSzPct val="85000"/>
              <a:buFont typeface="Arial"/>
              <a:buChar char="•"/>
            </a:pPr>
            <a:r>
              <a:rPr lang="en-US" kern="1200" dirty="0">
                <a:latin typeface="Arial"/>
              </a:rPr>
              <a:t>Development costs growing 2.5X  from 2004-2008 and the business was </a:t>
            </a:r>
            <a:br>
              <a:rPr lang="en-US" kern="1200" dirty="0">
                <a:latin typeface="Arial"/>
              </a:rPr>
            </a:br>
            <a:r>
              <a:rPr lang="en-US" kern="1200" dirty="0">
                <a:latin typeface="Arial"/>
              </a:rPr>
              <a:t>still constrained</a:t>
            </a:r>
          </a:p>
          <a:p>
            <a:pPr marL="285750" lvl="0" indent="-285750">
              <a:spcAft>
                <a:spcPts val="600"/>
              </a:spcAft>
              <a:buClr>
                <a:schemeClr val="accent2"/>
              </a:buClr>
              <a:buSzPct val="85000"/>
              <a:buFont typeface="Arial"/>
              <a:buChar char="•"/>
            </a:pPr>
            <a:r>
              <a:rPr lang="en-US" kern="1200" dirty="0">
                <a:latin typeface="Arial"/>
              </a:rPr>
              <a:t>Up to 10 different branches (driven by each product release window) in MFP</a:t>
            </a:r>
          </a:p>
          <a:p>
            <a:pPr marL="285750" lvl="0" indent="-285750">
              <a:spcAft>
                <a:spcPts val="600"/>
              </a:spcAft>
              <a:buClr>
                <a:schemeClr val="accent2"/>
              </a:buClr>
              <a:buSzPct val="85000"/>
              <a:buFont typeface="Arial"/>
              <a:buChar char="•"/>
            </a:pPr>
            <a:r>
              <a:rPr lang="en-US" kern="1200" dirty="0">
                <a:latin typeface="Arial"/>
              </a:rPr>
              <a:t>CPE driving millions/year in CPE investments</a:t>
            </a:r>
          </a:p>
          <a:p>
            <a:endParaRPr lang="en-US" kern="1200" dirty="0"/>
          </a:p>
        </p:txBody>
      </p:sp>
      <p:sp>
        <p:nvSpPr>
          <p:cNvPr id="2" name="Rectangle 1"/>
          <p:cNvSpPr/>
          <p:nvPr/>
        </p:nvSpPr>
        <p:spPr>
          <a:xfrm>
            <a:off x="782034" y="1958168"/>
            <a:ext cx="2209800" cy="864417"/>
          </a:xfrm>
          <a:prstGeom prst="rect">
            <a:avLst/>
          </a:prstGeom>
          <a:solidFill>
            <a:schemeClr val="accent3">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16368" y="2070408"/>
            <a:ext cx="1993900" cy="707886"/>
          </a:xfrm>
          <a:prstGeom prst="rect">
            <a:avLst/>
          </a:prstGeom>
          <a:noFill/>
        </p:spPr>
        <p:txBody>
          <a:bodyPr wrap="square" rtlCol="0">
            <a:spAutoFit/>
          </a:bodyPr>
          <a:lstStyle/>
          <a:p>
            <a:pPr algn="ctr"/>
            <a:r>
              <a:rPr lang="en-US" sz="2000" b="1" kern="1200">
                <a:solidFill>
                  <a:schemeClr val="bg1"/>
                </a:solidFill>
                <a:latin typeface="Arial"/>
                <a:cs typeface="Arial"/>
              </a:rPr>
              <a:t>Costs out of control</a:t>
            </a:r>
          </a:p>
        </p:txBody>
      </p:sp>
      <p:sp>
        <p:nvSpPr>
          <p:cNvPr id="20" name="TextBox 19"/>
          <p:cNvSpPr txBox="1"/>
          <p:nvPr/>
        </p:nvSpPr>
        <p:spPr>
          <a:xfrm>
            <a:off x="3359292" y="4222750"/>
            <a:ext cx="4965700" cy="2262158"/>
          </a:xfrm>
          <a:prstGeom prst="rect">
            <a:avLst/>
          </a:prstGeom>
          <a:noFill/>
        </p:spPr>
        <p:txBody>
          <a:bodyPr wrap="square" rtlCol="0">
            <a:spAutoFit/>
          </a:bodyPr>
          <a:lstStyle/>
          <a:p>
            <a:pPr marL="285750" lvl="0" indent="-285750">
              <a:spcAft>
                <a:spcPts val="600"/>
              </a:spcAft>
              <a:buClr>
                <a:schemeClr val="accent2"/>
              </a:buClr>
              <a:buSzPct val="85000"/>
              <a:buFont typeface="Arial"/>
              <a:buChar char="•"/>
            </a:pPr>
            <a:r>
              <a:rPr lang="en-US" b="1" dirty="0">
                <a:latin typeface="Arial"/>
                <a:cs typeface="Arial"/>
              </a:rPr>
              <a:t>80-90% of resources </a:t>
            </a:r>
            <a:r>
              <a:rPr lang="en-US" dirty="0">
                <a:latin typeface="Arial"/>
                <a:cs typeface="Arial"/>
              </a:rPr>
              <a:t>just porting existing FW to new products and </a:t>
            </a:r>
            <a:r>
              <a:rPr lang="en-US" dirty="0" smtClean="0">
                <a:latin typeface="Arial"/>
                <a:cs typeface="Arial"/>
              </a:rPr>
              <a:t>qualifying</a:t>
            </a:r>
            <a:endParaRPr lang="en-US" dirty="0">
              <a:latin typeface="Arial"/>
              <a:cs typeface="Arial"/>
            </a:endParaRPr>
          </a:p>
          <a:p>
            <a:pPr marL="285750" lvl="0" indent="-285750">
              <a:spcAft>
                <a:spcPts val="600"/>
              </a:spcAft>
              <a:buClr>
                <a:schemeClr val="accent2"/>
              </a:buClr>
              <a:buSzPct val="85000"/>
              <a:buFont typeface="Arial"/>
              <a:buChar char="•"/>
            </a:pPr>
            <a:r>
              <a:rPr lang="en-US" dirty="0">
                <a:latin typeface="Arial"/>
                <a:cs typeface="Arial"/>
              </a:rPr>
              <a:t>Unable to add new products to the plans due to lack of FW resources</a:t>
            </a:r>
          </a:p>
          <a:p>
            <a:pPr marL="285750" lvl="0" indent="-285750">
              <a:spcAft>
                <a:spcPts val="600"/>
              </a:spcAft>
              <a:buClr>
                <a:schemeClr val="accent2"/>
              </a:buClr>
              <a:buSzPct val="85000"/>
              <a:buFont typeface="Arial"/>
              <a:buChar char="•"/>
            </a:pPr>
            <a:r>
              <a:rPr lang="en-US" dirty="0">
                <a:latin typeface="Arial"/>
                <a:cs typeface="Arial"/>
              </a:rPr>
              <a:t>20% of resources developing plans that quickly became obsolete</a:t>
            </a:r>
          </a:p>
          <a:p>
            <a:endParaRPr lang="en-US" dirty="0"/>
          </a:p>
        </p:txBody>
      </p:sp>
      <p:pic>
        <p:nvPicPr>
          <p:cNvPr id="21" name="Picture 20" descr="iStock_000000706662XSmall.jp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82034" y="4222750"/>
            <a:ext cx="2209800" cy="1954159"/>
          </a:xfrm>
          <a:prstGeom prst="rect">
            <a:avLst/>
          </a:prstGeom>
          <a:ln>
            <a:solidFill>
              <a:srgbClr val="17708D"/>
            </a:solidFill>
          </a:ln>
        </p:spPr>
      </p:pic>
      <p:sp>
        <p:nvSpPr>
          <p:cNvPr id="22" name="Rectangle 21"/>
          <p:cNvSpPr/>
          <p:nvPr/>
        </p:nvSpPr>
        <p:spPr>
          <a:xfrm>
            <a:off x="782034" y="4710189"/>
            <a:ext cx="2209800" cy="1039698"/>
          </a:xfrm>
          <a:prstGeom prst="rect">
            <a:avLst/>
          </a:prstGeom>
          <a:solidFill>
            <a:schemeClr val="accent3">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916368" y="4734224"/>
            <a:ext cx="1993900" cy="1015663"/>
          </a:xfrm>
          <a:prstGeom prst="rect">
            <a:avLst/>
          </a:prstGeom>
          <a:noFill/>
        </p:spPr>
        <p:txBody>
          <a:bodyPr wrap="square" rtlCol="0">
            <a:spAutoFit/>
          </a:bodyPr>
          <a:lstStyle/>
          <a:p>
            <a:pPr algn="ctr"/>
            <a:r>
              <a:rPr lang="en-US" sz="2000" b="1" kern="1200" dirty="0">
                <a:solidFill>
                  <a:schemeClr val="bg1"/>
                </a:solidFill>
                <a:latin typeface="Arial"/>
                <a:cs typeface="Arial"/>
              </a:rPr>
              <a:t>Couldn’t Add Enough Resources</a:t>
            </a:r>
          </a:p>
        </p:txBody>
      </p:sp>
      <p:sp>
        <p:nvSpPr>
          <p:cNvPr id="15" name="Rectangle 14"/>
          <p:cNvSpPr/>
          <p:nvPr/>
        </p:nvSpPr>
        <p:spPr>
          <a:xfrm>
            <a:off x="3228072" y="1295400"/>
            <a:ext cx="5153928" cy="838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28072" y="4267200"/>
            <a:ext cx="5153928"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8190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HiRes.jpg"/>
          <p:cNvPicPr>
            <a:picLocks noChangeAspect="1"/>
          </p:cNvPicPr>
          <p:nvPr/>
        </p:nvPicPr>
        <p:blipFill rotWithShape="1">
          <a:blip r:embed="rId3" cstate="screen">
            <a:duotone>
              <a:schemeClr val="accent1">
                <a:shade val="45000"/>
                <a:satMod val="135000"/>
              </a:schemeClr>
              <a:prstClr val="white"/>
            </a:duotone>
            <a:alphaModFix amt="22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0" y="1605801"/>
            <a:ext cx="9144000" cy="5252199"/>
          </a:xfrm>
          <a:prstGeom prst="rect">
            <a:avLst/>
          </a:prstGeom>
        </p:spPr>
      </p:pic>
      <p:sp>
        <p:nvSpPr>
          <p:cNvPr id="2" name="Title 1"/>
          <p:cNvSpPr>
            <a:spLocks noGrp="1"/>
          </p:cNvSpPr>
          <p:nvPr>
            <p:ph type="title"/>
          </p:nvPr>
        </p:nvSpPr>
        <p:spPr>
          <a:xfrm>
            <a:off x="457200" y="274638"/>
            <a:ext cx="8155832" cy="1143000"/>
          </a:xfrm>
        </p:spPr>
        <p:txBody>
          <a:bodyPr/>
          <a:lstStyle/>
          <a:p>
            <a:r>
              <a:rPr lang="en-US" dirty="0" err="1" smtClean="0"/>
              <a:t>Cycletime</a:t>
            </a:r>
            <a:r>
              <a:rPr lang="en-US" dirty="0" smtClean="0"/>
              <a:t> Driver Improvements</a:t>
            </a:r>
            <a:endParaRPr lang="en-US" dirty="0"/>
          </a:p>
        </p:txBody>
      </p:sp>
      <p:sp>
        <p:nvSpPr>
          <p:cNvPr id="5" name="Pentagon 4"/>
          <p:cNvSpPr/>
          <p:nvPr/>
        </p:nvSpPr>
        <p:spPr>
          <a:xfrm>
            <a:off x="486420" y="1618150"/>
            <a:ext cx="3968365" cy="692056"/>
          </a:xfrm>
          <a:prstGeom prst="homePlate">
            <a:avLst>
              <a:gd name="adj" fmla="val 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Build Bosses </a:t>
            </a:r>
            <a:r>
              <a:rPr lang="en-US" sz="2000" b="1" dirty="0" smtClean="0">
                <a:solidFill>
                  <a:srgbClr val="FFFFFF"/>
                </a:solidFill>
                <a:latin typeface="Arial"/>
                <a:cs typeface="Arial"/>
              </a:rPr>
              <a:t>1 Week</a:t>
            </a:r>
            <a:endParaRPr lang="en-US" sz="2000" b="1" dirty="0">
              <a:solidFill>
                <a:srgbClr val="FFFFFF"/>
              </a:solidFill>
              <a:latin typeface="Arial"/>
              <a:cs typeface="Arial"/>
            </a:endParaRPr>
          </a:p>
        </p:txBody>
      </p:sp>
      <p:sp>
        <p:nvSpPr>
          <p:cNvPr id="15" name="Pentagon 14"/>
          <p:cNvSpPr/>
          <p:nvPr/>
        </p:nvSpPr>
        <p:spPr>
          <a:xfrm>
            <a:off x="486420" y="2469279"/>
            <a:ext cx="3968365"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Number of Builds </a:t>
            </a:r>
            <a:r>
              <a:rPr lang="en-US" sz="2000" b="1" dirty="0" smtClean="0">
                <a:solidFill>
                  <a:srgbClr val="FFFFFF"/>
                </a:solidFill>
                <a:latin typeface="Arial"/>
                <a:cs typeface="Arial"/>
              </a:rPr>
              <a:t>1-2</a:t>
            </a:r>
            <a:endParaRPr lang="en-US" sz="2000" b="1" dirty="0">
              <a:solidFill>
                <a:srgbClr val="FFFFFF"/>
              </a:solidFill>
              <a:latin typeface="Arial"/>
              <a:cs typeface="Arial"/>
            </a:endParaRPr>
          </a:p>
        </p:txBody>
      </p:sp>
      <p:sp>
        <p:nvSpPr>
          <p:cNvPr id="17" name="Pentagon 16"/>
          <p:cNvSpPr/>
          <p:nvPr/>
        </p:nvSpPr>
        <p:spPr>
          <a:xfrm>
            <a:off x="486420" y="3306897"/>
            <a:ext cx="3968365"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Feedback on Main </a:t>
            </a:r>
            <a:r>
              <a:rPr lang="en-US" b="1" dirty="0" smtClean="0">
                <a:solidFill>
                  <a:srgbClr val="FFFFFF"/>
                </a:solidFill>
                <a:latin typeface="Arial"/>
                <a:cs typeface="Arial"/>
              </a:rPr>
              <a:t>~10 Commits/Day</a:t>
            </a:r>
            <a:endParaRPr lang="en-US" b="1" dirty="0">
              <a:solidFill>
                <a:srgbClr val="FFFFFF"/>
              </a:solidFill>
              <a:latin typeface="Arial"/>
              <a:cs typeface="Arial"/>
            </a:endParaRPr>
          </a:p>
        </p:txBody>
      </p:sp>
      <p:sp>
        <p:nvSpPr>
          <p:cNvPr id="19" name="Pentagon 18"/>
          <p:cNvSpPr/>
          <p:nvPr/>
        </p:nvSpPr>
        <p:spPr>
          <a:xfrm>
            <a:off x="486420" y="4144515"/>
            <a:ext cx="3968365"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Full Manual Registration </a:t>
            </a:r>
            <a:r>
              <a:rPr lang="en-US" sz="2000" b="1" dirty="0" smtClean="0">
                <a:solidFill>
                  <a:srgbClr val="FFFFFF"/>
                </a:solidFill>
                <a:latin typeface="Arial"/>
                <a:cs typeface="Arial"/>
              </a:rPr>
              <a:t>6 Weeks</a:t>
            </a:r>
            <a:endParaRPr lang="en-US" sz="2000" b="1" dirty="0">
              <a:solidFill>
                <a:srgbClr val="FFFFFF"/>
              </a:solidFill>
              <a:latin typeface="Arial"/>
              <a:cs typeface="Arial"/>
            </a:endParaRPr>
          </a:p>
        </p:txBody>
      </p:sp>
      <p:sp>
        <p:nvSpPr>
          <p:cNvPr id="18" name="Rectangle 17"/>
          <p:cNvSpPr/>
          <p:nvPr/>
        </p:nvSpPr>
        <p:spPr>
          <a:xfrm>
            <a:off x="4804616" y="1618150"/>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Rectangle 19"/>
          <p:cNvSpPr/>
          <p:nvPr/>
        </p:nvSpPr>
        <p:spPr>
          <a:xfrm>
            <a:off x="4804616" y="2469279"/>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04616" y="3306897"/>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804616" y="4137199"/>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115114" y="1751981"/>
            <a:ext cx="3304251" cy="400110"/>
          </a:xfrm>
          <a:prstGeom prst="rect">
            <a:avLst/>
          </a:prstGeom>
          <a:noFill/>
        </p:spPr>
        <p:txBody>
          <a:bodyPr wrap="square" rtlCol="0">
            <a:spAutoFit/>
          </a:bodyPr>
          <a:lstStyle/>
          <a:p>
            <a:pPr algn="ctr"/>
            <a:r>
              <a:rPr lang="en-US" dirty="0" smtClean="0">
                <a:solidFill>
                  <a:srgbClr val="FFFFFF"/>
                </a:solidFill>
                <a:latin typeface="Arial"/>
                <a:cs typeface="Arial"/>
              </a:rPr>
              <a:t>Continuous Integration </a:t>
            </a:r>
            <a:r>
              <a:rPr lang="en-US" sz="2000" b="1" dirty="0" smtClean="0">
                <a:solidFill>
                  <a:srgbClr val="FFFFFF"/>
                </a:solidFill>
                <a:latin typeface="Arial"/>
                <a:cs typeface="Arial"/>
              </a:rPr>
              <a:t>3hrs</a:t>
            </a:r>
            <a:endParaRPr lang="en-US" sz="2000" b="1" dirty="0">
              <a:solidFill>
                <a:srgbClr val="FFFFFF"/>
              </a:solidFill>
              <a:latin typeface="Arial"/>
              <a:cs typeface="Arial"/>
            </a:endParaRPr>
          </a:p>
        </p:txBody>
      </p:sp>
      <p:sp>
        <p:nvSpPr>
          <p:cNvPr id="46" name="TextBox 45"/>
          <p:cNvSpPr txBox="1"/>
          <p:nvPr/>
        </p:nvSpPr>
        <p:spPr>
          <a:xfrm>
            <a:off x="4804616" y="2622091"/>
            <a:ext cx="3808420" cy="384721"/>
          </a:xfrm>
          <a:prstGeom prst="rect">
            <a:avLst/>
          </a:prstGeom>
          <a:noFill/>
        </p:spPr>
        <p:txBody>
          <a:bodyPr wrap="square" rtlCol="0">
            <a:spAutoFit/>
          </a:bodyPr>
          <a:lstStyle/>
          <a:p>
            <a:pPr algn="ctr"/>
            <a:r>
              <a:rPr lang="en-US" sz="1700" dirty="0" smtClean="0">
                <a:solidFill>
                  <a:srgbClr val="FFFFFF"/>
                </a:solidFill>
                <a:latin typeface="Arial"/>
                <a:cs typeface="Arial"/>
              </a:rPr>
              <a:t>Continuous Integration </a:t>
            </a:r>
            <a:r>
              <a:rPr lang="en-US" sz="1900" b="1" dirty="0" smtClean="0">
                <a:solidFill>
                  <a:srgbClr val="FFFFFF"/>
                </a:solidFill>
                <a:latin typeface="Arial"/>
                <a:cs typeface="Arial"/>
              </a:rPr>
              <a:t>10-15/Day</a:t>
            </a:r>
            <a:endParaRPr lang="en-US" sz="1900" b="1" dirty="0">
              <a:solidFill>
                <a:srgbClr val="FFFFFF"/>
              </a:solidFill>
              <a:latin typeface="Arial"/>
              <a:cs typeface="Arial"/>
            </a:endParaRPr>
          </a:p>
        </p:txBody>
      </p:sp>
      <p:sp>
        <p:nvSpPr>
          <p:cNvPr id="47" name="TextBox 46"/>
          <p:cNvSpPr txBox="1"/>
          <p:nvPr/>
        </p:nvSpPr>
        <p:spPr>
          <a:xfrm>
            <a:off x="4804616" y="3468685"/>
            <a:ext cx="3808416" cy="384721"/>
          </a:xfrm>
          <a:prstGeom prst="rect">
            <a:avLst/>
          </a:prstGeom>
          <a:noFill/>
        </p:spPr>
        <p:txBody>
          <a:bodyPr wrap="square" rtlCol="0">
            <a:spAutoFit/>
          </a:bodyPr>
          <a:lstStyle/>
          <a:p>
            <a:pPr algn="ctr"/>
            <a:r>
              <a:rPr lang="en-US" dirty="0" err="1" smtClean="0">
                <a:solidFill>
                  <a:srgbClr val="FFFFFF"/>
                </a:solidFill>
                <a:latin typeface="Arial"/>
                <a:cs typeface="Arial"/>
              </a:rPr>
              <a:t>Autorevert</a:t>
            </a:r>
            <a:r>
              <a:rPr lang="en-US" dirty="0">
                <a:solidFill>
                  <a:srgbClr val="FFFFFF"/>
                </a:solidFill>
                <a:latin typeface="Arial"/>
                <a:cs typeface="Arial"/>
              </a:rPr>
              <a:t> </a:t>
            </a:r>
            <a:r>
              <a:rPr lang="en-US" sz="1900" b="1" dirty="0" smtClean="0">
                <a:solidFill>
                  <a:srgbClr val="FFFFFF"/>
                </a:solidFill>
                <a:latin typeface="Arial"/>
                <a:cs typeface="Arial"/>
              </a:rPr>
              <a:t>~100 Commits/Day</a:t>
            </a:r>
            <a:endParaRPr lang="en-US" sz="1900" b="1" dirty="0">
              <a:solidFill>
                <a:srgbClr val="FFFFFF"/>
              </a:solidFill>
              <a:latin typeface="Arial"/>
              <a:cs typeface="Arial"/>
            </a:endParaRPr>
          </a:p>
        </p:txBody>
      </p:sp>
      <p:sp>
        <p:nvSpPr>
          <p:cNvPr id="48" name="TextBox 47"/>
          <p:cNvSpPr txBox="1"/>
          <p:nvPr/>
        </p:nvSpPr>
        <p:spPr>
          <a:xfrm>
            <a:off x="4804616" y="4303520"/>
            <a:ext cx="3808416" cy="400110"/>
          </a:xfrm>
          <a:prstGeom prst="rect">
            <a:avLst/>
          </a:prstGeom>
          <a:noFill/>
        </p:spPr>
        <p:txBody>
          <a:bodyPr wrap="square" rtlCol="0">
            <a:spAutoFit/>
          </a:bodyPr>
          <a:lstStyle/>
          <a:p>
            <a:pPr algn="ctr"/>
            <a:r>
              <a:rPr lang="en-US" dirty="0" smtClean="0">
                <a:solidFill>
                  <a:srgbClr val="FFFFFF"/>
                </a:solidFill>
                <a:latin typeface="Arial"/>
                <a:cs typeface="Arial"/>
              </a:rPr>
              <a:t>Auto Regression Testing </a:t>
            </a:r>
            <a:r>
              <a:rPr lang="en-US" sz="2000" b="1" dirty="0" smtClean="0">
                <a:solidFill>
                  <a:srgbClr val="FFFFFF"/>
                </a:solidFill>
                <a:latin typeface="Arial"/>
                <a:cs typeface="Arial"/>
              </a:rPr>
              <a:t>24 </a:t>
            </a:r>
            <a:r>
              <a:rPr lang="en-US" sz="2000" b="1" dirty="0" err="1" smtClean="0">
                <a:solidFill>
                  <a:srgbClr val="FFFFFF"/>
                </a:solidFill>
                <a:latin typeface="Arial"/>
                <a:cs typeface="Arial"/>
              </a:rPr>
              <a:t>Hrs</a:t>
            </a:r>
            <a:endParaRPr lang="en-US" sz="2000" b="1" dirty="0">
              <a:solidFill>
                <a:srgbClr val="FFFFFF"/>
              </a:solidFill>
              <a:latin typeface="Arial"/>
              <a:cs typeface="Arial"/>
            </a:endParaRPr>
          </a:p>
        </p:txBody>
      </p:sp>
      <p:sp>
        <p:nvSpPr>
          <p:cNvPr id="51" name="TextBox 50"/>
          <p:cNvSpPr txBox="1"/>
          <p:nvPr/>
        </p:nvSpPr>
        <p:spPr>
          <a:xfrm>
            <a:off x="4962249" y="1144136"/>
            <a:ext cx="3457116" cy="461665"/>
          </a:xfrm>
          <a:prstGeom prst="rect">
            <a:avLst/>
          </a:prstGeom>
          <a:noFill/>
        </p:spPr>
        <p:txBody>
          <a:bodyPr wrap="square" rtlCol="0">
            <a:spAutoFit/>
          </a:bodyPr>
          <a:lstStyle/>
          <a:p>
            <a:pPr algn="ctr"/>
            <a:r>
              <a:rPr lang="en-US" sz="2400" b="1" dirty="0" smtClean="0">
                <a:solidFill>
                  <a:srgbClr val="7F7F7F"/>
                </a:solidFill>
              </a:rPr>
              <a:t>2011</a:t>
            </a:r>
            <a:endParaRPr lang="en-US" sz="2400" b="1" dirty="0">
              <a:solidFill>
                <a:srgbClr val="7F7F7F"/>
              </a:solidFill>
            </a:endParaRPr>
          </a:p>
        </p:txBody>
      </p:sp>
      <p:sp>
        <p:nvSpPr>
          <p:cNvPr id="52" name="TextBox 51"/>
          <p:cNvSpPr txBox="1"/>
          <p:nvPr/>
        </p:nvSpPr>
        <p:spPr>
          <a:xfrm>
            <a:off x="486419" y="1156485"/>
            <a:ext cx="3829089" cy="461665"/>
          </a:xfrm>
          <a:prstGeom prst="rect">
            <a:avLst/>
          </a:prstGeom>
          <a:noFill/>
        </p:spPr>
        <p:txBody>
          <a:bodyPr wrap="square" rtlCol="0">
            <a:spAutoFit/>
          </a:bodyPr>
          <a:lstStyle/>
          <a:p>
            <a:pPr algn="ctr"/>
            <a:r>
              <a:rPr lang="en-US" sz="2400" b="1" dirty="0" smtClean="0">
                <a:solidFill>
                  <a:schemeClr val="accent1"/>
                </a:solidFill>
              </a:rPr>
              <a:t>2008</a:t>
            </a:r>
            <a:endParaRPr lang="en-US" sz="2400" b="1" dirty="0">
              <a:solidFill>
                <a:schemeClr val="accent1"/>
              </a:solidFill>
            </a:endParaRPr>
          </a:p>
        </p:txBody>
      </p:sp>
      <p:sp>
        <p:nvSpPr>
          <p:cNvPr id="26" name="Right Arrow 25"/>
          <p:cNvSpPr/>
          <p:nvPr/>
        </p:nvSpPr>
        <p:spPr>
          <a:xfrm>
            <a:off x="4262773" y="2626670"/>
            <a:ext cx="1060097" cy="1254449"/>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0504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HiRes.jpg"/>
          <p:cNvPicPr>
            <a:picLocks noChangeAspect="1"/>
          </p:cNvPicPr>
          <p:nvPr/>
        </p:nvPicPr>
        <p:blipFill rotWithShape="1">
          <a:blip r:embed="rId3" cstate="screen">
            <a:duotone>
              <a:schemeClr val="accent1">
                <a:shade val="45000"/>
                <a:satMod val="135000"/>
              </a:schemeClr>
              <a:prstClr val="white"/>
            </a:duotone>
            <a:alphaModFix amt="27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0" y="1605801"/>
            <a:ext cx="9144000" cy="5252199"/>
          </a:xfrm>
          <a:prstGeom prst="rect">
            <a:avLst/>
          </a:prstGeom>
        </p:spPr>
      </p:pic>
      <p:sp>
        <p:nvSpPr>
          <p:cNvPr id="2" name="Title 1"/>
          <p:cNvSpPr>
            <a:spLocks noGrp="1"/>
          </p:cNvSpPr>
          <p:nvPr>
            <p:ph type="title"/>
          </p:nvPr>
        </p:nvSpPr>
        <p:spPr/>
        <p:txBody>
          <a:bodyPr/>
          <a:lstStyle/>
          <a:p>
            <a:r>
              <a:rPr lang="en-US" sz="4400" dirty="0" smtClean="0"/>
              <a:t>Cost Driver Improvements</a:t>
            </a:r>
            <a:endParaRPr lang="en-US" sz="4400" dirty="0"/>
          </a:p>
        </p:txBody>
      </p:sp>
      <p:sp>
        <p:nvSpPr>
          <p:cNvPr id="5" name="Pentagon 4"/>
          <p:cNvSpPr/>
          <p:nvPr/>
        </p:nvSpPr>
        <p:spPr>
          <a:xfrm>
            <a:off x="486420" y="1618150"/>
            <a:ext cx="3966051" cy="692056"/>
          </a:xfrm>
          <a:prstGeom prst="homePlate">
            <a:avLst>
              <a:gd name="adj" fmla="val 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Arial"/>
                <a:cs typeface="Arial"/>
              </a:rPr>
              <a:t>Code Integration </a:t>
            </a:r>
            <a:r>
              <a:rPr lang="en-US" sz="2000" b="1" dirty="0" smtClean="0">
                <a:solidFill>
                  <a:schemeClr val="bg1"/>
                </a:solidFill>
                <a:latin typeface="Arial"/>
                <a:cs typeface="Arial"/>
              </a:rPr>
              <a:t>10%</a:t>
            </a:r>
            <a:endParaRPr lang="en-US" sz="2000" b="1" dirty="0">
              <a:solidFill>
                <a:schemeClr val="bg1"/>
              </a:solidFill>
              <a:latin typeface="Arial"/>
              <a:cs typeface="Arial"/>
            </a:endParaRPr>
          </a:p>
        </p:txBody>
      </p:sp>
      <p:sp>
        <p:nvSpPr>
          <p:cNvPr id="15" name="Pentagon 14"/>
          <p:cNvSpPr/>
          <p:nvPr/>
        </p:nvSpPr>
        <p:spPr>
          <a:xfrm>
            <a:off x="486420" y="2469279"/>
            <a:ext cx="3966051"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Detailed Planning </a:t>
            </a:r>
            <a:r>
              <a:rPr lang="en-US" sz="2000" b="1" dirty="0" smtClean="0">
                <a:solidFill>
                  <a:srgbClr val="FFFFFF"/>
                </a:solidFill>
                <a:latin typeface="Arial"/>
                <a:cs typeface="Arial"/>
              </a:rPr>
              <a:t>20%</a:t>
            </a:r>
            <a:endParaRPr lang="en-US" sz="2000" b="1" dirty="0">
              <a:solidFill>
                <a:srgbClr val="FFFFFF"/>
              </a:solidFill>
              <a:latin typeface="Arial"/>
              <a:cs typeface="Arial"/>
            </a:endParaRPr>
          </a:p>
        </p:txBody>
      </p:sp>
      <p:sp>
        <p:nvSpPr>
          <p:cNvPr id="17" name="Pentagon 16"/>
          <p:cNvSpPr/>
          <p:nvPr/>
        </p:nvSpPr>
        <p:spPr>
          <a:xfrm>
            <a:off x="486420" y="3306897"/>
            <a:ext cx="3966051"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Porting Code</a:t>
            </a:r>
            <a:r>
              <a:rPr lang="en-US" b="1" dirty="0" smtClean="0">
                <a:solidFill>
                  <a:srgbClr val="FFFFFF"/>
                </a:solidFill>
                <a:latin typeface="Arial"/>
                <a:cs typeface="Arial"/>
              </a:rPr>
              <a:t> </a:t>
            </a:r>
            <a:r>
              <a:rPr lang="en-US" sz="2000" b="1" dirty="0" smtClean="0">
                <a:solidFill>
                  <a:srgbClr val="FFFFFF"/>
                </a:solidFill>
                <a:latin typeface="Arial"/>
                <a:cs typeface="Arial"/>
              </a:rPr>
              <a:t>25%</a:t>
            </a:r>
            <a:endParaRPr lang="en-US" sz="2000" b="1" dirty="0">
              <a:solidFill>
                <a:srgbClr val="FFFFFF"/>
              </a:solidFill>
              <a:latin typeface="Arial"/>
              <a:cs typeface="Arial"/>
            </a:endParaRPr>
          </a:p>
        </p:txBody>
      </p:sp>
      <p:sp>
        <p:nvSpPr>
          <p:cNvPr id="19" name="Pentagon 18"/>
          <p:cNvSpPr/>
          <p:nvPr/>
        </p:nvSpPr>
        <p:spPr>
          <a:xfrm>
            <a:off x="486420" y="4144515"/>
            <a:ext cx="3966051"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Current Product Support </a:t>
            </a:r>
            <a:r>
              <a:rPr lang="en-US" sz="2000" b="1" dirty="0" smtClean="0">
                <a:solidFill>
                  <a:srgbClr val="FFFFFF"/>
                </a:solidFill>
                <a:latin typeface="Arial"/>
                <a:cs typeface="Arial"/>
              </a:rPr>
              <a:t>25%</a:t>
            </a:r>
            <a:endParaRPr lang="en-US" sz="2000" b="1" dirty="0">
              <a:solidFill>
                <a:srgbClr val="FFFFFF"/>
              </a:solidFill>
              <a:latin typeface="Arial"/>
              <a:cs typeface="Arial"/>
            </a:endParaRPr>
          </a:p>
        </p:txBody>
      </p:sp>
      <p:sp>
        <p:nvSpPr>
          <p:cNvPr id="21" name="Pentagon 20"/>
          <p:cNvSpPr/>
          <p:nvPr/>
        </p:nvSpPr>
        <p:spPr>
          <a:xfrm>
            <a:off x="486420" y="4995644"/>
            <a:ext cx="3966051"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Manual Testing </a:t>
            </a:r>
            <a:r>
              <a:rPr lang="en-US" sz="2000" b="1" dirty="0" smtClean="0">
                <a:solidFill>
                  <a:srgbClr val="FFFFFF"/>
                </a:solidFill>
                <a:latin typeface="Arial"/>
                <a:cs typeface="Arial"/>
              </a:rPr>
              <a:t>15%</a:t>
            </a:r>
            <a:endParaRPr lang="en-US" sz="2000" b="1" dirty="0">
              <a:solidFill>
                <a:srgbClr val="FFFFFF"/>
              </a:solidFill>
              <a:latin typeface="Arial"/>
              <a:cs typeface="Arial"/>
            </a:endParaRPr>
          </a:p>
        </p:txBody>
      </p:sp>
      <p:sp>
        <p:nvSpPr>
          <p:cNvPr id="23" name="Pentagon 22"/>
          <p:cNvSpPr/>
          <p:nvPr/>
        </p:nvSpPr>
        <p:spPr>
          <a:xfrm>
            <a:off x="486420" y="5873792"/>
            <a:ext cx="3966051"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Capacity for Innovation </a:t>
            </a:r>
            <a:r>
              <a:rPr lang="en-US" sz="2000" b="1" dirty="0" smtClean="0">
                <a:solidFill>
                  <a:srgbClr val="FFFFFF"/>
                </a:solidFill>
                <a:latin typeface="Arial"/>
                <a:cs typeface="Arial"/>
              </a:rPr>
              <a:t>~5%</a:t>
            </a:r>
            <a:endParaRPr lang="en-US" sz="2000" b="1" dirty="0">
              <a:solidFill>
                <a:srgbClr val="FFFFFF"/>
              </a:solidFill>
              <a:latin typeface="Arial"/>
              <a:cs typeface="Arial"/>
            </a:endParaRPr>
          </a:p>
        </p:txBody>
      </p:sp>
      <p:sp>
        <p:nvSpPr>
          <p:cNvPr id="3" name="Rectangle 2"/>
          <p:cNvSpPr/>
          <p:nvPr/>
        </p:nvSpPr>
        <p:spPr>
          <a:xfrm>
            <a:off x="4804616" y="1618150"/>
            <a:ext cx="3808416" cy="69205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FFFFFF"/>
              </a:solidFill>
              <a:latin typeface="Arial"/>
              <a:cs typeface="Arial"/>
            </a:endParaRPr>
          </a:p>
        </p:txBody>
      </p:sp>
      <p:sp>
        <p:nvSpPr>
          <p:cNvPr id="25" name="Rectangle 24"/>
          <p:cNvSpPr/>
          <p:nvPr/>
        </p:nvSpPr>
        <p:spPr>
          <a:xfrm>
            <a:off x="4804620" y="2469279"/>
            <a:ext cx="3808416" cy="69205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26" name="Rectangle 25"/>
          <p:cNvSpPr/>
          <p:nvPr/>
        </p:nvSpPr>
        <p:spPr>
          <a:xfrm>
            <a:off x="4804620" y="3306897"/>
            <a:ext cx="3808416" cy="69205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27" name="Rectangle 26"/>
          <p:cNvSpPr/>
          <p:nvPr/>
        </p:nvSpPr>
        <p:spPr>
          <a:xfrm>
            <a:off x="4804616" y="4144515"/>
            <a:ext cx="3808416" cy="69205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28" name="Rectangle 27"/>
          <p:cNvSpPr/>
          <p:nvPr/>
        </p:nvSpPr>
        <p:spPr>
          <a:xfrm>
            <a:off x="4804616" y="4995644"/>
            <a:ext cx="3808416" cy="69205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29" name="Rectangle 28"/>
          <p:cNvSpPr/>
          <p:nvPr/>
        </p:nvSpPr>
        <p:spPr>
          <a:xfrm>
            <a:off x="4804616" y="5873792"/>
            <a:ext cx="3808416" cy="69205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45" name="TextBox 44"/>
          <p:cNvSpPr txBox="1"/>
          <p:nvPr/>
        </p:nvSpPr>
        <p:spPr>
          <a:xfrm>
            <a:off x="5126871" y="1728465"/>
            <a:ext cx="3486163" cy="400110"/>
          </a:xfrm>
          <a:prstGeom prst="rect">
            <a:avLst/>
          </a:prstGeom>
          <a:noFill/>
        </p:spPr>
        <p:txBody>
          <a:bodyPr wrap="square" rtlCol="0">
            <a:spAutoFit/>
          </a:bodyPr>
          <a:lstStyle/>
          <a:p>
            <a:pPr algn="ctr"/>
            <a:r>
              <a:rPr lang="en-US" dirty="0" smtClean="0">
                <a:solidFill>
                  <a:srgbClr val="FFFFFF"/>
                </a:solidFill>
                <a:latin typeface="Arial"/>
                <a:cs typeface="Arial"/>
              </a:rPr>
              <a:t>Continuous Integration </a:t>
            </a:r>
            <a:r>
              <a:rPr lang="en-US" sz="2000" b="1" dirty="0" smtClean="0">
                <a:solidFill>
                  <a:srgbClr val="FFFFFF"/>
                </a:solidFill>
                <a:latin typeface="Arial"/>
                <a:cs typeface="Arial"/>
              </a:rPr>
              <a:t>2%</a:t>
            </a:r>
            <a:endParaRPr lang="en-US" sz="2000" b="1" dirty="0">
              <a:solidFill>
                <a:srgbClr val="FFFFFF"/>
              </a:solidFill>
              <a:latin typeface="Arial"/>
              <a:cs typeface="Arial"/>
            </a:endParaRPr>
          </a:p>
        </p:txBody>
      </p:sp>
      <p:sp>
        <p:nvSpPr>
          <p:cNvPr id="46" name="TextBox 45"/>
          <p:cNvSpPr txBox="1"/>
          <p:nvPr/>
        </p:nvSpPr>
        <p:spPr>
          <a:xfrm>
            <a:off x="5126872" y="2622091"/>
            <a:ext cx="3486163" cy="400110"/>
          </a:xfrm>
          <a:prstGeom prst="rect">
            <a:avLst/>
          </a:prstGeom>
          <a:noFill/>
        </p:spPr>
        <p:txBody>
          <a:bodyPr wrap="square" rtlCol="0">
            <a:spAutoFit/>
          </a:bodyPr>
          <a:lstStyle/>
          <a:p>
            <a:pPr algn="ctr"/>
            <a:r>
              <a:rPr lang="en-US" dirty="0" smtClean="0">
                <a:solidFill>
                  <a:srgbClr val="FFFFFF"/>
                </a:solidFill>
                <a:latin typeface="Arial"/>
                <a:cs typeface="Arial"/>
              </a:rPr>
              <a:t>Agile Planning </a:t>
            </a:r>
            <a:r>
              <a:rPr lang="en-US" sz="2000" b="1" dirty="0">
                <a:solidFill>
                  <a:srgbClr val="FFFFFF"/>
                </a:solidFill>
                <a:latin typeface="Arial"/>
                <a:cs typeface="Arial"/>
              </a:rPr>
              <a:t>5</a:t>
            </a:r>
            <a:r>
              <a:rPr lang="en-US" sz="2000" b="1" dirty="0" smtClean="0">
                <a:solidFill>
                  <a:srgbClr val="FFFFFF"/>
                </a:solidFill>
                <a:latin typeface="Arial"/>
                <a:cs typeface="Arial"/>
              </a:rPr>
              <a:t>%</a:t>
            </a:r>
            <a:endParaRPr lang="en-US" sz="2000" b="1" dirty="0">
              <a:solidFill>
                <a:srgbClr val="FFFFFF"/>
              </a:solidFill>
              <a:latin typeface="Arial"/>
              <a:cs typeface="Arial"/>
            </a:endParaRPr>
          </a:p>
        </p:txBody>
      </p:sp>
      <p:sp>
        <p:nvSpPr>
          <p:cNvPr id="47" name="TextBox 46"/>
          <p:cNvSpPr txBox="1"/>
          <p:nvPr/>
        </p:nvSpPr>
        <p:spPr>
          <a:xfrm>
            <a:off x="5126871" y="3468685"/>
            <a:ext cx="3486163" cy="400110"/>
          </a:xfrm>
          <a:prstGeom prst="rect">
            <a:avLst/>
          </a:prstGeom>
          <a:noFill/>
        </p:spPr>
        <p:txBody>
          <a:bodyPr wrap="square" rtlCol="0">
            <a:spAutoFit/>
          </a:bodyPr>
          <a:lstStyle/>
          <a:p>
            <a:pPr algn="ctr"/>
            <a:r>
              <a:rPr lang="en-US" dirty="0" smtClean="0">
                <a:solidFill>
                  <a:srgbClr val="FFFFFF"/>
                </a:solidFill>
                <a:latin typeface="Arial"/>
                <a:cs typeface="Arial"/>
              </a:rPr>
              <a:t>One Main Branch </a:t>
            </a:r>
            <a:r>
              <a:rPr lang="en-US" sz="2000" b="1" dirty="0" smtClean="0">
                <a:solidFill>
                  <a:srgbClr val="FFFFFF"/>
                </a:solidFill>
                <a:latin typeface="Arial"/>
                <a:cs typeface="Arial"/>
              </a:rPr>
              <a:t>15%</a:t>
            </a:r>
            <a:endParaRPr lang="en-US" sz="2000" b="1" dirty="0">
              <a:solidFill>
                <a:srgbClr val="FFFFFF"/>
              </a:solidFill>
              <a:latin typeface="Arial"/>
              <a:cs typeface="Arial"/>
            </a:endParaRPr>
          </a:p>
        </p:txBody>
      </p:sp>
      <p:sp>
        <p:nvSpPr>
          <p:cNvPr id="48" name="TextBox 47"/>
          <p:cNvSpPr txBox="1"/>
          <p:nvPr/>
        </p:nvSpPr>
        <p:spPr>
          <a:xfrm>
            <a:off x="5126870" y="4291762"/>
            <a:ext cx="3486163" cy="400110"/>
          </a:xfrm>
          <a:prstGeom prst="rect">
            <a:avLst/>
          </a:prstGeom>
          <a:noFill/>
        </p:spPr>
        <p:txBody>
          <a:bodyPr wrap="square" rtlCol="0">
            <a:spAutoFit/>
          </a:bodyPr>
          <a:lstStyle/>
          <a:p>
            <a:pPr algn="ctr"/>
            <a:r>
              <a:rPr lang="en-US" dirty="0" smtClean="0">
                <a:solidFill>
                  <a:srgbClr val="FFFFFF"/>
                </a:solidFill>
                <a:latin typeface="Arial"/>
                <a:cs typeface="Arial"/>
              </a:rPr>
              <a:t>One Branch CPE </a:t>
            </a:r>
            <a:r>
              <a:rPr lang="en-US" sz="2000" b="1" dirty="0" smtClean="0">
                <a:solidFill>
                  <a:srgbClr val="FFFFFF"/>
                </a:solidFill>
                <a:latin typeface="Arial"/>
                <a:cs typeface="Arial"/>
              </a:rPr>
              <a:t>5%</a:t>
            </a:r>
            <a:endParaRPr lang="en-US" sz="2000" b="1" dirty="0">
              <a:solidFill>
                <a:srgbClr val="FFFFFF"/>
              </a:solidFill>
              <a:latin typeface="Arial"/>
              <a:cs typeface="Arial"/>
            </a:endParaRPr>
          </a:p>
        </p:txBody>
      </p:sp>
      <p:sp>
        <p:nvSpPr>
          <p:cNvPr id="49" name="TextBox 48"/>
          <p:cNvSpPr txBox="1"/>
          <p:nvPr/>
        </p:nvSpPr>
        <p:spPr>
          <a:xfrm>
            <a:off x="5126869" y="5173631"/>
            <a:ext cx="3486163" cy="400110"/>
          </a:xfrm>
          <a:prstGeom prst="rect">
            <a:avLst/>
          </a:prstGeom>
          <a:noFill/>
        </p:spPr>
        <p:txBody>
          <a:bodyPr wrap="square" rtlCol="0">
            <a:spAutoFit/>
          </a:bodyPr>
          <a:lstStyle/>
          <a:p>
            <a:pPr algn="ctr"/>
            <a:r>
              <a:rPr lang="en-US" dirty="0" smtClean="0">
                <a:solidFill>
                  <a:srgbClr val="FFFFFF"/>
                </a:solidFill>
                <a:latin typeface="Arial"/>
                <a:cs typeface="Arial"/>
              </a:rPr>
              <a:t>Most Testing Automated </a:t>
            </a:r>
            <a:r>
              <a:rPr lang="en-US" sz="2000" b="1" dirty="0" smtClean="0">
                <a:solidFill>
                  <a:srgbClr val="FFFFFF"/>
                </a:solidFill>
                <a:latin typeface="Arial"/>
                <a:cs typeface="Arial"/>
              </a:rPr>
              <a:t>5%</a:t>
            </a:r>
            <a:endParaRPr lang="en-US" sz="2000" b="1" dirty="0">
              <a:solidFill>
                <a:srgbClr val="FFFFFF"/>
              </a:solidFill>
              <a:latin typeface="Arial"/>
              <a:cs typeface="Arial"/>
            </a:endParaRPr>
          </a:p>
        </p:txBody>
      </p:sp>
      <p:sp>
        <p:nvSpPr>
          <p:cNvPr id="50" name="TextBox 49"/>
          <p:cNvSpPr txBox="1"/>
          <p:nvPr/>
        </p:nvSpPr>
        <p:spPr>
          <a:xfrm>
            <a:off x="5091598" y="5996710"/>
            <a:ext cx="3521438" cy="400110"/>
          </a:xfrm>
          <a:prstGeom prst="rect">
            <a:avLst/>
          </a:prstGeom>
          <a:noFill/>
        </p:spPr>
        <p:txBody>
          <a:bodyPr wrap="square" rtlCol="0">
            <a:spAutoFit/>
          </a:bodyPr>
          <a:lstStyle/>
          <a:p>
            <a:pPr algn="ctr"/>
            <a:r>
              <a:rPr lang="en-US" b="1" i="1" dirty="0" smtClean="0">
                <a:solidFill>
                  <a:srgbClr val="FFFFFF"/>
                </a:solidFill>
                <a:latin typeface="Arial"/>
                <a:cs typeface="Arial"/>
              </a:rPr>
              <a:t>Capacity for Innovation </a:t>
            </a:r>
            <a:r>
              <a:rPr lang="en-US" sz="2000" b="1" dirty="0" smtClean="0">
                <a:solidFill>
                  <a:srgbClr val="FFFFFF"/>
                </a:solidFill>
                <a:latin typeface="Arial"/>
                <a:cs typeface="Arial"/>
              </a:rPr>
              <a:t>~40%</a:t>
            </a:r>
            <a:endParaRPr lang="en-US" sz="2000" b="1" dirty="0">
              <a:solidFill>
                <a:srgbClr val="FFFFFF"/>
              </a:solidFill>
              <a:latin typeface="Arial"/>
              <a:cs typeface="Arial"/>
            </a:endParaRPr>
          </a:p>
        </p:txBody>
      </p:sp>
      <p:sp>
        <p:nvSpPr>
          <p:cNvPr id="51" name="TextBox 50"/>
          <p:cNvSpPr txBox="1"/>
          <p:nvPr/>
        </p:nvSpPr>
        <p:spPr>
          <a:xfrm>
            <a:off x="4962249" y="1144136"/>
            <a:ext cx="3457116" cy="461665"/>
          </a:xfrm>
          <a:prstGeom prst="rect">
            <a:avLst/>
          </a:prstGeom>
          <a:noFill/>
        </p:spPr>
        <p:txBody>
          <a:bodyPr wrap="square" rtlCol="0">
            <a:spAutoFit/>
          </a:bodyPr>
          <a:lstStyle/>
          <a:p>
            <a:pPr algn="ctr"/>
            <a:r>
              <a:rPr lang="en-US" sz="2400" b="1" dirty="0" smtClean="0">
                <a:solidFill>
                  <a:schemeClr val="tx1">
                    <a:lumMod val="50000"/>
                    <a:lumOff val="50000"/>
                  </a:schemeClr>
                </a:solidFill>
                <a:latin typeface="Arial"/>
                <a:cs typeface="Arial"/>
              </a:rPr>
              <a:t>2011</a:t>
            </a:r>
            <a:endParaRPr lang="en-US" sz="2400" b="1" dirty="0">
              <a:solidFill>
                <a:schemeClr val="tx1">
                  <a:lumMod val="50000"/>
                  <a:lumOff val="50000"/>
                </a:schemeClr>
              </a:solidFill>
              <a:latin typeface="Arial"/>
              <a:cs typeface="Arial"/>
            </a:endParaRPr>
          </a:p>
        </p:txBody>
      </p:sp>
      <p:sp>
        <p:nvSpPr>
          <p:cNvPr id="52" name="TextBox 51"/>
          <p:cNvSpPr txBox="1"/>
          <p:nvPr/>
        </p:nvSpPr>
        <p:spPr>
          <a:xfrm>
            <a:off x="486419" y="1156485"/>
            <a:ext cx="3829089" cy="461665"/>
          </a:xfrm>
          <a:prstGeom prst="rect">
            <a:avLst/>
          </a:prstGeom>
          <a:noFill/>
        </p:spPr>
        <p:txBody>
          <a:bodyPr wrap="square" rtlCol="0">
            <a:spAutoFit/>
          </a:bodyPr>
          <a:lstStyle/>
          <a:p>
            <a:pPr algn="ctr"/>
            <a:r>
              <a:rPr lang="en-US" sz="2400" b="1" dirty="0" smtClean="0">
                <a:solidFill>
                  <a:schemeClr val="accent1"/>
                </a:solidFill>
                <a:latin typeface="Arial"/>
                <a:cs typeface="Arial"/>
              </a:rPr>
              <a:t>2008</a:t>
            </a:r>
            <a:endParaRPr lang="en-US" sz="2400" b="1" dirty="0">
              <a:solidFill>
                <a:schemeClr val="accent1"/>
              </a:solidFill>
              <a:latin typeface="Arial"/>
              <a:cs typeface="Arial"/>
            </a:endParaRPr>
          </a:p>
        </p:txBody>
      </p:sp>
      <p:sp>
        <p:nvSpPr>
          <p:cNvPr id="6" name="Right Arrow 5"/>
          <p:cNvSpPr/>
          <p:nvPr/>
        </p:nvSpPr>
        <p:spPr>
          <a:xfrm>
            <a:off x="4154587" y="3167089"/>
            <a:ext cx="1282718" cy="1379894"/>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648200" y="5915020"/>
            <a:ext cx="4038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7721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HiRes.jpg"/>
          <p:cNvPicPr>
            <a:picLocks noChangeAspect="1"/>
          </p:cNvPicPr>
          <p:nvPr/>
        </p:nvPicPr>
        <p:blipFill rotWithShape="1">
          <a:blip r:embed="rId3" cstate="screen">
            <a:duotone>
              <a:schemeClr val="accent1">
                <a:shade val="45000"/>
                <a:satMod val="135000"/>
              </a:schemeClr>
              <a:prstClr val="white"/>
            </a:duotone>
            <a:alphaModFix amt="22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0" y="1605801"/>
            <a:ext cx="9144000" cy="5252199"/>
          </a:xfrm>
          <a:prstGeom prst="rect">
            <a:avLst/>
          </a:prstGeom>
        </p:spPr>
      </p:pic>
      <p:sp>
        <p:nvSpPr>
          <p:cNvPr id="2" name="Title 1"/>
          <p:cNvSpPr>
            <a:spLocks noGrp="1"/>
          </p:cNvSpPr>
          <p:nvPr>
            <p:ph type="title"/>
          </p:nvPr>
        </p:nvSpPr>
        <p:spPr/>
        <p:txBody>
          <a:bodyPr/>
          <a:lstStyle/>
          <a:p>
            <a:r>
              <a:rPr lang="en-US" dirty="0" smtClean="0"/>
              <a:t>State of the art FW model</a:t>
            </a:r>
            <a:endParaRPr lang="en-US" dirty="0"/>
          </a:p>
        </p:txBody>
      </p:sp>
      <p:sp>
        <p:nvSpPr>
          <p:cNvPr id="5" name="Pentagon 4"/>
          <p:cNvSpPr/>
          <p:nvPr/>
        </p:nvSpPr>
        <p:spPr>
          <a:xfrm>
            <a:off x="486420" y="1618150"/>
            <a:ext cx="3968365" cy="692056"/>
          </a:xfrm>
          <a:prstGeom prst="homePlate">
            <a:avLst>
              <a:gd name="adj" fmla="val 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Costs out of control</a:t>
            </a:r>
            <a:endParaRPr lang="en-US" sz="2000" b="1" dirty="0">
              <a:solidFill>
                <a:srgbClr val="FFFFFF"/>
              </a:solidFill>
              <a:latin typeface="Arial"/>
              <a:cs typeface="Arial"/>
            </a:endParaRPr>
          </a:p>
        </p:txBody>
      </p:sp>
      <p:sp>
        <p:nvSpPr>
          <p:cNvPr id="15" name="Pentagon 14"/>
          <p:cNvSpPr/>
          <p:nvPr/>
        </p:nvSpPr>
        <p:spPr>
          <a:xfrm>
            <a:off x="486420" y="2469279"/>
            <a:ext cx="3968365"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Couldn’t add resources fast enough</a:t>
            </a:r>
            <a:endParaRPr lang="en-US" sz="2000" b="1" dirty="0">
              <a:solidFill>
                <a:srgbClr val="FFFFFF"/>
              </a:solidFill>
              <a:latin typeface="Arial"/>
              <a:cs typeface="Arial"/>
            </a:endParaRPr>
          </a:p>
        </p:txBody>
      </p:sp>
      <p:sp>
        <p:nvSpPr>
          <p:cNvPr id="17" name="Pentagon 16"/>
          <p:cNvSpPr/>
          <p:nvPr/>
        </p:nvSpPr>
        <p:spPr>
          <a:xfrm>
            <a:off x="486420" y="3306897"/>
            <a:ext cx="3968365"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Lengthy build, integration </a:t>
            </a:r>
          </a:p>
          <a:p>
            <a:pPr algn="ctr"/>
            <a:r>
              <a:rPr lang="en-US" dirty="0">
                <a:solidFill>
                  <a:srgbClr val="FFFFFF"/>
                </a:solidFill>
                <a:latin typeface="Arial"/>
                <a:cs typeface="Arial"/>
              </a:rPr>
              <a:t>a</a:t>
            </a:r>
            <a:r>
              <a:rPr lang="en-US" dirty="0" smtClean="0">
                <a:solidFill>
                  <a:srgbClr val="FFFFFF"/>
                </a:solidFill>
                <a:latin typeface="Arial"/>
                <a:cs typeface="Arial"/>
              </a:rPr>
              <a:t>nd testing cycles</a:t>
            </a:r>
            <a:endParaRPr lang="en-US" sz="2000" b="1" dirty="0">
              <a:solidFill>
                <a:srgbClr val="FFFFFF"/>
              </a:solidFill>
              <a:latin typeface="Arial"/>
              <a:cs typeface="Arial"/>
            </a:endParaRPr>
          </a:p>
        </p:txBody>
      </p:sp>
      <p:sp>
        <p:nvSpPr>
          <p:cNvPr id="19" name="Pentagon 18"/>
          <p:cNvSpPr/>
          <p:nvPr/>
        </p:nvSpPr>
        <p:spPr>
          <a:xfrm>
            <a:off x="486420" y="4144515"/>
            <a:ext cx="3968365" cy="692056"/>
          </a:xfrm>
          <a:prstGeom prst="homePlate">
            <a:avLst>
              <a:gd name="adj" fmla="val 0"/>
            </a:avLst>
          </a:prstGeom>
          <a:solidFill>
            <a:srgbClr val="1770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cs typeface="Arial"/>
              </a:rPr>
              <a:t>Products lagging the competition</a:t>
            </a:r>
            <a:endParaRPr lang="en-US" sz="2000" b="1" dirty="0">
              <a:solidFill>
                <a:srgbClr val="FFFFFF"/>
              </a:solidFill>
              <a:latin typeface="Arial"/>
              <a:cs typeface="Arial"/>
            </a:endParaRPr>
          </a:p>
        </p:txBody>
      </p:sp>
      <p:sp>
        <p:nvSpPr>
          <p:cNvPr id="18" name="Rectangle 17"/>
          <p:cNvSpPr/>
          <p:nvPr/>
        </p:nvSpPr>
        <p:spPr>
          <a:xfrm>
            <a:off x="4804616" y="1618150"/>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Rectangle 19"/>
          <p:cNvSpPr/>
          <p:nvPr/>
        </p:nvSpPr>
        <p:spPr>
          <a:xfrm>
            <a:off x="4804616" y="2469279"/>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04616" y="3306897"/>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804616" y="4146335"/>
            <a:ext cx="3808416" cy="692056"/>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115114" y="1642349"/>
            <a:ext cx="3304251" cy="646331"/>
          </a:xfrm>
          <a:prstGeom prst="rect">
            <a:avLst/>
          </a:prstGeom>
          <a:noFill/>
        </p:spPr>
        <p:txBody>
          <a:bodyPr wrap="square" rtlCol="0">
            <a:spAutoFit/>
          </a:bodyPr>
          <a:lstStyle/>
          <a:p>
            <a:pPr algn="ctr"/>
            <a:r>
              <a:rPr lang="en-US" dirty="0" smtClean="0">
                <a:solidFill>
                  <a:srgbClr val="FFFFFF"/>
                </a:solidFill>
                <a:latin typeface="Arial"/>
                <a:cs typeface="Arial"/>
              </a:rPr>
              <a:t>~70% reduction in FW development cost per program</a:t>
            </a:r>
            <a:endParaRPr lang="en-US" sz="2000" b="1" dirty="0">
              <a:solidFill>
                <a:srgbClr val="FFFFFF"/>
              </a:solidFill>
              <a:latin typeface="Arial"/>
              <a:cs typeface="Arial"/>
            </a:endParaRPr>
          </a:p>
        </p:txBody>
      </p:sp>
      <p:sp>
        <p:nvSpPr>
          <p:cNvPr id="46" name="TextBox 45"/>
          <p:cNvSpPr txBox="1"/>
          <p:nvPr/>
        </p:nvSpPr>
        <p:spPr>
          <a:xfrm>
            <a:off x="4804616" y="2622091"/>
            <a:ext cx="3808420" cy="353943"/>
          </a:xfrm>
          <a:prstGeom prst="rect">
            <a:avLst/>
          </a:prstGeom>
          <a:noFill/>
        </p:spPr>
        <p:txBody>
          <a:bodyPr wrap="square" rtlCol="0">
            <a:spAutoFit/>
          </a:bodyPr>
          <a:lstStyle/>
          <a:p>
            <a:pPr algn="ctr"/>
            <a:r>
              <a:rPr lang="en-US" sz="1700" dirty="0" smtClean="0">
                <a:solidFill>
                  <a:srgbClr val="FFFFFF"/>
                </a:solidFill>
                <a:latin typeface="Arial"/>
                <a:cs typeface="Arial"/>
              </a:rPr>
              <a:t>50% reduction in FW headcount</a:t>
            </a:r>
            <a:endParaRPr lang="en-US" sz="1900" b="1" dirty="0">
              <a:solidFill>
                <a:srgbClr val="FFFFFF"/>
              </a:solidFill>
              <a:latin typeface="Arial"/>
              <a:cs typeface="Arial"/>
            </a:endParaRPr>
          </a:p>
        </p:txBody>
      </p:sp>
      <p:sp>
        <p:nvSpPr>
          <p:cNvPr id="47" name="TextBox 46"/>
          <p:cNvSpPr txBox="1"/>
          <p:nvPr/>
        </p:nvSpPr>
        <p:spPr>
          <a:xfrm>
            <a:off x="4804616" y="3331645"/>
            <a:ext cx="3808416" cy="646331"/>
          </a:xfrm>
          <a:prstGeom prst="rect">
            <a:avLst/>
          </a:prstGeom>
          <a:noFill/>
        </p:spPr>
        <p:txBody>
          <a:bodyPr wrap="square" rtlCol="0">
            <a:spAutoFit/>
          </a:bodyPr>
          <a:lstStyle/>
          <a:p>
            <a:pPr algn="ctr"/>
            <a:r>
              <a:rPr lang="en-US" dirty="0" smtClean="0">
                <a:solidFill>
                  <a:srgbClr val="FFFFFF"/>
                </a:solidFill>
                <a:latin typeface="Arial"/>
                <a:cs typeface="Arial"/>
              </a:rPr>
              <a:t>Cont. integration, daily </a:t>
            </a:r>
          </a:p>
          <a:p>
            <a:pPr algn="ctr"/>
            <a:r>
              <a:rPr lang="en-US" dirty="0" smtClean="0">
                <a:solidFill>
                  <a:srgbClr val="FFFFFF"/>
                </a:solidFill>
                <a:latin typeface="Arial"/>
                <a:cs typeface="Arial"/>
              </a:rPr>
              <a:t>automated regression</a:t>
            </a:r>
            <a:endParaRPr lang="en-US" sz="1900" b="1" dirty="0">
              <a:solidFill>
                <a:srgbClr val="FFFFFF"/>
              </a:solidFill>
              <a:latin typeface="Arial"/>
              <a:cs typeface="Arial"/>
            </a:endParaRPr>
          </a:p>
        </p:txBody>
      </p:sp>
      <p:sp>
        <p:nvSpPr>
          <p:cNvPr id="48" name="TextBox 47"/>
          <p:cNvSpPr txBox="1"/>
          <p:nvPr/>
        </p:nvSpPr>
        <p:spPr>
          <a:xfrm>
            <a:off x="4804616" y="4175616"/>
            <a:ext cx="3808416" cy="646331"/>
          </a:xfrm>
          <a:prstGeom prst="rect">
            <a:avLst/>
          </a:prstGeom>
          <a:noFill/>
        </p:spPr>
        <p:txBody>
          <a:bodyPr wrap="square" rtlCol="0">
            <a:spAutoFit/>
          </a:bodyPr>
          <a:lstStyle/>
          <a:p>
            <a:pPr algn="ctr"/>
            <a:r>
              <a:rPr lang="en-US" b="1" i="1" dirty="0" smtClean="0">
                <a:solidFill>
                  <a:srgbClr val="FFFFFF"/>
                </a:solidFill>
                <a:latin typeface="Arial"/>
                <a:cs typeface="Arial"/>
              </a:rPr>
              <a:t>Vintage chart unleashed </a:t>
            </a:r>
          </a:p>
          <a:p>
            <a:pPr algn="ctr"/>
            <a:r>
              <a:rPr lang="en-US" b="1" i="1" dirty="0" smtClean="0">
                <a:solidFill>
                  <a:srgbClr val="FFFFFF"/>
                </a:solidFill>
                <a:latin typeface="Arial"/>
                <a:cs typeface="Arial"/>
              </a:rPr>
              <a:t>and capacity for innovation</a:t>
            </a:r>
            <a:endParaRPr lang="en-US" sz="2000" b="1" i="1" dirty="0">
              <a:solidFill>
                <a:srgbClr val="FFFFFF"/>
              </a:solidFill>
              <a:latin typeface="Arial"/>
              <a:cs typeface="Arial"/>
            </a:endParaRPr>
          </a:p>
        </p:txBody>
      </p:sp>
      <p:sp>
        <p:nvSpPr>
          <p:cNvPr id="51" name="TextBox 50"/>
          <p:cNvSpPr txBox="1"/>
          <p:nvPr/>
        </p:nvSpPr>
        <p:spPr>
          <a:xfrm>
            <a:off x="4962249" y="1144136"/>
            <a:ext cx="3457116" cy="461665"/>
          </a:xfrm>
          <a:prstGeom prst="rect">
            <a:avLst/>
          </a:prstGeom>
          <a:noFill/>
        </p:spPr>
        <p:txBody>
          <a:bodyPr wrap="square" rtlCol="0">
            <a:spAutoFit/>
          </a:bodyPr>
          <a:lstStyle/>
          <a:p>
            <a:pPr algn="ctr"/>
            <a:r>
              <a:rPr lang="en-US" sz="2400" b="1" dirty="0" smtClean="0">
                <a:solidFill>
                  <a:srgbClr val="7F7F7F"/>
                </a:solidFill>
              </a:rPr>
              <a:t>2011</a:t>
            </a:r>
            <a:endParaRPr lang="en-US" sz="2400" b="1" dirty="0">
              <a:solidFill>
                <a:srgbClr val="7F7F7F"/>
              </a:solidFill>
            </a:endParaRPr>
          </a:p>
        </p:txBody>
      </p:sp>
      <p:sp>
        <p:nvSpPr>
          <p:cNvPr id="52" name="TextBox 51"/>
          <p:cNvSpPr txBox="1"/>
          <p:nvPr/>
        </p:nvSpPr>
        <p:spPr>
          <a:xfrm>
            <a:off x="486419" y="1156485"/>
            <a:ext cx="3829089" cy="461665"/>
          </a:xfrm>
          <a:prstGeom prst="rect">
            <a:avLst/>
          </a:prstGeom>
          <a:noFill/>
        </p:spPr>
        <p:txBody>
          <a:bodyPr wrap="square" rtlCol="0">
            <a:spAutoFit/>
          </a:bodyPr>
          <a:lstStyle/>
          <a:p>
            <a:pPr algn="ctr"/>
            <a:r>
              <a:rPr lang="en-US" sz="2400" b="1" dirty="0" smtClean="0">
                <a:solidFill>
                  <a:schemeClr val="accent1"/>
                </a:solidFill>
              </a:rPr>
              <a:t>2008</a:t>
            </a:r>
            <a:endParaRPr lang="en-US" sz="2400" b="1" dirty="0">
              <a:solidFill>
                <a:schemeClr val="accent1"/>
              </a:solidFill>
            </a:endParaRPr>
          </a:p>
        </p:txBody>
      </p:sp>
      <p:sp>
        <p:nvSpPr>
          <p:cNvPr id="26" name="Right Arrow 25"/>
          <p:cNvSpPr/>
          <p:nvPr/>
        </p:nvSpPr>
        <p:spPr>
          <a:xfrm>
            <a:off x="4262773" y="2626670"/>
            <a:ext cx="1060097" cy="1254449"/>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800600" y="2514600"/>
            <a:ext cx="3733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8098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il Attachment.jpe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Oval 6"/>
          <p:cNvSpPr/>
          <p:nvPr/>
        </p:nvSpPr>
        <p:spPr>
          <a:xfrm>
            <a:off x="3793998" y="1763887"/>
            <a:ext cx="1105537" cy="1105537"/>
          </a:xfrm>
          <a:prstGeom prst="ellipse">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3436" y="2137066"/>
            <a:ext cx="3222428" cy="1143000"/>
          </a:xfrm>
        </p:spPr>
        <p:txBody>
          <a:bodyPr>
            <a:noAutofit/>
          </a:bodyPr>
          <a:lstStyle/>
          <a:p>
            <a:pPr algn="ctr"/>
            <a:r>
              <a:rPr lang="en-US" dirty="0" smtClean="0">
                <a:solidFill>
                  <a:schemeClr val="bg1"/>
                </a:solidFill>
              </a:rPr>
              <a:t>Making an Enterprise</a:t>
            </a:r>
            <a:br>
              <a:rPr lang="en-US" dirty="0" smtClean="0">
                <a:solidFill>
                  <a:schemeClr val="bg1"/>
                </a:solidFill>
              </a:rPr>
            </a:br>
            <a:r>
              <a:rPr lang="en-US" dirty="0" smtClean="0">
                <a:solidFill>
                  <a:schemeClr val="bg1"/>
                </a:solidFill>
              </a:rPr>
              <a:t>Agile</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3" name="TextBox 2"/>
          <p:cNvSpPr txBox="1"/>
          <p:nvPr/>
        </p:nvSpPr>
        <p:spPr>
          <a:xfrm>
            <a:off x="5427437" y="1183730"/>
            <a:ext cx="2931724" cy="1815882"/>
          </a:xfrm>
          <a:prstGeom prst="rect">
            <a:avLst/>
          </a:prstGeom>
          <a:noFill/>
        </p:spPr>
        <p:txBody>
          <a:bodyPr wrap="square" rtlCol="0">
            <a:spAutoFit/>
          </a:bodyPr>
          <a:lstStyle/>
          <a:p>
            <a:pPr algn="ctr"/>
            <a:r>
              <a:rPr lang="en-US" sz="2800" dirty="0">
                <a:solidFill>
                  <a:schemeClr val="bg1"/>
                </a:solidFill>
                <a:latin typeface="Helvetica Neue Medium"/>
              </a:rPr>
              <a:t/>
            </a:r>
            <a:br>
              <a:rPr lang="en-US" sz="2800" dirty="0">
                <a:solidFill>
                  <a:schemeClr val="bg1"/>
                </a:solidFill>
                <a:latin typeface="Helvetica Neue Medium"/>
              </a:rPr>
            </a:br>
            <a:r>
              <a:rPr lang="en-US" sz="2800" dirty="0">
                <a:solidFill>
                  <a:schemeClr val="bg1"/>
                </a:solidFill>
                <a:latin typeface="Helvetica Neue Medium"/>
              </a:rPr>
              <a:t>Enabling Small Agile Teams in the Enterprise</a:t>
            </a:r>
            <a:endParaRPr lang="en-US" sz="2800">
              <a:latin typeface="Helvetica Neue Medium"/>
            </a:endParaRPr>
          </a:p>
        </p:txBody>
      </p:sp>
      <p:sp>
        <p:nvSpPr>
          <p:cNvPr id="9" name="TextBox 8"/>
          <p:cNvSpPr txBox="1"/>
          <p:nvPr/>
        </p:nvSpPr>
        <p:spPr>
          <a:xfrm>
            <a:off x="3966450" y="2037960"/>
            <a:ext cx="1160148" cy="584776"/>
          </a:xfrm>
          <a:prstGeom prst="rect">
            <a:avLst/>
          </a:prstGeom>
          <a:noFill/>
        </p:spPr>
        <p:txBody>
          <a:bodyPr wrap="square" rtlCol="0">
            <a:spAutoFit/>
          </a:bodyPr>
          <a:lstStyle/>
          <a:p>
            <a:r>
              <a:rPr lang="en-US" sz="3200" b="1">
                <a:solidFill>
                  <a:srgbClr val="FFFFFF"/>
                </a:solidFill>
                <a:latin typeface="Arial"/>
                <a:cs typeface="Arial"/>
              </a:rPr>
              <a:t>VS.</a:t>
            </a:r>
          </a:p>
        </p:txBody>
      </p:sp>
    </p:spTree>
    <p:extLst>
      <p:ext uri="{BB962C8B-B14F-4D97-AF65-F5344CB8AC3E}">
        <p14:creationId xmlns:p14="http://schemas.microsoft.com/office/powerpoint/2010/main" val="685773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Stock_000022646049Small.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Title 1"/>
          <p:cNvSpPr>
            <a:spLocks noGrp="1"/>
          </p:cNvSpPr>
          <p:nvPr>
            <p:ph type="title"/>
          </p:nvPr>
        </p:nvSpPr>
        <p:spPr/>
        <p:txBody>
          <a:bodyPr/>
          <a:lstStyle/>
          <a:p>
            <a:r>
              <a:rPr lang="en-US" dirty="0" smtClean="0"/>
              <a:t>Taming the Planning Beast</a:t>
            </a:r>
            <a:endParaRPr lang="en-US" dirty="0"/>
          </a:p>
        </p:txBody>
      </p:sp>
      <p:sp>
        <p:nvSpPr>
          <p:cNvPr id="11" name="TextBox 10"/>
          <p:cNvSpPr txBox="1"/>
          <p:nvPr/>
        </p:nvSpPr>
        <p:spPr>
          <a:xfrm>
            <a:off x="5152227" y="2857983"/>
            <a:ext cx="3382173" cy="2246769"/>
          </a:xfrm>
          <a:prstGeom prst="rect">
            <a:avLst/>
          </a:prstGeom>
          <a:noFill/>
        </p:spPr>
        <p:txBody>
          <a:bodyPr wrap="square" rtlCol="0">
            <a:spAutoFit/>
          </a:bodyPr>
          <a:lstStyle/>
          <a:p>
            <a:pPr algn="ctr"/>
            <a:r>
              <a:rPr lang="en-US" sz="2400" b="1" dirty="0">
                <a:solidFill>
                  <a:schemeClr val="accent2">
                    <a:lumMod val="75000"/>
                  </a:schemeClr>
                </a:solidFill>
                <a:latin typeface="Arial"/>
                <a:cs typeface="Arial"/>
              </a:rPr>
              <a:t>Every hour we spend planning a feature is an hour we don’t spend delivering it</a:t>
            </a:r>
          </a:p>
          <a:p>
            <a:pPr algn="ctr"/>
            <a:r>
              <a:rPr lang="en-US" sz="2400" b="1" dirty="0">
                <a:solidFill>
                  <a:schemeClr val="accent2">
                    <a:lumMod val="75000"/>
                  </a:schemeClr>
                </a:solidFill>
                <a:latin typeface="Arial"/>
                <a:cs typeface="Arial"/>
              </a:rPr>
              <a:t>(the real goal).</a:t>
            </a:r>
          </a:p>
          <a:p>
            <a:pPr algn="ctr"/>
            <a:endParaRPr lang="en-US" sz="2000" b="1" dirty="0"/>
          </a:p>
        </p:txBody>
      </p:sp>
      <p:sp>
        <p:nvSpPr>
          <p:cNvPr id="10" name="TextBox 9"/>
          <p:cNvSpPr txBox="1"/>
          <p:nvPr/>
        </p:nvSpPr>
        <p:spPr>
          <a:xfrm>
            <a:off x="602923" y="1829270"/>
            <a:ext cx="4116055" cy="369332"/>
          </a:xfrm>
          <a:prstGeom prst="rect">
            <a:avLst/>
          </a:prstGeom>
          <a:noFill/>
        </p:spPr>
        <p:txBody>
          <a:bodyPr wrap="square" rtlCol="0">
            <a:spAutoFit/>
          </a:bodyPr>
          <a:lstStyle/>
          <a:p>
            <a:r>
              <a:rPr lang="en-US" b="1">
                <a:latin typeface="Arial"/>
                <a:cs typeface="Arial"/>
              </a:rPr>
              <a:t>The old way:</a:t>
            </a:r>
          </a:p>
        </p:txBody>
      </p:sp>
      <p:grpSp>
        <p:nvGrpSpPr>
          <p:cNvPr id="22" name="Group 21"/>
          <p:cNvGrpSpPr/>
          <p:nvPr/>
        </p:nvGrpSpPr>
        <p:grpSpPr>
          <a:xfrm>
            <a:off x="602923" y="2242227"/>
            <a:ext cx="3912245" cy="3543660"/>
            <a:chOff x="602923" y="2242227"/>
            <a:chExt cx="3912245" cy="3543660"/>
          </a:xfrm>
        </p:grpSpPr>
        <p:sp>
          <p:nvSpPr>
            <p:cNvPr id="3" name="Rectangle 2"/>
            <p:cNvSpPr/>
            <p:nvPr/>
          </p:nvSpPr>
          <p:spPr>
            <a:xfrm>
              <a:off x="602923" y="2242227"/>
              <a:ext cx="3912245" cy="354366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24982" y="2500917"/>
              <a:ext cx="3229600" cy="861774"/>
            </a:xfrm>
            <a:prstGeom prst="rect">
              <a:avLst/>
            </a:prstGeom>
            <a:noFill/>
          </p:spPr>
          <p:txBody>
            <a:bodyPr wrap="square" rtlCol="0">
              <a:spAutoFit/>
            </a:bodyPr>
            <a:lstStyle/>
            <a:p>
              <a:pPr algn="ctr"/>
              <a:r>
                <a:rPr lang="en-US" sz="1600" dirty="0">
                  <a:solidFill>
                    <a:srgbClr val="000000"/>
                  </a:solidFill>
                  <a:latin typeface="Arial"/>
                  <a:cs typeface="Arial"/>
                </a:rPr>
                <a:t>Final feature list 12 months in advance</a:t>
              </a:r>
            </a:p>
            <a:p>
              <a:pPr algn="ctr"/>
              <a:endParaRPr lang="en-US"/>
            </a:p>
          </p:txBody>
        </p:sp>
        <p:sp>
          <p:nvSpPr>
            <p:cNvPr id="19" name="TextBox 18"/>
            <p:cNvSpPr txBox="1"/>
            <p:nvPr/>
          </p:nvSpPr>
          <p:spPr>
            <a:xfrm>
              <a:off x="924982" y="3362691"/>
              <a:ext cx="3229600" cy="1107996"/>
            </a:xfrm>
            <a:prstGeom prst="rect">
              <a:avLst/>
            </a:prstGeom>
            <a:noFill/>
          </p:spPr>
          <p:txBody>
            <a:bodyPr wrap="square" rtlCol="0">
              <a:spAutoFit/>
            </a:bodyPr>
            <a:lstStyle/>
            <a:p>
              <a:pPr algn="ctr"/>
              <a:r>
                <a:rPr lang="en-US" sz="1600" dirty="0">
                  <a:solidFill>
                    <a:srgbClr val="000000"/>
                  </a:solidFill>
                  <a:latin typeface="Arial"/>
                  <a:cs typeface="Arial"/>
                </a:rPr>
                <a:t>Planning resources and development resources one in the same</a:t>
              </a:r>
            </a:p>
            <a:p>
              <a:pPr algn="ctr"/>
              <a:endParaRPr lang="en-US"/>
            </a:p>
          </p:txBody>
        </p:sp>
        <p:sp>
          <p:nvSpPr>
            <p:cNvPr id="20" name="TextBox 19"/>
            <p:cNvSpPr txBox="1"/>
            <p:nvPr/>
          </p:nvSpPr>
          <p:spPr>
            <a:xfrm>
              <a:off x="924982" y="4524917"/>
              <a:ext cx="3229600" cy="1107996"/>
            </a:xfrm>
            <a:prstGeom prst="rect">
              <a:avLst/>
            </a:prstGeom>
            <a:noFill/>
          </p:spPr>
          <p:txBody>
            <a:bodyPr wrap="square" rtlCol="0">
              <a:spAutoFit/>
            </a:bodyPr>
            <a:lstStyle/>
            <a:p>
              <a:pPr algn="ctr"/>
              <a:r>
                <a:rPr lang="en-US" sz="1600" dirty="0">
                  <a:solidFill>
                    <a:srgbClr val="000000"/>
                  </a:solidFill>
                  <a:latin typeface="Arial"/>
                  <a:cs typeface="Arial"/>
                </a:rPr>
                <a:t>Always in “locked in” mode, had to say no to late-breaking requests or start over</a:t>
              </a:r>
            </a:p>
            <a:p>
              <a:pPr algn="ctr"/>
              <a:endParaRPr lang="en-US"/>
            </a:p>
          </p:txBody>
        </p:sp>
      </p:grpSp>
      <p:sp>
        <p:nvSpPr>
          <p:cNvPr id="21" name="TextBox 20"/>
          <p:cNvSpPr txBox="1"/>
          <p:nvPr/>
        </p:nvSpPr>
        <p:spPr>
          <a:xfrm>
            <a:off x="5901975" y="2316251"/>
            <a:ext cx="4116055" cy="369332"/>
          </a:xfrm>
          <a:prstGeom prst="rect">
            <a:avLst/>
          </a:prstGeom>
          <a:noFill/>
        </p:spPr>
        <p:txBody>
          <a:bodyPr wrap="square" rtlCol="0">
            <a:spAutoFit/>
          </a:bodyPr>
          <a:lstStyle/>
          <a:p>
            <a:r>
              <a:rPr lang="en-US" b="1">
                <a:latin typeface="Arial"/>
                <a:cs typeface="Arial"/>
              </a:rPr>
              <a:t>Today’s Philosophy:</a:t>
            </a:r>
          </a:p>
        </p:txBody>
      </p:sp>
      <p:sp>
        <p:nvSpPr>
          <p:cNvPr id="23" name="Right Arrow 22"/>
          <p:cNvSpPr/>
          <p:nvPr/>
        </p:nvSpPr>
        <p:spPr>
          <a:xfrm>
            <a:off x="4154582" y="3362691"/>
            <a:ext cx="1238536" cy="8467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029200" y="2286000"/>
            <a:ext cx="3477528" cy="26781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309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Stock_000022646049Small.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grpSp>
        <p:nvGrpSpPr>
          <p:cNvPr id="8" name="Group 7"/>
          <p:cNvGrpSpPr/>
          <p:nvPr/>
        </p:nvGrpSpPr>
        <p:grpSpPr>
          <a:xfrm>
            <a:off x="383436" y="596900"/>
            <a:ext cx="5025360" cy="5166774"/>
            <a:chOff x="383436" y="1309885"/>
            <a:chExt cx="5025360" cy="5166774"/>
          </a:xfrm>
        </p:grpSpPr>
        <p:sp>
          <p:nvSpPr>
            <p:cNvPr id="3" name="Rectangle 2"/>
            <p:cNvSpPr/>
            <p:nvPr/>
          </p:nvSpPr>
          <p:spPr>
            <a:xfrm>
              <a:off x="383436" y="1309885"/>
              <a:ext cx="5025360" cy="516677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436" y="1309885"/>
              <a:ext cx="5025360" cy="5166774"/>
            </a:xfrm>
            <a:prstGeom prst="rect">
              <a:avLst/>
            </a:prstGeom>
            <a:noFill/>
            <a:ln w="9525">
              <a:solidFill>
                <a:schemeClr val="tx1"/>
              </a:solidFill>
              <a:miter lim="800000"/>
              <a:headEnd/>
              <a:tailEnd/>
            </a:ln>
          </p:spPr>
        </p:pic>
      </p:grpSp>
      <p:sp>
        <p:nvSpPr>
          <p:cNvPr id="6" name="Rectangle 5"/>
          <p:cNvSpPr/>
          <p:nvPr/>
        </p:nvSpPr>
        <p:spPr>
          <a:xfrm>
            <a:off x="5627937" y="3078595"/>
            <a:ext cx="3088847" cy="1062257"/>
          </a:xfrm>
          <a:prstGeom prst="rect">
            <a:avLst/>
          </a:prstGeom>
        </p:spPr>
        <p:txBody>
          <a:bodyPr wrap="square">
            <a:spAutoFit/>
          </a:bodyPr>
          <a:lstStyle/>
          <a:p>
            <a:pPr>
              <a:lnSpc>
                <a:spcPts val="3820"/>
              </a:lnSpc>
            </a:pPr>
            <a:r>
              <a:rPr lang="en-US" sz="2800" b="1">
                <a:latin typeface="Helvetica Neue"/>
                <a:cs typeface="Helvetica Neue"/>
              </a:rPr>
              <a:t>Limit long-term commitments to </a:t>
            </a:r>
          </a:p>
        </p:txBody>
      </p:sp>
      <p:sp>
        <p:nvSpPr>
          <p:cNvPr id="11" name="Pentagon 10"/>
          <p:cNvSpPr/>
          <p:nvPr/>
        </p:nvSpPr>
        <p:spPr>
          <a:xfrm flipH="1">
            <a:off x="4766010" y="4327655"/>
            <a:ext cx="4377990" cy="131466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00391" y="4572583"/>
            <a:ext cx="3516063" cy="669841"/>
          </a:xfrm>
          <a:prstGeom prst="rect">
            <a:avLst/>
          </a:prstGeom>
        </p:spPr>
        <p:txBody>
          <a:bodyPr wrap="square">
            <a:spAutoFit/>
          </a:bodyPr>
          <a:lstStyle/>
          <a:p>
            <a:pPr>
              <a:lnSpc>
                <a:spcPts val="3820"/>
              </a:lnSpc>
            </a:pPr>
            <a:r>
              <a:rPr lang="en-US" sz="6600" b="1">
                <a:solidFill>
                  <a:schemeClr val="bg1"/>
                </a:solidFill>
                <a:latin typeface="Helvetica Neue"/>
                <a:cs typeface="Helvetica Neue"/>
              </a:rPr>
              <a:t>50-60% </a:t>
            </a:r>
          </a:p>
        </p:txBody>
      </p:sp>
      <p:sp>
        <p:nvSpPr>
          <p:cNvPr id="16" name="Rectangle 15"/>
          <p:cNvSpPr/>
          <p:nvPr/>
        </p:nvSpPr>
        <p:spPr>
          <a:xfrm>
            <a:off x="5800391" y="4960185"/>
            <a:ext cx="2796967" cy="572379"/>
          </a:xfrm>
          <a:prstGeom prst="rect">
            <a:avLst/>
          </a:prstGeom>
        </p:spPr>
        <p:txBody>
          <a:bodyPr wrap="square">
            <a:spAutoFit/>
          </a:bodyPr>
          <a:lstStyle/>
          <a:p>
            <a:pPr>
              <a:lnSpc>
                <a:spcPts val="3820"/>
              </a:lnSpc>
            </a:pPr>
            <a:r>
              <a:rPr lang="en-US" sz="2800" b="1">
                <a:latin typeface="Helvetica Neue"/>
                <a:cs typeface="Helvetica Neue"/>
              </a:rPr>
              <a:t>Capacity</a:t>
            </a:r>
          </a:p>
        </p:txBody>
      </p:sp>
    </p:spTree>
    <p:extLst>
      <p:ext uri="{BB962C8B-B14F-4D97-AF65-F5344CB8AC3E}">
        <p14:creationId xmlns:p14="http://schemas.microsoft.com/office/powerpoint/2010/main" val="1998270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Stock_000011942091Small.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Getting </a:t>
            </a:r>
            <a:r>
              <a:rPr lang="en-US" dirty="0" err="1" smtClean="0">
                <a:solidFill>
                  <a:schemeClr val="bg1"/>
                </a:solidFill>
              </a:rPr>
              <a:t>Mgmt</a:t>
            </a:r>
            <a:r>
              <a:rPr lang="en-US" dirty="0" smtClean="0">
                <a:solidFill>
                  <a:schemeClr val="bg1"/>
                </a:solidFill>
              </a:rPr>
              <a:t>/</a:t>
            </a:r>
            <a:r>
              <a:rPr lang="en-US" dirty="0" err="1" smtClean="0">
                <a:solidFill>
                  <a:schemeClr val="bg1"/>
                </a:solidFill>
              </a:rPr>
              <a:t>Mktg</a:t>
            </a:r>
            <a:r>
              <a:rPr lang="en-US" dirty="0" smtClean="0">
                <a:solidFill>
                  <a:schemeClr val="bg1"/>
                </a:solidFill>
              </a:rPr>
              <a:t> Buy-in to Agile Planning</a:t>
            </a:r>
            <a:endParaRPr lang="en-US" dirty="0">
              <a:solidFill>
                <a:schemeClr val="bg1"/>
              </a:solidFill>
            </a:endParaRPr>
          </a:p>
        </p:txBody>
      </p:sp>
      <p:sp>
        <p:nvSpPr>
          <p:cNvPr id="21" name="Rectangle 20"/>
          <p:cNvSpPr/>
          <p:nvPr/>
        </p:nvSpPr>
        <p:spPr>
          <a:xfrm>
            <a:off x="637436" y="1647054"/>
            <a:ext cx="3714715" cy="2331606"/>
          </a:xfrm>
          <a:prstGeom prst="rect">
            <a:avLst/>
          </a:prstGeom>
          <a:solidFill>
            <a:schemeClr val="bg1"/>
          </a:solidFill>
          <a:ln>
            <a:noFill/>
          </a:ln>
          <a:effectLst>
            <a:outerShdw blurRad="358775"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650636" y="1647054"/>
            <a:ext cx="3714715" cy="2331606"/>
          </a:xfrm>
          <a:prstGeom prst="rect">
            <a:avLst/>
          </a:prstGeom>
          <a:solidFill>
            <a:schemeClr val="bg1"/>
          </a:solidFill>
          <a:ln>
            <a:noFill/>
          </a:ln>
          <a:effectLst>
            <a:outerShdw blurRad="358775"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37436" y="4245101"/>
            <a:ext cx="3714715" cy="2331606"/>
          </a:xfrm>
          <a:prstGeom prst="rect">
            <a:avLst/>
          </a:prstGeom>
          <a:solidFill>
            <a:schemeClr val="bg1"/>
          </a:solidFill>
          <a:ln>
            <a:noFill/>
          </a:ln>
          <a:effectLst>
            <a:outerShdw blurRad="358775"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650636" y="4239854"/>
            <a:ext cx="3714715" cy="2331606"/>
          </a:xfrm>
          <a:prstGeom prst="rect">
            <a:avLst/>
          </a:prstGeom>
          <a:solidFill>
            <a:schemeClr val="bg1"/>
          </a:solidFill>
          <a:ln>
            <a:noFill/>
          </a:ln>
          <a:effectLst>
            <a:outerShdw blurRad="358775"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11200" y="1837707"/>
            <a:ext cx="3369733" cy="1200329"/>
          </a:xfrm>
          <a:prstGeom prst="rect">
            <a:avLst/>
          </a:prstGeom>
          <a:noFill/>
        </p:spPr>
        <p:txBody>
          <a:bodyPr wrap="square" rtlCol="0">
            <a:spAutoFit/>
          </a:bodyPr>
          <a:lstStyle/>
          <a:p>
            <a:pPr lvl="0" algn="ctr"/>
            <a:r>
              <a:rPr lang="en-US" b="1" i="1" dirty="0">
                <a:solidFill>
                  <a:schemeClr val="accent1"/>
                </a:solidFill>
                <a:latin typeface="Arial"/>
                <a:ea typeface="Calibri" pitchFamily="34" charset="0"/>
                <a:cs typeface="Arial"/>
              </a:rPr>
              <a:t>“FW will still commit to basic new product support one year ahead”</a:t>
            </a:r>
          </a:p>
          <a:p>
            <a:endParaRPr lang="en-US">
              <a:solidFill>
                <a:schemeClr val="accent1"/>
              </a:solidFill>
            </a:endParaRPr>
          </a:p>
        </p:txBody>
      </p:sp>
      <p:sp>
        <p:nvSpPr>
          <p:cNvPr id="14" name="TextBox 13"/>
          <p:cNvSpPr txBox="1"/>
          <p:nvPr/>
        </p:nvSpPr>
        <p:spPr>
          <a:xfrm>
            <a:off x="637436" y="4436533"/>
            <a:ext cx="3714715" cy="923330"/>
          </a:xfrm>
          <a:prstGeom prst="rect">
            <a:avLst/>
          </a:prstGeom>
          <a:noFill/>
        </p:spPr>
        <p:txBody>
          <a:bodyPr wrap="square" rtlCol="0">
            <a:spAutoFit/>
          </a:bodyPr>
          <a:lstStyle/>
          <a:p>
            <a:pPr lvl="0" algn="ctr"/>
            <a:r>
              <a:rPr lang="en-US" b="1" i="1" dirty="0">
                <a:solidFill>
                  <a:schemeClr val="accent1"/>
                </a:solidFill>
                <a:latin typeface="Arial"/>
                <a:ea typeface="Calibri" pitchFamily="34" charset="0"/>
                <a:cs typeface="Arial"/>
              </a:rPr>
              <a:t>“You will get 20% more </a:t>
            </a:r>
            <a:br>
              <a:rPr lang="en-US" b="1" i="1" dirty="0">
                <a:solidFill>
                  <a:schemeClr val="accent1"/>
                </a:solidFill>
                <a:latin typeface="Arial"/>
                <a:ea typeface="Calibri" pitchFamily="34" charset="0"/>
                <a:cs typeface="Arial"/>
              </a:rPr>
            </a:br>
            <a:r>
              <a:rPr lang="en-US" b="1" i="1" dirty="0">
                <a:solidFill>
                  <a:schemeClr val="accent1"/>
                </a:solidFill>
                <a:latin typeface="Arial"/>
                <a:ea typeface="Calibri" pitchFamily="34" charset="0"/>
                <a:cs typeface="Arial"/>
              </a:rPr>
              <a:t>features this way”</a:t>
            </a:r>
          </a:p>
          <a:p>
            <a:endParaRPr lang="en-US">
              <a:solidFill>
                <a:schemeClr val="accent1"/>
              </a:solidFill>
            </a:endParaRPr>
          </a:p>
        </p:txBody>
      </p:sp>
      <p:sp>
        <p:nvSpPr>
          <p:cNvPr id="15" name="TextBox 14"/>
          <p:cNvSpPr txBox="1"/>
          <p:nvPr/>
        </p:nvSpPr>
        <p:spPr>
          <a:xfrm>
            <a:off x="4650636" y="1837707"/>
            <a:ext cx="3714715" cy="646331"/>
          </a:xfrm>
          <a:prstGeom prst="rect">
            <a:avLst/>
          </a:prstGeom>
          <a:noFill/>
        </p:spPr>
        <p:txBody>
          <a:bodyPr wrap="square" rtlCol="0">
            <a:spAutoFit/>
          </a:bodyPr>
          <a:lstStyle/>
          <a:p>
            <a:pPr lvl="0" algn="ctr" defTabSz="914400" eaLnBrk="0" fontAlgn="base" hangingPunct="0">
              <a:spcBef>
                <a:spcPct val="0"/>
              </a:spcBef>
              <a:spcAft>
                <a:spcPct val="0"/>
              </a:spcAft>
            </a:pPr>
            <a:r>
              <a:rPr lang="en-US" b="1" i="1" dirty="0">
                <a:solidFill>
                  <a:schemeClr val="accent1"/>
                </a:solidFill>
                <a:latin typeface="Arial"/>
                <a:ea typeface="Calibri" pitchFamily="34" charset="0"/>
                <a:cs typeface="Arial"/>
              </a:rPr>
              <a:t>“You get to decide what we work on first”</a:t>
            </a:r>
          </a:p>
        </p:txBody>
      </p:sp>
      <p:sp>
        <p:nvSpPr>
          <p:cNvPr id="16" name="TextBox 15"/>
          <p:cNvSpPr txBox="1"/>
          <p:nvPr/>
        </p:nvSpPr>
        <p:spPr>
          <a:xfrm>
            <a:off x="4650635" y="4436533"/>
            <a:ext cx="3714715" cy="923330"/>
          </a:xfrm>
          <a:prstGeom prst="rect">
            <a:avLst/>
          </a:prstGeom>
          <a:noFill/>
        </p:spPr>
        <p:txBody>
          <a:bodyPr wrap="square" rtlCol="0">
            <a:spAutoFit/>
          </a:bodyPr>
          <a:lstStyle/>
          <a:p>
            <a:pPr lvl="0" algn="ctr"/>
            <a:r>
              <a:rPr lang="en-US" b="1" i="1" dirty="0">
                <a:solidFill>
                  <a:schemeClr val="accent1"/>
                </a:solidFill>
                <a:latin typeface="Arial"/>
                <a:ea typeface="Calibri" pitchFamily="34" charset="0"/>
                <a:cs typeface="Arial"/>
              </a:rPr>
              <a:t>“We’ll actually listen to your last-minute requests”</a:t>
            </a:r>
          </a:p>
          <a:p>
            <a:endParaRPr lang="en-US">
              <a:solidFill>
                <a:schemeClr val="accent1"/>
              </a:solidFill>
            </a:endParaRPr>
          </a:p>
        </p:txBody>
      </p:sp>
      <p:sp>
        <p:nvSpPr>
          <p:cNvPr id="25" name="TextBox 24"/>
          <p:cNvSpPr txBox="1"/>
          <p:nvPr/>
        </p:nvSpPr>
        <p:spPr>
          <a:xfrm>
            <a:off x="711200" y="2959803"/>
            <a:ext cx="3640951" cy="1107996"/>
          </a:xfrm>
          <a:prstGeom prst="rect">
            <a:avLst/>
          </a:prstGeom>
          <a:noFill/>
        </p:spPr>
        <p:txBody>
          <a:bodyPr wrap="square" rtlCol="0">
            <a:spAutoFit/>
          </a:bodyPr>
          <a:lstStyle/>
          <a:p>
            <a:pPr lvl="0" algn="ctr"/>
            <a:r>
              <a:rPr lang="en-US" sz="1600" dirty="0">
                <a:latin typeface="Arial"/>
                <a:ea typeface="Calibri" pitchFamily="34" charset="0"/>
                <a:cs typeface="Arial"/>
              </a:rPr>
              <a:t>Means prioritizing “product turn-on and delivery/qualification” ahead of new </a:t>
            </a:r>
            <a:r>
              <a:rPr lang="en-US" sz="1600" dirty="0" smtClean="0">
                <a:latin typeface="Arial"/>
                <a:ea typeface="Calibri" pitchFamily="34" charset="0"/>
                <a:cs typeface="Arial"/>
              </a:rPr>
              <a:t>features</a:t>
            </a:r>
            <a:endParaRPr lang="en-US" sz="1600" dirty="0">
              <a:latin typeface="Arial"/>
              <a:ea typeface="Calibri" pitchFamily="34" charset="0"/>
              <a:cs typeface="Arial"/>
            </a:endParaRPr>
          </a:p>
          <a:p>
            <a:endParaRPr lang="en-US" dirty="0"/>
          </a:p>
        </p:txBody>
      </p:sp>
      <p:sp>
        <p:nvSpPr>
          <p:cNvPr id="26" name="TextBox 25"/>
          <p:cNvSpPr txBox="1"/>
          <p:nvPr/>
        </p:nvSpPr>
        <p:spPr>
          <a:xfrm>
            <a:off x="830018" y="5385726"/>
            <a:ext cx="3369733" cy="830997"/>
          </a:xfrm>
          <a:prstGeom prst="rect">
            <a:avLst/>
          </a:prstGeom>
          <a:noFill/>
        </p:spPr>
        <p:txBody>
          <a:bodyPr wrap="square" rtlCol="0">
            <a:spAutoFit/>
          </a:bodyPr>
          <a:lstStyle/>
          <a:p>
            <a:pPr algn="ctr"/>
            <a:r>
              <a:rPr lang="en-US" sz="1600" dirty="0">
                <a:latin typeface="Arial"/>
                <a:ea typeface="Calibri" pitchFamily="34" charset="0"/>
                <a:cs typeface="Arial"/>
              </a:rPr>
              <a:t>Easy to explain the 20% of resources previously used to estimate</a:t>
            </a:r>
            <a:endParaRPr lang="en-US" sz="1600">
              <a:latin typeface="Arial"/>
              <a:cs typeface="Arial"/>
            </a:endParaRPr>
          </a:p>
        </p:txBody>
      </p:sp>
      <p:sp>
        <p:nvSpPr>
          <p:cNvPr id="27" name="TextBox 26"/>
          <p:cNvSpPr txBox="1"/>
          <p:nvPr/>
        </p:nvSpPr>
        <p:spPr>
          <a:xfrm>
            <a:off x="4792133" y="2743200"/>
            <a:ext cx="3437467" cy="1077218"/>
          </a:xfrm>
          <a:prstGeom prst="rect">
            <a:avLst/>
          </a:prstGeom>
          <a:noFill/>
        </p:spPr>
        <p:txBody>
          <a:bodyPr wrap="square" rtlCol="0">
            <a:spAutoFit/>
          </a:bodyPr>
          <a:lstStyle/>
          <a:p>
            <a:pPr lvl="0" algn="ctr"/>
            <a:r>
              <a:rPr lang="en-US" sz="1600" dirty="0">
                <a:latin typeface="Arial"/>
                <a:ea typeface="Calibri" pitchFamily="34" charset="0"/>
                <a:cs typeface="Arial"/>
              </a:rPr>
              <a:t>Establish a “1-N feature request list” and the combined marketing teams decide the order</a:t>
            </a:r>
          </a:p>
          <a:p>
            <a:endParaRPr lang="en-US" sz="1600">
              <a:latin typeface="Arial"/>
              <a:cs typeface="Arial"/>
            </a:endParaRPr>
          </a:p>
        </p:txBody>
      </p:sp>
      <p:sp>
        <p:nvSpPr>
          <p:cNvPr id="28" name="TextBox 27"/>
          <p:cNvSpPr txBox="1"/>
          <p:nvPr/>
        </p:nvSpPr>
        <p:spPr>
          <a:xfrm>
            <a:off x="4944533" y="5506982"/>
            <a:ext cx="2980267" cy="830997"/>
          </a:xfrm>
          <a:prstGeom prst="rect">
            <a:avLst/>
          </a:prstGeom>
          <a:noFill/>
        </p:spPr>
        <p:txBody>
          <a:bodyPr wrap="square" rtlCol="0">
            <a:spAutoFit/>
          </a:bodyPr>
          <a:lstStyle/>
          <a:p>
            <a:pPr algn="ctr"/>
            <a:r>
              <a:rPr lang="en-US" sz="1600" dirty="0">
                <a:latin typeface="Arial"/>
                <a:ea typeface="Calibri" pitchFamily="34" charset="0"/>
                <a:cs typeface="Arial"/>
              </a:rPr>
              <a:t>Just put it at the top of the list, ahead of all the other “input queue” features </a:t>
            </a:r>
            <a:endParaRPr lang="en-US" sz="1600">
              <a:latin typeface="Arial"/>
              <a:cs typeface="Arial"/>
            </a:endParaRPr>
          </a:p>
        </p:txBody>
      </p:sp>
      <p:sp>
        <p:nvSpPr>
          <p:cNvPr id="17" name="Rectangle 16"/>
          <p:cNvSpPr/>
          <p:nvPr/>
        </p:nvSpPr>
        <p:spPr>
          <a:xfrm>
            <a:off x="457200" y="1524000"/>
            <a:ext cx="8201928" cy="5257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500000"/>
              </a:camera>
              <a:lightRig rig="threePt" dir="t"/>
            </a:scene3d>
          </a:bodyPr>
          <a:lstStyle/>
          <a:p>
            <a:pPr algn="ctr"/>
            <a:r>
              <a:rPr lang="en-US" sz="6000" dirty="0" smtClean="0">
                <a:solidFill>
                  <a:srgbClr val="FF0000"/>
                </a:solidFill>
              </a:rPr>
              <a:t>Managing Expectations</a:t>
            </a:r>
            <a:endParaRPr lang="en-US" sz="6000" dirty="0">
              <a:solidFill>
                <a:srgbClr val="FF0000"/>
              </a:solidFill>
            </a:endParaRPr>
          </a:p>
        </p:txBody>
      </p:sp>
    </p:spTree>
    <p:extLst>
      <p:ext uri="{BB962C8B-B14F-4D97-AF65-F5344CB8AC3E}">
        <p14:creationId xmlns:p14="http://schemas.microsoft.com/office/powerpoint/2010/main" val="1755597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Visual Information Radiators!</a:t>
            </a:r>
            <a:endParaRPr lang="en-US" dirty="0"/>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109788"/>
            <a:ext cx="8274049" cy="344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439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H:\todd\wwsdc\Agile\2013\ExecForum\Presentations\EffectivePlanningAndUncertaintyManagementAcrossTheEnterprise_Agile2013_HendrikEsser_handout_Page_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5750" t="9400" r="5973" b="53059"/>
          <a:stretch/>
        </p:blipFill>
        <p:spPr bwMode="auto">
          <a:xfrm>
            <a:off x="-36065" y="609600"/>
            <a:ext cx="8494265"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cription: Hendrik5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886200"/>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741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97541"/>
            <a:ext cx="8229600" cy="444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7763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0895"/>
            <a:ext cx="8229600" cy="466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7919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229600" cy="440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4264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06951"/>
            <a:ext cx="8229600" cy="438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3349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25775"/>
            <a:ext cx="8229600" cy="43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952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51517"/>
            <a:ext cx="8229600" cy="441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1871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28078"/>
            <a:ext cx="8229600" cy="431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0706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74"/>
            <a:ext cx="8229600" cy="643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Description: Ojonimi150.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495800"/>
            <a:ext cx="1047750" cy="1571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4800600"/>
            <a:ext cx="1600200" cy="1200329"/>
          </a:xfrm>
          <a:prstGeom prst="rect">
            <a:avLst/>
          </a:prstGeom>
          <a:noFill/>
        </p:spPr>
        <p:txBody>
          <a:bodyPr wrap="square" rtlCol="0">
            <a:spAutoFit/>
          </a:bodyPr>
          <a:lstStyle/>
          <a:p>
            <a:r>
              <a:rPr lang="en-US" dirty="0" err="1"/>
              <a:t>Ojonimi</a:t>
            </a:r>
            <a:r>
              <a:rPr lang="en-US" dirty="0"/>
              <a:t> </a:t>
            </a:r>
            <a:r>
              <a:rPr lang="en-US" dirty="0" err="1"/>
              <a:t>Bako</a:t>
            </a:r>
            <a:r>
              <a:rPr lang="en-US" dirty="0"/>
              <a:t/>
            </a:r>
            <a:br>
              <a:rPr lang="en-US" dirty="0"/>
            </a:br>
            <a:r>
              <a:rPr lang="en-US" dirty="0"/>
              <a:t>Director</a:t>
            </a:r>
            <a:br>
              <a:rPr lang="en-US" dirty="0"/>
            </a:br>
            <a:r>
              <a:rPr lang="en-US" dirty="0" err="1" smtClean="0"/>
              <a:t>Walmart</a:t>
            </a:r>
            <a:endParaRPr lang="en-US" dirty="0"/>
          </a:p>
          <a:p>
            <a:endParaRPr lang="en-US" dirty="0"/>
          </a:p>
        </p:txBody>
      </p:sp>
    </p:spTree>
    <p:extLst>
      <p:ext uri="{BB962C8B-B14F-4D97-AF65-F5344CB8AC3E}">
        <p14:creationId xmlns:p14="http://schemas.microsoft.com/office/powerpoint/2010/main" val="11701599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229600" cy="627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827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t>The </a:t>
            </a:r>
            <a:r>
              <a:rPr lang="en-US" sz="4000" b="1" dirty="0" smtClean="0"/>
              <a:t>2011</a:t>
            </a:r>
            <a:r>
              <a:rPr lang="en-US" sz="4000" dirty="0" smtClean="0"/>
              <a:t> Roadmap </a:t>
            </a:r>
            <a:r>
              <a:rPr lang="en-US" sz="4000" dirty="0"/>
              <a:t>– </a:t>
            </a:r>
            <a:r>
              <a:rPr lang="en-US" sz="4000" dirty="0" smtClean="0"/>
              <a:t>Begin Scaling</a:t>
            </a:r>
            <a:endParaRPr lang="en-US" sz="4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49592269"/>
              </p:ext>
            </p:extLst>
          </p:nvPr>
        </p:nvGraphicFramePr>
        <p:xfrm>
          <a:off x="381000" y="1560984"/>
          <a:ext cx="7924800" cy="4992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pPr>
              <a:defRPr/>
            </a:pPr>
            <a:r>
              <a:rPr lang="en-US" dirty="0" smtClean="0"/>
              <a:t>Copyright© Agile Transformation </a:t>
            </a:r>
            <a:r>
              <a:rPr lang="en-US" dirty="0" err="1" smtClean="0"/>
              <a:t>Inc</a:t>
            </a:r>
            <a:endParaRPr lang="en-US" dirty="0"/>
          </a:p>
        </p:txBody>
      </p:sp>
      <p:sp>
        <p:nvSpPr>
          <p:cNvPr id="5" name="Slide Number Placeholder 4"/>
          <p:cNvSpPr>
            <a:spLocks noGrp="1"/>
          </p:cNvSpPr>
          <p:nvPr>
            <p:ph type="sldNum" sz="quarter" idx="11"/>
          </p:nvPr>
        </p:nvSpPr>
        <p:spPr/>
        <p:txBody>
          <a:bodyPr/>
          <a:lstStyle/>
          <a:p>
            <a:pPr>
              <a:defRPr/>
            </a:pPr>
            <a:fld id="{EF825AE6-8116-45C6-AC99-93B76D5F321B}" type="slidenum">
              <a:rPr lang="en-US"/>
              <a:pPr>
                <a:defRPr/>
              </a:pPr>
              <a:t>9</a:t>
            </a:fld>
            <a:endParaRPr lang="en-US" dirty="0"/>
          </a:p>
        </p:txBody>
      </p:sp>
      <p:sp>
        <p:nvSpPr>
          <p:cNvPr id="6" name="Rectangle 5"/>
          <p:cNvSpPr/>
          <p:nvPr/>
        </p:nvSpPr>
        <p:spPr>
          <a:xfrm>
            <a:off x="76200" y="161071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 y="4343400"/>
            <a:ext cx="8305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9027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6335"/>
            <a:ext cx="8229600" cy="637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4665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5658"/>
            <a:ext cx="8229600" cy="615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8637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2961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48528"/>
            <a:ext cx="8229600" cy="615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2977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306251"/>
              </p:ext>
            </p:extLst>
          </p:nvPr>
        </p:nvGraphicFramePr>
        <p:xfrm>
          <a:off x="152400" y="1037729"/>
          <a:ext cx="8153400" cy="5591671"/>
        </p:xfrm>
        <a:graphic>
          <a:graphicData uri="http://schemas.openxmlformats.org/drawingml/2006/table">
            <a:tbl>
              <a:tblPr bandRow="1">
                <a:tableStyleId>{5940675A-B579-460E-94D1-54222C63F5DA}</a:tableStyleId>
              </a:tblPr>
              <a:tblGrid>
                <a:gridCol w="2717800"/>
                <a:gridCol w="2717800"/>
                <a:gridCol w="2717800"/>
              </a:tblGrid>
              <a:tr h="1781671">
                <a:tc>
                  <a:txBody>
                    <a:bodyPr/>
                    <a:lstStyle/>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Crisis</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Servant Leadership</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Enterprise Scale</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Executive Training</a:t>
                      </a:r>
                    </a:p>
                    <a:p>
                      <a:pPr marL="0" marR="0" algn="r">
                        <a:lnSpc>
                          <a:spcPts val="2055"/>
                        </a:lnSpc>
                        <a:spcBef>
                          <a:spcPts val="0"/>
                        </a:spcBef>
                        <a:spcAft>
                          <a:spcPts val="0"/>
                        </a:spcAft>
                      </a:pPr>
                      <a:endParaRPr lang="en-US" sz="1400" u="none" strike="noStrike" kern="1200" dirty="0" smtClean="0">
                        <a:solidFill>
                          <a:schemeClr val="tx1"/>
                        </a:solidFill>
                        <a:effectLst/>
                        <a:latin typeface="+mn-lt"/>
                        <a:ea typeface="+mn-ea"/>
                        <a:cs typeface="+mn-cs"/>
                      </a:endParaRPr>
                    </a:p>
                  </a:txBody>
                  <a:tcPr marL="0" marR="127000" marT="127000" marB="127000" anchor="ctr"/>
                </a:tc>
                <a:tc>
                  <a:txBody>
                    <a:bodyPr/>
                    <a:lstStyle/>
                    <a:p>
                      <a:pPr marL="0" marR="0" indent="0" algn="r" defTabSz="914400" rtl="0" eaLnBrk="1" fontAlgn="auto" latinLnBrk="0" hangingPunct="1">
                        <a:lnSpc>
                          <a:spcPts val="2055"/>
                        </a:lnSpc>
                        <a:spcBef>
                          <a:spcPts val="0"/>
                        </a:spcBef>
                        <a:spcAft>
                          <a:spcPts val="0"/>
                        </a:spcAft>
                        <a:buClrTx/>
                        <a:buSzTx/>
                        <a:buFontTx/>
                        <a:buNone/>
                        <a:tabLst/>
                        <a:defRPr/>
                      </a:pPr>
                      <a:r>
                        <a:rPr lang="en-US" sz="1400" u="none" strike="noStrike" kern="1200" dirty="0" smtClean="0">
                          <a:solidFill>
                            <a:schemeClr val="tx1"/>
                          </a:solidFill>
                          <a:effectLst/>
                          <a:latin typeface="+mn-lt"/>
                          <a:ea typeface="+mn-ea"/>
                          <a:cs typeface="+mn-cs"/>
                        </a:rPr>
                        <a:t>Forming</a:t>
                      </a:r>
                    </a:p>
                    <a:p>
                      <a:pPr marL="0" marR="0" indent="0" algn="r" defTabSz="914400" rtl="0" eaLnBrk="1" fontAlgn="auto" latinLnBrk="0" hangingPunct="1">
                        <a:lnSpc>
                          <a:spcPts val="2055"/>
                        </a:lnSpc>
                        <a:spcBef>
                          <a:spcPts val="0"/>
                        </a:spcBef>
                        <a:spcAft>
                          <a:spcPts val="0"/>
                        </a:spcAft>
                        <a:buClrTx/>
                        <a:buSzTx/>
                        <a:buFontTx/>
                        <a:buNone/>
                        <a:tabLst/>
                        <a:defRPr/>
                      </a:pPr>
                      <a:r>
                        <a:rPr lang="en-US" sz="1400" u="none" strike="noStrike" kern="1200" dirty="0" smtClean="0">
                          <a:solidFill>
                            <a:schemeClr val="tx1"/>
                          </a:solidFill>
                          <a:effectLst/>
                          <a:latin typeface="+mn-lt"/>
                          <a:ea typeface="+mn-ea"/>
                          <a:cs typeface="+mn-cs"/>
                        </a:rPr>
                        <a:t>Storming</a:t>
                      </a:r>
                    </a:p>
                    <a:p>
                      <a:pPr marL="0" marR="0" indent="0" algn="r" defTabSz="914400" rtl="0" eaLnBrk="1" fontAlgn="auto" latinLnBrk="0" hangingPunct="1">
                        <a:lnSpc>
                          <a:spcPts val="2055"/>
                        </a:lnSpc>
                        <a:spcBef>
                          <a:spcPts val="0"/>
                        </a:spcBef>
                        <a:spcAft>
                          <a:spcPts val="0"/>
                        </a:spcAft>
                        <a:buClrTx/>
                        <a:buSzTx/>
                        <a:buFontTx/>
                        <a:buNone/>
                        <a:tabLst/>
                        <a:defRPr/>
                      </a:pPr>
                      <a:r>
                        <a:rPr lang="en-US" sz="1400" u="none" strike="noStrike" kern="1200" dirty="0" smtClean="0">
                          <a:solidFill>
                            <a:schemeClr val="tx1"/>
                          </a:solidFill>
                          <a:effectLst/>
                          <a:latin typeface="+mn-lt"/>
                          <a:ea typeface="+mn-ea"/>
                          <a:cs typeface="+mn-cs"/>
                        </a:rPr>
                        <a:t>Norming</a:t>
                      </a:r>
                    </a:p>
                    <a:p>
                      <a:pPr marL="0" marR="0" indent="0" algn="r" defTabSz="914400" rtl="0" eaLnBrk="1" fontAlgn="auto" latinLnBrk="0" hangingPunct="1">
                        <a:lnSpc>
                          <a:spcPts val="2055"/>
                        </a:lnSpc>
                        <a:spcBef>
                          <a:spcPts val="0"/>
                        </a:spcBef>
                        <a:spcAft>
                          <a:spcPts val="0"/>
                        </a:spcAft>
                        <a:buClrTx/>
                        <a:buSzTx/>
                        <a:buFontTx/>
                        <a:buNone/>
                        <a:tabLst/>
                        <a:defRPr/>
                      </a:pPr>
                      <a:r>
                        <a:rPr lang="en-US" sz="1400" u="none" strike="noStrike" kern="1200" dirty="0" smtClean="0">
                          <a:solidFill>
                            <a:schemeClr val="tx1"/>
                          </a:solidFill>
                          <a:effectLst/>
                          <a:latin typeface="+mn-lt"/>
                          <a:ea typeface="+mn-ea"/>
                          <a:cs typeface="+mn-cs"/>
                        </a:rPr>
                        <a:t>Performing</a:t>
                      </a:r>
                    </a:p>
                  </a:txBody>
                  <a:tcPr marL="0" marR="127000" marT="127000" marB="127000" anchor="ctr"/>
                </a:tc>
                <a:tc>
                  <a:txBody>
                    <a:bodyPr/>
                    <a:lstStyle/>
                    <a:p>
                      <a:pPr marL="0" marR="0" algn="r">
                        <a:lnSpc>
                          <a:spcPts val="2055"/>
                        </a:lnSpc>
                        <a:spcBef>
                          <a:spcPts val="2400"/>
                        </a:spcBef>
                        <a:spcAft>
                          <a:spcPts val="3600"/>
                        </a:spcAft>
                      </a:pPr>
                      <a:r>
                        <a:rPr lang="en-US" sz="1400" u="none" strike="noStrike" kern="1200" dirty="0" smtClean="0">
                          <a:solidFill>
                            <a:schemeClr val="tx1"/>
                          </a:solidFill>
                          <a:effectLst/>
                          <a:latin typeface="+mn-lt"/>
                          <a:ea typeface="+mn-ea"/>
                          <a:cs typeface="+mn-cs"/>
                        </a:rPr>
                        <a:t>User Experience</a:t>
                      </a:r>
                      <a:endParaRPr lang="en-US" sz="1400" u="none" strike="noStrike" kern="1200" dirty="0">
                        <a:solidFill>
                          <a:schemeClr val="tx1"/>
                        </a:solidFill>
                        <a:effectLst/>
                        <a:latin typeface="+mn-lt"/>
                        <a:ea typeface="+mn-ea"/>
                        <a:cs typeface="+mn-cs"/>
                      </a:endParaRPr>
                    </a:p>
                  </a:txBody>
                  <a:tcPr marL="0" marR="127000" marT="127000" marB="127000" anchor="ctr"/>
                </a:tc>
              </a:tr>
              <a:tr h="2028329">
                <a:tc>
                  <a:txBody>
                    <a:bodyPr/>
                    <a:lstStyle/>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Prioritization</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Social Forces</a:t>
                      </a:r>
                      <a:endParaRPr lang="en-US" sz="1400" u="none" strike="noStrike" kern="1200" dirty="0">
                        <a:solidFill>
                          <a:schemeClr val="tx1"/>
                        </a:solidFill>
                        <a:effectLst/>
                        <a:latin typeface="+mn-lt"/>
                        <a:ea typeface="+mn-ea"/>
                        <a:cs typeface="+mn-cs"/>
                      </a:endParaRPr>
                    </a:p>
                  </a:txBody>
                  <a:tcPr marL="0" marR="127000" marT="127000" marB="127000" anchor="ctr"/>
                </a:tc>
                <a:tc>
                  <a:txBody>
                    <a:bodyPr/>
                    <a:lstStyle/>
                    <a:p>
                      <a:pPr marL="0" marR="0" algn="r">
                        <a:lnSpc>
                          <a:spcPts val="2055"/>
                        </a:lnSpc>
                        <a:spcBef>
                          <a:spcPts val="0"/>
                        </a:spcBef>
                        <a:spcAft>
                          <a:spcPts val="0"/>
                        </a:spcAft>
                      </a:pPr>
                      <a:r>
                        <a:rPr lang="en-US" sz="1400" u="none" strike="noStrike" kern="1200" dirty="0">
                          <a:solidFill>
                            <a:schemeClr val="tx1"/>
                          </a:solidFill>
                          <a:effectLst/>
                          <a:latin typeface="+mn-lt"/>
                          <a:ea typeface="+mn-ea"/>
                          <a:cs typeface="+mn-cs"/>
                        </a:rPr>
                        <a:t> </a:t>
                      </a:r>
                      <a:r>
                        <a:rPr lang="en-US" sz="1400" u="none" strike="noStrike" kern="1200" dirty="0" smtClean="0">
                          <a:solidFill>
                            <a:schemeClr val="tx1"/>
                          </a:solidFill>
                          <a:effectLst/>
                          <a:latin typeface="+mn-lt"/>
                          <a:ea typeface="+mn-ea"/>
                          <a:cs typeface="+mn-cs"/>
                        </a:rPr>
                        <a:t>C-Level Agile</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Hidden Projects</a:t>
                      </a:r>
                      <a:endParaRPr lang="en-US" sz="1400" u="none" strike="noStrike" kern="1200" dirty="0">
                        <a:solidFill>
                          <a:schemeClr val="tx1"/>
                        </a:solidFill>
                        <a:effectLst/>
                        <a:latin typeface="+mn-lt"/>
                        <a:ea typeface="+mn-ea"/>
                        <a:cs typeface="+mn-cs"/>
                      </a:endParaRPr>
                    </a:p>
                  </a:txBody>
                  <a:tcPr marL="0" marR="127000" marT="127000" marB="127000" anchor="ctr"/>
                </a:tc>
                <a:tc>
                  <a:txBody>
                    <a:bodyPr/>
                    <a:lstStyle/>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Enterprise</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Architecture</a:t>
                      </a:r>
                      <a:endParaRPr lang="en-US" sz="1400" u="none" strike="noStrike" kern="1200" dirty="0">
                        <a:solidFill>
                          <a:schemeClr val="tx1"/>
                        </a:solidFill>
                        <a:effectLst/>
                        <a:latin typeface="+mn-lt"/>
                        <a:ea typeface="+mn-ea"/>
                        <a:cs typeface="+mn-cs"/>
                      </a:endParaRPr>
                    </a:p>
                  </a:txBody>
                  <a:tcPr marL="0" marR="127000" marT="127000" marB="127000" anchor="ctr"/>
                </a:tc>
              </a:tr>
              <a:tr h="1781671">
                <a:tc>
                  <a:txBody>
                    <a:bodyPr/>
                    <a:lstStyle/>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Make the</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Enterprise Agile</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Automation</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Manage</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Expectations</a:t>
                      </a:r>
                    </a:p>
                  </a:txBody>
                  <a:tcPr marL="0" marR="127000" marT="127000" marB="127000" anchor="ctr"/>
                </a:tc>
                <a:tc>
                  <a:txBody>
                    <a:bodyPr/>
                    <a:lstStyle/>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Cultural Change</a:t>
                      </a:r>
                      <a:endParaRPr lang="en-US" sz="1400" u="none" strike="noStrike" kern="1200" baseline="0" dirty="0" smtClean="0">
                        <a:solidFill>
                          <a:schemeClr val="tx1"/>
                        </a:solidFill>
                        <a:effectLst/>
                        <a:latin typeface="+mn-lt"/>
                        <a:ea typeface="+mn-ea"/>
                        <a:cs typeface="+mn-cs"/>
                      </a:endParaRPr>
                    </a:p>
                    <a:p>
                      <a:pPr marL="0" marR="0" algn="r">
                        <a:lnSpc>
                          <a:spcPts val="2055"/>
                        </a:lnSpc>
                        <a:spcBef>
                          <a:spcPts val="0"/>
                        </a:spcBef>
                        <a:spcAft>
                          <a:spcPts val="0"/>
                        </a:spcAft>
                      </a:pPr>
                      <a:r>
                        <a:rPr lang="en-US" sz="1400" u="none" strike="noStrike" kern="1200" baseline="0" dirty="0" smtClean="0">
                          <a:solidFill>
                            <a:schemeClr val="tx1"/>
                          </a:solidFill>
                          <a:effectLst/>
                          <a:latin typeface="+mn-lt"/>
                          <a:ea typeface="+mn-ea"/>
                          <a:cs typeface="+mn-cs"/>
                        </a:rPr>
                        <a:t>to </a:t>
                      </a:r>
                      <a:r>
                        <a:rPr lang="en-US" sz="1400" u="none" strike="noStrike" kern="1200" dirty="0" smtClean="0">
                          <a:solidFill>
                            <a:schemeClr val="tx1"/>
                          </a:solidFill>
                          <a:effectLst/>
                          <a:latin typeface="+mn-lt"/>
                          <a:ea typeface="+mn-ea"/>
                          <a:cs typeface="+mn-cs"/>
                        </a:rPr>
                        <a:t>Embrace</a:t>
                      </a:r>
                    </a:p>
                    <a:p>
                      <a:pPr marL="0" marR="0" algn="r">
                        <a:lnSpc>
                          <a:spcPts val="2055"/>
                        </a:lnSpc>
                        <a:spcBef>
                          <a:spcPts val="0"/>
                        </a:spcBef>
                        <a:spcAft>
                          <a:spcPts val="0"/>
                        </a:spcAft>
                      </a:pPr>
                      <a:r>
                        <a:rPr lang="en-US" sz="1400" u="none" strike="noStrike" kern="1200" dirty="0" smtClean="0">
                          <a:solidFill>
                            <a:schemeClr val="tx1"/>
                          </a:solidFill>
                          <a:effectLst/>
                          <a:latin typeface="+mn-lt"/>
                          <a:ea typeface="+mn-ea"/>
                          <a:cs typeface="+mn-cs"/>
                        </a:rPr>
                        <a:t>Uncertainty</a:t>
                      </a:r>
                    </a:p>
                  </a:txBody>
                  <a:tcPr marL="0" marR="127000" marT="127000" marB="127000" anchor="ctr"/>
                </a:tc>
                <a:tc>
                  <a:txBody>
                    <a:bodyPr/>
                    <a:lstStyle/>
                    <a:p>
                      <a:pPr marL="0" marR="0" indent="0" algn="r" defTabSz="914400" rtl="0" eaLnBrk="1" fontAlgn="auto" latinLnBrk="0" hangingPunct="1">
                        <a:lnSpc>
                          <a:spcPts val="2055"/>
                        </a:lnSpc>
                        <a:spcBef>
                          <a:spcPts val="2400"/>
                        </a:spcBef>
                        <a:spcAft>
                          <a:spcPts val="3600"/>
                        </a:spcAft>
                        <a:buClrTx/>
                        <a:buSzTx/>
                        <a:buFontTx/>
                        <a:buNone/>
                        <a:tabLst/>
                        <a:defRPr/>
                      </a:pPr>
                      <a:r>
                        <a:rPr lang="en-US" sz="1400" u="none" strike="noStrike" kern="1200" dirty="0" smtClean="0">
                          <a:solidFill>
                            <a:schemeClr val="tx1"/>
                          </a:solidFill>
                          <a:effectLst/>
                          <a:latin typeface="+mn-lt"/>
                          <a:ea typeface="+mn-ea"/>
                          <a:cs typeface="+mn-cs"/>
                        </a:rPr>
                        <a:t>Lean Startup</a:t>
                      </a:r>
                    </a:p>
                  </a:txBody>
                  <a:tcPr marL="0" marR="127000" marT="127000" marB="127000" anchor="ctr"/>
                </a:tc>
              </a:tr>
            </a:tbl>
          </a:graphicData>
        </a:graphic>
      </p:graphicFrame>
      <p:pic>
        <p:nvPicPr>
          <p:cNvPr id="4105" name="Picture 9" descr="Description: Susan1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61566"/>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escription: Ojonimi150.png">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0706" y="4952504"/>
            <a:ext cx="10477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escription: Julia150.jpg">
            <a:hlinkClick r:id="rId3"/>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0706" y="1190129"/>
            <a:ext cx="10477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scription: Brad150.jpg">
            <a:hlinkClick r:id="rId3"/>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166566"/>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escription: Simon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187" y="3166566"/>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scription: Nagaraj150.jpg">
            <a:hlinkClick r:id="rId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0706" y="3095129"/>
            <a:ext cx="10477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escription: Gary150.jpg">
            <a:hlinkClick r:id="rId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5023941"/>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scription: Hendrik50.jpg">
            <a:hlinkClick r:id="rId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4187" y="5023941"/>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Description: Charles150.jpg">
            <a:hlinkClick r:id="rId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4187" y="1261566"/>
            <a:ext cx="9525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7620000" cy="838200"/>
          </a:xfrm>
        </p:spPr>
        <p:txBody>
          <a:bodyPr/>
          <a:lstStyle/>
          <a:p>
            <a:r>
              <a:rPr lang="en-US" dirty="0" smtClean="0"/>
              <a:t>Agile Executive Forum</a:t>
            </a:r>
            <a:r>
              <a:rPr lang="en-US" baseline="0" dirty="0" smtClean="0"/>
              <a:t> 2013</a:t>
            </a:r>
            <a:endParaRPr lang="en-US" dirty="0"/>
          </a:p>
        </p:txBody>
      </p:sp>
    </p:spTree>
    <p:extLst>
      <p:ext uri="{BB962C8B-B14F-4D97-AF65-F5344CB8AC3E}">
        <p14:creationId xmlns:p14="http://schemas.microsoft.com/office/powerpoint/2010/main" val="27549626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www.trailridgeconsulting.com/images/events/agile201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2"/>
            <a:ext cx="9144000" cy="706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962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Assembly>Microsoft.Office.Policy, Version=14.0.0.0, Culture=neutral, PublicKeyToken=71e9bce111e9429c</Assembly>
    <Class>Microsoft.Office.RecordsManagement.Internal.UpdateExpireDate</Class>
    <Data/>
    <Filter/>
  </Receiver>
  <Receiver>
    <Name>Policy Auditing</Name>
    <Synchronization>Synchronous</Synchronization>
    <Type>10001</Type>
    <SequenceNumber>1100</SequenceNumber>
    <Assembly>Microsoft.Office.Policy, Version=14.0.0.0, Culture=neutral, PublicKeyToken=71e9bce111e9429c</Assembly>
    <Class>Microsoft.Office.RecordsManagement.Internal.AuditHandler</Class>
    <Data/>
    <Filter/>
  </Receiver>
  <Receiver>
    <Name>Policy Auditing</Name>
    <Synchronization>Synchronous</Synchronization>
    <Type>10002</Type>
    <SequenceNumber>1101</SequenceNumber>
    <Assembly>Microsoft.Office.Policy, Version=14.0.0.0, Culture=neutral, PublicKeyToken=71e9bce111e9429c</Assembly>
    <Class>Microsoft.Office.RecordsManagement.Internal.AuditHandler</Class>
    <Data/>
    <Filter/>
  </Receiver>
  <Receiver>
    <Name>Policy Auditing</Name>
    <Synchronization>Synchronous</Synchronization>
    <Type>10004</Type>
    <SequenceNumber>1102</SequenceNumber>
    <Assembly>Microsoft.Office.Policy, Version=14.0.0.0, Culture=neutral, PublicKeyToken=71e9bce111e9429c</Assembly>
    <Class>Microsoft.Office.RecordsManagement.Internal.AuditHandler</Class>
    <Data/>
    <Filter/>
  </Receiver>
  <Receiver>
    <Name>Policy Auditing</Name>
    <Synchronization>Synchronous</Synchronization>
    <Type>10006</Type>
    <SequenceNumber>1103</SequenceNumber>
    <Assembly>Microsoft.Office.Policy, Version=14.0.0.0, Culture=neutral, PublicKeyToken=71e9bce111e9429c</Assembly>
    <Class>Microsoft.Office.RecordsManagement.Internal.AuditHandler</Class>
    <Data/>
    <Filter/>
  </Receiver>
</spe:Receivers>
</file>

<file path=customXml/item2.xml><?xml version="1.0" encoding="utf-8"?>
<?mso-contentType ?>
<SharedContentType xmlns="Microsoft.SharePoint.Taxonomy.ContentTypeSync" SourceId="78de7762-0cb3-4067-8265-32b315d8c07b" ContentTypeId="0x010100A4953BA6F7494B49BA739C78F2D97CA7" PreviousValue="false"/>
</file>

<file path=customXml/item3.xml><?xml version="1.0" encoding="utf-8"?>
<?mso-contentType ?>
<p:Policy xmlns:p="office.server.policy" local="true" id="39b7affc-0545-44a5-9fc7-9bdb27cc0891">
  <p:Name>BUS050</p:Name>
  <p:Description>CY+1</p:Description>
  <p:Statement>Document is retained for up to 1 year from the last modified date.</p:Statement>
  <p:PolicyItems>
    <p:PolicyItem featureId="Microsoft.Office.RecordsManagement.PolicyFeatures.Expiration" UniqueId="f6fb1366-a16a-4e61-80cb-4e17f11580b3">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number>
                  <property>Modified</property>
                  <propertyId>28cf69c5-fa48-462a-b5cd-27b6f9d2bd5f</propertyId>
                  <period>years</period>
                </formula>
                <action type="action" id="Microsoft.Office.RecordsManagement.PolicyFeatures.Expiration.Action.MoveToRecycleBin"/>
              </data>
            </stages>
          </Schedule>
        </Schedules>
      </p:CustomData>
    </p:PolicyItem>
    <p:PolicyItem featureId="Microsoft.Office.RecordsManagement.PolicyFeatures.PolicyAudit" UniqueId="c1272b1f-c518-42c9-b9ae-9875522a315a">
      <p:Name>Auditing</p:Name>
      <p:Description>Audits user actions on documents and list items to the Audit Log.</p:Description>
      <p:CustomData>
        <Audit>
          <DeleteRestore/>
        </Audit>
      </p:CustomData>
    </p:PolicyItem>
  </p:PolicyItems>
</p:Policy>
</file>

<file path=customXml/item4.xml><?xml version="1.0" encoding="utf-8"?>
<?mso-contentType ?>
<PolicyDirtyBag xmlns="microsoft.office.server.policy.changes">
  <Microsoft.Office.RecordsManagement.PolicyFeatures.Expiration op="Change"/>
  <Microsoft.Office.RecordsManagement.PolicyFeatures.PolicyAudit op="Change"/>
</PolicyDirtyBag>
</file>

<file path=customXml/item5.xml><?xml version="1.0" encoding="utf-8"?>
<ct:contentTypeSchema xmlns:ct="http://schemas.microsoft.com/office/2006/metadata/contentType" xmlns:ma="http://schemas.microsoft.com/office/2006/metadata/properties/metaAttributes" ct:_="" ma:_="" ma:contentTypeName="Unclassified Document (1)" ma:contentTypeID="0x010100A4953BA6F7494B49BA739C78F2D97CA70084D96095BA4B0647AFB9BAFE66595BB2" ma:contentTypeVersion="4" ma:contentTypeDescription="BCBSNE default 1 year retention content type." ma:contentTypeScope="" ma:versionID="d3c171be468a327f6e4e1266380c33ef">
  <xsd:schema xmlns:xsd="http://www.w3.org/2001/XMLSchema" xmlns:xs="http://www.w3.org/2001/XMLSchema" xmlns:p="http://schemas.microsoft.com/office/2006/metadata/properties" xmlns:ns1="http://schemas.microsoft.com/sharepoint/v3" xmlns:ns2="699ebb94-7392-429d-821a-3beb5abc22a6" targetNamespace="http://schemas.microsoft.com/office/2006/metadata/properties" ma:root="true" ma:fieldsID="78983d17d7b8a110b7bb41b884bdad27" ns1:_="" ns2:_="">
    <xsd:import namespace="http://schemas.microsoft.com/sharepoint/v3"/>
    <xsd:import namespace="699ebb94-7392-429d-821a-3beb5abc22a6"/>
    <xsd:element name="properties">
      <xsd:complexType>
        <xsd:sequence>
          <xsd:element name="documentManagement">
            <xsd:complexType>
              <xsd:all>
                <xsd:element ref="ns2:_dlc_DocId" minOccurs="0"/>
                <xsd:element ref="ns2:_dlc_DocIdUrl" minOccurs="0"/>
                <xsd:element ref="ns2:_dlc_DocIdPersistId"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1" nillable="true" ma:displayName="Exempt from Policy" ma:hidden="true" ma:internalName="_dlc_Exempt" ma:readOnly="true">
      <xsd:simpleType>
        <xsd:restriction base="dms:Unknown"/>
      </xsd:simpleType>
    </xsd:element>
    <xsd:element name="_dlc_ExpireDateSaved" ma:index="12" nillable="true" ma:displayName="Original Expiration Date" ma:hidden="true" ma:internalName="_dlc_ExpireDateSaved" ma:readOnly="true">
      <xsd:simpleType>
        <xsd:restriction base="dms:DateTime"/>
      </xsd:simpleType>
    </xsd:element>
    <xsd:element name="_dlc_ExpireDate" ma:index="13"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99ebb94-7392-429d-821a-3beb5abc22a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_dlc_ExpireDateSaved xmlns="http://schemas.microsoft.com/sharepoint/v3" xsi:nil="true"/>
    <_dlc_ExpireDate xmlns="http://schemas.microsoft.com/sharepoint/v3">2014-07-25T20:45:24+00:00</_dlc_ExpireDate>
  </documentManagement>
</p:properties>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4B47FB-B730-4530-8600-AAC10CD2BE54}">
  <ds:schemaRefs>
    <ds:schemaRef ds:uri="http://schemas.microsoft.com/sharepoint/events"/>
  </ds:schemaRefs>
</ds:datastoreItem>
</file>

<file path=customXml/itemProps2.xml><?xml version="1.0" encoding="utf-8"?>
<ds:datastoreItem xmlns:ds="http://schemas.openxmlformats.org/officeDocument/2006/customXml" ds:itemID="{60A0E117-86A0-43BD-8253-5E98614667FB}">
  <ds:schemaRefs>
    <ds:schemaRef ds:uri="Microsoft.SharePoint.Taxonomy.ContentTypeSync"/>
  </ds:schemaRefs>
</ds:datastoreItem>
</file>

<file path=customXml/itemProps3.xml><?xml version="1.0" encoding="utf-8"?>
<ds:datastoreItem xmlns:ds="http://schemas.openxmlformats.org/officeDocument/2006/customXml" ds:itemID="{B572E65D-2BDC-4C8F-9561-982BCE396DAA}">
  <ds:schemaRefs>
    <ds:schemaRef ds:uri="office.server.policy"/>
  </ds:schemaRefs>
</ds:datastoreItem>
</file>

<file path=customXml/itemProps4.xml><?xml version="1.0" encoding="utf-8"?>
<ds:datastoreItem xmlns:ds="http://schemas.openxmlformats.org/officeDocument/2006/customXml" ds:itemID="{43C90612-2F55-4A06-A02D-0ECE2D389556}">
  <ds:schemaRefs>
    <ds:schemaRef ds:uri="microsoft.office.server.policy.changes"/>
  </ds:schemaRefs>
</ds:datastoreItem>
</file>

<file path=customXml/itemProps5.xml><?xml version="1.0" encoding="utf-8"?>
<ds:datastoreItem xmlns:ds="http://schemas.openxmlformats.org/officeDocument/2006/customXml" ds:itemID="{DBBE5B9F-7D3B-4C93-B825-431982C1A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9ebb94-7392-429d-821a-3beb5abc22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19BF7831-3E0E-4D3E-9E9B-0580C3F044BC}">
  <ds:schemaRefs>
    <ds:schemaRef ds:uri="http://schemas.microsoft.com/office/2006/documentManagement/types"/>
    <ds:schemaRef ds:uri="http://schemas.microsoft.com/office/2006/metadata/properties"/>
    <ds:schemaRef ds:uri="http://purl.org/dc/elements/1.1/"/>
    <ds:schemaRef ds:uri="http://purl.org/dc/dcmitype/"/>
    <ds:schemaRef ds:uri="http://schemas.microsoft.com/sharepoint/v3"/>
    <ds:schemaRef ds:uri="http://schemas.microsoft.com/office/infopath/2007/PartnerControls"/>
    <ds:schemaRef ds:uri="http://purl.org/dc/terms/"/>
    <ds:schemaRef ds:uri="http://schemas.openxmlformats.org/package/2006/metadata/core-properties"/>
    <ds:schemaRef ds:uri="699ebb94-7392-429d-821a-3beb5abc22a6"/>
    <ds:schemaRef ds:uri="http://www.w3.org/XML/1998/namespace"/>
  </ds:schemaRefs>
</ds:datastoreItem>
</file>

<file path=customXml/itemProps7.xml><?xml version="1.0" encoding="utf-8"?>
<ds:datastoreItem xmlns:ds="http://schemas.openxmlformats.org/officeDocument/2006/customXml" ds:itemID="{A7D3434E-0F17-45C6-A0D6-4A183FE0C7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Adjacency</Template>
  <TotalTime>2561</TotalTime>
  <Words>3200</Words>
  <Application>Microsoft Office PowerPoint</Application>
  <PresentationFormat>On-screen Show (4:3)</PresentationFormat>
  <Paragraphs>681</Paragraphs>
  <Slides>95</Slides>
  <Notes>95</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Adjacency</vt:lpstr>
      <vt:lpstr>What are Executives Saying about Agile Development?</vt:lpstr>
      <vt:lpstr>Agile Executive Forum 2013</vt:lpstr>
      <vt:lpstr>Executive Summary Agile Executive Forum</vt:lpstr>
      <vt:lpstr>Our Transformation Journey…</vt:lpstr>
      <vt:lpstr>“Never let a good crisis go to waste” – Winston Churchill</vt:lpstr>
      <vt:lpstr>The 2010 Roadmap Foundation and Piloting</vt:lpstr>
      <vt:lpstr>Collaboration Rooms!</vt:lpstr>
      <vt:lpstr>Visual Information Radiators!</vt:lpstr>
      <vt:lpstr>The 2011 Roadmap – Begin Scaling</vt:lpstr>
      <vt:lpstr>Executives Learning Agile</vt:lpstr>
      <vt:lpstr>The 2012 Roadmap – Scaling Agile</vt:lpstr>
      <vt:lpstr>The 2013 Roadmap Enterprise Agile</vt:lpstr>
      <vt:lpstr>@ Team</vt:lpstr>
      <vt:lpstr>PowerPoint Presentation</vt:lpstr>
      <vt:lpstr>PowerPoint Presentation</vt:lpstr>
      <vt:lpstr>Expect…to lose some people</vt:lpstr>
      <vt:lpstr>Expect…to be overwhelmed</vt:lpstr>
      <vt:lpstr>Expect…squishiness</vt:lpstr>
      <vt:lpstr>Cultural DNA Change</vt:lpstr>
      <vt:lpstr>Agile is a Way of Thinking </vt:lpstr>
      <vt:lpstr>PowerPoint Presentation</vt:lpstr>
      <vt:lpstr>Agile Enterprise</vt:lpstr>
      <vt:lpstr>Forming</vt:lpstr>
      <vt:lpstr>Storming</vt:lpstr>
      <vt:lpstr>Norming</vt:lpstr>
      <vt:lpstr>Performing</vt:lpstr>
      <vt:lpstr>PowerPoint Presentation</vt:lpstr>
      <vt:lpstr>Agile User Experience Design</vt:lpstr>
      <vt:lpstr>User Experience Design at Fidelity</vt:lpstr>
      <vt:lpstr>Goal Today</vt:lpstr>
      <vt:lpstr>Optimizing User Involvement</vt:lpstr>
      <vt:lpstr>Building the User Experience</vt:lpstr>
      <vt:lpstr>Story Model</vt:lpstr>
      <vt:lpstr>Optimizing User Involvement</vt:lpstr>
      <vt:lpstr>PowerPoint Presentation</vt:lpstr>
      <vt:lpstr>PowerPoint Presentation</vt:lpstr>
      <vt:lpstr>PowerPoint Presentation</vt:lpstr>
      <vt:lpstr>PowerPoint Presentation</vt:lpstr>
      <vt:lpstr>PowerPoint Presentation</vt:lpstr>
      <vt:lpstr>PowerPoint Presentation</vt:lpstr>
      <vt:lpstr>Agile in the C-Level Suite: Applying Agile to our Executive Team </vt:lpstr>
      <vt:lpstr>Some context about Red Gate</vt:lpstr>
      <vt:lpstr>Does Red Gate actually have a C-level suite?</vt:lpstr>
      <vt:lpstr>Does Red Gate actually have a C-level suite?</vt:lpstr>
      <vt:lpstr>PowerPoint Presentation</vt:lpstr>
      <vt:lpstr>PowerPoint Presentation</vt:lpstr>
      <vt:lpstr>Our problems</vt:lpstr>
      <vt:lpstr>Plan A</vt:lpstr>
      <vt:lpstr>PowerPoint Presentation</vt:lpstr>
      <vt:lpstr>PowerPoint Presentation</vt:lpstr>
      <vt:lpstr>PowerPoint Presentation</vt:lpstr>
      <vt:lpstr>PowerPoint Presentation</vt:lpstr>
      <vt:lpstr>If you take only one thing away from this talk:</vt:lpstr>
      <vt:lpstr>PowerPoint Presentation</vt:lpstr>
      <vt:lpstr>PowerPoint Presentation</vt:lpstr>
      <vt:lpstr>PowerPoint Presentation</vt:lpstr>
      <vt:lpstr>PowerPoint Presentation</vt:lpstr>
      <vt:lpstr>Big acquisition – project management universe size</vt:lpstr>
      <vt:lpstr>What was the end result?</vt:lpstr>
      <vt:lpstr>Checklist for a hidden project</vt:lpstr>
      <vt:lpstr>What benefits did we see from our Agile Standup?</vt:lpstr>
      <vt:lpstr>Did it stick?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Cycletime Driver Improvements</vt:lpstr>
      <vt:lpstr>Cost Driver Improvements</vt:lpstr>
      <vt:lpstr>State of the art FW model</vt:lpstr>
      <vt:lpstr>Making an Enterprise Agile  </vt:lpstr>
      <vt:lpstr>Taming the Planning Beast</vt:lpstr>
      <vt:lpstr>PowerPoint Presentation</vt:lpstr>
      <vt:lpstr>Getting Mgmt/Mktg Buy-in to Agile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Agile Executive Forum 2013</vt:lpstr>
      <vt:lpstr>PowerPoint Presentation</vt:lpstr>
    </vt:vector>
  </TitlesOfParts>
  <Company>BCBSNE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Transformation Journey…</dc:title>
  <dc:creator>Courtney, Susan</dc:creator>
  <cp:lastModifiedBy>Todd Little</cp:lastModifiedBy>
  <cp:revision>77</cp:revision>
  <cp:lastPrinted>2013-10-15T23:21:50Z</cp:lastPrinted>
  <dcterms:created xsi:type="dcterms:W3CDTF">2013-07-22T16:39:32Z</dcterms:created>
  <dcterms:modified xsi:type="dcterms:W3CDTF">2013-10-17T16:30:47Z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0x010100A4953BA6F7494B49BA739C78F2D97CA70084D96095BA4B0647AFB9BAFE66595BB2</vt:lpwstr>
  </property>
  <property fmtid="{D5CDD505-2E9C-101B-9397-08002B2CF9AE}" pid="3" name="_dlc_policyId">
    <vt:lpwstr/>
  </property>
  <property fmtid="{D5CDD505-2E9C-101B-9397-08002B2CF9AE}" pid="4" name="ItemRetentionFormula">
    <vt:lpwstr>&lt;formula id="Microsoft.Office.RecordsManagement.PolicyFeatures.Expiration.Formula.BuiltIn"&gt;&lt;number&gt;1&lt;/number&gt;&lt;property&gt;Modified&lt;/property&gt;&lt;propertyId&gt;28cf69c5-fa48-462a-b5cd-27b6f9d2bd5f&lt;/propertyId&gt;&lt;period&gt;years&lt;/period&gt;&lt;/formula&gt;</vt:lpwstr>
  </property>
</Properties>
</file>