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6"/>
    <p:sldMasterId id="2147483714" r:id="rId7"/>
    <p:sldMasterId id="2147483726" r:id="rId8"/>
    <p:sldMasterId id="2147483738" r:id="rId9"/>
    <p:sldMasterId id="2147483750" r:id="rId10"/>
    <p:sldMasterId id="2147483816" r:id="rId11"/>
  </p:sldMasterIdLst>
  <p:notesMasterIdLst>
    <p:notesMasterId r:id="rId41"/>
  </p:notesMasterIdLst>
  <p:handoutMasterIdLst>
    <p:handoutMasterId r:id="rId42"/>
  </p:handoutMasterIdLst>
  <p:sldIdLst>
    <p:sldId id="399" r:id="rId12"/>
    <p:sldId id="585" r:id="rId13"/>
    <p:sldId id="501" r:id="rId14"/>
    <p:sldId id="496" r:id="rId15"/>
    <p:sldId id="470" r:id="rId16"/>
    <p:sldId id="583" r:id="rId17"/>
    <p:sldId id="525" r:id="rId18"/>
    <p:sldId id="502" r:id="rId19"/>
    <p:sldId id="503" r:id="rId20"/>
    <p:sldId id="504" r:id="rId21"/>
    <p:sldId id="505" r:id="rId22"/>
    <p:sldId id="499" r:id="rId23"/>
    <p:sldId id="553" r:id="rId24"/>
    <p:sldId id="554" r:id="rId25"/>
    <p:sldId id="532" r:id="rId26"/>
    <p:sldId id="582" r:id="rId27"/>
    <p:sldId id="564" r:id="rId28"/>
    <p:sldId id="580" r:id="rId29"/>
    <p:sldId id="571" r:id="rId30"/>
    <p:sldId id="566" r:id="rId31"/>
    <p:sldId id="533" r:id="rId32"/>
    <p:sldId id="586" r:id="rId33"/>
    <p:sldId id="574" r:id="rId34"/>
    <p:sldId id="577" r:id="rId35"/>
    <p:sldId id="576" r:id="rId36"/>
    <p:sldId id="575" r:id="rId37"/>
    <p:sldId id="458" r:id="rId38"/>
    <p:sldId id="579" r:id="rId39"/>
    <p:sldId id="581" r:id="rId40"/>
  </p:sldIdLst>
  <p:sldSz cx="9144000" cy="6858000" type="screen4x3"/>
  <p:notesSz cx="9388475" cy="7102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>
          <p15:clr>
            <a:srgbClr val="A4A3A4"/>
          </p15:clr>
        </p15:guide>
        <p15:guide id="2" pos="240">
          <p15:clr>
            <a:srgbClr val="A4A3A4"/>
          </p15:clr>
        </p15:guide>
        <p15:guide id="3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 userDrawn="1">
          <p15:clr>
            <a:srgbClr val="A4A3A4"/>
          </p15:clr>
        </p15:guide>
        <p15:guide id="2" pos="295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5"/>
    <a:srgbClr val="E6B9B8"/>
    <a:srgbClr val="0000FF"/>
    <a:srgbClr val="003399"/>
    <a:srgbClr val="000099"/>
    <a:srgbClr val="0066CC"/>
    <a:srgbClr val="0000CC"/>
    <a:srgbClr val="000066"/>
    <a:srgbClr val="0033CC"/>
    <a:srgbClr val="604A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0" autoAdjust="0"/>
    <p:restoredTop sz="86467" autoAdjust="0"/>
  </p:normalViewPr>
  <p:slideViewPr>
    <p:cSldViewPr>
      <p:cViewPr varScale="1">
        <p:scale>
          <a:sx n="38" d="100"/>
          <a:sy n="38" d="100"/>
        </p:scale>
        <p:origin x="184" y="48"/>
      </p:cViewPr>
      <p:guideLst>
        <p:guide orient="horz" pos="3648"/>
        <p:guide pos="240"/>
        <p:guide pos="5472"/>
      </p:guideLst>
    </p:cSldViewPr>
  </p:slideViewPr>
  <p:outlineViewPr>
    <p:cViewPr>
      <p:scale>
        <a:sx n="33" d="100"/>
        <a:sy n="33" d="100"/>
      </p:scale>
      <p:origin x="0" y="-5910"/>
    </p:cViewPr>
    <p:sldLst>
      <p:sld r:id="rId1" collapse="1"/>
      <p:sld r:id="rId2" collapse="1"/>
    </p:sldLst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172" y="-102"/>
      </p:cViewPr>
      <p:guideLst>
        <p:guide orient="horz" pos="2237"/>
        <p:guide pos="29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4.xml"/><Relationship Id="rId1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17163" y="0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6745895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17163" y="6745895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D465CD-0E1D-4596-83AF-849ED42A01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031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81" tIns="47041" rIns="94081" bIns="47041" numCol="1" anchor="t" anchorCtr="0" compatLnSpc="1">
            <a:prstTxWarp prst="textNoShape">
              <a:avLst/>
            </a:prstTxWarp>
          </a:bodyPr>
          <a:lstStyle>
            <a:lvl1pPr defTabSz="940902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7163" y="0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81" tIns="47041" rIns="94081" bIns="47041" numCol="1" anchor="t" anchorCtr="0" compatLnSpc="1">
            <a:prstTxWarp prst="textNoShape">
              <a:avLst/>
            </a:prstTxWarp>
          </a:bodyPr>
          <a:lstStyle>
            <a:lvl1pPr algn="r" defTabSz="940902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19413" y="533400"/>
            <a:ext cx="3549650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9698" y="3374163"/>
            <a:ext cx="7509080" cy="319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81" tIns="47041" rIns="94081" bIns="470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6745895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81" tIns="47041" rIns="94081" bIns="47041" numCol="1" anchor="b" anchorCtr="0" compatLnSpc="1">
            <a:prstTxWarp prst="textNoShape">
              <a:avLst/>
            </a:prstTxWarp>
          </a:bodyPr>
          <a:lstStyle>
            <a:lvl1pPr defTabSz="940902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17163" y="6745895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81" tIns="47041" rIns="94081" bIns="47041" numCol="1" anchor="b" anchorCtr="0" compatLnSpc="1">
            <a:prstTxWarp prst="textNoShape">
              <a:avLst/>
            </a:prstTxWarp>
          </a:bodyPr>
          <a:lstStyle>
            <a:lvl1pPr algn="r" defTabSz="940902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7AE740B-BC39-4269-B968-E6936F49F3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708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Over the past 3 years Landmark has been incorporating Agile methodologies in our development processes.  </a:t>
            </a:r>
          </a:p>
        </p:txBody>
      </p:sp>
    </p:spTree>
    <p:extLst>
      <p:ext uri="{BB962C8B-B14F-4D97-AF65-F5344CB8AC3E}">
        <p14:creationId xmlns:p14="http://schemas.microsoft.com/office/powerpoint/2010/main" val="119954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42D731-0EC8-4C45-80AA-54A8B0F4C3D2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988162" name="Rectangle 7"/>
          <p:cNvSpPr txBox="1">
            <a:spLocks noGrp="1" noChangeArrowheads="1"/>
          </p:cNvSpPr>
          <p:nvPr/>
        </p:nvSpPr>
        <p:spPr bwMode="auto">
          <a:xfrm>
            <a:off x="7445583" y="5298712"/>
            <a:ext cx="5696110" cy="27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74" tIns="48788" rIns="97574" bIns="48788" anchor="b"/>
          <a:lstStyle>
            <a:lvl1pPr defTabSz="9667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4538" indent="-290513" defTabSz="9667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1413" indent="-227013" defTabSz="9667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598613" indent="-228600" defTabSz="9667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7013" defTabSz="9667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7013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7013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7013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7013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>
              <a:buClrTx/>
              <a:buFontTx/>
              <a:buNone/>
            </a:pPr>
            <a:fld id="{E93FE4E8-99F3-41BD-83C9-415513B92FB2}" type="slidenum">
              <a:rPr lang="en-US" altLang="en-US" sz="1200"/>
              <a:pPr algn="r">
                <a:buClrTx/>
                <a:buFontTx/>
                <a:buNone/>
              </a:pPr>
              <a:t>17</a:t>
            </a:fld>
            <a:endParaRPr lang="en-US" altLang="en-US" sz="1200"/>
          </a:p>
        </p:txBody>
      </p:sp>
      <p:sp>
        <p:nvSpPr>
          <p:cNvPr id="988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80013" y="417513"/>
            <a:ext cx="2787650" cy="2092325"/>
          </a:xfrm>
          <a:ln/>
        </p:spPr>
      </p:sp>
      <p:sp>
        <p:nvSpPr>
          <p:cNvPr id="988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822" y="2649961"/>
            <a:ext cx="10514223" cy="2510743"/>
          </a:xfrm>
        </p:spPr>
        <p:txBody>
          <a:bodyPr lIns="97574" tIns="48788" rIns="97574" bIns="48788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174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E2145D-509E-4A69-A6A8-6781B691DC94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9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80013" y="417513"/>
            <a:ext cx="2787650" cy="2092325"/>
          </a:xfrm>
          <a:ln/>
        </p:spPr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822" y="2649961"/>
            <a:ext cx="10514223" cy="251074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420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72954C-96C1-47EC-A5A7-DF977DF6F7C8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98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80013" y="417513"/>
            <a:ext cx="2787650" cy="2092325"/>
          </a:xfrm>
          <a:ln/>
        </p:spPr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822" y="2649961"/>
            <a:ext cx="10514223" cy="251074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066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87647-E234-483B-8620-3E04EA288C9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92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0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DCD91F-761B-42E2-8552-29376AB06367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99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24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08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fld id="{A4C37612-2C5E-4613-9BF3-7124DB9642E7}" type="slidenum">
              <a:rPr lang="en-CA" smtClean="0"/>
              <a:pPr defTabSz="942212" eaLnBrk="1" hangingPunct="1"/>
              <a:t>8</a:t>
            </a:fld>
            <a:endParaRPr lang="en-CA" smtClean="0"/>
          </a:p>
        </p:txBody>
      </p:sp>
      <p:sp>
        <p:nvSpPr>
          <p:cNvPr id="94211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173038"/>
            <a:ext cx="2305050" cy="1730375"/>
          </a:xfrm>
          <a:ln/>
        </p:spPr>
      </p:sp>
      <p:sp>
        <p:nvSpPr>
          <p:cNvPr id="94212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421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r>
              <a:rPr lang="en-CA" smtClean="0"/>
              <a:t>© International Institute of Business Analysis</a:t>
            </a:r>
            <a:r>
              <a:rPr lang="en-CA" baseline="30000" smtClean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528039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fld id="{4828432F-66A5-4D01-8E55-7EA77ACCCC6F}" type="slidenum">
              <a:rPr lang="en-CA" smtClean="0"/>
              <a:pPr defTabSz="942212" eaLnBrk="1" hangingPunct="1"/>
              <a:t>9</a:t>
            </a:fld>
            <a:endParaRPr lang="en-CA" smtClean="0"/>
          </a:p>
        </p:txBody>
      </p:sp>
      <p:sp>
        <p:nvSpPr>
          <p:cNvPr id="9523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173038"/>
            <a:ext cx="2305050" cy="1730375"/>
          </a:xfrm>
          <a:ln/>
        </p:spPr>
      </p:sp>
      <p:sp>
        <p:nvSpPr>
          <p:cNvPr id="95236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523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r>
              <a:rPr lang="en-CA" smtClean="0"/>
              <a:t>© International Institute of Business Analysis</a:t>
            </a:r>
            <a:r>
              <a:rPr lang="en-CA" baseline="30000" smtClean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701250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139700"/>
            <a:ext cx="1843087" cy="1382713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6132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11430147" y="5298146"/>
            <a:ext cx="1711440" cy="27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90" tIns="48795" rIns="97590" bIns="4879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D8D713D-E8D8-4DD0-BBF9-EF1452F68441}" type="slidenum">
              <a:rPr lang="en-CA"/>
              <a:pPr algn="r" eaLnBrk="1" hangingPunct="1"/>
              <a:t>11</a:t>
            </a:fld>
            <a:endParaRPr lang="en-CA"/>
          </a:p>
        </p:txBody>
      </p:sp>
      <p:sp>
        <p:nvSpPr>
          <p:cNvPr id="9728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139700"/>
            <a:ext cx="1843087" cy="1382713"/>
          </a:xfrm>
          <a:ln/>
        </p:spPr>
      </p:sp>
      <p:sp>
        <p:nvSpPr>
          <p:cNvPr id="97284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7285" name="Rectangle 6"/>
          <p:cNvSpPr txBox="1">
            <a:spLocks noGrp="1" noChangeArrowheads="1"/>
          </p:cNvSpPr>
          <p:nvPr/>
        </p:nvSpPr>
        <p:spPr bwMode="auto">
          <a:xfrm>
            <a:off x="0" y="5378205"/>
            <a:ext cx="11208797" cy="19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90" tIns="48795" rIns="97590" bIns="4879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300"/>
              <a:t>© International Institute of Business Analysis</a:t>
            </a:r>
            <a:r>
              <a:rPr lang="en-CA" sz="1300" baseline="3000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614133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A7D3B-661A-4B1F-9D64-0812144B292D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99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80013" y="419100"/>
            <a:ext cx="2787650" cy="2092325"/>
          </a:xfrm>
          <a:ln/>
        </p:spPr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554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8D7EF-472A-4F50-A8E7-914368A4781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00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80013" y="419100"/>
            <a:ext cx="2787650" cy="2092325"/>
          </a:xfrm>
          <a:ln/>
        </p:spPr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713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0EEFB-76CB-4B4A-BB0C-B8EC22E4A7D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9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6" name="Picture 4" descr="IHS-Pr-sml-rgb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8938" y="1449388"/>
            <a:ext cx="7643812" cy="137160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8938" y="2824163"/>
            <a:ext cx="7643812" cy="1063625"/>
          </a:xfrm>
          <a:ln/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28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223138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827213"/>
            <a:ext cx="3886200" cy="98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4213" y="1827213"/>
            <a:ext cx="3886200" cy="98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16151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14998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35029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355042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058541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880901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77887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9213" y="776288"/>
            <a:ext cx="1981200" cy="203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776288"/>
            <a:ext cx="5791200" cy="203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15873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467544" y="6381328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Copyright </a:t>
            </a:r>
            <a:r>
              <a:rPr lang="en-US" altLang="ja-JP" sz="80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2012 IHS Inc. All Rights Reserved.</a:t>
            </a:r>
            <a:endParaRPr lang="en-US" sz="800" dirty="0"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1461811"/>
      </p:ext>
    </p:extLst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71058979"/>
      </p:ext>
    </p:extLst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463837509"/>
      </p:ext>
    </p:extLst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533289"/>
      </p:ext>
    </p:extLst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165965742"/>
      </p:ext>
    </p:extLst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892832940"/>
      </p:ext>
    </p:extLst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98482"/>
      </p:ext>
    </p:extLst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02111313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35147381"/>
      </p:ext>
    </p:extLst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696370765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39C4-3EB8-4289-B131-5731353FD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439078086"/>
      </p:ext>
    </p:extLst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222567"/>
      </p:ext>
    </p:extLst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551812560"/>
      </p:ext>
    </p:extLst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216285581"/>
      </p:ext>
    </p:extLst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307967834"/>
      </p:ext>
    </p:extLst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93233338"/>
      </p:ext>
    </p:extLst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282238288"/>
      </p:ext>
    </p:extLst>
  </p:cSld>
  <p:clrMapOvr>
    <a:masterClrMapping/>
  </p:clrMapOvr>
  <p:transition spd="med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55759"/>
      </p:ext>
    </p:extLst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685483890"/>
      </p:ext>
    </p:extLst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28057509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24E-E1BB-49C4-8174-67B1DC0313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67358711"/>
      </p:ext>
    </p:extLst>
  </p:cSld>
  <p:clrMapOvr>
    <a:masterClrMapping/>
  </p:clrMapOvr>
  <p:transition spd="med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246304812"/>
      </p:ext>
    </p:extLst>
  </p:cSld>
  <p:clrMapOvr>
    <a:masterClrMapping/>
  </p:clrMapOvr>
  <p:transition spd="med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49316"/>
      </p:ext>
    </p:extLst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836969917"/>
      </p:ext>
    </p:extLst>
  </p:cSld>
  <p:clrMapOvr>
    <a:masterClrMapping/>
  </p:clrMapOvr>
  <p:transition spd="med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916395964"/>
      </p:ext>
    </p:extLst>
  </p:cSld>
  <p:clrMapOvr>
    <a:masterClrMapping/>
  </p:clrMapOvr>
  <p:transition spd="med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102246901"/>
      </p:ext>
    </p:extLst>
  </p:cSld>
  <p:clrMapOvr>
    <a:masterClrMapping/>
  </p:clrMapOvr>
  <p:transition spd="med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3343424"/>
      </p:ext>
    </p:extLst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31627705"/>
      </p:ext>
    </p:extLst>
  </p:cSld>
  <p:clrMapOvr>
    <a:masterClrMapping/>
  </p:clrMapOvr>
  <p:transition spd="med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89938"/>
      </p:ext>
    </p:extLst>
  </p:cSld>
  <p:clrMapOvr>
    <a:masterClrMapping/>
  </p:clrMapOvr>
  <p:transition spd="med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754249684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1131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09550" y="1562100"/>
            <a:ext cx="8537575" cy="45085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6DBC-8BA2-47D4-A57C-6FA1E68939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799816765"/>
      </p:ext>
    </p:extLst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677721975"/>
      </p:ext>
    </p:extLst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251368602"/>
      </p:ext>
    </p:extLst>
  </p:cSld>
  <p:clrMapOvr>
    <a:masterClrMapping/>
  </p:clrMapOvr>
  <p:transition spd="med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6" name="Picture 4" descr="IHS-Pr-sml-rgb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8938" y="1449388"/>
            <a:ext cx="7643812" cy="137160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8938" y="2824163"/>
            <a:ext cx="7643812" cy="1063625"/>
          </a:xfrm>
          <a:ln/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62953"/>
      </p:ext>
    </p:extLst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65BD5-0232-4F69-8370-19916C6CA2D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82027"/>
      </p:ext>
    </p:extLst>
  </p:cSld>
  <p:clrMapOvr>
    <a:masterClrMapping/>
  </p:clrMapOvr>
  <p:transition spd="med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39C4-3EB8-4289-B131-5731353FD55D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8342"/>
      </p:ext>
    </p:extLst>
  </p:cSld>
  <p:clrMapOvr>
    <a:masterClrMapping/>
  </p:clrMapOvr>
  <p:transition spd="med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24E-E1BB-49C4-8174-67B1DC0313BA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03337"/>
      </p:ext>
    </p:extLst>
  </p:cSld>
  <p:clrMapOvr>
    <a:masterClrMapping/>
  </p:clrMapOvr>
  <p:transition spd="med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1131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09550" y="1562100"/>
            <a:ext cx="8537575" cy="45085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6DBC-8BA2-47D4-A57C-6FA1E68939E2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226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7A041-DA20-4B9F-A19D-9C3BFA54DB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11"/>
          <p:cNvSpPr>
            <a:spLocks noGrp="1"/>
          </p:cNvSpPr>
          <p:nvPr userDrawn="1">
            <p:ph type="title"/>
          </p:nvPr>
        </p:nvSpPr>
        <p:spPr>
          <a:xfrm>
            <a:off x="382588" y="871870"/>
            <a:ext cx="7521575" cy="448930"/>
          </a:xfrm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5EFDF-E556-4F6E-8962-59692D03E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3CD6A9-D3E9-4D75-9ABE-69A578A0D7F2}" type="datetimeFigureOut">
              <a:rPr lang="en-US" smtClean="0"/>
              <a:t>6/13/2015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1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435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123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1031" name="Picture 4" descr="IHS-Pr-sml-rgb"/>
            <p:cNvPicPr>
              <a:picLocks noChangeAspect="1" noChangeArrowheads="1"/>
            </p:cNvPicPr>
            <p:nvPr userDrawn="1"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194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55A3E5B-87E8-4F1A-872C-FB2868EC7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1562100"/>
            <a:ext cx="8537575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88913"/>
            <a:ext cx="75215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2" r:id="rId2"/>
    <p:sldLayoutId id="2147483706" r:id="rId3"/>
    <p:sldLayoutId id="2147483707" r:id="rId4"/>
    <p:sldLayoutId id="2147483712" r:id="rId5"/>
    <p:sldLayoutId id="2147483822" r:id="rId6"/>
    <p:sldLayoutId id="2147483823" r:id="rId7"/>
    <p:sldLayoutId id="2147483828" r:id="rId8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2200">
          <a:solidFill>
            <a:schemeClr val="hlink"/>
          </a:solidFill>
          <a:latin typeface="+mn-lt"/>
          <a:ea typeface="+mn-ea"/>
          <a:cs typeface="+mn-cs"/>
        </a:defRPr>
      </a:lvl1pPr>
      <a:lvl2pPr marL="573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>
          <a:solidFill>
            <a:schemeClr val="hlink"/>
          </a:solidFill>
          <a:latin typeface="+mn-lt"/>
        </a:defRPr>
      </a:lvl2pPr>
      <a:lvl3pPr marL="917575" indent="-173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400">
          <a:solidFill>
            <a:schemeClr val="hlink"/>
          </a:solidFill>
          <a:latin typeface="+mn-lt"/>
        </a:defRPr>
      </a:lvl3pPr>
      <a:lvl4pPr marL="1196975" indent="-1651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4pPr>
      <a:lvl5pPr marL="15398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5pPr>
      <a:lvl6pPr marL="19970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6pPr>
      <a:lvl7pPr marL="24542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7pPr>
      <a:lvl8pPr marL="29114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8pPr>
      <a:lvl9pPr marL="33686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Picture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</a:rPr>
              <a:t>Prepared by Consulting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Talent &amp; Rewards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Presentation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</a:rPr>
              <a:t>to IHS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560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776288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827213"/>
            <a:ext cx="79248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5606" name="Picture 10" descr="black_titl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290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med"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282575" indent="6032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568325" indent="11747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858838" indent="1698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15986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0558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5130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9702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554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922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123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1031" name="Picture 4" descr="IHS-Pr-sml-rgb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194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55A3E5B-87E8-4F1A-872C-FB2868EC7472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1562100"/>
            <a:ext cx="8537575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88913"/>
            <a:ext cx="75215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435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2200">
          <a:solidFill>
            <a:schemeClr val="hlink"/>
          </a:solidFill>
          <a:latin typeface="+mn-lt"/>
          <a:ea typeface="+mn-ea"/>
          <a:cs typeface="+mn-cs"/>
        </a:defRPr>
      </a:lvl1pPr>
      <a:lvl2pPr marL="573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>
          <a:solidFill>
            <a:schemeClr val="hlink"/>
          </a:solidFill>
          <a:latin typeface="+mn-lt"/>
        </a:defRPr>
      </a:lvl2pPr>
      <a:lvl3pPr marL="917575" indent="-173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400">
          <a:solidFill>
            <a:schemeClr val="hlink"/>
          </a:solidFill>
          <a:latin typeface="+mn-lt"/>
        </a:defRPr>
      </a:lvl3pPr>
      <a:lvl4pPr marL="1196975" indent="-1651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4pPr>
      <a:lvl5pPr marL="15398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5pPr>
      <a:lvl6pPr marL="19970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6pPr>
      <a:lvl7pPr marL="24542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7pPr>
      <a:lvl8pPr marL="29114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8pPr>
      <a:lvl9pPr marL="33686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oddlittleweb.com/Downloads/books/StandBackAndDeliver.pdf" TargetMode="External"/><Relationship Id="rId3" Type="http://schemas.openxmlformats.org/officeDocument/2006/relationships/hyperlink" Target="mailto:todd.little@ihs.com" TargetMode="External"/><Relationship Id="rId7" Type="http://schemas.openxmlformats.org/officeDocument/2006/relationships/hyperlink" Target="http://www.linkedin.com/in/toddelittle/e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celinnova.com/" TargetMode="External"/><Relationship Id="rId5" Type="http://schemas.openxmlformats.org/officeDocument/2006/relationships/hyperlink" Target="http://www.toddlittleweb.com/" TargetMode="External"/><Relationship Id="rId4" Type="http://schemas.openxmlformats.org/officeDocument/2006/relationships/hyperlink" Target="mailto:toddelittle@gmail.com" TargetMode="External"/><Relationship Id="rId9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ctrTitle"/>
          </p:nvPr>
        </p:nvSpPr>
        <p:spPr>
          <a:xfrm>
            <a:off x="-2631" y="0"/>
            <a:ext cx="7528519" cy="12065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Stand Back and Deliver</a:t>
            </a:r>
            <a:br>
              <a:rPr lang="en-US" dirty="0" smtClean="0"/>
            </a:br>
            <a:r>
              <a:rPr lang="en-US" sz="3200" dirty="0" smtClean="0"/>
              <a:t>With the Purpose Alignment Model</a:t>
            </a:r>
            <a:endParaRPr lang="en-US" sz="3200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788024" y="5964684"/>
            <a:ext cx="3744416" cy="7772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Todd Little, VP Product Development at IHS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51sOIwJFqRL"/>
          <p:cNvPicPr>
            <a:picLocks noChangeAspect="1" noChangeArrowheads="1"/>
          </p:cNvPicPr>
          <p:nvPr/>
        </p:nvPicPr>
        <p:blipFill>
          <a:blip r:embed="rId3"/>
          <a:srcRect l="12202" r="12228"/>
          <a:stretch>
            <a:fillRect/>
          </a:stretch>
        </p:blipFill>
        <p:spPr bwMode="auto">
          <a:xfrm>
            <a:off x="395536" y="1500977"/>
            <a:ext cx="3960440" cy="5240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27996" y="1440780"/>
            <a:ext cx="4508500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7942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800" dirty="0" smtClean="0"/>
              <a:t>Applicable at all Levels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23975"/>
            <a:ext cx="3886200" cy="5362575"/>
          </a:xfrm>
        </p:spPr>
        <p:txBody>
          <a:bodyPr/>
          <a:lstStyle/>
          <a:p>
            <a:r>
              <a:rPr lang="en-US" dirty="0" smtClean="0"/>
              <a:t>Corporate Strategy</a:t>
            </a:r>
          </a:p>
          <a:p>
            <a:endParaRPr lang="en-US" dirty="0" smtClean="0"/>
          </a:p>
          <a:p>
            <a:r>
              <a:rPr lang="en-US" dirty="0" smtClean="0"/>
              <a:t>Product Strategy</a:t>
            </a:r>
          </a:p>
          <a:p>
            <a:endParaRPr lang="en-US" dirty="0"/>
          </a:p>
          <a:p>
            <a:r>
              <a:rPr lang="en-US" dirty="0" smtClean="0"/>
              <a:t>Feature</a:t>
            </a:r>
          </a:p>
        </p:txBody>
      </p:sp>
      <p:pic>
        <p:nvPicPr>
          <p:cNvPr id="38916" name="Picture 5" descr="home_img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25563"/>
            <a:ext cx="533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4414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8337550" y="0"/>
            <a:ext cx="8064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B6D33A6-A876-4CC7-9252-37BE0CB69BD7}" type="slidenum"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pPr algn="r">
                <a:defRPr/>
              </a:pPr>
              <a:t>11</a:t>
            </a:fld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9939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A View of Strategy - Apple</a:t>
            </a:r>
          </a:p>
        </p:txBody>
      </p:sp>
      <p:pic>
        <p:nvPicPr>
          <p:cNvPr id="39940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2"/>
          <p:cNvSpPr txBox="1">
            <a:spLocks noChangeArrowheads="1"/>
          </p:cNvSpPr>
          <p:nvPr/>
        </p:nvSpPr>
        <p:spPr bwMode="auto">
          <a:xfrm>
            <a:off x="2514600" y="2362200"/>
            <a:ext cx="1752600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ATT</a:t>
            </a: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4981575" y="1612900"/>
            <a:ext cx="2895600" cy="2035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NEW PRODUCT DESIGN 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USER EXPERIENCE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CONTENT DISTRIBUTION</a:t>
            </a: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5029200" y="4038600"/>
            <a:ext cx="2819400" cy="167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MS OFFICE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INTEL HARDWARE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OTHER SOFTWARE</a:t>
            </a:r>
          </a:p>
        </p:txBody>
      </p:sp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2286000" y="4543425"/>
            <a:ext cx="2362200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PERIPHERALS</a:t>
            </a: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2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39943" grpId="0" animBg="1"/>
      <p:bldP spid="399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0550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99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66CC"/>
                    </a:gs>
                    <a:gs pos="100000">
                      <a:srgbClr val="CFD8FD">
                        <a:alpha val="56000"/>
                      </a:srgbClr>
                    </a:gs>
                  </a:gsLst>
                  <a:lin ang="18900000" scaled="1"/>
                </a:gradFill>
              </a14:hiddenFill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</a:p>
        </p:txBody>
      </p:sp>
      <p:sp>
        <p:nvSpPr>
          <p:cNvPr id="998403" name="AutoShape 3"/>
          <p:cNvSpPr>
            <a:spLocks noChangeArrowheads="1"/>
          </p:cNvSpPr>
          <p:nvPr/>
        </p:nvSpPr>
        <p:spPr bwMode="auto">
          <a:xfrm>
            <a:off x="5334000" y="2133600"/>
            <a:ext cx="914400" cy="2209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8404" name="Group 4"/>
          <p:cNvGrpSpPr>
            <a:grpSpLocks/>
          </p:cNvGrpSpPr>
          <p:nvPr/>
        </p:nvGrpSpPr>
        <p:grpSpPr bwMode="auto">
          <a:xfrm>
            <a:off x="6096000" y="1524000"/>
            <a:ext cx="2895600" cy="4086225"/>
            <a:chOff x="3792" y="1488"/>
            <a:chExt cx="1824" cy="1979"/>
          </a:xfrm>
        </p:grpSpPr>
        <p:pic>
          <p:nvPicPr>
            <p:cNvPr id="9984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488"/>
              <a:ext cx="1056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98406" name="Text Box 6"/>
            <p:cNvSpPr txBox="1">
              <a:spLocks noChangeArrowheads="1"/>
            </p:cNvSpPr>
            <p:nvPr/>
          </p:nvSpPr>
          <p:spPr bwMode="auto">
            <a:xfrm>
              <a:off x="3792" y="3216"/>
              <a:ext cx="1824" cy="251"/>
            </a:xfrm>
            <a:prstGeom prst="rect">
              <a:avLst/>
            </a:prstGeom>
            <a:solidFill>
              <a:srgbClr val="FFFFFF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latin typeface="Arial" panose="020B0604020202020204" pitchFamily="34" charset="0"/>
                </a:rPr>
                <a:t>Business Value</a:t>
              </a:r>
            </a:p>
          </p:txBody>
        </p:sp>
      </p:grpSp>
      <p:grpSp>
        <p:nvGrpSpPr>
          <p:cNvPr id="998407" name="Group 7"/>
          <p:cNvGrpSpPr>
            <a:grpSpLocks/>
          </p:cNvGrpSpPr>
          <p:nvPr/>
        </p:nvGrpSpPr>
        <p:grpSpPr bwMode="auto">
          <a:xfrm>
            <a:off x="228600" y="3276600"/>
            <a:ext cx="2133600" cy="1371600"/>
            <a:chOff x="96" y="2544"/>
            <a:chExt cx="1344" cy="768"/>
          </a:xfrm>
        </p:grpSpPr>
        <p:sp>
          <p:nvSpPr>
            <p:cNvPr id="998408" name="AutoShape 8"/>
            <p:cNvSpPr>
              <a:spLocks noChangeArrowheads="1"/>
            </p:cNvSpPr>
            <p:nvPr/>
          </p:nvSpPr>
          <p:spPr bwMode="auto">
            <a:xfrm>
              <a:off x="96" y="2544"/>
              <a:ext cx="1344" cy="768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CC3399"/>
            </a:solidFill>
            <a:ln w="9525">
              <a:solidFill>
                <a:srgbClr val="CC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8409" name="Text Box 9"/>
            <p:cNvSpPr txBox="1">
              <a:spLocks noChangeArrowheads="1"/>
            </p:cNvSpPr>
            <p:nvPr/>
          </p:nvSpPr>
          <p:spPr bwMode="auto">
            <a:xfrm>
              <a:off x="240" y="2784"/>
              <a:ext cx="96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763" indent="-47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Benefits</a:t>
              </a:r>
            </a:p>
          </p:txBody>
        </p:sp>
      </p:grpSp>
      <p:sp>
        <p:nvSpPr>
          <p:cNvPr id="998410" name="Rectangle 10"/>
          <p:cNvSpPr>
            <a:spLocks noChangeArrowheads="1"/>
          </p:cNvSpPr>
          <p:nvPr/>
        </p:nvSpPr>
        <p:spPr bwMode="auto">
          <a:xfrm>
            <a:off x="2438400" y="1524000"/>
            <a:ext cx="2590800" cy="1143000"/>
          </a:xfrm>
          <a:prstGeom prst="rect">
            <a:avLst/>
          </a:prstGeom>
          <a:solidFill>
            <a:srgbClr val="FF6699">
              <a:alpha val="72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8411" name="Text Box 11"/>
          <p:cNvSpPr txBox="1">
            <a:spLocks noChangeArrowheads="1"/>
          </p:cNvSpPr>
          <p:nvPr/>
        </p:nvSpPr>
        <p:spPr bwMode="auto">
          <a:xfrm>
            <a:off x="2514600" y="2667000"/>
            <a:ext cx="2514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763" indent="-47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731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874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Value Calculation</a:t>
            </a:r>
          </a:p>
        </p:txBody>
      </p:sp>
      <p:grpSp>
        <p:nvGrpSpPr>
          <p:cNvPr id="998412" name="Group 12"/>
          <p:cNvGrpSpPr>
            <a:grpSpLocks/>
          </p:cNvGrpSpPr>
          <p:nvPr/>
        </p:nvGrpSpPr>
        <p:grpSpPr bwMode="auto">
          <a:xfrm>
            <a:off x="228600" y="1905000"/>
            <a:ext cx="2133600" cy="1371600"/>
            <a:chOff x="96" y="1680"/>
            <a:chExt cx="1344" cy="768"/>
          </a:xfrm>
        </p:grpSpPr>
        <p:sp>
          <p:nvSpPr>
            <p:cNvPr id="998413" name="AutoShape 13"/>
            <p:cNvSpPr>
              <a:spLocks noChangeArrowheads="1"/>
            </p:cNvSpPr>
            <p:nvPr/>
          </p:nvSpPr>
          <p:spPr bwMode="auto">
            <a:xfrm>
              <a:off x="96" y="1680"/>
              <a:ext cx="1344" cy="768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chemeClr val="accent2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8414" name="Text Box 14"/>
            <p:cNvSpPr txBox="1">
              <a:spLocks noChangeArrowheads="1"/>
            </p:cNvSpPr>
            <p:nvPr/>
          </p:nvSpPr>
          <p:spPr bwMode="auto">
            <a:xfrm>
              <a:off x="240" y="1920"/>
              <a:ext cx="96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763" indent="-47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Costs</a:t>
              </a:r>
            </a:p>
          </p:txBody>
        </p:sp>
      </p:grpSp>
      <p:pic>
        <p:nvPicPr>
          <p:cNvPr id="998415" name="Picture 15" descr="chal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2616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8416" name="Text Box 16"/>
          <p:cNvSpPr txBox="1">
            <a:spLocks noChangeArrowheads="1"/>
          </p:cNvSpPr>
          <p:nvPr/>
        </p:nvSpPr>
        <p:spPr bwMode="auto">
          <a:xfrm>
            <a:off x="2514600" y="1905000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77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92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calculation</a:t>
            </a:r>
          </a:p>
        </p:txBody>
      </p:sp>
      <p:sp>
        <p:nvSpPr>
          <p:cNvPr id="998417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Business Value Calculation</a:t>
            </a:r>
          </a:p>
        </p:txBody>
      </p:sp>
    </p:spTree>
    <p:extLst>
      <p:ext uri="{BB962C8B-B14F-4D97-AF65-F5344CB8AC3E}">
        <p14:creationId xmlns:p14="http://schemas.microsoft.com/office/powerpoint/2010/main" val="1573806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10004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66CC"/>
                    </a:gs>
                    <a:gs pos="100000">
                      <a:srgbClr val="CFD8FD">
                        <a:alpha val="56000"/>
                      </a:srgbClr>
                    </a:gs>
                  </a:gsLst>
                  <a:lin ang="18900000" scaled="1"/>
                </a:gradFill>
              </a14:hiddenFill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</a:t>
            </a:r>
          </a:p>
        </p:txBody>
      </p:sp>
      <p:sp>
        <p:nvSpPr>
          <p:cNvPr id="1000451" name="AutoShape 3"/>
          <p:cNvSpPr>
            <a:spLocks noChangeArrowheads="1"/>
          </p:cNvSpPr>
          <p:nvPr/>
        </p:nvSpPr>
        <p:spPr bwMode="auto">
          <a:xfrm>
            <a:off x="5334000" y="2133600"/>
            <a:ext cx="914400" cy="2209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00452" name="Group 4"/>
          <p:cNvGrpSpPr>
            <a:grpSpLocks/>
          </p:cNvGrpSpPr>
          <p:nvPr/>
        </p:nvGrpSpPr>
        <p:grpSpPr bwMode="auto">
          <a:xfrm>
            <a:off x="6096000" y="1524000"/>
            <a:ext cx="2895600" cy="4086225"/>
            <a:chOff x="3792" y="1488"/>
            <a:chExt cx="1824" cy="1979"/>
          </a:xfrm>
        </p:grpSpPr>
        <p:pic>
          <p:nvPicPr>
            <p:cNvPr id="10004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488"/>
              <a:ext cx="1056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00454" name="Text Box 6"/>
            <p:cNvSpPr txBox="1">
              <a:spLocks noChangeArrowheads="1"/>
            </p:cNvSpPr>
            <p:nvPr/>
          </p:nvSpPr>
          <p:spPr bwMode="auto">
            <a:xfrm>
              <a:off x="3792" y="3216"/>
              <a:ext cx="1824" cy="251"/>
            </a:xfrm>
            <a:prstGeom prst="rect">
              <a:avLst/>
            </a:prstGeom>
            <a:solidFill>
              <a:srgbClr val="FFFFFF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latin typeface="Arial" panose="020B0604020202020204" pitchFamily="34" charset="0"/>
                </a:rPr>
                <a:t>Business Value</a:t>
              </a:r>
            </a:p>
          </p:txBody>
        </p:sp>
      </p:grpSp>
      <p:grpSp>
        <p:nvGrpSpPr>
          <p:cNvPr id="1000455" name="Group 7"/>
          <p:cNvGrpSpPr>
            <a:grpSpLocks/>
          </p:cNvGrpSpPr>
          <p:nvPr/>
        </p:nvGrpSpPr>
        <p:grpSpPr bwMode="auto">
          <a:xfrm>
            <a:off x="228600" y="3276600"/>
            <a:ext cx="2133600" cy="1371600"/>
            <a:chOff x="96" y="2544"/>
            <a:chExt cx="1344" cy="768"/>
          </a:xfrm>
        </p:grpSpPr>
        <p:sp>
          <p:nvSpPr>
            <p:cNvPr id="1000456" name="AutoShape 8"/>
            <p:cNvSpPr>
              <a:spLocks noChangeArrowheads="1"/>
            </p:cNvSpPr>
            <p:nvPr/>
          </p:nvSpPr>
          <p:spPr bwMode="auto">
            <a:xfrm>
              <a:off x="96" y="2544"/>
              <a:ext cx="1344" cy="768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FF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0457" name="Text Box 9"/>
            <p:cNvSpPr txBox="1">
              <a:spLocks noChangeArrowheads="1"/>
            </p:cNvSpPr>
            <p:nvPr/>
          </p:nvSpPr>
          <p:spPr bwMode="auto">
            <a:xfrm>
              <a:off x="240" y="2784"/>
              <a:ext cx="960" cy="22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763" indent="-47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Fabrication</a:t>
              </a:r>
              <a:endParaRPr lang="en-US" altLang="en-US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00458" name="Rectangle 10"/>
          <p:cNvSpPr>
            <a:spLocks noChangeArrowheads="1"/>
          </p:cNvSpPr>
          <p:nvPr/>
        </p:nvSpPr>
        <p:spPr bwMode="auto">
          <a:xfrm>
            <a:off x="2438400" y="1524000"/>
            <a:ext cx="2590800" cy="1143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0459" name="Text Box 11"/>
          <p:cNvSpPr txBox="1">
            <a:spLocks noChangeArrowheads="1"/>
          </p:cNvSpPr>
          <p:nvPr/>
        </p:nvSpPr>
        <p:spPr bwMode="auto">
          <a:xfrm>
            <a:off x="2514600" y="2667000"/>
            <a:ext cx="2514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763" indent="-47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731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874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Value Calculation</a:t>
            </a:r>
          </a:p>
        </p:txBody>
      </p:sp>
      <p:grpSp>
        <p:nvGrpSpPr>
          <p:cNvPr id="1000460" name="Group 12"/>
          <p:cNvGrpSpPr>
            <a:grpSpLocks/>
          </p:cNvGrpSpPr>
          <p:nvPr/>
        </p:nvGrpSpPr>
        <p:grpSpPr bwMode="auto">
          <a:xfrm>
            <a:off x="228600" y="1905000"/>
            <a:ext cx="2133600" cy="1371600"/>
            <a:chOff x="96" y="1680"/>
            <a:chExt cx="1344" cy="768"/>
          </a:xfrm>
        </p:grpSpPr>
        <p:sp>
          <p:nvSpPr>
            <p:cNvPr id="1000461" name="AutoShape 13"/>
            <p:cNvSpPr>
              <a:spLocks noChangeArrowheads="1"/>
            </p:cNvSpPr>
            <p:nvPr/>
          </p:nvSpPr>
          <p:spPr bwMode="auto">
            <a:xfrm>
              <a:off x="96" y="1680"/>
              <a:ext cx="1344" cy="768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0462" name="Text Box 14"/>
            <p:cNvSpPr txBox="1">
              <a:spLocks noChangeArrowheads="1"/>
            </p:cNvSpPr>
            <p:nvPr/>
          </p:nvSpPr>
          <p:spPr bwMode="auto">
            <a:xfrm>
              <a:off x="240" y="1920"/>
              <a:ext cx="960" cy="256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763" indent="-47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Arial" panose="020B0604020202020204" pitchFamily="34" charset="0"/>
                </a:rPr>
                <a:t>Estimate</a:t>
              </a:r>
            </a:p>
          </p:txBody>
        </p:sp>
      </p:grpSp>
      <p:pic>
        <p:nvPicPr>
          <p:cNvPr id="1000463" name="Picture 15" descr="chal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2616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0465" name="Rectangle 17"/>
          <p:cNvSpPr>
            <a:spLocks noChangeArrowheads="1"/>
          </p:cNvSpPr>
          <p:nvPr/>
        </p:nvSpPr>
        <p:spPr bwMode="auto">
          <a:xfrm>
            <a:off x="2438400" y="1524000"/>
            <a:ext cx="2590800" cy="1143000"/>
          </a:xfrm>
          <a:prstGeom prst="rect">
            <a:avLst/>
          </a:prstGeom>
          <a:solidFill>
            <a:srgbClr val="FF6699">
              <a:alpha val="72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0466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Business Value Guess</a:t>
            </a:r>
          </a:p>
        </p:txBody>
      </p:sp>
      <p:sp>
        <p:nvSpPr>
          <p:cNvPr id="1000464" name="Text Box 16"/>
          <p:cNvSpPr txBox="1">
            <a:spLocks noChangeArrowheads="1"/>
          </p:cNvSpPr>
          <p:nvPr/>
        </p:nvSpPr>
        <p:spPr bwMode="auto">
          <a:xfrm>
            <a:off x="2514600" y="1889125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77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92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calculation</a:t>
            </a:r>
          </a:p>
        </p:txBody>
      </p:sp>
    </p:spTree>
    <p:extLst>
      <p:ext uri="{BB962C8B-B14F-4D97-AF65-F5344CB8AC3E}">
        <p14:creationId xmlns:p14="http://schemas.microsoft.com/office/powerpoint/2010/main" val="31068901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 and Business Value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0" y="1562100"/>
            <a:ext cx="6962934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55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74" name="AutoShape 22"/>
          <p:cNvSpPr>
            <a:spLocks noChangeArrowheads="1"/>
          </p:cNvSpPr>
          <p:nvPr/>
        </p:nvSpPr>
        <p:spPr bwMode="auto">
          <a:xfrm>
            <a:off x="3276600" y="4831432"/>
            <a:ext cx="381000" cy="685800"/>
          </a:xfrm>
          <a:custGeom>
            <a:avLst/>
            <a:gdLst>
              <a:gd name="G0" fmla="+- 0 0 0"/>
              <a:gd name="G1" fmla="+- -6912649 0 0"/>
              <a:gd name="G2" fmla="+- 0 0 -6912649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6912649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912649"/>
              <a:gd name="G36" fmla="sin G34 -6912649"/>
              <a:gd name="G37" fmla="+/ -6912649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338 w 21600"/>
              <a:gd name="T5" fmla="*/ 2204 h 21600"/>
              <a:gd name="T6" fmla="*/ 8638 w 21600"/>
              <a:gd name="T7" fmla="*/ 2993 h 21600"/>
              <a:gd name="T8" fmla="*/ 14069 w 21600"/>
              <a:gd name="T9" fmla="*/ 650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312" y="5400"/>
                  <a:pt x="9828" y="5465"/>
                  <a:pt x="9358" y="5595"/>
                </a:cubicBezTo>
                <a:lnTo>
                  <a:pt x="7917" y="391"/>
                </a:lnTo>
                <a:cubicBezTo>
                  <a:pt x="8856" y="131"/>
                  <a:pt x="982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714776" name="AutoShape 24"/>
          <p:cNvSpPr>
            <a:spLocks noChangeArrowheads="1"/>
          </p:cNvSpPr>
          <p:nvPr/>
        </p:nvSpPr>
        <p:spPr bwMode="auto">
          <a:xfrm>
            <a:off x="6135216" y="4327376"/>
            <a:ext cx="381000" cy="685800"/>
          </a:xfrm>
          <a:custGeom>
            <a:avLst/>
            <a:gdLst>
              <a:gd name="G0" fmla="+- 0 0 0"/>
              <a:gd name="G1" fmla="+- -6912649 0 0"/>
              <a:gd name="G2" fmla="+- 0 0 -6912649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6912649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912649"/>
              <a:gd name="G36" fmla="sin G34 -6912649"/>
              <a:gd name="G37" fmla="+/ -6912649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338 w 21600"/>
              <a:gd name="T5" fmla="*/ 2204 h 21600"/>
              <a:gd name="T6" fmla="*/ 8638 w 21600"/>
              <a:gd name="T7" fmla="*/ 2993 h 21600"/>
              <a:gd name="T8" fmla="*/ 14069 w 21600"/>
              <a:gd name="T9" fmla="*/ 650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312" y="5400"/>
                  <a:pt x="9828" y="5465"/>
                  <a:pt x="9358" y="5595"/>
                </a:cubicBezTo>
                <a:lnTo>
                  <a:pt x="7917" y="391"/>
                </a:lnTo>
                <a:cubicBezTo>
                  <a:pt x="8856" y="131"/>
                  <a:pt x="982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auto">
          <a:xfrm>
            <a:off x="7647384" y="3861048"/>
            <a:ext cx="381000" cy="685800"/>
          </a:xfrm>
          <a:custGeom>
            <a:avLst/>
            <a:gdLst>
              <a:gd name="G0" fmla="+- 0 0 0"/>
              <a:gd name="G1" fmla="+- -6912649 0 0"/>
              <a:gd name="G2" fmla="+- 0 0 -6912649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6912649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912649"/>
              <a:gd name="G36" fmla="sin G34 -6912649"/>
              <a:gd name="G37" fmla="+/ -6912649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338 w 21600"/>
              <a:gd name="T5" fmla="*/ 2204 h 21600"/>
              <a:gd name="T6" fmla="*/ 8638 w 21600"/>
              <a:gd name="T7" fmla="*/ 2993 h 21600"/>
              <a:gd name="T8" fmla="*/ 14069 w 21600"/>
              <a:gd name="T9" fmla="*/ 650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312" y="5400"/>
                  <a:pt x="9828" y="5465"/>
                  <a:pt x="9358" y="5595"/>
                </a:cubicBezTo>
                <a:lnTo>
                  <a:pt x="7917" y="391"/>
                </a:lnTo>
                <a:cubicBezTo>
                  <a:pt x="8856" y="131"/>
                  <a:pt x="982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 flipV="1">
            <a:off x="7631112" y="3142343"/>
            <a:ext cx="381000" cy="685800"/>
          </a:xfrm>
          <a:custGeom>
            <a:avLst/>
            <a:gdLst>
              <a:gd name="G0" fmla="+- 0 0 0"/>
              <a:gd name="G1" fmla="+- -6912649 0 0"/>
              <a:gd name="G2" fmla="+- 0 0 -6912649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6912649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912649"/>
              <a:gd name="G36" fmla="sin G34 -6912649"/>
              <a:gd name="G37" fmla="+/ -6912649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338 w 21600"/>
              <a:gd name="T5" fmla="*/ 2204 h 21600"/>
              <a:gd name="T6" fmla="*/ 8638 w 21600"/>
              <a:gd name="T7" fmla="*/ 2993 h 21600"/>
              <a:gd name="T8" fmla="*/ 14069 w 21600"/>
              <a:gd name="T9" fmla="*/ 650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312" y="5400"/>
                  <a:pt x="9828" y="5465"/>
                  <a:pt x="9358" y="5595"/>
                </a:cubicBezTo>
                <a:lnTo>
                  <a:pt x="7917" y="391"/>
                </a:lnTo>
                <a:cubicBezTo>
                  <a:pt x="8856" y="131"/>
                  <a:pt x="982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3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radley Hand ITC" panose="03070402050302030203" pitchFamily="66" charset="0"/>
            </a:endParaRPr>
          </a:p>
          <a:p>
            <a:endParaRPr lang="en-US" altLang="en-US" sz="1600">
              <a:solidFill>
                <a:srgbClr val="D5D5FF"/>
              </a:solidFill>
              <a:latin typeface="Bradley Hand ITC" panose="03070402050302030203" pitchFamily="66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Bradley Hand ITC" panose="03070402050302030203" pitchFamily="66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14754" name="AutoShape 2"/>
          <p:cNvSpPr>
            <a:spLocks noChangeArrowheads="1"/>
          </p:cNvSpPr>
          <p:nvPr/>
        </p:nvSpPr>
        <p:spPr bwMode="auto">
          <a:xfrm rot="-5400000">
            <a:off x="-342900" y="3314700"/>
            <a:ext cx="5105400" cy="1066800"/>
          </a:xfrm>
          <a:custGeom>
            <a:avLst/>
            <a:gdLst>
              <a:gd name="G0" fmla="+- 5829 0 0"/>
              <a:gd name="G1" fmla="+- 21600 0 5829"/>
              <a:gd name="G2" fmla="*/ 5829 1 2"/>
              <a:gd name="G3" fmla="+- 21600 0 G2"/>
              <a:gd name="G4" fmla="+/ 5829 21600 2"/>
              <a:gd name="G5" fmla="+/ G1 0 2"/>
              <a:gd name="G6" fmla="*/ 21600 21600 5829"/>
              <a:gd name="G7" fmla="*/ G6 1 2"/>
              <a:gd name="G8" fmla="+- 21600 0 G7"/>
              <a:gd name="G9" fmla="*/ 21600 1 2"/>
              <a:gd name="G10" fmla="+- 5829 0 G9"/>
              <a:gd name="G11" fmla="?: G10 G8 0"/>
              <a:gd name="G12" fmla="?: G10 G7 21600"/>
              <a:gd name="T0" fmla="*/ 18685 w 21600"/>
              <a:gd name="T1" fmla="*/ 10800 h 21600"/>
              <a:gd name="T2" fmla="*/ 10800 w 21600"/>
              <a:gd name="T3" fmla="*/ 21600 h 21600"/>
              <a:gd name="T4" fmla="*/ 2915 w 21600"/>
              <a:gd name="T5" fmla="*/ 10800 h 21600"/>
              <a:gd name="T6" fmla="*/ 10800 w 21600"/>
              <a:gd name="T7" fmla="*/ 0 h 21600"/>
              <a:gd name="T8" fmla="*/ 4715 w 21600"/>
              <a:gd name="T9" fmla="*/ 4715 h 21600"/>
              <a:gd name="T10" fmla="*/ 16885 w 21600"/>
              <a:gd name="T11" fmla="*/ 1688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829" y="21600"/>
                </a:lnTo>
                <a:lnTo>
                  <a:pt x="157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CB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Strategic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Fit</a:t>
            </a:r>
          </a:p>
        </p:txBody>
      </p:sp>
      <p:sp>
        <p:nvSpPr>
          <p:cNvPr id="714755" name="AutoShape 3"/>
          <p:cNvSpPr>
            <a:spLocks noChangeArrowheads="1"/>
          </p:cNvSpPr>
          <p:nvPr/>
        </p:nvSpPr>
        <p:spPr bwMode="auto">
          <a:xfrm rot="-5400000">
            <a:off x="4572000" y="3086100"/>
            <a:ext cx="2286000" cy="1524000"/>
          </a:xfrm>
          <a:custGeom>
            <a:avLst/>
            <a:gdLst>
              <a:gd name="G0" fmla="+- 5236 0 0"/>
              <a:gd name="G1" fmla="+- 21600 0 5236"/>
              <a:gd name="G2" fmla="*/ 5236 1 2"/>
              <a:gd name="G3" fmla="+- 21600 0 G2"/>
              <a:gd name="G4" fmla="+/ 5236 21600 2"/>
              <a:gd name="G5" fmla="+/ G1 0 2"/>
              <a:gd name="G6" fmla="*/ 21600 21600 5236"/>
              <a:gd name="G7" fmla="*/ G6 1 2"/>
              <a:gd name="G8" fmla="+- 21600 0 G7"/>
              <a:gd name="G9" fmla="*/ 21600 1 2"/>
              <a:gd name="G10" fmla="+- 5236 0 G9"/>
              <a:gd name="G11" fmla="?: G10 G8 0"/>
              <a:gd name="G12" fmla="?: G10 G7 21600"/>
              <a:gd name="T0" fmla="*/ 18982 w 21600"/>
              <a:gd name="T1" fmla="*/ 10800 h 21600"/>
              <a:gd name="T2" fmla="*/ 10800 w 21600"/>
              <a:gd name="T3" fmla="*/ 21600 h 21600"/>
              <a:gd name="T4" fmla="*/ 2618 w 21600"/>
              <a:gd name="T5" fmla="*/ 10800 h 21600"/>
              <a:gd name="T6" fmla="*/ 10800 w 21600"/>
              <a:gd name="T7" fmla="*/ 0 h 21600"/>
              <a:gd name="T8" fmla="*/ 4418 w 21600"/>
              <a:gd name="T9" fmla="*/ 4418 h 21600"/>
              <a:gd name="T10" fmla="*/ 17182 w 21600"/>
              <a:gd name="T11" fmla="*/ 171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236" y="21600"/>
                </a:lnTo>
                <a:lnTo>
                  <a:pt x="1636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Roughly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Estimate </a:t>
            </a:r>
            <a:endParaRPr lang="en-US" altLang="en-US" sz="1800" dirty="0">
              <a:solidFill>
                <a:schemeClr val="tx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Values and </a:t>
            </a:r>
            <a:endParaRPr lang="en-US" altLang="en-US" sz="1800" dirty="0" smtClean="0">
              <a:solidFill>
                <a:schemeClr val="tx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Costs</a:t>
            </a:r>
            <a:endParaRPr lang="en-US" altLang="en-US" sz="1800" dirty="0">
              <a:solidFill>
                <a:schemeClr val="tx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  <p:sp>
        <p:nvSpPr>
          <p:cNvPr id="714756" name="AutoShape 4"/>
          <p:cNvSpPr>
            <a:spLocks noChangeArrowheads="1"/>
          </p:cNvSpPr>
          <p:nvPr/>
        </p:nvSpPr>
        <p:spPr bwMode="auto">
          <a:xfrm>
            <a:off x="152400" y="17526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graphicFrame>
        <p:nvGraphicFramePr>
          <p:cNvPr id="714757" name="Group 5"/>
          <p:cNvGraphicFramePr>
            <a:graphicFrameLocks noGrp="1"/>
          </p:cNvGraphicFramePr>
          <p:nvPr>
            <p:extLst/>
          </p:nvPr>
        </p:nvGraphicFramePr>
        <p:xfrm>
          <a:off x="2755900" y="2705100"/>
          <a:ext cx="2209800" cy="2286000"/>
        </p:xfrm>
        <a:graphic>
          <a:graphicData uri="http://schemas.openxmlformats.org/drawingml/2006/table">
            <a:tbl>
              <a:tblPr/>
              <a:tblGrid>
                <a:gridCol w="1104900"/>
                <a:gridCol w="1104900"/>
              </a:tblGrid>
              <a:tr h="1143000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radley Hand ITC" panose="03070402050302030203" pitchFamily="66" charset="0"/>
                          <a:cs typeface="Arial" panose="020B0604020202020204" pitchFamily="34" charset="0"/>
                        </a:rPr>
                        <a:t>Partner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radley Hand ITC" panose="03070402050302030203" pitchFamily="66" charset="0"/>
                          <a:cs typeface="Arial" panose="020B0604020202020204" pitchFamily="34" charset="0"/>
                        </a:rPr>
                        <a:t>Invest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radley Hand ITC" panose="03070402050302030203" pitchFamily="66" charset="0"/>
                          <a:cs typeface="Arial" panose="020B0604020202020204" pitchFamily="34" charset="0"/>
                        </a:rPr>
                        <a:t>Who Cares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radley Hand ITC" panose="03070402050302030203" pitchFamily="66" charset="0"/>
                          <a:cs typeface="Arial" panose="020B0604020202020204" pitchFamily="34" charset="0"/>
                        </a:rPr>
                        <a:t>Parity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4768" name="AutoShape 16"/>
          <p:cNvSpPr>
            <a:spLocks noChangeArrowheads="1"/>
          </p:cNvSpPr>
          <p:nvPr/>
        </p:nvSpPr>
        <p:spPr bwMode="auto">
          <a:xfrm>
            <a:off x="152400" y="32766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714769" name="AutoShape 17"/>
          <p:cNvSpPr>
            <a:spLocks noChangeArrowheads="1"/>
          </p:cNvSpPr>
          <p:nvPr/>
        </p:nvSpPr>
        <p:spPr bwMode="auto">
          <a:xfrm>
            <a:off x="152400" y="47244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714770" name="AutoShape 18"/>
          <p:cNvSpPr>
            <a:spLocks noChangeAspect="1" noChangeArrowheads="1"/>
          </p:cNvSpPr>
          <p:nvPr/>
        </p:nvSpPr>
        <p:spPr bwMode="auto">
          <a:xfrm>
            <a:off x="8050213" y="3810000"/>
            <a:ext cx="941387" cy="1309688"/>
          </a:xfrm>
          <a:prstGeom prst="can">
            <a:avLst>
              <a:gd name="adj" fmla="val 34781"/>
            </a:avLst>
          </a:prstGeom>
          <a:solidFill>
            <a:srgbClr val="F3FA6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Other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Release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Backlog</a:t>
            </a:r>
          </a:p>
        </p:txBody>
      </p:sp>
      <p:sp>
        <p:nvSpPr>
          <p:cNvPr id="714771" name="AutoShape 19"/>
          <p:cNvSpPr>
            <a:spLocks noChangeAspect="1" noChangeArrowheads="1"/>
          </p:cNvSpPr>
          <p:nvPr/>
        </p:nvSpPr>
        <p:spPr bwMode="auto">
          <a:xfrm>
            <a:off x="8050213" y="2819400"/>
            <a:ext cx="941387" cy="1309688"/>
          </a:xfrm>
          <a:prstGeom prst="can">
            <a:avLst>
              <a:gd name="adj" fmla="val 34781"/>
            </a:avLst>
          </a:prstGeom>
          <a:solidFill>
            <a:srgbClr val="7CFE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Critical 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Items</a:t>
            </a:r>
          </a:p>
        </p:txBody>
      </p:sp>
      <p:sp>
        <p:nvSpPr>
          <p:cNvPr id="714772" name="Rectangle 20"/>
          <p:cNvSpPr>
            <a:spLocks noChangeArrowheads="1"/>
          </p:cNvSpPr>
          <p:nvPr/>
        </p:nvSpPr>
        <p:spPr bwMode="auto">
          <a:xfrm>
            <a:off x="6477000" y="3251200"/>
            <a:ext cx="1066800" cy="1181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Prioritize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By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chemeClr val="tx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Value/Cost</a:t>
            </a:r>
          </a:p>
        </p:txBody>
      </p:sp>
      <p:sp>
        <p:nvSpPr>
          <p:cNvPr id="714773" name="AutoShape 21"/>
          <p:cNvSpPr>
            <a:spLocks noChangeAspect="1" noChangeArrowheads="1"/>
          </p:cNvSpPr>
          <p:nvPr/>
        </p:nvSpPr>
        <p:spPr bwMode="auto">
          <a:xfrm>
            <a:off x="3200400" y="5373216"/>
            <a:ext cx="941388" cy="1309687"/>
          </a:xfrm>
          <a:prstGeom prst="can">
            <a:avLst>
              <a:gd name="adj" fmla="val 34781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Non-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Strategic</a:t>
            </a:r>
          </a:p>
        </p:txBody>
      </p:sp>
      <p:sp>
        <p:nvSpPr>
          <p:cNvPr id="714775" name="AutoShape 23"/>
          <p:cNvSpPr>
            <a:spLocks noChangeAspect="1" noChangeArrowheads="1"/>
          </p:cNvSpPr>
          <p:nvPr/>
        </p:nvSpPr>
        <p:spPr bwMode="auto">
          <a:xfrm>
            <a:off x="6172200" y="4869160"/>
            <a:ext cx="941388" cy="1309687"/>
          </a:xfrm>
          <a:prstGeom prst="can">
            <a:avLst>
              <a:gd name="adj" fmla="val 34781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Non-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Economic</a:t>
            </a:r>
          </a:p>
        </p:txBody>
      </p:sp>
      <p:sp>
        <p:nvSpPr>
          <p:cNvPr id="714777" name="AutoShape 25"/>
          <p:cNvSpPr>
            <a:spLocks noChangeArrowheads="1"/>
          </p:cNvSpPr>
          <p:nvPr/>
        </p:nvSpPr>
        <p:spPr bwMode="auto">
          <a:xfrm>
            <a:off x="457200" y="4495800"/>
            <a:ext cx="1143000" cy="15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714778" name="AutoShape 26"/>
          <p:cNvSpPr>
            <a:spLocks noChangeArrowheads="1"/>
          </p:cNvSpPr>
          <p:nvPr/>
        </p:nvSpPr>
        <p:spPr bwMode="auto">
          <a:xfrm>
            <a:off x="457200" y="2971800"/>
            <a:ext cx="1143000" cy="15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71477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Purpose Filter</a:t>
            </a:r>
          </a:p>
        </p:txBody>
      </p:sp>
      <p:sp>
        <p:nvSpPr>
          <p:cNvPr id="714780" name="AutoShape 28"/>
          <p:cNvSpPr>
            <a:spLocks noChangeArrowheads="1"/>
          </p:cNvSpPr>
          <p:nvPr/>
        </p:nvSpPr>
        <p:spPr bwMode="auto">
          <a:xfrm rot="5400000">
            <a:off x="7143750" y="3638550"/>
            <a:ext cx="1219200" cy="4191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714784" name="AutoShape 32"/>
          <p:cNvSpPr>
            <a:spLocks noChangeArrowheads="1"/>
          </p:cNvSpPr>
          <p:nvPr/>
        </p:nvSpPr>
        <p:spPr bwMode="auto">
          <a:xfrm>
            <a:off x="152400" y="17526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714785" name="AutoShape 33"/>
          <p:cNvSpPr>
            <a:spLocks noChangeArrowheads="1"/>
          </p:cNvSpPr>
          <p:nvPr/>
        </p:nvSpPr>
        <p:spPr bwMode="auto">
          <a:xfrm>
            <a:off x="152400" y="32766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714786" name="AutoShape 34"/>
          <p:cNvSpPr>
            <a:spLocks noChangeArrowheads="1"/>
          </p:cNvSpPr>
          <p:nvPr/>
        </p:nvSpPr>
        <p:spPr bwMode="auto">
          <a:xfrm>
            <a:off x="152400" y="47244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714787" name="Rectangle 35"/>
          <p:cNvSpPr>
            <a:spLocks noChangeArrowheads="1"/>
          </p:cNvSpPr>
          <p:nvPr/>
        </p:nvSpPr>
        <p:spPr bwMode="auto">
          <a:xfrm>
            <a:off x="6477000" y="3251200"/>
            <a:ext cx="1066800" cy="11811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Prioritize</a:t>
            </a:r>
            <a:endParaRPr lang="en-US" altLang="en-US" sz="1600" dirty="0">
              <a:solidFill>
                <a:schemeClr val="tx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  <p:sp>
        <p:nvSpPr>
          <p:cNvPr id="714788" name="AutoShape 36"/>
          <p:cNvSpPr>
            <a:spLocks noChangeArrowheads="1"/>
          </p:cNvSpPr>
          <p:nvPr/>
        </p:nvSpPr>
        <p:spPr bwMode="auto">
          <a:xfrm rot="5400000">
            <a:off x="7143750" y="3638550"/>
            <a:ext cx="1219200" cy="419100"/>
          </a:xfrm>
          <a:prstGeom prst="triangle">
            <a:avLst>
              <a:gd name="adj" fmla="val 50000"/>
            </a:avLst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7233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pic>
        <p:nvPicPr>
          <p:cNvPr id="987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025650"/>
            <a:ext cx="4648200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71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Considerations</a:t>
            </a:r>
          </a:p>
        </p:txBody>
      </p:sp>
      <p:graphicFrame>
        <p:nvGraphicFramePr>
          <p:cNvPr id="987140" name="Group 4"/>
          <p:cNvGraphicFramePr>
            <a:graphicFrameLocks noGrp="1"/>
          </p:cNvGraphicFramePr>
          <p:nvPr/>
        </p:nvGraphicFramePr>
        <p:xfrm>
          <a:off x="0" y="1397000"/>
          <a:ext cx="9144000" cy="1182688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1182688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8572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2001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15430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Risks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8572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2001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15430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Assumptions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8572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2001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15430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Constraints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87152" name="Picture 16" descr="DriveInMounta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2032000"/>
            <a:ext cx="4116387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5769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98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Risks – Types of Uncertainty</a:t>
            </a:r>
          </a:p>
        </p:txBody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295400"/>
            <a:ext cx="3276600" cy="6096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>
                <a:latin typeface="+mj-lt"/>
              </a:rPr>
              <a:t>Cost Uncertainty</a:t>
            </a:r>
          </a:p>
        </p:txBody>
      </p:sp>
      <p:pic>
        <p:nvPicPr>
          <p:cNvPr id="989188" name="Picture 4" descr="787_production_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962400" cy="31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9189" name="Rectangle 5"/>
          <p:cNvSpPr>
            <a:spLocks noChangeArrowheads="1"/>
          </p:cNvSpPr>
          <p:nvPr/>
        </p:nvSpPr>
        <p:spPr bwMode="auto">
          <a:xfrm>
            <a:off x="6172200" y="2209800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3C3CB4"/>
              </a:buClr>
              <a:buChar char="§"/>
              <a:defRPr sz="32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8EA3FA"/>
              </a:buClr>
              <a:buChar char="§"/>
              <a:defRPr sz="28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085850" indent="-228600">
              <a:buClr>
                <a:schemeClr val="bg1"/>
              </a:buClr>
              <a:buChar char="•"/>
              <a:defRPr sz="24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428750" indent="-228600">
              <a:buChar char="–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1771650" indent="-228600"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2288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6860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1432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6004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2800" dirty="0">
                <a:latin typeface="+mj-lt"/>
              </a:rPr>
              <a:t>General Market Uncertainty</a:t>
            </a:r>
          </a:p>
        </p:txBody>
      </p:sp>
      <p:sp>
        <p:nvSpPr>
          <p:cNvPr id="989190" name="Rectangle 6"/>
          <p:cNvSpPr>
            <a:spLocks noChangeArrowheads="1"/>
          </p:cNvSpPr>
          <p:nvPr/>
        </p:nvSpPr>
        <p:spPr bwMode="auto">
          <a:xfrm>
            <a:off x="0" y="5867400"/>
            <a:ext cx="510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14400" indent="-342900">
              <a:buClr>
                <a:srgbClr val="3C3CB4"/>
              </a:buClr>
              <a:buChar char="§"/>
              <a:defRPr sz="32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1314450" indent="-285750">
              <a:buClr>
                <a:srgbClr val="8EA3FA"/>
              </a:buClr>
              <a:buChar char="§"/>
              <a:defRPr sz="28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657350" indent="-228600">
              <a:buClr>
                <a:schemeClr val="bg1"/>
              </a:buClr>
              <a:buChar char="•"/>
              <a:defRPr sz="24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2000250" indent="-228600">
              <a:buChar char="–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343150" indent="-228600"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8003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32575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7147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41719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r">
              <a:buFont typeface="Wingdings" panose="05000000000000000000" pitchFamily="2" charset="2"/>
              <a:buNone/>
            </a:pPr>
            <a:r>
              <a:rPr lang="en-US" altLang="en-US" sz="2800">
                <a:latin typeface="+mj-lt"/>
              </a:rPr>
              <a:t>Feature Acceptance Uncertainty</a:t>
            </a:r>
          </a:p>
        </p:txBody>
      </p:sp>
      <p:pic>
        <p:nvPicPr>
          <p:cNvPr id="989191" name="Picture 7" descr="StockTra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3962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9192" name="Picture 8" descr="iphone-parall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962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716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9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9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89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9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89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9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89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9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9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9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9187" grpId="0" build="p"/>
      <p:bldP spid="989189" grpId="0"/>
      <p:bldP spid="9891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-- Failure is not an option</a:t>
            </a:r>
            <a:endParaRPr lang="en-US" dirty="0"/>
          </a:p>
        </p:txBody>
      </p:sp>
      <p:pic>
        <p:nvPicPr>
          <p:cNvPr id="5" name="failu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3200" y="1562100"/>
            <a:ext cx="6011863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9263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IHS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05" t="9499" r="7917" b="4822"/>
          <a:stretch/>
        </p:blipFill>
        <p:spPr>
          <a:xfrm>
            <a:off x="0" y="1511299"/>
            <a:ext cx="9144000" cy="51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007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98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Decisions, Decisions, Decisions</a:t>
            </a:r>
          </a:p>
        </p:txBody>
      </p:sp>
      <p:pic>
        <p:nvPicPr>
          <p:cNvPr id="980995" name="Picture 3" descr="2302540236_01c6fdfd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90366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0996" name="Picture 7" descr="221835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0"/>
            <a:ext cx="417671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099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4060825"/>
            <a:ext cx="4191000" cy="2797175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rgbClr val="ABBAFB"/>
                    </a:gs>
                  </a:gsLst>
                  <a:lin ang="5400000" scaled="1"/>
                </a:gradFill>
              </a14:hiddenFill>
            </a:ext>
          </a:extLst>
        </p:spPr>
      </p:pic>
      <p:sp>
        <p:nvSpPr>
          <p:cNvPr id="980998" name="Text Box 6"/>
          <p:cNvSpPr txBox="1">
            <a:spLocks noChangeArrowheads="1"/>
          </p:cNvSpPr>
          <p:nvPr/>
        </p:nvSpPr>
        <p:spPr bwMode="auto">
          <a:xfrm>
            <a:off x="4114800" y="1600200"/>
            <a:ext cx="426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6875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683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82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CC3300"/>
                </a:solidFill>
                <a:latin typeface="Arial" panose="020B0604020202020204" pitchFamily="34" charset="0"/>
              </a:rPr>
              <a:t>What do we do?</a:t>
            </a:r>
          </a:p>
        </p:txBody>
      </p:sp>
      <p:sp>
        <p:nvSpPr>
          <p:cNvPr id="980999" name="Text Box 7"/>
          <p:cNvSpPr txBox="1">
            <a:spLocks noChangeArrowheads="1"/>
          </p:cNvSpPr>
          <p:nvPr/>
        </p:nvSpPr>
        <p:spPr bwMode="auto">
          <a:xfrm>
            <a:off x="6019800" y="2667000"/>
            <a:ext cx="2514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587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699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842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CC3300"/>
                </a:solidFill>
                <a:latin typeface="Arial" panose="020B0604020202020204" pitchFamily="34" charset="0"/>
              </a:rPr>
              <a:t>When do we do it?</a:t>
            </a:r>
          </a:p>
        </p:txBody>
      </p:sp>
      <p:sp>
        <p:nvSpPr>
          <p:cNvPr id="981000" name="Text Box 8"/>
          <p:cNvSpPr txBox="1">
            <a:spLocks noChangeArrowheads="1"/>
          </p:cNvSpPr>
          <p:nvPr/>
        </p:nvSpPr>
        <p:spPr bwMode="auto">
          <a:xfrm>
            <a:off x="0" y="579120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144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>
                <a:solidFill>
                  <a:srgbClr val="CC3300"/>
                </a:solidFill>
                <a:latin typeface="Arial" panose="020B0604020202020204" pitchFamily="34" charset="0"/>
              </a:rPr>
              <a:t>When do we decide?</a:t>
            </a:r>
          </a:p>
        </p:txBody>
      </p:sp>
    </p:spTree>
    <p:extLst>
      <p:ext uri="{BB962C8B-B14F-4D97-AF65-F5344CB8AC3E}">
        <p14:creationId xmlns:p14="http://schemas.microsoft.com/office/powerpoint/2010/main" val="330853465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Delay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37" y="1562100"/>
            <a:ext cx="6350000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07149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your Strategy a Bucket or a Filter?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D39C4-3EB8-4289-B131-5731353FD55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1"/>
          <a:stretch/>
        </p:blipFill>
        <p:spPr>
          <a:xfrm>
            <a:off x="467544" y="1844824"/>
            <a:ext cx="3212757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7" y="1844824"/>
            <a:ext cx="321686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694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0299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7419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213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9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40200" cy="1143000"/>
          </a:xfrm>
        </p:spPr>
        <p:txBody>
          <a:bodyPr/>
          <a:lstStyle/>
          <a:p>
            <a:pPr algn="l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4104" y="1772816"/>
            <a:ext cx="4648200" cy="4236747"/>
          </a:xfrm>
        </p:spPr>
        <p:txBody>
          <a:bodyPr/>
          <a:lstStyle/>
          <a:p>
            <a:r>
              <a:rPr lang="en-US" dirty="0" smtClean="0"/>
              <a:t>Todd Little</a:t>
            </a:r>
          </a:p>
          <a:p>
            <a:pPr lvl="1"/>
            <a:r>
              <a:rPr lang="en-US" dirty="0" smtClean="0">
                <a:hlinkClick r:id="rId3"/>
              </a:rPr>
              <a:t>todd.little@ihs.com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toddelittle@gmail.com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www.toddlittleweb.com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www.accelinnova.com</a:t>
            </a:r>
            <a:endParaRPr lang="en-US" dirty="0" smtClean="0"/>
          </a:p>
          <a:p>
            <a:pPr lvl="1"/>
            <a:r>
              <a:rPr lang="en-US" dirty="0" smtClean="0">
                <a:hlinkClick r:id="rId7"/>
              </a:rPr>
              <a:t>www.linkedin.com/in/toddelittle/en</a:t>
            </a:r>
            <a:endParaRPr lang="en-US" dirty="0"/>
          </a:p>
          <a:p>
            <a:pPr marL="401638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51sOIwJFqRL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l="12202" r="12228"/>
          <a:stretch>
            <a:fillRect/>
          </a:stretch>
        </p:blipFill>
        <p:spPr bwMode="auto">
          <a:xfrm>
            <a:off x="4847208" y="1412776"/>
            <a:ext cx="4045272" cy="5353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02734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861820" cy="1131887"/>
          </a:xfrm>
        </p:spPr>
        <p:txBody>
          <a:bodyPr/>
          <a:lstStyle/>
          <a:p>
            <a:r>
              <a:rPr lang="en-US" sz="3600" dirty="0" smtClean="0"/>
              <a:t>Collaborating with Non-Collaborators</a:t>
            </a:r>
            <a:endParaRPr lang="en-US" sz="3600" dirty="0"/>
          </a:p>
        </p:txBody>
      </p:sp>
      <p:pic>
        <p:nvPicPr>
          <p:cNvPr id="3" name="Content Placeholder 4" descr="Blank2X2Matrix.PNG"/>
          <p:cNvPicPr>
            <a:picLocks noGrp="1"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44986" y="1451916"/>
            <a:ext cx="5867400" cy="4657249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3873786" y="6353541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Agreement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6159786" y="6048741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Disagree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2121186" y="6048741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Agree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7" name="TextBox 8"/>
          <p:cNvSpPr txBox="1"/>
          <p:nvPr/>
        </p:nvSpPr>
        <p:spPr>
          <a:xfrm rot="16200000">
            <a:off x="-396995" y="3208099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Collaboration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8" name="TextBox 9"/>
          <p:cNvSpPr txBox="1"/>
          <p:nvPr/>
        </p:nvSpPr>
        <p:spPr>
          <a:xfrm rot="16200000">
            <a:off x="328811" y="4445605"/>
            <a:ext cx="2375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Non-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 rot="16200000">
            <a:off x="539788" y="2042714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2502186" y="4347516"/>
            <a:ext cx="222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Compliance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5581074" y="4423716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Combative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5550186" y="1909116"/>
            <a:ext cx="1572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Creative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Tension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2747259" y="2061516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Collegial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3493936" y="5096832"/>
            <a:ext cx="2514600" cy="685800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00000"/>
                </a:solidFill>
                <a:latin typeface="Tempus Sans ITC" pitchFamily="82" charset="0"/>
              </a:rPr>
              <a:t>Common Practice</a:t>
            </a:r>
            <a:endParaRPr lang="en-US" sz="20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5169186" y="2598921"/>
            <a:ext cx="609600" cy="228600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  <a:latin typeface="Tempus Sans ITC" pitchFamily="82" charset="0"/>
              </a:rPr>
              <a:t>More useful</a:t>
            </a:r>
            <a:endParaRPr lang="en-US" sz="24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99611" y="2752040"/>
            <a:ext cx="20313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Drive to </a:t>
            </a:r>
          </a:p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Purpose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0158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ctr"/>
            <a:r>
              <a:rPr lang="en-US" altLang="en-US" dirty="0"/>
              <a:t>Real Options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</a:t>
            </a:r>
          </a:p>
        </p:txBody>
      </p:sp>
      <p:pic>
        <p:nvPicPr>
          <p:cNvPr id="991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2819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12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667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12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743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7737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425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Apollo 13</a:t>
            </a:r>
            <a:endParaRPr lang="en-US" dirty="0"/>
          </a:p>
        </p:txBody>
      </p:sp>
      <p:pic>
        <p:nvPicPr>
          <p:cNvPr id="5" name="slingshot32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663104"/>
            <a:ext cx="6011863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216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791815"/>
          </a:xfrm>
        </p:spPr>
        <p:txBody>
          <a:bodyPr/>
          <a:lstStyle/>
          <a:p>
            <a:r>
              <a:rPr lang="en-US" dirty="0" smtClean="0"/>
              <a:t>Get Alignment on the Purpose</a:t>
            </a:r>
            <a:endParaRPr lang="en-US" dirty="0"/>
          </a:p>
        </p:txBody>
      </p:sp>
      <p:pic>
        <p:nvPicPr>
          <p:cNvPr id="240642" name="Picture 2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2231"/>
            <a:ext cx="1829714" cy="15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4" name="Picture 4" descr="C:\Users\hbl4052\AppData\Local\Microsoft\Windows\Temporary Internet Files\Content.IE5\OHFQLDVE\MP90044229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11" y="4769710"/>
            <a:ext cx="1326292" cy="19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89624" y="1340768"/>
            <a:ext cx="5944909" cy="1896748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Powerful Questions are: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are we building?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Business are we in?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Bradley Hand ITC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497849" y="3200391"/>
            <a:ext cx="3842951" cy="208284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Building are we in?</a:t>
            </a:r>
            <a:endParaRPr lang="en-US" sz="3200" b="1" dirty="0">
              <a:solidFill>
                <a:schemeClr val="tx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611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your Strategy a Bucket or a Filter?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D39C4-3EB8-4289-B131-5731353FD55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1"/>
          <a:stretch/>
        </p:blipFill>
        <p:spPr>
          <a:xfrm>
            <a:off x="467544" y="1844824"/>
            <a:ext cx="3212757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7" y="1844824"/>
            <a:ext cx="321686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788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with Market Positioning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D39C4-3EB8-4289-B131-5731353FD55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1464082"/>
            <a:ext cx="7236296" cy="53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0803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9DA6E185-55FB-4D96-9FE8-5874CC140C17}" type="slidenum">
              <a:rPr lang="en-US" smtClean="0"/>
              <a:pPr algn="l" eaLnBrk="1" hangingPunct="1"/>
              <a:t>8</a:t>
            </a:fld>
            <a:endParaRPr lang="en-US" smtClean="0"/>
          </a:p>
        </p:txBody>
      </p:sp>
      <p:sp>
        <p:nvSpPr>
          <p:cNvPr id="36867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Purpose Alignment Model</a:t>
            </a:r>
          </a:p>
        </p:txBody>
      </p:sp>
      <p:pic>
        <p:nvPicPr>
          <p:cNvPr id="36868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946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C289B0EF-A372-4F17-B797-045FB1D5B98B}" type="slidenum">
              <a:rPr lang="en-US" smtClean="0"/>
              <a:pPr algn="l" eaLnBrk="1" hangingPunct="1"/>
              <a:t>9</a:t>
            </a:fld>
            <a:endParaRPr lang="en-US" smtClean="0"/>
          </a:p>
        </p:txBody>
      </p:sp>
      <p:sp>
        <p:nvSpPr>
          <p:cNvPr id="37891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Purpose Alignment Model</a:t>
            </a:r>
          </a:p>
        </p:txBody>
      </p:sp>
      <p:pic>
        <p:nvPicPr>
          <p:cNvPr id="37892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16"/>
          <p:cNvSpPr txBox="1">
            <a:spLocks noChangeArrowheads="1"/>
          </p:cNvSpPr>
          <p:nvPr/>
        </p:nvSpPr>
        <p:spPr bwMode="auto">
          <a:xfrm>
            <a:off x="2063750" y="1828800"/>
            <a:ext cx="266065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latin typeface="Bradley Hand ITC" pitchFamily="66" charset="0"/>
              </a:rPr>
              <a:t>CAN WE 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CREATE A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DIFFERENTIATED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PARTNERSHIP?</a:t>
            </a: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5029200" y="2178050"/>
            <a:ext cx="274637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INNOVATE, 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CREATE</a:t>
            </a:r>
          </a:p>
        </p:txBody>
      </p:sp>
      <p:sp>
        <p:nvSpPr>
          <p:cNvPr id="37895" name="Text Box 18"/>
          <p:cNvSpPr txBox="1">
            <a:spLocks noChangeArrowheads="1"/>
          </p:cNvSpPr>
          <p:nvPr/>
        </p:nvSpPr>
        <p:spPr bwMode="auto">
          <a:xfrm>
            <a:off x="2286000" y="4221088"/>
            <a:ext cx="243840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MINIMIZE /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ELIMINATE</a:t>
            </a:r>
          </a:p>
        </p:txBody>
      </p:sp>
      <p:sp>
        <p:nvSpPr>
          <p:cNvPr id="37896" name="Text Box 19"/>
          <p:cNvSpPr txBox="1">
            <a:spLocks noChangeArrowheads="1"/>
          </p:cNvSpPr>
          <p:nvPr/>
        </p:nvSpPr>
        <p:spPr bwMode="auto">
          <a:xfrm>
            <a:off x="5029200" y="3886200"/>
            <a:ext cx="2667000" cy="2227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ACHIEVE AND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MAINTAIN PARITY, MIMIC, SIMPLIFY</a:t>
            </a:r>
          </a:p>
        </p:txBody>
      </p:sp>
    </p:spTree>
    <p:extLst>
      <p:ext uri="{BB962C8B-B14F-4D97-AF65-F5344CB8AC3E}">
        <p14:creationId xmlns:p14="http://schemas.microsoft.com/office/powerpoint/2010/main" val="4014199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4" grpId="0" animBg="1"/>
      <p:bldP spid="37895" grpId="0" animBg="1"/>
      <p:bldP spid="37896" grpId="0" animBg="1"/>
    </p:bldLst>
  </p:timing>
</p:sld>
</file>

<file path=ppt/theme/theme1.xml><?xml version="1.0" encoding="utf-8"?>
<a:theme xmlns:a="http://schemas.openxmlformats.org/drawingml/2006/main" name="2011 CID OBJECTIVES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808080"/>
      </a:accent1>
      <a:accent2>
        <a:srgbClr val="3390E1"/>
      </a:accent2>
      <a:accent3>
        <a:srgbClr val="FFFFFF"/>
      </a:accent3>
      <a:accent4>
        <a:srgbClr val="000000"/>
      </a:accent4>
      <a:accent5>
        <a:srgbClr val="C0C0C0"/>
      </a:accent5>
      <a:accent6>
        <a:srgbClr val="2D82CC"/>
      </a:accent6>
      <a:hlink>
        <a:srgbClr val="003399"/>
      </a:hlink>
      <a:folHlink>
        <a:srgbClr val="1C146A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8080"/>
        </a:accent1>
        <a:accent2>
          <a:srgbClr val="3390E1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D82CC"/>
        </a:accent6>
        <a:hlink>
          <a:srgbClr val="003399"/>
        </a:hlink>
        <a:folHlink>
          <a:srgbClr val="1C14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rk Image Title Cover">
  <a:themeElements>
    <a:clrScheme name="Dark Image Title 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rk Image Title Cover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Dark Image Title 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2011 CID OBJECTIVES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808080"/>
      </a:accent1>
      <a:accent2>
        <a:srgbClr val="3390E1"/>
      </a:accent2>
      <a:accent3>
        <a:srgbClr val="FFFFFF"/>
      </a:accent3>
      <a:accent4>
        <a:srgbClr val="000000"/>
      </a:accent4>
      <a:accent5>
        <a:srgbClr val="C0C0C0"/>
      </a:accent5>
      <a:accent6>
        <a:srgbClr val="2D82CC"/>
      </a:accent6>
      <a:hlink>
        <a:srgbClr val="003399"/>
      </a:hlink>
      <a:folHlink>
        <a:srgbClr val="1C146A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8080"/>
        </a:accent1>
        <a:accent2>
          <a:srgbClr val="3390E1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D82CC"/>
        </a:accent6>
        <a:hlink>
          <a:srgbClr val="003399"/>
        </a:hlink>
        <a:folHlink>
          <a:srgbClr val="1C14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ShapeData xmlns="http://firmglobal.com/Confirmit/reporting/powerpoint/09-09-2009" xmlns:i="http://www.w3.org/2001/XMLSchema-instance" i:type="TextData">
  <PowerPointShapeId>55160ee4-587c-4475-903e-a5bb7df2b287</PowerPointShapeId>
  <ReportId>b94c3da5-18a5-4450-9ab8-76add9be1f54</ReportId>
  <OriginMode>View</OriginMode>
  <Name>_IHS__Engagement_Report__Title_slide__Text_3</Name>
  <PageId>e2e11c5c-a31d-411c-9a89-4c1a453611cc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 B="p6892644 1"&gt;&lt;Arguments&gt;&lt;Arguments&gt;&lt;Argument Key="pHideFilterSummary"&gt;&lt;Argument xsi:type="ParameterValueResponse" ValueId="00000000-0000-0000-0000-000000000000" IsIterator="true" Type="String" StringKeyValue="1" StringValue="1" NumericValue="-79228162514264337593543950335" DateValue="0001-01-01T00:00:00"&gt;&lt;Children /&gt;&lt;/Argument&gt;&lt;/Argument&gt;&lt;Argument Key="pEngQuestionCategory_Pagination"&gt;&lt;Argument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/&gt;&lt;/Argument&gt;&lt;Argument Key="pFilter"&gt;&lt;Argument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DisplayValue="Greeley, Daria [Level4Mgr=104]" StringKeyValue="Level4Mgr=104" StringValue="Level4Mgr=104" NumericValue="-79228162514264337593543950335" DateValue="0001-01-01T00:00:00" /&gt;&lt;ParameterValue xsi:type="ParameterValueResponse" ValueId="00000000-0000-0000-0000-000000000000" IsIterator="false" Type="String" DisplayValue="Long, Laura [Level4Mgr=164]" StringKeyValue="Level4Mgr=164" StringValue="Level4Mgr=164" NumericValue="-79228162514264337593543950335" DateValue="0001-01-01T00:00:00" /&gt;&lt;ParameterValue xsi:type="ParameterValueResponse" ValueId="00000000-0000-0000-0000-000000000000" IsIterator="false" Type="String" DisplayValue="Rhodine, Sheri [Level4Mgr=220]" StringKeyValue="Level4Mgr=220" StringValue="Level4Mgr=220" NumericValue="-79228162514264337593543950335" DateValue="0001-01-01T00:00:00" /&gt;&lt;ParameterValue xsi:type="ParameterValueResponse" ValueId="00000000-0000-0000-0000-000000000000" IsIterator="false" Type="String" DisplayValue="Schmidt, Deborah [Level4Mgr=240]" StringKeyValue="Level4Mgr=240" StringValue="Level4Mgr=240" NumericValue="-79228162514264337593543950335" DateValue="0001-01-01T00:00:00" /&gt;&lt;/Values&gt;&lt;/Argument&gt;&lt;/Argument&gt;&lt;Argument Key="pDistribution_ChartType"&gt;&lt;Argument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Key="pChangePerception_ChartType"&gt;&lt;Argument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Key="pDemoEngBehaviors_Pagination"&gt;&lt;Argument xsi:type="ParameterValueResponse" ValueId="00000000-0000-0000-0000-000000000000" IsIterator="false" Type="String" StringKeyValue="age" StringValue="age" NumericValue="-79228162514264337593543950335" DateValue="0001-01-01T00:00:00" /&gt;&lt;/Argument&gt;&lt;Argument Key="pHighLow_IncludeBarChart"&gt;&lt;Argument xsi:type="ParameterValueResponse" ValueId="00000000-0000-0000-0000-000000000000" IsIterator="false" Type="String" StringKeyValue="Y" StringValue="Y" NumericValue="-79228162514264337593543950335" DateValue="0001-01-01T00:00:00" /&gt;&lt;/Argument&gt;&lt;Argument Key="pDrivers_SortBy"&gt;&lt;Argument xsi:type="ParameterValueResponse" ValueId="00000000-0000-0000-0000-000000000000" IsIterator="false" Type="String" StringKeyValue="O" StringValue="O" NumericValue="-79228162514264337593543950335" DateValue="0001-01-01T00:00:00" /&gt;&lt;/Argument&gt;&lt;Argument Key="pDemographicalVariable"&gt;&lt;Argument xsi:type="ParameterValueResponse" ValueId="00000000-0000-0000-0000-000000000000" IsIterator="false" Type="String" StringKeyValue="Location" StringValue="Location" NumericValue="-79228162514264337593543950335" DateValue="0001-01-01T00:00:00" /&gt;&lt;/Argument&gt;&lt;Argument Key="pEngScoreByGroup_ChartType"&gt;&lt;Argument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Key="pIncludeGroupsYesNo"&gt;&lt;Argument xsi:type="ParameterValueResponse" ValueId="00000000-0000-0000-0000-000000000000" IsIterator="false" Type="String" StringKeyValue="N" StringValue="N" NumericValue="-79228162514264337593543950335" DateValue="0001-01-01T00:00:00" /&gt;&lt;/Argument&gt;&lt;Argument Key="pEngScoreByDemo_ChartType"&gt;&lt;Argument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/&gt;&lt;/Argument&gt;&lt;/Arguments&gt;&lt;/Arguments&gt;&lt;D&gt;&lt;Filters /&gt;&lt;/D&gt;&lt;P&gt;&lt;CurrentHierarchyNode Id="1" IsLeaf="false" HasChildren="false"&gt;&lt;Level TableName="IHS" /&gt;&lt;/CurrentHierarchyNode&gt;&lt;NodeType&gt;HierarchyNode&lt;/NodeType&gt;&lt;FormId&gt;node_id&lt;/FormId&gt;&lt;/P&gt;&lt;O&gt;&lt;CurrentHierarchyNode Id="1" IsLeaf="false" HasChildren="true"&gt;&lt;Level TableName="IHS" /&gt;&lt;/CurrentHierarchyNode&gt;&lt;NodeType&gt;HierarchyNode&lt;/NodeType&gt;&lt;FormId&gt;node_id&lt;/FormId&gt;&lt;/O&gt;&lt;/DynamicReportState&gt;</SerializedDynamicReportState>
  <OverrideDynamicReportState>false</OverrideDynamicReportState>
  <TextId>c4d3f7ef-a2cb-45c9-8c58-7f525559b3a2</TextId>
</ShapeDat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<?xml version="1.0" encoding="utf-8"?>
<ShapeData xmlns="http://firmglobal.com/Confirmit/reporting/powerpoint/09-09-2009" xmlns:i="http://www.w3.org/2001/XMLSchema-instance" i:type="TextData">
  <PowerPointShapeId>ced6c599-6624-41df-b7ca-69800ff9390b</PowerPointShapeId>
  <ReportId>b34f1b3a-c8f0-45b7-8e4a-bd42348156fe</ReportId>
  <OriginMode>View</OriginMode>
  <Name>_IHS_2012_MidYear_Engagement_Survey__Dashboard__Text_1</Name>
  <PageId>55b34e12-cfcd-4fec-b0df-da90563dc83b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 B="p20656484 10"&gt;&lt;Arguments&gt;&lt;Arguments&gt;&lt;Argument Key="pHighLow_IncludeBarChart"&gt;&lt;Argument xsi:type="ParameterValueResponse" ValueId="00000000-0000-0000-0000-000000000000" IsIterator="false" Type="String" StringKeyValue="Y" StringValue="Y" NumericValue="-79228162514264337593543950335" DateValue="0001-01-01T00:00:00" /&gt;&lt;/Argument&gt;&lt;Argument Key="pChangePerception_ChartType"&gt;&lt;Argument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Key="pHideFilterSummary"&gt;&lt;Argument xsi:type="ParameterValueResponse" ValueId="00000000-0000-0000-0000-000000000000" IsIterator="false" Type="String" StringKeyValue="1" StringValue="1" NumericValue="-79228162514264337593543950335" DateValue="0001-01-01T00:00:00" /&gt;&lt;/Argument&gt;&lt;Argument Key="pEngScoreByGroup_ChartType"&gt;&lt;Argument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Key="pIncludeGroupsYesNo"&gt;&lt;Argument xsi:type="ParameterValueResponse" ValueId="00000000-0000-0000-0000-000000000000" IsIterator="false" Type="String" StringKeyValue="N" StringValue="N" NumericValue="-79228162514264337593543950335" DateValue="0001-01-01T00:00:00" /&gt;&lt;/Argument&gt;&lt;Argument Key="pElapsedTime"&gt;&lt;Argument xsi:type="ParameterValueResponse" ValueId="00000000-0000-0000-0000-000000000000" IsIterator="false" Type="String" StringKeyValue="1350400398673_1350400398673" StringValue="1350400398673_1350400398673" NumericValue="-79228162514264337593543950335" DateValue="0001-01-01T00:00:00" /&gt;&lt;/Argument&gt;&lt;Argument Key="pDemographicalVariable"&gt;&lt;Argument xsi:type="ParameterValueResponse" ValueId="00000000-0000-0000-0000-000000000000" IsIterator="false" Type="String" StringKeyValue="D1" StringValue="D1" NumericValue="-79228162514264337593543950335" DateValue="0001-01-01T00:00:00" /&gt;&lt;/Argument&gt;&lt;Argument Key="pDrivers_SortBy"&gt;&lt;Argument xsi:type="ParameterValueResponse" ValueId="00000000-0000-0000-0000-000000000000" IsIterator="false" Type="String" StringKeyValue="O" StringValue="O" NumericValue="-79228162514264337593543950335" DateValue="0001-01-01T00:00:00" /&gt;&lt;/Argument&gt;&lt;Argument Key="pDemoEngBehaviors_Pagination"&gt;&lt;Argument xsi:type="ParameterValueResponse" ValueId="00000000-0000-0000-0000-000000000000" IsIterator="false" Type="String" StringKeyValue="D1" StringValue="D1" NumericValue="-79228162514264337593543950335" DateValue="0001-01-01T00:00:00" /&gt;&lt;/Argument&gt;&lt;Argument Key="pEngScoreByDemo_ChartType"&gt;&lt;Argument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Key="pEngQuestionCategory"&gt;&lt;Argument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/&gt;&lt;/Argument&gt;&lt;Argument Key="pDistribution_ChartType"&gt;&lt;Argument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Key="pEngQuestionCategory_Pagination"&gt;&lt;Argument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/&gt;&lt;/Argument&gt;&lt;/Arguments&gt;&lt;/Arguments&gt;&lt;D&gt;&lt;Filters /&gt;&lt;/D&gt;&lt;P&gt;&lt;CurrentHierarchyNode Id="510R" IsLeaf="false" HasChildren="false"&gt;&lt;Level TableName="IHS DB - 1" /&gt;&lt;/CurrentHierarchyNode&gt;&lt;NodeType&gt;HierarchyNode&lt;/NodeType&gt;&lt;FormId&gt;node_id&lt;/FormId&gt;&lt;/P&gt;&lt;O&gt;&lt;CurrentHierarchyNode Id="510R" IsLeaf="false" HasChildren="false"&gt;&lt;Level TableName="IHS DB - 1" /&gt;&lt;/CurrentHierarchyNode&gt;&lt;NodeType&gt;HierarchyNode&lt;/NodeType&gt;&lt;FormId&gt;node_id&lt;/FormId&gt;&lt;/O&gt;&lt;/DynamicReportState&gt;</SerializedDynamicReportState>
  <OverrideDynamicReportState>false</OverrideDynamicReportState>
  <TextId>99f15c59-6972-4fe0-b9a3-6821ff69954c</TextId>
</ShapeData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7259829080334D814262E717E4FAEA" ma:contentTypeVersion="0" ma:contentTypeDescription="Create a new document." ma:contentTypeScope="" ma:versionID="9a16afb5c9655abd6063f1048ebc0c3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BFE756-D43E-4BBC-911C-2CC228ED29F5}">
  <ds:schemaRefs>
    <ds:schemaRef ds:uri="http://firmglobal.com/Confirmit/reporting/powerpoint/09-09-2009"/>
  </ds:schemaRefs>
</ds:datastoreItem>
</file>

<file path=customXml/itemProps2.xml><?xml version="1.0" encoding="utf-8"?>
<ds:datastoreItem xmlns:ds="http://schemas.openxmlformats.org/officeDocument/2006/customXml" ds:itemID="{E7A1DBC3-93E4-4B1F-917D-A7AB807A05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B10EAE-71E3-41A8-B753-90688B48D69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E677EF4-00D8-466C-9EAE-DF76AC8AE5CB}">
  <ds:schemaRefs>
    <ds:schemaRef ds:uri="http://firmglobal.com/Confirmit/reporting/powerpoint/09-09-2009"/>
  </ds:schemaRefs>
</ds:datastoreItem>
</file>

<file path=customXml/itemProps5.xml><?xml version="1.0" encoding="utf-8"?>
<ds:datastoreItem xmlns:ds="http://schemas.openxmlformats.org/officeDocument/2006/customXml" ds:itemID="{EAA5CC51-808B-4B54-BD7A-9B05590419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7399</TotalTime>
  <Words>349</Words>
  <Application>Microsoft Office PowerPoint</Application>
  <PresentationFormat>On-screen Show (4:3)</PresentationFormat>
  <Paragraphs>189</Paragraphs>
  <Slides>29</Slides>
  <Notes>15</Notes>
  <HiddenSlides>1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ＭＳ Ｐゴシック</vt:lpstr>
      <vt:lpstr>Arial</vt:lpstr>
      <vt:lpstr>Book Antiqua</vt:lpstr>
      <vt:lpstr>Bradley Hand ITC</vt:lpstr>
      <vt:lpstr>Tempus Sans ITC</vt:lpstr>
      <vt:lpstr>Times</vt:lpstr>
      <vt:lpstr>Times New Roman</vt:lpstr>
      <vt:lpstr>Trebuchet MS</vt:lpstr>
      <vt:lpstr>Verdana</vt:lpstr>
      <vt:lpstr>Wingdings</vt:lpstr>
      <vt:lpstr>2011 CID OBJECTIVES</vt:lpstr>
      <vt:lpstr>Dark Image Title Cover</vt:lpstr>
      <vt:lpstr>Best Print ltr_guide_ppt_03_ah_11302010</vt:lpstr>
      <vt:lpstr>1_Best Print ltr_guide_ppt_03_ah_11302010</vt:lpstr>
      <vt:lpstr>2_Best Print ltr_guide_ppt_03_ah_11302010</vt:lpstr>
      <vt:lpstr>1_2011 CID OBJECTIVES</vt:lpstr>
      <vt:lpstr>Stand Back and Deliver With the Purpose Alignment Model</vt:lpstr>
      <vt:lpstr>About IHS</vt:lpstr>
      <vt:lpstr>Purpose</vt:lpstr>
      <vt:lpstr>Apollo 13</vt:lpstr>
      <vt:lpstr>Get Alignment on the Purpose</vt:lpstr>
      <vt:lpstr>Is your Strategy a Bucket or a Filter?</vt:lpstr>
      <vt:lpstr>Start with Market Positioning</vt:lpstr>
      <vt:lpstr>Purpose Alignment Model</vt:lpstr>
      <vt:lpstr>Purpose Alignment Model</vt:lpstr>
      <vt:lpstr>Applicable at all Levels</vt:lpstr>
      <vt:lpstr>A View of Strategy - Apple</vt:lpstr>
      <vt:lpstr>Decisions</vt:lpstr>
      <vt:lpstr>Business Value Calculation</vt:lpstr>
      <vt:lpstr>Business Value Guess</vt:lpstr>
      <vt:lpstr>Decisions and Business Value</vt:lpstr>
      <vt:lpstr>Purpose Filter</vt:lpstr>
      <vt:lpstr>Considerations</vt:lpstr>
      <vt:lpstr>Risks – Types of Uncertainty</vt:lpstr>
      <vt:lpstr>Constraints -- Failure is not an option</vt:lpstr>
      <vt:lpstr>Decisions, Decisions, Decisions</vt:lpstr>
      <vt:lpstr>Cost of Delay</vt:lpstr>
      <vt:lpstr>Is your Strategy a Bucket or a Filter?</vt:lpstr>
      <vt:lpstr>Purpose</vt:lpstr>
      <vt:lpstr>Collaboration</vt:lpstr>
      <vt:lpstr>Delivery</vt:lpstr>
      <vt:lpstr>Decisions</vt:lpstr>
      <vt:lpstr>Contact</vt:lpstr>
      <vt:lpstr>Collaborating with Non-Collaborators</vt:lpstr>
      <vt:lpstr>Real Options</vt:lpstr>
    </vt:vector>
  </TitlesOfParts>
  <Company>IHS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Positioning Template</dc:title>
  <dc:creator>S.Buscemi</dc:creator>
  <cp:lastModifiedBy>Little, Todd</cp:lastModifiedBy>
  <cp:revision>413</cp:revision>
  <cp:lastPrinted>2015-03-19T16:33:04Z</cp:lastPrinted>
  <dcterms:created xsi:type="dcterms:W3CDTF">2010-11-09T20:55:48Z</dcterms:created>
  <dcterms:modified xsi:type="dcterms:W3CDTF">2015-06-15T08:26:41Z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0x010100617259829080334D814262E717E4FAEA</vt:lpwstr>
  </property>
</Properties>
</file>