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64" r:id="rId4"/>
  </p:sldMasterIdLst>
  <p:notesMasterIdLst>
    <p:notesMasterId r:id="rId41"/>
  </p:notesMasterIdLst>
  <p:handoutMasterIdLst>
    <p:handoutMasterId r:id="rId42"/>
  </p:handoutMasterIdLst>
  <p:sldIdLst>
    <p:sldId id="256" r:id="rId5"/>
    <p:sldId id="414" r:id="rId6"/>
    <p:sldId id="399" r:id="rId7"/>
    <p:sldId id="400" r:id="rId8"/>
    <p:sldId id="415" r:id="rId9"/>
    <p:sldId id="416" r:id="rId10"/>
    <p:sldId id="314" r:id="rId11"/>
    <p:sldId id="398" r:id="rId12"/>
    <p:sldId id="437" r:id="rId13"/>
    <p:sldId id="319" r:id="rId14"/>
    <p:sldId id="364" r:id="rId15"/>
    <p:sldId id="373" r:id="rId16"/>
    <p:sldId id="324" r:id="rId17"/>
    <p:sldId id="440" r:id="rId18"/>
    <p:sldId id="328" r:id="rId19"/>
    <p:sldId id="325" r:id="rId20"/>
    <p:sldId id="327" r:id="rId21"/>
    <p:sldId id="438" r:id="rId22"/>
    <p:sldId id="419" r:id="rId23"/>
    <p:sldId id="421" r:id="rId24"/>
    <p:sldId id="424" r:id="rId25"/>
    <p:sldId id="425" r:id="rId26"/>
    <p:sldId id="426" r:id="rId27"/>
    <p:sldId id="427" r:id="rId28"/>
    <p:sldId id="401" r:id="rId29"/>
    <p:sldId id="413" r:id="rId30"/>
    <p:sldId id="439" r:id="rId31"/>
    <p:sldId id="417" r:id="rId32"/>
    <p:sldId id="418" r:id="rId33"/>
    <p:sldId id="428" r:id="rId34"/>
    <p:sldId id="390" r:id="rId35"/>
    <p:sldId id="430" r:id="rId36"/>
    <p:sldId id="432" r:id="rId37"/>
    <p:sldId id="433" r:id="rId38"/>
    <p:sldId id="434" r:id="rId39"/>
    <p:sldId id="436" r:id="rId40"/>
  </p:sldIdLst>
  <p:sldSz cx="9144000" cy="6858000" type="screen4x3"/>
  <p:notesSz cx="9309100" cy="7023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E46C0A"/>
    <a:srgbClr val="948A54"/>
    <a:srgbClr val="B2B2B2"/>
    <a:srgbClr val="808080"/>
    <a:srgbClr val="3102DE"/>
    <a:srgbClr val="99FF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94" autoAdjust="0"/>
    <p:restoredTop sz="86370" autoAdjust="0"/>
  </p:normalViewPr>
  <p:slideViewPr>
    <p:cSldViewPr>
      <p:cViewPr>
        <p:scale>
          <a:sx n="87" d="100"/>
          <a:sy n="87" d="100"/>
        </p:scale>
        <p:origin x="-52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hdr" sz="quarter"/>
          </p:nvPr>
        </p:nvSpPr>
        <p:spPr bwMode="auto">
          <a:xfrm>
            <a:off x="0" y="0"/>
            <a:ext cx="4033943" cy="3511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vl1pPr>
          </a:lstStyle>
          <a:p>
            <a:pPr>
              <a:defRPr/>
            </a:pPr>
            <a:endParaRPr lang="en-US"/>
          </a:p>
        </p:txBody>
      </p:sp>
      <p:sp>
        <p:nvSpPr>
          <p:cNvPr id="372739" name="Rectangle 3"/>
          <p:cNvSpPr>
            <a:spLocks noGrp="1" noChangeArrowheads="1"/>
          </p:cNvSpPr>
          <p:nvPr>
            <p:ph type="dt" sz="quarter" idx="1"/>
          </p:nvPr>
        </p:nvSpPr>
        <p:spPr bwMode="auto">
          <a:xfrm>
            <a:off x="5273541" y="0"/>
            <a:ext cx="4033943" cy="3511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vl1pPr>
          </a:lstStyle>
          <a:p>
            <a:pPr>
              <a:defRPr/>
            </a:pPr>
            <a:fld id="{FE07C627-B955-48C3-A93A-83DC8FD828D0}" type="datetimeFigureOut">
              <a:rPr lang="en-US"/>
              <a:pPr>
                <a:defRPr/>
              </a:pPr>
              <a:t>12/12/2013</a:t>
            </a:fld>
            <a:endParaRPr lang="en-US"/>
          </a:p>
        </p:txBody>
      </p:sp>
      <p:sp>
        <p:nvSpPr>
          <p:cNvPr id="372740" name="Rectangle 4"/>
          <p:cNvSpPr>
            <a:spLocks noGrp="1" noChangeArrowheads="1"/>
          </p:cNvSpPr>
          <p:nvPr>
            <p:ph type="ftr" sz="quarter" idx="2"/>
          </p:nvPr>
        </p:nvSpPr>
        <p:spPr bwMode="auto">
          <a:xfrm>
            <a:off x="0" y="6670320"/>
            <a:ext cx="4033943" cy="3511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vl1pPr>
          </a:lstStyle>
          <a:p>
            <a:pPr>
              <a:defRPr/>
            </a:pPr>
            <a:endParaRPr lang="en-US"/>
          </a:p>
        </p:txBody>
      </p:sp>
      <p:sp>
        <p:nvSpPr>
          <p:cNvPr id="372741" name="Rectangle 5"/>
          <p:cNvSpPr>
            <a:spLocks noGrp="1" noChangeArrowheads="1"/>
          </p:cNvSpPr>
          <p:nvPr>
            <p:ph type="sldNum" sz="quarter" idx="3"/>
          </p:nvPr>
        </p:nvSpPr>
        <p:spPr bwMode="auto">
          <a:xfrm>
            <a:off x="5273541" y="6670320"/>
            <a:ext cx="4033943" cy="3511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vl1pPr>
          </a:lstStyle>
          <a:p>
            <a:pPr>
              <a:defRPr/>
            </a:pPr>
            <a:fld id="{C201FA4F-7E83-4A4D-B3BE-21862F734ECD}" type="slidenum">
              <a:rPr lang="en-US"/>
              <a:pPr>
                <a:defRPr/>
              </a:pPr>
              <a:t>‹#›</a:t>
            </a:fld>
            <a:endParaRPr lang="en-US"/>
          </a:p>
        </p:txBody>
      </p:sp>
    </p:spTree>
    <p:extLst>
      <p:ext uri="{BB962C8B-B14F-4D97-AF65-F5344CB8AC3E}">
        <p14:creationId xmlns:p14="http://schemas.microsoft.com/office/powerpoint/2010/main" val="201026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155"/>
          </a:xfrm>
          <a:prstGeom prst="rect">
            <a:avLst/>
          </a:prstGeom>
        </p:spPr>
        <p:txBody>
          <a:bodyPr vert="horz" lIns="93324" tIns="46662" rIns="93324" bIns="4666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73541" y="0"/>
            <a:ext cx="4033943" cy="351155"/>
          </a:xfrm>
          <a:prstGeom prst="rect">
            <a:avLst/>
          </a:prstGeom>
        </p:spPr>
        <p:txBody>
          <a:bodyPr vert="horz" lIns="93324" tIns="46662" rIns="93324" bIns="46662" rtlCol="0"/>
          <a:lstStyle>
            <a:lvl1pPr algn="r" fontAlgn="auto">
              <a:spcBef>
                <a:spcPts val="0"/>
              </a:spcBef>
              <a:spcAft>
                <a:spcPts val="0"/>
              </a:spcAft>
              <a:defRPr sz="1200">
                <a:latin typeface="+mn-lt"/>
                <a:cs typeface="+mn-cs"/>
              </a:defRPr>
            </a:lvl1pPr>
          </a:lstStyle>
          <a:p>
            <a:pPr>
              <a:defRPr/>
            </a:pPr>
            <a:fld id="{9731BE42-2B55-45E8-BCD9-E8B503F11851}" type="datetimeFigureOut">
              <a:rPr lang="en-US"/>
              <a:pPr>
                <a:defRPr/>
              </a:pPr>
              <a:t>12/12/2013</a:t>
            </a:fld>
            <a:endParaRPr lang="en-US"/>
          </a:p>
        </p:txBody>
      </p:sp>
      <p:sp>
        <p:nvSpPr>
          <p:cNvPr id="4" name="Slide Image Placeholder 3"/>
          <p:cNvSpPr>
            <a:spLocks noGrp="1" noRot="1" noChangeAspect="1"/>
          </p:cNvSpPr>
          <p:nvPr>
            <p:ph type="sldImg" idx="2"/>
          </p:nvPr>
        </p:nvSpPr>
        <p:spPr>
          <a:xfrm>
            <a:off x="2900363" y="527050"/>
            <a:ext cx="3509962" cy="2633663"/>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930910" y="3335973"/>
            <a:ext cx="7447280" cy="3160395"/>
          </a:xfrm>
          <a:prstGeom prst="rect">
            <a:avLst/>
          </a:prstGeom>
        </p:spPr>
        <p:txBody>
          <a:bodyPr vert="horz" lIns="93324" tIns="46662" rIns="93324" bIns="4666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670320"/>
            <a:ext cx="4033943" cy="351155"/>
          </a:xfrm>
          <a:prstGeom prst="rect">
            <a:avLst/>
          </a:prstGeom>
        </p:spPr>
        <p:txBody>
          <a:bodyPr vert="horz" lIns="93324" tIns="46662" rIns="93324" bIns="46662"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73541" y="6670320"/>
            <a:ext cx="4033943" cy="351155"/>
          </a:xfrm>
          <a:prstGeom prst="rect">
            <a:avLst/>
          </a:prstGeom>
        </p:spPr>
        <p:txBody>
          <a:bodyPr vert="horz" lIns="93324" tIns="46662" rIns="93324" bIns="46662" rtlCol="0" anchor="b"/>
          <a:lstStyle>
            <a:lvl1pPr algn="r" fontAlgn="auto">
              <a:spcBef>
                <a:spcPts val="0"/>
              </a:spcBef>
              <a:spcAft>
                <a:spcPts val="0"/>
              </a:spcAft>
              <a:defRPr sz="1200">
                <a:latin typeface="+mn-lt"/>
                <a:cs typeface="+mn-cs"/>
              </a:defRPr>
            </a:lvl1pPr>
          </a:lstStyle>
          <a:p>
            <a:pPr>
              <a:defRPr/>
            </a:pPr>
            <a:fld id="{8B1176BF-FB0B-40A2-B406-6324F7D8CCFB}" type="slidenum">
              <a:rPr lang="en-US"/>
              <a:pPr>
                <a:defRPr/>
              </a:pPr>
              <a:t>‹#›</a:t>
            </a:fld>
            <a:endParaRPr lang="en-US"/>
          </a:p>
        </p:txBody>
      </p:sp>
    </p:spTree>
    <p:extLst>
      <p:ext uri="{BB962C8B-B14F-4D97-AF65-F5344CB8AC3E}">
        <p14:creationId xmlns:p14="http://schemas.microsoft.com/office/powerpoint/2010/main" val="4134624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Over the past 3 years Landmark has been incorporating Agile methodologies in our development processes.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Rot="1" noChangeAspect="1" noTextEdit="1"/>
          </p:cNvSpPr>
          <p:nvPr>
            <p:ph type="sldImg"/>
          </p:nvPr>
        </p:nvSpPr>
        <p:spPr bwMode="auto">
          <a:noFill/>
          <a:ln>
            <a:solidFill>
              <a:srgbClr val="000000"/>
            </a:solidFill>
            <a:miter lim="800000"/>
            <a:headEnd/>
            <a:tailEnd/>
          </a:ln>
        </p:spPr>
      </p:sp>
      <p:sp>
        <p:nvSpPr>
          <p:cNvPr id="39219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 story is a particular requirement that solves a problem.  It is written in a form of -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noRot="1" noChangeAspect="1" noTextEdit="1"/>
          </p:cNvSpPr>
          <p:nvPr>
            <p:ph type="sldImg"/>
          </p:nvPr>
        </p:nvSpPr>
        <p:spPr bwMode="auto">
          <a:noFill/>
          <a:ln>
            <a:solidFill>
              <a:srgbClr val="000000"/>
            </a:solidFill>
            <a:miter lim="800000"/>
            <a:headEnd/>
            <a:tailEnd/>
          </a:ln>
        </p:spPr>
      </p:sp>
      <p:sp>
        <p:nvSpPr>
          <p:cNvPr id="39424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An example of a story.  This story is then taken and broken down into development tasks and developers put estimates to those tasks and they are assigned out to the team.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Rot="1" noChangeAspect="1" noTextEdit="1"/>
          </p:cNvSpPr>
          <p:nvPr>
            <p:ph type="sldImg"/>
          </p:nvPr>
        </p:nvSpPr>
        <p:spPr bwMode="auto">
          <a:xfrm>
            <a:off x="2900363" y="525463"/>
            <a:ext cx="3509962" cy="2633662"/>
          </a:xfrm>
          <a:noFill/>
          <a:ln>
            <a:solidFill>
              <a:srgbClr val="000000"/>
            </a:solidFill>
            <a:miter lim="800000"/>
            <a:headEnd/>
            <a:tailEnd/>
          </a:ln>
        </p:spPr>
      </p:sp>
      <p:sp>
        <p:nvSpPr>
          <p:cNvPr id="402434" name="Rectangle 3"/>
          <p:cNvSpPr>
            <a:spLocks noGrp="1"/>
          </p:cNvSpPr>
          <p:nvPr>
            <p:ph type="body" idx="1"/>
          </p:nvPr>
        </p:nvSpPr>
        <p:spPr bwMode="auto">
          <a:xfrm>
            <a:off x="932527" y="3335973"/>
            <a:ext cx="7444048" cy="3162021"/>
          </a:xfrm>
          <a:noFill/>
        </p:spPr>
        <p:txBody>
          <a:bodyPr wrap="square" numCol="1" anchor="t" anchorCtr="0" compatLnSpc="1">
            <a:prstTxWarp prst="textNoShape">
              <a:avLst/>
            </a:prstTxWarp>
          </a:bodyPr>
          <a:lstStyle/>
          <a:p>
            <a:r>
              <a:rPr lang="en-US" smtClean="0"/>
              <a:t>Another important part of Agile is the constant communication aspect of the process.  Teams meet for a short period (goal is to not to exceed 15 minutes) to give status on the tasks they are working for that interation.  </a:t>
            </a:r>
          </a:p>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2"/>
          <p:cNvSpPr>
            <a:spLocks noGrp="1" noRot="1" noChangeAspect="1" noTextEdit="1"/>
          </p:cNvSpPr>
          <p:nvPr>
            <p:ph type="sldImg"/>
          </p:nvPr>
        </p:nvSpPr>
        <p:spPr bwMode="auto">
          <a:noFill/>
          <a:ln>
            <a:solidFill>
              <a:srgbClr val="000000"/>
            </a:solidFill>
            <a:miter lim="800000"/>
            <a:headEnd/>
            <a:tailEnd/>
          </a:ln>
        </p:spPr>
      </p:sp>
      <p:sp>
        <p:nvSpPr>
          <p:cNvPr id="4044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For the daily meeting team members are required to “stand”, which helps to encourage the short length of the meeting….and is how it got its name…..Daily Standup.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2"/>
          <p:cNvSpPr>
            <a:spLocks noGrp="1" noRot="1" noChangeAspect="1" noTextEdit="1"/>
          </p:cNvSpPr>
          <p:nvPr>
            <p:ph type="sldImg"/>
          </p:nvPr>
        </p:nvSpPr>
        <p:spPr bwMode="auto">
          <a:noFill/>
          <a:ln>
            <a:solidFill>
              <a:srgbClr val="000000"/>
            </a:solidFill>
            <a:miter lim="800000"/>
            <a:headEnd/>
            <a:tailEnd/>
          </a:ln>
        </p:spPr>
      </p:sp>
      <p:sp>
        <p:nvSpPr>
          <p:cNvPr id="406530" name="Rectangle 3"/>
          <p:cNvSpPr>
            <a:spLocks noGrp="1"/>
          </p:cNvSpPr>
          <p:nvPr>
            <p:ph type="body" idx="1"/>
          </p:nvPr>
        </p:nvSpPr>
        <p:spPr bwMode="auto">
          <a:xfrm>
            <a:off x="1241214" y="3335973"/>
            <a:ext cx="6826673" cy="3160395"/>
          </a:xfrm>
          <a:noFill/>
        </p:spPr>
        <p:txBody>
          <a:bodyPr wrap="square" numCol="1" anchor="t" anchorCtr="0" compatLnSpc="1">
            <a:prstTxWarp prst="textNoShape">
              <a:avLst/>
            </a:prstTxWarp>
          </a:bodyPr>
          <a:lstStyle/>
          <a:p>
            <a:r>
              <a:rPr lang="en-US" smtClean="0"/>
              <a:t>Three questions are asked of each member of the team.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Grp="1" noRot="1" noChangeAspect="1" noTextEdit="1"/>
          </p:cNvSpPr>
          <p:nvPr>
            <p:ph type="sldImg"/>
          </p:nvPr>
        </p:nvSpPr>
        <p:spPr bwMode="auto">
          <a:noFill/>
          <a:ln>
            <a:solidFill>
              <a:srgbClr val="000000"/>
            </a:solidFill>
            <a:miter lim="800000"/>
            <a:headEnd/>
            <a:tailEnd/>
          </a:ln>
        </p:spPr>
      </p:sp>
      <p:sp>
        <p:nvSpPr>
          <p:cNvPr id="4085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Progress for the release is tracked by stories (requirements(.  This group is tracking their progress manually as you see above.  Each story is an index card which is moved along as the story is started, in-progress, completed by the developer (Done), and accepted by the product owner (Done-Done).  Many teams also track their progress using a software tool called Rally at Landmark.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Rot="1" noChangeAspect="1" noTextEdit="1"/>
          </p:cNvSpPr>
          <p:nvPr>
            <p:ph type="sldImg"/>
          </p:nvPr>
        </p:nvSpPr>
        <p:spPr bwMode="auto">
          <a:xfrm>
            <a:off x="2900363" y="525463"/>
            <a:ext cx="3509962" cy="2633662"/>
          </a:xfrm>
          <a:noFill/>
          <a:ln>
            <a:solidFill>
              <a:srgbClr val="000000"/>
            </a:solidFill>
            <a:miter lim="800000"/>
            <a:headEnd/>
            <a:tailEnd/>
          </a:ln>
        </p:spPr>
      </p:sp>
      <p:sp>
        <p:nvSpPr>
          <p:cNvPr id="410626" name="Rectangle 3"/>
          <p:cNvSpPr>
            <a:spLocks noGrp="1"/>
          </p:cNvSpPr>
          <p:nvPr>
            <p:ph type="body" idx="1"/>
          </p:nvPr>
        </p:nvSpPr>
        <p:spPr bwMode="auto">
          <a:xfrm>
            <a:off x="932527" y="3335973"/>
            <a:ext cx="7444048" cy="3162021"/>
          </a:xfrm>
          <a:noFill/>
        </p:spPr>
        <p:txBody>
          <a:bodyPr wrap="square" numCol="1" anchor="t" anchorCtr="0" compatLnSpc="1">
            <a:prstTxWarp prst="textNoShape">
              <a:avLst/>
            </a:prstTxWarp>
          </a:bodyPr>
          <a:lstStyle/>
          <a:p>
            <a:pPr eaLnBrk="1" hangingPunct="1"/>
            <a:r>
              <a:rPr lang="en-US" smtClean="0"/>
              <a:t>We use dashboards like the Burndown chart, you see above, to measure our progress.  This release started with approximately 820 story points.  The team had 3 week iterations (except for one).  At the end of each iteration, the story points completed are subtracted from the total.  The shaded area (burnup chart) shows the number of story points  completed as Done (developer is complete) and Done Done (it has been accepted by the product owner).  The green line shows us where our projected end is for the entire release.  </a:t>
            </a:r>
            <a:r>
              <a:rPr lang="en-US" b="1" smtClean="0"/>
              <a:t>Remember though, the goal of Agile is to have a potential releasable product after each iteration which would enable us to get completed functionality to the marketplace anytime.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Rot="1" noChangeAspect="1" noTextEdit="1"/>
          </p:cNvSpPr>
          <p:nvPr>
            <p:ph type="sldImg"/>
          </p:nvPr>
        </p:nvSpPr>
        <p:spPr bwMode="auto">
          <a:xfrm>
            <a:off x="2900363" y="525463"/>
            <a:ext cx="3509962" cy="2633662"/>
          </a:xfrm>
          <a:noFill/>
          <a:ln>
            <a:solidFill>
              <a:srgbClr val="000000"/>
            </a:solidFill>
            <a:miter lim="800000"/>
            <a:headEnd/>
            <a:tailEnd/>
          </a:ln>
        </p:spPr>
      </p:sp>
      <p:sp>
        <p:nvSpPr>
          <p:cNvPr id="390146" name="Rectangle 3"/>
          <p:cNvSpPr>
            <a:spLocks noGrp="1"/>
          </p:cNvSpPr>
          <p:nvPr>
            <p:ph type="body" idx="1"/>
          </p:nvPr>
        </p:nvSpPr>
        <p:spPr bwMode="auto">
          <a:xfrm>
            <a:off x="932527" y="3335973"/>
            <a:ext cx="7444048" cy="3162021"/>
          </a:xfrm>
          <a:noFill/>
        </p:spPr>
        <p:txBody>
          <a:bodyPr wrap="square" numCol="1" anchor="t" anchorCtr="0" compatLnSpc="1">
            <a:prstTxWarp prst="textNoShape">
              <a:avLst/>
            </a:prstTxWarp>
          </a:bodyPr>
          <a:lstStyle/>
          <a:p>
            <a:r>
              <a:rPr lang="en-GB" smtClean="0"/>
              <a:t>What do we do?  The group of requirements wanted to be developed in a release are our backlog and they are designated by the boxes.  These requirements or stories are prioritized and divided into iterations.  Each individual box is an iteration.  Development of complete stories are delivered within an iteration.  Iterations are between 2-4 weeks in length.  Looking at this example, the release contains 4 iterations.   After each iteration, the goal is to have a potentially shippable product.  So, development, testing, and validation of the stories are all done during the iteration.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xfrm>
            <a:off x="1241214" y="3335973"/>
            <a:ext cx="6826673" cy="31603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Prior to our move toward Agile methodologies, we followed a more standard waterfall model based on the Microsoft development framework.  Our predictability, using this method, was good but we didn’t always meet the needs of the market with our releases.   We needed to move to a process that focused on “what” we were delivering so that the solutions we released better solved the problems of our customers.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24</a:t>
            </a:fld>
            <a:endParaRPr lang="en-US"/>
          </a:p>
        </p:txBody>
      </p:sp>
    </p:spTree>
    <p:extLst>
      <p:ext uri="{BB962C8B-B14F-4D97-AF65-F5344CB8AC3E}">
        <p14:creationId xmlns:p14="http://schemas.microsoft.com/office/powerpoint/2010/main" val="1341397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25</a:t>
            </a:fld>
            <a:endParaRPr lang="en-US"/>
          </a:p>
        </p:txBody>
      </p:sp>
    </p:spTree>
    <p:extLst>
      <p:ext uri="{BB962C8B-B14F-4D97-AF65-F5344CB8AC3E}">
        <p14:creationId xmlns:p14="http://schemas.microsoft.com/office/powerpoint/2010/main" val="93573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26</a:t>
            </a:fld>
            <a:endParaRPr lang="en-US"/>
          </a:p>
        </p:txBody>
      </p:sp>
    </p:spTree>
    <p:extLst>
      <p:ext uri="{BB962C8B-B14F-4D97-AF65-F5344CB8AC3E}">
        <p14:creationId xmlns:p14="http://schemas.microsoft.com/office/powerpoint/2010/main" val="3340061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27</a:t>
            </a:fld>
            <a:endParaRPr lang="en-US"/>
          </a:p>
        </p:txBody>
      </p:sp>
    </p:spTree>
    <p:extLst>
      <p:ext uri="{BB962C8B-B14F-4D97-AF65-F5344CB8AC3E}">
        <p14:creationId xmlns:p14="http://schemas.microsoft.com/office/powerpoint/2010/main" val="1663269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r>
              <a:rPr lang="en-US" smtClean="0"/>
              <a:t>Incremental Releases Users &amp; Stakeholders Will Love</a:t>
            </a:r>
          </a:p>
        </p:txBody>
      </p:sp>
      <p:sp>
        <p:nvSpPr>
          <p:cNvPr id="839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r>
              <a:rPr lang="en-US" smtClean="0"/>
              <a:t>Jeff Patton, jpatton@acm.org</a:t>
            </a:r>
          </a:p>
        </p:txBody>
      </p:sp>
      <p:sp>
        <p:nvSpPr>
          <p:cNvPr id="839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AFC55814-667A-4F74-B301-E273D1C6FEA4}" type="slidenum">
              <a:rPr lang="en-US" smtClean="0"/>
              <a:pPr eaLnBrk="1" hangingPunct="1"/>
              <a:t>28</a:t>
            </a:fld>
            <a:endParaRPr lang="en-US" smtClean="0"/>
          </a:p>
        </p:txBody>
      </p:sp>
      <p:sp>
        <p:nvSpPr>
          <p:cNvPr id="83973" name="Rectangle 2"/>
          <p:cNvSpPr>
            <a:spLocks noGrp="1" noRot="1" noChangeAspect="1" noChangeArrowheads="1" noTextEdit="1"/>
          </p:cNvSpPr>
          <p:nvPr>
            <p:ph type="sldImg"/>
          </p:nvPr>
        </p:nvSpPr>
        <p:spPr>
          <a:ln/>
        </p:spPr>
      </p:sp>
      <p:sp>
        <p:nvSpPr>
          <p:cNvPr id="839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r>
              <a:rPr lang="en-US" smtClean="0"/>
              <a:t>Incremental Releases Users &amp; Stakeholders Will Love</a:t>
            </a:r>
          </a:p>
        </p:txBody>
      </p:sp>
      <p:sp>
        <p:nvSpPr>
          <p:cNvPr id="860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r>
              <a:rPr lang="en-US" smtClean="0"/>
              <a:t>Jeff Patton, jpatton@acm.org</a:t>
            </a:r>
          </a:p>
        </p:txBody>
      </p:sp>
      <p:sp>
        <p:nvSpPr>
          <p:cNvPr id="860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3164125F-812D-44E3-94B2-37A20829D140}" type="slidenum">
              <a:rPr lang="en-US" smtClean="0"/>
              <a:pPr eaLnBrk="1" hangingPunct="1"/>
              <a:t>29</a:t>
            </a:fld>
            <a:endParaRPr lang="en-US" smtClean="0"/>
          </a:p>
        </p:txBody>
      </p:sp>
      <p:sp>
        <p:nvSpPr>
          <p:cNvPr id="86021" name="Rectangle 2"/>
          <p:cNvSpPr>
            <a:spLocks noGrp="1" noRot="1" noChangeAspect="1" noChangeArrowheads="1" noTextEdit="1"/>
          </p:cNvSpPr>
          <p:nvPr>
            <p:ph type="sldImg"/>
          </p:nvPr>
        </p:nvSpPr>
        <p:spPr>
          <a:ln/>
        </p:spPr>
      </p:sp>
      <p:sp>
        <p:nvSpPr>
          <p:cNvPr id="860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Rot="1" noChangeAspect="1" noTextEdit="1"/>
          </p:cNvSpPr>
          <p:nvPr>
            <p:ph type="sldImg"/>
          </p:nvPr>
        </p:nvSpPr>
        <p:spPr bwMode="auto">
          <a:xfrm>
            <a:off x="2900363" y="528638"/>
            <a:ext cx="3509962" cy="2633662"/>
          </a:xfrm>
          <a:noFill/>
          <a:ln>
            <a:solidFill>
              <a:srgbClr val="000000"/>
            </a:solidFill>
            <a:miter lim="800000"/>
            <a:headEnd/>
            <a:tailEnd/>
          </a:ln>
        </p:spPr>
      </p:sp>
      <p:sp>
        <p:nvSpPr>
          <p:cNvPr id="400386"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DC8483-6A26-4633-81EE-5369DA0BD01D}" type="slidenum">
              <a:rPr lang="en-US"/>
              <a:pPr/>
              <a:t>3</a:t>
            </a:fld>
            <a:endParaRPr lang="en-US"/>
          </a:p>
        </p:txBody>
      </p:sp>
      <p:sp>
        <p:nvSpPr>
          <p:cNvPr id="154626" name="Rectangle 2"/>
          <p:cNvSpPr>
            <a:spLocks noGrp="1" noRot="1" noChangeAspect="1" noChangeArrowheads="1" noTextEdit="1"/>
          </p:cNvSpPr>
          <p:nvPr>
            <p:ph type="sldImg"/>
          </p:nvPr>
        </p:nvSpPr>
        <p:spPr>
          <a:xfrm>
            <a:off x="2884488" y="515938"/>
            <a:ext cx="3525837" cy="2644775"/>
          </a:xfrm>
          <a:ln/>
        </p:spPr>
      </p:sp>
      <p:sp>
        <p:nvSpPr>
          <p:cNvPr id="154627" name="Rectangle 3"/>
          <p:cNvSpPr>
            <a:spLocks noGrp="1" noChangeArrowheads="1"/>
          </p:cNvSpPr>
          <p:nvPr>
            <p:ph type="body" idx="1"/>
          </p:nvPr>
        </p:nvSpPr>
        <p:spPr>
          <a:xfrm>
            <a:off x="1240143" y="3335973"/>
            <a:ext cx="6812751" cy="3160395"/>
          </a:xfrm>
        </p:spPr>
        <p:txBody>
          <a:bodyPr/>
          <a:lstStyle/>
          <a:p>
            <a:r>
              <a:rPr lang="en-US"/>
              <a:t>We look at a typical software project…..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DAF34-5357-4467-B4C2-085BCC691CB3}" type="slidenum">
              <a:rPr lang="en-US"/>
              <a:pPr/>
              <a:t>32</a:t>
            </a:fld>
            <a:endParaRPr 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xfrm>
            <a:off x="932527" y="3335973"/>
            <a:ext cx="7444048" cy="3160395"/>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1176BF-FB0B-40A2-B406-6324F7D8CCFB}"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r>
              <a:rPr lang="en-US" smtClean="0"/>
              <a:t>Incremental Releases Users &amp; Stakeholders Will Love</a:t>
            </a:r>
          </a:p>
        </p:txBody>
      </p:sp>
      <p:sp>
        <p:nvSpPr>
          <p:cNvPr id="860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r>
              <a:rPr lang="en-US" smtClean="0"/>
              <a:t>Jeff Patton, jpatton@acm.org</a:t>
            </a:r>
          </a:p>
        </p:txBody>
      </p:sp>
      <p:sp>
        <p:nvSpPr>
          <p:cNvPr id="860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3164125F-812D-44E3-94B2-37A20829D140}" type="slidenum">
              <a:rPr lang="en-US" smtClean="0"/>
              <a:pPr eaLnBrk="1" hangingPunct="1"/>
              <a:t>34</a:t>
            </a:fld>
            <a:endParaRPr lang="en-US" smtClean="0"/>
          </a:p>
        </p:txBody>
      </p:sp>
      <p:sp>
        <p:nvSpPr>
          <p:cNvPr id="86021" name="Rectangle 2"/>
          <p:cNvSpPr>
            <a:spLocks noGrp="1" noRot="1" noChangeAspect="1" noChangeArrowheads="1" noTextEdit="1"/>
          </p:cNvSpPr>
          <p:nvPr>
            <p:ph type="sldImg"/>
          </p:nvPr>
        </p:nvSpPr>
        <p:spPr>
          <a:ln/>
        </p:spPr>
      </p:sp>
      <p:sp>
        <p:nvSpPr>
          <p:cNvPr id="860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740C8B6-E036-4567-B891-6750595CBD35}" type="slidenum">
              <a:rPr lang="en-US" smtClean="0"/>
              <a:pPr defTabSz="933160" eaLnBrk="1" hangingPunct="1"/>
              <a:t>35</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CA9665-0F1F-4AE3-B508-96F12987E21E}" type="slidenum">
              <a:rPr lang="en-US"/>
              <a:pPr/>
              <a:t>4</a:t>
            </a:fld>
            <a:endParaRPr lang="en-US"/>
          </a:p>
        </p:txBody>
      </p:sp>
      <p:sp>
        <p:nvSpPr>
          <p:cNvPr id="156674" name="Rectangle 2"/>
          <p:cNvSpPr>
            <a:spLocks noGrp="1" noRot="1" noChangeAspect="1" noChangeArrowheads="1" noTextEdit="1"/>
          </p:cNvSpPr>
          <p:nvPr>
            <p:ph type="sldImg"/>
          </p:nvPr>
        </p:nvSpPr>
        <p:spPr>
          <a:xfrm>
            <a:off x="2886075" y="515938"/>
            <a:ext cx="3524250" cy="2644775"/>
          </a:xfrm>
          <a:ln/>
        </p:spPr>
      </p:sp>
      <p:sp>
        <p:nvSpPr>
          <p:cNvPr id="156675" name="Rectangle 3"/>
          <p:cNvSpPr>
            <a:spLocks noGrp="1" noChangeArrowheads="1"/>
          </p:cNvSpPr>
          <p:nvPr>
            <p:ph type="body" idx="1"/>
          </p:nvPr>
        </p:nvSpPr>
        <p:spPr>
          <a:xfrm>
            <a:off x="1240143" y="3335973"/>
            <a:ext cx="6812751" cy="3160395"/>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Grp="1" noRot="1" noChangeAspect="1" noTextEdit="1"/>
          </p:cNvSpPr>
          <p:nvPr>
            <p:ph type="sldImg"/>
          </p:nvPr>
        </p:nvSpPr>
        <p:spPr bwMode="auto">
          <a:xfrm>
            <a:off x="2943225" y="695325"/>
            <a:ext cx="3497263" cy="2624138"/>
          </a:xfrm>
          <a:noFill/>
          <a:ln>
            <a:solidFill>
              <a:srgbClr val="000000"/>
            </a:solidFill>
            <a:miter lim="800000"/>
            <a:headEnd/>
            <a:tailEnd/>
          </a:ln>
        </p:spPr>
      </p:sp>
      <p:sp>
        <p:nvSpPr>
          <p:cNvPr id="384002" name="Rectangle 3"/>
          <p:cNvSpPr>
            <a:spLocks noGrp="1"/>
          </p:cNvSpPr>
          <p:nvPr>
            <p:ph type="body" idx="1"/>
          </p:nvPr>
        </p:nvSpPr>
        <p:spPr bwMode="auto">
          <a:xfrm>
            <a:off x="205253" y="3392873"/>
            <a:ext cx="8791928" cy="3335973"/>
          </a:xfrm>
          <a:noFill/>
        </p:spPr>
        <p:txBody>
          <a:bodyPr wrap="square" numCol="1" anchor="t" anchorCtr="0" compatLnSpc="1">
            <a:prstTxWarp prst="textNoShape">
              <a:avLst/>
            </a:prstTxWarp>
          </a:bodyPr>
          <a:lstStyle/>
          <a:p>
            <a:r>
              <a:rPr lang="en-US" smtClean="0"/>
              <a:t>We like to use forecasting a hurricane track as an analogy to software development.  This is an example of the various news agencies early forecast of hurricane’s Rita track. One thing we know is that all of these tracks are wrong.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Rot="1" noChangeAspect="1" noTextEdit="1"/>
          </p:cNvSpPr>
          <p:nvPr>
            <p:ph type="sldImg"/>
          </p:nvPr>
        </p:nvSpPr>
        <p:spPr bwMode="auto">
          <a:xfrm>
            <a:off x="2943225" y="695325"/>
            <a:ext cx="3497263" cy="2624138"/>
          </a:xfrm>
          <a:noFill/>
          <a:ln>
            <a:solidFill>
              <a:srgbClr val="000000"/>
            </a:solidFill>
            <a:miter lim="800000"/>
            <a:headEnd/>
            <a:tailEnd/>
          </a:ln>
        </p:spPr>
      </p:sp>
      <p:sp>
        <p:nvSpPr>
          <p:cNvPr id="386050" name="Rectangle 3"/>
          <p:cNvSpPr>
            <a:spLocks noGrp="1"/>
          </p:cNvSpPr>
          <p:nvPr>
            <p:ph type="body" idx="1"/>
          </p:nvPr>
        </p:nvSpPr>
        <p:spPr bwMode="auto">
          <a:xfrm>
            <a:off x="205253" y="3392873"/>
            <a:ext cx="8791928" cy="3335973"/>
          </a:xfrm>
          <a:noFill/>
        </p:spPr>
        <p:txBody>
          <a:bodyPr wrap="square" numCol="1" anchor="t" anchorCtr="0" compatLnSpc="1">
            <a:prstTxWarp prst="textNoShape">
              <a:avLst/>
            </a:prstTxWarp>
          </a:bodyPr>
          <a:lstStyle/>
          <a:p>
            <a:r>
              <a:rPr lang="en-US" smtClean="0"/>
              <a:t>The actual path of Rita is shown in yellow.  Planning of software is much like this.  Almost everything we do is “new” and when we followed a more waterfall model, we took lots of time designing and gathering estimates of tasks before starting.  From that initial Plan, the one thing we really knew, was that the project would not turnout looking like the plan and it would change. We know that as we gain more knowledge during development the plan would be refined many times.  So, with Agile, we don’t spend a lot of time in upfront planning.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Rot="1" noChangeAspect="1" noTextEdit="1"/>
          </p:cNvSpPr>
          <p:nvPr>
            <p:ph type="sldImg"/>
          </p:nvPr>
        </p:nvSpPr>
        <p:spPr bwMode="auto">
          <a:noFill/>
          <a:ln>
            <a:solidFill>
              <a:srgbClr val="000000"/>
            </a:solidFill>
            <a:miter lim="800000"/>
            <a:headEnd/>
            <a:tailEnd/>
          </a:ln>
        </p:spPr>
      </p:sp>
      <p:sp>
        <p:nvSpPr>
          <p:cNvPr id="388098" name="Rectangle 3"/>
          <p:cNvSpPr>
            <a:spLocks noGrp="1"/>
          </p:cNvSpPr>
          <p:nvPr>
            <p:ph type="body" idx="1"/>
          </p:nvPr>
        </p:nvSpPr>
        <p:spPr bwMode="auto">
          <a:xfrm>
            <a:off x="1241214" y="3335973"/>
            <a:ext cx="6826673" cy="3160395"/>
          </a:xfrm>
          <a:noFill/>
        </p:spPr>
        <p:txBody>
          <a:bodyPr wrap="square" numCol="1" anchor="t" anchorCtr="0" compatLnSpc="1">
            <a:prstTxWarp prst="textNoShape">
              <a:avLst/>
            </a:prstTxWarp>
          </a:bodyPr>
          <a:lstStyle/>
          <a:p>
            <a:r>
              <a:rPr lang="en-US" smtClean="0"/>
              <a:t>Agile processes promote iterative development with a minimal amount of formal software development process. This methodology relies primarily on short iterations, frequent communication, regular customer interaction, and frequent review of working software. </a:t>
            </a:r>
          </a:p>
          <a:p>
            <a:endParaRPr lang="en-US" smtClean="0"/>
          </a:p>
          <a:p>
            <a:r>
              <a:rPr lang="en-US" smtClean="0"/>
              <a:t>Our highest priority is to satisfy the customer through early and continuous delivery of valuable software. </a:t>
            </a:r>
          </a:p>
          <a:p>
            <a:endParaRPr lang="en-US" smtClean="0"/>
          </a:p>
          <a:p>
            <a:r>
              <a:rPr lang="en-US" smtClean="0"/>
              <a:t>Agile welcomes changing requirements, even late in development. </a:t>
            </a:r>
          </a:p>
          <a:p>
            <a:r>
              <a:rPr lang="en-US" smtClean="0"/>
              <a:t>Agile processes harness change for the customer's competitive advantage. </a:t>
            </a:r>
          </a:p>
          <a:p>
            <a:r>
              <a:rPr lang="en-US" smtClean="0"/>
              <a:t>Agile delivers working software frequently, from a couple of weeks to a couple of months, with a preference to the shorter timescale. </a:t>
            </a:r>
          </a:p>
          <a:p>
            <a:r>
              <a:rPr lang="en-US" smtClean="0"/>
              <a:t>In Agile business people and developers must work together daily throughout the project. </a:t>
            </a:r>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DAF34-5357-4467-B4C2-085BCC691CB3}" type="slidenum">
              <a:rPr lang="en-US"/>
              <a:pPr/>
              <a:t>8</a:t>
            </a:fld>
            <a:endParaRPr 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xfrm>
            <a:off x="932527" y="3335973"/>
            <a:ext cx="7444048" cy="3160395"/>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Grp="1" noRot="1" noChangeAspect="1" noTextEdit="1"/>
          </p:cNvSpPr>
          <p:nvPr>
            <p:ph type="sldImg"/>
          </p:nvPr>
        </p:nvSpPr>
        <p:spPr bwMode="auto">
          <a:xfrm>
            <a:off x="2900363" y="525463"/>
            <a:ext cx="3509962" cy="2633662"/>
          </a:xfrm>
          <a:noFill/>
          <a:ln>
            <a:solidFill>
              <a:srgbClr val="000000"/>
            </a:solidFill>
            <a:miter lim="800000"/>
            <a:headEnd/>
            <a:tailEnd/>
          </a:ln>
        </p:spPr>
      </p:sp>
      <p:sp>
        <p:nvSpPr>
          <p:cNvPr id="396290" name="Rectangle 3"/>
          <p:cNvSpPr>
            <a:spLocks noGrp="1"/>
          </p:cNvSpPr>
          <p:nvPr>
            <p:ph type="body" idx="1"/>
          </p:nvPr>
        </p:nvSpPr>
        <p:spPr bwMode="auto">
          <a:xfrm>
            <a:off x="932527" y="3335973"/>
            <a:ext cx="7444048" cy="3162021"/>
          </a:xfrm>
          <a:noFill/>
        </p:spPr>
        <p:txBody>
          <a:bodyPr wrap="square" numCol="1" anchor="t" anchorCtr="0" compatLnSpc="1">
            <a:prstTxWarp prst="textNoShape">
              <a:avLst/>
            </a:prstTxWarp>
          </a:bodyPr>
          <a:lstStyle/>
          <a:p>
            <a:r>
              <a:rPr lang="en-GB" smtClean="0"/>
              <a:t>As mentioned, a release is made up of a series of iterations.  Iterations are typically 1-4 weeks in length.  Each iteration has a defined set of stories to be delivered.  The teams goal is to have a potentially shippable product after each iteration.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95325" y="2382838"/>
            <a:ext cx="7772400" cy="990600"/>
          </a:xfrm>
        </p:spPr>
        <p:txBody>
          <a:bodyPr/>
          <a:lstStyle>
            <a:lvl1pPr>
              <a:defRPr sz="4000" b="0">
                <a:solidFill>
                  <a:schemeClr val="bg1"/>
                </a:solidFill>
              </a:defRPr>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1381125" y="3709988"/>
            <a:ext cx="6400800" cy="762000"/>
          </a:xfrm>
        </p:spPr>
        <p:txBody>
          <a:bodyPr/>
          <a:lstStyle>
            <a:lvl1pPr marL="0" indent="0" algn="ctr">
              <a:buFontTx/>
              <a:buNone/>
              <a:defRPr b="1">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hdcs_bottom"/>
          <p:cNvPicPr>
            <a:picLocks noChangeAspect="1" noChangeArrowheads="1"/>
          </p:cNvPicPr>
          <p:nvPr/>
        </p:nvPicPr>
        <p:blipFill>
          <a:blip r:embed="rId3"/>
          <a:srcRect/>
          <a:stretch>
            <a:fillRect/>
          </a:stretch>
        </p:blipFill>
        <p:spPr bwMode="auto">
          <a:xfrm>
            <a:off x="0" y="6267450"/>
            <a:ext cx="9144000" cy="423863"/>
          </a:xfrm>
          <a:prstGeom prst="rect">
            <a:avLst/>
          </a:prstGeom>
          <a:noFill/>
          <a:ln w="9525">
            <a:noFill/>
            <a:miter lim="800000"/>
            <a:headEnd/>
            <a:tailEnd/>
          </a:ln>
        </p:spPr>
      </p:pic>
      <p:sp>
        <p:nvSpPr>
          <p:cNvPr id="5" name="Rectangle 5"/>
          <p:cNvSpPr>
            <a:spLocks noChangeArrowheads="1"/>
          </p:cNvSpPr>
          <p:nvPr/>
        </p:nvSpPr>
        <p:spPr bwMode="auto">
          <a:xfrm>
            <a:off x="2635250" y="6623050"/>
            <a:ext cx="3873500" cy="234950"/>
          </a:xfrm>
          <a:prstGeom prst="rect">
            <a:avLst/>
          </a:prstGeom>
          <a:noFill/>
          <a:ln w="9525">
            <a:noFill/>
            <a:miter lim="800000"/>
            <a:headEnd/>
            <a:tailEnd/>
          </a:ln>
          <a:effectLst/>
        </p:spPr>
        <p:txBody>
          <a:bodyPr/>
          <a:lstStyle/>
          <a:p>
            <a:pPr fontAlgn="auto">
              <a:spcBef>
                <a:spcPts val="0"/>
              </a:spcBef>
              <a:spcAft>
                <a:spcPts val="0"/>
              </a:spcAft>
              <a:defRPr/>
            </a:pPr>
            <a:endParaRPr lang="en-US" sz="700">
              <a:solidFill>
                <a:schemeClr val="bg1"/>
              </a:solidFill>
              <a:cs typeface="+mn-cs"/>
            </a:endParaRPr>
          </a:p>
        </p:txBody>
      </p:sp>
      <p:sp>
        <p:nvSpPr>
          <p:cNvPr id="163843" name="Rectangle 3"/>
          <p:cNvSpPr>
            <a:spLocks noGrp="1" noChangeArrowheads="1"/>
          </p:cNvSpPr>
          <p:nvPr>
            <p:ph type="ctrTitle"/>
          </p:nvPr>
        </p:nvSpPr>
        <p:spPr>
          <a:xfrm>
            <a:off x="685800" y="2382838"/>
            <a:ext cx="7772400" cy="990600"/>
          </a:xfrm>
        </p:spPr>
        <p:txBody>
          <a:bodyPr/>
          <a:lstStyle>
            <a:lvl1pPr>
              <a:defRPr/>
            </a:lvl1pPr>
          </a:lstStyle>
          <a:p>
            <a:r>
              <a:rPr lang="en-US" smtClean="0"/>
              <a:t>Click to edit Master title style</a:t>
            </a:r>
            <a:endParaRPr lang="en-US"/>
          </a:p>
        </p:txBody>
      </p:sp>
      <p:sp>
        <p:nvSpPr>
          <p:cNvPr id="163844" name="Rectangle 4"/>
          <p:cNvSpPr>
            <a:spLocks noGrp="1" noChangeArrowheads="1"/>
          </p:cNvSpPr>
          <p:nvPr>
            <p:ph type="subTitle" idx="1"/>
          </p:nvPr>
        </p:nvSpPr>
        <p:spPr>
          <a:xfrm>
            <a:off x="1371600" y="3709988"/>
            <a:ext cx="6400800" cy="762000"/>
          </a:xfrm>
        </p:spPr>
        <p:txBody>
          <a:bodyPr/>
          <a:lstStyle>
            <a:lvl1pPr marL="0" indent="0" algn="ctr">
              <a:buFont typeface="Wingdings" pitchFamily="2" charset="2"/>
              <a:buNone/>
              <a:defRPr sz="2400">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0EB9584-54CE-4E6A-8CE0-FEC3F54F8F3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D47DF798-BD1A-4191-BB40-397A76CCCE4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33463"/>
            <a:ext cx="4038600" cy="509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33463"/>
            <a:ext cx="4038600" cy="509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A06D9540-2596-4F67-A97E-56EC02D85B8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4AB0E322-C080-4553-B620-29484AE2989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E0CB4AB2-6545-4812-9A4D-58450BFA419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EF28BE83-552A-4F77-9F16-4A783C20708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51A527D-1A34-4295-993F-D8E4A7B2211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123593E-24B8-4ACD-8B20-0A408E9C5F9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18BD7EF-078F-4767-9771-6C43BFE781B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DFA3552-E31B-4AFF-94B8-70D2C97937F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2635250" y="6623050"/>
            <a:ext cx="3873500" cy="234950"/>
          </a:xfrm>
          <a:prstGeom prst="rect">
            <a:avLst/>
          </a:prstGeom>
          <a:noFill/>
          <a:ln w="9525">
            <a:noFill/>
            <a:miter lim="800000"/>
            <a:headEnd/>
            <a:tailEnd/>
          </a:ln>
          <a:effectLst/>
        </p:spPr>
        <p:txBody>
          <a:bodyPr/>
          <a:lstStyle/>
          <a:p>
            <a:pPr fontAlgn="auto">
              <a:spcBef>
                <a:spcPts val="0"/>
              </a:spcBef>
              <a:spcAft>
                <a:spcPts val="0"/>
              </a:spcAft>
              <a:defRPr/>
            </a:pPr>
            <a:endParaRPr lang="en-US" sz="700">
              <a:solidFill>
                <a:schemeClr val="bg1"/>
              </a:solidFill>
              <a:cs typeface="+mn-cs"/>
            </a:endParaRPr>
          </a:p>
        </p:txBody>
      </p:sp>
      <p:sp>
        <p:nvSpPr>
          <p:cNvPr id="169986" name="Rectangle 2"/>
          <p:cNvSpPr>
            <a:spLocks noGrp="1" noChangeArrowheads="1"/>
          </p:cNvSpPr>
          <p:nvPr>
            <p:ph type="ctrTitle"/>
          </p:nvPr>
        </p:nvSpPr>
        <p:spPr>
          <a:xfrm>
            <a:off x="685800" y="2382838"/>
            <a:ext cx="7772400" cy="990600"/>
          </a:xfrm>
        </p:spPr>
        <p:txBody>
          <a:bodyPr/>
          <a:lstStyle>
            <a:lvl1pPr>
              <a:defRPr/>
            </a:lvl1pPr>
          </a:lstStyle>
          <a:p>
            <a:r>
              <a:rPr lang="en-US" smtClean="0"/>
              <a:t>Click to edit Master title style</a:t>
            </a:r>
            <a:endParaRPr lang="en-US"/>
          </a:p>
        </p:txBody>
      </p:sp>
      <p:sp>
        <p:nvSpPr>
          <p:cNvPr id="169987" name="Rectangle 3"/>
          <p:cNvSpPr>
            <a:spLocks noGrp="1" noChangeArrowheads="1"/>
          </p:cNvSpPr>
          <p:nvPr>
            <p:ph type="subTitle" idx="1"/>
          </p:nvPr>
        </p:nvSpPr>
        <p:spPr>
          <a:xfrm>
            <a:off x="1371600" y="3709988"/>
            <a:ext cx="6400800" cy="762000"/>
          </a:xfrm>
        </p:spPr>
        <p:txBody>
          <a:bodyPr/>
          <a:lstStyle>
            <a:lvl1pPr marL="0" indent="0" algn="ctr">
              <a:buFont typeface="Wingdings" pitchFamily="2" charset="2"/>
              <a:buNone/>
              <a:defRPr sz="2400">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38263AE-B1BA-4B49-9F15-566E89E16F3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CA2B915C-614F-4929-B3E9-4349B96F8CA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33463"/>
            <a:ext cx="4038600" cy="509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33463"/>
            <a:ext cx="4038600" cy="509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E7045643-B337-4CE4-8C24-889AE97320A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6BB8E3C9-6EAB-4855-927D-E7A1004940F8}"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AC44ED1B-A766-4D63-8A14-4A9422A8E26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E4C49C5-D3BB-4594-800A-34A9B1B72B9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105BCAD5-60BF-4D80-9BE8-C00D50AE6EB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54F069B8-539C-4796-976F-6401CA20BF3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773E2C4A-C287-43E0-987B-E83B9E87AA48}"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EDD286C9-8AB4-4320-9298-F2764663468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33463"/>
            <a:ext cx="8229600" cy="5092700"/>
          </a:xfrm>
        </p:spPr>
        <p:txBody>
          <a:bodyPr/>
          <a:lstStyle/>
          <a:p>
            <a:pPr lvl="0"/>
            <a:r>
              <a:rPr lang="en-US" noProof="0" smtClean="0"/>
              <a:t>Click icon to add table</a:t>
            </a:r>
          </a:p>
        </p:txBody>
      </p:sp>
      <p:sp>
        <p:nvSpPr>
          <p:cNvPr id="4" name="Rectangle 4"/>
          <p:cNvSpPr>
            <a:spLocks noGrp="1" noChangeArrowheads="1"/>
          </p:cNvSpPr>
          <p:nvPr>
            <p:ph type="sldNum" sz="quarter" idx="10"/>
          </p:nvPr>
        </p:nvSpPr>
        <p:spPr>
          <a:ln/>
        </p:spPr>
        <p:txBody>
          <a:bodyPr/>
          <a:lstStyle>
            <a:lvl1pPr>
              <a:defRPr/>
            </a:lvl1pPr>
          </a:lstStyle>
          <a:p>
            <a:pPr>
              <a:defRPr/>
            </a:pPr>
            <a:fld id="{E0DDAD5C-6BE3-4503-B253-44A40D39CC73}"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AF466F-BDA4-4F18-9C7B-FF0A9A1B0E80}" type="datetime1">
              <a:rPr lang="en-US" smtClean="0"/>
              <a:pPr/>
              <a:t>12/12/2013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642380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12/12/2013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166768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12/12/2013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816934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EE300C-6FC5-4FC3-AF1A-075E4F50620D}" type="datetime1">
              <a:rPr lang="en-US" smtClean="0"/>
              <a:pPr/>
              <a:t>12/12/2013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909716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12/12/2013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487349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60500"/>
            <a:ext cx="4038600" cy="466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60500"/>
            <a:ext cx="4038600" cy="466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12/12/2013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567347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12/12/2013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282905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12/12/2013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49139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12/12/2013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1632596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12/12/2013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324868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12/12/2013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54763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25450" y="166688"/>
            <a:ext cx="8261350" cy="8636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038600" cy="2312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0"/>
            <a:ext cx="4038600" cy="2312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684588"/>
            <a:ext cx="4038600" cy="231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84588"/>
            <a:ext cx="4038600" cy="231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460500"/>
            <a:ext cx="8229600" cy="4665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ChangeArrowheads="1"/>
          </p:cNvSpPr>
          <p:nvPr/>
        </p:nvSpPr>
        <p:spPr bwMode="auto">
          <a:xfrm>
            <a:off x="5410200" y="6477000"/>
            <a:ext cx="3581400" cy="228600"/>
          </a:xfrm>
          <a:prstGeom prst="rect">
            <a:avLst/>
          </a:prstGeom>
          <a:noFill/>
          <a:ln w="9525">
            <a:noFill/>
            <a:miter lim="800000"/>
            <a:headEnd/>
            <a:tailEnd/>
          </a:ln>
          <a:effectLst/>
        </p:spPr>
        <p:txBody>
          <a:bodyPr/>
          <a:lstStyle/>
          <a:p>
            <a:pPr algn="r" fontAlgn="auto">
              <a:spcBef>
                <a:spcPts val="0"/>
              </a:spcBef>
              <a:spcAft>
                <a:spcPts val="0"/>
              </a:spcAft>
              <a:defRPr/>
            </a:pPr>
            <a:endParaRPr lang="en-US" sz="800">
              <a:solidFill>
                <a:schemeClr val="bg1"/>
              </a:solidFill>
              <a:cs typeface="+mn-cs"/>
            </a:endParaRPr>
          </a:p>
        </p:txBody>
      </p:sp>
    </p:spTree>
  </p:cSld>
  <p:clrMap bg1="lt1" tx1="dk1" bg2="lt2" tx2="dk2" accent1="accent1" accent2="accent2" accent3="accent3" accent4="accent4" accent5="accent5" accent6="accent6" hlink="hlink" folHlink="folHlink"/>
  <p:sldLayoutIdLst>
    <p:sldLayoutId id="2147483747"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Lst>
  <p:timing>
    <p:tnLst>
      <p:par>
        <p:cTn id="1" dur="indefinite" restart="never" nodeType="tmRoot"/>
      </p:par>
    </p:tnLst>
  </p:timing>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eaLnBrk="1" fontAlgn="base" hangingPunct="1">
        <a:spcBef>
          <a:spcPct val="0"/>
        </a:spcBef>
        <a:spcAft>
          <a:spcPct val="0"/>
        </a:spcAft>
        <a:defRPr sz="3600" b="1">
          <a:solidFill>
            <a:schemeClr val="tx1"/>
          </a:solidFill>
          <a:latin typeface="Arial" charset="0"/>
        </a:defRPr>
      </a:lvl6pPr>
      <a:lvl7pPr marL="914400" algn="ctr" rtl="0" eaLnBrk="1" fontAlgn="base" hangingPunct="1">
        <a:spcBef>
          <a:spcPct val="0"/>
        </a:spcBef>
        <a:spcAft>
          <a:spcPct val="0"/>
        </a:spcAft>
        <a:defRPr sz="3600" b="1">
          <a:solidFill>
            <a:schemeClr val="tx1"/>
          </a:solidFill>
          <a:latin typeface="Arial" charset="0"/>
        </a:defRPr>
      </a:lvl7pPr>
      <a:lvl8pPr marL="1371600" algn="ctr" rtl="0" eaLnBrk="1" fontAlgn="base" hangingPunct="1">
        <a:spcBef>
          <a:spcPct val="0"/>
        </a:spcBef>
        <a:spcAft>
          <a:spcPct val="0"/>
        </a:spcAft>
        <a:defRPr sz="3600" b="1">
          <a:solidFill>
            <a:schemeClr val="tx1"/>
          </a:solidFill>
          <a:latin typeface="Arial" charset="0"/>
        </a:defRPr>
      </a:lvl8pPr>
      <a:lvl9pPr marL="1828800" algn="ctr" rtl="0" eaLnBrk="1" fontAlgn="base" hangingPunct="1">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lr>
          <a:schemeClr val="accent1"/>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0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eaLnBrk="1" fontAlgn="base" hangingPunct="1">
        <a:spcBef>
          <a:spcPct val="20000"/>
        </a:spcBef>
        <a:spcAft>
          <a:spcPct val="0"/>
        </a:spcAft>
        <a:buClr>
          <a:schemeClr val="accent1"/>
        </a:buClr>
        <a:buChar char="»"/>
        <a:defRPr>
          <a:solidFill>
            <a:schemeClr val="tx1"/>
          </a:solidFill>
          <a:latin typeface="+mn-lt"/>
        </a:defRPr>
      </a:lvl6pPr>
      <a:lvl7pPr marL="2971800" indent="-228600" algn="l" rtl="0" eaLnBrk="1" fontAlgn="base" hangingPunct="1">
        <a:spcBef>
          <a:spcPct val="20000"/>
        </a:spcBef>
        <a:spcAft>
          <a:spcPct val="0"/>
        </a:spcAft>
        <a:buClr>
          <a:schemeClr val="accent1"/>
        </a:buClr>
        <a:buChar char="»"/>
        <a:defRPr>
          <a:solidFill>
            <a:schemeClr val="tx1"/>
          </a:solidFill>
          <a:latin typeface="+mn-lt"/>
        </a:defRPr>
      </a:lvl7pPr>
      <a:lvl8pPr marL="3429000" indent="-228600" algn="l" rtl="0" eaLnBrk="1" fontAlgn="base" hangingPunct="1">
        <a:spcBef>
          <a:spcPct val="20000"/>
        </a:spcBef>
        <a:spcAft>
          <a:spcPct val="0"/>
        </a:spcAft>
        <a:buClr>
          <a:schemeClr val="accent1"/>
        </a:buClr>
        <a:buChar char="»"/>
        <a:defRPr>
          <a:solidFill>
            <a:schemeClr val="tx1"/>
          </a:solidFill>
          <a:latin typeface="+mn-lt"/>
        </a:defRPr>
      </a:lvl8pPr>
      <a:lvl9pPr marL="3886200" indent="-228600" algn="l" rtl="0" eaLnBrk="1" fontAlgn="base" hangingPunct="1">
        <a:spcBef>
          <a:spcPct val="20000"/>
        </a:spcBef>
        <a:spcAft>
          <a:spcPct val="0"/>
        </a:spcAft>
        <a:buClr>
          <a:schemeClr val="accent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033463"/>
            <a:ext cx="8229600" cy="5092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2820" name="Rectangle 4"/>
          <p:cNvSpPr>
            <a:spLocks noGrp="1" noChangeArrowheads="1"/>
          </p:cNvSpPr>
          <p:nvPr>
            <p:ph type="sldNum" sz="quarter" idx="4"/>
          </p:nvPr>
        </p:nvSpPr>
        <p:spPr bwMode="auto">
          <a:xfrm>
            <a:off x="8629650" y="6524625"/>
            <a:ext cx="381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800" b="1">
                <a:solidFill>
                  <a:schemeClr val="bg1"/>
                </a:solidFill>
                <a:latin typeface="Arial" charset="0"/>
                <a:cs typeface="+mn-cs"/>
              </a:defRPr>
            </a:lvl1pPr>
          </a:lstStyle>
          <a:p>
            <a:pPr>
              <a:defRPr/>
            </a:pPr>
            <a:fld id="{9037EF82-809A-495C-A484-04FFE1D097BB}" type="slidenum">
              <a:rPr lang="en-US"/>
              <a:pPr>
                <a:defRPr/>
              </a:pPr>
              <a:t>‹#›</a:t>
            </a:fld>
            <a:endParaRPr lang="en-US"/>
          </a:p>
        </p:txBody>
      </p:sp>
      <p:sp>
        <p:nvSpPr>
          <p:cNvPr id="162821" name="Rectangle 5"/>
          <p:cNvSpPr>
            <a:spLocks noChangeArrowheads="1"/>
          </p:cNvSpPr>
          <p:nvPr/>
        </p:nvSpPr>
        <p:spPr bwMode="auto">
          <a:xfrm>
            <a:off x="4465638" y="6518275"/>
            <a:ext cx="3873500" cy="234950"/>
          </a:xfrm>
          <a:prstGeom prst="rect">
            <a:avLst/>
          </a:prstGeom>
          <a:noFill/>
          <a:ln w="9525">
            <a:noFill/>
            <a:miter lim="800000"/>
            <a:headEnd/>
            <a:tailEnd/>
          </a:ln>
          <a:effectLst/>
        </p:spPr>
        <p:txBody>
          <a:bodyPr/>
          <a:lstStyle/>
          <a:p>
            <a:pPr fontAlgn="auto">
              <a:spcBef>
                <a:spcPts val="0"/>
              </a:spcBef>
              <a:spcAft>
                <a:spcPts val="0"/>
              </a:spcAft>
              <a:defRPr/>
            </a:pPr>
            <a:endParaRPr lang="en-US" sz="800">
              <a:solidFill>
                <a:schemeClr val="bg1"/>
              </a:solidFill>
              <a:cs typeface="+mn-cs"/>
            </a:endParaRPr>
          </a:p>
        </p:txBody>
      </p:sp>
      <p:pic>
        <p:nvPicPr>
          <p:cNvPr id="13318" name="Picture 6" descr="hdcs"/>
          <p:cNvPicPr>
            <a:picLocks noChangeAspect="1" noChangeArrowheads="1"/>
          </p:cNvPicPr>
          <p:nvPr/>
        </p:nvPicPr>
        <p:blipFill>
          <a:blip r:embed="rId14"/>
          <a:srcRect/>
          <a:stretch>
            <a:fillRect/>
          </a:stretch>
        </p:blipFill>
        <p:spPr bwMode="auto">
          <a:xfrm>
            <a:off x="247650" y="6546850"/>
            <a:ext cx="4086225" cy="1635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8" r:id="rId1"/>
    <p:sldLayoutId id="2147483721" r:id="rId2"/>
    <p:sldLayoutId id="2147483720" r:id="rId3"/>
    <p:sldLayoutId id="2147483719" r:id="rId4"/>
    <p:sldLayoutId id="2147483718" r:id="rId5"/>
    <p:sldLayoutId id="2147483717" r:id="rId6"/>
    <p:sldLayoutId id="2147483716" r:id="rId7"/>
    <p:sldLayoutId id="2147483715" r:id="rId8"/>
    <p:sldLayoutId id="2147483714" r:id="rId9"/>
    <p:sldLayoutId id="2147483713" r:id="rId10"/>
    <p:sldLayoutId id="2147483712" r:id="rId1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eaLnBrk="1" fontAlgn="base" hangingPunct="1">
        <a:spcBef>
          <a:spcPct val="0"/>
        </a:spcBef>
        <a:spcAft>
          <a:spcPct val="0"/>
        </a:spcAft>
        <a:defRPr sz="3200">
          <a:solidFill>
            <a:schemeClr val="bg1"/>
          </a:solidFill>
          <a:latin typeface="Arial" charset="0"/>
        </a:defRPr>
      </a:lvl6pPr>
      <a:lvl7pPr marL="914400" algn="ctr" rtl="0" eaLnBrk="1" fontAlgn="base" hangingPunct="1">
        <a:spcBef>
          <a:spcPct val="0"/>
        </a:spcBef>
        <a:spcAft>
          <a:spcPct val="0"/>
        </a:spcAft>
        <a:defRPr sz="3200">
          <a:solidFill>
            <a:schemeClr val="bg1"/>
          </a:solidFill>
          <a:latin typeface="Arial" charset="0"/>
        </a:defRPr>
      </a:lvl7pPr>
      <a:lvl8pPr marL="1371600" algn="ctr" rtl="0" eaLnBrk="1" fontAlgn="base" hangingPunct="1">
        <a:spcBef>
          <a:spcPct val="0"/>
        </a:spcBef>
        <a:spcAft>
          <a:spcPct val="0"/>
        </a:spcAft>
        <a:defRPr sz="3200">
          <a:solidFill>
            <a:schemeClr val="bg1"/>
          </a:solidFill>
          <a:latin typeface="Arial" charset="0"/>
        </a:defRPr>
      </a:lvl8pPr>
      <a:lvl9pPr marL="1828800" algn="ctr" rtl="0" eaLnBrk="1" fontAlgn="base" hangingPunct="1">
        <a:spcBef>
          <a:spcPct val="0"/>
        </a:spcBef>
        <a:spcAft>
          <a:spcPct val="0"/>
        </a:spcAft>
        <a:defRPr sz="3200">
          <a:solidFill>
            <a:schemeClr val="bg1"/>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1"/>
        </a:buClr>
        <a:buFont typeface="Arial" charset="0"/>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033463"/>
            <a:ext cx="8229600" cy="5092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8964" name="Rectangle 4"/>
          <p:cNvSpPr>
            <a:spLocks noGrp="1" noChangeArrowheads="1"/>
          </p:cNvSpPr>
          <p:nvPr>
            <p:ph type="sldNum" sz="quarter" idx="4"/>
          </p:nvPr>
        </p:nvSpPr>
        <p:spPr bwMode="auto">
          <a:xfrm>
            <a:off x="8629650" y="6524625"/>
            <a:ext cx="381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800" b="1">
                <a:solidFill>
                  <a:schemeClr val="bg1"/>
                </a:solidFill>
                <a:latin typeface="Arial" charset="0"/>
                <a:cs typeface="+mn-cs"/>
              </a:defRPr>
            </a:lvl1pPr>
          </a:lstStyle>
          <a:p>
            <a:pPr>
              <a:defRPr/>
            </a:pPr>
            <a:fld id="{D10BA0DE-12A3-4570-B88D-DA61BBDD2D04}" type="slidenum">
              <a:rPr lang="en-US"/>
              <a:pPr>
                <a:defRPr/>
              </a:pPr>
              <a:t>‹#›</a:t>
            </a:fld>
            <a:endParaRPr lang="en-US"/>
          </a:p>
        </p:txBody>
      </p:sp>
      <p:sp>
        <p:nvSpPr>
          <p:cNvPr id="168965" name="Rectangle 5"/>
          <p:cNvSpPr>
            <a:spLocks noChangeArrowheads="1"/>
          </p:cNvSpPr>
          <p:nvPr/>
        </p:nvSpPr>
        <p:spPr bwMode="auto">
          <a:xfrm>
            <a:off x="4465638" y="6518275"/>
            <a:ext cx="3873500" cy="234950"/>
          </a:xfrm>
          <a:prstGeom prst="rect">
            <a:avLst/>
          </a:prstGeom>
          <a:noFill/>
          <a:ln w="9525">
            <a:noFill/>
            <a:miter lim="800000"/>
            <a:headEnd/>
            <a:tailEnd/>
          </a:ln>
          <a:effectLst/>
        </p:spPr>
        <p:txBody>
          <a:bodyPr/>
          <a:lstStyle/>
          <a:p>
            <a:pPr fontAlgn="auto">
              <a:spcBef>
                <a:spcPts val="0"/>
              </a:spcBef>
              <a:spcAft>
                <a:spcPts val="0"/>
              </a:spcAft>
              <a:defRPr/>
            </a:pPr>
            <a:endParaRPr lang="en-US" sz="800">
              <a:solidFill>
                <a:schemeClr val="bg1"/>
              </a:solidFill>
              <a:cs typeface="+mn-cs"/>
            </a:endParaRPr>
          </a:p>
        </p:txBody>
      </p:sp>
      <p:pic>
        <p:nvPicPr>
          <p:cNvPr id="25606" name="Picture 6" descr="DEDSlower"/>
          <p:cNvPicPr>
            <a:picLocks noChangeAspect="1" noChangeArrowheads="1"/>
          </p:cNvPicPr>
          <p:nvPr/>
        </p:nvPicPr>
        <p:blipFill>
          <a:blip r:embed="rId15"/>
          <a:srcRect t="92245"/>
          <a:stretch>
            <a:fillRect/>
          </a:stretch>
        </p:blipFill>
        <p:spPr bwMode="auto">
          <a:xfrm>
            <a:off x="0" y="6426200"/>
            <a:ext cx="9144000" cy="531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9" r:id="rId1"/>
    <p:sldLayoutId id="2147483732" r:id="rId2"/>
    <p:sldLayoutId id="2147483731" r:id="rId3"/>
    <p:sldLayoutId id="2147483730" r:id="rId4"/>
    <p:sldLayoutId id="2147483729" r:id="rId5"/>
    <p:sldLayoutId id="2147483728" r:id="rId6"/>
    <p:sldLayoutId id="2147483727" r:id="rId7"/>
    <p:sldLayoutId id="2147483726" r:id="rId8"/>
    <p:sldLayoutId id="2147483725" r:id="rId9"/>
    <p:sldLayoutId id="2147483724" r:id="rId10"/>
    <p:sldLayoutId id="2147483723" r:id="rId11"/>
    <p:sldLayoutId id="2147483722" r:id="rId12"/>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eaLnBrk="1" fontAlgn="base" hangingPunct="1">
        <a:spcBef>
          <a:spcPct val="0"/>
        </a:spcBef>
        <a:spcAft>
          <a:spcPct val="0"/>
        </a:spcAft>
        <a:defRPr sz="3200">
          <a:solidFill>
            <a:schemeClr val="bg1"/>
          </a:solidFill>
          <a:latin typeface="Arial" charset="0"/>
        </a:defRPr>
      </a:lvl6pPr>
      <a:lvl7pPr marL="914400" algn="ctr" rtl="0" eaLnBrk="1" fontAlgn="base" hangingPunct="1">
        <a:spcBef>
          <a:spcPct val="0"/>
        </a:spcBef>
        <a:spcAft>
          <a:spcPct val="0"/>
        </a:spcAft>
        <a:defRPr sz="3200">
          <a:solidFill>
            <a:schemeClr val="bg1"/>
          </a:solidFill>
          <a:latin typeface="Arial" charset="0"/>
        </a:defRPr>
      </a:lvl7pPr>
      <a:lvl8pPr marL="1371600" algn="ctr" rtl="0" eaLnBrk="1" fontAlgn="base" hangingPunct="1">
        <a:spcBef>
          <a:spcPct val="0"/>
        </a:spcBef>
        <a:spcAft>
          <a:spcPct val="0"/>
        </a:spcAft>
        <a:defRPr sz="3200">
          <a:solidFill>
            <a:schemeClr val="bg1"/>
          </a:solidFill>
          <a:latin typeface="Arial" charset="0"/>
        </a:defRPr>
      </a:lvl8pPr>
      <a:lvl9pPr marL="1828800" algn="ctr" rtl="0" eaLnBrk="1" fontAlgn="base" hangingPunct="1">
        <a:spcBef>
          <a:spcPct val="0"/>
        </a:spcBef>
        <a:spcAft>
          <a:spcPct val="0"/>
        </a:spcAft>
        <a:defRPr sz="3200">
          <a:solidFill>
            <a:schemeClr val="bg1"/>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a:solidFill>
            <a:schemeClr val="tx1"/>
          </a:solidFill>
          <a:latin typeface="+mn-lt"/>
        </a:defRPr>
      </a:lvl2pPr>
      <a:lvl3pPr marL="1143000" indent="-228600" algn="l" rtl="0" eaLnBrk="0" fontAlgn="base" hangingPunct="0">
        <a:spcBef>
          <a:spcPct val="20000"/>
        </a:spcBef>
        <a:spcAft>
          <a:spcPct val="0"/>
        </a:spcAft>
        <a:buClr>
          <a:schemeClr val="accent1"/>
        </a:buClr>
        <a:buFont typeface="Arial" charset="0"/>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4965A-4DD2-4828-A532-D6FCE7C67E61}" type="datetimeFigureOut">
              <a:rPr lang="en-US" smtClean="0"/>
              <a:t>12/12/2013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CB80B-5D20-43FD-8340-B4EA4E936C2B}" type="slidenum">
              <a:rPr lang="en-US" smtClean="0"/>
              <a:t>‹#›</a:t>
            </a:fld>
            <a:endParaRPr lang="en-US"/>
          </a:p>
        </p:txBody>
      </p:sp>
    </p:spTree>
    <p:extLst>
      <p:ext uri="{BB962C8B-B14F-4D97-AF65-F5344CB8AC3E}">
        <p14:creationId xmlns:p14="http://schemas.microsoft.com/office/powerpoint/2010/main" val="89819521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28.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25.xml"/><Relationship Id="rId1" Type="http://schemas.openxmlformats.org/officeDocument/2006/relationships/slideLayout" Target="../slideLayouts/slideLayout36.xml"/><Relationship Id="rId5" Type="http://schemas.openxmlformats.org/officeDocument/2006/relationships/image" Target="../media/image37.png"/><Relationship Id="rId4" Type="http://schemas.openxmlformats.org/officeDocument/2006/relationships/image" Target="../media/image36.w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audio" Target="../media/audio4.wav"/><Relationship Id="rId11" Type="http://schemas.openxmlformats.org/officeDocument/2006/relationships/image" Target="../media/image15.png"/><Relationship Id="rId5" Type="http://schemas.openxmlformats.org/officeDocument/2006/relationships/audio" Target="../media/audio3.wav"/><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hyperlink" Target="http://www.accelinnova.com/" TargetMode="External"/><Relationship Id="rId5" Type="http://schemas.openxmlformats.org/officeDocument/2006/relationships/hyperlink" Target="http://www.toddlittleweb.com/" TargetMode="External"/><Relationship Id="rId4" Type="http://schemas.openxmlformats.org/officeDocument/2006/relationships/hyperlink" Target="mailto:todd@toddlittleweb.com"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6.wav"/><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audio" Target="../media/audio9.wav"/><Relationship Id="rId11" Type="http://schemas.openxmlformats.org/officeDocument/2006/relationships/image" Target="../media/image14.png"/><Relationship Id="rId5" Type="http://schemas.openxmlformats.org/officeDocument/2006/relationships/audio" Target="../media/audio8.wav"/><Relationship Id="rId10" Type="http://schemas.openxmlformats.org/officeDocument/2006/relationships/image" Target="../media/image17.png"/><Relationship Id="rId4" Type="http://schemas.openxmlformats.org/officeDocument/2006/relationships/audio" Target="../media/audio7.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1.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1.xml"/><Relationship Id="rId1" Type="http://schemas.openxmlformats.org/officeDocument/2006/relationships/vmlDrawing" Target="../drawings/vmlDrawing2.vml"/><Relationship Id="rId5" Type="http://schemas.openxmlformats.org/officeDocument/2006/relationships/image" Target="../media/image18.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ctrTitle"/>
          </p:nvPr>
        </p:nvSpPr>
        <p:spPr>
          <a:xfrm>
            <a:off x="270640" y="1009485"/>
            <a:ext cx="8065050" cy="3226020"/>
          </a:xfrm>
        </p:spPr>
        <p:txBody>
          <a:bodyPr>
            <a:normAutofit/>
          </a:bodyPr>
          <a:lstStyle/>
          <a:p>
            <a:pPr algn="l" eaLnBrk="1" hangingPunct="1"/>
            <a:r>
              <a:rPr lang="en-US" sz="5400" dirty="0" err="1" smtClean="0"/>
              <a:t>Agilility</a:t>
            </a:r>
            <a:r>
              <a:rPr lang="en-US" sz="5400" dirty="0" smtClean="0"/>
              <a:t>,</a:t>
            </a:r>
            <a:br>
              <a:rPr lang="en-US" sz="5400" dirty="0" smtClean="0"/>
            </a:br>
            <a:r>
              <a:rPr lang="en-US" sz="5400" dirty="0" err="1" smtClean="0"/>
              <a:t>Kanban</a:t>
            </a:r>
            <a:r>
              <a:rPr lang="en-US" sz="5400" dirty="0" smtClean="0"/>
              <a:t>,</a:t>
            </a:r>
            <a:br>
              <a:rPr lang="en-US" sz="5400" dirty="0" smtClean="0"/>
            </a:br>
            <a:r>
              <a:rPr lang="en-US" sz="5400" dirty="0" smtClean="0"/>
              <a:t>and Learning</a:t>
            </a:r>
          </a:p>
        </p:txBody>
      </p:sp>
      <p:sp>
        <p:nvSpPr>
          <p:cNvPr id="57346" name="Subtitle 2"/>
          <p:cNvSpPr>
            <a:spLocks noGrp="1"/>
          </p:cNvSpPr>
          <p:nvPr>
            <p:ph type="subTitle" idx="1"/>
          </p:nvPr>
        </p:nvSpPr>
        <p:spPr>
          <a:xfrm>
            <a:off x="3765495" y="4685410"/>
            <a:ext cx="5760750" cy="2238445"/>
          </a:xfrm>
        </p:spPr>
        <p:txBody>
          <a:bodyPr>
            <a:noAutofit/>
          </a:bodyPr>
          <a:lstStyle/>
          <a:p>
            <a:r>
              <a:rPr lang="en-US" sz="3600" dirty="0" smtClean="0">
                <a:solidFill>
                  <a:schemeClr val="tx1"/>
                </a:solidFill>
              </a:rPr>
              <a:t>Todd Little</a:t>
            </a:r>
          </a:p>
          <a:p>
            <a:r>
              <a:rPr lang="en-US" sz="3600" dirty="0" smtClean="0">
                <a:solidFill>
                  <a:schemeClr val="tx1"/>
                </a:solidFill>
              </a:rPr>
              <a:t>Sr. Software Manager</a:t>
            </a:r>
          </a:p>
          <a:p>
            <a:r>
              <a:rPr lang="en-US" sz="3600" dirty="0" smtClean="0">
                <a:solidFill>
                  <a:schemeClr val="tx1"/>
                </a:solidFill>
              </a:rPr>
              <a:t> Landmark/Halliburton</a:t>
            </a:r>
          </a:p>
        </p:txBody>
      </p:sp>
      <p:pic>
        <p:nvPicPr>
          <p:cNvPr id="57347" name="Picture 4" descr="agile-1pg"/>
          <p:cNvPicPr>
            <a:picLocks noChangeAspect="1" noChangeArrowheads="1"/>
          </p:cNvPicPr>
          <p:nvPr/>
        </p:nvPicPr>
        <p:blipFill>
          <a:blip r:embed="rId3"/>
          <a:srcRect/>
          <a:stretch>
            <a:fillRect/>
          </a:stretch>
        </p:blipFill>
        <p:spPr bwMode="auto">
          <a:xfrm>
            <a:off x="5224463" y="0"/>
            <a:ext cx="3986212" cy="4543425"/>
          </a:xfrm>
          <a:prstGeom prst="rect">
            <a:avLst/>
          </a:prstGeom>
          <a:noFill/>
          <a:ln w="9525">
            <a:noFill/>
            <a:miter lim="800000"/>
            <a:headEnd/>
            <a:tailEnd/>
          </a:ln>
        </p:spPr>
      </p:pic>
      <p:pic>
        <p:nvPicPr>
          <p:cNvPr id="388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30" y="4204045"/>
            <a:ext cx="39719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423862" y="165100"/>
            <a:ext cx="8526307" cy="863600"/>
          </a:xfrm>
        </p:spPr>
        <p:txBody>
          <a:bodyPr>
            <a:normAutofit fontScale="90000"/>
          </a:bodyPr>
          <a:lstStyle/>
          <a:p>
            <a:r>
              <a:rPr lang="en-US" dirty="0" smtClean="0"/>
              <a:t>Backlog is a set of “Stories” and “Tasks”</a:t>
            </a:r>
          </a:p>
        </p:txBody>
      </p:sp>
      <p:pic>
        <p:nvPicPr>
          <p:cNvPr id="391170" name="Picture 8"/>
          <p:cNvPicPr>
            <a:picLocks noChangeAspect="1" noChangeArrowheads="1"/>
          </p:cNvPicPr>
          <p:nvPr/>
        </p:nvPicPr>
        <p:blipFill>
          <a:blip r:embed="rId3"/>
          <a:srcRect l="1576" t="11920" r="2910" b="20233"/>
          <a:stretch>
            <a:fillRect/>
          </a:stretch>
        </p:blipFill>
        <p:spPr bwMode="auto">
          <a:xfrm>
            <a:off x="885825" y="1204913"/>
            <a:ext cx="3609975" cy="1981200"/>
          </a:xfrm>
          <a:prstGeom prst="rect">
            <a:avLst/>
          </a:prstGeom>
          <a:noFill/>
          <a:ln w="19050">
            <a:solidFill>
              <a:schemeClr val="tx1"/>
            </a:solidFill>
            <a:miter lim="800000"/>
            <a:headEnd/>
            <a:tailEnd/>
          </a:ln>
        </p:spPr>
      </p:pic>
      <p:sp>
        <p:nvSpPr>
          <p:cNvPr id="2" name="TextBox 1"/>
          <p:cNvSpPr txBox="1"/>
          <p:nvPr/>
        </p:nvSpPr>
        <p:spPr>
          <a:xfrm>
            <a:off x="1691625" y="3966669"/>
            <a:ext cx="2342705" cy="646331"/>
          </a:xfrm>
          <a:prstGeom prst="rect">
            <a:avLst/>
          </a:prstGeom>
          <a:solidFill>
            <a:srgbClr val="C0C0C0"/>
          </a:solidFill>
          <a:ln>
            <a:solidFill>
              <a:schemeClr val="tx1"/>
            </a:solidFill>
          </a:ln>
        </p:spPr>
        <p:txBody>
          <a:bodyPr wrap="square" rtlCol="0">
            <a:spAutoFit/>
          </a:bodyPr>
          <a:lstStyle/>
          <a:p>
            <a:r>
              <a:rPr lang="en-US" dirty="0" smtClean="0"/>
              <a:t>Dev</a:t>
            </a:r>
            <a:r>
              <a:rPr lang="en-US" dirty="0"/>
              <a:t>e</a:t>
            </a:r>
            <a:r>
              <a:rPr lang="en-US" dirty="0" smtClean="0"/>
              <a:t>lopment </a:t>
            </a:r>
          </a:p>
          <a:p>
            <a:r>
              <a:rPr lang="en-US" dirty="0" smtClean="0"/>
              <a:t>Task 1</a:t>
            </a:r>
          </a:p>
        </p:txBody>
      </p:sp>
      <p:sp>
        <p:nvSpPr>
          <p:cNvPr id="7" name="TextBox 6"/>
          <p:cNvSpPr txBox="1"/>
          <p:nvPr/>
        </p:nvSpPr>
        <p:spPr>
          <a:xfrm>
            <a:off x="1691625" y="4971754"/>
            <a:ext cx="2342705" cy="646331"/>
          </a:xfrm>
          <a:prstGeom prst="rect">
            <a:avLst/>
          </a:prstGeom>
          <a:solidFill>
            <a:srgbClr val="C0C0C0"/>
          </a:solidFill>
          <a:ln>
            <a:solidFill>
              <a:schemeClr val="tx1"/>
            </a:solidFill>
          </a:ln>
        </p:spPr>
        <p:txBody>
          <a:bodyPr wrap="square" rtlCol="0">
            <a:spAutoFit/>
          </a:bodyPr>
          <a:lstStyle/>
          <a:p>
            <a:r>
              <a:rPr lang="en-US" dirty="0" smtClean="0"/>
              <a:t>Development </a:t>
            </a:r>
          </a:p>
          <a:p>
            <a:r>
              <a:rPr lang="en-US" dirty="0" smtClean="0"/>
              <a:t>Task 2</a:t>
            </a:r>
          </a:p>
        </p:txBody>
      </p:sp>
      <p:sp>
        <p:nvSpPr>
          <p:cNvPr id="8" name="TextBox 7"/>
          <p:cNvSpPr txBox="1"/>
          <p:nvPr/>
        </p:nvSpPr>
        <p:spPr>
          <a:xfrm>
            <a:off x="4648810" y="3966670"/>
            <a:ext cx="2342705" cy="646331"/>
          </a:xfrm>
          <a:prstGeom prst="rect">
            <a:avLst/>
          </a:prstGeom>
          <a:solidFill>
            <a:srgbClr val="C0C0C0"/>
          </a:solidFill>
          <a:ln>
            <a:solidFill>
              <a:schemeClr val="tx1"/>
            </a:solidFill>
          </a:ln>
        </p:spPr>
        <p:txBody>
          <a:bodyPr wrap="square" rtlCol="0">
            <a:spAutoFit/>
          </a:bodyPr>
          <a:lstStyle/>
          <a:p>
            <a:r>
              <a:rPr lang="en-US" dirty="0" smtClean="0"/>
              <a:t>Testing</a:t>
            </a:r>
          </a:p>
          <a:p>
            <a:r>
              <a:rPr lang="en-US" dirty="0" smtClean="0"/>
              <a:t>Task 1</a:t>
            </a:r>
          </a:p>
        </p:txBody>
      </p:sp>
      <p:sp>
        <p:nvSpPr>
          <p:cNvPr id="9" name="TextBox 8"/>
          <p:cNvSpPr txBox="1"/>
          <p:nvPr/>
        </p:nvSpPr>
        <p:spPr>
          <a:xfrm>
            <a:off x="4648810" y="4971755"/>
            <a:ext cx="2342705" cy="646331"/>
          </a:xfrm>
          <a:prstGeom prst="rect">
            <a:avLst/>
          </a:prstGeom>
          <a:solidFill>
            <a:srgbClr val="C0C0C0"/>
          </a:solidFill>
          <a:ln>
            <a:solidFill>
              <a:schemeClr val="tx1"/>
            </a:solidFill>
          </a:ln>
        </p:spPr>
        <p:txBody>
          <a:bodyPr wrap="square" rtlCol="0">
            <a:spAutoFit/>
          </a:bodyPr>
          <a:lstStyle/>
          <a:p>
            <a:r>
              <a:rPr lang="en-US" dirty="0" smtClean="0"/>
              <a:t>Testing</a:t>
            </a:r>
          </a:p>
          <a:p>
            <a:r>
              <a:rPr lang="en-US" dirty="0" smtClean="0"/>
              <a:t>Task 2</a:t>
            </a:r>
          </a:p>
        </p:txBody>
      </p:sp>
      <p:sp>
        <p:nvSpPr>
          <p:cNvPr id="5" name="Right Arrow 4"/>
          <p:cNvSpPr/>
          <p:nvPr/>
        </p:nvSpPr>
        <p:spPr>
          <a:xfrm>
            <a:off x="4072735" y="4142768"/>
            <a:ext cx="576075" cy="323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072735" y="5157225"/>
            <a:ext cx="576075" cy="323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5"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noChangeArrowheads="1"/>
          </p:cNvPicPr>
          <p:nvPr/>
        </p:nvPicPr>
        <p:blipFill>
          <a:blip r:embed="rId3"/>
          <a:srcRect/>
          <a:stretch>
            <a:fillRect/>
          </a:stretch>
        </p:blipFill>
        <p:spPr bwMode="auto">
          <a:xfrm>
            <a:off x="0" y="2162175"/>
            <a:ext cx="9150350" cy="4956175"/>
          </a:xfrm>
          <a:prstGeom prst="rect">
            <a:avLst/>
          </a:prstGeom>
          <a:noFill/>
          <a:ln w="9525">
            <a:noFill/>
            <a:miter lim="800000"/>
            <a:headEnd/>
            <a:tailEnd/>
          </a:ln>
        </p:spPr>
      </p:pic>
      <p:sp>
        <p:nvSpPr>
          <p:cNvPr id="393218" name="Rectangle 2"/>
          <p:cNvSpPr>
            <a:spLocks noGrp="1" noChangeArrowheads="1"/>
          </p:cNvSpPr>
          <p:nvPr>
            <p:ph type="title" idx="4294967295"/>
          </p:nvPr>
        </p:nvSpPr>
        <p:spPr>
          <a:xfrm>
            <a:off x="0" y="165100"/>
            <a:ext cx="8261350" cy="863600"/>
          </a:xfrm>
        </p:spPr>
        <p:txBody>
          <a:bodyPr/>
          <a:lstStyle/>
          <a:p>
            <a:r>
              <a:rPr lang="en-US" dirty="0" smtClean="0"/>
              <a:t>Backlog is a set of “Stories”</a:t>
            </a:r>
          </a:p>
        </p:txBody>
      </p:sp>
      <p:pic>
        <p:nvPicPr>
          <p:cNvPr id="393219" name="Picture 4"/>
          <p:cNvPicPr>
            <a:picLocks noChangeAspect="1" noChangeArrowheads="1"/>
          </p:cNvPicPr>
          <p:nvPr/>
        </p:nvPicPr>
        <p:blipFill>
          <a:blip r:embed="rId4"/>
          <a:srcRect l="1576" t="11920" r="2910" b="20233"/>
          <a:stretch>
            <a:fillRect/>
          </a:stretch>
        </p:blipFill>
        <p:spPr bwMode="auto">
          <a:xfrm>
            <a:off x="885825" y="1204913"/>
            <a:ext cx="3609975" cy="1981200"/>
          </a:xfrm>
          <a:prstGeom prst="rect">
            <a:avLst/>
          </a:prstGeom>
          <a:noFill/>
          <a:ln w="19050">
            <a:solidFill>
              <a:schemeClr val="tx1"/>
            </a:solidFill>
            <a:miter lim="800000"/>
            <a:headEnd/>
            <a:tailEnd/>
          </a:ln>
        </p:spPr>
      </p:pic>
      <p:pic>
        <p:nvPicPr>
          <p:cNvPr id="393220" name="Picture 5"/>
          <p:cNvPicPr>
            <a:picLocks noChangeAspect="1" noChangeArrowheads="1"/>
          </p:cNvPicPr>
          <p:nvPr/>
        </p:nvPicPr>
        <p:blipFill>
          <a:blip r:embed="rId5"/>
          <a:srcRect l="2061" t="11238" r="2788" b="19234"/>
          <a:stretch>
            <a:fillRect/>
          </a:stretch>
        </p:blipFill>
        <p:spPr bwMode="auto">
          <a:xfrm>
            <a:off x="4994275" y="1163638"/>
            <a:ext cx="3602038" cy="20351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p:txBody>
          <a:bodyPr/>
          <a:lstStyle/>
          <a:p>
            <a:r>
              <a:rPr lang="en-US" dirty="0" smtClean="0"/>
              <a:t>Agile in a Nutshell </a:t>
            </a:r>
          </a:p>
        </p:txBody>
      </p:sp>
      <p:sp>
        <p:nvSpPr>
          <p:cNvPr id="290821"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401411" name="Text Box 6"/>
          <p:cNvSpPr txBox="1">
            <a:spLocks noChangeAspect="1" noChangeArrowheads="1"/>
          </p:cNvSpPr>
          <p:nvPr/>
        </p:nvSpPr>
        <p:spPr bwMode="auto">
          <a:xfrm>
            <a:off x="4838700" y="2124075"/>
            <a:ext cx="974725" cy="336550"/>
          </a:xfrm>
          <a:prstGeom prst="rect">
            <a:avLst/>
          </a:prstGeom>
          <a:noFill/>
          <a:ln w="31750" algn="ctr">
            <a:noFill/>
            <a:miter lim="800000"/>
            <a:headEnd/>
            <a:tailEnd/>
          </a:ln>
        </p:spPr>
        <p:txBody>
          <a:bodyPr wrap="none">
            <a:spAutoFit/>
          </a:bodyPr>
          <a:lstStyle/>
          <a:p>
            <a:pPr algn="ctr">
              <a:spcBef>
                <a:spcPct val="50000"/>
              </a:spcBef>
            </a:pPr>
            <a:r>
              <a:rPr lang="en-US" sz="1600"/>
              <a:t>24 hours</a:t>
            </a:r>
          </a:p>
        </p:txBody>
      </p:sp>
      <p:grpSp>
        <p:nvGrpSpPr>
          <p:cNvPr id="401412" name="Group 7"/>
          <p:cNvGrpSpPr>
            <a:grpSpLocks noChangeAspect="1"/>
          </p:cNvGrpSpPr>
          <p:nvPr/>
        </p:nvGrpSpPr>
        <p:grpSpPr bwMode="auto">
          <a:xfrm>
            <a:off x="4924425" y="2468563"/>
            <a:ext cx="1878013" cy="2084387"/>
            <a:chOff x="2826" y="1486"/>
            <a:chExt cx="1314" cy="1458"/>
          </a:xfrm>
        </p:grpSpPr>
        <p:sp>
          <p:nvSpPr>
            <p:cNvPr id="401433" name="Text Box 8"/>
            <p:cNvSpPr txBox="1">
              <a:spLocks noChangeAspect="1" noChangeArrowheads="1"/>
            </p:cNvSpPr>
            <p:nvPr/>
          </p:nvSpPr>
          <p:spPr bwMode="auto">
            <a:xfrm>
              <a:off x="3065" y="2111"/>
              <a:ext cx="776" cy="236"/>
            </a:xfrm>
            <a:prstGeom prst="rect">
              <a:avLst/>
            </a:prstGeom>
            <a:noFill/>
            <a:ln w="31750" algn="ctr">
              <a:noFill/>
              <a:miter lim="800000"/>
              <a:headEnd/>
              <a:tailEnd/>
            </a:ln>
          </p:spPr>
          <p:txBody>
            <a:bodyPr wrap="none">
              <a:spAutoFit/>
            </a:bodyPr>
            <a:lstStyle/>
            <a:p>
              <a:pPr algn="ctr">
                <a:spcBef>
                  <a:spcPct val="50000"/>
                </a:spcBef>
              </a:pPr>
              <a:r>
                <a:rPr lang="en-US" sz="1600"/>
                <a:t>1-4 weeks</a:t>
              </a:r>
            </a:p>
          </p:txBody>
        </p:sp>
        <p:grpSp>
          <p:nvGrpSpPr>
            <p:cNvPr id="401434" name="Group 9"/>
            <p:cNvGrpSpPr>
              <a:grpSpLocks noChangeAspect="1"/>
            </p:cNvGrpSpPr>
            <p:nvPr/>
          </p:nvGrpSpPr>
          <p:grpSpPr bwMode="auto">
            <a:xfrm>
              <a:off x="2826" y="1486"/>
              <a:ext cx="1314" cy="1458"/>
              <a:chOff x="2826" y="1486"/>
              <a:chExt cx="1314" cy="1458"/>
            </a:xfrm>
          </p:grpSpPr>
          <p:sp>
            <p:nvSpPr>
              <p:cNvPr id="401435"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a:p>
            </p:txBody>
          </p:sp>
          <p:sp>
            <p:nvSpPr>
              <p:cNvPr id="3"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grpSp>
      </p:grpSp>
      <p:grpSp>
        <p:nvGrpSpPr>
          <p:cNvPr id="401413" name="Group 12"/>
          <p:cNvGrpSpPr>
            <a:grpSpLocks noChangeAspect="1"/>
          </p:cNvGrpSpPr>
          <p:nvPr/>
        </p:nvGrpSpPr>
        <p:grpSpPr bwMode="auto">
          <a:xfrm>
            <a:off x="1706563" y="4518025"/>
            <a:ext cx="2538412" cy="1276350"/>
            <a:chOff x="576" y="2919"/>
            <a:chExt cx="1775" cy="892"/>
          </a:xfrm>
        </p:grpSpPr>
        <p:sp>
          <p:nvSpPr>
            <p:cNvPr id="401429"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a:p>
          </p:txBody>
        </p:sp>
        <p:sp>
          <p:nvSpPr>
            <p:cNvPr id="401430"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a:p>
          </p:txBody>
        </p:sp>
        <p:sp>
          <p:nvSpPr>
            <p:cNvPr id="401431"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a:p>
          </p:txBody>
        </p:sp>
        <p:sp>
          <p:nvSpPr>
            <p:cNvPr id="401432" name="Text Box 16"/>
            <p:cNvSpPr txBox="1">
              <a:spLocks noChangeAspect="1" noChangeArrowheads="1"/>
            </p:cNvSpPr>
            <p:nvPr/>
          </p:nvSpPr>
          <p:spPr bwMode="auto">
            <a:xfrm>
              <a:off x="1267" y="3427"/>
              <a:ext cx="1084" cy="384"/>
            </a:xfrm>
            <a:prstGeom prst="rect">
              <a:avLst/>
            </a:prstGeom>
            <a:noFill/>
            <a:ln w="31750" algn="ctr">
              <a:noFill/>
              <a:miter lim="800000"/>
              <a:headEnd/>
              <a:tailEnd/>
            </a:ln>
          </p:spPr>
          <p:txBody>
            <a:bodyPr wrap="none">
              <a:spAutoFit/>
            </a:bodyPr>
            <a:lstStyle/>
            <a:p>
              <a:r>
                <a:rPr lang="en-US" sz="1600" b="1" i="1">
                  <a:latin typeface="Arial Narrow" pitchFamily="34" charset="0"/>
                </a:rPr>
                <a:t>Release Backlog </a:t>
              </a:r>
            </a:p>
            <a:p>
              <a:endParaRPr lang="en-US" sz="1400">
                <a:latin typeface="Arial Narrow" pitchFamily="34" charset="0"/>
              </a:endParaRPr>
            </a:p>
          </p:txBody>
        </p:sp>
      </p:grpSp>
      <p:grpSp>
        <p:nvGrpSpPr>
          <p:cNvPr id="401414" name="Group 18"/>
          <p:cNvGrpSpPr>
            <a:grpSpLocks noChangeAspect="1"/>
          </p:cNvGrpSpPr>
          <p:nvPr/>
        </p:nvGrpSpPr>
        <p:grpSpPr bwMode="auto">
          <a:xfrm>
            <a:off x="4111625" y="4062413"/>
            <a:ext cx="806450" cy="600075"/>
            <a:chOff x="2550" y="2556"/>
            <a:chExt cx="810" cy="602"/>
          </a:xfrm>
        </p:grpSpPr>
        <p:sp>
          <p:nvSpPr>
            <p:cNvPr id="401425"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sp>
          <p:nvSpPr>
            <p:cNvPr id="401426"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sp>
          <p:nvSpPr>
            <p:cNvPr id="401427"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sp>
          <p:nvSpPr>
            <p:cNvPr id="401428"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grpSp>
      <p:sp>
        <p:nvSpPr>
          <p:cNvPr id="290839"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401416" name="Text Box 24"/>
          <p:cNvSpPr txBox="1">
            <a:spLocks noChangeAspect="1" noChangeArrowheads="1"/>
          </p:cNvSpPr>
          <p:nvPr/>
        </p:nvSpPr>
        <p:spPr bwMode="auto">
          <a:xfrm>
            <a:off x="3708400" y="3592513"/>
            <a:ext cx="1300163" cy="336550"/>
          </a:xfrm>
          <a:prstGeom prst="rect">
            <a:avLst/>
          </a:prstGeom>
          <a:noFill/>
          <a:ln w="31750" algn="ctr">
            <a:noFill/>
            <a:miter lim="800000"/>
            <a:headEnd/>
            <a:tailEnd/>
          </a:ln>
        </p:spPr>
        <p:txBody>
          <a:bodyPr wrap="none">
            <a:spAutoFit/>
          </a:bodyPr>
          <a:lstStyle/>
          <a:p>
            <a:pPr algn="ctr"/>
            <a:r>
              <a:rPr lang="en-US" sz="1600" b="1" i="1">
                <a:latin typeface="Arial Narrow" pitchFamily="34" charset="0"/>
              </a:rPr>
              <a:t>Backlog tasks</a:t>
            </a:r>
          </a:p>
        </p:txBody>
      </p:sp>
      <p:sp>
        <p:nvSpPr>
          <p:cNvPr id="290842"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401418"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a:p>
        </p:txBody>
      </p:sp>
      <p:sp>
        <p:nvSpPr>
          <p:cNvPr id="401419" name="Text Box 28"/>
          <p:cNvSpPr txBox="1">
            <a:spLocks noChangeAspect="1" noChangeArrowheads="1"/>
          </p:cNvSpPr>
          <p:nvPr/>
        </p:nvSpPr>
        <p:spPr bwMode="auto">
          <a:xfrm>
            <a:off x="7051675" y="4751388"/>
            <a:ext cx="1863725" cy="581025"/>
          </a:xfrm>
          <a:prstGeom prst="rect">
            <a:avLst/>
          </a:prstGeom>
          <a:noFill/>
          <a:ln w="31750" algn="ctr">
            <a:noFill/>
            <a:miter lim="800000"/>
            <a:headEnd/>
            <a:tailEnd/>
          </a:ln>
        </p:spPr>
        <p:txBody>
          <a:bodyPr wrap="none">
            <a:spAutoFit/>
          </a:bodyPr>
          <a:lstStyle/>
          <a:p>
            <a:pPr algn="ctr"/>
            <a:r>
              <a:rPr lang="en-US" sz="1600" b="1" i="1">
                <a:latin typeface="Arial Narrow" pitchFamily="34" charset="0"/>
              </a:rPr>
              <a:t>Potentially Shippable</a:t>
            </a:r>
          </a:p>
          <a:p>
            <a:pPr algn="ctr"/>
            <a:r>
              <a:rPr lang="en-US" sz="1600" b="1" i="1">
                <a:latin typeface="Arial Narrow" pitchFamily="34" charset="0"/>
              </a:rPr>
              <a:t>Product Increment</a:t>
            </a:r>
          </a:p>
        </p:txBody>
      </p:sp>
      <p:sp>
        <p:nvSpPr>
          <p:cNvPr id="401420"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a:p>
        </p:txBody>
      </p:sp>
      <p:sp>
        <p:nvSpPr>
          <p:cNvPr id="401421" name="Text Box 32"/>
          <p:cNvSpPr txBox="1">
            <a:spLocks noChangeAspect="1" noChangeArrowheads="1"/>
          </p:cNvSpPr>
          <p:nvPr/>
        </p:nvSpPr>
        <p:spPr bwMode="auto">
          <a:xfrm>
            <a:off x="461963" y="3659188"/>
            <a:ext cx="2227262" cy="336550"/>
          </a:xfrm>
          <a:prstGeom prst="rect">
            <a:avLst/>
          </a:prstGeom>
          <a:noFill/>
          <a:ln w="31750" algn="ctr">
            <a:noFill/>
            <a:miter lim="800000"/>
            <a:headEnd/>
            <a:tailEnd/>
          </a:ln>
        </p:spPr>
        <p:txBody>
          <a:bodyPr>
            <a:spAutoFit/>
          </a:bodyPr>
          <a:lstStyle/>
          <a:p>
            <a:r>
              <a:rPr lang="en-US" sz="1600" b="1" i="1">
                <a:latin typeface="Arial Narrow" pitchFamily="34" charset="0"/>
              </a:rPr>
              <a:t>Iteration Backlog</a:t>
            </a:r>
          </a:p>
        </p:txBody>
      </p:sp>
      <p:sp>
        <p:nvSpPr>
          <p:cNvPr id="27" name="Oval 26"/>
          <p:cNvSpPr/>
          <p:nvPr/>
        </p:nvSpPr>
        <p:spPr>
          <a:xfrm>
            <a:off x="4114800" y="1143000"/>
            <a:ext cx="2476500" cy="2247900"/>
          </a:xfrm>
          <a:prstGeom prst="ellipse">
            <a:avLst/>
          </a:prstGeom>
          <a:noFill/>
          <a:ln>
            <a:solidFill>
              <a:schemeClr val="tx1"/>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ChangeArrowheads="1"/>
          </p:cNvSpPr>
          <p:nvPr>
            <p:ph type="title" idx="4294967295"/>
          </p:nvPr>
        </p:nvSpPr>
        <p:spPr>
          <a:xfrm>
            <a:off x="0" y="166688"/>
            <a:ext cx="8261350" cy="863600"/>
          </a:xfrm>
        </p:spPr>
        <p:txBody>
          <a:bodyPr/>
          <a:lstStyle/>
          <a:p>
            <a:pPr eaLnBrk="1" hangingPunct="1"/>
            <a:r>
              <a:rPr lang="en-US" dirty="0" smtClean="0"/>
              <a:t>Daily Standup</a:t>
            </a:r>
          </a:p>
        </p:txBody>
      </p:sp>
      <p:pic>
        <p:nvPicPr>
          <p:cNvPr id="403458" name="Picture 5" descr="IMG_6988"/>
          <p:cNvPicPr>
            <a:picLocks noChangeAspect="1" noChangeArrowheads="1"/>
          </p:cNvPicPr>
          <p:nvPr/>
        </p:nvPicPr>
        <p:blipFill>
          <a:blip r:embed="rId3"/>
          <a:srcRect/>
          <a:stretch>
            <a:fillRect/>
          </a:stretch>
        </p:blipFill>
        <p:spPr bwMode="auto">
          <a:xfrm>
            <a:off x="654050" y="1009650"/>
            <a:ext cx="7158038" cy="5367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http://upload.wikimedia.org/wikipedia/commons/b/bd/Scru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0" y="1237265"/>
            <a:ext cx="8973970" cy="46496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p:txBody>
          <a:bodyPr/>
          <a:lstStyle/>
          <a:p>
            <a:r>
              <a:rPr lang="en-US" dirty="0" smtClean="0"/>
              <a:t>The Scrum</a:t>
            </a:r>
            <a:endParaRPr lang="en-US" dirty="0"/>
          </a:p>
        </p:txBody>
      </p:sp>
    </p:spTree>
    <p:extLst>
      <p:ext uri="{BB962C8B-B14F-4D97-AF65-F5344CB8AC3E}">
        <p14:creationId xmlns:p14="http://schemas.microsoft.com/office/powerpoint/2010/main" val="31703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noChangeArrowheads="1"/>
          </p:cNvSpPr>
          <p:nvPr>
            <p:ph type="title"/>
          </p:nvPr>
        </p:nvSpPr>
        <p:spPr>
          <a:xfrm>
            <a:off x="423863" y="165100"/>
            <a:ext cx="8261350" cy="863600"/>
          </a:xfrm>
        </p:spPr>
        <p:txBody>
          <a:bodyPr rIns="34290"/>
          <a:lstStyle/>
          <a:p>
            <a:r>
              <a:rPr lang="en-US" dirty="0" smtClean="0"/>
              <a:t>3 questions for the Daily Standup</a:t>
            </a:r>
          </a:p>
        </p:txBody>
      </p:sp>
      <p:sp>
        <p:nvSpPr>
          <p:cNvPr id="405509" name="Rectangle 18"/>
          <p:cNvSpPr>
            <a:spLocks noGrp="1" noChangeArrowheads="1"/>
          </p:cNvSpPr>
          <p:nvPr>
            <p:ph idx="1"/>
          </p:nvPr>
        </p:nvSpPr>
        <p:spPr>
          <a:xfrm>
            <a:off x="4178300" y="5505450"/>
            <a:ext cx="4865688" cy="1092200"/>
          </a:xfrm>
        </p:spPr>
        <p:txBody>
          <a:bodyPr/>
          <a:lstStyle/>
          <a:p>
            <a:pPr>
              <a:lnSpc>
                <a:spcPct val="60000"/>
              </a:lnSpc>
              <a:buFont typeface="Wingdings" pitchFamily="2" charset="2"/>
              <a:buNone/>
            </a:pPr>
            <a:r>
              <a:rPr lang="en-US" dirty="0" smtClean="0"/>
              <a:t>15-minutes</a:t>
            </a:r>
          </a:p>
        </p:txBody>
      </p:sp>
      <p:grpSp>
        <p:nvGrpSpPr>
          <p:cNvPr id="405506" name="Group 3"/>
          <p:cNvGrpSpPr>
            <a:grpSpLocks/>
          </p:cNvGrpSpPr>
          <p:nvPr/>
        </p:nvGrpSpPr>
        <p:grpSpPr bwMode="auto">
          <a:xfrm>
            <a:off x="1508125" y="949325"/>
            <a:ext cx="6184900" cy="1371600"/>
            <a:chOff x="0" y="0"/>
            <a:chExt cx="4328" cy="960"/>
          </a:xfrm>
        </p:grpSpPr>
        <p:sp>
          <p:nvSpPr>
            <p:cNvPr id="344068" name="AutoShape 4"/>
            <p:cNvSpPr>
              <a:spLocks/>
            </p:cNvSpPr>
            <p:nvPr/>
          </p:nvSpPr>
          <p:spPr bwMode="auto">
            <a:xfrm>
              <a:off x="0" y="312"/>
              <a:ext cx="4264" cy="648"/>
            </a:xfrm>
            <a:prstGeom prst="roundRect">
              <a:avLst>
                <a:gd name="adj" fmla="val 29630"/>
              </a:avLst>
            </a:prstGeom>
            <a:blipFill dpi="0" rotWithShape="0">
              <a:blip r:embed="rId3" cstate="print"/>
              <a:srcRect/>
              <a:tile tx="0" ty="0" sx="100000" sy="100000" flip="none" algn="tl"/>
            </a:blipFill>
            <a:ln w="25400">
              <a:solidFill>
                <a:srgbClr val="00531C"/>
              </a:solidFill>
              <a:round/>
              <a:headEnd/>
              <a:tailEnd/>
            </a:ln>
            <a:effectLst>
              <a:outerShdw dist="63500" dir="2700000" algn="ctr" rotWithShape="0">
                <a:schemeClr val="bg2">
                  <a:alpha val="29999"/>
                </a:schemeClr>
              </a:outerShdw>
            </a:effectLst>
          </p:spPr>
          <p:txBody>
            <a:bodyPr lIns="0" tIns="0" rIns="0" bIns="0" anchor="ctr"/>
            <a:lstStyle/>
            <a:p>
              <a:pPr defTabSz="822325">
                <a:tabLst>
                  <a:tab pos="960438" algn="l"/>
                </a:tabLst>
                <a:defRPr/>
              </a:pPr>
              <a:r>
                <a:rPr lang="en-US" sz="3200">
                  <a:solidFill>
                    <a:srgbClr val="FFFFFF"/>
                  </a:solidFill>
                  <a:sym typeface="Arial" charset="0"/>
                </a:rPr>
                <a:t>What did you do yesterday?</a:t>
              </a:r>
            </a:p>
          </p:txBody>
        </p:sp>
        <p:grpSp>
          <p:nvGrpSpPr>
            <p:cNvPr id="405521" name="Group 5"/>
            <p:cNvGrpSpPr>
              <a:grpSpLocks/>
            </p:cNvGrpSpPr>
            <p:nvPr/>
          </p:nvGrpSpPr>
          <p:grpSpPr bwMode="auto">
            <a:xfrm>
              <a:off x="3728" y="0"/>
              <a:ext cx="600" cy="600"/>
              <a:chOff x="0" y="0"/>
              <a:chExt cx="600" cy="600"/>
            </a:xfrm>
          </p:grpSpPr>
          <p:pic>
            <p:nvPicPr>
              <p:cNvPr id="344070" name="Picture 6"/>
              <p:cNvPicPr>
                <a:picLocks noChangeAspect="1" noChangeArrowheads="1"/>
              </p:cNvPicPr>
              <p:nvPr/>
            </p:nvPicPr>
            <p:blipFill>
              <a:blip r:embed="rId4"/>
              <a:srcRect/>
              <a:stretch>
                <a:fillRect/>
              </a:stretch>
            </p:blipFill>
            <p:spPr bwMode="auto">
              <a:xfrm>
                <a:off x="0" y="0"/>
                <a:ext cx="600" cy="600"/>
              </a:xfrm>
              <a:prstGeom prst="rect">
                <a:avLst/>
              </a:prstGeom>
              <a:noFill/>
              <a:ln w="25400">
                <a:noFill/>
                <a:miter lim="800000"/>
                <a:headEnd/>
                <a:tailEnd/>
              </a:ln>
              <a:effectLst>
                <a:outerShdw dist="101600" dir="2700000" algn="ctr" rotWithShape="0">
                  <a:schemeClr val="bg2">
                    <a:alpha val="79999"/>
                  </a:schemeClr>
                </a:outerShdw>
              </a:effectLst>
            </p:spPr>
          </p:pic>
          <p:sp>
            <p:nvSpPr>
              <p:cNvPr id="344071" name="Rectangle 7"/>
              <p:cNvSpPr>
                <a:spLocks/>
              </p:cNvSpPr>
              <p:nvPr/>
            </p:nvSpPr>
            <p:spPr bwMode="auto">
              <a:xfrm>
                <a:off x="123" y="40"/>
                <a:ext cx="332" cy="528"/>
              </a:xfrm>
              <a:prstGeom prst="rect">
                <a:avLst/>
              </a:prstGeom>
              <a:noFill/>
              <a:ln w="9525">
                <a:noFill/>
                <a:miter lim="800000"/>
                <a:headEnd/>
                <a:tailEnd/>
              </a:ln>
              <a:effectLst>
                <a:outerShdw dist="25399" dir="13500000" algn="ctr" rotWithShape="0">
                  <a:schemeClr val="bg2"/>
                </a:outerShdw>
              </a:effectLst>
            </p:spPr>
            <p:txBody>
              <a:bodyPr lIns="45720" rIns="45720"/>
              <a:lstStyle/>
              <a:p>
                <a:pPr algn="ctr" defTabSz="822325">
                  <a:tabLst>
                    <a:tab pos="960438" algn="l"/>
                  </a:tabLst>
                  <a:defRPr/>
                </a:pPr>
                <a:r>
                  <a:rPr lang="en-US" sz="4500">
                    <a:solidFill>
                      <a:srgbClr val="FFFFFF"/>
                    </a:solidFill>
                    <a:latin typeface="Arial Rounded MT Bold" pitchFamily="34" charset="0"/>
                    <a:sym typeface="Arial Rounded MT Bold" pitchFamily="34" charset="0"/>
                  </a:rPr>
                  <a:t>1</a:t>
                </a:r>
              </a:p>
            </p:txBody>
          </p:sp>
        </p:grpSp>
      </p:grpSp>
      <p:grpSp>
        <p:nvGrpSpPr>
          <p:cNvPr id="405507" name="Group 8"/>
          <p:cNvGrpSpPr>
            <a:grpSpLocks/>
          </p:cNvGrpSpPr>
          <p:nvPr/>
        </p:nvGrpSpPr>
        <p:grpSpPr bwMode="auto">
          <a:xfrm>
            <a:off x="1508125" y="2332038"/>
            <a:ext cx="6184900" cy="1371600"/>
            <a:chOff x="0" y="0"/>
            <a:chExt cx="4328" cy="960"/>
          </a:xfrm>
        </p:grpSpPr>
        <p:sp>
          <p:nvSpPr>
            <p:cNvPr id="344073" name="AutoShape 9"/>
            <p:cNvSpPr>
              <a:spLocks/>
            </p:cNvSpPr>
            <p:nvPr/>
          </p:nvSpPr>
          <p:spPr bwMode="auto">
            <a:xfrm>
              <a:off x="0" y="312"/>
              <a:ext cx="4264" cy="648"/>
            </a:xfrm>
            <a:prstGeom prst="roundRect">
              <a:avLst>
                <a:gd name="adj" fmla="val 29630"/>
              </a:avLst>
            </a:prstGeom>
            <a:blipFill dpi="0" rotWithShape="0">
              <a:blip r:embed="rId3" cstate="print"/>
              <a:srcRect/>
              <a:tile tx="0" ty="0" sx="100000" sy="100000" flip="none" algn="tl"/>
            </a:blipFill>
            <a:ln w="25400">
              <a:solidFill>
                <a:srgbClr val="00531C"/>
              </a:solidFill>
              <a:round/>
              <a:headEnd/>
              <a:tailEnd/>
            </a:ln>
            <a:effectLst>
              <a:outerShdw dist="63500" dir="2700000" algn="ctr" rotWithShape="0">
                <a:schemeClr val="bg2">
                  <a:alpha val="29999"/>
                </a:schemeClr>
              </a:outerShdw>
            </a:effectLst>
          </p:spPr>
          <p:txBody>
            <a:bodyPr lIns="0" tIns="0" rIns="0" bIns="0" anchor="ctr"/>
            <a:lstStyle/>
            <a:p>
              <a:pPr defTabSz="822325">
                <a:tabLst>
                  <a:tab pos="960438" algn="l"/>
                </a:tabLst>
                <a:defRPr/>
              </a:pPr>
              <a:r>
                <a:rPr lang="en-US" sz="3200">
                  <a:solidFill>
                    <a:srgbClr val="FFFFFF"/>
                  </a:solidFill>
                  <a:sym typeface="Arial" charset="0"/>
                </a:rPr>
                <a:t>What will you do today?</a:t>
              </a:r>
            </a:p>
          </p:txBody>
        </p:sp>
        <p:grpSp>
          <p:nvGrpSpPr>
            <p:cNvPr id="405517" name="Group 10"/>
            <p:cNvGrpSpPr>
              <a:grpSpLocks/>
            </p:cNvGrpSpPr>
            <p:nvPr/>
          </p:nvGrpSpPr>
          <p:grpSpPr bwMode="auto">
            <a:xfrm>
              <a:off x="3728" y="0"/>
              <a:ext cx="600" cy="600"/>
              <a:chOff x="0" y="0"/>
              <a:chExt cx="600" cy="600"/>
            </a:xfrm>
          </p:grpSpPr>
          <p:pic>
            <p:nvPicPr>
              <p:cNvPr id="344075" name="Picture 11"/>
              <p:cNvPicPr>
                <a:picLocks noChangeAspect="1" noChangeArrowheads="1"/>
              </p:cNvPicPr>
              <p:nvPr/>
            </p:nvPicPr>
            <p:blipFill>
              <a:blip r:embed="rId4"/>
              <a:srcRect/>
              <a:stretch>
                <a:fillRect/>
              </a:stretch>
            </p:blipFill>
            <p:spPr bwMode="auto">
              <a:xfrm>
                <a:off x="0" y="0"/>
                <a:ext cx="600" cy="600"/>
              </a:xfrm>
              <a:prstGeom prst="rect">
                <a:avLst/>
              </a:prstGeom>
              <a:noFill/>
              <a:ln w="25400">
                <a:noFill/>
                <a:miter lim="800000"/>
                <a:headEnd/>
                <a:tailEnd/>
              </a:ln>
              <a:effectLst>
                <a:outerShdw dist="101600" dir="2700000" algn="ctr" rotWithShape="0">
                  <a:schemeClr val="bg2">
                    <a:alpha val="79999"/>
                  </a:schemeClr>
                </a:outerShdw>
              </a:effectLst>
            </p:spPr>
          </p:pic>
          <p:sp>
            <p:nvSpPr>
              <p:cNvPr id="344076" name="Rectangle 12"/>
              <p:cNvSpPr>
                <a:spLocks/>
              </p:cNvSpPr>
              <p:nvPr/>
            </p:nvSpPr>
            <p:spPr bwMode="auto">
              <a:xfrm>
                <a:off x="123" y="40"/>
                <a:ext cx="332" cy="528"/>
              </a:xfrm>
              <a:prstGeom prst="rect">
                <a:avLst/>
              </a:prstGeom>
              <a:noFill/>
              <a:ln w="9525">
                <a:noFill/>
                <a:miter lim="800000"/>
                <a:headEnd/>
                <a:tailEnd/>
              </a:ln>
              <a:effectLst>
                <a:outerShdw dist="25399" dir="13500000" algn="ctr" rotWithShape="0">
                  <a:schemeClr val="bg2"/>
                </a:outerShdw>
              </a:effectLst>
            </p:spPr>
            <p:txBody>
              <a:bodyPr lIns="45720" rIns="45720"/>
              <a:lstStyle/>
              <a:p>
                <a:pPr algn="ctr" defTabSz="822325">
                  <a:tabLst>
                    <a:tab pos="960438" algn="l"/>
                  </a:tabLst>
                  <a:defRPr/>
                </a:pPr>
                <a:r>
                  <a:rPr lang="en-US" sz="4500">
                    <a:solidFill>
                      <a:srgbClr val="FFFFFF"/>
                    </a:solidFill>
                    <a:latin typeface="Arial Rounded MT Bold" pitchFamily="34" charset="0"/>
                    <a:sym typeface="Arial Rounded MT Bold" pitchFamily="34" charset="0"/>
                  </a:rPr>
                  <a:t>2</a:t>
                </a:r>
              </a:p>
            </p:txBody>
          </p:sp>
        </p:grpSp>
      </p:grpSp>
      <p:grpSp>
        <p:nvGrpSpPr>
          <p:cNvPr id="405508" name="Group 13"/>
          <p:cNvGrpSpPr>
            <a:grpSpLocks/>
          </p:cNvGrpSpPr>
          <p:nvPr/>
        </p:nvGrpSpPr>
        <p:grpSpPr bwMode="auto">
          <a:xfrm>
            <a:off x="1508125" y="3714750"/>
            <a:ext cx="6184900" cy="1371600"/>
            <a:chOff x="0" y="0"/>
            <a:chExt cx="4328" cy="960"/>
          </a:xfrm>
        </p:grpSpPr>
        <p:sp>
          <p:nvSpPr>
            <p:cNvPr id="344078" name="AutoShape 14"/>
            <p:cNvSpPr>
              <a:spLocks/>
            </p:cNvSpPr>
            <p:nvPr/>
          </p:nvSpPr>
          <p:spPr bwMode="auto">
            <a:xfrm>
              <a:off x="0" y="312"/>
              <a:ext cx="4264" cy="648"/>
            </a:xfrm>
            <a:prstGeom prst="roundRect">
              <a:avLst>
                <a:gd name="adj" fmla="val 29630"/>
              </a:avLst>
            </a:prstGeom>
            <a:blipFill dpi="0" rotWithShape="0">
              <a:blip r:embed="rId3" cstate="print"/>
              <a:srcRect/>
              <a:tile tx="0" ty="0" sx="100000" sy="100000" flip="none" algn="tl"/>
            </a:blipFill>
            <a:ln w="25400">
              <a:solidFill>
                <a:srgbClr val="00531C"/>
              </a:solidFill>
              <a:round/>
              <a:headEnd/>
              <a:tailEnd/>
            </a:ln>
            <a:effectLst>
              <a:outerShdw dist="63500" dir="2700000" algn="ctr" rotWithShape="0">
                <a:schemeClr val="bg2">
                  <a:alpha val="29999"/>
                </a:schemeClr>
              </a:outerShdw>
            </a:effectLst>
          </p:spPr>
          <p:txBody>
            <a:bodyPr lIns="0" tIns="0" rIns="0" bIns="0" anchor="ctr"/>
            <a:lstStyle/>
            <a:p>
              <a:pPr defTabSz="822325">
                <a:tabLst>
                  <a:tab pos="960438" algn="l"/>
                </a:tabLst>
                <a:defRPr/>
              </a:pPr>
              <a:r>
                <a:rPr lang="en-US" sz="3200">
                  <a:solidFill>
                    <a:srgbClr val="FFFFFF"/>
                  </a:solidFill>
                  <a:sym typeface="Arial" charset="0"/>
                </a:rPr>
                <a:t>Is anything in your way?</a:t>
              </a:r>
            </a:p>
          </p:txBody>
        </p:sp>
        <p:grpSp>
          <p:nvGrpSpPr>
            <p:cNvPr id="405513" name="Group 15"/>
            <p:cNvGrpSpPr>
              <a:grpSpLocks/>
            </p:cNvGrpSpPr>
            <p:nvPr/>
          </p:nvGrpSpPr>
          <p:grpSpPr bwMode="auto">
            <a:xfrm>
              <a:off x="3728" y="0"/>
              <a:ext cx="600" cy="600"/>
              <a:chOff x="0" y="0"/>
              <a:chExt cx="600" cy="600"/>
            </a:xfrm>
          </p:grpSpPr>
          <p:pic>
            <p:nvPicPr>
              <p:cNvPr id="344080" name="Picture 16"/>
              <p:cNvPicPr>
                <a:picLocks noChangeAspect="1" noChangeArrowheads="1"/>
              </p:cNvPicPr>
              <p:nvPr/>
            </p:nvPicPr>
            <p:blipFill>
              <a:blip r:embed="rId4"/>
              <a:srcRect/>
              <a:stretch>
                <a:fillRect/>
              </a:stretch>
            </p:blipFill>
            <p:spPr bwMode="auto">
              <a:xfrm>
                <a:off x="0" y="0"/>
                <a:ext cx="600" cy="600"/>
              </a:xfrm>
              <a:prstGeom prst="rect">
                <a:avLst/>
              </a:prstGeom>
              <a:noFill/>
              <a:ln w="25400">
                <a:noFill/>
                <a:miter lim="800000"/>
                <a:headEnd/>
                <a:tailEnd/>
              </a:ln>
              <a:effectLst>
                <a:outerShdw dist="101600" dir="2700000" algn="ctr" rotWithShape="0">
                  <a:schemeClr val="bg2">
                    <a:alpha val="79999"/>
                  </a:schemeClr>
                </a:outerShdw>
              </a:effectLst>
            </p:spPr>
          </p:pic>
          <p:sp>
            <p:nvSpPr>
              <p:cNvPr id="344081" name="Rectangle 17"/>
              <p:cNvSpPr>
                <a:spLocks/>
              </p:cNvSpPr>
              <p:nvPr/>
            </p:nvSpPr>
            <p:spPr bwMode="auto">
              <a:xfrm>
                <a:off x="123" y="40"/>
                <a:ext cx="332" cy="528"/>
              </a:xfrm>
              <a:prstGeom prst="rect">
                <a:avLst/>
              </a:prstGeom>
              <a:noFill/>
              <a:ln w="9525">
                <a:noFill/>
                <a:miter lim="800000"/>
                <a:headEnd/>
                <a:tailEnd/>
              </a:ln>
              <a:effectLst>
                <a:outerShdw dist="25399" dir="13500000" algn="ctr" rotWithShape="0">
                  <a:schemeClr val="bg2"/>
                </a:outerShdw>
              </a:effectLst>
            </p:spPr>
            <p:txBody>
              <a:bodyPr lIns="45720" rIns="45720"/>
              <a:lstStyle/>
              <a:p>
                <a:pPr algn="ctr" defTabSz="822325">
                  <a:tabLst>
                    <a:tab pos="960438" algn="l"/>
                  </a:tabLst>
                  <a:defRPr/>
                </a:pPr>
                <a:r>
                  <a:rPr lang="en-US" sz="4500">
                    <a:solidFill>
                      <a:srgbClr val="FFFFFF"/>
                    </a:solidFill>
                    <a:latin typeface="Arial Rounded MT Bold" pitchFamily="34" charset="0"/>
                    <a:sym typeface="Arial Rounded MT Bold" pitchFamily="34" charset="0"/>
                  </a:rPr>
                  <a:t>3</a:t>
                </a:r>
              </a:p>
            </p:txBody>
          </p:sp>
        </p:grpSp>
      </p:grpSp>
      <p:sp>
        <p:nvSpPr>
          <p:cNvPr id="344085" name="AutoShape 21"/>
          <p:cNvSpPr>
            <a:spLocks noChangeArrowheads="1"/>
          </p:cNvSpPr>
          <p:nvPr/>
        </p:nvSpPr>
        <p:spPr bwMode="auto">
          <a:xfrm rot="6109147" flipH="1" flipV="1">
            <a:off x="1899444" y="5372894"/>
            <a:ext cx="1282700" cy="1312862"/>
          </a:xfrm>
          <a:custGeom>
            <a:avLst/>
            <a:gdLst>
              <a:gd name="T0" fmla="*/ 1020 w 21600"/>
              <a:gd name="T1" fmla="*/ 126 h 21600"/>
              <a:gd name="T2" fmla="*/ 106 w 21600"/>
              <a:gd name="T3" fmla="*/ 439 h 21600"/>
              <a:gd name="T4" fmla="*/ 906 w 21600"/>
              <a:gd name="T5" fmla="*/ 249 h 21600"/>
              <a:gd name="T6" fmla="*/ 953 w 21600"/>
              <a:gd name="T7" fmla="*/ 1177 h 21600"/>
              <a:gd name="T8" fmla="*/ 626 w 21600"/>
              <a:gd name="T9" fmla="*/ 1072 h 21600"/>
              <a:gd name="T10" fmla="*/ 745 w 21600"/>
              <a:gd name="T11" fmla="*/ 782 h 21600"/>
              <a:gd name="T12" fmla="*/ 0 60000 65536"/>
              <a:gd name="T13" fmla="*/ 0 60000 65536"/>
              <a:gd name="T14" fmla="*/ 0 60000 65536"/>
              <a:gd name="T15" fmla="*/ 0 60000 65536"/>
              <a:gd name="T16" fmla="*/ 0 60000 65536"/>
              <a:gd name="T17" fmla="*/ 0 60000 65536"/>
              <a:gd name="T18" fmla="*/ 3167 w 21600"/>
              <a:gd name="T19" fmla="*/ 3170 h 21600"/>
              <a:gd name="T20" fmla="*/ 18433 w 21600"/>
              <a:gd name="T21" fmla="*/ 1843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vert="eaVert" wrap="none" anchor="ctr"/>
          <a:lstStyle/>
          <a:p>
            <a:pPr>
              <a:defRPr/>
            </a:pPr>
            <a:endParaRPr lang="en-US"/>
          </a:p>
        </p:txBody>
      </p:sp>
      <p:sp>
        <p:nvSpPr>
          <p:cNvPr id="405511" name="Text Box 22"/>
          <p:cNvSpPr txBox="1">
            <a:spLocks noChangeArrowheads="1"/>
          </p:cNvSpPr>
          <p:nvPr/>
        </p:nvSpPr>
        <p:spPr bwMode="auto">
          <a:xfrm>
            <a:off x="2038350" y="5848350"/>
            <a:ext cx="974725" cy="336550"/>
          </a:xfrm>
          <a:prstGeom prst="rect">
            <a:avLst/>
          </a:prstGeom>
          <a:noFill/>
          <a:ln w="31750" algn="ctr">
            <a:noFill/>
            <a:miter lim="800000"/>
            <a:headEnd/>
            <a:tailEnd/>
          </a:ln>
        </p:spPr>
        <p:txBody>
          <a:bodyPr wrap="none">
            <a:spAutoFit/>
          </a:bodyPr>
          <a:lstStyle/>
          <a:p>
            <a:pPr algn="ctr">
              <a:spcBef>
                <a:spcPct val="50000"/>
              </a:spcBef>
            </a:pPr>
            <a:r>
              <a:rPr lang="en-US" sz="1600"/>
              <a:t>24 hours</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title" idx="4294967295"/>
          </p:nvPr>
        </p:nvSpPr>
        <p:spPr>
          <a:xfrm>
            <a:off x="0" y="166688"/>
            <a:ext cx="8261350" cy="863600"/>
          </a:xfrm>
        </p:spPr>
        <p:txBody>
          <a:bodyPr/>
          <a:lstStyle/>
          <a:p>
            <a:pPr eaLnBrk="1" hangingPunct="1"/>
            <a:r>
              <a:rPr lang="en-US" dirty="0" smtClean="0"/>
              <a:t>Tracking Progress</a:t>
            </a:r>
          </a:p>
        </p:txBody>
      </p:sp>
      <p:pic>
        <p:nvPicPr>
          <p:cNvPr id="407554" name="Picture 4" descr="IMG_6990"/>
          <p:cNvPicPr>
            <a:picLocks noChangeAspect="1" noChangeArrowheads="1"/>
          </p:cNvPicPr>
          <p:nvPr/>
        </p:nvPicPr>
        <p:blipFill>
          <a:blip r:embed="rId3"/>
          <a:srcRect/>
          <a:stretch>
            <a:fillRect/>
          </a:stretch>
        </p:blipFill>
        <p:spPr bwMode="auto">
          <a:xfrm>
            <a:off x="1038225" y="971550"/>
            <a:ext cx="7158038" cy="5367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p:cNvSpPr>
            <a:spLocks noGrp="1" noChangeArrowheads="1"/>
          </p:cNvSpPr>
          <p:nvPr>
            <p:ph type="title" idx="4294967295"/>
          </p:nvPr>
        </p:nvSpPr>
        <p:spPr>
          <a:xfrm>
            <a:off x="0" y="166688"/>
            <a:ext cx="8261350" cy="863600"/>
          </a:xfrm>
        </p:spPr>
        <p:txBody>
          <a:bodyPr/>
          <a:lstStyle/>
          <a:p>
            <a:pPr eaLnBrk="1" hangingPunct="1"/>
            <a:r>
              <a:rPr lang="en-US" dirty="0" err="1" smtClean="0"/>
              <a:t>Burndown</a:t>
            </a:r>
            <a:r>
              <a:rPr lang="en-US" dirty="0" smtClean="0"/>
              <a:t> Chart</a:t>
            </a:r>
          </a:p>
        </p:txBody>
      </p:sp>
      <p:pic>
        <p:nvPicPr>
          <p:cNvPr id="409602" name="Picture 11"/>
          <p:cNvPicPr>
            <a:picLocks noChangeAspect="1" noChangeArrowheads="1"/>
          </p:cNvPicPr>
          <p:nvPr/>
        </p:nvPicPr>
        <p:blipFill>
          <a:blip r:embed="rId3"/>
          <a:srcRect/>
          <a:stretch>
            <a:fillRect/>
          </a:stretch>
        </p:blipFill>
        <p:spPr bwMode="auto">
          <a:xfrm>
            <a:off x="231775" y="741363"/>
            <a:ext cx="8674100" cy="593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p:txBody>
          <a:bodyPr/>
          <a:lstStyle/>
          <a:p>
            <a:r>
              <a:rPr lang="en-US" dirty="0" smtClean="0"/>
              <a:t>Agile/Scrum in a Nutshell </a:t>
            </a:r>
          </a:p>
        </p:txBody>
      </p:sp>
      <p:sp>
        <p:nvSpPr>
          <p:cNvPr id="290821"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389123" name="Text Box 6"/>
          <p:cNvSpPr txBox="1">
            <a:spLocks noChangeAspect="1" noChangeArrowheads="1"/>
          </p:cNvSpPr>
          <p:nvPr/>
        </p:nvSpPr>
        <p:spPr bwMode="auto">
          <a:xfrm>
            <a:off x="4838700" y="2124075"/>
            <a:ext cx="974725" cy="336550"/>
          </a:xfrm>
          <a:prstGeom prst="rect">
            <a:avLst/>
          </a:prstGeom>
          <a:noFill/>
          <a:ln w="31750" algn="ctr">
            <a:noFill/>
            <a:miter lim="800000"/>
            <a:headEnd/>
            <a:tailEnd/>
          </a:ln>
        </p:spPr>
        <p:txBody>
          <a:bodyPr wrap="none">
            <a:spAutoFit/>
          </a:bodyPr>
          <a:lstStyle/>
          <a:p>
            <a:pPr algn="ctr">
              <a:spcBef>
                <a:spcPct val="50000"/>
              </a:spcBef>
            </a:pPr>
            <a:r>
              <a:rPr lang="en-US" sz="1600"/>
              <a:t>24 hours</a:t>
            </a:r>
          </a:p>
        </p:txBody>
      </p:sp>
      <p:grpSp>
        <p:nvGrpSpPr>
          <p:cNvPr id="389124" name="Group 7"/>
          <p:cNvGrpSpPr>
            <a:grpSpLocks noChangeAspect="1"/>
          </p:cNvGrpSpPr>
          <p:nvPr/>
        </p:nvGrpSpPr>
        <p:grpSpPr bwMode="auto">
          <a:xfrm>
            <a:off x="4924425" y="2468563"/>
            <a:ext cx="1878013" cy="2084387"/>
            <a:chOff x="2826" y="1486"/>
            <a:chExt cx="1314" cy="1458"/>
          </a:xfrm>
        </p:grpSpPr>
        <p:sp>
          <p:nvSpPr>
            <p:cNvPr id="389141" name="Text Box 8"/>
            <p:cNvSpPr txBox="1">
              <a:spLocks noChangeAspect="1" noChangeArrowheads="1"/>
            </p:cNvSpPr>
            <p:nvPr/>
          </p:nvSpPr>
          <p:spPr bwMode="auto">
            <a:xfrm>
              <a:off x="3065" y="2111"/>
              <a:ext cx="776" cy="236"/>
            </a:xfrm>
            <a:prstGeom prst="rect">
              <a:avLst/>
            </a:prstGeom>
            <a:noFill/>
            <a:ln w="31750" algn="ctr">
              <a:noFill/>
              <a:miter lim="800000"/>
              <a:headEnd/>
              <a:tailEnd/>
            </a:ln>
          </p:spPr>
          <p:txBody>
            <a:bodyPr wrap="none">
              <a:spAutoFit/>
            </a:bodyPr>
            <a:lstStyle/>
            <a:p>
              <a:pPr algn="ctr">
                <a:spcBef>
                  <a:spcPct val="50000"/>
                </a:spcBef>
              </a:pPr>
              <a:r>
                <a:rPr lang="en-US" sz="1600"/>
                <a:t>1-4 weeks</a:t>
              </a:r>
            </a:p>
          </p:txBody>
        </p:sp>
        <p:grpSp>
          <p:nvGrpSpPr>
            <p:cNvPr id="389142" name="Group 9"/>
            <p:cNvGrpSpPr>
              <a:grpSpLocks noChangeAspect="1"/>
            </p:cNvGrpSpPr>
            <p:nvPr/>
          </p:nvGrpSpPr>
          <p:grpSpPr bwMode="auto">
            <a:xfrm>
              <a:off x="2826" y="1486"/>
              <a:ext cx="1314" cy="1458"/>
              <a:chOff x="2826" y="1486"/>
              <a:chExt cx="1314" cy="1458"/>
            </a:xfrm>
          </p:grpSpPr>
          <p:sp>
            <p:nvSpPr>
              <p:cNvPr id="389143"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a:p>
            </p:txBody>
          </p:sp>
          <p:sp>
            <p:nvSpPr>
              <p:cNvPr id="3"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grpSp>
      </p:grpSp>
      <p:sp>
        <p:nvSpPr>
          <p:cNvPr id="389125" name="AutoShape 13"/>
          <p:cNvSpPr>
            <a:spLocks noChangeAspect="1" noChangeArrowheads="1"/>
          </p:cNvSpPr>
          <p:nvPr/>
        </p:nvSpPr>
        <p:spPr bwMode="auto">
          <a:xfrm>
            <a:off x="1706563" y="5254625"/>
            <a:ext cx="828675" cy="466725"/>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a:p>
        </p:txBody>
      </p:sp>
      <p:sp>
        <p:nvSpPr>
          <p:cNvPr id="389126" name="AutoShape 14"/>
          <p:cNvSpPr>
            <a:spLocks noChangeAspect="1" noChangeArrowheads="1"/>
          </p:cNvSpPr>
          <p:nvPr/>
        </p:nvSpPr>
        <p:spPr bwMode="auto">
          <a:xfrm>
            <a:off x="1987550" y="4879975"/>
            <a:ext cx="827088" cy="466725"/>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a:p>
        </p:txBody>
      </p:sp>
      <p:sp>
        <p:nvSpPr>
          <p:cNvPr id="389127" name="AutoShape 15"/>
          <p:cNvSpPr>
            <a:spLocks noChangeAspect="1" noChangeArrowheads="1"/>
          </p:cNvSpPr>
          <p:nvPr/>
        </p:nvSpPr>
        <p:spPr bwMode="auto">
          <a:xfrm>
            <a:off x="1779588" y="4518025"/>
            <a:ext cx="828675" cy="466725"/>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a:p>
        </p:txBody>
      </p:sp>
      <p:sp>
        <p:nvSpPr>
          <p:cNvPr id="389128" name="Text Box 16"/>
          <p:cNvSpPr txBox="1">
            <a:spLocks noChangeAspect="1" noChangeArrowheads="1"/>
          </p:cNvSpPr>
          <p:nvPr/>
        </p:nvSpPr>
        <p:spPr bwMode="auto">
          <a:xfrm>
            <a:off x="269875" y="4965700"/>
            <a:ext cx="1550988" cy="549275"/>
          </a:xfrm>
          <a:prstGeom prst="rect">
            <a:avLst/>
          </a:prstGeom>
          <a:noFill/>
          <a:ln w="31750" algn="ctr">
            <a:noFill/>
            <a:miter lim="800000"/>
            <a:headEnd/>
            <a:tailEnd/>
          </a:ln>
        </p:spPr>
        <p:txBody>
          <a:bodyPr wrap="none">
            <a:spAutoFit/>
          </a:bodyPr>
          <a:lstStyle/>
          <a:p>
            <a:r>
              <a:rPr lang="en-US" sz="1600" b="1" i="1">
                <a:latin typeface="Arial Narrow" pitchFamily="34" charset="0"/>
              </a:rPr>
              <a:t>Release Backlog </a:t>
            </a:r>
          </a:p>
          <a:p>
            <a:endParaRPr lang="en-US" sz="1400">
              <a:latin typeface="Arial Narrow" pitchFamily="34" charset="0"/>
            </a:endParaRPr>
          </a:p>
        </p:txBody>
      </p:sp>
      <p:grpSp>
        <p:nvGrpSpPr>
          <p:cNvPr id="389129" name="Group 18"/>
          <p:cNvGrpSpPr>
            <a:grpSpLocks noChangeAspect="1"/>
          </p:cNvGrpSpPr>
          <p:nvPr/>
        </p:nvGrpSpPr>
        <p:grpSpPr bwMode="auto">
          <a:xfrm>
            <a:off x="4111625" y="4062413"/>
            <a:ext cx="806450" cy="600075"/>
            <a:chOff x="2550" y="2556"/>
            <a:chExt cx="810" cy="602"/>
          </a:xfrm>
        </p:grpSpPr>
        <p:sp>
          <p:nvSpPr>
            <p:cNvPr id="389137"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sp>
          <p:nvSpPr>
            <p:cNvPr id="389138"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sp>
          <p:nvSpPr>
            <p:cNvPr id="389139"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sp>
          <p:nvSpPr>
            <p:cNvPr id="389140"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grpSp>
      <p:sp>
        <p:nvSpPr>
          <p:cNvPr id="290839"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389131" name="Text Box 24"/>
          <p:cNvSpPr txBox="1">
            <a:spLocks noChangeAspect="1" noChangeArrowheads="1"/>
          </p:cNvSpPr>
          <p:nvPr/>
        </p:nvSpPr>
        <p:spPr bwMode="auto">
          <a:xfrm>
            <a:off x="3708400" y="3592513"/>
            <a:ext cx="1300163" cy="336550"/>
          </a:xfrm>
          <a:prstGeom prst="rect">
            <a:avLst/>
          </a:prstGeom>
          <a:noFill/>
          <a:ln w="31750" algn="ctr">
            <a:noFill/>
            <a:miter lim="800000"/>
            <a:headEnd/>
            <a:tailEnd/>
          </a:ln>
        </p:spPr>
        <p:txBody>
          <a:bodyPr wrap="none">
            <a:spAutoFit/>
          </a:bodyPr>
          <a:lstStyle/>
          <a:p>
            <a:pPr algn="ctr"/>
            <a:r>
              <a:rPr lang="en-US" sz="1600" b="1" i="1">
                <a:latin typeface="Arial Narrow" pitchFamily="34" charset="0"/>
              </a:rPr>
              <a:t>Backlog tasks</a:t>
            </a:r>
          </a:p>
        </p:txBody>
      </p:sp>
      <p:sp>
        <p:nvSpPr>
          <p:cNvPr id="290842"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389133"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a:p>
        </p:txBody>
      </p:sp>
      <p:sp>
        <p:nvSpPr>
          <p:cNvPr id="389134" name="Text Box 28"/>
          <p:cNvSpPr txBox="1">
            <a:spLocks noChangeAspect="1" noChangeArrowheads="1"/>
          </p:cNvSpPr>
          <p:nvPr/>
        </p:nvSpPr>
        <p:spPr bwMode="auto">
          <a:xfrm>
            <a:off x="7051675" y="4751388"/>
            <a:ext cx="1863725" cy="581025"/>
          </a:xfrm>
          <a:prstGeom prst="rect">
            <a:avLst/>
          </a:prstGeom>
          <a:noFill/>
          <a:ln w="31750" algn="ctr">
            <a:noFill/>
            <a:miter lim="800000"/>
            <a:headEnd/>
            <a:tailEnd/>
          </a:ln>
        </p:spPr>
        <p:txBody>
          <a:bodyPr wrap="none">
            <a:spAutoFit/>
          </a:bodyPr>
          <a:lstStyle/>
          <a:p>
            <a:pPr algn="ctr"/>
            <a:r>
              <a:rPr lang="en-US" sz="1600" b="1" i="1">
                <a:latin typeface="Arial Narrow" pitchFamily="34" charset="0"/>
              </a:rPr>
              <a:t>Potentially Shippable</a:t>
            </a:r>
          </a:p>
          <a:p>
            <a:pPr algn="ctr"/>
            <a:r>
              <a:rPr lang="en-US" sz="1600" b="1" i="1">
                <a:latin typeface="Arial Narrow" pitchFamily="34" charset="0"/>
              </a:rPr>
              <a:t>Product Increment</a:t>
            </a:r>
          </a:p>
        </p:txBody>
      </p:sp>
      <p:sp>
        <p:nvSpPr>
          <p:cNvPr id="389135"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a:p>
        </p:txBody>
      </p:sp>
      <p:sp>
        <p:nvSpPr>
          <p:cNvPr id="389136" name="Text Box 32"/>
          <p:cNvSpPr txBox="1">
            <a:spLocks noChangeAspect="1" noChangeArrowheads="1"/>
          </p:cNvSpPr>
          <p:nvPr/>
        </p:nvSpPr>
        <p:spPr bwMode="auto">
          <a:xfrm>
            <a:off x="1614488" y="3659188"/>
            <a:ext cx="2227262" cy="336550"/>
          </a:xfrm>
          <a:prstGeom prst="rect">
            <a:avLst/>
          </a:prstGeom>
          <a:noFill/>
          <a:ln w="31750" algn="ctr">
            <a:noFill/>
            <a:miter lim="800000"/>
            <a:headEnd/>
            <a:tailEnd/>
          </a:ln>
        </p:spPr>
        <p:txBody>
          <a:bodyPr>
            <a:spAutoFit/>
          </a:bodyPr>
          <a:lstStyle/>
          <a:p>
            <a:r>
              <a:rPr lang="en-US" sz="1600" b="1" i="1">
                <a:latin typeface="Arial Narrow" pitchFamily="34" charset="0"/>
              </a:rPr>
              <a:t>Iteration Backlog</a:t>
            </a:r>
          </a:p>
        </p:txBody>
      </p:sp>
    </p:spTree>
    <p:extLst>
      <p:ext uri="{BB962C8B-B14F-4D97-AF65-F5344CB8AC3E}">
        <p14:creationId xmlns:p14="http://schemas.microsoft.com/office/powerpoint/2010/main" val="300074800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Kanban</a:t>
            </a:r>
            <a:r>
              <a:rPr lang="en-US" dirty="0" smtClean="0"/>
              <a:t> Board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28078846"/>
              </p:ext>
            </p:extLst>
          </p:nvPr>
        </p:nvGraphicFramePr>
        <p:xfrm>
          <a:off x="609600" y="1257301"/>
          <a:ext cx="7962900" cy="4426423"/>
        </p:xfrm>
        <a:graphic>
          <a:graphicData uri="http://schemas.openxmlformats.org/drawingml/2006/table">
            <a:tbl>
              <a:tblPr/>
              <a:tblGrid>
                <a:gridCol w="1592580"/>
                <a:gridCol w="1592580"/>
                <a:gridCol w="1592580"/>
                <a:gridCol w="1592580"/>
                <a:gridCol w="1592580"/>
              </a:tblGrid>
              <a:tr h="1371599">
                <a:tc>
                  <a:txBody>
                    <a:bodyPr/>
                    <a:lstStyle/>
                    <a:p>
                      <a:pPr marL="0" marR="0">
                        <a:lnSpc>
                          <a:spcPct val="115000"/>
                        </a:lnSpc>
                        <a:spcBef>
                          <a:spcPts val="0"/>
                        </a:spcBef>
                        <a:spcAft>
                          <a:spcPts val="0"/>
                        </a:spcAft>
                      </a:pPr>
                      <a:r>
                        <a:rPr lang="en-US" sz="3000" dirty="0" smtClean="0">
                          <a:latin typeface="+mn-lt"/>
                          <a:ea typeface="Times New Roman"/>
                          <a:cs typeface="Times New Roman"/>
                        </a:rPr>
                        <a:t>Project Backlog</a:t>
                      </a:r>
                      <a:endParaRPr lang="en-US" sz="3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Iteration Backlog</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a:latin typeface="Calibri"/>
                          <a:ea typeface="Times New Roman"/>
                          <a:cs typeface="Times New Roman"/>
                        </a:rPr>
                        <a:t>In 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Done</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Accepted</a:t>
                      </a:r>
                    </a:p>
                    <a:p>
                      <a:pPr marL="0" marR="0">
                        <a:lnSpc>
                          <a:spcPct val="115000"/>
                        </a:lnSpc>
                        <a:spcBef>
                          <a:spcPts val="0"/>
                        </a:spcBef>
                        <a:spcAft>
                          <a:spcPts val="0"/>
                        </a:spcAft>
                      </a:pPr>
                      <a:r>
                        <a:rPr lang="en-US" sz="2400" dirty="0" smtClean="0">
                          <a:latin typeface="Calibri"/>
                          <a:ea typeface="Times New Roman"/>
                          <a:cs typeface="Times New Roman"/>
                        </a:rPr>
                        <a:t>(Done Done)</a:t>
                      </a:r>
                      <a:endParaRPr lang="en-US"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4824">
                <a:tc>
                  <a:txBody>
                    <a:bodyPr/>
                    <a:lstStyle/>
                    <a:p>
                      <a:pPr marL="0" marR="0">
                        <a:lnSpc>
                          <a:spcPct val="115000"/>
                        </a:lnSpc>
                        <a:spcBef>
                          <a:spcPts val="0"/>
                        </a:spcBef>
                        <a:spcAft>
                          <a:spcPts val="0"/>
                        </a:spcAft>
                      </a:pP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latin typeface="Calibri"/>
                          <a:ea typeface="Times New Roman"/>
                          <a:cs typeface="Times New Roman"/>
                        </a:rPr>
                        <a:t>Planned for this iteration</a:t>
                      </a:r>
                    </a:p>
                    <a:p>
                      <a:pPr marL="0" marR="0">
                        <a:lnSpc>
                          <a:spcPct val="115000"/>
                        </a:lnSpc>
                        <a:spcBef>
                          <a:spcPts val="0"/>
                        </a:spcBef>
                        <a:spcAft>
                          <a:spcPts val="0"/>
                        </a:spcAft>
                      </a:pPr>
                      <a:endParaRPr lang="en-US" sz="2000" dirty="0" smtClean="0">
                        <a:latin typeface="Calibri"/>
                        <a:ea typeface="Times New Roman"/>
                        <a:cs typeface="Times New Roman"/>
                      </a:endParaRPr>
                    </a:p>
                    <a:p>
                      <a:pPr marL="0" marR="0">
                        <a:lnSpc>
                          <a:spcPct val="115000"/>
                        </a:lnSpc>
                        <a:spcBef>
                          <a:spcPts val="0"/>
                        </a:spcBef>
                        <a:spcAft>
                          <a:spcPts val="0"/>
                        </a:spcAft>
                      </a:pPr>
                      <a:r>
                        <a:rPr lang="en-US" sz="2000" dirty="0" smtClean="0">
                          <a:latin typeface="Calibri"/>
                          <a:ea typeface="Times New Roman"/>
                          <a:cs typeface="Times New Roman"/>
                        </a:rPr>
                        <a:t>Cutline</a:t>
                      </a: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latin typeface="Calibri"/>
                          <a:ea typeface="Times New Roman"/>
                          <a:cs typeface="Times New Roman"/>
                        </a:rPr>
                        <a:t>In Development</a:t>
                      </a: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latin typeface="Calibri"/>
                          <a:ea typeface="Times New Roman"/>
                          <a:cs typeface="Times New Roman"/>
                        </a:rPr>
                        <a:t>The Development team has declared it completed</a:t>
                      </a:r>
                      <a:r>
                        <a:rPr lang="en-US" sz="2000" baseline="0" dirty="0" smtClean="0">
                          <a:latin typeface="Calibri"/>
                          <a:ea typeface="Times New Roman"/>
                          <a:cs typeface="Times New Roman"/>
                        </a:rPr>
                        <a:t> and ready for final testing</a:t>
                      </a: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latin typeface="Calibri"/>
                          <a:ea typeface="Times New Roman"/>
                          <a:cs typeface="Times New Roman"/>
                        </a:rPr>
                        <a:t>Fully tested</a:t>
                      </a:r>
                      <a:r>
                        <a:rPr lang="en-US" sz="2000" baseline="0" dirty="0" smtClean="0">
                          <a:latin typeface="Calibri"/>
                          <a:ea typeface="Times New Roman"/>
                          <a:cs typeface="Times New Roman"/>
                        </a:rPr>
                        <a:t> by the test team and accepted by the Business</a:t>
                      </a: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97468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307975" y="625475"/>
            <a:ext cx="8515350" cy="922338"/>
          </a:xfrm>
        </p:spPr>
        <p:txBody>
          <a:bodyPr rIns="34290" anchor="t"/>
          <a:lstStyle/>
          <a:p>
            <a:pPr>
              <a:lnSpc>
                <a:spcPct val="70000"/>
              </a:lnSpc>
            </a:pPr>
            <a:r>
              <a:rPr lang="en-US" smtClean="0"/>
              <a:t>The Idealized Waterfall</a:t>
            </a:r>
          </a:p>
        </p:txBody>
      </p:sp>
      <p:sp>
        <p:nvSpPr>
          <p:cNvPr id="10243" name="Rectangle 5"/>
          <p:cNvSpPr>
            <a:spLocks/>
          </p:cNvSpPr>
          <p:nvPr/>
        </p:nvSpPr>
        <p:spPr bwMode="auto">
          <a:xfrm>
            <a:off x="190500" y="1257300"/>
            <a:ext cx="2286000" cy="846138"/>
          </a:xfrm>
          <a:prstGeom prst="rect">
            <a:avLst/>
          </a:prstGeom>
          <a:blipFill dpi="0" rotWithShape="0">
            <a:blip r:embed="rId3"/>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pPr>
            <a:r>
              <a:rPr lang="en-US" sz="2700">
                <a:solidFill>
                  <a:srgbClr val="FFFFFF"/>
                </a:solidFill>
                <a:latin typeface="Gill Sans" pitchFamily="80" charset="0"/>
                <a:sym typeface="Gill Sans" pitchFamily="80" charset="0"/>
              </a:rPr>
              <a:t>Envisioning</a:t>
            </a:r>
          </a:p>
        </p:txBody>
      </p:sp>
      <p:sp>
        <p:nvSpPr>
          <p:cNvPr id="10244" name="Rectangle 9"/>
          <p:cNvSpPr>
            <a:spLocks/>
          </p:cNvSpPr>
          <p:nvPr/>
        </p:nvSpPr>
        <p:spPr bwMode="auto">
          <a:xfrm>
            <a:off x="4114800" y="4419600"/>
            <a:ext cx="2286000" cy="846138"/>
          </a:xfrm>
          <a:prstGeom prst="rect">
            <a:avLst/>
          </a:prstGeom>
          <a:blipFill dpi="0" rotWithShape="0">
            <a:blip r:embed="rId3"/>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pPr>
            <a:r>
              <a:rPr lang="en-US" sz="2700">
                <a:solidFill>
                  <a:srgbClr val="FFFFFF"/>
                </a:solidFill>
                <a:latin typeface="Gill Sans" pitchFamily="80" charset="0"/>
                <a:sym typeface="Gill Sans" pitchFamily="80" charset="0"/>
              </a:rPr>
              <a:t>Test</a:t>
            </a:r>
          </a:p>
        </p:txBody>
      </p:sp>
      <p:sp>
        <p:nvSpPr>
          <p:cNvPr id="10245" name="Rectangle 14"/>
          <p:cNvSpPr>
            <a:spLocks/>
          </p:cNvSpPr>
          <p:nvPr/>
        </p:nvSpPr>
        <p:spPr bwMode="auto">
          <a:xfrm>
            <a:off x="1638300" y="2286000"/>
            <a:ext cx="2286000" cy="846138"/>
          </a:xfrm>
          <a:prstGeom prst="rect">
            <a:avLst/>
          </a:prstGeom>
          <a:blipFill dpi="0" rotWithShape="0">
            <a:blip r:embed="rId3"/>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pPr>
            <a:r>
              <a:rPr lang="en-US" sz="2700">
                <a:solidFill>
                  <a:srgbClr val="FFFFFF"/>
                </a:solidFill>
                <a:latin typeface="Gill Sans" pitchFamily="80" charset="0"/>
                <a:sym typeface="Gill Sans" pitchFamily="80" charset="0"/>
              </a:rPr>
              <a:t>Plan/Design</a:t>
            </a:r>
          </a:p>
        </p:txBody>
      </p:sp>
      <p:sp>
        <p:nvSpPr>
          <p:cNvPr id="10246" name="Rectangle 18"/>
          <p:cNvSpPr>
            <a:spLocks/>
          </p:cNvSpPr>
          <p:nvPr/>
        </p:nvSpPr>
        <p:spPr bwMode="auto">
          <a:xfrm>
            <a:off x="2857500" y="3352800"/>
            <a:ext cx="2286000" cy="846138"/>
          </a:xfrm>
          <a:prstGeom prst="rect">
            <a:avLst/>
          </a:prstGeom>
          <a:blipFill dpi="0" rotWithShape="0">
            <a:blip r:embed="rId3"/>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pPr>
            <a:r>
              <a:rPr lang="en-US" sz="2700">
                <a:solidFill>
                  <a:srgbClr val="FFFFFF"/>
                </a:solidFill>
                <a:latin typeface="Gill Sans" pitchFamily="80" charset="0"/>
                <a:sym typeface="Gill Sans" pitchFamily="80" charset="0"/>
              </a:rPr>
              <a:t>Develop</a:t>
            </a:r>
          </a:p>
        </p:txBody>
      </p:sp>
      <p:sp>
        <p:nvSpPr>
          <p:cNvPr id="10247" name="AutoShape 77"/>
          <p:cNvSpPr>
            <a:spLocks noChangeArrowheads="1"/>
          </p:cNvSpPr>
          <p:nvPr/>
        </p:nvSpPr>
        <p:spPr bwMode="auto">
          <a:xfrm rot="5400000">
            <a:off x="2524125" y="1438275"/>
            <a:ext cx="806450" cy="7493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248" name="AutoShape 78"/>
          <p:cNvSpPr>
            <a:spLocks noChangeArrowheads="1"/>
          </p:cNvSpPr>
          <p:nvPr/>
        </p:nvSpPr>
        <p:spPr bwMode="auto">
          <a:xfrm rot="5400000">
            <a:off x="3971925" y="2505075"/>
            <a:ext cx="806450" cy="7493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249" name="AutoShape 79"/>
          <p:cNvSpPr>
            <a:spLocks noChangeArrowheads="1"/>
          </p:cNvSpPr>
          <p:nvPr/>
        </p:nvSpPr>
        <p:spPr bwMode="auto">
          <a:xfrm rot="5400000">
            <a:off x="5153025" y="3571875"/>
            <a:ext cx="806450" cy="7493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250" name="Rectangle 9"/>
          <p:cNvSpPr>
            <a:spLocks/>
          </p:cNvSpPr>
          <p:nvPr/>
        </p:nvSpPr>
        <p:spPr bwMode="auto">
          <a:xfrm>
            <a:off x="5524500" y="5524500"/>
            <a:ext cx="2286000" cy="846138"/>
          </a:xfrm>
          <a:prstGeom prst="rect">
            <a:avLst/>
          </a:prstGeom>
          <a:blipFill dpi="0" rotWithShape="0">
            <a:blip r:embed="rId3"/>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pPr>
            <a:r>
              <a:rPr lang="en-US" sz="2700">
                <a:solidFill>
                  <a:srgbClr val="FFFFFF"/>
                </a:solidFill>
                <a:latin typeface="Gill Sans" pitchFamily="80" charset="0"/>
                <a:sym typeface="Gill Sans" pitchFamily="80" charset="0"/>
              </a:rPr>
              <a:t>Release</a:t>
            </a:r>
          </a:p>
        </p:txBody>
      </p:sp>
      <p:sp>
        <p:nvSpPr>
          <p:cNvPr id="10251" name="AutoShape 79"/>
          <p:cNvSpPr>
            <a:spLocks noChangeArrowheads="1"/>
          </p:cNvSpPr>
          <p:nvPr/>
        </p:nvSpPr>
        <p:spPr bwMode="auto">
          <a:xfrm rot="5400000">
            <a:off x="6410325" y="4676775"/>
            <a:ext cx="806450" cy="7493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747728041"/>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Kanban</a:t>
            </a:r>
            <a:r>
              <a:rPr lang="en-US" dirty="0" smtClean="0"/>
              <a:t> Board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35956656"/>
              </p:ext>
            </p:extLst>
          </p:nvPr>
        </p:nvGraphicFramePr>
        <p:xfrm>
          <a:off x="609600" y="1257301"/>
          <a:ext cx="7962900" cy="4426423"/>
        </p:xfrm>
        <a:graphic>
          <a:graphicData uri="http://schemas.openxmlformats.org/drawingml/2006/table">
            <a:tbl>
              <a:tblPr/>
              <a:tblGrid>
                <a:gridCol w="1592580"/>
                <a:gridCol w="1592580"/>
                <a:gridCol w="1592580"/>
                <a:gridCol w="1592580"/>
                <a:gridCol w="1592580"/>
              </a:tblGrid>
              <a:tr h="1371599">
                <a:tc>
                  <a:txBody>
                    <a:bodyPr/>
                    <a:lstStyle/>
                    <a:p>
                      <a:pPr marL="0" marR="0">
                        <a:lnSpc>
                          <a:spcPct val="115000"/>
                        </a:lnSpc>
                        <a:spcBef>
                          <a:spcPts val="0"/>
                        </a:spcBef>
                        <a:spcAft>
                          <a:spcPts val="0"/>
                        </a:spcAft>
                      </a:pPr>
                      <a:r>
                        <a:rPr lang="en-US" sz="3000" dirty="0" smtClean="0">
                          <a:latin typeface="+mn-lt"/>
                          <a:ea typeface="Times New Roman"/>
                          <a:cs typeface="Times New Roman"/>
                        </a:rPr>
                        <a:t>Project Backlog</a:t>
                      </a:r>
                      <a:endParaRPr lang="en-US" sz="3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Iteration Backlog</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a:latin typeface="Calibri"/>
                          <a:ea typeface="Times New Roman"/>
                          <a:cs typeface="Times New Roman"/>
                        </a:rPr>
                        <a:t>In 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Done</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Accepted</a:t>
                      </a:r>
                    </a:p>
                    <a:p>
                      <a:pPr marL="0" marR="0">
                        <a:lnSpc>
                          <a:spcPct val="115000"/>
                        </a:lnSpc>
                        <a:spcBef>
                          <a:spcPts val="0"/>
                        </a:spcBef>
                        <a:spcAft>
                          <a:spcPts val="0"/>
                        </a:spcAft>
                      </a:pPr>
                      <a:r>
                        <a:rPr lang="en-US" sz="2400" dirty="0" smtClean="0">
                          <a:latin typeface="Calibri"/>
                          <a:ea typeface="Times New Roman"/>
                          <a:cs typeface="Times New Roman"/>
                        </a:rPr>
                        <a:t>(Done Done)</a:t>
                      </a:r>
                      <a:endParaRPr lang="en-US"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4824">
                <a:tc>
                  <a:txBody>
                    <a:bodyPr/>
                    <a:lstStyle/>
                    <a:p>
                      <a:pPr marL="0" marR="0">
                        <a:lnSpc>
                          <a:spcPct val="115000"/>
                        </a:lnSpc>
                        <a:spcBef>
                          <a:spcPts val="0"/>
                        </a:spcBef>
                        <a:spcAft>
                          <a:spcPts val="0"/>
                        </a:spcAft>
                      </a:pP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769905" y="2929735"/>
            <a:ext cx="1152150" cy="369332"/>
          </a:xfrm>
          <a:prstGeom prst="rect">
            <a:avLst/>
          </a:prstGeom>
          <a:noFill/>
          <a:ln>
            <a:solidFill>
              <a:schemeClr val="tx1"/>
            </a:solidFill>
          </a:ln>
        </p:spPr>
        <p:txBody>
          <a:bodyPr wrap="square" rtlCol="0">
            <a:spAutoFit/>
          </a:bodyPr>
          <a:lstStyle/>
          <a:p>
            <a:r>
              <a:rPr lang="en-US" dirty="0" smtClean="0"/>
              <a:t>Story 1</a:t>
            </a:r>
            <a:endParaRPr lang="en-US" dirty="0"/>
          </a:p>
        </p:txBody>
      </p:sp>
      <p:sp>
        <p:nvSpPr>
          <p:cNvPr id="5" name="TextBox 4"/>
          <p:cNvSpPr txBox="1"/>
          <p:nvPr/>
        </p:nvSpPr>
        <p:spPr>
          <a:xfrm>
            <a:off x="769905" y="3429000"/>
            <a:ext cx="1152150" cy="369332"/>
          </a:xfrm>
          <a:prstGeom prst="rect">
            <a:avLst/>
          </a:prstGeom>
          <a:noFill/>
          <a:ln>
            <a:solidFill>
              <a:schemeClr val="tx1"/>
            </a:solidFill>
          </a:ln>
        </p:spPr>
        <p:txBody>
          <a:bodyPr wrap="square" rtlCol="0">
            <a:spAutoFit/>
          </a:bodyPr>
          <a:lstStyle/>
          <a:p>
            <a:r>
              <a:rPr lang="en-US" dirty="0" smtClean="0"/>
              <a:t>Story 2</a:t>
            </a:r>
            <a:endParaRPr lang="en-US" dirty="0"/>
          </a:p>
        </p:txBody>
      </p:sp>
      <p:sp>
        <p:nvSpPr>
          <p:cNvPr id="6" name="TextBox 5"/>
          <p:cNvSpPr txBox="1"/>
          <p:nvPr/>
        </p:nvSpPr>
        <p:spPr>
          <a:xfrm>
            <a:off x="769905" y="3928265"/>
            <a:ext cx="1152150" cy="369332"/>
          </a:xfrm>
          <a:prstGeom prst="rect">
            <a:avLst/>
          </a:prstGeom>
          <a:noFill/>
          <a:ln>
            <a:solidFill>
              <a:schemeClr val="tx1"/>
            </a:solidFill>
          </a:ln>
        </p:spPr>
        <p:txBody>
          <a:bodyPr wrap="square" rtlCol="0">
            <a:spAutoFit/>
          </a:bodyPr>
          <a:lstStyle/>
          <a:p>
            <a:r>
              <a:rPr lang="en-US" dirty="0" smtClean="0"/>
              <a:t>Story 3</a:t>
            </a:r>
            <a:endParaRPr lang="en-US" dirty="0"/>
          </a:p>
        </p:txBody>
      </p:sp>
      <p:sp>
        <p:nvSpPr>
          <p:cNvPr id="7" name="TextBox 6"/>
          <p:cNvSpPr txBox="1"/>
          <p:nvPr/>
        </p:nvSpPr>
        <p:spPr>
          <a:xfrm>
            <a:off x="769905" y="4442248"/>
            <a:ext cx="1152150" cy="369332"/>
          </a:xfrm>
          <a:prstGeom prst="rect">
            <a:avLst/>
          </a:prstGeom>
          <a:noFill/>
          <a:ln>
            <a:solidFill>
              <a:schemeClr val="tx1"/>
            </a:solidFill>
          </a:ln>
        </p:spPr>
        <p:txBody>
          <a:bodyPr wrap="square" rtlCol="0">
            <a:spAutoFit/>
          </a:bodyPr>
          <a:lstStyle/>
          <a:p>
            <a:r>
              <a:rPr lang="en-US" dirty="0" smtClean="0"/>
              <a:t>Story 4</a:t>
            </a:r>
            <a:endParaRPr lang="en-US" dirty="0"/>
          </a:p>
        </p:txBody>
      </p:sp>
      <p:sp>
        <p:nvSpPr>
          <p:cNvPr id="8" name="TextBox 7"/>
          <p:cNvSpPr txBox="1"/>
          <p:nvPr/>
        </p:nvSpPr>
        <p:spPr>
          <a:xfrm>
            <a:off x="3919115" y="2883568"/>
            <a:ext cx="1171352" cy="461665"/>
          </a:xfrm>
          <a:prstGeom prst="rect">
            <a:avLst/>
          </a:prstGeom>
          <a:solidFill>
            <a:srgbClr val="C0C0C0"/>
          </a:solidFill>
          <a:ln>
            <a:solidFill>
              <a:schemeClr val="tx1"/>
            </a:solidFill>
          </a:ln>
        </p:spPr>
        <p:txBody>
          <a:bodyPr wrap="square" rtlCol="0">
            <a:spAutoFit/>
          </a:bodyPr>
          <a:lstStyle/>
          <a:p>
            <a:r>
              <a:rPr lang="en-US" sz="1200" dirty="0" smtClean="0"/>
              <a:t>Development </a:t>
            </a:r>
          </a:p>
          <a:p>
            <a:r>
              <a:rPr lang="en-US" sz="1200" dirty="0" smtClean="0"/>
              <a:t>Task 1</a:t>
            </a:r>
          </a:p>
        </p:txBody>
      </p:sp>
      <p:sp>
        <p:nvSpPr>
          <p:cNvPr id="10" name="TextBox 9"/>
          <p:cNvSpPr txBox="1"/>
          <p:nvPr/>
        </p:nvSpPr>
        <p:spPr>
          <a:xfrm>
            <a:off x="3928781" y="3466600"/>
            <a:ext cx="1171352" cy="461665"/>
          </a:xfrm>
          <a:prstGeom prst="rect">
            <a:avLst/>
          </a:prstGeom>
          <a:solidFill>
            <a:srgbClr val="C0C0C0"/>
          </a:solidFill>
          <a:ln>
            <a:solidFill>
              <a:schemeClr val="tx1"/>
            </a:solidFill>
          </a:ln>
        </p:spPr>
        <p:txBody>
          <a:bodyPr wrap="square" rtlCol="0">
            <a:spAutoFit/>
          </a:bodyPr>
          <a:lstStyle/>
          <a:p>
            <a:r>
              <a:rPr lang="en-US" sz="1200" dirty="0" smtClean="0"/>
              <a:t>Dev</a:t>
            </a:r>
            <a:r>
              <a:rPr lang="en-US" sz="1200" dirty="0"/>
              <a:t>e</a:t>
            </a:r>
            <a:r>
              <a:rPr lang="en-US" sz="1200" dirty="0" smtClean="0"/>
              <a:t>lopment </a:t>
            </a:r>
          </a:p>
          <a:p>
            <a:r>
              <a:rPr lang="en-US" sz="1200" dirty="0" smtClean="0"/>
              <a:t>Task 2</a:t>
            </a:r>
          </a:p>
        </p:txBody>
      </p:sp>
      <p:cxnSp>
        <p:nvCxnSpPr>
          <p:cNvPr id="13" name="Straight Connector 12"/>
          <p:cNvCxnSpPr/>
          <p:nvPr/>
        </p:nvCxnSpPr>
        <p:spPr>
          <a:xfrm>
            <a:off x="2190890" y="4005075"/>
            <a:ext cx="637523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1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1.85185E-6 L 0.17639 0.09074 " pathEditMode="relative" rAng="0" ptsTypes="AA">
                                      <p:cBhvr>
                                        <p:cTn id="6" dur="2000" fill="hold"/>
                                        <p:tgtEl>
                                          <p:spTgt spid="5"/>
                                        </p:tgtEl>
                                        <p:attrNameLst>
                                          <p:attrName>ppt_x</p:attrName>
                                          <p:attrName>ppt_y</p:attrName>
                                        </p:attrNameLst>
                                      </p:cBhvr>
                                      <p:rCtr x="8819" y="4537"/>
                                    </p:animMotion>
                                  </p:childTnLst>
                                </p:cTn>
                              </p:par>
                              <p:par>
                                <p:cTn id="7" presetID="42" presetClass="path" presetSubtype="0" accel="50000" decel="50000" fill="hold" grpId="0" nodeType="withEffect">
                                  <p:stCondLst>
                                    <p:cond delay="0"/>
                                  </p:stCondLst>
                                  <p:childTnLst>
                                    <p:animMotion origin="layout" path="M -0.00416 3.33333E-6 L 0.17222 -0.00463 " pathEditMode="relative" rAng="0" ptsTypes="AA">
                                      <p:cBhvr>
                                        <p:cTn id="8" dur="2000" fill="hold"/>
                                        <p:tgtEl>
                                          <p:spTgt spid="3"/>
                                        </p:tgtEl>
                                        <p:attrNameLst>
                                          <p:attrName>ppt_x</p:attrName>
                                          <p:attrName>ppt_y</p:attrName>
                                        </p:attrNameLst>
                                      </p:cBhvr>
                                      <p:rCtr x="8819" y="-231"/>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Kanban</a:t>
            </a:r>
            <a:r>
              <a:rPr lang="en-US" dirty="0" smtClean="0"/>
              <a:t> Board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71180922"/>
              </p:ext>
            </p:extLst>
          </p:nvPr>
        </p:nvGraphicFramePr>
        <p:xfrm>
          <a:off x="609600" y="1257301"/>
          <a:ext cx="7962900" cy="4426423"/>
        </p:xfrm>
        <a:graphic>
          <a:graphicData uri="http://schemas.openxmlformats.org/drawingml/2006/table">
            <a:tbl>
              <a:tblPr/>
              <a:tblGrid>
                <a:gridCol w="1592580"/>
                <a:gridCol w="1592580"/>
                <a:gridCol w="1592580"/>
                <a:gridCol w="1592580"/>
                <a:gridCol w="1592580"/>
              </a:tblGrid>
              <a:tr h="1371599">
                <a:tc>
                  <a:txBody>
                    <a:bodyPr/>
                    <a:lstStyle/>
                    <a:p>
                      <a:pPr marL="0" marR="0">
                        <a:lnSpc>
                          <a:spcPct val="115000"/>
                        </a:lnSpc>
                        <a:spcBef>
                          <a:spcPts val="0"/>
                        </a:spcBef>
                        <a:spcAft>
                          <a:spcPts val="0"/>
                        </a:spcAft>
                      </a:pPr>
                      <a:r>
                        <a:rPr lang="en-US" sz="3000" dirty="0" smtClean="0">
                          <a:latin typeface="+mn-lt"/>
                          <a:ea typeface="Times New Roman"/>
                          <a:cs typeface="Times New Roman"/>
                        </a:rPr>
                        <a:t>Project Backlog</a:t>
                      </a:r>
                      <a:endParaRPr lang="en-US" sz="3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Iteration Backlog</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a:latin typeface="Calibri"/>
                          <a:ea typeface="Times New Roman"/>
                          <a:cs typeface="Times New Roman"/>
                        </a:rPr>
                        <a:t>In 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Done</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Accepted</a:t>
                      </a:r>
                    </a:p>
                    <a:p>
                      <a:pPr marL="0" marR="0">
                        <a:lnSpc>
                          <a:spcPct val="115000"/>
                        </a:lnSpc>
                        <a:spcBef>
                          <a:spcPts val="0"/>
                        </a:spcBef>
                        <a:spcAft>
                          <a:spcPts val="0"/>
                        </a:spcAft>
                      </a:pPr>
                      <a:r>
                        <a:rPr lang="en-US" sz="2400" dirty="0" smtClean="0">
                          <a:latin typeface="Calibri"/>
                          <a:ea typeface="Times New Roman"/>
                          <a:cs typeface="Times New Roman"/>
                        </a:rPr>
                        <a:t>(Done Done)</a:t>
                      </a:r>
                      <a:endParaRPr lang="en-US"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4824">
                <a:tc>
                  <a:txBody>
                    <a:bodyPr/>
                    <a:lstStyle/>
                    <a:p>
                      <a:pPr marL="0" marR="0">
                        <a:lnSpc>
                          <a:spcPct val="115000"/>
                        </a:lnSpc>
                        <a:spcBef>
                          <a:spcPts val="0"/>
                        </a:spcBef>
                        <a:spcAft>
                          <a:spcPts val="0"/>
                        </a:spcAft>
                      </a:pP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344510" y="2929735"/>
            <a:ext cx="1152150" cy="369332"/>
          </a:xfrm>
          <a:prstGeom prst="rect">
            <a:avLst/>
          </a:prstGeom>
          <a:noFill/>
          <a:ln>
            <a:solidFill>
              <a:schemeClr val="tx1"/>
            </a:solidFill>
          </a:ln>
        </p:spPr>
        <p:txBody>
          <a:bodyPr wrap="square" rtlCol="0">
            <a:spAutoFit/>
          </a:bodyPr>
          <a:lstStyle/>
          <a:p>
            <a:r>
              <a:rPr lang="en-US" dirty="0" smtClean="0"/>
              <a:t>Story 1</a:t>
            </a:r>
            <a:endParaRPr lang="en-US" dirty="0"/>
          </a:p>
        </p:txBody>
      </p:sp>
      <p:sp>
        <p:nvSpPr>
          <p:cNvPr id="5" name="TextBox 4"/>
          <p:cNvSpPr txBox="1"/>
          <p:nvPr/>
        </p:nvSpPr>
        <p:spPr>
          <a:xfrm>
            <a:off x="2344510" y="4072916"/>
            <a:ext cx="1152150" cy="369332"/>
          </a:xfrm>
          <a:prstGeom prst="rect">
            <a:avLst/>
          </a:prstGeom>
          <a:noFill/>
          <a:ln>
            <a:solidFill>
              <a:schemeClr val="tx1"/>
            </a:solidFill>
          </a:ln>
        </p:spPr>
        <p:txBody>
          <a:bodyPr wrap="square" rtlCol="0">
            <a:spAutoFit/>
          </a:bodyPr>
          <a:lstStyle/>
          <a:p>
            <a:r>
              <a:rPr lang="en-US" dirty="0" smtClean="0"/>
              <a:t>Story 2</a:t>
            </a:r>
            <a:endParaRPr lang="en-US" dirty="0"/>
          </a:p>
        </p:txBody>
      </p:sp>
      <p:sp>
        <p:nvSpPr>
          <p:cNvPr id="6" name="TextBox 5"/>
          <p:cNvSpPr txBox="1"/>
          <p:nvPr/>
        </p:nvSpPr>
        <p:spPr>
          <a:xfrm>
            <a:off x="769905" y="3928265"/>
            <a:ext cx="1152150" cy="369332"/>
          </a:xfrm>
          <a:prstGeom prst="rect">
            <a:avLst/>
          </a:prstGeom>
          <a:noFill/>
          <a:ln>
            <a:solidFill>
              <a:schemeClr val="tx1"/>
            </a:solidFill>
          </a:ln>
        </p:spPr>
        <p:txBody>
          <a:bodyPr wrap="square" rtlCol="0">
            <a:spAutoFit/>
          </a:bodyPr>
          <a:lstStyle/>
          <a:p>
            <a:r>
              <a:rPr lang="en-US" dirty="0" smtClean="0"/>
              <a:t>Story 3</a:t>
            </a:r>
            <a:endParaRPr lang="en-US" dirty="0"/>
          </a:p>
        </p:txBody>
      </p:sp>
      <p:sp>
        <p:nvSpPr>
          <p:cNvPr id="7" name="TextBox 6"/>
          <p:cNvSpPr txBox="1"/>
          <p:nvPr/>
        </p:nvSpPr>
        <p:spPr>
          <a:xfrm>
            <a:off x="769905" y="4442248"/>
            <a:ext cx="1152150" cy="369332"/>
          </a:xfrm>
          <a:prstGeom prst="rect">
            <a:avLst/>
          </a:prstGeom>
          <a:noFill/>
          <a:ln>
            <a:solidFill>
              <a:schemeClr val="tx1"/>
            </a:solidFill>
          </a:ln>
        </p:spPr>
        <p:txBody>
          <a:bodyPr wrap="square" rtlCol="0">
            <a:spAutoFit/>
          </a:bodyPr>
          <a:lstStyle/>
          <a:p>
            <a:r>
              <a:rPr lang="en-US" dirty="0" smtClean="0"/>
              <a:t>Story 4</a:t>
            </a:r>
            <a:endParaRPr lang="en-US" dirty="0"/>
          </a:p>
        </p:txBody>
      </p:sp>
      <p:sp>
        <p:nvSpPr>
          <p:cNvPr id="8" name="TextBox 7"/>
          <p:cNvSpPr txBox="1"/>
          <p:nvPr/>
        </p:nvSpPr>
        <p:spPr>
          <a:xfrm>
            <a:off x="3919115" y="2883568"/>
            <a:ext cx="1171352" cy="461665"/>
          </a:xfrm>
          <a:prstGeom prst="rect">
            <a:avLst/>
          </a:prstGeom>
          <a:solidFill>
            <a:srgbClr val="C0C0C0"/>
          </a:solidFill>
          <a:ln>
            <a:solidFill>
              <a:schemeClr val="tx1"/>
            </a:solidFill>
          </a:ln>
        </p:spPr>
        <p:txBody>
          <a:bodyPr wrap="square" rtlCol="0">
            <a:spAutoFit/>
          </a:bodyPr>
          <a:lstStyle/>
          <a:p>
            <a:r>
              <a:rPr lang="en-US" sz="1200" dirty="0" smtClean="0"/>
              <a:t>Dev</a:t>
            </a:r>
            <a:r>
              <a:rPr lang="en-US" sz="1200" dirty="0"/>
              <a:t>e</a:t>
            </a:r>
            <a:r>
              <a:rPr lang="en-US" sz="1200" dirty="0" smtClean="0"/>
              <a:t>lopment </a:t>
            </a:r>
          </a:p>
          <a:p>
            <a:r>
              <a:rPr lang="en-US" sz="1200" dirty="0" smtClean="0"/>
              <a:t>Task 1</a:t>
            </a:r>
          </a:p>
        </p:txBody>
      </p:sp>
      <p:sp>
        <p:nvSpPr>
          <p:cNvPr id="10" name="TextBox 9"/>
          <p:cNvSpPr txBox="1"/>
          <p:nvPr/>
        </p:nvSpPr>
        <p:spPr>
          <a:xfrm>
            <a:off x="3928781" y="3466600"/>
            <a:ext cx="1171352" cy="461665"/>
          </a:xfrm>
          <a:prstGeom prst="rect">
            <a:avLst/>
          </a:prstGeom>
          <a:solidFill>
            <a:srgbClr val="C0C0C0"/>
          </a:solidFill>
          <a:ln>
            <a:solidFill>
              <a:schemeClr val="tx1"/>
            </a:solidFill>
          </a:ln>
        </p:spPr>
        <p:txBody>
          <a:bodyPr wrap="square" rtlCol="0">
            <a:spAutoFit/>
          </a:bodyPr>
          <a:lstStyle/>
          <a:p>
            <a:r>
              <a:rPr lang="en-US" sz="1200" dirty="0" smtClean="0"/>
              <a:t>Dev</a:t>
            </a:r>
            <a:r>
              <a:rPr lang="en-US" sz="1200" dirty="0"/>
              <a:t>e</a:t>
            </a:r>
            <a:r>
              <a:rPr lang="en-US" sz="1200" dirty="0" smtClean="0"/>
              <a:t>lopment </a:t>
            </a:r>
          </a:p>
          <a:p>
            <a:r>
              <a:rPr lang="en-US" sz="1200" dirty="0" smtClean="0"/>
              <a:t>Task 2</a:t>
            </a:r>
          </a:p>
        </p:txBody>
      </p:sp>
      <p:sp>
        <p:nvSpPr>
          <p:cNvPr id="11" name="TextBox 10"/>
          <p:cNvSpPr txBox="1"/>
          <p:nvPr/>
        </p:nvSpPr>
        <p:spPr>
          <a:xfrm>
            <a:off x="5608935" y="2891330"/>
            <a:ext cx="1171352" cy="461665"/>
          </a:xfrm>
          <a:prstGeom prst="rect">
            <a:avLst/>
          </a:prstGeom>
          <a:solidFill>
            <a:srgbClr val="C0C0C0"/>
          </a:solidFill>
          <a:ln>
            <a:solidFill>
              <a:schemeClr val="tx1"/>
            </a:solidFill>
          </a:ln>
        </p:spPr>
        <p:txBody>
          <a:bodyPr wrap="square" rtlCol="0">
            <a:spAutoFit/>
          </a:bodyPr>
          <a:lstStyle/>
          <a:p>
            <a:r>
              <a:rPr lang="en-US" sz="1200" dirty="0" smtClean="0"/>
              <a:t>Testing</a:t>
            </a:r>
          </a:p>
          <a:p>
            <a:r>
              <a:rPr lang="en-US" sz="1200" dirty="0" smtClean="0"/>
              <a:t>Task 1</a:t>
            </a:r>
          </a:p>
        </p:txBody>
      </p:sp>
      <p:sp>
        <p:nvSpPr>
          <p:cNvPr id="12" name="TextBox 11"/>
          <p:cNvSpPr txBox="1"/>
          <p:nvPr/>
        </p:nvSpPr>
        <p:spPr>
          <a:xfrm>
            <a:off x="5618601" y="3474362"/>
            <a:ext cx="1171352" cy="461665"/>
          </a:xfrm>
          <a:prstGeom prst="rect">
            <a:avLst/>
          </a:prstGeom>
          <a:solidFill>
            <a:srgbClr val="C0C0C0"/>
          </a:solidFill>
          <a:ln>
            <a:solidFill>
              <a:schemeClr val="tx1"/>
            </a:solidFill>
          </a:ln>
        </p:spPr>
        <p:txBody>
          <a:bodyPr wrap="square" rtlCol="0">
            <a:spAutoFit/>
          </a:bodyPr>
          <a:lstStyle/>
          <a:p>
            <a:r>
              <a:rPr lang="en-US" sz="1200" dirty="0" smtClean="0"/>
              <a:t>Testing</a:t>
            </a:r>
          </a:p>
          <a:p>
            <a:r>
              <a:rPr lang="en-US" sz="1200" dirty="0" smtClean="0"/>
              <a:t>Task 2</a:t>
            </a:r>
          </a:p>
        </p:txBody>
      </p:sp>
      <p:cxnSp>
        <p:nvCxnSpPr>
          <p:cNvPr id="13" name="Straight Connector 12"/>
          <p:cNvCxnSpPr/>
          <p:nvPr/>
        </p:nvCxnSpPr>
        <p:spPr>
          <a:xfrm>
            <a:off x="2190890" y="4005075"/>
            <a:ext cx="637523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2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04 0.00556 L 0.18472 0.00116 " pathEditMode="relative" rAng="0" ptsTypes="AA">
                                      <p:cBhvr>
                                        <p:cTn id="6" dur="2000" fill="hold"/>
                                        <p:tgtEl>
                                          <p:spTgt spid="8"/>
                                        </p:tgtEl>
                                        <p:attrNameLst>
                                          <p:attrName>ppt_x</p:attrName>
                                          <p:attrName>ppt_y</p:attrName>
                                        </p:attrNameLst>
                                      </p:cBhvr>
                                      <p:rCtr x="9184" y="-23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00208 0.00116 L 0.18473 0.00116 " pathEditMode="relative" rAng="0" ptsTypes="AA">
                                      <p:cBhvr>
                                        <p:cTn id="15" dur="2000" fill="hold"/>
                                        <p:tgtEl>
                                          <p:spTgt spid="10"/>
                                        </p:tgtEl>
                                        <p:attrNameLst>
                                          <p:attrName>ppt_x</p:attrName>
                                          <p:attrName>ppt_y</p:attrName>
                                        </p:attrNameLst>
                                      </p:cBhvr>
                                      <p:rCtr x="9340" y="0"/>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Kanban</a:t>
            </a:r>
            <a:r>
              <a:rPr lang="en-US" dirty="0" smtClean="0"/>
              <a:t> Board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26594522"/>
              </p:ext>
            </p:extLst>
          </p:nvPr>
        </p:nvGraphicFramePr>
        <p:xfrm>
          <a:off x="609600" y="1257301"/>
          <a:ext cx="7962900" cy="4426423"/>
        </p:xfrm>
        <a:graphic>
          <a:graphicData uri="http://schemas.openxmlformats.org/drawingml/2006/table">
            <a:tbl>
              <a:tblPr/>
              <a:tblGrid>
                <a:gridCol w="1592580"/>
                <a:gridCol w="1592580"/>
                <a:gridCol w="1592580"/>
                <a:gridCol w="1592580"/>
                <a:gridCol w="1592580"/>
              </a:tblGrid>
              <a:tr h="1371599">
                <a:tc>
                  <a:txBody>
                    <a:bodyPr/>
                    <a:lstStyle/>
                    <a:p>
                      <a:pPr marL="0" marR="0">
                        <a:lnSpc>
                          <a:spcPct val="115000"/>
                        </a:lnSpc>
                        <a:spcBef>
                          <a:spcPts val="0"/>
                        </a:spcBef>
                        <a:spcAft>
                          <a:spcPts val="0"/>
                        </a:spcAft>
                      </a:pPr>
                      <a:r>
                        <a:rPr lang="en-US" sz="3000" dirty="0" smtClean="0">
                          <a:latin typeface="+mn-lt"/>
                          <a:ea typeface="Times New Roman"/>
                          <a:cs typeface="Times New Roman"/>
                        </a:rPr>
                        <a:t>Project Backlog</a:t>
                      </a:r>
                      <a:endParaRPr lang="en-US" sz="3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Iteration Backlog</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a:latin typeface="Calibri"/>
                          <a:ea typeface="Times New Roman"/>
                          <a:cs typeface="Times New Roman"/>
                        </a:rPr>
                        <a:t>In 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Done</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Accepted</a:t>
                      </a:r>
                    </a:p>
                    <a:p>
                      <a:pPr marL="0" marR="0">
                        <a:lnSpc>
                          <a:spcPct val="115000"/>
                        </a:lnSpc>
                        <a:spcBef>
                          <a:spcPts val="0"/>
                        </a:spcBef>
                        <a:spcAft>
                          <a:spcPts val="0"/>
                        </a:spcAft>
                      </a:pPr>
                      <a:r>
                        <a:rPr lang="en-US" sz="2400" dirty="0" smtClean="0">
                          <a:latin typeface="Calibri"/>
                          <a:ea typeface="Times New Roman"/>
                          <a:cs typeface="Times New Roman"/>
                        </a:rPr>
                        <a:t>(Done Done)</a:t>
                      </a:r>
                      <a:endParaRPr lang="en-US"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4824">
                <a:tc>
                  <a:txBody>
                    <a:bodyPr/>
                    <a:lstStyle/>
                    <a:p>
                      <a:pPr marL="0" marR="0">
                        <a:lnSpc>
                          <a:spcPct val="115000"/>
                        </a:lnSpc>
                        <a:spcBef>
                          <a:spcPts val="0"/>
                        </a:spcBef>
                        <a:spcAft>
                          <a:spcPts val="0"/>
                        </a:spcAft>
                      </a:pP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344510" y="2929735"/>
            <a:ext cx="1152150" cy="369332"/>
          </a:xfrm>
          <a:prstGeom prst="rect">
            <a:avLst/>
          </a:prstGeom>
          <a:noFill/>
          <a:ln>
            <a:solidFill>
              <a:schemeClr val="tx1"/>
            </a:solidFill>
          </a:ln>
        </p:spPr>
        <p:txBody>
          <a:bodyPr wrap="square" rtlCol="0">
            <a:spAutoFit/>
          </a:bodyPr>
          <a:lstStyle/>
          <a:p>
            <a:r>
              <a:rPr lang="en-US" dirty="0" smtClean="0"/>
              <a:t>Story 1</a:t>
            </a:r>
            <a:endParaRPr lang="en-US" dirty="0"/>
          </a:p>
        </p:txBody>
      </p:sp>
      <p:sp>
        <p:nvSpPr>
          <p:cNvPr id="5" name="TextBox 4"/>
          <p:cNvSpPr txBox="1"/>
          <p:nvPr/>
        </p:nvSpPr>
        <p:spPr>
          <a:xfrm>
            <a:off x="2344510" y="4072916"/>
            <a:ext cx="1152150" cy="369332"/>
          </a:xfrm>
          <a:prstGeom prst="rect">
            <a:avLst/>
          </a:prstGeom>
          <a:noFill/>
          <a:ln>
            <a:solidFill>
              <a:schemeClr val="tx1"/>
            </a:solidFill>
          </a:ln>
        </p:spPr>
        <p:txBody>
          <a:bodyPr wrap="square" rtlCol="0">
            <a:spAutoFit/>
          </a:bodyPr>
          <a:lstStyle/>
          <a:p>
            <a:r>
              <a:rPr lang="en-US" dirty="0" smtClean="0"/>
              <a:t>Story 2</a:t>
            </a:r>
            <a:endParaRPr lang="en-US" dirty="0"/>
          </a:p>
        </p:txBody>
      </p:sp>
      <p:sp>
        <p:nvSpPr>
          <p:cNvPr id="6" name="TextBox 5"/>
          <p:cNvSpPr txBox="1"/>
          <p:nvPr/>
        </p:nvSpPr>
        <p:spPr>
          <a:xfrm>
            <a:off x="769905" y="3928265"/>
            <a:ext cx="1152150" cy="369332"/>
          </a:xfrm>
          <a:prstGeom prst="rect">
            <a:avLst/>
          </a:prstGeom>
          <a:noFill/>
          <a:ln>
            <a:solidFill>
              <a:schemeClr val="tx1"/>
            </a:solidFill>
          </a:ln>
        </p:spPr>
        <p:txBody>
          <a:bodyPr wrap="square" rtlCol="0">
            <a:spAutoFit/>
          </a:bodyPr>
          <a:lstStyle/>
          <a:p>
            <a:r>
              <a:rPr lang="en-US" dirty="0" smtClean="0"/>
              <a:t>Story 3</a:t>
            </a:r>
            <a:endParaRPr lang="en-US" dirty="0"/>
          </a:p>
        </p:txBody>
      </p:sp>
      <p:sp>
        <p:nvSpPr>
          <p:cNvPr id="7" name="TextBox 6"/>
          <p:cNvSpPr txBox="1"/>
          <p:nvPr/>
        </p:nvSpPr>
        <p:spPr>
          <a:xfrm>
            <a:off x="769905" y="4442248"/>
            <a:ext cx="1152150" cy="369332"/>
          </a:xfrm>
          <a:prstGeom prst="rect">
            <a:avLst/>
          </a:prstGeom>
          <a:noFill/>
          <a:ln>
            <a:solidFill>
              <a:schemeClr val="tx1"/>
            </a:solidFill>
          </a:ln>
        </p:spPr>
        <p:txBody>
          <a:bodyPr wrap="square" rtlCol="0">
            <a:spAutoFit/>
          </a:bodyPr>
          <a:lstStyle/>
          <a:p>
            <a:r>
              <a:rPr lang="en-US" dirty="0" smtClean="0"/>
              <a:t>Story 4</a:t>
            </a:r>
            <a:endParaRPr lang="en-US" dirty="0"/>
          </a:p>
        </p:txBody>
      </p:sp>
      <p:sp>
        <p:nvSpPr>
          <p:cNvPr id="11" name="TextBox 10"/>
          <p:cNvSpPr txBox="1"/>
          <p:nvPr/>
        </p:nvSpPr>
        <p:spPr>
          <a:xfrm>
            <a:off x="5608935" y="2891330"/>
            <a:ext cx="1171352" cy="461665"/>
          </a:xfrm>
          <a:prstGeom prst="rect">
            <a:avLst/>
          </a:prstGeom>
          <a:solidFill>
            <a:srgbClr val="C0C0C0"/>
          </a:solidFill>
          <a:ln>
            <a:solidFill>
              <a:schemeClr val="tx1"/>
            </a:solidFill>
          </a:ln>
        </p:spPr>
        <p:txBody>
          <a:bodyPr wrap="square" rtlCol="0">
            <a:spAutoFit/>
          </a:bodyPr>
          <a:lstStyle/>
          <a:p>
            <a:r>
              <a:rPr lang="en-US" sz="1200" dirty="0" smtClean="0"/>
              <a:t>Testing</a:t>
            </a:r>
          </a:p>
          <a:p>
            <a:r>
              <a:rPr lang="en-US" sz="1200" dirty="0" smtClean="0"/>
              <a:t>Task 1</a:t>
            </a:r>
          </a:p>
        </p:txBody>
      </p:sp>
      <p:sp>
        <p:nvSpPr>
          <p:cNvPr id="12" name="TextBox 11"/>
          <p:cNvSpPr txBox="1"/>
          <p:nvPr/>
        </p:nvSpPr>
        <p:spPr>
          <a:xfrm>
            <a:off x="5618601" y="3474362"/>
            <a:ext cx="1171352" cy="461665"/>
          </a:xfrm>
          <a:prstGeom prst="rect">
            <a:avLst/>
          </a:prstGeom>
          <a:solidFill>
            <a:srgbClr val="C0C0C0"/>
          </a:solidFill>
          <a:ln>
            <a:solidFill>
              <a:schemeClr val="tx1"/>
            </a:solidFill>
          </a:ln>
        </p:spPr>
        <p:txBody>
          <a:bodyPr wrap="square" rtlCol="0">
            <a:spAutoFit/>
          </a:bodyPr>
          <a:lstStyle/>
          <a:p>
            <a:r>
              <a:rPr lang="en-US" sz="1200" dirty="0" smtClean="0"/>
              <a:t>Testing</a:t>
            </a:r>
          </a:p>
          <a:p>
            <a:r>
              <a:rPr lang="en-US" sz="1200" dirty="0" smtClean="0"/>
              <a:t>Task 2</a:t>
            </a:r>
          </a:p>
        </p:txBody>
      </p:sp>
      <p:cxnSp>
        <p:nvCxnSpPr>
          <p:cNvPr id="13" name="Straight Connector 12"/>
          <p:cNvCxnSpPr/>
          <p:nvPr/>
        </p:nvCxnSpPr>
        <p:spPr>
          <a:xfrm>
            <a:off x="2190890" y="4005075"/>
            <a:ext cx="637523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6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2.59259E-6 L 0.16701 -2.59259E-6 " pathEditMode="relative" rAng="0" ptsTypes="AA">
                                      <p:cBhvr>
                                        <p:cTn id="6" dur="2000" fill="hold"/>
                                        <p:tgtEl>
                                          <p:spTgt spid="11"/>
                                        </p:tgtEl>
                                        <p:attrNameLst>
                                          <p:attrName>ppt_x</p:attrName>
                                          <p:attrName>ppt_y</p:attrName>
                                        </p:attrNameLst>
                                      </p:cBhvr>
                                      <p:rCtr x="8351" y="0"/>
                                    </p:animMotion>
                                  </p:childTnLst>
                                </p:cTn>
                              </p:par>
                              <p:par>
                                <p:cTn id="7" presetID="42" presetClass="path" presetSubtype="0" accel="50000" decel="50000" fill="hold" grpId="0" nodeType="withEffect">
                                  <p:stCondLst>
                                    <p:cond delay="0"/>
                                  </p:stCondLst>
                                  <p:childTnLst>
                                    <p:animMotion origin="layout" path="M -2.22222E-6 2.22222E-6 L 0.16597 -0.00116 " pathEditMode="relative" rAng="0" ptsTypes="AA">
                                      <p:cBhvr>
                                        <p:cTn id="8" dur="2000" fill="hold"/>
                                        <p:tgtEl>
                                          <p:spTgt spid="12"/>
                                        </p:tgtEl>
                                        <p:attrNameLst>
                                          <p:attrName>ppt_x</p:attrName>
                                          <p:attrName>ppt_y</p:attrName>
                                        </p:attrNameLst>
                                      </p:cBhvr>
                                      <p:rCtr x="829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Kanban</a:t>
            </a:r>
            <a:r>
              <a:rPr lang="en-US" dirty="0" smtClean="0"/>
              <a:t> Board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19040385"/>
              </p:ext>
            </p:extLst>
          </p:nvPr>
        </p:nvGraphicFramePr>
        <p:xfrm>
          <a:off x="609600" y="1257301"/>
          <a:ext cx="7962900" cy="4426423"/>
        </p:xfrm>
        <a:graphic>
          <a:graphicData uri="http://schemas.openxmlformats.org/drawingml/2006/table">
            <a:tbl>
              <a:tblPr/>
              <a:tblGrid>
                <a:gridCol w="1592580"/>
                <a:gridCol w="1592580"/>
                <a:gridCol w="1592580"/>
                <a:gridCol w="1592580"/>
                <a:gridCol w="1592580"/>
              </a:tblGrid>
              <a:tr h="1371599">
                <a:tc>
                  <a:txBody>
                    <a:bodyPr/>
                    <a:lstStyle/>
                    <a:p>
                      <a:pPr marL="0" marR="0">
                        <a:lnSpc>
                          <a:spcPct val="115000"/>
                        </a:lnSpc>
                        <a:spcBef>
                          <a:spcPts val="0"/>
                        </a:spcBef>
                        <a:spcAft>
                          <a:spcPts val="0"/>
                        </a:spcAft>
                      </a:pPr>
                      <a:r>
                        <a:rPr lang="en-US" sz="3000" dirty="0" smtClean="0">
                          <a:latin typeface="+mn-lt"/>
                          <a:ea typeface="Times New Roman"/>
                          <a:cs typeface="Times New Roman"/>
                        </a:rPr>
                        <a:t>Project Backlog</a:t>
                      </a:r>
                      <a:endParaRPr lang="en-US" sz="3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Iteration Backlog</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a:latin typeface="Calibri"/>
                          <a:ea typeface="Times New Roman"/>
                          <a:cs typeface="Times New Roman"/>
                        </a:rPr>
                        <a:t>In 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Done</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Accepted</a:t>
                      </a:r>
                    </a:p>
                    <a:p>
                      <a:pPr marL="0" marR="0">
                        <a:lnSpc>
                          <a:spcPct val="115000"/>
                        </a:lnSpc>
                        <a:spcBef>
                          <a:spcPts val="0"/>
                        </a:spcBef>
                        <a:spcAft>
                          <a:spcPts val="0"/>
                        </a:spcAft>
                      </a:pPr>
                      <a:r>
                        <a:rPr lang="en-US" sz="2400" dirty="0" smtClean="0">
                          <a:latin typeface="Calibri"/>
                          <a:ea typeface="Times New Roman"/>
                          <a:cs typeface="Times New Roman"/>
                        </a:rPr>
                        <a:t>(Done Done)</a:t>
                      </a:r>
                      <a:endParaRPr lang="en-US"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4824">
                <a:tc>
                  <a:txBody>
                    <a:bodyPr/>
                    <a:lstStyle/>
                    <a:p>
                      <a:pPr marL="0" marR="0">
                        <a:lnSpc>
                          <a:spcPct val="115000"/>
                        </a:lnSpc>
                        <a:spcBef>
                          <a:spcPts val="0"/>
                        </a:spcBef>
                        <a:spcAft>
                          <a:spcPts val="0"/>
                        </a:spcAft>
                      </a:pP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344510" y="2929735"/>
            <a:ext cx="1152150" cy="369332"/>
          </a:xfrm>
          <a:prstGeom prst="rect">
            <a:avLst/>
          </a:prstGeom>
          <a:noFill/>
          <a:ln>
            <a:solidFill>
              <a:schemeClr val="tx1"/>
            </a:solidFill>
          </a:ln>
        </p:spPr>
        <p:txBody>
          <a:bodyPr wrap="square" rtlCol="0">
            <a:spAutoFit/>
          </a:bodyPr>
          <a:lstStyle/>
          <a:p>
            <a:r>
              <a:rPr lang="en-US" dirty="0" smtClean="0"/>
              <a:t>Story 1</a:t>
            </a:r>
            <a:endParaRPr lang="en-US" dirty="0"/>
          </a:p>
        </p:txBody>
      </p:sp>
      <p:sp>
        <p:nvSpPr>
          <p:cNvPr id="5" name="TextBox 4"/>
          <p:cNvSpPr txBox="1"/>
          <p:nvPr/>
        </p:nvSpPr>
        <p:spPr>
          <a:xfrm>
            <a:off x="2344510" y="4072916"/>
            <a:ext cx="1152150" cy="369332"/>
          </a:xfrm>
          <a:prstGeom prst="rect">
            <a:avLst/>
          </a:prstGeom>
          <a:noFill/>
          <a:ln>
            <a:solidFill>
              <a:schemeClr val="tx1"/>
            </a:solidFill>
          </a:ln>
        </p:spPr>
        <p:txBody>
          <a:bodyPr wrap="square" rtlCol="0">
            <a:spAutoFit/>
          </a:bodyPr>
          <a:lstStyle/>
          <a:p>
            <a:r>
              <a:rPr lang="en-US" dirty="0" smtClean="0"/>
              <a:t>Story 2</a:t>
            </a:r>
            <a:endParaRPr lang="en-US" dirty="0"/>
          </a:p>
        </p:txBody>
      </p:sp>
      <p:sp>
        <p:nvSpPr>
          <p:cNvPr id="6" name="TextBox 5"/>
          <p:cNvSpPr txBox="1"/>
          <p:nvPr/>
        </p:nvSpPr>
        <p:spPr>
          <a:xfrm>
            <a:off x="769905" y="3928265"/>
            <a:ext cx="1152150" cy="369332"/>
          </a:xfrm>
          <a:prstGeom prst="rect">
            <a:avLst/>
          </a:prstGeom>
          <a:noFill/>
          <a:ln>
            <a:solidFill>
              <a:schemeClr val="tx1"/>
            </a:solidFill>
          </a:ln>
        </p:spPr>
        <p:txBody>
          <a:bodyPr wrap="square" rtlCol="0">
            <a:spAutoFit/>
          </a:bodyPr>
          <a:lstStyle/>
          <a:p>
            <a:r>
              <a:rPr lang="en-US" dirty="0" smtClean="0"/>
              <a:t>Story 3</a:t>
            </a:r>
            <a:endParaRPr lang="en-US" dirty="0"/>
          </a:p>
        </p:txBody>
      </p:sp>
      <p:sp>
        <p:nvSpPr>
          <p:cNvPr id="7" name="TextBox 6"/>
          <p:cNvSpPr txBox="1"/>
          <p:nvPr/>
        </p:nvSpPr>
        <p:spPr>
          <a:xfrm>
            <a:off x="769905" y="4442248"/>
            <a:ext cx="1152150" cy="369332"/>
          </a:xfrm>
          <a:prstGeom prst="rect">
            <a:avLst/>
          </a:prstGeom>
          <a:noFill/>
          <a:ln>
            <a:solidFill>
              <a:schemeClr val="tx1"/>
            </a:solidFill>
          </a:ln>
        </p:spPr>
        <p:txBody>
          <a:bodyPr wrap="square" rtlCol="0">
            <a:spAutoFit/>
          </a:bodyPr>
          <a:lstStyle/>
          <a:p>
            <a:r>
              <a:rPr lang="en-US" dirty="0" smtClean="0"/>
              <a:t>Story 4</a:t>
            </a:r>
            <a:endParaRPr lang="en-US" dirty="0"/>
          </a:p>
        </p:txBody>
      </p:sp>
      <p:cxnSp>
        <p:nvCxnSpPr>
          <p:cNvPr id="9" name="Straight Connector 8"/>
          <p:cNvCxnSpPr/>
          <p:nvPr/>
        </p:nvCxnSpPr>
        <p:spPr>
          <a:xfrm>
            <a:off x="2190890" y="4005075"/>
            <a:ext cx="637523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72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44444E-6 3.33333E-6 L 0.52084 -0.00463 " pathEditMode="relative" rAng="0" ptsTypes="AA">
                                      <p:cBhvr>
                                        <p:cTn id="6" dur="2000" fill="hold"/>
                                        <p:tgtEl>
                                          <p:spTgt spid="3"/>
                                        </p:tgtEl>
                                        <p:attrNameLst>
                                          <p:attrName>ppt_x</p:attrName>
                                          <p:attrName>ppt_y</p:attrName>
                                        </p:attrNameLst>
                                      </p:cBhvr>
                                      <p:rCtr x="26042"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a:t>
            </a:r>
            <a:endParaRPr lang="en-US" dirty="0"/>
          </a:p>
        </p:txBody>
      </p:sp>
      <p:pic>
        <p:nvPicPr>
          <p:cNvPr id="391172" name="Picture 4" descr="http://www.healthtechnica.com/blogsphere/wp-content/uploads/2010/10/brain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995" y="1554334"/>
            <a:ext cx="4884330" cy="4870256"/>
          </a:xfrm>
          <a:prstGeom prst="rect">
            <a:avLst/>
          </a:prstGeom>
          <a:noFill/>
          <a:extLst>
            <a:ext uri="{909E8E84-426E-40DD-AFC4-6F175D3DCCD1}">
              <a14:hiddenFill xmlns:a14="http://schemas.microsoft.com/office/drawing/2010/main">
                <a:solidFill>
                  <a:srgbClr val="FFFFFF"/>
                </a:solidFill>
              </a14:hiddenFill>
            </a:ext>
          </a:extLst>
        </p:spPr>
      </p:pic>
      <p:sp>
        <p:nvSpPr>
          <p:cNvPr id="7" name="Curved Down Arrow 6"/>
          <p:cNvSpPr/>
          <p:nvPr/>
        </p:nvSpPr>
        <p:spPr>
          <a:xfrm flipH="1">
            <a:off x="3535065" y="2161635"/>
            <a:ext cx="2457920" cy="768100"/>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Down Arrow 9"/>
          <p:cNvSpPr/>
          <p:nvPr/>
        </p:nvSpPr>
        <p:spPr>
          <a:xfrm flipV="1">
            <a:off x="3650280" y="3236975"/>
            <a:ext cx="2457920" cy="768100"/>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3880710" y="2829238"/>
            <a:ext cx="2073870" cy="369332"/>
          </a:xfrm>
          <a:prstGeom prst="rect">
            <a:avLst/>
          </a:prstGeom>
          <a:noFill/>
        </p:spPr>
        <p:txBody>
          <a:bodyPr wrap="square" rtlCol="0">
            <a:spAutoFit/>
          </a:bodyPr>
          <a:lstStyle/>
          <a:p>
            <a:r>
              <a:rPr lang="en-US" dirty="0" smtClean="0">
                <a:solidFill>
                  <a:srgbClr val="FFFF00"/>
                </a:solidFill>
              </a:rPr>
              <a:t>Feedback Loop</a:t>
            </a:r>
            <a:endParaRPr lang="en-US" dirty="0">
              <a:solidFill>
                <a:srgbClr val="FFFF00"/>
              </a:solidFill>
            </a:endParaRPr>
          </a:p>
        </p:txBody>
      </p:sp>
    </p:spTree>
    <p:extLst>
      <p:ext uri="{BB962C8B-B14F-4D97-AF65-F5344CB8AC3E}">
        <p14:creationId xmlns:p14="http://schemas.microsoft.com/office/powerpoint/2010/main" val="330563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Gordon the Guided Missile</a:t>
            </a:r>
            <a:endParaRPr lang="en-US" dirty="0"/>
          </a:p>
        </p:txBody>
      </p:sp>
      <p:pic>
        <p:nvPicPr>
          <p:cNvPr id="4" name="Cleese Gord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45980" y="1201510"/>
            <a:ext cx="6373812" cy="4779963"/>
          </a:xfrm>
        </p:spPr>
      </p:pic>
    </p:spTree>
    <p:extLst>
      <p:ext uri="{BB962C8B-B14F-4D97-AF65-F5344CB8AC3E}">
        <p14:creationId xmlns:p14="http://schemas.microsoft.com/office/powerpoint/2010/main" val="2282986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 name="Group 6"/>
          <p:cNvGrpSpPr/>
          <p:nvPr/>
        </p:nvGrpSpPr>
        <p:grpSpPr>
          <a:xfrm>
            <a:off x="6802056" y="4926795"/>
            <a:ext cx="2300514" cy="1712685"/>
            <a:chOff x="6088743" y="798286"/>
            <a:chExt cx="2300514" cy="1712685"/>
          </a:xfrm>
        </p:grpSpPr>
        <p:sp>
          <p:nvSpPr>
            <p:cNvPr id="8" name="Isosceles Triangle 7"/>
            <p:cNvSpPr/>
            <p:nvPr/>
          </p:nvSpPr>
          <p:spPr>
            <a:xfrm>
              <a:off x="6629400" y="2169885"/>
              <a:ext cx="1219200" cy="2177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6088743" y="1262742"/>
              <a:ext cx="2300514" cy="39188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86600" y="798286"/>
              <a:ext cx="304800" cy="1712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6" descr="C:\Users\hbl4052\AppData\Local\Microsoft\Windows\Temporary Internet Files\Content.IE5\141UXS83\MC900078623[1].w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6" t="3051" r="43349" b="7515"/>
          <a:stretch/>
        </p:blipFill>
        <p:spPr bwMode="auto">
          <a:xfrm>
            <a:off x="6371194" y="6596"/>
            <a:ext cx="2857437" cy="3513932"/>
          </a:xfrm>
          <a:prstGeom prst="rect">
            <a:avLst/>
          </a:prstGeom>
          <a:noFill/>
          <a:extLst>
            <a:ext uri="{909E8E84-426E-40DD-AFC4-6F175D3DCCD1}">
              <a14:hiddenFill xmlns:a14="http://schemas.microsoft.com/office/drawing/2010/main">
                <a:solidFill>
                  <a:srgbClr val="FFFFFF"/>
                </a:solidFill>
              </a14:hiddenFill>
            </a:ext>
          </a:extLst>
        </p:spPr>
      </p:pic>
      <p:pic>
        <p:nvPicPr>
          <p:cNvPr id="388099"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6410" y="5391251"/>
            <a:ext cx="521822" cy="75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6683" y="3937352"/>
            <a:ext cx="521822" cy="75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610405" y="3889860"/>
            <a:ext cx="829062" cy="122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64455" y="5590079"/>
            <a:ext cx="1074058" cy="406400"/>
            <a:chOff x="1393371" y="1872343"/>
            <a:chExt cx="1074058" cy="406400"/>
          </a:xfrm>
        </p:grpSpPr>
        <p:sp>
          <p:nvSpPr>
            <p:cNvPr id="5" name="Right Triangle 4"/>
            <p:cNvSpPr/>
            <p:nvPr/>
          </p:nvSpPr>
          <p:spPr>
            <a:xfrm>
              <a:off x="1393371" y="1872343"/>
              <a:ext cx="333829" cy="26125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393371" y="1988457"/>
              <a:ext cx="1074058" cy="290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Gordon</a:t>
              </a:r>
              <a:endParaRPr lang="en-US" sz="1200" dirty="0"/>
            </a:p>
          </p:txBody>
        </p:sp>
      </p:grpSp>
    </p:spTree>
    <p:extLst>
      <p:ext uri="{BB962C8B-B14F-4D97-AF65-F5344CB8AC3E}">
        <p14:creationId xmlns:p14="http://schemas.microsoft.com/office/powerpoint/2010/main" val="310240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3.33333E-6 L 1.94444E-6 -0.64398 " pathEditMode="relative" rAng="0" ptsTypes="AA">
                                      <p:cBhvr>
                                        <p:cTn id="6" dur="5000" fill="hold"/>
                                        <p:tgtEl>
                                          <p:spTgt spid="7"/>
                                        </p:tgtEl>
                                        <p:attrNameLst>
                                          <p:attrName>ppt_x</p:attrName>
                                          <p:attrName>ppt_y</p:attrName>
                                        </p:attrNameLst>
                                      </p:cBhvr>
                                      <p:rCtr x="0" y="-32199"/>
                                    </p:animMotion>
                                  </p:childTnLst>
                                </p:cTn>
                              </p:par>
                              <p:par>
                                <p:cTn id="7" presetID="42" presetClass="path" presetSubtype="0" accel="50000" decel="50000" autoRev="1" fill="hold" nodeType="withEffect">
                                  <p:stCondLst>
                                    <p:cond delay="1000"/>
                                  </p:stCondLst>
                                  <p:childTnLst>
                                    <p:animMotion origin="layout" path="M -1.66667E-6 -4.07407E-6 L 0.61424 -0.00115 " pathEditMode="relative" rAng="0" ptsTypes="AA">
                                      <p:cBhvr>
                                        <p:cTn id="8" dur="500" fill="hold"/>
                                        <p:tgtEl>
                                          <p:spTgt spid="388099"/>
                                        </p:tgtEl>
                                        <p:attrNameLst>
                                          <p:attrName>ppt_x</p:attrName>
                                          <p:attrName>ppt_y</p:attrName>
                                        </p:attrNameLst>
                                      </p:cBhvr>
                                      <p:rCtr x="30712" y="-69"/>
                                    </p:animMotion>
                                  </p:childTnLst>
                                  <p:subTnLst>
                                    <p:set>
                                      <p:cBhvr override="childStyle">
                                        <p:cTn dur="1" fill="hold" display="0" masterRel="sameClick" afterEffect="1">
                                          <p:stCondLst>
                                            <p:cond evt="end" delay="0">
                                              <p:tn val="7"/>
                                            </p:cond>
                                          </p:stCondLst>
                                        </p:cTn>
                                        <p:tgtEl>
                                          <p:spTgt spid="388099"/>
                                        </p:tgtEl>
                                        <p:attrNameLst>
                                          <p:attrName>style.visibility</p:attrName>
                                        </p:attrNameLst>
                                      </p:cBhvr>
                                      <p:to>
                                        <p:strVal val="hidden"/>
                                      </p:to>
                                    </p:set>
                                  </p:subTnLst>
                                </p:cTn>
                              </p:par>
                              <p:par>
                                <p:cTn id="9" presetID="2" presetClass="path" presetSubtype="0" accel="50000" decel="50000" fill="hold" nodeType="withEffect">
                                  <p:stCondLst>
                                    <p:cond delay="2500"/>
                                  </p:stCondLst>
                                  <p:childTnLst>
                                    <p:animMotion origin="layout" path="M 0.04045 -0.04884 L 0.14462 -0.0294 L 0.25 1.85185E-6 L -0.03455 0.08449 " pathEditMode="relative" rAng="0" ptsTypes="FFFF">
                                      <p:cBhvr>
                                        <p:cTn id="10" dur="500" spd="-100000" fill="hold"/>
                                        <p:tgtEl>
                                          <p:spTgt spid="15"/>
                                        </p:tgtEl>
                                        <p:attrNameLst>
                                          <p:attrName>ppt_x</p:attrName>
                                          <p:attrName>ppt_y</p:attrName>
                                        </p:attrNameLst>
                                      </p:cBhvr>
                                      <p:rCtr x="6719" y="6667"/>
                                    </p:animMotion>
                                  </p:childTnLst>
                                  <p:subTnLst>
                                    <p:set>
                                      <p:cBhvr override="childStyle">
                                        <p:cTn dur="1" fill="hold" display="0" masterRel="sameClick" afterEffect="1">
                                          <p:stCondLst>
                                            <p:cond evt="end" delay="0">
                                              <p:tn val="9"/>
                                            </p:cond>
                                          </p:stCondLst>
                                        </p:cTn>
                                        <p:tgtEl>
                                          <p:spTgt spid="15"/>
                                        </p:tgtEl>
                                        <p:attrNameLst>
                                          <p:attrName>style.visibility</p:attrName>
                                        </p:attrNameLst>
                                      </p:cBhvr>
                                      <p:to>
                                        <p:strVal val="hidden"/>
                                      </p:to>
                                    </p:set>
                                  </p:subTnLst>
                                </p:cTn>
                              </p:par>
                              <p:par>
                                <p:cTn id="11" presetID="44" presetClass="path" presetSubtype="0" accel="50000" fill="hold" nodeType="withEffect">
                                  <p:stCondLst>
                                    <p:cond delay="1000"/>
                                  </p:stCondLst>
                                  <p:childTnLst>
                                    <p:animMotion origin="layout" path="M 0.00816 0.01365 L 0.2342 -0.06644 C 0.33455 -0.10672 0.3566 -0.12431 0.39792 -0.1676 C 0.42257 -0.21922 0.59757 -0.43195 0.62726 -0.45371 L 0.7316 -0.6507 " pathEditMode="relative" rAng="0" ptsTypes="FffFF">
                                      <p:cBhvr>
                                        <p:cTn id="12" dur="3000" fill="hold"/>
                                        <p:tgtEl>
                                          <p:spTgt spid="4"/>
                                        </p:tgtEl>
                                        <p:attrNameLst>
                                          <p:attrName>ppt_x</p:attrName>
                                          <p:attrName>ppt_y</p:attrName>
                                        </p:attrNameLst>
                                      </p:cBhvr>
                                      <p:rCtr x="36163" y="-33218"/>
                                    </p:animMotion>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3" fill="hold">
                            <p:stCondLst>
                              <p:cond delay="50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subTnLst>
                                    <p:audio>
                                      <p:cMediaNode>
                                        <p:cTn display="0" masterRel="sameClick">
                                          <p:stCondLst>
                                            <p:cond evt="begin" delay="0">
                                              <p:tn val="14"/>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HouseRis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0" y="0"/>
            <a:ext cx="9144000" cy="6856215"/>
          </a:xfrm>
          <a:prstGeom prst="rect">
            <a:avLst/>
          </a:prstGeom>
        </p:spPr>
      </p:pic>
    </p:spTree>
    <p:extLst>
      <p:ext uri="{BB962C8B-B14F-4D97-AF65-F5344CB8AC3E}">
        <p14:creationId xmlns:p14="http://schemas.microsoft.com/office/powerpoint/2010/main" val="3269518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5D39D6-E29C-4908-B1C3-4C6B68155390}" type="slidenum">
              <a:rPr lang="en-US" smtClean="0">
                <a:solidFill>
                  <a:srgbClr val="333333"/>
                </a:solidFill>
              </a:rPr>
              <a:pPr eaLnBrk="1" hangingPunct="1"/>
              <a:t>28</a:t>
            </a:fld>
            <a:endParaRPr lang="en-US" smtClean="0">
              <a:solidFill>
                <a:srgbClr val="333333"/>
              </a:solidFill>
            </a:endParaRPr>
          </a:p>
        </p:txBody>
      </p:sp>
      <p:pic>
        <p:nvPicPr>
          <p:cNvPr id="880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33909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Grp="1" noChangeArrowheads="1"/>
          </p:cNvSpPr>
          <p:nvPr>
            <p:ph type="title"/>
          </p:nvPr>
        </p:nvSpPr>
        <p:spPr/>
        <p:txBody>
          <a:bodyPr>
            <a:normAutofit fontScale="90000"/>
          </a:bodyPr>
          <a:lstStyle/>
          <a:p>
            <a:pPr eaLnBrk="1" hangingPunct="1"/>
            <a:r>
              <a:rPr lang="en-US" smtClean="0"/>
              <a:t>“incrementing” builds a bit at a time</a:t>
            </a:r>
            <a:r>
              <a:rPr lang="en-US" sz="3600" smtClean="0"/>
              <a:t> </a:t>
            </a:r>
          </a:p>
        </p:txBody>
      </p:sp>
      <p:pic>
        <p:nvPicPr>
          <p:cNvPr id="8806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108450"/>
            <a:ext cx="1462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4108450"/>
            <a:ext cx="1462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08450"/>
            <a:ext cx="14620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47" name="Rectangle 7"/>
          <p:cNvSpPr>
            <a:spLocks noChangeArrowheads="1"/>
          </p:cNvSpPr>
          <p:nvPr/>
        </p:nvSpPr>
        <p:spPr bwMode="auto">
          <a:xfrm>
            <a:off x="5800725" y="5105400"/>
            <a:ext cx="4572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0648" name="Text Box 8"/>
          <p:cNvSpPr txBox="1">
            <a:spLocks noChangeArrowheads="1"/>
          </p:cNvSpPr>
          <p:nvPr/>
        </p:nvSpPr>
        <p:spPr bwMode="auto">
          <a:xfrm>
            <a:off x="1343025"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solidFill>
                  <a:srgbClr val="907462"/>
                </a:solidFill>
                <a:latin typeface="Rockwell" pitchFamily="18" charset="0"/>
              </a:rPr>
              <a:t>1</a:t>
            </a:r>
          </a:p>
        </p:txBody>
      </p:sp>
      <p:sp>
        <p:nvSpPr>
          <p:cNvPr id="880649" name="Text Box 9"/>
          <p:cNvSpPr txBox="1">
            <a:spLocks noChangeArrowheads="1"/>
          </p:cNvSpPr>
          <p:nvPr/>
        </p:nvSpPr>
        <p:spPr bwMode="auto">
          <a:xfrm>
            <a:off x="39624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solidFill>
                  <a:srgbClr val="907462"/>
                </a:solidFill>
                <a:latin typeface="Rockwell" pitchFamily="18" charset="0"/>
              </a:rPr>
              <a:t>2</a:t>
            </a:r>
          </a:p>
        </p:txBody>
      </p:sp>
      <p:sp>
        <p:nvSpPr>
          <p:cNvPr id="880650" name="Text Box 10"/>
          <p:cNvSpPr txBox="1">
            <a:spLocks noChangeArrowheads="1"/>
          </p:cNvSpPr>
          <p:nvPr/>
        </p:nvSpPr>
        <p:spPr bwMode="auto">
          <a:xfrm>
            <a:off x="66294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solidFill>
                  <a:srgbClr val="907462"/>
                </a:solidFill>
                <a:latin typeface="Rockwell" pitchFamily="18" charset="0"/>
              </a:rPr>
              <a:t>3</a:t>
            </a:r>
          </a:p>
        </p:txBody>
      </p:sp>
      <p:sp>
        <p:nvSpPr>
          <p:cNvPr id="880651" name="Text Box 11"/>
          <p:cNvSpPr txBox="1">
            <a:spLocks noChangeArrowheads="1"/>
          </p:cNvSpPr>
          <p:nvPr/>
        </p:nvSpPr>
        <p:spPr bwMode="auto">
          <a:xfrm>
            <a:off x="4114800" y="1447800"/>
            <a:ext cx="4191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a:latin typeface="Bookman Old Style" pitchFamily="18" charset="0"/>
              </a:rPr>
              <a:t>But, incrementing calls for a fully formed idea</a:t>
            </a:r>
          </a:p>
        </p:txBody>
      </p:sp>
    </p:spTree>
    <p:extLst>
      <p:ext uri="{BB962C8B-B14F-4D97-AF65-F5344CB8AC3E}">
        <p14:creationId xmlns:p14="http://schemas.microsoft.com/office/powerpoint/2010/main" val="222739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0642"/>
                                        </p:tgtEl>
                                        <p:attrNameLst>
                                          <p:attrName>style.visibility</p:attrName>
                                        </p:attrNameLst>
                                      </p:cBhvr>
                                      <p:to>
                                        <p:strVal val="visible"/>
                                      </p:to>
                                    </p:set>
                                    <p:animEffect transition="in" filter="fade">
                                      <p:cBhvr>
                                        <p:cTn id="7" dur="500"/>
                                        <p:tgtEl>
                                          <p:spTgt spid="880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48"/>
                                        </p:tgtEl>
                                        <p:attrNameLst>
                                          <p:attrName>style.visibility</p:attrName>
                                        </p:attrNameLst>
                                      </p:cBhvr>
                                      <p:to>
                                        <p:strVal val="visible"/>
                                      </p:to>
                                    </p:set>
                                    <p:animEffect transition="in" filter="fade">
                                      <p:cBhvr>
                                        <p:cTn id="12" dur="500"/>
                                        <p:tgtEl>
                                          <p:spTgt spid="880648"/>
                                        </p:tgtEl>
                                      </p:cBhvr>
                                    </p:animEffect>
                                  </p:childTnLst>
                                </p:cTn>
                              </p:par>
                              <p:par>
                                <p:cTn id="13" presetID="10" presetClass="entr" presetSubtype="0" fill="hold" nodeType="withEffect">
                                  <p:stCondLst>
                                    <p:cond delay="0"/>
                                  </p:stCondLst>
                                  <p:childTnLst>
                                    <p:set>
                                      <p:cBhvr>
                                        <p:cTn id="14" dur="1" fill="hold">
                                          <p:stCondLst>
                                            <p:cond delay="0"/>
                                          </p:stCondLst>
                                        </p:cTn>
                                        <p:tgtEl>
                                          <p:spTgt spid="880646"/>
                                        </p:tgtEl>
                                        <p:attrNameLst>
                                          <p:attrName>style.visibility</p:attrName>
                                        </p:attrNameLst>
                                      </p:cBhvr>
                                      <p:to>
                                        <p:strVal val="visible"/>
                                      </p:to>
                                    </p:set>
                                    <p:animEffect transition="in" filter="fade">
                                      <p:cBhvr>
                                        <p:cTn id="15" dur="500"/>
                                        <p:tgtEl>
                                          <p:spTgt spid="8806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80645"/>
                                        </p:tgtEl>
                                        <p:attrNameLst>
                                          <p:attrName>style.visibility</p:attrName>
                                        </p:attrNameLst>
                                      </p:cBhvr>
                                      <p:to>
                                        <p:strVal val="visible"/>
                                      </p:to>
                                    </p:set>
                                    <p:animEffect transition="in" filter="fade">
                                      <p:cBhvr>
                                        <p:cTn id="20" dur="500"/>
                                        <p:tgtEl>
                                          <p:spTgt spid="8806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80647"/>
                                        </p:tgtEl>
                                        <p:attrNameLst>
                                          <p:attrName>style.visibility</p:attrName>
                                        </p:attrNameLst>
                                      </p:cBhvr>
                                      <p:to>
                                        <p:strVal val="visible"/>
                                      </p:to>
                                    </p:set>
                                    <p:animEffect transition="in" filter="fade">
                                      <p:cBhvr>
                                        <p:cTn id="23" dur="500"/>
                                        <p:tgtEl>
                                          <p:spTgt spid="8806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80649"/>
                                        </p:tgtEl>
                                        <p:attrNameLst>
                                          <p:attrName>style.visibility</p:attrName>
                                        </p:attrNameLst>
                                      </p:cBhvr>
                                      <p:to>
                                        <p:strVal val="visible"/>
                                      </p:to>
                                    </p:set>
                                    <p:animEffect transition="in" filter="fade">
                                      <p:cBhvr>
                                        <p:cTn id="26" dur="500"/>
                                        <p:tgtEl>
                                          <p:spTgt spid="88064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80644"/>
                                        </p:tgtEl>
                                        <p:attrNameLst>
                                          <p:attrName>style.visibility</p:attrName>
                                        </p:attrNameLst>
                                      </p:cBhvr>
                                      <p:to>
                                        <p:strVal val="visible"/>
                                      </p:to>
                                    </p:set>
                                    <p:animEffect transition="in" filter="fade">
                                      <p:cBhvr>
                                        <p:cTn id="31" dur="500"/>
                                        <p:tgtEl>
                                          <p:spTgt spid="8806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80650"/>
                                        </p:tgtEl>
                                        <p:attrNameLst>
                                          <p:attrName>style.visibility</p:attrName>
                                        </p:attrNameLst>
                                      </p:cBhvr>
                                      <p:to>
                                        <p:strVal val="visible"/>
                                      </p:to>
                                    </p:set>
                                    <p:animEffect transition="in" filter="fade">
                                      <p:cBhvr>
                                        <p:cTn id="34" dur="500"/>
                                        <p:tgtEl>
                                          <p:spTgt spid="8806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80651"/>
                                        </p:tgtEl>
                                        <p:attrNameLst>
                                          <p:attrName>style.visibility</p:attrName>
                                        </p:attrNameLst>
                                      </p:cBhvr>
                                      <p:to>
                                        <p:strVal val="visible"/>
                                      </p:to>
                                    </p:set>
                                    <p:animEffect transition="in" filter="fade">
                                      <p:cBhvr>
                                        <p:cTn id="39" dur="500"/>
                                        <p:tgtEl>
                                          <p:spTgt spid="880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7" grpId="0" animBg="1"/>
      <p:bldP spid="880648" grpId="0"/>
      <p:bldP spid="880649" grpId="0"/>
      <p:bldP spid="880650" grpId="0"/>
      <p:bldP spid="8806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661ED5-BA07-44AF-B6E3-C2DF6AE9AFA3}" type="slidenum">
              <a:rPr lang="en-US" smtClean="0">
                <a:solidFill>
                  <a:srgbClr val="333333"/>
                </a:solidFill>
              </a:rPr>
              <a:pPr eaLnBrk="1" hangingPunct="1"/>
              <a:t>29</a:t>
            </a:fld>
            <a:endParaRPr lang="en-US" smtClean="0">
              <a:solidFill>
                <a:srgbClr val="333333"/>
              </a:solidFill>
            </a:endParaRPr>
          </a:p>
        </p:txBody>
      </p:sp>
      <p:pic>
        <p:nvPicPr>
          <p:cNvPr id="884738" name="Picture 2"/>
          <p:cNvPicPr>
            <a:picLocks noChangeAspect="1" noChangeArrowheads="1"/>
          </p:cNvPicPr>
          <p:nvPr/>
        </p:nvPicPr>
        <p:blipFill>
          <a:blip r:embed="rId3">
            <a:extLst>
              <a:ext uri="{28A0092B-C50C-407E-A947-70E740481C1C}">
                <a14:useLocalDpi xmlns:a14="http://schemas.microsoft.com/office/drawing/2010/main" val="0"/>
              </a:ext>
            </a:extLst>
          </a:blip>
          <a:srcRect r="-107"/>
          <a:stretch>
            <a:fillRect/>
          </a:stretch>
        </p:blipFill>
        <p:spPr bwMode="auto">
          <a:xfrm>
            <a:off x="228600" y="1295400"/>
            <a:ext cx="33512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3"/>
          <p:cNvSpPr>
            <a:spLocks noGrp="1" noChangeArrowheads="1"/>
          </p:cNvSpPr>
          <p:nvPr>
            <p:ph type="title"/>
          </p:nvPr>
        </p:nvSpPr>
        <p:spPr>
          <a:xfrm>
            <a:off x="457199" y="152399"/>
            <a:ext cx="8531375" cy="2086045"/>
          </a:xfrm>
          <a:noFill/>
        </p:spPr>
        <p:txBody>
          <a:bodyPr anchor="t">
            <a:normAutofit fontScale="90000"/>
          </a:bodyPr>
          <a:lstStyle/>
          <a:p>
            <a:pPr eaLnBrk="1" hangingPunct="1"/>
            <a:r>
              <a:rPr lang="en-US" dirty="0" smtClean="0"/>
              <a:t>“iterating” builds a rough version, validates it, then slowly builds up quality</a:t>
            </a:r>
          </a:p>
        </p:txBody>
      </p:sp>
      <p:sp>
        <p:nvSpPr>
          <p:cNvPr id="884740" name="Text Box 4"/>
          <p:cNvSpPr txBox="1">
            <a:spLocks noChangeArrowheads="1"/>
          </p:cNvSpPr>
          <p:nvPr/>
        </p:nvSpPr>
        <p:spPr bwMode="auto">
          <a:xfrm>
            <a:off x="1343025"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solidFill>
                  <a:srgbClr val="907462"/>
                </a:solidFill>
                <a:latin typeface="Rockwell" pitchFamily="18" charset="0"/>
              </a:rPr>
              <a:t>1</a:t>
            </a:r>
          </a:p>
        </p:txBody>
      </p:sp>
      <p:sp>
        <p:nvSpPr>
          <p:cNvPr id="884741" name="Text Box 5"/>
          <p:cNvSpPr txBox="1">
            <a:spLocks noChangeArrowheads="1"/>
          </p:cNvSpPr>
          <p:nvPr/>
        </p:nvSpPr>
        <p:spPr bwMode="auto">
          <a:xfrm>
            <a:off x="39624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solidFill>
                  <a:srgbClr val="907462"/>
                </a:solidFill>
                <a:latin typeface="Rockwell" pitchFamily="18" charset="0"/>
              </a:rPr>
              <a:t>2</a:t>
            </a:r>
          </a:p>
        </p:txBody>
      </p:sp>
      <p:sp>
        <p:nvSpPr>
          <p:cNvPr id="884742" name="Text Box 6"/>
          <p:cNvSpPr txBox="1">
            <a:spLocks noChangeArrowheads="1"/>
          </p:cNvSpPr>
          <p:nvPr/>
        </p:nvSpPr>
        <p:spPr bwMode="auto">
          <a:xfrm>
            <a:off x="66294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solidFill>
                  <a:srgbClr val="907462"/>
                </a:solidFill>
                <a:latin typeface="Rockwell" pitchFamily="18" charset="0"/>
              </a:rPr>
              <a:t>3</a:t>
            </a:r>
          </a:p>
        </p:txBody>
      </p:sp>
      <p:pic>
        <p:nvPicPr>
          <p:cNvPr id="884743"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763" y="4070350"/>
            <a:ext cx="14620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4"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713" y="4084638"/>
            <a:ext cx="14620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5"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094163"/>
            <a:ext cx="14620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4746" name="Text Box 10"/>
          <p:cNvSpPr txBox="1">
            <a:spLocks noChangeArrowheads="1"/>
          </p:cNvSpPr>
          <p:nvPr/>
        </p:nvSpPr>
        <p:spPr bwMode="auto">
          <a:xfrm>
            <a:off x="4114800" y="1676400"/>
            <a:ext cx="4191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latin typeface="Bookman Old Style" pitchFamily="18" charset="0"/>
              </a:rPr>
              <a:t>Iterating allows you to move from vague idea to realization</a:t>
            </a:r>
          </a:p>
        </p:txBody>
      </p:sp>
    </p:spTree>
    <p:extLst>
      <p:ext uri="{BB962C8B-B14F-4D97-AF65-F5344CB8AC3E}">
        <p14:creationId xmlns:p14="http://schemas.microsoft.com/office/powerpoint/2010/main" val="1973913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fade">
                                      <p:cBhvr>
                                        <p:cTn id="7" dur="500"/>
                                        <p:tgtEl>
                                          <p:spTgt spid="884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4740"/>
                                        </p:tgtEl>
                                        <p:attrNameLst>
                                          <p:attrName>style.visibility</p:attrName>
                                        </p:attrNameLst>
                                      </p:cBhvr>
                                      <p:to>
                                        <p:strVal val="visible"/>
                                      </p:to>
                                    </p:set>
                                    <p:animEffect transition="in" filter="fade">
                                      <p:cBhvr>
                                        <p:cTn id="12" dur="500"/>
                                        <p:tgtEl>
                                          <p:spTgt spid="884740"/>
                                        </p:tgtEl>
                                      </p:cBhvr>
                                    </p:animEffect>
                                  </p:childTnLst>
                                </p:cTn>
                              </p:par>
                              <p:par>
                                <p:cTn id="13" presetID="10" presetClass="entr" presetSubtype="0" fill="hold" nodeType="withEffect">
                                  <p:stCondLst>
                                    <p:cond delay="0"/>
                                  </p:stCondLst>
                                  <p:childTnLst>
                                    <p:set>
                                      <p:cBhvr>
                                        <p:cTn id="14" dur="1" fill="hold">
                                          <p:stCondLst>
                                            <p:cond delay="0"/>
                                          </p:stCondLst>
                                        </p:cTn>
                                        <p:tgtEl>
                                          <p:spTgt spid="884743"/>
                                        </p:tgtEl>
                                        <p:attrNameLst>
                                          <p:attrName>style.visibility</p:attrName>
                                        </p:attrNameLst>
                                      </p:cBhvr>
                                      <p:to>
                                        <p:strVal val="visible"/>
                                      </p:to>
                                    </p:set>
                                    <p:animEffect transition="in" filter="fade">
                                      <p:cBhvr>
                                        <p:cTn id="15" dur="500"/>
                                        <p:tgtEl>
                                          <p:spTgt spid="8847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84741"/>
                                        </p:tgtEl>
                                        <p:attrNameLst>
                                          <p:attrName>style.visibility</p:attrName>
                                        </p:attrNameLst>
                                      </p:cBhvr>
                                      <p:to>
                                        <p:strVal val="visible"/>
                                      </p:to>
                                    </p:set>
                                    <p:animEffect transition="in" filter="fade">
                                      <p:cBhvr>
                                        <p:cTn id="20" dur="500"/>
                                        <p:tgtEl>
                                          <p:spTgt spid="884741"/>
                                        </p:tgtEl>
                                      </p:cBhvr>
                                    </p:animEffect>
                                  </p:childTnLst>
                                </p:cTn>
                              </p:par>
                              <p:par>
                                <p:cTn id="21" presetID="10" presetClass="entr" presetSubtype="0" fill="hold" nodeType="withEffect">
                                  <p:stCondLst>
                                    <p:cond delay="0"/>
                                  </p:stCondLst>
                                  <p:childTnLst>
                                    <p:set>
                                      <p:cBhvr>
                                        <p:cTn id="22" dur="1" fill="hold">
                                          <p:stCondLst>
                                            <p:cond delay="0"/>
                                          </p:stCondLst>
                                        </p:cTn>
                                        <p:tgtEl>
                                          <p:spTgt spid="884744"/>
                                        </p:tgtEl>
                                        <p:attrNameLst>
                                          <p:attrName>style.visibility</p:attrName>
                                        </p:attrNameLst>
                                      </p:cBhvr>
                                      <p:to>
                                        <p:strVal val="visible"/>
                                      </p:to>
                                    </p:set>
                                    <p:animEffect transition="in" filter="fade">
                                      <p:cBhvr>
                                        <p:cTn id="23" dur="500"/>
                                        <p:tgtEl>
                                          <p:spTgt spid="8847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84742"/>
                                        </p:tgtEl>
                                        <p:attrNameLst>
                                          <p:attrName>style.visibility</p:attrName>
                                        </p:attrNameLst>
                                      </p:cBhvr>
                                      <p:to>
                                        <p:strVal val="visible"/>
                                      </p:to>
                                    </p:set>
                                    <p:animEffect transition="in" filter="fade">
                                      <p:cBhvr>
                                        <p:cTn id="28" dur="500"/>
                                        <p:tgtEl>
                                          <p:spTgt spid="884742"/>
                                        </p:tgtEl>
                                      </p:cBhvr>
                                    </p:animEffect>
                                  </p:childTnLst>
                                </p:cTn>
                              </p:par>
                              <p:par>
                                <p:cTn id="29" presetID="10" presetClass="entr" presetSubtype="0" fill="hold" nodeType="withEffect">
                                  <p:stCondLst>
                                    <p:cond delay="0"/>
                                  </p:stCondLst>
                                  <p:childTnLst>
                                    <p:set>
                                      <p:cBhvr>
                                        <p:cTn id="30" dur="1" fill="hold">
                                          <p:stCondLst>
                                            <p:cond delay="0"/>
                                          </p:stCondLst>
                                        </p:cTn>
                                        <p:tgtEl>
                                          <p:spTgt spid="884745"/>
                                        </p:tgtEl>
                                        <p:attrNameLst>
                                          <p:attrName>style.visibility</p:attrName>
                                        </p:attrNameLst>
                                      </p:cBhvr>
                                      <p:to>
                                        <p:strVal val="visible"/>
                                      </p:to>
                                    </p:set>
                                    <p:animEffect transition="in" filter="fade">
                                      <p:cBhvr>
                                        <p:cTn id="31" dur="500"/>
                                        <p:tgtEl>
                                          <p:spTgt spid="88474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84746"/>
                                        </p:tgtEl>
                                        <p:attrNameLst>
                                          <p:attrName>style.visibility</p:attrName>
                                        </p:attrNameLst>
                                      </p:cBhvr>
                                      <p:to>
                                        <p:strVal val="visible"/>
                                      </p:to>
                                    </p:set>
                                    <p:animEffect transition="in" filter="fade">
                                      <p:cBhvr>
                                        <p:cTn id="36" dur="500"/>
                                        <p:tgtEl>
                                          <p:spTgt spid="884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0" grpId="0"/>
      <p:bldP spid="884741" grpId="0"/>
      <p:bldP spid="884742" grpId="0"/>
      <p:bldP spid="8847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BigT2"/>
          <p:cNvPicPr>
            <a:picLocks noChangeAspect="1" noChangeArrowheads="1"/>
          </p:cNvPicPr>
          <p:nvPr/>
        </p:nvPicPr>
        <p:blipFill>
          <a:blip r:embed="rId8"/>
          <a:srcRect l="18808"/>
          <a:stretch>
            <a:fillRect/>
          </a:stretch>
        </p:blipFill>
        <p:spPr bwMode="auto">
          <a:xfrm>
            <a:off x="0" y="0"/>
            <a:ext cx="9210675" cy="6858000"/>
          </a:xfrm>
          <a:prstGeom prst="rect">
            <a:avLst/>
          </a:prstGeom>
          <a:noFill/>
        </p:spPr>
      </p:pic>
      <p:sp>
        <p:nvSpPr>
          <p:cNvPr id="153603" name="Rectangle 3"/>
          <p:cNvSpPr>
            <a:spLocks noGrp="1" noChangeArrowheads="1"/>
          </p:cNvSpPr>
          <p:nvPr>
            <p:ph type="title" sz="quarter"/>
          </p:nvPr>
        </p:nvSpPr>
        <p:spPr>
          <a:xfrm>
            <a:off x="152400" y="274638"/>
            <a:ext cx="8991600" cy="1143000"/>
          </a:xfrm>
          <a:noFill/>
        </p:spPr>
        <p:txBody>
          <a:bodyPr>
            <a:normAutofit fontScale="90000"/>
          </a:bodyPr>
          <a:lstStyle/>
          <a:p>
            <a:r>
              <a:rPr lang="en-US" sz="4000" dirty="0" smtClean="0">
                <a:solidFill>
                  <a:srgbClr val="FFFFCC"/>
                </a:solidFill>
              </a:rPr>
              <a:t>What Happens in a Typical Project</a:t>
            </a:r>
            <a:r>
              <a:rPr lang="en-US" sz="4000" dirty="0">
                <a:solidFill>
                  <a:srgbClr val="FFFFCC"/>
                </a:solidFill>
              </a:rPr>
              <a:t/>
            </a:r>
            <a:br>
              <a:rPr lang="en-US" sz="4000" dirty="0">
                <a:solidFill>
                  <a:srgbClr val="FFFFCC"/>
                </a:solidFill>
              </a:rPr>
            </a:br>
            <a:r>
              <a:rPr lang="en-US" sz="3200" dirty="0">
                <a:solidFill>
                  <a:srgbClr val="FFFFCC"/>
                </a:solidFill>
              </a:rPr>
              <a:t>Inside the Tornado</a:t>
            </a:r>
            <a:r>
              <a:rPr lang="en-US" sz="4000" dirty="0"/>
              <a:t> </a:t>
            </a:r>
          </a:p>
        </p:txBody>
      </p:sp>
      <p:grpSp>
        <p:nvGrpSpPr>
          <p:cNvPr id="2" name="Group 4"/>
          <p:cNvGrpSpPr>
            <a:grpSpLocks/>
          </p:cNvGrpSpPr>
          <p:nvPr/>
        </p:nvGrpSpPr>
        <p:grpSpPr bwMode="auto">
          <a:xfrm>
            <a:off x="503238" y="1676400"/>
            <a:ext cx="4983162" cy="463550"/>
            <a:chOff x="317" y="1056"/>
            <a:chExt cx="3139" cy="292"/>
          </a:xfrm>
        </p:grpSpPr>
        <p:sp>
          <p:nvSpPr>
            <p:cNvPr id="153605" name="Text Box 5"/>
            <p:cNvSpPr txBox="1">
              <a:spLocks noChangeArrowheads="1"/>
            </p:cNvSpPr>
            <p:nvPr/>
          </p:nvSpPr>
          <p:spPr bwMode="auto">
            <a:xfrm>
              <a:off x="528" y="1056"/>
              <a:ext cx="2928"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When will we get the requirements?</a:t>
              </a:r>
            </a:p>
          </p:txBody>
        </p:sp>
        <p:pic>
          <p:nvPicPr>
            <p:cNvPr id="153606" name="Picture 6" descr="dorothy1"/>
            <p:cNvPicPr>
              <a:picLocks noChangeAspect="1" noChangeArrowheads="1"/>
            </p:cNvPicPr>
            <p:nvPr/>
          </p:nvPicPr>
          <p:blipFill>
            <a:blip r:embed="rId9">
              <a:clrChange>
                <a:clrFrom>
                  <a:srgbClr val="FEFEEE"/>
                </a:clrFrom>
                <a:clrTo>
                  <a:srgbClr val="FEFEEE">
                    <a:alpha val="0"/>
                  </a:srgbClr>
                </a:clrTo>
              </a:clrChange>
            </a:blip>
            <a:srcRect/>
            <a:stretch>
              <a:fillRect/>
            </a:stretch>
          </p:blipFill>
          <p:spPr bwMode="auto">
            <a:xfrm>
              <a:off x="317" y="1056"/>
              <a:ext cx="157" cy="292"/>
            </a:xfrm>
            <a:prstGeom prst="rect">
              <a:avLst/>
            </a:prstGeom>
            <a:noFill/>
            <a:ln w="9525">
              <a:noFill/>
              <a:miter lim="800000"/>
              <a:headEnd/>
              <a:tailEnd/>
            </a:ln>
          </p:spPr>
        </p:pic>
      </p:grpSp>
      <p:grpSp>
        <p:nvGrpSpPr>
          <p:cNvPr id="3" name="Group 7"/>
          <p:cNvGrpSpPr>
            <a:grpSpLocks/>
          </p:cNvGrpSpPr>
          <p:nvPr/>
        </p:nvGrpSpPr>
        <p:grpSpPr bwMode="auto">
          <a:xfrm>
            <a:off x="500063" y="2057400"/>
            <a:ext cx="6815137" cy="484188"/>
            <a:chOff x="315" y="1296"/>
            <a:chExt cx="4293" cy="305"/>
          </a:xfrm>
        </p:grpSpPr>
        <p:sp>
          <p:nvSpPr>
            <p:cNvPr id="153608" name="Text Box 8"/>
            <p:cNvSpPr txBox="1">
              <a:spLocks noChangeArrowheads="1"/>
            </p:cNvSpPr>
            <p:nvPr/>
          </p:nvSpPr>
          <p:spPr bwMode="auto">
            <a:xfrm>
              <a:off x="528" y="1296"/>
              <a:ext cx="4080"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All in good time, my little pretty, all in good time</a:t>
              </a:r>
            </a:p>
          </p:txBody>
        </p:sp>
        <p:pic>
          <p:nvPicPr>
            <p:cNvPr id="153609" name="Picture 9" descr="wwitch"/>
            <p:cNvPicPr>
              <a:picLocks noChangeAspect="1" noChangeArrowheads="1"/>
            </p:cNvPicPr>
            <p:nvPr/>
          </p:nvPicPr>
          <p:blipFill>
            <a:blip r:embed="rId10">
              <a:clrChange>
                <a:clrFrom>
                  <a:srgbClr val="FEFEFE"/>
                </a:clrFrom>
                <a:clrTo>
                  <a:srgbClr val="FEFEFE">
                    <a:alpha val="0"/>
                  </a:srgbClr>
                </a:clrTo>
              </a:clrChange>
            </a:blip>
            <a:srcRect/>
            <a:stretch>
              <a:fillRect/>
            </a:stretch>
          </p:blipFill>
          <p:spPr bwMode="auto">
            <a:xfrm>
              <a:off x="315" y="1339"/>
              <a:ext cx="161" cy="262"/>
            </a:xfrm>
            <a:prstGeom prst="rect">
              <a:avLst/>
            </a:prstGeom>
            <a:noFill/>
            <a:ln w="9525">
              <a:noFill/>
              <a:miter lim="800000"/>
              <a:headEnd/>
              <a:tailEnd/>
            </a:ln>
          </p:spPr>
        </p:pic>
      </p:grpSp>
      <p:grpSp>
        <p:nvGrpSpPr>
          <p:cNvPr id="4" name="Group 10"/>
          <p:cNvGrpSpPr>
            <a:grpSpLocks/>
          </p:cNvGrpSpPr>
          <p:nvPr/>
        </p:nvGrpSpPr>
        <p:grpSpPr bwMode="auto">
          <a:xfrm>
            <a:off x="500063" y="2438400"/>
            <a:ext cx="6815137" cy="525463"/>
            <a:chOff x="315" y="1536"/>
            <a:chExt cx="4293" cy="331"/>
          </a:xfrm>
        </p:grpSpPr>
        <p:sp>
          <p:nvSpPr>
            <p:cNvPr id="153611" name="Text Box 11"/>
            <p:cNvSpPr txBox="1">
              <a:spLocks noChangeArrowheads="1"/>
            </p:cNvSpPr>
            <p:nvPr/>
          </p:nvSpPr>
          <p:spPr bwMode="auto">
            <a:xfrm>
              <a:off x="528" y="1536"/>
              <a:ext cx="4080"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But I guess it doesn't matter anyway</a:t>
              </a:r>
            </a:p>
          </p:txBody>
        </p:sp>
        <p:pic>
          <p:nvPicPr>
            <p:cNvPr id="153612" name="Picture 12" descr="dorothy1"/>
            <p:cNvPicPr>
              <a:picLocks noChangeAspect="1" noChangeArrowheads="1"/>
            </p:cNvPicPr>
            <p:nvPr/>
          </p:nvPicPr>
          <p:blipFill>
            <a:blip r:embed="rId9">
              <a:clrChange>
                <a:clrFrom>
                  <a:srgbClr val="FEFEEE"/>
                </a:clrFrom>
                <a:clrTo>
                  <a:srgbClr val="FEFEEE">
                    <a:alpha val="0"/>
                  </a:srgbClr>
                </a:clrTo>
              </a:clrChange>
            </a:blip>
            <a:srcRect/>
            <a:stretch>
              <a:fillRect/>
            </a:stretch>
          </p:blipFill>
          <p:spPr bwMode="auto">
            <a:xfrm>
              <a:off x="315" y="1567"/>
              <a:ext cx="161" cy="300"/>
            </a:xfrm>
            <a:prstGeom prst="rect">
              <a:avLst/>
            </a:prstGeom>
            <a:noFill/>
            <a:ln w="9525">
              <a:noFill/>
              <a:miter lim="800000"/>
              <a:headEnd/>
              <a:tailEnd/>
            </a:ln>
          </p:spPr>
        </p:pic>
      </p:grpSp>
      <p:grpSp>
        <p:nvGrpSpPr>
          <p:cNvPr id="5" name="Group 13"/>
          <p:cNvGrpSpPr>
            <a:grpSpLocks/>
          </p:cNvGrpSpPr>
          <p:nvPr/>
        </p:nvGrpSpPr>
        <p:grpSpPr bwMode="auto">
          <a:xfrm>
            <a:off x="500063" y="5314950"/>
            <a:ext cx="6815137" cy="476250"/>
            <a:chOff x="315" y="3120"/>
            <a:chExt cx="4293" cy="300"/>
          </a:xfrm>
        </p:grpSpPr>
        <p:sp>
          <p:nvSpPr>
            <p:cNvPr id="153614" name="Text Box 14"/>
            <p:cNvSpPr txBox="1">
              <a:spLocks noChangeArrowheads="1"/>
            </p:cNvSpPr>
            <p:nvPr/>
          </p:nvSpPr>
          <p:spPr bwMode="auto">
            <a:xfrm>
              <a:off x="528" y="3126"/>
              <a:ext cx="4080"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Doesn't anybody believe me?</a:t>
              </a:r>
            </a:p>
          </p:txBody>
        </p:sp>
        <p:pic>
          <p:nvPicPr>
            <p:cNvPr id="153615" name="Picture 15" descr="dorothy1"/>
            <p:cNvPicPr>
              <a:picLocks noChangeAspect="1" noChangeArrowheads="1"/>
            </p:cNvPicPr>
            <p:nvPr/>
          </p:nvPicPr>
          <p:blipFill>
            <a:blip r:embed="rId9">
              <a:clrChange>
                <a:clrFrom>
                  <a:srgbClr val="FEFEEE"/>
                </a:clrFrom>
                <a:clrTo>
                  <a:srgbClr val="FEFEEE">
                    <a:alpha val="0"/>
                  </a:srgbClr>
                </a:clrTo>
              </a:clrChange>
            </a:blip>
            <a:srcRect/>
            <a:stretch>
              <a:fillRect/>
            </a:stretch>
          </p:blipFill>
          <p:spPr bwMode="auto">
            <a:xfrm>
              <a:off x="315" y="3120"/>
              <a:ext cx="161" cy="300"/>
            </a:xfrm>
            <a:prstGeom prst="rect">
              <a:avLst/>
            </a:prstGeom>
            <a:noFill/>
            <a:ln w="9525">
              <a:noFill/>
              <a:miter lim="800000"/>
              <a:headEnd/>
              <a:tailEnd/>
            </a:ln>
          </p:spPr>
        </p:pic>
      </p:grpSp>
      <p:grpSp>
        <p:nvGrpSpPr>
          <p:cNvPr id="6" name="Group 16"/>
          <p:cNvGrpSpPr>
            <a:grpSpLocks/>
          </p:cNvGrpSpPr>
          <p:nvPr/>
        </p:nvGrpSpPr>
        <p:grpSpPr bwMode="auto">
          <a:xfrm>
            <a:off x="500063" y="6086475"/>
            <a:ext cx="6815137" cy="542925"/>
            <a:chOff x="315" y="3606"/>
            <a:chExt cx="4293" cy="342"/>
          </a:xfrm>
        </p:grpSpPr>
        <p:sp>
          <p:nvSpPr>
            <p:cNvPr id="153617" name="Text Box 17"/>
            <p:cNvSpPr txBox="1">
              <a:spLocks noChangeArrowheads="1"/>
            </p:cNvSpPr>
            <p:nvPr/>
          </p:nvSpPr>
          <p:spPr bwMode="auto">
            <a:xfrm>
              <a:off x="528" y="3606"/>
              <a:ext cx="4080"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You're a very bad man!</a:t>
              </a:r>
            </a:p>
          </p:txBody>
        </p:sp>
        <p:pic>
          <p:nvPicPr>
            <p:cNvPr id="153618" name="Picture 18" descr="dorothy1"/>
            <p:cNvPicPr>
              <a:picLocks noChangeAspect="1" noChangeArrowheads="1"/>
            </p:cNvPicPr>
            <p:nvPr/>
          </p:nvPicPr>
          <p:blipFill>
            <a:blip r:embed="rId9">
              <a:clrChange>
                <a:clrFrom>
                  <a:srgbClr val="FEFEEE"/>
                </a:clrFrom>
                <a:clrTo>
                  <a:srgbClr val="FEFEEE">
                    <a:alpha val="0"/>
                  </a:srgbClr>
                </a:clrTo>
              </a:clrChange>
            </a:blip>
            <a:srcRect/>
            <a:stretch>
              <a:fillRect/>
            </a:stretch>
          </p:blipFill>
          <p:spPr bwMode="auto">
            <a:xfrm>
              <a:off x="315" y="3648"/>
              <a:ext cx="161" cy="300"/>
            </a:xfrm>
            <a:prstGeom prst="rect">
              <a:avLst/>
            </a:prstGeom>
            <a:noFill/>
            <a:ln w="9525">
              <a:noFill/>
              <a:miter lim="800000"/>
              <a:headEnd/>
              <a:tailEnd/>
            </a:ln>
          </p:spPr>
        </p:pic>
      </p:grpSp>
      <p:grpSp>
        <p:nvGrpSpPr>
          <p:cNvPr id="7" name="Group 19"/>
          <p:cNvGrpSpPr>
            <a:grpSpLocks/>
          </p:cNvGrpSpPr>
          <p:nvPr/>
        </p:nvGrpSpPr>
        <p:grpSpPr bwMode="auto">
          <a:xfrm>
            <a:off x="500063" y="2819400"/>
            <a:ext cx="6815137" cy="492125"/>
            <a:chOff x="315" y="1776"/>
            <a:chExt cx="4293" cy="310"/>
          </a:xfrm>
        </p:grpSpPr>
        <p:sp>
          <p:nvSpPr>
            <p:cNvPr id="153620" name="Text Box 20"/>
            <p:cNvSpPr txBox="1">
              <a:spLocks noChangeArrowheads="1"/>
            </p:cNvSpPr>
            <p:nvPr/>
          </p:nvSpPr>
          <p:spPr bwMode="auto">
            <a:xfrm>
              <a:off x="528" y="1776"/>
              <a:ext cx="4080"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Just give me your estimates by this afternoon</a:t>
              </a:r>
            </a:p>
          </p:txBody>
        </p:sp>
        <p:pic>
          <p:nvPicPr>
            <p:cNvPr id="153621" name="Picture 21" descr="wwitch"/>
            <p:cNvPicPr>
              <a:picLocks noChangeAspect="1" noChangeArrowheads="1"/>
            </p:cNvPicPr>
            <p:nvPr/>
          </p:nvPicPr>
          <p:blipFill>
            <a:blip r:embed="rId10">
              <a:clrChange>
                <a:clrFrom>
                  <a:srgbClr val="FEFEFE"/>
                </a:clrFrom>
                <a:clrTo>
                  <a:srgbClr val="FEFEFE">
                    <a:alpha val="0"/>
                  </a:srgbClr>
                </a:clrTo>
              </a:clrChange>
            </a:blip>
            <a:srcRect/>
            <a:stretch>
              <a:fillRect/>
            </a:stretch>
          </p:blipFill>
          <p:spPr bwMode="auto">
            <a:xfrm>
              <a:off x="315" y="1824"/>
              <a:ext cx="161" cy="262"/>
            </a:xfrm>
            <a:prstGeom prst="rect">
              <a:avLst/>
            </a:prstGeom>
            <a:noFill/>
            <a:ln w="9525">
              <a:noFill/>
              <a:miter lim="800000"/>
              <a:headEnd/>
              <a:tailEnd/>
            </a:ln>
          </p:spPr>
        </p:pic>
      </p:grpSp>
      <p:grpSp>
        <p:nvGrpSpPr>
          <p:cNvPr id="8" name="Group 22"/>
          <p:cNvGrpSpPr>
            <a:grpSpLocks/>
          </p:cNvGrpSpPr>
          <p:nvPr/>
        </p:nvGrpSpPr>
        <p:grpSpPr bwMode="auto">
          <a:xfrm>
            <a:off x="500063" y="4171950"/>
            <a:ext cx="6815137" cy="466725"/>
            <a:chOff x="315" y="2400"/>
            <a:chExt cx="4293" cy="294"/>
          </a:xfrm>
        </p:grpSpPr>
        <p:sp>
          <p:nvSpPr>
            <p:cNvPr id="153623" name="Text Box 23"/>
            <p:cNvSpPr txBox="1">
              <a:spLocks noChangeArrowheads="1"/>
            </p:cNvSpPr>
            <p:nvPr/>
          </p:nvSpPr>
          <p:spPr bwMode="auto">
            <a:xfrm>
              <a:off x="528" y="2406"/>
              <a:ext cx="4080"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No, we need something today!</a:t>
              </a:r>
            </a:p>
          </p:txBody>
        </p:sp>
        <p:pic>
          <p:nvPicPr>
            <p:cNvPr id="153624" name="Picture 24" descr="wwitch"/>
            <p:cNvPicPr>
              <a:picLocks noChangeAspect="1" noChangeArrowheads="1"/>
            </p:cNvPicPr>
            <p:nvPr/>
          </p:nvPicPr>
          <p:blipFill>
            <a:blip r:embed="rId10">
              <a:clrChange>
                <a:clrFrom>
                  <a:srgbClr val="FEFEFE"/>
                </a:clrFrom>
                <a:clrTo>
                  <a:srgbClr val="FEFEFE">
                    <a:alpha val="0"/>
                  </a:srgbClr>
                </a:clrTo>
              </a:clrChange>
            </a:blip>
            <a:srcRect/>
            <a:stretch>
              <a:fillRect/>
            </a:stretch>
          </p:blipFill>
          <p:spPr bwMode="auto">
            <a:xfrm>
              <a:off x="315" y="2400"/>
              <a:ext cx="161" cy="262"/>
            </a:xfrm>
            <a:prstGeom prst="rect">
              <a:avLst/>
            </a:prstGeom>
            <a:noFill/>
            <a:ln w="9525">
              <a:noFill/>
              <a:miter lim="800000"/>
              <a:headEnd/>
              <a:tailEnd/>
            </a:ln>
          </p:spPr>
        </p:pic>
      </p:grpSp>
      <p:grpSp>
        <p:nvGrpSpPr>
          <p:cNvPr id="9" name="Group 25"/>
          <p:cNvGrpSpPr>
            <a:grpSpLocks/>
          </p:cNvGrpSpPr>
          <p:nvPr/>
        </p:nvGrpSpPr>
        <p:grpSpPr bwMode="auto">
          <a:xfrm>
            <a:off x="500063" y="5705475"/>
            <a:ext cx="7729537" cy="482600"/>
            <a:chOff x="315" y="3366"/>
            <a:chExt cx="4869" cy="304"/>
          </a:xfrm>
        </p:grpSpPr>
        <p:sp>
          <p:nvSpPr>
            <p:cNvPr id="153626" name="Text Box 26"/>
            <p:cNvSpPr txBox="1">
              <a:spLocks noChangeArrowheads="1"/>
            </p:cNvSpPr>
            <p:nvPr/>
          </p:nvSpPr>
          <p:spPr bwMode="auto">
            <a:xfrm>
              <a:off x="528" y="3366"/>
              <a:ext cx="4656"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I already promised the customer it will be out in 6 months</a:t>
              </a:r>
            </a:p>
          </p:txBody>
        </p:sp>
        <p:pic>
          <p:nvPicPr>
            <p:cNvPr id="153627" name="Picture 27" descr="wwitch"/>
            <p:cNvPicPr>
              <a:picLocks noChangeAspect="1" noChangeArrowheads="1"/>
            </p:cNvPicPr>
            <p:nvPr/>
          </p:nvPicPr>
          <p:blipFill>
            <a:blip r:embed="rId10">
              <a:clrChange>
                <a:clrFrom>
                  <a:srgbClr val="FEFEFE"/>
                </a:clrFrom>
                <a:clrTo>
                  <a:srgbClr val="FEFEFE">
                    <a:alpha val="0"/>
                  </a:srgbClr>
                </a:clrTo>
              </a:clrChange>
            </a:blip>
            <a:srcRect/>
            <a:stretch>
              <a:fillRect/>
            </a:stretch>
          </p:blipFill>
          <p:spPr bwMode="auto">
            <a:xfrm>
              <a:off x="315" y="3408"/>
              <a:ext cx="161" cy="262"/>
            </a:xfrm>
            <a:prstGeom prst="rect">
              <a:avLst/>
            </a:prstGeom>
            <a:noFill/>
            <a:ln w="9525">
              <a:noFill/>
              <a:miter lim="800000"/>
              <a:headEnd/>
              <a:tailEnd/>
            </a:ln>
          </p:spPr>
        </p:pic>
      </p:grpSp>
      <p:grpSp>
        <p:nvGrpSpPr>
          <p:cNvPr id="10" name="Group 28"/>
          <p:cNvGrpSpPr>
            <a:grpSpLocks/>
          </p:cNvGrpSpPr>
          <p:nvPr/>
        </p:nvGrpSpPr>
        <p:grpSpPr bwMode="auto">
          <a:xfrm>
            <a:off x="500063" y="4933950"/>
            <a:ext cx="6815137" cy="466725"/>
            <a:chOff x="315" y="2880"/>
            <a:chExt cx="4293" cy="294"/>
          </a:xfrm>
        </p:grpSpPr>
        <p:sp>
          <p:nvSpPr>
            <p:cNvPr id="153629" name="Text Box 29"/>
            <p:cNvSpPr txBox="1">
              <a:spLocks noChangeArrowheads="1"/>
            </p:cNvSpPr>
            <p:nvPr/>
          </p:nvSpPr>
          <p:spPr bwMode="auto">
            <a:xfrm>
              <a:off x="528" y="2886"/>
              <a:ext cx="4080"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No, we need it sooner.</a:t>
              </a:r>
            </a:p>
          </p:txBody>
        </p:sp>
        <p:pic>
          <p:nvPicPr>
            <p:cNvPr id="153630" name="Picture 30" descr="wwitch"/>
            <p:cNvPicPr>
              <a:picLocks noChangeAspect="1" noChangeArrowheads="1"/>
            </p:cNvPicPr>
            <p:nvPr/>
          </p:nvPicPr>
          <p:blipFill>
            <a:blip r:embed="rId10">
              <a:clrChange>
                <a:clrFrom>
                  <a:srgbClr val="FEFEFE"/>
                </a:clrFrom>
                <a:clrTo>
                  <a:srgbClr val="FEFEFE">
                    <a:alpha val="0"/>
                  </a:srgbClr>
                </a:clrTo>
              </a:clrChange>
            </a:blip>
            <a:srcRect/>
            <a:stretch>
              <a:fillRect/>
            </a:stretch>
          </p:blipFill>
          <p:spPr bwMode="auto">
            <a:xfrm>
              <a:off x="315" y="2880"/>
              <a:ext cx="161" cy="262"/>
            </a:xfrm>
            <a:prstGeom prst="rect">
              <a:avLst/>
            </a:prstGeom>
            <a:noFill/>
            <a:ln w="9525">
              <a:noFill/>
              <a:miter lim="800000"/>
              <a:headEnd/>
              <a:tailEnd/>
            </a:ln>
          </p:spPr>
        </p:pic>
      </p:grpSp>
      <p:grpSp>
        <p:nvGrpSpPr>
          <p:cNvPr id="11" name="Group 31"/>
          <p:cNvGrpSpPr>
            <a:grpSpLocks/>
          </p:cNvGrpSpPr>
          <p:nvPr/>
        </p:nvGrpSpPr>
        <p:grpSpPr bwMode="auto">
          <a:xfrm>
            <a:off x="381000" y="3594100"/>
            <a:ext cx="8229600" cy="676275"/>
            <a:chOff x="240" y="2016"/>
            <a:chExt cx="5184" cy="426"/>
          </a:xfrm>
        </p:grpSpPr>
        <p:sp>
          <p:nvSpPr>
            <p:cNvPr id="153632" name="Text Box 32"/>
            <p:cNvSpPr txBox="1">
              <a:spLocks noChangeArrowheads="1"/>
            </p:cNvSpPr>
            <p:nvPr/>
          </p:nvSpPr>
          <p:spPr bwMode="auto">
            <a:xfrm>
              <a:off x="528" y="2016"/>
              <a:ext cx="4896" cy="426"/>
            </a:xfrm>
            <a:prstGeom prst="rect">
              <a:avLst/>
            </a:prstGeom>
            <a:noFill/>
            <a:ln w="9525">
              <a:noFill/>
              <a:miter lim="800000"/>
              <a:headEnd/>
              <a:tailEnd/>
            </a:ln>
            <a:effectLst/>
          </p:spPr>
          <p:txBody>
            <a:bodyPr>
              <a:spAutoFit/>
            </a:bodyPr>
            <a:lstStyle/>
            <a:p>
              <a:pPr>
                <a:lnSpc>
                  <a:spcPct val="80000"/>
                </a:lnSpc>
                <a:spcBef>
                  <a:spcPct val="50000"/>
                </a:spcBef>
              </a:pPr>
              <a:r>
                <a:rPr lang="en-US" sz="2400">
                  <a:solidFill>
                    <a:srgbClr val="FFFFCC"/>
                  </a:solidFill>
                  <a:latin typeface="Times New Roman" pitchFamily="18" charset="0"/>
                  <a:ea typeface="MS PGothic" pitchFamily="34" charset="-128"/>
                  <a:cs typeface="Times New Roman" pitchFamily="18" charset="0"/>
                </a:rPr>
                <a:t>Not so fast! Not so fast! ... I'll have to give the matter a little thought. Go away and come back tomorrow</a:t>
              </a:r>
            </a:p>
          </p:txBody>
        </p:sp>
        <p:pic>
          <p:nvPicPr>
            <p:cNvPr id="153633" name="Picture 33" descr="trio1"/>
            <p:cNvPicPr>
              <a:picLocks noChangeAspect="1" noChangeArrowheads="1"/>
            </p:cNvPicPr>
            <p:nvPr/>
          </p:nvPicPr>
          <p:blipFill>
            <a:blip r:embed="rId11">
              <a:clrChange>
                <a:clrFrom>
                  <a:srgbClr val="FEFEF9"/>
                </a:clrFrom>
                <a:clrTo>
                  <a:srgbClr val="FEFEF9">
                    <a:alpha val="0"/>
                  </a:srgbClr>
                </a:clrTo>
              </a:clrChange>
            </a:blip>
            <a:srcRect/>
            <a:stretch>
              <a:fillRect/>
            </a:stretch>
          </p:blipFill>
          <p:spPr bwMode="auto">
            <a:xfrm>
              <a:off x="240" y="2064"/>
              <a:ext cx="311" cy="235"/>
            </a:xfrm>
            <a:prstGeom prst="rect">
              <a:avLst/>
            </a:prstGeom>
            <a:noFill/>
            <a:ln w="9525">
              <a:noFill/>
              <a:miter lim="800000"/>
              <a:headEnd/>
              <a:tailEnd/>
            </a:ln>
          </p:spPr>
        </p:pic>
      </p:grpSp>
      <p:grpSp>
        <p:nvGrpSpPr>
          <p:cNvPr id="12" name="Group 34"/>
          <p:cNvGrpSpPr>
            <a:grpSpLocks/>
          </p:cNvGrpSpPr>
          <p:nvPr/>
        </p:nvGrpSpPr>
        <p:grpSpPr bwMode="auto">
          <a:xfrm>
            <a:off x="381000" y="4562475"/>
            <a:ext cx="6934200" cy="457200"/>
            <a:chOff x="240" y="2646"/>
            <a:chExt cx="4368" cy="288"/>
          </a:xfrm>
        </p:grpSpPr>
        <p:sp>
          <p:nvSpPr>
            <p:cNvPr id="153635" name="Text Box 35"/>
            <p:cNvSpPr txBox="1">
              <a:spLocks noChangeArrowheads="1"/>
            </p:cNvSpPr>
            <p:nvPr/>
          </p:nvSpPr>
          <p:spPr bwMode="auto">
            <a:xfrm>
              <a:off x="528" y="2646"/>
              <a:ext cx="4080" cy="28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Ok then, it will take 2 years.</a:t>
              </a:r>
            </a:p>
          </p:txBody>
        </p:sp>
        <p:pic>
          <p:nvPicPr>
            <p:cNvPr id="153636" name="Picture 36" descr="trio1"/>
            <p:cNvPicPr>
              <a:picLocks noChangeAspect="1" noChangeArrowheads="1"/>
            </p:cNvPicPr>
            <p:nvPr/>
          </p:nvPicPr>
          <p:blipFill>
            <a:blip r:embed="rId11">
              <a:clrChange>
                <a:clrFrom>
                  <a:srgbClr val="FEFEF9"/>
                </a:clrFrom>
                <a:clrTo>
                  <a:srgbClr val="FEFEF9">
                    <a:alpha val="0"/>
                  </a:srgbClr>
                </a:clrTo>
              </a:clrChange>
            </a:blip>
            <a:srcRect/>
            <a:stretch>
              <a:fillRect/>
            </a:stretch>
          </p:blipFill>
          <p:spPr bwMode="auto">
            <a:xfrm>
              <a:off x="240" y="2688"/>
              <a:ext cx="311" cy="235"/>
            </a:xfrm>
            <a:prstGeom prst="rect">
              <a:avLst/>
            </a:prstGeom>
            <a:noFill/>
            <a:ln w="9525">
              <a:noFill/>
              <a:miter lim="800000"/>
              <a:headEnd/>
              <a:tailEnd/>
            </a:ln>
          </p:spPr>
        </p:pic>
      </p:grpSp>
      <p:sp>
        <p:nvSpPr>
          <p:cNvPr id="153637" name="Text Box 37"/>
          <p:cNvSpPr txBox="1">
            <a:spLocks noChangeArrowheads="1"/>
          </p:cNvSpPr>
          <p:nvPr/>
        </p:nvSpPr>
        <p:spPr bwMode="auto">
          <a:xfrm>
            <a:off x="990600" y="3276600"/>
            <a:ext cx="281940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CC"/>
                </a:solidFill>
                <a:latin typeface="Arial Black" pitchFamily="34" charset="0"/>
                <a:ea typeface="MS PGothic" pitchFamily="34" charset="-128"/>
                <a:cs typeface="Times New Roman" pitchFamily="18" charset="0"/>
              </a:rPr>
              <a:t>Team Unity</a:t>
            </a:r>
          </a:p>
        </p:txBody>
      </p:sp>
      <p:sp>
        <p:nvSpPr>
          <p:cNvPr id="153638" name="Text Box 38"/>
          <p:cNvSpPr txBox="1">
            <a:spLocks noChangeArrowheads="1"/>
          </p:cNvSpPr>
          <p:nvPr/>
        </p:nvSpPr>
        <p:spPr bwMode="auto">
          <a:xfrm>
            <a:off x="990600" y="1371600"/>
            <a:ext cx="281940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CC"/>
                </a:solidFill>
                <a:latin typeface="Arial Black" pitchFamily="34" charset="0"/>
                <a:ea typeface="MS PGothic" pitchFamily="34" charset="-128"/>
                <a:cs typeface="Times New Roman" pitchFamily="18" charset="0"/>
              </a:rPr>
              <a:t>Project Kickoff</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all_in_good_time.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doesnt_matter.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536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not_so_fast.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6" name="believe_me.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7" name="bad_m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7" grpId="0" autoUpdateAnimBg="0"/>
      <p:bldP spid="15363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p:nvPr>
        </p:nvSpPr>
        <p:spPr/>
        <p:txBody>
          <a:bodyPr/>
          <a:lstStyle/>
          <a:p>
            <a:r>
              <a:rPr lang="en-US" dirty="0" smtClean="0"/>
              <a:t>Uncertainty</a:t>
            </a:r>
          </a:p>
        </p:txBody>
      </p:sp>
      <p:sp>
        <p:nvSpPr>
          <p:cNvPr id="399362" name="Rectangle 3"/>
          <p:cNvSpPr>
            <a:spLocks noGrp="1" noChangeArrowheads="1"/>
          </p:cNvSpPr>
          <p:nvPr>
            <p:ph idx="1"/>
          </p:nvPr>
        </p:nvSpPr>
        <p:spPr>
          <a:xfrm>
            <a:off x="457200" y="1316725"/>
            <a:ext cx="8229600" cy="4525963"/>
          </a:xfrm>
        </p:spPr>
        <p:txBody>
          <a:bodyPr/>
          <a:lstStyle/>
          <a:p>
            <a:pPr>
              <a:lnSpc>
                <a:spcPct val="80000"/>
              </a:lnSpc>
            </a:pPr>
            <a:r>
              <a:rPr lang="en-US" sz="2400" dirty="0" smtClean="0"/>
              <a:t>We </a:t>
            </a:r>
            <a:r>
              <a:rPr lang="en-US" sz="2400" b="1" dirty="0" smtClean="0"/>
              <a:t>expect uncertainty and manage for it</a:t>
            </a:r>
            <a:r>
              <a:rPr lang="en-US" sz="2400" dirty="0" smtClean="0"/>
              <a:t> through iterations, anticipation and adaptation. </a:t>
            </a:r>
          </a:p>
        </p:txBody>
      </p:sp>
      <p:pic>
        <p:nvPicPr>
          <p:cNvPr id="399363" name="Picture 4" descr="Projected Path"/>
          <p:cNvPicPr>
            <a:picLocks noChangeAspect="1" noChangeArrowheads="1"/>
          </p:cNvPicPr>
          <p:nvPr/>
        </p:nvPicPr>
        <p:blipFill>
          <a:blip r:embed="rId3"/>
          <a:srcRect/>
          <a:stretch>
            <a:fillRect/>
          </a:stretch>
        </p:blipFill>
        <p:spPr bwMode="auto">
          <a:xfrm>
            <a:off x="1746250" y="2601913"/>
            <a:ext cx="5715000" cy="3857625"/>
          </a:xfrm>
          <a:prstGeom prst="rect">
            <a:avLst/>
          </a:prstGeom>
          <a:noFill/>
          <a:ln w="9525">
            <a:noFill/>
            <a:miter lim="800000"/>
            <a:headEnd/>
            <a:tailEnd/>
          </a:ln>
        </p:spPr>
      </p:pic>
      <p:sp>
        <p:nvSpPr>
          <p:cNvPr id="380933" name="Freeform 5"/>
          <p:cNvSpPr>
            <a:spLocks noChangeAspect="1"/>
          </p:cNvSpPr>
          <p:nvPr/>
        </p:nvSpPr>
        <p:spPr bwMode="auto">
          <a:xfrm rot="1409788">
            <a:off x="2803525" y="3906838"/>
            <a:ext cx="1236663" cy="477837"/>
          </a:xfrm>
          <a:custGeom>
            <a:avLst/>
            <a:gdLst>
              <a:gd name="T0" fmla="*/ 450109 w 2176"/>
              <a:gd name="T1" fmla="*/ 0 h 793"/>
              <a:gd name="T2" fmla="*/ 480230 w 2176"/>
              <a:gd name="T3" fmla="*/ 133168 h 793"/>
              <a:gd name="T4" fmla="*/ 578549 w 2176"/>
              <a:gd name="T5" fmla="*/ 228374 h 793"/>
              <a:gd name="T6" fmla="*/ 771778 w 2176"/>
              <a:gd name="T7" fmla="*/ 303695 h 793"/>
              <a:gd name="T8" fmla="*/ 880895 w 2176"/>
              <a:gd name="T9" fmla="*/ 341054 h 793"/>
              <a:gd name="T10" fmla="*/ 1020133 w 2176"/>
              <a:gd name="T11" fmla="*/ 384439 h 793"/>
              <a:gd name="T12" fmla="*/ 1140048 w 2176"/>
              <a:gd name="T13" fmla="*/ 425414 h 793"/>
              <a:gd name="T14" fmla="*/ 1235526 w 2176"/>
              <a:gd name="T15" fmla="*/ 468798 h 793"/>
              <a:gd name="T16" fmla="*/ 1134934 w 2176"/>
              <a:gd name="T17" fmla="*/ 477234 h 793"/>
              <a:gd name="T18" fmla="*/ 1006493 w 2176"/>
              <a:gd name="T19" fmla="*/ 474222 h 793"/>
              <a:gd name="T20" fmla="*/ 867255 w 2176"/>
              <a:gd name="T21" fmla="*/ 474222 h 793"/>
              <a:gd name="T22" fmla="*/ 730859 w 2176"/>
              <a:gd name="T23" fmla="*/ 468798 h 793"/>
              <a:gd name="T24" fmla="*/ 504668 w 2176"/>
              <a:gd name="T25" fmla="*/ 442285 h 793"/>
              <a:gd name="T26" fmla="*/ 198912 w 2176"/>
              <a:gd name="T27" fmla="*/ 350092 h 793"/>
              <a:gd name="T28" fmla="*/ 0 w 2176"/>
              <a:gd name="T29" fmla="*/ 205476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a:p>
        </p:txBody>
      </p:sp>
      <p:sp>
        <p:nvSpPr>
          <p:cNvPr id="380934" name="Freeform 6"/>
          <p:cNvSpPr>
            <a:spLocks noChangeAspect="1"/>
          </p:cNvSpPr>
          <p:nvPr/>
        </p:nvSpPr>
        <p:spPr bwMode="auto">
          <a:xfrm rot="933942">
            <a:off x="2563813" y="3843338"/>
            <a:ext cx="2081212" cy="722312"/>
          </a:xfrm>
          <a:custGeom>
            <a:avLst/>
            <a:gdLst>
              <a:gd name="T0" fmla="*/ 757500 w 2176"/>
              <a:gd name="T1" fmla="*/ 0 h 793"/>
              <a:gd name="T2" fmla="*/ 808191 w 2176"/>
              <a:gd name="T3" fmla="*/ 201300 h 793"/>
              <a:gd name="T4" fmla="*/ 973655 w 2176"/>
              <a:gd name="T5" fmla="*/ 345216 h 793"/>
              <a:gd name="T6" fmla="*/ 1298845 w 2176"/>
              <a:gd name="T7" fmla="*/ 459073 h 793"/>
              <a:gd name="T8" fmla="*/ 1482481 w 2176"/>
              <a:gd name="T9" fmla="*/ 515547 h 793"/>
              <a:gd name="T10" fmla="*/ 1716808 w 2176"/>
              <a:gd name="T11" fmla="*/ 581129 h 793"/>
              <a:gd name="T12" fmla="*/ 1918617 w 2176"/>
              <a:gd name="T13" fmla="*/ 643067 h 793"/>
              <a:gd name="T14" fmla="*/ 2079299 w 2176"/>
              <a:gd name="T15" fmla="*/ 708649 h 793"/>
              <a:gd name="T16" fmla="*/ 1910009 w 2176"/>
              <a:gd name="T17" fmla="*/ 721401 h 793"/>
              <a:gd name="T18" fmla="*/ 1693854 w 2176"/>
              <a:gd name="T19" fmla="*/ 716847 h 793"/>
              <a:gd name="T20" fmla="*/ 1459526 w 2176"/>
              <a:gd name="T21" fmla="*/ 716847 h 793"/>
              <a:gd name="T22" fmla="*/ 1229981 w 2176"/>
              <a:gd name="T23" fmla="*/ 708649 h 793"/>
              <a:gd name="T24" fmla="*/ 849318 w 2176"/>
              <a:gd name="T25" fmla="*/ 668571 h 793"/>
              <a:gd name="T26" fmla="*/ 334754 w 2176"/>
              <a:gd name="T27" fmla="*/ 529210 h 793"/>
              <a:gd name="T28" fmla="*/ 0 w 2176"/>
              <a:gd name="T29" fmla="*/ 310603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a:p>
        </p:txBody>
      </p:sp>
      <p:sp>
        <p:nvSpPr>
          <p:cNvPr id="380935" name="Freeform 7"/>
          <p:cNvSpPr>
            <a:spLocks noChangeAspect="1"/>
          </p:cNvSpPr>
          <p:nvPr/>
        </p:nvSpPr>
        <p:spPr bwMode="auto">
          <a:xfrm rot="540211">
            <a:off x="2628900" y="3892550"/>
            <a:ext cx="2400300" cy="876300"/>
          </a:xfrm>
          <a:custGeom>
            <a:avLst/>
            <a:gdLst>
              <a:gd name="T0" fmla="*/ 873638 w 2176"/>
              <a:gd name="T1" fmla="*/ 0 h 793"/>
              <a:gd name="T2" fmla="*/ 932102 w 2176"/>
              <a:gd name="T3" fmla="*/ 244215 h 793"/>
              <a:gd name="T4" fmla="*/ 1122934 w 2176"/>
              <a:gd name="T5" fmla="*/ 418812 h 793"/>
              <a:gd name="T6" fmla="*/ 1497981 w 2176"/>
              <a:gd name="T7" fmla="*/ 556942 h 793"/>
              <a:gd name="T8" fmla="*/ 1709772 w 2176"/>
              <a:gd name="T9" fmla="*/ 625455 h 793"/>
              <a:gd name="T10" fmla="*/ 1980027 w 2176"/>
              <a:gd name="T11" fmla="*/ 705018 h 793"/>
              <a:gd name="T12" fmla="*/ 2212776 w 2176"/>
              <a:gd name="T13" fmla="*/ 780161 h 793"/>
              <a:gd name="T14" fmla="*/ 2398094 w 2176"/>
              <a:gd name="T15" fmla="*/ 859724 h 793"/>
              <a:gd name="T16" fmla="*/ 2202848 w 2176"/>
              <a:gd name="T17" fmla="*/ 875195 h 793"/>
              <a:gd name="T18" fmla="*/ 1953553 w 2176"/>
              <a:gd name="T19" fmla="*/ 869670 h 793"/>
              <a:gd name="T20" fmla="*/ 1683298 w 2176"/>
              <a:gd name="T21" fmla="*/ 869670 h 793"/>
              <a:gd name="T22" fmla="*/ 1418560 w 2176"/>
              <a:gd name="T23" fmla="*/ 859724 h 793"/>
              <a:gd name="T24" fmla="*/ 979534 w 2176"/>
              <a:gd name="T25" fmla="*/ 811102 h 793"/>
              <a:gd name="T26" fmla="*/ 386078 w 2176"/>
              <a:gd name="T27" fmla="*/ 642031 h 793"/>
              <a:gd name="T28" fmla="*/ 0 w 2176"/>
              <a:gd name="T29" fmla="*/ 376820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a:p>
        </p:txBody>
      </p:sp>
      <p:sp>
        <p:nvSpPr>
          <p:cNvPr id="380936" name="Freeform 8"/>
          <p:cNvSpPr>
            <a:spLocks noChangeAspect="1"/>
          </p:cNvSpPr>
          <p:nvPr/>
        </p:nvSpPr>
        <p:spPr bwMode="auto">
          <a:xfrm rot="204749">
            <a:off x="2338388" y="3790950"/>
            <a:ext cx="2906712" cy="1060450"/>
          </a:xfrm>
          <a:custGeom>
            <a:avLst/>
            <a:gdLst>
              <a:gd name="T0" fmla="*/ 1057958 w 2176"/>
              <a:gd name="T1" fmla="*/ 0 h 793"/>
              <a:gd name="T2" fmla="*/ 1128755 w 2176"/>
              <a:gd name="T3" fmla="*/ 295535 h 793"/>
              <a:gd name="T4" fmla="*/ 1359849 w 2176"/>
              <a:gd name="T5" fmla="*/ 506823 h 793"/>
              <a:gd name="T6" fmla="*/ 1814023 w 2176"/>
              <a:gd name="T7" fmla="*/ 673981 h 793"/>
              <a:gd name="T8" fmla="*/ 2070498 w 2176"/>
              <a:gd name="T9" fmla="*/ 756891 h 793"/>
              <a:gd name="T10" fmla="*/ 2397770 w 2176"/>
              <a:gd name="T11" fmla="*/ 853174 h 793"/>
              <a:gd name="T12" fmla="*/ 2679625 w 2176"/>
              <a:gd name="T13" fmla="*/ 944108 h 793"/>
              <a:gd name="T14" fmla="*/ 2904040 w 2176"/>
              <a:gd name="T15" fmla="*/ 1040391 h 793"/>
              <a:gd name="T16" fmla="*/ 2667602 w 2176"/>
              <a:gd name="T17" fmla="*/ 1059113 h 793"/>
              <a:gd name="T18" fmla="*/ 2365711 w 2176"/>
              <a:gd name="T19" fmla="*/ 1052426 h 793"/>
              <a:gd name="T20" fmla="*/ 2038438 w 2176"/>
              <a:gd name="T21" fmla="*/ 1052426 h 793"/>
              <a:gd name="T22" fmla="*/ 1717845 w 2176"/>
              <a:gd name="T23" fmla="*/ 1040391 h 793"/>
              <a:gd name="T24" fmla="*/ 1186195 w 2176"/>
              <a:gd name="T25" fmla="*/ 981551 h 793"/>
              <a:gd name="T26" fmla="*/ 467532 w 2176"/>
              <a:gd name="T27" fmla="*/ 776950 h 793"/>
              <a:gd name="T28" fmla="*/ 0 w 2176"/>
              <a:gd name="T29" fmla="*/ 45600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a:p>
        </p:txBody>
      </p:sp>
      <p:sp>
        <p:nvSpPr>
          <p:cNvPr id="380937" name="Freeform 9"/>
          <p:cNvSpPr>
            <a:spLocks/>
          </p:cNvSpPr>
          <p:nvPr/>
        </p:nvSpPr>
        <p:spPr bwMode="auto">
          <a:xfrm>
            <a:off x="2400300" y="3744913"/>
            <a:ext cx="3454400" cy="1258887"/>
          </a:xfrm>
          <a:custGeom>
            <a:avLst/>
            <a:gdLst>
              <a:gd name="T0" fmla="*/ 1257300 w 2176"/>
              <a:gd name="T1" fmla="*/ 0 h 793"/>
              <a:gd name="T2" fmla="*/ 1341437 w 2176"/>
              <a:gd name="T3" fmla="*/ 350837 h 793"/>
              <a:gd name="T4" fmla="*/ 1616075 w 2176"/>
              <a:gd name="T5" fmla="*/ 601662 h 793"/>
              <a:gd name="T6" fmla="*/ 2155825 w 2176"/>
              <a:gd name="T7" fmla="*/ 800100 h 793"/>
              <a:gd name="T8" fmla="*/ 2460625 w 2176"/>
              <a:gd name="T9" fmla="*/ 898525 h 793"/>
              <a:gd name="T10" fmla="*/ 2849562 w 2176"/>
              <a:gd name="T11" fmla="*/ 1012825 h 793"/>
              <a:gd name="T12" fmla="*/ 3184524 w 2176"/>
              <a:gd name="T13" fmla="*/ 1120775 h 793"/>
              <a:gd name="T14" fmla="*/ 3451225 w 2176"/>
              <a:gd name="T15" fmla="*/ 1235075 h 793"/>
              <a:gd name="T16" fmla="*/ 3170237 w 2176"/>
              <a:gd name="T17" fmla="*/ 1257300 h 793"/>
              <a:gd name="T18" fmla="*/ 2811462 w 2176"/>
              <a:gd name="T19" fmla="*/ 1249362 h 793"/>
              <a:gd name="T20" fmla="*/ 2422525 w 2176"/>
              <a:gd name="T21" fmla="*/ 1249362 h 793"/>
              <a:gd name="T22" fmla="*/ 2041525 w 2176"/>
              <a:gd name="T23" fmla="*/ 1235075 h 793"/>
              <a:gd name="T24" fmla="*/ 1409700 w 2176"/>
              <a:gd name="T25" fmla="*/ 1165225 h 793"/>
              <a:gd name="T26" fmla="*/ 555625 w 2176"/>
              <a:gd name="T27" fmla="*/ 922337 h 793"/>
              <a:gd name="T28" fmla="*/ 0 w 2176"/>
              <a:gd name="T29" fmla="*/ 54133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a:p>
        </p:txBody>
      </p:sp>
      <p:sp>
        <p:nvSpPr>
          <p:cNvPr id="380938" name="Freeform 10"/>
          <p:cNvSpPr>
            <a:spLocks noChangeAspect="1"/>
          </p:cNvSpPr>
          <p:nvPr/>
        </p:nvSpPr>
        <p:spPr bwMode="auto">
          <a:xfrm rot="204749">
            <a:off x="2454275" y="3794125"/>
            <a:ext cx="3189288" cy="1136650"/>
          </a:xfrm>
          <a:custGeom>
            <a:avLst/>
            <a:gdLst>
              <a:gd name="T0" fmla="*/ 1160807 w 2176"/>
              <a:gd name="T1" fmla="*/ 0 h 793"/>
              <a:gd name="T2" fmla="*/ 1238487 w 2176"/>
              <a:gd name="T3" fmla="*/ 316771 h 793"/>
              <a:gd name="T4" fmla="*/ 1492047 w 2176"/>
              <a:gd name="T5" fmla="*/ 543241 h 793"/>
              <a:gd name="T6" fmla="*/ 1990373 w 2176"/>
              <a:gd name="T7" fmla="*/ 722411 h 793"/>
              <a:gd name="T8" fmla="*/ 2271781 w 2176"/>
              <a:gd name="T9" fmla="*/ 811279 h 793"/>
              <a:gd name="T10" fmla="*/ 2630869 w 2176"/>
              <a:gd name="T11" fmla="*/ 914480 h 793"/>
              <a:gd name="T12" fmla="*/ 2940124 w 2176"/>
              <a:gd name="T13" fmla="*/ 1011948 h 793"/>
              <a:gd name="T14" fmla="*/ 3186357 w 2176"/>
              <a:gd name="T15" fmla="*/ 1115150 h 793"/>
              <a:gd name="T16" fmla="*/ 2926933 w 2176"/>
              <a:gd name="T17" fmla="*/ 1135217 h 793"/>
              <a:gd name="T18" fmla="*/ 2595693 w 2176"/>
              <a:gd name="T19" fmla="*/ 1128050 h 793"/>
              <a:gd name="T20" fmla="*/ 2236605 w 2176"/>
              <a:gd name="T21" fmla="*/ 1128050 h 793"/>
              <a:gd name="T22" fmla="*/ 1884846 w 2176"/>
              <a:gd name="T23" fmla="*/ 1115150 h 793"/>
              <a:gd name="T24" fmla="*/ 1301511 w 2176"/>
              <a:gd name="T25" fmla="*/ 1052082 h 793"/>
              <a:gd name="T26" fmla="*/ 512983 w 2176"/>
              <a:gd name="T27" fmla="*/ 832779 h 793"/>
              <a:gd name="T28" fmla="*/ 0 w 2176"/>
              <a:gd name="T29" fmla="*/ 488774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a:p>
        </p:txBody>
      </p:sp>
      <p:sp>
        <p:nvSpPr>
          <p:cNvPr id="380939" name="Line 11"/>
          <p:cNvSpPr>
            <a:spLocks noChangeShapeType="1"/>
          </p:cNvSpPr>
          <p:nvPr/>
        </p:nvSpPr>
        <p:spPr bwMode="auto">
          <a:xfrm flipH="1" flipV="1">
            <a:off x="5562600" y="4976813"/>
            <a:ext cx="266700" cy="6350"/>
          </a:xfrm>
          <a:prstGeom prst="line">
            <a:avLst/>
          </a:prstGeom>
          <a:noFill/>
          <a:ln w="76200">
            <a:solidFill>
              <a:schemeClr val="tx1"/>
            </a:solidFill>
            <a:round/>
            <a:headEnd/>
            <a:tailEnd/>
          </a:ln>
        </p:spPr>
        <p:txBody>
          <a:bodyPr/>
          <a:lstStyle/>
          <a:p>
            <a:endParaRPr lang="en-US"/>
          </a:p>
        </p:txBody>
      </p:sp>
      <p:sp>
        <p:nvSpPr>
          <p:cNvPr id="380940" name="Line 12"/>
          <p:cNvSpPr>
            <a:spLocks noChangeShapeType="1"/>
          </p:cNvSpPr>
          <p:nvPr/>
        </p:nvSpPr>
        <p:spPr bwMode="auto">
          <a:xfrm flipH="1" flipV="1">
            <a:off x="5214938" y="4911725"/>
            <a:ext cx="366712" cy="71438"/>
          </a:xfrm>
          <a:prstGeom prst="line">
            <a:avLst/>
          </a:prstGeom>
          <a:noFill/>
          <a:ln w="76200">
            <a:solidFill>
              <a:schemeClr val="tx1"/>
            </a:solidFill>
            <a:round/>
            <a:headEnd/>
            <a:tailEnd/>
          </a:ln>
        </p:spPr>
        <p:txBody>
          <a:bodyPr/>
          <a:lstStyle/>
          <a:p>
            <a:endParaRPr lang="en-US"/>
          </a:p>
        </p:txBody>
      </p:sp>
      <p:sp>
        <p:nvSpPr>
          <p:cNvPr id="380941" name="Line 13"/>
          <p:cNvSpPr>
            <a:spLocks noChangeShapeType="1"/>
          </p:cNvSpPr>
          <p:nvPr/>
        </p:nvSpPr>
        <p:spPr bwMode="auto">
          <a:xfrm flipH="1" flipV="1">
            <a:off x="4841875" y="4894263"/>
            <a:ext cx="423863" cy="25400"/>
          </a:xfrm>
          <a:prstGeom prst="line">
            <a:avLst/>
          </a:prstGeom>
          <a:noFill/>
          <a:ln w="76200">
            <a:solidFill>
              <a:schemeClr val="tx1"/>
            </a:solidFill>
            <a:round/>
            <a:headEnd/>
            <a:tailEnd/>
          </a:ln>
        </p:spPr>
        <p:txBody>
          <a:bodyPr/>
          <a:lstStyle/>
          <a:p>
            <a:endParaRPr lang="en-US"/>
          </a:p>
        </p:txBody>
      </p:sp>
      <p:sp>
        <p:nvSpPr>
          <p:cNvPr id="380942" name="Line 14"/>
          <p:cNvSpPr>
            <a:spLocks noChangeShapeType="1"/>
          </p:cNvSpPr>
          <p:nvPr/>
        </p:nvSpPr>
        <p:spPr bwMode="auto">
          <a:xfrm flipH="1" flipV="1">
            <a:off x="4483100" y="4787900"/>
            <a:ext cx="374650" cy="101600"/>
          </a:xfrm>
          <a:prstGeom prst="line">
            <a:avLst/>
          </a:prstGeom>
          <a:noFill/>
          <a:ln w="76200">
            <a:solidFill>
              <a:schemeClr val="tx1"/>
            </a:solidFill>
            <a:round/>
            <a:headEnd/>
            <a:tailEnd/>
          </a:ln>
        </p:spPr>
        <p:txBody>
          <a:bodyPr/>
          <a:lstStyle/>
          <a:p>
            <a:endParaRPr lang="en-US"/>
          </a:p>
        </p:txBody>
      </p:sp>
      <p:sp>
        <p:nvSpPr>
          <p:cNvPr id="380943" name="Line 15"/>
          <p:cNvSpPr>
            <a:spLocks noChangeShapeType="1"/>
          </p:cNvSpPr>
          <p:nvPr/>
        </p:nvSpPr>
        <p:spPr bwMode="auto">
          <a:xfrm flipH="1" flipV="1">
            <a:off x="3908425" y="4610100"/>
            <a:ext cx="609600" cy="188913"/>
          </a:xfrm>
          <a:prstGeom prst="line">
            <a:avLst/>
          </a:prstGeom>
          <a:noFill/>
          <a:ln w="76200">
            <a:solidFill>
              <a:schemeClr val="tx1"/>
            </a:solidFill>
            <a:round/>
            <a:headEnd/>
            <a:tailEnd/>
          </a:ln>
        </p:spPr>
        <p:txBody>
          <a:bodyPr/>
          <a:lstStyle/>
          <a:p>
            <a:endParaRPr lang="en-US"/>
          </a:p>
        </p:txBody>
      </p:sp>
      <p:sp>
        <p:nvSpPr>
          <p:cNvPr id="380944" name="Line 16"/>
          <p:cNvSpPr>
            <a:spLocks noChangeShapeType="1"/>
          </p:cNvSpPr>
          <p:nvPr/>
        </p:nvSpPr>
        <p:spPr bwMode="auto">
          <a:xfrm flipH="1" flipV="1">
            <a:off x="3479800" y="4316413"/>
            <a:ext cx="473075" cy="319087"/>
          </a:xfrm>
          <a:prstGeom prst="line">
            <a:avLst/>
          </a:prstGeom>
          <a:noFill/>
          <a:ln w="76200">
            <a:solidFill>
              <a:schemeClr val="tx1"/>
            </a:solidFill>
            <a:round/>
            <a:headEnd/>
            <a:tailEnd/>
          </a:ln>
        </p:spPr>
        <p:txBody>
          <a:bodyPr/>
          <a:lstStyle/>
          <a:p>
            <a:endParaRPr lang="en-US"/>
          </a:p>
        </p:txBody>
      </p:sp>
      <p:sp>
        <p:nvSpPr>
          <p:cNvPr id="380945" name="Line 17"/>
          <p:cNvSpPr>
            <a:spLocks noChangeShapeType="1"/>
          </p:cNvSpPr>
          <p:nvPr/>
        </p:nvSpPr>
        <p:spPr bwMode="auto">
          <a:xfrm flipH="1" flipV="1">
            <a:off x="3257550" y="3951288"/>
            <a:ext cx="228600" cy="377825"/>
          </a:xfrm>
          <a:prstGeom prst="line">
            <a:avLst/>
          </a:prstGeom>
          <a:noFill/>
          <a:ln w="76200">
            <a:solidFill>
              <a:schemeClr val="tx1"/>
            </a:solidFill>
            <a:round/>
            <a:headEnd/>
            <a:tailEnd/>
          </a:ln>
        </p:spPr>
        <p:txBody>
          <a:bodyPr/>
          <a:lstStyle/>
          <a:p>
            <a:endParaRPr lang="en-US"/>
          </a:p>
        </p:txBody>
      </p:sp>
      <p:sp>
        <p:nvSpPr>
          <p:cNvPr id="380946" name="Freeform 18"/>
          <p:cNvSpPr>
            <a:spLocks noChangeAspect="1"/>
          </p:cNvSpPr>
          <p:nvPr/>
        </p:nvSpPr>
        <p:spPr bwMode="auto">
          <a:xfrm rot="2275696">
            <a:off x="3094038" y="3930650"/>
            <a:ext cx="579437" cy="268288"/>
          </a:xfrm>
          <a:custGeom>
            <a:avLst/>
            <a:gdLst>
              <a:gd name="T0" fmla="*/ 210898 w 2176"/>
              <a:gd name="T1" fmla="*/ 0 h 793"/>
              <a:gd name="T2" fmla="*/ 225011 w 2176"/>
              <a:gd name="T3" fmla="*/ 74769 h 793"/>
              <a:gd name="T4" fmla="*/ 271078 w 2176"/>
              <a:gd name="T5" fmla="*/ 128223 h 793"/>
              <a:gd name="T6" fmla="*/ 361616 w 2176"/>
              <a:gd name="T7" fmla="*/ 170513 h 793"/>
              <a:gd name="T8" fmla="*/ 412742 w 2176"/>
              <a:gd name="T9" fmla="*/ 191489 h 793"/>
              <a:gd name="T10" fmla="*/ 477982 w 2176"/>
              <a:gd name="T11" fmla="*/ 215848 h 793"/>
              <a:gd name="T12" fmla="*/ 534168 w 2176"/>
              <a:gd name="T13" fmla="*/ 238854 h 793"/>
              <a:gd name="T14" fmla="*/ 578904 w 2176"/>
              <a:gd name="T15" fmla="*/ 263213 h 793"/>
              <a:gd name="T16" fmla="*/ 531772 w 2176"/>
              <a:gd name="T17" fmla="*/ 267950 h 793"/>
              <a:gd name="T18" fmla="*/ 471591 w 2176"/>
              <a:gd name="T19" fmla="*/ 266258 h 793"/>
              <a:gd name="T20" fmla="*/ 406351 w 2176"/>
              <a:gd name="T21" fmla="*/ 266258 h 793"/>
              <a:gd name="T22" fmla="*/ 342443 w 2176"/>
              <a:gd name="T23" fmla="*/ 263213 h 793"/>
              <a:gd name="T24" fmla="*/ 236461 w 2176"/>
              <a:gd name="T25" fmla="*/ 248327 h 793"/>
              <a:gd name="T26" fmla="*/ 93200 w 2176"/>
              <a:gd name="T27" fmla="*/ 196564 h 793"/>
              <a:gd name="T28" fmla="*/ 0 w 2176"/>
              <a:gd name="T29" fmla="*/ 11536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a:p>
        </p:txBody>
      </p:sp>
      <p:sp>
        <p:nvSpPr>
          <p:cNvPr id="380947" name="Text Box 19"/>
          <p:cNvSpPr txBox="1">
            <a:spLocks noChangeArrowheads="1"/>
          </p:cNvSpPr>
          <p:nvPr/>
        </p:nvSpPr>
        <p:spPr bwMode="auto">
          <a:xfrm>
            <a:off x="731838" y="1920875"/>
            <a:ext cx="7758112" cy="701675"/>
          </a:xfrm>
          <a:prstGeom prst="rect">
            <a:avLst/>
          </a:prstGeom>
          <a:noFill/>
          <a:ln w="9525">
            <a:noFill/>
            <a:miter lim="800000"/>
            <a:headEnd/>
            <a:tailEnd/>
          </a:ln>
        </p:spPr>
        <p:txBody>
          <a:bodyPr>
            <a:spAutoFit/>
          </a:bodyPr>
          <a:lstStyle/>
          <a:p>
            <a:pPr algn="ctr">
              <a:spcBef>
                <a:spcPct val="50000"/>
              </a:spcBef>
            </a:pPr>
            <a:r>
              <a:rPr lang="en-US" sz="4000"/>
              <a:t>Inspect and Adapt</a:t>
            </a:r>
          </a:p>
        </p:txBody>
      </p:sp>
    </p:spTree>
    <p:extLst>
      <p:ext uri="{BB962C8B-B14F-4D97-AF65-F5344CB8AC3E}">
        <p14:creationId xmlns:p14="http://schemas.microsoft.com/office/powerpoint/2010/main" val="20673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0937"/>
                                        </p:tgtEl>
                                        <p:attrNameLst>
                                          <p:attrName>style.visibility</p:attrName>
                                        </p:attrNameLst>
                                      </p:cBhvr>
                                      <p:to>
                                        <p:strVal val="visible"/>
                                      </p:to>
                                    </p:set>
                                  </p:childTnLst>
                                  <p:subTnLst>
                                    <p:set>
                                      <p:cBhvr override="childStyle">
                                        <p:cTn dur="1" fill="hold" display="0" masterRel="nextClick" afterEffect="1"/>
                                        <p:tgtEl>
                                          <p:spTgt spid="38093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09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0938"/>
                                        </p:tgtEl>
                                        <p:attrNameLst>
                                          <p:attrName>style.visibility</p:attrName>
                                        </p:attrNameLst>
                                      </p:cBhvr>
                                      <p:to>
                                        <p:strVal val="visible"/>
                                      </p:to>
                                    </p:set>
                                  </p:childTnLst>
                                  <p:subTnLst>
                                    <p:set>
                                      <p:cBhvr override="childStyle">
                                        <p:cTn dur="1" fill="hold" display="0" masterRel="nextClick" afterEffect="1"/>
                                        <p:tgtEl>
                                          <p:spTgt spid="38093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09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0936"/>
                                        </p:tgtEl>
                                        <p:attrNameLst>
                                          <p:attrName>style.visibility</p:attrName>
                                        </p:attrNameLst>
                                      </p:cBhvr>
                                      <p:to>
                                        <p:strVal val="visible"/>
                                      </p:to>
                                    </p:set>
                                  </p:childTnLst>
                                  <p:subTnLst>
                                    <p:set>
                                      <p:cBhvr override="childStyle">
                                        <p:cTn dur="1" fill="hold" display="0" masterRel="nextClick" afterEffect="1"/>
                                        <p:tgtEl>
                                          <p:spTgt spid="38093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09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0935"/>
                                        </p:tgtEl>
                                        <p:attrNameLst>
                                          <p:attrName>style.visibility</p:attrName>
                                        </p:attrNameLst>
                                      </p:cBhvr>
                                      <p:to>
                                        <p:strVal val="visible"/>
                                      </p:to>
                                    </p:set>
                                  </p:childTnLst>
                                  <p:subTnLst>
                                    <p:set>
                                      <p:cBhvr override="childStyle">
                                        <p:cTn dur="1" fill="hold" display="0" masterRel="nextClick" afterEffect="1"/>
                                        <p:tgtEl>
                                          <p:spTgt spid="380935"/>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09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0934"/>
                                        </p:tgtEl>
                                        <p:attrNameLst>
                                          <p:attrName>style.visibility</p:attrName>
                                        </p:attrNameLst>
                                      </p:cBhvr>
                                      <p:to>
                                        <p:strVal val="visible"/>
                                      </p:to>
                                    </p:set>
                                  </p:childTnLst>
                                  <p:subTnLst>
                                    <p:set>
                                      <p:cBhvr override="childStyle">
                                        <p:cTn dur="1" fill="hold" display="0" masterRel="nextClick" afterEffect="1"/>
                                        <p:tgtEl>
                                          <p:spTgt spid="380934"/>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09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0933"/>
                                        </p:tgtEl>
                                        <p:attrNameLst>
                                          <p:attrName>style.visibility</p:attrName>
                                        </p:attrNameLst>
                                      </p:cBhvr>
                                      <p:to>
                                        <p:strVal val="visible"/>
                                      </p:to>
                                    </p:set>
                                  </p:childTnLst>
                                  <p:subTnLst>
                                    <p:set>
                                      <p:cBhvr override="childStyle">
                                        <p:cTn dur="1" fill="hold" display="0" masterRel="nextClick" afterEffect="1"/>
                                        <p:tgtEl>
                                          <p:spTgt spid="380933"/>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09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09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09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80947"/>
                                        </p:tgtEl>
                                        <p:attrNameLst>
                                          <p:attrName>style.visibility</p:attrName>
                                        </p:attrNameLst>
                                      </p:cBhvr>
                                      <p:to>
                                        <p:strVal val="visible"/>
                                      </p:to>
                                    </p:set>
                                    <p:animEffect transition="in" filter="blinds(horizontal)">
                                      <p:cBhvr>
                                        <p:cTn id="51" dur="500"/>
                                        <p:tgtEl>
                                          <p:spTgt spid="38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3" grpId="0" animBg="1"/>
      <p:bldP spid="380934" grpId="0" animBg="1"/>
      <p:bldP spid="380935" grpId="0" animBg="1"/>
      <p:bldP spid="380936" grpId="0" animBg="1"/>
      <p:bldP spid="380937" grpId="0" animBg="1"/>
      <p:bldP spid="380938" grpId="0" animBg="1"/>
      <p:bldP spid="380939" grpId="0" animBg="1"/>
      <p:bldP spid="380940" grpId="0" animBg="1"/>
      <p:bldP spid="380941" grpId="0" animBg="1"/>
      <p:bldP spid="380942" grpId="0" animBg="1"/>
      <p:bldP spid="380943" grpId="0" animBg="1"/>
      <p:bldP spid="380944" grpId="0" animBg="1"/>
      <p:bldP spid="380945" grpId="0" animBg="1"/>
      <p:bldP spid="380946" grpId="0" animBg="1"/>
      <p:bldP spid="3809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Retrospective</a:t>
            </a:r>
            <a:endParaRPr lang="en-US" dirty="0"/>
          </a:p>
        </p:txBody>
      </p:sp>
      <p:graphicFrame>
        <p:nvGraphicFramePr>
          <p:cNvPr id="4" name="Table 3"/>
          <p:cNvGraphicFramePr>
            <a:graphicFrameLocks noGrp="1"/>
          </p:cNvGraphicFramePr>
          <p:nvPr/>
        </p:nvGraphicFramePr>
        <p:xfrm>
          <a:off x="685800" y="1333500"/>
          <a:ext cx="7848602" cy="4686300"/>
        </p:xfrm>
        <a:graphic>
          <a:graphicData uri="http://schemas.openxmlformats.org/drawingml/2006/table">
            <a:tbl>
              <a:tblPr/>
              <a:tblGrid>
                <a:gridCol w="3924301"/>
                <a:gridCol w="3924301"/>
              </a:tblGrid>
              <a:tr h="1310020">
                <a:tc>
                  <a:txBody>
                    <a:bodyPr/>
                    <a:lstStyle/>
                    <a:p>
                      <a:pPr marL="0" marR="0">
                        <a:lnSpc>
                          <a:spcPct val="115000"/>
                        </a:lnSpc>
                        <a:spcBef>
                          <a:spcPts val="0"/>
                        </a:spcBef>
                        <a:spcAft>
                          <a:spcPts val="0"/>
                        </a:spcAft>
                      </a:pPr>
                      <a:r>
                        <a:rPr lang="en-US" sz="3200" b="1" dirty="0">
                          <a:latin typeface="Calibri"/>
                          <a:ea typeface="Times New Roman"/>
                          <a:cs typeface="Times New Roman"/>
                        </a:rPr>
                        <a:t>What went well?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3200" b="1" dirty="0">
                          <a:latin typeface="Calibri"/>
                          <a:ea typeface="Times New Roman"/>
                          <a:cs typeface="Times New Roman"/>
                        </a:rPr>
                        <a:t>What to try differently?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6280">
                <a:tc>
                  <a:txBody>
                    <a:bodyPr/>
                    <a:lstStyle/>
                    <a:p>
                      <a:pPr marL="0" marR="0">
                        <a:lnSpc>
                          <a:spcPct val="115000"/>
                        </a:lnSpc>
                        <a:spcBef>
                          <a:spcPts val="0"/>
                        </a:spcBef>
                        <a:spcAft>
                          <a:spcPts val="0"/>
                        </a:spcAft>
                      </a:pPr>
                      <a:endParaRPr lang="en-US"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Agility is a set of Principles</a:t>
            </a:r>
            <a:endParaRPr lang="en-US" dirty="0"/>
          </a:p>
        </p:txBody>
      </p:sp>
      <p:sp>
        <p:nvSpPr>
          <p:cNvPr id="14339" name="Rectangle 3"/>
          <p:cNvSpPr>
            <a:spLocks noGrp="1" noChangeArrowheads="1"/>
          </p:cNvSpPr>
          <p:nvPr>
            <p:ph idx="1"/>
          </p:nvPr>
        </p:nvSpPr>
        <p:spPr>
          <a:xfrm>
            <a:off x="1377950" y="1449387"/>
            <a:ext cx="6777038" cy="331788"/>
          </a:xfrm>
        </p:spPr>
        <p:txBody>
          <a:bodyPr>
            <a:noAutofit/>
          </a:bodyPr>
          <a:lstStyle/>
          <a:p>
            <a:pPr>
              <a:lnSpc>
                <a:spcPct val="90000"/>
              </a:lnSpc>
            </a:pPr>
            <a:r>
              <a:rPr lang="en-US" dirty="0">
                <a:latin typeface="Arial" panose="020B0604020202020204" pitchFamily="34" charset="0"/>
                <a:cs typeface="Arial" panose="020B0604020202020204" pitchFamily="34" charset="0"/>
              </a:rPr>
              <a:t>Focus on value</a:t>
            </a:r>
          </a:p>
        </p:txBody>
      </p:sp>
      <p:pic>
        <p:nvPicPr>
          <p:cNvPr id="14340" name="Picture 4" descr="MCj02973870000[1]"/>
          <p:cNvPicPr>
            <a:picLocks noChangeAspect="1" noChangeArrowheads="1"/>
          </p:cNvPicPr>
          <p:nvPr/>
        </p:nvPicPr>
        <p:blipFill>
          <a:blip r:embed="rId3"/>
          <a:srcRect/>
          <a:stretch>
            <a:fillRect/>
          </a:stretch>
        </p:blipFill>
        <p:spPr bwMode="auto">
          <a:xfrm>
            <a:off x="401638" y="1384300"/>
            <a:ext cx="711200" cy="479425"/>
          </a:xfrm>
          <a:prstGeom prst="rect">
            <a:avLst/>
          </a:prstGeom>
          <a:noFill/>
        </p:spPr>
      </p:pic>
      <p:pic>
        <p:nvPicPr>
          <p:cNvPr id="14341" name="Picture 5" descr="MCj01987490000[1]"/>
          <p:cNvPicPr>
            <a:picLocks noChangeAspect="1" noChangeArrowheads="1"/>
          </p:cNvPicPr>
          <p:nvPr/>
        </p:nvPicPr>
        <p:blipFill>
          <a:blip r:embed="rId4"/>
          <a:srcRect/>
          <a:stretch>
            <a:fillRect/>
          </a:stretch>
        </p:blipFill>
        <p:spPr bwMode="auto">
          <a:xfrm>
            <a:off x="461963" y="2105025"/>
            <a:ext cx="725487" cy="820738"/>
          </a:xfrm>
          <a:prstGeom prst="rect">
            <a:avLst/>
          </a:prstGeom>
          <a:noFill/>
        </p:spPr>
      </p:pic>
      <p:pic>
        <p:nvPicPr>
          <p:cNvPr id="14342" name="Picture 6" descr="MCj02372040000[1]"/>
          <p:cNvPicPr>
            <a:picLocks noChangeAspect="1" noChangeArrowheads="1"/>
          </p:cNvPicPr>
          <p:nvPr/>
        </p:nvPicPr>
        <p:blipFill>
          <a:blip r:embed="rId5"/>
          <a:srcRect/>
          <a:stretch>
            <a:fillRect/>
          </a:stretch>
        </p:blipFill>
        <p:spPr bwMode="auto">
          <a:xfrm>
            <a:off x="379413" y="3551238"/>
            <a:ext cx="839787" cy="757237"/>
          </a:xfrm>
          <a:prstGeom prst="rect">
            <a:avLst/>
          </a:prstGeom>
          <a:noFill/>
        </p:spPr>
      </p:pic>
      <p:pic>
        <p:nvPicPr>
          <p:cNvPr id="14343" name="Picture 7" descr="MCj00902330000[1]"/>
          <p:cNvPicPr>
            <a:picLocks noChangeAspect="1" noChangeArrowheads="1"/>
          </p:cNvPicPr>
          <p:nvPr/>
        </p:nvPicPr>
        <p:blipFill>
          <a:blip r:embed="rId6"/>
          <a:srcRect/>
          <a:stretch>
            <a:fillRect/>
          </a:stretch>
        </p:blipFill>
        <p:spPr bwMode="auto">
          <a:xfrm>
            <a:off x="503238" y="4618038"/>
            <a:ext cx="717550" cy="669925"/>
          </a:xfrm>
          <a:prstGeom prst="rect">
            <a:avLst/>
          </a:prstGeom>
          <a:noFill/>
        </p:spPr>
      </p:pic>
      <p:pic>
        <p:nvPicPr>
          <p:cNvPr id="14344" name="Picture 8" descr="MCj02320790000[1]"/>
          <p:cNvPicPr>
            <a:picLocks noChangeAspect="1" noChangeArrowheads="1"/>
          </p:cNvPicPr>
          <p:nvPr/>
        </p:nvPicPr>
        <p:blipFill>
          <a:blip r:embed="rId7"/>
          <a:srcRect/>
          <a:stretch>
            <a:fillRect/>
          </a:stretch>
        </p:blipFill>
        <p:spPr bwMode="auto">
          <a:xfrm>
            <a:off x="282575" y="5399088"/>
            <a:ext cx="962025" cy="809625"/>
          </a:xfrm>
          <a:prstGeom prst="rect">
            <a:avLst/>
          </a:prstGeom>
          <a:noFill/>
        </p:spPr>
      </p:pic>
      <p:sp>
        <p:nvSpPr>
          <p:cNvPr id="14345" name="Rectangle 9"/>
          <p:cNvSpPr>
            <a:spLocks noChangeArrowheads="1"/>
          </p:cNvSpPr>
          <p:nvPr/>
        </p:nvSpPr>
        <p:spPr bwMode="auto">
          <a:xfrm>
            <a:off x="1403350" y="2232025"/>
            <a:ext cx="622300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dirty="0"/>
              <a:t>Embrace Change</a:t>
            </a:r>
          </a:p>
        </p:txBody>
      </p:sp>
      <p:sp>
        <p:nvSpPr>
          <p:cNvPr id="14346" name="Rectangle 10"/>
          <p:cNvSpPr>
            <a:spLocks noChangeArrowheads="1"/>
          </p:cNvSpPr>
          <p:nvPr/>
        </p:nvSpPr>
        <p:spPr bwMode="auto">
          <a:xfrm>
            <a:off x="1403350" y="3567113"/>
            <a:ext cx="622300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a:t>Deliver chunks of functionality incrementally</a:t>
            </a:r>
          </a:p>
        </p:txBody>
      </p:sp>
      <p:sp>
        <p:nvSpPr>
          <p:cNvPr id="14347" name="Rectangle 11"/>
          <p:cNvSpPr>
            <a:spLocks noChangeArrowheads="1"/>
          </p:cNvSpPr>
          <p:nvPr/>
        </p:nvSpPr>
        <p:spPr bwMode="auto">
          <a:xfrm>
            <a:off x="1377950" y="5548313"/>
            <a:ext cx="622300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a:t>Reflect and learn continuously</a:t>
            </a:r>
          </a:p>
        </p:txBody>
      </p:sp>
      <p:sp>
        <p:nvSpPr>
          <p:cNvPr id="14348" name="Rectangle 12"/>
          <p:cNvSpPr>
            <a:spLocks noChangeArrowheads="1"/>
          </p:cNvSpPr>
          <p:nvPr/>
        </p:nvSpPr>
        <p:spPr bwMode="auto">
          <a:xfrm>
            <a:off x="1390650" y="4710113"/>
            <a:ext cx="737235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a:t>Collaboration with empowered teams</a:t>
            </a:r>
          </a:p>
        </p:txBody>
      </p:sp>
      <p:sp>
        <p:nvSpPr>
          <p:cNvPr id="14349" name="Rectangle 13"/>
          <p:cNvSpPr>
            <a:spLocks noChangeArrowheads="1"/>
          </p:cNvSpPr>
          <p:nvPr/>
        </p:nvSpPr>
        <p:spPr bwMode="auto">
          <a:xfrm>
            <a:off x="1423988" y="2898775"/>
            <a:ext cx="622300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a:t>Build Quality in</a:t>
            </a:r>
          </a:p>
        </p:txBody>
      </p:sp>
      <p:pic>
        <p:nvPicPr>
          <p:cNvPr id="14369" name="Picture 33" descr="clipart-pencil-checklist"/>
          <p:cNvPicPr>
            <a:picLocks noChangeAspect="1" noChangeArrowheads="1"/>
          </p:cNvPicPr>
          <p:nvPr/>
        </p:nvPicPr>
        <p:blipFill>
          <a:blip r:embed="rId8" cstate="print"/>
          <a:srcRect/>
          <a:stretch>
            <a:fillRect/>
          </a:stretch>
        </p:blipFill>
        <p:spPr bwMode="auto">
          <a:xfrm>
            <a:off x="454025" y="2824163"/>
            <a:ext cx="752475" cy="723900"/>
          </a:xfrm>
          <a:prstGeom prst="rect">
            <a:avLst/>
          </a:prstGeom>
          <a:noFill/>
        </p:spPr>
      </p:pic>
    </p:spTree>
    <p:extLst>
      <p:ext uri="{BB962C8B-B14F-4D97-AF65-F5344CB8AC3E}">
        <p14:creationId xmlns:p14="http://schemas.microsoft.com/office/powerpoint/2010/main" val="1373267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Kanban</a:t>
            </a:r>
            <a:r>
              <a:rPr lang="en-US" dirty="0" smtClean="0"/>
              <a:t> Board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2898298"/>
              </p:ext>
            </p:extLst>
          </p:nvPr>
        </p:nvGraphicFramePr>
        <p:xfrm>
          <a:off x="609600" y="1257301"/>
          <a:ext cx="7962900" cy="4426423"/>
        </p:xfrm>
        <a:graphic>
          <a:graphicData uri="http://schemas.openxmlformats.org/drawingml/2006/table">
            <a:tbl>
              <a:tblPr/>
              <a:tblGrid>
                <a:gridCol w="1592580"/>
                <a:gridCol w="1592580"/>
                <a:gridCol w="1592580"/>
                <a:gridCol w="1592580"/>
                <a:gridCol w="1592580"/>
              </a:tblGrid>
              <a:tr h="1371599">
                <a:tc>
                  <a:txBody>
                    <a:bodyPr/>
                    <a:lstStyle/>
                    <a:p>
                      <a:pPr marL="0" marR="0">
                        <a:lnSpc>
                          <a:spcPct val="115000"/>
                        </a:lnSpc>
                        <a:spcBef>
                          <a:spcPts val="0"/>
                        </a:spcBef>
                        <a:spcAft>
                          <a:spcPts val="0"/>
                        </a:spcAft>
                      </a:pPr>
                      <a:r>
                        <a:rPr lang="en-US" sz="3000" dirty="0" smtClean="0">
                          <a:latin typeface="+mn-lt"/>
                          <a:ea typeface="Times New Roman"/>
                          <a:cs typeface="Times New Roman"/>
                        </a:rPr>
                        <a:t>Project Backlog</a:t>
                      </a:r>
                      <a:endParaRPr lang="en-US" sz="3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Iteration Backlog</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a:latin typeface="Calibri"/>
                          <a:ea typeface="Times New Roman"/>
                          <a:cs typeface="Times New Roman"/>
                        </a:rPr>
                        <a:t>In 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Done</a:t>
                      </a:r>
                      <a:endParaRPr lang="en-US" sz="3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0" dirty="0" smtClean="0">
                          <a:latin typeface="Calibri"/>
                          <a:ea typeface="Times New Roman"/>
                          <a:cs typeface="Times New Roman"/>
                        </a:rPr>
                        <a:t>Accepted</a:t>
                      </a:r>
                    </a:p>
                    <a:p>
                      <a:pPr marL="0" marR="0">
                        <a:lnSpc>
                          <a:spcPct val="115000"/>
                        </a:lnSpc>
                        <a:spcBef>
                          <a:spcPts val="0"/>
                        </a:spcBef>
                        <a:spcAft>
                          <a:spcPts val="0"/>
                        </a:spcAft>
                      </a:pPr>
                      <a:r>
                        <a:rPr lang="en-US" sz="2400" dirty="0" smtClean="0">
                          <a:latin typeface="Calibri"/>
                          <a:ea typeface="Times New Roman"/>
                          <a:cs typeface="Times New Roman"/>
                        </a:rPr>
                        <a:t>(Done Done)</a:t>
                      </a:r>
                      <a:endParaRPr lang="en-US" sz="24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4824">
                <a:tc>
                  <a:txBody>
                    <a:bodyPr/>
                    <a:lstStyle/>
                    <a:p>
                      <a:pPr marL="0" marR="0">
                        <a:lnSpc>
                          <a:spcPct val="115000"/>
                        </a:lnSpc>
                        <a:spcBef>
                          <a:spcPts val="0"/>
                        </a:spcBef>
                        <a:spcAft>
                          <a:spcPts val="0"/>
                        </a:spcAft>
                      </a:pP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latin typeface="Calibri"/>
                          <a:ea typeface="Times New Roman"/>
                          <a:cs typeface="Times New Roman"/>
                        </a:rPr>
                        <a:t>Planned for this iteration</a:t>
                      </a:r>
                    </a:p>
                    <a:p>
                      <a:pPr marL="0" marR="0">
                        <a:lnSpc>
                          <a:spcPct val="115000"/>
                        </a:lnSpc>
                        <a:spcBef>
                          <a:spcPts val="0"/>
                        </a:spcBef>
                        <a:spcAft>
                          <a:spcPts val="0"/>
                        </a:spcAft>
                      </a:pPr>
                      <a:endParaRPr lang="en-US" sz="2000" dirty="0" smtClean="0">
                        <a:latin typeface="Calibri"/>
                        <a:ea typeface="Times New Roman"/>
                        <a:cs typeface="Times New Roman"/>
                      </a:endParaRPr>
                    </a:p>
                    <a:p>
                      <a:pPr marL="0" marR="0">
                        <a:lnSpc>
                          <a:spcPct val="115000"/>
                        </a:lnSpc>
                        <a:spcBef>
                          <a:spcPts val="0"/>
                        </a:spcBef>
                        <a:spcAft>
                          <a:spcPts val="0"/>
                        </a:spcAft>
                      </a:pPr>
                      <a:r>
                        <a:rPr lang="en-US" sz="2000" dirty="0" smtClean="0">
                          <a:latin typeface="Calibri"/>
                          <a:ea typeface="Times New Roman"/>
                          <a:cs typeface="Times New Roman"/>
                        </a:rPr>
                        <a:t>Cutline</a:t>
                      </a: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latin typeface="Calibri"/>
                          <a:ea typeface="Times New Roman"/>
                          <a:cs typeface="Times New Roman"/>
                        </a:rPr>
                        <a:t>In Development</a:t>
                      </a: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latin typeface="Calibri"/>
                          <a:ea typeface="Times New Roman"/>
                          <a:cs typeface="Times New Roman"/>
                        </a:rPr>
                        <a:t>The Development team has declared it completed</a:t>
                      </a:r>
                      <a:r>
                        <a:rPr lang="en-US" sz="2000" baseline="0" dirty="0" smtClean="0">
                          <a:latin typeface="Calibri"/>
                          <a:ea typeface="Times New Roman"/>
                          <a:cs typeface="Times New Roman"/>
                        </a:rPr>
                        <a:t> and ready for final testing</a:t>
                      </a: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smtClean="0">
                          <a:latin typeface="Calibri"/>
                          <a:ea typeface="Times New Roman"/>
                          <a:cs typeface="Times New Roman"/>
                        </a:rPr>
                        <a:t>Fully tested</a:t>
                      </a:r>
                      <a:r>
                        <a:rPr lang="en-US" sz="2000" baseline="0" dirty="0" smtClean="0">
                          <a:latin typeface="Calibri"/>
                          <a:ea typeface="Times New Roman"/>
                          <a:cs typeface="Times New Roman"/>
                        </a:rPr>
                        <a:t> by the test team and accepted by the Business</a:t>
                      </a:r>
                      <a:endParaRPr lang="en-US"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10600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661ED5-BA07-44AF-B6E3-C2DF6AE9AFA3}" type="slidenum">
              <a:rPr lang="en-US" smtClean="0">
                <a:solidFill>
                  <a:srgbClr val="333333"/>
                </a:solidFill>
              </a:rPr>
              <a:pPr eaLnBrk="1" hangingPunct="1"/>
              <a:t>34</a:t>
            </a:fld>
            <a:endParaRPr lang="en-US" smtClean="0">
              <a:solidFill>
                <a:srgbClr val="333333"/>
              </a:solidFill>
            </a:endParaRPr>
          </a:p>
        </p:txBody>
      </p:sp>
      <p:pic>
        <p:nvPicPr>
          <p:cNvPr id="884738" name="Picture 2"/>
          <p:cNvPicPr>
            <a:picLocks noChangeAspect="1" noChangeArrowheads="1"/>
          </p:cNvPicPr>
          <p:nvPr/>
        </p:nvPicPr>
        <p:blipFill>
          <a:blip r:embed="rId3">
            <a:extLst>
              <a:ext uri="{28A0092B-C50C-407E-A947-70E740481C1C}">
                <a14:useLocalDpi xmlns:a14="http://schemas.microsoft.com/office/drawing/2010/main" val="0"/>
              </a:ext>
            </a:extLst>
          </a:blip>
          <a:srcRect r="-107"/>
          <a:stretch>
            <a:fillRect/>
          </a:stretch>
        </p:blipFill>
        <p:spPr bwMode="auto">
          <a:xfrm>
            <a:off x="228600" y="1295400"/>
            <a:ext cx="33512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3"/>
          <p:cNvSpPr>
            <a:spLocks noGrp="1" noChangeArrowheads="1"/>
          </p:cNvSpPr>
          <p:nvPr>
            <p:ph type="title"/>
          </p:nvPr>
        </p:nvSpPr>
        <p:spPr>
          <a:xfrm>
            <a:off x="457199" y="152399"/>
            <a:ext cx="8531375" cy="2086045"/>
          </a:xfrm>
          <a:noFill/>
        </p:spPr>
        <p:txBody>
          <a:bodyPr anchor="t">
            <a:normAutofit/>
          </a:bodyPr>
          <a:lstStyle/>
          <a:p>
            <a:pPr eaLnBrk="1" hangingPunct="1"/>
            <a:r>
              <a:rPr lang="en-US" dirty="0" smtClean="0"/>
              <a:t>Learning</a:t>
            </a:r>
            <a:br>
              <a:rPr lang="en-US" dirty="0" smtClean="0"/>
            </a:br>
            <a:endParaRPr lang="en-US" dirty="0" smtClean="0"/>
          </a:p>
        </p:txBody>
      </p:sp>
      <p:sp>
        <p:nvSpPr>
          <p:cNvPr id="884740" name="Text Box 4"/>
          <p:cNvSpPr txBox="1">
            <a:spLocks noChangeArrowheads="1"/>
          </p:cNvSpPr>
          <p:nvPr/>
        </p:nvSpPr>
        <p:spPr bwMode="auto">
          <a:xfrm>
            <a:off x="1343025"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solidFill>
                  <a:srgbClr val="907462"/>
                </a:solidFill>
                <a:latin typeface="Rockwell" pitchFamily="18" charset="0"/>
              </a:rPr>
              <a:t>1</a:t>
            </a:r>
          </a:p>
        </p:txBody>
      </p:sp>
      <p:sp>
        <p:nvSpPr>
          <p:cNvPr id="884741" name="Text Box 5"/>
          <p:cNvSpPr txBox="1">
            <a:spLocks noChangeArrowheads="1"/>
          </p:cNvSpPr>
          <p:nvPr/>
        </p:nvSpPr>
        <p:spPr bwMode="auto">
          <a:xfrm>
            <a:off x="39624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solidFill>
                  <a:srgbClr val="907462"/>
                </a:solidFill>
                <a:latin typeface="Rockwell" pitchFamily="18" charset="0"/>
              </a:rPr>
              <a:t>2</a:t>
            </a:r>
          </a:p>
        </p:txBody>
      </p:sp>
      <p:sp>
        <p:nvSpPr>
          <p:cNvPr id="884742" name="Text Box 6"/>
          <p:cNvSpPr txBox="1">
            <a:spLocks noChangeArrowheads="1"/>
          </p:cNvSpPr>
          <p:nvPr/>
        </p:nvSpPr>
        <p:spPr bwMode="auto">
          <a:xfrm>
            <a:off x="6629400" y="400685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solidFill>
                  <a:srgbClr val="907462"/>
                </a:solidFill>
                <a:latin typeface="Rockwell" pitchFamily="18" charset="0"/>
              </a:rPr>
              <a:t>3</a:t>
            </a:r>
          </a:p>
        </p:txBody>
      </p:sp>
      <p:pic>
        <p:nvPicPr>
          <p:cNvPr id="884743"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763" y="4070350"/>
            <a:ext cx="14620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4"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713" y="4084638"/>
            <a:ext cx="146208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745"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094163"/>
            <a:ext cx="146208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42304" y="1662370"/>
            <a:ext cx="4647005" cy="1077218"/>
          </a:xfrm>
          <a:prstGeom prst="rect">
            <a:avLst/>
          </a:prstGeom>
          <a:noFill/>
        </p:spPr>
        <p:txBody>
          <a:bodyPr wrap="square" rtlCol="0">
            <a:spAutoFit/>
          </a:bodyPr>
          <a:lstStyle/>
          <a:p>
            <a:r>
              <a:rPr lang="en-US" sz="3200" dirty="0"/>
              <a:t>The objective is to get it right at the end</a:t>
            </a:r>
          </a:p>
        </p:txBody>
      </p:sp>
    </p:spTree>
    <p:extLst>
      <p:ext uri="{BB962C8B-B14F-4D97-AF65-F5344CB8AC3E}">
        <p14:creationId xmlns:p14="http://schemas.microsoft.com/office/powerpoint/2010/main" val="247929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fade">
                                      <p:cBhvr>
                                        <p:cTn id="7" dur="500"/>
                                        <p:tgtEl>
                                          <p:spTgt spid="884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4740"/>
                                        </p:tgtEl>
                                        <p:attrNameLst>
                                          <p:attrName>style.visibility</p:attrName>
                                        </p:attrNameLst>
                                      </p:cBhvr>
                                      <p:to>
                                        <p:strVal val="visible"/>
                                      </p:to>
                                    </p:set>
                                    <p:animEffect transition="in" filter="fade">
                                      <p:cBhvr>
                                        <p:cTn id="12" dur="500"/>
                                        <p:tgtEl>
                                          <p:spTgt spid="884740"/>
                                        </p:tgtEl>
                                      </p:cBhvr>
                                    </p:animEffect>
                                  </p:childTnLst>
                                </p:cTn>
                              </p:par>
                              <p:par>
                                <p:cTn id="13" presetID="10" presetClass="entr" presetSubtype="0" fill="hold" nodeType="withEffect">
                                  <p:stCondLst>
                                    <p:cond delay="0"/>
                                  </p:stCondLst>
                                  <p:childTnLst>
                                    <p:set>
                                      <p:cBhvr>
                                        <p:cTn id="14" dur="1" fill="hold">
                                          <p:stCondLst>
                                            <p:cond delay="0"/>
                                          </p:stCondLst>
                                        </p:cTn>
                                        <p:tgtEl>
                                          <p:spTgt spid="884743"/>
                                        </p:tgtEl>
                                        <p:attrNameLst>
                                          <p:attrName>style.visibility</p:attrName>
                                        </p:attrNameLst>
                                      </p:cBhvr>
                                      <p:to>
                                        <p:strVal val="visible"/>
                                      </p:to>
                                    </p:set>
                                    <p:animEffect transition="in" filter="fade">
                                      <p:cBhvr>
                                        <p:cTn id="15" dur="500"/>
                                        <p:tgtEl>
                                          <p:spTgt spid="8847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84741"/>
                                        </p:tgtEl>
                                        <p:attrNameLst>
                                          <p:attrName>style.visibility</p:attrName>
                                        </p:attrNameLst>
                                      </p:cBhvr>
                                      <p:to>
                                        <p:strVal val="visible"/>
                                      </p:to>
                                    </p:set>
                                    <p:animEffect transition="in" filter="fade">
                                      <p:cBhvr>
                                        <p:cTn id="20" dur="500"/>
                                        <p:tgtEl>
                                          <p:spTgt spid="884741"/>
                                        </p:tgtEl>
                                      </p:cBhvr>
                                    </p:animEffect>
                                  </p:childTnLst>
                                </p:cTn>
                              </p:par>
                              <p:par>
                                <p:cTn id="21" presetID="10" presetClass="entr" presetSubtype="0" fill="hold" nodeType="withEffect">
                                  <p:stCondLst>
                                    <p:cond delay="0"/>
                                  </p:stCondLst>
                                  <p:childTnLst>
                                    <p:set>
                                      <p:cBhvr>
                                        <p:cTn id="22" dur="1" fill="hold">
                                          <p:stCondLst>
                                            <p:cond delay="0"/>
                                          </p:stCondLst>
                                        </p:cTn>
                                        <p:tgtEl>
                                          <p:spTgt spid="884744"/>
                                        </p:tgtEl>
                                        <p:attrNameLst>
                                          <p:attrName>style.visibility</p:attrName>
                                        </p:attrNameLst>
                                      </p:cBhvr>
                                      <p:to>
                                        <p:strVal val="visible"/>
                                      </p:to>
                                    </p:set>
                                    <p:animEffect transition="in" filter="fade">
                                      <p:cBhvr>
                                        <p:cTn id="23" dur="500"/>
                                        <p:tgtEl>
                                          <p:spTgt spid="8847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84742"/>
                                        </p:tgtEl>
                                        <p:attrNameLst>
                                          <p:attrName>style.visibility</p:attrName>
                                        </p:attrNameLst>
                                      </p:cBhvr>
                                      <p:to>
                                        <p:strVal val="visible"/>
                                      </p:to>
                                    </p:set>
                                    <p:animEffect transition="in" filter="fade">
                                      <p:cBhvr>
                                        <p:cTn id="28" dur="500"/>
                                        <p:tgtEl>
                                          <p:spTgt spid="884742"/>
                                        </p:tgtEl>
                                      </p:cBhvr>
                                    </p:animEffect>
                                  </p:childTnLst>
                                </p:cTn>
                              </p:par>
                              <p:par>
                                <p:cTn id="29" presetID="10" presetClass="entr" presetSubtype="0" fill="hold" nodeType="withEffect">
                                  <p:stCondLst>
                                    <p:cond delay="0"/>
                                  </p:stCondLst>
                                  <p:childTnLst>
                                    <p:set>
                                      <p:cBhvr>
                                        <p:cTn id="30" dur="1" fill="hold">
                                          <p:stCondLst>
                                            <p:cond delay="0"/>
                                          </p:stCondLst>
                                        </p:cTn>
                                        <p:tgtEl>
                                          <p:spTgt spid="884745"/>
                                        </p:tgtEl>
                                        <p:attrNameLst>
                                          <p:attrName>style.visibility</p:attrName>
                                        </p:attrNameLst>
                                      </p:cBhvr>
                                      <p:to>
                                        <p:strVal val="visible"/>
                                      </p:to>
                                    </p:set>
                                    <p:animEffect transition="in" filter="fade">
                                      <p:cBhvr>
                                        <p:cTn id="31" dur="500"/>
                                        <p:tgtEl>
                                          <p:spTgt spid="884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0" grpId="0"/>
      <p:bldP spid="884741" grpId="0"/>
      <p:bldP spid="8847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Contact</a:t>
            </a:r>
          </a:p>
        </p:txBody>
      </p:sp>
      <p:pic>
        <p:nvPicPr>
          <p:cNvPr id="57347" name="Picture 3" descr="51sOIwJFqRL"/>
          <p:cNvPicPr>
            <a:picLocks noChangeAspect="1" noChangeArrowheads="1"/>
          </p:cNvPicPr>
          <p:nvPr/>
        </p:nvPicPr>
        <p:blipFill>
          <a:blip r:embed="rId3">
            <a:extLst>
              <a:ext uri="{28A0092B-C50C-407E-A947-70E740481C1C}">
                <a14:useLocalDpi xmlns:a14="http://schemas.microsoft.com/office/drawing/2010/main" val="0"/>
              </a:ext>
            </a:extLst>
          </a:blip>
          <a:srcRect l="12202" r="12228"/>
          <a:stretch>
            <a:fillRect/>
          </a:stretch>
        </p:blipFill>
        <p:spPr bwMode="auto">
          <a:xfrm>
            <a:off x="381000" y="1563688"/>
            <a:ext cx="3598863"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8" name="Text Box 4"/>
          <p:cNvSpPr txBox="1">
            <a:spLocks noChangeArrowheads="1"/>
          </p:cNvSpPr>
          <p:nvPr/>
        </p:nvSpPr>
        <p:spPr bwMode="auto">
          <a:xfrm>
            <a:off x="4065588" y="1651000"/>
            <a:ext cx="507841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3C3CB4"/>
                </a:solidFill>
              </a:rPr>
              <a:t>Todd Little</a:t>
            </a:r>
          </a:p>
          <a:p>
            <a:pPr lvl="1" eaLnBrk="1" hangingPunct="1"/>
            <a:r>
              <a:rPr lang="en-US" sz="2800" b="1" u="sng" dirty="0">
                <a:solidFill>
                  <a:schemeClr val="accent5">
                    <a:lumMod val="50000"/>
                  </a:schemeClr>
                </a:solidFill>
                <a:hlinkClick r:id="rId4"/>
              </a:rPr>
              <a:t>todd@toddlittleweb.com</a:t>
            </a:r>
            <a:endParaRPr lang="en-US" sz="2800" b="1" u="sng" dirty="0">
              <a:solidFill>
                <a:schemeClr val="accent5">
                  <a:lumMod val="50000"/>
                </a:schemeClr>
              </a:solidFill>
            </a:endParaRPr>
          </a:p>
          <a:p>
            <a:pPr lvl="1" eaLnBrk="1" hangingPunct="1"/>
            <a:r>
              <a:rPr lang="en-US" sz="2800" b="1" u="sng" dirty="0">
                <a:solidFill>
                  <a:srgbClr val="FF6600"/>
                </a:solidFill>
                <a:hlinkClick r:id="rId5"/>
              </a:rPr>
              <a:t>www.toddlittleweb.com</a:t>
            </a:r>
            <a:endParaRPr lang="en-US" sz="2800" b="1" u="sng" dirty="0">
              <a:solidFill>
                <a:srgbClr val="FF6600"/>
              </a:solidFill>
            </a:endParaRPr>
          </a:p>
          <a:p>
            <a:pPr lvl="1" eaLnBrk="1" hangingPunct="1"/>
            <a:r>
              <a:rPr lang="en-US" sz="2800" b="1" u="sng" dirty="0">
                <a:solidFill>
                  <a:srgbClr val="3C3CB4"/>
                </a:solidFill>
                <a:hlinkClick r:id="rId6"/>
              </a:rPr>
              <a:t>www.accelinnova.com</a:t>
            </a:r>
            <a:endParaRPr lang="en-US" sz="2800" b="1" u="sng" dirty="0">
              <a:solidFill>
                <a:srgbClr val="3C3CB4"/>
              </a:solidFill>
            </a:endParaRPr>
          </a:p>
          <a:p>
            <a:pPr eaLnBrk="1" hangingPunct="1"/>
            <a:endParaRPr lang="en-US" sz="2800" b="1" u="sng" dirty="0">
              <a:solidFill>
                <a:srgbClr val="3C3CB4"/>
              </a:solidFill>
            </a:endParaRPr>
          </a:p>
          <a:p>
            <a:pPr eaLnBrk="1" hangingPunct="1">
              <a:spcBef>
                <a:spcPct val="50000"/>
              </a:spcBef>
            </a:pPr>
            <a:endParaRPr lang="en-US" sz="2800" dirty="0"/>
          </a:p>
        </p:txBody>
      </p:sp>
    </p:spTree>
    <p:extLst>
      <p:ext uri="{BB962C8B-B14F-4D97-AF65-F5344CB8AC3E}">
        <p14:creationId xmlns:p14="http://schemas.microsoft.com/office/powerpoint/2010/main" val="346372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The_Process_(a.k.a._Designing_The_Stop_Sign_Video)_-_ORIGIN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5916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BigT2"/>
          <p:cNvPicPr>
            <a:picLocks noChangeAspect="1" noChangeArrowheads="1"/>
          </p:cNvPicPr>
          <p:nvPr/>
        </p:nvPicPr>
        <p:blipFill>
          <a:blip r:embed="rId7"/>
          <a:srcRect l="18808"/>
          <a:stretch>
            <a:fillRect/>
          </a:stretch>
        </p:blipFill>
        <p:spPr bwMode="auto">
          <a:xfrm>
            <a:off x="0" y="0"/>
            <a:ext cx="9210675" cy="6858000"/>
          </a:xfrm>
          <a:prstGeom prst="rect">
            <a:avLst/>
          </a:prstGeom>
          <a:noFill/>
        </p:spPr>
      </p:pic>
      <p:sp>
        <p:nvSpPr>
          <p:cNvPr id="155651" name="Rectangle 3"/>
          <p:cNvSpPr>
            <a:spLocks noGrp="1" noChangeArrowheads="1"/>
          </p:cNvSpPr>
          <p:nvPr>
            <p:ph type="title" sz="quarter"/>
          </p:nvPr>
        </p:nvSpPr>
        <p:spPr>
          <a:noFill/>
        </p:spPr>
        <p:txBody>
          <a:bodyPr/>
          <a:lstStyle/>
          <a:p>
            <a:r>
              <a:rPr lang="en-US">
                <a:solidFill>
                  <a:srgbClr val="FFFFCC"/>
                </a:solidFill>
              </a:rPr>
              <a:t>We’re not in Kansas Anymore</a:t>
            </a:r>
          </a:p>
        </p:txBody>
      </p:sp>
      <p:grpSp>
        <p:nvGrpSpPr>
          <p:cNvPr id="2" name="Group 4"/>
          <p:cNvGrpSpPr>
            <a:grpSpLocks/>
          </p:cNvGrpSpPr>
          <p:nvPr/>
        </p:nvGrpSpPr>
        <p:grpSpPr bwMode="auto">
          <a:xfrm>
            <a:off x="728663" y="3754438"/>
            <a:ext cx="6972300" cy="588962"/>
            <a:chOff x="485" y="2355"/>
            <a:chExt cx="4075" cy="390"/>
          </a:xfrm>
        </p:grpSpPr>
        <p:sp>
          <p:nvSpPr>
            <p:cNvPr id="155653" name="Text Box 5"/>
            <p:cNvSpPr txBox="1">
              <a:spLocks noChangeArrowheads="1"/>
            </p:cNvSpPr>
            <p:nvPr/>
          </p:nvSpPr>
          <p:spPr bwMode="auto">
            <a:xfrm>
              <a:off x="487" y="2442"/>
              <a:ext cx="4073" cy="303"/>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My! People come and go so quickly here!</a:t>
              </a:r>
            </a:p>
          </p:txBody>
        </p:sp>
        <p:pic>
          <p:nvPicPr>
            <p:cNvPr id="155654" name="Picture 6" descr="dorothy1"/>
            <p:cNvPicPr>
              <a:picLocks noChangeAspect="1" noChangeArrowheads="1"/>
            </p:cNvPicPr>
            <p:nvPr/>
          </p:nvPicPr>
          <p:blipFill>
            <a:blip r:embed="rId8">
              <a:clrChange>
                <a:clrFrom>
                  <a:srgbClr val="FEFEEE"/>
                </a:clrFrom>
                <a:clrTo>
                  <a:srgbClr val="FEFEEE">
                    <a:alpha val="0"/>
                  </a:srgbClr>
                </a:clrTo>
              </a:clrChange>
            </a:blip>
            <a:srcRect/>
            <a:stretch>
              <a:fillRect/>
            </a:stretch>
          </p:blipFill>
          <p:spPr bwMode="auto">
            <a:xfrm>
              <a:off x="485" y="2355"/>
              <a:ext cx="188" cy="367"/>
            </a:xfrm>
            <a:prstGeom prst="rect">
              <a:avLst/>
            </a:prstGeom>
            <a:noFill/>
            <a:ln/>
            <a:effectLst/>
          </p:spPr>
        </p:pic>
      </p:grpSp>
      <p:grpSp>
        <p:nvGrpSpPr>
          <p:cNvPr id="3" name="Group 7"/>
          <p:cNvGrpSpPr>
            <a:grpSpLocks/>
          </p:cNvGrpSpPr>
          <p:nvPr/>
        </p:nvGrpSpPr>
        <p:grpSpPr bwMode="auto">
          <a:xfrm>
            <a:off x="728663" y="2533650"/>
            <a:ext cx="8115300" cy="579438"/>
            <a:chOff x="457" y="1540"/>
            <a:chExt cx="4199" cy="385"/>
          </a:xfrm>
        </p:grpSpPr>
        <p:sp>
          <p:nvSpPr>
            <p:cNvPr id="155656" name="Text Box 8"/>
            <p:cNvSpPr txBox="1">
              <a:spLocks noChangeArrowheads="1"/>
            </p:cNvSpPr>
            <p:nvPr/>
          </p:nvSpPr>
          <p:spPr bwMode="auto">
            <a:xfrm>
              <a:off x="534" y="1578"/>
              <a:ext cx="4122" cy="304"/>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I may not come out alive, but I'm goin' in there!</a:t>
              </a:r>
            </a:p>
          </p:txBody>
        </p:sp>
        <p:pic>
          <p:nvPicPr>
            <p:cNvPr id="155657" name="Picture 9" descr="lion1"/>
            <p:cNvPicPr>
              <a:picLocks noChangeAspect="1" noChangeArrowheads="1"/>
            </p:cNvPicPr>
            <p:nvPr/>
          </p:nvPicPr>
          <p:blipFill>
            <a:blip r:embed="rId9">
              <a:clrChange>
                <a:clrFrom>
                  <a:srgbClr val="FFFEFE"/>
                </a:clrFrom>
                <a:clrTo>
                  <a:srgbClr val="FFFEFE">
                    <a:alpha val="0"/>
                  </a:srgbClr>
                </a:clrTo>
              </a:clrChange>
            </a:blip>
            <a:srcRect/>
            <a:stretch>
              <a:fillRect/>
            </a:stretch>
          </p:blipFill>
          <p:spPr bwMode="auto">
            <a:xfrm>
              <a:off x="457" y="1540"/>
              <a:ext cx="189" cy="385"/>
            </a:xfrm>
            <a:prstGeom prst="rect">
              <a:avLst/>
            </a:prstGeom>
            <a:noFill/>
            <a:ln/>
            <a:effectLst/>
          </p:spPr>
        </p:pic>
      </p:grpSp>
      <p:grpSp>
        <p:nvGrpSpPr>
          <p:cNvPr id="4" name="Group 10"/>
          <p:cNvGrpSpPr>
            <a:grpSpLocks/>
          </p:cNvGrpSpPr>
          <p:nvPr/>
        </p:nvGrpSpPr>
        <p:grpSpPr bwMode="auto">
          <a:xfrm>
            <a:off x="660400" y="3324225"/>
            <a:ext cx="7650163" cy="488950"/>
            <a:chOff x="466" y="2073"/>
            <a:chExt cx="4910" cy="323"/>
          </a:xfrm>
        </p:grpSpPr>
        <p:sp>
          <p:nvSpPr>
            <p:cNvPr id="155659" name="Text Box 11"/>
            <p:cNvSpPr txBox="1">
              <a:spLocks noChangeArrowheads="1"/>
            </p:cNvSpPr>
            <p:nvPr/>
          </p:nvSpPr>
          <p:spPr bwMode="auto">
            <a:xfrm>
              <a:off x="480" y="2142"/>
              <a:ext cx="4896" cy="254"/>
            </a:xfrm>
            <a:prstGeom prst="rect">
              <a:avLst/>
            </a:prstGeom>
            <a:noFill/>
            <a:ln w="9525">
              <a:noFill/>
              <a:miter lim="800000"/>
              <a:headEnd/>
              <a:tailEnd/>
            </a:ln>
            <a:effectLst/>
          </p:spPr>
          <p:txBody>
            <a:bodyPr>
              <a:spAutoFit/>
            </a:bodyPr>
            <a:lstStyle/>
            <a:p>
              <a:pPr>
                <a:lnSpc>
                  <a:spcPct val="80000"/>
                </a:lnSpc>
                <a:spcBef>
                  <a:spcPct val="50000"/>
                </a:spcBef>
              </a:pPr>
              <a:r>
                <a:rPr lang="en-US" sz="2400">
                  <a:solidFill>
                    <a:srgbClr val="FFFFCC"/>
                  </a:solidFill>
                  <a:latin typeface="Times New Roman" pitchFamily="18" charset="0"/>
                  <a:ea typeface="MS PGothic" pitchFamily="34" charset="-128"/>
                  <a:cs typeface="Times New Roman" pitchFamily="18" charset="0"/>
                </a:rPr>
                <a:t>The Great and Powerful Oz has got matters well in hand.</a:t>
              </a:r>
            </a:p>
          </p:txBody>
        </p:sp>
        <p:pic>
          <p:nvPicPr>
            <p:cNvPr id="155660" name="Picture 12" descr="wizofoz"/>
            <p:cNvPicPr>
              <a:picLocks noChangeAspect="1" noChangeArrowheads="1"/>
            </p:cNvPicPr>
            <p:nvPr/>
          </p:nvPicPr>
          <p:blipFill>
            <a:blip r:embed="rId10">
              <a:clrChange>
                <a:clrFrom>
                  <a:srgbClr val="FCFCFC"/>
                </a:clrFrom>
                <a:clrTo>
                  <a:srgbClr val="FCFCFC">
                    <a:alpha val="0"/>
                  </a:srgbClr>
                </a:clrTo>
              </a:clrChange>
            </a:blip>
            <a:srcRect/>
            <a:stretch>
              <a:fillRect/>
            </a:stretch>
          </p:blipFill>
          <p:spPr bwMode="auto">
            <a:xfrm>
              <a:off x="466" y="2073"/>
              <a:ext cx="242" cy="288"/>
            </a:xfrm>
            <a:prstGeom prst="rect">
              <a:avLst/>
            </a:prstGeom>
            <a:noFill/>
            <a:ln/>
            <a:effectLst/>
          </p:spPr>
        </p:pic>
      </p:grpSp>
      <p:grpSp>
        <p:nvGrpSpPr>
          <p:cNvPr id="5" name="Group 13"/>
          <p:cNvGrpSpPr>
            <a:grpSpLocks/>
          </p:cNvGrpSpPr>
          <p:nvPr/>
        </p:nvGrpSpPr>
        <p:grpSpPr bwMode="auto">
          <a:xfrm>
            <a:off x="660400" y="4648200"/>
            <a:ext cx="6843713" cy="822325"/>
            <a:chOff x="461" y="3024"/>
            <a:chExt cx="4311" cy="518"/>
          </a:xfrm>
        </p:grpSpPr>
        <p:sp>
          <p:nvSpPr>
            <p:cNvPr id="155662" name="Text Box 14"/>
            <p:cNvSpPr txBox="1">
              <a:spLocks noChangeArrowheads="1"/>
            </p:cNvSpPr>
            <p:nvPr/>
          </p:nvSpPr>
          <p:spPr bwMode="auto">
            <a:xfrm>
              <a:off x="528" y="3024"/>
              <a:ext cx="4244" cy="518"/>
            </a:xfrm>
            <a:prstGeom prst="rect">
              <a:avLst/>
            </a:prstGeom>
            <a:noFill/>
            <a:ln w="9525">
              <a:noFill/>
              <a:miter lim="800000"/>
              <a:headEnd/>
              <a:tailEnd/>
            </a:ln>
            <a:effectLst/>
          </p:spPr>
          <p:txBody>
            <a:bodyPr>
              <a:spAutoFit/>
            </a:bodyPr>
            <a:lstStyle/>
            <a:p>
              <a:pPr>
                <a:spcBef>
                  <a:spcPct val="50000"/>
                </a:spcBef>
              </a:pPr>
              <a:r>
                <a:rPr lang="en-US" sz="2400">
                  <a:solidFill>
                    <a:srgbClr val="FFFFCC"/>
                  </a:solidFill>
                  <a:latin typeface="Times New Roman" pitchFamily="18" charset="0"/>
                  <a:ea typeface="MS PGothic" pitchFamily="34" charset="-128"/>
                  <a:cs typeface="Times New Roman" pitchFamily="18" charset="0"/>
                </a:rPr>
                <a:t>"Hee hee hee ha ha! Going so soon? I wouldn't hear of it! Why, my little party's just beginning!</a:t>
              </a:r>
            </a:p>
          </p:txBody>
        </p:sp>
        <p:pic>
          <p:nvPicPr>
            <p:cNvPr id="155663" name="Picture 15" descr="wwitch"/>
            <p:cNvPicPr>
              <a:picLocks noChangeAspect="1" noChangeArrowheads="1"/>
            </p:cNvPicPr>
            <p:nvPr/>
          </p:nvPicPr>
          <p:blipFill>
            <a:blip r:embed="rId11">
              <a:clrChange>
                <a:clrFrom>
                  <a:srgbClr val="FEFEFE"/>
                </a:clrFrom>
                <a:clrTo>
                  <a:srgbClr val="FEFEFE">
                    <a:alpha val="0"/>
                  </a:srgbClr>
                </a:clrTo>
              </a:clrChange>
            </a:blip>
            <a:srcRect/>
            <a:stretch>
              <a:fillRect/>
            </a:stretch>
          </p:blipFill>
          <p:spPr bwMode="auto">
            <a:xfrm>
              <a:off x="461" y="3034"/>
              <a:ext cx="218" cy="224"/>
            </a:xfrm>
            <a:prstGeom prst="rect">
              <a:avLst/>
            </a:prstGeom>
            <a:noFill/>
            <a:ln/>
            <a:effectLst/>
          </p:spPr>
        </p:pic>
      </p:grpSp>
      <p:sp>
        <p:nvSpPr>
          <p:cNvPr id="155664" name="Text Box 16"/>
          <p:cNvSpPr txBox="1">
            <a:spLocks noChangeArrowheads="1"/>
          </p:cNvSpPr>
          <p:nvPr/>
        </p:nvSpPr>
        <p:spPr bwMode="auto">
          <a:xfrm>
            <a:off x="1219200" y="2209800"/>
            <a:ext cx="281940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CC"/>
                </a:solidFill>
                <a:latin typeface="Arial Black" pitchFamily="34" charset="0"/>
                <a:ea typeface="MS PGothic" pitchFamily="34" charset="-128"/>
                <a:cs typeface="Times New Roman" pitchFamily="18" charset="0"/>
              </a:rPr>
              <a:t>Developer Hero</a:t>
            </a:r>
          </a:p>
        </p:txBody>
      </p:sp>
      <p:sp>
        <p:nvSpPr>
          <p:cNvPr id="155665" name="Text Box 17"/>
          <p:cNvSpPr txBox="1">
            <a:spLocks noChangeArrowheads="1"/>
          </p:cNvSpPr>
          <p:nvPr/>
        </p:nvSpPr>
        <p:spPr bwMode="auto">
          <a:xfrm>
            <a:off x="1219200" y="2971800"/>
            <a:ext cx="281940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CC"/>
                </a:solidFill>
                <a:latin typeface="Arial Black" pitchFamily="34" charset="0"/>
                <a:ea typeface="MS PGothic" pitchFamily="34" charset="-128"/>
                <a:cs typeface="Times New Roman" pitchFamily="18" charset="0"/>
              </a:rPr>
              <a:t>Reorg</a:t>
            </a:r>
          </a:p>
        </p:txBody>
      </p:sp>
      <p:sp>
        <p:nvSpPr>
          <p:cNvPr id="155666" name="Text Box 18"/>
          <p:cNvSpPr txBox="1">
            <a:spLocks noChangeArrowheads="1"/>
          </p:cNvSpPr>
          <p:nvPr/>
        </p:nvSpPr>
        <p:spPr bwMode="auto">
          <a:xfrm>
            <a:off x="1219200" y="4267200"/>
            <a:ext cx="281940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CC"/>
                </a:solidFill>
                <a:latin typeface="Arial Black" pitchFamily="34" charset="0"/>
                <a:ea typeface="MS PGothic" pitchFamily="34" charset="-128"/>
                <a:cs typeface="Times New Roman" pitchFamily="18" charset="0"/>
              </a:rPr>
              <a:t>Testing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56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goin_in_there.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5566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well_in_hand.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eople_come_go.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5566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going_so_s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64" grpId="0" autoUpdateAnimBg="0"/>
      <p:bldP spid="155665" grpId="0" autoUpdateAnimBg="0"/>
      <p:bldP spid="15566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0" name="Rectangle 2"/>
          <p:cNvSpPr>
            <a:spLocks noGrp="1" noChangeArrowheads="1"/>
          </p:cNvSpPr>
          <p:nvPr>
            <p:ph type="title" idx="4294967295"/>
          </p:nvPr>
        </p:nvSpPr>
        <p:spPr>
          <a:xfrm>
            <a:off x="0" y="166688"/>
            <a:ext cx="8261350" cy="863600"/>
          </a:xfrm>
        </p:spPr>
        <p:txBody>
          <a:bodyPr/>
          <a:lstStyle/>
          <a:p>
            <a:r>
              <a:rPr lang="en-US" dirty="0" smtClean="0"/>
              <a:t>Hurricane Rita</a:t>
            </a:r>
          </a:p>
        </p:txBody>
      </p:sp>
      <p:graphicFrame>
        <p:nvGraphicFramePr>
          <p:cNvPr id="382979" name="Object 3"/>
          <p:cNvGraphicFramePr>
            <a:graphicFrameLocks noGrp="1" noChangeAspect="1"/>
          </p:cNvGraphicFramePr>
          <p:nvPr>
            <p:ph idx="4294967295"/>
          </p:nvPr>
        </p:nvGraphicFramePr>
        <p:xfrm>
          <a:off x="1941513" y="800100"/>
          <a:ext cx="7202487" cy="5581650"/>
        </p:xfrm>
        <a:graphic>
          <a:graphicData uri="http://schemas.openxmlformats.org/presentationml/2006/ole">
            <mc:AlternateContent xmlns:mc="http://schemas.openxmlformats.org/markup-compatibility/2006">
              <mc:Choice xmlns:v="urn:schemas-microsoft-com:vml" Requires="v">
                <p:oleObj spid="_x0000_s389127" name="HiJaak" r:id="rId4" imgW="1800000" imgH="1395015" progId="">
                  <p:embed/>
                </p:oleObj>
              </mc:Choice>
              <mc:Fallback>
                <p:oleObj name="HiJaak" r:id="rId4" imgW="1800000" imgH="1395015" progId="">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1513" y="800100"/>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09510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2"/>
          <p:cNvSpPr>
            <a:spLocks noGrp="1" noChangeArrowheads="1"/>
          </p:cNvSpPr>
          <p:nvPr>
            <p:ph type="title" idx="4294967295"/>
          </p:nvPr>
        </p:nvSpPr>
        <p:spPr>
          <a:xfrm>
            <a:off x="0" y="166688"/>
            <a:ext cx="8261350" cy="863600"/>
          </a:xfrm>
        </p:spPr>
        <p:txBody>
          <a:bodyPr/>
          <a:lstStyle/>
          <a:p>
            <a:r>
              <a:rPr lang="en-US" dirty="0" smtClean="0"/>
              <a:t>Hurricane Rita</a:t>
            </a:r>
          </a:p>
        </p:txBody>
      </p:sp>
      <p:graphicFrame>
        <p:nvGraphicFramePr>
          <p:cNvPr id="385027" name="Object 3"/>
          <p:cNvGraphicFramePr>
            <a:graphicFrameLocks noGrp="1" noChangeAspect="1"/>
          </p:cNvGraphicFramePr>
          <p:nvPr>
            <p:ph idx="4294967295"/>
          </p:nvPr>
        </p:nvGraphicFramePr>
        <p:xfrm>
          <a:off x="1941513" y="817563"/>
          <a:ext cx="7202487" cy="5581650"/>
        </p:xfrm>
        <a:graphic>
          <a:graphicData uri="http://schemas.openxmlformats.org/presentationml/2006/ole">
            <mc:AlternateContent xmlns:mc="http://schemas.openxmlformats.org/markup-compatibility/2006">
              <mc:Choice xmlns:v="urn:schemas-microsoft-com:vml" Requires="v">
                <p:oleObj spid="_x0000_s390151" name="HiJaak" r:id="rId4" imgW="1800000" imgH="1395015" progId="">
                  <p:embed/>
                </p:oleObj>
              </mc:Choice>
              <mc:Fallback>
                <p:oleObj name="HiJaak" r:id="rId4" imgW="1800000" imgH="1395015" progId="">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1513" y="817563"/>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5029" name="Freeform 4"/>
          <p:cNvSpPr>
            <a:spLocks/>
          </p:cNvSpPr>
          <p:nvPr/>
        </p:nvSpPr>
        <p:spPr bwMode="auto">
          <a:xfrm>
            <a:off x="5733605" y="3403600"/>
            <a:ext cx="1181100" cy="1765300"/>
          </a:xfrm>
          <a:custGeom>
            <a:avLst/>
            <a:gdLst>
              <a:gd name="T0" fmla="*/ 2147483647 w 744"/>
              <a:gd name="T1" fmla="*/ 2147483647 h 1112"/>
              <a:gd name="T2" fmla="*/ 2147483647 w 744"/>
              <a:gd name="T3" fmla="*/ 2147483647 h 1112"/>
              <a:gd name="T4" fmla="*/ 2147483647 w 744"/>
              <a:gd name="T5" fmla="*/ 2147483647 h 1112"/>
              <a:gd name="T6" fmla="*/ 2147483647 w 744"/>
              <a:gd name="T7" fmla="*/ 2147483647 h 1112"/>
              <a:gd name="T8" fmla="*/ 2147483647 w 744"/>
              <a:gd name="T9" fmla="*/ 2147483647 h 1112"/>
              <a:gd name="T10" fmla="*/ 2147483647 w 744"/>
              <a:gd name="T11" fmla="*/ 2147483647 h 1112"/>
              <a:gd name="T12" fmla="*/ 2147483647 w 744"/>
              <a:gd name="T13" fmla="*/ 2147483647 h 1112"/>
              <a:gd name="T14" fmla="*/ 2147483647 w 744"/>
              <a:gd name="T15" fmla="*/ 2147483647 h 1112"/>
              <a:gd name="T16" fmla="*/ 2147483647 w 744"/>
              <a:gd name="T17" fmla="*/ 2147483647 h 1112"/>
              <a:gd name="T18" fmla="*/ 2147483647 w 744"/>
              <a:gd name="T19" fmla="*/ 2147483647 h 1112"/>
              <a:gd name="T20" fmla="*/ 2147483647 w 744"/>
              <a:gd name="T21" fmla="*/ 2147483647 h 1112"/>
              <a:gd name="T22" fmla="*/ 2147483647 w 744"/>
              <a:gd name="T23" fmla="*/ 2147483647 h 1112"/>
              <a:gd name="T24" fmla="*/ 2147483647 w 744"/>
              <a:gd name="T25" fmla="*/ 2147483647 h 1112"/>
              <a:gd name="T26" fmla="*/ 2147483647 w 744"/>
              <a:gd name="T27" fmla="*/ 2147483647 h 1112"/>
              <a:gd name="T28" fmla="*/ 2147483647 w 744"/>
              <a:gd name="T29" fmla="*/ 2147483647 h 1112"/>
              <a:gd name="T30" fmla="*/ 2147483647 w 744"/>
              <a:gd name="T31" fmla="*/ 2147483647 h 1112"/>
              <a:gd name="T32" fmla="*/ 2147483647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p:spPr>
        <p:txBody>
          <a:bodyPr/>
          <a:lstStyle/>
          <a:p>
            <a:endParaRPr lang="en-US"/>
          </a:p>
        </p:txBody>
      </p:sp>
    </p:spTree>
    <p:extLst>
      <p:ext uri="{BB962C8B-B14F-4D97-AF65-F5344CB8AC3E}">
        <p14:creationId xmlns:p14="http://schemas.microsoft.com/office/powerpoint/2010/main" val="555903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073" name="Group 3"/>
          <p:cNvGrpSpPr>
            <a:grpSpLocks/>
          </p:cNvGrpSpPr>
          <p:nvPr/>
        </p:nvGrpSpPr>
        <p:grpSpPr bwMode="auto">
          <a:xfrm>
            <a:off x="446088" y="1760538"/>
            <a:ext cx="8047037" cy="846137"/>
            <a:chOff x="0" y="0"/>
            <a:chExt cx="5632" cy="592"/>
          </a:xfrm>
        </p:grpSpPr>
        <p:sp>
          <p:nvSpPr>
            <p:cNvPr id="2" name="Rectangle 4"/>
            <p:cNvSpPr>
              <a:spLocks/>
            </p:cNvSpPr>
            <p:nvPr/>
          </p:nvSpPr>
          <p:spPr bwMode="auto">
            <a:xfrm>
              <a:off x="3312" y="0"/>
              <a:ext cx="2320" cy="592"/>
            </a:xfrm>
            <a:prstGeom prst="rect">
              <a:avLst/>
            </a:prstGeom>
            <a:blipFill dpi="0" rotWithShape="0">
              <a:blip r:embed="rId3" cstate="print"/>
              <a:srcRect/>
              <a:tile tx="0" ty="0" sx="100000" sy="100000" flip="none" algn="tl"/>
            </a:blipFill>
            <a:ln w="25400">
              <a:solidFill>
                <a:srgbClr val="00531C"/>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defRPr/>
              </a:pPr>
              <a:r>
                <a:rPr lang="en-US" sz="2700">
                  <a:solidFill>
                    <a:srgbClr val="FFFFFF"/>
                  </a:solidFill>
                  <a:latin typeface="Gill Sans" pitchFamily="80" charset="0"/>
                  <a:sym typeface="Gill Sans" pitchFamily="80" charset="0"/>
                </a:rPr>
                <a:t>Process and tools</a:t>
              </a:r>
            </a:p>
          </p:txBody>
        </p:sp>
        <p:sp>
          <p:nvSpPr>
            <p:cNvPr id="3" name="Rectangle 5"/>
            <p:cNvSpPr>
              <a:spLocks/>
            </p:cNvSpPr>
            <p:nvPr/>
          </p:nvSpPr>
          <p:spPr bwMode="auto">
            <a:xfrm>
              <a:off x="0" y="0"/>
              <a:ext cx="2320" cy="592"/>
            </a:xfrm>
            <a:prstGeom prst="rect">
              <a:avLst/>
            </a:prstGeom>
            <a:blipFill dpi="0" rotWithShape="0">
              <a:blip r:embed="rId4"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defRPr/>
              </a:pPr>
              <a:r>
                <a:rPr lang="en-US" sz="2700">
                  <a:solidFill>
                    <a:srgbClr val="FFFFFF"/>
                  </a:solidFill>
                  <a:latin typeface="Gill Sans" pitchFamily="80" charset="0"/>
                  <a:sym typeface="Gill Sans" pitchFamily="80" charset="0"/>
                </a:rPr>
                <a:t>Individuals and interactions</a:t>
              </a:r>
            </a:p>
          </p:txBody>
        </p:sp>
        <p:sp>
          <p:nvSpPr>
            <p:cNvPr id="387090" name="Rectangle 6"/>
            <p:cNvSpPr>
              <a:spLocks/>
            </p:cNvSpPr>
            <p:nvPr/>
          </p:nvSpPr>
          <p:spPr bwMode="auto">
            <a:xfrm>
              <a:off x="2548" y="184"/>
              <a:ext cx="528" cy="224"/>
            </a:xfrm>
            <a:prstGeom prst="rect">
              <a:avLst/>
            </a:prstGeom>
            <a:noFill/>
            <a:ln w="9525">
              <a:noFill/>
              <a:miter lim="800000"/>
              <a:headEnd/>
              <a:tailEnd/>
            </a:ln>
          </p:spPr>
          <p:txBody>
            <a:bodyPr lIns="0" tIns="0" rIns="0" bIns="0" anchor="ctr"/>
            <a:lstStyle/>
            <a:p>
              <a:pPr algn="ctr" defTabSz="822325"/>
              <a:r>
                <a:rPr lang="en-US" sz="2200">
                  <a:latin typeface="Gill Sans"/>
                  <a:sym typeface="Gill Sans"/>
                </a:rPr>
                <a:t>over</a:t>
              </a:r>
            </a:p>
          </p:txBody>
        </p:sp>
      </p:grpSp>
      <p:grpSp>
        <p:nvGrpSpPr>
          <p:cNvPr id="387074" name="Group 7"/>
          <p:cNvGrpSpPr>
            <a:grpSpLocks/>
          </p:cNvGrpSpPr>
          <p:nvPr/>
        </p:nvGrpSpPr>
        <p:grpSpPr bwMode="auto">
          <a:xfrm>
            <a:off x="468313" y="5018088"/>
            <a:ext cx="8024812" cy="846137"/>
            <a:chOff x="0" y="0"/>
            <a:chExt cx="5616" cy="592"/>
          </a:xfrm>
        </p:grpSpPr>
        <p:sp>
          <p:nvSpPr>
            <p:cNvPr id="286728" name="Rectangle 8"/>
            <p:cNvSpPr>
              <a:spLocks/>
            </p:cNvSpPr>
            <p:nvPr/>
          </p:nvSpPr>
          <p:spPr bwMode="auto">
            <a:xfrm>
              <a:off x="3296" y="0"/>
              <a:ext cx="2320" cy="592"/>
            </a:xfrm>
            <a:prstGeom prst="rect">
              <a:avLst/>
            </a:prstGeom>
            <a:blipFill dpi="0" rotWithShape="0">
              <a:blip r:embed="rId3" cstate="print"/>
              <a:srcRect/>
              <a:tile tx="0" ty="0" sx="100000" sy="100000" flip="none" algn="tl"/>
            </a:blipFill>
            <a:ln w="25400">
              <a:solidFill>
                <a:srgbClr val="00531C"/>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defRPr/>
              </a:pPr>
              <a:r>
                <a:rPr lang="en-US" sz="2700">
                  <a:solidFill>
                    <a:srgbClr val="FFFFFF"/>
                  </a:solidFill>
                  <a:latin typeface="Gill Sans" pitchFamily="80" charset="0"/>
                  <a:sym typeface="Gill Sans" pitchFamily="80" charset="0"/>
                </a:rPr>
                <a:t>Following a plan</a:t>
              </a:r>
            </a:p>
          </p:txBody>
        </p:sp>
        <p:sp>
          <p:nvSpPr>
            <p:cNvPr id="5" name="Rectangle 9"/>
            <p:cNvSpPr>
              <a:spLocks/>
            </p:cNvSpPr>
            <p:nvPr/>
          </p:nvSpPr>
          <p:spPr bwMode="auto">
            <a:xfrm>
              <a:off x="0" y="0"/>
              <a:ext cx="2320" cy="592"/>
            </a:xfrm>
            <a:prstGeom prst="rect">
              <a:avLst/>
            </a:prstGeom>
            <a:blipFill dpi="0" rotWithShape="0">
              <a:blip r:embed="rId4"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defRPr/>
              </a:pPr>
              <a:r>
                <a:rPr lang="en-US" sz="2700">
                  <a:solidFill>
                    <a:srgbClr val="FFFFFF"/>
                  </a:solidFill>
                  <a:latin typeface="Gill Sans" pitchFamily="80" charset="0"/>
                  <a:sym typeface="Gill Sans" pitchFamily="80" charset="0"/>
                </a:rPr>
                <a:t>Responding to change</a:t>
              </a:r>
            </a:p>
          </p:txBody>
        </p:sp>
        <p:sp>
          <p:nvSpPr>
            <p:cNvPr id="387087" name="Rectangle 10"/>
            <p:cNvSpPr>
              <a:spLocks/>
            </p:cNvSpPr>
            <p:nvPr/>
          </p:nvSpPr>
          <p:spPr bwMode="auto">
            <a:xfrm>
              <a:off x="2614" y="181"/>
              <a:ext cx="358" cy="230"/>
            </a:xfrm>
            <a:prstGeom prst="rect">
              <a:avLst/>
            </a:prstGeom>
            <a:noFill/>
            <a:ln w="9525">
              <a:noFill/>
              <a:miter lim="800000"/>
              <a:headEnd/>
              <a:tailEnd/>
            </a:ln>
          </p:spPr>
          <p:txBody>
            <a:bodyPr wrap="none" lIns="0" tIns="0" rIns="0" bIns="0" anchor="ctr">
              <a:spAutoFit/>
            </a:bodyPr>
            <a:lstStyle/>
            <a:p>
              <a:pPr algn="ctr" defTabSz="822325"/>
              <a:r>
                <a:rPr lang="en-US" sz="2200">
                  <a:latin typeface="Gill Sans"/>
                  <a:sym typeface="Gill Sans"/>
                </a:rPr>
                <a:t>over</a:t>
              </a:r>
            </a:p>
          </p:txBody>
        </p:sp>
      </p:grpSp>
      <p:sp>
        <p:nvSpPr>
          <p:cNvPr id="387075" name="Rectangle 11"/>
          <p:cNvSpPr>
            <a:spLocks/>
          </p:cNvSpPr>
          <p:nvPr/>
        </p:nvSpPr>
        <p:spPr bwMode="auto">
          <a:xfrm>
            <a:off x="1254125" y="6046788"/>
            <a:ext cx="4081463" cy="365125"/>
          </a:xfrm>
          <a:prstGeom prst="rect">
            <a:avLst/>
          </a:prstGeom>
          <a:noFill/>
          <a:ln w="9525">
            <a:noFill/>
            <a:miter lim="800000"/>
            <a:headEnd/>
            <a:tailEnd/>
          </a:ln>
        </p:spPr>
        <p:txBody>
          <a:bodyPr lIns="0" tIns="0" rIns="0" bIns="0" anchor="ctr"/>
          <a:lstStyle/>
          <a:p>
            <a:pPr algn="ctr" defTabSz="822325"/>
            <a:r>
              <a:rPr lang="en-US" sz="2100">
                <a:latin typeface="Gill Sans"/>
              </a:rPr>
              <a:t>Source: www.agilemanifesto.org</a:t>
            </a:r>
          </a:p>
        </p:txBody>
      </p:sp>
      <p:grpSp>
        <p:nvGrpSpPr>
          <p:cNvPr id="387076" name="Group 12"/>
          <p:cNvGrpSpPr>
            <a:grpSpLocks/>
          </p:cNvGrpSpPr>
          <p:nvPr/>
        </p:nvGrpSpPr>
        <p:grpSpPr bwMode="auto">
          <a:xfrm>
            <a:off x="457200" y="2846388"/>
            <a:ext cx="8035925" cy="846137"/>
            <a:chOff x="0" y="0"/>
            <a:chExt cx="5624" cy="592"/>
          </a:xfrm>
        </p:grpSpPr>
        <p:sp>
          <p:nvSpPr>
            <p:cNvPr id="286733" name="Rectangle 13"/>
            <p:cNvSpPr>
              <a:spLocks/>
            </p:cNvSpPr>
            <p:nvPr/>
          </p:nvSpPr>
          <p:spPr bwMode="auto">
            <a:xfrm>
              <a:off x="3304" y="0"/>
              <a:ext cx="2320" cy="592"/>
            </a:xfrm>
            <a:prstGeom prst="rect">
              <a:avLst/>
            </a:prstGeom>
            <a:blipFill dpi="0" rotWithShape="0">
              <a:blip r:embed="rId3" cstate="print"/>
              <a:srcRect/>
              <a:tile tx="0" ty="0" sx="100000" sy="100000" flip="none" algn="tl"/>
            </a:blipFill>
            <a:ln w="25400">
              <a:solidFill>
                <a:srgbClr val="00531C"/>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defRPr/>
              </a:pPr>
              <a:r>
                <a:rPr lang="en-US" sz="2700">
                  <a:solidFill>
                    <a:srgbClr val="FFFFFF"/>
                  </a:solidFill>
                  <a:latin typeface="Gill Sans" pitchFamily="80" charset="0"/>
                  <a:sym typeface="Gill Sans" pitchFamily="80" charset="0"/>
                </a:rPr>
                <a:t>Comprehensive documentation</a:t>
              </a:r>
            </a:p>
          </p:txBody>
        </p:sp>
        <p:sp>
          <p:nvSpPr>
            <p:cNvPr id="286734" name="Rectangle 14"/>
            <p:cNvSpPr>
              <a:spLocks/>
            </p:cNvSpPr>
            <p:nvPr/>
          </p:nvSpPr>
          <p:spPr bwMode="auto">
            <a:xfrm>
              <a:off x="0" y="0"/>
              <a:ext cx="2320" cy="592"/>
            </a:xfrm>
            <a:prstGeom prst="rect">
              <a:avLst/>
            </a:prstGeom>
            <a:blipFill dpi="0" rotWithShape="0">
              <a:blip r:embed="rId4"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defRPr/>
              </a:pPr>
              <a:r>
                <a:rPr lang="en-US" sz="2700">
                  <a:solidFill>
                    <a:srgbClr val="FFFFFF"/>
                  </a:solidFill>
                  <a:latin typeface="Gill Sans" pitchFamily="80" charset="0"/>
                  <a:sym typeface="Gill Sans" pitchFamily="80" charset="0"/>
                </a:rPr>
                <a:t>Working software</a:t>
              </a:r>
            </a:p>
          </p:txBody>
        </p:sp>
        <p:sp>
          <p:nvSpPr>
            <p:cNvPr id="387084" name="Rectangle 15"/>
            <p:cNvSpPr>
              <a:spLocks/>
            </p:cNvSpPr>
            <p:nvPr/>
          </p:nvSpPr>
          <p:spPr bwMode="auto">
            <a:xfrm>
              <a:off x="2540" y="184"/>
              <a:ext cx="528" cy="224"/>
            </a:xfrm>
            <a:prstGeom prst="rect">
              <a:avLst/>
            </a:prstGeom>
            <a:noFill/>
            <a:ln w="9525">
              <a:noFill/>
              <a:miter lim="800000"/>
              <a:headEnd/>
              <a:tailEnd/>
            </a:ln>
          </p:spPr>
          <p:txBody>
            <a:bodyPr lIns="0" tIns="0" rIns="0" bIns="0" anchor="ctr"/>
            <a:lstStyle/>
            <a:p>
              <a:pPr algn="ctr" defTabSz="822325"/>
              <a:r>
                <a:rPr lang="en-US" sz="2200">
                  <a:latin typeface="Gill Sans"/>
                  <a:sym typeface="Gill Sans"/>
                </a:rPr>
                <a:t>over</a:t>
              </a:r>
            </a:p>
          </p:txBody>
        </p:sp>
      </p:grpSp>
      <p:grpSp>
        <p:nvGrpSpPr>
          <p:cNvPr id="387077" name="Group 16"/>
          <p:cNvGrpSpPr>
            <a:grpSpLocks/>
          </p:cNvGrpSpPr>
          <p:nvPr/>
        </p:nvGrpSpPr>
        <p:grpSpPr bwMode="auto">
          <a:xfrm>
            <a:off x="457200" y="3932238"/>
            <a:ext cx="8035925" cy="846137"/>
            <a:chOff x="0" y="0"/>
            <a:chExt cx="5624" cy="592"/>
          </a:xfrm>
        </p:grpSpPr>
        <p:sp>
          <p:nvSpPr>
            <p:cNvPr id="286737" name="Rectangle 17"/>
            <p:cNvSpPr>
              <a:spLocks/>
            </p:cNvSpPr>
            <p:nvPr/>
          </p:nvSpPr>
          <p:spPr bwMode="auto">
            <a:xfrm>
              <a:off x="3304" y="0"/>
              <a:ext cx="2320" cy="592"/>
            </a:xfrm>
            <a:prstGeom prst="rect">
              <a:avLst/>
            </a:prstGeom>
            <a:blipFill dpi="0" rotWithShape="0">
              <a:blip r:embed="rId3" cstate="print"/>
              <a:srcRect/>
              <a:tile tx="0" ty="0" sx="100000" sy="100000" flip="none" algn="tl"/>
            </a:blipFill>
            <a:ln w="25400">
              <a:solidFill>
                <a:srgbClr val="00531C"/>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defRPr/>
              </a:pPr>
              <a:r>
                <a:rPr lang="en-US" sz="2700">
                  <a:solidFill>
                    <a:srgbClr val="FFFFFF"/>
                  </a:solidFill>
                  <a:latin typeface="Gill Sans" pitchFamily="80" charset="0"/>
                  <a:sym typeface="Gill Sans" pitchFamily="80" charset="0"/>
                </a:rPr>
                <a:t>Contract negotiation</a:t>
              </a:r>
            </a:p>
          </p:txBody>
        </p:sp>
        <p:sp>
          <p:nvSpPr>
            <p:cNvPr id="286738" name="Rectangle 18"/>
            <p:cNvSpPr>
              <a:spLocks/>
            </p:cNvSpPr>
            <p:nvPr/>
          </p:nvSpPr>
          <p:spPr bwMode="auto">
            <a:xfrm>
              <a:off x="0" y="0"/>
              <a:ext cx="2320" cy="592"/>
            </a:xfrm>
            <a:prstGeom prst="rect">
              <a:avLst/>
            </a:prstGeom>
            <a:blipFill dpi="0" rotWithShape="0">
              <a:blip r:embed="rId4" cstate="print"/>
              <a:srcRect/>
              <a:tile tx="0" ty="0" sx="100000" sy="100000" flip="none" algn="tl"/>
            </a:blipFill>
            <a:ln w="25400">
              <a:solidFill>
                <a:srgbClr val="003C83"/>
              </a:solidFill>
              <a:miter lim="800000"/>
              <a:headEnd/>
              <a:tailEnd/>
            </a:ln>
            <a:effectLst>
              <a:outerShdw dist="63500" dir="2700000" algn="ctr" rotWithShape="0">
                <a:schemeClr val="bg2">
                  <a:alpha val="29999"/>
                </a:schemeClr>
              </a:outerShdw>
            </a:effectLst>
          </p:spPr>
          <p:txBody>
            <a:bodyPr lIns="0" tIns="0" rIns="0" bIns="0" anchor="ctr"/>
            <a:lstStyle/>
            <a:p>
              <a:pPr algn="ctr" defTabSz="822325">
                <a:tabLst>
                  <a:tab pos="960438" algn="l"/>
                </a:tabLst>
                <a:defRPr/>
              </a:pPr>
              <a:r>
                <a:rPr lang="en-US" sz="2700">
                  <a:solidFill>
                    <a:srgbClr val="FFFFFF"/>
                  </a:solidFill>
                  <a:latin typeface="Gill Sans" pitchFamily="80" charset="0"/>
                  <a:sym typeface="Gill Sans" pitchFamily="80" charset="0"/>
                </a:rPr>
                <a:t>Customer collaboration</a:t>
              </a:r>
            </a:p>
          </p:txBody>
        </p:sp>
        <p:sp>
          <p:nvSpPr>
            <p:cNvPr id="387081" name="Rectangle 19"/>
            <p:cNvSpPr>
              <a:spLocks/>
            </p:cNvSpPr>
            <p:nvPr/>
          </p:nvSpPr>
          <p:spPr bwMode="auto">
            <a:xfrm>
              <a:off x="2540" y="184"/>
              <a:ext cx="528" cy="224"/>
            </a:xfrm>
            <a:prstGeom prst="rect">
              <a:avLst/>
            </a:prstGeom>
            <a:noFill/>
            <a:ln w="9525">
              <a:noFill/>
              <a:miter lim="800000"/>
              <a:headEnd/>
              <a:tailEnd/>
            </a:ln>
          </p:spPr>
          <p:txBody>
            <a:bodyPr lIns="0" tIns="0" rIns="0" bIns="0" anchor="ctr"/>
            <a:lstStyle/>
            <a:p>
              <a:pPr algn="ctr" defTabSz="822325"/>
              <a:r>
                <a:rPr lang="en-US" sz="2200">
                  <a:latin typeface="Gill Sans"/>
                  <a:sym typeface="Gill Sans"/>
                </a:rPr>
                <a:t>over</a:t>
              </a:r>
            </a:p>
          </p:txBody>
        </p:sp>
      </p:grpSp>
      <p:sp>
        <p:nvSpPr>
          <p:cNvPr id="387078" name="Rectangle 2"/>
          <p:cNvSpPr>
            <a:spLocks noChangeArrowheads="1"/>
          </p:cNvSpPr>
          <p:nvPr/>
        </p:nvSpPr>
        <p:spPr bwMode="auto">
          <a:xfrm>
            <a:off x="425450" y="166688"/>
            <a:ext cx="8261350" cy="863600"/>
          </a:xfrm>
          <a:prstGeom prst="rect">
            <a:avLst/>
          </a:prstGeom>
          <a:noFill/>
          <a:ln w="9525">
            <a:noFill/>
            <a:miter lim="800000"/>
            <a:headEnd/>
            <a:tailEnd/>
          </a:ln>
        </p:spPr>
        <p:txBody>
          <a:bodyPr anchor="ctr"/>
          <a:lstStyle/>
          <a:p>
            <a:pPr eaLnBrk="0" hangingPunct="0"/>
            <a:r>
              <a:rPr lang="en-US" sz="3000" b="1"/>
              <a:t>The Agile Manifesto–a statement of values</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Agile Principles</a:t>
            </a:r>
          </a:p>
        </p:txBody>
      </p:sp>
      <p:sp>
        <p:nvSpPr>
          <p:cNvPr id="14339" name="Rectangle 3"/>
          <p:cNvSpPr>
            <a:spLocks noGrp="1" noChangeArrowheads="1"/>
          </p:cNvSpPr>
          <p:nvPr>
            <p:ph idx="1"/>
          </p:nvPr>
        </p:nvSpPr>
        <p:spPr>
          <a:xfrm>
            <a:off x="1377950" y="1449387"/>
            <a:ext cx="6777038" cy="331788"/>
          </a:xfrm>
        </p:spPr>
        <p:txBody>
          <a:bodyPr>
            <a:noAutofit/>
          </a:bodyPr>
          <a:lstStyle/>
          <a:p>
            <a:pPr>
              <a:lnSpc>
                <a:spcPct val="90000"/>
              </a:lnSpc>
            </a:pPr>
            <a:r>
              <a:rPr lang="en-US" dirty="0">
                <a:latin typeface="Arial" panose="020B0604020202020204" pitchFamily="34" charset="0"/>
                <a:cs typeface="Arial" panose="020B0604020202020204" pitchFamily="34" charset="0"/>
              </a:rPr>
              <a:t>Focus on value</a:t>
            </a:r>
          </a:p>
        </p:txBody>
      </p:sp>
      <p:pic>
        <p:nvPicPr>
          <p:cNvPr id="14340" name="Picture 4" descr="MCj02973870000[1]"/>
          <p:cNvPicPr>
            <a:picLocks noChangeAspect="1" noChangeArrowheads="1"/>
          </p:cNvPicPr>
          <p:nvPr/>
        </p:nvPicPr>
        <p:blipFill>
          <a:blip r:embed="rId3"/>
          <a:srcRect/>
          <a:stretch>
            <a:fillRect/>
          </a:stretch>
        </p:blipFill>
        <p:spPr bwMode="auto">
          <a:xfrm>
            <a:off x="401638" y="1384300"/>
            <a:ext cx="711200" cy="479425"/>
          </a:xfrm>
          <a:prstGeom prst="rect">
            <a:avLst/>
          </a:prstGeom>
          <a:noFill/>
        </p:spPr>
      </p:pic>
      <p:pic>
        <p:nvPicPr>
          <p:cNvPr id="14341" name="Picture 5" descr="MCj01987490000[1]"/>
          <p:cNvPicPr>
            <a:picLocks noChangeAspect="1" noChangeArrowheads="1"/>
          </p:cNvPicPr>
          <p:nvPr/>
        </p:nvPicPr>
        <p:blipFill>
          <a:blip r:embed="rId4"/>
          <a:srcRect/>
          <a:stretch>
            <a:fillRect/>
          </a:stretch>
        </p:blipFill>
        <p:spPr bwMode="auto">
          <a:xfrm>
            <a:off x="461963" y="2105025"/>
            <a:ext cx="725487" cy="820738"/>
          </a:xfrm>
          <a:prstGeom prst="rect">
            <a:avLst/>
          </a:prstGeom>
          <a:noFill/>
        </p:spPr>
      </p:pic>
      <p:pic>
        <p:nvPicPr>
          <p:cNvPr id="14342" name="Picture 6" descr="MCj02372040000[1]"/>
          <p:cNvPicPr>
            <a:picLocks noChangeAspect="1" noChangeArrowheads="1"/>
          </p:cNvPicPr>
          <p:nvPr/>
        </p:nvPicPr>
        <p:blipFill>
          <a:blip r:embed="rId5"/>
          <a:srcRect/>
          <a:stretch>
            <a:fillRect/>
          </a:stretch>
        </p:blipFill>
        <p:spPr bwMode="auto">
          <a:xfrm>
            <a:off x="379413" y="3551238"/>
            <a:ext cx="839787" cy="757237"/>
          </a:xfrm>
          <a:prstGeom prst="rect">
            <a:avLst/>
          </a:prstGeom>
          <a:noFill/>
        </p:spPr>
      </p:pic>
      <p:pic>
        <p:nvPicPr>
          <p:cNvPr id="14343" name="Picture 7" descr="MCj00902330000[1]"/>
          <p:cNvPicPr>
            <a:picLocks noChangeAspect="1" noChangeArrowheads="1"/>
          </p:cNvPicPr>
          <p:nvPr/>
        </p:nvPicPr>
        <p:blipFill>
          <a:blip r:embed="rId6"/>
          <a:srcRect/>
          <a:stretch>
            <a:fillRect/>
          </a:stretch>
        </p:blipFill>
        <p:spPr bwMode="auto">
          <a:xfrm>
            <a:off x="503238" y="4618038"/>
            <a:ext cx="717550" cy="669925"/>
          </a:xfrm>
          <a:prstGeom prst="rect">
            <a:avLst/>
          </a:prstGeom>
          <a:noFill/>
        </p:spPr>
      </p:pic>
      <p:pic>
        <p:nvPicPr>
          <p:cNvPr id="14344" name="Picture 8" descr="MCj02320790000[1]"/>
          <p:cNvPicPr>
            <a:picLocks noChangeAspect="1" noChangeArrowheads="1"/>
          </p:cNvPicPr>
          <p:nvPr/>
        </p:nvPicPr>
        <p:blipFill>
          <a:blip r:embed="rId7"/>
          <a:srcRect/>
          <a:stretch>
            <a:fillRect/>
          </a:stretch>
        </p:blipFill>
        <p:spPr bwMode="auto">
          <a:xfrm>
            <a:off x="282575" y="5399088"/>
            <a:ext cx="962025" cy="809625"/>
          </a:xfrm>
          <a:prstGeom prst="rect">
            <a:avLst/>
          </a:prstGeom>
          <a:noFill/>
        </p:spPr>
      </p:pic>
      <p:sp>
        <p:nvSpPr>
          <p:cNvPr id="14345" name="Rectangle 9"/>
          <p:cNvSpPr>
            <a:spLocks noChangeArrowheads="1"/>
          </p:cNvSpPr>
          <p:nvPr/>
        </p:nvSpPr>
        <p:spPr bwMode="auto">
          <a:xfrm>
            <a:off x="1403350" y="2232025"/>
            <a:ext cx="622300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dirty="0"/>
              <a:t>Embrace Change</a:t>
            </a:r>
          </a:p>
        </p:txBody>
      </p:sp>
      <p:sp>
        <p:nvSpPr>
          <p:cNvPr id="14346" name="Rectangle 10"/>
          <p:cNvSpPr>
            <a:spLocks noChangeArrowheads="1"/>
          </p:cNvSpPr>
          <p:nvPr/>
        </p:nvSpPr>
        <p:spPr bwMode="auto">
          <a:xfrm>
            <a:off x="1403350" y="3567113"/>
            <a:ext cx="622300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a:t>Deliver chunks of functionality incrementally</a:t>
            </a:r>
          </a:p>
        </p:txBody>
      </p:sp>
      <p:sp>
        <p:nvSpPr>
          <p:cNvPr id="14347" name="Rectangle 11"/>
          <p:cNvSpPr>
            <a:spLocks noChangeArrowheads="1"/>
          </p:cNvSpPr>
          <p:nvPr/>
        </p:nvSpPr>
        <p:spPr bwMode="auto">
          <a:xfrm>
            <a:off x="1377950" y="5548313"/>
            <a:ext cx="622300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a:t>Reflect and learn continuously</a:t>
            </a:r>
          </a:p>
        </p:txBody>
      </p:sp>
      <p:sp>
        <p:nvSpPr>
          <p:cNvPr id="14348" name="Rectangle 12"/>
          <p:cNvSpPr>
            <a:spLocks noChangeArrowheads="1"/>
          </p:cNvSpPr>
          <p:nvPr/>
        </p:nvSpPr>
        <p:spPr bwMode="auto">
          <a:xfrm>
            <a:off x="1390650" y="4710113"/>
            <a:ext cx="737235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a:t>Collaboration with empowered teams</a:t>
            </a:r>
          </a:p>
        </p:txBody>
      </p:sp>
      <p:sp>
        <p:nvSpPr>
          <p:cNvPr id="14349" name="Rectangle 13"/>
          <p:cNvSpPr>
            <a:spLocks noChangeArrowheads="1"/>
          </p:cNvSpPr>
          <p:nvPr/>
        </p:nvSpPr>
        <p:spPr bwMode="auto">
          <a:xfrm>
            <a:off x="1423988" y="2898775"/>
            <a:ext cx="6223000" cy="352425"/>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3200"/>
              <a:t>Build Quality in</a:t>
            </a:r>
          </a:p>
        </p:txBody>
      </p:sp>
      <p:pic>
        <p:nvPicPr>
          <p:cNvPr id="14369" name="Picture 33" descr="clipart-pencil-checklist"/>
          <p:cNvPicPr>
            <a:picLocks noChangeAspect="1" noChangeArrowheads="1"/>
          </p:cNvPicPr>
          <p:nvPr/>
        </p:nvPicPr>
        <p:blipFill>
          <a:blip r:embed="rId8" cstate="print"/>
          <a:srcRect/>
          <a:stretch>
            <a:fillRect/>
          </a:stretch>
        </p:blipFill>
        <p:spPr bwMode="auto">
          <a:xfrm>
            <a:off x="454025" y="2824163"/>
            <a:ext cx="752475" cy="7239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p:txBody>
          <a:bodyPr/>
          <a:lstStyle/>
          <a:p>
            <a:r>
              <a:rPr lang="en-US" dirty="0" smtClean="0"/>
              <a:t>Agile in a Nutshell </a:t>
            </a:r>
          </a:p>
        </p:txBody>
      </p:sp>
      <p:sp>
        <p:nvSpPr>
          <p:cNvPr id="290821" name="AutoShape 5"/>
          <p:cNvSpPr>
            <a:spLocks noChangeAspect="1" noChangeArrowheads="1"/>
          </p:cNvSpPr>
          <p:nvPr/>
        </p:nvSpPr>
        <p:spPr bwMode="auto">
          <a:xfrm rot="6109147" flipH="1" flipV="1">
            <a:off x="4462463" y="1557337"/>
            <a:ext cx="1784350" cy="1577975"/>
          </a:xfrm>
          <a:custGeom>
            <a:avLst/>
            <a:gdLst>
              <a:gd name="G0" fmla="+- 4261215 0 0"/>
              <a:gd name="G1" fmla="+- -10890144 0 0"/>
              <a:gd name="G2" fmla="+- 4261215 0 -10890144"/>
              <a:gd name="G3" fmla="+- 10800 0 0"/>
              <a:gd name="G4" fmla="+- 0 0 4261215"/>
              <a:gd name="T0" fmla="*/ 360 256 1"/>
              <a:gd name="T1" fmla="*/ 0 256 1"/>
              <a:gd name="G5" fmla="+- G2 T0 T1"/>
              <a:gd name="G6" fmla="?: G2 G2 G5"/>
              <a:gd name="G7" fmla="+- 0 0 G6"/>
              <a:gd name="G8" fmla="+- 7674 0 0"/>
              <a:gd name="G9" fmla="+- 0 0 -10890144"/>
              <a:gd name="G10" fmla="+- 7674 0 2700"/>
              <a:gd name="G11" fmla="cos G10 4261215"/>
              <a:gd name="G12" fmla="sin G10 4261215"/>
              <a:gd name="G13" fmla="cos 13500 4261215"/>
              <a:gd name="G14" fmla="sin 13500 4261215"/>
              <a:gd name="G15" fmla="+- G11 10800 0"/>
              <a:gd name="G16" fmla="+- G12 10800 0"/>
              <a:gd name="G17" fmla="+- G13 10800 0"/>
              <a:gd name="G18" fmla="+- G14 10800 0"/>
              <a:gd name="G19" fmla="*/ 7674 1 2"/>
              <a:gd name="G20" fmla="+- G19 5400 0"/>
              <a:gd name="G21" fmla="cos G20 4261215"/>
              <a:gd name="G22" fmla="sin G20 4261215"/>
              <a:gd name="G23" fmla="+- G21 10800 0"/>
              <a:gd name="G24" fmla="+- G12 G23 G22"/>
              <a:gd name="G25" fmla="+- G22 G23 G11"/>
              <a:gd name="G26" fmla="cos 10800 4261215"/>
              <a:gd name="G27" fmla="sin 10800 4261215"/>
              <a:gd name="G28" fmla="cos 7674 4261215"/>
              <a:gd name="G29" fmla="sin 7674 4261215"/>
              <a:gd name="G30" fmla="+- G26 10800 0"/>
              <a:gd name="G31" fmla="+- G27 10800 0"/>
              <a:gd name="G32" fmla="+- G28 10800 0"/>
              <a:gd name="G33" fmla="+- G29 10800 0"/>
              <a:gd name="G34" fmla="+- G19 5400 0"/>
              <a:gd name="G35" fmla="cos G34 -10890144"/>
              <a:gd name="G36" fmla="sin G34 -10890144"/>
              <a:gd name="G37" fmla="+/ -10890144 4261215 2"/>
              <a:gd name="T2" fmla="*/ 180 256 1"/>
              <a:gd name="T3" fmla="*/ 0 256 1"/>
              <a:gd name="G38" fmla="+- G37 T2 T3"/>
              <a:gd name="G39" fmla="?: G2 G37 G38"/>
              <a:gd name="G40" fmla="cos 10800 G39"/>
              <a:gd name="G41" fmla="sin 10800 G39"/>
              <a:gd name="G42" fmla="cos 7674 G39"/>
              <a:gd name="G43" fmla="sin 7674 G39"/>
              <a:gd name="G44" fmla="+- G40 10800 0"/>
              <a:gd name="G45" fmla="+- G41 10800 0"/>
              <a:gd name="G46" fmla="+- G42 10800 0"/>
              <a:gd name="G47" fmla="+- G43 10800 0"/>
              <a:gd name="G48" fmla="+- G35 10800 0"/>
              <a:gd name="G49" fmla="+- G36 10800 0"/>
              <a:gd name="T4" fmla="*/ 17658 w 21600"/>
              <a:gd name="T5" fmla="*/ 2457 h 21600"/>
              <a:gd name="T6" fmla="*/ 1830 w 21600"/>
              <a:gd name="T7" fmla="*/ 8592 h 21600"/>
              <a:gd name="T8" fmla="*/ 15673 w 21600"/>
              <a:gd name="T9" fmla="*/ 4872 h 21600"/>
              <a:gd name="T10" fmla="*/ 16500 w 21600"/>
              <a:gd name="T11" fmla="*/ 23037 h 21600"/>
              <a:gd name="T12" fmla="*/ 10836 w 21600"/>
              <a:gd name="T13" fmla="*/ 20972 h 21600"/>
              <a:gd name="T14" fmla="*/ 12900 w 21600"/>
              <a:gd name="T15" fmla="*/ 1530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4040" y="17756"/>
                </a:moveTo>
                <a:cubicBezTo>
                  <a:pt x="16744" y="16496"/>
                  <a:pt x="18474" y="13783"/>
                  <a:pt x="18474" y="10800"/>
                </a:cubicBezTo>
                <a:cubicBezTo>
                  <a:pt x="18474" y="6561"/>
                  <a:pt x="15038" y="3126"/>
                  <a:pt x="10800" y="3126"/>
                </a:cubicBezTo>
                <a:cubicBezTo>
                  <a:pt x="7268" y="3125"/>
                  <a:pt x="4192" y="5536"/>
                  <a:pt x="3348" y="8965"/>
                </a:cubicBezTo>
                <a:lnTo>
                  <a:pt x="313" y="8218"/>
                </a:lnTo>
                <a:cubicBezTo>
                  <a:pt x="1501" y="3392"/>
                  <a:pt x="5829" y="-1"/>
                  <a:pt x="10800" y="0"/>
                </a:cubicBezTo>
                <a:cubicBezTo>
                  <a:pt x="16764" y="0"/>
                  <a:pt x="21600" y="4835"/>
                  <a:pt x="21600" y="10800"/>
                </a:cubicBezTo>
                <a:cubicBezTo>
                  <a:pt x="21600" y="14998"/>
                  <a:pt x="19166" y="18816"/>
                  <a:pt x="15360" y="20589"/>
                </a:cubicBezTo>
                <a:lnTo>
                  <a:pt x="16500" y="23037"/>
                </a:lnTo>
                <a:lnTo>
                  <a:pt x="10836" y="20972"/>
                </a:lnTo>
                <a:lnTo>
                  <a:pt x="12900" y="15308"/>
                </a:lnTo>
                <a:lnTo>
                  <a:pt x="14040" y="1775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395267" name="Text Box 6"/>
          <p:cNvSpPr txBox="1">
            <a:spLocks noChangeAspect="1" noChangeArrowheads="1"/>
          </p:cNvSpPr>
          <p:nvPr/>
        </p:nvSpPr>
        <p:spPr bwMode="auto">
          <a:xfrm>
            <a:off x="4838700" y="2124075"/>
            <a:ext cx="974725" cy="336550"/>
          </a:xfrm>
          <a:prstGeom prst="rect">
            <a:avLst/>
          </a:prstGeom>
          <a:noFill/>
          <a:ln w="31750" algn="ctr">
            <a:noFill/>
            <a:miter lim="800000"/>
            <a:headEnd/>
            <a:tailEnd/>
          </a:ln>
        </p:spPr>
        <p:txBody>
          <a:bodyPr wrap="none">
            <a:spAutoFit/>
          </a:bodyPr>
          <a:lstStyle/>
          <a:p>
            <a:pPr algn="ctr">
              <a:spcBef>
                <a:spcPct val="50000"/>
              </a:spcBef>
            </a:pPr>
            <a:r>
              <a:rPr lang="en-US" sz="1600"/>
              <a:t>24 hours</a:t>
            </a:r>
          </a:p>
        </p:txBody>
      </p:sp>
      <p:grpSp>
        <p:nvGrpSpPr>
          <p:cNvPr id="395268" name="Group 7"/>
          <p:cNvGrpSpPr>
            <a:grpSpLocks noChangeAspect="1"/>
          </p:cNvGrpSpPr>
          <p:nvPr/>
        </p:nvGrpSpPr>
        <p:grpSpPr bwMode="auto">
          <a:xfrm>
            <a:off x="4924425" y="2468563"/>
            <a:ext cx="1878013" cy="2084387"/>
            <a:chOff x="2826" y="1486"/>
            <a:chExt cx="1314" cy="1458"/>
          </a:xfrm>
        </p:grpSpPr>
        <p:sp>
          <p:nvSpPr>
            <p:cNvPr id="395289" name="Text Box 8"/>
            <p:cNvSpPr txBox="1">
              <a:spLocks noChangeAspect="1" noChangeArrowheads="1"/>
            </p:cNvSpPr>
            <p:nvPr/>
          </p:nvSpPr>
          <p:spPr bwMode="auto">
            <a:xfrm>
              <a:off x="3065" y="2111"/>
              <a:ext cx="776" cy="236"/>
            </a:xfrm>
            <a:prstGeom prst="rect">
              <a:avLst/>
            </a:prstGeom>
            <a:noFill/>
            <a:ln w="31750" algn="ctr">
              <a:noFill/>
              <a:miter lim="800000"/>
              <a:headEnd/>
              <a:tailEnd/>
            </a:ln>
          </p:spPr>
          <p:txBody>
            <a:bodyPr wrap="none">
              <a:spAutoFit/>
            </a:bodyPr>
            <a:lstStyle/>
            <a:p>
              <a:pPr algn="ctr">
                <a:spcBef>
                  <a:spcPct val="50000"/>
                </a:spcBef>
              </a:pPr>
              <a:r>
                <a:rPr lang="en-US" sz="1600"/>
                <a:t>1-4 weeks</a:t>
              </a:r>
            </a:p>
          </p:txBody>
        </p:sp>
        <p:grpSp>
          <p:nvGrpSpPr>
            <p:cNvPr id="395290" name="Group 9"/>
            <p:cNvGrpSpPr>
              <a:grpSpLocks noChangeAspect="1"/>
            </p:cNvGrpSpPr>
            <p:nvPr/>
          </p:nvGrpSpPr>
          <p:grpSpPr bwMode="auto">
            <a:xfrm>
              <a:off x="2826" y="1486"/>
              <a:ext cx="1314" cy="1458"/>
              <a:chOff x="2826" y="1486"/>
              <a:chExt cx="1314" cy="1458"/>
            </a:xfrm>
          </p:grpSpPr>
          <p:sp>
            <p:nvSpPr>
              <p:cNvPr id="395291" name="Rectangle 10"/>
              <p:cNvSpPr>
                <a:spLocks noChangeAspect="1" noChangeArrowheads="1"/>
              </p:cNvSpPr>
              <p:nvPr/>
            </p:nvSpPr>
            <p:spPr bwMode="auto">
              <a:xfrm>
                <a:off x="2892" y="2704"/>
                <a:ext cx="528" cy="240"/>
              </a:xfrm>
              <a:prstGeom prst="rect">
                <a:avLst/>
              </a:prstGeom>
              <a:solidFill>
                <a:schemeClr val="accent1"/>
              </a:solidFill>
              <a:ln w="31750" algn="ctr">
                <a:solidFill>
                  <a:schemeClr val="tx1"/>
                </a:solidFill>
                <a:miter lim="800000"/>
                <a:headEnd/>
                <a:tailEnd/>
              </a:ln>
            </p:spPr>
            <p:txBody>
              <a:bodyPr wrap="none" anchor="ctr"/>
              <a:lstStyle/>
              <a:p>
                <a:endParaRPr lang="en-US"/>
              </a:p>
            </p:txBody>
          </p:sp>
          <p:sp>
            <p:nvSpPr>
              <p:cNvPr id="3" name="AutoShape 11"/>
              <p:cNvSpPr>
                <a:spLocks noChangeAspect="1" noChangeArrowheads="1"/>
              </p:cNvSpPr>
              <p:nvPr/>
            </p:nvSpPr>
            <p:spPr bwMode="auto">
              <a:xfrm rot="15490853" flipV="1">
                <a:off x="2760" y="1552"/>
                <a:ext cx="1458" cy="1314"/>
              </a:xfrm>
              <a:custGeom>
                <a:avLst/>
                <a:gdLst>
                  <a:gd name="G0" fmla="+- 7802764 0 0"/>
                  <a:gd name="G1" fmla="+- 10969111 0 0"/>
                  <a:gd name="G2" fmla="+- 7802764 0 10969111"/>
                  <a:gd name="G3" fmla="+- 10800 0 0"/>
                  <a:gd name="G4" fmla="+- 0 0 7802764"/>
                  <a:gd name="T0" fmla="*/ 360 256 1"/>
                  <a:gd name="T1" fmla="*/ 0 256 1"/>
                  <a:gd name="G5" fmla="+- G2 T0 T1"/>
                  <a:gd name="G6" fmla="?: G2 G2 G5"/>
                  <a:gd name="G7" fmla="+- 0 0 G6"/>
                  <a:gd name="G8" fmla="+- 7261 0 0"/>
                  <a:gd name="G9" fmla="+- 0 0 10969111"/>
                  <a:gd name="G10" fmla="+- 7261 0 2700"/>
                  <a:gd name="G11" fmla="cos G10 7802764"/>
                  <a:gd name="G12" fmla="sin G10 7802764"/>
                  <a:gd name="G13" fmla="cos 13500 7802764"/>
                  <a:gd name="G14" fmla="sin 13500 7802764"/>
                  <a:gd name="G15" fmla="+- G11 10800 0"/>
                  <a:gd name="G16" fmla="+- G12 10800 0"/>
                  <a:gd name="G17" fmla="+- G13 10800 0"/>
                  <a:gd name="G18" fmla="+- G14 10800 0"/>
                  <a:gd name="G19" fmla="*/ 7261 1 2"/>
                  <a:gd name="G20" fmla="+- G19 5400 0"/>
                  <a:gd name="G21" fmla="cos G20 7802764"/>
                  <a:gd name="G22" fmla="sin G20 7802764"/>
                  <a:gd name="G23" fmla="+- G21 10800 0"/>
                  <a:gd name="G24" fmla="+- G12 G23 G22"/>
                  <a:gd name="G25" fmla="+- G22 G23 G11"/>
                  <a:gd name="G26" fmla="cos 10800 7802764"/>
                  <a:gd name="G27" fmla="sin 10800 7802764"/>
                  <a:gd name="G28" fmla="cos 7261 7802764"/>
                  <a:gd name="G29" fmla="sin 7261 7802764"/>
                  <a:gd name="G30" fmla="+- G26 10800 0"/>
                  <a:gd name="G31" fmla="+- G27 10800 0"/>
                  <a:gd name="G32" fmla="+- G28 10800 0"/>
                  <a:gd name="G33" fmla="+- G29 10800 0"/>
                  <a:gd name="G34" fmla="+- G19 5400 0"/>
                  <a:gd name="G35" fmla="cos G34 10969111"/>
                  <a:gd name="G36" fmla="sin G34 10969111"/>
                  <a:gd name="G37" fmla="+/ 10969111 7802764 2"/>
                  <a:gd name="T2" fmla="*/ 180 256 1"/>
                  <a:gd name="T3" fmla="*/ 0 256 1"/>
                  <a:gd name="G38" fmla="+- G37 T2 T3"/>
                  <a:gd name="G39" fmla="?: G2 G37 G38"/>
                  <a:gd name="G40" fmla="cos 10800 G39"/>
                  <a:gd name="G41" fmla="sin 10800 G39"/>
                  <a:gd name="G42" fmla="cos 7261 G39"/>
                  <a:gd name="G43" fmla="sin 7261 G39"/>
                  <a:gd name="G44" fmla="+- G40 10800 0"/>
                  <a:gd name="G45" fmla="+- G41 10800 0"/>
                  <a:gd name="G46" fmla="+- G42 10800 0"/>
                  <a:gd name="G47" fmla="+- G43 10800 0"/>
                  <a:gd name="G48" fmla="+- G35 10800 0"/>
                  <a:gd name="G49" fmla="+- G36 10800 0"/>
                  <a:gd name="T4" fmla="*/ 19449 w 21600"/>
                  <a:gd name="T5" fmla="*/ 4333 h 21600"/>
                  <a:gd name="T6" fmla="*/ 1987 w 21600"/>
                  <a:gd name="T7" fmla="*/ 12773 h 21600"/>
                  <a:gd name="T8" fmla="*/ 16615 w 21600"/>
                  <a:gd name="T9" fmla="*/ 6452 h 21600"/>
                  <a:gd name="T10" fmla="*/ 4242 w 21600"/>
                  <a:gd name="T11" fmla="*/ 22600 h 21600"/>
                  <a:gd name="T12" fmla="*/ 2505 w 21600"/>
                  <a:gd name="T13" fmla="*/ 16523 h 21600"/>
                  <a:gd name="T14" fmla="*/ 8584 w 21600"/>
                  <a:gd name="T15" fmla="*/ 1478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7273" y="17146"/>
                    </a:moveTo>
                    <a:cubicBezTo>
                      <a:pt x="8351" y="17746"/>
                      <a:pt x="9565" y="18061"/>
                      <a:pt x="10800" y="18061"/>
                    </a:cubicBezTo>
                    <a:cubicBezTo>
                      <a:pt x="14810" y="18061"/>
                      <a:pt x="18061" y="14810"/>
                      <a:pt x="18061" y="10800"/>
                    </a:cubicBezTo>
                    <a:cubicBezTo>
                      <a:pt x="18061" y="6789"/>
                      <a:pt x="14810" y="3539"/>
                      <a:pt x="10800" y="3539"/>
                    </a:cubicBezTo>
                    <a:cubicBezTo>
                      <a:pt x="6789" y="3539"/>
                      <a:pt x="3539" y="6789"/>
                      <a:pt x="3539" y="10800"/>
                    </a:cubicBezTo>
                    <a:cubicBezTo>
                      <a:pt x="3538" y="11333"/>
                      <a:pt x="3597" y="11866"/>
                      <a:pt x="3714" y="12386"/>
                    </a:cubicBezTo>
                    <a:lnTo>
                      <a:pt x="261" y="13160"/>
                    </a:lnTo>
                    <a:cubicBezTo>
                      <a:pt x="87" y="12385"/>
                      <a:pt x="0" y="11594"/>
                      <a:pt x="0" y="10800"/>
                    </a:cubicBezTo>
                    <a:cubicBezTo>
                      <a:pt x="0" y="4835"/>
                      <a:pt x="4835" y="0"/>
                      <a:pt x="10800" y="0"/>
                    </a:cubicBezTo>
                    <a:cubicBezTo>
                      <a:pt x="16764" y="0"/>
                      <a:pt x="21600" y="4835"/>
                      <a:pt x="21600" y="10800"/>
                    </a:cubicBezTo>
                    <a:cubicBezTo>
                      <a:pt x="21600" y="16764"/>
                      <a:pt x="16764" y="21600"/>
                      <a:pt x="10800" y="21600"/>
                    </a:cubicBezTo>
                    <a:cubicBezTo>
                      <a:pt x="8964" y="21600"/>
                      <a:pt x="7158" y="21132"/>
                      <a:pt x="5554" y="20240"/>
                    </a:cubicBezTo>
                    <a:lnTo>
                      <a:pt x="4242" y="22600"/>
                    </a:lnTo>
                    <a:lnTo>
                      <a:pt x="2505" y="16523"/>
                    </a:lnTo>
                    <a:lnTo>
                      <a:pt x="8584" y="14786"/>
                    </a:lnTo>
                    <a:lnTo>
                      <a:pt x="7273" y="17146"/>
                    </a:lnTo>
                    <a:close/>
                  </a:path>
                </a:pathLst>
              </a:cu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grpSp>
      </p:grpSp>
      <p:grpSp>
        <p:nvGrpSpPr>
          <p:cNvPr id="395269" name="Group 12"/>
          <p:cNvGrpSpPr>
            <a:grpSpLocks noChangeAspect="1"/>
          </p:cNvGrpSpPr>
          <p:nvPr/>
        </p:nvGrpSpPr>
        <p:grpSpPr bwMode="auto">
          <a:xfrm>
            <a:off x="1706563" y="4518025"/>
            <a:ext cx="2538412" cy="1276350"/>
            <a:chOff x="576" y="2919"/>
            <a:chExt cx="1775" cy="892"/>
          </a:xfrm>
        </p:grpSpPr>
        <p:sp>
          <p:nvSpPr>
            <p:cNvPr id="395285" name="AutoShape 13"/>
            <p:cNvSpPr>
              <a:spLocks noChangeAspect="1" noChangeArrowheads="1"/>
            </p:cNvSpPr>
            <p:nvPr/>
          </p:nvSpPr>
          <p:spPr bwMode="auto">
            <a:xfrm>
              <a:off x="576" y="3434"/>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a:p>
          </p:txBody>
        </p:sp>
        <p:sp>
          <p:nvSpPr>
            <p:cNvPr id="395286" name="AutoShape 14"/>
            <p:cNvSpPr>
              <a:spLocks noChangeAspect="1" noChangeArrowheads="1"/>
            </p:cNvSpPr>
            <p:nvPr/>
          </p:nvSpPr>
          <p:spPr bwMode="auto">
            <a:xfrm>
              <a:off x="772" y="3172"/>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a:p>
          </p:txBody>
        </p:sp>
        <p:sp>
          <p:nvSpPr>
            <p:cNvPr id="395287" name="AutoShape 15"/>
            <p:cNvSpPr>
              <a:spLocks noChangeAspect="1" noChangeArrowheads="1"/>
            </p:cNvSpPr>
            <p:nvPr/>
          </p:nvSpPr>
          <p:spPr bwMode="auto">
            <a:xfrm>
              <a:off x="627" y="2919"/>
              <a:ext cx="579" cy="326"/>
            </a:xfrm>
            <a:prstGeom prst="cube">
              <a:avLst>
                <a:gd name="adj" fmla="val 25000"/>
              </a:avLst>
            </a:prstGeom>
            <a:solidFill>
              <a:srgbClr val="99CCFF"/>
            </a:solidFill>
            <a:ln w="31750">
              <a:solidFill>
                <a:srgbClr val="006CD8"/>
              </a:solidFill>
              <a:miter lim="800000"/>
              <a:headEnd/>
              <a:tailEnd/>
            </a:ln>
          </p:spPr>
          <p:txBody>
            <a:bodyPr wrap="none" anchor="ctr"/>
            <a:lstStyle/>
            <a:p>
              <a:endParaRPr lang="en-US"/>
            </a:p>
          </p:txBody>
        </p:sp>
        <p:sp>
          <p:nvSpPr>
            <p:cNvPr id="395288" name="Text Box 16"/>
            <p:cNvSpPr txBox="1">
              <a:spLocks noChangeAspect="1" noChangeArrowheads="1"/>
            </p:cNvSpPr>
            <p:nvPr/>
          </p:nvSpPr>
          <p:spPr bwMode="auto">
            <a:xfrm>
              <a:off x="1267" y="3427"/>
              <a:ext cx="1084" cy="384"/>
            </a:xfrm>
            <a:prstGeom prst="rect">
              <a:avLst/>
            </a:prstGeom>
            <a:noFill/>
            <a:ln w="31750" algn="ctr">
              <a:noFill/>
              <a:miter lim="800000"/>
              <a:headEnd/>
              <a:tailEnd/>
            </a:ln>
          </p:spPr>
          <p:txBody>
            <a:bodyPr wrap="none">
              <a:spAutoFit/>
            </a:bodyPr>
            <a:lstStyle/>
            <a:p>
              <a:r>
                <a:rPr lang="en-US" sz="1600" b="1" i="1">
                  <a:latin typeface="Arial Narrow" pitchFamily="34" charset="0"/>
                </a:rPr>
                <a:t>Release Backlog </a:t>
              </a:r>
            </a:p>
            <a:p>
              <a:endParaRPr lang="en-US" sz="1400">
                <a:latin typeface="Arial Narrow" pitchFamily="34" charset="0"/>
              </a:endParaRPr>
            </a:p>
          </p:txBody>
        </p:sp>
      </p:grpSp>
      <p:grpSp>
        <p:nvGrpSpPr>
          <p:cNvPr id="395270" name="Group 18"/>
          <p:cNvGrpSpPr>
            <a:grpSpLocks noChangeAspect="1"/>
          </p:cNvGrpSpPr>
          <p:nvPr/>
        </p:nvGrpSpPr>
        <p:grpSpPr bwMode="auto">
          <a:xfrm>
            <a:off x="4111625" y="4062413"/>
            <a:ext cx="806450" cy="600075"/>
            <a:chOff x="2550" y="2556"/>
            <a:chExt cx="810" cy="602"/>
          </a:xfrm>
        </p:grpSpPr>
        <p:sp>
          <p:nvSpPr>
            <p:cNvPr id="395281" name="AutoShape 19"/>
            <p:cNvSpPr>
              <a:spLocks noChangeAspect="1" noChangeArrowheads="1"/>
            </p:cNvSpPr>
            <p:nvPr/>
          </p:nvSpPr>
          <p:spPr bwMode="auto">
            <a:xfrm>
              <a:off x="2688" y="2830"/>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sp>
          <p:nvSpPr>
            <p:cNvPr id="395282" name="AutoShape 20"/>
            <p:cNvSpPr>
              <a:spLocks noChangeAspect="1" noChangeArrowheads="1"/>
            </p:cNvSpPr>
            <p:nvPr/>
          </p:nvSpPr>
          <p:spPr bwMode="auto">
            <a:xfrm>
              <a:off x="2642" y="2739"/>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sp>
          <p:nvSpPr>
            <p:cNvPr id="395283" name="AutoShape 21"/>
            <p:cNvSpPr>
              <a:spLocks noChangeAspect="1" noChangeArrowheads="1"/>
            </p:cNvSpPr>
            <p:nvPr/>
          </p:nvSpPr>
          <p:spPr bwMode="auto">
            <a:xfrm>
              <a:off x="2596" y="2648"/>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sp>
          <p:nvSpPr>
            <p:cNvPr id="395284" name="AutoShape 22"/>
            <p:cNvSpPr>
              <a:spLocks noChangeAspect="1" noChangeArrowheads="1"/>
            </p:cNvSpPr>
            <p:nvPr/>
          </p:nvSpPr>
          <p:spPr bwMode="auto">
            <a:xfrm>
              <a:off x="2550" y="2556"/>
              <a:ext cx="672" cy="328"/>
            </a:xfrm>
            <a:prstGeom prst="cube">
              <a:avLst>
                <a:gd name="adj" fmla="val 81991"/>
              </a:avLst>
            </a:prstGeom>
            <a:solidFill>
              <a:srgbClr val="CCFFFF"/>
            </a:solidFill>
            <a:ln w="31750">
              <a:solidFill>
                <a:srgbClr val="336666"/>
              </a:solidFill>
              <a:miter lim="800000"/>
              <a:headEnd/>
              <a:tailEnd/>
            </a:ln>
          </p:spPr>
          <p:txBody>
            <a:bodyPr wrap="none" anchor="ctr"/>
            <a:lstStyle/>
            <a:p>
              <a:endParaRPr lang="en-US"/>
            </a:p>
          </p:txBody>
        </p:sp>
      </p:grpSp>
      <p:sp>
        <p:nvSpPr>
          <p:cNvPr id="290839" name="AutoShape 23"/>
          <p:cNvSpPr>
            <a:spLocks noChangeAspect="1" noChangeArrowheads="1"/>
          </p:cNvSpPr>
          <p:nvPr/>
        </p:nvSpPr>
        <p:spPr bwMode="auto">
          <a:xfrm>
            <a:off x="3082925" y="4002088"/>
            <a:ext cx="960438" cy="684212"/>
          </a:xfrm>
          <a:prstGeom prst="rightArrow">
            <a:avLst>
              <a:gd name="adj1" fmla="val 50000"/>
              <a:gd name="adj2" fmla="val 350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395272" name="Text Box 24"/>
          <p:cNvSpPr txBox="1">
            <a:spLocks noChangeAspect="1" noChangeArrowheads="1"/>
          </p:cNvSpPr>
          <p:nvPr/>
        </p:nvSpPr>
        <p:spPr bwMode="auto">
          <a:xfrm>
            <a:off x="3708400" y="3592513"/>
            <a:ext cx="1300163" cy="336550"/>
          </a:xfrm>
          <a:prstGeom prst="rect">
            <a:avLst/>
          </a:prstGeom>
          <a:noFill/>
          <a:ln w="31750" algn="ctr">
            <a:noFill/>
            <a:miter lim="800000"/>
            <a:headEnd/>
            <a:tailEnd/>
          </a:ln>
        </p:spPr>
        <p:txBody>
          <a:bodyPr wrap="none">
            <a:spAutoFit/>
          </a:bodyPr>
          <a:lstStyle/>
          <a:p>
            <a:pPr algn="ctr"/>
            <a:r>
              <a:rPr lang="en-US" sz="1600" b="1" i="1">
                <a:latin typeface="Arial Narrow" pitchFamily="34" charset="0"/>
              </a:rPr>
              <a:t>Backlog tasks</a:t>
            </a:r>
          </a:p>
        </p:txBody>
      </p:sp>
      <p:sp>
        <p:nvSpPr>
          <p:cNvPr id="290842" name="AutoShape 26"/>
          <p:cNvSpPr>
            <a:spLocks noChangeAspect="1" noChangeArrowheads="1"/>
          </p:cNvSpPr>
          <p:nvPr/>
        </p:nvSpPr>
        <p:spPr bwMode="auto">
          <a:xfrm>
            <a:off x="6184900" y="4021138"/>
            <a:ext cx="1039813" cy="684212"/>
          </a:xfrm>
          <a:prstGeom prst="rightArrow">
            <a:avLst>
              <a:gd name="adj1" fmla="val 50000"/>
              <a:gd name="adj2" fmla="val 37993"/>
            </a:avLst>
          </a:prstGeom>
          <a:solidFill>
            <a:schemeClr val="accent1"/>
          </a:solidFill>
          <a:ln w="31750" algn="ctr">
            <a:no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395274" name="AutoShape 27"/>
          <p:cNvSpPr>
            <a:spLocks noChangeAspect="1" noChangeArrowheads="1"/>
          </p:cNvSpPr>
          <p:nvPr/>
        </p:nvSpPr>
        <p:spPr bwMode="auto">
          <a:xfrm>
            <a:off x="7375525" y="4051300"/>
            <a:ext cx="1003300" cy="565150"/>
          </a:xfrm>
          <a:prstGeom prst="cube">
            <a:avLst>
              <a:gd name="adj" fmla="val 25000"/>
            </a:avLst>
          </a:prstGeom>
          <a:solidFill>
            <a:srgbClr val="FF3300"/>
          </a:solidFill>
          <a:ln w="31750">
            <a:solidFill>
              <a:schemeClr val="tx1"/>
            </a:solidFill>
            <a:miter lim="800000"/>
            <a:headEnd/>
            <a:tailEnd/>
          </a:ln>
        </p:spPr>
        <p:txBody>
          <a:bodyPr wrap="none" anchor="ctr"/>
          <a:lstStyle/>
          <a:p>
            <a:endParaRPr lang="en-US"/>
          </a:p>
        </p:txBody>
      </p:sp>
      <p:sp>
        <p:nvSpPr>
          <p:cNvPr id="395275" name="Text Box 28"/>
          <p:cNvSpPr txBox="1">
            <a:spLocks noChangeAspect="1" noChangeArrowheads="1"/>
          </p:cNvSpPr>
          <p:nvPr/>
        </p:nvSpPr>
        <p:spPr bwMode="auto">
          <a:xfrm>
            <a:off x="7051675" y="4751388"/>
            <a:ext cx="1863725" cy="581025"/>
          </a:xfrm>
          <a:prstGeom prst="rect">
            <a:avLst/>
          </a:prstGeom>
          <a:noFill/>
          <a:ln w="31750" algn="ctr">
            <a:noFill/>
            <a:miter lim="800000"/>
            <a:headEnd/>
            <a:tailEnd/>
          </a:ln>
        </p:spPr>
        <p:txBody>
          <a:bodyPr wrap="none">
            <a:spAutoFit/>
          </a:bodyPr>
          <a:lstStyle/>
          <a:p>
            <a:pPr algn="ctr"/>
            <a:r>
              <a:rPr lang="en-US" sz="1600" b="1" i="1">
                <a:latin typeface="Arial Narrow" pitchFamily="34" charset="0"/>
              </a:rPr>
              <a:t>Potentially Shippable</a:t>
            </a:r>
          </a:p>
          <a:p>
            <a:pPr algn="ctr"/>
            <a:r>
              <a:rPr lang="en-US" sz="1600" b="1" i="1">
                <a:latin typeface="Arial Narrow" pitchFamily="34" charset="0"/>
              </a:rPr>
              <a:t>Product Increment</a:t>
            </a:r>
          </a:p>
        </p:txBody>
      </p:sp>
      <p:sp>
        <p:nvSpPr>
          <p:cNvPr id="395276" name="AutoShape 31"/>
          <p:cNvSpPr>
            <a:spLocks noChangeAspect="1" noChangeArrowheads="1"/>
          </p:cNvSpPr>
          <p:nvPr/>
        </p:nvSpPr>
        <p:spPr bwMode="auto">
          <a:xfrm>
            <a:off x="1968500" y="4162425"/>
            <a:ext cx="1017588" cy="465138"/>
          </a:xfrm>
          <a:prstGeom prst="cube">
            <a:avLst>
              <a:gd name="adj" fmla="val 25000"/>
            </a:avLst>
          </a:prstGeom>
          <a:solidFill>
            <a:srgbClr val="FF7C80"/>
          </a:solidFill>
          <a:ln w="31750">
            <a:solidFill>
              <a:srgbClr val="336666"/>
            </a:solidFill>
            <a:miter lim="800000"/>
            <a:headEnd/>
            <a:tailEnd/>
          </a:ln>
        </p:spPr>
        <p:txBody>
          <a:bodyPr wrap="none" anchor="ctr"/>
          <a:lstStyle/>
          <a:p>
            <a:endParaRPr lang="en-US"/>
          </a:p>
        </p:txBody>
      </p:sp>
      <p:sp>
        <p:nvSpPr>
          <p:cNvPr id="395277" name="Text Box 32"/>
          <p:cNvSpPr txBox="1">
            <a:spLocks noChangeAspect="1" noChangeArrowheads="1"/>
          </p:cNvSpPr>
          <p:nvPr/>
        </p:nvSpPr>
        <p:spPr bwMode="auto">
          <a:xfrm>
            <a:off x="461963" y="3659188"/>
            <a:ext cx="2227262" cy="336550"/>
          </a:xfrm>
          <a:prstGeom prst="rect">
            <a:avLst/>
          </a:prstGeom>
          <a:noFill/>
          <a:ln w="31750" algn="ctr">
            <a:noFill/>
            <a:miter lim="800000"/>
            <a:headEnd/>
            <a:tailEnd/>
          </a:ln>
        </p:spPr>
        <p:txBody>
          <a:bodyPr>
            <a:spAutoFit/>
          </a:bodyPr>
          <a:lstStyle/>
          <a:p>
            <a:r>
              <a:rPr lang="en-US" sz="1600" b="1" i="1">
                <a:latin typeface="Arial Narrow" pitchFamily="34" charset="0"/>
              </a:rPr>
              <a:t>Iteration Backlog</a:t>
            </a:r>
          </a:p>
        </p:txBody>
      </p:sp>
      <p:sp>
        <p:nvSpPr>
          <p:cNvPr id="27" name="Oval 26"/>
          <p:cNvSpPr/>
          <p:nvPr/>
        </p:nvSpPr>
        <p:spPr>
          <a:xfrm>
            <a:off x="1066800" y="2438400"/>
            <a:ext cx="6286500" cy="4000500"/>
          </a:xfrm>
          <a:prstGeom prst="ellipse">
            <a:avLst/>
          </a:prstGeom>
          <a:noFill/>
          <a:ln>
            <a:solidFill>
              <a:schemeClr val="tx1"/>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63668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DEDS">
  <a:themeElements>
    <a:clrScheme name="Internal_temp1c 13">
      <a:dk1>
        <a:srgbClr val="000000"/>
      </a:dk1>
      <a:lt1>
        <a:srgbClr val="FFFFFF"/>
      </a:lt1>
      <a:dk2>
        <a:srgbClr val="000000"/>
      </a:dk2>
      <a:lt2>
        <a:srgbClr val="B2B2B2"/>
      </a:lt2>
      <a:accent1>
        <a:srgbClr val="CC0000"/>
      </a:accent1>
      <a:accent2>
        <a:srgbClr val="333399"/>
      </a:accent2>
      <a:accent3>
        <a:srgbClr val="FFFFFF"/>
      </a:accent3>
      <a:accent4>
        <a:srgbClr val="000000"/>
      </a:accent4>
      <a:accent5>
        <a:srgbClr val="E2AAAA"/>
      </a:accent5>
      <a:accent6>
        <a:srgbClr val="2D2D8A"/>
      </a:accent6>
      <a:hlink>
        <a:srgbClr val="FFCC00"/>
      </a:hlink>
      <a:folHlink>
        <a:srgbClr val="99CC00"/>
      </a:folHlink>
    </a:clrScheme>
    <a:fontScheme name="Internal_temp1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nternal_temp1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ternal_temp1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ternal_temp1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ternal_temp1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ternal_temp1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ternal_temp1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ternal_temp1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ternal_temp1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ternal_temp1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ternal_temp1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ternal_temp1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ternal_temp1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ternal_temp1c 13">
        <a:dk1>
          <a:srgbClr val="000000"/>
        </a:dk1>
        <a:lt1>
          <a:srgbClr val="FFFFFF"/>
        </a:lt1>
        <a:dk2>
          <a:srgbClr val="000000"/>
        </a:dk2>
        <a:lt2>
          <a:srgbClr val="B2B2B2"/>
        </a:lt2>
        <a:accent1>
          <a:srgbClr val="CC0000"/>
        </a:accent1>
        <a:accent2>
          <a:srgbClr val="333399"/>
        </a:accent2>
        <a:accent3>
          <a:srgbClr val="FFFFFF"/>
        </a:accent3>
        <a:accent4>
          <a:srgbClr val="000000"/>
        </a:accent4>
        <a:accent5>
          <a:srgbClr val="E2AAAA"/>
        </a:accent5>
        <a:accent6>
          <a:srgbClr val="2D2D8A"/>
        </a:accent6>
        <a:hlink>
          <a:srgbClr val="FFCC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2_Custom Design 13">
      <a:dk1>
        <a:srgbClr val="000000"/>
      </a:dk1>
      <a:lt1>
        <a:srgbClr val="FFFFFF"/>
      </a:lt1>
      <a:dk2>
        <a:srgbClr val="000000"/>
      </a:dk2>
      <a:lt2>
        <a:srgbClr val="B2B2B2"/>
      </a:lt2>
      <a:accent1>
        <a:srgbClr val="CC0000"/>
      </a:accent1>
      <a:accent2>
        <a:srgbClr val="333399"/>
      </a:accent2>
      <a:accent3>
        <a:srgbClr val="FFFFFF"/>
      </a:accent3>
      <a:accent4>
        <a:srgbClr val="000000"/>
      </a:accent4>
      <a:accent5>
        <a:srgbClr val="E2AAAA"/>
      </a:accent5>
      <a:accent6>
        <a:srgbClr val="2D2D8A"/>
      </a:accent6>
      <a:hlink>
        <a:srgbClr val="FFCC00"/>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FFFFFF"/>
        </a:lt1>
        <a:dk2>
          <a:srgbClr val="000000"/>
        </a:dk2>
        <a:lt2>
          <a:srgbClr val="B2B2B2"/>
        </a:lt2>
        <a:accent1>
          <a:srgbClr val="CC0000"/>
        </a:accent1>
        <a:accent2>
          <a:srgbClr val="333399"/>
        </a:accent2>
        <a:accent3>
          <a:srgbClr val="FFFFFF"/>
        </a:accent3>
        <a:accent4>
          <a:srgbClr val="000000"/>
        </a:accent4>
        <a:accent5>
          <a:srgbClr val="E2AAAA"/>
        </a:accent5>
        <a:accent6>
          <a:srgbClr val="2D2D8A"/>
        </a:accent6>
        <a:hlink>
          <a:srgbClr val="FFCC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3_Custom Design 13">
      <a:dk1>
        <a:srgbClr val="000000"/>
      </a:dk1>
      <a:lt1>
        <a:srgbClr val="FFFFFF"/>
      </a:lt1>
      <a:dk2>
        <a:srgbClr val="000000"/>
      </a:dk2>
      <a:lt2>
        <a:srgbClr val="B2B2B2"/>
      </a:lt2>
      <a:accent1>
        <a:srgbClr val="CC0000"/>
      </a:accent1>
      <a:accent2>
        <a:srgbClr val="333399"/>
      </a:accent2>
      <a:accent3>
        <a:srgbClr val="FFFFFF"/>
      </a:accent3>
      <a:accent4>
        <a:srgbClr val="000000"/>
      </a:accent4>
      <a:accent5>
        <a:srgbClr val="E2AAAA"/>
      </a:accent5>
      <a:accent6>
        <a:srgbClr val="2D2D8A"/>
      </a:accent6>
      <a:hlink>
        <a:srgbClr val="FFCC00"/>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Custom Design 13">
        <a:dk1>
          <a:srgbClr val="000000"/>
        </a:dk1>
        <a:lt1>
          <a:srgbClr val="FFFFFF"/>
        </a:lt1>
        <a:dk2>
          <a:srgbClr val="000000"/>
        </a:dk2>
        <a:lt2>
          <a:srgbClr val="B2B2B2"/>
        </a:lt2>
        <a:accent1>
          <a:srgbClr val="CC0000"/>
        </a:accent1>
        <a:accent2>
          <a:srgbClr val="333399"/>
        </a:accent2>
        <a:accent3>
          <a:srgbClr val="FFFFFF"/>
        </a:accent3>
        <a:accent4>
          <a:srgbClr val="000000"/>
        </a:accent4>
        <a:accent5>
          <a:srgbClr val="E2AAAA"/>
        </a:accent5>
        <a:accent6>
          <a:srgbClr val="2D2D8A"/>
        </a:accent6>
        <a:hlink>
          <a:srgbClr val="FFCC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DEDS</Template>
  <TotalTime>5293</TotalTime>
  <Words>1648</Words>
  <Application>Microsoft Office PowerPoint</Application>
  <PresentationFormat>On-screen Show (4:3)</PresentationFormat>
  <Paragraphs>275</Paragraphs>
  <Slides>36</Slides>
  <Notes>34</Notes>
  <HiddenSlides>0</HiddenSlides>
  <MMClips>3</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1" baseType="lpstr">
      <vt:lpstr>DEDS</vt:lpstr>
      <vt:lpstr>2_Custom Design</vt:lpstr>
      <vt:lpstr>3_Custom Design</vt:lpstr>
      <vt:lpstr>Office Theme</vt:lpstr>
      <vt:lpstr>HiJaak</vt:lpstr>
      <vt:lpstr>Agilility, Kanban, and Learning</vt:lpstr>
      <vt:lpstr>The Idealized Waterfall</vt:lpstr>
      <vt:lpstr>What Happens in a Typical Project Inside the Tornado </vt:lpstr>
      <vt:lpstr>We’re not in Kansas Anymore</vt:lpstr>
      <vt:lpstr>Hurricane Rita</vt:lpstr>
      <vt:lpstr>Hurricane Rita</vt:lpstr>
      <vt:lpstr>PowerPoint Presentation</vt:lpstr>
      <vt:lpstr>Agile Principles</vt:lpstr>
      <vt:lpstr>Agile in a Nutshell </vt:lpstr>
      <vt:lpstr>Backlog is a set of “Stories” and “Tasks”</vt:lpstr>
      <vt:lpstr>Backlog is a set of “Stories”</vt:lpstr>
      <vt:lpstr>Agile in a Nutshell </vt:lpstr>
      <vt:lpstr>Daily Standup</vt:lpstr>
      <vt:lpstr>The Scrum</vt:lpstr>
      <vt:lpstr>3 questions for the Daily Standup</vt:lpstr>
      <vt:lpstr>Tracking Progress</vt:lpstr>
      <vt:lpstr>Burndown Chart</vt:lpstr>
      <vt:lpstr>Agile/Scrum in a Nutshell </vt:lpstr>
      <vt:lpstr>The Kanban Board</vt:lpstr>
      <vt:lpstr>The Kanban Board</vt:lpstr>
      <vt:lpstr>The Kanban Board</vt:lpstr>
      <vt:lpstr>The Kanban Board</vt:lpstr>
      <vt:lpstr>The Kanban Board</vt:lpstr>
      <vt:lpstr>Learning</vt:lpstr>
      <vt:lpstr>Gordon the Guided Missile</vt:lpstr>
      <vt:lpstr>PowerPoint Presentation</vt:lpstr>
      <vt:lpstr>PowerPoint Presentation</vt:lpstr>
      <vt:lpstr>“incrementing” builds a bit at a time </vt:lpstr>
      <vt:lpstr>“iterating” builds a rough version, validates it, then slowly builds up quality</vt:lpstr>
      <vt:lpstr>Uncertainty</vt:lpstr>
      <vt:lpstr>Retrospective</vt:lpstr>
      <vt:lpstr>Agility is a set of Principles</vt:lpstr>
      <vt:lpstr>The Kanban Board</vt:lpstr>
      <vt:lpstr>Learning </vt:lpstr>
      <vt:lpstr>Contact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Landmark and a search for a web strategy</dc:title>
  <dc:creator>Robert Kellogg</dc:creator>
  <cp:lastModifiedBy>Todd Little</cp:lastModifiedBy>
  <cp:revision>143</cp:revision>
  <cp:lastPrinted>2013-12-12T16:19:36Z</cp:lastPrinted>
  <dcterms:created xsi:type="dcterms:W3CDTF">2009-09-29T20:14:20Z</dcterms:created>
  <dcterms:modified xsi:type="dcterms:W3CDTF">2013-12-12T19:17:20Z</dcterms:modified>
</cp:coreProperties>
</file>