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80"/>
  </p:notesMasterIdLst>
  <p:handoutMasterIdLst>
    <p:handoutMasterId r:id="rId81"/>
  </p:handoutMasterIdLst>
  <p:sldIdLst>
    <p:sldId id="583" r:id="rId2"/>
    <p:sldId id="505" r:id="rId3"/>
    <p:sldId id="652" r:id="rId4"/>
    <p:sldId id="653" r:id="rId5"/>
    <p:sldId id="684" r:id="rId6"/>
    <p:sldId id="587" r:id="rId7"/>
    <p:sldId id="588" r:id="rId8"/>
    <p:sldId id="405" r:id="rId9"/>
    <p:sldId id="591" r:id="rId10"/>
    <p:sldId id="2341" r:id="rId11"/>
    <p:sldId id="2342" r:id="rId12"/>
    <p:sldId id="593" r:id="rId13"/>
    <p:sldId id="596" r:id="rId14"/>
    <p:sldId id="650" r:id="rId15"/>
    <p:sldId id="680" r:id="rId16"/>
    <p:sldId id="2282" r:id="rId17"/>
    <p:sldId id="2283" r:id="rId18"/>
    <p:sldId id="2284" r:id="rId19"/>
    <p:sldId id="2285" r:id="rId20"/>
    <p:sldId id="2286" r:id="rId21"/>
    <p:sldId id="601" r:id="rId22"/>
    <p:sldId id="2310" r:id="rId23"/>
    <p:sldId id="765" r:id="rId24"/>
    <p:sldId id="2328" r:id="rId25"/>
    <p:sldId id="2329" r:id="rId26"/>
    <p:sldId id="2330" r:id="rId27"/>
    <p:sldId id="2339" r:id="rId28"/>
    <p:sldId id="2340" r:id="rId29"/>
    <p:sldId id="2331" r:id="rId30"/>
    <p:sldId id="2332" r:id="rId31"/>
    <p:sldId id="2333" r:id="rId32"/>
    <p:sldId id="2334" r:id="rId33"/>
    <p:sldId id="2335" r:id="rId34"/>
    <p:sldId id="2336" r:id="rId35"/>
    <p:sldId id="925" r:id="rId36"/>
    <p:sldId id="965" r:id="rId37"/>
    <p:sldId id="2281" r:id="rId38"/>
    <p:sldId id="647" r:id="rId39"/>
    <p:sldId id="769" r:id="rId40"/>
    <p:sldId id="2343" r:id="rId41"/>
    <p:sldId id="938" r:id="rId42"/>
    <p:sldId id="2337" r:id="rId43"/>
    <p:sldId id="2320" r:id="rId44"/>
    <p:sldId id="2321" r:id="rId45"/>
    <p:sldId id="2323" r:id="rId46"/>
    <p:sldId id="2324" r:id="rId47"/>
    <p:sldId id="2325" r:id="rId48"/>
    <p:sldId id="2326" r:id="rId49"/>
    <p:sldId id="2303" r:id="rId50"/>
    <p:sldId id="2304" r:id="rId51"/>
    <p:sldId id="2306" r:id="rId52"/>
    <p:sldId id="2307" r:id="rId53"/>
    <p:sldId id="768" r:id="rId54"/>
    <p:sldId id="642" r:id="rId55"/>
    <p:sldId id="602" r:id="rId56"/>
    <p:sldId id="603" r:id="rId57"/>
    <p:sldId id="2338" r:id="rId58"/>
    <p:sldId id="604" r:id="rId59"/>
    <p:sldId id="605" r:id="rId60"/>
    <p:sldId id="606" r:id="rId61"/>
    <p:sldId id="651" r:id="rId62"/>
    <p:sldId id="641" r:id="rId63"/>
    <p:sldId id="609" r:id="rId64"/>
    <p:sldId id="610" r:id="rId65"/>
    <p:sldId id="611" r:id="rId66"/>
    <p:sldId id="612" r:id="rId67"/>
    <p:sldId id="615" r:id="rId68"/>
    <p:sldId id="616" r:id="rId69"/>
    <p:sldId id="620" r:id="rId70"/>
    <p:sldId id="621" r:id="rId71"/>
    <p:sldId id="622" r:id="rId72"/>
    <p:sldId id="625" r:id="rId73"/>
    <p:sldId id="766" r:id="rId74"/>
    <p:sldId id="425" r:id="rId75"/>
    <p:sldId id="510" r:id="rId76"/>
    <p:sldId id="2278" r:id="rId77"/>
    <p:sldId id="2280" r:id="rId78"/>
    <p:sldId id="626" r:id="rId79"/>
  </p:sldIdLst>
  <p:sldSz cx="12192000" cy="6858000"/>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B4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1" autoAdjust="0"/>
    <p:restoredTop sz="76223" autoAdjust="0"/>
  </p:normalViewPr>
  <p:slideViewPr>
    <p:cSldViewPr snapToGrid="0">
      <p:cViewPr varScale="1">
        <p:scale>
          <a:sx n="56" d="100"/>
          <a:sy n="56" d="100"/>
        </p:scale>
        <p:origin x="48" y="153"/>
      </p:cViewPr>
      <p:guideLst/>
    </p:cSldViewPr>
  </p:slideViewPr>
  <p:outlineViewPr>
    <p:cViewPr>
      <p:scale>
        <a:sx n="33" d="100"/>
        <a:sy n="33" d="100"/>
      </p:scale>
      <p:origin x="0" y="-1469"/>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86162807024664E-2"/>
          <c:y val="4.3635273362941068E-2"/>
          <c:w val="0.93181383719297528"/>
          <c:h val="0.86243871962287921"/>
        </c:manualLayout>
      </c:layout>
      <c:barChart>
        <c:barDir val="col"/>
        <c:grouping val="clustered"/>
        <c:varyColors val="0"/>
        <c:ser>
          <c:idx val="0"/>
          <c:order val="0"/>
          <c:tx>
            <c:strRef>
              <c:f>Sheet1!$B$1</c:f>
              <c:strCache>
                <c:ptCount val="1"/>
                <c:pt idx="0">
                  <c:v>Series 1</c:v>
                </c:pt>
              </c:strCache>
            </c:strRef>
          </c:tx>
          <c:spPr>
            <a:solidFill>
              <a:srgbClr val="00B050"/>
            </a:solidFill>
            <a:ln>
              <a:noFill/>
            </a:ln>
            <a:effectLst/>
          </c:spPr>
          <c:invertIfNegative val="0"/>
          <c:dPt>
            <c:idx val="1"/>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1-BCA1-45FB-8E07-DE5AB026BBF1}"/>
              </c:ext>
            </c:extLst>
          </c:dPt>
          <c:dPt>
            <c:idx val="2"/>
            <c:invertIfNegative val="0"/>
            <c:bubble3D val="0"/>
            <c:spPr>
              <a:solidFill>
                <a:srgbClr val="FF0000"/>
              </a:solidFill>
              <a:ln>
                <a:noFill/>
              </a:ln>
              <a:effectLst/>
            </c:spPr>
            <c:extLst xmlns:c16r2="http://schemas.microsoft.com/office/drawing/2015/06/chart">
              <c:ext xmlns:c16="http://schemas.microsoft.com/office/drawing/2014/chart" uri="{C3380CC4-5D6E-409C-BE32-E72D297353CC}">
                <c16:uniqueId val="{00000003-BCA1-45FB-8E07-DE5AB026BBF1}"/>
              </c:ext>
            </c:extLst>
          </c:dPt>
          <c:cat>
            <c:strRef>
              <c:f>Sheet1!$A$2:$A$4</c:f>
              <c:strCache>
                <c:ptCount val="3"/>
                <c:pt idx="0">
                  <c:v>10-20%</c:v>
                </c:pt>
                <c:pt idx="1">
                  <c:v>50%</c:v>
                </c:pt>
                <c:pt idx="2">
                  <c:v>80-90%</c:v>
                </c:pt>
              </c:strCache>
            </c:strRef>
          </c:cat>
          <c:val>
            <c:numRef>
              <c:f>Sheet1!$B$2:$B$4</c:f>
              <c:numCache>
                <c:formatCode>General</c:formatCode>
                <c:ptCount val="3"/>
                <c:pt idx="0">
                  <c:v>1</c:v>
                </c:pt>
                <c:pt idx="1">
                  <c:v>2</c:v>
                </c:pt>
                <c:pt idx="2">
                  <c:v>4</c:v>
                </c:pt>
              </c:numCache>
            </c:numRef>
          </c:val>
          <c:extLst xmlns:c16r2="http://schemas.microsoft.com/office/drawing/2015/06/chart">
            <c:ext xmlns:c16="http://schemas.microsoft.com/office/drawing/2014/chart" uri="{C3380CC4-5D6E-409C-BE32-E72D297353CC}">
              <c16:uniqueId val="{00000004-BCA1-45FB-8E07-DE5AB026BBF1}"/>
            </c:ext>
          </c:extLst>
        </c:ser>
        <c:dLbls>
          <c:showLegendKey val="0"/>
          <c:showVal val="0"/>
          <c:showCatName val="0"/>
          <c:showSerName val="0"/>
          <c:showPercent val="0"/>
          <c:showBubbleSize val="0"/>
        </c:dLbls>
        <c:gapWidth val="219"/>
        <c:overlap val="-27"/>
        <c:axId val="757102632"/>
        <c:axId val="757100280"/>
      </c:barChart>
      <c:catAx>
        <c:axId val="757102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757100280"/>
        <c:crosses val="autoZero"/>
        <c:auto val="1"/>
        <c:lblAlgn val="ctr"/>
        <c:lblOffset val="100"/>
        <c:noMultiLvlLbl val="0"/>
      </c:catAx>
      <c:valAx>
        <c:axId val="7571002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5710263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a:t> </a:t>
          </a:r>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a:t> </a:t>
          </a:r>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a:t> </a:t>
          </a:r>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E1865C4A-F883-4292-AC66-D3BDA72D5F0C}" type="presOf" srcId="{60FBF843-89E6-49F0-B9F6-C66FBB3F82DA}" destId="{942C6A36-9940-4C74-A993-73E1D7785FDC}" srcOrd="2" destOrd="0" presId="urn:microsoft.com/office/officeart/2005/8/layout/gear1"/>
    <dgm:cxn modelId="{5C4FBFCF-A103-47EE-B1E4-A448C6D5E389}" type="presOf" srcId="{31E8A7D9-D973-4E1F-9EE8-21394C493E9D}" destId="{EE5AFEE2-7C3E-40BF-B06B-90B247BE7D96}" srcOrd="2" destOrd="0" presId="urn:microsoft.com/office/officeart/2005/8/layout/gear1"/>
    <dgm:cxn modelId="{E369F632-11BD-419D-BD96-309FBEFEE10D}" type="presOf" srcId="{31E8A7D9-D973-4E1F-9EE8-21394C493E9D}" destId="{E25571C0-0942-44F8-A306-67BB3F310BE5}" srcOrd="0" destOrd="0" presId="urn:microsoft.com/office/officeart/2005/8/layout/gear1"/>
    <dgm:cxn modelId="{F788BC3A-454F-4164-A78F-B217D261321F}" type="presOf" srcId="{8CC7F1A5-9103-4044-84BC-AA03ADC6CD39}" destId="{26E8E3F7-3BE3-4658-8D8A-67C1F4C42542}" srcOrd="0" destOrd="0" presId="urn:microsoft.com/office/officeart/2005/8/layout/gear1"/>
    <dgm:cxn modelId="{A780034B-EF13-4E7D-9B7D-C6603CD41220}" type="presOf" srcId="{31E8A7D9-D973-4E1F-9EE8-21394C493E9D}" destId="{F98654A6-7644-470C-B01A-FD59AA3011B1}" srcOrd="1" destOrd="0" presId="urn:microsoft.com/office/officeart/2005/8/layout/gear1"/>
    <dgm:cxn modelId="{53AE8C0A-E34A-4827-AB97-2A52F847AD92}" type="presOf" srcId="{2526D04B-5F6D-4707-AD53-E525F1001AD5}" destId="{03AA5648-A253-427B-BFCF-C4BE5AFEBCC4}" srcOrd="0"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953A3F4D-0B15-490F-B5B9-F55C2F035540}" type="presOf" srcId="{60FBF843-89E6-49F0-B9F6-C66FBB3F82DA}" destId="{50076E77-B7E4-4F68-AA44-8369FABD27F9}" srcOrd="3" destOrd="0" presId="urn:microsoft.com/office/officeart/2005/8/layout/gear1"/>
    <dgm:cxn modelId="{697D7FBD-009B-42DB-856E-85BF773F4D62}" type="presOf" srcId="{12781C97-C321-464C-89CE-6887C4C17311}" destId="{13533347-ED8F-4A63-A619-C17F8089744E}" srcOrd="2" destOrd="0" presId="urn:microsoft.com/office/officeart/2005/8/layout/gear1"/>
    <dgm:cxn modelId="{CCE9ADD4-DEF8-4FCE-A2E5-4D7366D388ED}" type="presOf" srcId="{12781C97-C321-464C-89CE-6887C4C17311}" destId="{23FDFB31-B006-4E28-B92C-D504C127E591}" srcOrd="0" destOrd="0" presId="urn:microsoft.com/office/officeart/2005/8/layout/gear1"/>
    <dgm:cxn modelId="{8345F022-71AB-4858-AFF4-7D68FF8CFFA4}" type="presOf" srcId="{12781C97-C321-464C-89CE-6887C4C17311}" destId="{1AB0E1BA-4BC6-40BD-9586-D783BDBE58A8}" srcOrd="1" destOrd="0" presId="urn:microsoft.com/office/officeart/2005/8/layout/gear1"/>
    <dgm:cxn modelId="{4F271A80-9055-4A01-AE95-EB6296AF9242}" type="presOf" srcId="{238CD21D-F244-4340-B443-E552C9B347C8}" destId="{B1065DDD-65B8-4309-9E22-95826F501EA3}" srcOrd="0" destOrd="0" presId="urn:microsoft.com/office/officeart/2005/8/layout/gear1"/>
    <dgm:cxn modelId="{1F43DD41-1A39-461D-935A-6B1B190CE1F3}" type="presOf" srcId="{60FBF843-89E6-49F0-B9F6-C66FBB3F82DA}" destId="{D919C440-CD69-45C5-B51F-AF07604825B6}" srcOrd="0"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80C303F5-8551-42F9-99D6-3DD9BA334A15}" type="presOf" srcId="{60FBF843-89E6-49F0-B9F6-C66FBB3F82DA}" destId="{D1D5C88D-3ECD-4623-9476-562C12AE6B90}" srcOrd="1" destOrd="0" presId="urn:microsoft.com/office/officeart/2005/8/layout/gear1"/>
    <dgm:cxn modelId="{C8051B7C-D8AE-4EAA-BAD4-02F64BA17CA7}" type="presOf" srcId="{95036FAC-0CD0-40A9-B39B-2D836FFA9CD6}" destId="{D274E67A-521A-467A-A57A-16186A85C171}" srcOrd="0"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33429315-2675-4F9C-8DCB-B9E47790674C}" type="presParOf" srcId="{B1065DDD-65B8-4309-9E22-95826F501EA3}" destId="{23FDFB31-B006-4E28-B92C-D504C127E591}" srcOrd="0" destOrd="0" presId="urn:microsoft.com/office/officeart/2005/8/layout/gear1"/>
    <dgm:cxn modelId="{C1D67B15-789A-41CB-898F-62D255C0C803}" type="presParOf" srcId="{B1065DDD-65B8-4309-9E22-95826F501EA3}" destId="{1AB0E1BA-4BC6-40BD-9586-D783BDBE58A8}" srcOrd="1" destOrd="0" presId="urn:microsoft.com/office/officeart/2005/8/layout/gear1"/>
    <dgm:cxn modelId="{A2B8A756-4243-4ABB-B886-6D512E706DB5}" type="presParOf" srcId="{B1065DDD-65B8-4309-9E22-95826F501EA3}" destId="{13533347-ED8F-4A63-A619-C17F8089744E}" srcOrd="2" destOrd="0" presId="urn:microsoft.com/office/officeart/2005/8/layout/gear1"/>
    <dgm:cxn modelId="{7E2AE4DE-3EA3-40EF-A194-1EA2FCBC22A6}" type="presParOf" srcId="{B1065DDD-65B8-4309-9E22-95826F501EA3}" destId="{E25571C0-0942-44F8-A306-67BB3F310BE5}" srcOrd="3" destOrd="0" presId="urn:microsoft.com/office/officeart/2005/8/layout/gear1"/>
    <dgm:cxn modelId="{615EECAC-8DE8-4DEC-A696-83118481F6D9}" type="presParOf" srcId="{B1065DDD-65B8-4309-9E22-95826F501EA3}" destId="{F98654A6-7644-470C-B01A-FD59AA3011B1}" srcOrd="4" destOrd="0" presId="urn:microsoft.com/office/officeart/2005/8/layout/gear1"/>
    <dgm:cxn modelId="{D321A503-61D8-4483-8ABA-9957921C79C9}" type="presParOf" srcId="{B1065DDD-65B8-4309-9E22-95826F501EA3}" destId="{EE5AFEE2-7C3E-40BF-B06B-90B247BE7D96}" srcOrd="5" destOrd="0" presId="urn:microsoft.com/office/officeart/2005/8/layout/gear1"/>
    <dgm:cxn modelId="{F898CEE9-2B13-40B2-9CBE-5A49CD367AF8}" type="presParOf" srcId="{B1065DDD-65B8-4309-9E22-95826F501EA3}" destId="{D919C440-CD69-45C5-B51F-AF07604825B6}" srcOrd="6" destOrd="0" presId="urn:microsoft.com/office/officeart/2005/8/layout/gear1"/>
    <dgm:cxn modelId="{06310A75-13F8-4BAF-BFA4-43BF973B34D8}" type="presParOf" srcId="{B1065DDD-65B8-4309-9E22-95826F501EA3}" destId="{D1D5C88D-3ECD-4623-9476-562C12AE6B90}" srcOrd="7" destOrd="0" presId="urn:microsoft.com/office/officeart/2005/8/layout/gear1"/>
    <dgm:cxn modelId="{FCBD8661-CF59-4DF6-BACB-1C4A3FC2A96C}" type="presParOf" srcId="{B1065DDD-65B8-4309-9E22-95826F501EA3}" destId="{942C6A36-9940-4C74-A993-73E1D7785FDC}" srcOrd="8" destOrd="0" presId="urn:microsoft.com/office/officeart/2005/8/layout/gear1"/>
    <dgm:cxn modelId="{A13F2C94-0329-432E-BC37-1E85F062533D}" type="presParOf" srcId="{B1065DDD-65B8-4309-9E22-95826F501EA3}" destId="{50076E77-B7E4-4F68-AA44-8369FABD27F9}" srcOrd="9" destOrd="0" presId="urn:microsoft.com/office/officeart/2005/8/layout/gear1"/>
    <dgm:cxn modelId="{5596C53F-4183-4584-B00A-EB30ABA588F3}" type="presParOf" srcId="{B1065DDD-65B8-4309-9E22-95826F501EA3}" destId="{26E8E3F7-3BE3-4658-8D8A-67C1F4C42542}" srcOrd="10" destOrd="0" presId="urn:microsoft.com/office/officeart/2005/8/layout/gear1"/>
    <dgm:cxn modelId="{349433EE-ABA3-46B6-8B61-52DED67D0599}" type="presParOf" srcId="{B1065DDD-65B8-4309-9E22-95826F501EA3}" destId="{03AA5648-A253-427B-BFCF-C4BE5AFEBCC4}" srcOrd="11" destOrd="0" presId="urn:microsoft.com/office/officeart/2005/8/layout/gear1"/>
    <dgm:cxn modelId="{B59856A2-5AAA-41DA-8012-CAC29F20D1F8}"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38CD21D-F244-4340-B443-E552C9B347C8}" type="doc">
      <dgm:prSet loTypeId="urn:microsoft.com/office/officeart/2005/8/layout/gear1" loCatId="process" qsTypeId="urn:microsoft.com/office/officeart/2005/8/quickstyle/simple1" qsCatId="simple" csTypeId="urn:microsoft.com/office/officeart/2005/8/colors/accent1_2" csCatId="accent1" phldr="1"/>
      <dgm:spPr/>
    </dgm:pt>
    <dgm:pt modelId="{12781C97-C321-464C-89CE-6887C4C17311}">
      <dgm:prSet phldrT="[Text]"/>
      <dgm:spPr/>
      <dgm:t>
        <a:bodyPr/>
        <a:lstStyle/>
        <a:p>
          <a:r>
            <a:rPr lang="en-US" dirty="0"/>
            <a:t> </a:t>
          </a:r>
        </a:p>
      </dgm:t>
    </dgm:pt>
    <dgm:pt modelId="{5DBCDCE6-1CC3-47A0-BCB7-9D6DEA3185C2}" type="parTrans" cxnId="{66923A1A-9487-4860-84D3-9768C2053502}">
      <dgm:prSet/>
      <dgm:spPr/>
      <dgm:t>
        <a:bodyPr/>
        <a:lstStyle/>
        <a:p>
          <a:endParaRPr lang="en-US"/>
        </a:p>
      </dgm:t>
    </dgm:pt>
    <dgm:pt modelId="{8CC7F1A5-9103-4044-84BC-AA03ADC6CD39}" type="sibTrans" cxnId="{66923A1A-9487-4860-84D3-9768C2053502}">
      <dgm:prSet/>
      <dgm:spPr/>
      <dgm:t>
        <a:bodyPr/>
        <a:lstStyle/>
        <a:p>
          <a:endParaRPr lang="en-US"/>
        </a:p>
      </dgm:t>
    </dgm:pt>
    <dgm:pt modelId="{31E8A7D9-D973-4E1F-9EE8-21394C493E9D}">
      <dgm:prSet phldrT="[Text]"/>
      <dgm:spPr/>
      <dgm:t>
        <a:bodyPr/>
        <a:lstStyle/>
        <a:p>
          <a:r>
            <a:rPr lang="en-US" dirty="0"/>
            <a:t> </a:t>
          </a:r>
        </a:p>
      </dgm:t>
    </dgm:pt>
    <dgm:pt modelId="{5FFD1243-D2EC-4663-A816-7CE7A5B932EB}" type="parTrans" cxnId="{B6A99047-A3E1-42F5-8DEA-A8976C610FB6}">
      <dgm:prSet/>
      <dgm:spPr/>
      <dgm:t>
        <a:bodyPr/>
        <a:lstStyle/>
        <a:p>
          <a:endParaRPr lang="en-US"/>
        </a:p>
      </dgm:t>
    </dgm:pt>
    <dgm:pt modelId="{2526D04B-5F6D-4707-AD53-E525F1001AD5}" type="sibTrans" cxnId="{B6A99047-A3E1-42F5-8DEA-A8976C610FB6}">
      <dgm:prSet/>
      <dgm:spPr/>
      <dgm:t>
        <a:bodyPr/>
        <a:lstStyle/>
        <a:p>
          <a:endParaRPr lang="en-US"/>
        </a:p>
      </dgm:t>
    </dgm:pt>
    <dgm:pt modelId="{60FBF843-89E6-49F0-B9F6-C66FBB3F82DA}">
      <dgm:prSet phldrT="[Text]"/>
      <dgm:spPr/>
      <dgm:t>
        <a:bodyPr/>
        <a:lstStyle/>
        <a:p>
          <a:r>
            <a:rPr lang="en-US" dirty="0"/>
            <a:t> </a:t>
          </a:r>
        </a:p>
      </dgm:t>
    </dgm:pt>
    <dgm:pt modelId="{6120A087-1C2E-409D-8649-FE849CD070CA}" type="parTrans" cxnId="{EF846957-79E5-4861-A7C9-8937DAF06F81}">
      <dgm:prSet/>
      <dgm:spPr/>
      <dgm:t>
        <a:bodyPr/>
        <a:lstStyle/>
        <a:p>
          <a:endParaRPr lang="en-US"/>
        </a:p>
      </dgm:t>
    </dgm:pt>
    <dgm:pt modelId="{95036FAC-0CD0-40A9-B39B-2D836FFA9CD6}" type="sibTrans" cxnId="{EF846957-79E5-4861-A7C9-8937DAF06F81}">
      <dgm:prSet/>
      <dgm:spPr/>
      <dgm:t>
        <a:bodyPr/>
        <a:lstStyle/>
        <a:p>
          <a:endParaRPr lang="en-US"/>
        </a:p>
      </dgm:t>
    </dgm:pt>
    <dgm:pt modelId="{B1065DDD-65B8-4309-9E22-95826F501EA3}" type="pres">
      <dgm:prSet presAssocID="{238CD21D-F244-4340-B443-E552C9B347C8}" presName="composite" presStyleCnt="0">
        <dgm:presLayoutVars>
          <dgm:chMax val="3"/>
          <dgm:animLvl val="lvl"/>
          <dgm:resizeHandles val="exact"/>
        </dgm:presLayoutVars>
      </dgm:prSet>
      <dgm:spPr/>
    </dgm:pt>
    <dgm:pt modelId="{23FDFB31-B006-4E28-B92C-D504C127E591}" type="pres">
      <dgm:prSet presAssocID="{12781C97-C321-464C-89CE-6887C4C17311}" presName="gear1" presStyleLbl="node1" presStyleIdx="0" presStyleCnt="3">
        <dgm:presLayoutVars>
          <dgm:chMax val="1"/>
          <dgm:bulletEnabled val="1"/>
        </dgm:presLayoutVars>
      </dgm:prSet>
      <dgm:spPr/>
      <dgm:t>
        <a:bodyPr/>
        <a:lstStyle/>
        <a:p>
          <a:endParaRPr lang="en-US"/>
        </a:p>
      </dgm:t>
    </dgm:pt>
    <dgm:pt modelId="{1AB0E1BA-4BC6-40BD-9586-D783BDBE58A8}" type="pres">
      <dgm:prSet presAssocID="{12781C97-C321-464C-89CE-6887C4C17311}" presName="gear1srcNode" presStyleLbl="node1" presStyleIdx="0" presStyleCnt="3"/>
      <dgm:spPr/>
      <dgm:t>
        <a:bodyPr/>
        <a:lstStyle/>
        <a:p>
          <a:endParaRPr lang="en-US"/>
        </a:p>
      </dgm:t>
    </dgm:pt>
    <dgm:pt modelId="{13533347-ED8F-4A63-A619-C17F8089744E}" type="pres">
      <dgm:prSet presAssocID="{12781C97-C321-464C-89CE-6887C4C17311}" presName="gear1dstNode" presStyleLbl="node1" presStyleIdx="0" presStyleCnt="3"/>
      <dgm:spPr/>
      <dgm:t>
        <a:bodyPr/>
        <a:lstStyle/>
        <a:p>
          <a:endParaRPr lang="en-US"/>
        </a:p>
      </dgm:t>
    </dgm:pt>
    <dgm:pt modelId="{E25571C0-0942-44F8-A306-67BB3F310BE5}" type="pres">
      <dgm:prSet presAssocID="{31E8A7D9-D973-4E1F-9EE8-21394C493E9D}" presName="gear2" presStyleLbl="node1" presStyleIdx="1" presStyleCnt="3">
        <dgm:presLayoutVars>
          <dgm:chMax val="1"/>
          <dgm:bulletEnabled val="1"/>
        </dgm:presLayoutVars>
      </dgm:prSet>
      <dgm:spPr/>
      <dgm:t>
        <a:bodyPr/>
        <a:lstStyle/>
        <a:p>
          <a:endParaRPr lang="en-US"/>
        </a:p>
      </dgm:t>
    </dgm:pt>
    <dgm:pt modelId="{F98654A6-7644-470C-B01A-FD59AA3011B1}" type="pres">
      <dgm:prSet presAssocID="{31E8A7D9-D973-4E1F-9EE8-21394C493E9D}" presName="gear2srcNode" presStyleLbl="node1" presStyleIdx="1" presStyleCnt="3"/>
      <dgm:spPr/>
      <dgm:t>
        <a:bodyPr/>
        <a:lstStyle/>
        <a:p>
          <a:endParaRPr lang="en-US"/>
        </a:p>
      </dgm:t>
    </dgm:pt>
    <dgm:pt modelId="{EE5AFEE2-7C3E-40BF-B06B-90B247BE7D96}" type="pres">
      <dgm:prSet presAssocID="{31E8A7D9-D973-4E1F-9EE8-21394C493E9D}" presName="gear2dstNode" presStyleLbl="node1" presStyleIdx="1" presStyleCnt="3"/>
      <dgm:spPr/>
      <dgm:t>
        <a:bodyPr/>
        <a:lstStyle/>
        <a:p>
          <a:endParaRPr lang="en-US"/>
        </a:p>
      </dgm:t>
    </dgm:pt>
    <dgm:pt modelId="{D919C440-CD69-45C5-B51F-AF07604825B6}" type="pres">
      <dgm:prSet presAssocID="{60FBF843-89E6-49F0-B9F6-C66FBB3F82DA}" presName="gear3" presStyleLbl="node1" presStyleIdx="2" presStyleCnt="3" custLinFactNeighborY="-16447"/>
      <dgm:spPr/>
      <dgm:t>
        <a:bodyPr/>
        <a:lstStyle/>
        <a:p>
          <a:endParaRPr lang="en-US"/>
        </a:p>
      </dgm:t>
    </dgm:pt>
    <dgm:pt modelId="{D1D5C88D-3ECD-4623-9476-562C12AE6B90}" type="pres">
      <dgm:prSet presAssocID="{60FBF843-89E6-49F0-B9F6-C66FBB3F82DA}" presName="gear3tx" presStyleLbl="node1" presStyleIdx="2" presStyleCnt="3">
        <dgm:presLayoutVars>
          <dgm:chMax val="1"/>
          <dgm:bulletEnabled val="1"/>
        </dgm:presLayoutVars>
      </dgm:prSet>
      <dgm:spPr/>
      <dgm:t>
        <a:bodyPr/>
        <a:lstStyle/>
        <a:p>
          <a:endParaRPr lang="en-US"/>
        </a:p>
      </dgm:t>
    </dgm:pt>
    <dgm:pt modelId="{942C6A36-9940-4C74-A993-73E1D7785FDC}" type="pres">
      <dgm:prSet presAssocID="{60FBF843-89E6-49F0-B9F6-C66FBB3F82DA}" presName="gear3srcNode" presStyleLbl="node1" presStyleIdx="2" presStyleCnt="3"/>
      <dgm:spPr/>
      <dgm:t>
        <a:bodyPr/>
        <a:lstStyle/>
        <a:p>
          <a:endParaRPr lang="en-US"/>
        </a:p>
      </dgm:t>
    </dgm:pt>
    <dgm:pt modelId="{50076E77-B7E4-4F68-AA44-8369FABD27F9}" type="pres">
      <dgm:prSet presAssocID="{60FBF843-89E6-49F0-B9F6-C66FBB3F82DA}" presName="gear3dstNode" presStyleLbl="node1" presStyleIdx="2" presStyleCnt="3"/>
      <dgm:spPr/>
      <dgm:t>
        <a:bodyPr/>
        <a:lstStyle/>
        <a:p>
          <a:endParaRPr lang="en-US"/>
        </a:p>
      </dgm:t>
    </dgm:pt>
    <dgm:pt modelId="{26E8E3F7-3BE3-4658-8D8A-67C1F4C42542}" type="pres">
      <dgm:prSet presAssocID="{8CC7F1A5-9103-4044-84BC-AA03ADC6CD39}" presName="connector1" presStyleLbl="sibTrans2D1" presStyleIdx="0" presStyleCnt="3"/>
      <dgm:spPr/>
      <dgm:t>
        <a:bodyPr/>
        <a:lstStyle/>
        <a:p>
          <a:endParaRPr lang="en-US"/>
        </a:p>
      </dgm:t>
    </dgm:pt>
    <dgm:pt modelId="{03AA5648-A253-427B-BFCF-C4BE5AFEBCC4}" type="pres">
      <dgm:prSet presAssocID="{2526D04B-5F6D-4707-AD53-E525F1001AD5}" presName="connector2" presStyleLbl="sibTrans2D1" presStyleIdx="1" presStyleCnt="3"/>
      <dgm:spPr/>
      <dgm:t>
        <a:bodyPr/>
        <a:lstStyle/>
        <a:p>
          <a:endParaRPr lang="en-US"/>
        </a:p>
      </dgm:t>
    </dgm:pt>
    <dgm:pt modelId="{D274E67A-521A-467A-A57A-16186A85C171}" type="pres">
      <dgm:prSet presAssocID="{95036FAC-0CD0-40A9-B39B-2D836FFA9CD6}" presName="connector3" presStyleLbl="sibTrans2D1" presStyleIdx="2" presStyleCnt="3"/>
      <dgm:spPr/>
      <dgm:t>
        <a:bodyPr/>
        <a:lstStyle/>
        <a:p>
          <a:endParaRPr lang="en-US"/>
        </a:p>
      </dgm:t>
    </dgm:pt>
  </dgm:ptLst>
  <dgm:cxnLst>
    <dgm:cxn modelId="{A45591E7-14C4-46FA-AE5F-32A410DFABE5}" type="presOf" srcId="{238CD21D-F244-4340-B443-E552C9B347C8}" destId="{B1065DDD-65B8-4309-9E22-95826F501EA3}" srcOrd="0" destOrd="0" presId="urn:microsoft.com/office/officeart/2005/8/layout/gear1"/>
    <dgm:cxn modelId="{5B8A0AC5-48D1-4833-BEE3-F3B0A49E389E}" type="presOf" srcId="{95036FAC-0CD0-40A9-B39B-2D836FFA9CD6}" destId="{D274E67A-521A-467A-A57A-16186A85C171}" srcOrd="0" destOrd="0" presId="urn:microsoft.com/office/officeart/2005/8/layout/gear1"/>
    <dgm:cxn modelId="{082ED409-E2BA-4D1C-8A33-0D006432B160}" type="presOf" srcId="{31E8A7D9-D973-4E1F-9EE8-21394C493E9D}" destId="{E25571C0-0942-44F8-A306-67BB3F310BE5}" srcOrd="0" destOrd="0" presId="urn:microsoft.com/office/officeart/2005/8/layout/gear1"/>
    <dgm:cxn modelId="{FEE3D70D-94B3-452F-B3B9-D04D030C39CB}" type="presOf" srcId="{60FBF843-89E6-49F0-B9F6-C66FBB3F82DA}" destId="{942C6A36-9940-4C74-A993-73E1D7785FDC}" srcOrd="2" destOrd="0" presId="urn:microsoft.com/office/officeart/2005/8/layout/gear1"/>
    <dgm:cxn modelId="{80EA2EC0-9635-4F6A-BFD8-38455A52D188}" type="presOf" srcId="{12781C97-C321-464C-89CE-6887C4C17311}" destId="{13533347-ED8F-4A63-A619-C17F8089744E}" srcOrd="2" destOrd="0" presId="urn:microsoft.com/office/officeart/2005/8/layout/gear1"/>
    <dgm:cxn modelId="{21700D49-2250-4630-B161-96806117B079}" type="presOf" srcId="{60FBF843-89E6-49F0-B9F6-C66FBB3F82DA}" destId="{D1D5C88D-3ECD-4623-9476-562C12AE6B90}" srcOrd="1" destOrd="0" presId="urn:microsoft.com/office/officeart/2005/8/layout/gear1"/>
    <dgm:cxn modelId="{69FF69DB-6A8F-40B7-B23F-DDBFA28F5743}" type="presOf" srcId="{60FBF843-89E6-49F0-B9F6-C66FBB3F82DA}" destId="{D919C440-CD69-45C5-B51F-AF07604825B6}" srcOrd="0" destOrd="0" presId="urn:microsoft.com/office/officeart/2005/8/layout/gear1"/>
    <dgm:cxn modelId="{82320181-2603-471E-8F37-3E152D4A4361}" type="presOf" srcId="{31E8A7D9-D973-4E1F-9EE8-21394C493E9D}" destId="{F98654A6-7644-470C-B01A-FD59AA3011B1}" srcOrd="1" destOrd="0" presId="urn:microsoft.com/office/officeart/2005/8/layout/gear1"/>
    <dgm:cxn modelId="{2580FE35-E5AA-437D-8668-26D52F5C7D6C}" type="presOf" srcId="{12781C97-C321-464C-89CE-6887C4C17311}" destId="{1AB0E1BA-4BC6-40BD-9586-D783BDBE58A8}" srcOrd="1" destOrd="0" presId="urn:microsoft.com/office/officeart/2005/8/layout/gear1"/>
    <dgm:cxn modelId="{7640176E-5461-430F-916D-E640FCB3B65B}" type="presOf" srcId="{2526D04B-5F6D-4707-AD53-E525F1001AD5}" destId="{03AA5648-A253-427B-BFCF-C4BE5AFEBCC4}" srcOrd="0" destOrd="0" presId="urn:microsoft.com/office/officeart/2005/8/layout/gear1"/>
    <dgm:cxn modelId="{66923A1A-9487-4860-84D3-9768C2053502}" srcId="{238CD21D-F244-4340-B443-E552C9B347C8}" destId="{12781C97-C321-464C-89CE-6887C4C17311}" srcOrd="0" destOrd="0" parTransId="{5DBCDCE6-1CC3-47A0-BCB7-9D6DEA3185C2}" sibTransId="{8CC7F1A5-9103-4044-84BC-AA03ADC6CD39}"/>
    <dgm:cxn modelId="{0FD9A67F-7565-496A-90FE-5965C44F3DD9}" type="presOf" srcId="{31E8A7D9-D973-4E1F-9EE8-21394C493E9D}" destId="{EE5AFEE2-7C3E-40BF-B06B-90B247BE7D96}" srcOrd="2" destOrd="0" presId="urn:microsoft.com/office/officeart/2005/8/layout/gear1"/>
    <dgm:cxn modelId="{B6A99047-A3E1-42F5-8DEA-A8976C610FB6}" srcId="{238CD21D-F244-4340-B443-E552C9B347C8}" destId="{31E8A7D9-D973-4E1F-9EE8-21394C493E9D}" srcOrd="1" destOrd="0" parTransId="{5FFD1243-D2EC-4663-A816-7CE7A5B932EB}" sibTransId="{2526D04B-5F6D-4707-AD53-E525F1001AD5}"/>
    <dgm:cxn modelId="{893E73D3-B39B-489F-B43E-661072E62694}" type="presOf" srcId="{60FBF843-89E6-49F0-B9F6-C66FBB3F82DA}" destId="{50076E77-B7E4-4F68-AA44-8369FABD27F9}" srcOrd="3" destOrd="0" presId="urn:microsoft.com/office/officeart/2005/8/layout/gear1"/>
    <dgm:cxn modelId="{4E2CA759-EED9-43DE-AC7F-41E537BB6B07}" type="presOf" srcId="{12781C97-C321-464C-89CE-6887C4C17311}" destId="{23FDFB31-B006-4E28-B92C-D504C127E591}" srcOrd="0" destOrd="0" presId="urn:microsoft.com/office/officeart/2005/8/layout/gear1"/>
    <dgm:cxn modelId="{9904AFDE-BA18-4908-813B-7A6A57044394}" type="presOf" srcId="{8CC7F1A5-9103-4044-84BC-AA03ADC6CD39}" destId="{26E8E3F7-3BE3-4658-8D8A-67C1F4C42542}" srcOrd="0" destOrd="0" presId="urn:microsoft.com/office/officeart/2005/8/layout/gear1"/>
    <dgm:cxn modelId="{EF846957-79E5-4861-A7C9-8937DAF06F81}" srcId="{238CD21D-F244-4340-B443-E552C9B347C8}" destId="{60FBF843-89E6-49F0-B9F6-C66FBB3F82DA}" srcOrd="2" destOrd="0" parTransId="{6120A087-1C2E-409D-8649-FE849CD070CA}" sibTransId="{95036FAC-0CD0-40A9-B39B-2D836FFA9CD6}"/>
    <dgm:cxn modelId="{296BB71B-9730-43E3-91DA-455401405FBE}" type="presParOf" srcId="{B1065DDD-65B8-4309-9E22-95826F501EA3}" destId="{23FDFB31-B006-4E28-B92C-D504C127E591}" srcOrd="0" destOrd="0" presId="urn:microsoft.com/office/officeart/2005/8/layout/gear1"/>
    <dgm:cxn modelId="{67FD7F89-73DA-4CD4-BD91-D2440CABF289}" type="presParOf" srcId="{B1065DDD-65B8-4309-9E22-95826F501EA3}" destId="{1AB0E1BA-4BC6-40BD-9586-D783BDBE58A8}" srcOrd="1" destOrd="0" presId="urn:microsoft.com/office/officeart/2005/8/layout/gear1"/>
    <dgm:cxn modelId="{7FA1E097-639F-40D2-AFBC-988567940A08}" type="presParOf" srcId="{B1065DDD-65B8-4309-9E22-95826F501EA3}" destId="{13533347-ED8F-4A63-A619-C17F8089744E}" srcOrd="2" destOrd="0" presId="urn:microsoft.com/office/officeart/2005/8/layout/gear1"/>
    <dgm:cxn modelId="{BBD0E1BF-26B0-41CB-AA31-B38B7685D665}" type="presParOf" srcId="{B1065DDD-65B8-4309-9E22-95826F501EA3}" destId="{E25571C0-0942-44F8-A306-67BB3F310BE5}" srcOrd="3" destOrd="0" presId="urn:microsoft.com/office/officeart/2005/8/layout/gear1"/>
    <dgm:cxn modelId="{D3D20B96-4D04-44AF-A603-3EFB0798ECE6}" type="presParOf" srcId="{B1065DDD-65B8-4309-9E22-95826F501EA3}" destId="{F98654A6-7644-470C-B01A-FD59AA3011B1}" srcOrd="4" destOrd="0" presId="urn:microsoft.com/office/officeart/2005/8/layout/gear1"/>
    <dgm:cxn modelId="{DAF27229-3ECA-4D1B-B5FD-3CBF6614D4A6}" type="presParOf" srcId="{B1065DDD-65B8-4309-9E22-95826F501EA3}" destId="{EE5AFEE2-7C3E-40BF-B06B-90B247BE7D96}" srcOrd="5" destOrd="0" presId="urn:microsoft.com/office/officeart/2005/8/layout/gear1"/>
    <dgm:cxn modelId="{1E8BBF42-EF89-40DA-94B2-C790FE848E31}" type="presParOf" srcId="{B1065DDD-65B8-4309-9E22-95826F501EA3}" destId="{D919C440-CD69-45C5-B51F-AF07604825B6}" srcOrd="6" destOrd="0" presId="urn:microsoft.com/office/officeart/2005/8/layout/gear1"/>
    <dgm:cxn modelId="{E32AC3E3-E813-4E8A-8EEF-0EA0618DEEE3}" type="presParOf" srcId="{B1065DDD-65B8-4309-9E22-95826F501EA3}" destId="{D1D5C88D-3ECD-4623-9476-562C12AE6B90}" srcOrd="7" destOrd="0" presId="urn:microsoft.com/office/officeart/2005/8/layout/gear1"/>
    <dgm:cxn modelId="{49F0292A-485D-4332-AA7C-9DCB29FE9DD8}" type="presParOf" srcId="{B1065DDD-65B8-4309-9E22-95826F501EA3}" destId="{942C6A36-9940-4C74-A993-73E1D7785FDC}" srcOrd="8" destOrd="0" presId="urn:microsoft.com/office/officeart/2005/8/layout/gear1"/>
    <dgm:cxn modelId="{74D1855A-0A84-4727-B850-6B63012D780F}" type="presParOf" srcId="{B1065DDD-65B8-4309-9E22-95826F501EA3}" destId="{50076E77-B7E4-4F68-AA44-8369FABD27F9}" srcOrd="9" destOrd="0" presId="urn:microsoft.com/office/officeart/2005/8/layout/gear1"/>
    <dgm:cxn modelId="{46A0D4BF-D90A-46A0-BD66-C828AA00A294}" type="presParOf" srcId="{B1065DDD-65B8-4309-9E22-95826F501EA3}" destId="{26E8E3F7-3BE3-4658-8D8A-67C1F4C42542}" srcOrd="10" destOrd="0" presId="urn:microsoft.com/office/officeart/2005/8/layout/gear1"/>
    <dgm:cxn modelId="{E146DD96-6239-4174-AC05-538FDA3EF9A5}" type="presParOf" srcId="{B1065DDD-65B8-4309-9E22-95826F501EA3}" destId="{03AA5648-A253-427B-BFCF-C4BE5AFEBCC4}" srcOrd="11" destOrd="0" presId="urn:microsoft.com/office/officeart/2005/8/layout/gear1"/>
    <dgm:cxn modelId="{AC3C9269-F6F5-4FAE-BC8A-FEB944721E15}" type="presParOf" srcId="{B1065DDD-65B8-4309-9E22-95826F501EA3}" destId="{D274E67A-521A-467A-A57A-16186A85C171}"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69" y="434074"/>
          <a:ext cx="530535" cy="530535"/>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p>
      </dsp:txBody>
      <dsp:txXfrm>
        <a:off x="668030" y="558349"/>
        <a:ext cx="317213" cy="272706"/>
      </dsp:txXfrm>
    </dsp:sp>
    <dsp:sp modelId="{E25571C0-0942-44F8-A306-67BB3F310BE5}">
      <dsp:nvSpPr>
        <dsp:cNvPr id="0" name=""/>
        <dsp:cNvSpPr/>
      </dsp:nvSpPr>
      <dsp:spPr>
        <a:xfrm>
          <a:off x="252694" y="308675"/>
          <a:ext cx="385844" cy="385844"/>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p>
      </dsp:txBody>
      <dsp:txXfrm>
        <a:off x="349831" y="406399"/>
        <a:ext cx="191570" cy="190396"/>
      </dsp:txXfrm>
    </dsp:sp>
    <dsp:sp modelId="{D919C440-CD69-45C5-B51F-AF07604825B6}">
      <dsp:nvSpPr>
        <dsp:cNvPr id="0" name=""/>
        <dsp:cNvSpPr/>
      </dsp:nvSpPr>
      <dsp:spPr>
        <a:xfrm rot="20700000">
          <a:off x="468806" y="42482"/>
          <a:ext cx="378048" cy="378048"/>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p>
      </dsp:txBody>
      <dsp:txXfrm rot="-20700000">
        <a:off x="551723" y="125399"/>
        <a:ext cx="212214" cy="212214"/>
      </dsp:txXfrm>
    </dsp:sp>
    <dsp:sp modelId="{26E8E3F7-3BE3-4658-8D8A-67C1F4C42542}">
      <dsp:nvSpPr>
        <dsp:cNvPr id="0" name=""/>
        <dsp:cNvSpPr/>
      </dsp:nvSpPr>
      <dsp:spPr>
        <a:xfrm>
          <a:off x="492453" y="368264"/>
          <a:ext cx="679085" cy="679085"/>
        </a:xfrm>
        <a:prstGeom prst="circularArrow">
          <a:avLst>
            <a:gd name="adj1" fmla="val 4688"/>
            <a:gd name="adj2" fmla="val 299029"/>
            <a:gd name="adj3" fmla="val 2289040"/>
            <a:gd name="adj4" fmla="val 16491293"/>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362" y="237162"/>
          <a:ext cx="493398" cy="49339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359" y="-26464"/>
          <a:ext cx="531982" cy="531982"/>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DFB31-B006-4E28-B92C-D504C127E591}">
      <dsp:nvSpPr>
        <dsp:cNvPr id="0" name=""/>
        <dsp:cNvSpPr/>
      </dsp:nvSpPr>
      <dsp:spPr>
        <a:xfrm>
          <a:off x="561340" y="434340"/>
          <a:ext cx="530860" cy="530860"/>
        </a:xfrm>
        <a:prstGeom prst="gear9">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p>
      </dsp:txBody>
      <dsp:txXfrm>
        <a:off x="668066" y="558691"/>
        <a:ext cx="317408" cy="272873"/>
      </dsp:txXfrm>
    </dsp:sp>
    <dsp:sp modelId="{E25571C0-0942-44F8-A306-67BB3F310BE5}">
      <dsp:nvSpPr>
        <dsp:cNvPr id="0" name=""/>
        <dsp:cNvSpPr/>
      </dsp:nvSpPr>
      <dsp:spPr>
        <a:xfrm>
          <a:off x="252476" y="308864"/>
          <a:ext cx="386080" cy="386080"/>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p>
      </dsp:txBody>
      <dsp:txXfrm>
        <a:off x="349673" y="406648"/>
        <a:ext cx="191686" cy="190512"/>
      </dsp:txXfrm>
    </dsp:sp>
    <dsp:sp modelId="{D919C440-CD69-45C5-B51F-AF07604825B6}">
      <dsp:nvSpPr>
        <dsp:cNvPr id="0" name=""/>
        <dsp:cNvSpPr/>
      </dsp:nvSpPr>
      <dsp:spPr>
        <a:xfrm rot="20700000">
          <a:off x="468720" y="42508"/>
          <a:ext cx="378279" cy="378279"/>
        </a:xfrm>
        <a:prstGeom prst="gear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a:t> </a:t>
          </a:r>
        </a:p>
      </dsp:txBody>
      <dsp:txXfrm rot="-20700000">
        <a:off x="551688" y="125476"/>
        <a:ext cx="212344" cy="212344"/>
      </dsp:txXfrm>
    </dsp:sp>
    <dsp:sp modelId="{26E8E3F7-3BE3-4658-8D8A-67C1F4C42542}">
      <dsp:nvSpPr>
        <dsp:cNvPr id="0" name=""/>
        <dsp:cNvSpPr/>
      </dsp:nvSpPr>
      <dsp:spPr>
        <a:xfrm>
          <a:off x="492400" y="368482"/>
          <a:ext cx="679500" cy="679500"/>
        </a:xfrm>
        <a:prstGeom prst="circularArrow">
          <a:avLst>
            <a:gd name="adj1" fmla="val 4688"/>
            <a:gd name="adj2" fmla="val 299029"/>
            <a:gd name="adj3" fmla="val 2289157"/>
            <a:gd name="adj4" fmla="val 1649083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3AA5648-A253-427B-BFCF-C4BE5AFEBCC4}">
      <dsp:nvSpPr>
        <dsp:cNvPr id="0" name=""/>
        <dsp:cNvSpPr/>
      </dsp:nvSpPr>
      <dsp:spPr>
        <a:xfrm>
          <a:off x="184101" y="237296"/>
          <a:ext cx="493699" cy="493699"/>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274E67A-521A-467A-A57A-16186A85C171}">
      <dsp:nvSpPr>
        <dsp:cNvPr id="0" name=""/>
        <dsp:cNvSpPr/>
      </dsp:nvSpPr>
      <dsp:spPr>
        <a:xfrm>
          <a:off x="381220" y="-26491"/>
          <a:ext cx="532307" cy="532307"/>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drawing1.xml><?xml version="1.0" encoding="utf-8"?>
<c:userShapes xmlns:c="http://schemas.openxmlformats.org/drawingml/2006/chart">
  <cdr:relSizeAnchor xmlns:cdr="http://schemas.openxmlformats.org/drawingml/2006/chartDrawing">
    <cdr:from>
      <cdr:x>0.14847</cdr:x>
      <cdr:y>0.71004</cdr:y>
    </cdr:from>
    <cdr:to>
      <cdr:x>0.28018</cdr:x>
      <cdr:y>0.90017</cdr:y>
    </cdr:to>
    <cdr:sp macro="" textlink="">
      <cdr:nvSpPr>
        <cdr:cNvPr id="2" name="Rectangle 1"/>
        <cdr:cNvSpPr/>
      </cdr:nvSpPr>
      <cdr:spPr>
        <a:xfrm xmlns:a="http://schemas.openxmlformats.org/drawingml/2006/main">
          <a:off x="1228683" y="3448070"/>
          <a:ext cx="1089973" cy="923302"/>
        </a:xfrm>
        <a:prstGeom xmlns:a="http://schemas.openxmlformats.org/drawingml/2006/main" prst="rect">
          <a:avLst/>
        </a:prstGeom>
        <a:noFill xmlns:a="http://schemas.openxmlformats.org/drawingml/2006/main"/>
      </cdr:spPr>
      <cdr:txBody>
        <a:bodyPr xmlns:a="http://schemas.openxmlformats.org/drawingml/2006/main" wrap="square" lIns="91440" tIns="45720" rIns="91440" bIns="45720">
          <a:spAutoFit/>
        </a:bodyPr>
        <a:lstStyle xmlns:a="http://schemas.openxmlformats.org/drawingml/2006/main"/>
        <a:p xmlns:a="http://schemas.openxmlformats.org/drawingml/2006/main">
          <a:pPr algn="ctr"/>
          <a:r>
            <a:rPr lang="en-US" sz="5400" b="0" cap="none" spc="0" dirty="0">
              <a:ln w="0"/>
              <a:solidFill>
                <a:schemeClr val="tx1"/>
              </a:solidFill>
              <a:effectLst>
                <a:outerShdw blurRad="38100" dist="19050" dir="2700000" algn="tl" rotWithShape="0">
                  <a:schemeClr val="dk1">
                    <a:alpha val="40000"/>
                  </a:schemeClr>
                </a:outerShdw>
              </a:effectLst>
            </a:rPr>
            <a:t>1X</a:t>
          </a:r>
        </a:p>
      </cdr:txBody>
    </cdr:sp>
  </cdr:relSizeAnchor>
  <cdr:relSizeAnchor xmlns:cdr="http://schemas.openxmlformats.org/drawingml/2006/chartDrawing">
    <cdr:from>
      <cdr:x>0.4696</cdr:x>
      <cdr:y>0.61196</cdr:y>
    </cdr:from>
    <cdr:to>
      <cdr:x>0.59418</cdr:x>
      <cdr:y>0.8021</cdr:y>
    </cdr:to>
    <cdr:sp macro="" textlink="">
      <cdr:nvSpPr>
        <cdr:cNvPr id="3" name="Rectangle 2"/>
        <cdr:cNvSpPr/>
      </cdr:nvSpPr>
      <cdr:spPr>
        <a:xfrm xmlns:a="http://schemas.openxmlformats.org/drawingml/2006/main">
          <a:off x="3886200" y="2971800"/>
          <a:ext cx="1031051"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5400" dirty="0">
              <a:ln w="0"/>
              <a:solidFill>
                <a:schemeClr val="tx1"/>
              </a:solidFill>
              <a:effectLst>
                <a:outerShdw blurRad="38100" dist="19050" dir="2700000" algn="tl" rotWithShape="0">
                  <a:schemeClr val="dk1">
                    <a:alpha val="40000"/>
                  </a:schemeClr>
                </a:outerShdw>
              </a:effectLst>
            </a:rPr>
            <a:t>2</a:t>
          </a:r>
          <a:r>
            <a:rPr lang="en-US" sz="5400" b="0" cap="none" spc="0" dirty="0">
              <a:ln w="0"/>
              <a:solidFill>
                <a:schemeClr val="tx1"/>
              </a:solidFill>
              <a:effectLst>
                <a:outerShdw blurRad="38100" dist="19050" dir="2700000" algn="tl" rotWithShape="0">
                  <a:schemeClr val="dk1">
                    <a:alpha val="40000"/>
                  </a:schemeClr>
                </a:outerShdw>
              </a:effectLst>
            </a:rPr>
            <a:t>X</a:t>
          </a:r>
        </a:p>
      </cdr:txBody>
    </cdr:sp>
  </cdr:relSizeAnchor>
  <cdr:relSizeAnchor xmlns:cdr="http://schemas.openxmlformats.org/drawingml/2006/chartDrawing">
    <cdr:from>
      <cdr:x>0.78266</cdr:x>
      <cdr:y>0.28245</cdr:y>
    </cdr:from>
    <cdr:to>
      <cdr:x>0.90725</cdr:x>
      <cdr:y>0.47258</cdr:y>
    </cdr:to>
    <cdr:sp macro="" textlink="">
      <cdr:nvSpPr>
        <cdr:cNvPr id="4" name="Rectangle 3"/>
        <cdr:cNvSpPr/>
      </cdr:nvSpPr>
      <cdr:spPr>
        <a:xfrm xmlns:a="http://schemas.openxmlformats.org/drawingml/2006/main">
          <a:off x="6477000" y="1371600"/>
          <a:ext cx="1031051" cy="923330"/>
        </a:xfrm>
        <a:prstGeom xmlns:a="http://schemas.openxmlformats.org/drawingml/2006/main" prst="rect">
          <a:avLst/>
        </a:prstGeom>
        <a:noFill xmlns:a="http://schemas.openxmlformats.org/drawingml/2006/main"/>
      </cdr:spPr>
      <cdr:txBody>
        <a:bodyPr xmlns:a="http://schemas.openxmlformats.org/drawingml/2006/main" wrap="none" lIns="91440" tIns="45720" rIns="91440" bIns="4572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5400" dirty="0">
              <a:ln w="0"/>
              <a:solidFill>
                <a:schemeClr val="tx1"/>
              </a:solidFill>
              <a:effectLst>
                <a:outerShdw blurRad="38100" dist="19050" dir="2700000" algn="tl" rotWithShape="0">
                  <a:schemeClr val="dk1">
                    <a:alpha val="40000"/>
                  </a:schemeClr>
                </a:outerShdw>
              </a:effectLst>
            </a:rPr>
            <a:t>4</a:t>
          </a:r>
          <a:r>
            <a:rPr lang="en-US" sz="5400" b="0" cap="none" spc="0" dirty="0">
              <a:ln w="0"/>
              <a:solidFill>
                <a:schemeClr val="tx1"/>
              </a:solidFill>
              <a:effectLst>
                <a:outerShdw blurRad="38100" dist="19050" dir="2700000" algn="tl" rotWithShape="0">
                  <a:schemeClr val="dk1">
                    <a:alpha val="40000"/>
                  </a:schemeClr>
                </a:outerShdw>
              </a:effectLst>
            </a:rPr>
            <a:t>X</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899" cy="35548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317479" y="0"/>
            <a:ext cx="4068899" cy="355484"/>
          </a:xfrm>
          <a:prstGeom prst="rect">
            <a:avLst/>
          </a:prstGeom>
        </p:spPr>
        <p:txBody>
          <a:bodyPr vert="horz" lIns="91440" tIns="45720" rIns="91440" bIns="45720" rtlCol="0"/>
          <a:lstStyle>
            <a:lvl1pPr algn="r">
              <a:defRPr sz="1200"/>
            </a:lvl1pPr>
          </a:lstStyle>
          <a:p>
            <a:fld id="{7DB8E70B-7636-41C2-8606-513A963ECE5B}" type="datetimeFigureOut">
              <a:rPr lang="en-US" smtClean="0"/>
              <a:t>8/2/2019</a:t>
            </a:fld>
            <a:endParaRPr lang="en-US"/>
          </a:p>
        </p:txBody>
      </p:sp>
      <p:sp>
        <p:nvSpPr>
          <p:cNvPr id="4" name="Footer Placeholder 3"/>
          <p:cNvSpPr>
            <a:spLocks noGrp="1"/>
          </p:cNvSpPr>
          <p:nvPr>
            <p:ph type="ftr" sz="quarter" idx="2"/>
          </p:nvPr>
        </p:nvSpPr>
        <p:spPr>
          <a:xfrm>
            <a:off x="1" y="6746991"/>
            <a:ext cx="4068899" cy="35548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317479" y="6746991"/>
            <a:ext cx="4068899" cy="355484"/>
          </a:xfrm>
          <a:prstGeom prst="rect">
            <a:avLst/>
          </a:prstGeom>
        </p:spPr>
        <p:txBody>
          <a:bodyPr vert="horz" lIns="91440" tIns="45720" rIns="91440" bIns="45720" rtlCol="0" anchor="b"/>
          <a:lstStyle>
            <a:lvl1pPr algn="r">
              <a:defRPr sz="1200"/>
            </a:lvl1pPr>
          </a:lstStyle>
          <a:p>
            <a:fld id="{72935830-03F7-4F81-A865-C039370F89C7}" type="slidenum">
              <a:rPr lang="en-US" smtClean="0"/>
              <a:t>‹#›</a:t>
            </a:fld>
            <a:endParaRPr lang="en-US"/>
          </a:p>
        </p:txBody>
      </p:sp>
    </p:spTree>
    <p:extLst>
      <p:ext uri="{BB962C8B-B14F-4D97-AF65-F5344CB8AC3E}">
        <p14:creationId xmlns:p14="http://schemas.microsoft.com/office/powerpoint/2010/main" val="34586152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68339" cy="356357"/>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7964" y="0"/>
            <a:ext cx="4068339" cy="356357"/>
          </a:xfrm>
          <a:prstGeom prst="rect">
            <a:avLst/>
          </a:prstGeom>
        </p:spPr>
        <p:txBody>
          <a:bodyPr vert="horz" lIns="94229" tIns="47114" rIns="94229" bIns="47114" rtlCol="0"/>
          <a:lstStyle>
            <a:lvl1pPr algn="r">
              <a:defRPr sz="1200"/>
            </a:lvl1pPr>
          </a:lstStyle>
          <a:p>
            <a:fld id="{224FE758-00BC-4C5D-BAC9-B0DF6CA916E9}" type="datetimeFigureOut">
              <a:rPr lang="en-US" smtClean="0"/>
              <a:t>8/2/2019</a:t>
            </a:fld>
            <a:endParaRPr lang="en-US"/>
          </a:p>
        </p:txBody>
      </p:sp>
      <p:sp>
        <p:nvSpPr>
          <p:cNvPr id="4" name="Slide Image Placeholder 3"/>
          <p:cNvSpPr>
            <a:spLocks noGrp="1" noRot="1" noChangeAspect="1"/>
          </p:cNvSpPr>
          <p:nvPr>
            <p:ph type="sldImg" idx="2"/>
          </p:nvPr>
        </p:nvSpPr>
        <p:spPr>
          <a:xfrm>
            <a:off x="2563813" y="887413"/>
            <a:ext cx="4260850" cy="2397125"/>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418066"/>
            <a:ext cx="7510780" cy="2796600"/>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6746119"/>
            <a:ext cx="4068339" cy="356356"/>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7964" y="6746119"/>
            <a:ext cx="4068339" cy="356356"/>
          </a:xfrm>
          <a:prstGeom prst="rect">
            <a:avLst/>
          </a:prstGeom>
        </p:spPr>
        <p:txBody>
          <a:bodyPr vert="horz" lIns="94229" tIns="47114" rIns="94229" bIns="47114" rtlCol="0" anchor="b"/>
          <a:lstStyle>
            <a:lvl1pPr algn="r">
              <a:defRPr sz="1200"/>
            </a:lvl1pPr>
          </a:lstStyle>
          <a:p>
            <a:fld id="{22A4E5EC-1DC5-4063-8E0F-0FFFEE5AF847}" type="slidenum">
              <a:rPr lang="en-US" smtClean="0"/>
              <a:t>‹#›</a:t>
            </a:fld>
            <a:endParaRPr lang="en-US"/>
          </a:p>
        </p:txBody>
      </p:sp>
    </p:spTree>
    <p:extLst>
      <p:ext uri="{BB962C8B-B14F-4D97-AF65-F5344CB8AC3E}">
        <p14:creationId xmlns:p14="http://schemas.microsoft.com/office/powerpoint/2010/main" val="25963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A4E5EC-1DC5-4063-8E0F-0FFFEE5AF847}" type="slidenum">
              <a:rPr lang="en-US" smtClean="0"/>
              <a:t>1</a:t>
            </a:fld>
            <a:endParaRPr lang="en-US"/>
          </a:p>
        </p:txBody>
      </p:sp>
    </p:spTree>
    <p:extLst>
      <p:ext uri="{BB962C8B-B14F-4D97-AF65-F5344CB8AC3E}">
        <p14:creationId xmlns:p14="http://schemas.microsoft.com/office/powerpoint/2010/main" val="3466553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11</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extLst>
      <p:ext uri="{BB962C8B-B14F-4D97-AF65-F5344CB8AC3E}">
        <p14:creationId xmlns:p14="http://schemas.microsoft.com/office/powerpoint/2010/main" val="165656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3092368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570748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14</a:t>
            </a:fld>
            <a:endParaRPr lang="en-US"/>
          </a:p>
        </p:txBody>
      </p:sp>
    </p:spTree>
    <p:extLst>
      <p:ext uri="{BB962C8B-B14F-4D97-AF65-F5344CB8AC3E}">
        <p14:creationId xmlns:p14="http://schemas.microsoft.com/office/powerpoint/2010/main" val="7101000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86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46C2C93C-EB47-4456-838A-19EFD35462B5}" type="slidenum">
              <a:rPr lang="en-US" smtClean="0"/>
              <a:pPr defTabSz="933160" eaLnBrk="1" hangingPunct="1"/>
              <a:t>15</a:t>
            </a:fld>
            <a:endParaRPr lang="en-US"/>
          </a:p>
        </p:txBody>
      </p:sp>
    </p:spTree>
    <p:extLst>
      <p:ext uri="{BB962C8B-B14F-4D97-AF65-F5344CB8AC3E}">
        <p14:creationId xmlns:p14="http://schemas.microsoft.com/office/powerpoint/2010/main" val="4003474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7DAA2C-696A-0245-966C-6BFCED7AC8F7}" type="slidenum">
              <a:rPr lang="en-US" smtClean="0"/>
              <a:t>21</a:t>
            </a:fld>
            <a:endParaRPr lang="en-US" dirty="0"/>
          </a:p>
        </p:txBody>
      </p:sp>
    </p:spTree>
    <p:extLst>
      <p:ext uri="{BB962C8B-B14F-4D97-AF65-F5344CB8AC3E}">
        <p14:creationId xmlns:p14="http://schemas.microsoft.com/office/powerpoint/2010/main" val="13543456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575" indent="-294452" eaLnBrk="0" hangingPunct="0">
              <a:defRPr>
                <a:solidFill>
                  <a:schemeClr val="tx1"/>
                </a:solidFill>
                <a:latin typeface="Arial" charset="0"/>
                <a:cs typeface="Arial" charset="0"/>
              </a:defRPr>
            </a:lvl2pPr>
            <a:lvl3pPr marL="1177807" indent="-235561" eaLnBrk="0" hangingPunct="0">
              <a:defRPr>
                <a:solidFill>
                  <a:schemeClr val="tx1"/>
                </a:solidFill>
                <a:latin typeface="Arial" charset="0"/>
                <a:cs typeface="Arial" charset="0"/>
              </a:defRPr>
            </a:lvl3pPr>
            <a:lvl4pPr marL="1648930" indent="-235561" eaLnBrk="0" hangingPunct="0">
              <a:defRPr>
                <a:solidFill>
                  <a:schemeClr val="tx1"/>
                </a:solidFill>
                <a:latin typeface="Arial" charset="0"/>
                <a:cs typeface="Arial" charset="0"/>
              </a:defRPr>
            </a:lvl4pPr>
            <a:lvl5pPr marL="2120053" indent="-235561" eaLnBrk="0" hangingPunct="0">
              <a:defRPr>
                <a:solidFill>
                  <a:schemeClr val="tx1"/>
                </a:solidFill>
                <a:latin typeface="Arial" charset="0"/>
                <a:cs typeface="Arial" charset="0"/>
              </a:defRPr>
            </a:lvl5pPr>
            <a:lvl6pPr marL="2591175" indent="-235561" eaLnBrk="0" fontAlgn="base" hangingPunct="0">
              <a:spcBef>
                <a:spcPct val="0"/>
              </a:spcBef>
              <a:spcAft>
                <a:spcPct val="0"/>
              </a:spcAft>
              <a:defRPr>
                <a:solidFill>
                  <a:schemeClr val="tx1"/>
                </a:solidFill>
                <a:latin typeface="Arial" charset="0"/>
                <a:cs typeface="Arial" charset="0"/>
              </a:defRPr>
            </a:lvl6pPr>
            <a:lvl7pPr marL="3062298" indent="-235561" eaLnBrk="0" fontAlgn="base" hangingPunct="0">
              <a:spcBef>
                <a:spcPct val="0"/>
              </a:spcBef>
              <a:spcAft>
                <a:spcPct val="0"/>
              </a:spcAft>
              <a:defRPr>
                <a:solidFill>
                  <a:schemeClr val="tx1"/>
                </a:solidFill>
                <a:latin typeface="Arial" charset="0"/>
                <a:cs typeface="Arial" charset="0"/>
              </a:defRPr>
            </a:lvl7pPr>
            <a:lvl8pPr marL="3533421" indent="-235561" eaLnBrk="0" fontAlgn="base" hangingPunct="0">
              <a:spcBef>
                <a:spcPct val="0"/>
              </a:spcBef>
              <a:spcAft>
                <a:spcPct val="0"/>
              </a:spcAft>
              <a:defRPr>
                <a:solidFill>
                  <a:schemeClr val="tx1"/>
                </a:solidFill>
                <a:latin typeface="Arial" charset="0"/>
                <a:cs typeface="Arial" charset="0"/>
              </a:defRPr>
            </a:lvl8pPr>
            <a:lvl9pPr marL="4004544" indent="-235561" eaLnBrk="0" fontAlgn="base" hangingPunct="0">
              <a:spcBef>
                <a:spcPct val="0"/>
              </a:spcBef>
              <a:spcAft>
                <a:spcPct val="0"/>
              </a:spcAft>
              <a:defRPr>
                <a:solidFill>
                  <a:schemeClr val="tx1"/>
                </a:solidFill>
                <a:latin typeface="Arial" charset="0"/>
                <a:cs typeface="Arial" charset="0"/>
              </a:defRPr>
            </a:lvl9pPr>
          </a:lstStyle>
          <a:p>
            <a:pPr defTabSz="942246" eaLnBrk="1" hangingPunct="1"/>
            <a:fld id="{F20A3987-9ED3-4B97-B520-24E649A20605}" type="slidenum">
              <a:rPr lang="en-US" smtClean="0"/>
              <a:pPr defTabSz="942246" eaLnBrk="1" hangingPunct="1"/>
              <a:t>22</a:t>
            </a:fld>
            <a:endParaRPr lang="en-US" dirty="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We have found it useful to categorize risk into 3 primary categories.  </a:t>
            </a:r>
          </a:p>
          <a:p>
            <a:pPr eaLnBrk="1" hangingPunct="1"/>
            <a:endParaRPr lang="en-US" dirty="0"/>
          </a:p>
          <a:p>
            <a:pPr eaLnBrk="1" hangingPunct="1"/>
            <a:r>
              <a:rPr lang="en-US" dirty="0"/>
              <a:t>Delivery Failure</a:t>
            </a:r>
          </a:p>
          <a:p>
            <a:pPr eaLnBrk="1" hangingPunct="1"/>
            <a:r>
              <a:rPr lang="en-US" dirty="0"/>
              <a:t>Business Case Failure</a:t>
            </a:r>
          </a:p>
          <a:p>
            <a:pPr eaLnBrk="1" hangingPunct="1"/>
            <a:r>
              <a:rPr lang="en-US" dirty="0"/>
              <a:t>And Collateral Damage</a:t>
            </a:r>
          </a:p>
        </p:txBody>
      </p:sp>
    </p:spTree>
    <p:extLst>
      <p:ext uri="{BB962C8B-B14F-4D97-AF65-F5344CB8AC3E}">
        <p14:creationId xmlns:p14="http://schemas.microsoft.com/office/powerpoint/2010/main" val="38680254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23</a:t>
            </a:fld>
            <a:endParaRPr lang="en-US" dirty="0"/>
          </a:p>
        </p:txBody>
      </p:sp>
    </p:spTree>
    <p:extLst>
      <p:ext uri="{BB962C8B-B14F-4D97-AF65-F5344CB8AC3E}">
        <p14:creationId xmlns:p14="http://schemas.microsoft.com/office/powerpoint/2010/main" val="1192578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9F4CFA49-8CE4-4158-AAA8-7933E6B45F2C}" type="slidenum">
              <a:rPr lang="en-US" smtClean="0"/>
              <a:pPr defTabSz="966604" eaLnBrk="1" hangingPunct="1"/>
              <a:t>24</a:t>
            </a:fld>
            <a:endParaRPr 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But what if we deliver on time but the market doesn’t care?  This is the classic case of Iridium.  Huge undertaking, huge failure.  The phones were huge, over a pound.  The phones didn’t work inside buildings—not very useful.  And the cost were prohibitive.  </a:t>
            </a:r>
          </a:p>
        </p:txBody>
      </p:sp>
    </p:spTree>
    <p:extLst>
      <p:ext uri="{BB962C8B-B14F-4D97-AF65-F5344CB8AC3E}">
        <p14:creationId xmlns:p14="http://schemas.microsoft.com/office/powerpoint/2010/main" val="25060640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25</a:t>
            </a:fld>
            <a:endParaRPr lang="en-US"/>
          </a:p>
        </p:txBody>
      </p:sp>
    </p:spTree>
    <p:extLst>
      <p:ext uri="{BB962C8B-B14F-4D97-AF65-F5344CB8AC3E}">
        <p14:creationId xmlns:p14="http://schemas.microsoft.com/office/powerpoint/2010/main" val="3577871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63813" y="887413"/>
            <a:ext cx="4260850" cy="239712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894D0A5C-6B8D-8740-ACDD-A40F7FCA9420}" type="slidenum">
              <a:rPr lang="en-US" smtClean="0"/>
              <a:pPr/>
              <a:t>2</a:t>
            </a:fld>
            <a:endParaRPr lang="en-US"/>
          </a:p>
        </p:txBody>
      </p:sp>
    </p:spTree>
    <p:extLst>
      <p:ext uri="{BB962C8B-B14F-4D97-AF65-F5344CB8AC3E}">
        <p14:creationId xmlns:p14="http://schemas.microsoft.com/office/powerpoint/2010/main" val="41220316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E6E208AB-FE89-4A7A-9C03-EC6355F9D2DC}" type="slidenum">
              <a:rPr lang="en-CA" altLang="en-US" sz="1300" smtClean="0">
                <a:latin typeface="Arial" panose="020B0604020202020204" pitchFamily="34" charset="0"/>
              </a:rPr>
              <a:pPr>
                <a:spcBef>
                  <a:spcPct val="0"/>
                </a:spcBef>
              </a:pPr>
              <a:t>29</a:t>
            </a:fld>
            <a:endParaRPr lang="en-CA" altLang="en-US" sz="1300" smtClean="0">
              <a:latin typeface="Arial" panose="020B0604020202020204" pitchFamily="34" charset="0"/>
            </a:endParaRPr>
          </a:p>
        </p:txBody>
      </p:sp>
      <p:sp>
        <p:nvSpPr>
          <p:cNvPr id="69635" name="Rectangle 6"/>
          <p:cNvSpPr>
            <a:spLocks noGrp="1" noRot="1" noChangeAspect="1" noChangeArrowheads="1" noTextEdit="1"/>
          </p:cNvSpPr>
          <p:nvPr>
            <p:ph type="sldImg"/>
          </p:nvPr>
        </p:nvSpPr>
        <p:spPr>
          <a:xfrm>
            <a:off x="765175" y="173038"/>
            <a:ext cx="3073400" cy="1730375"/>
          </a:xfrm>
          <a:ln/>
        </p:spPr>
      </p:sp>
      <p:sp>
        <p:nvSpPr>
          <p:cNvPr id="69636"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altLang="en-US" smtClean="0"/>
              <a:t>[Purpose of slide]	[#]</a:t>
            </a:r>
          </a:p>
          <a:p>
            <a:pPr lvl="1" eaLnBrk="1" hangingPunct="1"/>
            <a:r>
              <a:rPr lang="en-CA" altLang="en-US" smtClean="0"/>
              <a:t>[Information]</a:t>
            </a:r>
          </a:p>
          <a:p>
            <a:pPr eaLnBrk="1" hangingPunct="1"/>
            <a:endParaRPr lang="en-CA" altLang="en-US" smtClean="0"/>
          </a:p>
        </p:txBody>
      </p:sp>
      <p:sp>
        <p:nvSpPr>
          <p:cNvPr id="69637"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CA" altLang="en-US" sz="1300" smtClean="0">
                <a:latin typeface="Arial" panose="020B0604020202020204" pitchFamily="34" charset="0"/>
              </a:rPr>
              <a:t>© International Institute of Business Analysis</a:t>
            </a:r>
            <a:r>
              <a:rPr lang="en-CA" altLang="en-US" sz="1300" baseline="30000" smtClean="0">
                <a:latin typeface="Arial" panose="020B0604020202020204" pitchFamily="34" charset="0"/>
              </a:rPr>
              <a:t>®</a:t>
            </a:r>
          </a:p>
        </p:txBody>
      </p:sp>
    </p:spTree>
    <p:extLst>
      <p:ext uri="{BB962C8B-B14F-4D97-AF65-F5344CB8AC3E}">
        <p14:creationId xmlns:p14="http://schemas.microsoft.com/office/powerpoint/2010/main" val="1960614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fld id="{D4DBE009-618F-4D84-9E0F-4FD7B91019F8}" type="slidenum">
              <a:rPr lang="en-CA" altLang="en-US" sz="1300" smtClean="0">
                <a:latin typeface="Arial" panose="020B0604020202020204" pitchFamily="34" charset="0"/>
              </a:rPr>
              <a:pPr>
                <a:spcBef>
                  <a:spcPct val="0"/>
                </a:spcBef>
              </a:pPr>
              <a:t>30</a:t>
            </a:fld>
            <a:endParaRPr lang="en-CA" altLang="en-US" sz="1300" smtClean="0">
              <a:latin typeface="Arial" panose="020B0604020202020204" pitchFamily="34" charset="0"/>
            </a:endParaRPr>
          </a:p>
        </p:txBody>
      </p:sp>
      <p:sp>
        <p:nvSpPr>
          <p:cNvPr id="71683" name="Rectangle 6"/>
          <p:cNvSpPr>
            <a:spLocks noGrp="1" noRot="1" noChangeAspect="1" noChangeArrowheads="1" noTextEdit="1"/>
          </p:cNvSpPr>
          <p:nvPr>
            <p:ph type="sldImg"/>
          </p:nvPr>
        </p:nvSpPr>
        <p:spPr>
          <a:xfrm>
            <a:off x="765175" y="173038"/>
            <a:ext cx="3073400" cy="1730375"/>
          </a:xfrm>
          <a:ln/>
        </p:spPr>
      </p:sp>
      <p:sp>
        <p:nvSpPr>
          <p:cNvPr id="71684"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altLang="en-US" smtClean="0"/>
              <a:t>[Purpose of slide]	[#]</a:t>
            </a:r>
          </a:p>
          <a:p>
            <a:pPr lvl="1" eaLnBrk="1" hangingPunct="1"/>
            <a:r>
              <a:rPr lang="en-CA" altLang="en-US" smtClean="0"/>
              <a:t>[Information]</a:t>
            </a:r>
          </a:p>
          <a:p>
            <a:pPr eaLnBrk="1" hangingPunct="1"/>
            <a:endParaRPr lang="en-CA" altLang="en-US" smtClean="0"/>
          </a:p>
        </p:txBody>
      </p:sp>
      <p:sp>
        <p:nvSpPr>
          <p:cNvPr id="71685" name="Rectangle 6"/>
          <p:cNvSpPr>
            <a:spLocks noGrp="1" noChangeArrowheads="1"/>
          </p:cNvSpPr>
          <p:nvPr>
            <p:ph type="ftr" sz="quarter" idx="4"/>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1388">
              <a:spcBef>
                <a:spcPct val="30000"/>
              </a:spcBef>
              <a:defRPr sz="1200">
                <a:solidFill>
                  <a:schemeClr val="tx1"/>
                </a:solidFill>
                <a:latin typeface="Times New Roman" panose="02020603050405020304" pitchFamily="18" charset="0"/>
                <a:cs typeface="Arial" panose="020B0604020202020204" pitchFamily="34" charset="0"/>
              </a:defRPr>
            </a:lvl1pPr>
            <a:lvl2pPr marL="765175" indent="-293688" defTabSz="941388">
              <a:spcBef>
                <a:spcPct val="30000"/>
              </a:spcBef>
              <a:defRPr sz="1200">
                <a:solidFill>
                  <a:schemeClr val="tx1"/>
                </a:solidFill>
                <a:latin typeface="Times New Roman" panose="02020603050405020304" pitchFamily="18" charset="0"/>
                <a:cs typeface="Arial" panose="020B0604020202020204" pitchFamily="34" charset="0"/>
              </a:defRPr>
            </a:lvl2pPr>
            <a:lvl3pPr marL="1176338" indent="-234950" defTabSz="941388">
              <a:spcBef>
                <a:spcPct val="30000"/>
              </a:spcBef>
              <a:defRPr sz="1200">
                <a:solidFill>
                  <a:schemeClr val="tx1"/>
                </a:solidFill>
                <a:latin typeface="Times New Roman" panose="02020603050405020304" pitchFamily="18" charset="0"/>
                <a:cs typeface="Arial" panose="020B0604020202020204" pitchFamily="34" charset="0"/>
              </a:defRPr>
            </a:lvl3pPr>
            <a:lvl4pPr marL="1647825" indent="-234950" defTabSz="941388">
              <a:spcBef>
                <a:spcPct val="30000"/>
              </a:spcBef>
              <a:defRPr sz="1200">
                <a:solidFill>
                  <a:schemeClr val="tx1"/>
                </a:solidFill>
                <a:latin typeface="Times New Roman" panose="02020603050405020304" pitchFamily="18" charset="0"/>
                <a:cs typeface="Arial" panose="020B0604020202020204" pitchFamily="34" charset="0"/>
              </a:defRPr>
            </a:lvl4pPr>
            <a:lvl5pPr marL="2119313" indent="-234950" defTabSz="941388">
              <a:spcBef>
                <a:spcPct val="30000"/>
              </a:spcBef>
              <a:defRPr sz="1200">
                <a:solidFill>
                  <a:schemeClr val="tx1"/>
                </a:solidFill>
                <a:latin typeface="Times New Roman" panose="02020603050405020304" pitchFamily="18" charset="0"/>
                <a:cs typeface="Arial" panose="020B0604020202020204" pitchFamily="34" charset="0"/>
              </a:defRPr>
            </a:lvl5pPr>
            <a:lvl6pPr marL="25765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30337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909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948113" indent="-234950" defTabSz="941388"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spcBef>
                <a:spcPct val="0"/>
              </a:spcBef>
            </a:pPr>
            <a:r>
              <a:rPr lang="en-CA" altLang="en-US" sz="1300" smtClean="0">
                <a:latin typeface="Arial" panose="020B0604020202020204" pitchFamily="34" charset="0"/>
              </a:rPr>
              <a:t>© International Institute of Business Analysis</a:t>
            </a:r>
            <a:r>
              <a:rPr lang="en-CA" altLang="en-US" sz="1300" baseline="30000" smtClean="0">
                <a:latin typeface="Arial" panose="020B0604020202020204" pitchFamily="34" charset="0"/>
              </a:rPr>
              <a:t>®</a:t>
            </a:r>
          </a:p>
        </p:txBody>
      </p:sp>
    </p:spTree>
    <p:extLst>
      <p:ext uri="{BB962C8B-B14F-4D97-AF65-F5344CB8AC3E}">
        <p14:creationId xmlns:p14="http://schemas.microsoft.com/office/powerpoint/2010/main" val="16400760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xfrm>
            <a:off x="1993900" y="139700"/>
            <a:ext cx="2455863" cy="1382713"/>
          </a:xfrm>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9475508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txBox="1">
            <a:spLocks noGrp="1" noChangeArrowheads="1"/>
          </p:cNvSpPr>
          <p:nvPr/>
        </p:nvSpPr>
        <p:spPr bwMode="auto">
          <a:xfrm>
            <a:off x="11430000" y="5297488"/>
            <a:ext cx="1711325"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90" tIns="48795" rIns="97590" bIns="48795" anchor="b"/>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algn="r" eaLnBrk="1" hangingPunct="1">
              <a:spcBef>
                <a:spcPct val="0"/>
              </a:spcBef>
            </a:pPr>
            <a:fld id="{ABDCF7E1-EFB6-4709-A5D7-9AB05861123F}" type="slidenum">
              <a:rPr lang="en-CA" altLang="en-US" sz="2800">
                <a:latin typeface="Arial" panose="020B0604020202020204" pitchFamily="34" charset="0"/>
              </a:rPr>
              <a:pPr algn="r" eaLnBrk="1" hangingPunct="1">
                <a:spcBef>
                  <a:spcPct val="0"/>
                </a:spcBef>
              </a:pPr>
              <a:t>32</a:t>
            </a:fld>
            <a:endParaRPr lang="en-CA" altLang="en-US" sz="2800">
              <a:latin typeface="Arial" panose="020B0604020202020204" pitchFamily="34" charset="0"/>
            </a:endParaRPr>
          </a:p>
        </p:txBody>
      </p:sp>
      <p:sp>
        <p:nvSpPr>
          <p:cNvPr id="75779" name="Rectangle 6"/>
          <p:cNvSpPr>
            <a:spLocks noGrp="1" noRot="1" noChangeAspect="1" noChangeArrowheads="1" noTextEdit="1"/>
          </p:cNvSpPr>
          <p:nvPr>
            <p:ph type="sldImg"/>
          </p:nvPr>
        </p:nvSpPr>
        <p:spPr>
          <a:xfrm>
            <a:off x="1993900" y="139700"/>
            <a:ext cx="2455863" cy="1382713"/>
          </a:xfrm>
          <a:ln/>
        </p:spPr>
      </p:sp>
      <p:sp>
        <p:nvSpPr>
          <p:cNvPr id="75780" name="Rectangle 7"/>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en-CA" altLang="en-US" smtClean="0"/>
              <a:t>[Purpose of slide]	[#]</a:t>
            </a:r>
          </a:p>
          <a:p>
            <a:pPr lvl="1" eaLnBrk="1" hangingPunct="1"/>
            <a:r>
              <a:rPr lang="en-CA" altLang="en-US" smtClean="0"/>
              <a:t>[Information]</a:t>
            </a:r>
          </a:p>
          <a:p>
            <a:pPr eaLnBrk="1" hangingPunct="1"/>
            <a:endParaRPr lang="en-CA" altLang="en-US" smtClean="0"/>
          </a:p>
        </p:txBody>
      </p:sp>
      <p:sp>
        <p:nvSpPr>
          <p:cNvPr id="75781" name="Rectangle 6"/>
          <p:cNvSpPr txBox="1">
            <a:spLocks noGrp="1" noChangeArrowheads="1"/>
          </p:cNvSpPr>
          <p:nvPr/>
        </p:nvSpPr>
        <p:spPr bwMode="auto">
          <a:xfrm>
            <a:off x="0" y="5378450"/>
            <a:ext cx="112093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90" tIns="48795" rIns="97590" bIns="48795" anchor="b"/>
          <a:lstStyle>
            <a:lvl1pPr>
              <a:spcBef>
                <a:spcPct val="30000"/>
              </a:spcBef>
              <a:defRPr sz="1200">
                <a:solidFill>
                  <a:schemeClr val="tx1"/>
                </a:solidFill>
                <a:latin typeface="Times New Roman" panose="02020603050405020304" pitchFamily="18" charset="0"/>
                <a:cs typeface="Arial" panose="020B0604020202020204" pitchFamily="34" charset="0"/>
              </a:defRPr>
            </a:lvl1pPr>
            <a:lvl2pPr marL="742950" indent="-285750">
              <a:spcBef>
                <a:spcPct val="30000"/>
              </a:spcBef>
              <a:defRPr sz="1200">
                <a:solidFill>
                  <a:schemeClr val="tx1"/>
                </a:solidFill>
                <a:latin typeface="Times New Roman" panose="02020603050405020304" pitchFamily="18" charset="0"/>
                <a:cs typeface="Arial" panose="020B0604020202020204" pitchFamily="34" charset="0"/>
              </a:defRPr>
            </a:lvl2pPr>
            <a:lvl3pPr marL="1143000" indent="-228600">
              <a:spcBef>
                <a:spcPct val="30000"/>
              </a:spcBef>
              <a:defRPr sz="1200">
                <a:solidFill>
                  <a:schemeClr val="tx1"/>
                </a:solidFill>
                <a:latin typeface="Times New Roman" panose="02020603050405020304" pitchFamily="18" charset="0"/>
                <a:cs typeface="Arial" panose="020B0604020202020204" pitchFamily="34" charset="0"/>
              </a:defRPr>
            </a:lvl3pPr>
            <a:lvl4pPr marL="1600200" indent="-228600">
              <a:spcBef>
                <a:spcPct val="30000"/>
              </a:spcBef>
              <a:defRPr sz="1200">
                <a:solidFill>
                  <a:schemeClr val="tx1"/>
                </a:solidFill>
                <a:latin typeface="Times New Roman" panose="02020603050405020304" pitchFamily="18" charset="0"/>
                <a:cs typeface="Arial" panose="020B0604020202020204" pitchFamily="34" charset="0"/>
              </a:defRPr>
            </a:lvl4pPr>
            <a:lvl5pPr marL="2057400" indent="-228600">
              <a:spcBef>
                <a:spcPct val="30000"/>
              </a:spcBef>
              <a:defRPr sz="12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cs typeface="Arial" panose="020B0604020202020204" pitchFamily="34" charset="0"/>
              </a:defRPr>
            </a:lvl9pPr>
          </a:lstStyle>
          <a:p>
            <a:pPr eaLnBrk="1" hangingPunct="1">
              <a:spcBef>
                <a:spcPct val="0"/>
              </a:spcBef>
            </a:pPr>
            <a:r>
              <a:rPr lang="en-CA" altLang="en-US" sz="1300">
                <a:latin typeface="Arial" panose="020B0604020202020204" pitchFamily="34" charset="0"/>
              </a:rPr>
              <a:t>© International Institute of Business Analysis</a:t>
            </a:r>
            <a:r>
              <a:rPr lang="en-CA" altLang="en-US" sz="1300" baseline="30000">
                <a:latin typeface="Arial" panose="020B0604020202020204" pitchFamily="34" charset="0"/>
              </a:rPr>
              <a:t>®</a:t>
            </a:r>
          </a:p>
        </p:txBody>
      </p:sp>
    </p:spTree>
    <p:extLst>
      <p:ext uri="{BB962C8B-B14F-4D97-AF65-F5344CB8AC3E}">
        <p14:creationId xmlns:p14="http://schemas.microsoft.com/office/powerpoint/2010/main" val="2324328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34</a:t>
            </a:fld>
            <a:endParaRPr lang="en-US"/>
          </a:p>
        </p:txBody>
      </p:sp>
    </p:spTree>
    <p:extLst>
      <p:ext uri="{BB962C8B-B14F-4D97-AF65-F5344CB8AC3E}">
        <p14:creationId xmlns:p14="http://schemas.microsoft.com/office/powerpoint/2010/main" val="31954086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6229" eaLnBrk="0" hangingPunct="0">
              <a:defRPr>
                <a:solidFill>
                  <a:schemeClr val="tx1"/>
                </a:solidFill>
                <a:latin typeface="Arial" charset="0"/>
                <a:cs typeface="Arial" charset="0"/>
              </a:defRPr>
            </a:lvl1pPr>
            <a:lvl2pPr marL="765575" indent="-294452" defTabSz="996229" eaLnBrk="0" hangingPunct="0">
              <a:defRPr>
                <a:solidFill>
                  <a:schemeClr val="tx1"/>
                </a:solidFill>
                <a:latin typeface="Arial" charset="0"/>
                <a:cs typeface="Arial" charset="0"/>
              </a:defRPr>
            </a:lvl2pPr>
            <a:lvl3pPr marL="1177807" indent="-235561" defTabSz="996229" eaLnBrk="0" hangingPunct="0">
              <a:defRPr>
                <a:solidFill>
                  <a:schemeClr val="tx1"/>
                </a:solidFill>
                <a:latin typeface="Arial" charset="0"/>
                <a:cs typeface="Arial" charset="0"/>
              </a:defRPr>
            </a:lvl3pPr>
            <a:lvl4pPr marL="1648930" indent="-235561" defTabSz="996229" eaLnBrk="0" hangingPunct="0">
              <a:defRPr>
                <a:solidFill>
                  <a:schemeClr val="tx1"/>
                </a:solidFill>
                <a:latin typeface="Arial" charset="0"/>
                <a:cs typeface="Arial" charset="0"/>
              </a:defRPr>
            </a:lvl4pPr>
            <a:lvl5pPr marL="2120053" indent="-235561" defTabSz="996229" eaLnBrk="0" hangingPunct="0">
              <a:defRPr>
                <a:solidFill>
                  <a:schemeClr val="tx1"/>
                </a:solidFill>
                <a:latin typeface="Arial" charset="0"/>
                <a:cs typeface="Arial" charset="0"/>
              </a:defRPr>
            </a:lvl5pPr>
            <a:lvl6pPr marL="2591175" indent="-235561" defTabSz="996229" eaLnBrk="0" fontAlgn="base" hangingPunct="0">
              <a:spcBef>
                <a:spcPct val="0"/>
              </a:spcBef>
              <a:spcAft>
                <a:spcPct val="0"/>
              </a:spcAft>
              <a:defRPr>
                <a:solidFill>
                  <a:schemeClr val="tx1"/>
                </a:solidFill>
                <a:latin typeface="Arial" charset="0"/>
                <a:cs typeface="Arial" charset="0"/>
              </a:defRPr>
            </a:lvl6pPr>
            <a:lvl7pPr marL="3062298" indent="-235561" defTabSz="996229" eaLnBrk="0" fontAlgn="base" hangingPunct="0">
              <a:spcBef>
                <a:spcPct val="0"/>
              </a:spcBef>
              <a:spcAft>
                <a:spcPct val="0"/>
              </a:spcAft>
              <a:defRPr>
                <a:solidFill>
                  <a:schemeClr val="tx1"/>
                </a:solidFill>
                <a:latin typeface="Arial" charset="0"/>
                <a:cs typeface="Arial" charset="0"/>
              </a:defRPr>
            </a:lvl7pPr>
            <a:lvl8pPr marL="3533421" indent="-235561" defTabSz="996229" eaLnBrk="0" fontAlgn="base" hangingPunct="0">
              <a:spcBef>
                <a:spcPct val="0"/>
              </a:spcBef>
              <a:spcAft>
                <a:spcPct val="0"/>
              </a:spcAft>
              <a:defRPr>
                <a:solidFill>
                  <a:schemeClr val="tx1"/>
                </a:solidFill>
                <a:latin typeface="Arial" charset="0"/>
                <a:cs typeface="Arial" charset="0"/>
              </a:defRPr>
            </a:lvl8pPr>
            <a:lvl9pPr marL="4004544" indent="-235561" defTabSz="996229" eaLnBrk="0" fontAlgn="base" hangingPunct="0">
              <a:spcBef>
                <a:spcPct val="0"/>
              </a:spcBef>
              <a:spcAft>
                <a:spcPct val="0"/>
              </a:spcAft>
              <a:defRPr>
                <a:solidFill>
                  <a:schemeClr val="tx1"/>
                </a:solidFill>
                <a:latin typeface="Arial" charset="0"/>
                <a:cs typeface="Arial" charset="0"/>
              </a:defRPr>
            </a:lvl9pPr>
          </a:lstStyle>
          <a:p>
            <a:pPr eaLnBrk="1" hangingPunct="1"/>
            <a:fld id="{68B2877D-F49B-4084-A8CC-C90E30468E57}" type="slidenum">
              <a:rPr lang="en-US">
                <a:solidFill>
                  <a:prstClr val="black"/>
                </a:solidFill>
              </a:rPr>
              <a:pPr eaLnBrk="1" hangingPunct="1"/>
              <a:t>35</a:t>
            </a:fld>
            <a:endParaRPr lang="en-US">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614697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A1DDCF-1817-449C-93AD-D995EE0A7645}" type="slidenum">
              <a:rPr lang="en-US">
                <a:solidFill>
                  <a:prstClr val="black"/>
                </a:solidFill>
              </a:rPr>
              <a:pPr/>
              <a:t>36</a:t>
            </a:fld>
            <a:endParaRPr lang="en-US">
              <a:solidFill>
                <a:prstClr val="black"/>
              </a:solidFill>
            </a:endParaRPr>
          </a:p>
        </p:txBody>
      </p:sp>
      <p:sp>
        <p:nvSpPr>
          <p:cNvPr id="134146" name="Rectangle 2"/>
          <p:cNvSpPr>
            <a:spLocks noGrp="1" noRot="1" noChangeAspect="1" noChangeArrowheads="1" noTextEdit="1"/>
          </p:cNvSpPr>
          <p:nvPr>
            <p:ph type="sldImg"/>
          </p:nvPr>
        </p:nvSpPr>
        <p:spPr>
          <a:ln/>
        </p:spPr>
      </p:sp>
      <p:sp>
        <p:nvSpPr>
          <p:cNvPr id="1341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71701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41A065-883A-4879-9DFE-C88CC2E4931A}" type="slidenum">
              <a:rPr lang="en-US">
                <a:solidFill>
                  <a:prstClr val="black"/>
                </a:solidFill>
              </a:rPr>
              <a:pPr/>
              <a:t>37</a:t>
            </a:fld>
            <a:endParaRPr lang="en-US">
              <a:solidFill>
                <a:prstClr val="black"/>
              </a:solidFill>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4333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A32C17-A472-4774-AAA4-7C42DB4D94B6}" type="slidenum">
              <a:rPr lang="en-US" smtClean="0"/>
              <a:pPr/>
              <a:t>38</a:t>
            </a:fld>
            <a:endParaRPr lang="en-US"/>
          </a:p>
        </p:txBody>
      </p:sp>
    </p:spTree>
    <p:extLst>
      <p:ext uri="{BB962C8B-B14F-4D97-AF65-F5344CB8AC3E}">
        <p14:creationId xmlns:p14="http://schemas.microsoft.com/office/powerpoint/2010/main" val="1858878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41</a:t>
            </a:fld>
            <a:endParaRPr lang="en-US"/>
          </a:p>
        </p:txBody>
      </p:sp>
    </p:spTree>
    <p:extLst>
      <p:ext uri="{BB962C8B-B14F-4D97-AF65-F5344CB8AC3E}">
        <p14:creationId xmlns:p14="http://schemas.microsoft.com/office/powerpoint/2010/main" val="849770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542" indent="-294440" eaLnBrk="0" hangingPunct="0">
              <a:defRPr>
                <a:solidFill>
                  <a:schemeClr val="tx1"/>
                </a:solidFill>
                <a:latin typeface="Arial" charset="0"/>
                <a:cs typeface="Arial" charset="0"/>
              </a:defRPr>
            </a:lvl2pPr>
            <a:lvl3pPr marL="1177756" indent="-235551" eaLnBrk="0" hangingPunct="0">
              <a:defRPr>
                <a:solidFill>
                  <a:schemeClr val="tx1"/>
                </a:solidFill>
                <a:latin typeface="Arial" charset="0"/>
                <a:cs typeface="Arial" charset="0"/>
              </a:defRPr>
            </a:lvl3pPr>
            <a:lvl4pPr marL="1648859" indent="-235551" eaLnBrk="0" hangingPunct="0">
              <a:defRPr>
                <a:solidFill>
                  <a:schemeClr val="tx1"/>
                </a:solidFill>
                <a:latin typeface="Arial" charset="0"/>
                <a:cs typeface="Arial" charset="0"/>
              </a:defRPr>
            </a:lvl4pPr>
            <a:lvl5pPr marL="2119960" indent="-235551" eaLnBrk="0" hangingPunct="0">
              <a:defRPr>
                <a:solidFill>
                  <a:schemeClr val="tx1"/>
                </a:solidFill>
                <a:latin typeface="Arial" charset="0"/>
                <a:cs typeface="Arial" charset="0"/>
              </a:defRPr>
            </a:lvl5pPr>
            <a:lvl6pPr marL="2591063" indent="-235551" eaLnBrk="0" fontAlgn="base" hangingPunct="0">
              <a:spcBef>
                <a:spcPct val="0"/>
              </a:spcBef>
              <a:spcAft>
                <a:spcPct val="0"/>
              </a:spcAft>
              <a:defRPr>
                <a:solidFill>
                  <a:schemeClr val="tx1"/>
                </a:solidFill>
                <a:latin typeface="Arial" charset="0"/>
                <a:cs typeface="Arial" charset="0"/>
              </a:defRPr>
            </a:lvl6pPr>
            <a:lvl7pPr marL="3062165" indent="-235551" eaLnBrk="0" fontAlgn="base" hangingPunct="0">
              <a:spcBef>
                <a:spcPct val="0"/>
              </a:spcBef>
              <a:spcAft>
                <a:spcPct val="0"/>
              </a:spcAft>
              <a:defRPr>
                <a:solidFill>
                  <a:schemeClr val="tx1"/>
                </a:solidFill>
                <a:latin typeface="Arial" charset="0"/>
                <a:cs typeface="Arial" charset="0"/>
              </a:defRPr>
            </a:lvl7pPr>
            <a:lvl8pPr marL="3533268" indent="-235551" eaLnBrk="0" fontAlgn="base" hangingPunct="0">
              <a:spcBef>
                <a:spcPct val="0"/>
              </a:spcBef>
              <a:spcAft>
                <a:spcPct val="0"/>
              </a:spcAft>
              <a:defRPr>
                <a:solidFill>
                  <a:schemeClr val="tx1"/>
                </a:solidFill>
                <a:latin typeface="Arial" charset="0"/>
                <a:cs typeface="Arial" charset="0"/>
              </a:defRPr>
            </a:lvl8pPr>
            <a:lvl9pPr marL="4004370" indent="-235551" eaLnBrk="0" fontAlgn="base" hangingPunct="0">
              <a:spcBef>
                <a:spcPct val="0"/>
              </a:spcBef>
              <a:spcAft>
                <a:spcPct val="0"/>
              </a:spcAft>
              <a:defRPr>
                <a:solidFill>
                  <a:schemeClr val="tx1"/>
                </a:solidFill>
                <a:latin typeface="Arial" charset="0"/>
                <a:cs typeface="Arial" charset="0"/>
              </a:defRPr>
            </a:lvl9pPr>
          </a:lstStyle>
          <a:p>
            <a:pPr defTabSz="942205" eaLnBrk="1" hangingPunct="1"/>
            <a:fld id="{8DA4EBA9-F824-46F3-8243-EAE1CA15B8D5}" type="slidenum">
              <a:rPr lang="en-US" smtClean="0"/>
              <a:pPr defTabSz="942205" eaLnBrk="1" hangingPunct="1"/>
              <a:t>3</a:t>
            </a:fld>
            <a:endParaRPr lang="en-US"/>
          </a:p>
        </p:txBody>
      </p:sp>
      <p:sp>
        <p:nvSpPr>
          <p:cNvPr id="100355" name="Rectangle 2"/>
          <p:cNvSpPr>
            <a:spLocks noGrp="1" noRot="1" noChangeAspect="1" noChangeArrowheads="1" noTextEdit="1"/>
          </p:cNvSpPr>
          <p:nvPr>
            <p:ph type="sldImg"/>
          </p:nvPr>
        </p:nvSpPr>
        <p:spPr>
          <a:xfrm>
            <a:off x="360363" y="679450"/>
            <a:ext cx="6188075" cy="3481388"/>
          </a:xfrm>
          <a:ln/>
        </p:spPr>
      </p:sp>
      <p:sp>
        <p:nvSpPr>
          <p:cNvPr id="100356" name="Rectangle 3"/>
          <p:cNvSpPr>
            <a:spLocks noGrp="1" noChangeArrowheads="1"/>
          </p:cNvSpPr>
          <p:nvPr>
            <p:ph type="body" idx="1"/>
          </p:nvPr>
        </p:nvSpPr>
        <p:spPr>
          <a:xfrm>
            <a:off x="922199" y="4392490"/>
            <a:ext cx="5061275" cy="41613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We look at a typical software project…..</a:t>
            </a:r>
          </a:p>
        </p:txBody>
      </p:sp>
    </p:spTree>
    <p:extLst>
      <p:ext uri="{BB962C8B-B14F-4D97-AF65-F5344CB8AC3E}">
        <p14:creationId xmlns:p14="http://schemas.microsoft.com/office/powerpoint/2010/main" val="18333400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2C5042AA-C170-4E27-B7B4-B8325A84D823}" type="slidenum">
              <a:rPr lang="en-US" smtClean="0"/>
              <a:pPr defTabSz="933160" eaLnBrk="1" hangingPunct="1"/>
              <a:t>42</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The first generation of Ford Taurus turned out to be the best selling car in America in the</a:t>
            </a:r>
          </a:p>
          <a:p>
            <a:pPr eaLnBrk="1" hangingPunct="1"/>
            <a:r>
              <a:rPr lang="en-US"/>
              <a:t>late 1980s. Conceived in the 1980's and introduced in 1986, it set the standard for new practices</a:t>
            </a:r>
          </a:p>
          <a:p>
            <a:pPr eaLnBrk="1" hangingPunct="1"/>
            <a:r>
              <a:rPr lang="en-US"/>
              <a:t>in project management and product development. It was one of the early projects in the U.S.,</a:t>
            </a:r>
          </a:p>
          <a:p>
            <a:pPr eaLnBrk="1" hangingPunct="1"/>
            <a:r>
              <a:rPr lang="en-US"/>
              <a:t>which fully utilized the concept of cross-functional teams and concurrent engineering practices.</a:t>
            </a:r>
          </a:p>
          <a:p>
            <a:pPr eaLnBrk="1" hangingPunct="1"/>
            <a:r>
              <a:rPr lang="en-US"/>
              <a:t>It established close ties with vendors and subcontractors, and was characterized by a spirit of</a:t>
            </a:r>
          </a:p>
          <a:p>
            <a:pPr eaLnBrk="1" hangingPunct="1"/>
            <a:r>
              <a:rPr lang="en-US"/>
              <a:t>cooperation and strong synergy among teams. The result was a remarkable market and business</a:t>
            </a:r>
          </a:p>
          <a:p>
            <a:pPr eaLnBrk="1" hangingPunct="1"/>
            <a:r>
              <a:rPr lang="en-US"/>
              <a:t>success. Its revolutionary design and outstanding quality, created a new trend in the U.S.</a:t>
            </a:r>
          </a:p>
          <a:p>
            <a:pPr eaLnBrk="1" hangingPunct="1"/>
            <a:r>
              <a:rPr lang="en-US"/>
              <a:t>automobile industry, and customers simply loved the car. Yet, when the project was completed,</a:t>
            </a:r>
          </a:p>
          <a:p>
            <a:pPr eaLnBrk="1" hangingPunct="1"/>
            <a:r>
              <a:rPr lang="en-US"/>
              <a:t>the project manager was fired. His “sin” was that project completion was delayed by six months.</a:t>
            </a:r>
          </a:p>
          <a:p>
            <a:pPr eaLnBrk="1" hangingPunct="1"/>
            <a:r>
              <a:rPr lang="en-US"/>
              <a:t>In contrast, the second generation of Ford Taurus was developed in the early 1990s and</a:t>
            </a:r>
          </a:p>
          <a:p>
            <a:pPr eaLnBrk="1" hangingPunct="1"/>
            <a:r>
              <a:rPr lang="en-US"/>
              <a:t>2</a:t>
            </a:r>
          </a:p>
          <a:p>
            <a:pPr eaLnBrk="1" hangingPunct="1"/>
            <a:r>
              <a:rPr lang="en-US"/>
              <a:t>completed in 1995. With increased competition and the enormous success of Japanese imports,</a:t>
            </a:r>
          </a:p>
          <a:p>
            <a:pPr eaLnBrk="1" hangingPunct="1"/>
            <a:r>
              <a:rPr lang="en-US"/>
              <a:t>Ford had hoped to reestablish Taurus, once again, as the best selling car in America. But the new</a:t>
            </a:r>
          </a:p>
          <a:p>
            <a:pPr eaLnBrk="1" hangingPunct="1"/>
            <a:r>
              <a:rPr lang="en-US"/>
              <a:t>project manager learned the lesson of his predecessor: He considered project schedule as a “holy</a:t>
            </a:r>
          </a:p>
          <a:p>
            <a:pPr eaLnBrk="1" hangingPunct="1"/>
            <a:r>
              <a:rPr lang="en-US"/>
              <a:t>grail,” and made sticking to the completion date the ultimate goal, while sacrificing other things.</a:t>
            </a:r>
          </a:p>
          <a:p>
            <a:pPr eaLnBrk="1" hangingPunct="1"/>
            <a:r>
              <a:rPr lang="en-US"/>
              <a:t>Vendor relationships, team spirit, and product integration were just few of the issues that</a:t>
            </a:r>
          </a:p>
          <a:p>
            <a:pPr eaLnBrk="1" hangingPunct="1"/>
            <a:r>
              <a:rPr lang="en-US"/>
              <a:t>suffered. The second generation of Taurus turned out to be a disappointing business experience.</a:t>
            </a:r>
          </a:p>
          <a:p>
            <a:pPr eaLnBrk="1" hangingPunct="1"/>
            <a:r>
              <a:rPr lang="en-US"/>
              <a:t>It did not recapture the position of the best selling car in America and Ford was not able to repeat</a:t>
            </a:r>
          </a:p>
          <a:p>
            <a:pPr eaLnBrk="1" hangingPunct="1"/>
            <a:r>
              <a:rPr lang="en-US"/>
              <a:t>its outstanding success of the first Taurus.</a:t>
            </a:r>
          </a:p>
        </p:txBody>
      </p:sp>
    </p:spTree>
    <p:extLst>
      <p:ext uri="{BB962C8B-B14F-4D97-AF65-F5344CB8AC3E}">
        <p14:creationId xmlns:p14="http://schemas.microsoft.com/office/powerpoint/2010/main" val="29636985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43</a:t>
            </a:fld>
            <a:endParaRPr lang="en-US"/>
          </a:p>
        </p:txBody>
      </p:sp>
    </p:spTree>
    <p:extLst>
      <p:ext uri="{BB962C8B-B14F-4D97-AF65-F5344CB8AC3E}">
        <p14:creationId xmlns:p14="http://schemas.microsoft.com/office/powerpoint/2010/main" val="11171651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44</a:t>
            </a:fld>
            <a:endParaRPr lang="en-US"/>
          </a:p>
        </p:txBody>
      </p:sp>
    </p:spTree>
    <p:extLst>
      <p:ext uri="{BB962C8B-B14F-4D97-AF65-F5344CB8AC3E}">
        <p14:creationId xmlns:p14="http://schemas.microsoft.com/office/powerpoint/2010/main" val="1934461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45</a:t>
            </a:fld>
            <a:endParaRPr lang="en-US"/>
          </a:p>
        </p:txBody>
      </p:sp>
    </p:spTree>
    <p:extLst>
      <p:ext uri="{BB962C8B-B14F-4D97-AF65-F5344CB8AC3E}">
        <p14:creationId xmlns:p14="http://schemas.microsoft.com/office/powerpoint/2010/main" val="14323043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48</a:t>
            </a:fld>
            <a:endParaRPr lang="en-US"/>
          </a:p>
        </p:txBody>
      </p:sp>
    </p:spTree>
    <p:extLst>
      <p:ext uri="{BB962C8B-B14F-4D97-AF65-F5344CB8AC3E}">
        <p14:creationId xmlns:p14="http://schemas.microsoft.com/office/powerpoint/2010/main" val="24285687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A7D00E00-9B8B-4DB5-9BA2-A36870BD9ADB}" type="slidenum">
              <a:rPr lang="en-US" smtClean="0"/>
              <a:pPr defTabSz="966604" eaLnBrk="1" hangingPunct="1"/>
              <a:t>49</a:t>
            </a:fld>
            <a:endParaRPr lang="en-US" dirty="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In October 1992, the London Ambulance Service suffered a disaster that brought their operations to a virtual standstill over 36 hours, and up to 20-30 people may have died as a result of ambulances arriving too late on the scene. Upon further investigation, it was discovered that the new computer aided dispatch (CAD) software was responsible for the crisis. The problem lay in the design of the software, which was completely inadequate for the needs of the London Ambulance Service. So terribly pathetic were this software's services that response times to emergency calls were as high as 11 hours during the 36 hours crisis.</a:t>
            </a:r>
          </a:p>
        </p:txBody>
      </p:sp>
    </p:spTree>
    <p:extLst>
      <p:ext uri="{BB962C8B-B14F-4D97-AF65-F5344CB8AC3E}">
        <p14:creationId xmlns:p14="http://schemas.microsoft.com/office/powerpoint/2010/main" val="33522918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372300CE-E40C-4D7E-9091-95F2A14DD060}" type="slidenum">
              <a:rPr lang="en-US" smtClean="0"/>
              <a:pPr defTabSz="966604" eaLnBrk="1" hangingPunct="1"/>
              <a:t>50</a:t>
            </a:fld>
            <a:endParaRPr lang="en-US" dirty="0"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When the Denver Airport baggage handling system was designed, for example, no one asked what would happen if the fully automated system failed. How would baggage be handed? No one thought about it and there we no accommodations made in the airport plan. So when the system did fail there were no other alternatives to move baggage around the airport. There were no underground roadways on which to manually move luggage using tugs. </a:t>
            </a:r>
          </a:p>
        </p:txBody>
      </p:sp>
    </p:spTree>
    <p:extLst>
      <p:ext uri="{BB962C8B-B14F-4D97-AF65-F5344CB8AC3E}">
        <p14:creationId xmlns:p14="http://schemas.microsoft.com/office/powerpoint/2010/main" val="20870040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57DFB42F-E4FB-43F5-BD72-50AEA5EB7073}" type="slidenum">
              <a:rPr lang="en-US" smtClean="0"/>
              <a:pPr defTabSz="966604" eaLnBrk="1" hangingPunct="1"/>
              <a:t>51</a:t>
            </a:fld>
            <a:endParaRPr lang="en-US" dirty="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dirty="0" smtClean="0"/>
              <a:t>Safety is not to be messed with.  </a:t>
            </a:r>
          </a:p>
          <a:p>
            <a:pPr lvl="1" eaLnBrk="1" hangingPunct="1"/>
            <a:endParaRPr lang="en-US" dirty="0" smtClean="0"/>
          </a:p>
          <a:p>
            <a:pPr lvl="1" eaLnBrk="1" hangingPunct="1"/>
            <a:r>
              <a:rPr lang="en-US" dirty="0" smtClean="0"/>
              <a:t>Test, Test, Test</a:t>
            </a:r>
          </a:p>
          <a:p>
            <a:pPr lvl="1" eaLnBrk="1" hangingPunct="1"/>
            <a:r>
              <a:rPr lang="en-US" dirty="0" smtClean="0"/>
              <a:t>Test again with real data</a:t>
            </a:r>
          </a:p>
          <a:p>
            <a:pPr lvl="1" eaLnBrk="1" hangingPunct="1"/>
            <a:r>
              <a:rPr lang="en-US" dirty="0" smtClean="0"/>
              <a:t>Test, Test, Test</a:t>
            </a:r>
          </a:p>
          <a:p>
            <a:pPr lvl="1" eaLnBrk="1" hangingPunct="1"/>
            <a:r>
              <a:rPr lang="en-US" dirty="0" smtClean="0"/>
              <a:t>Test again with real data</a:t>
            </a:r>
          </a:p>
          <a:p>
            <a:pPr eaLnBrk="1" hangingPunct="1"/>
            <a:endParaRPr lang="en-US" dirty="0" smtClean="0"/>
          </a:p>
        </p:txBody>
      </p:sp>
    </p:spTree>
    <p:extLst>
      <p:ext uri="{BB962C8B-B14F-4D97-AF65-F5344CB8AC3E}">
        <p14:creationId xmlns:p14="http://schemas.microsoft.com/office/powerpoint/2010/main" val="34059370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52</a:t>
            </a:fld>
            <a:endParaRPr lang="en-US" dirty="0"/>
          </a:p>
        </p:txBody>
      </p:sp>
    </p:spTree>
    <p:extLst>
      <p:ext uri="{BB962C8B-B14F-4D97-AF65-F5344CB8AC3E}">
        <p14:creationId xmlns:p14="http://schemas.microsoft.com/office/powerpoint/2010/main" val="15777702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7DAA2C-696A-0245-966C-6BFCED7AC8F7}" type="slidenum">
              <a:rPr lang="en-US" smtClean="0"/>
              <a:t>53</a:t>
            </a:fld>
            <a:endParaRPr lang="en-US" dirty="0"/>
          </a:p>
        </p:txBody>
      </p:sp>
    </p:spTree>
    <p:extLst>
      <p:ext uri="{BB962C8B-B14F-4D97-AF65-F5344CB8AC3E}">
        <p14:creationId xmlns:p14="http://schemas.microsoft.com/office/powerpoint/2010/main" val="38319426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65542" indent="-294440" eaLnBrk="0" hangingPunct="0">
              <a:defRPr>
                <a:solidFill>
                  <a:schemeClr val="tx1"/>
                </a:solidFill>
                <a:latin typeface="Arial" charset="0"/>
                <a:cs typeface="Arial" charset="0"/>
              </a:defRPr>
            </a:lvl2pPr>
            <a:lvl3pPr marL="1177756" indent="-235551" eaLnBrk="0" hangingPunct="0">
              <a:defRPr>
                <a:solidFill>
                  <a:schemeClr val="tx1"/>
                </a:solidFill>
                <a:latin typeface="Arial" charset="0"/>
                <a:cs typeface="Arial" charset="0"/>
              </a:defRPr>
            </a:lvl3pPr>
            <a:lvl4pPr marL="1648859" indent="-235551" eaLnBrk="0" hangingPunct="0">
              <a:defRPr>
                <a:solidFill>
                  <a:schemeClr val="tx1"/>
                </a:solidFill>
                <a:latin typeface="Arial" charset="0"/>
                <a:cs typeface="Arial" charset="0"/>
              </a:defRPr>
            </a:lvl4pPr>
            <a:lvl5pPr marL="2119960" indent="-235551" eaLnBrk="0" hangingPunct="0">
              <a:defRPr>
                <a:solidFill>
                  <a:schemeClr val="tx1"/>
                </a:solidFill>
                <a:latin typeface="Arial" charset="0"/>
                <a:cs typeface="Arial" charset="0"/>
              </a:defRPr>
            </a:lvl5pPr>
            <a:lvl6pPr marL="2591063" indent="-235551" eaLnBrk="0" fontAlgn="base" hangingPunct="0">
              <a:spcBef>
                <a:spcPct val="0"/>
              </a:spcBef>
              <a:spcAft>
                <a:spcPct val="0"/>
              </a:spcAft>
              <a:defRPr>
                <a:solidFill>
                  <a:schemeClr val="tx1"/>
                </a:solidFill>
                <a:latin typeface="Arial" charset="0"/>
                <a:cs typeface="Arial" charset="0"/>
              </a:defRPr>
            </a:lvl6pPr>
            <a:lvl7pPr marL="3062165" indent="-235551" eaLnBrk="0" fontAlgn="base" hangingPunct="0">
              <a:spcBef>
                <a:spcPct val="0"/>
              </a:spcBef>
              <a:spcAft>
                <a:spcPct val="0"/>
              </a:spcAft>
              <a:defRPr>
                <a:solidFill>
                  <a:schemeClr val="tx1"/>
                </a:solidFill>
                <a:latin typeface="Arial" charset="0"/>
                <a:cs typeface="Arial" charset="0"/>
              </a:defRPr>
            </a:lvl7pPr>
            <a:lvl8pPr marL="3533268" indent="-235551" eaLnBrk="0" fontAlgn="base" hangingPunct="0">
              <a:spcBef>
                <a:spcPct val="0"/>
              </a:spcBef>
              <a:spcAft>
                <a:spcPct val="0"/>
              </a:spcAft>
              <a:defRPr>
                <a:solidFill>
                  <a:schemeClr val="tx1"/>
                </a:solidFill>
                <a:latin typeface="Arial" charset="0"/>
                <a:cs typeface="Arial" charset="0"/>
              </a:defRPr>
            </a:lvl8pPr>
            <a:lvl9pPr marL="4004370" indent="-235551" eaLnBrk="0" fontAlgn="base" hangingPunct="0">
              <a:spcBef>
                <a:spcPct val="0"/>
              </a:spcBef>
              <a:spcAft>
                <a:spcPct val="0"/>
              </a:spcAft>
              <a:defRPr>
                <a:solidFill>
                  <a:schemeClr val="tx1"/>
                </a:solidFill>
                <a:latin typeface="Arial" charset="0"/>
                <a:cs typeface="Arial" charset="0"/>
              </a:defRPr>
            </a:lvl9pPr>
          </a:lstStyle>
          <a:p>
            <a:pPr defTabSz="942205" eaLnBrk="1" hangingPunct="1"/>
            <a:fld id="{9D50788B-4F04-48CA-AA53-2C3A80BE1F5B}" type="slidenum">
              <a:rPr lang="en-US" smtClean="0"/>
              <a:pPr defTabSz="942205" eaLnBrk="1" hangingPunct="1"/>
              <a:t>4</a:t>
            </a:fld>
            <a:endParaRPr lang="en-US"/>
          </a:p>
        </p:txBody>
      </p:sp>
      <p:sp>
        <p:nvSpPr>
          <p:cNvPr id="101379" name="Rectangle 2"/>
          <p:cNvSpPr>
            <a:spLocks noGrp="1" noRot="1" noChangeAspect="1" noChangeArrowheads="1" noTextEdit="1"/>
          </p:cNvSpPr>
          <p:nvPr>
            <p:ph type="sldImg"/>
          </p:nvPr>
        </p:nvSpPr>
        <p:spPr>
          <a:xfrm>
            <a:off x="360363" y="679450"/>
            <a:ext cx="6186487" cy="3481388"/>
          </a:xfrm>
          <a:ln/>
        </p:spPr>
      </p:sp>
      <p:sp>
        <p:nvSpPr>
          <p:cNvPr id="101380" name="Rectangle 3"/>
          <p:cNvSpPr>
            <a:spLocks noGrp="1" noChangeArrowheads="1"/>
          </p:cNvSpPr>
          <p:nvPr>
            <p:ph type="body" idx="1"/>
          </p:nvPr>
        </p:nvSpPr>
        <p:spPr>
          <a:xfrm>
            <a:off x="922199" y="4392490"/>
            <a:ext cx="5061275" cy="4161305"/>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4370163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55</a:t>
            </a:fld>
            <a:endParaRPr lang="en-US"/>
          </a:p>
        </p:txBody>
      </p:sp>
    </p:spTree>
    <p:extLst>
      <p:ext uri="{BB962C8B-B14F-4D97-AF65-F5344CB8AC3E}">
        <p14:creationId xmlns:p14="http://schemas.microsoft.com/office/powerpoint/2010/main" val="779267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56</a:t>
            </a:fld>
            <a:endParaRPr lang="en-US"/>
          </a:p>
        </p:txBody>
      </p:sp>
    </p:spTree>
    <p:extLst>
      <p:ext uri="{BB962C8B-B14F-4D97-AF65-F5344CB8AC3E}">
        <p14:creationId xmlns:p14="http://schemas.microsoft.com/office/powerpoint/2010/main" val="3871059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58</a:t>
            </a:fld>
            <a:endParaRPr lang="en-US"/>
          </a:p>
        </p:txBody>
      </p:sp>
    </p:spTree>
    <p:extLst>
      <p:ext uri="{BB962C8B-B14F-4D97-AF65-F5344CB8AC3E}">
        <p14:creationId xmlns:p14="http://schemas.microsoft.com/office/powerpoint/2010/main" val="15487406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59</a:t>
            </a:fld>
            <a:endParaRPr lang="en-US"/>
          </a:p>
        </p:txBody>
      </p:sp>
    </p:spTree>
    <p:extLst>
      <p:ext uri="{BB962C8B-B14F-4D97-AF65-F5344CB8AC3E}">
        <p14:creationId xmlns:p14="http://schemas.microsoft.com/office/powerpoint/2010/main" val="31808227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defTabSz="873331">
              <a:defRPr/>
            </a:pPr>
            <a:r>
              <a:rPr lang="en-US" dirty="0"/>
              <a:t>http://www.flickr.com/photos/nick_anderson/5049751331/sizes/m/in/photostream/</a:t>
            </a:r>
          </a:p>
          <a:p>
            <a:endParaRPr lang="en-US" dirty="0"/>
          </a:p>
        </p:txBody>
      </p:sp>
      <p:sp>
        <p:nvSpPr>
          <p:cNvPr id="4" name="Tijdelijke aanduiding voor dianummer 3"/>
          <p:cNvSpPr>
            <a:spLocks noGrp="1"/>
          </p:cNvSpPr>
          <p:nvPr>
            <p:ph type="sldNum" sz="quarter" idx="10"/>
          </p:nvPr>
        </p:nvSpPr>
        <p:spPr/>
        <p:txBody>
          <a:bodyPr/>
          <a:lstStyle/>
          <a:p>
            <a:fld id="{81544137-AD7C-4216-970D-FABF8B35288E}" type="slidenum">
              <a:rPr lang="nl-NL" smtClean="0"/>
              <a:pPr/>
              <a:t>60</a:t>
            </a:fld>
            <a:endParaRPr lang="nl-NL"/>
          </a:p>
        </p:txBody>
      </p:sp>
    </p:spTree>
    <p:extLst>
      <p:ext uri="{BB962C8B-B14F-4D97-AF65-F5344CB8AC3E}">
        <p14:creationId xmlns:p14="http://schemas.microsoft.com/office/powerpoint/2010/main" val="1749557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85366" indent="-302064" eaLnBrk="0" hangingPunct="0">
              <a:defRPr>
                <a:solidFill>
                  <a:schemeClr val="tx1"/>
                </a:solidFill>
                <a:latin typeface="Arial" charset="0"/>
                <a:cs typeface="Arial" charset="0"/>
              </a:defRPr>
            </a:lvl2pPr>
            <a:lvl3pPr marL="1208255" indent="-241651" eaLnBrk="0" hangingPunct="0">
              <a:defRPr>
                <a:solidFill>
                  <a:schemeClr val="tx1"/>
                </a:solidFill>
                <a:latin typeface="Arial" charset="0"/>
                <a:cs typeface="Arial" charset="0"/>
              </a:defRPr>
            </a:lvl3pPr>
            <a:lvl4pPr marL="1691557" indent="-241651" eaLnBrk="0" hangingPunct="0">
              <a:defRPr>
                <a:solidFill>
                  <a:schemeClr val="tx1"/>
                </a:solidFill>
                <a:latin typeface="Arial" charset="0"/>
                <a:cs typeface="Arial" charset="0"/>
              </a:defRPr>
            </a:lvl4pPr>
            <a:lvl5pPr marL="2174859" indent="-241651" eaLnBrk="0" hangingPunct="0">
              <a:defRPr>
                <a:solidFill>
                  <a:schemeClr val="tx1"/>
                </a:solidFill>
                <a:latin typeface="Arial" charset="0"/>
                <a:cs typeface="Arial" charset="0"/>
              </a:defRPr>
            </a:lvl5pPr>
            <a:lvl6pPr marL="2658161" indent="-241651" eaLnBrk="0" fontAlgn="base" hangingPunct="0">
              <a:spcBef>
                <a:spcPct val="0"/>
              </a:spcBef>
              <a:spcAft>
                <a:spcPct val="0"/>
              </a:spcAft>
              <a:defRPr>
                <a:solidFill>
                  <a:schemeClr val="tx1"/>
                </a:solidFill>
                <a:latin typeface="Arial" charset="0"/>
                <a:cs typeface="Arial" charset="0"/>
              </a:defRPr>
            </a:lvl6pPr>
            <a:lvl7pPr marL="3141463" indent="-241651" eaLnBrk="0" fontAlgn="base" hangingPunct="0">
              <a:spcBef>
                <a:spcPct val="0"/>
              </a:spcBef>
              <a:spcAft>
                <a:spcPct val="0"/>
              </a:spcAft>
              <a:defRPr>
                <a:solidFill>
                  <a:schemeClr val="tx1"/>
                </a:solidFill>
                <a:latin typeface="Arial" charset="0"/>
                <a:cs typeface="Arial" charset="0"/>
              </a:defRPr>
            </a:lvl7pPr>
            <a:lvl8pPr marL="3624765" indent="-241651" eaLnBrk="0" fontAlgn="base" hangingPunct="0">
              <a:spcBef>
                <a:spcPct val="0"/>
              </a:spcBef>
              <a:spcAft>
                <a:spcPct val="0"/>
              </a:spcAft>
              <a:defRPr>
                <a:solidFill>
                  <a:schemeClr val="tx1"/>
                </a:solidFill>
                <a:latin typeface="Arial" charset="0"/>
                <a:cs typeface="Arial" charset="0"/>
              </a:defRPr>
            </a:lvl8pPr>
            <a:lvl9pPr marL="4108067" indent="-241651" eaLnBrk="0" fontAlgn="base" hangingPunct="0">
              <a:spcBef>
                <a:spcPct val="0"/>
              </a:spcBef>
              <a:spcAft>
                <a:spcPct val="0"/>
              </a:spcAft>
              <a:defRPr>
                <a:solidFill>
                  <a:schemeClr val="tx1"/>
                </a:solidFill>
                <a:latin typeface="Arial" charset="0"/>
                <a:cs typeface="Arial" charset="0"/>
              </a:defRPr>
            </a:lvl9pPr>
          </a:lstStyle>
          <a:p>
            <a:pPr defTabSz="966604" eaLnBrk="1" hangingPunct="1"/>
            <a:fld id="{44976BBE-415D-4FB5-9A5F-503A85D500C7}" type="slidenum">
              <a:rPr lang="en-US" smtClean="0"/>
              <a:pPr defTabSz="966604" eaLnBrk="1" hangingPunct="1"/>
              <a:t>61</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Which risks are important?  The sharp edges of the sign or the fact that the bridge is out ahead?</a:t>
            </a:r>
          </a:p>
        </p:txBody>
      </p:sp>
    </p:spTree>
    <p:extLst>
      <p:ext uri="{BB962C8B-B14F-4D97-AF65-F5344CB8AC3E}">
        <p14:creationId xmlns:p14="http://schemas.microsoft.com/office/powerpoint/2010/main" val="25071439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C1B12414-BF3F-4749-80AA-D196BAE0BF44}" type="slidenum">
              <a:rPr lang="en-US" smtClean="0"/>
              <a:pPr defTabSz="933160" eaLnBrk="1" hangingPunct="1"/>
              <a:t>62</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Oil and gas geologists and engineers build models to help them comprehend the uncertainties.  This is a tornado chart, because it looks like a tornado.  This chart clearly shows that the largest uncertainty is associated with Reserves, with the next largest uncertainty being oil/gas price.  This gives the engineer something to focus on.  Perhaps there is additional data that can be collected to help reduce the uncertainty bars. There may not be anything that can be done about Oil/gas price.  Perhaps futures contracts could be used to hedge some of the uncertainty.   The other uncertainties may not be worth spending too much time since they have limited effect on the total uncertainty.</a:t>
            </a:r>
          </a:p>
        </p:txBody>
      </p:sp>
    </p:spTree>
    <p:extLst>
      <p:ext uri="{BB962C8B-B14F-4D97-AF65-F5344CB8AC3E}">
        <p14:creationId xmlns:p14="http://schemas.microsoft.com/office/powerpoint/2010/main" val="12507543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7616065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888351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Rot="1" noChangeAspect="1" noChangeArrowheads="1" noTextEdit="1"/>
          </p:cNvSpPr>
          <p:nvPr>
            <p:ph type="sldImg"/>
          </p:nvPr>
        </p:nvSpPr>
        <p:spPr>
          <a:ln/>
        </p:spPr>
      </p:sp>
      <p:sp>
        <p:nvSpPr>
          <p:cNvPr id="2109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127333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53D0E30B-80E8-4824-BD2B-47F3C2AFEA09}" type="slidenum">
              <a:rPr lang="en-US" smtClean="0"/>
              <a:pPr defTabSz="933160" eaLnBrk="1" hangingPunct="1"/>
              <a:t>6</a:t>
            </a:fld>
            <a:endParaRPr lang="en-US" dirty="0"/>
          </a:p>
        </p:txBody>
      </p:sp>
      <p:sp>
        <p:nvSpPr>
          <p:cNvPr id="63491" name="Rectangle 2"/>
          <p:cNvSpPr>
            <a:spLocks noGrp="1" noRot="1" noChangeAspect="1" noChangeArrowheads="1" noTextEdit="1"/>
          </p:cNvSpPr>
          <p:nvPr>
            <p:ph type="sldImg"/>
          </p:nvPr>
        </p:nvSpPr>
        <p:spPr>
          <a:xfrm>
            <a:off x="2365375" y="696913"/>
            <a:ext cx="4659313" cy="2620962"/>
          </a:xfrm>
          <a:ln/>
        </p:spPr>
      </p:sp>
      <p:sp>
        <p:nvSpPr>
          <p:cNvPr id="63492" name="Rectangle 3"/>
          <p:cNvSpPr>
            <a:spLocks noGrp="1" noChangeArrowheads="1"/>
          </p:cNvSpPr>
          <p:nvPr>
            <p:ph type="body" idx="1"/>
          </p:nvPr>
        </p:nvSpPr>
        <p:spPr>
          <a:xfrm>
            <a:off x="206869" y="3394499"/>
            <a:ext cx="8791928" cy="333434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What can we say about every one of these predictions?  They are wrong.  But the collective set of predictions is quite useful.  Which is more important when predicting hurricanes – where it hits or when it hits?  Ok, both are important, but where is much more important than when.  If you are in Florida you don’t really care when it hits.  But once you know it has a chance to hit Houston then it is very important to know when it might hit.  </a:t>
            </a:r>
          </a:p>
        </p:txBody>
      </p:sp>
    </p:spTree>
    <p:extLst>
      <p:ext uri="{BB962C8B-B14F-4D97-AF65-F5344CB8AC3E}">
        <p14:creationId xmlns:p14="http://schemas.microsoft.com/office/powerpoint/2010/main" val="409184762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67</a:t>
            </a:fld>
            <a:endParaRPr lang="en-US"/>
          </a:p>
        </p:txBody>
      </p:sp>
    </p:spTree>
    <p:extLst>
      <p:ext uri="{BB962C8B-B14F-4D97-AF65-F5344CB8AC3E}">
        <p14:creationId xmlns:p14="http://schemas.microsoft.com/office/powerpoint/2010/main" val="39924348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68</a:t>
            </a:fld>
            <a:endParaRPr lang="en-US"/>
          </a:p>
        </p:txBody>
      </p:sp>
    </p:spTree>
    <p:extLst>
      <p:ext uri="{BB962C8B-B14F-4D97-AF65-F5344CB8AC3E}">
        <p14:creationId xmlns:p14="http://schemas.microsoft.com/office/powerpoint/2010/main" val="181181977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mn-ea"/>
                <a:cs typeface="Arial" charset="0"/>
              </a:rPr>
              <a:t>9 research projects for drive train</a:t>
            </a:r>
          </a:p>
          <a:p>
            <a:r>
              <a:rPr lang="en-US" sz="1200" kern="1200" dirty="0">
                <a:solidFill>
                  <a:schemeClr val="tx1"/>
                </a:solidFill>
                <a:effectLst/>
                <a:latin typeface="Arial" charset="0"/>
                <a:ea typeface="+mn-ea"/>
                <a:cs typeface="Arial" charset="0"/>
              </a:rPr>
              <a:t>1</a:t>
            </a:r>
            <a:r>
              <a:rPr lang="en-US" sz="1200" kern="1200" baseline="0" dirty="0">
                <a:solidFill>
                  <a:schemeClr val="tx1"/>
                </a:solidFill>
                <a:effectLst/>
                <a:latin typeface="Arial" charset="0"/>
                <a:ea typeface="+mn-ea"/>
                <a:cs typeface="Arial" charset="0"/>
              </a:rPr>
              <a:t> chassis – same hole for all 9 drive trains</a:t>
            </a:r>
          </a:p>
          <a:p>
            <a:r>
              <a:rPr lang="en-US" sz="1200" kern="1200" baseline="0" dirty="0">
                <a:solidFill>
                  <a:schemeClr val="tx1"/>
                </a:solidFill>
                <a:effectLst/>
                <a:latin typeface="Arial" charset="0"/>
                <a:ea typeface="+mn-ea"/>
                <a:cs typeface="Arial" charset="0"/>
              </a:rPr>
              <a:t>VOI from 9 research projects, VOF from chassis design</a:t>
            </a:r>
          </a:p>
          <a:p>
            <a:endParaRPr lang="en-US" sz="1200" kern="1200" dirty="0">
              <a:solidFill>
                <a:schemeClr val="tx1"/>
              </a:solidFill>
              <a:effectLst/>
              <a:latin typeface="Arial" charset="0"/>
              <a:ea typeface="+mn-ea"/>
              <a:cs typeface="Arial" charset="0"/>
            </a:endParaRPr>
          </a:p>
          <a:p>
            <a:r>
              <a:rPr lang="en-US" sz="1200" kern="1200" dirty="0">
                <a:solidFill>
                  <a:schemeClr val="tx1"/>
                </a:solidFill>
                <a:effectLst/>
                <a:latin typeface="Arial" charset="0"/>
                <a:ea typeface="+mn-ea"/>
                <a:cs typeface="Arial" charset="0"/>
              </a:rPr>
              <a:t>Contrast this with the development of the Prius. Toyota had 9 different research projects running to develop hybrid engine technologies. Normally they would choose a drivetrain first, and build a car around it. Instead Toyota decided to keep its options open, and designed the Prius with a hole in it for the drive train. The 9 research projects continued, and 9+ months after the Prius development project was started, a drive train was chosen. Toyota knew that this car needed a radically new drive train architecture. Instead of guessing and choosing one, they let all 9 research projects continue their work, and as they did, the best option for the car's engine became clear. So was 9 research projects a waste? No because each project was generating factual information about the options for hybrid engine design, information that Toyota engineering management needed to make an informed choice.</a:t>
            </a:r>
          </a:p>
          <a:p>
            <a:endParaRPr lang="en-US" dirty="0"/>
          </a:p>
        </p:txBody>
      </p:sp>
      <p:sp>
        <p:nvSpPr>
          <p:cNvPr id="4" name="Slide Number Placeholder 3"/>
          <p:cNvSpPr>
            <a:spLocks noGrp="1"/>
          </p:cNvSpPr>
          <p:nvPr>
            <p:ph type="sldNum" sz="quarter" idx="10"/>
          </p:nvPr>
        </p:nvSpPr>
        <p:spPr/>
        <p:txBody>
          <a:bodyPr/>
          <a:lstStyle/>
          <a:p>
            <a:pPr>
              <a:defRPr/>
            </a:pPr>
            <a:fld id="{27FD3CB8-2AAF-444B-86E9-8534E32CDD6F}" type="slidenum">
              <a:rPr lang="en-US" smtClean="0"/>
              <a:pPr>
                <a:defRPr/>
              </a:pPr>
              <a:t>69</a:t>
            </a:fld>
            <a:endParaRPr lang="en-US"/>
          </a:p>
        </p:txBody>
      </p:sp>
    </p:spTree>
    <p:extLst>
      <p:ext uri="{BB962C8B-B14F-4D97-AF65-F5344CB8AC3E}">
        <p14:creationId xmlns:p14="http://schemas.microsoft.com/office/powerpoint/2010/main" val="29750193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7DAA2C-696A-0245-966C-6BFCED7AC8F7}" type="slidenum">
              <a:rPr lang="en-US" smtClean="0"/>
              <a:t>71</a:t>
            </a:fld>
            <a:endParaRPr lang="en-US"/>
          </a:p>
        </p:txBody>
      </p:sp>
    </p:spTree>
    <p:extLst>
      <p:ext uri="{BB962C8B-B14F-4D97-AF65-F5344CB8AC3E}">
        <p14:creationId xmlns:p14="http://schemas.microsoft.com/office/powerpoint/2010/main" val="2458994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E1894F91-737D-497D-B6A1-7F71EED13AD8}" type="slidenum">
              <a:rPr lang="en-US" smtClean="0"/>
              <a:pPr defTabSz="933160" eaLnBrk="1" hangingPunct="1"/>
              <a:t>72</a:t>
            </a:fld>
            <a:endParaRPr lang="en-US"/>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57958244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8787647-E234-483B-8620-3E04EA288C9C}" type="slidenum">
              <a:rPr lang="en-US" smtClean="0"/>
              <a:pPr>
                <a:defRPr/>
              </a:pPr>
              <a:t>78</a:t>
            </a:fld>
            <a:endParaRPr lang="en-US"/>
          </a:p>
        </p:txBody>
      </p:sp>
    </p:spTree>
    <p:extLst>
      <p:ext uri="{BB962C8B-B14F-4D97-AF65-F5344CB8AC3E}">
        <p14:creationId xmlns:p14="http://schemas.microsoft.com/office/powerpoint/2010/main" val="3997342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A2740AF0-0DAC-4FD8-9610-CAB379160692}" type="slidenum">
              <a:rPr lang="en-US" smtClean="0"/>
              <a:pPr defTabSz="933160" eaLnBrk="1" hangingPunct="1"/>
              <a:t>7</a:t>
            </a:fld>
            <a:endParaRPr lang="en-US" dirty="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Inspection and adaptation is the answer.  Iterations help bring in new information</a:t>
            </a:r>
          </a:p>
        </p:txBody>
      </p:sp>
    </p:spTree>
    <p:extLst>
      <p:ext uri="{BB962C8B-B14F-4D97-AF65-F5344CB8AC3E}">
        <p14:creationId xmlns:p14="http://schemas.microsoft.com/office/powerpoint/2010/main" val="1287658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 xmlns:a16="http://schemas.microsoft.com/office/drawing/2014/main" id="{26652874-6B27-4D65-B846-A53D438A0BE0}"/>
              </a:ext>
            </a:extLst>
          </p:cNvPr>
          <p:cNvSpPr>
            <a:spLocks noGrp="1" noChangeArrowheads="1"/>
          </p:cNvSpPr>
          <p:nvPr>
            <p:ph type="sldNum" sz="quarter" idx="5"/>
          </p:nvPr>
        </p:nvSpPr>
        <p:spPr>
          <a:ln/>
        </p:spPr>
        <p:txBody>
          <a:bodyPr/>
          <a:lstStyle/>
          <a:p>
            <a:fld id="{5BAAF72F-5F3D-44E7-A4B4-7A49FDD40DBC}" type="slidenum">
              <a:rPr lang="en-US" altLang="en-US"/>
              <a:pPr/>
              <a:t>8</a:t>
            </a:fld>
            <a:endParaRPr lang="en-US" altLang="en-US"/>
          </a:p>
        </p:txBody>
      </p:sp>
      <p:sp>
        <p:nvSpPr>
          <p:cNvPr id="37890" name="Rectangle 2">
            <a:extLst>
              <a:ext uri="{FF2B5EF4-FFF2-40B4-BE49-F238E27FC236}">
                <a16:creationId xmlns="" xmlns:a16="http://schemas.microsoft.com/office/drawing/2014/main" id="{73E66BA6-DF4E-4FB6-96A4-A3070C1977CB}"/>
              </a:ext>
            </a:extLst>
          </p:cNvPr>
          <p:cNvSpPr>
            <a:spLocks noGrp="1" noRot="1" noChangeAspect="1" noChangeArrowheads="1" noTextEdit="1"/>
          </p:cNvSpPr>
          <p:nvPr>
            <p:ph type="sldImg"/>
          </p:nvPr>
        </p:nvSpPr>
        <p:spPr>
          <a:ln/>
        </p:spPr>
      </p:sp>
      <p:sp>
        <p:nvSpPr>
          <p:cNvPr id="37891" name="Rectangle 3">
            <a:extLst>
              <a:ext uri="{FF2B5EF4-FFF2-40B4-BE49-F238E27FC236}">
                <a16:creationId xmlns="" xmlns:a16="http://schemas.microsoft.com/office/drawing/2014/main" id="{8897E239-17C1-4526-ACCB-D3B66B72096E}"/>
              </a:ext>
            </a:extLst>
          </p:cNvPr>
          <p:cNvSpPr>
            <a:spLocks noGrp="1" noChangeArrowheads="1"/>
          </p:cNvSpPr>
          <p:nvPr>
            <p:ph type="body" idx="1"/>
          </p:nvPr>
        </p:nvSpPr>
        <p:spPr/>
        <p:txBody>
          <a:bodyPr/>
          <a:lstStyle/>
          <a:p>
            <a:r>
              <a:rPr lang="en-US" altLang="en-US"/>
              <a:t>Hurricane predictors have gotten much better over the years by building better and better models.  They have more than doubled their accuracy.</a:t>
            </a:r>
          </a:p>
        </p:txBody>
      </p:sp>
    </p:spTree>
    <p:extLst>
      <p:ext uri="{BB962C8B-B14F-4D97-AF65-F5344CB8AC3E}">
        <p14:creationId xmlns:p14="http://schemas.microsoft.com/office/powerpoint/2010/main" val="214496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751CF60B-0766-41A3-8D69-09F8B358A71C}" type="slidenum">
              <a:rPr lang="en-US" smtClean="0"/>
              <a:pPr defTabSz="933160" eaLnBrk="1" hangingPunct="1"/>
              <a:t>9</a:t>
            </a:fld>
            <a:endParaRPr lang="en-US"/>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Most movies strive to be the next Titanic, the largest grossing film of all time.  </a:t>
            </a:r>
          </a:p>
          <a:p>
            <a:pPr eaLnBrk="1" hangingPunct="1"/>
            <a:endParaRPr lang="en-US" dirty="0"/>
          </a:p>
          <a:p>
            <a:pPr eaLnBrk="1" hangingPunct="1"/>
            <a:r>
              <a:rPr lang="en-US" dirty="0"/>
              <a:t>The reality is that the vast majority really do end up closer to the real Titanic than to the movie Titanic.</a:t>
            </a:r>
          </a:p>
        </p:txBody>
      </p:sp>
    </p:spTree>
    <p:extLst>
      <p:ext uri="{BB962C8B-B14F-4D97-AF65-F5344CB8AC3E}">
        <p14:creationId xmlns:p14="http://schemas.microsoft.com/office/powerpoint/2010/main" val="4093662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58192" indent="-291613" eaLnBrk="0" hangingPunct="0">
              <a:defRPr>
                <a:solidFill>
                  <a:schemeClr val="tx1"/>
                </a:solidFill>
                <a:latin typeface="Arial" charset="0"/>
                <a:cs typeface="Arial" charset="0"/>
              </a:defRPr>
            </a:lvl2pPr>
            <a:lvl3pPr marL="1166449" indent="-233290" eaLnBrk="0" hangingPunct="0">
              <a:defRPr>
                <a:solidFill>
                  <a:schemeClr val="tx1"/>
                </a:solidFill>
                <a:latin typeface="Arial" charset="0"/>
                <a:cs typeface="Arial" charset="0"/>
              </a:defRPr>
            </a:lvl3pPr>
            <a:lvl4pPr marL="1633029" indent="-233290" eaLnBrk="0" hangingPunct="0">
              <a:defRPr>
                <a:solidFill>
                  <a:schemeClr val="tx1"/>
                </a:solidFill>
                <a:latin typeface="Arial" charset="0"/>
                <a:cs typeface="Arial" charset="0"/>
              </a:defRPr>
            </a:lvl4pPr>
            <a:lvl5pPr marL="2099609" indent="-233290" eaLnBrk="0" hangingPunct="0">
              <a:defRPr>
                <a:solidFill>
                  <a:schemeClr val="tx1"/>
                </a:solidFill>
                <a:latin typeface="Arial" charset="0"/>
                <a:cs typeface="Arial" charset="0"/>
              </a:defRPr>
            </a:lvl5pPr>
            <a:lvl6pPr marL="2566189" indent="-233290" eaLnBrk="0" fontAlgn="base" hangingPunct="0">
              <a:spcBef>
                <a:spcPct val="0"/>
              </a:spcBef>
              <a:spcAft>
                <a:spcPct val="0"/>
              </a:spcAft>
              <a:defRPr>
                <a:solidFill>
                  <a:schemeClr val="tx1"/>
                </a:solidFill>
                <a:latin typeface="Arial" charset="0"/>
                <a:cs typeface="Arial" charset="0"/>
              </a:defRPr>
            </a:lvl6pPr>
            <a:lvl7pPr marL="3032768" indent="-233290" eaLnBrk="0" fontAlgn="base" hangingPunct="0">
              <a:spcBef>
                <a:spcPct val="0"/>
              </a:spcBef>
              <a:spcAft>
                <a:spcPct val="0"/>
              </a:spcAft>
              <a:defRPr>
                <a:solidFill>
                  <a:schemeClr val="tx1"/>
                </a:solidFill>
                <a:latin typeface="Arial" charset="0"/>
                <a:cs typeface="Arial" charset="0"/>
              </a:defRPr>
            </a:lvl7pPr>
            <a:lvl8pPr marL="3499348" indent="-233290" eaLnBrk="0" fontAlgn="base" hangingPunct="0">
              <a:spcBef>
                <a:spcPct val="0"/>
              </a:spcBef>
              <a:spcAft>
                <a:spcPct val="0"/>
              </a:spcAft>
              <a:defRPr>
                <a:solidFill>
                  <a:schemeClr val="tx1"/>
                </a:solidFill>
                <a:latin typeface="Arial" charset="0"/>
                <a:cs typeface="Arial" charset="0"/>
              </a:defRPr>
            </a:lvl8pPr>
            <a:lvl9pPr marL="3965928" indent="-233290" eaLnBrk="0" fontAlgn="base" hangingPunct="0">
              <a:spcBef>
                <a:spcPct val="0"/>
              </a:spcBef>
              <a:spcAft>
                <a:spcPct val="0"/>
              </a:spcAft>
              <a:defRPr>
                <a:solidFill>
                  <a:schemeClr val="tx1"/>
                </a:solidFill>
                <a:latin typeface="Arial" charset="0"/>
                <a:cs typeface="Arial" charset="0"/>
              </a:defRPr>
            </a:lvl9pPr>
          </a:lstStyle>
          <a:p>
            <a:pPr defTabSz="933160" eaLnBrk="1" hangingPunct="1"/>
            <a:fld id="{D74D1B1E-9D3A-4BA4-8EE6-2AFBD64D57DA}" type="slidenum">
              <a:rPr lang="en-US" smtClean="0"/>
              <a:pPr defTabSz="933160" eaLnBrk="1" hangingPunct="1"/>
              <a:t>10</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t>Oil exploration is highly risky.  It used to be that 10% was a good find rate for wildcat wells.  Based on improvements in technology this is closer to 20%.  Still risky, but that risk is acceptable because the payout is enormous.  The key is having a diversified portfolio to balance the risk exposure.</a:t>
            </a:r>
          </a:p>
        </p:txBody>
      </p:sp>
    </p:spTree>
    <p:extLst>
      <p:ext uri="{BB962C8B-B14F-4D97-AF65-F5344CB8AC3E}">
        <p14:creationId xmlns:p14="http://schemas.microsoft.com/office/powerpoint/2010/main" val="40158459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3475630" y="1065155"/>
            <a:ext cx="8420668" cy="1799796"/>
          </a:xfrm>
        </p:spPr>
        <p:txBody>
          <a:bodyPr/>
          <a:lstStyle>
            <a:lvl1pPr algn="l">
              <a:defRPr>
                <a:solidFill>
                  <a:srgbClr val="714989"/>
                </a:solidFill>
              </a:defRPr>
            </a:lvl1pPr>
          </a:lstStyle>
          <a:p>
            <a:r>
              <a:rPr lang="pl-PL" dirty="0"/>
              <a:t>Kliknij, aby edytować styl</a:t>
            </a:r>
          </a:p>
        </p:txBody>
      </p:sp>
      <p:sp>
        <p:nvSpPr>
          <p:cNvPr id="3" name="Podtytuł 2"/>
          <p:cNvSpPr>
            <a:spLocks noGrp="1"/>
          </p:cNvSpPr>
          <p:nvPr>
            <p:ph type="subTitle" idx="1"/>
          </p:nvPr>
        </p:nvSpPr>
        <p:spPr>
          <a:xfrm>
            <a:off x="820793" y="4268337"/>
            <a:ext cx="11116448"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pl-PL"/>
              <a:t>Kliknij, aby edytować styl wzorca podtytułu</a:t>
            </a:r>
          </a:p>
        </p:txBody>
      </p:sp>
    </p:spTree>
    <p:extLst>
      <p:ext uri="{BB962C8B-B14F-4D97-AF65-F5344CB8AC3E}">
        <p14:creationId xmlns:p14="http://schemas.microsoft.com/office/powerpoint/2010/main" val="2411222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2389717" y="4800600"/>
            <a:ext cx="7315200" cy="566738"/>
          </a:xfrm>
        </p:spPr>
        <p:txBody>
          <a:bodyPr anchor="b"/>
          <a:lstStyle>
            <a:lvl1pPr algn="l">
              <a:defRPr sz="1500" b="1"/>
            </a:lvl1pPr>
          </a:lstStyle>
          <a:p>
            <a:r>
              <a:rPr lang="pl-PL"/>
              <a:t>Kliknij, aby edytować styl</a:t>
            </a:r>
          </a:p>
        </p:txBody>
      </p:sp>
      <p:sp>
        <p:nvSpPr>
          <p:cNvPr id="3" name="Symbol zastępczy obrazu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pl-PL" dirty="0"/>
          </a:p>
        </p:txBody>
      </p:sp>
      <p:sp>
        <p:nvSpPr>
          <p:cNvPr id="4" name="Symbol zastępczy tekstu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a:t>Kliknij, aby edytować style wzorca tekstu</a:t>
            </a:r>
          </a:p>
        </p:txBody>
      </p:sp>
    </p:spTree>
    <p:extLst>
      <p:ext uri="{BB962C8B-B14F-4D97-AF65-F5344CB8AC3E}">
        <p14:creationId xmlns:p14="http://schemas.microsoft.com/office/powerpoint/2010/main" val="22317672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288588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8839200" y="274641"/>
            <a:ext cx="27432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609600" y="274641"/>
            <a:ext cx="80264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Tree>
    <p:extLst>
      <p:ext uri="{BB962C8B-B14F-4D97-AF65-F5344CB8AC3E}">
        <p14:creationId xmlns:p14="http://schemas.microsoft.com/office/powerpoint/2010/main" val="41260546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p:nvPr userDrawn="1"/>
        </p:nvSpPr>
        <p:spPr>
          <a:xfrm>
            <a:off x="2032001" y="1295400"/>
            <a:ext cx="7981803" cy="48006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5" name="Freeform 439"/>
          <p:cNvSpPr>
            <a:spLocks/>
          </p:cNvSpPr>
          <p:nvPr userDrawn="1"/>
        </p:nvSpPr>
        <p:spPr bwMode="auto">
          <a:xfrm>
            <a:off x="1828801" y="1143000"/>
            <a:ext cx="8432800" cy="5204116"/>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pic>
        <p:nvPicPr>
          <p:cNvPr id="6" name="Picture 5"/>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t="59437" r="68521"/>
          <a:stretch/>
        </p:blipFill>
        <p:spPr bwMode="auto">
          <a:xfrm>
            <a:off x="-388721" y="4215684"/>
            <a:ext cx="2420721" cy="2131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backgroundRemoval t="9977" b="98376" l="9937" r="89958">
                        <a14:foregroundMark x1="14059" y1="96404" x2="14059" y2="96404"/>
                        <a14:foregroundMark x1="42178" y1="98376" x2="42178" y2="98376"/>
                        <a14:foregroundMark x1="83510" y1="86891" x2="83510" y2="86891"/>
                      </a14:backgroundRemoval>
                    </a14:imgEffect>
                    <a14:imgEffect>
                      <a14:brightnessContrast bright="20000" contrast="20000"/>
                    </a14:imgEffect>
                  </a14:imgLayer>
                </a14:imgProps>
              </a:ext>
              <a:ext uri="{28A0092B-C50C-407E-A947-70E740481C1C}">
                <a14:useLocalDpi xmlns:a14="http://schemas.microsoft.com/office/drawing/2010/main" val="0"/>
              </a:ext>
            </a:extLst>
          </a:blip>
          <a:srcRect l="69032" t="57517"/>
          <a:stretch/>
        </p:blipFill>
        <p:spPr bwMode="auto">
          <a:xfrm>
            <a:off x="10013803" y="4114800"/>
            <a:ext cx="2381399" cy="2232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Symbol zastępczy zawartości 2"/>
          <p:cNvSpPr>
            <a:spLocks noGrp="1"/>
          </p:cNvSpPr>
          <p:nvPr>
            <p:ph idx="1"/>
          </p:nvPr>
        </p:nvSpPr>
        <p:spPr>
          <a:xfrm>
            <a:off x="2133601" y="1447801"/>
            <a:ext cx="7721600" cy="4495800"/>
          </a:xfrm>
        </p:spPr>
        <p:txBody>
          <a:bodyPr/>
          <a:lstStyle>
            <a:lvl1pPr marL="257175" indent="-257175">
              <a:buClr>
                <a:schemeClr val="bg1"/>
              </a:buClr>
              <a:buFont typeface="Wingdings" panose="05000000000000000000" pitchFamily="2" charset="2"/>
              <a:buChar char="§"/>
              <a:defRPr>
                <a:solidFill>
                  <a:schemeClr val="bg1"/>
                </a:solidFill>
              </a:defRPr>
            </a:lvl1pPr>
            <a:lvl2pPr>
              <a:defRPr>
                <a:solidFill>
                  <a:schemeClr val="bg1"/>
                </a:solidFill>
              </a:defRPr>
            </a:lvl2pPr>
            <a:lvl3pPr marL="857250" indent="-171450">
              <a:buClr>
                <a:schemeClr val="bg1"/>
              </a:buClr>
              <a:buFont typeface="Wingdings" panose="05000000000000000000" pitchFamily="2" charset="2"/>
              <a:buChar char="§"/>
              <a:defRPr>
                <a:solidFill>
                  <a:schemeClr val="bg1"/>
                </a:solidFill>
              </a:defRPr>
            </a:lvl3pPr>
            <a:lvl4pPr>
              <a:defRPr>
                <a:solidFill>
                  <a:schemeClr val="bg1"/>
                </a:solidFill>
              </a:defRPr>
            </a:lvl4pPr>
            <a:lvl5pPr>
              <a:defRPr>
                <a:solidFill>
                  <a:schemeClr val="bg1"/>
                </a:solidFill>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36419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93"/>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09600" y="6245225"/>
            <a:ext cx="2844800" cy="476250"/>
          </a:xfrm>
          <a:prstGeom prst="rect">
            <a:avLst/>
          </a:prstGeom>
          <a:ln/>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4038600" y="6356352"/>
            <a:ext cx="4114800" cy="365125"/>
          </a:xfrm>
          <a:prstGeom prst="rect">
            <a:avLst/>
          </a:prstGeom>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0D533A-630F-47C1-B745-CF86F3186773}" type="slidenum">
              <a:rPr lang="en-US"/>
              <a:pPr>
                <a:defRPr/>
              </a:pPr>
              <a:t>‹#›</a:t>
            </a:fld>
            <a:endParaRPr lang="en-US"/>
          </a:p>
        </p:txBody>
      </p:sp>
    </p:spTree>
    <p:extLst>
      <p:ext uri="{BB962C8B-B14F-4D97-AF65-F5344CB8AC3E}">
        <p14:creationId xmlns:p14="http://schemas.microsoft.com/office/powerpoint/2010/main" val="2176041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y Heading">
    <p:spTree>
      <p:nvGrpSpPr>
        <p:cNvPr id="1" name=""/>
        <p:cNvGrpSpPr/>
        <p:nvPr/>
      </p:nvGrpSpPr>
      <p:grpSpPr>
        <a:xfrm>
          <a:off x="0" y="0"/>
          <a:ext cx="0" cy="0"/>
          <a:chOff x="0" y="0"/>
          <a:chExt cx="0" cy="0"/>
        </a:xfrm>
      </p:grpSpPr>
      <p:sp>
        <p:nvSpPr>
          <p:cNvPr id="4" name="Rectangle 3"/>
          <p:cNvSpPr/>
          <p:nvPr userDrawn="1"/>
        </p:nvSpPr>
        <p:spPr>
          <a:xfrm>
            <a:off x="909853" y="2183643"/>
            <a:ext cx="10317707" cy="2429300"/>
          </a:xfrm>
          <a:prstGeom prst="rect">
            <a:avLst/>
          </a:prstGeom>
          <a:gradFill flip="none" rotWithShape="1">
            <a:gsLst>
              <a:gs pos="0">
                <a:srgbClr val="714989"/>
              </a:gs>
              <a:gs pos="50000">
                <a:srgbClr val="9966FF"/>
              </a:gs>
              <a:gs pos="100000">
                <a:srgbClr val="BA97FF"/>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prstClr val="white"/>
              </a:solidFill>
            </a:endParaRPr>
          </a:p>
        </p:txBody>
      </p:sp>
      <p:sp>
        <p:nvSpPr>
          <p:cNvPr id="2" name="Tytuł 1"/>
          <p:cNvSpPr>
            <a:spLocks noGrp="1"/>
          </p:cNvSpPr>
          <p:nvPr>
            <p:ph type="title" hasCustomPrompt="1"/>
          </p:nvPr>
        </p:nvSpPr>
        <p:spPr>
          <a:xfrm>
            <a:off x="868081" y="2186217"/>
            <a:ext cx="10363200" cy="2426729"/>
          </a:xfrm>
        </p:spPr>
        <p:txBody>
          <a:bodyPr anchor="ctr"/>
          <a:lstStyle>
            <a:lvl1pPr algn="ctr">
              <a:defRPr sz="3000" b="1" cap="none" baseline="0">
                <a:solidFill>
                  <a:schemeClr val="bg1"/>
                </a:solidFill>
              </a:defRPr>
            </a:lvl1pPr>
          </a:lstStyle>
          <a:p>
            <a:r>
              <a:rPr lang="en-US" dirty="0"/>
              <a:t>Click to insert day heading</a:t>
            </a:r>
            <a:endParaRPr lang="pl-PL" dirty="0"/>
          </a:p>
        </p:txBody>
      </p:sp>
      <p:sp>
        <p:nvSpPr>
          <p:cNvPr id="5" name="Freeform 439"/>
          <p:cNvSpPr>
            <a:spLocks/>
          </p:cNvSpPr>
          <p:nvPr userDrawn="1"/>
        </p:nvSpPr>
        <p:spPr bwMode="auto">
          <a:xfrm>
            <a:off x="582306" y="2101755"/>
            <a:ext cx="10936407"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6555857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ing">
    <p:spTree>
      <p:nvGrpSpPr>
        <p:cNvPr id="1" name=""/>
        <p:cNvGrpSpPr/>
        <p:nvPr/>
      </p:nvGrpSpPr>
      <p:grpSpPr>
        <a:xfrm>
          <a:off x="0" y="0"/>
          <a:ext cx="0" cy="0"/>
          <a:chOff x="0" y="0"/>
          <a:chExt cx="0" cy="0"/>
        </a:xfrm>
      </p:grpSpPr>
      <p:sp>
        <p:nvSpPr>
          <p:cNvPr id="3" name="Rectangle 2"/>
          <p:cNvSpPr/>
          <p:nvPr userDrawn="1"/>
        </p:nvSpPr>
        <p:spPr>
          <a:xfrm>
            <a:off x="909853" y="2183643"/>
            <a:ext cx="10317707" cy="2429300"/>
          </a:xfrm>
          <a:prstGeom prst="rect">
            <a:avLst/>
          </a:prstGeom>
          <a:gradFill flip="none" rotWithShape="1">
            <a:gsLst>
              <a:gs pos="0">
                <a:srgbClr val="D65C00"/>
              </a:gs>
              <a:gs pos="50000">
                <a:srgbClr val="FFCA00">
                  <a:shade val="67500"/>
                  <a:satMod val="115000"/>
                </a:srgbClr>
              </a:gs>
              <a:gs pos="100000">
                <a:srgbClr val="FFCA00">
                  <a:shade val="100000"/>
                  <a:satMod val="115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350">
              <a:solidFill>
                <a:schemeClr val="bg1"/>
              </a:solidFill>
            </a:endParaRPr>
          </a:p>
        </p:txBody>
      </p:sp>
      <p:sp>
        <p:nvSpPr>
          <p:cNvPr id="2" name="Title 1"/>
          <p:cNvSpPr>
            <a:spLocks noGrp="1"/>
          </p:cNvSpPr>
          <p:nvPr>
            <p:ph type="title"/>
          </p:nvPr>
        </p:nvSpPr>
        <p:spPr>
          <a:xfrm>
            <a:off x="909853" y="2183643"/>
            <a:ext cx="10317707" cy="2429300"/>
          </a:xfrm>
        </p:spPr>
        <p:txBody>
          <a:bodyPr/>
          <a:lstStyle>
            <a:lvl1pPr>
              <a:defRPr>
                <a:solidFill>
                  <a:schemeClr val="bg1"/>
                </a:solidFill>
              </a:defRPr>
            </a:lvl1pPr>
          </a:lstStyle>
          <a:p>
            <a:r>
              <a:rPr lang="en-US" dirty="0"/>
              <a:t>Click to edit Master title style</a:t>
            </a:r>
          </a:p>
        </p:txBody>
      </p:sp>
      <p:sp>
        <p:nvSpPr>
          <p:cNvPr id="4" name="Freeform 439"/>
          <p:cNvSpPr>
            <a:spLocks/>
          </p:cNvSpPr>
          <p:nvPr userDrawn="1"/>
        </p:nvSpPr>
        <p:spPr bwMode="auto">
          <a:xfrm>
            <a:off x="582306" y="2101755"/>
            <a:ext cx="10936407" cy="2620370"/>
          </a:xfrm>
          <a:custGeom>
            <a:avLst/>
            <a:gdLst/>
            <a:ahLst/>
            <a:cxnLst>
              <a:cxn ang="0">
                <a:pos x="273" y="1"/>
              </a:cxn>
              <a:cxn ang="0">
                <a:pos x="238" y="1"/>
              </a:cxn>
              <a:cxn ang="0">
                <a:pos x="51" y="2"/>
              </a:cxn>
              <a:cxn ang="0">
                <a:pos x="10" y="2"/>
              </a:cxn>
              <a:cxn ang="0">
                <a:pos x="4" y="15"/>
              </a:cxn>
              <a:cxn ang="0">
                <a:pos x="4" y="97"/>
              </a:cxn>
              <a:cxn ang="0">
                <a:pos x="8" y="127"/>
              </a:cxn>
              <a:cxn ang="0">
                <a:pos x="9" y="127"/>
              </a:cxn>
              <a:cxn ang="0">
                <a:pos x="47" y="126"/>
              </a:cxn>
              <a:cxn ang="0">
                <a:pos x="78" y="126"/>
              </a:cxn>
              <a:cxn ang="0">
                <a:pos x="161" y="125"/>
              </a:cxn>
              <a:cxn ang="0">
                <a:pos x="191" y="125"/>
              </a:cxn>
              <a:cxn ang="0">
                <a:pos x="262" y="124"/>
              </a:cxn>
              <a:cxn ang="0">
                <a:pos x="279" y="124"/>
              </a:cxn>
              <a:cxn ang="0">
                <a:pos x="288" y="123"/>
              </a:cxn>
              <a:cxn ang="0">
                <a:pos x="278" y="122"/>
              </a:cxn>
              <a:cxn ang="0">
                <a:pos x="265" y="122"/>
              </a:cxn>
              <a:cxn ang="0">
                <a:pos x="236" y="121"/>
              </a:cxn>
              <a:cxn ang="0">
                <a:pos x="213" y="122"/>
              </a:cxn>
              <a:cxn ang="0">
                <a:pos x="211" y="119"/>
              </a:cxn>
              <a:cxn ang="0">
                <a:pos x="204" y="118"/>
              </a:cxn>
              <a:cxn ang="0">
                <a:pos x="196" y="120"/>
              </a:cxn>
              <a:cxn ang="0">
                <a:pos x="190" y="120"/>
              </a:cxn>
              <a:cxn ang="0">
                <a:pos x="178" y="120"/>
              </a:cxn>
              <a:cxn ang="0">
                <a:pos x="166" y="118"/>
              </a:cxn>
              <a:cxn ang="0">
                <a:pos x="156" y="119"/>
              </a:cxn>
              <a:cxn ang="0">
                <a:pos x="149" y="120"/>
              </a:cxn>
              <a:cxn ang="0">
                <a:pos x="134" y="120"/>
              </a:cxn>
              <a:cxn ang="0">
                <a:pos x="120" y="120"/>
              </a:cxn>
              <a:cxn ang="0">
                <a:pos x="117" y="119"/>
              </a:cxn>
              <a:cxn ang="0">
                <a:pos x="106" y="119"/>
              </a:cxn>
              <a:cxn ang="0">
                <a:pos x="70" y="119"/>
              </a:cxn>
              <a:cxn ang="0">
                <a:pos x="54" y="119"/>
              </a:cxn>
              <a:cxn ang="0">
                <a:pos x="25" y="120"/>
              </a:cxn>
              <a:cxn ang="0">
                <a:pos x="11" y="116"/>
              </a:cxn>
              <a:cxn ang="0">
                <a:pos x="10" y="102"/>
              </a:cxn>
              <a:cxn ang="0">
                <a:pos x="11" y="96"/>
              </a:cxn>
              <a:cxn ang="0">
                <a:pos x="10" y="88"/>
              </a:cxn>
              <a:cxn ang="0">
                <a:pos x="11" y="73"/>
              </a:cxn>
              <a:cxn ang="0">
                <a:pos x="11" y="46"/>
              </a:cxn>
              <a:cxn ang="0">
                <a:pos x="11" y="24"/>
              </a:cxn>
              <a:cxn ang="0">
                <a:pos x="10" y="8"/>
              </a:cxn>
              <a:cxn ang="0">
                <a:pos x="25" y="8"/>
              </a:cxn>
              <a:cxn ang="0">
                <a:pos x="36" y="7"/>
              </a:cxn>
              <a:cxn ang="0">
                <a:pos x="39" y="7"/>
              </a:cxn>
              <a:cxn ang="0">
                <a:pos x="62" y="7"/>
              </a:cxn>
              <a:cxn ang="0">
                <a:pos x="86" y="7"/>
              </a:cxn>
              <a:cxn ang="0">
                <a:pos x="99" y="6"/>
              </a:cxn>
              <a:cxn ang="0">
                <a:pos x="122" y="4"/>
              </a:cxn>
              <a:cxn ang="0">
                <a:pos x="142" y="5"/>
              </a:cxn>
              <a:cxn ang="0">
                <a:pos x="172" y="5"/>
              </a:cxn>
              <a:cxn ang="0">
                <a:pos x="190" y="5"/>
              </a:cxn>
              <a:cxn ang="0">
                <a:pos x="243" y="6"/>
              </a:cxn>
              <a:cxn ang="0">
                <a:pos x="260" y="6"/>
              </a:cxn>
              <a:cxn ang="0">
                <a:pos x="302" y="5"/>
              </a:cxn>
              <a:cxn ang="0">
                <a:pos x="307" y="34"/>
              </a:cxn>
              <a:cxn ang="0">
                <a:pos x="310" y="65"/>
              </a:cxn>
              <a:cxn ang="0">
                <a:pos x="311" y="5"/>
              </a:cxn>
            </a:cxnLst>
            <a:rect l="0" t="0" r="r" b="b"/>
            <a:pathLst>
              <a:path w="316" h="128">
                <a:moveTo>
                  <a:pt x="306" y="0"/>
                </a:moveTo>
                <a:cubicBezTo>
                  <a:pt x="306" y="0"/>
                  <a:pt x="306" y="0"/>
                  <a:pt x="306" y="0"/>
                </a:cubicBezTo>
                <a:cubicBezTo>
                  <a:pt x="301" y="0"/>
                  <a:pt x="301" y="0"/>
                  <a:pt x="301" y="0"/>
                </a:cubicBezTo>
                <a:cubicBezTo>
                  <a:pt x="292" y="0"/>
                  <a:pt x="292" y="0"/>
                  <a:pt x="292" y="0"/>
                </a:cubicBezTo>
                <a:cubicBezTo>
                  <a:pt x="274" y="0"/>
                  <a:pt x="274" y="0"/>
                  <a:pt x="274" y="0"/>
                </a:cubicBezTo>
                <a:cubicBezTo>
                  <a:pt x="275" y="0"/>
                  <a:pt x="274" y="0"/>
                  <a:pt x="273" y="1"/>
                </a:cubicBezTo>
                <a:cubicBezTo>
                  <a:pt x="273" y="0"/>
                  <a:pt x="273" y="0"/>
                  <a:pt x="273" y="0"/>
                </a:cubicBezTo>
                <a:cubicBezTo>
                  <a:pt x="271" y="1"/>
                  <a:pt x="271" y="1"/>
                  <a:pt x="271" y="1"/>
                </a:cubicBezTo>
                <a:cubicBezTo>
                  <a:pt x="269" y="1"/>
                  <a:pt x="270" y="0"/>
                  <a:pt x="271" y="0"/>
                </a:cubicBezTo>
                <a:cubicBezTo>
                  <a:pt x="261" y="0"/>
                  <a:pt x="253" y="0"/>
                  <a:pt x="243" y="0"/>
                </a:cubicBezTo>
                <a:cubicBezTo>
                  <a:pt x="243" y="1"/>
                  <a:pt x="239" y="0"/>
                  <a:pt x="238" y="1"/>
                </a:cubicBezTo>
                <a:cubicBezTo>
                  <a:pt x="238" y="1"/>
                  <a:pt x="238" y="1"/>
                  <a:pt x="238" y="1"/>
                </a:cubicBezTo>
                <a:cubicBezTo>
                  <a:pt x="232" y="1"/>
                  <a:pt x="232" y="1"/>
                  <a:pt x="226" y="0"/>
                </a:cubicBezTo>
                <a:cubicBezTo>
                  <a:pt x="200" y="0"/>
                  <a:pt x="176" y="0"/>
                  <a:pt x="151" y="0"/>
                </a:cubicBezTo>
                <a:cubicBezTo>
                  <a:pt x="126" y="0"/>
                  <a:pt x="101" y="1"/>
                  <a:pt x="75" y="1"/>
                </a:cubicBezTo>
                <a:cubicBezTo>
                  <a:pt x="71" y="2"/>
                  <a:pt x="65" y="1"/>
                  <a:pt x="61" y="3"/>
                </a:cubicBezTo>
                <a:cubicBezTo>
                  <a:pt x="61" y="2"/>
                  <a:pt x="61" y="2"/>
                  <a:pt x="61" y="2"/>
                </a:cubicBezTo>
                <a:cubicBezTo>
                  <a:pt x="57" y="3"/>
                  <a:pt x="56" y="2"/>
                  <a:pt x="51" y="2"/>
                </a:cubicBezTo>
                <a:cubicBezTo>
                  <a:pt x="51" y="2"/>
                  <a:pt x="49" y="2"/>
                  <a:pt x="50" y="2"/>
                </a:cubicBezTo>
                <a:cubicBezTo>
                  <a:pt x="48" y="3"/>
                  <a:pt x="47" y="1"/>
                  <a:pt x="44" y="2"/>
                </a:cubicBezTo>
                <a:cubicBezTo>
                  <a:pt x="44" y="2"/>
                  <a:pt x="44" y="2"/>
                  <a:pt x="44" y="2"/>
                </a:cubicBezTo>
                <a:cubicBezTo>
                  <a:pt x="37" y="3"/>
                  <a:pt x="45" y="2"/>
                  <a:pt x="36" y="1"/>
                </a:cubicBezTo>
                <a:cubicBezTo>
                  <a:pt x="19" y="1"/>
                  <a:pt x="19" y="1"/>
                  <a:pt x="19" y="1"/>
                </a:cubicBezTo>
                <a:cubicBezTo>
                  <a:pt x="10" y="2"/>
                  <a:pt x="10" y="2"/>
                  <a:pt x="10" y="2"/>
                </a:cubicBezTo>
                <a:cubicBezTo>
                  <a:pt x="8" y="2"/>
                  <a:pt x="8" y="2"/>
                  <a:pt x="8" y="2"/>
                </a:cubicBezTo>
                <a:cubicBezTo>
                  <a:pt x="1" y="8"/>
                  <a:pt x="6" y="5"/>
                  <a:pt x="4" y="7"/>
                </a:cubicBezTo>
                <a:cubicBezTo>
                  <a:pt x="4" y="11"/>
                  <a:pt x="4" y="11"/>
                  <a:pt x="4" y="11"/>
                </a:cubicBezTo>
                <a:cubicBezTo>
                  <a:pt x="4" y="10"/>
                  <a:pt x="5" y="10"/>
                  <a:pt x="5" y="11"/>
                </a:cubicBezTo>
                <a:cubicBezTo>
                  <a:pt x="4" y="12"/>
                  <a:pt x="5" y="15"/>
                  <a:pt x="5" y="17"/>
                </a:cubicBezTo>
                <a:cubicBezTo>
                  <a:pt x="4" y="16"/>
                  <a:pt x="4" y="16"/>
                  <a:pt x="4" y="15"/>
                </a:cubicBezTo>
                <a:cubicBezTo>
                  <a:pt x="4" y="20"/>
                  <a:pt x="4" y="24"/>
                  <a:pt x="4" y="29"/>
                </a:cubicBezTo>
                <a:cubicBezTo>
                  <a:pt x="4" y="34"/>
                  <a:pt x="3" y="39"/>
                  <a:pt x="4" y="42"/>
                </a:cubicBezTo>
                <a:cubicBezTo>
                  <a:pt x="4" y="41"/>
                  <a:pt x="4" y="44"/>
                  <a:pt x="4" y="45"/>
                </a:cubicBezTo>
                <a:cubicBezTo>
                  <a:pt x="5" y="48"/>
                  <a:pt x="3" y="54"/>
                  <a:pt x="4" y="58"/>
                </a:cubicBezTo>
                <a:cubicBezTo>
                  <a:pt x="4" y="58"/>
                  <a:pt x="4" y="58"/>
                  <a:pt x="4" y="58"/>
                </a:cubicBezTo>
                <a:cubicBezTo>
                  <a:pt x="4" y="70"/>
                  <a:pt x="3" y="84"/>
                  <a:pt x="4" y="97"/>
                </a:cubicBezTo>
                <a:cubicBezTo>
                  <a:pt x="4" y="104"/>
                  <a:pt x="3" y="112"/>
                  <a:pt x="4" y="120"/>
                </a:cubicBezTo>
                <a:cubicBezTo>
                  <a:pt x="4" y="122"/>
                  <a:pt x="4" y="120"/>
                  <a:pt x="4" y="122"/>
                </a:cubicBezTo>
                <a:cubicBezTo>
                  <a:pt x="4" y="124"/>
                  <a:pt x="4" y="122"/>
                  <a:pt x="4" y="122"/>
                </a:cubicBezTo>
                <a:cubicBezTo>
                  <a:pt x="4" y="123"/>
                  <a:pt x="4" y="123"/>
                  <a:pt x="4" y="123"/>
                </a:cubicBezTo>
                <a:cubicBezTo>
                  <a:pt x="4" y="123"/>
                  <a:pt x="4" y="123"/>
                  <a:pt x="4" y="123"/>
                </a:cubicBezTo>
                <a:cubicBezTo>
                  <a:pt x="0" y="119"/>
                  <a:pt x="9" y="128"/>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8" y="127"/>
                  <a:pt x="8" y="127"/>
                  <a:pt x="8" y="127"/>
                </a:cubicBezTo>
                <a:cubicBezTo>
                  <a:pt x="9" y="127"/>
                  <a:pt x="9" y="127"/>
                  <a:pt x="9" y="127"/>
                </a:cubicBezTo>
                <a:cubicBezTo>
                  <a:pt x="10" y="127"/>
                  <a:pt x="10" y="127"/>
                  <a:pt x="10" y="127"/>
                </a:cubicBezTo>
                <a:cubicBezTo>
                  <a:pt x="14" y="127"/>
                  <a:pt x="14" y="127"/>
                  <a:pt x="14" y="127"/>
                </a:cubicBezTo>
                <a:cubicBezTo>
                  <a:pt x="21" y="127"/>
                  <a:pt x="21" y="127"/>
                  <a:pt x="21" y="127"/>
                </a:cubicBezTo>
                <a:cubicBezTo>
                  <a:pt x="22" y="127"/>
                  <a:pt x="23" y="127"/>
                  <a:pt x="23" y="127"/>
                </a:cubicBezTo>
                <a:cubicBezTo>
                  <a:pt x="28" y="127"/>
                  <a:pt x="36" y="126"/>
                  <a:pt x="41" y="127"/>
                </a:cubicBezTo>
                <a:cubicBezTo>
                  <a:pt x="39" y="126"/>
                  <a:pt x="45" y="126"/>
                  <a:pt x="47" y="126"/>
                </a:cubicBezTo>
                <a:cubicBezTo>
                  <a:pt x="48" y="126"/>
                  <a:pt x="48" y="126"/>
                  <a:pt x="47" y="127"/>
                </a:cubicBezTo>
                <a:cubicBezTo>
                  <a:pt x="52" y="126"/>
                  <a:pt x="54" y="126"/>
                  <a:pt x="59" y="127"/>
                </a:cubicBezTo>
                <a:cubicBezTo>
                  <a:pt x="61" y="127"/>
                  <a:pt x="62" y="126"/>
                  <a:pt x="65" y="126"/>
                </a:cubicBezTo>
                <a:cubicBezTo>
                  <a:pt x="66" y="127"/>
                  <a:pt x="70" y="126"/>
                  <a:pt x="73" y="126"/>
                </a:cubicBezTo>
                <a:cubicBezTo>
                  <a:pt x="72" y="126"/>
                  <a:pt x="76" y="125"/>
                  <a:pt x="79" y="125"/>
                </a:cubicBezTo>
                <a:cubicBezTo>
                  <a:pt x="78" y="126"/>
                  <a:pt x="78" y="126"/>
                  <a:pt x="78" y="126"/>
                </a:cubicBezTo>
                <a:cubicBezTo>
                  <a:pt x="87" y="126"/>
                  <a:pt x="99" y="127"/>
                  <a:pt x="109" y="126"/>
                </a:cubicBezTo>
                <a:cubicBezTo>
                  <a:pt x="110" y="126"/>
                  <a:pt x="110" y="126"/>
                  <a:pt x="110" y="126"/>
                </a:cubicBezTo>
                <a:cubicBezTo>
                  <a:pt x="120" y="126"/>
                  <a:pt x="131" y="126"/>
                  <a:pt x="141" y="125"/>
                </a:cubicBezTo>
                <a:cubicBezTo>
                  <a:pt x="144" y="126"/>
                  <a:pt x="148" y="126"/>
                  <a:pt x="151" y="126"/>
                </a:cubicBezTo>
                <a:cubicBezTo>
                  <a:pt x="154" y="125"/>
                  <a:pt x="156" y="125"/>
                  <a:pt x="158" y="125"/>
                </a:cubicBezTo>
                <a:cubicBezTo>
                  <a:pt x="159" y="124"/>
                  <a:pt x="160" y="125"/>
                  <a:pt x="161" y="125"/>
                </a:cubicBezTo>
                <a:cubicBezTo>
                  <a:pt x="165" y="125"/>
                  <a:pt x="170" y="126"/>
                  <a:pt x="174" y="125"/>
                </a:cubicBezTo>
                <a:cubicBezTo>
                  <a:pt x="174" y="126"/>
                  <a:pt x="174" y="126"/>
                  <a:pt x="174" y="126"/>
                </a:cubicBezTo>
                <a:cubicBezTo>
                  <a:pt x="177" y="125"/>
                  <a:pt x="183" y="125"/>
                  <a:pt x="187" y="125"/>
                </a:cubicBezTo>
                <a:cubicBezTo>
                  <a:pt x="188" y="125"/>
                  <a:pt x="192" y="124"/>
                  <a:pt x="190" y="124"/>
                </a:cubicBezTo>
                <a:cubicBezTo>
                  <a:pt x="192" y="124"/>
                  <a:pt x="191" y="125"/>
                  <a:pt x="193" y="124"/>
                </a:cubicBezTo>
                <a:cubicBezTo>
                  <a:pt x="191" y="125"/>
                  <a:pt x="191" y="125"/>
                  <a:pt x="191" y="125"/>
                </a:cubicBezTo>
                <a:cubicBezTo>
                  <a:pt x="201" y="125"/>
                  <a:pt x="209" y="125"/>
                  <a:pt x="218" y="124"/>
                </a:cubicBezTo>
                <a:cubicBezTo>
                  <a:pt x="220" y="125"/>
                  <a:pt x="226" y="124"/>
                  <a:pt x="231" y="125"/>
                </a:cubicBezTo>
                <a:cubicBezTo>
                  <a:pt x="234" y="124"/>
                  <a:pt x="239" y="125"/>
                  <a:pt x="242" y="124"/>
                </a:cubicBezTo>
                <a:cubicBezTo>
                  <a:pt x="242" y="124"/>
                  <a:pt x="242" y="124"/>
                  <a:pt x="242" y="124"/>
                </a:cubicBezTo>
                <a:cubicBezTo>
                  <a:pt x="246" y="124"/>
                  <a:pt x="251" y="124"/>
                  <a:pt x="256" y="125"/>
                </a:cubicBezTo>
                <a:cubicBezTo>
                  <a:pt x="259" y="125"/>
                  <a:pt x="259" y="124"/>
                  <a:pt x="262" y="124"/>
                </a:cubicBezTo>
                <a:cubicBezTo>
                  <a:pt x="262" y="124"/>
                  <a:pt x="262" y="124"/>
                  <a:pt x="262" y="124"/>
                </a:cubicBezTo>
                <a:cubicBezTo>
                  <a:pt x="264" y="124"/>
                  <a:pt x="265" y="123"/>
                  <a:pt x="266" y="123"/>
                </a:cubicBezTo>
                <a:cubicBezTo>
                  <a:pt x="268" y="123"/>
                  <a:pt x="268" y="123"/>
                  <a:pt x="270" y="123"/>
                </a:cubicBezTo>
                <a:cubicBezTo>
                  <a:pt x="269" y="123"/>
                  <a:pt x="267" y="124"/>
                  <a:pt x="266" y="125"/>
                </a:cubicBezTo>
                <a:cubicBezTo>
                  <a:pt x="269" y="125"/>
                  <a:pt x="272" y="124"/>
                  <a:pt x="274" y="124"/>
                </a:cubicBezTo>
                <a:cubicBezTo>
                  <a:pt x="277" y="124"/>
                  <a:pt x="279" y="124"/>
                  <a:pt x="279" y="124"/>
                </a:cubicBezTo>
                <a:cubicBezTo>
                  <a:pt x="279" y="124"/>
                  <a:pt x="281" y="124"/>
                  <a:pt x="279" y="124"/>
                </a:cubicBezTo>
                <a:cubicBezTo>
                  <a:pt x="281" y="124"/>
                  <a:pt x="283" y="124"/>
                  <a:pt x="284" y="124"/>
                </a:cubicBezTo>
                <a:cubicBezTo>
                  <a:pt x="283" y="124"/>
                  <a:pt x="283" y="124"/>
                  <a:pt x="283" y="124"/>
                </a:cubicBezTo>
                <a:cubicBezTo>
                  <a:pt x="283" y="123"/>
                  <a:pt x="285" y="123"/>
                  <a:pt x="285" y="123"/>
                </a:cubicBezTo>
                <a:cubicBezTo>
                  <a:pt x="284" y="123"/>
                  <a:pt x="284" y="123"/>
                  <a:pt x="283" y="123"/>
                </a:cubicBezTo>
                <a:cubicBezTo>
                  <a:pt x="283" y="122"/>
                  <a:pt x="287" y="122"/>
                  <a:pt x="288" y="123"/>
                </a:cubicBezTo>
                <a:cubicBezTo>
                  <a:pt x="289" y="123"/>
                  <a:pt x="285" y="124"/>
                  <a:pt x="287" y="124"/>
                </a:cubicBezTo>
                <a:cubicBezTo>
                  <a:pt x="292" y="123"/>
                  <a:pt x="292" y="123"/>
                  <a:pt x="292" y="123"/>
                </a:cubicBezTo>
                <a:cubicBezTo>
                  <a:pt x="291" y="123"/>
                  <a:pt x="289" y="123"/>
                  <a:pt x="290" y="122"/>
                </a:cubicBezTo>
                <a:cubicBezTo>
                  <a:pt x="288" y="123"/>
                  <a:pt x="288" y="123"/>
                  <a:pt x="288" y="123"/>
                </a:cubicBezTo>
                <a:cubicBezTo>
                  <a:pt x="288" y="122"/>
                  <a:pt x="288" y="122"/>
                  <a:pt x="288" y="122"/>
                </a:cubicBezTo>
                <a:cubicBezTo>
                  <a:pt x="284" y="122"/>
                  <a:pt x="281" y="122"/>
                  <a:pt x="278" y="122"/>
                </a:cubicBezTo>
                <a:cubicBezTo>
                  <a:pt x="279" y="123"/>
                  <a:pt x="279" y="123"/>
                  <a:pt x="279" y="123"/>
                </a:cubicBezTo>
                <a:cubicBezTo>
                  <a:pt x="277" y="123"/>
                  <a:pt x="275" y="123"/>
                  <a:pt x="273" y="123"/>
                </a:cubicBezTo>
                <a:cubicBezTo>
                  <a:pt x="274" y="123"/>
                  <a:pt x="273" y="122"/>
                  <a:pt x="273" y="122"/>
                </a:cubicBezTo>
                <a:cubicBezTo>
                  <a:pt x="272" y="122"/>
                  <a:pt x="272" y="122"/>
                  <a:pt x="271" y="122"/>
                </a:cubicBezTo>
                <a:cubicBezTo>
                  <a:pt x="272" y="121"/>
                  <a:pt x="272" y="121"/>
                  <a:pt x="272" y="121"/>
                </a:cubicBezTo>
                <a:cubicBezTo>
                  <a:pt x="271" y="122"/>
                  <a:pt x="266" y="122"/>
                  <a:pt x="265" y="122"/>
                </a:cubicBezTo>
                <a:cubicBezTo>
                  <a:pt x="265" y="122"/>
                  <a:pt x="265" y="122"/>
                  <a:pt x="265" y="122"/>
                </a:cubicBezTo>
                <a:cubicBezTo>
                  <a:pt x="262" y="121"/>
                  <a:pt x="266" y="122"/>
                  <a:pt x="264" y="122"/>
                </a:cubicBezTo>
                <a:cubicBezTo>
                  <a:pt x="262" y="122"/>
                  <a:pt x="263" y="121"/>
                  <a:pt x="261" y="121"/>
                </a:cubicBezTo>
                <a:cubicBezTo>
                  <a:pt x="258" y="121"/>
                  <a:pt x="252" y="122"/>
                  <a:pt x="248" y="121"/>
                </a:cubicBezTo>
                <a:cubicBezTo>
                  <a:pt x="245" y="121"/>
                  <a:pt x="242" y="121"/>
                  <a:pt x="239" y="122"/>
                </a:cubicBezTo>
                <a:cubicBezTo>
                  <a:pt x="236" y="122"/>
                  <a:pt x="239" y="121"/>
                  <a:pt x="236" y="121"/>
                </a:cubicBezTo>
                <a:cubicBezTo>
                  <a:pt x="237" y="121"/>
                  <a:pt x="236" y="121"/>
                  <a:pt x="236" y="120"/>
                </a:cubicBezTo>
                <a:cubicBezTo>
                  <a:pt x="236" y="121"/>
                  <a:pt x="231" y="120"/>
                  <a:pt x="233" y="121"/>
                </a:cubicBezTo>
                <a:cubicBezTo>
                  <a:pt x="229" y="121"/>
                  <a:pt x="225" y="121"/>
                  <a:pt x="221" y="121"/>
                </a:cubicBezTo>
                <a:cubicBezTo>
                  <a:pt x="222" y="121"/>
                  <a:pt x="223" y="120"/>
                  <a:pt x="221" y="120"/>
                </a:cubicBezTo>
                <a:cubicBezTo>
                  <a:pt x="219" y="121"/>
                  <a:pt x="216" y="121"/>
                  <a:pt x="213" y="121"/>
                </a:cubicBezTo>
                <a:cubicBezTo>
                  <a:pt x="213" y="121"/>
                  <a:pt x="214" y="121"/>
                  <a:pt x="213" y="122"/>
                </a:cubicBezTo>
                <a:cubicBezTo>
                  <a:pt x="213" y="122"/>
                  <a:pt x="212" y="122"/>
                  <a:pt x="211" y="122"/>
                </a:cubicBezTo>
                <a:cubicBezTo>
                  <a:pt x="211" y="122"/>
                  <a:pt x="211" y="121"/>
                  <a:pt x="208" y="121"/>
                </a:cubicBezTo>
                <a:cubicBezTo>
                  <a:pt x="209" y="120"/>
                  <a:pt x="213" y="121"/>
                  <a:pt x="212" y="120"/>
                </a:cubicBezTo>
                <a:cubicBezTo>
                  <a:pt x="213" y="119"/>
                  <a:pt x="219" y="119"/>
                  <a:pt x="220" y="120"/>
                </a:cubicBezTo>
                <a:cubicBezTo>
                  <a:pt x="223" y="119"/>
                  <a:pt x="218" y="119"/>
                  <a:pt x="218" y="119"/>
                </a:cubicBezTo>
                <a:cubicBezTo>
                  <a:pt x="216" y="119"/>
                  <a:pt x="215" y="119"/>
                  <a:pt x="211" y="119"/>
                </a:cubicBezTo>
                <a:cubicBezTo>
                  <a:pt x="211" y="120"/>
                  <a:pt x="212" y="120"/>
                  <a:pt x="210" y="120"/>
                </a:cubicBezTo>
                <a:cubicBezTo>
                  <a:pt x="207" y="121"/>
                  <a:pt x="206" y="119"/>
                  <a:pt x="205" y="119"/>
                </a:cubicBezTo>
                <a:cubicBezTo>
                  <a:pt x="207" y="119"/>
                  <a:pt x="207" y="119"/>
                  <a:pt x="207" y="119"/>
                </a:cubicBezTo>
                <a:cubicBezTo>
                  <a:pt x="204" y="119"/>
                  <a:pt x="204" y="119"/>
                  <a:pt x="201" y="119"/>
                </a:cubicBezTo>
                <a:cubicBezTo>
                  <a:pt x="201" y="118"/>
                  <a:pt x="205" y="119"/>
                  <a:pt x="206" y="119"/>
                </a:cubicBezTo>
                <a:cubicBezTo>
                  <a:pt x="204" y="118"/>
                  <a:pt x="204" y="118"/>
                  <a:pt x="204" y="118"/>
                </a:cubicBezTo>
                <a:cubicBezTo>
                  <a:pt x="200" y="118"/>
                  <a:pt x="203" y="119"/>
                  <a:pt x="199" y="118"/>
                </a:cubicBezTo>
                <a:cubicBezTo>
                  <a:pt x="200" y="118"/>
                  <a:pt x="200" y="118"/>
                  <a:pt x="200" y="118"/>
                </a:cubicBezTo>
                <a:cubicBezTo>
                  <a:pt x="197" y="118"/>
                  <a:pt x="197" y="118"/>
                  <a:pt x="197" y="118"/>
                </a:cubicBezTo>
                <a:cubicBezTo>
                  <a:pt x="197" y="119"/>
                  <a:pt x="198" y="119"/>
                  <a:pt x="200" y="119"/>
                </a:cubicBezTo>
                <a:cubicBezTo>
                  <a:pt x="199" y="120"/>
                  <a:pt x="198" y="119"/>
                  <a:pt x="195" y="120"/>
                </a:cubicBezTo>
                <a:cubicBezTo>
                  <a:pt x="194" y="120"/>
                  <a:pt x="196" y="120"/>
                  <a:pt x="196" y="120"/>
                </a:cubicBezTo>
                <a:cubicBezTo>
                  <a:pt x="197" y="121"/>
                  <a:pt x="194" y="121"/>
                  <a:pt x="193" y="121"/>
                </a:cubicBezTo>
                <a:cubicBezTo>
                  <a:pt x="190" y="121"/>
                  <a:pt x="191" y="120"/>
                  <a:pt x="190" y="120"/>
                </a:cubicBezTo>
                <a:cubicBezTo>
                  <a:pt x="191" y="120"/>
                  <a:pt x="193" y="120"/>
                  <a:pt x="193" y="120"/>
                </a:cubicBezTo>
                <a:cubicBezTo>
                  <a:pt x="196" y="119"/>
                  <a:pt x="191" y="119"/>
                  <a:pt x="193" y="118"/>
                </a:cubicBezTo>
                <a:cubicBezTo>
                  <a:pt x="191" y="118"/>
                  <a:pt x="191" y="119"/>
                  <a:pt x="190" y="119"/>
                </a:cubicBezTo>
                <a:cubicBezTo>
                  <a:pt x="190" y="119"/>
                  <a:pt x="189" y="119"/>
                  <a:pt x="190" y="120"/>
                </a:cubicBezTo>
                <a:cubicBezTo>
                  <a:pt x="185" y="121"/>
                  <a:pt x="187" y="118"/>
                  <a:pt x="183" y="119"/>
                </a:cubicBezTo>
                <a:cubicBezTo>
                  <a:pt x="184" y="120"/>
                  <a:pt x="177" y="120"/>
                  <a:pt x="180" y="121"/>
                </a:cubicBezTo>
                <a:cubicBezTo>
                  <a:pt x="179" y="122"/>
                  <a:pt x="178" y="122"/>
                  <a:pt x="177" y="122"/>
                </a:cubicBezTo>
                <a:cubicBezTo>
                  <a:pt x="178" y="121"/>
                  <a:pt x="175" y="121"/>
                  <a:pt x="177" y="120"/>
                </a:cubicBezTo>
                <a:cubicBezTo>
                  <a:pt x="175" y="120"/>
                  <a:pt x="175" y="120"/>
                  <a:pt x="175" y="120"/>
                </a:cubicBezTo>
                <a:cubicBezTo>
                  <a:pt x="178" y="120"/>
                  <a:pt x="178" y="120"/>
                  <a:pt x="178" y="120"/>
                </a:cubicBezTo>
                <a:cubicBezTo>
                  <a:pt x="176" y="119"/>
                  <a:pt x="173" y="119"/>
                  <a:pt x="172" y="118"/>
                </a:cubicBezTo>
                <a:cubicBezTo>
                  <a:pt x="170" y="119"/>
                  <a:pt x="173" y="119"/>
                  <a:pt x="170" y="119"/>
                </a:cubicBezTo>
                <a:cubicBezTo>
                  <a:pt x="171" y="119"/>
                  <a:pt x="170" y="118"/>
                  <a:pt x="169" y="118"/>
                </a:cubicBezTo>
                <a:cubicBezTo>
                  <a:pt x="171" y="119"/>
                  <a:pt x="169" y="119"/>
                  <a:pt x="167" y="120"/>
                </a:cubicBezTo>
                <a:cubicBezTo>
                  <a:pt x="165" y="120"/>
                  <a:pt x="163" y="119"/>
                  <a:pt x="164" y="119"/>
                </a:cubicBezTo>
                <a:cubicBezTo>
                  <a:pt x="166" y="118"/>
                  <a:pt x="166" y="118"/>
                  <a:pt x="166" y="118"/>
                </a:cubicBezTo>
                <a:cubicBezTo>
                  <a:pt x="164" y="119"/>
                  <a:pt x="165" y="118"/>
                  <a:pt x="163" y="118"/>
                </a:cubicBezTo>
                <a:cubicBezTo>
                  <a:pt x="163" y="118"/>
                  <a:pt x="162" y="119"/>
                  <a:pt x="161" y="120"/>
                </a:cubicBezTo>
                <a:cubicBezTo>
                  <a:pt x="160" y="120"/>
                  <a:pt x="159" y="119"/>
                  <a:pt x="158" y="119"/>
                </a:cubicBezTo>
                <a:cubicBezTo>
                  <a:pt x="160" y="119"/>
                  <a:pt x="160" y="119"/>
                  <a:pt x="160" y="119"/>
                </a:cubicBezTo>
                <a:cubicBezTo>
                  <a:pt x="157" y="119"/>
                  <a:pt x="160" y="118"/>
                  <a:pt x="157" y="118"/>
                </a:cubicBezTo>
                <a:cubicBezTo>
                  <a:pt x="156" y="119"/>
                  <a:pt x="156" y="119"/>
                  <a:pt x="156" y="119"/>
                </a:cubicBezTo>
                <a:cubicBezTo>
                  <a:pt x="155" y="119"/>
                  <a:pt x="155" y="118"/>
                  <a:pt x="156" y="118"/>
                </a:cubicBezTo>
                <a:cubicBezTo>
                  <a:pt x="155" y="119"/>
                  <a:pt x="153" y="118"/>
                  <a:pt x="153" y="119"/>
                </a:cubicBezTo>
                <a:cubicBezTo>
                  <a:pt x="152" y="118"/>
                  <a:pt x="152" y="118"/>
                  <a:pt x="152" y="118"/>
                </a:cubicBezTo>
                <a:cubicBezTo>
                  <a:pt x="151" y="118"/>
                  <a:pt x="150" y="119"/>
                  <a:pt x="148" y="119"/>
                </a:cubicBezTo>
                <a:cubicBezTo>
                  <a:pt x="149" y="119"/>
                  <a:pt x="150" y="119"/>
                  <a:pt x="152" y="119"/>
                </a:cubicBezTo>
                <a:cubicBezTo>
                  <a:pt x="153" y="120"/>
                  <a:pt x="150" y="120"/>
                  <a:pt x="149" y="120"/>
                </a:cubicBezTo>
                <a:cubicBezTo>
                  <a:pt x="149" y="119"/>
                  <a:pt x="146" y="120"/>
                  <a:pt x="144" y="120"/>
                </a:cubicBezTo>
                <a:cubicBezTo>
                  <a:pt x="143" y="119"/>
                  <a:pt x="142" y="119"/>
                  <a:pt x="142" y="119"/>
                </a:cubicBezTo>
                <a:cubicBezTo>
                  <a:pt x="141" y="119"/>
                  <a:pt x="141" y="119"/>
                  <a:pt x="141" y="119"/>
                </a:cubicBezTo>
                <a:cubicBezTo>
                  <a:pt x="141" y="118"/>
                  <a:pt x="138" y="120"/>
                  <a:pt x="136" y="119"/>
                </a:cubicBezTo>
                <a:cubicBezTo>
                  <a:pt x="137" y="119"/>
                  <a:pt x="137" y="119"/>
                  <a:pt x="136" y="118"/>
                </a:cubicBezTo>
                <a:cubicBezTo>
                  <a:pt x="138" y="119"/>
                  <a:pt x="133" y="119"/>
                  <a:pt x="134" y="120"/>
                </a:cubicBezTo>
                <a:cubicBezTo>
                  <a:pt x="131" y="120"/>
                  <a:pt x="134" y="119"/>
                  <a:pt x="134" y="118"/>
                </a:cubicBezTo>
                <a:cubicBezTo>
                  <a:pt x="132" y="119"/>
                  <a:pt x="130" y="118"/>
                  <a:pt x="129" y="119"/>
                </a:cubicBezTo>
                <a:cubicBezTo>
                  <a:pt x="131" y="119"/>
                  <a:pt x="129" y="119"/>
                  <a:pt x="128" y="120"/>
                </a:cubicBezTo>
                <a:cubicBezTo>
                  <a:pt x="125" y="120"/>
                  <a:pt x="129" y="119"/>
                  <a:pt x="127" y="119"/>
                </a:cubicBezTo>
                <a:cubicBezTo>
                  <a:pt x="125" y="119"/>
                  <a:pt x="124" y="120"/>
                  <a:pt x="126" y="120"/>
                </a:cubicBezTo>
                <a:cubicBezTo>
                  <a:pt x="124" y="120"/>
                  <a:pt x="122" y="121"/>
                  <a:pt x="120" y="120"/>
                </a:cubicBezTo>
                <a:cubicBezTo>
                  <a:pt x="120" y="120"/>
                  <a:pt x="124" y="120"/>
                  <a:pt x="123" y="120"/>
                </a:cubicBezTo>
                <a:cubicBezTo>
                  <a:pt x="119" y="119"/>
                  <a:pt x="121" y="121"/>
                  <a:pt x="117" y="121"/>
                </a:cubicBezTo>
                <a:cubicBezTo>
                  <a:pt x="119" y="121"/>
                  <a:pt x="117" y="122"/>
                  <a:pt x="115" y="123"/>
                </a:cubicBezTo>
                <a:cubicBezTo>
                  <a:pt x="111" y="123"/>
                  <a:pt x="117" y="122"/>
                  <a:pt x="115" y="122"/>
                </a:cubicBezTo>
                <a:cubicBezTo>
                  <a:pt x="114" y="122"/>
                  <a:pt x="114" y="122"/>
                  <a:pt x="114" y="122"/>
                </a:cubicBezTo>
                <a:cubicBezTo>
                  <a:pt x="112" y="121"/>
                  <a:pt x="119" y="120"/>
                  <a:pt x="117" y="119"/>
                </a:cubicBezTo>
                <a:cubicBezTo>
                  <a:pt x="115" y="120"/>
                  <a:pt x="115" y="120"/>
                  <a:pt x="115" y="120"/>
                </a:cubicBezTo>
                <a:cubicBezTo>
                  <a:pt x="115" y="119"/>
                  <a:pt x="116" y="119"/>
                  <a:pt x="115" y="119"/>
                </a:cubicBezTo>
                <a:cubicBezTo>
                  <a:pt x="115" y="119"/>
                  <a:pt x="111" y="119"/>
                  <a:pt x="111" y="119"/>
                </a:cubicBezTo>
                <a:cubicBezTo>
                  <a:pt x="110" y="120"/>
                  <a:pt x="112" y="119"/>
                  <a:pt x="112" y="119"/>
                </a:cubicBezTo>
                <a:cubicBezTo>
                  <a:pt x="110" y="119"/>
                  <a:pt x="109" y="120"/>
                  <a:pt x="106" y="120"/>
                </a:cubicBezTo>
                <a:cubicBezTo>
                  <a:pt x="108" y="120"/>
                  <a:pt x="105" y="119"/>
                  <a:pt x="106" y="119"/>
                </a:cubicBezTo>
                <a:cubicBezTo>
                  <a:pt x="105" y="119"/>
                  <a:pt x="106" y="120"/>
                  <a:pt x="104" y="119"/>
                </a:cubicBezTo>
                <a:cubicBezTo>
                  <a:pt x="104" y="119"/>
                  <a:pt x="104" y="119"/>
                  <a:pt x="104" y="119"/>
                </a:cubicBezTo>
                <a:cubicBezTo>
                  <a:pt x="96" y="119"/>
                  <a:pt x="87" y="119"/>
                  <a:pt x="80" y="120"/>
                </a:cubicBezTo>
                <a:cubicBezTo>
                  <a:pt x="79" y="120"/>
                  <a:pt x="77" y="120"/>
                  <a:pt x="73" y="119"/>
                </a:cubicBezTo>
                <a:cubicBezTo>
                  <a:pt x="75" y="119"/>
                  <a:pt x="73" y="120"/>
                  <a:pt x="72" y="120"/>
                </a:cubicBezTo>
                <a:cubicBezTo>
                  <a:pt x="70" y="119"/>
                  <a:pt x="70" y="119"/>
                  <a:pt x="70" y="119"/>
                </a:cubicBezTo>
                <a:cubicBezTo>
                  <a:pt x="68" y="119"/>
                  <a:pt x="65" y="120"/>
                  <a:pt x="63" y="120"/>
                </a:cubicBezTo>
                <a:cubicBezTo>
                  <a:pt x="63" y="120"/>
                  <a:pt x="63" y="120"/>
                  <a:pt x="63" y="119"/>
                </a:cubicBezTo>
                <a:cubicBezTo>
                  <a:pt x="61" y="119"/>
                  <a:pt x="61" y="120"/>
                  <a:pt x="60" y="120"/>
                </a:cubicBezTo>
                <a:cubicBezTo>
                  <a:pt x="58" y="119"/>
                  <a:pt x="58" y="119"/>
                  <a:pt x="58" y="119"/>
                </a:cubicBezTo>
                <a:cubicBezTo>
                  <a:pt x="58" y="120"/>
                  <a:pt x="58" y="120"/>
                  <a:pt x="58" y="120"/>
                </a:cubicBezTo>
                <a:cubicBezTo>
                  <a:pt x="56" y="120"/>
                  <a:pt x="54" y="120"/>
                  <a:pt x="54" y="119"/>
                </a:cubicBezTo>
                <a:cubicBezTo>
                  <a:pt x="53" y="119"/>
                  <a:pt x="52" y="120"/>
                  <a:pt x="53" y="120"/>
                </a:cubicBezTo>
                <a:cubicBezTo>
                  <a:pt x="51" y="119"/>
                  <a:pt x="46" y="119"/>
                  <a:pt x="42" y="120"/>
                </a:cubicBezTo>
                <a:cubicBezTo>
                  <a:pt x="44" y="120"/>
                  <a:pt x="44" y="120"/>
                  <a:pt x="44" y="121"/>
                </a:cubicBezTo>
                <a:cubicBezTo>
                  <a:pt x="44" y="121"/>
                  <a:pt x="43" y="120"/>
                  <a:pt x="42" y="121"/>
                </a:cubicBezTo>
                <a:cubicBezTo>
                  <a:pt x="42" y="121"/>
                  <a:pt x="40" y="120"/>
                  <a:pt x="42" y="120"/>
                </a:cubicBezTo>
                <a:cubicBezTo>
                  <a:pt x="37" y="119"/>
                  <a:pt x="31" y="120"/>
                  <a:pt x="25" y="120"/>
                </a:cubicBezTo>
                <a:cubicBezTo>
                  <a:pt x="24" y="120"/>
                  <a:pt x="24" y="120"/>
                  <a:pt x="23" y="120"/>
                </a:cubicBezTo>
                <a:cubicBezTo>
                  <a:pt x="20" y="119"/>
                  <a:pt x="15" y="120"/>
                  <a:pt x="11" y="120"/>
                </a:cubicBezTo>
                <a:cubicBezTo>
                  <a:pt x="12" y="120"/>
                  <a:pt x="11" y="120"/>
                  <a:pt x="11" y="121"/>
                </a:cubicBezTo>
                <a:cubicBezTo>
                  <a:pt x="11" y="121"/>
                  <a:pt x="11" y="120"/>
                  <a:pt x="11" y="120"/>
                </a:cubicBezTo>
                <a:cubicBezTo>
                  <a:pt x="11" y="119"/>
                  <a:pt x="11" y="117"/>
                  <a:pt x="11" y="116"/>
                </a:cubicBezTo>
                <a:cubicBezTo>
                  <a:pt x="11" y="116"/>
                  <a:pt x="11" y="116"/>
                  <a:pt x="11" y="116"/>
                </a:cubicBezTo>
                <a:cubicBezTo>
                  <a:pt x="10" y="115"/>
                  <a:pt x="10" y="113"/>
                  <a:pt x="10" y="111"/>
                </a:cubicBezTo>
                <a:cubicBezTo>
                  <a:pt x="10" y="112"/>
                  <a:pt x="10" y="112"/>
                  <a:pt x="10" y="112"/>
                </a:cubicBezTo>
                <a:cubicBezTo>
                  <a:pt x="11" y="110"/>
                  <a:pt x="11" y="109"/>
                  <a:pt x="11" y="107"/>
                </a:cubicBezTo>
                <a:cubicBezTo>
                  <a:pt x="10" y="107"/>
                  <a:pt x="11" y="103"/>
                  <a:pt x="10" y="103"/>
                </a:cubicBezTo>
                <a:cubicBezTo>
                  <a:pt x="10" y="102"/>
                  <a:pt x="10" y="103"/>
                  <a:pt x="10" y="102"/>
                </a:cubicBezTo>
                <a:cubicBezTo>
                  <a:pt x="10" y="102"/>
                  <a:pt x="10" y="102"/>
                  <a:pt x="10" y="102"/>
                </a:cubicBezTo>
                <a:cubicBezTo>
                  <a:pt x="10" y="100"/>
                  <a:pt x="10" y="100"/>
                  <a:pt x="10" y="100"/>
                </a:cubicBezTo>
                <a:cubicBezTo>
                  <a:pt x="10" y="100"/>
                  <a:pt x="11" y="100"/>
                  <a:pt x="11" y="101"/>
                </a:cubicBezTo>
                <a:cubicBezTo>
                  <a:pt x="11" y="98"/>
                  <a:pt x="10" y="100"/>
                  <a:pt x="10" y="99"/>
                </a:cubicBezTo>
                <a:cubicBezTo>
                  <a:pt x="10" y="96"/>
                  <a:pt x="10" y="97"/>
                  <a:pt x="10" y="96"/>
                </a:cubicBezTo>
                <a:cubicBezTo>
                  <a:pt x="11" y="96"/>
                  <a:pt x="10" y="97"/>
                  <a:pt x="10" y="98"/>
                </a:cubicBezTo>
                <a:cubicBezTo>
                  <a:pt x="11" y="99"/>
                  <a:pt x="10" y="96"/>
                  <a:pt x="11" y="96"/>
                </a:cubicBezTo>
                <a:cubicBezTo>
                  <a:pt x="11" y="96"/>
                  <a:pt x="10" y="96"/>
                  <a:pt x="10" y="94"/>
                </a:cubicBezTo>
                <a:cubicBezTo>
                  <a:pt x="10" y="93"/>
                  <a:pt x="10" y="90"/>
                  <a:pt x="11" y="90"/>
                </a:cubicBezTo>
                <a:cubicBezTo>
                  <a:pt x="10" y="89"/>
                  <a:pt x="10" y="88"/>
                  <a:pt x="10" y="87"/>
                </a:cubicBezTo>
                <a:cubicBezTo>
                  <a:pt x="10" y="88"/>
                  <a:pt x="10" y="90"/>
                  <a:pt x="10" y="90"/>
                </a:cubicBezTo>
                <a:cubicBezTo>
                  <a:pt x="9" y="89"/>
                  <a:pt x="9" y="87"/>
                  <a:pt x="10" y="87"/>
                </a:cubicBezTo>
                <a:cubicBezTo>
                  <a:pt x="10" y="88"/>
                  <a:pt x="10" y="88"/>
                  <a:pt x="10" y="88"/>
                </a:cubicBezTo>
                <a:cubicBezTo>
                  <a:pt x="10" y="87"/>
                  <a:pt x="10" y="84"/>
                  <a:pt x="9" y="86"/>
                </a:cubicBezTo>
                <a:cubicBezTo>
                  <a:pt x="10" y="84"/>
                  <a:pt x="10" y="84"/>
                  <a:pt x="10" y="84"/>
                </a:cubicBezTo>
                <a:cubicBezTo>
                  <a:pt x="10" y="83"/>
                  <a:pt x="10" y="81"/>
                  <a:pt x="9" y="79"/>
                </a:cubicBezTo>
                <a:cubicBezTo>
                  <a:pt x="10" y="79"/>
                  <a:pt x="11" y="81"/>
                  <a:pt x="11" y="78"/>
                </a:cubicBezTo>
                <a:cubicBezTo>
                  <a:pt x="10" y="75"/>
                  <a:pt x="10" y="75"/>
                  <a:pt x="10" y="75"/>
                </a:cubicBezTo>
                <a:cubicBezTo>
                  <a:pt x="10" y="74"/>
                  <a:pt x="10" y="73"/>
                  <a:pt x="11" y="73"/>
                </a:cubicBezTo>
                <a:cubicBezTo>
                  <a:pt x="11" y="69"/>
                  <a:pt x="9" y="69"/>
                  <a:pt x="10" y="65"/>
                </a:cubicBezTo>
                <a:cubicBezTo>
                  <a:pt x="10" y="67"/>
                  <a:pt x="10" y="65"/>
                  <a:pt x="11" y="64"/>
                </a:cubicBezTo>
                <a:cubicBezTo>
                  <a:pt x="10" y="63"/>
                  <a:pt x="10" y="63"/>
                  <a:pt x="10" y="63"/>
                </a:cubicBezTo>
                <a:cubicBezTo>
                  <a:pt x="10" y="63"/>
                  <a:pt x="11" y="64"/>
                  <a:pt x="10" y="65"/>
                </a:cubicBezTo>
                <a:cubicBezTo>
                  <a:pt x="10" y="65"/>
                  <a:pt x="10" y="63"/>
                  <a:pt x="10" y="63"/>
                </a:cubicBezTo>
                <a:cubicBezTo>
                  <a:pt x="11" y="59"/>
                  <a:pt x="10" y="52"/>
                  <a:pt x="11" y="46"/>
                </a:cubicBezTo>
                <a:cubicBezTo>
                  <a:pt x="10" y="47"/>
                  <a:pt x="11" y="44"/>
                  <a:pt x="10" y="43"/>
                </a:cubicBezTo>
                <a:cubicBezTo>
                  <a:pt x="11" y="43"/>
                  <a:pt x="10" y="40"/>
                  <a:pt x="11" y="38"/>
                </a:cubicBezTo>
                <a:cubicBezTo>
                  <a:pt x="10" y="39"/>
                  <a:pt x="10" y="39"/>
                  <a:pt x="10" y="39"/>
                </a:cubicBezTo>
                <a:cubicBezTo>
                  <a:pt x="10" y="36"/>
                  <a:pt x="8" y="34"/>
                  <a:pt x="10" y="32"/>
                </a:cubicBezTo>
                <a:cubicBezTo>
                  <a:pt x="10" y="30"/>
                  <a:pt x="10" y="32"/>
                  <a:pt x="10" y="33"/>
                </a:cubicBezTo>
                <a:cubicBezTo>
                  <a:pt x="11" y="31"/>
                  <a:pt x="10" y="26"/>
                  <a:pt x="11" y="24"/>
                </a:cubicBezTo>
                <a:cubicBezTo>
                  <a:pt x="10" y="24"/>
                  <a:pt x="10" y="25"/>
                  <a:pt x="9" y="23"/>
                </a:cubicBezTo>
                <a:cubicBezTo>
                  <a:pt x="10" y="21"/>
                  <a:pt x="10" y="17"/>
                  <a:pt x="10" y="18"/>
                </a:cubicBezTo>
                <a:cubicBezTo>
                  <a:pt x="10" y="16"/>
                  <a:pt x="10" y="16"/>
                  <a:pt x="10" y="14"/>
                </a:cubicBezTo>
                <a:cubicBezTo>
                  <a:pt x="10" y="14"/>
                  <a:pt x="10" y="15"/>
                  <a:pt x="11" y="16"/>
                </a:cubicBezTo>
                <a:cubicBezTo>
                  <a:pt x="11" y="13"/>
                  <a:pt x="10" y="11"/>
                  <a:pt x="10" y="9"/>
                </a:cubicBezTo>
                <a:cubicBezTo>
                  <a:pt x="10" y="9"/>
                  <a:pt x="10" y="8"/>
                  <a:pt x="10" y="8"/>
                </a:cubicBezTo>
                <a:cubicBezTo>
                  <a:pt x="11" y="8"/>
                  <a:pt x="13" y="7"/>
                  <a:pt x="13" y="8"/>
                </a:cubicBezTo>
                <a:cubicBezTo>
                  <a:pt x="14" y="7"/>
                  <a:pt x="17" y="8"/>
                  <a:pt x="18" y="7"/>
                </a:cubicBezTo>
                <a:cubicBezTo>
                  <a:pt x="17" y="7"/>
                  <a:pt x="18" y="7"/>
                  <a:pt x="18" y="7"/>
                </a:cubicBezTo>
                <a:cubicBezTo>
                  <a:pt x="19" y="7"/>
                  <a:pt x="20" y="6"/>
                  <a:pt x="21" y="6"/>
                </a:cubicBezTo>
                <a:cubicBezTo>
                  <a:pt x="21" y="7"/>
                  <a:pt x="21" y="7"/>
                  <a:pt x="21" y="7"/>
                </a:cubicBezTo>
                <a:cubicBezTo>
                  <a:pt x="21" y="8"/>
                  <a:pt x="25" y="7"/>
                  <a:pt x="25" y="8"/>
                </a:cubicBezTo>
                <a:cubicBezTo>
                  <a:pt x="24" y="7"/>
                  <a:pt x="27" y="8"/>
                  <a:pt x="27" y="7"/>
                </a:cubicBezTo>
                <a:cubicBezTo>
                  <a:pt x="29" y="7"/>
                  <a:pt x="29" y="7"/>
                  <a:pt x="29" y="7"/>
                </a:cubicBezTo>
                <a:cubicBezTo>
                  <a:pt x="31" y="7"/>
                  <a:pt x="29" y="7"/>
                  <a:pt x="32" y="7"/>
                </a:cubicBezTo>
                <a:cubicBezTo>
                  <a:pt x="34" y="7"/>
                  <a:pt x="33" y="7"/>
                  <a:pt x="32" y="7"/>
                </a:cubicBezTo>
                <a:cubicBezTo>
                  <a:pt x="34" y="8"/>
                  <a:pt x="35" y="7"/>
                  <a:pt x="37" y="7"/>
                </a:cubicBezTo>
                <a:cubicBezTo>
                  <a:pt x="36" y="7"/>
                  <a:pt x="36" y="7"/>
                  <a:pt x="36" y="7"/>
                </a:cubicBezTo>
                <a:cubicBezTo>
                  <a:pt x="36" y="7"/>
                  <a:pt x="37" y="7"/>
                  <a:pt x="37" y="7"/>
                </a:cubicBezTo>
                <a:cubicBezTo>
                  <a:pt x="37" y="7"/>
                  <a:pt x="38" y="7"/>
                  <a:pt x="39" y="7"/>
                </a:cubicBezTo>
                <a:cubicBezTo>
                  <a:pt x="39" y="7"/>
                  <a:pt x="39" y="7"/>
                  <a:pt x="39" y="7"/>
                </a:cubicBezTo>
                <a:cubicBezTo>
                  <a:pt x="38" y="7"/>
                  <a:pt x="37" y="7"/>
                  <a:pt x="37" y="7"/>
                </a:cubicBezTo>
                <a:cubicBezTo>
                  <a:pt x="37" y="7"/>
                  <a:pt x="38" y="7"/>
                  <a:pt x="39" y="7"/>
                </a:cubicBezTo>
                <a:cubicBezTo>
                  <a:pt x="39" y="7"/>
                  <a:pt x="39" y="7"/>
                  <a:pt x="39" y="7"/>
                </a:cubicBezTo>
                <a:cubicBezTo>
                  <a:pt x="40" y="7"/>
                  <a:pt x="40" y="7"/>
                  <a:pt x="40" y="8"/>
                </a:cubicBezTo>
                <a:cubicBezTo>
                  <a:pt x="40" y="8"/>
                  <a:pt x="40" y="8"/>
                  <a:pt x="40" y="8"/>
                </a:cubicBezTo>
                <a:cubicBezTo>
                  <a:pt x="41" y="8"/>
                  <a:pt x="44" y="7"/>
                  <a:pt x="44" y="7"/>
                </a:cubicBezTo>
                <a:cubicBezTo>
                  <a:pt x="48" y="8"/>
                  <a:pt x="56" y="7"/>
                  <a:pt x="59" y="7"/>
                </a:cubicBezTo>
                <a:cubicBezTo>
                  <a:pt x="58" y="7"/>
                  <a:pt x="58" y="7"/>
                  <a:pt x="59" y="7"/>
                </a:cubicBezTo>
                <a:cubicBezTo>
                  <a:pt x="60" y="7"/>
                  <a:pt x="62" y="7"/>
                  <a:pt x="62" y="7"/>
                </a:cubicBezTo>
                <a:cubicBezTo>
                  <a:pt x="63" y="7"/>
                  <a:pt x="63" y="7"/>
                  <a:pt x="65" y="7"/>
                </a:cubicBezTo>
                <a:cubicBezTo>
                  <a:pt x="66" y="7"/>
                  <a:pt x="66" y="7"/>
                  <a:pt x="65" y="7"/>
                </a:cubicBezTo>
                <a:cubicBezTo>
                  <a:pt x="69" y="8"/>
                  <a:pt x="74" y="6"/>
                  <a:pt x="79" y="7"/>
                </a:cubicBezTo>
                <a:cubicBezTo>
                  <a:pt x="78" y="7"/>
                  <a:pt x="78" y="7"/>
                  <a:pt x="77" y="7"/>
                </a:cubicBezTo>
                <a:cubicBezTo>
                  <a:pt x="81" y="7"/>
                  <a:pt x="84" y="7"/>
                  <a:pt x="87" y="6"/>
                </a:cubicBezTo>
                <a:cubicBezTo>
                  <a:pt x="87" y="6"/>
                  <a:pt x="87" y="7"/>
                  <a:pt x="86" y="7"/>
                </a:cubicBezTo>
                <a:cubicBezTo>
                  <a:pt x="89" y="7"/>
                  <a:pt x="91" y="7"/>
                  <a:pt x="93" y="6"/>
                </a:cubicBezTo>
                <a:cubicBezTo>
                  <a:pt x="91" y="6"/>
                  <a:pt x="92" y="6"/>
                  <a:pt x="91" y="6"/>
                </a:cubicBezTo>
                <a:cubicBezTo>
                  <a:pt x="90" y="6"/>
                  <a:pt x="93" y="5"/>
                  <a:pt x="94" y="6"/>
                </a:cubicBezTo>
                <a:cubicBezTo>
                  <a:pt x="94" y="6"/>
                  <a:pt x="94" y="6"/>
                  <a:pt x="94" y="6"/>
                </a:cubicBezTo>
                <a:cubicBezTo>
                  <a:pt x="97" y="6"/>
                  <a:pt x="97" y="5"/>
                  <a:pt x="99" y="5"/>
                </a:cubicBezTo>
                <a:cubicBezTo>
                  <a:pt x="101" y="6"/>
                  <a:pt x="98" y="6"/>
                  <a:pt x="99" y="6"/>
                </a:cubicBezTo>
                <a:cubicBezTo>
                  <a:pt x="99" y="7"/>
                  <a:pt x="104" y="6"/>
                  <a:pt x="105" y="7"/>
                </a:cubicBezTo>
                <a:cubicBezTo>
                  <a:pt x="105" y="6"/>
                  <a:pt x="106" y="6"/>
                  <a:pt x="106" y="6"/>
                </a:cubicBezTo>
                <a:cubicBezTo>
                  <a:pt x="108" y="6"/>
                  <a:pt x="107" y="6"/>
                  <a:pt x="108" y="6"/>
                </a:cubicBezTo>
                <a:cubicBezTo>
                  <a:pt x="113" y="5"/>
                  <a:pt x="113" y="5"/>
                  <a:pt x="113" y="5"/>
                </a:cubicBezTo>
                <a:cubicBezTo>
                  <a:pt x="113" y="5"/>
                  <a:pt x="115" y="6"/>
                  <a:pt x="114" y="6"/>
                </a:cubicBezTo>
                <a:cubicBezTo>
                  <a:pt x="117" y="6"/>
                  <a:pt x="120" y="5"/>
                  <a:pt x="122" y="4"/>
                </a:cubicBezTo>
                <a:cubicBezTo>
                  <a:pt x="123" y="4"/>
                  <a:pt x="127" y="4"/>
                  <a:pt x="129" y="4"/>
                </a:cubicBezTo>
                <a:cubicBezTo>
                  <a:pt x="129" y="4"/>
                  <a:pt x="127" y="4"/>
                  <a:pt x="127" y="4"/>
                </a:cubicBezTo>
                <a:cubicBezTo>
                  <a:pt x="129" y="5"/>
                  <a:pt x="129" y="5"/>
                  <a:pt x="129" y="5"/>
                </a:cubicBezTo>
                <a:cubicBezTo>
                  <a:pt x="126" y="5"/>
                  <a:pt x="129" y="6"/>
                  <a:pt x="128" y="6"/>
                </a:cubicBezTo>
                <a:cubicBezTo>
                  <a:pt x="130" y="6"/>
                  <a:pt x="135" y="6"/>
                  <a:pt x="138" y="6"/>
                </a:cubicBezTo>
                <a:cubicBezTo>
                  <a:pt x="136" y="5"/>
                  <a:pt x="143" y="6"/>
                  <a:pt x="142" y="5"/>
                </a:cubicBezTo>
                <a:cubicBezTo>
                  <a:pt x="146" y="5"/>
                  <a:pt x="144" y="6"/>
                  <a:pt x="146" y="6"/>
                </a:cubicBezTo>
                <a:cubicBezTo>
                  <a:pt x="150" y="5"/>
                  <a:pt x="153" y="6"/>
                  <a:pt x="157" y="6"/>
                </a:cubicBezTo>
                <a:cubicBezTo>
                  <a:pt x="157" y="6"/>
                  <a:pt x="157" y="6"/>
                  <a:pt x="157" y="6"/>
                </a:cubicBezTo>
                <a:cubicBezTo>
                  <a:pt x="160" y="5"/>
                  <a:pt x="165" y="6"/>
                  <a:pt x="168" y="5"/>
                </a:cubicBezTo>
                <a:cubicBezTo>
                  <a:pt x="168" y="5"/>
                  <a:pt x="168" y="5"/>
                  <a:pt x="168" y="5"/>
                </a:cubicBezTo>
                <a:cubicBezTo>
                  <a:pt x="171" y="6"/>
                  <a:pt x="168" y="4"/>
                  <a:pt x="172" y="5"/>
                </a:cubicBezTo>
                <a:cubicBezTo>
                  <a:pt x="171" y="5"/>
                  <a:pt x="171" y="5"/>
                  <a:pt x="171" y="5"/>
                </a:cubicBezTo>
                <a:cubicBezTo>
                  <a:pt x="174" y="5"/>
                  <a:pt x="176" y="6"/>
                  <a:pt x="179" y="5"/>
                </a:cubicBezTo>
                <a:cubicBezTo>
                  <a:pt x="179" y="5"/>
                  <a:pt x="178" y="5"/>
                  <a:pt x="178" y="5"/>
                </a:cubicBezTo>
                <a:cubicBezTo>
                  <a:pt x="181" y="5"/>
                  <a:pt x="183" y="5"/>
                  <a:pt x="186" y="5"/>
                </a:cubicBezTo>
                <a:cubicBezTo>
                  <a:pt x="186" y="5"/>
                  <a:pt x="186" y="5"/>
                  <a:pt x="185" y="5"/>
                </a:cubicBezTo>
                <a:cubicBezTo>
                  <a:pt x="187" y="6"/>
                  <a:pt x="187" y="5"/>
                  <a:pt x="190" y="5"/>
                </a:cubicBezTo>
                <a:cubicBezTo>
                  <a:pt x="190" y="5"/>
                  <a:pt x="192" y="5"/>
                  <a:pt x="191" y="5"/>
                </a:cubicBezTo>
                <a:cubicBezTo>
                  <a:pt x="192" y="5"/>
                  <a:pt x="196" y="5"/>
                  <a:pt x="197" y="5"/>
                </a:cubicBezTo>
                <a:cubicBezTo>
                  <a:pt x="198" y="5"/>
                  <a:pt x="199" y="5"/>
                  <a:pt x="200" y="5"/>
                </a:cubicBezTo>
                <a:cubicBezTo>
                  <a:pt x="213" y="5"/>
                  <a:pt x="226" y="6"/>
                  <a:pt x="239" y="5"/>
                </a:cubicBezTo>
                <a:cubicBezTo>
                  <a:pt x="241" y="6"/>
                  <a:pt x="236" y="5"/>
                  <a:pt x="237" y="6"/>
                </a:cubicBezTo>
                <a:cubicBezTo>
                  <a:pt x="237" y="5"/>
                  <a:pt x="239" y="6"/>
                  <a:pt x="243" y="6"/>
                </a:cubicBezTo>
                <a:cubicBezTo>
                  <a:pt x="243" y="6"/>
                  <a:pt x="243" y="6"/>
                  <a:pt x="243" y="6"/>
                </a:cubicBezTo>
                <a:cubicBezTo>
                  <a:pt x="245" y="5"/>
                  <a:pt x="246" y="6"/>
                  <a:pt x="248" y="6"/>
                </a:cubicBezTo>
                <a:cubicBezTo>
                  <a:pt x="248" y="6"/>
                  <a:pt x="248" y="6"/>
                  <a:pt x="248" y="6"/>
                </a:cubicBezTo>
                <a:cubicBezTo>
                  <a:pt x="250" y="5"/>
                  <a:pt x="252" y="7"/>
                  <a:pt x="253" y="6"/>
                </a:cubicBezTo>
                <a:cubicBezTo>
                  <a:pt x="254" y="6"/>
                  <a:pt x="254" y="6"/>
                  <a:pt x="254" y="6"/>
                </a:cubicBezTo>
                <a:cubicBezTo>
                  <a:pt x="256" y="5"/>
                  <a:pt x="257" y="6"/>
                  <a:pt x="260" y="6"/>
                </a:cubicBezTo>
                <a:cubicBezTo>
                  <a:pt x="259" y="6"/>
                  <a:pt x="259" y="6"/>
                  <a:pt x="259" y="6"/>
                </a:cubicBezTo>
                <a:cubicBezTo>
                  <a:pt x="262" y="6"/>
                  <a:pt x="266" y="5"/>
                  <a:pt x="267" y="6"/>
                </a:cubicBezTo>
                <a:cubicBezTo>
                  <a:pt x="270" y="5"/>
                  <a:pt x="273" y="5"/>
                  <a:pt x="273" y="5"/>
                </a:cubicBezTo>
                <a:cubicBezTo>
                  <a:pt x="274" y="5"/>
                  <a:pt x="273" y="5"/>
                  <a:pt x="273" y="5"/>
                </a:cubicBezTo>
                <a:cubicBezTo>
                  <a:pt x="283" y="5"/>
                  <a:pt x="294" y="5"/>
                  <a:pt x="303" y="4"/>
                </a:cubicBezTo>
                <a:cubicBezTo>
                  <a:pt x="303" y="5"/>
                  <a:pt x="303" y="5"/>
                  <a:pt x="302" y="5"/>
                </a:cubicBezTo>
                <a:cubicBezTo>
                  <a:pt x="310" y="4"/>
                  <a:pt x="303" y="14"/>
                  <a:pt x="307" y="17"/>
                </a:cubicBezTo>
                <a:cubicBezTo>
                  <a:pt x="307" y="18"/>
                  <a:pt x="307" y="18"/>
                  <a:pt x="307" y="18"/>
                </a:cubicBezTo>
                <a:cubicBezTo>
                  <a:pt x="307" y="20"/>
                  <a:pt x="307" y="20"/>
                  <a:pt x="306" y="21"/>
                </a:cubicBezTo>
                <a:cubicBezTo>
                  <a:pt x="307" y="22"/>
                  <a:pt x="306" y="26"/>
                  <a:pt x="307" y="26"/>
                </a:cubicBezTo>
                <a:cubicBezTo>
                  <a:pt x="307" y="27"/>
                  <a:pt x="307" y="26"/>
                  <a:pt x="306" y="26"/>
                </a:cubicBezTo>
                <a:cubicBezTo>
                  <a:pt x="306" y="28"/>
                  <a:pt x="307" y="31"/>
                  <a:pt x="307" y="34"/>
                </a:cubicBezTo>
                <a:cubicBezTo>
                  <a:pt x="307" y="33"/>
                  <a:pt x="307" y="33"/>
                  <a:pt x="307" y="33"/>
                </a:cubicBezTo>
                <a:cubicBezTo>
                  <a:pt x="306" y="46"/>
                  <a:pt x="305" y="62"/>
                  <a:pt x="306" y="72"/>
                </a:cubicBezTo>
                <a:cubicBezTo>
                  <a:pt x="307" y="75"/>
                  <a:pt x="305" y="73"/>
                  <a:pt x="306" y="75"/>
                </a:cubicBezTo>
                <a:cubicBezTo>
                  <a:pt x="307" y="85"/>
                  <a:pt x="305" y="98"/>
                  <a:pt x="307" y="108"/>
                </a:cubicBezTo>
                <a:cubicBezTo>
                  <a:pt x="307" y="115"/>
                  <a:pt x="309" y="118"/>
                  <a:pt x="309" y="118"/>
                </a:cubicBezTo>
                <a:cubicBezTo>
                  <a:pt x="308" y="99"/>
                  <a:pt x="309" y="83"/>
                  <a:pt x="310" y="65"/>
                </a:cubicBezTo>
                <a:cubicBezTo>
                  <a:pt x="310" y="59"/>
                  <a:pt x="310" y="51"/>
                  <a:pt x="310" y="45"/>
                </a:cubicBezTo>
                <a:cubicBezTo>
                  <a:pt x="310" y="33"/>
                  <a:pt x="310" y="21"/>
                  <a:pt x="311" y="9"/>
                </a:cubicBezTo>
                <a:cubicBezTo>
                  <a:pt x="311" y="7"/>
                  <a:pt x="311" y="7"/>
                  <a:pt x="311" y="7"/>
                </a:cubicBezTo>
                <a:cubicBezTo>
                  <a:pt x="311" y="6"/>
                  <a:pt x="311" y="6"/>
                  <a:pt x="311" y="6"/>
                </a:cubicBezTo>
                <a:cubicBezTo>
                  <a:pt x="311" y="5"/>
                  <a:pt x="311" y="5"/>
                  <a:pt x="311" y="5"/>
                </a:cubicBezTo>
                <a:cubicBezTo>
                  <a:pt x="311" y="5"/>
                  <a:pt x="311" y="5"/>
                  <a:pt x="311" y="5"/>
                </a:cubicBezTo>
                <a:cubicBezTo>
                  <a:pt x="311" y="5"/>
                  <a:pt x="311" y="5"/>
                  <a:pt x="311" y="5"/>
                </a:cubicBezTo>
                <a:cubicBezTo>
                  <a:pt x="311" y="5"/>
                  <a:pt x="311" y="5"/>
                  <a:pt x="311" y="5"/>
                </a:cubicBezTo>
                <a:cubicBezTo>
                  <a:pt x="311" y="5"/>
                  <a:pt x="311" y="5"/>
                  <a:pt x="311" y="5"/>
                </a:cubicBezTo>
                <a:cubicBezTo>
                  <a:pt x="309" y="3"/>
                  <a:pt x="316" y="10"/>
                  <a:pt x="306" y="0"/>
                </a:cubicBezTo>
                <a:close/>
              </a:path>
            </a:pathLst>
          </a:custGeom>
          <a:solidFill>
            <a:srgbClr val="442A58"/>
          </a:solidFill>
          <a:ln w="9525">
            <a:noFill/>
            <a:round/>
            <a:headEnd/>
            <a:tailEnd/>
          </a:ln>
        </p:spPr>
        <p:txBody>
          <a:bodyPr vert="horz" wrap="square" lIns="27000" tIns="27000" rIns="27000" bIns="27000" numCol="1" anchor="ctr" anchorCtr="1" compatLnSpc="1">
            <a:prstTxWarp prst="textNoShape">
              <a:avLst/>
            </a:prstTxWarp>
          </a:bodyPr>
          <a:lstStyle/>
          <a:p>
            <a:pPr eaLnBrk="1" fontAlgn="auto" hangingPunct="1">
              <a:spcBef>
                <a:spcPts val="0"/>
              </a:spcBef>
              <a:spcAft>
                <a:spcPts val="0"/>
              </a:spcAft>
            </a:pPr>
            <a:endParaRPr lang="pl-PL" sz="900" b="1" u="sng" dirty="0">
              <a:solidFill>
                <a:prstClr val="black"/>
              </a:solidFill>
              <a:latin typeface="Segoe Print" pitchFamily="2" charset="0"/>
              <a:cs typeface="+mn-cs"/>
            </a:endParaRPr>
          </a:p>
        </p:txBody>
      </p:sp>
    </p:spTree>
    <p:extLst>
      <p:ext uri="{BB962C8B-B14F-4D97-AF65-F5344CB8AC3E}">
        <p14:creationId xmlns:p14="http://schemas.microsoft.com/office/powerpoint/2010/main" val="280114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lvl1pPr>
              <a:defRPr sz="4000">
                <a:solidFill>
                  <a:srgbClr val="714989"/>
                </a:solidFill>
              </a:defRPr>
            </a:lvl1pPr>
          </a:lstStyle>
          <a:p>
            <a:r>
              <a:rPr lang="pl-PL" dirty="0"/>
              <a:t>Kliknij, aby edytować styl</a:t>
            </a:r>
          </a:p>
        </p:txBody>
      </p:sp>
      <p:sp>
        <p:nvSpPr>
          <p:cNvPr id="3" name="Symbol zastępczy zawartości 2"/>
          <p:cNvSpPr>
            <a:spLocks noGrp="1"/>
          </p:cNvSpPr>
          <p:nvPr>
            <p:ph idx="1"/>
          </p:nvPr>
        </p:nvSpPr>
        <p:spPr/>
        <p:txBody>
          <a:bodyPr/>
          <a:lstStyle>
            <a:lvl1pPr marL="257175" indent="-257175">
              <a:buClr>
                <a:srgbClr val="7030A0"/>
              </a:buClr>
              <a:buFontTx/>
              <a:buBlip>
                <a:blip r:embed="rId2"/>
              </a:buBlip>
              <a:defRPr>
                <a:latin typeface="+mn-lt"/>
              </a:defRPr>
            </a:lvl1pPr>
            <a:lvl2pPr marL="557213" indent="-214313">
              <a:buClr>
                <a:srgbClr val="7030A0"/>
              </a:buClr>
              <a:buFont typeface="Wingdings" panose="05000000000000000000" pitchFamily="2" charset="2"/>
              <a:buChar char="§"/>
              <a:defRPr>
                <a:latin typeface="+mn-lt"/>
              </a:defRPr>
            </a:lvl2pPr>
            <a:lvl3pPr>
              <a:defRPr>
                <a:latin typeface="+mn-lt"/>
              </a:defRPr>
            </a:lvl3pPr>
            <a:lvl4pPr>
              <a:defRPr>
                <a:latin typeface="+mn-lt"/>
              </a:defRPr>
            </a:lvl4pPr>
            <a:lvl5pPr>
              <a:defRPr>
                <a:latin typeface="+mn-lt"/>
              </a:defRPr>
            </a:lvl5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4093578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dirty="0"/>
              <a:t>Kliknij, aby edytować styl</a:t>
            </a:r>
          </a:p>
        </p:txBody>
      </p:sp>
      <p:sp>
        <p:nvSpPr>
          <p:cNvPr id="3" name="Symbol zastępczy zawartości 2"/>
          <p:cNvSpPr>
            <a:spLocks noGrp="1"/>
          </p:cNvSpPr>
          <p:nvPr>
            <p:ph sz="half" idx="1"/>
          </p:nvPr>
        </p:nvSpPr>
        <p:spPr>
          <a:xfrm>
            <a:off x="609600" y="1600203"/>
            <a:ext cx="53848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p:cNvSpPr>
            <a:spLocks noGrp="1"/>
          </p:cNvSpPr>
          <p:nvPr>
            <p:ph sz="half" idx="2"/>
          </p:nvPr>
        </p:nvSpPr>
        <p:spPr>
          <a:xfrm>
            <a:off x="6197600" y="1600203"/>
            <a:ext cx="5384800" cy="4525963"/>
          </a:xfrm>
        </p:spPr>
        <p:txBody>
          <a:bodyPr/>
          <a:lstStyle>
            <a:lvl1pPr>
              <a:defRPr sz="2100">
                <a:latin typeface="+mn-lt"/>
              </a:defRPr>
            </a:lvl1pPr>
            <a:lvl2pPr>
              <a:defRPr sz="1800">
                <a:latin typeface="+mn-lt"/>
              </a:defRPr>
            </a:lvl2pPr>
            <a:lvl3pPr>
              <a:defRPr sz="1500">
                <a:latin typeface="+mn-lt"/>
              </a:defRPr>
            </a:lvl3pPr>
            <a:lvl4pPr>
              <a:defRPr sz="1350">
                <a:latin typeface="+mn-lt"/>
              </a:defRPr>
            </a:lvl4pPr>
            <a:lvl5pPr>
              <a:defRPr sz="1350">
                <a:latin typeface="+mn-lt"/>
              </a:defRPr>
            </a:lvl5pPr>
            <a:lvl6pPr>
              <a:defRPr sz="1350"/>
            </a:lvl6pPr>
            <a:lvl7pPr>
              <a:defRPr sz="1350"/>
            </a:lvl7pPr>
            <a:lvl8pPr>
              <a:defRPr sz="1350"/>
            </a:lvl8pPr>
            <a:lvl9pPr>
              <a:defRPr sz="135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10383955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lvl1pPr>
              <a:defRPr sz="3600"/>
            </a:lvl1pPr>
          </a:lstStyle>
          <a:p>
            <a:r>
              <a:rPr lang="pl-PL" dirty="0"/>
              <a:t>Kliknij, aby edytować styl</a:t>
            </a:r>
          </a:p>
        </p:txBody>
      </p:sp>
      <p:sp>
        <p:nvSpPr>
          <p:cNvPr id="3" name="Symbol zastępczy tekstu 2"/>
          <p:cNvSpPr>
            <a:spLocks noGrp="1"/>
          </p:cNvSpPr>
          <p:nvPr>
            <p:ph type="body" idx="1"/>
          </p:nvPr>
        </p:nvSpPr>
        <p:spPr>
          <a:xfrm>
            <a:off x="609600" y="1535113"/>
            <a:ext cx="5386917"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4" name="Symbol zastępczy zawartości 3"/>
          <p:cNvSpPr>
            <a:spLocks noGrp="1"/>
          </p:cNvSpPr>
          <p:nvPr>
            <p:ph sz="half" idx="2"/>
          </p:nvPr>
        </p:nvSpPr>
        <p:spPr>
          <a:xfrm>
            <a:off x="609600" y="2174875"/>
            <a:ext cx="5386917"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Symbol zastępczy tekstu 4"/>
          <p:cNvSpPr>
            <a:spLocks noGrp="1"/>
          </p:cNvSpPr>
          <p:nvPr>
            <p:ph type="body" sz="quarter" idx="3"/>
          </p:nvPr>
        </p:nvSpPr>
        <p:spPr>
          <a:xfrm>
            <a:off x="6193369" y="1535113"/>
            <a:ext cx="5389033" cy="639762"/>
          </a:xfrm>
        </p:spPr>
        <p:txBody>
          <a:bodyPr anchor="b"/>
          <a:lstStyle>
            <a:lvl1pPr marL="0" indent="0">
              <a:buNone/>
              <a:defRPr sz="1800" b="1">
                <a:latin typeface="+mn-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pl-PL" dirty="0"/>
              <a:t>Kliknij, aby edytować style wzorca tekstu</a:t>
            </a:r>
          </a:p>
        </p:txBody>
      </p:sp>
      <p:sp>
        <p:nvSpPr>
          <p:cNvPr id="6" name="Symbol zastępczy zawartości 5"/>
          <p:cNvSpPr>
            <a:spLocks noGrp="1"/>
          </p:cNvSpPr>
          <p:nvPr>
            <p:ph sz="quarter" idx="4"/>
          </p:nvPr>
        </p:nvSpPr>
        <p:spPr>
          <a:xfrm>
            <a:off x="6193369" y="2174875"/>
            <a:ext cx="5389033" cy="3951288"/>
          </a:xfrm>
        </p:spPr>
        <p:txBody>
          <a:bodyPr/>
          <a:lstStyle>
            <a:lvl1pPr>
              <a:defRPr sz="1800">
                <a:latin typeface="+mn-lt"/>
              </a:defRPr>
            </a:lvl1pPr>
            <a:lvl2pPr>
              <a:defRPr sz="1500">
                <a:latin typeface="+mn-lt"/>
              </a:defRPr>
            </a:lvl2pPr>
            <a:lvl3pPr>
              <a:defRPr sz="1350">
                <a:latin typeface="+mn-lt"/>
              </a:defRPr>
            </a:lvl3pPr>
            <a:lvl4pPr>
              <a:defRPr sz="1200">
                <a:latin typeface="+mn-lt"/>
              </a:defRPr>
            </a:lvl4pPr>
            <a:lvl5pPr>
              <a:defRPr sz="1200">
                <a:latin typeface="+mn-lt"/>
              </a:defRPr>
            </a:lvl5pPr>
            <a:lvl6pPr>
              <a:defRPr sz="1200"/>
            </a:lvl6pPr>
            <a:lvl7pPr>
              <a:defRPr sz="1200"/>
            </a:lvl7pPr>
            <a:lvl8pPr>
              <a:defRPr sz="1200"/>
            </a:lvl8pPr>
            <a:lvl9pPr>
              <a:defRPr sz="12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Tree>
    <p:extLst>
      <p:ext uri="{BB962C8B-B14F-4D97-AF65-F5344CB8AC3E}">
        <p14:creationId xmlns:p14="http://schemas.microsoft.com/office/powerpoint/2010/main" val="35192981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a:bodyPr>
          <a:lstStyle>
            <a:lvl1pPr>
              <a:defRPr sz="4000"/>
            </a:lvl1pPr>
          </a:lstStyle>
          <a:p>
            <a:r>
              <a:rPr lang="pl-PL" dirty="0"/>
              <a:t>Kliknij, aby edytować styl</a:t>
            </a:r>
          </a:p>
        </p:txBody>
      </p:sp>
    </p:spTree>
    <p:extLst>
      <p:ext uri="{BB962C8B-B14F-4D97-AF65-F5344CB8AC3E}">
        <p14:creationId xmlns:p14="http://schemas.microsoft.com/office/powerpoint/2010/main" val="333644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093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09602" y="273050"/>
            <a:ext cx="4011084" cy="1162050"/>
          </a:xfrm>
        </p:spPr>
        <p:txBody>
          <a:bodyPr anchor="b"/>
          <a:lstStyle>
            <a:lvl1pPr algn="l">
              <a:defRPr sz="1500" b="1"/>
            </a:lvl1pPr>
          </a:lstStyle>
          <a:p>
            <a:r>
              <a:rPr lang="pl-PL" dirty="0"/>
              <a:t>Kliknij, aby edytować styl</a:t>
            </a:r>
          </a:p>
        </p:txBody>
      </p:sp>
      <p:sp>
        <p:nvSpPr>
          <p:cNvPr id="3" name="Symbol zastępczy zawartości 2"/>
          <p:cNvSpPr>
            <a:spLocks noGrp="1"/>
          </p:cNvSpPr>
          <p:nvPr>
            <p:ph idx="1"/>
          </p:nvPr>
        </p:nvSpPr>
        <p:spPr>
          <a:xfrm>
            <a:off x="4766733" y="273053"/>
            <a:ext cx="6815667" cy="5853113"/>
          </a:xfrm>
        </p:spPr>
        <p:txBody>
          <a:bodyPr/>
          <a:lstStyle>
            <a:lvl1pPr>
              <a:defRPr sz="2400">
                <a:latin typeface="+mn-lt"/>
              </a:defRPr>
            </a:lvl1pPr>
            <a:lvl2pPr>
              <a:defRPr sz="2100">
                <a:latin typeface="+mn-lt"/>
              </a:defRPr>
            </a:lvl2pPr>
            <a:lvl3pPr>
              <a:defRPr sz="1800">
                <a:latin typeface="+mn-lt"/>
              </a:defRPr>
            </a:lvl3pPr>
            <a:lvl4pPr>
              <a:defRPr sz="1500">
                <a:latin typeface="+mn-lt"/>
              </a:defRPr>
            </a:lvl4pPr>
            <a:lvl5pPr>
              <a:defRPr sz="1500">
                <a:latin typeface="+mn-lt"/>
              </a:defRPr>
            </a:lvl5pPr>
            <a:lvl6pPr>
              <a:defRPr sz="1500"/>
            </a:lvl6pPr>
            <a:lvl7pPr>
              <a:defRPr sz="1500"/>
            </a:lvl7pPr>
            <a:lvl8pPr>
              <a:defRPr sz="1500"/>
            </a:lvl8pPr>
            <a:lvl9pPr>
              <a:defRPr sz="1500"/>
            </a:lvl9p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tekstu 3"/>
          <p:cNvSpPr>
            <a:spLocks noGrp="1"/>
          </p:cNvSpPr>
          <p:nvPr>
            <p:ph type="body" sz="half" idx="2"/>
          </p:nvPr>
        </p:nvSpPr>
        <p:spPr>
          <a:xfrm>
            <a:off x="609602" y="1435103"/>
            <a:ext cx="4011084" cy="4691063"/>
          </a:xfrm>
        </p:spPr>
        <p:txBody>
          <a:bodyPr/>
          <a:lstStyle>
            <a:lvl1pPr marL="0" indent="0">
              <a:buNone/>
              <a:defRPr sz="1050">
                <a:latin typeface="+mn-lt"/>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pl-PL" dirty="0"/>
              <a:t>Kliknij, aby edytować style wzorca tekstu</a:t>
            </a:r>
          </a:p>
        </p:txBody>
      </p:sp>
    </p:spTree>
    <p:extLst>
      <p:ext uri="{BB962C8B-B14F-4D97-AF65-F5344CB8AC3E}">
        <p14:creationId xmlns:p14="http://schemas.microsoft.com/office/powerpoint/2010/main" val="346536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16" cstate="print"/>
          <a:srcRect/>
          <a:stretch>
            <a:fillRect/>
          </a:stretch>
        </p:blipFill>
        <p:spPr bwMode="auto">
          <a:xfrm>
            <a:off x="-26733" y="-21478"/>
            <a:ext cx="12218776" cy="6879502"/>
          </a:xfrm>
          <a:prstGeom prst="rect">
            <a:avLst/>
          </a:prstGeom>
          <a:noFill/>
          <a:ln w="9525">
            <a:noFill/>
            <a:miter lim="800000"/>
            <a:headEnd/>
            <a:tailEnd/>
          </a:ln>
        </p:spPr>
      </p:pic>
      <p:sp>
        <p:nvSpPr>
          <p:cNvPr id="2" name="Symbol zastępczy tytułu 1"/>
          <p:cNvSpPr>
            <a:spLocks noGrp="1"/>
          </p:cNvSpPr>
          <p:nvPr>
            <p:ph type="title"/>
          </p:nvPr>
        </p:nvSpPr>
        <p:spPr>
          <a:xfrm>
            <a:off x="335360" y="71414"/>
            <a:ext cx="11521280" cy="928694"/>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hidden="1"/>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5" name="Rectangle 4"/>
          <p:cNvSpPr/>
          <p:nvPr/>
        </p:nvSpPr>
        <p:spPr>
          <a:xfrm>
            <a:off x="-26733" y="-21478"/>
            <a:ext cx="12218776" cy="104605"/>
          </a:xfrm>
          <a:prstGeom prst="rect">
            <a:avLst/>
          </a:prstGeom>
          <a:gradFill flip="none" rotWithShape="1">
            <a:gsLst>
              <a:gs pos="0">
                <a:srgbClr val="442A58"/>
              </a:gs>
              <a:gs pos="17000">
                <a:srgbClr val="714989"/>
              </a:gs>
              <a:gs pos="100000">
                <a:srgbClr val="BA97FF"/>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a:extLst>
              <a:ext uri="{FF2B5EF4-FFF2-40B4-BE49-F238E27FC236}">
                <a16:creationId xmlns="" xmlns:a16="http://schemas.microsoft.com/office/drawing/2014/main" id="{869D9CB0-8B9E-421B-872A-809497CA3223}"/>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590962" y="6318971"/>
            <a:ext cx="1421601" cy="467615"/>
          </a:xfrm>
          <a:prstGeom prst="rect">
            <a:avLst/>
          </a:prstGeom>
        </p:spPr>
      </p:pic>
    </p:spTree>
    <p:extLst>
      <p:ext uri="{BB962C8B-B14F-4D97-AF65-F5344CB8AC3E}">
        <p14:creationId xmlns:p14="http://schemas.microsoft.com/office/powerpoint/2010/main" val="41334492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685800" rtl="0" eaLnBrk="1" latinLnBrk="0" hangingPunct="1">
        <a:spcBef>
          <a:spcPct val="0"/>
        </a:spcBef>
        <a:buNone/>
        <a:defRPr lang="pl-PL" sz="2700" b="1" kern="1200" dirty="0">
          <a:solidFill>
            <a:srgbClr val="714989"/>
          </a:solidFill>
          <a:latin typeface="+mj-lt"/>
          <a:ea typeface="+mj-ea"/>
          <a:cs typeface="Arial" pitchFamily="34" charset="0"/>
        </a:defRPr>
      </a:lvl1pPr>
    </p:titleStyle>
    <p:bodyStyle>
      <a:lvl1pPr marL="257175" indent="-257175" algn="l" defTabSz="685800" rtl="0" eaLnBrk="1" latinLnBrk="0" hangingPunct="1">
        <a:spcBef>
          <a:spcPct val="20000"/>
        </a:spcBef>
        <a:buClr>
          <a:srgbClr val="F0A000"/>
        </a:buClr>
        <a:buFont typeface="Arial" pitchFamily="34" charset="0"/>
        <a:buChar char="•"/>
        <a:defRPr sz="2100" kern="1200">
          <a:solidFill>
            <a:schemeClr val="tx1"/>
          </a:solidFill>
          <a:latin typeface="Arial" pitchFamily="34" charset="0"/>
          <a:ea typeface="+mn-ea"/>
          <a:cs typeface="Arial" pitchFamily="34" charset="0"/>
        </a:defRPr>
      </a:lvl1pPr>
      <a:lvl2pPr marL="557213" indent="-214313" algn="l" defTabSz="685800" rtl="0" eaLnBrk="1" latinLnBrk="0" hangingPunct="1">
        <a:spcBef>
          <a:spcPct val="20000"/>
        </a:spcBef>
        <a:buClr>
          <a:srgbClr val="0070C0"/>
        </a:buClr>
        <a:buFont typeface="Arial" pitchFamily="34" charset="0"/>
        <a:buChar char="•"/>
        <a:defRPr sz="1800" kern="1200">
          <a:solidFill>
            <a:schemeClr val="tx1"/>
          </a:solidFill>
          <a:latin typeface="Arial" pitchFamily="34" charset="0"/>
          <a:ea typeface="+mn-ea"/>
          <a:cs typeface="Arial" pitchFamily="34" charset="0"/>
        </a:defRPr>
      </a:lvl2pPr>
      <a:lvl3pPr marL="8572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Arial" pitchFamily="34" charset="0"/>
          <a:ea typeface="+mn-ea"/>
          <a:cs typeface="Arial" pitchFamily="34" charset="0"/>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pl-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30.jpe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32.png"/><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2.pn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41.jpeg"/><Relationship Id="rId4" Type="http://schemas.openxmlformats.org/officeDocument/2006/relationships/image" Target="../media/image40.gif"/></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3.emf"/><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audio" Target="../media/audio4.wav"/><Relationship Id="rId11" Type="http://schemas.openxmlformats.org/officeDocument/2006/relationships/image" Target="../media/image16.png"/><Relationship Id="rId5" Type="http://schemas.openxmlformats.org/officeDocument/2006/relationships/audio" Target="../media/audio3.wav"/><Relationship Id="rId10" Type="http://schemas.openxmlformats.org/officeDocument/2006/relationships/image" Target="../media/image15.png"/><Relationship Id="rId4" Type="http://schemas.openxmlformats.org/officeDocument/2006/relationships/audio" Target="../media/audio2.wav"/><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7.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6.wav"/><Relationship Id="rId7"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audio" Target="../media/audio9.wav"/><Relationship Id="rId11" Type="http://schemas.openxmlformats.org/officeDocument/2006/relationships/image" Target="../media/image15.png"/><Relationship Id="rId5" Type="http://schemas.openxmlformats.org/officeDocument/2006/relationships/audio" Target="../media/audio8.wav"/><Relationship Id="rId10" Type="http://schemas.openxmlformats.org/officeDocument/2006/relationships/image" Target="../media/image18.png"/><Relationship Id="rId4" Type="http://schemas.openxmlformats.org/officeDocument/2006/relationships/audio" Target="../media/audio7.wav"/><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64.png"/><Relationship Id="rId4" Type="http://schemas.openxmlformats.org/officeDocument/2006/relationships/notesSlide" Target="../notesSlides/notesSlide3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38.jpeg"/><Relationship Id="rId5" Type="http://schemas.openxmlformats.org/officeDocument/2006/relationships/image" Target="../media/image67.jpe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70.jpeg"/></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75.gif"/><Relationship Id="rId7" Type="http://schemas.openxmlformats.org/officeDocument/2006/relationships/image" Target="../media/image79.jpeg"/><Relationship Id="rId2" Type="http://schemas.openxmlformats.org/officeDocument/2006/relationships/image" Target="../media/image74.jpg"/><Relationship Id="rId1" Type="http://schemas.openxmlformats.org/officeDocument/2006/relationships/slideLayout" Target="../slideLayouts/slideLayout4.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wmf"/></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image" Target="../media/image83.jp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86.png"/><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19.png"/><Relationship Id="rId4" Type="http://schemas.openxmlformats.org/officeDocument/2006/relationships/oleObject" Target="../embeddings/oleObject1.bin"/></Relationships>
</file>

<file path=ppt/slides/_rels/slide6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89.gif"/><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94.png"/><Relationship Id="rId4" Type="http://schemas.openxmlformats.org/officeDocument/2006/relationships/notesSlide" Target="../notesSlides/notesSlide53.xml"/></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95.png"/><Relationship Id="rId4" Type="http://schemas.openxmlformats.org/officeDocument/2006/relationships/notesSlide" Target="../notesSlides/notesSlide5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hyperlink" Target="mailto:todd@mauvius.com" TargetMode="External"/><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84.jpg"/><Relationship Id="rId5" Type="http://schemas.openxmlformats.org/officeDocument/2006/relationships/image" Target="../media/image7.jpeg"/><Relationship Id="rId4" Type="http://schemas.openxmlformats.org/officeDocument/2006/relationships/hyperlink" Target="http://www.toddlittleweb.com/Downloads/books/StandBackAndDeliver.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118" y="188914"/>
            <a:ext cx="10970682" cy="863823"/>
          </a:xfrm>
        </p:spPr>
        <p:txBody>
          <a:bodyPr>
            <a:noAutofit/>
          </a:bodyPr>
          <a:lstStyle/>
          <a:p>
            <a:r>
              <a:rPr lang="en-US" sz="3600" b="1" dirty="0">
                <a:solidFill>
                  <a:schemeClr val="tx1"/>
                </a:solidFill>
              </a:rPr>
              <a:t>Risky Business:  Real Options for Business Agility</a:t>
            </a:r>
            <a:endParaRPr lang="en-US" sz="3600" b="1" dirty="0"/>
          </a:p>
        </p:txBody>
      </p:sp>
      <p:sp>
        <p:nvSpPr>
          <p:cNvPr id="3" name="Slide Number Placeholder 2"/>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EE3D39C4-3EB8-4289-B131-5731353FD55D}" type="slidenum">
              <a:rPr lang="en-US" smtClean="0"/>
              <a:pPr>
                <a:defRPr/>
              </a:pPr>
              <a:t>1</a:t>
            </a:fld>
            <a:endParaRPr lang="en-US" dirty="0"/>
          </a:p>
        </p:txBody>
      </p:sp>
      <p:sp>
        <p:nvSpPr>
          <p:cNvPr id="6" name="TextBox 5"/>
          <p:cNvSpPr txBox="1"/>
          <p:nvPr/>
        </p:nvSpPr>
        <p:spPr>
          <a:xfrm>
            <a:off x="1265275" y="924631"/>
            <a:ext cx="10788544" cy="1384995"/>
          </a:xfrm>
          <a:prstGeom prst="rect">
            <a:avLst/>
          </a:prstGeom>
          <a:noFill/>
        </p:spPr>
        <p:txBody>
          <a:bodyPr wrap="square" rtlCol="0">
            <a:spAutoFit/>
          </a:bodyPr>
          <a:lstStyle/>
          <a:p>
            <a:r>
              <a:rPr lang="en-US" sz="2800" b="1" dirty="0"/>
              <a:t>Todd Little, CEO Kanban University                     @toddelittle</a:t>
            </a:r>
          </a:p>
          <a:p>
            <a:endParaRPr lang="en-US" sz="2800" b="1" dirty="0"/>
          </a:p>
          <a:p>
            <a:endParaRPr lang="en-US" sz="2800" b="1" dirty="0"/>
          </a:p>
        </p:txBody>
      </p:sp>
      <p:pic>
        <p:nvPicPr>
          <p:cNvPr id="7" name="Picture 3" descr="riskmana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360" y="1522995"/>
            <a:ext cx="914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03788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51" y="1433514"/>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1379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t>Oil &amp; Gas Exploration</a:t>
            </a:r>
          </a:p>
        </p:txBody>
      </p:sp>
      <p:pic>
        <p:nvPicPr>
          <p:cNvPr id="21507" name="Picture 3" descr="Oil_Explor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3651" y="1433514"/>
            <a:ext cx="7299325" cy="529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WordArt 4"/>
          <p:cNvSpPr>
            <a:spLocks noChangeArrowheads="1" noChangeShapeType="1" noTextEdit="1"/>
          </p:cNvSpPr>
          <p:nvPr/>
        </p:nvSpPr>
        <p:spPr bwMode="auto">
          <a:xfrm>
            <a:off x="4691064" y="2990851"/>
            <a:ext cx="2809875" cy="874713"/>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90-80% Failure</a:t>
            </a:r>
          </a:p>
        </p:txBody>
      </p:sp>
    </p:spTree>
    <p:extLst>
      <p:ext uri="{BB962C8B-B14F-4D97-AF65-F5344CB8AC3E}">
        <p14:creationId xmlns:p14="http://schemas.microsoft.com/office/powerpoint/2010/main" val="2429998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28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todd\Accelinnova\Presentations\Risk\king_playing_cards.jpg"/>
          <p:cNvPicPr>
            <a:picLocks noChangeAspect="1" noChangeArrowheads="1"/>
          </p:cNvPicPr>
          <p:nvPr/>
        </p:nvPicPr>
        <p:blipFill>
          <a:blip r:embed="rId3">
            <a:extLst>
              <a:ext uri="{28A0092B-C50C-407E-A947-70E740481C1C}">
                <a14:useLocalDpi xmlns:a14="http://schemas.microsoft.com/office/drawing/2010/main" val="0"/>
              </a:ext>
            </a:extLst>
          </a:blip>
          <a:srcRect l="4950" r="4500"/>
          <a:stretch>
            <a:fillRect/>
          </a:stretch>
        </p:blipFill>
        <p:spPr bwMode="auto">
          <a:xfrm>
            <a:off x="2639616" y="-27384"/>
            <a:ext cx="9415463"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1"/>
          <p:cNvSpPr>
            <a:spLocks noGrp="1"/>
          </p:cNvSpPr>
          <p:nvPr>
            <p:ph type="title"/>
          </p:nvPr>
        </p:nvSpPr>
        <p:spPr>
          <a:xfrm>
            <a:off x="1524000" y="457200"/>
            <a:ext cx="9144000" cy="1143000"/>
          </a:xfrm>
        </p:spPr>
        <p:txBody>
          <a:bodyPr>
            <a:normAutofit fontScale="90000"/>
          </a:bodyPr>
          <a:lstStyle/>
          <a:p>
            <a:pPr eaLnBrk="1" hangingPunct="1"/>
            <a:r>
              <a:rPr lang="en-US" dirty="0">
                <a:solidFill>
                  <a:schemeClr val="bg1"/>
                </a:solidFill>
              </a:rPr>
              <a:t>Poker</a:t>
            </a:r>
            <a:br>
              <a:rPr lang="en-US" dirty="0">
                <a:solidFill>
                  <a:schemeClr val="bg1"/>
                </a:solidFill>
              </a:rPr>
            </a:br>
            <a:endParaRPr lang="en-US" dirty="0"/>
          </a:p>
        </p:txBody>
      </p:sp>
    </p:spTree>
    <p:extLst>
      <p:ext uri="{BB962C8B-B14F-4D97-AF65-F5344CB8AC3E}">
        <p14:creationId xmlns:p14="http://schemas.microsoft.com/office/powerpoint/2010/main" val="7673667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http://i.dailymail.co.uk/i/pix/2008/11/11/article-1084784-026EA156000005DC-433_468x3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733" y="133"/>
            <a:ext cx="9151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Title 1"/>
          <p:cNvSpPr>
            <a:spLocks noGrp="1"/>
          </p:cNvSpPr>
          <p:nvPr>
            <p:ph type="title"/>
          </p:nvPr>
        </p:nvSpPr>
        <p:spPr>
          <a:xfrm>
            <a:off x="407368" y="476672"/>
            <a:ext cx="2376264" cy="3744416"/>
          </a:xfrm>
        </p:spPr>
        <p:txBody>
          <a:bodyPr>
            <a:normAutofit fontScale="90000"/>
          </a:bodyPr>
          <a:lstStyle/>
          <a:p>
            <a:pPr eaLnBrk="1" hangingPunct="1"/>
            <a:r>
              <a:rPr lang="en-US" dirty="0"/>
              <a:t>Poker Metric: </a:t>
            </a:r>
            <a:br>
              <a:rPr lang="en-US" dirty="0"/>
            </a:br>
            <a:r>
              <a:rPr lang="en-US" dirty="0"/>
              <a:t/>
            </a:r>
            <a:br>
              <a:rPr lang="en-US" dirty="0"/>
            </a:br>
            <a:r>
              <a:rPr lang="en-US" dirty="0"/>
              <a:t>Percent of Hands Won</a:t>
            </a:r>
            <a:br>
              <a:rPr lang="en-US" dirty="0"/>
            </a:br>
            <a:endParaRPr lang="en-US" dirty="0"/>
          </a:p>
        </p:txBody>
      </p:sp>
    </p:spTree>
    <p:extLst>
      <p:ext uri="{BB962C8B-B14F-4D97-AF65-F5344CB8AC3E}">
        <p14:creationId xmlns:p14="http://schemas.microsoft.com/office/powerpoint/2010/main" val="1231117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http://www.mrmeyer.com/blog/wp-content/uploads/07112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066" y="188914"/>
            <a:ext cx="9150422" cy="6165304"/>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1703512" y="188914"/>
            <a:ext cx="8835373" cy="863823"/>
          </a:xfrm>
        </p:spPr>
        <p:txBody>
          <a:bodyPr/>
          <a:lstStyle/>
          <a:p>
            <a:r>
              <a:rPr lang="en-US" dirty="0"/>
              <a:t>The Context of Feedback</a:t>
            </a:r>
          </a:p>
        </p:txBody>
      </p:sp>
    </p:spTree>
    <p:extLst>
      <p:ext uri="{BB962C8B-B14F-4D97-AF65-F5344CB8AC3E}">
        <p14:creationId xmlns:p14="http://schemas.microsoft.com/office/powerpoint/2010/main" val="958520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1831356" y="260648"/>
            <a:ext cx="7505003" cy="1143000"/>
          </a:xfrm>
        </p:spPr>
        <p:txBody>
          <a:bodyPr>
            <a:noAutofit/>
          </a:bodyPr>
          <a:lstStyle/>
          <a:p>
            <a:pPr algn="ctr"/>
            <a:r>
              <a:rPr lang="en-US" dirty="0"/>
              <a:t>Gordon the Guided Missile</a:t>
            </a:r>
            <a:br>
              <a:rPr lang="en-US" dirty="0"/>
            </a:br>
            <a:endParaRPr lang="en-US" dirty="0"/>
          </a:p>
        </p:txBody>
      </p:sp>
      <p:pic>
        <p:nvPicPr>
          <p:cNvPr id="6" name="Cleese Gordo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831975" y="1091646"/>
            <a:ext cx="7666038" cy="5749925"/>
          </a:xfrm>
        </p:spPr>
      </p:pic>
      <p:pic>
        <p:nvPicPr>
          <p:cNvPr id="11267" name="Picture 2" descr="http://www.tpub.com/content/aviation/14313/img/14313_79_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498632" y="32551"/>
            <a:ext cx="2286000" cy="223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http://dreamsofspace.nfshost.com/spacebookdraft07July-webpage_files/image005.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9795" y="27417"/>
            <a:ext cx="1652588" cy="236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8066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335360" y="71413"/>
            <a:ext cx="4619412" cy="1821181"/>
          </a:xfrm>
        </p:spPr>
        <p:txBody>
          <a:bodyPr>
            <a:normAutofit/>
          </a:bodyPr>
          <a:lstStyle/>
          <a:p>
            <a:r>
              <a:rPr lang="en-US" altLang="en-US" dirty="0" err="1"/>
              <a:t>Cynefin</a:t>
            </a:r>
            <a:r>
              <a:rPr lang="en-US" altLang="en-US" dirty="0"/>
              <a:t> Framework</a:t>
            </a:r>
            <a:br>
              <a:rPr lang="en-US" altLang="en-US" dirty="0"/>
            </a:br>
            <a:r>
              <a:rPr lang="en-US" altLang="en-US" dirty="0"/>
              <a:t>(Snowden)</a:t>
            </a:r>
          </a:p>
        </p:txBody>
      </p:sp>
      <p:sp>
        <p:nvSpPr>
          <p:cNvPr id="4" name="Footer Placeholder 3"/>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Aft>
                <a:spcPct val="30000"/>
              </a:spcAft>
              <a:defRPr/>
            </a:pPr>
            <a:endParaRPr lang="en-US" altLang="en-US" sz="1000">
              <a:solidFill>
                <a:srgbClr val="3333CC"/>
              </a:solidFill>
            </a:endParaRPr>
          </a:p>
        </p:txBody>
      </p:sp>
      <p:pic>
        <p:nvPicPr>
          <p:cNvPr id="25603" name="Content Placeholder 4"/>
          <p:cNvPicPr>
            <a:picLocks noGrp="1" noChangeAspect="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a:xfrm>
            <a:off x="5663952" y="188640"/>
            <a:ext cx="5668456" cy="5894662"/>
          </a:xfrm>
        </p:spPr>
      </p:pic>
    </p:spTree>
    <p:extLst>
      <p:ext uri="{BB962C8B-B14F-4D97-AF65-F5344CB8AC3E}">
        <p14:creationId xmlns:p14="http://schemas.microsoft.com/office/powerpoint/2010/main" val="31283569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altLang="en-US"/>
              <a:t>Obvious</a:t>
            </a:r>
          </a:p>
        </p:txBody>
      </p:sp>
      <p:sp>
        <p:nvSpPr>
          <p:cNvPr id="4" name="Footer Placeholder 3"/>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Aft>
                <a:spcPct val="30000"/>
              </a:spcAft>
              <a:defRPr/>
            </a:pPr>
            <a:endParaRPr lang="en-US" altLang="en-US" sz="1000">
              <a:solidFill>
                <a:srgbClr val="3333CC"/>
              </a:solidFill>
            </a:endParaRPr>
          </a:p>
        </p:txBody>
      </p:sp>
      <p:grpSp>
        <p:nvGrpSpPr>
          <p:cNvPr id="26628" name="Group 13"/>
          <p:cNvGrpSpPr>
            <a:grpSpLocks/>
          </p:cNvGrpSpPr>
          <p:nvPr/>
        </p:nvGrpSpPr>
        <p:grpSpPr bwMode="auto">
          <a:xfrm>
            <a:off x="2819400" y="1512887"/>
            <a:ext cx="4191000" cy="1289050"/>
            <a:chOff x="1295400" y="1707362"/>
            <a:chExt cx="4191000" cy="1289838"/>
          </a:xfrm>
        </p:grpSpPr>
        <p:sp>
          <p:nvSpPr>
            <p:cNvPr id="26634"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6636" name="Right Arrow 6"/>
            <p:cNvSpPr>
              <a:spLocks noChangeArrowheads="1"/>
            </p:cNvSpPr>
            <p:nvPr/>
          </p:nvSpPr>
          <p:spPr bwMode="auto">
            <a:xfrm>
              <a:off x="1295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7" name="Right Arrow 7"/>
            <p:cNvSpPr>
              <a:spLocks noChangeArrowheads="1"/>
            </p:cNvSpPr>
            <p:nvPr/>
          </p:nvSpPr>
          <p:spPr bwMode="auto">
            <a:xfrm>
              <a:off x="41529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6638" name="TextBox 8"/>
            <p:cNvSpPr txBox="1">
              <a:spLocks noChangeArrowheads="1"/>
            </p:cNvSpPr>
            <p:nvPr/>
          </p:nvSpPr>
          <p:spPr bwMode="auto">
            <a:xfrm>
              <a:off x="1314450" y="1707362"/>
              <a:ext cx="10477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6639" name="TextBox 9"/>
            <p:cNvSpPr txBox="1">
              <a:spLocks noChangeArrowheads="1"/>
            </p:cNvSpPr>
            <p:nvPr/>
          </p:nvSpPr>
          <p:spPr bwMode="auto">
            <a:xfrm>
              <a:off x="4152900" y="1707362"/>
              <a:ext cx="13335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grpSp>
      <p:sp>
        <p:nvSpPr>
          <p:cNvPr id="26629" name="TextBox 10"/>
          <p:cNvSpPr txBox="1">
            <a:spLocks noChangeArrowheads="1"/>
          </p:cNvSpPr>
          <p:nvPr/>
        </p:nvSpPr>
        <p:spPr bwMode="auto">
          <a:xfrm>
            <a:off x="2819400" y="3081337"/>
            <a:ext cx="56388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Obvious to all</a:t>
            </a:r>
          </a:p>
          <a:p>
            <a:endParaRPr lang="en-US" altLang="en-US" dirty="0"/>
          </a:p>
          <a:p>
            <a:r>
              <a:rPr lang="en-US" altLang="en-US" dirty="0"/>
              <a:t>Known - Knowns</a:t>
            </a:r>
          </a:p>
        </p:txBody>
      </p:sp>
      <p:sp>
        <p:nvSpPr>
          <p:cNvPr id="26630" name="TextBox 11"/>
          <p:cNvSpPr txBox="1">
            <a:spLocks noChangeArrowheads="1"/>
          </p:cNvSpPr>
          <p:nvPr/>
        </p:nvSpPr>
        <p:spPr bwMode="auto">
          <a:xfrm>
            <a:off x="2808288" y="4656137"/>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a:t>Sense - Categorize - Respond</a:t>
            </a:r>
            <a:r>
              <a:rPr lang="en-US" altLang="en-US"/>
              <a:t> </a:t>
            </a:r>
          </a:p>
          <a:p>
            <a:r>
              <a:rPr lang="en-US" altLang="en-US"/>
              <a:t>apply </a:t>
            </a:r>
            <a:r>
              <a:rPr lang="en-US" altLang="en-US" i="1"/>
              <a:t>best</a:t>
            </a:r>
            <a:r>
              <a:rPr lang="en-US" altLang="en-US"/>
              <a:t> practice</a:t>
            </a:r>
          </a:p>
        </p:txBody>
      </p:sp>
      <p:pic>
        <p:nvPicPr>
          <p:cNvPr id="26631" name="Picture 12"/>
          <p:cNvPicPr>
            <a:picLocks noChangeAspect="1"/>
          </p:cNvPicPr>
          <p:nvPr/>
        </p:nvPicPr>
        <p:blipFill>
          <a:blip r:embed="rId7" cstate="print">
            <a:extLst>
              <a:ext uri="{28A0092B-C50C-407E-A947-70E740481C1C}">
                <a14:useLocalDpi xmlns:a14="http://schemas.microsoft.com/office/drawing/2010/main" val="0"/>
              </a:ext>
            </a:extLst>
          </a:blip>
          <a:srcRect l="60948" t="35799" r="29826" b="52313"/>
          <a:stretch>
            <a:fillRect/>
          </a:stretch>
        </p:blipFill>
        <p:spPr bwMode="auto">
          <a:xfrm>
            <a:off x="7391400" y="1773237"/>
            <a:ext cx="55245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2" name="TextBox 14"/>
          <p:cNvSpPr txBox="1">
            <a:spLocks noChangeArrowheads="1"/>
          </p:cNvSpPr>
          <p:nvPr/>
        </p:nvSpPr>
        <p:spPr bwMode="auto">
          <a:xfrm>
            <a:off x="7086600" y="1371601"/>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6633" name="TextBox 15"/>
          <p:cNvSpPr txBox="1">
            <a:spLocks noChangeArrowheads="1"/>
          </p:cNvSpPr>
          <p:nvPr/>
        </p:nvSpPr>
        <p:spPr bwMode="auto">
          <a:xfrm>
            <a:off x="2838450" y="5824538"/>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Example: Manufacturing</a:t>
            </a:r>
          </a:p>
        </p:txBody>
      </p:sp>
    </p:spTree>
    <p:extLst>
      <p:ext uri="{BB962C8B-B14F-4D97-AF65-F5344CB8AC3E}">
        <p14:creationId xmlns:p14="http://schemas.microsoft.com/office/powerpoint/2010/main" val="1282922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643313" y="1828800"/>
            <a:ext cx="1528762" cy="11636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1" name="Title 1"/>
          <p:cNvSpPr>
            <a:spLocks noGrp="1"/>
          </p:cNvSpPr>
          <p:nvPr>
            <p:ph type="title"/>
          </p:nvPr>
        </p:nvSpPr>
        <p:spPr/>
        <p:txBody>
          <a:bodyPr/>
          <a:lstStyle/>
          <a:p>
            <a:r>
              <a:rPr lang="en-US" altLang="en-US"/>
              <a:t>Complicated</a:t>
            </a:r>
          </a:p>
        </p:txBody>
      </p:sp>
      <p:sp>
        <p:nvSpPr>
          <p:cNvPr id="4" name="Footer Placeholder 3"/>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Aft>
                <a:spcPct val="30000"/>
              </a:spcAft>
              <a:defRPr/>
            </a:pPr>
            <a:endParaRPr lang="en-US" altLang="en-US" sz="1000">
              <a:solidFill>
                <a:srgbClr val="3333CC"/>
              </a:solidFill>
            </a:endParaRPr>
          </a:p>
        </p:txBody>
      </p:sp>
      <p:grpSp>
        <p:nvGrpSpPr>
          <p:cNvPr id="27653" name="Group 16"/>
          <p:cNvGrpSpPr>
            <a:grpSpLocks/>
          </p:cNvGrpSpPr>
          <p:nvPr/>
        </p:nvGrpSpPr>
        <p:grpSpPr bwMode="auto">
          <a:xfrm>
            <a:off x="3657600" y="1828800"/>
            <a:ext cx="1524000" cy="1168400"/>
            <a:chOff x="2514600" y="1828800"/>
            <a:chExt cx="1524000" cy="1168400"/>
          </a:xfrm>
        </p:grpSpPr>
        <p:sp>
          <p:nvSpPr>
            <p:cNvPr id="27665" name="Rectangle 4"/>
            <p:cNvSpPr>
              <a:spLocks noChangeArrowheads="1"/>
            </p:cNvSpPr>
            <p:nvPr/>
          </p:nvSpPr>
          <p:spPr bwMode="auto">
            <a:xfrm>
              <a:off x="2514600" y="1828800"/>
              <a:ext cx="1524000" cy="1168400"/>
            </a:xfrm>
            <a:prstGeom prst="rect">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graphicFrame>
          <p:nvGraphicFramePr>
            <p:cNvPr id="6" name="Diagram 5"/>
            <p:cNvGraphicFramePr/>
            <p:nvPr/>
          </p:nvGraphicFramePr>
          <p:xfrm>
            <a:off x="2590800" y="1905000"/>
            <a:ext cx="1219200" cy="965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sp>
        <p:nvSpPr>
          <p:cNvPr id="27654" name="Right Arrow 6"/>
          <p:cNvSpPr>
            <a:spLocks noChangeArrowheads="1"/>
          </p:cNvSpPr>
          <p:nvPr/>
        </p:nvSpPr>
        <p:spPr bwMode="auto">
          <a:xfrm>
            <a:off x="2438400" y="22860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5" name="Right Arrow 7"/>
          <p:cNvSpPr>
            <a:spLocks noChangeArrowheads="1"/>
          </p:cNvSpPr>
          <p:nvPr/>
        </p:nvSpPr>
        <p:spPr bwMode="auto">
          <a:xfrm rot="-1373065">
            <a:off x="5791200" y="2075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56" name="TextBox 8"/>
          <p:cNvSpPr txBox="1">
            <a:spLocks noChangeArrowheads="1"/>
          </p:cNvSpPr>
          <p:nvPr/>
        </p:nvSpPr>
        <p:spPr bwMode="auto">
          <a:xfrm>
            <a:off x="2457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7657" name="TextBox 9"/>
          <p:cNvSpPr txBox="1">
            <a:spLocks noChangeArrowheads="1"/>
          </p:cNvSpPr>
          <p:nvPr/>
        </p:nvSpPr>
        <p:spPr bwMode="auto">
          <a:xfrm>
            <a:off x="5181600" y="1708150"/>
            <a:ext cx="13335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Output</a:t>
            </a:r>
          </a:p>
        </p:txBody>
      </p:sp>
      <p:sp>
        <p:nvSpPr>
          <p:cNvPr id="27658" name="TextBox 10"/>
          <p:cNvSpPr txBox="1">
            <a:spLocks noChangeArrowheads="1"/>
          </p:cNvSpPr>
          <p:nvPr/>
        </p:nvSpPr>
        <p:spPr bwMode="auto">
          <a:xfrm>
            <a:off x="2819400" y="3276601"/>
            <a:ext cx="7543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Requires Analysis</a:t>
            </a:r>
          </a:p>
          <a:p>
            <a:endParaRPr lang="en-US" altLang="en-US" sz="1600" dirty="0"/>
          </a:p>
          <a:p>
            <a:r>
              <a:rPr lang="en-US" altLang="en-US" dirty="0"/>
              <a:t>Known - Unknowns</a:t>
            </a:r>
          </a:p>
        </p:txBody>
      </p:sp>
      <p:sp>
        <p:nvSpPr>
          <p:cNvPr id="27659" name="TextBox 11"/>
          <p:cNvSpPr txBox="1">
            <a:spLocks noChangeArrowheads="1"/>
          </p:cNvSpPr>
          <p:nvPr/>
        </p:nvSpPr>
        <p:spPr bwMode="auto">
          <a:xfrm>
            <a:off x="2808288" y="45720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Sense - Analyze – Respond</a:t>
            </a:r>
            <a:endParaRPr lang="en-US" altLang="en-US" dirty="0"/>
          </a:p>
          <a:p>
            <a:r>
              <a:rPr lang="en-US" altLang="en-US" dirty="0"/>
              <a:t>apply </a:t>
            </a:r>
            <a:r>
              <a:rPr lang="en-US" altLang="en-US" i="1" dirty="0"/>
              <a:t>good</a:t>
            </a:r>
            <a:r>
              <a:rPr lang="en-US" altLang="en-US" dirty="0"/>
              <a:t> practice</a:t>
            </a:r>
          </a:p>
        </p:txBody>
      </p:sp>
      <p:pic>
        <p:nvPicPr>
          <p:cNvPr id="27660" name="Picture 12"/>
          <p:cNvPicPr>
            <a:picLocks noChangeAspect="1"/>
          </p:cNvPicPr>
          <p:nvPr/>
        </p:nvPicPr>
        <p:blipFill>
          <a:blip r:embed="rId7" cstate="print">
            <a:extLst>
              <a:ext uri="{28A0092B-C50C-407E-A947-70E740481C1C}">
                <a14:useLocalDpi xmlns:a14="http://schemas.microsoft.com/office/drawing/2010/main" val="0"/>
              </a:ext>
            </a:extLst>
          </a:blip>
          <a:srcRect l="40189" t="35799" r="41360" b="52313"/>
          <a:stretch>
            <a:fillRect/>
          </a:stretch>
        </p:blipFill>
        <p:spPr bwMode="auto">
          <a:xfrm>
            <a:off x="7086600" y="1980504"/>
            <a:ext cx="1981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TextBox 14"/>
          <p:cNvSpPr txBox="1">
            <a:spLocks noChangeArrowheads="1"/>
          </p:cNvSpPr>
          <p:nvPr/>
        </p:nvSpPr>
        <p:spPr bwMode="auto">
          <a:xfrm>
            <a:off x="7162800" y="1642368"/>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7662" name="Right Arrow 15"/>
          <p:cNvSpPr>
            <a:spLocks noChangeArrowheads="1"/>
          </p:cNvSpPr>
          <p:nvPr/>
        </p:nvSpPr>
        <p:spPr bwMode="auto">
          <a:xfrm rot="1373065" flipV="1">
            <a:off x="5805488" y="2456754"/>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7663" name="TextBox 17"/>
          <p:cNvSpPr txBox="1">
            <a:spLocks noChangeArrowheads="1"/>
          </p:cNvSpPr>
          <p:nvPr/>
        </p:nvSpPr>
        <p:spPr bwMode="auto">
          <a:xfrm>
            <a:off x="2819400" y="5638801"/>
            <a:ext cx="752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Incremental Product Development</a:t>
            </a:r>
          </a:p>
        </p:txBody>
      </p:sp>
      <p:sp>
        <p:nvSpPr>
          <p:cNvPr id="27664" name="TextBox 18"/>
          <p:cNvSpPr txBox="1">
            <a:spLocks noChangeArrowheads="1"/>
          </p:cNvSpPr>
          <p:nvPr/>
        </p:nvSpPr>
        <p:spPr bwMode="auto">
          <a:xfrm>
            <a:off x="3643314" y="1287464"/>
            <a:ext cx="15763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Analysis</a:t>
            </a:r>
          </a:p>
        </p:txBody>
      </p:sp>
    </p:spTree>
    <p:extLst>
      <p:ext uri="{BB962C8B-B14F-4D97-AF65-F5344CB8AC3E}">
        <p14:creationId xmlns:p14="http://schemas.microsoft.com/office/powerpoint/2010/main" val="42710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6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6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6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a:t>Complex</a:t>
            </a:r>
          </a:p>
        </p:txBody>
      </p:sp>
      <p:sp>
        <p:nvSpPr>
          <p:cNvPr id="4" name="Footer Placeholder 3"/>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Aft>
                <a:spcPct val="30000"/>
              </a:spcAft>
              <a:defRPr/>
            </a:pPr>
            <a:endParaRPr lang="en-US" altLang="en-US" sz="1000">
              <a:solidFill>
                <a:srgbClr val="3333CC"/>
              </a:solidFill>
            </a:endParaRPr>
          </a:p>
        </p:txBody>
      </p:sp>
      <p:sp>
        <p:nvSpPr>
          <p:cNvPr id="28676" name="Rectangle 4"/>
          <p:cNvSpPr>
            <a:spLocks noChangeArrowheads="1"/>
          </p:cNvSpPr>
          <p:nvPr/>
        </p:nvSpPr>
        <p:spPr bwMode="auto">
          <a:xfrm>
            <a:off x="4038600" y="182880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7" name="Right Arrow 6"/>
          <p:cNvSpPr>
            <a:spLocks noChangeArrowheads="1"/>
          </p:cNvSpPr>
          <p:nvPr/>
        </p:nvSpPr>
        <p:spPr bwMode="auto">
          <a:xfrm>
            <a:off x="2819400" y="22098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8" name="Right Arrow 7"/>
          <p:cNvSpPr>
            <a:spLocks noChangeArrowheads="1"/>
          </p:cNvSpPr>
          <p:nvPr/>
        </p:nvSpPr>
        <p:spPr bwMode="auto">
          <a:xfrm rot="-3039098">
            <a:off x="5718970" y="1726408"/>
            <a:ext cx="822325" cy="388937"/>
          </a:xfrm>
          <a:prstGeom prst="rightArrow">
            <a:avLst>
              <a:gd name="adj1" fmla="val 50000"/>
              <a:gd name="adj2" fmla="val 50019"/>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79" name="TextBox 8"/>
          <p:cNvSpPr txBox="1">
            <a:spLocks noChangeArrowheads="1"/>
          </p:cNvSpPr>
          <p:nvPr/>
        </p:nvSpPr>
        <p:spPr bwMode="auto">
          <a:xfrm>
            <a:off x="2838450" y="170815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8680" name="TextBox 10"/>
          <p:cNvSpPr txBox="1">
            <a:spLocks noChangeArrowheads="1"/>
          </p:cNvSpPr>
          <p:nvPr/>
        </p:nvSpPr>
        <p:spPr bwMode="auto">
          <a:xfrm>
            <a:off x="2819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Cause and Effect perceived in retrospect</a:t>
            </a:r>
          </a:p>
          <a:p>
            <a:endParaRPr lang="en-US" altLang="en-US" sz="1800" dirty="0"/>
          </a:p>
          <a:p>
            <a:r>
              <a:rPr lang="en-US" altLang="en-US" dirty="0"/>
              <a:t>Unknown - Unknowns</a:t>
            </a:r>
          </a:p>
        </p:txBody>
      </p:sp>
      <p:sp>
        <p:nvSpPr>
          <p:cNvPr id="28681" name="TextBox 11"/>
          <p:cNvSpPr txBox="1">
            <a:spLocks noChangeArrowheads="1"/>
          </p:cNvSpPr>
          <p:nvPr/>
        </p:nvSpPr>
        <p:spPr bwMode="auto">
          <a:xfrm>
            <a:off x="2895600" y="4648200"/>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Probe - Sense – Respond</a:t>
            </a:r>
            <a:endParaRPr lang="en-US" altLang="en-US" dirty="0"/>
          </a:p>
          <a:p>
            <a:r>
              <a:rPr lang="en-US" altLang="en-US" dirty="0"/>
              <a:t>sense </a:t>
            </a:r>
            <a:r>
              <a:rPr lang="en-US" altLang="en-US" i="1" dirty="0"/>
              <a:t>emergent</a:t>
            </a:r>
            <a:r>
              <a:rPr lang="en-US" altLang="en-US" dirty="0"/>
              <a:t> practice</a:t>
            </a:r>
          </a:p>
        </p:txBody>
      </p:sp>
      <p:pic>
        <p:nvPicPr>
          <p:cNvPr id="28682" name="Picture 12"/>
          <p:cNvPicPr>
            <a:picLocks noChangeAspect="1"/>
          </p:cNvPicPr>
          <p:nvPr/>
        </p:nvPicPr>
        <p:blipFill>
          <a:blip r:embed="rId2" cstate="print">
            <a:extLst>
              <a:ext uri="{28A0092B-C50C-407E-A947-70E740481C1C}">
                <a14:useLocalDpi xmlns:a14="http://schemas.microsoft.com/office/drawing/2010/main" val="0"/>
              </a:ext>
            </a:extLst>
          </a:blip>
          <a:srcRect l="59811" t="41113" r="20317" b="42915"/>
          <a:stretch>
            <a:fillRect/>
          </a:stretch>
        </p:blipFill>
        <p:spPr bwMode="auto">
          <a:xfrm>
            <a:off x="7024688" y="1849438"/>
            <a:ext cx="2133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3" name="TextBox 14"/>
          <p:cNvSpPr txBox="1">
            <a:spLocks noChangeArrowheads="1"/>
          </p:cNvSpPr>
          <p:nvPr/>
        </p:nvSpPr>
        <p:spPr bwMode="auto">
          <a:xfrm>
            <a:off x="7086600" y="1566864"/>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8684" name="TextBox 9"/>
          <p:cNvSpPr txBox="1">
            <a:spLocks noChangeArrowheads="1"/>
          </p:cNvSpPr>
          <p:nvPr/>
        </p:nvSpPr>
        <p:spPr bwMode="auto">
          <a:xfrm>
            <a:off x="5638800" y="2154239"/>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8685" name="Right Arrow 16"/>
          <p:cNvSpPr>
            <a:spLocks noChangeArrowheads="1"/>
          </p:cNvSpPr>
          <p:nvPr/>
        </p:nvSpPr>
        <p:spPr bwMode="auto">
          <a:xfrm rot="3039098" flipV="1">
            <a:off x="5708651" y="2741613"/>
            <a:ext cx="858837" cy="388938"/>
          </a:xfrm>
          <a:prstGeom prst="rightArrow">
            <a:avLst>
              <a:gd name="adj1" fmla="val 50000"/>
              <a:gd name="adj2" fmla="val 50021"/>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8686" name="TextBox 17"/>
          <p:cNvSpPr txBox="1">
            <a:spLocks noChangeArrowheads="1"/>
          </p:cNvSpPr>
          <p:nvPr/>
        </p:nvSpPr>
        <p:spPr bwMode="auto">
          <a:xfrm>
            <a:off x="2838450" y="5715001"/>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New Product Development</a:t>
            </a:r>
          </a:p>
        </p:txBody>
      </p:sp>
      <p:sp>
        <p:nvSpPr>
          <p:cNvPr id="2" name="U-Turn Arrow 1"/>
          <p:cNvSpPr/>
          <p:nvPr/>
        </p:nvSpPr>
        <p:spPr>
          <a:xfrm flipH="1">
            <a:off x="3581400" y="1295400"/>
            <a:ext cx="2362200" cy="488950"/>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Right Arrow 6"/>
          <p:cNvSpPr>
            <a:spLocks noChangeArrowheads="1"/>
          </p:cNvSpPr>
          <p:nvPr/>
        </p:nvSpPr>
        <p:spPr bwMode="auto">
          <a:xfrm>
            <a:off x="2971800" y="2172792"/>
            <a:ext cx="2823458" cy="392112"/>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Tree>
    <p:extLst>
      <p:ext uri="{BB962C8B-B14F-4D97-AF65-F5344CB8AC3E}">
        <p14:creationId xmlns:p14="http://schemas.microsoft.com/office/powerpoint/2010/main" val="1791067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About Todd</a:t>
            </a:r>
          </a:p>
        </p:txBody>
      </p:sp>
      <p:sp>
        <p:nvSpPr>
          <p:cNvPr id="3" name="Content Placeholder 2"/>
          <p:cNvSpPr>
            <a:spLocks noGrp="1"/>
          </p:cNvSpPr>
          <p:nvPr>
            <p:ph idx="1"/>
          </p:nvPr>
        </p:nvSpPr>
        <p:spPr>
          <a:xfrm>
            <a:off x="3404314" y="1143001"/>
            <a:ext cx="6349286" cy="5377393"/>
          </a:xfrm>
        </p:spPr>
        <p:txBody>
          <a:bodyPr>
            <a:normAutofit/>
          </a:bodyPr>
          <a:lstStyle/>
          <a:p>
            <a:pPr marL="0" indent="0">
              <a:buNone/>
            </a:pPr>
            <a:r>
              <a:rPr lang="en-US" sz="1800" b="1" dirty="0"/>
              <a:t>CEO Kanban University</a:t>
            </a:r>
          </a:p>
          <a:p>
            <a:pPr marL="0" indent="0">
              <a:buNone/>
            </a:pPr>
            <a:r>
              <a:rPr lang="en-US" sz="1800" dirty="0"/>
              <a:t>Executive roles as VP Product Development, Director of Software &amp; Technology</a:t>
            </a:r>
          </a:p>
          <a:p>
            <a:pPr marL="0" indent="0">
              <a:buNone/>
            </a:pPr>
            <a:r>
              <a:rPr lang="en-US" sz="1800" b="1" dirty="0"/>
              <a:t>@</a:t>
            </a:r>
            <a:r>
              <a:rPr lang="en-US" sz="1800" b="1" dirty="0" err="1"/>
              <a:t>toddelittle</a:t>
            </a:r>
            <a:endParaRPr lang="en-US" sz="1800" b="1" dirty="0"/>
          </a:p>
        </p:txBody>
      </p:sp>
      <p:pic>
        <p:nvPicPr>
          <p:cNvPr id="5" name="Picture 4" descr="Pollyanna 102"/>
          <p:cNvPicPr>
            <a:picLocks noChangeAspect="1"/>
          </p:cNvPicPr>
          <p:nvPr/>
        </p:nvPicPr>
        <p:blipFill>
          <a:blip r:embed="rId3" cstate="print"/>
          <a:srcRect/>
          <a:stretch>
            <a:fillRect/>
          </a:stretch>
        </p:blipFill>
        <p:spPr bwMode="auto">
          <a:xfrm>
            <a:off x="1727915" y="1219200"/>
            <a:ext cx="1633451" cy="2238202"/>
          </a:xfrm>
          <a:prstGeom prst="rect">
            <a:avLst/>
          </a:prstGeom>
          <a:noFill/>
          <a:ln w="9525">
            <a:noFill/>
            <a:miter lim="800000"/>
            <a:headEnd/>
            <a:tailEnd/>
          </a:ln>
        </p:spPr>
      </p:pic>
      <p:pic>
        <p:nvPicPr>
          <p:cNvPr id="6" name="Picture 5" descr="51sOIwJFqRL"/>
          <p:cNvPicPr>
            <a:picLocks noChangeAspect="1" noChangeArrowheads="1"/>
          </p:cNvPicPr>
          <p:nvPr/>
        </p:nvPicPr>
        <p:blipFill>
          <a:blip r:embed="rId4" cstate="print"/>
          <a:srcRect l="12202" r="12228"/>
          <a:stretch>
            <a:fillRect/>
          </a:stretch>
        </p:blipFill>
        <p:spPr bwMode="auto">
          <a:xfrm>
            <a:off x="1691950" y="3815352"/>
            <a:ext cx="1658039" cy="2194140"/>
          </a:xfrm>
          <a:prstGeom prst="rect">
            <a:avLst/>
          </a:prstGeom>
          <a:noFill/>
          <a:ln w="9525">
            <a:solidFill>
              <a:schemeClr val="tx1"/>
            </a:solidFill>
            <a:miter lim="800000"/>
            <a:headEnd/>
            <a:tailEnd/>
          </a:ln>
        </p:spPr>
      </p:pic>
      <p:pic>
        <p:nvPicPr>
          <p:cNvPr id="9" name="Picture 8"/>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38601" y="5022316"/>
            <a:ext cx="1739113" cy="1191173"/>
          </a:xfrm>
          <a:prstGeom prst="rect">
            <a:avLst/>
          </a:prstGeom>
        </p:spPr>
      </p:pic>
      <p:pic>
        <p:nvPicPr>
          <p:cNvPr id="10" name="Picture 9"/>
          <p:cNvPicPr>
            <a:picLocks noChangeAspect="1"/>
          </p:cNvPicPr>
          <p:nvPr/>
        </p:nvPicPr>
        <p:blipFill>
          <a:blip r:embed="rId6" cstate="print">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7673372" y="5095893"/>
            <a:ext cx="2352538" cy="1156665"/>
          </a:xfrm>
          <a:prstGeom prst="rect">
            <a:avLst/>
          </a:prstGeom>
        </p:spPr>
      </p:pic>
      <p:pic>
        <p:nvPicPr>
          <p:cNvPr id="13" name="Picture 12"/>
          <p:cNvPicPr>
            <a:picLocks noChangeAspect="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58695" y="2619271"/>
            <a:ext cx="1744442" cy="1308332"/>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85869" y="2841634"/>
            <a:ext cx="1045864" cy="1045864"/>
          </a:xfrm>
          <a:prstGeom prst="rect">
            <a:avLst/>
          </a:prstGeom>
        </p:spPr>
      </p:pic>
      <p:pic>
        <p:nvPicPr>
          <p:cNvPr id="7" name="Picture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55208" y="2731261"/>
            <a:ext cx="1452718" cy="1452282"/>
          </a:xfrm>
          <a:prstGeom prst="rect">
            <a:avLst/>
          </a:prstGeom>
        </p:spPr>
      </p:pic>
    </p:spTree>
    <p:extLst>
      <p:ext uri="{BB962C8B-B14F-4D97-AF65-F5344CB8AC3E}">
        <p14:creationId xmlns:p14="http://schemas.microsoft.com/office/powerpoint/2010/main" val="27961514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a:t>Chaotic</a:t>
            </a:r>
          </a:p>
        </p:txBody>
      </p:sp>
      <p:sp>
        <p:nvSpPr>
          <p:cNvPr id="4" name="Footer Placeholder 3"/>
          <p:cNvSpPr>
            <a:spLocks noGrp="1"/>
          </p:cNvSpPr>
          <p:nvPr>
            <p:ph type="ftr" sz="quarter" idx="4294967295"/>
          </p:nvPr>
        </p:nvSpPr>
        <p:spPr>
          <a:xfrm>
            <a:off x="4038600" y="6356350"/>
            <a:ext cx="4114800" cy="365125"/>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tx1">
                    <a:tint val="75000"/>
                  </a:schemeClr>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spcAft>
                <a:spcPct val="30000"/>
              </a:spcAft>
              <a:defRPr/>
            </a:pPr>
            <a:endParaRPr lang="en-US" altLang="en-US" sz="1000">
              <a:solidFill>
                <a:srgbClr val="3333CC"/>
              </a:solidFill>
            </a:endParaRPr>
          </a:p>
        </p:txBody>
      </p:sp>
      <p:sp>
        <p:nvSpPr>
          <p:cNvPr id="29700" name="Rectangle 4"/>
          <p:cNvSpPr>
            <a:spLocks noChangeArrowheads="1"/>
          </p:cNvSpPr>
          <p:nvPr/>
        </p:nvSpPr>
        <p:spPr bwMode="auto">
          <a:xfrm>
            <a:off x="3810000" y="1797050"/>
            <a:ext cx="1524000" cy="1168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1" name="Right Arrow 6"/>
          <p:cNvSpPr>
            <a:spLocks noChangeArrowheads="1"/>
          </p:cNvSpPr>
          <p:nvPr/>
        </p:nvSpPr>
        <p:spPr bwMode="auto">
          <a:xfrm>
            <a:off x="2590800" y="21780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2" name="Right Arrow 7"/>
          <p:cNvSpPr>
            <a:spLocks noChangeArrowheads="1"/>
          </p:cNvSpPr>
          <p:nvPr/>
        </p:nvSpPr>
        <p:spPr bwMode="auto">
          <a:xfrm rot="-1373065">
            <a:off x="5715000" y="2000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03" name="TextBox 8"/>
          <p:cNvSpPr txBox="1">
            <a:spLocks noChangeArrowheads="1"/>
          </p:cNvSpPr>
          <p:nvPr/>
        </p:nvSpPr>
        <p:spPr bwMode="auto">
          <a:xfrm>
            <a:off x="2609850" y="1676400"/>
            <a:ext cx="104775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Input</a:t>
            </a:r>
          </a:p>
        </p:txBody>
      </p:sp>
      <p:sp>
        <p:nvSpPr>
          <p:cNvPr id="29704" name="TextBox 9"/>
          <p:cNvSpPr txBox="1">
            <a:spLocks noChangeArrowheads="1"/>
          </p:cNvSpPr>
          <p:nvPr/>
        </p:nvSpPr>
        <p:spPr bwMode="auto">
          <a:xfrm>
            <a:off x="5524500" y="1524001"/>
            <a:ext cx="13335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a:t>Output</a:t>
            </a:r>
          </a:p>
        </p:txBody>
      </p:sp>
      <p:sp>
        <p:nvSpPr>
          <p:cNvPr id="29705" name="TextBox 10"/>
          <p:cNvSpPr txBox="1">
            <a:spLocks noChangeArrowheads="1"/>
          </p:cNvSpPr>
          <p:nvPr/>
        </p:nvSpPr>
        <p:spPr bwMode="auto">
          <a:xfrm>
            <a:off x="2819400" y="3276600"/>
            <a:ext cx="7467600"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No Relationship between Cause and Effect</a:t>
            </a:r>
          </a:p>
          <a:p>
            <a:endParaRPr lang="en-US" altLang="en-US" sz="1800" dirty="0"/>
          </a:p>
          <a:p>
            <a:r>
              <a:rPr lang="en-US" altLang="en-US" dirty="0" err="1"/>
              <a:t>Unknowables</a:t>
            </a:r>
            <a:endParaRPr lang="en-US" altLang="en-US" dirty="0"/>
          </a:p>
        </p:txBody>
      </p:sp>
      <p:sp>
        <p:nvSpPr>
          <p:cNvPr id="29706" name="TextBox 11"/>
          <p:cNvSpPr txBox="1">
            <a:spLocks noChangeArrowheads="1"/>
          </p:cNvSpPr>
          <p:nvPr/>
        </p:nvSpPr>
        <p:spPr bwMode="auto">
          <a:xfrm>
            <a:off x="2808288" y="4608512"/>
            <a:ext cx="5257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i="1" dirty="0"/>
              <a:t>Act - Sense - Respond</a:t>
            </a:r>
            <a:endParaRPr lang="en-US" altLang="en-US" dirty="0"/>
          </a:p>
          <a:p>
            <a:r>
              <a:rPr lang="en-US" altLang="en-US" dirty="0"/>
              <a:t>discover </a:t>
            </a:r>
            <a:r>
              <a:rPr lang="en-US" altLang="en-US" i="1" dirty="0"/>
              <a:t>novel</a:t>
            </a:r>
            <a:r>
              <a:rPr lang="en-US" altLang="en-US" dirty="0"/>
              <a:t> practice.</a:t>
            </a:r>
          </a:p>
        </p:txBody>
      </p:sp>
      <p:pic>
        <p:nvPicPr>
          <p:cNvPr id="29707" name="Picture 12"/>
          <p:cNvPicPr>
            <a:picLocks noChangeAspect="1"/>
          </p:cNvPicPr>
          <p:nvPr/>
        </p:nvPicPr>
        <p:blipFill>
          <a:blip r:embed="rId2" cstate="print">
            <a:extLst>
              <a:ext uri="{28A0092B-C50C-407E-A947-70E740481C1C}">
                <a14:useLocalDpi xmlns:a14="http://schemas.microsoft.com/office/drawing/2010/main" val="0"/>
              </a:ext>
            </a:extLst>
          </a:blip>
          <a:srcRect l="21355" t="72763" r="50967" b="14461"/>
          <a:stretch>
            <a:fillRect/>
          </a:stretch>
        </p:blipFill>
        <p:spPr bwMode="auto">
          <a:xfrm>
            <a:off x="6934200" y="1933575"/>
            <a:ext cx="2971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8" name="TextBox 14"/>
          <p:cNvSpPr txBox="1">
            <a:spLocks noChangeArrowheads="1"/>
          </p:cNvSpPr>
          <p:nvPr/>
        </p:nvSpPr>
        <p:spPr bwMode="auto">
          <a:xfrm>
            <a:off x="7086600" y="1566864"/>
            <a:ext cx="1333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sz="1800"/>
              <a:t>Distribution</a:t>
            </a:r>
          </a:p>
        </p:txBody>
      </p:sp>
      <p:sp>
        <p:nvSpPr>
          <p:cNvPr id="29709" name="Right Arrow 15"/>
          <p:cNvSpPr>
            <a:spLocks noChangeArrowheads="1"/>
          </p:cNvSpPr>
          <p:nvPr/>
        </p:nvSpPr>
        <p:spPr bwMode="auto">
          <a:xfrm rot="1373065" flipV="1">
            <a:off x="5729288" y="238125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0" name="Right Arrow 13"/>
          <p:cNvSpPr>
            <a:spLocks noChangeArrowheads="1"/>
          </p:cNvSpPr>
          <p:nvPr/>
        </p:nvSpPr>
        <p:spPr bwMode="auto">
          <a:xfrm rot="8596000" flipV="1">
            <a:off x="4781550" y="2552700"/>
            <a:ext cx="1143000" cy="304800"/>
          </a:xfrm>
          <a:prstGeom prst="rightArrow">
            <a:avLst>
              <a:gd name="adj1" fmla="val 50000"/>
              <a:gd name="adj2" fmla="val 50000"/>
            </a:avLst>
          </a:prstGeom>
          <a:solidFill>
            <a:schemeClr val="hlink"/>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914400" indent="-342900">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pPr eaLnBrk="1" hangingPunct="1">
              <a:spcBef>
                <a:spcPct val="20000"/>
              </a:spcBef>
              <a:buClr>
                <a:srgbClr val="333399"/>
              </a:buClr>
              <a:buFont typeface="Wingdings" panose="05000000000000000000" pitchFamily="2" charset="2"/>
              <a:buNone/>
            </a:pPr>
            <a:endParaRPr lang="en-US" altLang="en-US"/>
          </a:p>
        </p:txBody>
      </p:sp>
      <p:sp>
        <p:nvSpPr>
          <p:cNvPr id="29711" name="TextBox 16"/>
          <p:cNvSpPr txBox="1">
            <a:spLocks noChangeArrowheads="1"/>
          </p:cNvSpPr>
          <p:nvPr/>
        </p:nvSpPr>
        <p:spPr bwMode="auto">
          <a:xfrm>
            <a:off x="2819400" y="5724526"/>
            <a:ext cx="6534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rgbClr val="CC3300"/>
                </a:solidFill>
                <a:latin typeface="Arial" panose="020B0604020202020204" pitchFamily="34" charset="0"/>
                <a:cs typeface="Times New Roman" panose="02020603050405020304" pitchFamily="18" charset="0"/>
              </a:defRPr>
            </a:lvl1pPr>
            <a:lvl2pPr marL="742950" indent="-285750">
              <a:defRPr sz="2800">
                <a:solidFill>
                  <a:srgbClr val="CC3300"/>
                </a:solidFill>
                <a:latin typeface="Arial" panose="020B0604020202020204" pitchFamily="34" charset="0"/>
                <a:cs typeface="Times New Roman" panose="02020603050405020304" pitchFamily="18" charset="0"/>
              </a:defRPr>
            </a:lvl2pPr>
            <a:lvl3pPr marL="1143000" indent="-228600">
              <a:defRPr sz="2800">
                <a:solidFill>
                  <a:srgbClr val="CC3300"/>
                </a:solidFill>
                <a:latin typeface="Arial" panose="020B0604020202020204" pitchFamily="34" charset="0"/>
                <a:cs typeface="Times New Roman" panose="02020603050405020304" pitchFamily="18" charset="0"/>
              </a:defRPr>
            </a:lvl3pPr>
            <a:lvl4pPr marL="1600200" indent="-228600">
              <a:defRPr sz="2800">
                <a:solidFill>
                  <a:srgbClr val="CC3300"/>
                </a:solidFill>
                <a:latin typeface="Arial" panose="020B0604020202020204" pitchFamily="34" charset="0"/>
                <a:cs typeface="Times New Roman" panose="02020603050405020304" pitchFamily="18" charset="0"/>
              </a:defRPr>
            </a:lvl4pPr>
            <a:lvl5pPr marL="2057400" indent="-228600">
              <a:defRPr sz="2800">
                <a:solidFill>
                  <a:srgbClr val="CC3300"/>
                </a:solidFill>
                <a:latin typeface="Arial" panose="020B0604020202020204" pitchFamily="34" charset="0"/>
                <a:cs typeface="Times New Roman" panose="02020603050405020304" pitchFamily="18" charset="0"/>
              </a:defRPr>
            </a:lvl5pPr>
            <a:lvl6pPr marL="25146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6pPr>
            <a:lvl7pPr marL="29718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7pPr>
            <a:lvl8pPr marL="34290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8pPr>
            <a:lvl9pPr marL="3886200" indent="-228600" eaLnBrk="0" fontAlgn="base" hangingPunct="0">
              <a:spcBef>
                <a:spcPct val="0"/>
              </a:spcBef>
              <a:spcAft>
                <a:spcPct val="0"/>
              </a:spcAft>
              <a:defRPr sz="2800">
                <a:solidFill>
                  <a:srgbClr val="CC3300"/>
                </a:solidFill>
                <a:latin typeface="Arial" panose="020B0604020202020204" pitchFamily="34" charset="0"/>
                <a:cs typeface="Times New Roman" panose="02020603050405020304" pitchFamily="18" charset="0"/>
              </a:defRPr>
            </a:lvl9pPr>
          </a:lstStyle>
          <a:p>
            <a:r>
              <a:rPr lang="en-US" altLang="en-US" dirty="0"/>
              <a:t>Example: Medical Emergency</a:t>
            </a:r>
          </a:p>
        </p:txBody>
      </p:sp>
    </p:spTree>
    <p:extLst>
      <p:ext uri="{BB962C8B-B14F-4D97-AF65-F5344CB8AC3E}">
        <p14:creationId xmlns:p14="http://schemas.microsoft.com/office/powerpoint/2010/main" val="362894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4000" dirty="0">
                <a:solidFill>
                  <a:srgbClr val="000000"/>
                </a:solidFill>
              </a:rPr>
              <a:t>Risk management tools</a:t>
            </a:r>
          </a:p>
        </p:txBody>
      </p:sp>
      <p:sp>
        <p:nvSpPr>
          <p:cNvPr id="3" name="Subtitle 2"/>
          <p:cNvSpPr>
            <a:spLocks noGrp="1"/>
          </p:cNvSpPr>
          <p:nvPr>
            <p:ph type="subTitle" idx="1"/>
          </p:nvPr>
        </p:nvSpPr>
        <p:spPr/>
        <p:txBody>
          <a:bodyPr/>
          <a:lstStyle/>
          <a:p>
            <a:endParaRPr lang="en-US"/>
          </a:p>
        </p:txBody>
      </p:sp>
      <p:pic>
        <p:nvPicPr>
          <p:cNvPr id="4" name="Tijdelijke aanduiding voor inhoud 3" descr="skydivers.jp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5657" b="5657"/>
          <a:stretch/>
        </p:blipFill>
        <p:spPr>
          <a:xfrm>
            <a:off x="1707257" y="0"/>
            <a:ext cx="9285287" cy="6858000"/>
          </a:xfrm>
        </p:spPr>
      </p:pic>
      <p:sp>
        <p:nvSpPr>
          <p:cNvPr id="5" name="TextBox 4"/>
          <p:cNvSpPr txBox="1"/>
          <p:nvPr/>
        </p:nvSpPr>
        <p:spPr>
          <a:xfrm>
            <a:off x="1967022" y="188640"/>
            <a:ext cx="6937289" cy="646331"/>
          </a:xfrm>
          <a:prstGeom prst="rect">
            <a:avLst/>
          </a:prstGeom>
          <a:noFill/>
        </p:spPr>
        <p:txBody>
          <a:bodyPr wrap="square" rtlCol="0">
            <a:spAutoFit/>
          </a:bodyPr>
          <a:lstStyle/>
          <a:p>
            <a:r>
              <a:rPr lang="en-US" sz="3600" b="1" dirty="0">
                <a:solidFill>
                  <a:schemeClr val="bg1"/>
                </a:solidFill>
              </a:rPr>
              <a:t>Types of Risk</a:t>
            </a:r>
          </a:p>
        </p:txBody>
      </p:sp>
    </p:spTree>
    <p:extLst>
      <p:ext uri="{BB962C8B-B14F-4D97-AF65-F5344CB8AC3E}">
        <p14:creationId xmlns:p14="http://schemas.microsoft.com/office/powerpoint/2010/main" val="110326311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3" descr="Clock Top by laffy4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3958" y="1370095"/>
            <a:ext cx="3291840" cy="2468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wenty Dollar Bill by Darren Hes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7962" y="1369792"/>
            <a:ext cx="3291840" cy="246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 Box 5"/>
          <p:cNvSpPr txBox="1">
            <a:spLocks noChangeArrowheads="1"/>
          </p:cNvSpPr>
          <p:nvPr/>
        </p:nvSpPr>
        <p:spPr bwMode="auto">
          <a:xfrm>
            <a:off x="1862607" y="188913"/>
            <a:ext cx="364555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GB" sz="2400" dirty="0">
              <a:solidFill>
                <a:srgbClr val="0066FF"/>
              </a:solidFill>
            </a:endParaRPr>
          </a:p>
          <a:p>
            <a:pPr algn="ctr" eaLnBrk="1" hangingPunct="1"/>
            <a:r>
              <a:rPr lang="en-GB" sz="3200" b="1" dirty="0">
                <a:solidFill>
                  <a:srgbClr val="0066FF"/>
                </a:solidFill>
              </a:rPr>
              <a:t>Categories of risk</a:t>
            </a:r>
          </a:p>
          <a:p>
            <a:pPr algn="ctr" eaLnBrk="1" hangingPunct="1"/>
            <a:endParaRPr lang="en-GB" sz="3200" b="1" dirty="0">
              <a:solidFill>
                <a:srgbClr val="0066FF"/>
              </a:solidFill>
            </a:endParaRPr>
          </a:p>
        </p:txBody>
      </p:sp>
      <p:sp>
        <p:nvSpPr>
          <p:cNvPr id="47110" name="Rectangle 6"/>
          <p:cNvSpPr>
            <a:spLocks noChangeArrowheads="1"/>
          </p:cNvSpPr>
          <p:nvPr/>
        </p:nvSpPr>
        <p:spPr bwMode="auto">
          <a:xfrm>
            <a:off x="7627548" y="3227694"/>
            <a:ext cx="25046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dirty="0">
                <a:solidFill>
                  <a:srgbClr val="FF0000"/>
                </a:solidFill>
              </a:rPr>
              <a:t>Delivery Failure</a:t>
            </a:r>
          </a:p>
        </p:txBody>
      </p:sp>
      <p:sp>
        <p:nvSpPr>
          <p:cNvPr id="47111" name="Rectangle 7"/>
          <p:cNvSpPr>
            <a:spLocks noChangeArrowheads="1"/>
          </p:cNvSpPr>
          <p:nvPr/>
        </p:nvSpPr>
        <p:spPr bwMode="auto">
          <a:xfrm>
            <a:off x="1992421" y="2719845"/>
            <a:ext cx="2242922"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dirty="0">
                <a:solidFill>
                  <a:srgbClr val="FF0000"/>
                </a:solidFill>
              </a:rPr>
              <a:t>Business Case</a:t>
            </a:r>
          </a:p>
          <a:p>
            <a:pPr algn="ctr">
              <a:spcBef>
                <a:spcPct val="20000"/>
              </a:spcBef>
            </a:pPr>
            <a:r>
              <a:rPr lang="en-US" sz="2800" b="1" dirty="0">
                <a:solidFill>
                  <a:srgbClr val="FF0000"/>
                </a:solidFill>
              </a:rPr>
              <a:t>Failure</a:t>
            </a:r>
          </a:p>
        </p:txBody>
      </p:sp>
      <p:pic>
        <p:nvPicPr>
          <p:cNvPr id="9" name="Picture 4" descr="URFired"/>
          <p:cNvPicPr>
            <a:picLocks noChangeAspect="1" noChangeArrowheads="1"/>
          </p:cNvPicPr>
          <p:nvPr/>
        </p:nvPicPr>
        <p:blipFill>
          <a:blip r:embed="rId5" cstate="email"/>
          <a:srcRect/>
          <a:stretch>
            <a:fillRect/>
          </a:stretch>
        </p:blipFill>
        <p:spPr bwMode="auto">
          <a:xfrm>
            <a:off x="7197915" y="4629916"/>
            <a:ext cx="3291840" cy="2057401"/>
          </a:xfrm>
          <a:prstGeom prst="rect">
            <a:avLst/>
          </a:prstGeom>
          <a:noFill/>
          <a:ln w="9525">
            <a:noFill/>
            <a:miter lim="800000"/>
            <a:headEnd/>
            <a:tailEnd/>
          </a:ln>
        </p:spPr>
      </p:pic>
      <p:sp>
        <p:nvSpPr>
          <p:cNvPr id="47112" name="Rectangle 8"/>
          <p:cNvSpPr>
            <a:spLocks noChangeArrowheads="1"/>
          </p:cNvSpPr>
          <p:nvPr/>
        </p:nvSpPr>
        <p:spPr bwMode="auto">
          <a:xfrm>
            <a:off x="7222629" y="6212403"/>
            <a:ext cx="29095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800" b="1" dirty="0">
                <a:solidFill>
                  <a:srgbClr val="FF0000"/>
                </a:solidFill>
              </a:rPr>
              <a:t>Collateral Damage</a:t>
            </a:r>
          </a:p>
        </p:txBody>
      </p:sp>
      <p:pic>
        <p:nvPicPr>
          <p:cNvPr id="269314" name="Picture 2" descr="http://www.moviespad.com/photos/target-market-94d1d.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9284"/>
          <a:stretch/>
        </p:blipFill>
        <p:spPr bwMode="auto">
          <a:xfrm>
            <a:off x="1147348" y="4385590"/>
            <a:ext cx="3305175" cy="298966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p:cNvSpPr>
            <a:spLocks noChangeArrowheads="1"/>
          </p:cNvSpPr>
          <p:nvPr/>
        </p:nvSpPr>
        <p:spPr bwMode="auto">
          <a:xfrm>
            <a:off x="3396647" y="5546611"/>
            <a:ext cx="3168431"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2800" b="1" dirty="0">
                <a:solidFill>
                  <a:srgbClr val="FF0000"/>
                </a:solidFill>
              </a:rPr>
              <a:t>Quality and Market </a:t>
            </a:r>
          </a:p>
          <a:p>
            <a:pPr algn="ctr">
              <a:spcBef>
                <a:spcPct val="20000"/>
              </a:spcBef>
            </a:pPr>
            <a:r>
              <a:rPr lang="en-US" sz="2800" b="1" dirty="0">
                <a:solidFill>
                  <a:srgbClr val="FF0000"/>
                </a:solidFill>
              </a:rPr>
              <a:t>Acceptance</a:t>
            </a:r>
          </a:p>
        </p:txBody>
      </p:sp>
    </p:spTree>
    <p:extLst>
      <p:ext uri="{BB962C8B-B14F-4D97-AF65-F5344CB8AC3E}">
        <p14:creationId xmlns:p14="http://schemas.microsoft.com/office/powerpoint/2010/main" val="738453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1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0" grpId="0"/>
      <p:bldP spid="471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Two Risk Perspectives</a:t>
            </a:r>
          </a:p>
        </p:txBody>
      </p:sp>
      <p:sp>
        <p:nvSpPr>
          <p:cNvPr id="3" name="Content Placeholder 2"/>
          <p:cNvSpPr>
            <a:spLocks noGrp="1"/>
          </p:cNvSpPr>
          <p:nvPr>
            <p:ph idx="1"/>
          </p:nvPr>
        </p:nvSpPr>
        <p:spPr/>
        <p:txBody>
          <a:bodyPr/>
          <a:lstStyle/>
          <a:p>
            <a:endParaRPr lang="en-US" dirty="0"/>
          </a:p>
        </p:txBody>
      </p:sp>
      <p:pic>
        <p:nvPicPr>
          <p:cNvPr id="268292" name="Picture 4" descr="http://www.warwick-associates.com/images/individual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242" y="2019726"/>
            <a:ext cx="2881861" cy="3707035"/>
          </a:xfrm>
          <a:prstGeom prst="rect">
            <a:avLst/>
          </a:prstGeom>
          <a:noFill/>
          <a:extLst>
            <a:ext uri="{909E8E84-426E-40DD-AFC4-6F175D3DCCD1}">
              <a14:hiddenFill xmlns:a14="http://schemas.microsoft.com/office/drawing/2010/main">
                <a:solidFill>
                  <a:srgbClr val="FFFFFF"/>
                </a:solidFill>
              </a14:hiddenFill>
            </a:ext>
          </a:extLst>
        </p:spPr>
      </p:pic>
      <p:pic>
        <p:nvPicPr>
          <p:cNvPr id="268294" name="Picture 6" descr="http://aexcommercialfinancing.com/resources/small-business-finance.gif"/>
          <p:cNvPicPr>
            <a:picLocks noChangeAspect="1" noChangeArrowheads="1"/>
          </p:cNvPicPr>
          <p:nvPr/>
        </p:nvPicPr>
        <p:blipFill rotWithShape="1">
          <a:blip r:embed="rId4">
            <a:extLst>
              <a:ext uri="{28A0092B-C50C-407E-A947-70E740481C1C}">
                <a14:useLocalDpi xmlns:a14="http://schemas.microsoft.com/office/drawing/2010/main" val="0"/>
              </a:ext>
            </a:extLst>
          </a:blip>
          <a:srcRect l="11081" r="13515"/>
          <a:stretch/>
        </p:blipFill>
        <p:spPr bwMode="auto">
          <a:xfrm>
            <a:off x="1188906" y="2349243"/>
            <a:ext cx="3447535" cy="3048001"/>
          </a:xfrm>
          <a:prstGeom prst="rect">
            <a:avLst/>
          </a:prstGeom>
          <a:noFill/>
          <a:extLst>
            <a:ext uri="{909E8E84-426E-40DD-AFC4-6F175D3DCCD1}">
              <a14:hiddenFill xmlns:a14="http://schemas.microsoft.com/office/drawing/2010/main">
                <a:solidFill>
                  <a:srgbClr val="FFFFFF"/>
                </a:solidFill>
              </a14:hiddenFill>
            </a:ext>
          </a:extLst>
        </p:spPr>
      </p:pic>
      <p:pic>
        <p:nvPicPr>
          <p:cNvPr id="268290" name="Picture 2" descr="http://artintegrity.files.wordpress.com/2008/06/11-2-faces.jpg?w=5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34787" y="1739642"/>
            <a:ext cx="2857500" cy="4267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8163951" y="5726761"/>
            <a:ext cx="1902444"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2800" b="1" dirty="0">
                <a:solidFill>
                  <a:srgbClr val="FF0000"/>
                </a:solidFill>
              </a:rPr>
              <a:t>Individual</a:t>
            </a:r>
          </a:p>
          <a:p>
            <a:pPr algn="ctr">
              <a:spcBef>
                <a:spcPct val="20000"/>
              </a:spcBef>
            </a:pPr>
            <a:r>
              <a:rPr lang="en-US" sz="2800" b="1" dirty="0">
                <a:solidFill>
                  <a:srgbClr val="FF0000"/>
                </a:solidFill>
              </a:rPr>
              <a:t>Perspective</a:t>
            </a:r>
          </a:p>
        </p:txBody>
      </p:sp>
      <p:sp>
        <p:nvSpPr>
          <p:cNvPr id="8" name="Rectangle 6"/>
          <p:cNvSpPr>
            <a:spLocks noChangeArrowheads="1"/>
          </p:cNvSpPr>
          <p:nvPr/>
        </p:nvSpPr>
        <p:spPr bwMode="auto">
          <a:xfrm>
            <a:off x="2032928" y="4995549"/>
            <a:ext cx="1902444" cy="10402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spcBef>
                <a:spcPct val="20000"/>
              </a:spcBef>
            </a:pPr>
            <a:r>
              <a:rPr lang="en-US" sz="2800" b="1" dirty="0">
                <a:solidFill>
                  <a:srgbClr val="FF0000"/>
                </a:solidFill>
              </a:rPr>
              <a:t>Business</a:t>
            </a:r>
          </a:p>
          <a:p>
            <a:pPr algn="ctr">
              <a:spcBef>
                <a:spcPct val="20000"/>
              </a:spcBef>
            </a:pPr>
            <a:r>
              <a:rPr lang="en-US" sz="2800" b="1" dirty="0">
                <a:solidFill>
                  <a:srgbClr val="FF0000"/>
                </a:solidFill>
              </a:rPr>
              <a:t>Perspective</a:t>
            </a:r>
          </a:p>
        </p:txBody>
      </p:sp>
    </p:spTree>
    <p:extLst>
      <p:ext uri="{BB962C8B-B14F-4D97-AF65-F5344CB8AC3E}">
        <p14:creationId xmlns:p14="http://schemas.microsoft.com/office/powerpoint/2010/main" val="91054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US" smtClean="0"/>
              <a:t>Business Case Failure</a:t>
            </a:r>
          </a:p>
        </p:txBody>
      </p:sp>
      <p:pic>
        <p:nvPicPr>
          <p:cNvPr id="33795" name="Picture 3" descr="Iridium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143001"/>
            <a:ext cx="8915400" cy="564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6" name="Picture 4" descr="Iridium 9505A Satellite Phone"/>
          <p:cNvPicPr>
            <a:picLocks noChangeAspect="1" noChangeArrowheads="1"/>
          </p:cNvPicPr>
          <p:nvPr/>
        </p:nvPicPr>
        <p:blipFill>
          <a:blip r:embed="rId4">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267201" y="5105400"/>
            <a:ext cx="19526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2" descr="http://www.sciencephoto.com/images/download_wm_image.html/T300476-Iridium_satellite_phone-SPL.jpg?id=8430004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1" y="1143000"/>
            <a:ext cx="2790825"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4000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0642" name="Picture 2" descr="C:\Program Files (x86)\Microsoft Office\MEDIA\CAGCAT10\j030125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84074" y="2465162"/>
            <a:ext cx="1829714" cy="1565453"/>
          </a:xfrm>
          <a:prstGeom prst="rect">
            <a:avLst/>
          </a:prstGeom>
          <a:noFill/>
          <a:extLst>
            <a:ext uri="{909E8E84-426E-40DD-AFC4-6F175D3DCCD1}">
              <a14:hiddenFill xmlns:a14="http://schemas.microsoft.com/office/drawing/2010/main">
                <a:solidFill>
                  <a:srgbClr val="FFFFFF"/>
                </a:solidFill>
              </a14:hiddenFill>
            </a:ext>
          </a:extLst>
        </p:spPr>
      </p:pic>
      <p:pic>
        <p:nvPicPr>
          <p:cNvPr id="240644" name="Picture 4" descr="C:\Users\hbl4052\AppData\Local\Microsoft\Windows\Temporary Internet Files\Content.IE5\OHFQLDVE\MP900442299[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7711" y="4769710"/>
            <a:ext cx="1326292" cy="1989438"/>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ular Callout 2"/>
          <p:cNvSpPr/>
          <p:nvPr/>
        </p:nvSpPr>
        <p:spPr>
          <a:xfrm>
            <a:off x="3722179" y="543698"/>
            <a:ext cx="5944909" cy="1896748"/>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Bradley Hand ITC" pitchFamily="66" charset="0"/>
              </a:rPr>
              <a:t>Powerful Questions are:</a:t>
            </a:r>
          </a:p>
          <a:p>
            <a:pPr algn="ctr"/>
            <a:r>
              <a:rPr lang="en-US" sz="3200" b="1" dirty="0">
                <a:solidFill>
                  <a:schemeClr val="tx1"/>
                </a:solidFill>
                <a:latin typeface="Bradley Hand ITC" pitchFamily="66" charset="0"/>
              </a:rPr>
              <a:t>What are we building?</a:t>
            </a:r>
          </a:p>
          <a:p>
            <a:pPr algn="ctr"/>
            <a:r>
              <a:rPr lang="en-US" sz="3200" b="1" dirty="0">
                <a:solidFill>
                  <a:schemeClr val="tx1"/>
                </a:solidFill>
                <a:latin typeface="Bradley Hand ITC" pitchFamily="66" charset="0"/>
              </a:rPr>
              <a:t>What Business are we in?</a:t>
            </a:r>
          </a:p>
          <a:p>
            <a:pPr algn="ctr"/>
            <a:endParaRPr lang="en-US" sz="3200" b="1" dirty="0">
              <a:solidFill>
                <a:schemeClr val="tx1"/>
              </a:solidFill>
              <a:latin typeface="Bradley Hand ITC" pitchFamily="66" charset="0"/>
            </a:endParaRPr>
          </a:p>
        </p:txBody>
      </p:sp>
      <p:sp>
        <p:nvSpPr>
          <p:cNvPr id="4" name="Cloud Callout 3"/>
          <p:cNvSpPr/>
          <p:nvPr/>
        </p:nvSpPr>
        <p:spPr>
          <a:xfrm>
            <a:off x="6021850" y="3200392"/>
            <a:ext cx="3842951" cy="2082845"/>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Bradley Hand ITC" pitchFamily="66" charset="0"/>
              </a:rPr>
              <a:t>What Building are we in?</a:t>
            </a:r>
          </a:p>
        </p:txBody>
      </p:sp>
    </p:spTree>
    <p:extLst>
      <p:ext uri="{BB962C8B-B14F-4D97-AF65-F5344CB8AC3E}">
        <p14:creationId xmlns:p14="http://schemas.microsoft.com/office/powerpoint/2010/main" val="6761965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064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Is your Strategy a Bucket or a Filter?</a:t>
            </a:r>
          </a:p>
        </p:txBody>
      </p:sp>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928567" y="1268760"/>
            <a:ext cx="3216864" cy="4572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504" y="2204864"/>
            <a:ext cx="4917638" cy="3073524"/>
          </a:xfrm>
          <a:prstGeom prst="rect">
            <a:avLst/>
          </a:prstGeom>
        </p:spPr>
      </p:pic>
    </p:spTree>
    <p:extLst>
      <p:ext uri="{BB962C8B-B14F-4D97-AF65-F5344CB8AC3E}">
        <p14:creationId xmlns:p14="http://schemas.microsoft.com/office/powerpoint/2010/main" val="3334055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71414"/>
            <a:ext cx="8928281" cy="928694"/>
          </a:xfrm>
        </p:spPr>
        <p:txBody>
          <a:bodyPr/>
          <a:lstStyle/>
          <a:p>
            <a:r>
              <a:rPr lang="en-US" dirty="0" smtClean="0"/>
              <a:t>Bad Strategies (</a:t>
            </a:r>
            <a:r>
              <a:rPr lang="en-US" dirty="0" err="1" smtClean="0"/>
              <a:t>Rumelt</a:t>
            </a:r>
            <a:r>
              <a:rPr lang="en-US" dirty="0" smtClean="0"/>
              <a:t>)</a:t>
            </a:r>
            <a:endParaRPr lang="en-US" dirty="0"/>
          </a:p>
        </p:txBody>
      </p:sp>
      <p:sp>
        <p:nvSpPr>
          <p:cNvPr id="3" name="Content Placeholder 2"/>
          <p:cNvSpPr>
            <a:spLocks noGrp="1"/>
          </p:cNvSpPr>
          <p:nvPr>
            <p:ph idx="1"/>
          </p:nvPr>
        </p:nvSpPr>
        <p:spPr/>
        <p:txBody>
          <a:bodyPr/>
          <a:lstStyle/>
          <a:p>
            <a:r>
              <a:rPr lang="en-US" b="1" dirty="0" smtClean="0"/>
              <a:t>Fluff</a:t>
            </a:r>
          </a:p>
          <a:p>
            <a:r>
              <a:rPr lang="en-US" b="1" dirty="0" smtClean="0"/>
              <a:t>Failure </a:t>
            </a:r>
            <a:r>
              <a:rPr lang="en-US" b="1" dirty="0"/>
              <a:t>to face the </a:t>
            </a:r>
            <a:r>
              <a:rPr lang="en-US" b="1" dirty="0" smtClean="0"/>
              <a:t>problem</a:t>
            </a:r>
          </a:p>
          <a:p>
            <a:r>
              <a:rPr lang="en-US" b="1" dirty="0"/>
              <a:t>Mistaking goals for </a:t>
            </a:r>
            <a:r>
              <a:rPr lang="en-US" b="1" dirty="0" smtClean="0"/>
              <a:t>strategy</a:t>
            </a:r>
          </a:p>
          <a:p>
            <a:r>
              <a:rPr lang="en-US" b="1" dirty="0"/>
              <a:t>Fuzzy or overly complex strategic </a:t>
            </a:r>
            <a:r>
              <a:rPr lang="en-US" b="1" dirty="0" smtClean="0"/>
              <a:t>objectives</a:t>
            </a:r>
          </a:p>
          <a:p>
            <a:endParaRPr lang="en-US" b="1" dirty="0"/>
          </a:p>
          <a:p>
            <a:pPr lvl="1"/>
            <a:r>
              <a:rPr lang="en-US" sz="2000" i="1" dirty="0"/>
              <a:t>“increase market share”</a:t>
            </a:r>
            <a:endParaRPr lang="en-US" sz="2000" b="1" i="1" dirty="0"/>
          </a:p>
          <a:p>
            <a:pPr lvl="1"/>
            <a:r>
              <a:rPr lang="en-US" sz="2000" i="1" dirty="0"/>
              <a:t>"our fundamental strategy is one of customer-centric intermediation." </a:t>
            </a:r>
          </a:p>
          <a:p>
            <a:pPr lvl="1"/>
            <a:r>
              <a:rPr lang="en-US" sz="2000" i="1" dirty="0"/>
              <a:t>“reaching for the impossible to do the impossible" </a:t>
            </a:r>
          </a:p>
          <a:p>
            <a:pPr lvl="1"/>
            <a:r>
              <a:rPr lang="en-US" sz="2000" i="1" dirty="0"/>
              <a:t>47 strategies and 178 action items. </a:t>
            </a:r>
          </a:p>
          <a:p>
            <a:pPr lvl="1"/>
            <a:r>
              <a:rPr lang="en-US" sz="2000" i="1" dirty="0"/>
              <a:t>Action item number 122 was 'create a strategic plan.’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1838" y="123827"/>
            <a:ext cx="2152650" cy="3495675"/>
          </a:xfrm>
          <a:prstGeom prst="rect">
            <a:avLst/>
          </a:prstGeom>
        </p:spPr>
      </p:pic>
    </p:spTree>
    <p:extLst>
      <p:ext uri="{BB962C8B-B14F-4D97-AF65-F5344CB8AC3E}">
        <p14:creationId xmlns:p14="http://schemas.microsoft.com/office/powerpoint/2010/main" val="1569066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1504" y="245969"/>
            <a:ext cx="8928992" cy="5760640"/>
          </a:xfrm>
          <a:prstGeom prst="rect">
            <a:avLst/>
          </a:prstGeom>
        </p:spPr>
      </p:pic>
    </p:spTree>
    <p:extLst>
      <p:ext uri="{BB962C8B-B14F-4D97-AF65-F5344CB8AC3E}">
        <p14:creationId xmlns:p14="http://schemas.microsoft.com/office/powerpoint/2010/main" val="55408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8611" name="Rectangle 18"/>
          <p:cNvSpPr>
            <a:spLocks noGrp="1" noChangeArrowheads="1"/>
          </p:cNvSpPr>
          <p:nvPr>
            <p:ph type="title" idx="4294967295"/>
          </p:nvPr>
        </p:nvSpPr>
        <p:spPr/>
        <p:txBody>
          <a:bodyPr vert="horz" lIns="365760" tIns="45720" rIns="91440" bIns="45720" rtlCol="0" anchor="ctr">
            <a:normAutofit/>
          </a:bodyPr>
          <a:lstStyle/>
          <a:p>
            <a:pPr eaLnBrk="1" hangingPunct="1"/>
            <a:r>
              <a:rPr lang="en-CA" altLang="en-US" dirty="0" smtClean="0"/>
              <a:t>Purpose Alignment Model</a:t>
            </a:r>
          </a:p>
        </p:txBody>
      </p:sp>
      <p:pic>
        <p:nvPicPr>
          <p:cNvPr id="68612" name="Picture 5" descr="SBDFig2-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1143000"/>
            <a:ext cx="6466046" cy="5120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778462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8"/>
          <a:stretch>
            <a:fillRect/>
          </a:stretch>
        </p:blipFill>
        <p:spPr>
          <a:xfrm>
            <a:off x="1222739" y="1"/>
            <a:ext cx="9210675" cy="6857999"/>
          </a:xfrm>
          <a:prstGeom prst="rect">
            <a:avLst/>
          </a:prstGeom>
        </p:spPr>
      </p:pic>
      <p:sp>
        <p:nvSpPr>
          <p:cNvPr id="41987" name="Rectangle 3"/>
          <p:cNvSpPr>
            <a:spLocks noGrp="1" noChangeArrowheads="1"/>
          </p:cNvSpPr>
          <p:nvPr>
            <p:ph type="title" sz="quarter"/>
          </p:nvPr>
        </p:nvSpPr>
        <p:spPr>
          <a:xfrm>
            <a:off x="1862260" y="13379"/>
            <a:ext cx="8991600" cy="1143000"/>
          </a:xfrm>
        </p:spPr>
        <p:txBody>
          <a:bodyPr>
            <a:normAutofit/>
          </a:bodyPr>
          <a:lstStyle/>
          <a:p>
            <a:pPr eaLnBrk="1" hangingPunct="1"/>
            <a:r>
              <a:rPr lang="en-US" sz="4000" b="1" dirty="0">
                <a:latin typeface="Verdana" panose="020B0604030504040204" pitchFamily="34" charset="0"/>
                <a:ea typeface="Verdana" panose="020B0604030504040204" pitchFamily="34" charset="0"/>
                <a:cs typeface="Verdana" panose="020B0604030504040204" pitchFamily="34" charset="0"/>
              </a:rPr>
              <a:t>Managing </a:t>
            </a:r>
            <a:r>
              <a:rPr lang="en-US" sz="4000" b="1" dirty="0">
                <a:solidFill>
                  <a:schemeClr val="bg1"/>
                </a:solidFill>
                <a:latin typeface="Verdana" panose="020B0604030504040204" pitchFamily="34" charset="0"/>
                <a:ea typeface="Verdana" panose="020B0604030504040204" pitchFamily="34" charset="0"/>
                <a:cs typeface="Verdana" panose="020B0604030504040204" pitchFamily="34" charset="0"/>
              </a:rPr>
              <a:t>Enterprise Agility</a:t>
            </a:r>
            <a:r>
              <a:rPr lang="en-US" sz="4000" dirty="0">
                <a:latin typeface="Verdana" panose="020B0604030504040204" pitchFamily="34" charset="0"/>
                <a:ea typeface="Verdana" panose="020B0604030504040204" pitchFamily="34" charset="0"/>
                <a:cs typeface="Verdana" panose="020B0604030504040204" pitchFamily="34" charset="0"/>
              </a:rPr>
              <a:t/>
            </a:r>
            <a:br>
              <a:rPr lang="en-US" sz="4000" dirty="0">
                <a:latin typeface="Verdana" panose="020B0604030504040204" pitchFamily="34" charset="0"/>
                <a:ea typeface="Verdana" panose="020B0604030504040204" pitchFamily="34" charset="0"/>
                <a:cs typeface="Verdana" panose="020B0604030504040204" pitchFamily="34" charset="0"/>
              </a:rPr>
            </a:br>
            <a:endParaRPr lang="en-US" sz="1800" dirty="0">
              <a:latin typeface="Verdana" panose="020B0604030504040204" pitchFamily="34" charset="0"/>
              <a:ea typeface="Verdana" panose="020B0604030504040204" pitchFamily="34" charset="0"/>
              <a:cs typeface="Verdana" panose="020B0604030504040204" pitchFamily="34" charset="0"/>
            </a:endParaRPr>
          </a:p>
        </p:txBody>
      </p:sp>
      <p:grpSp>
        <p:nvGrpSpPr>
          <p:cNvPr id="2" name="Group 4"/>
          <p:cNvGrpSpPr>
            <a:grpSpLocks/>
          </p:cNvGrpSpPr>
          <p:nvPr/>
        </p:nvGrpSpPr>
        <p:grpSpPr bwMode="auto">
          <a:xfrm>
            <a:off x="2209923" y="1537039"/>
            <a:ext cx="4983162" cy="463550"/>
            <a:chOff x="317" y="1056"/>
            <a:chExt cx="3139" cy="292"/>
          </a:xfrm>
        </p:grpSpPr>
        <p:sp>
          <p:nvSpPr>
            <p:cNvPr id="42021" name="Text Box 5"/>
            <p:cNvSpPr txBox="1">
              <a:spLocks noChangeArrowheads="1"/>
            </p:cNvSpPr>
            <p:nvPr/>
          </p:nvSpPr>
          <p:spPr bwMode="auto">
            <a:xfrm>
              <a:off x="528" y="1056"/>
              <a:ext cx="292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latin typeface="Verdana" panose="020B0604030504040204" pitchFamily="34" charset="0"/>
                  <a:ea typeface="Verdana" panose="020B0604030504040204" pitchFamily="34" charset="0"/>
                  <a:cs typeface="Verdana" panose="020B0604030504040204" pitchFamily="34" charset="0"/>
                </a:rPr>
                <a:t>When will we get the requirements?</a:t>
              </a:r>
            </a:p>
          </p:txBody>
        </p:sp>
        <p:pic>
          <p:nvPicPr>
            <p:cNvPr id="42022" name="Picture 6"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7" y="1056"/>
              <a:ext cx="157" cy="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2206749" y="1918039"/>
            <a:ext cx="6815137" cy="484188"/>
            <a:chOff x="315" y="1296"/>
            <a:chExt cx="4293" cy="305"/>
          </a:xfrm>
        </p:grpSpPr>
        <p:sp>
          <p:nvSpPr>
            <p:cNvPr id="42019" name="Text Box 8"/>
            <p:cNvSpPr txBox="1">
              <a:spLocks noChangeArrowheads="1"/>
            </p:cNvSpPr>
            <p:nvPr/>
          </p:nvSpPr>
          <p:spPr bwMode="auto">
            <a:xfrm>
              <a:off x="528" y="129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All in good time, my little pretty, all in good time</a:t>
              </a:r>
            </a:p>
          </p:txBody>
        </p:sp>
        <p:pic>
          <p:nvPicPr>
            <p:cNvPr id="42020" name="Picture 9"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339"/>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2206749" y="2299040"/>
            <a:ext cx="6815137" cy="525463"/>
            <a:chOff x="315" y="1536"/>
            <a:chExt cx="4293" cy="331"/>
          </a:xfrm>
        </p:grpSpPr>
        <p:sp>
          <p:nvSpPr>
            <p:cNvPr id="42017" name="Text Box 11"/>
            <p:cNvSpPr txBox="1">
              <a:spLocks noChangeArrowheads="1"/>
            </p:cNvSpPr>
            <p:nvPr/>
          </p:nvSpPr>
          <p:spPr bwMode="auto">
            <a:xfrm>
              <a:off x="528" y="153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But I guess it doesn't matter anyway</a:t>
              </a:r>
            </a:p>
          </p:txBody>
        </p:sp>
        <p:pic>
          <p:nvPicPr>
            <p:cNvPr id="42018" name="Picture 12"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1567"/>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2209924" y="5314950"/>
            <a:ext cx="6815137" cy="476250"/>
            <a:chOff x="315" y="3120"/>
            <a:chExt cx="4293" cy="300"/>
          </a:xfrm>
        </p:grpSpPr>
        <p:sp>
          <p:nvSpPr>
            <p:cNvPr id="42015" name="Text Box 14"/>
            <p:cNvSpPr txBox="1">
              <a:spLocks noChangeArrowheads="1"/>
            </p:cNvSpPr>
            <p:nvPr/>
          </p:nvSpPr>
          <p:spPr bwMode="auto">
            <a:xfrm>
              <a:off x="528" y="312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Doesn't anybody believe me?</a:t>
              </a:r>
            </a:p>
          </p:txBody>
        </p:sp>
        <p:pic>
          <p:nvPicPr>
            <p:cNvPr id="42016" name="Picture 15"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120"/>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 name="Group 16"/>
          <p:cNvGrpSpPr>
            <a:grpSpLocks/>
          </p:cNvGrpSpPr>
          <p:nvPr/>
        </p:nvGrpSpPr>
        <p:grpSpPr bwMode="auto">
          <a:xfrm>
            <a:off x="2209924" y="6086476"/>
            <a:ext cx="6815137" cy="542925"/>
            <a:chOff x="315" y="3606"/>
            <a:chExt cx="4293" cy="342"/>
          </a:xfrm>
        </p:grpSpPr>
        <p:sp>
          <p:nvSpPr>
            <p:cNvPr id="42013" name="Text Box 17"/>
            <p:cNvSpPr txBox="1">
              <a:spLocks noChangeArrowheads="1"/>
            </p:cNvSpPr>
            <p:nvPr/>
          </p:nvSpPr>
          <p:spPr bwMode="auto">
            <a:xfrm>
              <a:off x="528" y="360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You're a very bad man!</a:t>
              </a:r>
            </a:p>
          </p:txBody>
        </p:sp>
        <p:pic>
          <p:nvPicPr>
            <p:cNvPr id="42014" name="Picture 18" descr="dorothy1"/>
            <p:cNvPicPr>
              <a:picLocks noChangeAspect="1" noChangeArrowheads="1"/>
            </p:cNvPicPr>
            <p:nvPr/>
          </p:nvPicPr>
          <p:blipFill>
            <a:blip r:embed="rId9">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315" y="3648"/>
              <a:ext cx="161" cy="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19"/>
          <p:cNvGrpSpPr>
            <a:grpSpLocks/>
          </p:cNvGrpSpPr>
          <p:nvPr/>
        </p:nvGrpSpPr>
        <p:grpSpPr bwMode="auto">
          <a:xfrm>
            <a:off x="2206749" y="2680040"/>
            <a:ext cx="6815137" cy="492125"/>
            <a:chOff x="315" y="1776"/>
            <a:chExt cx="4293" cy="310"/>
          </a:xfrm>
        </p:grpSpPr>
        <p:sp>
          <p:nvSpPr>
            <p:cNvPr id="42011" name="Text Box 20"/>
            <p:cNvSpPr txBox="1">
              <a:spLocks noChangeArrowheads="1"/>
            </p:cNvSpPr>
            <p:nvPr/>
          </p:nvSpPr>
          <p:spPr bwMode="auto">
            <a:xfrm>
              <a:off x="528" y="177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Just give me your estimates by this afternoon</a:t>
              </a:r>
            </a:p>
          </p:txBody>
        </p:sp>
        <p:pic>
          <p:nvPicPr>
            <p:cNvPr id="42012" name="Picture 21"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1824"/>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8" name="Group 22"/>
          <p:cNvGrpSpPr>
            <a:grpSpLocks/>
          </p:cNvGrpSpPr>
          <p:nvPr/>
        </p:nvGrpSpPr>
        <p:grpSpPr bwMode="auto">
          <a:xfrm>
            <a:off x="2209924" y="4171951"/>
            <a:ext cx="6815137" cy="415925"/>
            <a:chOff x="315" y="2400"/>
            <a:chExt cx="4293" cy="262"/>
          </a:xfrm>
        </p:grpSpPr>
        <p:sp>
          <p:nvSpPr>
            <p:cNvPr id="42009" name="Text Box 23"/>
            <p:cNvSpPr txBox="1">
              <a:spLocks noChangeArrowheads="1"/>
            </p:cNvSpPr>
            <p:nvPr/>
          </p:nvSpPr>
          <p:spPr bwMode="auto">
            <a:xfrm>
              <a:off x="528" y="240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No, we need something today!</a:t>
              </a:r>
            </a:p>
          </p:txBody>
        </p:sp>
        <p:pic>
          <p:nvPicPr>
            <p:cNvPr id="42010" name="Picture 24"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400"/>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9" name="Group 25"/>
          <p:cNvGrpSpPr>
            <a:grpSpLocks/>
          </p:cNvGrpSpPr>
          <p:nvPr/>
        </p:nvGrpSpPr>
        <p:grpSpPr bwMode="auto">
          <a:xfrm>
            <a:off x="2209924" y="5705475"/>
            <a:ext cx="7729537" cy="482600"/>
            <a:chOff x="315" y="3366"/>
            <a:chExt cx="4869" cy="304"/>
          </a:xfrm>
        </p:grpSpPr>
        <p:sp>
          <p:nvSpPr>
            <p:cNvPr id="42007" name="Text Box 26"/>
            <p:cNvSpPr txBox="1">
              <a:spLocks noChangeArrowheads="1"/>
            </p:cNvSpPr>
            <p:nvPr/>
          </p:nvSpPr>
          <p:spPr bwMode="auto">
            <a:xfrm>
              <a:off x="528" y="3366"/>
              <a:ext cx="465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solidFill>
                    <a:schemeClr val="bg1"/>
                  </a:solidFill>
                  <a:latin typeface="Verdana" panose="020B0604030504040204" pitchFamily="34" charset="0"/>
                  <a:ea typeface="Verdana" panose="020B0604030504040204" pitchFamily="34" charset="0"/>
                  <a:cs typeface="Verdana" panose="020B0604030504040204" pitchFamily="34" charset="0"/>
                </a:rPr>
                <a:t>I already promised the customer it will be out in 6 months</a:t>
              </a:r>
            </a:p>
          </p:txBody>
        </p:sp>
        <p:pic>
          <p:nvPicPr>
            <p:cNvPr id="42008" name="Picture 27"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3408"/>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0" name="Group 28"/>
          <p:cNvGrpSpPr>
            <a:grpSpLocks/>
          </p:cNvGrpSpPr>
          <p:nvPr/>
        </p:nvGrpSpPr>
        <p:grpSpPr bwMode="auto">
          <a:xfrm>
            <a:off x="2209924" y="4933951"/>
            <a:ext cx="6815137" cy="415925"/>
            <a:chOff x="315" y="2880"/>
            <a:chExt cx="4293" cy="262"/>
          </a:xfrm>
        </p:grpSpPr>
        <p:sp>
          <p:nvSpPr>
            <p:cNvPr id="42005" name="Text Box 29"/>
            <p:cNvSpPr txBox="1">
              <a:spLocks noChangeArrowheads="1"/>
            </p:cNvSpPr>
            <p:nvPr/>
          </p:nvSpPr>
          <p:spPr bwMode="auto">
            <a:xfrm>
              <a:off x="528" y="288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No, we need it sooner.</a:t>
              </a:r>
            </a:p>
          </p:txBody>
        </p:sp>
        <p:pic>
          <p:nvPicPr>
            <p:cNvPr id="42006" name="Picture 30" descr="wwitch"/>
            <p:cNvPicPr>
              <a:picLocks noChangeAspect="1" noChangeArrowheads="1"/>
            </p:cNvPicPr>
            <p:nvPr/>
          </p:nvPicPr>
          <p:blipFill>
            <a:blip r:embed="rId10">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315" y="2880"/>
              <a:ext cx="161"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 name="Group 31"/>
          <p:cNvGrpSpPr>
            <a:grpSpLocks/>
          </p:cNvGrpSpPr>
          <p:nvPr/>
        </p:nvGrpSpPr>
        <p:grpSpPr bwMode="auto">
          <a:xfrm>
            <a:off x="2090860" y="3594103"/>
            <a:ext cx="8229600" cy="534988"/>
            <a:chOff x="240" y="2016"/>
            <a:chExt cx="5184" cy="337"/>
          </a:xfrm>
        </p:grpSpPr>
        <p:sp>
          <p:nvSpPr>
            <p:cNvPr id="42003" name="Text Box 32"/>
            <p:cNvSpPr txBox="1">
              <a:spLocks noChangeArrowheads="1"/>
            </p:cNvSpPr>
            <p:nvPr/>
          </p:nvSpPr>
          <p:spPr bwMode="auto">
            <a:xfrm>
              <a:off x="528" y="2016"/>
              <a:ext cx="4896" cy="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dirty="0">
                  <a:latin typeface="Verdana" panose="020B0604030504040204" pitchFamily="34" charset="0"/>
                  <a:ea typeface="Verdana" panose="020B0604030504040204" pitchFamily="34" charset="0"/>
                  <a:cs typeface="Verdana" panose="020B0604030504040204" pitchFamily="34" charset="0"/>
                </a:rPr>
                <a:t>Not so fast! Not so fast! ... I'll have to give the matter a little thought. Go away and come back tomorrow</a:t>
              </a:r>
            </a:p>
          </p:txBody>
        </p:sp>
        <p:pic>
          <p:nvPicPr>
            <p:cNvPr id="42004" name="Picture 33"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064"/>
              <a:ext cx="311"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2" name="Group 34"/>
          <p:cNvGrpSpPr>
            <a:grpSpLocks/>
          </p:cNvGrpSpPr>
          <p:nvPr/>
        </p:nvGrpSpPr>
        <p:grpSpPr bwMode="auto">
          <a:xfrm>
            <a:off x="2090860" y="4562480"/>
            <a:ext cx="6934200" cy="439738"/>
            <a:chOff x="240" y="2646"/>
            <a:chExt cx="4368" cy="277"/>
          </a:xfrm>
        </p:grpSpPr>
        <p:sp>
          <p:nvSpPr>
            <p:cNvPr id="42001" name="Text Box 35"/>
            <p:cNvSpPr txBox="1">
              <a:spLocks noChangeArrowheads="1"/>
            </p:cNvSpPr>
            <p:nvPr/>
          </p:nvSpPr>
          <p:spPr bwMode="auto">
            <a:xfrm>
              <a:off x="528" y="2646"/>
              <a:ext cx="40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latin typeface="Verdana" panose="020B0604030504040204" pitchFamily="34" charset="0"/>
                  <a:ea typeface="Verdana" panose="020B0604030504040204" pitchFamily="34" charset="0"/>
                  <a:cs typeface="Verdana" panose="020B0604030504040204" pitchFamily="34" charset="0"/>
                </a:rPr>
                <a:t>Ok then, it will take 2 years.</a:t>
              </a:r>
            </a:p>
          </p:txBody>
        </p:sp>
        <p:pic>
          <p:nvPicPr>
            <p:cNvPr id="42002" name="Picture 36" descr="trio1"/>
            <p:cNvPicPr>
              <a:picLocks noChangeAspect="1" noChangeArrowheads="1"/>
            </p:cNvPicPr>
            <p:nvPr/>
          </p:nvPicPr>
          <p:blipFill>
            <a:blip r:embed="rId11">
              <a:clrChange>
                <a:clrFrom>
                  <a:srgbClr val="FEFEF9"/>
                </a:clrFrom>
                <a:clrTo>
                  <a:srgbClr val="FEFEF9">
                    <a:alpha val="0"/>
                  </a:srgbClr>
                </a:clrTo>
              </a:clrChange>
              <a:extLst>
                <a:ext uri="{28A0092B-C50C-407E-A947-70E740481C1C}">
                  <a14:useLocalDpi xmlns:a14="http://schemas.microsoft.com/office/drawing/2010/main" val="0"/>
                </a:ext>
              </a:extLst>
            </a:blip>
            <a:srcRect/>
            <a:stretch>
              <a:fillRect/>
            </a:stretch>
          </p:blipFill>
          <p:spPr bwMode="auto">
            <a:xfrm>
              <a:off x="240" y="2688"/>
              <a:ext cx="311" cy="2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861" name="Text Box 37"/>
          <p:cNvSpPr txBox="1">
            <a:spLocks noChangeArrowheads="1"/>
          </p:cNvSpPr>
          <p:nvPr/>
        </p:nvSpPr>
        <p:spPr bwMode="auto">
          <a:xfrm>
            <a:off x="2090860" y="3190875"/>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Verdana" panose="020B0604030504040204" pitchFamily="34" charset="0"/>
                <a:ea typeface="Verdana" panose="020B0604030504040204" pitchFamily="34" charset="0"/>
                <a:cs typeface="Verdana" panose="020B0604030504040204" pitchFamily="34" charset="0"/>
              </a:rPr>
              <a:t>Team Unity</a:t>
            </a:r>
          </a:p>
        </p:txBody>
      </p:sp>
      <p:sp>
        <p:nvSpPr>
          <p:cNvPr id="77862" name="Text Box 38"/>
          <p:cNvSpPr txBox="1">
            <a:spLocks noChangeArrowheads="1"/>
          </p:cNvSpPr>
          <p:nvPr/>
        </p:nvSpPr>
        <p:spPr bwMode="auto">
          <a:xfrm>
            <a:off x="2090860" y="1194309"/>
            <a:ext cx="28194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b="1" dirty="0">
                <a:latin typeface="Verdana" panose="020B0604030504040204" pitchFamily="34" charset="0"/>
                <a:ea typeface="Verdana" panose="020B0604030504040204" pitchFamily="34" charset="0"/>
                <a:cs typeface="Verdana" panose="020B0604030504040204" pitchFamily="34" charset="0"/>
              </a:rPr>
              <a:t>Project Kickoff</a:t>
            </a:r>
          </a:p>
        </p:txBody>
      </p:sp>
    </p:spTree>
    <p:extLst>
      <p:ext uri="{BB962C8B-B14F-4D97-AF65-F5344CB8AC3E}">
        <p14:creationId xmlns:p14="http://schemas.microsoft.com/office/powerpoint/2010/main" val="189127719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7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left)">
                                      <p:cBhvr>
                                        <p:cTn id="16" dur="500"/>
                                        <p:tgtEl>
                                          <p:spTgt spid="3"/>
                                        </p:tgtEl>
                                      </p:cBhvr>
                                    </p:animEffect>
                                  </p:childTnLst>
                                  <p:subTnLst>
                                    <p:audio>
                                      <p:cMediaNode>
                                        <p:cTn display="0" masterRel="sameClick">
                                          <p:stCondLst>
                                            <p:cond evt="begin" delay="0">
                                              <p:tn val="14"/>
                                            </p:cond>
                                          </p:stCondLst>
                                          <p:endCondLst>
                                            <p:cond evt="onStopAudio" delay="0">
                                              <p:tgtEl>
                                                <p:sldTgt/>
                                              </p:tgtEl>
                                            </p:cond>
                                          </p:endCondLst>
                                        </p:cTn>
                                        <p:tgtEl>
                                          <p:sndTgt r:embed="rId3" name="all_in_good_time.wav"/>
                                        </p:tgtEl>
                                      </p:cMediaNode>
                                    </p:audio>
                                  </p:sub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500"/>
                                        <p:tgtEl>
                                          <p:spTgt spid="4"/>
                                        </p:tgtEl>
                                      </p:cBhvr>
                                    </p:animEffect>
                                  </p:childTnLst>
                                  <p:subTnLst>
                                    <p:audio>
                                      <p:cMediaNode>
                                        <p:cTn display="0" masterRel="sameClick">
                                          <p:stCondLst>
                                            <p:cond evt="begin" delay="0">
                                              <p:tn val="19"/>
                                            </p:cond>
                                          </p:stCondLst>
                                          <p:endCondLst>
                                            <p:cond evt="onStopAudio" delay="0">
                                              <p:tgtEl>
                                                <p:sldTgt/>
                                              </p:tgtEl>
                                            </p:cond>
                                          </p:endCondLst>
                                        </p:cTn>
                                        <p:tgtEl>
                                          <p:sndTgt r:embed="rId4" name="doesnt_matter.wav"/>
                                        </p:tgtEl>
                                      </p:cMediaNode>
                                    </p:audio>
                                  </p:sub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786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subTnLst>
                                    <p:audio>
                                      <p:cMediaNode>
                                        <p:cTn display="0" masterRel="sameClick">
                                          <p:stCondLst>
                                            <p:cond evt="begin" delay="0">
                                              <p:tn val="33"/>
                                            </p:cond>
                                          </p:stCondLst>
                                          <p:endCondLst>
                                            <p:cond evt="onStopAudio" delay="0">
                                              <p:tgtEl>
                                                <p:sldTgt/>
                                              </p:tgtEl>
                                            </p:cond>
                                          </p:endCondLst>
                                        </p:cTn>
                                        <p:tgtEl>
                                          <p:sndTgt r:embed="rId5" name="not_so_fast.wav"/>
                                        </p:tgtEl>
                                      </p:cMediaNode>
                                    </p:audio>
                                  </p:sub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left)">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5"/>
                                        </p:tgtEl>
                                        <p:attrNameLst>
                                          <p:attrName>style.visibility</p:attrName>
                                        </p:attrNameLst>
                                      </p:cBhvr>
                                      <p:to>
                                        <p:strVal val="visible"/>
                                      </p:to>
                                    </p:set>
                                    <p:animEffect transition="in" filter="wipe(left)">
                                      <p:cBhvr>
                                        <p:cTn id="55" dur="500"/>
                                        <p:tgtEl>
                                          <p:spTgt spid="5"/>
                                        </p:tgtEl>
                                      </p:cBhvr>
                                    </p:animEffect>
                                  </p:childTnLst>
                                  <p:subTnLst>
                                    <p:audio>
                                      <p:cMediaNode>
                                        <p:cTn display="0" masterRel="sameClick">
                                          <p:stCondLst>
                                            <p:cond evt="begin" delay="0">
                                              <p:tn val="53"/>
                                            </p:cond>
                                          </p:stCondLst>
                                          <p:endCondLst>
                                            <p:cond evt="onStopAudio" delay="0">
                                              <p:tgtEl>
                                                <p:sldTgt/>
                                              </p:tgtEl>
                                            </p:cond>
                                          </p:endCondLst>
                                        </p:cTn>
                                        <p:tgtEl>
                                          <p:sndTgt r:embed="rId6" name="believe_me.wav"/>
                                        </p:tgtEl>
                                      </p:cMediaNode>
                                    </p:audio>
                                  </p:sub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wipe(left)">
                                      <p:cBhvr>
                                        <p:cTn id="60" dur="500"/>
                                        <p:tgtEl>
                                          <p:spTgt spid="9"/>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8"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subTnLst>
                                    <p:audio>
                                      <p:cMediaNode>
                                        <p:cTn display="0" masterRel="sameClick">
                                          <p:stCondLst>
                                            <p:cond evt="begin" delay="0">
                                              <p:tn val="63"/>
                                            </p:cond>
                                          </p:stCondLst>
                                          <p:endCondLst>
                                            <p:cond evt="onStopAudio" delay="0">
                                              <p:tgtEl>
                                                <p:sldTgt/>
                                              </p:tgtEl>
                                            </p:cond>
                                          </p:endCondLst>
                                        </p:cTn>
                                        <p:tgtEl>
                                          <p:sndTgt r:embed="rId7" name="bad_ma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61" grpId="0" autoUpdateAnimBg="0"/>
      <p:bldP spid="77862" grpId="0"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71414"/>
            <a:ext cx="12192000" cy="6786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59" name="Rectangle 18"/>
          <p:cNvSpPr>
            <a:spLocks noGrp="1" noChangeArrowheads="1"/>
          </p:cNvSpPr>
          <p:nvPr>
            <p:ph type="title" idx="4294967295"/>
          </p:nvPr>
        </p:nvSpPr>
        <p:spPr/>
        <p:txBody>
          <a:bodyPr vert="horz" lIns="365760" tIns="45720" rIns="91440" bIns="45720" rtlCol="0" anchor="ctr">
            <a:normAutofit/>
          </a:bodyPr>
          <a:lstStyle/>
          <a:p>
            <a:pPr eaLnBrk="1" hangingPunct="1"/>
            <a:r>
              <a:rPr lang="en-CA" altLang="en-US" sz="3200" dirty="0" smtClean="0"/>
              <a:t>Purpose Alignment Model</a:t>
            </a:r>
          </a:p>
        </p:txBody>
      </p:sp>
      <p:pic>
        <p:nvPicPr>
          <p:cNvPr id="70660" name="Picture 5" descr="SBDFig2-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4928" y="1108135"/>
            <a:ext cx="6615113" cy="523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16"/>
          <p:cNvSpPr txBox="1">
            <a:spLocks noChangeArrowheads="1"/>
          </p:cNvSpPr>
          <p:nvPr/>
        </p:nvSpPr>
        <p:spPr bwMode="auto">
          <a:xfrm>
            <a:off x="3334037" y="1371600"/>
            <a:ext cx="2656341" cy="1569660"/>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CAN WE </a:t>
            </a:r>
          </a:p>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CREATE A</a:t>
            </a:r>
          </a:p>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DIFFERENTIATED</a:t>
            </a:r>
          </a:p>
          <a:p>
            <a:pPr algn="ctr">
              <a:spcBef>
                <a:spcPct val="0"/>
              </a:spcBef>
              <a:buClrTx/>
              <a:buFontTx/>
              <a:buNone/>
            </a:pPr>
            <a:r>
              <a:rPr lang="en-US" altLang="en-US" sz="2400" b="1" dirty="0">
                <a:solidFill>
                  <a:schemeClr val="tx1"/>
                </a:solidFill>
                <a:latin typeface="Bradley Hand ITC" panose="03070402050302030203" pitchFamily="66" charset="0"/>
                <a:cs typeface="Arial" panose="020B0604020202020204" pitchFamily="34" charset="0"/>
              </a:rPr>
              <a:t>PARTNERSHIP?</a:t>
            </a:r>
          </a:p>
        </p:txBody>
      </p:sp>
      <p:sp>
        <p:nvSpPr>
          <p:cNvPr id="37894" name="Text Box 17"/>
          <p:cNvSpPr txBox="1">
            <a:spLocks noChangeArrowheads="1"/>
          </p:cNvSpPr>
          <p:nvPr/>
        </p:nvSpPr>
        <p:spPr bwMode="auto">
          <a:xfrm>
            <a:off x="6277716" y="1940554"/>
            <a:ext cx="2614987" cy="954107"/>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INNOVATE, </a:t>
            </a:r>
          </a:p>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CREATE</a:t>
            </a:r>
          </a:p>
        </p:txBody>
      </p:sp>
      <p:sp>
        <p:nvSpPr>
          <p:cNvPr id="37895" name="Text Box 18"/>
          <p:cNvSpPr txBox="1">
            <a:spLocks noChangeArrowheads="1"/>
          </p:cNvSpPr>
          <p:nvPr/>
        </p:nvSpPr>
        <p:spPr bwMode="auto">
          <a:xfrm>
            <a:off x="3519783" y="3983667"/>
            <a:ext cx="2321745" cy="954107"/>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MINIMIZE /</a:t>
            </a:r>
          </a:p>
          <a:p>
            <a:pPr algn="ctr">
              <a:spcBef>
                <a:spcPct val="0"/>
              </a:spcBef>
              <a:buClrTx/>
              <a:buFontTx/>
              <a:buNone/>
            </a:pPr>
            <a:r>
              <a:rPr lang="en-US" altLang="en-US" sz="2800" b="1">
                <a:solidFill>
                  <a:schemeClr val="tx1"/>
                </a:solidFill>
                <a:latin typeface="Bradley Hand ITC" panose="03070402050302030203" pitchFamily="66" charset="0"/>
                <a:cs typeface="Arial" panose="020B0604020202020204" pitchFamily="34" charset="0"/>
              </a:rPr>
              <a:t>ELIMINATE</a:t>
            </a:r>
          </a:p>
        </p:txBody>
      </p:sp>
      <p:sp>
        <p:nvSpPr>
          <p:cNvPr id="37896" name="Text Box 19"/>
          <p:cNvSpPr txBox="1">
            <a:spLocks noChangeArrowheads="1"/>
          </p:cNvSpPr>
          <p:nvPr/>
        </p:nvSpPr>
        <p:spPr bwMode="auto">
          <a:xfrm>
            <a:off x="6273919" y="3556002"/>
            <a:ext cx="2565281" cy="2246769"/>
          </a:xfrm>
          <a:prstGeom prst="rect">
            <a:avLst/>
          </a:prstGeom>
          <a:solidFill>
            <a:schemeClr val="bg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spcBef>
                <a:spcPct val="20000"/>
              </a:spcBef>
              <a:buClr>
                <a:srgbClr val="3C3CB4"/>
              </a:buClr>
              <a:buFont typeface="Wingdings" panose="05000000000000000000" pitchFamily="2" charset="2"/>
              <a:buChar char="§"/>
              <a:defRPr sz="3200">
                <a:solidFill>
                  <a:srgbClr val="3C3CB4"/>
                </a:solidFill>
                <a:latin typeface="Book Antiqua" panose="02040602050305030304" pitchFamily="18" charset="0"/>
                <a:cs typeface="Times New Roman" panose="02020603050405020304" pitchFamily="18" charset="0"/>
              </a:defRPr>
            </a:lvl1pPr>
            <a:lvl2pPr marL="742950" indent="-285750">
              <a:spcBef>
                <a:spcPct val="20000"/>
              </a:spcBef>
              <a:buClr>
                <a:srgbClr val="8EA3FA"/>
              </a:buClr>
              <a:buFont typeface="Wingdings" panose="05000000000000000000" pitchFamily="2" charset="2"/>
              <a:buChar char="§"/>
              <a:defRPr sz="2800">
                <a:solidFill>
                  <a:srgbClr val="3C3CB4"/>
                </a:solidFill>
                <a:latin typeface="Book Antiqua" panose="02040602050305030304" pitchFamily="18" charset="0"/>
                <a:cs typeface="Times New Roman" panose="02020603050405020304" pitchFamily="18" charset="0"/>
              </a:defRPr>
            </a:lvl2pPr>
            <a:lvl3pPr marL="1143000" indent="-228600">
              <a:spcBef>
                <a:spcPct val="20000"/>
              </a:spcBef>
              <a:buClr>
                <a:schemeClr val="bg1"/>
              </a:buClr>
              <a:buChar char="•"/>
              <a:defRPr sz="2400">
                <a:solidFill>
                  <a:srgbClr val="3C3CB4"/>
                </a:solidFill>
                <a:latin typeface="Book Antiqua" panose="02040602050305030304" pitchFamily="18" charset="0"/>
                <a:cs typeface="Times New Roman" panose="02020603050405020304" pitchFamily="18" charset="0"/>
              </a:defRPr>
            </a:lvl3pPr>
            <a:lvl4pPr marL="16002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4pPr>
            <a:lvl5pPr marL="2057400" indent="-228600">
              <a:spcBef>
                <a:spcPct val="20000"/>
              </a:spcBef>
              <a:buChar char="»"/>
              <a:defRPr sz="2000">
                <a:solidFill>
                  <a:srgbClr val="3C3CB4"/>
                </a:solidFill>
                <a:latin typeface="Book Antiqua" panose="0204060205030503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rgbClr val="3C3CB4"/>
                </a:solidFill>
                <a:latin typeface="Book Antiqua" panose="02040602050305030304" pitchFamily="18" charset="0"/>
                <a:cs typeface="Times New Roman" panose="02020603050405020304" pitchFamily="18" charset="0"/>
              </a:defRPr>
            </a:lvl9pPr>
          </a:lstStyle>
          <a:p>
            <a:pPr algn="ctr">
              <a:spcBef>
                <a:spcPct val="0"/>
              </a:spcBef>
              <a:buClrTx/>
              <a:buFontTx/>
              <a:buNone/>
            </a:pPr>
            <a:r>
              <a:rPr lang="en-US" altLang="en-US" sz="2800" b="1" dirty="0">
                <a:solidFill>
                  <a:schemeClr val="tx1"/>
                </a:solidFill>
                <a:latin typeface="Bradley Hand ITC" panose="03070402050302030203" pitchFamily="66" charset="0"/>
                <a:cs typeface="Arial" panose="020B0604020202020204" pitchFamily="34" charset="0"/>
              </a:rPr>
              <a:t>ACHIEVE AND</a:t>
            </a:r>
          </a:p>
          <a:p>
            <a:pPr algn="ctr">
              <a:spcBef>
                <a:spcPct val="0"/>
              </a:spcBef>
              <a:buClrTx/>
              <a:buFontTx/>
              <a:buNone/>
            </a:pPr>
            <a:r>
              <a:rPr lang="en-US" altLang="en-US" sz="2800" b="1" dirty="0">
                <a:solidFill>
                  <a:schemeClr val="tx1"/>
                </a:solidFill>
                <a:latin typeface="Bradley Hand ITC" panose="03070402050302030203" pitchFamily="66" charset="0"/>
                <a:cs typeface="Arial" panose="020B0604020202020204" pitchFamily="34" charset="0"/>
              </a:rPr>
              <a:t>MAINTAIN PARITY, MIMIC, SIMPLIFY</a:t>
            </a:r>
          </a:p>
        </p:txBody>
      </p:sp>
    </p:spTree>
    <p:extLst>
      <p:ext uri="{BB962C8B-B14F-4D97-AF65-F5344CB8AC3E}">
        <p14:creationId xmlns:p14="http://schemas.microsoft.com/office/powerpoint/2010/main" val="18133700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8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89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89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3" grpId="0" animBg="1"/>
      <p:bldP spid="37894" grpId="0" animBg="1"/>
      <p:bldP spid="37895" grpId="0" animBg="1"/>
      <p:bldP spid="3789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idx="4294967295"/>
          </p:nvPr>
        </p:nvSpPr>
        <p:spPr/>
        <p:txBody>
          <a:bodyPr vert="horz" lIns="365760" tIns="45720" rIns="91440" bIns="45720" rtlCol="0" anchor="ctr">
            <a:normAutofit/>
          </a:bodyPr>
          <a:lstStyle/>
          <a:p>
            <a:r>
              <a:rPr lang="en-US" altLang="en-US" sz="3200" dirty="0" smtClean="0"/>
              <a:t>Applicable at all Levels</a:t>
            </a:r>
          </a:p>
        </p:txBody>
      </p:sp>
      <p:sp>
        <p:nvSpPr>
          <p:cNvPr id="72707" name="Rectangle 3"/>
          <p:cNvSpPr>
            <a:spLocks noGrp="1" noChangeArrowheads="1"/>
          </p:cNvSpPr>
          <p:nvPr>
            <p:ph type="body" idx="4294967295"/>
          </p:nvPr>
        </p:nvSpPr>
        <p:spPr>
          <a:xfrm>
            <a:off x="1524000" y="1571626"/>
            <a:ext cx="3886200" cy="5362575"/>
          </a:xfrm>
        </p:spPr>
        <p:txBody>
          <a:bodyPr/>
          <a:lstStyle/>
          <a:p>
            <a:r>
              <a:rPr lang="en-US" altLang="en-US" dirty="0" smtClean="0"/>
              <a:t>Corporate Strategy</a:t>
            </a:r>
          </a:p>
          <a:p>
            <a:endParaRPr lang="en-US" altLang="en-US" dirty="0" smtClean="0"/>
          </a:p>
          <a:p>
            <a:r>
              <a:rPr lang="en-US" altLang="en-US" dirty="0" smtClean="0"/>
              <a:t>Product Strategy</a:t>
            </a:r>
          </a:p>
          <a:p>
            <a:endParaRPr lang="en-US" altLang="en-US" dirty="0" smtClean="0"/>
          </a:p>
          <a:p>
            <a:r>
              <a:rPr lang="en-US" altLang="en-US" dirty="0" smtClean="0"/>
              <a:t>Feature</a:t>
            </a:r>
          </a:p>
        </p:txBody>
      </p:sp>
      <p:pic>
        <p:nvPicPr>
          <p:cNvPr id="72708" name="Picture 5" descr="home_img_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95800" y="1181100"/>
            <a:ext cx="533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7274454"/>
      </p:ext>
    </p:extLst>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1414"/>
            <a:ext cx="12192000" cy="6786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Slide Number Placeholder 3"/>
          <p:cNvSpPr txBox="1">
            <a:spLocks noGrp="1"/>
          </p:cNvSpPr>
          <p:nvPr/>
        </p:nvSpPr>
        <p:spPr bwMode="auto">
          <a:xfrm>
            <a:off x="9861550" y="0"/>
            <a:ext cx="806450" cy="457200"/>
          </a:xfrm>
          <a:prstGeom prst="rect">
            <a:avLst/>
          </a:prstGeom>
          <a:noFill/>
          <a:ln>
            <a:miter lim="800000"/>
            <a:headEnd/>
            <a:tailEnd/>
          </a:ln>
        </p:spPr>
        <p:txBody>
          <a:bodyPr anchor="b"/>
          <a:lstStyle/>
          <a:p>
            <a:pPr algn="r">
              <a:defRPr/>
            </a:pPr>
            <a:fld id="{8569CE8A-376F-4E26-B05E-E9BC986066E2}" type="slidenum">
              <a:rPr lang="en-US" sz="2400">
                <a:solidFill>
                  <a:schemeClr val="bg1"/>
                </a:solidFill>
                <a:effectLst>
                  <a:outerShdw blurRad="38100" dist="38100" dir="2700000" algn="tl">
                    <a:srgbClr val="C0C0C0"/>
                  </a:outerShdw>
                </a:effectLst>
              </a:rPr>
              <a:pPr algn="r">
                <a:defRPr/>
              </a:pPr>
              <a:t>32</a:t>
            </a:fld>
            <a:endParaRPr lang="en-US" sz="2400">
              <a:solidFill>
                <a:schemeClr val="bg1"/>
              </a:solidFill>
              <a:effectLst>
                <a:outerShdw blurRad="38100" dist="38100" dir="2700000" algn="tl">
                  <a:srgbClr val="C0C0C0"/>
                </a:outerShdw>
              </a:effectLst>
            </a:endParaRPr>
          </a:p>
        </p:txBody>
      </p:sp>
      <p:sp>
        <p:nvSpPr>
          <p:cNvPr id="74755" name="Rectangle 18"/>
          <p:cNvSpPr>
            <a:spLocks noGrp="1" noChangeArrowheads="1"/>
          </p:cNvSpPr>
          <p:nvPr>
            <p:ph type="title" idx="4294967295"/>
          </p:nvPr>
        </p:nvSpPr>
        <p:spPr/>
        <p:txBody>
          <a:bodyPr vert="horz" lIns="365760" tIns="45720" rIns="91440" bIns="45720" rtlCol="0" anchor="ctr">
            <a:normAutofit/>
          </a:bodyPr>
          <a:lstStyle/>
          <a:p>
            <a:pPr eaLnBrk="1" hangingPunct="1"/>
            <a:r>
              <a:rPr lang="en-CA" altLang="en-US" sz="3200" dirty="0" smtClean="0"/>
              <a:t>A View of Strategy - Apple</a:t>
            </a:r>
          </a:p>
        </p:txBody>
      </p:sp>
      <p:pic>
        <p:nvPicPr>
          <p:cNvPr id="74756" name="Picture 5" descr="SBDFig2-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1" y="1143001"/>
            <a:ext cx="6538913" cy="5178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12"/>
          <p:cNvSpPr txBox="1">
            <a:spLocks noChangeArrowheads="1"/>
          </p:cNvSpPr>
          <p:nvPr/>
        </p:nvSpPr>
        <p:spPr bwMode="auto">
          <a:xfrm>
            <a:off x="3886200" y="2181225"/>
            <a:ext cx="1752600" cy="877450"/>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ATT</a:t>
            </a:r>
          </a:p>
          <a:p>
            <a:pPr eaLnBrk="1" hangingPunct="1">
              <a:buClrTx/>
              <a:buSzPct val="139000"/>
              <a:buFontTx/>
              <a:buNone/>
            </a:pPr>
            <a:endPar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endParaRPr>
          </a:p>
        </p:txBody>
      </p:sp>
      <p:sp>
        <p:nvSpPr>
          <p:cNvPr id="39942" name="Text Box 11"/>
          <p:cNvSpPr txBox="1">
            <a:spLocks noChangeArrowheads="1"/>
          </p:cNvSpPr>
          <p:nvPr/>
        </p:nvSpPr>
        <p:spPr bwMode="auto">
          <a:xfrm>
            <a:off x="6248400" y="1376588"/>
            <a:ext cx="2819400" cy="1976212"/>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square"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3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NEW PRODUCT DESIGN </a:t>
            </a:r>
          </a:p>
          <a:p>
            <a:pPr eaLnBrk="1" hangingPunct="1">
              <a:buClrTx/>
              <a:buSzPct val="139000"/>
              <a:buFontTx/>
              <a:buNone/>
            </a:pPr>
            <a:r>
              <a:rPr lang="en-US" altLang="en-US" sz="23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USER EXPERIENCE</a:t>
            </a:r>
          </a:p>
          <a:p>
            <a:pPr eaLnBrk="1" hangingPunct="1">
              <a:buClrTx/>
              <a:buSzPct val="139000"/>
              <a:buFontTx/>
              <a:buNone/>
            </a:pPr>
            <a:r>
              <a:rPr lang="en-US" altLang="en-US" sz="23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CONTENT DISTRIBUTION</a:t>
            </a:r>
          </a:p>
        </p:txBody>
      </p:sp>
      <p:sp>
        <p:nvSpPr>
          <p:cNvPr id="39943" name="Text Box 10"/>
          <p:cNvSpPr txBox="1">
            <a:spLocks noChangeArrowheads="1"/>
          </p:cNvSpPr>
          <p:nvPr/>
        </p:nvSpPr>
        <p:spPr bwMode="auto">
          <a:xfrm>
            <a:off x="6324600" y="3655688"/>
            <a:ext cx="2590800" cy="2059312"/>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square"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MS OFFICE</a:t>
            </a:r>
          </a:p>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INTEL HARDWARE</a:t>
            </a:r>
          </a:p>
          <a:p>
            <a:pPr eaLnBrk="1" hangingPunct="1">
              <a:buClrTx/>
              <a:buSzPct val="139000"/>
              <a:buFontTx/>
              <a:buNone/>
            </a:pPr>
            <a:r>
              <a:rPr lang="en-US" altLang="en-US" sz="2400" b="1" dirty="0">
                <a:solidFill>
                  <a:srgbClr val="000000"/>
                </a:solidFill>
                <a:latin typeface="Bradley Hand ITC" panose="03070402050302030203" pitchFamily="66" charset="0"/>
                <a:cs typeface="Arial" panose="020B0604020202020204" pitchFamily="34" charset="0"/>
                <a:sym typeface="Trebuchet MS" panose="020B0603020202020204" pitchFamily="34" charset="0"/>
              </a:rPr>
              <a:t>OTHER SOFTWARE</a:t>
            </a:r>
          </a:p>
        </p:txBody>
      </p:sp>
      <p:sp>
        <p:nvSpPr>
          <p:cNvPr id="39944" name="Text Box 12"/>
          <p:cNvSpPr txBox="1">
            <a:spLocks noChangeArrowheads="1"/>
          </p:cNvSpPr>
          <p:nvPr/>
        </p:nvSpPr>
        <p:spPr bwMode="auto">
          <a:xfrm>
            <a:off x="3581400" y="4238625"/>
            <a:ext cx="2362200" cy="877450"/>
          </a:xfrm>
          <a:prstGeom prst="rect">
            <a:avLst/>
          </a:prstGeom>
          <a:solidFill>
            <a:schemeClr val="bg1"/>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lIns="64291" tIns="32146" rIns="0" bIns="32146">
            <a:spAutoFit/>
          </a:bodyPr>
          <a:lstStyle>
            <a:lvl1pPr defTabSz="642938">
              <a:spcBef>
                <a:spcPct val="20000"/>
              </a:spcBef>
              <a:buClr>
                <a:srgbClr val="3C3CB4"/>
              </a:buClr>
              <a:buFont typeface="Wingdings" panose="05000000000000000000" pitchFamily="2" charset="2"/>
              <a:buChar char="§"/>
              <a:tabLst>
                <a:tab pos="0" algn="l"/>
              </a:tabLst>
              <a:defRPr sz="3200">
                <a:solidFill>
                  <a:srgbClr val="3C3CB4"/>
                </a:solidFill>
                <a:latin typeface="Book Antiqua" panose="02040602050305030304" pitchFamily="18" charset="0"/>
                <a:cs typeface="Times New Roman" panose="02020603050405020304" pitchFamily="18" charset="0"/>
              </a:defRPr>
            </a:lvl1pPr>
            <a:lvl2pPr marL="742950" indent="-285750" defTabSz="642938">
              <a:spcBef>
                <a:spcPct val="20000"/>
              </a:spcBef>
              <a:buClr>
                <a:srgbClr val="8EA3FA"/>
              </a:buClr>
              <a:buFont typeface="Wingdings" panose="05000000000000000000" pitchFamily="2" charset="2"/>
              <a:buChar char="§"/>
              <a:tabLst>
                <a:tab pos="0" algn="l"/>
              </a:tabLst>
              <a:defRPr sz="2800">
                <a:solidFill>
                  <a:srgbClr val="3C3CB4"/>
                </a:solidFill>
                <a:latin typeface="Book Antiqua" panose="02040602050305030304" pitchFamily="18" charset="0"/>
                <a:cs typeface="Times New Roman" panose="02020603050405020304" pitchFamily="18" charset="0"/>
              </a:defRPr>
            </a:lvl2pPr>
            <a:lvl3pPr marL="1143000" indent="-228600" defTabSz="642938">
              <a:spcBef>
                <a:spcPct val="20000"/>
              </a:spcBef>
              <a:buClr>
                <a:schemeClr val="bg1"/>
              </a:buClr>
              <a:buChar char="•"/>
              <a:tabLst>
                <a:tab pos="0" algn="l"/>
              </a:tabLst>
              <a:defRPr sz="2400">
                <a:solidFill>
                  <a:srgbClr val="3C3CB4"/>
                </a:solidFill>
                <a:latin typeface="Book Antiqua" panose="02040602050305030304" pitchFamily="18" charset="0"/>
                <a:cs typeface="Times New Roman" panose="02020603050405020304" pitchFamily="18" charset="0"/>
              </a:defRPr>
            </a:lvl3pPr>
            <a:lvl4pPr marL="16002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4pPr>
            <a:lvl5pPr marL="2057400" indent="-228600" defTabSz="642938">
              <a:spcBef>
                <a:spcPct val="20000"/>
              </a:spcBef>
              <a:buChar char="»"/>
              <a:tabLst>
                <a:tab pos="0" algn="l"/>
              </a:tabLst>
              <a:defRPr sz="2000">
                <a:solidFill>
                  <a:srgbClr val="3C3CB4"/>
                </a:solidFill>
                <a:latin typeface="Book Antiqua" panose="02040602050305030304" pitchFamily="18" charset="0"/>
                <a:cs typeface="Times New Roman" panose="02020603050405020304" pitchFamily="18" charset="0"/>
              </a:defRPr>
            </a:lvl5pPr>
            <a:lvl6pPr marL="25146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6pPr>
            <a:lvl7pPr marL="29718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7pPr>
            <a:lvl8pPr marL="34290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8pPr>
            <a:lvl9pPr marL="3886200" indent="-228600" defTabSz="642938" eaLnBrk="0" fontAlgn="base" hangingPunct="0">
              <a:spcBef>
                <a:spcPct val="20000"/>
              </a:spcBef>
              <a:spcAft>
                <a:spcPct val="0"/>
              </a:spcAft>
              <a:buChar char="»"/>
              <a:tabLst>
                <a:tab pos="0" algn="l"/>
              </a:tabLst>
              <a:defRPr sz="2000">
                <a:solidFill>
                  <a:srgbClr val="3C3CB4"/>
                </a:solidFill>
                <a:latin typeface="Book Antiqua" panose="02040602050305030304" pitchFamily="18" charset="0"/>
                <a:cs typeface="Times New Roman" panose="02020603050405020304" pitchFamily="18" charset="0"/>
              </a:defRPr>
            </a:lvl9pPr>
          </a:lstStyle>
          <a:p>
            <a:pPr eaLnBrk="1" hangingPunct="1">
              <a:buClrTx/>
              <a:buSzPct val="139000"/>
              <a:buFontTx/>
              <a:buNone/>
            </a:pPr>
            <a:r>
              <a:rPr lang="en-US" altLang="en-US" sz="2400" b="1">
                <a:solidFill>
                  <a:srgbClr val="000000"/>
                </a:solidFill>
                <a:latin typeface="Bradley Hand ITC" panose="03070402050302030203" pitchFamily="66" charset="0"/>
                <a:cs typeface="Arial" panose="020B0604020202020204" pitchFamily="34" charset="0"/>
                <a:sym typeface="Trebuchet MS" panose="020B0603020202020204" pitchFamily="34" charset="0"/>
              </a:rPr>
              <a:t>PERIPHERALS</a:t>
            </a:r>
          </a:p>
          <a:p>
            <a:pPr eaLnBrk="1" hangingPunct="1">
              <a:buClrTx/>
              <a:buSzPct val="139000"/>
              <a:buFontTx/>
              <a:buNone/>
            </a:pPr>
            <a:endParaRPr lang="en-US" altLang="en-US" sz="2400" b="1">
              <a:solidFill>
                <a:srgbClr val="000000"/>
              </a:solidFill>
              <a:latin typeface="Bradley Hand ITC" panose="03070402050302030203" pitchFamily="66" charset="0"/>
              <a:cs typeface="Arial" panose="020B0604020202020204" pitchFamily="34" charset="0"/>
              <a:sym typeface="Trebuchet MS" panose="020B0603020202020204" pitchFamily="34" charset="0"/>
            </a:endParaRPr>
          </a:p>
        </p:txBody>
      </p:sp>
    </p:spTree>
    <p:extLst>
      <p:ext uri="{BB962C8B-B14F-4D97-AF65-F5344CB8AC3E}">
        <p14:creationId xmlns:p14="http://schemas.microsoft.com/office/powerpoint/2010/main" val="417623021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4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94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99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2" grpId="0" animBg="1"/>
      <p:bldP spid="39943" grpId="0" animBg="1"/>
      <p:bldP spid="3994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493E9-7AEB-4A5B-AA15-10C5ABD445C4}"/>
              </a:ext>
            </a:extLst>
          </p:cNvPr>
          <p:cNvSpPr>
            <a:spLocks noGrp="1"/>
          </p:cNvSpPr>
          <p:nvPr>
            <p:ph type="title"/>
          </p:nvPr>
        </p:nvSpPr>
        <p:spPr/>
        <p:txBody>
          <a:bodyPr/>
          <a:lstStyle/>
          <a:p>
            <a:r>
              <a:rPr lang="en-US" dirty="0"/>
              <a:t>Fit for </a:t>
            </a:r>
            <a:r>
              <a:rPr lang="en-US" dirty="0" smtClean="0"/>
              <a:t>Purpose</a:t>
            </a:r>
            <a:endParaRPr lang="en-US" dirty="0"/>
          </a:p>
        </p:txBody>
      </p:sp>
      <p:pic>
        <p:nvPicPr>
          <p:cNvPr id="1026" name="Picture 2" descr="https://images-na.ssl-images-amazon.com/images/I/41Dq4m1iOLL._SX331_BO1,204,203,200_.jpg">
            <a:extLst>
              <a:ext uri="{FF2B5EF4-FFF2-40B4-BE49-F238E27FC236}">
                <a16:creationId xmlns="" xmlns:a16="http://schemas.microsoft.com/office/drawing/2014/main" id="{C500407A-D0DF-45FB-92C4-91A951F86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7" y="1202825"/>
            <a:ext cx="3171825" cy="47529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4381" y="1751888"/>
            <a:ext cx="3674692"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smtClean="0"/>
              <a:t>Who are your Customers?</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What is their purpose(s)?</a:t>
            </a:r>
          </a:p>
          <a:p>
            <a:pPr marL="285750" indent="-285750">
              <a:buFont typeface="Arial" panose="020B0604020202020204" pitchFamily="34" charset="0"/>
              <a:buChar char="•"/>
            </a:pPr>
            <a:endParaRPr lang="en-US" sz="2800" dirty="0" smtClean="0"/>
          </a:p>
          <a:p>
            <a:pPr marL="285750" indent="-285750">
              <a:buFont typeface="Arial" panose="020B0604020202020204" pitchFamily="34" charset="0"/>
              <a:buChar char="•"/>
            </a:pPr>
            <a:r>
              <a:rPr lang="en-US" sz="2800" dirty="0" smtClean="0"/>
              <a:t>What Problem(s) do they want solved</a:t>
            </a:r>
            <a:endParaRPr lang="en-US" sz="2800" dirty="0"/>
          </a:p>
        </p:txBody>
      </p:sp>
    </p:spTree>
    <p:extLst>
      <p:ext uri="{BB962C8B-B14F-4D97-AF65-F5344CB8AC3E}">
        <p14:creationId xmlns:p14="http://schemas.microsoft.com/office/powerpoint/2010/main" val="25385967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Business Case</a:t>
            </a:r>
          </a:p>
        </p:txBody>
      </p:sp>
      <p:graphicFrame>
        <p:nvGraphicFramePr>
          <p:cNvPr id="4" name="Content Placeholder 3"/>
          <p:cNvGraphicFramePr>
            <a:graphicFrameLocks noGrp="1"/>
          </p:cNvGraphicFramePr>
          <p:nvPr>
            <p:ph idx="1"/>
            <p:extLst/>
          </p:nvPr>
        </p:nvGraphicFramePr>
        <p:xfrm>
          <a:off x="1956486" y="1563130"/>
          <a:ext cx="8229600" cy="5171302"/>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586946">
                <a:tc>
                  <a:txBody>
                    <a:bodyPr/>
                    <a:lstStyle/>
                    <a:p>
                      <a:pPr algn="ctr">
                        <a:spcBef>
                          <a:spcPct val="20000"/>
                        </a:spcBef>
                      </a:pPr>
                      <a:r>
                        <a:rPr lang="en-US" sz="1800" b="1" dirty="0">
                          <a:solidFill>
                            <a:srgbClr val="FFFF00"/>
                          </a:solidFill>
                        </a:rPr>
                        <a:t>Business</a:t>
                      </a:r>
                    </a:p>
                    <a:p>
                      <a:pPr algn="ctr">
                        <a:spcBef>
                          <a:spcPct val="20000"/>
                        </a:spcBef>
                      </a:pPr>
                      <a:r>
                        <a:rPr lang="en-US" sz="1800" b="1" dirty="0">
                          <a:solidFill>
                            <a:srgbClr val="FFFF00"/>
                          </a:solidFill>
                        </a:rPr>
                        <a:t>Perspective</a:t>
                      </a:r>
                      <a:endParaRPr lang="en-US" dirty="0">
                        <a:solidFill>
                          <a:srgbClr val="FFFF00"/>
                        </a:solidFill>
                      </a:endParaRPr>
                    </a:p>
                  </a:txBody>
                  <a:tcPr/>
                </a:tc>
                <a:tc>
                  <a:txBody>
                    <a:bodyPr/>
                    <a:lstStyle/>
                    <a:p>
                      <a:pPr algn="ctr">
                        <a:spcBef>
                          <a:spcPct val="20000"/>
                        </a:spcBef>
                      </a:pPr>
                      <a:r>
                        <a:rPr lang="en-US" sz="1800" b="1" dirty="0">
                          <a:solidFill>
                            <a:srgbClr val="FFFF00"/>
                          </a:solidFill>
                        </a:rPr>
                        <a:t>Individual</a:t>
                      </a:r>
                    </a:p>
                    <a:p>
                      <a:pPr algn="ctr">
                        <a:spcBef>
                          <a:spcPct val="20000"/>
                        </a:spcBef>
                      </a:pPr>
                      <a:r>
                        <a:rPr lang="en-US" sz="1800" b="1" dirty="0">
                          <a:solidFill>
                            <a:srgbClr val="FFFF00"/>
                          </a:solidFill>
                        </a:rPr>
                        <a:t>Perspective</a:t>
                      </a:r>
                      <a:endParaRPr lang="en-US" dirty="0">
                        <a:solidFill>
                          <a:srgbClr val="FFFF00"/>
                        </a:solidFill>
                      </a:endParaRPr>
                    </a:p>
                  </a:txBody>
                  <a:tcPr/>
                </a:tc>
                <a:extLst>
                  <a:ext uri="{0D108BD9-81ED-4DB2-BD59-A6C34878D82A}">
                    <a16:rowId xmlns="" xmlns:a16="http://schemas.microsoft.com/office/drawing/2014/main" val="10000"/>
                  </a:ext>
                </a:extLst>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Sustainable competitive advantage</a:t>
                      </a:r>
                    </a:p>
                    <a:p>
                      <a:pPr algn="ctr"/>
                      <a:endParaRPr lang="en-US" sz="1800" dirty="0"/>
                    </a:p>
                  </a:txBody>
                  <a:tcPr anchor="ctr"/>
                </a:tc>
                <a:tc>
                  <a:txBody>
                    <a:bodyPr/>
                    <a:lstStyle/>
                    <a:p>
                      <a:pPr algn="ctr"/>
                      <a:r>
                        <a:rPr lang="en-US" sz="1800" dirty="0"/>
                        <a:t>How can I sell this so that I can get</a:t>
                      </a:r>
                      <a:r>
                        <a:rPr lang="en-US" sz="1800" baseline="0" dirty="0"/>
                        <a:t> more budget?</a:t>
                      </a:r>
                      <a:endParaRPr lang="en-US" sz="1800" dirty="0"/>
                    </a:p>
                  </a:txBody>
                  <a:tcPr anchor="ctr"/>
                </a:tc>
                <a:extLst>
                  <a:ext uri="{0D108BD9-81ED-4DB2-BD59-A6C34878D82A}">
                    <a16:rowId xmlns="" xmlns:a16="http://schemas.microsoft.com/office/drawing/2014/main" val="10001"/>
                  </a:ext>
                </a:extLst>
              </a:tr>
              <a:tr h="2777304">
                <a:tc>
                  <a:txBody>
                    <a:bodyPr/>
                    <a:lstStyle/>
                    <a:p>
                      <a:endParaRPr lang="en-US" dirty="0"/>
                    </a:p>
                  </a:txBody>
                  <a:tcPr/>
                </a:tc>
                <a:tc>
                  <a:txBody>
                    <a:bodyPr/>
                    <a:lstStyle/>
                    <a:p>
                      <a:endParaRPr lang="en-US" dirty="0"/>
                    </a:p>
                  </a:txBody>
                  <a:tcPr/>
                </a:tc>
                <a:extLst>
                  <a:ext uri="{0D108BD9-81ED-4DB2-BD59-A6C34878D82A}">
                    <a16:rowId xmlns="" xmlns:a16="http://schemas.microsoft.com/office/drawing/2014/main" val="10002"/>
                  </a:ext>
                </a:extLst>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1524001" y="765556"/>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0070"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26.media.tumblr.com/tumblr_lscw7uthia1qargt4o1_40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995" y="4127158"/>
            <a:ext cx="3085071" cy="2313803"/>
          </a:xfrm>
          <a:prstGeom prst="rect">
            <a:avLst/>
          </a:prstGeom>
          <a:noFill/>
          <a:extLst>
            <a:ext uri="{909E8E84-426E-40DD-AFC4-6F175D3DCCD1}">
              <a14:hiddenFill xmlns:a14="http://schemas.microsoft.com/office/drawing/2010/main">
                <a:solidFill>
                  <a:srgbClr val="FFFFFF"/>
                </a:solidFill>
              </a14:hiddenFill>
            </a:ext>
          </a:extLst>
        </p:spPr>
      </p:pic>
      <p:pic>
        <p:nvPicPr>
          <p:cNvPr id="268290" name="Picture 2" descr="http://lh5.ggpht.com/-BEBtRjZhRlU/Tfbhjw7_J4I/AAAAAAAAB34/F6WpvHMERo8/sustainable-competitive-advantage%25255B5%25255D.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0348" y="4080106"/>
            <a:ext cx="3230177" cy="2422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82618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pPr eaLnBrk="1" hangingPunct="1"/>
            <a:r>
              <a:rPr lang="en-US"/>
              <a:t>Delivery Failure</a:t>
            </a:r>
          </a:p>
        </p:txBody>
      </p:sp>
      <p:pic>
        <p:nvPicPr>
          <p:cNvPr id="51203" name="Picture 3" descr="Clock Top by laffy4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2396" y="1460501"/>
            <a:ext cx="4215533" cy="316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3583746" y="4677734"/>
            <a:ext cx="580800" cy="369332"/>
          </a:xfrm>
          <a:prstGeom prst="rect">
            <a:avLst/>
          </a:prstGeom>
        </p:spPr>
        <p:txBody>
          <a:bodyPr wrap="none">
            <a:spAutoFit/>
          </a:bodyPr>
          <a:lstStyle/>
          <a:p>
            <a:pPr algn="ctr"/>
            <a:r>
              <a:rPr lang="en-GB" dirty="0">
                <a:solidFill>
                  <a:srgbClr val="0066FF"/>
                </a:solidFill>
              </a:rPr>
              <a:t>Late</a:t>
            </a:r>
          </a:p>
        </p:txBody>
      </p:sp>
      <p:sp>
        <p:nvSpPr>
          <p:cNvPr id="6" name="Rectangle 5"/>
          <p:cNvSpPr/>
          <p:nvPr/>
        </p:nvSpPr>
        <p:spPr>
          <a:xfrm>
            <a:off x="7892574" y="2826774"/>
            <a:ext cx="1354282" cy="369332"/>
          </a:xfrm>
          <a:prstGeom prst="rect">
            <a:avLst/>
          </a:prstGeom>
        </p:spPr>
        <p:txBody>
          <a:bodyPr wrap="none">
            <a:spAutoFit/>
          </a:bodyPr>
          <a:lstStyle/>
          <a:p>
            <a:pPr algn="ctr"/>
            <a:r>
              <a:rPr lang="en-GB" dirty="0">
                <a:solidFill>
                  <a:srgbClr val="0066FF"/>
                </a:solidFill>
              </a:rPr>
              <a:t>Over Budget</a:t>
            </a:r>
          </a:p>
        </p:txBody>
      </p:sp>
      <p:pic>
        <p:nvPicPr>
          <p:cNvPr id="270338" name="Picture 2" descr="http://activerain.com/image_store/uploads/3/9/0/2/7/ar131127435272093.jpg"/>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49764" y="3211913"/>
            <a:ext cx="3210486" cy="3210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688805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r>
              <a:rPr lang="en-US"/>
              <a:t>Understand Bias</a:t>
            </a:r>
          </a:p>
        </p:txBody>
      </p:sp>
      <p:sp>
        <p:nvSpPr>
          <p:cNvPr id="133123" name="Rectangle 3"/>
          <p:cNvSpPr>
            <a:spLocks noGrp="1" noChangeArrowheads="1"/>
          </p:cNvSpPr>
          <p:nvPr>
            <p:ph type="body" idx="1"/>
          </p:nvPr>
        </p:nvSpPr>
        <p:spPr/>
        <p:txBody>
          <a:bodyPr/>
          <a:lstStyle/>
          <a:p>
            <a:pPr marL="0" indent="0">
              <a:buNone/>
            </a:pPr>
            <a:r>
              <a:rPr lang="en-US" sz="4400" i="1" dirty="0"/>
              <a:t>"What gets us into trouble is not what we don't know. It's what we know for sure that just </a:t>
            </a:r>
            <a:r>
              <a:rPr lang="en-US" sz="4400" i="1" dirty="0" err="1"/>
              <a:t>ain't</a:t>
            </a:r>
            <a:r>
              <a:rPr lang="en-US" sz="4400" i="1" dirty="0"/>
              <a:t> so.“</a:t>
            </a:r>
          </a:p>
          <a:p>
            <a:pPr lvl="4"/>
            <a:r>
              <a:rPr lang="en-US" sz="3200" i="1" dirty="0"/>
              <a:t>Mark Twain</a:t>
            </a:r>
            <a:r>
              <a:rPr lang="en-US" sz="3200" dirty="0"/>
              <a:t> </a:t>
            </a:r>
            <a:br>
              <a:rPr lang="en-US" sz="3200" dirty="0"/>
            </a:br>
            <a:endParaRPr lang="en-US" sz="3200" dirty="0"/>
          </a:p>
        </p:txBody>
      </p:sp>
    </p:spTree>
    <p:extLst>
      <p:ext uri="{BB962C8B-B14F-4D97-AF65-F5344CB8AC3E}">
        <p14:creationId xmlns:p14="http://schemas.microsoft.com/office/powerpoint/2010/main" val="2175559129"/>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r>
              <a:rPr lang="en-US"/>
              <a:t>Negotiation Bias</a:t>
            </a:r>
          </a:p>
        </p:txBody>
      </p:sp>
      <p:sp>
        <p:nvSpPr>
          <p:cNvPr id="126979" name="Rectangle 3"/>
          <p:cNvSpPr>
            <a:spLocks noGrp="1" noChangeArrowheads="1"/>
          </p:cNvSpPr>
          <p:nvPr>
            <p:ph type="body" idx="1"/>
          </p:nvPr>
        </p:nvSpPr>
        <p:spPr/>
        <p:txBody>
          <a:bodyPr/>
          <a:lstStyle/>
          <a:p>
            <a:pPr marL="0" indent="0">
              <a:buNone/>
            </a:pPr>
            <a:r>
              <a:rPr lang="en-US" sz="4000" i="1" dirty="0"/>
              <a:t>"It is difficult to get a man to understand something when his salary depends upon his not understanding it.“</a:t>
            </a:r>
          </a:p>
          <a:p>
            <a:pPr lvl="4"/>
            <a:r>
              <a:rPr lang="en-US" sz="3200" i="1" dirty="0"/>
              <a:t>Upton Sinclair</a:t>
            </a:r>
            <a:r>
              <a:rPr lang="en-US" sz="3200" dirty="0"/>
              <a:t>:</a:t>
            </a:r>
          </a:p>
        </p:txBody>
      </p:sp>
    </p:spTree>
    <p:extLst>
      <p:ext uri="{BB962C8B-B14F-4D97-AF65-F5344CB8AC3E}">
        <p14:creationId xmlns:p14="http://schemas.microsoft.com/office/powerpoint/2010/main" val="49061363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376" y="3"/>
            <a:ext cx="10441160" cy="1106905"/>
          </a:xfrm>
        </p:spPr>
        <p:txBody>
          <a:bodyPr>
            <a:normAutofit/>
          </a:bodyPr>
          <a:lstStyle/>
          <a:p>
            <a:r>
              <a:rPr lang="en-US"/>
              <a:t>Software Projects: Actual </a:t>
            </a:r>
            <a:r>
              <a:rPr lang="en-US" dirty="0"/>
              <a:t>vs. Original Estimate</a:t>
            </a:r>
          </a:p>
        </p:txBody>
      </p:sp>
      <p:graphicFrame>
        <p:nvGraphicFramePr>
          <p:cNvPr id="6" name="Content Placeholder 5"/>
          <p:cNvGraphicFramePr>
            <a:graphicFrameLocks noGrp="1"/>
          </p:cNvGraphicFramePr>
          <p:nvPr>
            <p:ph idx="1"/>
          </p:nvPr>
        </p:nvGraphicFramePr>
        <p:xfrm>
          <a:off x="1559496" y="908721"/>
          <a:ext cx="9108504" cy="5472608"/>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895600" y="1752600"/>
            <a:ext cx="401263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P90/P10 = 4</a:t>
            </a:r>
          </a:p>
        </p:txBody>
      </p:sp>
    </p:spTree>
    <p:extLst>
      <p:ext uri="{BB962C8B-B14F-4D97-AF65-F5344CB8AC3E}">
        <p14:creationId xmlns:p14="http://schemas.microsoft.com/office/powerpoint/2010/main" val="23228462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4A0A75-DA50-48D1-AA5E-B9A62D381D6F}"/>
              </a:ext>
            </a:extLst>
          </p:cNvPr>
          <p:cNvSpPr>
            <a:spLocks noGrp="1"/>
          </p:cNvSpPr>
          <p:nvPr>
            <p:ph type="title"/>
          </p:nvPr>
        </p:nvSpPr>
        <p:spPr/>
        <p:txBody>
          <a:bodyPr/>
          <a:lstStyle/>
          <a:p>
            <a:r>
              <a:rPr lang="en-US" dirty="0"/>
              <a:t>In God we trust, all others must bring </a:t>
            </a:r>
            <a:r>
              <a:rPr lang="en-US" dirty="0" smtClean="0"/>
              <a:t>data</a:t>
            </a:r>
            <a:endParaRPr lang="en-US" dirty="0"/>
          </a:p>
        </p:txBody>
      </p:sp>
      <p:sp>
        <p:nvSpPr>
          <p:cNvPr id="3" name="Content Placeholder 2">
            <a:extLst>
              <a:ext uri="{FF2B5EF4-FFF2-40B4-BE49-F238E27FC236}">
                <a16:creationId xmlns="" xmlns:a16="http://schemas.microsoft.com/office/drawing/2014/main" id="{C1CAD067-12CC-4DE6-B052-83A5E7C8A748}"/>
              </a:ext>
            </a:extLst>
          </p:cNvPr>
          <p:cNvSpPr>
            <a:spLocks noGrp="1"/>
          </p:cNvSpPr>
          <p:nvPr>
            <p:ph idx="1"/>
          </p:nvPr>
        </p:nvSpPr>
        <p:spPr>
          <a:xfrm>
            <a:off x="609600" y="1611319"/>
            <a:ext cx="10972800" cy="4525963"/>
          </a:xfrm>
        </p:spPr>
        <p:txBody>
          <a:bodyPr/>
          <a:lstStyle/>
          <a:p>
            <a:r>
              <a:rPr lang="en-US" dirty="0"/>
              <a:t>Fat tail vs. Thin tail</a:t>
            </a:r>
          </a:p>
          <a:p>
            <a:r>
              <a:rPr lang="en-US" dirty="0"/>
              <a:t>Data over Estimation</a:t>
            </a:r>
          </a:p>
        </p:txBody>
      </p:sp>
      <p:pic>
        <p:nvPicPr>
          <p:cNvPr id="4" name="Picture 3">
            <a:extLst>
              <a:ext uri="{FF2B5EF4-FFF2-40B4-BE49-F238E27FC236}">
                <a16:creationId xmlns="" xmlns:a16="http://schemas.microsoft.com/office/drawing/2014/main" id="{4F929E49-8E05-4FA2-9078-E47794F6587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338137" y="2943222"/>
            <a:ext cx="11244263" cy="2314575"/>
          </a:xfrm>
          <a:prstGeom prst="rect">
            <a:avLst/>
          </a:prstGeom>
        </p:spPr>
      </p:pic>
    </p:spTree>
    <p:extLst>
      <p:ext uri="{BB962C8B-B14F-4D97-AF65-F5344CB8AC3E}">
        <p14:creationId xmlns:p14="http://schemas.microsoft.com/office/powerpoint/2010/main" val="113066465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7"/>
          <a:stretch>
            <a:fillRect/>
          </a:stretch>
        </p:blipFill>
        <p:spPr>
          <a:xfrm>
            <a:off x="1256925" y="0"/>
            <a:ext cx="9210674" cy="6858000"/>
          </a:xfrm>
          <a:prstGeom prst="rect">
            <a:avLst/>
          </a:prstGeom>
        </p:spPr>
      </p:pic>
      <p:sp>
        <p:nvSpPr>
          <p:cNvPr id="43011" name="Rectangle 3"/>
          <p:cNvSpPr>
            <a:spLocks noGrp="1" noChangeArrowheads="1"/>
          </p:cNvSpPr>
          <p:nvPr>
            <p:ph type="title" sz="quarter"/>
          </p:nvPr>
        </p:nvSpPr>
        <p:spPr>
          <a:xfrm>
            <a:off x="1894919" y="-41644"/>
            <a:ext cx="8229600" cy="1143000"/>
          </a:xfrm>
        </p:spPr>
        <p:txBody>
          <a:bodyPr>
            <a:normAutofit/>
          </a:bodyPr>
          <a:lstStyle/>
          <a:p>
            <a:pPr eaLnBrk="1" hangingPunct="1"/>
            <a:r>
              <a:rPr lang="en-US" sz="3600" b="1" dirty="0">
                <a:latin typeface="Verdana" panose="020B0604030504040204" pitchFamily="34" charset="0"/>
                <a:ea typeface="Verdana" panose="020B0604030504040204" pitchFamily="34" charset="0"/>
                <a:cs typeface="Verdana" panose="020B0604030504040204" pitchFamily="34" charset="0"/>
              </a:rPr>
              <a:t>We’re not in </a:t>
            </a:r>
            <a:r>
              <a:rPr lang="en-US" sz="3600" b="1" dirty="0">
                <a:solidFill>
                  <a:schemeClr val="bg1"/>
                </a:solidFill>
                <a:latin typeface="Verdana" panose="020B0604030504040204" pitchFamily="34" charset="0"/>
                <a:ea typeface="Verdana" panose="020B0604030504040204" pitchFamily="34" charset="0"/>
                <a:cs typeface="Verdana" panose="020B0604030504040204" pitchFamily="34" charset="0"/>
              </a:rPr>
              <a:t>Kansas Anymore</a:t>
            </a:r>
          </a:p>
        </p:txBody>
      </p:sp>
      <p:grpSp>
        <p:nvGrpSpPr>
          <p:cNvPr id="2" name="Group 4"/>
          <p:cNvGrpSpPr>
            <a:grpSpLocks/>
          </p:cNvGrpSpPr>
          <p:nvPr/>
        </p:nvGrpSpPr>
        <p:grpSpPr bwMode="auto">
          <a:xfrm>
            <a:off x="2394867" y="3122850"/>
            <a:ext cx="7216972" cy="554228"/>
            <a:chOff x="485" y="2355"/>
            <a:chExt cx="4218" cy="367"/>
          </a:xfrm>
        </p:grpSpPr>
        <p:sp>
          <p:nvSpPr>
            <p:cNvPr id="43025" name="Text Box 5"/>
            <p:cNvSpPr txBox="1">
              <a:spLocks noChangeArrowheads="1"/>
            </p:cNvSpPr>
            <p:nvPr/>
          </p:nvSpPr>
          <p:spPr bwMode="auto">
            <a:xfrm>
              <a:off x="630" y="2370"/>
              <a:ext cx="4073" cy="2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My! People come and go so quickly here!</a:t>
              </a:r>
            </a:p>
          </p:txBody>
        </p:sp>
        <p:pic>
          <p:nvPicPr>
            <p:cNvPr id="43026" name="Picture 6" descr="dorothy1"/>
            <p:cNvPicPr>
              <a:picLocks noChangeAspect="1" noChangeArrowheads="1"/>
            </p:cNvPicPr>
            <p:nvPr/>
          </p:nvPicPr>
          <p:blipFill>
            <a:blip r:embed="rId8">
              <a:clrChange>
                <a:clrFrom>
                  <a:srgbClr val="FEFEEE"/>
                </a:clrFrom>
                <a:clrTo>
                  <a:srgbClr val="FEFEEE">
                    <a:alpha val="0"/>
                  </a:srgbClr>
                </a:clrTo>
              </a:clrChange>
              <a:extLst>
                <a:ext uri="{28A0092B-C50C-407E-A947-70E740481C1C}">
                  <a14:useLocalDpi xmlns:a14="http://schemas.microsoft.com/office/drawing/2010/main" val="0"/>
                </a:ext>
              </a:extLst>
            </a:blip>
            <a:srcRect/>
            <a:stretch>
              <a:fillRect/>
            </a:stretch>
          </p:blipFill>
          <p:spPr bwMode="auto">
            <a:xfrm>
              <a:off x="485" y="2355"/>
              <a:ext cx="188" cy="3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7"/>
          <p:cNvGrpSpPr>
            <a:grpSpLocks/>
          </p:cNvGrpSpPr>
          <p:nvPr/>
        </p:nvGrpSpPr>
        <p:grpSpPr bwMode="auto">
          <a:xfrm>
            <a:off x="2392074" y="1684182"/>
            <a:ext cx="8115300" cy="579438"/>
            <a:chOff x="457" y="1540"/>
            <a:chExt cx="4199" cy="385"/>
          </a:xfrm>
        </p:grpSpPr>
        <p:sp>
          <p:nvSpPr>
            <p:cNvPr id="43023" name="Text Box 8"/>
            <p:cNvSpPr txBox="1">
              <a:spLocks noChangeArrowheads="1"/>
            </p:cNvSpPr>
            <p:nvPr/>
          </p:nvSpPr>
          <p:spPr bwMode="auto">
            <a:xfrm>
              <a:off x="534" y="1578"/>
              <a:ext cx="4122" cy="2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  I may not come out alive, but I'm </a:t>
              </a:r>
              <a:r>
                <a:rPr lang="en-US" sz="2000" dirty="0" err="1">
                  <a:latin typeface="Verdana" panose="020B0604030504040204" pitchFamily="34" charset="0"/>
                  <a:ea typeface="Verdana" panose="020B0604030504040204" pitchFamily="34" charset="0"/>
                  <a:cs typeface="Verdana" panose="020B0604030504040204" pitchFamily="34" charset="0"/>
                </a:rPr>
                <a:t>goin</a:t>
              </a:r>
              <a:r>
                <a:rPr lang="en-US" sz="2000" dirty="0">
                  <a:latin typeface="Verdana" panose="020B0604030504040204" pitchFamily="34" charset="0"/>
                  <a:ea typeface="Verdana" panose="020B0604030504040204" pitchFamily="34" charset="0"/>
                  <a:cs typeface="Verdana" panose="020B0604030504040204" pitchFamily="34" charset="0"/>
                </a:rPr>
                <a:t>' in there!</a:t>
              </a:r>
            </a:p>
          </p:txBody>
        </p:sp>
        <p:pic>
          <p:nvPicPr>
            <p:cNvPr id="43024" name="Picture 9" descr="lion1"/>
            <p:cNvPicPr>
              <a:picLocks noChangeAspect="1" noChangeArrowheads="1"/>
            </p:cNvPicPr>
            <p:nvPr/>
          </p:nvPicPr>
          <p:blipFill>
            <a:blip r:embed="rId9">
              <a:clrChange>
                <a:clrFrom>
                  <a:srgbClr val="FFFEFE"/>
                </a:clrFrom>
                <a:clrTo>
                  <a:srgbClr val="FFFEFE">
                    <a:alpha val="0"/>
                  </a:srgbClr>
                </a:clrTo>
              </a:clrChange>
              <a:extLst>
                <a:ext uri="{28A0092B-C50C-407E-A947-70E740481C1C}">
                  <a14:useLocalDpi xmlns:a14="http://schemas.microsoft.com/office/drawing/2010/main" val="0"/>
                </a:ext>
              </a:extLst>
            </a:blip>
            <a:srcRect/>
            <a:stretch>
              <a:fillRect/>
            </a:stretch>
          </p:blipFill>
          <p:spPr bwMode="auto">
            <a:xfrm>
              <a:off x="457" y="1540"/>
              <a:ext cx="189" cy="3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4" name="Group 10"/>
          <p:cNvGrpSpPr>
            <a:grpSpLocks/>
          </p:cNvGrpSpPr>
          <p:nvPr/>
        </p:nvGrpSpPr>
        <p:grpSpPr bwMode="auto">
          <a:xfrm>
            <a:off x="2326604" y="2692640"/>
            <a:ext cx="7879200" cy="435968"/>
            <a:chOff x="466" y="2073"/>
            <a:chExt cx="5057" cy="288"/>
          </a:xfrm>
        </p:grpSpPr>
        <p:sp>
          <p:nvSpPr>
            <p:cNvPr id="43021" name="Text Box 11"/>
            <p:cNvSpPr txBox="1">
              <a:spLocks noChangeArrowheads="1"/>
            </p:cNvSpPr>
            <p:nvPr/>
          </p:nvSpPr>
          <p:spPr bwMode="auto">
            <a:xfrm>
              <a:off x="627" y="2128"/>
              <a:ext cx="4896"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80000"/>
                </a:lnSpc>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The Great and Powerful Oz has got matters well in hand.</a:t>
              </a:r>
            </a:p>
          </p:txBody>
        </p:sp>
        <p:pic>
          <p:nvPicPr>
            <p:cNvPr id="43022" name="Picture 12" descr="wizofoz"/>
            <p:cNvPicPr>
              <a:picLocks noChangeAspect="1" noChangeArrowheads="1"/>
            </p:cNvPicPr>
            <p:nvPr/>
          </p:nvPicPr>
          <p:blipFill>
            <a:blip r:embed="rId10">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a:off x="466" y="2073"/>
              <a:ext cx="24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5" name="Group 13"/>
          <p:cNvGrpSpPr>
            <a:grpSpLocks/>
          </p:cNvGrpSpPr>
          <p:nvPr/>
        </p:nvGrpSpPr>
        <p:grpSpPr bwMode="auto">
          <a:xfrm>
            <a:off x="2326605" y="4219732"/>
            <a:ext cx="6843713" cy="708026"/>
            <a:chOff x="461" y="3024"/>
            <a:chExt cx="4311" cy="446"/>
          </a:xfrm>
        </p:grpSpPr>
        <p:sp>
          <p:nvSpPr>
            <p:cNvPr id="43019" name="Text Box 14"/>
            <p:cNvSpPr txBox="1">
              <a:spLocks noChangeArrowheads="1"/>
            </p:cNvSpPr>
            <p:nvPr/>
          </p:nvSpPr>
          <p:spPr bwMode="auto">
            <a:xfrm>
              <a:off x="528" y="3024"/>
              <a:ext cx="4244"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dirty="0">
                  <a:latin typeface="Verdana" panose="020B0604030504040204" pitchFamily="34" charset="0"/>
                  <a:ea typeface="Verdana" panose="020B0604030504040204" pitchFamily="34" charset="0"/>
                  <a:cs typeface="Verdana" panose="020B0604030504040204" pitchFamily="34" charset="0"/>
                </a:rPr>
                <a:t>"</a:t>
              </a:r>
              <a:r>
                <a:rPr lang="en-US" sz="2000" dirty="0" err="1">
                  <a:latin typeface="Verdana" panose="020B0604030504040204" pitchFamily="34" charset="0"/>
                  <a:ea typeface="Verdana" panose="020B0604030504040204" pitchFamily="34" charset="0"/>
                  <a:cs typeface="Verdana" panose="020B0604030504040204" pitchFamily="34" charset="0"/>
                </a:rPr>
                <a:t>Hee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hee</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hee</a:t>
              </a:r>
              <a:r>
                <a:rPr lang="en-US" sz="2000" dirty="0">
                  <a:latin typeface="Verdana" panose="020B0604030504040204" pitchFamily="34" charset="0"/>
                  <a:ea typeface="Verdana" panose="020B0604030504040204" pitchFamily="34" charset="0"/>
                  <a:cs typeface="Verdana" panose="020B0604030504040204" pitchFamily="34" charset="0"/>
                </a:rPr>
                <a:t> ha </a:t>
              </a:r>
              <a:r>
                <a:rPr lang="en-US" sz="2000" dirty="0" err="1">
                  <a:latin typeface="Verdana" panose="020B0604030504040204" pitchFamily="34" charset="0"/>
                  <a:ea typeface="Verdana" panose="020B0604030504040204" pitchFamily="34" charset="0"/>
                  <a:cs typeface="Verdana" panose="020B0604030504040204" pitchFamily="34" charset="0"/>
                </a:rPr>
                <a:t>ha</a:t>
              </a:r>
              <a:r>
                <a:rPr lang="en-US" sz="2000" dirty="0">
                  <a:latin typeface="Verdana" panose="020B0604030504040204" pitchFamily="34" charset="0"/>
                  <a:ea typeface="Verdana" panose="020B0604030504040204" pitchFamily="34" charset="0"/>
                  <a:cs typeface="Verdana" panose="020B0604030504040204" pitchFamily="34" charset="0"/>
                </a:rPr>
                <a:t>! Going so soon? I wouldn't hear of it! Why, my little party's just beginning!</a:t>
              </a:r>
            </a:p>
          </p:txBody>
        </p:sp>
        <p:pic>
          <p:nvPicPr>
            <p:cNvPr id="43020" name="Picture 15" descr="wwitch"/>
            <p:cNvPicPr>
              <a:picLocks noChangeAspect="1" noChangeArrowheads="1"/>
            </p:cNvPicPr>
            <p:nvPr/>
          </p:nvPicPr>
          <p:blipFill>
            <a:blip r:embed="rId11">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61" y="3034"/>
              <a:ext cx="218"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9888" name="Text Box 16"/>
          <p:cNvSpPr txBox="1">
            <a:spLocks noChangeArrowheads="1"/>
          </p:cNvSpPr>
          <p:nvPr/>
        </p:nvSpPr>
        <p:spPr bwMode="auto">
          <a:xfrm>
            <a:off x="2392074" y="1307988"/>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Verdana" panose="020B0604030504040204" pitchFamily="34" charset="0"/>
                <a:ea typeface="Verdana" panose="020B0604030504040204" pitchFamily="34" charset="0"/>
                <a:cs typeface="Verdana" panose="020B0604030504040204" pitchFamily="34" charset="0"/>
              </a:rPr>
              <a:t>Developer Hero</a:t>
            </a:r>
          </a:p>
        </p:txBody>
      </p:sp>
      <p:sp>
        <p:nvSpPr>
          <p:cNvPr id="79889" name="Text Box 17"/>
          <p:cNvSpPr txBox="1">
            <a:spLocks noChangeArrowheads="1"/>
          </p:cNvSpPr>
          <p:nvPr/>
        </p:nvSpPr>
        <p:spPr bwMode="auto">
          <a:xfrm>
            <a:off x="2326604" y="2256209"/>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Verdana" panose="020B0604030504040204" pitchFamily="34" charset="0"/>
                <a:ea typeface="Verdana" panose="020B0604030504040204" pitchFamily="34" charset="0"/>
                <a:cs typeface="Verdana" panose="020B0604030504040204" pitchFamily="34" charset="0"/>
              </a:rPr>
              <a:t>Reorg</a:t>
            </a:r>
          </a:p>
        </p:txBody>
      </p:sp>
      <p:sp>
        <p:nvSpPr>
          <p:cNvPr id="79890" name="Text Box 18"/>
          <p:cNvSpPr txBox="1">
            <a:spLocks noChangeArrowheads="1"/>
          </p:cNvSpPr>
          <p:nvPr/>
        </p:nvSpPr>
        <p:spPr bwMode="auto">
          <a:xfrm>
            <a:off x="2306687" y="3712609"/>
            <a:ext cx="28194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2000" b="1" dirty="0">
                <a:latin typeface="Verdana" panose="020B0604030504040204" pitchFamily="34" charset="0"/>
                <a:ea typeface="Verdana" panose="020B0604030504040204" pitchFamily="34" charset="0"/>
                <a:cs typeface="Verdana" panose="020B0604030504040204" pitchFamily="34" charset="0"/>
              </a:rPr>
              <a:t>Testing</a:t>
            </a:r>
          </a:p>
        </p:txBody>
      </p:sp>
    </p:spTree>
    <p:extLst>
      <p:ext uri="{BB962C8B-B14F-4D97-AF65-F5344CB8AC3E}">
        <p14:creationId xmlns:p14="http://schemas.microsoft.com/office/powerpoint/2010/main" val="12803232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988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subTnLst>
                                    <p:audio>
                                      <p:cMediaNode>
                                        <p:cTn display="0" masterRel="sameClick">
                                          <p:stCondLst>
                                            <p:cond evt="begin" delay="0">
                                              <p:tn val="9"/>
                                            </p:cond>
                                          </p:stCondLst>
                                          <p:endCondLst>
                                            <p:cond evt="onStopAudio" delay="0">
                                              <p:tgtEl>
                                                <p:sldTgt/>
                                              </p:tgtEl>
                                            </p:cond>
                                          </p:endCondLst>
                                        </p:cTn>
                                        <p:tgtEl>
                                          <p:sndTgt r:embed="rId3" name="goin_in_there.wav"/>
                                        </p:tgtEl>
                                      </p:cMediaNode>
                                    </p:audio>
                                  </p:sub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79889"/>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subTnLst>
                                    <p:audio>
                                      <p:cMediaNode>
                                        <p:cTn display="0" masterRel="sameClick">
                                          <p:stCondLst>
                                            <p:cond evt="begin" delay="0">
                                              <p:tn val="18"/>
                                            </p:cond>
                                          </p:stCondLst>
                                          <p:endCondLst>
                                            <p:cond evt="onStopAudio" delay="0">
                                              <p:tgtEl>
                                                <p:sldTgt/>
                                              </p:tgtEl>
                                            </p:cond>
                                          </p:endCondLst>
                                        </p:cTn>
                                        <p:tgtEl>
                                          <p:sndTgt r:embed="rId4" name="well_in_hand.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5" name="people_come_go.wav"/>
                                        </p:tgtEl>
                                      </p:cMediaNode>
                                    </p:audio>
                                  </p:sub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499"/>
                                          </p:stCondLst>
                                        </p:cTn>
                                        <p:tgtEl>
                                          <p:spTgt spid="79890"/>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6" name="going_so_so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88" grpId="0" autoUpdateAnimBg="0"/>
      <p:bldP spid="79889" grpId="0" autoUpdateAnimBg="0"/>
      <p:bldP spid="79890"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o alt text provided for this image">
            <a:extLst>
              <a:ext uri="{FF2B5EF4-FFF2-40B4-BE49-F238E27FC236}">
                <a16:creationId xmlns:a16="http://schemas.microsoft.com/office/drawing/2014/main" xmlns="" id="{15D9876A-8F69-4BA4-91A2-A7F2615578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2820" y="2286001"/>
            <a:ext cx="8446361" cy="31480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xmlns="" id="{9EC5C1FF-60BE-4A95-9233-F6C62479F6BB}"/>
              </a:ext>
            </a:extLst>
          </p:cNvPr>
          <p:cNvSpPr>
            <a:spLocks noGrp="1"/>
          </p:cNvSpPr>
          <p:nvPr>
            <p:ph type="title"/>
          </p:nvPr>
        </p:nvSpPr>
        <p:spPr/>
        <p:txBody>
          <a:bodyPr/>
          <a:lstStyle/>
          <a:p>
            <a:r>
              <a:rPr lang="en-US" dirty="0"/>
              <a:t>Kanban Impact at Accenture Brazil</a:t>
            </a:r>
          </a:p>
        </p:txBody>
      </p:sp>
      <p:sp>
        <p:nvSpPr>
          <p:cNvPr id="3" name="Content Placeholder 2">
            <a:extLst>
              <a:ext uri="{FF2B5EF4-FFF2-40B4-BE49-F238E27FC236}">
                <a16:creationId xmlns:a16="http://schemas.microsoft.com/office/drawing/2014/main" xmlns="" id="{A406D06E-155F-4D77-BAE2-E79DCD6D6B9C}"/>
              </a:ext>
            </a:extLst>
          </p:cNvPr>
          <p:cNvSpPr>
            <a:spLocks noGrp="1"/>
          </p:cNvSpPr>
          <p:nvPr>
            <p:ph idx="1"/>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6910" y="909935"/>
            <a:ext cx="3255594" cy="2190990"/>
          </a:xfrm>
          <a:prstGeom prst="rect">
            <a:avLst/>
          </a:prstGeom>
        </p:spPr>
      </p:pic>
    </p:spTree>
    <p:extLst>
      <p:ext uri="{BB962C8B-B14F-4D97-AF65-F5344CB8AC3E}">
        <p14:creationId xmlns:p14="http://schemas.microsoft.com/office/powerpoint/2010/main" val="347260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Delivery Risk</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733616"/>
              </p:ext>
            </p:extLst>
          </p:nvPr>
        </p:nvGraphicFramePr>
        <p:xfrm>
          <a:off x="1956486" y="1563130"/>
          <a:ext cx="8229600" cy="5238358"/>
        </p:xfrm>
        <a:graphic>
          <a:graphicData uri="http://schemas.openxmlformats.org/drawingml/2006/table">
            <a:tbl>
              <a:tblPr firstRow="1" bandRow="1">
                <a:tableStyleId>{5C22544A-7EE6-4342-B048-85BDC9FD1C3A}</a:tableStyleId>
              </a:tblPr>
              <a:tblGrid>
                <a:gridCol w="4114800">
                  <a:extLst>
                    <a:ext uri="{9D8B030D-6E8A-4147-A177-3AD203B41FA5}">
                      <a16:colId xmlns="" xmlns:a16="http://schemas.microsoft.com/office/drawing/2014/main" val="20000"/>
                    </a:ext>
                  </a:extLst>
                </a:gridCol>
                <a:gridCol w="4114800">
                  <a:extLst>
                    <a:ext uri="{9D8B030D-6E8A-4147-A177-3AD203B41FA5}">
                      <a16:colId xmlns="" xmlns:a16="http://schemas.microsoft.com/office/drawing/2014/main" val="20001"/>
                    </a:ext>
                  </a:extLst>
                </a:gridCol>
              </a:tblGrid>
              <a:tr h="586946">
                <a:tc>
                  <a:txBody>
                    <a:bodyPr/>
                    <a:lstStyle/>
                    <a:p>
                      <a:pPr algn="ctr">
                        <a:spcBef>
                          <a:spcPct val="20000"/>
                        </a:spcBef>
                      </a:pPr>
                      <a:r>
                        <a:rPr lang="en-US" sz="2000" b="1" dirty="0">
                          <a:solidFill>
                            <a:srgbClr val="FFFF00"/>
                          </a:solidFill>
                        </a:rPr>
                        <a:t>Business</a:t>
                      </a:r>
                    </a:p>
                    <a:p>
                      <a:pPr algn="ctr">
                        <a:spcBef>
                          <a:spcPct val="20000"/>
                        </a:spcBef>
                      </a:pPr>
                      <a:r>
                        <a:rPr lang="en-US" sz="2000" b="1" dirty="0">
                          <a:solidFill>
                            <a:srgbClr val="FFFF00"/>
                          </a:solidFill>
                        </a:rPr>
                        <a:t>Perspective</a:t>
                      </a:r>
                      <a:endParaRPr lang="en-US" sz="1400" dirty="0">
                        <a:solidFill>
                          <a:srgbClr val="FFFF00"/>
                        </a:solidFill>
                      </a:endParaRPr>
                    </a:p>
                  </a:txBody>
                  <a:tcPr/>
                </a:tc>
                <a:tc>
                  <a:txBody>
                    <a:bodyPr/>
                    <a:lstStyle/>
                    <a:p>
                      <a:pPr algn="ctr">
                        <a:spcBef>
                          <a:spcPct val="20000"/>
                        </a:spcBef>
                      </a:pPr>
                      <a:r>
                        <a:rPr lang="en-US" sz="2000" b="1" dirty="0">
                          <a:solidFill>
                            <a:srgbClr val="FFFF00"/>
                          </a:solidFill>
                        </a:rPr>
                        <a:t>Individual</a:t>
                      </a:r>
                    </a:p>
                    <a:p>
                      <a:pPr algn="ctr">
                        <a:spcBef>
                          <a:spcPct val="20000"/>
                        </a:spcBef>
                      </a:pPr>
                      <a:r>
                        <a:rPr lang="en-US" sz="2000" b="1" dirty="0">
                          <a:solidFill>
                            <a:srgbClr val="FFFF00"/>
                          </a:solidFill>
                        </a:rPr>
                        <a:t>Perspective</a:t>
                      </a:r>
                      <a:endParaRPr lang="en-US" sz="1400" dirty="0">
                        <a:solidFill>
                          <a:srgbClr val="FFFF00"/>
                        </a:solidFill>
                      </a:endParaRPr>
                    </a:p>
                  </a:txBody>
                  <a:tcPr/>
                </a:tc>
                <a:extLst>
                  <a:ext uri="{0D108BD9-81ED-4DB2-BD59-A6C34878D82A}">
                    <a16:rowId xmlns="" xmlns:a16="http://schemas.microsoft.com/office/drawing/2014/main" val="10000"/>
                  </a:ext>
                </a:extLst>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Cost  of Delay</a:t>
                      </a:r>
                    </a:p>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Business Credibility</a:t>
                      </a:r>
                    </a:p>
                  </a:txBody>
                  <a:tcPr anchor="ctr"/>
                </a:tc>
                <a:tc>
                  <a:txBody>
                    <a:bodyPr/>
                    <a:lstStyle/>
                    <a:p>
                      <a:pPr algn="ctr"/>
                      <a:r>
                        <a:rPr lang="en-US" sz="2000" dirty="0"/>
                        <a:t>Personal</a:t>
                      </a:r>
                      <a:r>
                        <a:rPr lang="en-US" sz="2000" baseline="0" dirty="0"/>
                        <a:t> Credibility</a:t>
                      </a:r>
                    </a:p>
                    <a:p>
                      <a:pPr algn="ctr"/>
                      <a:endParaRPr lang="en-US" sz="1600" dirty="0"/>
                    </a:p>
                  </a:txBody>
                  <a:tcPr anchor="ctr"/>
                </a:tc>
                <a:extLst>
                  <a:ext uri="{0D108BD9-81ED-4DB2-BD59-A6C34878D82A}">
                    <a16:rowId xmlns="" xmlns:a16="http://schemas.microsoft.com/office/drawing/2014/main" val="10001"/>
                  </a:ext>
                </a:extLst>
              </a:tr>
              <a:tr h="2777304">
                <a:tc>
                  <a:txBody>
                    <a:bodyPr/>
                    <a:lstStyle/>
                    <a:p>
                      <a:endParaRPr lang="en-US" sz="1600" dirty="0"/>
                    </a:p>
                  </a:txBody>
                  <a:tcPr/>
                </a:tc>
                <a:tc>
                  <a:txBody>
                    <a:bodyPr/>
                    <a:lstStyle/>
                    <a:p>
                      <a:endParaRPr lang="en-US" sz="1600" dirty="0"/>
                    </a:p>
                  </a:txBody>
                  <a:tcPr/>
                </a:tc>
                <a:extLst>
                  <a:ext uri="{0D108BD9-81ED-4DB2-BD59-A6C34878D82A}">
                    <a16:rowId xmlns="" xmlns:a16="http://schemas.microsoft.com/office/drawing/2014/main" val="10002"/>
                  </a:ext>
                </a:extLst>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1523999" y="790833"/>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0070"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0652"/>
          <a:stretch/>
        </p:blipFill>
        <p:spPr bwMode="auto">
          <a:xfrm>
            <a:off x="2023674" y="4170348"/>
            <a:ext cx="3978704" cy="246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2388" name="Picture 4" descr="http://www.premierevanities.com/images/Guaranteed%20Delivery%201024.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26610"/>
          <a:stretch/>
        </p:blipFill>
        <p:spPr bwMode="auto">
          <a:xfrm>
            <a:off x="5015899" y="4187439"/>
            <a:ext cx="6096000" cy="33553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3052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51384" y="35013"/>
            <a:ext cx="10515600" cy="1325563"/>
          </a:xfrm>
        </p:spPr>
        <p:txBody>
          <a:bodyPr/>
          <a:lstStyle/>
          <a:p>
            <a:pPr eaLnBrk="1" hangingPunct="1"/>
            <a:r>
              <a:rPr lang="en-US" dirty="0"/>
              <a:t>Wrong Priorities?</a:t>
            </a:r>
          </a:p>
        </p:txBody>
      </p:sp>
      <p:pic>
        <p:nvPicPr>
          <p:cNvPr id="55299" name="Picture 3" descr="1986-ford-taur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1424" y="980728"/>
            <a:ext cx="10037028"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0538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Acceptance</a:t>
            </a:r>
          </a:p>
        </p:txBody>
      </p:sp>
      <p:pic>
        <p:nvPicPr>
          <p:cNvPr id="4" name="Picture 2" descr="http://www.moviespad.com/photos/target-market-94d1d.jpg"/>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9284"/>
          <a:stretch/>
        </p:blipFill>
        <p:spPr bwMode="auto">
          <a:xfrm>
            <a:off x="3291034" y="1483478"/>
            <a:ext cx="5824595" cy="526857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37254" y="5350477"/>
            <a:ext cx="2718487" cy="369332"/>
          </a:xfrm>
          <a:prstGeom prst="rect">
            <a:avLst/>
          </a:prstGeom>
          <a:noFill/>
        </p:spPr>
        <p:txBody>
          <a:bodyPr wrap="square" rtlCol="0">
            <a:spAutoFit/>
          </a:bodyPr>
          <a:lstStyle/>
          <a:p>
            <a:r>
              <a:rPr lang="en-US" dirty="0"/>
              <a:t>Features and Quality</a:t>
            </a:r>
          </a:p>
        </p:txBody>
      </p:sp>
    </p:spTree>
    <p:extLst>
      <p:ext uri="{BB962C8B-B14F-4D97-AF65-F5344CB8AC3E}">
        <p14:creationId xmlns:p14="http://schemas.microsoft.com/office/powerpoint/2010/main" val="290960981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Market Acceptance</a:t>
            </a:r>
          </a:p>
        </p:txBody>
      </p:sp>
      <p:pic>
        <p:nvPicPr>
          <p:cNvPr id="8" name="BullReleas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85069" y="1130643"/>
            <a:ext cx="6038336" cy="4528752"/>
          </a:xfrm>
          <a:prstGeom prst="rect">
            <a:avLst/>
          </a:prstGeom>
        </p:spPr>
      </p:pic>
    </p:spTree>
    <p:extLst>
      <p:ext uri="{BB962C8B-B14F-4D97-AF65-F5344CB8AC3E}">
        <p14:creationId xmlns:p14="http://schemas.microsoft.com/office/powerpoint/2010/main" val="262829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962" y="805989"/>
            <a:ext cx="3076833" cy="5646953"/>
          </a:xfrm>
        </p:spPr>
        <p:txBody>
          <a:bodyPr/>
          <a:lstStyle/>
          <a:p>
            <a:r>
              <a:rPr lang="en-US" b="1" dirty="0"/>
              <a:t>“I skate to where the puck is going to be, not where it has been.”</a:t>
            </a:r>
            <a:br>
              <a:rPr lang="en-US" b="1" dirty="0"/>
            </a:b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269314" name="Picture 2" descr="http://i.cdn.turner.com/sivault/multimedia/photo_gallery/0706/gallery.numbers.part3/images/99.gretzk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86" y="797141"/>
            <a:ext cx="5429250" cy="5124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550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1414"/>
            <a:ext cx="12192000" cy="67865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3490" name="Title 1"/>
          <p:cNvSpPr>
            <a:spLocks noGrp="1"/>
          </p:cNvSpPr>
          <p:nvPr>
            <p:ph type="title"/>
          </p:nvPr>
        </p:nvSpPr>
        <p:spPr/>
        <p:txBody>
          <a:bodyPr>
            <a:normAutofit/>
          </a:bodyPr>
          <a:lstStyle/>
          <a:p>
            <a:r>
              <a:rPr lang="en-US" altLang="en-US" dirty="0" smtClean="0"/>
              <a:t>Lean Startup Feedback Loops</a:t>
            </a:r>
          </a:p>
        </p:txBody>
      </p:sp>
      <p:sp>
        <p:nvSpPr>
          <p:cNvPr id="4" name="Footer Placeholder 3"/>
          <p:cNvSpPr>
            <a:spLocks noGrp="1"/>
          </p:cNvSpPr>
          <p:nvPr>
            <p:ph type="ftr" sz="quarter" idx="4294967295"/>
          </p:nvPr>
        </p:nvSpPr>
        <p:spPr>
          <a:xfrm>
            <a:off x="9835896" y="6510528"/>
            <a:ext cx="832104" cy="219456"/>
          </a:xfrm>
          <a:prstGeom prst="rect">
            <a:avLst/>
          </a:prstGeom>
        </p:spPr>
        <p:txBody>
          <a:bodyPr/>
          <a:lstStyle/>
          <a:p>
            <a:pPr>
              <a:defRPr/>
            </a:pPr>
            <a:endParaRPr lang="en-US" altLang="en-US" sz="1600">
              <a:solidFill>
                <a:srgbClr val="D5D5FF"/>
              </a:solidFill>
            </a:endParaRPr>
          </a:p>
          <a:p>
            <a:pPr>
              <a:defRPr/>
            </a:pPr>
            <a:endParaRPr lang="en-US" altLang="en-US" sz="1600">
              <a:solidFill>
                <a:srgbClr val="D5D5FF"/>
              </a:solidFill>
            </a:endParaRPr>
          </a:p>
          <a:p>
            <a:pPr algn="ctr">
              <a:spcAft>
                <a:spcPct val="30000"/>
              </a:spcAft>
              <a:defRPr/>
            </a:pPr>
            <a:endParaRPr lang="en-US" altLang="en-US" b="1" smtClean="0">
              <a:latin typeface="Verdana" panose="020B0604030504040204" pitchFamily="34" charset="0"/>
            </a:endParaRPr>
          </a:p>
          <a:p>
            <a:pPr algn="ctr">
              <a:spcAft>
                <a:spcPct val="30000"/>
              </a:spcAft>
              <a:defRPr/>
            </a:pPr>
            <a:endParaRPr lang="en-US" altLang="en-US" sz="1000">
              <a:solidFill>
                <a:srgbClr val="3333CC"/>
              </a:solidFill>
            </a:endParaRPr>
          </a:p>
        </p:txBody>
      </p:sp>
      <p:pic>
        <p:nvPicPr>
          <p:cNvPr id="6349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7938" y="1371600"/>
            <a:ext cx="7053262" cy="496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Freeform 5"/>
          <p:cNvSpPr/>
          <p:nvPr/>
        </p:nvSpPr>
        <p:spPr>
          <a:xfrm>
            <a:off x="2330450" y="2968625"/>
            <a:ext cx="871538" cy="584200"/>
          </a:xfrm>
          <a:custGeom>
            <a:avLst/>
            <a:gdLst>
              <a:gd name="connsiteX0" fmla="*/ 0 w 872224"/>
              <a:gd name="connsiteY0" fmla="*/ 0 h 584790"/>
              <a:gd name="connsiteX1" fmla="*/ 361507 w 872224"/>
              <a:gd name="connsiteY1" fmla="*/ 265814 h 584790"/>
              <a:gd name="connsiteX2" fmla="*/ 786810 w 872224"/>
              <a:gd name="connsiteY2" fmla="*/ 542260 h 584790"/>
              <a:gd name="connsiteX3" fmla="*/ 839972 w 872224"/>
              <a:gd name="connsiteY3" fmla="*/ 552893 h 584790"/>
              <a:gd name="connsiteX4" fmla="*/ 861237 w 872224"/>
              <a:gd name="connsiteY4" fmla="*/ 584790 h 584790"/>
              <a:gd name="connsiteX5" fmla="*/ 871870 w 872224"/>
              <a:gd name="connsiteY5" fmla="*/ 520995 h 58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2224" h="584790">
                <a:moveTo>
                  <a:pt x="0" y="0"/>
                </a:moveTo>
                <a:lnTo>
                  <a:pt x="361507" y="265814"/>
                </a:lnTo>
                <a:cubicBezTo>
                  <a:pt x="478210" y="353936"/>
                  <a:pt x="643699" y="513636"/>
                  <a:pt x="786810" y="542260"/>
                </a:cubicBezTo>
                <a:lnTo>
                  <a:pt x="839972" y="552893"/>
                </a:lnTo>
                <a:cubicBezTo>
                  <a:pt x="847060" y="563525"/>
                  <a:pt x="848458" y="584790"/>
                  <a:pt x="861237" y="584790"/>
                </a:cubicBezTo>
                <a:cubicBezTo>
                  <a:pt x="875233" y="584790"/>
                  <a:pt x="871870" y="524270"/>
                  <a:pt x="871870" y="520995"/>
                </a:cubicBezTo>
              </a:path>
            </a:pathLst>
          </a:custGeom>
          <a:noFill/>
          <a:ln w="38100">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68443739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493E9-7AEB-4A5B-AA15-10C5ABD445C4}"/>
              </a:ext>
            </a:extLst>
          </p:cNvPr>
          <p:cNvSpPr>
            <a:spLocks noGrp="1"/>
          </p:cNvSpPr>
          <p:nvPr>
            <p:ph type="title"/>
          </p:nvPr>
        </p:nvSpPr>
        <p:spPr/>
        <p:txBody>
          <a:bodyPr/>
          <a:lstStyle/>
          <a:p>
            <a:r>
              <a:rPr lang="en-US" dirty="0"/>
              <a:t>Fit for </a:t>
            </a:r>
            <a:r>
              <a:rPr lang="en-US" dirty="0" smtClean="0"/>
              <a:t>Purpose</a:t>
            </a:r>
            <a:endParaRPr lang="en-US" dirty="0"/>
          </a:p>
        </p:txBody>
      </p:sp>
      <p:pic>
        <p:nvPicPr>
          <p:cNvPr id="1026" name="Picture 2" descr="https://images-na.ssl-images-amazon.com/images/I/41Dq4m1iOLL._SX331_BO1,204,203,200_.jpg">
            <a:extLst>
              <a:ext uri="{FF2B5EF4-FFF2-40B4-BE49-F238E27FC236}">
                <a16:creationId xmlns="" xmlns:a16="http://schemas.microsoft.com/office/drawing/2014/main" id="{C500407A-D0DF-45FB-92C4-91A951F86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7" y="1202825"/>
            <a:ext cx="3171825" cy="47529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35360" y="1375873"/>
            <a:ext cx="4014449" cy="2554545"/>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t>Feedback from the front line</a:t>
            </a:r>
          </a:p>
          <a:p>
            <a:pPr marL="285750" indent="-285750">
              <a:buFont typeface="Arial" panose="020B0604020202020204" pitchFamily="34" charset="0"/>
              <a:buChar char="•"/>
            </a:pPr>
            <a:endParaRPr lang="en-US" sz="3200" dirty="0"/>
          </a:p>
          <a:p>
            <a:pPr marL="285750" indent="-285750">
              <a:buFont typeface="Arial" panose="020B0604020202020204" pitchFamily="34" charset="0"/>
              <a:buChar char="•"/>
            </a:pPr>
            <a:r>
              <a:rPr lang="en-US" sz="3200" dirty="0" smtClean="0"/>
              <a:t>Fit for Purpose Box Score</a:t>
            </a:r>
            <a:endParaRPr lang="en-US" sz="3200" dirty="0"/>
          </a:p>
        </p:txBody>
      </p:sp>
    </p:spTree>
    <p:extLst>
      <p:ext uri="{BB962C8B-B14F-4D97-AF65-F5344CB8AC3E}">
        <p14:creationId xmlns:p14="http://schemas.microsoft.com/office/powerpoint/2010/main" val="9890059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Market Acceptance</a:t>
            </a:r>
            <a:endParaRPr lang="en-US" dirty="0"/>
          </a:p>
        </p:txBody>
      </p:sp>
      <p:graphicFrame>
        <p:nvGraphicFramePr>
          <p:cNvPr id="4" name="Content Placeholder 3"/>
          <p:cNvGraphicFramePr>
            <a:graphicFrameLocks noGrp="1"/>
          </p:cNvGraphicFramePr>
          <p:nvPr>
            <p:ph idx="1"/>
            <p:extLst/>
          </p:nvPr>
        </p:nvGraphicFramePr>
        <p:xfrm>
          <a:off x="1956486" y="1563130"/>
          <a:ext cx="8229600" cy="5171302"/>
        </p:xfrm>
        <a:graphic>
          <a:graphicData uri="http://schemas.openxmlformats.org/drawingml/2006/table">
            <a:tbl>
              <a:tblPr firstRow="1" bandRow="1">
                <a:tableStyleId>{5C22544A-7EE6-4342-B048-85BDC9FD1C3A}</a:tableStyleId>
              </a:tblPr>
              <a:tblGrid>
                <a:gridCol w="4114800"/>
                <a:gridCol w="4114800"/>
              </a:tblGrid>
              <a:tr h="586946">
                <a:tc>
                  <a:txBody>
                    <a:bodyPr/>
                    <a:lstStyle/>
                    <a:p>
                      <a:pPr algn="ctr">
                        <a:spcBef>
                          <a:spcPct val="20000"/>
                        </a:spcBef>
                      </a:pPr>
                      <a:r>
                        <a:rPr lang="en-US" sz="1800" b="1" dirty="0" smtClean="0">
                          <a:solidFill>
                            <a:srgbClr val="FFFF00"/>
                          </a:solidFill>
                        </a:rPr>
                        <a:t>Business</a:t>
                      </a:r>
                    </a:p>
                    <a:p>
                      <a:pPr algn="ctr">
                        <a:spcBef>
                          <a:spcPct val="20000"/>
                        </a:spcBef>
                      </a:pPr>
                      <a:r>
                        <a:rPr lang="en-US" sz="1800" b="1" dirty="0" smtClean="0">
                          <a:solidFill>
                            <a:srgbClr val="FFFF00"/>
                          </a:solidFill>
                        </a:rPr>
                        <a:t>Perspective</a:t>
                      </a:r>
                      <a:endParaRPr lang="en-US" dirty="0">
                        <a:solidFill>
                          <a:srgbClr val="FFFF00"/>
                        </a:solidFill>
                      </a:endParaRPr>
                    </a:p>
                  </a:txBody>
                  <a:tcPr/>
                </a:tc>
                <a:tc>
                  <a:txBody>
                    <a:bodyPr/>
                    <a:lstStyle/>
                    <a:p>
                      <a:pPr algn="ctr">
                        <a:spcBef>
                          <a:spcPct val="20000"/>
                        </a:spcBef>
                      </a:pPr>
                      <a:r>
                        <a:rPr lang="en-US" sz="1800" b="1" dirty="0" smtClean="0">
                          <a:solidFill>
                            <a:srgbClr val="FFFF00"/>
                          </a:solidFill>
                        </a:rPr>
                        <a:t>Individual</a:t>
                      </a:r>
                    </a:p>
                    <a:p>
                      <a:pPr algn="ctr">
                        <a:spcBef>
                          <a:spcPct val="20000"/>
                        </a:spcBef>
                      </a:pPr>
                      <a:r>
                        <a:rPr lang="en-US" sz="1800" b="1" dirty="0" smtClean="0">
                          <a:solidFill>
                            <a:srgbClr val="FFFF00"/>
                          </a:solidFill>
                        </a:rPr>
                        <a:t>Perspective</a:t>
                      </a:r>
                      <a:endParaRPr lang="en-US" dirty="0">
                        <a:solidFill>
                          <a:srgbClr val="FFFF00"/>
                        </a:solidFill>
                      </a:endParaRPr>
                    </a:p>
                  </a:txBody>
                  <a:tcPr/>
                </a:tc>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Impact to revenue</a:t>
                      </a:r>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Impact to</a:t>
                      </a:r>
                      <a:r>
                        <a:rPr lang="en-US" sz="1800" baseline="0" dirty="0" smtClean="0"/>
                        <a:t> credibility</a:t>
                      </a:r>
                      <a:endParaRPr lang="en-US" sz="1800" dirty="0" smtClean="0"/>
                    </a:p>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Cost</a:t>
                      </a:r>
                      <a:r>
                        <a:rPr lang="en-US" sz="1800" baseline="0" dirty="0" smtClean="0"/>
                        <a:t> of rework</a:t>
                      </a:r>
                      <a:endParaRPr lang="en-US" sz="1800" dirty="0" smtClean="0"/>
                    </a:p>
                    <a:p>
                      <a:pPr algn="ctr"/>
                      <a:endParaRPr lang="en-US" sz="1800" dirty="0"/>
                    </a:p>
                  </a:txBody>
                  <a:tcPr anchor="ctr"/>
                </a:tc>
                <a:tc>
                  <a:txBody>
                    <a:bodyPr/>
                    <a:lstStyle/>
                    <a:p>
                      <a:pPr algn="ctr"/>
                      <a:r>
                        <a:rPr lang="en-US" sz="1800" dirty="0" smtClean="0"/>
                        <a:t>Priorities are often guided by other perceived constraints</a:t>
                      </a:r>
                      <a:endParaRPr lang="en-US" sz="1800" dirty="0"/>
                    </a:p>
                  </a:txBody>
                  <a:tcPr anchor="ctr"/>
                </a:tc>
              </a:tr>
              <a:tr h="2777304">
                <a:tc>
                  <a:txBody>
                    <a:bodyPr/>
                    <a:lstStyle/>
                    <a:p>
                      <a:endParaRPr lang="en-US" dirty="0"/>
                    </a:p>
                  </a:txBody>
                  <a:tcPr/>
                </a:tc>
                <a:tc>
                  <a:txBody>
                    <a:bodyPr/>
                    <a:lstStyle/>
                    <a:p>
                      <a:endParaRPr lang="en-US" dirty="0"/>
                    </a:p>
                  </a:txBody>
                  <a:tcPr/>
                </a:tc>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1474571" y="810278"/>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0070"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271362" name="Picture 2" descr="http://meship.com/Blog/wp-content/uploads/2012/03/CIO-worry-cloud-comput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2929" y="3997187"/>
            <a:ext cx="2599982" cy="27521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www.moviespad.com/photos/target-market-94d1d.jpg"/>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t="9284"/>
          <a:stretch/>
        </p:blipFill>
        <p:spPr bwMode="auto">
          <a:xfrm>
            <a:off x="2561971" y="4036012"/>
            <a:ext cx="3002681" cy="27160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136380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smtClean="0"/>
              <a:t>Collateral Damage</a:t>
            </a:r>
          </a:p>
        </p:txBody>
      </p:sp>
      <p:pic>
        <p:nvPicPr>
          <p:cNvPr id="28675" name="Picture 3" descr="London Ambulance Cra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617664"/>
            <a:ext cx="7907338" cy="524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2" name="WordArt 4"/>
          <p:cNvSpPr>
            <a:spLocks noChangeArrowheads="1" noChangeShapeType="1" noTextEdit="1"/>
          </p:cNvSpPr>
          <p:nvPr/>
        </p:nvSpPr>
        <p:spPr bwMode="auto">
          <a:xfrm>
            <a:off x="2857501" y="2481264"/>
            <a:ext cx="6162675" cy="1106487"/>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11 hour wait time</a:t>
            </a:r>
          </a:p>
        </p:txBody>
      </p:sp>
      <p:sp>
        <p:nvSpPr>
          <p:cNvPr id="53253" name="WordArt 5"/>
          <p:cNvSpPr>
            <a:spLocks noChangeArrowheads="1" noChangeShapeType="1" noTextEdit="1"/>
          </p:cNvSpPr>
          <p:nvPr/>
        </p:nvSpPr>
        <p:spPr bwMode="auto">
          <a:xfrm>
            <a:off x="2755901" y="4046539"/>
            <a:ext cx="6162675" cy="1106487"/>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20-30 deaths</a:t>
            </a:r>
          </a:p>
        </p:txBody>
      </p:sp>
    </p:spTree>
    <p:extLst>
      <p:ext uri="{BB962C8B-B14F-4D97-AF65-F5344CB8AC3E}">
        <p14:creationId xmlns:p14="http://schemas.microsoft.com/office/powerpoint/2010/main" val="1556078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0"/>
                                          </p:stCondLst>
                                        </p:cTn>
                                        <p:tgtEl>
                                          <p:spTgt spid="532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3" presetClass="entr" presetSubtype="0" fill="hold" grpId="0" nodeType="clickEffect">
                                  <p:stCondLst>
                                    <p:cond delay="0"/>
                                  </p:stCondLst>
                                  <p:childTnLst>
                                    <p:set>
                                      <p:cBhvr>
                                        <p:cTn id="10" dur="1" fill="hold">
                                          <p:stCondLst>
                                            <p:cond delay="0"/>
                                          </p:stCondLst>
                                        </p:cTn>
                                        <p:tgtEl>
                                          <p:spTgt spid="532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animBg="1"/>
      <p:bldP spid="532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 xmlns:a16="http://schemas.microsoft.com/office/drawing/2014/main" id="{D25B63BB-A026-46BD-B382-3C608E782A71}"/>
              </a:ext>
            </a:extLst>
          </p:cNvPr>
          <p:cNvSpPr>
            <a:spLocks noGrp="1"/>
          </p:cNvSpPr>
          <p:nvPr>
            <p:ph type="ctrTitle"/>
          </p:nvPr>
        </p:nvSpPr>
        <p:spPr>
          <a:xfrm>
            <a:off x="988828" y="1894495"/>
            <a:ext cx="10588493" cy="1799796"/>
          </a:xfrm>
        </p:spPr>
        <p:txBody>
          <a:bodyPr>
            <a:noAutofit/>
          </a:bodyPr>
          <a:lstStyle/>
          <a:p>
            <a:r>
              <a:rPr lang="en-US" sz="6000" dirty="0"/>
              <a:t>How do businesses deal with risk and uncertainty?</a:t>
            </a:r>
          </a:p>
        </p:txBody>
      </p:sp>
      <p:sp>
        <p:nvSpPr>
          <p:cNvPr id="11" name="Subtitle 10">
            <a:extLst>
              <a:ext uri="{FF2B5EF4-FFF2-40B4-BE49-F238E27FC236}">
                <a16:creationId xmlns="" xmlns:a16="http://schemas.microsoft.com/office/drawing/2014/main" id="{B3C5BD2C-36F1-4ED1-B786-DDBEE5105516}"/>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2887916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pPr eaLnBrk="1" hangingPunct="1"/>
            <a:r>
              <a:rPr lang="en-US" dirty="0"/>
              <a:t>Delivery Failure results in Collateral Damage</a:t>
            </a:r>
          </a:p>
        </p:txBody>
      </p:sp>
      <p:pic>
        <p:nvPicPr>
          <p:cNvPr id="29699" name="Picture 3" descr="denver-airport1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447801"/>
            <a:ext cx="5715000" cy="370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denverbag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2000" y="3813176"/>
            <a:ext cx="4826000" cy="304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942234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endParaRPr lang="en-US" dirty="0" smtClean="0"/>
          </a:p>
        </p:txBody>
      </p:sp>
      <p:pic>
        <p:nvPicPr>
          <p:cNvPr id="26627" name="Picture 3" descr="Blowout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2902" y="184150"/>
            <a:ext cx="9144000" cy="658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AutoShape 4"/>
          <p:cNvSpPr>
            <a:spLocks noChangeArrowheads="1"/>
          </p:cNvSpPr>
          <p:nvPr/>
        </p:nvSpPr>
        <p:spPr bwMode="auto">
          <a:xfrm>
            <a:off x="6096000" y="2911475"/>
            <a:ext cx="2362200" cy="1676400"/>
          </a:xfrm>
          <a:prstGeom prst="wedgeRoundRectCallout">
            <a:avLst>
              <a:gd name="adj1" fmla="val -43750"/>
              <a:gd name="adj2" fmla="val 70000"/>
              <a:gd name="adj3" fmla="val 16667"/>
            </a:avLst>
          </a:prstGeom>
          <a:solidFill>
            <a:schemeClr val="accent1"/>
          </a:solidFill>
          <a:ln w="9525">
            <a:solidFill>
              <a:schemeClr val="tx1"/>
            </a:solidFill>
            <a:miter lim="800000"/>
            <a:headEnd/>
            <a:tailEnd/>
          </a:ln>
        </p:spPr>
        <p:txBody>
          <a:bodyPr/>
          <a:lstStyle/>
          <a:p>
            <a:pPr algn="ctr"/>
            <a:r>
              <a:rPr lang="en-US" dirty="0"/>
              <a:t>I’m beginning to think it wasn’t such a good idea to turn off those unit tests</a:t>
            </a:r>
          </a:p>
        </p:txBody>
      </p:sp>
    </p:spTree>
    <p:extLst>
      <p:ext uri="{BB962C8B-B14F-4D97-AF65-F5344CB8AC3E}">
        <p14:creationId xmlns:p14="http://schemas.microsoft.com/office/powerpoint/2010/main" val="1214610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 calcmode="lin" valueType="num">
                                      <p:cBhvr>
                                        <p:cTn id="7" dur="500" fill="hold"/>
                                        <p:tgtEl>
                                          <p:spTgt spid="63492"/>
                                        </p:tgtEl>
                                        <p:attrNameLst>
                                          <p:attrName>ppt_w</p:attrName>
                                        </p:attrNameLst>
                                      </p:cBhvr>
                                      <p:tavLst>
                                        <p:tav tm="0">
                                          <p:val>
                                            <p:fltVal val="0"/>
                                          </p:val>
                                        </p:tav>
                                        <p:tav tm="100000">
                                          <p:val>
                                            <p:strVal val="#ppt_w"/>
                                          </p:val>
                                        </p:tav>
                                      </p:tavLst>
                                    </p:anim>
                                    <p:anim calcmode="lin" valueType="num">
                                      <p:cBhvr>
                                        <p:cTn id="8" dur="500" fill="hold"/>
                                        <p:tgtEl>
                                          <p:spTgt spid="63492"/>
                                        </p:tgtEl>
                                        <p:attrNameLst>
                                          <p:attrName>ppt_h</p:attrName>
                                        </p:attrNameLst>
                                      </p:cBhvr>
                                      <p:tavLst>
                                        <p:tav tm="0">
                                          <p:val>
                                            <p:fltVal val="0"/>
                                          </p:val>
                                        </p:tav>
                                        <p:tav tm="100000">
                                          <p:val>
                                            <p:strVal val="#ppt_h"/>
                                          </p:val>
                                        </p:tav>
                                      </p:tavLst>
                                    </p:anim>
                                    <p:animEffect transition="in" filter="fade">
                                      <p:cBhvr>
                                        <p:cTn id="9" dur="5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Collateral Damage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57922955"/>
              </p:ext>
            </p:extLst>
          </p:nvPr>
        </p:nvGraphicFramePr>
        <p:xfrm>
          <a:off x="1956486" y="1563130"/>
          <a:ext cx="8229600" cy="5171302"/>
        </p:xfrm>
        <a:graphic>
          <a:graphicData uri="http://schemas.openxmlformats.org/drawingml/2006/table">
            <a:tbl>
              <a:tblPr firstRow="1" bandRow="1">
                <a:tableStyleId>{5C22544A-7EE6-4342-B048-85BDC9FD1C3A}</a:tableStyleId>
              </a:tblPr>
              <a:tblGrid>
                <a:gridCol w="4114800"/>
                <a:gridCol w="4114800"/>
              </a:tblGrid>
              <a:tr h="586946">
                <a:tc>
                  <a:txBody>
                    <a:bodyPr/>
                    <a:lstStyle/>
                    <a:p>
                      <a:pPr algn="ctr">
                        <a:spcBef>
                          <a:spcPct val="20000"/>
                        </a:spcBef>
                      </a:pPr>
                      <a:r>
                        <a:rPr lang="en-US" sz="1800" b="1" dirty="0" smtClean="0">
                          <a:solidFill>
                            <a:srgbClr val="FFFF00"/>
                          </a:solidFill>
                        </a:rPr>
                        <a:t>Business</a:t>
                      </a:r>
                    </a:p>
                    <a:p>
                      <a:pPr algn="ctr">
                        <a:spcBef>
                          <a:spcPct val="20000"/>
                        </a:spcBef>
                      </a:pPr>
                      <a:r>
                        <a:rPr lang="en-US" sz="1800" b="1" dirty="0" smtClean="0">
                          <a:solidFill>
                            <a:srgbClr val="FFFF00"/>
                          </a:solidFill>
                        </a:rPr>
                        <a:t>Perspective</a:t>
                      </a:r>
                      <a:endParaRPr lang="en-US" dirty="0">
                        <a:solidFill>
                          <a:srgbClr val="FFFF00"/>
                        </a:solidFill>
                      </a:endParaRPr>
                    </a:p>
                  </a:txBody>
                  <a:tcPr/>
                </a:tc>
                <a:tc>
                  <a:txBody>
                    <a:bodyPr/>
                    <a:lstStyle/>
                    <a:p>
                      <a:pPr algn="ctr">
                        <a:spcBef>
                          <a:spcPct val="20000"/>
                        </a:spcBef>
                      </a:pPr>
                      <a:r>
                        <a:rPr lang="en-US" sz="1800" b="1" dirty="0" smtClean="0">
                          <a:solidFill>
                            <a:srgbClr val="FFFF00"/>
                          </a:solidFill>
                        </a:rPr>
                        <a:t>Individual</a:t>
                      </a:r>
                    </a:p>
                    <a:p>
                      <a:pPr algn="ctr">
                        <a:spcBef>
                          <a:spcPct val="20000"/>
                        </a:spcBef>
                      </a:pPr>
                      <a:r>
                        <a:rPr lang="en-US" sz="1800" b="1" dirty="0" smtClean="0">
                          <a:solidFill>
                            <a:srgbClr val="FFFF00"/>
                          </a:solidFill>
                        </a:rPr>
                        <a:t>Perspective</a:t>
                      </a:r>
                      <a:endParaRPr lang="en-US" dirty="0">
                        <a:solidFill>
                          <a:srgbClr val="FFFF00"/>
                        </a:solidFill>
                      </a:endParaRPr>
                    </a:p>
                  </a:txBody>
                  <a:tcPr/>
                </a:tc>
              </a:tr>
              <a:tr h="169905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Could be catastrophic</a:t>
                      </a:r>
                    </a:p>
                    <a:p>
                      <a:pPr algn="ctr"/>
                      <a:endParaRPr lang="en-US" sz="180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smtClean="0"/>
                        <a:t>Some</a:t>
                      </a:r>
                      <a:r>
                        <a:rPr lang="en-US" sz="1800" baseline="0" dirty="0" smtClean="0"/>
                        <a:t> individuals may be willing to take on more risk than desired</a:t>
                      </a:r>
                      <a:endParaRPr lang="en-US" sz="1800" dirty="0" smtClean="0"/>
                    </a:p>
                    <a:p>
                      <a:pPr algn="ctr"/>
                      <a:endParaRPr lang="en-US" sz="1800" dirty="0"/>
                    </a:p>
                  </a:txBody>
                  <a:tcPr anchor="ctr"/>
                </a:tc>
              </a:tr>
              <a:tr h="2777304">
                <a:tc>
                  <a:txBody>
                    <a:bodyPr/>
                    <a:lstStyle/>
                    <a:p>
                      <a:endParaRPr lang="en-US" dirty="0"/>
                    </a:p>
                  </a:txBody>
                  <a:tcPr/>
                </a:tc>
                <a:tc>
                  <a:txBody>
                    <a:bodyPr/>
                    <a:lstStyle/>
                    <a:p>
                      <a:endParaRPr lang="en-US" dirty="0"/>
                    </a:p>
                  </a:txBody>
                  <a:tcPr/>
                </a:tc>
              </a:tr>
            </a:tbl>
          </a:graphicData>
        </a:graphic>
      </p:graphicFrame>
      <p:pic>
        <p:nvPicPr>
          <p:cNvPr id="5" name="Picture 6" descr="http://aexcommercialfinancing.com/resources/small-business-finance.gif"/>
          <p:cNvPicPr>
            <a:picLocks noChangeAspect="1" noChangeArrowheads="1"/>
          </p:cNvPicPr>
          <p:nvPr/>
        </p:nvPicPr>
        <p:blipFill rotWithShape="1">
          <a:blip r:embed="rId3">
            <a:extLst>
              <a:ext uri="{28A0092B-C50C-407E-A947-70E740481C1C}">
                <a14:useLocalDpi xmlns:a14="http://schemas.microsoft.com/office/drawing/2010/main" val="0"/>
              </a:ext>
            </a:extLst>
          </a:blip>
          <a:srcRect l="11081" r="13515" b="9160"/>
          <a:stretch/>
        </p:blipFill>
        <p:spPr bwMode="auto">
          <a:xfrm>
            <a:off x="1474571" y="790833"/>
            <a:ext cx="1830919" cy="147045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ttp://www.warwick-associates.com/images/individual_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0070" y="0"/>
            <a:ext cx="1757931" cy="2261286"/>
          </a:xfrm>
          <a:prstGeom prst="rect">
            <a:avLst/>
          </a:prstGeom>
          <a:noFill/>
          <a:extLst>
            <a:ext uri="{909E8E84-426E-40DD-AFC4-6F175D3DCCD1}">
              <a14:hiddenFill xmlns:a14="http://schemas.microsoft.com/office/drawing/2010/main">
                <a:solidFill>
                  <a:srgbClr val="FFFFFF"/>
                </a:solidFill>
              </a14:hiddenFill>
            </a:ext>
          </a:extLst>
        </p:spPr>
      </p:pic>
      <p:pic>
        <p:nvPicPr>
          <p:cNvPr id="26829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6257" y="4058033"/>
            <a:ext cx="2549018" cy="24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8295" name="Picture 7" descr="http://thelibertyguardian.com/uploads/2010/03/lehman-brothers-collaps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60120" y="4150447"/>
            <a:ext cx="3543531" cy="221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223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normAutofit/>
          </a:bodyPr>
          <a:lstStyle/>
          <a:p>
            <a:r>
              <a:rPr lang="nl-NL" sz="4000" dirty="0">
                <a:solidFill>
                  <a:srgbClr val="000000"/>
                </a:solidFill>
              </a:rPr>
              <a:t>Risk management tools</a:t>
            </a:r>
          </a:p>
        </p:txBody>
      </p:sp>
      <p:sp>
        <p:nvSpPr>
          <p:cNvPr id="3" name="Subtitle 2"/>
          <p:cNvSpPr>
            <a:spLocks noGrp="1"/>
          </p:cNvSpPr>
          <p:nvPr>
            <p:ph type="subTitle" idx="1"/>
          </p:nvPr>
        </p:nvSpPr>
        <p:spPr/>
        <p:txBody>
          <a:bodyPr/>
          <a:lstStyle/>
          <a:p>
            <a:endParaRPr lang="en-US"/>
          </a:p>
        </p:txBody>
      </p:sp>
      <p:pic>
        <p:nvPicPr>
          <p:cNvPr id="4" name="Tijdelijke aanduiding voor inhoud 3" descr="skydivers.jpg"/>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t="5657" b="5657"/>
          <a:stretch/>
        </p:blipFill>
        <p:spPr>
          <a:xfrm>
            <a:off x="1707257" y="0"/>
            <a:ext cx="9285287" cy="6858000"/>
          </a:xfrm>
        </p:spPr>
      </p:pic>
      <p:sp>
        <p:nvSpPr>
          <p:cNvPr id="5" name="TextBox 4"/>
          <p:cNvSpPr txBox="1"/>
          <p:nvPr/>
        </p:nvSpPr>
        <p:spPr>
          <a:xfrm>
            <a:off x="1956048" y="188640"/>
            <a:ext cx="6948264" cy="646331"/>
          </a:xfrm>
          <a:prstGeom prst="rect">
            <a:avLst/>
          </a:prstGeom>
          <a:noFill/>
        </p:spPr>
        <p:txBody>
          <a:bodyPr wrap="square" rtlCol="0">
            <a:spAutoFit/>
          </a:bodyPr>
          <a:lstStyle/>
          <a:p>
            <a:r>
              <a:rPr lang="en-US" sz="3600" b="1" dirty="0">
                <a:solidFill>
                  <a:schemeClr val="bg1"/>
                </a:solidFill>
              </a:rPr>
              <a:t>Risk Management Tools</a:t>
            </a:r>
          </a:p>
        </p:txBody>
      </p:sp>
    </p:spTree>
    <p:extLst>
      <p:ext uri="{BB962C8B-B14F-4D97-AF65-F5344CB8AC3E}">
        <p14:creationId xmlns:p14="http://schemas.microsoft.com/office/powerpoint/2010/main" val="102500305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25046" y="4259693"/>
            <a:ext cx="3007151" cy="2130065"/>
          </a:xfrm>
        </p:spPr>
      </p:pic>
      <p:sp>
        <p:nvSpPr>
          <p:cNvPr id="9" name="TextBox 8"/>
          <p:cNvSpPr txBox="1"/>
          <p:nvPr/>
        </p:nvSpPr>
        <p:spPr>
          <a:xfrm>
            <a:off x="4425045" y="3608222"/>
            <a:ext cx="3094227" cy="461665"/>
          </a:xfrm>
          <a:prstGeom prst="rect">
            <a:avLst/>
          </a:prstGeom>
          <a:noFill/>
        </p:spPr>
        <p:txBody>
          <a:bodyPr wrap="square" rtlCol="0">
            <a:spAutoFit/>
          </a:bodyPr>
          <a:lstStyle/>
          <a:p>
            <a:r>
              <a:rPr lang="en-US" sz="2400" dirty="0"/>
              <a:t>Value of Information</a:t>
            </a:r>
          </a:p>
        </p:txBody>
      </p:sp>
      <p:sp>
        <p:nvSpPr>
          <p:cNvPr id="14" name="TextBox 13"/>
          <p:cNvSpPr txBox="1"/>
          <p:nvPr/>
        </p:nvSpPr>
        <p:spPr>
          <a:xfrm>
            <a:off x="804606" y="3608221"/>
            <a:ext cx="3094227" cy="461665"/>
          </a:xfrm>
          <a:prstGeom prst="rect">
            <a:avLst/>
          </a:prstGeom>
          <a:noFill/>
        </p:spPr>
        <p:txBody>
          <a:bodyPr wrap="square" rtlCol="0">
            <a:spAutoFit/>
          </a:bodyPr>
          <a:lstStyle/>
          <a:p>
            <a:r>
              <a:rPr lang="en-US" sz="2400" dirty="0"/>
              <a:t>Value of Uncertainty</a:t>
            </a: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428" y="4233551"/>
            <a:ext cx="3260396" cy="2222997"/>
          </a:xfrm>
          <a:prstGeom prst="rect">
            <a:avLst/>
          </a:prstGeom>
        </p:spPr>
      </p:pic>
      <p:sp>
        <p:nvSpPr>
          <p:cNvPr id="13" name="TextBox 12"/>
          <p:cNvSpPr txBox="1"/>
          <p:nvPr/>
        </p:nvSpPr>
        <p:spPr>
          <a:xfrm>
            <a:off x="5046966" y="310139"/>
            <a:ext cx="3094227" cy="461665"/>
          </a:xfrm>
          <a:prstGeom prst="rect">
            <a:avLst/>
          </a:prstGeom>
          <a:noFill/>
        </p:spPr>
        <p:txBody>
          <a:bodyPr wrap="square" rtlCol="0">
            <a:spAutoFit/>
          </a:bodyPr>
          <a:lstStyle/>
          <a:p>
            <a:r>
              <a:rPr lang="en-US" sz="2400" dirty="0"/>
              <a:t>Tornado Chart</a:t>
            </a:r>
          </a:p>
        </p:txBody>
      </p:sp>
      <p:sp>
        <p:nvSpPr>
          <p:cNvPr id="16" name="TextBox 15"/>
          <p:cNvSpPr txBox="1"/>
          <p:nvPr/>
        </p:nvSpPr>
        <p:spPr>
          <a:xfrm>
            <a:off x="897994" y="317714"/>
            <a:ext cx="3094227" cy="461665"/>
          </a:xfrm>
          <a:prstGeom prst="rect">
            <a:avLst/>
          </a:prstGeom>
          <a:noFill/>
        </p:spPr>
        <p:txBody>
          <a:bodyPr wrap="square" rtlCol="0">
            <a:spAutoFit/>
          </a:bodyPr>
          <a:lstStyle/>
          <a:p>
            <a:r>
              <a:rPr lang="en-US" sz="2400" dirty="0"/>
              <a:t>Real Options</a:t>
            </a:r>
          </a:p>
        </p:txBody>
      </p:sp>
      <p:pic>
        <p:nvPicPr>
          <p:cNvPr id="18" name="Picture 3"/>
          <p:cNvPicPr>
            <a:picLocks noChangeAspect="1" noChangeArrowheads="1"/>
          </p:cNvPicPr>
          <p:nvPr/>
        </p:nvPicPr>
        <p:blipFill>
          <a:blip r:embed="rId4">
            <a:extLst>
              <a:ext uri="{28A0092B-C50C-407E-A947-70E740481C1C}">
                <a14:useLocalDpi xmlns:a14="http://schemas.microsoft.com/office/drawing/2010/main" val="0"/>
              </a:ext>
            </a:extLst>
          </a:blip>
          <a:srcRect l="4146" t="5511" r="3835" b="2907"/>
          <a:stretch>
            <a:fillRect/>
          </a:stretch>
        </p:blipFill>
        <p:spPr bwMode="auto">
          <a:xfrm>
            <a:off x="4811282" y="969186"/>
            <a:ext cx="3274306" cy="2188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
          <p:cNvGrpSpPr/>
          <p:nvPr/>
        </p:nvGrpSpPr>
        <p:grpSpPr>
          <a:xfrm>
            <a:off x="626877" y="969185"/>
            <a:ext cx="3143696" cy="1976425"/>
            <a:chOff x="1524000" y="2353977"/>
            <a:chExt cx="9144000" cy="4419600"/>
          </a:xfrm>
        </p:grpSpPr>
        <p:pic>
          <p:nvPicPr>
            <p:cNvPr id="1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2353977"/>
              <a:ext cx="281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0" y="2353977"/>
              <a:ext cx="2667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24800" y="2353977"/>
              <a:ext cx="274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78083" y="4233551"/>
            <a:ext cx="2507531" cy="2182348"/>
          </a:xfrm>
          <a:prstGeom prst="rect">
            <a:avLst/>
          </a:prstGeom>
        </p:spPr>
      </p:pic>
      <p:sp>
        <p:nvSpPr>
          <p:cNvPr id="22" name="TextBox 21"/>
          <p:cNvSpPr txBox="1"/>
          <p:nvPr/>
        </p:nvSpPr>
        <p:spPr>
          <a:xfrm>
            <a:off x="8045484" y="3618287"/>
            <a:ext cx="3094227" cy="461665"/>
          </a:xfrm>
          <a:prstGeom prst="rect">
            <a:avLst/>
          </a:prstGeom>
          <a:noFill/>
        </p:spPr>
        <p:txBody>
          <a:bodyPr wrap="square" rtlCol="0">
            <a:spAutoFit/>
          </a:bodyPr>
          <a:lstStyle/>
          <a:p>
            <a:r>
              <a:rPr lang="en-US" sz="2400" dirty="0"/>
              <a:t>Value of Flexibility</a:t>
            </a:r>
          </a:p>
        </p:txBody>
      </p:sp>
    </p:spTree>
    <p:extLst>
      <p:ext uri="{BB962C8B-B14F-4D97-AF65-F5344CB8AC3E}">
        <p14:creationId xmlns:p14="http://schemas.microsoft.com/office/powerpoint/2010/main" val="29776888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Real Options</a:t>
            </a:r>
          </a:p>
        </p:txBody>
      </p:sp>
      <p:sp>
        <p:nvSpPr>
          <p:cNvPr id="3" name="Content Placeholder 2"/>
          <p:cNvSpPr>
            <a:spLocks noGrp="1"/>
          </p:cNvSpPr>
          <p:nvPr>
            <p:ph idx="1"/>
          </p:nvPr>
        </p:nvSpPr>
        <p:spPr/>
        <p:txBody>
          <a:bodyPr/>
          <a:lstStyle/>
          <a:p>
            <a:pPr marL="0" indent="0">
              <a:buNone/>
            </a:pPr>
            <a:r>
              <a:rPr lang="en-US" dirty="0"/>
              <a:t>The right — but not the obligation — to undertake certain actions prior to an expiry date</a:t>
            </a:r>
          </a:p>
        </p:txBody>
      </p:sp>
      <p:pic>
        <p:nvPicPr>
          <p:cNvPr id="271362" name="Picture 2" descr="http://careerstrategiesgroup.com/wp-content/uploads/2010/08/career-options11.jpg"/>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9479" y="2936854"/>
            <a:ext cx="5143500" cy="2085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2712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Airline Tickets</a:t>
            </a:r>
          </a:p>
        </p:txBody>
      </p:sp>
      <p:pic>
        <p:nvPicPr>
          <p:cNvPr id="269314" name="Picture 2" descr="http://upload.wikimedia.org/wikipedia/commons/9/9d/NWA_Airline_Ticket_JL270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2604" y="1627469"/>
            <a:ext cx="6286500" cy="2752725"/>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2133600" y="4581145"/>
            <a:ext cx="8229600" cy="1386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r>
              <a:rPr lang="en-US" kern="0" dirty="0"/>
              <a:t>The right — but not the obligation — to undertake certain actions prior to an expiry date</a:t>
            </a:r>
          </a:p>
        </p:txBody>
      </p:sp>
    </p:spTree>
    <p:extLst>
      <p:ext uri="{BB962C8B-B14F-4D97-AF65-F5344CB8AC3E}">
        <p14:creationId xmlns:p14="http://schemas.microsoft.com/office/powerpoint/2010/main" val="182688551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71400"/>
            <a:ext cx="10515600" cy="1325563"/>
          </a:xfrm>
        </p:spPr>
        <p:txBody>
          <a:bodyPr/>
          <a:lstStyle/>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344" y="189248"/>
            <a:ext cx="8008281" cy="60062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156591"/>
            <a:ext cx="3672408" cy="5508612"/>
          </a:xfrm>
          <a:prstGeom prst="rect">
            <a:avLst/>
          </a:prstGeom>
        </p:spPr>
      </p:pic>
    </p:spTree>
    <p:extLst>
      <p:ext uri="{BB962C8B-B14F-4D97-AF65-F5344CB8AC3E}">
        <p14:creationId xmlns:p14="http://schemas.microsoft.com/office/powerpoint/2010/main" val="33432407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Options</a:t>
            </a:r>
            <a:br>
              <a:rPr lang="en-US" dirty="0"/>
            </a:br>
            <a:endParaRPr lang="en-US" dirty="0"/>
          </a:p>
        </p:txBody>
      </p:sp>
      <p:sp>
        <p:nvSpPr>
          <p:cNvPr id="3" name="Content Placeholder 2"/>
          <p:cNvSpPr>
            <a:spLocks noGrp="1"/>
          </p:cNvSpPr>
          <p:nvPr>
            <p:ph idx="1"/>
          </p:nvPr>
        </p:nvSpPr>
        <p:spPr>
          <a:xfrm>
            <a:off x="1943100" y="5650600"/>
            <a:ext cx="8229600" cy="866294"/>
          </a:xfrm>
        </p:spPr>
        <p:txBody>
          <a:bodyPr/>
          <a:lstStyle/>
          <a:p>
            <a:pPr marL="0" indent="0">
              <a:buNone/>
            </a:pPr>
            <a:r>
              <a:rPr lang="en-US" dirty="0"/>
              <a:t>The right, but not the obligation to take some action prior to an expiry date</a:t>
            </a:r>
          </a:p>
        </p:txBody>
      </p:sp>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052736"/>
            <a:ext cx="28194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052736"/>
            <a:ext cx="26670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1052736"/>
            <a:ext cx="2743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534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Do you have a choice?</a:t>
            </a:r>
          </a:p>
        </p:txBody>
      </p:sp>
      <p:sp>
        <p:nvSpPr>
          <p:cNvPr id="5" name="Rechthoek 4"/>
          <p:cNvSpPr/>
          <p:nvPr/>
        </p:nvSpPr>
        <p:spPr>
          <a:xfrm>
            <a:off x="6023992" y="1340768"/>
            <a:ext cx="3384376" cy="1440160"/>
          </a:xfrm>
          <a:prstGeom prst="rect">
            <a:avLst/>
          </a:prstGeom>
          <a:solidFill>
            <a:srgbClr val="00009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Option</a:t>
            </a:r>
          </a:p>
        </p:txBody>
      </p:sp>
      <p:sp>
        <p:nvSpPr>
          <p:cNvPr id="7" name="Rechthoek 6"/>
          <p:cNvSpPr/>
          <p:nvPr/>
        </p:nvSpPr>
        <p:spPr>
          <a:xfrm>
            <a:off x="2223544" y="5043190"/>
            <a:ext cx="4216499" cy="1440160"/>
          </a:xfrm>
          <a:prstGeom prst="rect">
            <a:avLst/>
          </a:prstGeom>
          <a:solidFill>
            <a:schemeClr val="accent2">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t>Commitment</a:t>
            </a:r>
          </a:p>
        </p:txBody>
      </p:sp>
      <p:sp>
        <p:nvSpPr>
          <p:cNvPr id="8" name="Rechthoek 7"/>
          <p:cNvSpPr/>
          <p:nvPr/>
        </p:nvSpPr>
        <p:spPr>
          <a:xfrm>
            <a:off x="4403812" y="3189675"/>
            <a:ext cx="3384376" cy="1440160"/>
          </a:xfrm>
          <a:prstGeom prst="rect">
            <a:avLst/>
          </a:prstGeom>
          <a:solidFill>
            <a:schemeClr val="accent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chemeClr val="tx1"/>
                </a:solidFill>
              </a:rPr>
              <a:t>Decision</a:t>
            </a:r>
          </a:p>
        </p:txBody>
      </p:sp>
    </p:spTree>
    <p:extLst>
      <p:ext uri="{BB962C8B-B14F-4D97-AF65-F5344CB8AC3E}">
        <p14:creationId xmlns:p14="http://schemas.microsoft.com/office/powerpoint/2010/main" val="282740229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191344" y="332656"/>
            <a:ext cx="3817640" cy="1325563"/>
          </a:xfrm>
        </p:spPr>
        <p:txBody>
          <a:bodyPr>
            <a:normAutofit fontScale="90000"/>
          </a:bodyPr>
          <a:lstStyle/>
          <a:p>
            <a:pPr eaLnBrk="1" hangingPunct="1"/>
            <a:r>
              <a:rPr lang="en-US" dirty="0"/>
              <a:t>Weather Forecasting:</a:t>
            </a:r>
            <a:br>
              <a:rPr lang="en-US" dirty="0"/>
            </a:br>
            <a:r>
              <a:rPr lang="en-US" dirty="0"/>
              <a:t>Hurricane Rita</a:t>
            </a:r>
          </a:p>
        </p:txBody>
      </p:sp>
      <p:graphicFrame>
        <p:nvGraphicFramePr>
          <p:cNvPr id="1026" name="Object 3"/>
          <p:cNvGraphicFramePr>
            <a:graphicFrameLocks noGrp="1" noChangeAspect="1"/>
          </p:cNvGraphicFramePr>
          <p:nvPr>
            <p:ph idx="1"/>
          </p:nvPr>
        </p:nvGraphicFramePr>
        <p:xfrm>
          <a:off x="3594843" y="243458"/>
          <a:ext cx="8405813" cy="6515100"/>
        </p:xfrm>
        <a:graphic>
          <a:graphicData uri="http://schemas.openxmlformats.org/presentationml/2006/ole">
            <mc:AlternateContent xmlns:mc="http://schemas.openxmlformats.org/markup-compatibility/2006">
              <mc:Choice xmlns:v="urn:schemas-microsoft-com:vml" Requires="v">
                <p:oleObj spid="_x0000_s2066" name="HiJaak" r:id="rId4" imgW="1800000" imgH="1395015" progId="">
                  <p:embed/>
                </p:oleObj>
              </mc:Choice>
              <mc:Fallback>
                <p:oleObj name="HiJaak" r:id="rId4" imgW="1800000" imgH="1395015" progId="">
                  <p:embed/>
                  <p:pic>
                    <p:nvPicPr>
                      <p:cNvPr id="1026" name="Object 3"/>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94843" y="243458"/>
                        <a:ext cx="8405813" cy="6515100"/>
                      </a:xfrm>
                      <a:prstGeom prst="rect">
                        <a:avLst/>
                      </a:prstGeom>
                      <a:solidFill>
                        <a:schemeClr val="bg1"/>
                      </a:solidFill>
                      <a:ln>
                        <a:noFill/>
                      </a:ln>
                      <a:effectLst/>
                    </p:spPr>
                  </p:pic>
                </p:oleObj>
              </mc:Fallback>
            </mc:AlternateContent>
          </a:graphicData>
        </a:graphic>
      </p:graphicFrame>
      <p:sp>
        <p:nvSpPr>
          <p:cNvPr id="4" name="Freeform 4"/>
          <p:cNvSpPr>
            <a:spLocks/>
          </p:cNvSpPr>
          <p:nvPr/>
        </p:nvSpPr>
        <p:spPr bwMode="auto">
          <a:xfrm>
            <a:off x="8040216" y="3501008"/>
            <a:ext cx="1181100" cy="1765300"/>
          </a:xfrm>
          <a:custGeom>
            <a:avLst/>
            <a:gdLst>
              <a:gd name="T0" fmla="*/ 2147483647 w 744"/>
              <a:gd name="T1" fmla="*/ 2147483647 h 1112"/>
              <a:gd name="T2" fmla="*/ 2147483647 w 744"/>
              <a:gd name="T3" fmla="*/ 2147483647 h 1112"/>
              <a:gd name="T4" fmla="*/ 2147483647 w 744"/>
              <a:gd name="T5" fmla="*/ 2147483647 h 1112"/>
              <a:gd name="T6" fmla="*/ 2147483647 w 744"/>
              <a:gd name="T7" fmla="*/ 2147483647 h 1112"/>
              <a:gd name="T8" fmla="*/ 2147483647 w 744"/>
              <a:gd name="T9" fmla="*/ 2147483647 h 1112"/>
              <a:gd name="T10" fmla="*/ 2147483647 w 744"/>
              <a:gd name="T11" fmla="*/ 2147483647 h 1112"/>
              <a:gd name="T12" fmla="*/ 2147483647 w 744"/>
              <a:gd name="T13" fmla="*/ 2147483647 h 1112"/>
              <a:gd name="T14" fmla="*/ 2147483647 w 744"/>
              <a:gd name="T15" fmla="*/ 2147483647 h 1112"/>
              <a:gd name="T16" fmla="*/ 2147483647 w 744"/>
              <a:gd name="T17" fmla="*/ 2147483647 h 1112"/>
              <a:gd name="T18" fmla="*/ 2147483647 w 744"/>
              <a:gd name="T19" fmla="*/ 2147483647 h 1112"/>
              <a:gd name="T20" fmla="*/ 2147483647 w 744"/>
              <a:gd name="T21" fmla="*/ 2147483647 h 1112"/>
              <a:gd name="T22" fmla="*/ 2147483647 w 744"/>
              <a:gd name="T23" fmla="*/ 2147483647 h 1112"/>
              <a:gd name="T24" fmla="*/ 2147483647 w 744"/>
              <a:gd name="T25" fmla="*/ 2147483647 h 1112"/>
              <a:gd name="T26" fmla="*/ 2147483647 w 744"/>
              <a:gd name="T27" fmla="*/ 2147483647 h 1112"/>
              <a:gd name="T28" fmla="*/ 2147483647 w 744"/>
              <a:gd name="T29" fmla="*/ 2147483647 h 1112"/>
              <a:gd name="T30" fmla="*/ 2147483647 w 744"/>
              <a:gd name="T31" fmla="*/ 2147483647 h 1112"/>
              <a:gd name="T32" fmla="*/ 2147483647 w 744"/>
              <a:gd name="T33" fmla="*/ 0 h 1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44"/>
              <a:gd name="T52" fmla="*/ 0 h 1112"/>
              <a:gd name="T53" fmla="*/ 744 w 744"/>
              <a:gd name="T54" fmla="*/ 1112 h 11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44" h="1112">
                <a:moveTo>
                  <a:pt x="744" y="1112"/>
                </a:moveTo>
                <a:cubicBezTo>
                  <a:pt x="705" y="1095"/>
                  <a:pt x="664" y="1085"/>
                  <a:pt x="624" y="1072"/>
                </a:cubicBezTo>
                <a:cubicBezTo>
                  <a:pt x="614" y="1069"/>
                  <a:pt x="602" y="1069"/>
                  <a:pt x="592" y="1064"/>
                </a:cubicBezTo>
                <a:cubicBezTo>
                  <a:pt x="559" y="1045"/>
                  <a:pt x="485" y="1014"/>
                  <a:pt x="452" y="992"/>
                </a:cubicBezTo>
                <a:cubicBezTo>
                  <a:pt x="428" y="980"/>
                  <a:pt x="388" y="937"/>
                  <a:pt x="372" y="932"/>
                </a:cubicBezTo>
                <a:cubicBezTo>
                  <a:pt x="344" y="904"/>
                  <a:pt x="331" y="894"/>
                  <a:pt x="300" y="872"/>
                </a:cubicBezTo>
                <a:cubicBezTo>
                  <a:pt x="287" y="863"/>
                  <a:pt x="276" y="850"/>
                  <a:pt x="264" y="840"/>
                </a:cubicBezTo>
                <a:cubicBezTo>
                  <a:pt x="246" y="825"/>
                  <a:pt x="212" y="786"/>
                  <a:pt x="192" y="760"/>
                </a:cubicBezTo>
                <a:cubicBezTo>
                  <a:pt x="181" y="741"/>
                  <a:pt x="157" y="711"/>
                  <a:pt x="140" y="688"/>
                </a:cubicBezTo>
                <a:cubicBezTo>
                  <a:pt x="125" y="665"/>
                  <a:pt x="115" y="657"/>
                  <a:pt x="100" y="620"/>
                </a:cubicBezTo>
                <a:cubicBezTo>
                  <a:pt x="96" y="596"/>
                  <a:pt x="70" y="486"/>
                  <a:pt x="52" y="468"/>
                </a:cubicBezTo>
                <a:cubicBezTo>
                  <a:pt x="34" y="415"/>
                  <a:pt x="39" y="399"/>
                  <a:pt x="28" y="344"/>
                </a:cubicBezTo>
                <a:cubicBezTo>
                  <a:pt x="32" y="285"/>
                  <a:pt x="0" y="268"/>
                  <a:pt x="20" y="220"/>
                </a:cubicBezTo>
                <a:cubicBezTo>
                  <a:pt x="29" y="203"/>
                  <a:pt x="72" y="143"/>
                  <a:pt x="88" y="132"/>
                </a:cubicBezTo>
                <a:cubicBezTo>
                  <a:pt x="136" y="60"/>
                  <a:pt x="132" y="95"/>
                  <a:pt x="200" y="44"/>
                </a:cubicBezTo>
                <a:cubicBezTo>
                  <a:pt x="220" y="29"/>
                  <a:pt x="237" y="20"/>
                  <a:pt x="260" y="8"/>
                </a:cubicBezTo>
                <a:cubicBezTo>
                  <a:pt x="277" y="1"/>
                  <a:pt x="297" y="1"/>
                  <a:pt x="304" y="0"/>
                </a:cubicBezTo>
              </a:path>
            </a:pathLst>
          </a:custGeom>
          <a:noFill/>
          <a:ln w="57150">
            <a:solidFill>
              <a:srgbClr val="F4FDA1"/>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dirty="0"/>
          </a:p>
        </p:txBody>
      </p:sp>
    </p:spTree>
    <p:extLst>
      <p:ext uri="{BB962C8B-B14F-4D97-AF65-F5344CB8AC3E}">
        <p14:creationId xmlns:p14="http://schemas.microsoft.com/office/powerpoint/2010/main" val="11628540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t="16409" b="33791"/>
          <a:stretch>
            <a:fillRect/>
          </a:stretch>
        </p:blipFill>
        <p:spPr bwMode="auto">
          <a:xfrm>
            <a:off x="1524000" y="0"/>
            <a:ext cx="9144000" cy="6858000"/>
          </a:xfrm>
          <a:prstGeom prst="rect">
            <a:avLst/>
          </a:prstGeom>
          <a:noFill/>
          <a:ln w="9525">
            <a:noFill/>
            <a:miter lim="800000"/>
            <a:headEnd/>
            <a:tailEnd/>
          </a:ln>
        </p:spPr>
      </p:pic>
    </p:spTree>
    <p:extLst>
      <p:ext uri="{BB962C8B-B14F-4D97-AF65-F5344CB8AC3E}">
        <p14:creationId xmlns:p14="http://schemas.microsoft.com/office/powerpoint/2010/main" val="296795536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3149" y="140783"/>
            <a:ext cx="4426668" cy="863823"/>
          </a:xfrm>
        </p:spPr>
        <p:txBody>
          <a:bodyPr>
            <a:normAutofit fontScale="90000"/>
          </a:bodyPr>
          <a:lstStyle/>
          <a:p>
            <a:pPr eaLnBrk="1" hangingPunct="1"/>
            <a:r>
              <a:rPr lang="en-US" dirty="0"/>
              <a:t>Which risks are important?</a:t>
            </a:r>
          </a:p>
        </p:txBody>
      </p:sp>
      <p:pic>
        <p:nvPicPr>
          <p:cNvPr id="22531" name="Picture 3" descr="RiskSharpEdgesSign"/>
          <p:cNvPicPr>
            <a:picLocks noChangeAspect="1" noChangeArrowheads="1"/>
          </p:cNvPicPr>
          <p:nvPr/>
        </p:nvPicPr>
        <p:blipFill>
          <a:blip r:embed="rId3">
            <a:extLst>
              <a:ext uri="{28A0092B-C50C-407E-A947-70E740481C1C}">
                <a14:useLocalDpi xmlns:a14="http://schemas.microsoft.com/office/drawing/2010/main" val="0"/>
              </a:ext>
            </a:extLst>
          </a:blip>
          <a:srcRect l="4379" t="7835" r="3835" b="3116"/>
          <a:stretch>
            <a:fillRect/>
          </a:stretch>
        </p:blipFill>
        <p:spPr bwMode="auto">
          <a:xfrm>
            <a:off x="4439816" y="140783"/>
            <a:ext cx="7427912" cy="665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3236515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dirty="0"/>
              <a:t>Tornado Chart: Which Uncertainties Are Important?</a:t>
            </a:r>
          </a:p>
        </p:txBody>
      </p:sp>
      <p:pic>
        <p:nvPicPr>
          <p:cNvPr id="2355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146" t="5511" r="3835" b="2907"/>
          <a:stretch>
            <a:fillRect/>
          </a:stretch>
        </p:blipFill>
        <p:spPr bwMode="auto">
          <a:xfrm>
            <a:off x="1454224" y="1556792"/>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9061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of Uncertainty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33890" y="1296615"/>
            <a:ext cx="7324220" cy="4013673"/>
          </a:xfrm>
          <a:prstGeom prst="rect">
            <a:avLst/>
          </a:prstGeom>
        </p:spPr>
      </p:pic>
      <p:sp>
        <p:nvSpPr>
          <p:cNvPr id="5" name="TextBox 4"/>
          <p:cNvSpPr txBox="1"/>
          <p:nvPr/>
        </p:nvSpPr>
        <p:spPr>
          <a:xfrm>
            <a:off x="3878944" y="1691491"/>
            <a:ext cx="2384854" cy="954107"/>
          </a:xfrm>
          <a:prstGeom prst="rect">
            <a:avLst/>
          </a:prstGeom>
          <a:noFill/>
        </p:spPr>
        <p:txBody>
          <a:bodyPr wrap="square" rtlCol="0">
            <a:spAutoFit/>
          </a:bodyPr>
          <a:lstStyle/>
          <a:p>
            <a:r>
              <a:rPr lang="en-US" sz="2800" dirty="0"/>
              <a:t>Efficient Frontier</a:t>
            </a:r>
          </a:p>
        </p:txBody>
      </p:sp>
      <p:sp>
        <p:nvSpPr>
          <p:cNvPr id="6" name="Oval 5"/>
          <p:cNvSpPr/>
          <p:nvPr/>
        </p:nvSpPr>
        <p:spPr>
          <a:xfrm>
            <a:off x="8410524" y="2796439"/>
            <a:ext cx="296562" cy="2718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H="1">
            <a:off x="7836493" y="2944721"/>
            <a:ext cx="549318" cy="319772"/>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0" y="5310288"/>
            <a:ext cx="11647918" cy="1309598"/>
          </a:xfrm>
          <a:prstGeom prst="rect">
            <a:avLst/>
          </a:prstGeom>
        </p:spPr>
        <p:txBody>
          <a:bodyPr vert="horz" lIns="91440" tIns="45720" rIns="91440" bIns="45720" rtlCol="0" anchor="ctr">
            <a:normAutofit/>
          </a:bodyPr>
          <a:lstStyle>
            <a:lvl1pPr algn="ctr" defTabSz="685800">
              <a:spcBef>
                <a:spcPct val="0"/>
              </a:spcBef>
              <a:buNone/>
              <a:defRPr lang="pl-PL" sz="4000" b="1">
                <a:solidFill>
                  <a:srgbClr val="714989"/>
                </a:solidFill>
                <a:latin typeface="+mj-lt"/>
                <a:ea typeface="+mj-ea"/>
                <a:cs typeface="Arial" pitchFamily="34" charset="0"/>
              </a:defRPr>
            </a:lvl1pPr>
          </a:lstStyle>
          <a:p>
            <a:r>
              <a:rPr lang="en-US" dirty="0"/>
              <a:t>Eliminating Risk/Uncertainty is not the Goal!</a:t>
            </a:r>
          </a:p>
        </p:txBody>
      </p:sp>
    </p:spTree>
    <p:extLst>
      <p:ext uri="{BB962C8B-B14F-4D97-AF65-F5344CB8AC3E}">
        <p14:creationId xmlns:p14="http://schemas.microsoft.com/office/powerpoint/2010/main" val="3027389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right)">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Product Delivery </a:t>
            </a:r>
            <a:r>
              <a:rPr lang="en-US" dirty="0"/>
              <a:t>Tornado Example</a:t>
            </a:r>
          </a:p>
        </p:txBody>
      </p:sp>
      <p:graphicFrame>
        <p:nvGraphicFramePr>
          <p:cNvPr id="5" name="Table 4"/>
          <p:cNvGraphicFramePr>
            <a:graphicFrameLocks noGrp="1"/>
          </p:cNvGraphicFramePr>
          <p:nvPr/>
        </p:nvGraphicFramePr>
        <p:xfrm>
          <a:off x="2244808" y="2106825"/>
          <a:ext cx="7891851" cy="2984159"/>
        </p:xfrm>
        <a:graphic>
          <a:graphicData uri="http://schemas.openxmlformats.org/drawingml/2006/table">
            <a:tbl>
              <a:tblPr/>
              <a:tblGrid>
                <a:gridCol w="3069941">
                  <a:extLst>
                    <a:ext uri="{9D8B030D-6E8A-4147-A177-3AD203B41FA5}">
                      <a16:colId xmlns="" xmlns:a16="http://schemas.microsoft.com/office/drawing/2014/main" val="20000"/>
                    </a:ext>
                  </a:extLst>
                </a:gridCol>
                <a:gridCol w="482191">
                  <a:extLst>
                    <a:ext uri="{9D8B030D-6E8A-4147-A177-3AD203B41FA5}">
                      <a16:colId xmlns="" xmlns:a16="http://schemas.microsoft.com/office/drawing/2014/main" val="20001"/>
                    </a:ext>
                  </a:extLst>
                </a:gridCol>
                <a:gridCol w="482191">
                  <a:extLst>
                    <a:ext uri="{9D8B030D-6E8A-4147-A177-3AD203B41FA5}">
                      <a16:colId xmlns="" xmlns:a16="http://schemas.microsoft.com/office/drawing/2014/main" val="20002"/>
                    </a:ext>
                  </a:extLst>
                </a:gridCol>
                <a:gridCol w="482191">
                  <a:extLst>
                    <a:ext uri="{9D8B030D-6E8A-4147-A177-3AD203B41FA5}">
                      <a16:colId xmlns="" xmlns:a16="http://schemas.microsoft.com/office/drawing/2014/main" val="20003"/>
                    </a:ext>
                  </a:extLst>
                </a:gridCol>
                <a:gridCol w="482191">
                  <a:extLst>
                    <a:ext uri="{9D8B030D-6E8A-4147-A177-3AD203B41FA5}">
                      <a16:colId xmlns="" xmlns:a16="http://schemas.microsoft.com/office/drawing/2014/main" val="20004"/>
                    </a:ext>
                  </a:extLst>
                </a:gridCol>
                <a:gridCol w="482191">
                  <a:extLst>
                    <a:ext uri="{9D8B030D-6E8A-4147-A177-3AD203B41FA5}">
                      <a16:colId xmlns="" xmlns:a16="http://schemas.microsoft.com/office/drawing/2014/main" val="20005"/>
                    </a:ext>
                  </a:extLst>
                </a:gridCol>
                <a:gridCol w="482191">
                  <a:extLst>
                    <a:ext uri="{9D8B030D-6E8A-4147-A177-3AD203B41FA5}">
                      <a16:colId xmlns="" xmlns:a16="http://schemas.microsoft.com/office/drawing/2014/main" val="20006"/>
                    </a:ext>
                  </a:extLst>
                </a:gridCol>
                <a:gridCol w="482191">
                  <a:extLst>
                    <a:ext uri="{9D8B030D-6E8A-4147-A177-3AD203B41FA5}">
                      <a16:colId xmlns="" xmlns:a16="http://schemas.microsoft.com/office/drawing/2014/main" val="20007"/>
                    </a:ext>
                  </a:extLst>
                </a:gridCol>
                <a:gridCol w="482191">
                  <a:extLst>
                    <a:ext uri="{9D8B030D-6E8A-4147-A177-3AD203B41FA5}">
                      <a16:colId xmlns="" xmlns:a16="http://schemas.microsoft.com/office/drawing/2014/main" val="20008"/>
                    </a:ext>
                  </a:extLst>
                </a:gridCol>
                <a:gridCol w="482191">
                  <a:extLst>
                    <a:ext uri="{9D8B030D-6E8A-4147-A177-3AD203B41FA5}">
                      <a16:colId xmlns="" xmlns:a16="http://schemas.microsoft.com/office/drawing/2014/main" val="20009"/>
                    </a:ext>
                  </a:extLst>
                </a:gridCol>
                <a:gridCol w="482191">
                  <a:extLst>
                    <a:ext uri="{9D8B030D-6E8A-4147-A177-3AD203B41FA5}">
                      <a16:colId xmlns="" xmlns:a16="http://schemas.microsoft.com/office/drawing/2014/main" val="20010"/>
                    </a:ext>
                  </a:extLst>
                </a:gridCol>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latin typeface="Arial"/>
                        </a:rPr>
                        <a:t> </a:t>
                      </a:r>
                      <a:r>
                        <a:rPr lang="en-US" sz="1800" b="0" i="0" u="none" strike="noStrike" dirty="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 xmlns:a16="http://schemas.microsoft.com/office/drawing/2014/main" val="10000"/>
                  </a:ext>
                </a:extLst>
              </a:tr>
              <a:tr h="643185">
                <a:tc>
                  <a:txBody>
                    <a:bodyPr/>
                    <a:lstStyle/>
                    <a:p>
                      <a:pPr algn="l" fontAlgn="b"/>
                      <a:r>
                        <a:rPr lang="en-US" sz="1800" b="0" i="0" u="none" strike="noStrike" dirty="0">
                          <a:latin typeface="Arial"/>
                        </a:rPr>
                        <a:t>Product Acceptance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4810210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Product Delivery Tornado </a:t>
            </a:r>
            <a:r>
              <a:rPr lang="en-US" dirty="0"/>
              <a:t>Example</a:t>
            </a:r>
          </a:p>
        </p:txBody>
      </p:sp>
      <p:graphicFrame>
        <p:nvGraphicFramePr>
          <p:cNvPr id="5" name="Table 4"/>
          <p:cNvGraphicFramePr>
            <a:graphicFrameLocks noGrp="1"/>
          </p:cNvGraphicFramePr>
          <p:nvPr/>
        </p:nvGraphicFramePr>
        <p:xfrm>
          <a:off x="2244808" y="2106825"/>
          <a:ext cx="7891851" cy="2984159"/>
        </p:xfrm>
        <a:graphic>
          <a:graphicData uri="http://schemas.openxmlformats.org/drawingml/2006/table">
            <a:tbl>
              <a:tblPr/>
              <a:tblGrid>
                <a:gridCol w="3069941">
                  <a:extLst>
                    <a:ext uri="{9D8B030D-6E8A-4147-A177-3AD203B41FA5}">
                      <a16:colId xmlns="" xmlns:a16="http://schemas.microsoft.com/office/drawing/2014/main" val="20000"/>
                    </a:ext>
                  </a:extLst>
                </a:gridCol>
                <a:gridCol w="482191">
                  <a:extLst>
                    <a:ext uri="{9D8B030D-6E8A-4147-A177-3AD203B41FA5}">
                      <a16:colId xmlns="" xmlns:a16="http://schemas.microsoft.com/office/drawing/2014/main" val="20001"/>
                    </a:ext>
                  </a:extLst>
                </a:gridCol>
                <a:gridCol w="482191">
                  <a:extLst>
                    <a:ext uri="{9D8B030D-6E8A-4147-A177-3AD203B41FA5}">
                      <a16:colId xmlns="" xmlns:a16="http://schemas.microsoft.com/office/drawing/2014/main" val="20002"/>
                    </a:ext>
                  </a:extLst>
                </a:gridCol>
                <a:gridCol w="482191">
                  <a:extLst>
                    <a:ext uri="{9D8B030D-6E8A-4147-A177-3AD203B41FA5}">
                      <a16:colId xmlns="" xmlns:a16="http://schemas.microsoft.com/office/drawing/2014/main" val="20003"/>
                    </a:ext>
                  </a:extLst>
                </a:gridCol>
                <a:gridCol w="482191">
                  <a:extLst>
                    <a:ext uri="{9D8B030D-6E8A-4147-A177-3AD203B41FA5}">
                      <a16:colId xmlns="" xmlns:a16="http://schemas.microsoft.com/office/drawing/2014/main" val="20004"/>
                    </a:ext>
                  </a:extLst>
                </a:gridCol>
                <a:gridCol w="482191">
                  <a:extLst>
                    <a:ext uri="{9D8B030D-6E8A-4147-A177-3AD203B41FA5}">
                      <a16:colId xmlns="" xmlns:a16="http://schemas.microsoft.com/office/drawing/2014/main" val="20005"/>
                    </a:ext>
                  </a:extLst>
                </a:gridCol>
                <a:gridCol w="482191">
                  <a:extLst>
                    <a:ext uri="{9D8B030D-6E8A-4147-A177-3AD203B41FA5}">
                      <a16:colId xmlns="" xmlns:a16="http://schemas.microsoft.com/office/drawing/2014/main" val="20006"/>
                    </a:ext>
                  </a:extLst>
                </a:gridCol>
                <a:gridCol w="482191">
                  <a:extLst>
                    <a:ext uri="{9D8B030D-6E8A-4147-A177-3AD203B41FA5}">
                      <a16:colId xmlns="" xmlns:a16="http://schemas.microsoft.com/office/drawing/2014/main" val="20007"/>
                    </a:ext>
                  </a:extLst>
                </a:gridCol>
                <a:gridCol w="482191">
                  <a:extLst>
                    <a:ext uri="{9D8B030D-6E8A-4147-A177-3AD203B41FA5}">
                      <a16:colId xmlns="" xmlns:a16="http://schemas.microsoft.com/office/drawing/2014/main" val="20008"/>
                    </a:ext>
                  </a:extLst>
                </a:gridCol>
                <a:gridCol w="482191">
                  <a:extLst>
                    <a:ext uri="{9D8B030D-6E8A-4147-A177-3AD203B41FA5}">
                      <a16:colId xmlns="" xmlns:a16="http://schemas.microsoft.com/office/drawing/2014/main" val="20009"/>
                    </a:ext>
                  </a:extLst>
                </a:gridCol>
                <a:gridCol w="482191">
                  <a:extLst>
                    <a:ext uri="{9D8B030D-6E8A-4147-A177-3AD203B41FA5}">
                      <a16:colId xmlns="" xmlns:a16="http://schemas.microsoft.com/office/drawing/2014/main" val="20010"/>
                    </a:ext>
                  </a:extLst>
                </a:gridCol>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latin typeface="Arial"/>
                        </a:rPr>
                        <a:t> </a:t>
                      </a:r>
                      <a:r>
                        <a:rPr lang="en-US" sz="1800" b="0" i="0" u="none" strike="noStrike" dirty="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 xmlns:a16="http://schemas.microsoft.com/office/drawing/2014/main" val="10000"/>
                  </a:ext>
                </a:extLst>
              </a:tr>
              <a:tr h="643185">
                <a:tc>
                  <a:txBody>
                    <a:bodyPr/>
                    <a:lstStyle/>
                    <a:p>
                      <a:pPr algn="l" fontAlgn="b"/>
                      <a:r>
                        <a:rPr lang="en-US" sz="1800" b="0" i="0" u="none" strike="noStrike" dirty="0">
                          <a:latin typeface="Arial"/>
                        </a:rPr>
                        <a:t>Product Acceptance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210277741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Product Delivery Tornado </a:t>
            </a:r>
            <a:r>
              <a:rPr lang="en-US" dirty="0"/>
              <a:t>Example</a:t>
            </a:r>
          </a:p>
        </p:txBody>
      </p:sp>
      <p:graphicFrame>
        <p:nvGraphicFramePr>
          <p:cNvPr id="5" name="Table 4"/>
          <p:cNvGraphicFramePr>
            <a:graphicFrameLocks noGrp="1"/>
          </p:cNvGraphicFramePr>
          <p:nvPr/>
        </p:nvGraphicFramePr>
        <p:xfrm>
          <a:off x="2244808" y="2106825"/>
          <a:ext cx="7891851" cy="2984159"/>
        </p:xfrm>
        <a:graphic>
          <a:graphicData uri="http://schemas.openxmlformats.org/drawingml/2006/table">
            <a:tbl>
              <a:tblPr/>
              <a:tblGrid>
                <a:gridCol w="3069941">
                  <a:extLst>
                    <a:ext uri="{9D8B030D-6E8A-4147-A177-3AD203B41FA5}">
                      <a16:colId xmlns="" xmlns:a16="http://schemas.microsoft.com/office/drawing/2014/main" val="20000"/>
                    </a:ext>
                  </a:extLst>
                </a:gridCol>
                <a:gridCol w="482191">
                  <a:extLst>
                    <a:ext uri="{9D8B030D-6E8A-4147-A177-3AD203B41FA5}">
                      <a16:colId xmlns="" xmlns:a16="http://schemas.microsoft.com/office/drawing/2014/main" val="20001"/>
                    </a:ext>
                  </a:extLst>
                </a:gridCol>
                <a:gridCol w="482191">
                  <a:extLst>
                    <a:ext uri="{9D8B030D-6E8A-4147-A177-3AD203B41FA5}">
                      <a16:colId xmlns="" xmlns:a16="http://schemas.microsoft.com/office/drawing/2014/main" val="20002"/>
                    </a:ext>
                  </a:extLst>
                </a:gridCol>
                <a:gridCol w="482191">
                  <a:extLst>
                    <a:ext uri="{9D8B030D-6E8A-4147-A177-3AD203B41FA5}">
                      <a16:colId xmlns="" xmlns:a16="http://schemas.microsoft.com/office/drawing/2014/main" val="20003"/>
                    </a:ext>
                  </a:extLst>
                </a:gridCol>
                <a:gridCol w="482191">
                  <a:extLst>
                    <a:ext uri="{9D8B030D-6E8A-4147-A177-3AD203B41FA5}">
                      <a16:colId xmlns="" xmlns:a16="http://schemas.microsoft.com/office/drawing/2014/main" val="20004"/>
                    </a:ext>
                  </a:extLst>
                </a:gridCol>
                <a:gridCol w="482191">
                  <a:extLst>
                    <a:ext uri="{9D8B030D-6E8A-4147-A177-3AD203B41FA5}">
                      <a16:colId xmlns="" xmlns:a16="http://schemas.microsoft.com/office/drawing/2014/main" val="20005"/>
                    </a:ext>
                  </a:extLst>
                </a:gridCol>
                <a:gridCol w="482191">
                  <a:extLst>
                    <a:ext uri="{9D8B030D-6E8A-4147-A177-3AD203B41FA5}">
                      <a16:colId xmlns="" xmlns:a16="http://schemas.microsoft.com/office/drawing/2014/main" val="20006"/>
                    </a:ext>
                  </a:extLst>
                </a:gridCol>
                <a:gridCol w="482191">
                  <a:extLst>
                    <a:ext uri="{9D8B030D-6E8A-4147-A177-3AD203B41FA5}">
                      <a16:colId xmlns="" xmlns:a16="http://schemas.microsoft.com/office/drawing/2014/main" val="20007"/>
                    </a:ext>
                  </a:extLst>
                </a:gridCol>
                <a:gridCol w="482191">
                  <a:extLst>
                    <a:ext uri="{9D8B030D-6E8A-4147-A177-3AD203B41FA5}">
                      <a16:colId xmlns="" xmlns:a16="http://schemas.microsoft.com/office/drawing/2014/main" val="20008"/>
                    </a:ext>
                  </a:extLst>
                </a:gridCol>
                <a:gridCol w="482191">
                  <a:extLst>
                    <a:ext uri="{9D8B030D-6E8A-4147-A177-3AD203B41FA5}">
                      <a16:colId xmlns="" xmlns:a16="http://schemas.microsoft.com/office/drawing/2014/main" val="20009"/>
                    </a:ext>
                  </a:extLst>
                </a:gridCol>
                <a:gridCol w="482191">
                  <a:extLst>
                    <a:ext uri="{9D8B030D-6E8A-4147-A177-3AD203B41FA5}">
                      <a16:colId xmlns="" xmlns:a16="http://schemas.microsoft.com/office/drawing/2014/main" val="20010"/>
                    </a:ext>
                  </a:extLst>
                </a:gridCol>
              </a:tblGrid>
              <a:tr h="585639">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800" b="0" i="0" u="none" strike="noStrike" dirty="0">
                          <a:latin typeface="Arial"/>
                        </a:rPr>
                        <a:t> </a:t>
                      </a:r>
                      <a:r>
                        <a:rPr lang="en-US" sz="1800" b="0" i="0" u="none" strike="noStrike" dirty="0">
                          <a:latin typeface="+mn-lt"/>
                        </a:rPr>
                        <a:t>Item</a:t>
                      </a:r>
                    </a:p>
                    <a:p>
                      <a:pPr algn="l" fontAlgn="b"/>
                      <a:endParaRPr lang="en-US" sz="18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fontAlgn="b"/>
                      <a:r>
                        <a:rPr lang="en-US" sz="1800" b="0" i="0" u="none" strike="noStrike" dirty="0">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dirty="0">
                          <a:latin typeface="Arial"/>
                        </a:rPr>
                        <a:t>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15M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30M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tc gridSpan="2">
                  <a:txBody>
                    <a:bodyPr/>
                    <a:lstStyle/>
                    <a:p>
                      <a:pPr algn="ctr" fontAlgn="b"/>
                      <a:r>
                        <a:rPr lang="en-US" sz="1800" b="0" i="0" u="none" strike="noStrike">
                          <a:latin typeface="Arial"/>
                        </a:rPr>
                        <a:t>45M</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en-US"/>
                    </a:p>
                  </a:txBody>
                  <a:tcPr/>
                </a:tc>
                <a:extLst>
                  <a:ext uri="{0D108BD9-81ED-4DB2-BD59-A6C34878D82A}">
                    <a16:rowId xmlns="" xmlns:a16="http://schemas.microsoft.com/office/drawing/2014/main" val="10000"/>
                  </a:ext>
                </a:extLst>
              </a:tr>
              <a:tr h="643185">
                <a:tc>
                  <a:txBody>
                    <a:bodyPr/>
                    <a:lstStyle/>
                    <a:p>
                      <a:pPr algn="l" fontAlgn="b"/>
                      <a:r>
                        <a:rPr lang="en-US" sz="1800" b="0" i="0" u="none" strike="noStrike" dirty="0">
                          <a:latin typeface="Arial"/>
                        </a:rPr>
                        <a:t>Product Acceptance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dirty="0">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639605">
                <a:tc>
                  <a:txBody>
                    <a:bodyPr/>
                    <a:lstStyle/>
                    <a:p>
                      <a:pPr algn="l" fontAlgn="b"/>
                      <a:r>
                        <a:rPr lang="en-US" sz="1800" b="0" i="0" u="none" strike="noStrike" dirty="0">
                          <a:latin typeface="Arial"/>
                        </a:rPr>
                        <a:t>Schedule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endParaRPr lang="en-US" sz="1700" b="0" i="0" u="none" strike="noStrike" dirty="0">
                        <a:solidFill>
                          <a:srgbClr val="FF0000"/>
                        </a:solidFill>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557865">
                <a:tc>
                  <a:txBody>
                    <a:bodyPr/>
                    <a:lstStyle/>
                    <a:p>
                      <a:pPr algn="l" fontAlgn="b"/>
                      <a:r>
                        <a:rPr lang="en-US" sz="1800" b="0" i="0" u="none" strike="noStrike" dirty="0">
                          <a:latin typeface="Arial"/>
                        </a:rPr>
                        <a:t>General Market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557865">
                <a:tc>
                  <a:txBody>
                    <a:bodyPr/>
                    <a:lstStyle/>
                    <a:p>
                      <a:pPr algn="l" fontAlgn="b"/>
                      <a:r>
                        <a:rPr lang="en-US" sz="1800" b="0" i="0" u="none" strike="noStrike">
                          <a:latin typeface="Arial"/>
                        </a:rPr>
                        <a:t>Cost Uncertainty</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6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a:solidFill>
                            <a:srgbClr val="FF0000"/>
                          </a:solidFill>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700" b="0" i="0" u="none" strike="noStrike" dirty="0">
                        <a:latin typeface="Arial"/>
                      </a:endParaRP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7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600" b="0" i="0" u="none" strike="noStrike" dirty="0">
                          <a:latin typeface="Arial"/>
                        </a:rPr>
                        <a:t> </a:t>
                      </a:r>
                    </a:p>
                  </a:txBody>
                  <a:tcPr marL="9525" marR="9525" marT="952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7020358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of Information</a:t>
            </a:r>
          </a:p>
        </p:txBody>
      </p:sp>
      <p:sp>
        <p:nvSpPr>
          <p:cNvPr id="3" name="Content Placeholder 2"/>
          <p:cNvSpPr>
            <a:spLocks noGrp="1"/>
          </p:cNvSpPr>
          <p:nvPr>
            <p:ph idx="1"/>
          </p:nvPr>
        </p:nvSpPr>
        <p:spPr/>
        <p:txBody>
          <a:bodyPr/>
          <a:lstStyle/>
          <a:p>
            <a:endParaRPr lang="en-US" dirty="0"/>
          </a:p>
        </p:txBody>
      </p:sp>
      <p:pic>
        <p:nvPicPr>
          <p:cNvPr id="268290" name="Picture 2" descr="http://media-2.web.britannica.com/eb-media/47/78447-004-278D881F.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141" y="1274042"/>
            <a:ext cx="7807800" cy="5195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57162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of Information</a:t>
            </a:r>
          </a:p>
        </p:txBody>
      </p:sp>
      <p:sp>
        <p:nvSpPr>
          <p:cNvPr id="3" name="Content Placeholder 2"/>
          <p:cNvSpPr>
            <a:spLocks noGrp="1"/>
          </p:cNvSpPr>
          <p:nvPr>
            <p:ph idx="1"/>
          </p:nvPr>
        </p:nvSpPr>
        <p:spPr/>
        <p:txBody>
          <a:bodyPr/>
          <a:lstStyle/>
          <a:p>
            <a:endParaRPr lang="en-US" dirty="0"/>
          </a:p>
        </p:txBody>
      </p:sp>
      <p:pic>
        <p:nvPicPr>
          <p:cNvPr id="270338" name="Picture 2" descr="http://www.gingerpricedds.com/wp-content/uploads/2012/03/dr-oz-tooth-decay-xra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8465" y="1840373"/>
            <a:ext cx="8694516" cy="4347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41142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of Flexibility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484" y="1340768"/>
            <a:ext cx="6954034" cy="5215526"/>
          </a:xfrm>
          <a:prstGeom prst="rect">
            <a:avLst/>
          </a:prstGeom>
        </p:spPr>
      </p:pic>
    </p:spTree>
    <p:extLst>
      <p:ext uri="{BB962C8B-B14F-4D97-AF65-F5344CB8AC3E}">
        <p14:creationId xmlns:p14="http://schemas.microsoft.com/office/powerpoint/2010/main" val="412917016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US" dirty="0"/>
              <a:t>The Cone of Uncertainty</a:t>
            </a:r>
          </a:p>
        </p:txBody>
      </p:sp>
      <p:pic>
        <p:nvPicPr>
          <p:cNvPr id="8195" name="Picture 3" descr="Projected Pa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600201"/>
            <a:ext cx="5715000" cy="385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Freeform 4"/>
          <p:cNvSpPr>
            <a:spLocks noChangeAspect="1"/>
          </p:cNvSpPr>
          <p:nvPr/>
        </p:nvSpPr>
        <p:spPr bwMode="auto">
          <a:xfrm rot="1409788">
            <a:off x="4181476" y="2905125"/>
            <a:ext cx="1236663" cy="47783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5" name="Freeform 5"/>
          <p:cNvSpPr>
            <a:spLocks noChangeAspect="1"/>
          </p:cNvSpPr>
          <p:nvPr/>
        </p:nvSpPr>
        <p:spPr bwMode="auto">
          <a:xfrm rot="933942">
            <a:off x="3941763" y="2841626"/>
            <a:ext cx="2081212" cy="722313"/>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6" name="Freeform 6"/>
          <p:cNvSpPr>
            <a:spLocks noChangeAspect="1"/>
          </p:cNvSpPr>
          <p:nvPr/>
        </p:nvSpPr>
        <p:spPr bwMode="auto">
          <a:xfrm rot="540211">
            <a:off x="4006850" y="2890838"/>
            <a:ext cx="2400300" cy="87630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7" name="Freeform 7"/>
          <p:cNvSpPr>
            <a:spLocks noChangeAspect="1"/>
          </p:cNvSpPr>
          <p:nvPr/>
        </p:nvSpPr>
        <p:spPr bwMode="auto">
          <a:xfrm rot="204749">
            <a:off x="3716338" y="2789238"/>
            <a:ext cx="2906712" cy="10604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8" name="Freeform 8"/>
          <p:cNvSpPr>
            <a:spLocks/>
          </p:cNvSpPr>
          <p:nvPr/>
        </p:nvSpPr>
        <p:spPr bwMode="auto">
          <a:xfrm>
            <a:off x="3778250" y="2743200"/>
            <a:ext cx="3454400" cy="1258888"/>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69" name="Freeform 9"/>
          <p:cNvSpPr>
            <a:spLocks noChangeAspect="1"/>
          </p:cNvSpPr>
          <p:nvPr/>
        </p:nvSpPr>
        <p:spPr bwMode="auto">
          <a:xfrm rot="204749">
            <a:off x="3832225" y="2792413"/>
            <a:ext cx="3189288" cy="1136650"/>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143370" name="Line 10"/>
          <p:cNvSpPr>
            <a:spLocks noChangeShapeType="1"/>
          </p:cNvSpPr>
          <p:nvPr/>
        </p:nvSpPr>
        <p:spPr bwMode="auto">
          <a:xfrm flipH="1" flipV="1">
            <a:off x="6940550" y="3975100"/>
            <a:ext cx="266700" cy="635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1" name="Line 11"/>
          <p:cNvSpPr>
            <a:spLocks noChangeShapeType="1"/>
          </p:cNvSpPr>
          <p:nvPr/>
        </p:nvSpPr>
        <p:spPr bwMode="auto">
          <a:xfrm flipH="1" flipV="1">
            <a:off x="6592888" y="3910014"/>
            <a:ext cx="366712" cy="71437"/>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2" name="Line 12"/>
          <p:cNvSpPr>
            <a:spLocks noChangeShapeType="1"/>
          </p:cNvSpPr>
          <p:nvPr/>
        </p:nvSpPr>
        <p:spPr bwMode="auto">
          <a:xfrm flipH="1" flipV="1">
            <a:off x="6219826" y="3892550"/>
            <a:ext cx="423863" cy="254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3" name="Line 13"/>
          <p:cNvSpPr>
            <a:spLocks noChangeShapeType="1"/>
          </p:cNvSpPr>
          <p:nvPr/>
        </p:nvSpPr>
        <p:spPr bwMode="auto">
          <a:xfrm flipH="1" flipV="1">
            <a:off x="5861050" y="3786188"/>
            <a:ext cx="374650" cy="101600"/>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4" name="Line 14"/>
          <p:cNvSpPr>
            <a:spLocks noChangeShapeType="1"/>
          </p:cNvSpPr>
          <p:nvPr/>
        </p:nvSpPr>
        <p:spPr bwMode="auto">
          <a:xfrm flipH="1" flipV="1">
            <a:off x="5286375" y="3608388"/>
            <a:ext cx="609600" cy="188912"/>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5" name="Line 15"/>
          <p:cNvSpPr>
            <a:spLocks noChangeShapeType="1"/>
          </p:cNvSpPr>
          <p:nvPr/>
        </p:nvSpPr>
        <p:spPr bwMode="auto">
          <a:xfrm flipH="1" flipV="1">
            <a:off x="4857751" y="3314700"/>
            <a:ext cx="473075" cy="319088"/>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6" name="Line 16"/>
          <p:cNvSpPr>
            <a:spLocks noChangeShapeType="1"/>
          </p:cNvSpPr>
          <p:nvPr/>
        </p:nvSpPr>
        <p:spPr bwMode="auto">
          <a:xfrm flipH="1" flipV="1">
            <a:off x="4635500" y="2949576"/>
            <a:ext cx="228600" cy="377825"/>
          </a:xfrm>
          <a:prstGeom prst="line">
            <a:avLst/>
          </a:prstGeom>
          <a:noFill/>
          <a:ln w="76200">
            <a:solidFill>
              <a:schemeClr val="tx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43377" name="Freeform 17"/>
          <p:cNvSpPr>
            <a:spLocks noChangeAspect="1"/>
          </p:cNvSpPr>
          <p:nvPr/>
        </p:nvSpPr>
        <p:spPr bwMode="auto">
          <a:xfrm rot="2275696">
            <a:off x="4471989" y="2928939"/>
            <a:ext cx="579437" cy="268287"/>
          </a:xfrm>
          <a:custGeom>
            <a:avLst/>
            <a:gdLst>
              <a:gd name="T0" fmla="*/ 2147483647 w 2176"/>
              <a:gd name="T1" fmla="*/ 0 h 793"/>
              <a:gd name="T2" fmla="*/ 2147483647 w 2176"/>
              <a:gd name="T3" fmla="*/ 2147483647 h 793"/>
              <a:gd name="T4" fmla="*/ 2147483647 w 2176"/>
              <a:gd name="T5" fmla="*/ 2147483647 h 793"/>
              <a:gd name="T6" fmla="*/ 2147483647 w 2176"/>
              <a:gd name="T7" fmla="*/ 2147483647 h 793"/>
              <a:gd name="T8" fmla="*/ 2147483647 w 2176"/>
              <a:gd name="T9" fmla="*/ 2147483647 h 793"/>
              <a:gd name="T10" fmla="*/ 2147483647 w 2176"/>
              <a:gd name="T11" fmla="*/ 2147483647 h 793"/>
              <a:gd name="T12" fmla="*/ 2147483647 w 2176"/>
              <a:gd name="T13" fmla="*/ 2147483647 h 793"/>
              <a:gd name="T14" fmla="*/ 2147483647 w 2176"/>
              <a:gd name="T15" fmla="*/ 2147483647 h 793"/>
              <a:gd name="T16" fmla="*/ 2147483647 w 2176"/>
              <a:gd name="T17" fmla="*/ 2147483647 h 793"/>
              <a:gd name="T18" fmla="*/ 2147483647 w 2176"/>
              <a:gd name="T19" fmla="*/ 2147483647 h 793"/>
              <a:gd name="T20" fmla="*/ 2147483647 w 2176"/>
              <a:gd name="T21" fmla="*/ 2147483647 h 793"/>
              <a:gd name="T22" fmla="*/ 2147483647 w 2176"/>
              <a:gd name="T23" fmla="*/ 2147483647 h 793"/>
              <a:gd name="T24" fmla="*/ 2147483647 w 2176"/>
              <a:gd name="T25" fmla="*/ 2147483647 h 793"/>
              <a:gd name="T26" fmla="*/ 2147483647 w 2176"/>
              <a:gd name="T27" fmla="*/ 2147483647 h 793"/>
              <a:gd name="T28" fmla="*/ 0 w 2176"/>
              <a:gd name="T29" fmla="*/ 2147483647 h 79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176"/>
              <a:gd name="T46" fmla="*/ 0 h 793"/>
              <a:gd name="T47" fmla="*/ 2176 w 2176"/>
              <a:gd name="T48" fmla="*/ 793 h 79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176" h="793">
                <a:moveTo>
                  <a:pt x="792" y="0"/>
                </a:moveTo>
                <a:cubicBezTo>
                  <a:pt x="799" y="79"/>
                  <a:pt x="807" y="158"/>
                  <a:pt x="845" y="221"/>
                </a:cubicBezTo>
                <a:cubicBezTo>
                  <a:pt x="883" y="284"/>
                  <a:pt x="932" y="332"/>
                  <a:pt x="1018" y="379"/>
                </a:cubicBezTo>
                <a:cubicBezTo>
                  <a:pt x="1104" y="426"/>
                  <a:pt x="1269" y="473"/>
                  <a:pt x="1358" y="504"/>
                </a:cubicBezTo>
                <a:cubicBezTo>
                  <a:pt x="1447" y="535"/>
                  <a:pt x="1477" y="544"/>
                  <a:pt x="1550" y="566"/>
                </a:cubicBezTo>
                <a:cubicBezTo>
                  <a:pt x="1623" y="588"/>
                  <a:pt x="1719" y="615"/>
                  <a:pt x="1795" y="638"/>
                </a:cubicBezTo>
                <a:cubicBezTo>
                  <a:pt x="1871" y="661"/>
                  <a:pt x="1943" y="683"/>
                  <a:pt x="2006" y="706"/>
                </a:cubicBezTo>
                <a:cubicBezTo>
                  <a:pt x="2069" y="729"/>
                  <a:pt x="2176" y="764"/>
                  <a:pt x="2174" y="778"/>
                </a:cubicBezTo>
                <a:cubicBezTo>
                  <a:pt x="2172" y="792"/>
                  <a:pt x="2064" y="791"/>
                  <a:pt x="1997" y="792"/>
                </a:cubicBezTo>
                <a:cubicBezTo>
                  <a:pt x="1930" y="793"/>
                  <a:pt x="1849" y="788"/>
                  <a:pt x="1771" y="787"/>
                </a:cubicBezTo>
                <a:cubicBezTo>
                  <a:pt x="1693" y="786"/>
                  <a:pt x="1607" y="788"/>
                  <a:pt x="1526" y="787"/>
                </a:cubicBezTo>
                <a:cubicBezTo>
                  <a:pt x="1445" y="786"/>
                  <a:pt x="1392" y="787"/>
                  <a:pt x="1286" y="778"/>
                </a:cubicBezTo>
                <a:cubicBezTo>
                  <a:pt x="1180" y="769"/>
                  <a:pt x="1044" y="767"/>
                  <a:pt x="888" y="734"/>
                </a:cubicBezTo>
                <a:cubicBezTo>
                  <a:pt x="732" y="701"/>
                  <a:pt x="498" y="646"/>
                  <a:pt x="350" y="581"/>
                </a:cubicBezTo>
                <a:cubicBezTo>
                  <a:pt x="202" y="516"/>
                  <a:pt x="58" y="381"/>
                  <a:pt x="0" y="341"/>
                </a:cubicBezTo>
              </a:path>
            </a:pathLst>
          </a:custGeom>
          <a:gradFill rotWithShape="1">
            <a:gsLst>
              <a:gs pos="0">
                <a:srgbClr val="00FF00">
                  <a:alpha val="65999"/>
                </a:srgbClr>
              </a:gs>
              <a:gs pos="100000">
                <a:srgbClr val="007600">
                  <a:alpha val="45000"/>
                </a:srgbClr>
              </a:gs>
            </a:gsLst>
            <a:lin ang="5400000" scaled="1"/>
          </a:gradFill>
          <a:ln w="9525">
            <a:solidFill>
              <a:schemeClr val="tx1"/>
            </a:solidFill>
            <a:round/>
            <a:headEnd/>
            <a:tailEnd/>
          </a:ln>
        </p:spPr>
        <p:txBody>
          <a:bodyPr/>
          <a:lstStyle/>
          <a:p>
            <a:endParaRPr lang="en-US" dirty="0"/>
          </a:p>
        </p:txBody>
      </p:sp>
      <p:sp>
        <p:nvSpPr>
          <p:cNvPr id="8210" name="Text Box 18"/>
          <p:cNvSpPr txBox="1">
            <a:spLocks noChangeArrowheads="1"/>
          </p:cNvSpPr>
          <p:nvPr/>
        </p:nvSpPr>
        <p:spPr bwMode="auto">
          <a:xfrm>
            <a:off x="2505075" y="5699126"/>
            <a:ext cx="767238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20000"/>
              </a:spcBef>
              <a:buClr>
                <a:srgbClr val="3C3CB4"/>
              </a:buClr>
              <a:buFont typeface="Wingdings" pitchFamily="2" charset="2"/>
              <a:buNone/>
            </a:pPr>
            <a:r>
              <a:rPr lang="en-US" sz="2000" dirty="0">
                <a:solidFill>
                  <a:srgbClr val="3C3CB4"/>
                </a:solidFill>
              </a:rPr>
              <a:t>We expect </a:t>
            </a:r>
            <a:r>
              <a:rPr lang="en-US" sz="2000" b="1" dirty="0">
                <a:solidFill>
                  <a:srgbClr val="3C3CB4"/>
                </a:solidFill>
              </a:rPr>
              <a:t>uncertainty</a:t>
            </a:r>
            <a:r>
              <a:rPr lang="en-US" sz="2000" dirty="0">
                <a:solidFill>
                  <a:srgbClr val="3C3CB4"/>
                </a:solidFill>
              </a:rPr>
              <a:t> and manage for it through iterations, anticipation, and adaptation.</a:t>
            </a:r>
          </a:p>
          <a:p>
            <a:pPr eaLnBrk="1" hangingPunct="1"/>
            <a:endParaRPr lang="en-US" sz="2000" dirty="0"/>
          </a:p>
        </p:txBody>
      </p:sp>
    </p:spTree>
    <p:extLst>
      <p:ext uri="{BB962C8B-B14F-4D97-AF65-F5344CB8AC3E}">
        <p14:creationId xmlns:p14="http://schemas.microsoft.com/office/powerpoint/2010/main" val="22869266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3368"/>
                                        </p:tgtEl>
                                        <p:attrNameLst>
                                          <p:attrName>style.visibility</p:attrName>
                                        </p:attrNameLst>
                                      </p:cBhvr>
                                      <p:to>
                                        <p:strVal val="visible"/>
                                      </p:to>
                                    </p:set>
                                  </p:childTnLst>
                                  <p:subTnLst>
                                    <p:set>
                                      <p:cBhvr override="childStyle">
                                        <p:cTn dur="1" fill="hold" display="0" masterRel="nextClick" afterEffect="1"/>
                                        <p:tgtEl>
                                          <p:spTgt spid="143368"/>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7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3369"/>
                                        </p:tgtEl>
                                        <p:attrNameLst>
                                          <p:attrName>style.visibility</p:attrName>
                                        </p:attrNameLst>
                                      </p:cBhvr>
                                      <p:to>
                                        <p:strVal val="visible"/>
                                      </p:to>
                                    </p:set>
                                  </p:childTnLst>
                                  <p:subTnLst>
                                    <p:set>
                                      <p:cBhvr override="childStyle">
                                        <p:cTn dur="1" fill="hold" display="0" masterRel="nextClick" afterEffect="1"/>
                                        <p:tgtEl>
                                          <p:spTgt spid="143369"/>
                                        </p:tgtEl>
                                        <p:attrNameLst>
                                          <p:attrName>style.visibility</p:attrName>
                                        </p:attrNameLst>
                                      </p:cBhvr>
                                      <p:to>
                                        <p:strVal val="hidden"/>
                                      </p:to>
                                    </p:set>
                                  </p:sub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337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67"/>
                                        </p:tgtEl>
                                        <p:attrNameLst>
                                          <p:attrName>style.visibility</p:attrName>
                                        </p:attrNameLst>
                                      </p:cBhvr>
                                      <p:to>
                                        <p:strVal val="visible"/>
                                      </p:to>
                                    </p:set>
                                  </p:childTnLst>
                                  <p:subTnLst>
                                    <p:set>
                                      <p:cBhvr override="childStyle">
                                        <p:cTn dur="1" fill="hold" display="0" masterRel="nextClick" afterEffect="1"/>
                                        <p:tgtEl>
                                          <p:spTgt spid="143367"/>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337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3366"/>
                                        </p:tgtEl>
                                        <p:attrNameLst>
                                          <p:attrName>style.visibility</p:attrName>
                                        </p:attrNameLst>
                                      </p:cBhvr>
                                      <p:to>
                                        <p:strVal val="visible"/>
                                      </p:to>
                                    </p:set>
                                  </p:childTnLst>
                                  <p:subTnLst>
                                    <p:set>
                                      <p:cBhvr override="childStyle">
                                        <p:cTn dur="1" fill="hold" display="0" masterRel="nextClick" afterEffect="1"/>
                                        <p:tgtEl>
                                          <p:spTgt spid="143366"/>
                                        </p:tgtEl>
                                        <p:attrNameLst>
                                          <p:attrName>style.visibility</p:attrName>
                                        </p:attrNameLst>
                                      </p:cBhvr>
                                      <p:to>
                                        <p:strVal val="hidden"/>
                                      </p:to>
                                    </p:set>
                                  </p:sub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337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3365"/>
                                        </p:tgtEl>
                                        <p:attrNameLst>
                                          <p:attrName>style.visibility</p:attrName>
                                        </p:attrNameLst>
                                      </p:cBhvr>
                                      <p:to>
                                        <p:strVal val="visible"/>
                                      </p:to>
                                    </p:set>
                                  </p:childTnLst>
                                  <p:subTnLst>
                                    <p:set>
                                      <p:cBhvr override="childStyle">
                                        <p:cTn dur="1" fill="hold" display="0" masterRel="nextClick" afterEffect="1"/>
                                        <p:tgtEl>
                                          <p:spTgt spid="143365"/>
                                        </p:tgtEl>
                                        <p:attrNameLst>
                                          <p:attrName>style.visibility</p:attrName>
                                        </p:attrNameLst>
                                      </p:cBhvr>
                                      <p:to>
                                        <p:strVal val="hidden"/>
                                      </p:to>
                                    </p:set>
                                  </p:sub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337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3364"/>
                                        </p:tgtEl>
                                        <p:attrNameLst>
                                          <p:attrName>style.visibility</p:attrName>
                                        </p:attrNameLst>
                                      </p:cBhvr>
                                      <p:to>
                                        <p:strVal val="visible"/>
                                      </p:to>
                                    </p:set>
                                  </p:childTnLst>
                                  <p:subTnLst>
                                    <p:set>
                                      <p:cBhvr override="childStyle">
                                        <p:cTn dur="1" fill="hold" display="0" masterRel="nextClick" afterEffect="1"/>
                                        <p:tgtEl>
                                          <p:spTgt spid="143364"/>
                                        </p:tgtEl>
                                        <p:attrNameLst>
                                          <p:attrName>style.visibility</p:attrName>
                                        </p:attrNameLst>
                                      </p:cBhvr>
                                      <p:to>
                                        <p:strVal val="hidden"/>
                                      </p:to>
                                    </p:set>
                                  </p:sub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33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4337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3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P spid="143366" grpId="0" animBg="1"/>
      <p:bldP spid="143367" grpId="0" animBg="1"/>
      <p:bldP spid="143368" grpId="0" animBg="1"/>
      <p:bldP spid="143369" grpId="0" animBg="1"/>
      <p:bldP spid="143370" grpId="0" animBg="1"/>
      <p:bldP spid="143371" grpId="0" animBg="1"/>
      <p:bldP spid="143372" grpId="0" animBg="1"/>
      <p:bldP spid="143373" grpId="0" animBg="1"/>
      <p:bldP spid="143374" grpId="0" animBg="1"/>
      <p:bldP spid="143375" grpId="0" animBg="1"/>
      <p:bldP spid="143376" grpId="0" animBg="1"/>
      <p:bldP spid="14337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Value of Flexibility from Loose Coupling</a:t>
            </a:r>
          </a:p>
        </p:txBody>
      </p:sp>
      <p:sp>
        <p:nvSpPr>
          <p:cNvPr id="3" name="Content Placeholder 2"/>
          <p:cNvSpPr>
            <a:spLocks noGrp="1"/>
          </p:cNvSpPr>
          <p:nvPr>
            <p:ph idx="1"/>
          </p:nvPr>
        </p:nvSpPr>
        <p:spPr>
          <a:xfrm>
            <a:off x="263352" y="1196752"/>
            <a:ext cx="11383433" cy="4508500"/>
          </a:xfrm>
        </p:spPr>
        <p:txBody>
          <a:bodyPr/>
          <a:lstStyle/>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5640" y="1682807"/>
            <a:ext cx="6408712" cy="4806534"/>
          </a:xfrm>
          <a:prstGeom prst="rect">
            <a:avLst/>
          </a:prstGeom>
        </p:spPr>
      </p:pic>
    </p:spTree>
    <p:extLst>
      <p:ext uri="{BB962C8B-B14F-4D97-AF65-F5344CB8AC3E}">
        <p14:creationId xmlns:p14="http://schemas.microsoft.com/office/powerpoint/2010/main" val="29173002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endParaRPr lang="en-US"/>
          </a:p>
        </p:txBody>
      </p:sp>
      <p:sp>
        <p:nvSpPr>
          <p:cNvPr id="5" name="Subtitle 4"/>
          <p:cNvSpPr>
            <a:spLocks noGrp="1"/>
          </p:cNvSpPr>
          <p:nvPr>
            <p:ph type="subTitle" idx="1"/>
          </p:nvPr>
        </p:nvSpPr>
        <p:spPr/>
        <p:txBody>
          <a:bodyPr/>
          <a:lstStyle/>
          <a:p>
            <a:endParaRPr lang="en-US"/>
          </a:p>
        </p:txBody>
      </p:sp>
      <p:pic>
        <p:nvPicPr>
          <p:cNvPr id="4" name="HouseRisk1.wmv">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a:xfrm>
            <a:off x="1053778" y="1"/>
            <a:ext cx="9144000" cy="6856215"/>
          </a:xfrm>
          <a:prstGeom prst="rect">
            <a:avLst/>
          </a:prstGeom>
        </p:spPr>
      </p:pic>
    </p:spTree>
    <p:extLst>
      <p:ext uri="{BB962C8B-B14F-4D97-AF65-F5344CB8AC3E}">
        <p14:creationId xmlns:p14="http://schemas.microsoft.com/office/powerpoint/2010/main" val="265028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1344" y="365125"/>
            <a:ext cx="3157912" cy="3207891"/>
          </a:xfrm>
        </p:spPr>
        <p:txBody>
          <a:bodyPr>
            <a:normAutofit/>
          </a:bodyPr>
          <a:lstStyle/>
          <a:p>
            <a:pPr eaLnBrk="1" hangingPunct="1"/>
            <a:r>
              <a:rPr lang="en-US" sz="4000" dirty="0"/>
              <a:t>Risk Management is </a:t>
            </a:r>
            <a:r>
              <a:rPr lang="en-US" sz="5400" dirty="0">
                <a:solidFill>
                  <a:srgbClr val="FF0000"/>
                </a:solidFill>
              </a:rPr>
              <a:t>NOT</a:t>
            </a:r>
            <a:r>
              <a:rPr lang="en-US" sz="4000" dirty="0"/>
              <a:t> Risk Aversion</a:t>
            </a:r>
          </a:p>
        </p:txBody>
      </p:sp>
      <p:pic>
        <p:nvPicPr>
          <p:cNvPr id="165891" name="HouseRiskMath.wmv">
            <a:hlinkClick r:id="" action="ppaction://media"/>
          </p:cNvPr>
          <p:cNvPicPr>
            <a:picLocks noGrp="1" noChangeAspect="1" noChangeArrowheads="1"/>
          </p:cNvPicPr>
          <p:nvPr>
            <p:ph idx="1"/>
            <a:vide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tretch>
            <a:fillRect/>
          </a:stretch>
        </p:blipFill>
        <p:spPr>
          <a:xfrm>
            <a:off x="3429556" y="58136"/>
            <a:ext cx="8156946" cy="6118827"/>
          </a:xfrm>
        </p:spPr>
      </p:pic>
    </p:spTree>
    <p:extLst>
      <p:ext uri="{BB962C8B-B14F-4D97-AF65-F5344CB8AC3E}">
        <p14:creationId xmlns:p14="http://schemas.microsoft.com/office/powerpoint/2010/main" val="1466681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6589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endCondLst>
                    <p:cond evt="onNext" delay="0">
                      <p:tgtEl>
                        <p:sldTgt/>
                      </p:tgtEl>
                    </p:cond>
                    <p:cond evt="onPrev" delay="0">
                      <p:tgtEl>
                        <p:sldTgt/>
                      </p:tgtEl>
                    </p:cond>
                  </p:endCondLst>
                </p:cTn>
                <p:tgtEl>
                  <p:spTgt spid="165891"/>
                </p:tgtEl>
              </p:cMediaNode>
            </p:video>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552C35B-528B-47EE-B417-C59A56E3EF46}"/>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 xmlns:a16="http://schemas.microsoft.com/office/drawing/2014/main" id="{A540781B-1309-4AEB-9847-91A71A1CD15F}"/>
              </a:ext>
            </a:extLst>
          </p:cNvPr>
          <p:cNvSpPr>
            <a:spLocks noGrp="1"/>
          </p:cNvSpPr>
          <p:nvPr>
            <p:ph idx="1"/>
          </p:nvPr>
        </p:nvSpPr>
        <p:spPr/>
        <p:txBody>
          <a:bodyPr>
            <a:normAutofit/>
          </a:bodyPr>
          <a:lstStyle/>
          <a:p>
            <a:pPr marL="914400" indent="-914400">
              <a:buFont typeface="+mj-lt"/>
              <a:buAutoNum type="arabicPeriod"/>
            </a:pPr>
            <a:r>
              <a:rPr lang="en-US" sz="4800" dirty="0"/>
              <a:t>Know what business you are in</a:t>
            </a:r>
          </a:p>
          <a:p>
            <a:pPr marL="914400" indent="-914400">
              <a:buFont typeface="+mj-lt"/>
              <a:buAutoNum type="arabicPeriod"/>
            </a:pPr>
            <a:r>
              <a:rPr lang="en-US" sz="4800" dirty="0"/>
              <a:t>Discover the risks and uncertainties that dominate your business</a:t>
            </a:r>
          </a:p>
          <a:p>
            <a:pPr marL="914400" indent="-914400">
              <a:buFont typeface="+mj-lt"/>
              <a:buAutoNum type="arabicPeriod"/>
            </a:pPr>
            <a:r>
              <a:rPr lang="en-US" sz="4800" dirty="0"/>
              <a:t>Get very good at managing for those uncertainties</a:t>
            </a:r>
          </a:p>
        </p:txBody>
      </p:sp>
    </p:spTree>
    <p:extLst>
      <p:ext uri="{BB962C8B-B14F-4D97-AF65-F5344CB8AC3E}">
        <p14:creationId xmlns:p14="http://schemas.microsoft.com/office/powerpoint/2010/main" val="2457133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CC82534-93F1-4787-B3AD-2EAE945BAB2B}"/>
              </a:ext>
            </a:extLst>
          </p:cNvPr>
          <p:cNvSpPr>
            <a:spLocks noGrp="1"/>
          </p:cNvSpPr>
          <p:nvPr>
            <p:ph type="title"/>
          </p:nvPr>
        </p:nvSpPr>
        <p:spPr>
          <a:xfrm>
            <a:off x="113687" y="2249348"/>
            <a:ext cx="11521280" cy="928694"/>
          </a:xfrm>
        </p:spPr>
        <p:txBody>
          <a:bodyPr>
            <a:noAutofit/>
          </a:bodyPr>
          <a:lstStyle/>
          <a:p>
            <a:r>
              <a:rPr lang="en-US" sz="7200" dirty="0">
                <a:latin typeface="Arial" panose="020B0604020202020204" pitchFamily="34" charset="0"/>
              </a:rPr>
              <a:t>Enterprise Services Planning (ESP)</a:t>
            </a:r>
          </a:p>
        </p:txBody>
      </p:sp>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a:off x="286993" y="2820020"/>
            <a:ext cx="2686050" cy="3762375"/>
          </a:xfrm>
          <a:prstGeom prst="rect">
            <a:avLst/>
          </a:prstGeom>
        </p:spPr>
      </p:pic>
    </p:spTree>
    <p:extLst>
      <p:ext uri="{BB962C8B-B14F-4D97-AF65-F5344CB8AC3E}">
        <p14:creationId xmlns:p14="http://schemas.microsoft.com/office/powerpoint/2010/main" val="285623454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360" y="71414"/>
            <a:ext cx="8834277" cy="928694"/>
          </a:xfrm>
        </p:spPr>
        <p:txBody>
          <a:bodyPr/>
          <a:lstStyle/>
          <a:p>
            <a:r>
              <a:rPr lang="en-US" dirty="0"/>
              <a:t>ESP 5 Day Training</a:t>
            </a:r>
          </a:p>
        </p:txBody>
      </p:sp>
      <p:graphicFrame>
        <p:nvGraphicFramePr>
          <p:cNvPr id="4" name="Content Placeholder 3"/>
          <p:cNvGraphicFramePr>
            <a:graphicFrameLocks noGrp="1"/>
          </p:cNvGraphicFramePr>
          <p:nvPr>
            <p:ph idx="1"/>
          </p:nvPr>
        </p:nvGraphicFramePr>
        <p:xfrm>
          <a:off x="609600" y="1600200"/>
          <a:ext cx="10972800" cy="4411980"/>
        </p:xfrm>
        <a:graphic>
          <a:graphicData uri="http://schemas.openxmlformats.org/drawingml/2006/table">
            <a:tbl>
              <a:tblPr firstRow="1" bandRow="1">
                <a:tableStyleId>{5C22544A-7EE6-4342-B048-85BDC9FD1C3A}</a:tableStyleId>
              </a:tblPr>
              <a:tblGrid>
                <a:gridCol w="3657600">
                  <a:extLst>
                    <a:ext uri="{9D8B030D-6E8A-4147-A177-3AD203B41FA5}">
                      <a16:colId xmlns="" xmlns:a16="http://schemas.microsoft.com/office/drawing/2014/main" val="20000"/>
                    </a:ext>
                  </a:extLst>
                </a:gridCol>
                <a:gridCol w="3657600">
                  <a:extLst>
                    <a:ext uri="{9D8B030D-6E8A-4147-A177-3AD203B41FA5}">
                      <a16:colId xmlns="" xmlns:a16="http://schemas.microsoft.com/office/drawing/2014/main" val="20001"/>
                    </a:ext>
                  </a:extLst>
                </a:gridCol>
                <a:gridCol w="3657600">
                  <a:extLst>
                    <a:ext uri="{9D8B030D-6E8A-4147-A177-3AD203B41FA5}">
                      <a16:colId xmlns="" xmlns:a16="http://schemas.microsoft.com/office/drawing/2014/main" val="20002"/>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Executive Track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(Days 1 and 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Product Manager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(Exit: middle of day 4)</a:t>
                      </a:r>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Expert Track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kern="1200" dirty="0">
                          <a:solidFill>
                            <a:schemeClr val="lt1"/>
                          </a:solidFill>
                          <a:effectLst/>
                          <a:latin typeface="+mn-lt"/>
                          <a:ea typeface="+mn-ea"/>
                          <a:cs typeface="+mn-cs"/>
                        </a:rPr>
                        <a:t>(Whole week)</a:t>
                      </a:r>
                    </a:p>
                    <a:p>
                      <a:endParaRPr lang="en-US" sz="2400" dirty="0"/>
                    </a:p>
                  </a:txBody>
                  <a:tcPr/>
                </a:tc>
                <a:extLst>
                  <a:ext uri="{0D108BD9-81ED-4DB2-BD59-A6C34878D82A}">
                    <a16:rowId xmlns="" xmlns:a16="http://schemas.microsoft.com/office/drawing/2014/main" val="100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b="1" kern="1200" dirty="0">
                        <a:solidFill>
                          <a:schemeClr val="lt1"/>
                        </a:solidFill>
                        <a:effectLst/>
                        <a:latin typeface="+mn-lt"/>
                        <a:ea typeface="+mn-ea"/>
                        <a:cs typeface="+mn-cs"/>
                      </a:endParaRPr>
                    </a:p>
                  </a:txBody>
                  <a:tcPr/>
                </a:tc>
                <a:tc>
                  <a:txBody>
                    <a:bodyPr/>
                    <a:lstStyle/>
                    <a:p>
                      <a:endParaRPr lang="en-US" sz="2400" dirty="0"/>
                    </a:p>
                  </a:txBody>
                  <a:tcPr/>
                </a:tc>
                <a:tc>
                  <a:txBody>
                    <a:bodyPr/>
                    <a:lstStyle/>
                    <a:p>
                      <a:endParaRPr lang="en-US" sz="2400" dirty="0"/>
                    </a:p>
                  </a:txBody>
                  <a:tcPr/>
                </a:tc>
                <a:extLst>
                  <a:ext uri="{0D108BD9-81ED-4DB2-BD59-A6C34878D82A}">
                    <a16:rowId xmlns="" xmlns:a16="http://schemas.microsoft.com/office/drawing/2014/main" val="10001"/>
                  </a:ext>
                </a:extLst>
              </a:tr>
              <a:tr h="370840">
                <a:tc>
                  <a:txBody>
                    <a:bodyPr/>
                    <a:lstStyle/>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Overview of strategy</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Organizational risk</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Fitness for purpose</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Custom risk assessment frameworks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Alignment of strategy and capability</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Survivability assessment</a:t>
                      </a:r>
                    </a:p>
                    <a:p>
                      <a:endParaRPr lang="en-US" dirty="0"/>
                    </a:p>
                  </a:txBody>
                  <a:tcPr/>
                </a:tc>
                <a:tc>
                  <a:txBody>
                    <a:bodyPr/>
                    <a:lstStyle/>
                    <a:p>
                      <a:r>
                        <a:rPr lang="en-US" sz="1800" kern="1200" dirty="0">
                          <a:solidFill>
                            <a:schemeClr val="dk1"/>
                          </a:solidFill>
                          <a:effectLst/>
                          <a:latin typeface="+mn-lt"/>
                          <a:ea typeface="+mn-ea"/>
                          <a:cs typeface="+mn-cs"/>
                        </a:rPr>
                        <a:t>Executive Track material plus: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Cost of delay</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Real options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Demand shaping</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Capacity allocation</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Risk hedging</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Portfolio Kanban</a:t>
                      </a:r>
                    </a:p>
                    <a:p>
                      <a:endParaRPr lang="en-US" dirty="0"/>
                    </a:p>
                  </a:txBody>
                  <a:tcPr/>
                </a:tc>
                <a:tc>
                  <a:txBody>
                    <a:bodyPr/>
                    <a:lstStyle/>
                    <a:p>
                      <a:r>
                        <a:rPr lang="en-US" sz="1800" kern="1200" dirty="0">
                          <a:solidFill>
                            <a:schemeClr val="dk1"/>
                          </a:solidFill>
                          <a:effectLst/>
                          <a:latin typeface="+mn-lt"/>
                          <a:ea typeface="+mn-ea"/>
                          <a:cs typeface="+mn-cs"/>
                        </a:rPr>
                        <a:t>Executive Track and Product Manager’s Track material plus: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Delivery and project forecasting</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Liquidity and volatility</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Scaling</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Working with irrefutable demand</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Managing dependencies</a:t>
                      </a:r>
                    </a:p>
                    <a:p>
                      <a:pPr marL="285750" lvl="0" indent="-285750">
                        <a:buFont typeface="Arial" panose="020B0604020202020204" pitchFamily="34" charset="0"/>
                        <a:buChar char="•"/>
                      </a:pPr>
                      <a:r>
                        <a:rPr lang="en-US" sz="1800" kern="1200" dirty="0">
                          <a:solidFill>
                            <a:schemeClr val="dk1"/>
                          </a:solidFill>
                          <a:effectLst/>
                          <a:latin typeface="+mn-lt"/>
                          <a:ea typeface="+mn-ea"/>
                          <a:cs typeface="+mn-cs"/>
                        </a:rPr>
                        <a:t>Dynamic capacity reservation systems</a:t>
                      </a:r>
                    </a:p>
                    <a:p>
                      <a:endParaRPr lang="en-US" dirty="0"/>
                    </a:p>
                  </a:txBody>
                  <a:tcPr/>
                </a:tc>
                <a:extLst>
                  <a:ext uri="{0D108BD9-81ED-4DB2-BD59-A6C34878D82A}">
                    <a16:rowId xmlns="" xmlns:a16="http://schemas.microsoft.com/office/drawing/2014/main" val="10002"/>
                  </a:ext>
                </a:extLst>
              </a:tr>
            </a:tbl>
          </a:graphicData>
        </a:graphic>
      </p:graphicFrame>
      <p:pic>
        <p:nvPicPr>
          <p:cNvPr id="5" name="Picture 4">
            <a:extLst>
              <a:ext uri="{FF2B5EF4-FFF2-40B4-BE49-F238E27FC236}">
                <a16:creationId xmlns="" xmlns:a16="http://schemas.microsoft.com/office/drawing/2014/main" id="{3E26E0EB-07AA-4198-BE2D-04CAC041928A}"/>
              </a:ext>
            </a:extLst>
          </p:cNvPr>
          <p:cNvPicPr>
            <a:picLocks noChangeAspect="1"/>
          </p:cNvPicPr>
          <p:nvPr/>
        </p:nvPicPr>
        <p:blipFill>
          <a:blip r:embed="rId2"/>
          <a:stretch>
            <a:fillRect/>
          </a:stretch>
        </p:blipFill>
        <p:spPr>
          <a:xfrm>
            <a:off x="257156" y="300008"/>
            <a:ext cx="2165596" cy="10882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2" descr="David J Anderson School of Management">
            <a:extLst>
              <a:ext uri="{FF2B5EF4-FFF2-40B4-BE49-F238E27FC236}">
                <a16:creationId xmlns="" xmlns:a16="http://schemas.microsoft.com/office/drawing/2014/main" id="{FD5F1641-91F3-430E-BAEC-B9CF04840E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3451" y="279806"/>
            <a:ext cx="4096124"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7560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C0CF24-3571-4871-84EE-AC37DB1AF32C}"/>
              </a:ext>
            </a:extLst>
          </p:cNvPr>
          <p:cNvSpPr>
            <a:spLocks noGrp="1"/>
          </p:cNvSpPr>
          <p:nvPr>
            <p:ph type="title"/>
          </p:nvPr>
        </p:nvSpPr>
        <p:spPr/>
        <p:txBody>
          <a:bodyPr/>
          <a:lstStyle/>
          <a:p>
            <a:r>
              <a:rPr lang="en-US" dirty="0"/>
              <a:t>Agile Pain Point Solutions (APPS) 1-day classes</a:t>
            </a:r>
          </a:p>
        </p:txBody>
      </p:sp>
      <p:graphicFrame>
        <p:nvGraphicFramePr>
          <p:cNvPr id="4" name="Content Placeholder 3">
            <a:extLst>
              <a:ext uri="{FF2B5EF4-FFF2-40B4-BE49-F238E27FC236}">
                <a16:creationId xmlns="" xmlns:a16="http://schemas.microsoft.com/office/drawing/2014/main" id="{3DFFA8CD-E0B0-4E16-8615-2615DA40B10B}"/>
              </a:ext>
            </a:extLst>
          </p:cNvPr>
          <p:cNvGraphicFramePr>
            <a:graphicFrameLocks noGrp="1"/>
          </p:cNvGraphicFramePr>
          <p:nvPr>
            <p:ph idx="1"/>
          </p:nvPr>
        </p:nvGraphicFramePr>
        <p:xfrm>
          <a:off x="37836" y="3566787"/>
          <a:ext cx="12094715" cy="2286000"/>
        </p:xfrm>
        <a:graphic>
          <a:graphicData uri="http://schemas.openxmlformats.org/drawingml/2006/table">
            <a:tbl>
              <a:tblPr firstRow="1" bandRow="1">
                <a:tableStyleId>{5C22544A-7EE6-4342-B048-85BDC9FD1C3A}</a:tableStyleId>
              </a:tblPr>
              <a:tblGrid>
                <a:gridCol w="2418943">
                  <a:extLst>
                    <a:ext uri="{9D8B030D-6E8A-4147-A177-3AD203B41FA5}">
                      <a16:colId xmlns="" xmlns:a16="http://schemas.microsoft.com/office/drawing/2014/main" val="2569646686"/>
                    </a:ext>
                  </a:extLst>
                </a:gridCol>
                <a:gridCol w="2418943">
                  <a:extLst>
                    <a:ext uri="{9D8B030D-6E8A-4147-A177-3AD203B41FA5}">
                      <a16:colId xmlns="" xmlns:a16="http://schemas.microsoft.com/office/drawing/2014/main" val="1402702402"/>
                    </a:ext>
                  </a:extLst>
                </a:gridCol>
                <a:gridCol w="2418943">
                  <a:extLst>
                    <a:ext uri="{9D8B030D-6E8A-4147-A177-3AD203B41FA5}">
                      <a16:colId xmlns="" xmlns:a16="http://schemas.microsoft.com/office/drawing/2014/main" val="4064625575"/>
                    </a:ext>
                  </a:extLst>
                </a:gridCol>
                <a:gridCol w="2418943">
                  <a:extLst>
                    <a:ext uri="{9D8B030D-6E8A-4147-A177-3AD203B41FA5}">
                      <a16:colId xmlns="" xmlns:a16="http://schemas.microsoft.com/office/drawing/2014/main" val="4150609107"/>
                    </a:ext>
                  </a:extLst>
                </a:gridCol>
                <a:gridCol w="2418943">
                  <a:extLst>
                    <a:ext uri="{9D8B030D-6E8A-4147-A177-3AD203B41FA5}">
                      <a16:colId xmlns="" xmlns:a16="http://schemas.microsoft.com/office/drawing/2014/main" val="3128752789"/>
                    </a:ext>
                  </a:extLst>
                </a:gridCol>
              </a:tblGrid>
              <a:tr h="2145082">
                <a:tc>
                  <a:txBody>
                    <a:bodyPr/>
                    <a:lstStyle/>
                    <a:p>
                      <a:r>
                        <a:rPr lang="en-US" sz="2400" dirty="0"/>
                        <a:t>Better KPIs: Metrics for Meaningful Organizational Behavior</a:t>
                      </a:r>
                    </a:p>
                    <a:p>
                      <a:endParaRPr lang="en-US" sz="2400" dirty="0"/>
                    </a:p>
                  </a:txBody>
                  <a:tcPr/>
                </a:tc>
                <a:tc>
                  <a:txBody>
                    <a:bodyPr/>
                    <a:lstStyle/>
                    <a:p>
                      <a:r>
                        <a:rPr lang="en-US" sz="2400" dirty="0"/>
                        <a:t>Clear Product Requirements</a:t>
                      </a:r>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Managing Large Backlogs</a:t>
                      </a:r>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Managing Dependencies for Enterprise Agility</a:t>
                      </a:r>
                    </a:p>
                    <a:p>
                      <a:endParaRPr lang="en-US" sz="2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Forecasting Projects and Customer Deliveries</a:t>
                      </a:r>
                    </a:p>
                    <a:p>
                      <a:endParaRPr lang="en-US" sz="2400" dirty="0"/>
                    </a:p>
                  </a:txBody>
                  <a:tcPr/>
                </a:tc>
                <a:extLst>
                  <a:ext uri="{0D108BD9-81ED-4DB2-BD59-A6C34878D82A}">
                    <a16:rowId xmlns="" xmlns:a16="http://schemas.microsoft.com/office/drawing/2014/main" val="3176644685"/>
                  </a:ext>
                </a:extLst>
              </a:tr>
            </a:tbl>
          </a:graphicData>
        </a:graphic>
      </p:graphicFrame>
      <p:pic>
        <p:nvPicPr>
          <p:cNvPr id="5" name="Picture 4">
            <a:extLst>
              <a:ext uri="{FF2B5EF4-FFF2-40B4-BE49-F238E27FC236}">
                <a16:creationId xmlns="" xmlns:a16="http://schemas.microsoft.com/office/drawing/2014/main" id="{5C9D783D-FE5B-4801-A9C1-7D5A2E1DAE6D}"/>
              </a:ext>
            </a:extLst>
          </p:cNvPr>
          <p:cNvPicPr>
            <a:picLocks noChangeAspect="1"/>
          </p:cNvPicPr>
          <p:nvPr/>
        </p:nvPicPr>
        <p:blipFill rotWithShape="1">
          <a:blip r:embed="rId2"/>
          <a:srcRect t="26528" b="38674"/>
          <a:stretch/>
        </p:blipFill>
        <p:spPr>
          <a:xfrm>
            <a:off x="37838" y="2404998"/>
            <a:ext cx="12094715" cy="1139868"/>
          </a:xfrm>
          <a:prstGeom prst="rect">
            <a:avLst/>
          </a:prstGeom>
        </p:spPr>
      </p:pic>
    </p:spTree>
    <p:extLst>
      <p:ext uri="{BB962C8B-B14F-4D97-AF65-F5344CB8AC3E}">
        <p14:creationId xmlns:p14="http://schemas.microsoft.com/office/powerpoint/2010/main" val="125842677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FB493E9-7AEB-4A5B-AA15-10C5ABD445C4}"/>
              </a:ext>
            </a:extLst>
          </p:cNvPr>
          <p:cNvSpPr>
            <a:spLocks noGrp="1"/>
          </p:cNvSpPr>
          <p:nvPr>
            <p:ph type="title"/>
          </p:nvPr>
        </p:nvSpPr>
        <p:spPr/>
        <p:txBody>
          <a:bodyPr/>
          <a:lstStyle/>
          <a:p>
            <a:r>
              <a:rPr lang="en-US" dirty="0"/>
              <a:t>Fit for Purpose (2-day class)</a:t>
            </a:r>
          </a:p>
        </p:txBody>
      </p:sp>
      <p:pic>
        <p:nvPicPr>
          <p:cNvPr id="1026" name="Picture 2" descr="https://images-na.ssl-images-amazon.com/images/I/41Dq4m1iOLL._SX331_BO1,204,203,200_.jpg">
            <a:extLst>
              <a:ext uri="{FF2B5EF4-FFF2-40B4-BE49-F238E27FC236}">
                <a16:creationId xmlns="" xmlns:a16="http://schemas.microsoft.com/office/drawing/2014/main" id="{C500407A-D0DF-45FB-92C4-91A951F86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7" y="1202825"/>
            <a:ext cx="3171825" cy="4752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52828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4140200" cy="1143000"/>
          </a:xfrm>
        </p:spPr>
        <p:txBody>
          <a:bodyPr/>
          <a:lstStyle/>
          <a:p>
            <a:pPr algn="l"/>
            <a:r>
              <a:rPr lang="en-US" dirty="0"/>
              <a:t>Contact</a:t>
            </a:r>
          </a:p>
        </p:txBody>
      </p:sp>
      <p:sp>
        <p:nvSpPr>
          <p:cNvPr id="3" name="Text Placeholder 2"/>
          <p:cNvSpPr>
            <a:spLocks noGrp="1"/>
          </p:cNvSpPr>
          <p:nvPr>
            <p:ph idx="1"/>
          </p:nvPr>
        </p:nvSpPr>
        <p:spPr>
          <a:xfrm>
            <a:off x="263352" y="1484784"/>
            <a:ext cx="5341168" cy="4236747"/>
          </a:xfrm>
        </p:spPr>
        <p:txBody>
          <a:bodyPr/>
          <a:lstStyle/>
          <a:p>
            <a:r>
              <a:rPr lang="en-US" dirty="0"/>
              <a:t>Todd Little</a:t>
            </a:r>
          </a:p>
          <a:p>
            <a:pPr lvl="1"/>
            <a:r>
              <a:rPr lang="en-US" dirty="0">
                <a:hlinkClick r:id="rId3"/>
              </a:rPr>
              <a:t>todd@mauvius.com</a:t>
            </a:r>
            <a:endParaRPr lang="en-US" dirty="0"/>
          </a:p>
          <a:p>
            <a:pPr lvl="1"/>
            <a:r>
              <a:rPr lang="en-US" dirty="0"/>
              <a:t>@</a:t>
            </a:r>
            <a:r>
              <a:rPr lang="en-US" dirty="0" err="1"/>
              <a:t>toddelittle</a:t>
            </a:r>
            <a:endParaRPr lang="en-US" dirty="0"/>
          </a:p>
          <a:p>
            <a:pPr lvl="1"/>
            <a:endParaRPr lang="en-US" dirty="0"/>
          </a:p>
          <a:p>
            <a:pPr marL="457200" lvl="1" indent="0">
              <a:buNone/>
            </a:pPr>
            <a:endParaRPr lang="en-US" dirty="0"/>
          </a:p>
          <a:p>
            <a:pPr marL="0" indent="0">
              <a:buNone/>
            </a:pPr>
            <a:endParaRPr lang="en-US" dirty="0"/>
          </a:p>
        </p:txBody>
      </p:sp>
      <p:pic>
        <p:nvPicPr>
          <p:cNvPr id="4" name="Picture 3" descr="51sOIwJFqRL">
            <a:hlinkClick r:id="rId4"/>
          </p:cNvPr>
          <p:cNvPicPr>
            <a:picLocks noChangeAspect="1" noChangeArrowheads="1"/>
          </p:cNvPicPr>
          <p:nvPr/>
        </p:nvPicPr>
        <p:blipFill>
          <a:blip r:embed="rId5"/>
          <a:srcRect l="12202" r="12228"/>
          <a:stretch>
            <a:fillRect/>
          </a:stretch>
        </p:blipFill>
        <p:spPr bwMode="auto">
          <a:xfrm>
            <a:off x="4655840" y="178793"/>
            <a:ext cx="3816424" cy="5050407"/>
          </a:xfrm>
          <a:prstGeom prst="rect">
            <a:avLst/>
          </a:prstGeom>
          <a:noFill/>
          <a:ln w="9525">
            <a:solidFill>
              <a:schemeClr val="tx1"/>
            </a:solidFill>
            <a:miter lim="800000"/>
            <a:headEnd/>
            <a:tailEnd/>
          </a:ln>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5348" y="156591"/>
            <a:ext cx="3355307" cy="5032961"/>
          </a:xfrm>
          <a:prstGeom prst="rect">
            <a:avLst/>
          </a:prstGeom>
        </p:spPr>
      </p:pic>
    </p:spTree>
    <p:extLst>
      <p:ext uri="{BB962C8B-B14F-4D97-AF65-F5344CB8AC3E}">
        <p14:creationId xmlns:p14="http://schemas.microsoft.com/office/powerpoint/2010/main" val="36508910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 xmlns:a16="http://schemas.microsoft.com/office/drawing/2014/main" id="{1B3C1452-5A33-4092-8A9F-04057F2329BC}"/>
              </a:ext>
            </a:extLst>
          </p:cNvPr>
          <p:cNvSpPr>
            <a:spLocks noGrp="1" noChangeArrowheads="1"/>
          </p:cNvSpPr>
          <p:nvPr>
            <p:ph type="title"/>
          </p:nvPr>
        </p:nvSpPr>
        <p:spPr/>
        <p:txBody>
          <a:bodyPr/>
          <a:lstStyle/>
          <a:p>
            <a:r>
              <a:rPr lang="en-US" altLang="en-US"/>
              <a:t>Getting Better</a:t>
            </a:r>
          </a:p>
        </p:txBody>
      </p:sp>
      <p:pic>
        <p:nvPicPr>
          <p:cNvPr id="36867" name="Picture 3" descr="hurricanes_2009-04-17 HouChron">
            <a:extLst>
              <a:ext uri="{FF2B5EF4-FFF2-40B4-BE49-F238E27FC236}">
                <a16:creationId xmlns="" xmlns:a16="http://schemas.microsoft.com/office/drawing/2014/main" id="{A12B1F8E-4376-4BDA-89C8-14A7B6E0A8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214"/>
          <a:stretch>
            <a:fillRect/>
          </a:stretch>
        </p:blipFill>
        <p:spPr bwMode="auto">
          <a:xfrm>
            <a:off x="2566988" y="1895476"/>
            <a:ext cx="7110412" cy="4657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1.bp.blogspot.com/_C9d740UDgZo/S68j2SZOd_I/AAAAAAAAABM/WV0MUrzg7Ms/s1600/Tita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394" y="141828"/>
            <a:ext cx="8751696" cy="6563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2"/>
          <p:cNvSpPr>
            <a:spLocks noGrp="1" noChangeArrowheads="1"/>
          </p:cNvSpPr>
          <p:nvPr>
            <p:ph type="title"/>
          </p:nvPr>
        </p:nvSpPr>
        <p:spPr>
          <a:xfrm>
            <a:off x="407368" y="201051"/>
            <a:ext cx="10515600" cy="1325563"/>
          </a:xfrm>
        </p:spPr>
        <p:txBody>
          <a:bodyPr/>
          <a:lstStyle/>
          <a:p>
            <a:pPr eaLnBrk="1" hangingPunct="1"/>
            <a:r>
              <a:rPr lang="en-US" dirty="0"/>
              <a:t>Movies</a:t>
            </a:r>
          </a:p>
        </p:txBody>
      </p:sp>
      <p:pic>
        <p:nvPicPr>
          <p:cNvPr id="18435" name="Picture 3" descr="titanic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6432" y="82662"/>
            <a:ext cx="8631038" cy="668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WordArt 4"/>
          <p:cNvSpPr>
            <a:spLocks noChangeArrowheads="1" noChangeShapeType="1" noTextEdit="1"/>
          </p:cNvSpPr>
          <p:nvPr/>
        </p:nvSpPr>
        <p:spPr bwMode="auto">
          <a:xfrm>
            <a:off x="1435967" y="2624991"/>
            <a:ext cx="7225378" cy="1210409"/>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rPr>
              <a:t>78% of Films Lose Money</a:t>
            </a:r>
          </a:p>
        </p:txBody>
      </p:sp>
      <p:sp>
        <p:nvSpPr>
          <p:cNvPr id="38917" name="WordArt 5"/>
          <p:cNvSpPr>
            <a:spLocks noChangeArrowheads="1" noChangeShapeType="1" noTextEdit="1"/>
          </p:cNvSpPr>
          <p:nvPr/>
        </p:nvSpPr>
        <p:spPr bwMode="auto">
          <a:xfrm>
            <a:off x="1231181" y="4233130"/>
            <a:ext cx="8015684" cy="1210410"/>
          </a:xfrm>
          <a:prstGeom prst="rect">
            <a:avLst/>
          </a:prstGeom>
        </p:spPr>
        <p:txBody>
          <a:bodyPr wrap="none" fromWordArt="1">
            <a:prstTxWarp prst="textCascadeUp">
              <a:avLst>
                <a:gd name="adj" fmla="val 44444"/>
              </a:avLst>
            </a:prstTxWarp>
            <a:scene3d>
              <a:camera prst="legacyPerspectiveFront">
                <a:rot lat="20519985"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rPr>
              <a:t>6% of films make 80% of profit</a:t>
            </a:r>
          </a:p>
        </p:txBody>
      </p:sp>
    </p:spTree>
    <p:extLst>
      <p:ext uri="{BB962C8B-B14F-4D97-AF65-F5344CB8AC3E}">
        <p14:creationId xmlns:p14="http://schemas.microsoft.com/office/powerpoint/2010/main" val="319835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0" fill="hold" grpId="0" nodeType="clickEffect">
                                  <p:stCondLst>
                                    <p:cond delay="0"/>
                                  </p:stCondLst>
                                  <p:childTnLst>
                                    <p:set>
                                      <p:cBhvr>
                                        <p:cTn id="11" dur="1" fill="hold">
                                          <p:stCondLst>
                                            <p:cond delay="0"/>
                                          </p:stCondLst>
                                        </p:cTn>
                                        <p:tgtEl>
                                          <p:spTgt spid="38916"/>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389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Lst>
  </p:timing>
</p:sld>
</file>

<file path=ppt/theme/theme1.xml><?xml version="1.0" encoding="utf-8"?>
<a:theme xmlns:a="http://schemas.openxmlformats.org/drawingml/2006/main" name="1_Motyw pakietu Office">
  <a:themeElements>
    <a:clrScheme name="kangur2">
      <a:dk1>
        <a:sysClr val="windowText" lastClr="000000"/>
      </a:dk1>
      <a:lt1>
        <a:sysClr val="window" lastClr="FFFFFF"/>
      </a:lt1>
      <a:dk2>
        <a:srgbClr val="1F497D"/>
      </a:dk2>
      <a:lt2>
        <a:srgbClr val="EEECE1"/>
      </a:lt2>
      <a:accent1>
        <a:srgbClr val="4F81BD"/>
      </a:accent1>
      <a:accent2>
        <a:srgbClr val="C00000"/>
      </a:accent2>
      <a:accent3>
        <a:srgbClr val="9BBB59"/>
      </a:accent3>
      <a:accent4>
        <a:srgbClr val="003366"/>
      </a:accent4>
      <a:accent5>
        <a:srgbClr val="FFC000"/>
      </a:accent5>
      <a:accent6>
        <a:srgbClr val="90CF03"/>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23430</TotalTime>
  <Words>2562</Words>
  <Application>Microsoft Office PowerPoint</Application>
  <PresentationFormat>Widescreen</PresentationFormat>
  <Paragraphs>545</Paragraphs>
  <Slides>78</Slides>
  <Notes>55</Notes>
  <HiddenSlides>2</HiddenSlides>
  <MMClips>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78</vt:i4>
      </vt:variant>
    </vt:vector>
  </HeadingPairs>
  <TitlesOfParts>
    <vt:vector size="89" baseType="lpstr">
      <vt:lpstr>Arial</vt:lpstr>
      <vt:lpstr>Bradley Hand ITC</vt:lpstr>
      <vt:lpstr>Calibri</vt:lpstr>
      <vt:lpstr>Impact</vt:lpstr>
      <vt:lpstr>Segoe Print</vt:lpstr>
      <vt:lpstr>Times New Roman</vt:lpstr>
      <vt:lpstr>Trebuchet MS</vt:lpstr>
      <vt:lpstr>Verdana</vt:lpstr>
      <vt:lpstr>Wingdings</vt:lpstr>
      <vt:lpstr>1_Motyw pakietu Office</vt:lpstr>
      <vt:lpstr>HiJaak</vt:lpstr>
      <vt:lpstr>Risky Business:  Real Options for Business Agility</vt:lpstr>
      <vt:lpstr>About Todd</vt:lpstr>
      <vt:lpstr>Managing Enterprise Agility </vt:lpstr>
      <vt:lpstr>We’re not in Kansas Anymore</vt:lpstr>
      <vt:lpstr>How do businesses deal with risk and uncertainty?</vt:lpstr>
      <vt:lpstr>Weather Forecasting: Hurricane Rita</vt:lpstr>
      <vt:lpstr>The Cone of Uncertainty</vt:lpstr>
      <vt:lpstr>Getting Better</vt:lpstr>
      <vt:lpstr>Movies</vt:lpstr>
      <vt:lpstr>Oil &amp; Gas Exploration</vt:lpstr>
      <vt:lpstr>Oil &amp; Gas Exploration</vt:lpstr>
      <vt:lpstr>Poker </vt:lpstr>
      <vt:lpstr>Poker Metric:   Percent of Hands Won </vt:lpstr>
      <vt:lpstr>The Context of Feedback</vt:lpstr>
      <vt:lpstr>Gordon the Guided Missile </vt:lpstr>
      <vt:lpstr>Cynefin Framework (Snowden)</vt:lpstr>
      <vt:lpstr>Obvious</vt:lpstr>
      <vt:lpstr>Complicated</vt:lpstr>
      <vt:lpstr>Complex</vt:lpstr>
      <vt:lpstr>Chaotic</vt:lpstr>
      <vt:lpstr>Risk management tools</vt:lpstr>
      <vt:lpstr>PowerPoint Presentation</vt:lpstr>
      <vt:lpstr>Two Risk Perspectives</vt:lpstr>
      <vt:lpstr>Business Case Failure</vt:lpstr>
      <vt:lpstr>PowerPoint Presentation</vt:lpstr>
      <vt:lpstr>Is your Strategy a Bucket or a Filter?</vt:lpstr>
      <vt:lpstr>Bad Strategies (Rumelt)</vt:lpstr>
      <vt:lpstr>PowerPoint Presentation</vt:lpstr>
      <vt:lpstr>Purpose Alignment Model</vt:lpstr>
      <vt:lpstr>Purpose Alignment Model</vt:lpstr>
      <vt:lpstr>Applicable at all Levels</vt:lpstr>
      <vt:lpstr>A View of Strategy - Apple</vt:lpstr>
      <vt:lpstr>Fit for Purpose</vt:lpstr>
      <vt:lpstr>Business Case</vt:lpstr>
      <vt:lpstr>Delivery Failure</vt:lpstr>
      <vt:lpstr>Understand Bias</vt:lpstr>
      <vt:lpstr>Negotiation Bias</vt:lpstr>
      <vt:lpstr>Software Projects: Actual vs. Original Estimate</vt:lpstr>
      <vt:lpstr>In God we trust, all others must bring data</vt:lpstr>
      <vt:lpstr>Kanban Impact at Accenture Brazil</vt:lpstr>
      <vt:lpstr>Delivery Risk</vt:lpstr>
      <vt:lpstr>Wrong Priorities?</vt:lpstr>
      <vt:lpstr>Market Acceptance</vt:lpstr>
      <vt:lpstr>Market Acceptance</vt:lpstr>
      <vt:lpstr>“I skate to where the puck is going to be, not where it has been.” </vt:lpstr>
      <vt:lpstr>Lean Startup Feedback Loops</vt:lpstr>
      <vt:lpstr>Fit for Purpose</vt:lpstr>
      <vt:lpstr>Market Acceptance</vt:lpstr>
      <vt:lpstr>Collateral Damage</vt:lpstr>
      <vt:lpstr>Delivery Failure results in Collateral Damage</vt:lpstr>
      <vt:lpstr>PowerPoint Presentation</vt:lpstr>
      <vt:lpstr>Collateral Damage</vt:lpstr>
      <vt:lpstr>Risk management tools</vt:lpstr>
      <vt:lpstr>PowerPoint Presentation</vt:lpstr>
      <vt:lpstr>Real Options</vt:lpstr>
      <vt:lpstr>Airline Tickets</vt:lpstr>
      <vt:lpstr>PowerPoint Presentation</vt:lpstr>
      <vt:lpstr>Real Options </vt:lpstr>
      <vt:lpstr>Do you have a choice?</vt:lpstr>
      <vt:lpstr>PowerPoint Presentation</vt:lpstr>
      <vt:lpstr>Which risks are important?</vt:lpstr>
      <vt:lpstr>Tornado Chart: Which Uncertainties Are Important?</vt:lpstr>
      <vt:lpstr>Value of Uncertainty</vt:lpstr>
      <vt:lpstr>Product Delivery Tornado Example</vt:lpstr>
      <vt:lpstr>Product Delivery Tornado Example</vt:lpstr>
      <vt:lpstr>Product Delivery Tornado Example</vt:lpstr>
      <vt:lpstr>Value of Information</vt:lpstr>
      <vt:lpstr>Value of Information</vt:lpstr>
      <vt:lpstr>Value of Flexibility</vt:lpstr>
      <vt:lpstr>Value of Flexibility from Loose Coupling</vt:lpstr>
      <vt:lpstr>PowerPoint Presentation</vt:lpstr>
      <vt:lpstr>Risk Management is NOT Risk Aversion</vt:lpstr>
      <vt:lpstr>Summary</vt:lpstr>
      <vt:lpstr>Enterprise Services Planning (ESP)</vt:lpstr>
      <vt:lpstr>ESP 5 Day Training</vt:lpstr>
      <vt:lpstr>Agile Pain Point Solutions (APPS) 1-day classes</vt:lpstr>
      <vt:lpstr>Fit for Purpose (2-day class)</vt:lpstr>
      <vt:lpstr>Contact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Todd Little</dc:creator>
  <cp:lastModifiedBy>Todd Little</cp:lastModifiedBy>
  <cp:revision>277</cp:revision>
  <cp:lastPrinted>2019-03-03T23:20:14Z</cp:lastPrinted>
  <dcterms:created xsi:type="dcterms:W3CDTF">2018-01-11T23:42:51Z</dcterms:created>
  <dcterms:modified xsi:type="dcterms:W3CDTF">2019-08-03T03:52:52Z</dcterms:modified>
</cp:coreProperties>
</file>