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0" r:id="rId5"/>
    <p:sldMasterId id="2147483692" r:id="rId6"/>
  </p:sldMasterIdLst>
  <p:notesMasterIdLst>
    <p:notesMasterId r:id="rId53"/>
  </p:notesMasterIdLst>
  <p:sldIdLst>
    <p:sldId id="5402" r:id="rId7"/>
    <p:sldId id="5507" r:id="rId8"/>
    <p:sldId id="590" r:id="rId9"/>
    <p:sldId id="5508" r:id="rId10"/>
    <p:sldId id="598" r:id="rId11"/>
    <p:sldId id="599" r:id="rId12"/>
    <p:sldId id="445" r:id="rId13"/>
    <p:sldId id="5509" r:id="rId14"/>
    <p:sldId id="5503" r:id="rId15"/>
    <p:sldId id="5510" r:id="rId16"/>
    <p:sldId id="5522" r:id="rId17"/>
    <p:sldId id="5527" r:id="rId18"/>
    <p:sldId id="5477" r:id="rId19"/>
    <p:sldId id="5394" r:id="rId20"/>
    <p:sldId id="515" r:id="rId21"/>
    <p:sldId id="5504" r:id="rId22"/>
    <p:sldId id="5505" r:id="rId23"/>
    <p:sldId id="5506" r:id="rId24"/>
    <p:sldId id="5502" r:id="rId25"/>
    <p:sldId id="5479" r:id="rId26"/>
    <p:sldId id="5453" r:id="rId27"/>
    <p:sldId id="5403" r:id="rId28"/>
    <p:sldId id="5384" r:id="rId29"/>
    <p:sldId id="5388" r:id="rId30"/>
    <p:sldId id="5528" r:id="rId31"/>
    <p:sldId id="5393" r:id="rId32"/>
    <p:sldId id="5395" r:id="rId33"/>
    <p:sldId id="5512" r:id="rId34"/>
    <p:sldId id="650" r:id="rId35"/>
    <p:sldId id="5529" r:id="rId36"/>
    <p:sldId id="5518" r:id="rId37"/>
    <p:sldId id="5404" r:id="rId38"/>
    <p:sldId id="5517" r:id="rId39"/>
    <p:sldId id="259" r:id="rId40"/>
    <p:sldId id="260" r:id="rId41"/>
    <p:sldId id="5530" r:id="rId42"/>
    <p:sldId id="5533" r:id="rId43"/>
    <p:sldId id="785" r:id="rId44"/>
    <p:sldId id="774" r:id="rId45"/>
    <p:sldId id="5514" r:id="rId46"/>
    <p:sldId id="5520" r:id="rId47"/>
    <p:sldId id="5405" r:id="rId48"/>
    <p:sldId id="5515" r:id="rId49"/>
    <p:sldId id="5516" r:id="rId50"/>
    <p:sldId id="5532" r:id="rId51"/>
    <p:sldId id="5487" r:id="rId52"/>
  </p:sldIdLst>
  <p:sldSz cx="12192000" cy="6858000"/>
  <p:notesSz cx="9601200" cy="7315200"/>
  <p:custDataLst>
    <p:tags r:id="rId5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A3FF"/>
    <a:srgbClr val="F1D217"/>
    <a:srgbClr val="FFCC66"/>
    <a:srgbClr val="993300"/>
    <a:srgbClr val="CC6600"/>
    <a:srgbClr val="CC9900"/>
    <a:srgbClr val="9F5FCF"/>
    <a:srgbClr val="C00000"/>
    <a:srgbClr val="CC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theme" Target="theme/theme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7D756C1-B901-400A-B987-A81856FDDF48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E208663-78D0-40E4-963E-31980F3ED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36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08663-78D0-40E4-963E-31980F3EDD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80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E94D536D-03B4-E23A-2905-3B91409C9E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62F25F-2603-43D6-8E4A-070AFC4E810C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98690" name="Rectangle 2">
            <a:extLst>
              <a:ext uri="{FF2B5EF4-FFF2-40B4-BE49-F238E27FC236}">
                <a16:creationId xmlns:a16="http://schemas.microsoft.com/office/drawing/2014/main" id="{373043EE-E27B-1455-C96A-4290FDFCD9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5375" y="550863"/>
            <a:ext cx="4870450" cy="2740025"/>
          </a:xfrm>
          <a:ln cap="flat"/>
        </p:spPr>
      </p:sp>
      <p:sp>
        <p:nvSpPr>
          <p:cNvPr id="498691" name="Rectangle 3">
            <a:extLst>
              <a:ext uri="{FF2B5EF4-FFF2-40B4-BE49-F238E27FC236}">
                <a16:creationId xmlns:a16="http://schemas.microsoft.com/office/drawing/2014/main" id="{4031A2D3-083F-BF65-1382-CB08887287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80160" y="3474720"/>
            <a:ext cx="7040880" cy="3291840"/>
          </a:xfrm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2718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B525E7E0-B706-CBED-21AD-7F1A770F3C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1016C0-7AE7-4BB7-8CB4-05D57CEBE5FD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500738" name="Rectangle 2">
            <a:extLst>
              <a:ext uri="{FF2B5EF4-FFF2-40B4-BE49-F238E27FC236}">
                <a16:creationId xmlns:a16="http://schemas.microsoft.com/office/drawing/2014/main" id="{B5C24B15-23CD-9474-404D-283D161EF1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80160" y="3474720"/>
            <a:ext cx="7040880" cy="3291840"/>
          </a:xfrm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500739" name="Rectangle 3">
            <a:extLst>
              <a:ext uri="{FF2B5EF4-FFF2-40B4-BE49-F238E27FC236}">
                <a16:creationId xmlns:a16="http://schemas.microsoft.com/office/drawing/2014/main" id="{9EC4F9FF-0089-5703-A436-1EAD79D4BD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5375" y="550863"/>
            <a:ext cx="4870450" cy="2740025"/>
          </a:xfrm>
          <a:ln cap="flat"/>
        </p:spPr>
      </p:sp>
    </p:spTree>
    <p:extLst>
      <p:ext uri="{BB962C8B-B14F-4D97-AF65-F5344CB8AC3E}">
        <p14:creationId xmlns:p14="http://schemas.microsoft.com/office/powerpoint/2010/main" val="1590278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FC67A7F-24AE-930F-E852-752DD0BD1F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48D7CC-7E3C-4B47-A6D9-99849A511B56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96290" name="Rectangle 2">
            <a:extLst>
              <a:ext uri="{FF2B5EF4-FFF2-40B4-BE49-F238E27FC236}">
                <a16:creationId xmlns:a16="http://schemas.microsoft.com/office/drawing/2014/main" id="{53BC3C49-427C-BE73-8E16-4C3CD2B781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59300" y="404813"/>
            <a:ext cx="3668713" cy="2065337"/>
          </a:xfrm>
          <a:ln/>
        </p:spPr>
      </p:sp>
      <p:sp>
        <p:nvSpPr>
          <p:cNvPr id="396291" name="Rectangle 3">
            <a:extLst>
              <a:ext uri="{FF2B5EF4-FFF2-40B4-BE49-F238E27FC236}">
                <a16:creationId xmlns:a16="http://schemas.microsoft.com/office/drawing/2014/main" id="{912A76C9-C85B-806C-AF0F-0B45BEB492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04659" y="2604772"/>
            <a:ext cx="9370060" cy="2470149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867BC-BB4D-6B13-B64B-FF8AD4CA5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E4F583-E207-E210-0A03-BE642A7313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27611D-51D0-F7E8-DF2E-C65CB13D67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3272C-E260-B400-CB5B-4CFA819F4F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FD3CB8-2AAF-444B-86E9-8534E32CDD6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10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FD3CB8-2AAF-444B-86E9-8534E32CDD6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46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6675" y="914400"/>
            <a:ext cx="4387850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FD3CB8-2AAF-444B-86E9-8534E32CDD6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98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08663-78D0-40E4-963E-31980F3EDD2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0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475629" y="1065155"/>
            <a:ext cx="8420668" cy="1799796"/>
          </a:xfrm>
        </p:spPr>
        <p:txBody>
          <a:bodyPr/>
          <a:lstStyle>
            <a:lvl1pPr algn="l">
              <a:defRPr>
                <a:solidFill>
                  <a:srgbClr val="714989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20793" y="4268337"/>
            <a:ext cx="1111644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68220" y="2678249"/>
            <a:ext cx="2277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latin typeface="Calibri" panose="020F0502020204030204" pitchFamily="34" charset="0"/>
              </a:rPr>
              <a:t>Certified Training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3F0D33-ACBE-429F-9C68-92A719A5A4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86" y="0"/>
            <a:ext cx="2994583" cy="29936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055120-1EFC-4A83-A9BA-0B6F00A23211}"/>
              </a:ext>
            </a:extLst>
          </p:cNvPr>
          <p:cNvSpPr txBox="1"/>
          <p:nvPr userDrawn="1"/>
        </p:nvSpPr>
        <p:spPr>
          <a:xfrm>
            <a:off x="5070231" y="6482860"/>
            <a:ext cx="205153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©2023 Kanban University</a:t>
            </a:r>
          </a:p>
        </p:txBody>
      </p:sp>
    </p:spTree>
    <p:extLst>
      <p:ext uri="{BB962C8B-B14F-4D97-AF65-F5344CB8AC3E}">
        <p14:creationId xmlns:p14="http://schemas.microsoft.com/office/powerpoint/2010/main" val="4004683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57101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525422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79201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000" l="31544" r="100000">
                        <a14:foregroundMark x1="44631" y1="91143" x2="44631" y2="91143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88721" y="4215684"/>
            <a:ext cx="2420721" cy="213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175" l="0" r="67577">
                        <a14:foregroundMark x1="46758" y1="69126" x2="46758" y2="69126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13802" y="4114800"/>
            <a:ext cx="2381399" cy="223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3700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2032000" y="1295400"/>
            <a:ext cx="7981803" cy="4800600"/>
          </a:xfrm>
          <a:prstGeom prst="rect">
            <a:avLst/>
          </a:prstGeom>
          <a:gradFill flip="none" rotWithShape="1">
            <a:gsLst>
              <a:gs pos="0">
                <a:srgbClr val="D65C00"/>
              </a:gs>
              <a:gs pos="50000">
                <a:srgbClr val="FFCA00">
                  <a:shade val="67500"/>
                  <a:satMod val="115000"/>
                </a:srgbClr>
              </a:gs>
              <a:gs pos="100000">
                <a:srgbClr val="FFCA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" name="Freeform 439"/>
          <p:cNvSpPr>
            <a:spLocks/>
          </p:cNvSpPr>
          <p:nvPr userDrawn="1"/>
        </p:nvSpPr>
        <p:spPr bwMode="auto">
          <a:xfrm>
            <a:off x="1828801" y="1143000"/>
            <a:ext cx="8432800" cy="5204116"/>
          </a:xfrm>
          <a:custGeom>
            <a:avLst/>
            <a:gdLst/>
            <a:ahLst/>
            <a:cxnLst>
              <a:cxn ang="0">
                <a:pos x="273" y="1"/>
              </a:cxn>
              <a:cxn ang="0">
                <a:pos x="238" y="1"/>
              </a:cxn>
              <a:cxn ang="0">
                <a:pos x="51" y="2"/>
              </a:cxn>
              <a:cxn ang="0">
                <a:pos x="10" y="2"/>
              </a:cxn>
              <a:cxn ang="0">
                <a:pos x="4" y="15"/>
              </a:cxn>
              <a:cxn ang="0">
                <a:pos x="4" y="97"/>
              </a:cxn>
              <a:cxn ang="0">
                <a:pos x="8" y="127"/>
              </a:cxn>
              <a:cxn ang="0">
                <a:pos x="9" y="127"/>
              </a:cxn>
              <a:cxn ang="0">
                <a:pos x="47" y="126"/>
              </a:cxn>
              <a:cxn ang="0">
                <a:pos x="78" y="126"/>
              </a:cxn>
              <a:cxn ang="0">
                <a:pos x="161" y="125"/>
              </a:cxn>
              <a:cxn ang="0">
                <a:pos x="191" y="125"/>
              </a:cxn>
              <a:cxn ang="0">
                <a:pos x="262" y="124"/>
              </a:cxn>
              <a:cxn ang="0">
                <a:pos x="279" y="124"/>
              </a:cxn>
              <a:cxn ang="0">
                <a:pos x="288" y="123"/>
              </a:cxn>
              <a:cxn ang="0">
                <a:pos x="278" y="122"/>
              </a:cxn>
              <a:cxn ang="0">
                <a:pos x="265" y="122"/>
              </a:cxn>
              <a:cxn ang="0">
                <a:pos x="236" y="121"/>
              </a:cxn>
              <a:cxn ang="0">
                <a:pos x="213" y="122"/>
              </a:cxn>
              <a:cxn ang="0">
                <a:pos x="211" y="119"/>
              </a:cxn>
              <a:cxn ang="0">
                <a:pos x="204" y="118"/>
              </a:cxn>
              <a:cxn ang="0">
                <a:pos x="196" y="120"/>
              </a:cxn>
              <a:cxn ang="0">
                <a:pos x="190" y="120"/>
              </a:cxn>
              <a:cxn ang="0">
                <a:pos x="178" y="120"/>
              </a:cxn>
              <a:cxn ang="0">
                <a:pos x="166" y="118"/>
              </a:cxn>
              <a:cxn ang="0">
                <a:pos x="156" y="119"/>
              </a:cxn>
              <a:cxn ang="0">
                <a:pos x="149" y="120"/>
              </a:cxn>
              <a:cxn ang="0">
                <a:pos x="134" y="120"/>
              </a:cxn>
              <a:cxn ang="0">
                <a:pos x="120" y="120"/>
              </a:cxn>
              <a:cxn ang="0">
                <a:pos x="117" y="119"/>
              </a:cxn>
              <a:cxn ang="0">
                <a:pos x="106" y="119"/>
              </a:cxn>
              <a:cxn ang="0">
                <a:pos x="70" y="119"/>
              </a:cxn>
              <a:cxn ang="0">
                <a:pos x="54" y="119"/>
              </a:cxn>
              <a:cxn ang="0">
                <a:pos x="25" y="120"/>
              </a:cxn>
              <a:cxn ang="0">
                <a:pos x="11" y="116"/>
              </a:cxn>
              <a:cxn ang="0">
                <a:pos x="10" y="102"/>
              </a:cxn>
              <a:cxn ang="0">
                <a:pos x="11" y="96"/>
              </a:cxn>
              <a:cxn ang="0">
                <a:pos x="10" y="88"/>
              </a:cxn>
              <a:cxn ang="0">
                <a:pos x="11" y="73"/>
              </a:cxn>
              <a:cxn ang="0">
                <a:pos x="11" y="46"/>
              </a:cxn>
              <a:cxn ang="0">
                <a:pos x="11" y="24"/>
              </a:cxn>
              <a:cxn ang="0">
                <a:pos x="10" y="8"/>
              </a:cxn>
              <a:cxn ang="0">
                <a:pos x="25" y="8"/>
              </a:cxn>
              <a:cxn ang="0">
                <a:pos x="36" y="7"/>
              </a:cxn>
              <a:cxn ang="0">
                <a:pos x="39" y="7"/>
              </a:cxn>
              <a:cxn ang="0">
                <a:pos x="62" y="7"/>
              </a:cxn>
              <a:cxn ang="0">
                <a:pos x="86" y="7"/>
              </a:cxn>
              <a:cxn ang="0">
                <a:pos x="99" y="6"/>
              </a:cxn>
              <a:cxn ang="0">
                <a:pos x="122" y="4"/>
              </a:cxn>
              <a:cxn ang="0">
                <a:pos x="142" y="5"/>
              </a:cxn>
              <a:cxn ang="0">
                <a:pos x="172" y="5"/>
              </a:cxn>
              <a:cxn ang="0">
                <a:pos x="190" y="5"/>
              </a:cxn>
              <a:cxn ang="0">
                <a:pos x="243" y="6"/>
              </a:cxn>
              <a:cxn ang="0">
                <a:pos x="260" y="6"/>
              </a:cxn>
              <a:cxn ang="0">
                <a:pos x="302" y="5"/>
              </a:cxn>
              <a:cxn ang="0">
                <a:pos x="307" y="34"/>
              </a:cxn>
              <a:cxn ang="0">
                <a:pos x="310" y="65"/>
              </a:cxn>
              <a:cxn ang="0">
                <a:pos x="311" y="5"/>
              </a:cxn>
            </a:cxnLst>
            <a:rect l="0" t="0" r="r" b="b"/>
            <a:pathLst>
              <a:path w="316" h="128">
                <a:moveTo>
                  <a:pt x="306" y="0"/>
                </a:moveTo>
                <a:cubicBezTo>
                  <a:pt x="306" y="0"/>
                  <a:pt x="306" y="0"/>
                  <a:pt x="306" y="0"/>
                </a:cubicBezTo>
                <a:cubicBezTo>
                  <a:pt x="301" y="0"/>
                  <a:pt x="301" y="0"/>
                  <a:pt x="301" y="0"/>
                </a:cubicBezTo>
                <a:cubicBezTo>
                  <a:pt x="292" y="0"/>
                  <a:pt x="292" y="0"/>
                  <a:pt x="292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75" y="0"/>
                  <a:pt x="274" y="0"/>
                  <a:pt x="273" y="1"/>
                </a:cubicBezTo>
                <a:cubicBezTo>
                  <a:pt x="273" y="0"/>
                  <a:pt x="273" y="0"/>
                  <a:pt x="273" y="0"/>
                </a:cubicBezTo>
                <a:cubicBezTo>
                  <a:pt x="271" y="1"/>
                  <a:pt x="271" y="1"/>
                  <a:pt x="271" y="1"/>
                </a:cubicBezTo>
                <a:cubicBezTo>
                  <a:pt x="269" y="1"/>
                  <a:pt x="270" y="0"/>
                  <a:pt x="271" y="0"/>
                </a:cubicBezTo>
                <a:cubicBezTo>
                  <a:pt x="261" y="0"/>
                  <a:pt x="253" y="0"/>
                  <a:pt x="243" y="0"/>
                </a:cubicBezTo>
                <a:cubicBezTo>
                  <a:pt x="243" y="1"/>
                  <a:pt x="239" y="0"/>
                  <a:pt x="238" y="1"/>
                </a:cubicBezTo>
                <a:cubicBezTo>
                  <a:pt x="238" y="1"/>
                  <a:pt x="238" y="1"/>
                  <a:pt x="238" y="1"/>
                </a:cubicBezTo>
                <a:cubicBezTo>
                  <a:pt x="232" y="1"/>
                  <a:pt x="232" y="1"/>
                  <a:pt x="226" y="0"/>
                </a:cubicBezTo>
                <a:cubicBezTo>
                  <a:pt x="200" y="0"/>
                  <a:pt x="176" y="0"/>
                  <a:pt x="151" y="0"/>
                </a:cubicBezTo>
                <a:cubicBezTo>
                  <a:pt x="126" y="0"/>
                  <a:pt x="101" y="1"/>
                  <a:pt x="75" y="1"/>
                </a:cubicBezTo>
                <a:cubicBezTo>
                  <a:pt x="71" y="2"/>
                  <a:pt x="65" y="1"/>
                  <a:pt x="61" y="3"/>
                </a:cubicBezTo>
                <a:cubicBezTo>
                  <a:pt x="61" y="2"/>
                  <a:pt x="61" y="2"/>
                  <a:pt x="61" y="2"/>
                </a:cubicBezTo>
                <a:cubicBezTo>
                  <a:pt x="57" y="3"/>
                  <a:pt x="56" y="2"/>
                  <a:pt x="51" y="2"/>
                </a:cubicBezTo>
                <a:cubicBezTo>
                  <a:pt x="51" y="2"/>
                  <a:pt x="49" y="2"/>
                  <a:pt x="50" y="2"/>
                </a:cubicBezTo>
                <a:cubicBezTo>
                  <a:pt x="48" y="3"/>
                  <a:pt x="47" y="1"/>
                  <a:pt x="44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37" y="3"/>
                  <a:pt x="45" y="2"/>
                  <a:pt x="36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0" y="2"/>
                  <a:pt x="10" y="2"/>
                  <a:pt x="10" y="2"/>
                </a:cubicBezTo>
                <a:cubicBezTo>
                  <a:pt x="8" y="2"/>
                  <a:pt x="8" y="2"/>
                  <a:pt x="8" y="2"/>
                </a:cubicBezTo>
                <a:cubicBezTo>
                  <a:pt x="1" y="8"/>
                  <a:pt x="6" y="5"/>
                  <a:pt x="4" y="7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0"/>
                  <a:pt x="5" y="10"/>
                  <a:pt x="5" y="11"/>
                </a:cubicBezTo>
                <a:cubicBezTo>
                  <a:pt x="4" y="12"/>
                  <a:pt x="5" y="15"/>
                  <a:pt x="5" y="17"/>
                </a:cubicBezTo>
                <a:cubicBezTo>
                  <a:pt x="4" y="16"/>
                  <a:pt x="4" y="16"/>
                  <a:pt x="4" y="15"/>
                </a:cubicBezTo>
                <a:cubicBezTo>
                  <a:pt x="4" y="20"/>
                  <a:pt x="4" y="24"/>
                  <a:pt x="4" y="29"/>
                </a:cubicBezTo>
                <a:cubicBezTo>
                  <a:pt x="4" y="34"/>
                  <a:pt x="3" y="39"/>
                  <a:pt x="4" y="42"/>
                </a:cubicBezTo>
                <a:cubicBezTo>
                  <a:pt x="4" y="41"/>
                  <a:pt x="4" y="44"/>
                  <a:pt x="4" y="45"/>
                </a:cubicBezTo>
                <a:cubicBezTo>
                  <a:pt x="5" y="48"/>
                  <a:pt x="3" y="54"/>
                  <a:pt x="4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70"/>
                  <a:pt x="3" y="84"/>
                  <a:pt x="4" y="97"/>
                </a:cubicBezTo>
                <a:cubicBezTo>
                  <a:pt x="4" y="104"/>
                  <a:pt x="3" y="112"/>
                  <a:pt x="4" y="120"/>
                </a:cubicBezTo>
                <a:cubicBezTo>
                  <a:pt x="4" y="122"/>
                  <a:pt x="4" y="120"/>
                  <a:pt x="4" y="122"/>
                </a:cubicBezTo>
                <a:cubicBezTo>
                  <a:pt x="4" y="124"/>
                  <a:pt x="4" y="122"/>
                  <a:pt x="4" y="122"/>
                </a:cubicBezTo>
                <a:cubicBezTo>
                  <a:pt x="4" y="123"/>
                  <a:pt x="4" y="123"/>
                  <a:pt x="4" y="123"/>
                </a:cubicBezTo>
                <a:cubicBezTo>
                  <a:pt x="4" y="123"/>
                  <a:pt x="4" y="123"/>
                  <a:pt x="4" y="123"/>
                </a:cubicBezTo>
                <a:cubicBezTo>
                  <a:pt x="0" y="119"/>
                  <a:pt x="9" y="128"/>
                  <a:pt x="8" y="127"/>
                </a:cubicBezTo>
                <a:cubicBezTo>
                  <a:pt x="8" y="127"/>
                  <a:pt x="8" y="127"/>
                  <a:pt x="8" y="127"/>
                </a:cubicBezTo>
                <a:cubicBezTo>
                  <a:pt x="8" y="127"/>
                  <a:pt x="8" y="127"/>
                  <a:pt x="8" y="127"/>
                </a:cubicBezTo>
                <a:cubicBezTo>
                  <a:pt x="8" y="127"/>
                  <a:pt x="8" y="127"/>
                  <a:pt x="8" y="127"/>
                </a:cubicBezTo>
                <a:cubicBezTo>
                  <a:pt x="8" y="127"/>
                  <a:pt x="8" y="127"/>
                  <a:pt x="8" y="127"/>
                </a:cubicBezTo>
                <a:cubicBezTo>
                  <a:pt x="8" y="127"/>
                  <a:pt x="8" y="127"/>
                  <a:pt x="8" y="127"/>
                </a:cubicBezTo>
                <a:cubicBezTo>
                  <a:pt x="9" y="127"/>
                  <a:pt x="9" y="127"/>
                  <a:pt x="9" y="127"/>
                </a:cubicBezTo>
                <a:cubicBezTo>
                  <a:pt x="10" y="127"/>
                  <a:pt x="10" y="127"/>
                  <a:pt x="10" y="127"/>
                </a:cubicBezTo>
                <a:cubicBezTo>
                  <a:pt x="14" y="127"/>
                  <a:pt x="14" y="127"/>
                  <a:pt x="14" y="127"/>
                </a:cubicBezTo>
                <a:cubicBezTo>
                  <a:pt x="21" y="127"/>
                  <a:pt x="21" y="127"/>
                  <a:pt x="21" y="127"/>
                </a:cubicBezTo>
                <a:cubicBezTo>
                  <a:pt x="22" y="127"/>
                  <a:pt x="23" y="127"/>
                  <a:pt x="23" y="127"/>
                </a:cubicBezTo>
                <a:cubicBezTo>
                  <a:pt x="28" y="127"/>
                  <a:pt x="36" y="126"/>
                  <a:pt x="41" y="127"/>
                </a:cubicBezTo>
                <a:cubicBezTo>
                  <a:pt x="39" y="126"/>
                  <a:pt x="45" y="126"/>
                  <a:pt x="47" y="126"/>
                </a:cubicBezTo>
                <a:cubicBezTo>
                  <a:pt x="48" y="126"/>
                  <a:pt x="48" y="126"/>
                  <a:pt x="47" y="127"/>
                </a:cubicBezTo>
                <a:cubicBezTo>
                  <a:pt x="52" y="126"/>
                  <a:pt x="54" y="126"/>
                  <a:pt x="59" y="127"/>
                </a:cubicBezTo>
                <a:cubicBezTo>
                  <a:pt x="61" y="127"/>
                  <a:pt x="62" y="126"/>
                  <a:pt x="65" y="126"/>
                </a:cubicBezTo>
                <a:cubicBezTo>
                  <a:pt x="66" y="127"/>
                  <a:pt x="70" y="126"/>
                  <a:pt x="73" y="126"/>
                </a:cubicBezTo>
                <a:cubicBezTo>
                  <a:pt x="72" y="126"/>
                  <a:pt x="76" y="125"/>
                  <a:pt x="79" y="125"/>
                </a:cubicBezTo>
                <a:cubicBezTo>
                  <a:pt x="78" y="126"/>
                  <a:pt x="78" y="126"/>
                  <a:pt x="78" y="126"/>
                </a:cubicBezTo>
                <a:cubicBezTo>
                  <a:pt x="87" y="126"/>
                  <a:pt x="99" y="127"/>
                  <a:pt x="109" y="126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20" y="126"/>
                  <a:pt x="131" y="126"/>
                  <a:pt x="141" y="125"/>
                </a:cubicBezTo>
                <a:cubicBezTo>
                  <a:pt x="144" y="126"/>
                  <a:pt x="148" y="126"/>
                  <a:pt x="151" y="126"/>
                </a:cubicBezTo>
                <a:cubicBezTo>
                  <a:pt x="154" y="125"/>
                  <a:pt x="156" y="125"/>
                  <a:pt x="158" y="125"/>
                </a:cubicBezTo>
                <a:cubicBezTo>
                  <a:pt x="159" y="124"/>
                  <a:pt x="160" y="125"/>
                  <a:pt x="161" y="125"/>
                </a:cubicBezTo>
                <a:cubicBezTo>
                  <a:pt x="165" y="125"/>
                  <a:pt x="170" y="126"/>
                  <a:pt x="174" y="125"/>
                </a:cubicBezTo>
                <a:cubicBezTo>
                  <a:pt x="174" y="126"/>
                  <a:pt x="174" y="126"/>
                  <a:pt x="174" y="126"/>
                </a:cubicBezTo>
                <a:cubicBezTo>
                  <a:pt x="177" y="125"/>
                  <a:pt x="183" y="125"/>
                  <a:pt x="187" y="125"/>
                </a:cubicBezTo>
                <a:cubicBezTo>
                  <a:pt x="188" y="125"/>
                  <a:pt x="192" y="124"/>
                  <a:pt x="190" y="124"/>
                </a:cubicBezTo>
                <a:cubicBezTo>
                  <a:pt x="192" y="124"/>
                  <a:pt x="191" y="125"/>
                  <a:pt x="193" y="124"/>
                </a:cubicBezTo>
                <a:cubicBezTo>
                  <a:pt x="191" y="125"/>
                  <a:pt x="191" y="125"/>
                  <a:pt x="191" y="125"/>
                </a:cubicBezTo>
                <a:cubicBezTo>
                  <a:pt x="201" y="125"/>
                  <a:pt x="209" y="125"/>
                  <a:pt x="218" y="124"/>
                </a:cubicBezTo>
                <a:cubicBezTo>
                  <a:pt x="220" y="125"/>
                  <a:pt x="226" y="124"/>
                  <a:pt x="231" y="125"/>
                </a:cubicBezTo>
                <a:cubicBezTo>
                  <a:pt x="234" y="124"/>
                  <a:pt x="239" y="125"/>
                  <a:pt x="242" y="124"/>
                </a:cubicBezTo>
                <a:cubicBezTo>
                  <a:pt x="242" y="124"/>
                  <a:pt x="242" y="124"/>
                  <a:pt x="242" y="124"/>
                </a:cubicBezTo>
                <a:cubicBezTo>
                  <a:pt x="246" y="124"/>
                  <a:pt x="251" y="124"/>
                  <a:pt x="256" y="125"/>
                </a:cubicBezTo>
                <a:cubicBezTo>
                  <a:pt x="259" y="125"/>
                  <a:pt x="259" y="124"/>
                  <a:pt x="262" y="124"/>
                </a:cubicBezTo>
                <a:cubicBezTo>
                  <a:pt x="262" y="124"/>
                  <a:pt x="262" y="124"/>
                  <a:pt x="262" y="124"/>
                </a:cubicBezTo>
                <a:cubicBezTo>
                  <a:pt x="264" y="124"/>
                  <a:pt x="265" y="123"/>
                  <a:pt x="266" y="123"/>
                </a:cubicBezTo>
                <a:cubicBezTo>
                  <a:pt x="268" y="123"/>
                  <a:pt x="268" y="123"/>
                  <a:pt x="270" y="123"/>
                </a:cubicBezTo>
                <a:cubicBezTo>
                  <a:pt x="269" y="123"/>
                  <a:pt x="267" y="124"/>
                  <a:pt x="266" y="125"/>
                </a:cubicBezTo>
                <a:cubicBezTo>
                  <a:pt x="269" y="125"/>
                  <a:pt x="272" y="124"/>
                  <a:pt x="274" y="124"/>
                </a:cubicBezTo>
                <a:cubicBezTo>
                  <a:pt x="277" y="124"/>
                  <a:pt x="279" y="124"/>
                  <a:pt x="279" y="124"/>
                </a:cubicBezTo>
                <a:cubicBezTo>
                  <a:pt x="279" y="124"/>
                  <a:pt x="281" y="124"/>
                  <a:pt x="279" y="124"/>
                </a:cubicBezTo>
                <a:cubicBezTo>
                  <a:pt x="281" y="124"/>
                  <a:pt x="283" y="124"/>
                  <a:pt x="284" y="124"/>
                </a:cubicBezTo>
                <a:cubicBezTo>
                  <a:pt x="283" y="124"/>
                  <a:pt x="283" y="124"/>
                  <a:pt x="283" y="124"/>
                </a:cubicBezTo>
                <a:cubicBezTo>
                  <a:pt x="283" y="123"/>
                  <a:pt x="285" y="123"/>
                  <a:pt x="285" y="123"/>
                </a:cubicBezTo>
                <a:cubicBezTo>
                  <a:pt x="284" y="123"/>
                  <a:pt x="284" y="123"/>
                  <a:pt x="283" y="123"/>
                </a:cubicBezTo>
                <a:cubicBezTo>
                  <a:pt x="283" y="122"/>
                  <a:pt x="287" y="122"/>
                  <a:pt x="288" y="123"/>
                </a:cubicBezTo>
                <a:cubicBezTo>
                  <a:pt x="289" y="123"/>
                  <a:pt x="285" y="124"/>
                  <a:pt x="287" y="124"/>
                </a:cubicBezTo>
                <a:cubicBezTo>
                  <a:pt x="292" y="123"/>
                  <a:pt x="292" y="123"/>
                  <a:pt x="292" y="123"/>
                </a:cubicBezTo>
                <a:cubicBezTo>
                  <a:pt x="291" y="123"/>
                  <a:pt x="289" y="123"/>
                  <a:pt x="290" y="122"/>
                </a:cubicBezTo>
                <a:cubicBezTo>
                  <a:pt x="288" y="123"/>
                  <a:pt x="288" y="123"/>
                  <a:pt x="288" y="123"/>
                </a:cubicBezTo>
                <a:cubicBezTo>
                  <a:pt x="288" y="122"/>
                  <a:pt x="288" y="122"/>
                  <a:pt x="288" y="122"/>
                </a:cubicBezTo>
                <a:cubicBezTo>
                  <a:pt x="284" y="122"/>
                  <a:pt x="281" y="122"/>
                  <a:pt x="278" y="122"/>
                </a:cubicBezTo>
                <a:cubicBezTo>
                  <a:pt x="279" y="123"/>
                  <a:pt x="279" y="123"/>
                  <a:pt x="279" y="123"/>
                </a:cubicBezTo>
                <a:cubicBezTo>
                  <a:pt x="277" y="123"/>
                  <a:pt x="275" y="123"/>
                  <a:pt x="273" y="123"/>
                </a:cubicBezTo>
                <a:cubicBezTo>
                  <a:pt x="274" y="123"/>
                  <a:pt x="273" y="122"/>
                  <a:pt x="273" y="122"/>
                </a:cubicBezTo>
                <a:cubicBezTo>
                  <a:pt x="272" y="122"/>
                  <a:pt x="272" y="122"/>
                  <a:pt x="271" y="122"/>
                </a:cubicBezTo>
                <a:cubicBezTo>
                  <a:pt x="272" y="121"/>
                  <a:pt x="272" y="121"/>
                  <a:pt x="272" y="121"/>
                </a:cubicBezTo>
                <a:cubicBezTo>
                  <a:pt x="271" y="122"/>
                  <a:pt x="266" y="122"/>
                  <a:pt x="265" y="122"/>
                </a:cubicBezTo>
                <a:cubicBezTo>
                  <a:pt x="265" y="122"/>
                  <a:pt x="265" y="122"/>
                  <a:pt x="265" y="122"/>
                </a:cubicBezTo>
                <a:cubicBezTo>
                  <a:pt x="262" y="121"/>
                  <a:pt x="266" y="122"/>
                  <a:pt x="264" y="122"/>
                </a:cubicBezTo>
                <a:cubicBezTo>
                  <a:pt x="262" y="122"/>
                  <a:pt x="263" y="121"/>
                  <a:pt x="261" y="121"/>
                </a:cubicBezTo>
                <a:cubicBezTo>
                  <a:pt x="258" y="121"/>
                  <a:pt x="252" y="122"/>
                  <a:pt x="248" y="121"/>
                </a:cubicBezTo>
                <a:cubicBezTo>
                  <a:pt x="245" y="121"/>
                  <a:pt x="242" y="121"/>
                  <a:pt x="239" y="122"/>
                </a:cubicBezTo>
                <a:cubicBezTo>
                  <a:pt x="236" y="122"/>
                  <a:pt x="239" y="121"/>
                  <a:pt x="236" y="121"/>
                </a:cubicBezTo>
                <a:cubicBezTo>
                  <a:pt x="237" y="121"/>
                  <a:pt x="236" y="121"/>
                  <a:pt x="236" y="120"/>
                </a:cubicBezTo>
                <a:cubicBezTo>
                  <a:pt x="236" y="121"/>
                  <a:pt x="231" y="120"/>
                  <a:pt x="233" y="121"/>
                </a:cubicBezTo>
                <a:cubicBezTo>
                  <a:pt x="229" y="121"/>
                  <a:pt x="225" y="121"/>
                  <a:pt x="221" y="121"/>
                </a:cubicBezTo>
                <a:cubicBezTo>
                  <a:pt x="222" y="121"/>
                  <a:pt x="223" y="120"/>
                  <a:pt x="221" y="120"/>
                </a:cubicBezTo>
                <a:cubicBezTo>
                  <a:pt x="219" y="121"/>
                  <a:pt x="216" y="121"/>
                  <a:pt x="213" y="121"/>
                </a:cubicBezTo>
                <a:cubicBezTo>
                  <a:pt x="213" y="121"/>
                  <a:pt x="214" y="121"/>
                  <a:pt x="213" y="122"/>
                </a:cubicBezTo>
                <a:cubicBezTo>
                  <a:pt x="213" y="122"/>
                  <a:pt x="212" y="122"/>
                  <a:pt x="211" y="122"/>
                </a:cubicBezTo>
                <a:cubicBezTo>
                  <a:pt x="211" y="122"/>
                  <a:pt x="211" y="121"/>
                  <a:pt x="208" y="121"/>
                </a:cubicBezTo>
                <a:cubicBezTo>
                  <a:pt x="209" y="120"/>
                  <a:pt x="213" y="121"/>
                  <a:pt x="212" y="120"/>
                </a:cubicBezTo>
                <a:cubicBezTo>
                  <a:pt x="213" y="119"/>
                  <a:pt x="219" y="119"/>
                  <a:pt x="220" y="120"/>
                </a:cubicBezTo>
                <a:cubicBezTo>
                  <a:pt x="223" y="119"/>
                  <a:pt x="218" y="119"/>
                  <a:pt x="218" y="119"/>
                </a:cubicBezTo>
                <a:cubicBezTo>
                  <a:pt x="216" y="119"/>
                  <a:pt x="215" y="119"/>
                  <a:pt x="211" y="119"/>
                </a:cubicBezTo>
                <a:cubicBezTo>
                  <a:pt x="211" y="120"/>
                  <a:pt x="212" y="120"/>
                  <a:pt x="210" y="120"/>
                </a:cubicBezTo>
                <a:cubicBezTo>
                  <a:pt x="207" y="121"/>
                  <a:pt x="206" y="119"/>
                  <a:pt x="205" y="119"/>
                </a:cubicBezTo>
                <a:cubicBezTo>
                  <a:pt x="207" y="119"/>
                  <a:pt x="207" y="119"/>
                  <a:pt x="207" y="119"/>
                </a:cubicBezTo>
                <a:cubicBezTo>
                  <a:pt x="204" y="119"/>
                  <a:pt x="204" y="119"/>
                  <a:pt x="201" y="119"/>
                </a:cubicBezTo>
                <a:cubicBezTo>
                  <a:pt x="201" y="118"/>
                  <a:pt x="205" y="119"/>
                  <a:pt x="206" y="119"/>
                </a:cubicBezTo>
                <a:cubicBezTo>
                  <a:pt x="204" y="118"/>
                  <a:pt x="204" y="118"/>
                  <a:pt x="204" y="118"/>
                </a:cubicBezTo>
                <a:cubicBezTo>
                  <a:pt x="200" y="118"/>
                  <a:pt x="203" y="119"/>
                  <a:pt x="199" y="118"/>
                </a:cubicBezTo>
                <a:cubicBezTo>
                  <a:pt x="200" y="118"/>
                  <a:pt x="200" y="118"/>
                  <a:pt x="200" y="118"/>
                </a:cubicBezTo>
                <a:cubicBezTo>
                  <a:pt x="197" y="118"/>
                  <a:pt x="197" y="118"/>
                  <a:pt x="197" y="118"/>
                </a:cubicBezTo>
                <a:cubicBezTo>
                  <a:pt x="197" y="119"/>
                  <a:pt x="198" y="119"/>
                  <a:pt x="200" y="119"/>
                </a:cubicBezTo>
                <a:cubicBezTo>
                  <a:pt x="199" y="120"/>
                  <a:pt x="198" y="119"/>
                  <a:pt x="195" y="120"/>
                </a:cubicBezTo>
                <a:cubicBezTo>
                  <a:pt x="194" y="120"/>
                  <a:pt x="196" y="120"/>
                  <a:pt x="196" y="120"/>
                </a:cubicBezTo>
                <a:cubicBezTo>
                  <a:pt x="197" y="121"/>
                  <a:pt x="194" y="121"/>
                  <a:pt x="193" y="121"/>
                </a:cubicBezTo>
                <a:cubicBezTo>
                  <a:pt x="190" y="121"/>
                  <a:pt x="191" y="120"/>
                  <a:pt x="190" y="120"/>
                </a:cubicBezTo>
                <a:cubicBezTo>
                  <a:pt x="191" y="120"/>
                  <a:pt x="193" y="120"/>
                  <a:pt x="193" y="120"/>
                </a:cubicBezTo>
                <a:cubicBezTo>
                  <a:pt x="196" y="119"/>
                  <a:pt x="191" y="119"/>
                  <a:pt x="193" y="118"/>
                </a:cubicBezTo>
                <a:cubicBezTo>
                  <a:pt x="191" y="118"/>
                  <a:pt x="191" y="119"/>
                  <a:pt x="190" y="119"/>
                </a:cubicBezTo>
                <a:cubicBezTo>
                  <a:pt x="190" y="119"/>
                  <a:pt x="189" y="119"/>
                  <a:pt x="190" y="120"/>
                </a:cubicBezTo>
                <a:cubicBezTo>
                  <a:pt x="185" y="121"/>
                  <a:pt x="187" y="118"/>
                  <a:pt x="183" y="119"/>
                </a:cubicBezTo>
                <a:cubicBezTo>
                  <a:pt x="184" y="120"/>
                  <a:pt x="177" y="120"/>
                  <a:pt x="180" y="121"/>
                </a:cubicBezTo>
                <a:cubicBezTo>
                  <a:pt x="179" y="122"/>
                  <a:pt x="178" y="122"/>
                  <a:pt x="177" y="122"/>
                </a:cubicBezTo>
                <a:cubicBezTo>
                  <a:pt x="178" y="121"/>
                  <a:pt x="175" y="121"/>
                  <a:pt x="177" y="120"/>
                </a:cubicBezTo>
                <a:cubicBezTo>
                  <a:pt x="175" y="120"/>
                  <a:pt x="175" y="120"/>
                  <a:pt x="175" y="120"/>
                </a:cubicBezTo>
                <a:cubicBezTo>
                  <a:pt x="178" y="120"/>
                  <a:pt x="178" y="120"/>
                  <a:pt x="178" y="120"/>
                </a:cubicBezTo>
                <a:cubicBezTo>
                  <a:pt x="176" y="119"/>
                  <a:pt x="173" y="119"/>
                  <a:pt x="172" y="118"/>
                </a:cubicBezTo>
                <a:cubicBezTo>
                  <a:pt x="170" y="119"/>
                  <a:pt x="173" y="119"/>
                  <a:pt x="170" y="119"/>
                </a:cubicBezTo>
                <a:cubicBezTo>
                  <a:pt x="171" y="119"/>
                  <a:pt x="170" y="118"/>
                  <a:pt x="169" y="118"/>
                </a:cubicBezTo>
                <a:cubicBezTo>
                  <a:pt x="171" y="119"/>
                  <a:pt x="169" y="119"/>
                  <a:pt x="167" y="120"/>
                </a:cubicBezTo>
                <a:cubicBezTo>
                  <a:pt x="165" y="120"/>
                  <a:pt x="163" y="119"/>
                  <a:pt x="164" y="119"/>
                </a:cubicBezTo>
                <a:cubicBezTo>
                  <a:pt x="166" y="118"/>
                  <a:pt x="166" y="118"/>
                  <a:pt x="166" y="118"/>
                </a:cubicBezTo>
                <a:cubicBezTo>
                  <a:pt x="164" y="119"/>
                  <a:pt x="165" y="118"/>
                  <a:pt x="163" y="118"/>
                </a:cubicBezTo>
                <a:cubicBezTo>
                  <a:pt x="163" y="118"/>
                  <a:pt x="162" y="119"/>
                  <a:pt x="161" y="120"/>
                </a:cubicBezTo>
                <a:cubicBezTo>
                  <a:pt x="160" y="120"/>
                  <a:pt x="159" y="119"/>
                  <a:pt x="158" y="119"/>
                </a:cubicBezTo>
                <a:cubicBezTo>
                  <a:pt x="160" y="119"/>
                  <a:pt x="160" y="119"/>
                  <a:pt x="160" y="119"/>
                </a:cubicBezTo>
                <a:cubicBezTo>
                  <a:pt x="157" y="119"/>
                  <a:pt x="160" y="118"/>
                  <a:pt x="157" y="118"/>
                </a:cubicBezTo>
                <a:cubicBezTo>
                  <a:pt x="156" y="119"/>
                  <a:pt x="156" y="119"/>
                  <a:pt x="156" y="119"/>
                </a:cubicBezTo>
                <a:cubicBezTo>
                  <a:pt x="155" y="119"/>
                  <a:pt x="155" y="118"/>
                  <a:pt x="156" y="118"/>
                </a:cubicBezTo>
                <a:cubicBezTo>
                  <a:pt x="155" y="119"/>
                  <a:pt x="153" y="118"/>
                  <a:pt x="153" y="119"/>
                </a:cubicBezTo>
                <a:cubicBezTo>
                  <a:pt x="152" y="118"/>
                  <a:pt x="152" y="118"/>
                  <a:pt x="152" y="118"/>
                </a:cubicBezTo>
                <a:cubicBezTo>
                  <a:pt x="151" y="118"/>
                  <a:pt x="150" y="119"/>
                  <a:pt x="148" y="119"/>
                </a:cubicBezTo>
                <a:cubicBezTo>
                  <a:pt x="149" y="119"/>
                  <a:pt x="150" y="119"/>
                  <a:pt x="152" y="119"/>
                </a:cubicBezTo>
                <a:cubicBezTo>
                  <a:pt x="153" y="120"/>
                  <a:pt x="150" y="120"/>
                  <a:pt x="149" y="120"/>
                </a:cubicBezTo>
                <a:cubicBezTo>
                  <a:pt x="149" y="119"/>
                  <a:pt x="146" y="120"/>
                  <a:pt x="144" y="120"/>
                </a:cubicBezTo>
                <a:cubicBezTo>
                  <a:pt x="143" y="119"/>
                  <a:pt x="142" y="119"/>
                  <a:pt x="142" y="119"/>
                </a:cubicBezTo>
                <a:cubicBezTo>
                  <a:pt x="141" y="119"/>
                  <a:pt x="141" y="119"/>
                  <a:pt x="141" y="119"/>
                </a:cubicBezTo>
                <a:cubicBezTo>
                  <a:pt x="141" y="118"/>
                  <a:pt x="138" y="120"/>
                  <a:pt x="136" y="119"/>
                </a:cubicBezTo>
                <a:cubicBezTo>
                  <a:pt x="137" y="119"/>
                  <a:pt x="137" y="119"/>
                  <a:pt x="136" y="118"/>
                </a:cubicBezTo>
                <a:cubicBezTo>
                  <a:pt x="138" y="119"/>
                  <a:pt x="133" y="119"/>
                  <a:pt x="134" y="120"/>
                </a:cubicBezTo>
                <a:cubicBezTo>
                  <a:pt x="131" y="120"/>
                  <a:pt x="134" y="119"/>
                  <a:pt x="134" y="118"/>
                </a:cubicBezTo>
                <a:cubicBezTo>
                  <a:pt x="132" y="119"/>
                  <a:pt x="130" y="118"/>
                  <a:pt x="129" y="119"/>
                </a:cubicBezTo>
                <a:cubicBezTo>
                  <a:pt x="131" y="119"/>
                  <a:pt x="129" y="119"/>
                  <a:pt x="128" y="120"/>
                </a:cubicBezTo>
                <a:cubicBezTo>
                  <a:pt x="125" y="120"/>
                  <a:pt x="129" y="119"/>
                  <a:pt x="127" y="119"/>
                </a:cubicBezTo>
                <a:cubicBezTo>
                  <a:pt x="125" y="119"/>
                  <a:pt x="124" y="120"/>
                  <a:pt x="126" y="120"/>
                </a:cubicBezTo>
                <a:cubicBezTo>
                  <a:pt x="124" y="120"/>
                  <a:pt x="122" y="121"/>
                  <a:pt x="120" y="120"/>
                </a:cubicBezTo>
                <a:cubicBezTo>
                  <a:pt x="120" y="120"/>
                  <a:pt x="124" y="120"/>
                  <a:pt x="123" y="120"/>
                </a:cubicBezTo>
                <a:cubicBezTo>
                  <a:pt x="119" y="119"/>
                  <a:pt x="121" y="121"/>
                  <a:pt x="117" y="121"/>
                </a:cubicBezTo>
                <a:cubicBezTo>
                  <a:pt x="119" y="121"/>
                  <a:pt x="117" y="122"/>
                  <a:pt x="115" y="123"/>
                </a:cubicBezTo>
                <a:cubicBezTo>
                  <a:pt x="111" y="123"/>
                  <a:pt x="117" y="122"/>
                  <a:pt x="115" y="122"/>
                </a:cubicBezTo>
                <a:cubicBezTo>
                  <a:pt x="114" y="122"/>
                  <a:pt x="114" y="122"/>
                  <a:pt x="114" y="122"/>
                </a:cubicBezTo>
                <a:cubicBezTo>
                  <a:pt x="112" y="121"/>
                  <a:pt x="119" y="120"/>
                  <a:pt x="117" y="119"/>
                </a:cubicBezTo>
                <a:cubicBezTo>
                  <a:pt x="115" y="120"/>
                  <a:pt x="115" y="120"/>
                  <a:pt x="115" y="120"/>
                </a:cubicBezTo>
                <a:cubicBezTo>
                  <a:pt x="115" y="119"/>
                  <a:pt x="116" y="119"/>
                  <a:pt x="115" y="119"/>
                </a:cubicBezTo>
                <a:cubicBezTo>
                  <a:pt x="115" y="119"/>
                  <a:pt x="111" y="119"/>
                  <a:pt x="111" y="119"/>
                </a:cubicBezTo>
                <a:cubicBezTo>
                  <a:pt x="110" y="120"/>
                  <a:pt x="112" y="119"/>
                  <a:pt x="112" y="119"/>
                </a:cubicBezTo>
                <a:cubicBezTo>
                  <a:pt x="110" y="119"/>
                  <a:pt x="109" y="120"/>
                  <a:pt x="106" y="120"/>
                </a:cubicBezTo>
                <a:cubicBezTo>
                  <a:pt x="108" y="120"/>
                  <a:pt x="105" y="119"/>
                  <a:pt x="106" y="119"/>
                </a:cubicBezTo>
                <a:cubicBezTo>
                  <a:pt x="105" y="119"/>
                  <a:pt x="106" y="120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6" y="119"/>
                  <a:pt x="87" y="119"/>
                  <a:pt x="80" y="120"/>
                </a:cubicBezTo>
                <a:cubicBezTo>
                  <a:pt x="79" y="120"/>
                  <a:pt x="77" y="120"/>
                  <a:pt x="73" y="119"/>
                </a:cubicBezTo>
                <a:cubicBezTo>
                  <a:pt x="75" y="119"/>
                  <a:pt x="73" y="120"/>
                  <a:pt x="72" y="120"/>
                </a:cubicBezTo>
                <a:cubicBezTo>
                  <a:pt x="70" y="119"/>
                  <a:pt x="70" y="119"/>
                  <a:pt x="70" y="119"/>
                </a:cubicBezTo>
                <a:cubicBezTo>
                  <a:pt x="68" y="119"/>
                  <a:pt x="65" y="120"/>
                  <a:pt x="63" y="120"/>
                </a:cubicBezTo>
                <a:cubicBezTo>
                  <a:pt x="63" y="120"/>
                  <a:pt x="63" y="120"/>
                  <a:pt x="63" y="119"/>
                </a:cubicBezTo>
                <a:cubicBezTo>
                  <a:pt x="61" y="119"/>
                  <a:pt x="61" y="120"/>
                  <a:pt x="60" y="120"/>
                </a:cubicBezTo>
                <a:cubicBezTo>
                  <a:pt x="58" y="119"/>
                  <a:pt x="58" y="119"/>
                  <a:pt x="58" y="119"/>
                </a:cubicBezTo>
                <a:cubicBezTo>
                  <a:pt x="58" y="120"/>
                  <a:pt x="58" y="120"/>
                  <a:pt x="58" y="120"/>
                </a:cubicBezTo>
                <a:cubicBezTo>
                  <a:pt x="56" y="120"/>
                  <a:pt x="54" y="120"/>
                  <a:pt x="54" y="119"/>
                </a:cubicBezTo>
                <a:cubicBezTo>
                  <a:pt x="53" y="119"/>
                  <a:pt x="52" y="120"/>
                  <a:pt x="53" y="120"/>
                </a:cubicBezTo>
                <a:cubicBezTo>
                  <a:pt x="51" y="119"/>
                  <a:pt x="46" y="119"/>
                  <a:pt x="42" y="120"/>
                </a:cubicBezTo>
                <a:cubicBezTo>
                  <a:pt x="44" y="120"/>
                  <a:pt x="44" y="120"/>
                  <a:pt x="44" y="121"/>
                </a:cubicBezTo>
                <a:cubicBezTo>
                  <a:pt x="44" y="121"/>
                  <a:pt x="43" y="120"/>
                  <a:pt x="42" y="121"/>
                </a:cubicBezTo>
                <a:cubicBezTo>
                  <a:pt x="42" y="121"/>
                  <a:pt x="40" y="120"/>
                  <a:pt x="42" y="120"/>
                </a:cubicBezTo>
                <a:cubicBezTo>
                  <a:pt x="37" y="119"/>
                  <a:pt x="31" y="120"/>
                  <a:pt x="25" y="120"/>
                </a:cubicBezTo>
                <a:cubicBezTo>
                  <a:pt x="24" y="120"/>
                  <a:pt x="24" y="120"/>
                  <a:pt x="23" y="120"/>
                </a:cubicBezTo>
                <a:cubicBezTo>
                  <a:pt x="20" y="119"/>
                  <a:pt x="15" y="120"/>
                  <a:pt x="11" y="120"/>
                </a:cubicBezTo>
                <a:cubicBezTo>
                  <a:pt x="12" y="120"/>
                  <a:pt x="11" y="120"/>
                  <a:pt x="11" y="121"/>
                </a:cubicBezTo>
                <a:cubicBezTo>
                  <a:pt x="11" y="121"/>
                  <a:pt x="11" y="120"/>
                  <a:pt x="11" y="120"/>
                </a:cubicBezTo>
                <a:cubicBezTo>
                  <a:pt x="11" y="119"/>
                  <a:pt x="11" y="117"/>
                  <a:pt x="11" y="116"/>
                </a:cubicBezTo>
                <a:cubicBezTo>
                  <a:pt x="11" y="116"/>
                  <a:pt x="11" y="116"/>
                  <a:pt x="11" y="116"/>
                </a:cubicBezTo>
                <a:cubicBezTo>
                  <a:pt x="10" y="115"/>
                  <a:pt x="10" y="113"/>
                  <a:pt x="10" y="111"/>
                </a:cubicBezTo>
                <a:cubicBezTo>
                  <a:pt x="10" y="112"/>
                  <a:pt x="10" y="112"/>
                  <a:pt x="10" y="112"/>
                </a:cubicBezTo>
                <a:cubicBezTo>
                  <a:pt x="11" y="110"/>
                  <a:pt x="11" y="109"/>
                  <a:pt x="11" y="107"/>
                </a:cubicBezTo>
                <a:cubicBezTo>
                  <a:pt x="10" y="107"/>
                  <a:pt x="11" y="103"/>
                  <a:pt x="10" y="103"/>
                </a:cubicBezTo>
                <a:cubicBezTo>
                  <a:pt x="10" y="102"/>
                  <a:pt x="10" y="103"/>
                  <a:pt x="10" y="102"/>
                </a:cubicBezTo>
                <a:cubicBezTo>
                  <a:pt x="10" y="102"/>
                  <a:pt x="10" y="102"/>
                  <a:pt x="10" y="102"/>
                </a:cubicBezTo>
                <a:cubicBezTo>
                  <a:pt x="10" y="100"/>
                  <a:pt x="10" y="100"/>
                  <a:pt x="10" y="100"/>
                </a:cubicBezTo>
                <a:cubicBezTo>
                  <a:pt x="10" y="100"/>
                  <a:pt x="11" y="100"/>
                  <a:pt x="11" y="101"/>
                </a:cubicBezTo>
                <a:cubicBezTo>
                  <a:pt x="11" y="98"/>
                  <a:pt x="10" y="100"/>
                  <a:pt x="10" y="99"/>
                </a:cubicBezTo>
                <a:cubicBezTo>
                  <a:pt x="10" y="96"/>
                  <a:pt x="10" y="97"/>
                  <a:pt x="10" y="96"/>
                </a:cubicBezTo>
                <a:cubicBezTo>
                  <a:pt x="11" y="96"/>
                  <a:pt x="10" y="97"/>
                  <a:pt x="10" y="98"/>
                </a:cubicBezTo>
                <a:cubicBezTo>
                  <a:pt x="11" y="99"/>
                  <a:pt x="10" y="96"/>
                  <a:pt x="11" y="96"/>
                </a:cubicBezTo>
                <a:cubicBezTo>
                  <a:pt x="11" y="96"/>
                  <a:pt x="10" y="96"/>
                  <a:pt x="10" y="94"/>
                </a:cubicBezTo>
                <a:cubicBezTo>
                  <a:pt x="10" y="93"/>
                  <a:pt x="10" y="90"/>
                  <a:pt x="11" y="90"/>
                </a:cubicBezTo>
                <a:cubicBezTo>
                  <a:pt x="10" y="89"/>
                  <a:pt x="10" y="88"/>
                  <a:pt x="10" y="87"/>
                </a:cubicBezTo>
                <a:cubicBezTo>
                  <a:pt x="10" y="88"/>
                  <a:pt x="10" y="90"/>
                  <a:pt x="10" y="90"/>
                </a:cubicBezTo>
                <a:cubicBezTo>
                  <a:pt x="9" y="89"/>
                  <a:pt x="9" y="87"/>
                  <a:pt x="10" y="87"/>
                </a:cubicBezTo>
                <a:cubicBezTo>
                  <a:pt x="10" y="88"/>
                  <a:pt x="10" y="88"/>
                  <a:pt x="10" y="88"/>
                </a:cubicBezTo>
                <a:cubicBezTo>
                  <a:pt x="10" y="87"/>
                  <a:pt x="10" y="84"/>
                  <a:pt x="9" y="86"/>
                </a:cubicBezTo>
                <a:cubicBezTo>
                  <a:pt x="10" y="84"/>
                  <a:pt x="10" y="84"/>
                  <a:pt x="10" y="84"/>
                </a:cubicBezTo>
                <a:cubicBezTo>
                  <a:pt x="10" y="83"/>
                  <a:pt x="10" y="81"/>
                  <a:pt x="9" y="79"/>
                </a:cubicBezTo>
                <a:cubicBezTo>
                  <a:pt x="10" y="79"/>
                  <a:pt x="11" y="81"/>
                  <a:pt x="11" y="78"/>
                </a:cubicBezTo>
                <a:cubicBezTo>
                  <a:pt x="10" y="75"/>
                  <a:pt x="10" y="75"/>
                  <a:pt x="10" y="75"/>
                </a:cubicBezTo>
                <a:cubicBezTo>
                  <a:pt x="10" y="74"/>
                  <a:pt x="10" y="73"/>
                  <a:pt x="11" y="73"/>
                </a:cubicBezTo>
                <a:cubicBezTo>
                  <a:pt x="11" y="69"/>
                  <a:pt x="9" y="69"/>
                  <a:pt x="10" y="65"/>
                </a:cubicBezTo>
                <a:cubicBezTo>
                  <a:pt x="10" y="67"/>
                  <a:pt x="10" y="65"/>
                  <a:pt x="11" y="64"/>
                </a:cubicBezTo>
                <a:cubicBezTo>
                  <a:pt x="10" y="63"/>
                  <a:pt x="10" y="63"/>
                  <a:pt x="10" y="63"/>
                </a:cubicBezTo>
                <a:cubicBezTo>
                  <a:pt x="10" y="63"/>
                  <a:pt x="11" y="64"/>
                  <a:pt x="10" y="65"/>
                </a:cubicBezTo>
                <a:cubicBezTo>
                  <a:pt x="10" y="65"/>
                  <a:pt x="10" y="63"/>
                  <a:pt x="10" y="63"/>
                </a:cubicBezTo>
                <a:cubicBezTo>
                  <a:pt x="11" y="59"/>
                  <a:pt x="10" y="52"/>
                  <a:pt x="11" y="46"/>
                </a:cubicBezTo>
                <a:cubicBezTo>
                  <a:pt x="10" y="47"/>
                  <a:pt x="11" y="44"/>
                  <a:pt x="10" y="43"/>
                </a:cubicBezTo>
                <a:cubicBezTo>
                  <a:pt x="11" y="43"/>
                  <a:pt x="10" y="40"/>
                  <a:pt x="11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6"/>
                  <a:pt x="8" y="34"/>
                  <a:pt x="10" y="32"/>
                </a:cubicBezTo>
                <a:cubicBezTo>
                  <a:pt x="10" y="30"/>
                  <a:pt x="10" y="32"/>
                  <a:pt x="10" y="33"/>
                </a:cubicBezTo>
                <a:cubicBezTo>
                  <a:pt x="11" y="31"/>
                  <a:pt x="10" y="26"/>
                  <a:pt x="11" y="24"/>
                </a:cubicBezTo>
                <a:cubicBezTo>
                  <a:pt x="10" y="24"/>
                  <a:pt x="10" y="25"/>
                  <a:pt x="9" y="23"/>
                </a:cubicBezTo>
                <a:cubicBezTo>
                  <a:pt x="10" y="21"/>
                  <a:pt x="10" y="17"/>
                  <a:pt x="10" y="18"/>
                </a:cubicBezTo>
                <a:cubicBezTo>
                  <a:pt x="10" y="16"/>
                  <a:pt x="10" y="16"/>
                  <a:pt x="10" y="14"/>
                </a:cubicBezTo>
                <a:cubicBezTo>
                  <a:pt x="10" y="14"/>
                  <a:pt x="10" y="15"/>
                  <a:pt x="11" y="16"/>
                </a:cubicBezTo>
                <a:cubicBezTo>
                  <a:pt x="11" y="13"/>
                  <a:pt x="10" y="11"/>
                  <a:pt x="10" y="9"/>
                </a:cubicBezTo>
                <a:cubicBezTo>
                  <a:pt x="10" y="9"/>
                  <a:pt x="10" y="8"/>
                  <a:pt x="10" y="8"/>
                </a:cubicBezTo>
                <a:cubicBezTo>
                  <a:pt x="11" y="8"/>
                  <a:pt x="13" y="7"/>
                  <a:pt x="13" y="8"/>
                </a:cubicBezTo>
                <a:cubicBezTo>
                  <a:pt x="14" y="7"/>
                  <a:pt x="17" y="8"/>
                  <a:pt x="18" y="7"/>
                </a:cubicBezTo>
                <a:cubicBezTo>
                  <a:pt x="17" y="7"/>
                  <a:pt x="18" y="7"/>
                  <a:pt x="18" y="7"/>
                </a:cubicBezTo>
                <a:cubicBezTo>
                  <a:pt x="19" y="7"/>
                  <a:pt x="20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8"/>
                  <a:pt x="25" y="7"/>
                  <a:pt x="25" y="8"/>
                </a:cubicBezTo>
                <a:cubicBezTo>
                  <a:pt x="24" y="7"/>
                  <a:pt x="27" y="8"/>
                  <a:pt x="27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31" y="7"/>
                  <a:pt x="29" y="7"/>
                  <a:pt x="32" y="7"/>
                </a:cubicBezTo>
                <a:cubicBezTo>
                  <a:pt x="34" y="7"/>
                  <a:pt x="33" y="7"/>
                  <a:pt x="32" y="7"/>
                </a:cubicBezTo>
                <a:cubicBezTo>
                  <a:pt x="34" y="8"/>
                  <a:pt x="35" y="7"/>
                  <a:pt x="37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36" y="7"/>
                  <a:pt x="37" y="7"/>
                  <a:pt x="37" y="7"/>
                </a:cubicBezTo>
                <a:cubicBezTo>
                  <a:pt x="37" y="7"/>
                  <a:pt x="38" y="7"/>
                  <a:pt x="39" y="7"/>
                </a:cubicBezTo>
                <a:cubicBezTo>
                  <a:pt x="39" y="7"/>
                  <a:pt x="39" y="7"/>
                  <a:pt x="39" y="7"/>
                </a:cubicBezTo>
                <a:cubicBezTo>
                  <a:pt x="38" y="7"/>
                  <a:pt x="37" y="7"/>
                  <a:pt x="37" y="7"/>
                </a:cubicBezTo>
                <a:cubicBezTo>
                  <a:pt x="37" y="7"/>
                  <a:pt x="38" y="7"/>
                  <a:pt x="39" y="7"/>
                </a:cubicBezTo>
                <a:cubicBezTo>
                  <a:pt x="39" y="7"/>
                  <a:pt x="39" y="7"/>
                  <a:pt x="39" y="7"/>
                </a:cubicBezTo>
                <a:cubicBezTo>
                  <a:pt x="40" y="7"/>
                  <a:pt x="40" y="7"/>
                  <a:pt x="40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1" y="8"/>
                  <a:pt x="44" y="7"/>
                  <a:pt x="44" y="7"/>
                </a:cubicBezTo>
                <a:cubicBezTo>
                  <a:pt x="48" y="8"/>
                  <a:pt x="56" y="7"/>
                  <a:pt x="59" y="7"/>
                </a:cubicBezTo>
                <a:cubicBezTo>
                  <a:pt x="58" y="7"/>
                  <a:pt x="58" y="7"/>
                  <a:pt x="59" y="7"/>
                </a:cubicBezTo>
                <a:cubicBezTo>
                  <a:pt x="60" y="7"/>
                  <a:pt x="62" y="7"/>
                  <a:pt x="62" y="7"/>
                </a:cubicBezTo>
                <a:cubicBezTo>
                  <a:pt x="63" y="7"/>
                  <a:pt x="63" y="7"/>
                  <a:pt x="65" y="7"/>
                </a:cubicBezTo>
                <a:cubicBezTo>
                  <a:pt x="66" y="7"/>
                  <a:pt x="66" y="7"/>
                  <a:pt x="65" y="7"/>
                </a:cubicBezTo>
                <a:cubicBezTo>
                  <a:pt x="69" y="8"/>
                  <a:pt x="74" y="6"/>
                  <a:pt x="79" y="7"/>
                </a:cubicBezTo>
                <a:cubicBezTo>
                  <a:pt x="78" y="7"/>
                  <a:pt x="78" y="7"/>
                  <a:pt x="77" y="7"/>
                </a:cubicBezTo>
                <a:cubicBezTo>
                  <a:pt x="81" y="7"/>
                  <a:pt x="84" y="7"/>
                  <a:pt x="87" y="6"/>
                </a:cubicBezTo>
                <a:cubicBezTo>
                  <a:pt x="87" y="6"/>
                  <a:pt x="87" y="7"/>
                  <a:pt x="86" y="7"/>
                </a:cubicBezTo>
                <a:cubicBezTo>
                  <a:pt x="89" y="7"/>
                  <a:pt x="91" y="7"/>
                  <a:pt x="93" y="6"/>
                </a:cubicBezTo>
                <a:cubicBezTo>
                  <a:pt x="91" y="6"/>
                  <a:pt x="92" y="6"/>
                  <a:pt x="91" y="6"/>
                </a:cubicBezTo>
                <a:cubicBezTo>
                  <a:pt x="90" y="6"/>
                  <a:pt x="93" y="5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7" y="6"/>
                  <a:pt x="97" y="5"/>
                  <a:pt x="99" y="5"/>
                </a:cubicBezTo>
                <a:cubicBezTo>
                  <a:pt x="101" y="6"/>
                  <a:pt x="98" y="6"/>
                  <a:pt x="99" y="6"/>
                </a:cubicBezTo>
                <a:cubicBezTo>
                  <a:pt x="99" y="7"/>
                  <a:pt x="104" y="6"/>
                  <a:pt x="105" y="7"/>
                </a:cubicBezTo>
                <a:cubicBezTo>
                  <a:pt x="105" y="6"/>
                  <a:pt x="106" y="6"/>
                  <a:pt x="106" y="6"/>
                </a:cubicBezTo>
                <a:cubicBezTo>
                  <a:pt x="108" y="6"/>
                  <a:pt x="107" y="6"/>
                  <a:pt x="108" y="6"/>
                </a:cubicBezTo>
                <a:cubicBezTo>
                  <a:pt x="113" y="5"/>
                  <a:pt x="113" y="5"/>
                  <a:pt x="113" y="5"/>
                </a:cubicBezTo>
                <a:cubicBezTo>
                  <a:pt x="113" y="5"/>
                  <a:pt x="115" y="6"/>
                  <a:pt x="114" y="6"/>
                </a:cubicBezTo>
                <a:cubicBezTo>
                  <a:pt x="117" y="6"/>
                  <a:pt x="120" y="5"/>
                  <a:pt x="122" y="4"/>
                </a:cubicBezTo>
                <a:cubicBezTo>
                  <a:pt x="123" y="4"/>
                  <a:pt x="127" y="4"/>
                  <a:pt x="129" y="4"/>
                </a:cubicBezTo>
                <a:cubicBezTo>
                  <a:pt x="129" y="4"/>
                  <a:pt x="127" y="4"/>
                  <a:pt x="127" y="4"/>
                </a:cubicBezTo>
                <a:cubicBezTo>
                  <a:pt x="129" y="5"/>
                  <a:pt x="129" y="5"/>
                  <a:pt x="129" y="5"/>
                </a:cubicBezTo>
                <a:cubicBezTo>
                  <a:pt x="126" y="5"/>
                  <a:pt x="129" y="6"/>
                  <a:pt x="128" y="6"/>
                </a:cubicBezTo>
                <a:cubicBezTo>
                  <a:pt x="130" y="6"/>
                  <a:pt x="135" y="6"/>
                  <a:pt x="138" y="6"/>
                </a:cubicBezTo>
                <a:cubicBezTo>
                  <a:pt x="136" y="5"/>
                  <a:pt x="143" y="6"/>
                  <a:pt x="142" y="5"/>
                </a:cubicBezTo>
                <a:cubicBezTo>
                  <a:pt x="146" y="5"/>
                  <a:pt x="144" y="6"/>
                  <a:pt x="146" y="6"/>
                </a:cubicBezTo>
                <a:cubicBezTo>
                  <a:pt x="150" y="5"/>
                  <a:pt x="153" y="6"/>
                  <a:pt x="157" y="6"/>
                </a:cubicBezTo>
                <a:cubicBezTo>
                  <a:pt x="157" y="6"/>
                  <a:pt x="157" y="6"/>
                  <a:pt x="157" y="6"/>
                </a:cubicBezTo>
                <a:cubicBezTo>
                  <a:pt x="160" y="5"/>
                  <a:pt x="165" y="6"/>
                  <a:pt x="168" y="5"/>
                </a:cubicBezTo>
                <a:cubicBezTo>
                  <a:pt x="168" y="5"/>
                  <a:pt x="168" y="5"/>
                  <a:pt x="168" y="5"/>
                </a:cubicBezTo>
                <a:cubicBezTo>
                  <a:pt x="171" y="6"/>
                  <a:pt x="168" y="4"/>
                  <a:pt x="172" y="5"/>
                </a:cubicBezTo>
                <a:cubicBezTo>
                  <a:pt x="171" y="5"/>
                  <a:pt x="171" y="5"/>
                  <a:pt x="171" y="5"/>
                </a:cubicBezTo>
                <a:cubicBezTo>
                  <a:pt x="174" y="5"/>
                  <a:pt x="176" y="6"/>
                  <a:pt x="179" y="5"/>
                </a:cubicBezTo>
                <a:cubicBezTo>
                  <a:pt x="179" y="5"/>
                  <a:pt x="178" y="5"/>
                  <a:pt x="178" y="5"/>
                </a:cubicBezTo>
                <a:cubicBezTo>
                  <a:pt x="181" y="5"/>
                  <a:pt x="183" y="5"/>
                  <a:pt x="186" y="5"/>
                </a:cubicBezTo>
                <a:cubicBezTo>
                  <a:pt x="186" y="5"/>
                  <a:pt x="186" y="5"/>
                  <a:pt x="185" y="5"/>
                </a:cubicBezTo>
                <a:cubicBezTo>
                  <a:pt x="187" y="6"/>
                  <a:pt x="187" y="5"/>
                  <a:pt x="190" y="5"/>
                </a:cubicBezTo>
                <a:cubicBezTo>
                  <a:pt x="190" y="5"/>
                  <a:pt x="192" y="5"/>
                  <a:pt x="191" y="5"/>
                </a:cubicBezTo>
                <a:cubicBezTo>
                  <a:pt x="192" y="5"/>
                  <a:pt x="196" y="5"/>
                  <a:pt x="197" y="5"/>
                </a:cubicBezTo>
                <a:cubicBezTo>
                  <a:pt x="198" y="5"/>
                  <a:pt x="199" y="5"/>
                  <a:pt x="200" y="5"/>
                </a:cubicBezTo>
                <a:cubicBezTo>
                  <a:pt x="213" y="5"/>
                  <a:pt x="226" y="6"/>
                  <a:pt x="239" y="5"/>
                </a:cubicBezTo>
                <a:cubicBezTo>
                  <a:pt x="241" y="6"/>
                  <a:pt x="236" y="5"/>
                  <a:pt x="237" y="6"/>
                </a:cubicBezTo>
                <a:cubicBezTo>
                  <a:pt x="237" y="5"/>
                  <a:pt x="239" y="6"/>
                  <a:pt x="243" y="6"/>
                </a:cubicBezTo>
                <a:cubicBezTo>
                  <a:pt x="243" y="6"/>
                  <a:pt x="243" y="6"/>
                  <a:pt x="243" y="6"/>
                </a:cubicBezTo>
                <a:cubicBezTo>
                  <a:pt x="245" y="5"/>
                  <a:pt x="246" y="6"/>
                  <a:pt x="248" y="6"/>
                </a:cubicBezTo>
                <a:cubicBezTo>
                  <a:pt x="248" y="6"/>
                  <a:pt x="248" y="6"/>
                  <a:pt x="248" y="6"/>
                </a:cubicBezTo>
                <a:cubicBezTo>
                  <a:pt x="250" y="5"/>
                  <a:pt x="252" y="7"/>
                  <a:pt x="253" y="6"/>
                </a:cubicBezTo>
                <a:cubicBezTo>
                  <a:pt x="254" y="6"/>
                  <a:pt x="254" y="6"/>
                  <a:pt x="254" y="6"/>
                </a:cubicBezTo>
                <a:cubicBezTo>
                  <a:pt x="256" y="5"/>
                  <a:pt x="257" y="6"/>
                  <a:pt x="260" y="6"/>
                </a:cubicBezTo>
                <a:cubicBezTo>
                  <a:pt x="259" y="6"/>
                  <a:pt x="259" y="6"/>
                  <a:pt x="259" y="6"/>
                </a:cubicBezTo>
                <a:cubicBezTo>
                  <a:pt x="262" y="6"/>
                  <a:pt x="266" y="5"/>
                  <a:pt x="267" y="6"/>
                </a:cubicBezTo>
                <a:cubicBezTo>
                  <a:pt x="270" y="5"/>
                  <a:pt x="273" y="5"/>
                  <a:pt x="273" y="5"/>
                </a:cubicBezTo>
                <a:cubicBezTo>
                  <a:pt x="274" y="5"/>
                  <a:pt x="273" y="5"/>
                  <a:pt x="273" y="5"/>
                </a:cubicBezTo>
                <a:cubicBezTo>
                  <a:pt x="283" y="5"/>
                  <a:pt x="294" y="5"/>
                  <a:pt x="303" y="4"/>
                </a:cubicBezTo>
                <a:cubicBezTo>
                  <a:pt x="303" y="5"/>
                  <a:pt x="303" y="5"/>
                  <a:pt x="302" y="5"/>
                </a:cubicBezTo>
                <a:cubicBezTo>
                  <a:pt x="310" y="4"/>
                  <a:pt x="303" y="14"/>
                  <a:pt x="307" y="17"/>
                </a:cubicBezTo>
                <a:cubicBezTo>
                  <a:pt x="307" y="18"/>
                  <a:pt x="307" y="18"/>
                  <a:pt x="307" y="18"/>
                </a:cubicBezTo>
                <a:cubicBezTo>
                  <a:pt x="307" y="20"/>
                  <a:pt x="307" y="20"/>
                  <a:pt x="306" y="21"/>
                </a:cubicBezTo>
                <a:cubicBezTo>
                  <a:pt x="307" y="22"/>
                  <a:pt x="306" y="26"/>
                  <a:pt x="307" y="26"/>
                </a:cubicBezTo>
                <a:cubicBezTo>
                  <a:pt x="307" y="27"/>
                  <a:pt x="307" y="26"/>
                  <a:pt x="306" y="26"/>
                </a:cubicBezTo>
                <a:cubicBezTo>
                  <a:pt x="306" y="28"/>
                  <a:pt x="307" y="31"/>
                  <a:pt x="307" y="34"/>
                </a:cubicBezTo>
                <a:cubicBezTo>
                  <a:pt x="307" y="33"/>
                  <a:pt x="307" y="33"/>
                  <a:pt x="307" y="33"/>
                </a:cubicBezTo>
                <a:cubicBezTo>
                  <a:pt x="306" y="46"/>
                  <a:pt x="305" y="62"/>
                  <a:pt x="306" y="72"/>
                </a:cubicBezTo>
                <a:cubicBezTo>
                  <a:pt x="307" y="75"/>
                  <a:pt x="305" y="73"/>
                  <a:pt x="306" y="75"/>
                </a:cubicBezTo>
                <a:cubicBezTo>
                  <a:pt x="307" y="85"/>
                  <a:pt x="305" y="98"/>
                  <a:pt x="307" y="108"/>
                </a:cubicBezTo>
                <a:cubicBezTo>
                  <a:pt x="307" y="115"/>
                  <a:pt x="309" y="118"/>
                  <a:pt x="309" y="118"/>
                </a:cubicBezTo>
                <a:cubicBezTo>
                  <a:pt x="308" y="99"/>
                  <a:pt x="309" y="83"/>
                  <a:pt x="310" y="65"/>
                </a:cubicBezTo>
                <a:cubicBezTo>
                  <a:pt x="310" y="59"/>
                  <a:pt x="310" y="51"/>
                  <a:pt x="310" y="45"/>
                </a:cubicBezTo>
                <a:cubicBezTo>
                  <a:pt x="310" y="33"/>
                  <a:pt x="310" y="21"/>
                  <a:pt x="311" y="9"/>
                </a:cubicBezTo>
                <a:cubicBezTo>
                  <a:pt x="311" y="7"/>
                  <a:pt x="311" y="7"/>
                  <a:pt x="311" y="7"/>
                </a:cubicBezTo>
                <a:cubicBezTo>
                  <a:pt x="311" y="6"/>
                  <a:pt x="311" y="6"/>
                  <a:pt x="311" y="6"/>
                </a:cubicBezTo>
                <a:cubicBezTo>
                  <a:pt x="311" y="5"/>
                  <a:pt x="311" y="5"/>
                  <a:pt x="311" y="5"/>
                </a:cubicBezTo>
                <a:cubicBezTo>
                  <a:pt x="311" y="5"/>
                  <a:pt x="311" y="5"/>
                  <a:pt x="311" y="5"/>
                </a:cubicBezTo>
                <a:cubicBezTo>
                  <a:pt x="311" y="5"/>
                  <a:pt x="311" y="5"/>
                  <a:pt x="311" y="5"/>
                </a:cubicBezTo>
                <a:cubicBezTo>
                  <a:pt x="311" y="5"/>
                  <a:pt x="311" y="5"/>
                  <a:pt x="311" y="5"/>
                </a:cubicBezTo>
                <a:cubicBezTo>
                  <a:pt x="311" y="5"/>
                  <a:pt x="311" y="5"/>
                  <a:pt x="311" y="5"/>
                </a:cubicBezTo>
                <a:cubicBezTo>
                  <a:pt x="309" y="3"/>
                  <a:pt x="316" y="10"/>
                  <a:pt x="306" y="0"/>
                </a:cubicBezTo>
                <a:close/>
              </a:path>
            </a:pathLst>
          </a:custGeom>
          <a:solidFill>
            <a:srgbClr val="442A58"/>
          </a:solidFill>
          <a:ln w="9525">
            <a:noFill/>
            <a:round/>
            <a:headEnd/>
            <a:tailEnd/>
          </a:ln>
        </p:spPr>
        <p:txBody>
          <a:bodyPr vert="horz" wrap="square" lIns="36000" tIns="36000" rIns="36000" bIns="36000" numCol="1" anchor="ctr" anchorCtr="1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1200" b="1" u="sng">
              <a:solidFill>
                <a:prstClr val="black"/>
              </a:solidFill>
              <a:latin typeface="Segoe Print" pitchFamily="2" charset="0"/>
              <a:cs typeface="+mn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000" l="31544" r="100000">
                        <a14:foregroundMark x1="44631" y1="91143" x2="44631" y2="91143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88721" y="4215684"/>
            <a:ext cx="2420721" cy="213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175" l="0" r="67577">
                        <a14:foregroundMark x1="46758" y1="69126" x2="46758" y2="69126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13802" y="4114800"/>
            <a:ext cx="2381399" cy="223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2133601" y="1447801"/>
            <a:ext cx="7721600" cy="4495800"/>
          </a:xfrm>
        </p:spPr>
        <p:txBody>
          <a:bodyPr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592438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 KMP">
    <p:bg>
      <p:bgPr>
        <a:solidFill>
          <a:srgbClr val="D6B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311A3-5D34-3F4C-82E4-A490F9F17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44675"/>
            <a:ext cx="10512000" cy="2700338"/>
          </a:xfrm>
        </p:spPr>
        <p:txBody>
          <a:bodyPr anchor="b">
            <a:normAutofit/>
          </a:bodyPr>
          <a:lstStyle>
            <a:lvl1pPr algn="r"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727482-EC2B-AB4E-BE6C-B2CBBAA4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4689475"/>
            <a:ext cx="10512424" cy="15113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5E79C-07B3-5D47-8C36-0722418AF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Official Licensed Material, Copyright © 2020 Kanban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BB651-EAA1-4247-80BB-BA7B12557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2490-0CE6-6441-B6DE-B4EE6CFC540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picture containing screenshot, drawing, computer&#10;&#10;Description automatically generated">
            <a:extLst>
              <a:ext uri="{FF2B5EF4-FFF2-40B4-BE49-F238E27FC236}">
                <a16:creationId xmlns:a16="http://schemas.microsoft.com/office/drawing/2014/main" id="{D7BA1D96-24C6-4843-9369-7EE5C78E6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2102AF-9725-4C69-A90C-CE4B12660ECB}"/>
              </a:ext>
            </a:extLst>
          </p:cNvPr>
          <p:cNvSpPr txBox="1"/>
          <p:nvPr userDrawn="1"/>
        </p:nvSpPr>
        <p:spPr>
          <a:xfrm>
            <a:off x="5070231" y="6482860"/>
            <a:ext cx="205153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©2023 Kanban University</a:t>
            </a:r>
          </a:p>
        </p:txBody>
      </p:sp>
    </p:spTree>
    <p:extLst>
      <p:ext uri="{BB962C8B-B14F-4D97-AF65-F5344CB8AC3E}">
        <p14:creationId xmlns:p14="http://schemas.microsoft.com/office/powerpoint/2010/main" val="3061635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63">
          <p15:clr>
            <a:srgbClr val="FBAE40"/>
          </p15:clr>
        </p15:guide>
        <p15:guide id="2" orient="horz" pos="295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1_Title and bod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"/>
          <p:cNvSpPr txBox="1">
            <a:spLocks noGrp="1"/>
          </p:cNvSpPr>
          <p:nvPr>
            <p:ph type="title"/>
          </p:nvPr>
        </p:nvSpPr>
        <p:spPr>
          <a:xfrm>
            <a:off x="415600" y="121920"/>
            <a:ext cx="11360800" cy="763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>
                <a:solidFill>
                  <a:srgbClr val="7030A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A6A59B-2DB3-EDF8-4AC0-C317C39126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98480" y="6213960"/>
            <a:ext cx="1249681" cy="40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94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creenshot, drawing, computer&#10;&#10;Description automatically generated">
            <a:extLst>
              <a:ext uri="{FF2B5EF4-FFF2-40B4-BE49-F238E27FC236}">
                <a16:creationId xmlns:a16="http://schemas.microsoft.com/office/drawing/2014/main" id="{2B2E6DAD-C02C-344A-9DDE-79D3D6565D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75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F176EC-7A6D-BA44-B1B6-72FCBB4EC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23C6623-2D87-3349-963B-3C2CAAC748D0}"/>
              </a:ext>
            </a:extLst>
          </p:cNvPr>
          <p:cNvSpPr txBox="1">
            <a:spLocks/>
          </p:cNvSpPr>
          <p:nvPr userDrawn="1"/>
        </p:nvSpPr>
        <p:spPr>
          <a:xfrm>
            <a:off x="161544" y="6456300"/>
            <a:ext cx="27432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@toddelittle 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5195A90-7714-2A43-8A62-782872DFF547}"/>
              </a:ext>
            </a:extLst>
          </p:cNvPr>
          <p:cNvSpPr txBox="1">
            <a:spLocks/>
          </p:cNvSpPr>
          <p:nvPr userDrawn="1"/>
        </p:nvSpPr>
        <p:spPr>
          <a:xfrm>
            <a:off x="3361944" y="6456300"/>
            <a:ext cx="41148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Copyright © Kanban University 2021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E3B1B0F-A6B3-8BEC-4C96-A8601E07CA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27324" y="6316793"/>
            <a:ext cx="1346543" cy="50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254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"/>
          <p:cNvSpPr txBox="1">
            <a:spLocks noGrp="1"/>
          </p:cNvSpPr>
          <p:nvPr>
            <p:ph type="title"/>
          </p:nvPr>
        </p:nvSpPr>
        <p:spPr>
          <a:xfrm>
            <a:off x="415600" y="440967"/>
            <a:ext cx="11360800" cy="763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"/>
          <p:cNvSpPr txBox="1">
            <a:spLocks noGrp="1"/>
          </p:cNvSpPr>
          <p:nvPr>
            <p:ph type="body" idx="1"/>
          </p:nvPr>
        </p:nvSpPr>
        <p:spPr>
          <a:xfrm>
            <a:off x="415600" y="1256283"/>
            <a:ext cx="11360800" cy="4902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304815" lvl="0" indent="-304815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609630" lvl="1" indent="-270947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914446" lvl="2" indent="-270947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marL="1219261" lvl="3" indent="-270947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marL="1524076" lvl="4" indent="-270947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marL="1828891" lvl="5" indent="-270947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marL="2133707" lvl="6" indent="-270947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marL="2438522" lvl="7" indent="-270947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marL="2743337" lvl="8" indent="-270947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19531C-4226-068E-3340-28305BD1E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98480" y="6213960"/>
            <a:ext cx="1249681" cy="40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44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77E4-CEE0-2044-87B0-CB4DF8114CD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90AC-6AC1-0E4B-8C6B-6A5F72442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6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909852" y="2183643"/>
            <a:ext cx="10317707" cy="2429300"/>
          </a:xfrm>
          <a:prstGeom prst="rect">
            <a:avLst/>
          </a:prstGeom>
          <a:gradFill flip="none" rotWithShape="1">
            <a:gsLst>
              <a:gs pos="0">
                <a:srgbClr val="714989"/>
              </a:gs>
              <a:gs pos="50000">
                <a:srgbClr val="9966FF"/>
              </a:gs>
              <a:gs pos="100000">
                <a:srgbClr val="BA97F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68081" y="2186215"/>
            <a:ext cx="10363200" cy="2426729"/>
          </a:xfr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day heading</a:t>
            </a:r>
            <a:endParaRPr lang="pl-PL"/>
          </a:p>
        </p:txBody>
      </p:sp>
      <p:sp>
        <p:nvSpPr>
          <p:cNvPr id="5" name="Freeform 439"/>
          <p:cNvSpPr>
            <a:spLocks/>
          </p:cNvSpPr>
          <p:nvPr userDrawn="1"/>
        </p:nvSpPr>
        <p:spPr bwMode="auto">
          <a:xfrm>
            <a:off x="582305" y="2101755"/>
            <a:ext cx="10936407" cy="2620370"/>
          </a:xfrm>
          <a:custGeom>
            <a:avLst/>
            <a:gdLst/>
            <a:ahLst/>
            <a:cxnLst>
              <a:cxn ang="0">
                <a:pos x="273" y="1"/>
              </a:cxn>
              <a:cxn ang="0">
                <a:pos x="238" y="1"/>
              </a:cxn>
              <a:cxn ang="0">
                <a:pos x="51" y="2"/>
              </a:cxn>
              <a:cxn ang="0">
                <a:pos x="10" y="2"/>
              </a:cxn>
              <a:cxn ang="0">
                <a:pos x="4" y="15"/>
              </a:cxn>
              <a:cxn ang="0">
                <a:pos x="4" y="97"/>
              </a:cxn>
              <a:cxn ang="0">
                <a:pos x="8" y="127"/>
              </a:cxn>
              <a:cxn ang="0">
                <a:pos x="9" y="127"/>
              </a:cxn>
              <a:cxn ang="0">
                <a:pos x="47" y="126"/>
              </a:cxn>
              <a:cxn ang="0">
                <a:pos x="78" y="126"/>
              </a:cxn>
              <a:cxn ang="0">
                <a:pos x="161" y="125"/>
              </a:cxn>
              <a:cxn ang="0">
                <a:pos x="191" y="125"/>
              </a:cxn>
              <a:cxn ang="0">
                <a:pos x="262" y="124"/>
              </a:cxn>
              <a:cxn ang="0">
                <a:pos x="279" y="124"/>
              </a:cxn>
              <a:cxn ang="0">
                <a:pos x="288" y="123"/>
              </a:cxn>
              <a:cxn ang="0">
                <a:pos x="278" y="122"/>
              </a:cxn>
              <a:cxn ang="0">
                <a:pos x="265" y="122"/>
              </a:cxn>
              <a:cxn ang="0">
                <a:pos x="236" y="121"/>
              </a:cxn>
              <a:cxn ang="0">
                <a:pos x="213" y="122"/>
              </a:cxn>
              <a:cxn ang="0">
                <a:pos x="211" y="119"/>
              </a:cxn>
              <a:cxn ang="0">
                <a:pos x="204" y="118"/>
              </a:cxn>
              <a:cxn ang="0">
                <a:pos x="196" y="120"/>
              </a:cxn>
              <a:cxn ang="0">
                <a:pos x="190" y="120"/>
              </a:cxn>
              <a:cxn ang="0">
                <a:pos x="178" y="120"/>
              </a:cxn>
              <a:cxn ang="0">
                <a:pos x="166" y="118"/>
              </a:cxn>
              <a:cxn ang="0">
                <a:pos x="156" y="119"/>
              </a:cxn>
              <a:cxn ang="0">
                <a:pos x="149" y="120"/>
              </a:cxn>
              <a:cxn ang="0">
                <a:pos x="134" y="120"/>
              </a:cxn>
              <a:cxn ang="0">
                <a:pos x="120" y="120"/>
              </a:cxn>
              <a:cxn ang="0">
                <a:pos x="117" y="119"/>
              </a:cxn>
              <a:cxn ang="0">
                <a:pos x="106" y="119"/>
              </a:cxn>
              <a:cxn ang="0">
                <a:pos x="70" y="119"/>
              </a:cxn>
              <a:cxn ang="0">
                <a:pos x="54" y="119"/>
              </a:cxn>
              <a:cxn ang="0">
                <a:pos x="25" y="120"/>
              </a:cxn>
              <a:cxn ang="0">
                <a:pos x="11" y="116"/>
              </a:cxn>
              <a:cxn ang="0">
                <a:pos x="10" y="102"/>
              </a:cxn>
              <a:cxn ang="0">
                <a:pos x="11" y="96"/>
              </a:cxn>
              <a:cxn ang="0">
                <a:pos x="10" y="88"/>
              </a:cxn>
              <a:cxn ang="0">
                <a:pos x="11" y="73"/>
              </a:cxn>
              <a:cxn ang="0">
                <a:pos x="11" y="46"/>
              </a:cxn>
              <a:cxn ang="0">
                <a:pos x="11" y="24"/>
              </a:cxn>
              <a:cxn ang="0">
                <a:pos x="10" y="8"/>
              </a:cxn>
              <a:cxn ang="0">
                <a:pos x="25" y="8"/>
              </a:cxn>
              <a:cxn ang="0">
                <a:pos x="36" y="7"/>
              </a:cxn>
              <a:cxn ang="0">
                <a:pos x="39" y="7"/>
              </a:cxn>
              <a:cxn ang="0">
                <a:pos x="62" y="7"/>
              </a:cxn>
              <a:cxn ang="0">
                <a:pos x="86" y="7"/>
              </a:cxn>
              <a:cxn ang="0">
                <a:pos x="99" y="6"/>
              </a:cxn>
              <a:cxn ang="0">
                <a:pos x="122" y="4"/>
              </a:cxn>
              <a:cxn ang="0">
                <a:pos x="142" y="5"/>
              </a:cxn>
              <a:cxn ang="0">
                <a:pos x="172" y="5"/>
              </a:cxn>
              <a:cxn ang="0">
                <a:pos x="190" y="5"/>
              </a:cxn>
              <a:cxn ang="0">
                <a:pos x="243" y="6"/>
              </a:cxn>
              <a:cxn ang="0">
                <a:pos x="260" y="6"/>
              </a:cxn>
              <a:cxn ang="0">
                <a:pos x="302" y="5"/>
              </a:cxn>
              <a:cxn ang="0">
                <a:pos x="307" y="34"/>
              </a:cxn>
              <a:cxn ang="0">
                <a:pos x="310" y="65"/>
              </a:cxn>
              <a:cxn ang="0">
                <a:pos x="311" y="5"/>
              </a:cxn>
            </a:cxnLst>
            <a:rect l="0" t="0" r="r" b="b"/>
            <a:pathLst>
              <a:path w="316" h="128">
                <a:moveTo>
                  <a:pt x="306" y="0"/>
                </a:moveTo>
                <a:cubicBezTo>
                  <a:pt x="306" y="0"/>
                  <a:pt x="306" y="0"/>
                  <a:pt x="306" y="0"/>
                </a:cubicBezTo>
                <a:cubicBezTo>
                  <a:pt x="301" y="0"/>
                  <a:pt x="301" y="0"/>
                  <a:pt x="301" y="0"/>
                </a:cubicBezTo>
                <a:cubicBezTo>
                  <a:pt x="292" y="0"/>
                  <a:pt x="292" y="0"/>
                  <a:pt x="292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75" y="0"/>
                  <a:pt x="274" y="0"/>
                  <a:pt x="273" y="1"/>
                </a:cubicBezTo>
                <a:cubicBezTo>
                  <a:pt x="273" y="0"/>
                  <a:pt x="273" y="0"/>
                  <a:pt x="273" y="0"/>
                </a:cubicBezTo>
                <a:cubicBezTo>
                  <a:pt x="271" y="1"/>
                  <a:pt x="271" y="1"/>
                  <a:pt x="271" y="1"/>
                </a:cubicBezTo>
                <a:cubicBezTo>
                  <a:pt x="269" y="1"/>
                  <a:pt x="270" y="0"/>
                  <a:pt x="271" y="0"/>
                </a:cubicBezTo>
                <a:cubicBezTo>
                  <a:pt x="261" y="0"/>
                  <a:pt x="253" y="0"/>
                  <a:pt x="243" y="0"/>
                </a:cubicBezTo>
                <a:cubicBezTo>
                  <a:pt x="243" y="1"/>
                  <a:pt x="239" y="0"/>
                  <a:pt x="238" y="1"/>
                </a:cubicBezTo>
                <a:cubicBezTo>
                  <a:pt x="238" y="1"/>
                  <a:pt x="238" y="1"/>
                  <a:pt x="238" y="1"/>
                </a:cubicBezTo>
                <a:cubicBezTo>
                  <a:pt x="232" y="1"/>
                  <a:pt x="232" y="1"/>
                  <a:pt x="226" y="0"/>
                </a:cubicBezTo>
                <a:cubicBezTo>
                  <a:pt x="200" y="0"/>
                  <a:pt x="176" y="0"/>
                  <a:pt x="151" y="0"/>
                </a:cubicBezTo>
                <a:cubicBezTo>
                  <a:pt x="126" y="0"/>
                  <a:pt x="101" y="1"/>
                  <a:pt x="75" y="1"/>
                </a:cubicBezTo>
                <a:cubicBezTo>
                  <a:pt x="71" y="2"/>
                  <a:pt x="65" y="1"/>
                  <a:pt x="61" y="3"/>
                </a:cubicBezTo>
                <a:cubicBezTo>
                  <a:pt x="61" y="2"/>
                  <a:pt x="61" y="2"/>
                  <a:pt x="61" y="2"/>
                </a:cubicBezTo>
                <a:cubicBezTo>
                  <a:pt x="57" y="3"/>
                  <a:pt x="56" y="2"/>
                  <a:pt x="51" y="2"/>
                </a:cubicBezTo>
                <a:cubicBezTo>
                  <a:pt x="51" y="2"/>
                  <a:pt x="49" y="2"/>
                  <a:pt x="50" y="2"/>
                </a:cubicBezTo>
                <a:cubicBezTo>
                  <a:pt x="48" y="3"/>
                  <a:pt x="47" y="1"/>
                  <a:pt x="44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37" y="3"/>
                  <a:pt x="45" y="2"/>
                  <a:pt x="36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0" y="2"/>
                  <a:pt x="10" y="2"/>
                  <a:pt x="10" y="2"/>
                </a:cubicBezTo>
                <a:cubicBezTo>
                  <a:pt x="8" y="2"/>
                  <a:pt x="8" y="2"/>
                  <a:pt x="8" y="2"/>
                </a:cubicBezTo>
                <a:cubicBezTo>
                  <a:pt x="1" y="8"/>
                  <a:pt x="6" y="5"/>
                  <a:pt x="4" y="7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0"/>
                  <a:pt x="5" y="10"/>
                  <a:pt x="5" y="11"/>
                </a:cubicBezTo>
                <a:cubicBezTo>
                  <a:pt x="4" y="12"/>
                  <a:pt x="5" y="15"/>
                  <a:pt x="5" y="17"/>
                </a:cubicBezTo>
                <a:cubicBezTo>
                  <a:pt x="4" y="16"/>
                  <a:pt x="4" y="16"/>
                  <a:pt x="4" y="15"/>
                </a:cubicBezTo>
                <a:cubicBezTo>
                  <a:pt x="4" y="20"/>
                  <a:pt x="4" y="24"/>
                  <a:pt x="4" y="29"/>
                </a:cubicBezTo>
                <a:cubicBezTo>
                  <a:pt x="4" y="34"/>
                  <a:pt x="3" y="39"/>
                  <a:pt x="4" y="42"/>
                </a:cubicBezTo>
                <a:cubicBezTo>
                  <a:pt x="4" y="41"/>
                  <a:pt x="4" y="44"/>
                  <a:pt x="4" y="45"/>
                </a:cubicBezTo>
                <a:cubicBezTo>
                  <a:pt x="5" y="48"/>
                  <a:pt x="3" y="54"/>
                  <a:pt x="4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70"/>
                  <a:pt x="3" y="84"/>
                  <a:pt x="4" y="97"/>
                </a:cubicBezTo>
                <a:cubicBezTo>
                  <a:pt x="4" y="104"/>
                  <a:pt x="3" y="112"/>
                  <a:pt x="4" y="120"/>
                </a:cubicBezTo>
                <a:cubicBezTo>
                  <a:pt x="4" y="122"/>
                  <a:pt x="4" y="120"/>
                  <a:pt x="4" y="122"/>
                </a:cubicBezTo>
                <a:cubicBezTo>
                  <a:pt x="4" y="124"/>
                  <a:pt x="4" y="122"/>
                  <a:pt x="4" y="122"/>
                </a:cubicBezTo>
                <a:cubicBezTo>
                  <a:pt x="4" y="123"/>
                  <a:pt x="4" y="123"/>
                  <a:pt x="4" y="123"/>
                </a:cubicBezTo>
                <a:cubicBezTo>
                  <a:pt x="4" y="123"/>
                  <a:pt x="4" y="123"/>
                  <a:pt x="4" y="123"/>
                </a:cubicBezTo>
                <a:cubicBezTo>
                  <a:pt x="0" y="119"/>
                  <a:pt x="9" y="128"/>
                  <a:pt x="8" y="127"/>
                </a:cubicBezTo>
                <a:cubicBezTo>
                  <a:pt x="8" y="127"/>
                  <a:pt x="8" y="127"/>
                  <a:pt x="8" y="127"/>
                </a:cubicBezTo>
                <a:cubicBezTo>
                  <a:pt x="8" y="127"/>
                  <a:pt x="8" y="127"/>
                  <a:pt x="8" y="127"/>
                </a:cubicBezTo>
                <a:cubicBezTo>
                  <a:pt x="8" y="127"/>
                  <a:pt x="8" y="127"/>
                  <a:pt x="8" y="127"/>
                </a:cubicBezTo>
                <a:cubicBezTo>
                  <a:pt x="8" y="127"/>
                  <a:pt x="8" y="127"/>
                  <a:pt x="8" y="127"/>
                </a:cubicBezTo>
                <a:cubicBezTo>
                  <a:pt x="8" y="127"/>
                  <a:pt x="8" y="127"/>
                  <a:pt x="8" y="127"/>
                </a:cubicBezTo>
                <a:cubicBezTo>
                  <a:pt x="9" y="127"/>
                  <a:pt x="9" y="127"/>
                  <a:pt x="9" y="127"/>
                </a:cubicBezTo>
                <a:cubicBezTo>
                  <a:pt x="10" y="127"/>
                  <a:pt x="10" y="127"/>
                  <a:pt x="10" y="127"/>
                </a:cubicBezTo>
                <a:cubicBezTo>
                  <a:pt x="14" y="127"/>
                  <a:pt x="14" y="127"/>
                  <a:pt x="14" y="127"/>
                </a:cubicBezTo>
                <a:cubicBezTo>
                  <a:pt x="21" y="127"/>
                  <a:pt x="21" y="127"/>
                  <a:pt x="21" y="127"/>
                </a:cubicBezTo>
                <a:cubicBezTo>
                  <a:pt x="22" y="127"/>
                  <a:pt x="23" y="127"/>
                  <a:pt x="23" y="127"/>
                </a:cubicBezTo>
                <a:cubicBezTo>
                  <a:pt x="28" y="127"/>
                  <a:pt x="36" y="126"/>
                  <a:pt x="41" y="127"/>
                </a:cubicBezTo>
                <a:cubicBezTo>
                  <a:pt x="39" y="126"/>
                  <a:pt x="45" y="126"/>
                  <a:pt x="47" y="126"/>
                </a:cubicBezTo>
                <a:cubicBezTo>
                  <a:pt x="48" y="126"/>
                  <a:pt x="48" y="126"/>
                  <a:pt x="47" y="127"/>
                </a:cubicBezTo>
                <a:cubicBezTo>
                  <a:pt x="52" y="126"/>
                  <a:pt x="54" y="126"/>
                  <a:pt x="59" y="127"/>
                </a:cubicBezTo>
                <a:cubicBezTo>
                  <a:pt x="61" y="127"/>
                  <a:pt x="62" y="126"/>
                  <a:pt x="65" y="126"/>
                </a:cubicBezTo>
                <a:cubicBezTo>
                  <a:pt x="66" y="127"/>
                  <a:pt x="70" y="126"/>
                  <a:pt x="73" y="126"/>
                </a:cubicBezTo>
                <a:cubicBezTo>
                  <a:pt x="72" y="126"/>
                  <a:pt x="76" y="125"/>
                  <a:pt x="79" y="125"/>
                </a:cubicBezTo>
                <a:cubicBezTo>
                  <a:pt x="78" y="126"/>
                  <a:pt x="78" y="126"/>
                  <a:pt x="78" y="126"/>
                </a:cubicBezTo>
                <a:cubicBezTo>
                  <a:pt x="87" y="126"/>
                  <a:pt x="99" y="127"/>
                  <a:pt x="109" y="126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20" y="126"/>
                  <a:pt x="131" y="126"/>
                  <a:pt x="141" y="125"/>
                </a:cubicBezTo>
                <a:cubicBezTo>
                  <a:pt x="144" y="126"/>
                  <a:pt x="148" y="126"/>
                  <a:pt x="151" y="126"/>
                </a:cubicBezTo>
                <a:cubicBezTo>
                  <a:pt x="154" y="125"/>
                  <a:pt x="156" y="125"/>
                  <a:pt x="158" y="125"/>
                </a:cubicBezTo>
                <a:cubicBezTo>
                  <a:pt x="159" y="124"/>
                  <a:pt x="160" y="125"/>
                  <a:pt x="161" y="125"/>
                </a:cubicBezTo>
                <a:cubicBezTo>
                  <a:pt x="165" y="125"/>
                  <a:pt x="170" y="126"/>
                  <a:pt x="174" y="125"/>
                </a:cubicBezTo>
                <a:cubicBezTo>
                  <a:pt x="174" y="126"/>
                  <a:pt x="174" y="126"/>
                  <a:pt x="174" y="126"/>
                </a:cubicBezTo>
                <a:cubicBezTo>
                  <a:pt x="177" y="125"/>
                  <a:pt x="183" y="125"/>
                  <a:pt x="187" y="125"/>
                </a:cubicBezTo>
                <a:cubicBezTo>
                  <a:pt x="188" y="125"/>
                  <a:pt x="192" y="124"/>
                  <a:pt x="190" y="124"/>
                </a:cubicBezTo>
                <a:cubicBezTo>
                  <a:pt x="192" y="124"/>
                  <a:pt x="191" y="125"/>
                  <a:pt x="193" y="124"/>
                </a:cubicBezTo>
                <a:cubicBezTo>
                  <a:pt x="191" y="125"/>
                  <a:pt x="191" y="125"/>
                  <a:pt x="191" y="125"/>
                </a:cubicBezTo>
                <a:cubicBezTo>
                  <a:pt x="201" y="125"/>
                  <a:pt x="209" y="125"/>
                  <a:pt x="218" y="124"/>
                </a:cubicBezTo>
                <a:cubicBezTo>
                  <a:pt x="220" y="125"/>
                  <a:pt x="226" y="124"/>
                  <a:pt x="231" y="125"/>
                </a:cubicBezTo>
                <a:cubicBezTo>
                  <a:pt x="234" y="124"/>
                  <a:pt x="239" y="125"/>
                  <a:pt x="242" y="124"/>
                </a:cubicBezTo>
                <a:cubicBezTo>
                  <a:pt x="242" y="124"/>
                  <a:pt x="242" y="124"/>
                  <a:pt x="242" y="124"/>
                </a:cubicBezTo>
                <a:cubicBezTo>
                  <a:pt x="246" y="124"/>
                  <a:pt x="251" y="124"/>
                  <a:pt x="256" y="125"/>
                </a:cubicBezTo>
                <a:cubicBezTo>
                  <a:pt x="259" y="125"/>
                  <a:pt x="259" y="124"/>
                  <a:pt x="262" y="124"/>
                </a:cubicBezTo>
                <a:cubicBezTo>
                  <a:pt x="262" y="124"/>
                  <a:pt x="262" y="124"/>
                  <a:pt x="262" y="124"/>
                </a:cubicBezTo>
                <a:cubicBezTo>
                  <a:pt x="264" y="124"/>
                  <a:pt x="265" y="123"/>
                  <a:pt x="266" y="123"/>
                </a:cubicBezTo>
                <a:cubicBezTo>
                  <a:pt x="268" y="123"/>
                  <a:pt x="268" y="123"/>
                  <a:pt x="270" y="123"/>
                </a:cubicBezTo>
                <a:cubicBezTo>
                  <a:pt x="269" y="123"/>
                  <a:pt x="267" y="124"/>
                  <a:pt x="266" y="125"/>
                </a:cubicBezTo>
                <a:cubicBezTo>
                  <a:pt x="269" y="125"/>
                  <a:pt x="272" y="124"/>
                  <a:pt x="274" y="124"/>
                </a:cubicBezTo>
                <a:cubicBezTo>
                  <a:pt x="277" y="124"/>
                  <a:pt x="279" y="124"/>
                  <a:pt x="279" y="124"/>
                </a:cubicBezTo>
                <a:cubicBezTo>
                  <a:pt x="279" y="124"/>
                  <a:pt x="281" y="124"/>
                  <a:pt x="279" y="124"/>
                </a:cubicBezTo>
                <a:cubicBezTo>
                  <a:pt x="281" y="124"/>
                  <a:pt x="283" y="124"/>
                  <a:pt x="284" y="124"/>
                </a:cubicBezTo>
                <a:cubicBezTo>
                  <a:pt x="283" y="124"/>
                  <a:pt x="283" y="124"/>
                  <a:pt x="283" y="124"/>
                </a:cubicBezTo>
                <a:cubicBezTo>
                  <a:pt x="283" y="123"/>
                  <a:pt x="285" y="123"/>
                  <a:pt x="285" y="123"/>
                </a:cubicBezTo>
                <a:cubicBezTo>
                  <a:pt x="284" y="123"/>
                  <a:pt x="284" y="123"/>
                  <a:pt x="283" y="123"/>
                </a:cubicBezTo>
                <a:cubicBezTo>
                  <a:pt x="283" y="122"/>
                  <a:pt x="287" y="122"/>
                  <a:pt x="288" y="123"/>
                </a:cubicBezTo>
                <a:cubicBezTo>
                  <a:pt x="289" y="123"/>
                  <a:pt x="285" y="124"/>
                  <a:pt x="287" y="124"/>
                </a:cubicBezTo>
                <a:cubicBezTo>
                  <a:pt x="292" y="123"/>
                  <a:pt x="292" y="123"/>
                  <a:pt x="292" y="123"/>
                </a:cubicBezTo>
                <a:cubicBezTo>
                  <a:pt x="291" y="123"/>
                  <a:pt x="289" y="123"/>
                  <a:pt x="290" y="122"/>
                </a:cubicBezTo>
                <a:cubicBezTo>
                  <a:pt x="288" y="123"/>
                  <a:pt x="288" y="123"/>
                  <a:pt x="288" y="123"/>
                </a:cubicBezTo>
                <a:cubicBezTo>
                  <a:pt x="288" y="122"/>
                  <a:pt x="288" y="122"/>
                  <a:pt x="288" y="122"/>
                </a:cubicBezTo>
                <a:cubicBezTo>
                  <a:pt x="284" y="122"/>
                  <a:pt x="281" y="122"/>
                  <a:pt x="278" y="122"/>
                </a:cubicBezTo>
                <a:cubicBezTo>
                  <a:pt x="279" y="123"/>
                  <a:pt x="279" y="123"/>
                  <a:pt x="279" y="123"/>
                </a:cubicBezTo>
                <a:cubicBezTo>
                  <a:pt x="277" y="123"/>
                  <a:pt x="275" y="123"/>
                  <a:pt x="273" y="123"/>
                </a:cubicBezTo>
                <a:cubicBezTo>
                  <a:pt x="274" y="123"/>
                  <a:pt x="273" y="122"/>
                  <a:pt x="273" y="122"/>
                </a:cubicBezTo>
                <a:cubicBezTo>
                  <a:pt x="272" y="122"/>
                  <a:pt x="272" y="122"/>
                  <a:pt x="271" y="122"/>
                </a:cubicBezTo>
                <a:cubicBezTo>
                  <a:pt x="272" y="121"/>
                  <a:pt x="272" y="121"/>
                  <a:pt x="272" y="121"/>
                </a:cubicBezTo>
                <a:cubicBezTo>
                  <a:pt x="271" y="122"/>
                  <a:pt x="266" y="122"/>
                  <a:pt x="265" y="122"/>
                </a:cubicBezTo>
                <a:cubicBezTo>
                  <a:pt x="265" y="122"/>
                  <a:pt x="265" y="122"/>
                  <a:pt x="265" y="122"/>
                </a:cubicBezTo>
                <a:cubicBezTo>
                  <a:pt x="262" y="121"/>
                  <a:pt x="266" y="122"/>
                  <a:pt x="264" y="122"/>
                </a:cubicBezTo>
                <a:cubicBezTo>
                  <a:pt x="262" y="122"/>
                  <a:pt x="263" y="121"/>
                  <a:pt x="261" y="121"/>
                </a:cubicBezTo>
                <a:cubicBezTo>
                  <a:pt x="258" y="121"/>
                  <a:pt x="252" y="122"/>
                  <a:pt x="248" y="121"/>
                </a:cubicBezTo>
                <a:cubicBezTo>
                  <a:pt x="245" y="121"/>
                  <a:pt x="242" y="121"/>
                  <a:pt x="239" y="122"/>
                </a:cubicBezTo>
                <a:cubicBezTo>
                  <a:pt x="236" y="122"/>
                  <a:pt x="239" y="121"/>
                  <a:pt x="236" y="121"/>
                </a:cubicBezTo>
                <a:cubicBezTo>
                  <a:pt x="237" y="121"/>
                  <a:pt x="236" y="121"/>
                  <a:pt x="236" y="120"/>
                </a:cubicBezTo>
                <a:cubicBezTo>
                  <a:pt x="236" y="121"/>
                  <a:pt x="231" y="120"/>
                  <a:pt x="233" y="121"/>
                </a:cubicBezTo>
                <a:cubicBezTo>
                  <a:pt x="229" y="121"/>
                  <a:pt x="225" y="121"/>
                  <a:pt x="221" y="121"/>
                </a:cubicBezTo>
                <a:cubicBezTo>
                  <a:pt x="222" y="121"/>
                  <a:pt x="223" y="120"/>
                  <a:pt x="221" y="120"/>
                </a:cubicBezTo>
                <a:cubicBezTo>
                  <a:pt x="219" y="121"/>
                  <a:pt x="216" y="121"/>
                  <a:pt x="213" y="121"/>
                </a:cubicBezTo>
                <a:cubicBezTo>
                  <a:pt x="213" y="121"/>
                  <a:pt x="214" y="121"/>
                  <a:pt x="213" y="122"/>
                </a:cubicBezTo>
                <a:cubicBezTo>
                  <a:pt x="213" y="122"/>
                  <a:pt x="212" y="122"/>
                  <a:pt x="211" y="122"/>
                </a:cubicBezTo>
                <a:cubicBezTo>
                  <a:pt x="211" y="122"/>
                  <a:pt x="211" y="121"/>
                  <a:pt x="208" y="121"/>
                </a:cubicBezTo>
                <a:cubicBezTo>
                  <a:pt x="209" y="120"/>
                  <a:pt x="213" y="121"/>
                  <a:pt x="212" y="120"/>
                </a:cubicBezTo>
                <a:cubicBezTo>
                  <a:pt x="213" y="119"/>
                  <a:pt x="219" y="119"/>
                  <a:pt x="220" y="120"/>
                </a:cubicBezTo>
                <a:cubicBezTo>
                  <a:pt x="223" y="119"/>
                  <a:pt x="218" y="119"/>
                  <a:pt x="218" y="119"/>
                </a:cubicBezTo>
                <a:cubicBezTo>
                  <a:pt x="216" y="119"/>
                  <a:pt x="215" y="119"/>
                  <a:pt x="211" y="119"/>
                </a:cubicBezTo>
                <a:cubicBezTo>
                  <a:pt x="211" y="120"/>
                  <a:pt x="212" y="120"/>
                  <a:pt x="210" y="120"/>
                </a:cubicBezTo>
                <a:cubicBezTo>
                  <a:pt x="207" y="121"/>
                  <a:pt x="206" y="119"/>
                  <a:pt x="205" y="119"/>
                </a:cubicBezTo>
                <a:cubicBezTo>
                  <a:pt x="207" y="119"/>
                  <a:pt x="207" y="119"/>
                  <a:pt x="207" y="119"/>
                </a:cubicBezTo>
                <a:cubicBezTo>
                  <a:pt x="204" y="119"/>
                  <a:pt x="204" y="119"/>
                  <a:pt x="201" y="119"/>
                </a:cubicBezTo>
                <a:cubicBezTo>
                  <a:pt x="201" y="118"/>
                  <a:pt x="205" y="119"/>
                  <a:pt x="206" y="119"/>
                </a:cubicBezTo>
                <a:cubicBezTo>
                  <a:pt x="204" y="118"/>
                  <a:pt x="204" y="118"/>
                  <a:pt x="204" y="118"/>
                </a:cubicBezTo>
                <a:cubicBezTo>
                  <a:pt x="200" y="118"/>
                  <a:pt x="203" y="119"/>
                  <a:pt x="199" y="118"/>
                </a:cubicBezTo>
                <a:cubicBezTo>
                  <a:pt x="200" y="118"/>
                  <a:pt x="200" y="118"/>
                  <a:pt x="200" y="118"/>
                </a:cubicBezTo>
                <a:cubicBezTo>
                  <a:pt x="197" y="118"/>
                  <a:pt x="197" y="118"/>
                  <a:pt x="197" y="118"/>
                </a:cubicBezTo>
                <a:cubicBezTo>
                  <a:pt x="197" y="119"/>
                  <a:pt x="198" y="119"/>
                  <a:pt x="200" y="119"/>
                </a:cubicBezTo>
                <a:cubicBezTo>
                  <a:pt x="199" y="120"/>
                  <a:pt x="198" y="119"/>
                  <a:pt x="195" y="120"/>
                </a:cubicBezTo>
                <a:cubicBezTo>
                  <a:pt x="194" y="120"/>
                  <a:pt x="196" y="120"/>
                  <a:pt x="196" y="120"/>
                </a:cubicBezTo>
                <a:cubicBezTo>
                  <a:pt x="197" y="121"/>
                  <a:pt x="194" y="121"/>
                  <a:pt x="193" y="121"/>
                </a:cubicBezTo>
                <a:cubicBezTo>
                  <a:pt x="190" y="121"/>
                  <a:pt x="191" y="120"/>
                  <a:pt x="190" y="120"/>
                </a:cubicBezTo>
                <a:cubicBezTo>
                  <a:pt x="191" y="120"/>
                  <a:pt x="193" y="120"/>
                  <a:pt x="193" y="120"/>
                </a:cubicBezTo>
                <a:cubicBezTo>
                  <a:pt x="196" y="119"/>
                  <a:pt x="191" y="119"/>
                  <a:pt x="193" y="118"/>
                </a:cubicBezTo>
                <a:cubicBezTo>
                  <a:pt x="191" y="118"/>
                  <a:pt x="191" y="119"/>
                  <a:pt x="190" y="119"/>
                </a:cubicBezTo>
                <a:cubicBezTo>
                  <a:pt x="190" y="119"/>
                  <a:pt x="189" y="119"/>
                  <a:pt x="190" y="120"/>
                </a:cubicBezTo>
                <a:cubicBezTo>
                  <a:pt x="185" y="121"/>
                  <a:pt x="187" y="118"/>
                  <a:pt x="183" y="119"/>
                </a:cubicBezTo>
                <a:cubicBezTo>
                  <a:pt x="184" y="120"/>
                  <a:pt x="177" y="120"/>
                  <a:pt x="180" y="121"/>
                </a:cubicBezTo>
                <a:cubicBezTo>
                  <a:pt x="179" y="122"/>
                  <a:pt x="178" y="122"/>
                  <a:pt x="177" y="122"/>
                </a:cubicBezTo>
                <a:cubicBezTo>
                  <a:pt x="178" y="121"/>
                  <a:pt x="175" y="121"/>
                  <a:pt x="177" y="120"/>
                </a:cubicBezTo>
                <a:cubicBezTo>
                  <a:pt x="175" y="120"/>
                  <a:pt x="175" y="120"/>
                  <a:pt x="175" y="120"/>
                </a:cubicBezTo>
                <a:cubicBezTo>
                  <a:pt x="178" y="120"/>
                  <a:pt x="178" y="120"/>
                  <a:pt x="178" y="120"/>
                </a:cubicBezTo>
                <a:cubicBezTo>
                  <a:pt x="176" y="119"/>
                  <a:pt x="173" y="119"/>
                  <a:pt x="172" y="118"/>
                </a:cubicBezTo>
                <a:cubicBezTo>
                  <a:pt x="170" y="119"/>
                  <a:pt x="173" y="119"/>
                  <a:pt x="170" y="119"/>
                </a:cubicBezTo>
                <a:cubicBezTo>
                  <a:pt x="171" y="119"/>
                  <a:pt x="170" y="118"/>
                  <a:pt x="169" y="118"/>
                </a:cubicBezTo>
                <a:cubicBezTo>
                  <a:pt x="171" y="119"/>
                  <a:pt x="169" y="119"/>
                  <a:pt x="167" y="120"/>
                </a:cubicBezTo>
                <a:cubicBezTo>
                  <a:pt x="165" y="120"/>
                  <a:pt x="163" y="119"/>
                  <a:pt x="164" y="119"/>
                </a:cubicBezTo>
                <a:cubicBezTo>
                  <a:pt x="166" y="118"/>
                  <a:pt x="166" y="118"/>
                  <a:pt x="166" y="118"/>
                </a:cubicBezTo>
                <a:cubicBezTo>
                  <a:pt x="164" y="119"/>
                  <a:pt x="165" y="118"/>
                  <a:pt x="163" y="118"/>
                </a:cubicBezTo>
                <a:cubicBezTo>
                  <a:pt x="163" y="118"/>
                  <a:pt x="162" y="119"/>
                  <a:pt x="161" y="120"/>
                </a:cubicBezTo>
                <a:cubicBezTo>
                  <a:pt x="160" y="120"/>
                  <a:pt x="159" y="119"/>
                  <a:pt x="158" y="119"/>
                </a:cubicBezTo>
                <a:cubicBezTo>
                  <a:pt x="160" y="119"/>
                  <a:pt x="160" y="119"/>
                  <a:pt x="160" y="119"/>
                </a:cubicBezTo>
                <a:cubicBezTo>
                  <a:pt x="157" y="119"/>
                  <a:pt x="160" y="118"/>
                  <a:pt x="157" y="118"/>
                </a:cubicBezTo>
                <a:cubicBezTo>
                  <a:pt x="156" y="119"/>
                  <a:pt x="156" y="119"/>
                  <a:pt x="156" y="119"/>
                </a:cubicBezTo>
                <a:cubicBezTo>
                  <a:pt x="155" y="119"/>
                  <a:pt x="155" y="118"/>
                  <a:pt x="156" y="118"/>
                </a:cubicBezTo>
                <a:cubicBezTo>
                  <a:pt x="155" y="119"/>
                  <a:pt x="153" y="118"/>
                  <a:pt x="153" y="119"/>
                </a:cubicBezTo>
                <a:cubicBezTo>
                  <a:pt x="152" y="118"/>
                  <a:pt x="152" y="118"/>
                  <a:pt x="152" y="118"/>
                </a:cubicBezTo>
                <a:cubicBezTo>
                  <a:pt x="151" y="118"/>
                  <a:pt x="150" y="119"/>
                  <a:pt x="148" y="119"/>
                </a:cubicBezTo>
                <a:cubicBezTo>
                  <a:pt x="149" y="119"/>
                  <a:pt x="150" y="119"/>
                  <a:pt x="152" y="119"/>
                </a:cubicBezTo>
                <a:cubicBezTo>
                  <a:pt x="153" y="120"/>
                  <a:pt x="150" y="120"/>
                  <a:pt x="149" y="120"/>
                </a:cubicBezTo>
                <a:cubicBezTo>
                  <a:pt x="149" y="119"/>
                  <a:pt x="146" y="120"/>
                  <a:pt x="144" y="120"/>
                </a:cubicBezTo>
                <a:cubicBezTo>
                  <a:pt x="143" y="119"/>
                  <a:pt x="142" y="119"/>
                  <a:pt x="142" y="119"/>
                </a:cubicBezTo>
                <a:cubicBezTo>
                  <a:pt x="141" y="119"/>
                  <a:pt x="141" y="119"/>
                  <a:pt x="141" y="119"/>
                </a:cubicBezTo>
                <a:cubicBezTo>
                  <a:pt x="141" y="118"/>
                  <a:pt x="138" y="120"/>
                  <a:pt x="136" y="119"/>
                </a:cubicBezTo>
                <a:cubicBezTo>
                  <a:pt x="137" y="119"/>
                  <a:pt x="137" y="119"/>
                  <a:pt x="136" y="118"/>
                </a:cubicBezTo>
                <a:cubicBezTo>
                  <a:pt x="138" y="119"/>
                  <a:pt x="133" y="119"/>
                  <a:pt x="134" y="120"/>
                </a:cubicBezTo>
                <a:cubicBezTo>
                  <a:pt x="131" y="120"/>
                  <a:pt x="134" y="119"/>
                  <a:pt x="134" y="118"/>
                </a:cubicBezTo>
                <a:cubicBezTo>
                  <a:pt x="132" y="119"/>
                  <a:pt x="130" y="118"/>
                  <a:pt x="129" y="119"/>
                </a:cubicBezTo>
                <a:cubicBezTo>
                  <a:pt x="131" y="119"/>
                  <a:pt x="129" y="119"/>
                  <a:pt x="128" y="120"/>
                </a:cubicBezTo>
                <a:cubicBezTo>
                  <a:pt x="125" y="120"/>
                  <a:pt x="129" y="119"/>
                  <a:pt x="127" y="119"/>
                </a:cubicBezTo>
                <a:cubicBezTo>
                  <a:pt x="125" y="119"/>
                  <a:pt x="124" y="120"/>
                  <a:pt x="126" y="120"/>
                </a:cubicBezTo>
                <a:cubicBezTo>
                  <a:pt x="124" y="120"/>
                  <a:pt x="122" y="121"/>
                  <a:pt x="120" y="120"/>
                </a:cubicBezTo>
                <a:cubicBezTo>
                  <a:pt x="120" y="120"/>
                  <a:pt x="124" y="120"/>
                  <a:pt x="123" y="120"/>
                </a:cubicBezTo>
                <a:cubicBezTo>
                  <a:pt x="119" y="119"/>
                  <a:pt x="121" y="121"/>
                  <a:pt x="117" y="121"/>
                </a:cubicBezTo>
                <a:cubicBezTo>
                  <a:pt x="119" y="121"/>
                  <a:pt x="117" y="122"/>
                  <a:pt x="115" y="123"/>
                </a:cubicBezTo>
                <a:cubicBezTo>
                  <a:pt x="111" y="123"/>
                  <a:pt x="117" y="122"/>
                  <a:pt x="115" y="122"/>
                </a:cubicBezTo>
                <a:cubicBezTo>
                  <a:pt x="114" y="122"/>
                  <a:pt x="114" y="122"/>
                  <a:pt x="114" y="122"/>
                </a:cubicBezTo>
                <a:cubicBezTo>
                  <a:pt x="112" y="121"/>
                  <a:pt x="119" y="120"/>
                  <a:pt x="117" y="119"/>
                </a:cubicBezTo>
                <a:cubicBezTo>
                  <a:pt x="115" y="120"/>
                  <a:pt x="115" y="120"/>
                  <a:pt x="115" y="120"/>
                </a:cubicBezTo>
                <a:cubicBezTo>
                  <a:pt x="115" y="119"/>
                  <a:pt x="116" y="119"/>
                  <a:pt x="115" y="119"/>
                </a:cubicBezTo>
                <a:cubicBezTo>
                  <a:pt x="115" y="119"/>
                  <a:pt x="111" y="119"/>
                  <a:pt x="111" y="119"/>
                </a:cubicBezTo>
                <a:cubicBezTo>
                  <a:pt x="110" y="120"/>
                  <a:pt x="112" y="119"/>
                  <a:pt x="112" y="119"/>
                </a:cubicBezTo>
                <a:cubicBezTo>
                  <a:pt x="110" y="119"/>
                  <a:pt x="109" y="120"/>
                  <a:pt x="106" y="120"/>
                </a:cubicBezTo>
                <a:cubicBezTo>
                  <a:pt x="108" y="120"/>
                  <a:pt x="105" y="119"/>
                  <a:pt x="106" y="119"/>
                </a:cubicBezTo>
                <a:cubicBezTo>
                  <a:pt x="105" y="119"/>
                  <a:pt x="106" y="120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6" y="119"/>
                  <a:pt x="87" y="119"/>
                  <a:pt x="80" y="120"/>
                </a:cubicBezTo>
                <a:cubicBezTo>
                  <a:pt x="79" y="120"/>
                  <a:pt x="77" y="120"/>
                  <a:pt x="73" y="119"/>
                </a:cubicBezTo>
                <a:cubicBezTo>
                  <a:pt x="75" y="119"/>
                  <a:pt x="73" y="120"/>
                  <a:pt x="72" y="120"/>
                </a:cubicBezTo>
                <a:cubicBezTo>
                  <a:pt x="70" y="119"/>
                  <a:pt x="70" y="119"/>
                  <a:pt x="70" y="119"/>
                </a:cubicBezTo>
                <a:cubicBezTo>
                  <a:pt x="68" y="119"/>
                  <a:pt x="65" y="120"/>
                  <a:pt x="63" y="120"/>
                </a:cubicBezTo>
                <a:cubicBezTo>
                  <a:pt x="63" y="120"/>
                  <a:pt x="63" y="120"/>
                  <a:pt x="63" y="119"/>
                </a:cubicBezTo>
                <a:cubicBezTo>
                  <a:pt x="61" y="119"/>
                  <a:pt x="61" y="120"/>
                  <a:pt x="60" y="120"/>
                </a:cubicBezTo>
                <a:cubicBezTo>
                  <a:pt x="58" y="119"/>
                  <a:pt x="58" y="119"/>
                  <a:pt x="58" y="119"/>
                </a:cubicBezTo>
                <a:cubicBezTo>
                  <a:pt x="58" y="120"/>
                  <a:pt x="58" y="120"/>
                  <a:pt x="58" y="120"/>
                </a:cubicBezTo>
                <a:cubicBezTo>
                  <a:pt x="56" y="120"/>
                  <a:pt x="54" y="120"/>
                  <a:pt x="54" y="119"/>
                </a:cubicBezTo>
                <a:cubicBezTo>
                  <a:pt x="53" y="119"/>
                  <a:pt x="52" y="120"/>
                  <a:pt x="53" y="120"/>
                </a:cubicBezTo>
                <a:cubicBezTo>
                  <a:pt x="51" y="119"/>
                  <a:pt x="46" y="119"/>
                  <a:pt x="42" y="120"/>
                </a:cubicBezTo>
                <a:cubicBezTo>
                  <a:pt x="44" y="120"/>
                  <a:pt x="44" y="120"/>
                  <a:pt x="44" y="121"/>
                </a:cubicBezTo>
                <a:cubicBezTo>
                  <a:pt x="44" y="121"/>
                  <a:pt x="43" y="120"/>
                  <a:pt x="42" y="121"/>
                </a:cubicBezTo>
                <a:cubicBezTo>
                  <a:pt x="42" y="121"/>
                  <a:pt x="40" y="120"/>
                  <a:pt x="42" y="120"/>
                </a:cubicBezTo>
                <a:cubicBezTo>
                  <a:pt x="37" y="119"/>
                  <a:pt x="31" y="120"/>
                  <a:pt x="25" y="120"/>
                </a:cubicBezTo>
                <a:cubicBezTo>
                  <a:pt x="24" y="120"/>
                  <a:pt x="24" y="120"/>
                  <a:pt x="23" y="120"/>
                </a:cubicBezTo>
                <a:cubicBezTo>
                  <a:pt x="20" y="119"/>
                  <a:pt x="15" y="120"/>
                  <a:pt x="11" y="120"/>
                </a:cubicBezTo>
                <a:cubicBezTo>
                  <a:pt x="12" y="120"/>
                  <a:pt x="11" y="120"/>
                  <a:pt x="11" y="121"/>
                </a:cubicBezTo>
                <a:cubicBezTo>
                  <a:pt x="11" y="121"/>
                  <a:pt x="11" y="120"/>
                  <a:pt x="11" y="120"/>
                </a:cubicBezTo>
                <a:cubicBezTo>
                  <a:pt x="11" y="119"/>
                  <a:pt x="11" y="117"/>
                  <a:pt x="11" y="116"/>
                </a:cubicBezTo>
                <a:cubicBezTo>
                  <a:pt x="11" y="116"/>
                  <a:pt x="11" y="116"/>
                  <a:pt x="11" y="116"/>
                </a:cubicBezTo>
                <a:cubicBezTo>
                  <a:pt x="10" y="115"/>
                  <a:pt x="10" y="113"/>
                  <a:pt x="10" y="111"/>
                </a:cubicBezTo>
                <a:cubicBezTo>
                  <a:pt x="10" y="112"/>
                  <a:pt x="10" y="112"/>
                  <a:pt x="10" y="112"/>
                </a:cubicBezTo>
                <a:cubicBezTo>
                  <a:pt x="11" y="110"/>
                  <a:pt x="11" y="109"/>
                  <a:pt x="11" y="107"/>
                </a:cubicBezTo>
                <a:cubicBezTo>
                  <a:pt x="10" y="107"/>
                  <a:pt x="11" y="103"/>
                  <a:pt x="10" y="103"/>
                </a:cubicBezTo>
                <a:cubicBezTo>
                  <a:pt x="10" y="102"/>
                  <a:pt x="10" y="103"/>
                  <a:pt x="10" y="102"/>
                </a:cubicBezTo>
                <a:cubicBezTo>
                  <a:pt x="10" y="102"/>
                  <a:pt x="10" y="102"/>
                  <a:pt x="10" y="102"/>
                </a:cubicBezTo>
                <a:cubicBezTo>
                  <a:pt x="10" y="100"/>
                  <a:pt x="10" y="100"/>
                  <a:pt x="10" y="100"/>
                </a:cubicBezTo>
                <a:cubicBezTo>
                  <a:pt x="10" y="100"/>
                  <a:pt x="11" y="100"/>
                  <a:pt x="11" y="101"/>
                </a:cubicBezTo>
                <a:cubicBezTo>
                  <a:pt x="11" y="98"/>
                  <a:pt x="10" y="100"/>
                  <a:pt x="10" y="99"/>
                </a:cubicBezTo>
                <a:cubicBezTo>
                  <a:pt x="10" y="96"/>
                  <a:pt x="10" y="97"/>
                  <a:pt x="10" y="96"/>
                </a:cubicBezTo>
                <a:cubicBezTo>
                  <a:pt x="11" y="96"/>
                  <a:pt x="10" y="97"/>
                  <a:pt x="10" y="98"/>
                </a:cubicBezTo>
                <a:cubicBezTo>
                  <a:pt x="11" y="99"/>
                  <a:pt x="10" y="96"/>
                  <a:pt x="11" y="96"/>
                </a:cubicBezTo>
                <a:cubicBezTo>
                  <a:pt x="11" y="96"/>
                  <a:pt x="10" y="96"/>
                  <a:pt x="10" y="94"/>
                </a:cubicBezTo>
                <a:cubicBezTo>
                  <a:pt x="10" y="93"/>
                  <a:pt x="10" y="90"/>
                  <a:pt x="11" y="90"/>
                </a:cubicBezTo>
                <a:cubicBezTo>
                  <a:pt x="10" y="89"/>
                  <a:pt x="10" y="88"/>
                  <a:pt x="10" y="87"/>
                </a:cubicBezTo>
                <a:cubicBezTo>
                  <a:pt x="10" y="88"/>
                  <a:pt x="10" y="90"/>
                  <a:pt x="10" y="90"/>
                </a:cubicBezTo>
                <a:cubicBezTo>
                  <a:pt x="9" y="89"/>
                  <a:pt x="9" y="87"/>
                  <a:pt x="10" y="87"/>
                </a:cubicBezTo>
                <a:cubicBezTo>
                  <a:pt x="10" y="88"/>
                  <a:pt x="10" y="88"/>
                  <a:pt x="10" y="88"/>
                </a:cubicBezTo>
                <a:cubicBezTo>
                  <a:pt x="10" y="87"/>
                  <a:pt x="10" y="84"/>
                  <a:pt x="9" y="86"/>
                </a:cubicBezTo>
                <a:cubicBezTo>
                  <a:pt x="10" y="84"/>
                  <a:pt x="10" y="84"/>
                  <a:pt x="10" y="84"/>
                </a:cubicBezTo>
                <a:cubicBezTo>
                  <a:pt x="10" y="83"/>
                  <a:pt x="10" y="81"/>
                  <a:pt x="9" y="79"/>
                </a:cubicBezTo>
                <a:cubicBezTo>
                  <a:pt x="10" y="79"/>
                  <a:pt x="11" y="81"/>
                  <a:pt x="11" y="78"/>
                </a:cubicBezTo>
                <a:cubicBezTo>
                  <a:pt x="10" y="75"/>
                  <a:pt x="10" y="75"/>
                  <a:pt x="10" y="75"/>
                </a:cubicBezTo>
                <a:cubicBezTo>
                  <a:pt x="10" y="74"/>
                  <a:pt x="10" y="73"/>
                  <a:pt x="11" y="73"/>
                </a:cubicBezTo>
                <a:cubicBezTo>
                  <a:pt x="11" y="69"/>
                  <a:pt x="9" y="69"/>
                  <a:pt x="10" y="65"/>
                </a:cubicBezTo>
                <a:cubicBezTo>
                  <a:pt x="10" y="67"/>
                  <a:pt x="10" y="65"/>
                  <a:pt x="11" y="64"/>
                </a:cubicBezTo>
                <a:cubicBezTo>
                  <a:pt x="10" y="63"/>
                  <a:pt x="10" y="63"/>
                  <a:pt x="10" y="63"/>
                </a:cubicBezTo>
                <a:cubicBezTo>
                  <a:pt x="10" y="63"/>
                  <a:pt x="11" y="64"/>
                  <a:pt x="10" y="65"/>
                </a:cubicBezTo>
                <a:cubicBezTo>
                  <a:pt x="10" y="65"/>
                  <a:pt x="10" y="63"/>
                  <a:pt x="10" y="63"/>
                </a:cubicBezTo>
                <a:cubicBezTo>
                  <a:pt x="11" y="59"/>
                  <a:pt x="10" y="52"/>
                  <a:pt x="11" y="46"/>
                </a:cubicBezTo>
                <a:cubicBezTo>
                  <a:pt x="10" y="47"/>
                  <a:pt x="11" y="44"/>
                  <a:pt x="10" y="43"/>
                </a:cubicBezTo>
                <a:cubicBezTo>
                  <a:pt x="11" y="43"/>
                  <a:pt x="10" y="40"/>
                  <a:pt x="11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6"/>
                  <a:pt x="8" y="34"/>
                  <a:pt x="10" y="32"/>
                </a:cubicBezTo>
                <a:cubicBezTo>
                  <a:pt x="10" y="30"/>
                  <a:pt x="10" y="32"/>
                  <a:pt x="10" y="33"/>
                </a:cubicBezTo>
                <a:cubicBezTo>
                  <a:pt x="11" y="31"/>
                  <a:pt x="10" y="26"/>
                  <a:pt x="11" y="24"/>
                </a:cubicBezTo>
                <a:cubicBezTo>
                  <a:pt x="10" y="24"/>
                  <a:pt x="10" y="25"/>
                  <a:pt x="9" y="23"/>
                </a:cubicBezTo>
                <a:cubicBezTo>
                  <a:pt x="10" y="21"/>
                  <a:pt x="10" y="17"/>
                  <a:pt x="10" y="18"/>
                </a:cubicBezTo>
                <a:cubicBezTo>
                  <a:pt x="10" y="16"/>
                  <a:pt x="10" y="16"/>
                  <a:pt x="10" y="14"/>
                </a:cubicBezTo>
                <a:cubicBezTo>
                  <a:pt x="10" y="14"/>
                  <a:pt x="10" y="15"/>
                  <a:pt x="11" y="16"/>
                </a:cubicBezTo>
                <a:cubicBezTo>
                  <a:pt x="11" y="13"/>
                  <a:pt x="10" y="11"/>
                  <a:pt x="10" y="9"/>
                </a:cubicBezTo>
                <a:cubicBezTo>
                  <a:pt x="10" y="9"/>
                  <a:pt x="10" y="8"/>
                  <a:pt x="10" y="8"/>
                </a:cubicBezTo>
                <a:cubicBezTo>
                  <a:pt x="11" y="8"/>
                  <a:pt x="13" y="7"/>
                  <a:pt x="13" y="8"/>
                </a:cubicBezTo>
                <a:cubicBezTo>
                  <a:pt x="14" y="7"/>
                  <a:pt x="17" y="8"/>
                  <a:pt x="18" y="7"/>
                </a:cubicBezTo>
                <a:cubicBezTo>
                  <a:pt x="17" y="7"/>
                  <a:pt x="18" y="7"/>
                  <a:pt x="18" y="7"/>
                </a:cubicBezTo>
                <a:cubicBezTo>
                  <a:pt x="19" y="7"/>
                  <a:pt x="20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8"/>
                  <a:pt x="25" y="7"/>
                  <a:pt x="25" y="8"/>
                </a:cubicBezTo>
                <a:cubicBezTo>
                  <a:pt x="24" y="7"/>
                  <a:pt x="27" y="8"/>
                  <a:pt x="27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31" y="7"/>
                  <a:pt x="29" y="7"/>
                  <a:pt x="32" y="7"/>
                </a:cubicBezTo>
                <a:cubicBezTo>
                  <a:pt x="34" y="7"/>
                  <a:pt x="33" y="7"/>
                  <a:pt x="32" y="7"/>
                </a:cubicBezTo>
                <a:cubicBezTo>
                  <a:pt x="34" y="8"/>
                  <a:pt x="35" y="7"/>
                  <a:pt x="37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36" y="7"/>
                  <a:pt x="37" y="7"/>
                  <a:pt x="37" y="7"/>
                </a:cubicBezTo>
                <a:cubicBezTo>
                  <a:pt x="37" y="7"/>
                  <a:pt x="38" y="7"/>
                  <a:pt x="39" y="7"/>
                </a:cubicBezTo>
                <a:cubicBezTo>
                  <a:pt x="39" y="7"/>
                  <a:pt x="39" y="7"/>
                  <a:pt x="39" y="7"/>
                </a:cubicBezTo>
                <a:cubicBezTo>
                  <a:pt x="38" y="7"/>
                  <a:pt x="37" y="7"/>
                  <a:pt x="37" y="7"/>
                </a:cubicBezTo>
                <a:cubicBezTo>
                  <a:pt x="37" y="7"/>
                  <a:pt x="38" y="7"/>
                  <a:pt x="39" y="7"/>
                </a:cubicBezTo>
                <a:cubicBezTo>
                  <a:pt x="39" y="7"/>
                  <a:pt x="39" y="7"/>
                  <a:pt x="39" y="7"/>
                </a:cubicBezTo>
                <a:cubicBezTo>
                  <a:pt x="40" y="7"/>
                  <a:pt x="40" y="7"/>
                  <a:pt x="40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1" y="8"/>
                  <a:pt x="44" y="7"/>
                  <a:pt x="44" y="7"/>
                </a:cubicBezTo>
                <a:cubicBezTo>
                  <a:pt x="48" y="8"/>
                  <a:pt x="56" y="7"/>
                  <a:pt x="59" y="7"/>
                </a:cubicBezTo>
                <a:cubicBezTo>
                  <a:pt x="58" y="7"/>
                  <a:pt x="58" y="7"/>
                  <a:pt x="59" y="7"/>
                </a:cubicBezTo>
                <a:cubicBezTo>
                  <a:pt x="60" y="7"/>
                  <a:pt x="62" y="7"/>
                  <a:pt x="62" y="7"/>
                </a:cubicBezTo>
                <a:cubicBezTo>
                  <a:pt x="63" y="7"/>
                  <a:pt x="63" y="7"/>
                  <a:pt x="65" y="7"/>
                </a:cubicBezTo>
                <a:cubicBezTo>
                  <a:pt x="66" y="7"/>
                  <a:pt x="66" y="7"/>
                  <a:pt x="65" y="7"/>
                </a:cubicBezTo>
                <a:cubicBezTo>
                  <a:pt x="69" y="8"/>
                  <a:pt x="74" y="6"/>
                  <a:pt x="79" y="7"/>
                </a:cubicBezTo>
                <a:cubicBezTo>
                  <a:pt x="78" y="7"/>
                  <a:pt x="78" y="7"/>
                  <a:pt x="77" y="7"/>
                </a:cubicBezTo>
                <a:cubicBezTo>
                  <a:pt x="81" y="7"/>
                  <a:pt x="84" y="7"/>
                  <a:pt x="87" y="6"/>
                </a:cubicBezTo>
                <a:cubicBezTo>
                  <a:pt x="87" y="6"/>
                  <a:pt x="87" y="7"/>
                  <a:pt x="86" y="7"/>
                </a:cubicBezTo>
                <a:cubicBezTo>
                  <a:pt x="89" y="7"/>
                  <a:pt x="91" y="7"/>
                  <a:pt x="93" y="6"/>
                </a:cubicBezTo>
                <a:cubicBezTo>
                  <a:pt x="91" y="6"/>
                  <a:pt x="92" y="6"/>
                  <a:pt x="91" y="6"/>
                </a:cubicBezTo>
                <a:cubicBezTo>
                  <a:pt x="90" y="6"/>
                  <a:pt x="93" y="5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7" y="6"/>
                  <a:pt x="97" y="5"/>
                  <a:pt x="99" y="5"/>
                </a:cubicBezTo>
                <a:cubicBezTo>
                  <a:pt x="101" y="6"/>
                  <a:pt x="98" y="6"/>
                  <a:pt x="99" y="6"/>
                </a:cubicBezTo>
                <a:cubicBezTo>
                  <a:pt x="99" y="7"/>
                  <a:pt x="104" y="6"/>
                  <a:pt x="105" y="7"/>
                </a:cubicBezTo>
                <a:cubicBezTo>
                  <a:pt x="105" y="6"/>
                  <a:pt x="106" y="6"/>
                  <a:pt x="106" y="6"/>
                </a:cubicBezTo>
                <a:cubicBezTo>
                  <a:pt x="108" y="6"/>
                  <a:pt x="107" y="6"/>
                  <a:pt x="108" y="6"/>
                </a:cubicBezTo>
                <a:cubicBezTo>
                  <a:pt x="113" y="5"/>
                  <a:pt x="113" y="5"/>
                  <a:pt x="113" y="5"/>
                </a:cubicBezTo>
                <a:cubicBezTo>
                  <a:pt x="113" y="5"/>
                  <a:pt x="115" y="6"/>
                  <a:pt x="114" y="6"/>
                </a:cubicBezTo>
                <a:cubicBezTo>
                  <a:pt x="117" y="6"/>
                  <a:pt x="120" y="5"/>
                  <a:pt x="122" y="4"/>
                </a:cubicBezTo>
                <a:cubicBezTo>
                  <a:pt x="123" y="4"/>
                  <a:pt x="127" y="4"/>
                  <a:pt x="129" y="4"/>
                </a:cubicBezTo>
                <a:cubicBezTo>
                  <a:pt x="129" y="4"/>
                  <a:pt x="127" y="4"/>
                  <a:pt x="127" y="4"/>
                </a:cubicBezTo>
                <a:cubicBezTo>
                  <a:pt x="129" y="5"/>
                  <a:pt x="129" y="5"/>
                  <a:pt x="129" y="5"/>
                </a:cubicBezTo>
                <a:cubicBezTo>
                  <a:pt x="126" y="5"/>
                  <a:pt x="129" y="6"/>
                  <a:pt x="128" y="6"/>
                </a:cubicBezTo>
                <a:cubicBezTo>
                  <a:pt x="130" y="6"/>
                  <a:pt x="135" y="6"/>
                  <a:pt x="138" y="6"/>
                </a:cubicBezTo>
                <a:cubicBezTo>
                  <a:pt x="136" y="5"/>
                  <a:pt x="143" y="6"/>
                  <a:pt x="142" y="5"/>
                </a:cubicBezTo>
                <a:cubicBezTo>
                  <a:pt x="146" y="5"/>
                  <a:pt x="144" y="6"/>
                  <a:pt x="146" y="6"/>
                </a:cubicBezTo>
                <a:cubicBezTo>
                  <a:pt x="150" y="5"/>
                  <a:pt x="153" y="6"/>
                  <a:pt x="157" y="6"/>
                </a:cubicBezTo>
                <a:cubicBezTo>
                  <a:pt x="157" y="6"/>
                  <a:pt x="157" y="6"/>
                  <a:pt x="157" y="6"/>
                </a:cubicBezTo>
                <a:cubicBezTo>
                  <a:pt x="160" y="5"/>
                  <a:pt x="165" y="6"/>
                  <a:pt x="168" y="5"/>
                </a:cubicBezTo>
                <a:cubicBezTo>
                  <a:pt x="168" y="5"/>
                  <a:pt x="168" y="5"/>
                  <a:pt x="168" y="5"/>
                </a:cubicBezTo>
                <a:cubicBezTo>
                  <a:pt x="171" y="6"/>
                  <a:pt x="168" y="4"/>
                  <a:pt x="172" y="5"/>
                </a:cubicBezTo>
                <a:cubicBezTo>
                  <a:pt x="171" y="5"/>
                  <a:pt x="171" y="5"/>
                  <a:pt x="171" y="5"/>
                </a:cubicBezTo>
                <a:cubicBezTo>
                  <a:pt x="174" y="5"/>
                  <a:pt x="176" y="6"/>
                  <a:pt x="179" y="5"/>
                </a:cubicBezTo>
                <a:cubicBezTo>
                  <a:pt x="179" y="5"/>
                  <a:pt x="178" y="5"/>
                  <a:pt x="178" y="5"/>
                </a:cubicBezTo>
                <a:cubicBezTo>
                  <a:pt x="181" y="5"/>
                  <a:pt x="183" y="5"/>
                  <a:pt x="186" y="5"/>
                </a:cubicBezTo>
                <a:cubicBezTo>
                  <a:pt x="186" y="5"/>
                  <a:pt x="186" y="5"/>
                  <a:pt x="185" y="5"/>
                </a:cubicBezTo>
                <a:cubicBezTo>
                  <a:pt x="187" y="6"/>
                  <a:pt x="187" y="5"/>
                  <a:pt x="190" y="5"/>
                </a:cubicBezTo>
                <a:cubicBezTo>
                  <a:pt x="190" y="5"/>
                  <a:pt x="192" y="5"/>
                  <a:pt x="191" y="5"/>
                </a:cubicBezTo>
                <a:cubicBezTo>
                  <a:pt x="192" y="5"/>
                  <a:pt x="196" y="5"/>
                  <a:pt x="197" y="5"/>
                </a:cubicBezTo>
                <a:cubicBezTo>
                  <a:pt x="198" y="5"/>
                  <a:pt x="199" y="5"/>
                  <a:pt x="200" y="5"/>
                </a:cubicBezTo>
                <a:cubicBezTo>
                  <a:pt x="213" y="5"/>
                  <a:pt x="226" y="6"/>
                  <a:pt x="239" y="5"/>
                </a:cubicBezTo>
                <a:cubicBezTo>
                  <a:pt x="241" y="6"/>
                  <a:pt x="236" y="5"/>
                  <a:pt x="237" y="6"/>
                </a:cubicBezTo>
                <a:cubicBezTo>
                  <a:pt x="237" y="5"/>
                  <a:pt x="239" y="6"/>
                  <a:pt x="243" y="6"/>
                </a:cubicBezTo>
                <a:cubicBezTo>
                  <a:pt x="243" y="6"/>
                  <a:pt x="243" y="6"/>
                  <a:pt x="243" y="6"/>
                </a:cubicBezTo>
                <a:cubicBezTo>
                  <a:pt x="245" y="5"/>
                  <a:pt x="246" y="6"/>
                  <a:pt x="248" y="6"/>
                </a:cubicBezTo>
                <a:cubicBezTo>
                  <a:pt x="248" y="6"/>
                  <a:pt x="248" y="6"/>
                  <a:pt x="248" y="6"/>
                </a:cubicBezTo>
                <a:cubicBezTo>
                  <a:pt x="250" y="5"/>
                  <a:pt x="252" y="7"/>
                  <a:pt x="253" y="6"/>
                </a:cubicBezTo>
                <a:cubicBezTo>
                  <a:pt x="254" y="6"/>
                  <a:pt x="254" y="6"/>
                  <a:pt x="254" y="6"/>
                </a:cubicBezTo>
                <a:cubicBezTo>
                  <a:pt x="256" y="5"/>
                  <a:pt x="257" y="6"/>
                  <a:pt x="260" y="6"/>
                </a:cubicBezTo>
                <a:cubicBezTo>
                  <a:pt x="259" y="6"/>
                  <a:pt x="259" y="6"/>
                  <a:pt x="259" y="6"/>
                </a:cubicBezTo>
                <a:cubicBezTo>
                  <a:pt x="262" y="6"/>
                  <a:pt x="266" y="5"/>
                  <a:pt x="267" y="6"/>
                </a:cubicBezTo>
                <a:cubicBezTo>
                  <a:pt x="270" y="5"/>
                  <a:pt x="273" y="5"/>
                  <a:pt x="273" y="5"/>
                </a:cubicBezTo>
                <a:cubicBezTo>
                  <a:pt x="274" y="5"/>
                  <a:pt x="273" y="5"/>
                  <a:pt x="273" y="5"/>
                </a:cubicBezTo>
                <a:cubicBezTo>
                  <a:pt x="283" y="5"/>
                  <a:pt x="294" y="5"/>
                  <a:pt x="303" y="4"/>
                </a:cubicBezTo>
                <a:cubicBezTo>
                  <a:pt x="303" y="5"/>
                  <a:pt x="303" y="5"/>
                  <a:pt x="302" y="5"/>
                </a:cubicBezTo>
                <a:cubicBezTo>
                  <a:pt x="310" y="4"/>
                  <a:pt x="303" y="14"/>
                  <a:pt x="307" y="17"/>
                </a:cubicBezTo>
                <a:cubicBezTo>
                  <a:pt x="307" y="18"/>
                  <a:pt x="307" y="18"/>
                  <a:pt x="307" y="18"/>
                </a:cubicBezTo>
                <a:cubicBezTo>
                  <a:pt x="307" y="20"/>
                  <a:pt x="307" y="20"/>
                  <a:pt x="306" y="21"/>
                </a:cubicBezTo>
                <a:cubicBezTo>
                  <a:pt x="307" y="22"/>
                  <a:pt x="306" y="26"/>
                  <a:pt x="307" y="26"/>
                </a:cubicBezTo>
                <a:cubicBezTo>
                  <a:pt x="307" y="27"/>
                  <a:pt x="307" y="26"/>
                  <a:pt x="306" y="26"/>
                </a:cubicBezTo>
                <a:cubicBezTo>
                  <a:pt x="306" y="28"/>
                  <a:pt x="307" y="31"/>
                  <a:pt x="307" y="34"/>
                </a:cubicBezTo>
                <a:cubicBezTo>
                  <a:pt x="307" y="33"/>
                  <a:pt x="307" y="33"/>
                  <a:pt x="307" y="33"/>
                </a:cubicBezTo>
                <a:cubicBezTo>
                  <a:pt x="306" y="46"/>
                  <a:pt x="305" y="62"/>
                  <a:pt x="306" y="72"/>
                </a:cubicBezTo>
                <a:cubicBezTo>
                  <a:pt x="307" y="75"/>
                  <a:pt x="305" y="73"/>
                  <a:pt x="306" y="75"/>
                </a:cubicBezTo>
                <a:cubicBezTo>
                  <a:pt x="307" y="85"/>
                  <a:pt x="305" y="98"/>
                  <a:pt x="307" y="108"/>
                </a:cubicBezTo>
                <a:cubicBezTo>
                  <a:pt x="307" y="115"/>
                  <a:pt x="309" y="118"/>
                  <a:pt x="309" y="118"/>
                </a:cubicBezTo>
                <a:cubicBezTo>
                  <a:pt x="308" y="99"/>
                  <a:pt x="309" y="83"/>
                  <a:pt x="310" y="65"/>
                </a:cubicBezTo>
                <a:cubicBezTo>
                  <a:pt x="310" y="59"/>
                  <a:pt x="310" y="51"/>
                  <a:pt x="310" y="45"/>
                </a:cubicBezTo>
                <a:cubicBezTo>
                  <a:pt x="310" y="33"/>
                  <a:pt x="310" y="21"/>
                  <a:pt x="311" y="9"/>
                </a:cubicBezTo>
                <a:cubicBezTo>
                  <a:pt x="311" y="7"/>
                  <a:pt x="311" y="7"/>
                  <a:pt x="311" y="7"/>
                </a:cubicBezTo>
                <a:cubicBezTo>
                  <a:pt x="311" y="6"/>
                  <a:pt x="311" y="6"/>
                  <a:pt x="311" y="6"/>
                </a:cubicBezTo>
                <a:cubicBezTo>
                  <a:pt x="311" y="5"/>
                  <a:pt x="311" y="5"/>
                  <a:pt x="311" y="5"/>
                </a:cubicBezTo>
                <a:cubicBezTo>
                  <a:pt x="311" y="5"/>
                  <a:pt x="311" y="5"/>
                  <a:pt x="311" y="5"/>
                </a:cubicBezTo>
                <a:cubicBezTo>
                  <a:pt x="311" y="5"/>
                  <a:pt x="311" y="5"/>
                  <a:pt x="311" y="5"/>
                </a:cubicBezTo>
                <a:cubicBezTo>
                  <a:pt x="311" y="5"/>
                  <a:pt x="311" y="5"/>
                  <a:pt x="311" y="5"/>
                </a:cubicBezTo>
                <a:cubicBezTo>
                  <a:pt x="311" y="5"/>
                  <a:pt x="311" y="5"/>
                  <a:pt x="311" y="5"/>
                </a:cubicBezTo>
                <a:cubicBezTo>
                  <a:pt x="309" y="3"/>
                  <a:pt x="316" y="10"/>
                  <a:pt x="306" y="0"/>
                </a:cubicBezTo>
                <a:close/>
              </a:path>
            </a:pathLst>
          </a:custGeom>
          <a:solidFill>
            <a:srgbClr val="442A58"/>
          </a:solidFill>
          <a:ln w="9525">
            <a:noFill/>
            <a:round/>
            <a:headEnd/>
            <a:tailEnd/>
          </a:ln>
        </p:spPr>
        <p:txBody>
          <a:bodyPr vert="horz" wrap="square" lIns="36000" tIns="36000" rIns="36000" bIns="36000" numCol="1" anchor="ctr" anchorCtr="1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1200" b="1" u="sng">
              <a:solidFill>
                <a:prstClr val="black"/>
              </a:solidFill>
              <a:latin typeface="Segoe Print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874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77E4-CEE0-2044-87B0-CB4DF8114CD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90AC-6AC1-0E4B-8C6B-6A5F72442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47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77E4-CEE0-2044-87B0-CB4DF8114CD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90AC-6AC1-0E4B-8C6B-6A5F72442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357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77E4-CEE0-2044-87B0-CB4DF8114CD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90AC-6AC1-0E4B-8C6B-6A5F72442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05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77E4-CEE0-2044-87B0-CB4DF8114CD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90AC-6AC1-0E4B-8C6B-6A5F72442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83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77E4-CEE0-2044-87B0-CB4DF8114CD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90AC-6AC1-0E4B-8C6B-6A5F72442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10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77E4-CEE0-2044-87B0-CB4DF8114CD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90AC-6AC1-0E4B-8C6B-6A5F72442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960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77E4-CEE0-2044-87B0-CB4DF8114CD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90AC-6AC1-0E4B-8C6B-6A5F72442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733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77E4-CEE0-2044-87B0-CB4DF8114CD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90AC-6AC1-0E4B-8C6B-6A5F72442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779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77E4-CEE0-2044-87B0-CB4DF8114CD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90AC-6AC1-0E4B-8C6B-6A5F72442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78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77E4-CEE0-2044-87B0-CB4DF8114CD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90AC-6AC1-0E4B-8C6B-6A5F72442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1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909852" y="2183643"/>
            <a:ext cx="10317707" cy="2429300"/>
          </a:xfrm>
          <a:prstGeom prst="rect">
            <a:avLst/>
          </a:prstGeom>
          <a:gradFill flip="none" rotWithShape="1">
            <a:gsLst>
              <a:gs pos="0">
                <a:srgbClr val="D65C00"/>
              </a:gs>
              <a:gs pos="50000">
                <a:srgbClr val="FFCA00">
                  <a:shade val="67500"/>
                  <a:satMod val="115000"/>
                </a:srgbClr>
              </a:gs>
              <a:gs pos="100000">
                <a:srgbClr val="FFCA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852" y="2183643"/>
            <a:ext cx="10317707" cy="24293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reeform 439"/>
          <p:cNvSpPr>
            <a:spLocks/>
          </p:cNvSpPr>
          <p:nvPr userDrawn="1"/>
        </p:nvSpPr>
        <p:spPr bwMode="auto">
          <a:xfrm>
            <a:off x="582305" y="2101755"/>
            <a:ext cx="10936407" cy="2620370"/>
          </a:xfrm>
          <a:custGeom>
            <a:avLst/>
            <a:gdLst/>
            <a:ahLst/>
            <a:cxnLst>
              <a:cxn ang="0">
                <a:pos x="273" y="1"/>
              </a:cxn>
              <a:cxn ang="0">
                <a:pos x="238" y="1"/>
              </a:cxn>
              <a:cxn ang="0">
                <a:pos x="51" y="2"/>
              </a:cxn>
              <a:cxn ang="0">
                <a:pos x="10" y="2"/>
              </a:cxn>
              <a:cxn ang="0">
                <a:pos x="4" y="15"/>
              </a:cxn>
              <a:cxn ang="0">
                <a:pos x="4" y="97"/>
              </a:cxn>
              <a:cxn ang="0">
                <a:pos x="8" y="127"/>
              </a:cxn>
              <a:cxn ang="0">
                <a:pos x="9" y="127"/>
              </a:cxn>
              <a:cxn ang="0">
                <a:pos x="47" y="126"/>
              </a:cxn>
              <a:cxn ang="0">
                <a:pos x="78" y="126"/>
              </a:cxn>
              <a:cxn ang="0">
                <a:pos x="161" y="125"/>
              </a:cxn>
              <a:cxn ang="0">
                <a:pos x="191" y="125"/>
              </a:cxn>
              <a:cxn ang="0">
                <a:pos x="262" y="124"/>
              </a:cxn>
              <a:cxn ang="0">
                <a:pos x="279" y="124"/>
              </a:cxn>
              <a:cxn ang="0">
                <a:pos x="288" y="123"/>
              </a:cxn>
              <a:cxn ang="0">
                <a:pos x="278" y="122"/>
              </a:cxn>
              <a:cxn ang="0">
                <a:pos x="265" y="122"/>
              </a:cxn>
              <a:cxn ang="0">
                <a:pos x="236" y="121"/>
              </a:cxn>
              <a:cxn ang="0">
                <a:pos x="213" y="122"/>
              </a:cxn>
              <a:cxn ang="0">
                <a:pos x="211" y="119"/>
              </a:cxn>
              <a:cxn ang="0">
                <a:pos x="204" y="118"/>
              </a:cxn>
              <a:cxn ang="0">
                <a:pos x="196" y="120"/>
              </a:cxn>
              <a:cxn ang="0">
                <a:pos x="190" y="120"/>
              </a:cxn>
              <a:cxn ang="0">
                <a:pos x="178" y="120"/>
              </a:cxn>
              <a:cxn ang="0">
                <a:pos x="166" y="118"/>
              </a:cxn>
              <a:cxn ang="0">
                <a:pos x="156" y="119"/>
              </a:cxn>
              <a:cxn ang="0">
                <a:pos x="149" y="120"/>
              </a:cxn>
              <a:cxn ang="0">
                <a:pos x="134" y="120"/>
              </a:cxn>
              <a:cxn ang="0">
                <a:pos x="120" y="120"/>
              </a:cxn>
              <a:cxn ang="0">
                <a:pos x="117" y="119"/>
              </a:cxn>
              <a:cxn ang="0">
                <a:pos x="106" y="119"/>
              </a:cxn>
              <a:cxn ang="0">
                <a:pos x="70" y="119"/>
              </a:cxn>
              <a:cxn ang="0">
                <a:pos x="54" y="119"/>
              </a:cxn>
              <a:cxn ang="0">
                <a:pos x="25" y="120"/>
              </a:cxn>
              <a:cxn ang="0">
                <a:pos x="11" y="116"/>
              </a:cxn>
              <a:cxn ang="0">
                <a:pos x="10" y="102"/>
              </a:cxn>
              <a:cxn ang="0">
                <a:pos x="11" y="96"/>
              </a:cxn>
              <a:cxn ang="0">
                <a:pos x="10" y="88"/>
              </a:cxn>
              <a:cxn ang="0">
                <a:pos x="11" y="73"/>
              </a:cxn>
              <a:cxn ang="0">
                <a:pos x="11" y="46"/>
              </a:cxn>
              <a:cxn ang="0">
                <a:pos x="11" y="24"/>
              </a:cxn>
              <a:cxn ang="0">
                <a:pos x="10" y="8"/>
              </a:cxn>
              <a:cxn ang="0">
                <a:pos x="25" y="8"/>
              </a:cxn>
              <a:cxn ang="0">
                <a:pos x="36" y="7"/>
              </a:cxn>
              <a:cxn ang="0">
                <a:pos x="39" y="7"/>
              </a:cxn>
              <a:cxn ang="0">
                <a:pos x="62" y="7"/>
              </a:cxn>
              <a:cxn ang="0">
                <a:pos x="86" y="7"/>
              </a:cxn>
              <a:cxn ang="0">
                <a:pos x="99" y="6"/>
              </a:cxn>
              <a:cxn ang="0">
                <a:pos x="122" y="4"/>
              </a:cxn>
              <a:cxn ang="0">
                <a:pos x="142" y="5"/>
              </a:cxn>
              <a:cxn ang="0">
                <a:pos x="172" y="5"/>
              </a:cxn>
              <a:cxn ang="0">
                <a:pos x="190" y="5"/>
              </a:cxn>
              <a:cxn ang="0">
                <a:pos x="243" y="6"/>
              </a:cxn>
              <a:cxn ang="0">
                <a:pos x="260" y="6"/>
              </a:cxn>
              <a:cxn ang="0">
                <a:pos x="302" y="5"/>
              </a:cxn>
              <a:cxn ang="0">
                <a:pos x="307" y="34"/>
              </a:cxn>
              <a:cxn ang="0">
                <a:pos x="310" y="65"/>
              </a:cxn>
              <a:cxn ang="0">
                <a:pos x="311" y="5"/>
              </a:cxn>
            </a:cxnLst>
            <a:rect l="0" t="0" r="r" b="b"/>
            <a:pathLst>
              <a:path w="316" h="128">
                <a:moveTo>
                  <a:pt x="306" y="0"/>
                </a:moveTo>
                <a:cubicBezTo>
                  <a:pt x="306" y="0"/>
                  <a:pt x="306" y="0"/>
                  <a:pt x="306" y="0"/>
                </a:cubicBezTo>
                <a:cubicBezTo>
                  <a:pt x="301" y="0"/>
                  <a:pt x="301" y="0"/>
                  <a:pt x="301" y="0"/>
                </a:cubicBezTo>
                <a:cubicBezTo>
                  <a:pt x="292" y="0"/>
                  <a:pt x="292" y="0"/>
                  <a:pt x="292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75" y="0"/>
                  <a:pt x="274" y="0"/>
                  <a:pt x="273" y="1"/>
                </a:cubicBezTo>
                <a:cubicBezTo>
                  <a:pt x="273" y="0"/>
                  <a:pt x="273" y="0"/>
                  <a:pt x="273" y="0"/>
                </a:cubicBezTo>
                <a:cubicBezTo>
                  <a:pt x="271" y="1"/>
                  <a:pt x="271" y="1"/>
                  <a:pt x="271" y="1"/>
                </a:cubicBezTo>
                <a:cubicBezTo>
                  <a:pt x="269" y="1"/>
                  <a:pt x="270" y="0"/>
                  <a:pt x="271" y="0"/>
                </a:cubicBezTo>
                <a:cubicBezTo>
                  <a:pt x="261" y="0"/>
                  <a:pt x="253" y="0"/>
                  <a:pt x="243" y="0"/>
                </a:cubicBezTo>
                <a:cubicBezTo>
                  <a:pt x="243" y="1"/>
                  <a:pt x="239" y="0"/>
                  <a:pt x="238" y="1"/>
                </a:cubicBezTo>
                <a:cubicBezTo>
                  <a:pt x="238" y="1"/>
                  <a:pt x="238" y="1"/>
                  <a:pt x="238" y="1"/>
                </a:cubicBezTo>
                <a:cubicBezTo>
                  <a:pt x="232" y="1"/>
                  <a:pt x="232" y="1"/>
                  <a:pt x="226" y="0"/>
                </a:cubicBezTo>
                <a:cubicBezTo>
                  <a:pt x="200" y="0"/>
                  <a:pt x="176" y="0"/>
                  <a:pt x="151" y="0"/>
                </a:cubicBezTo>
                <a:cubicBezTo>
                  <a:pt x="126" y="0"/>
                  <a:pt x="101" y="1"/>
                  <a:pt x="75" y="1"/>
                </a:cubicBezTo>
                <a:cubicBezTo>
                  <a:pt x="71" y="2"/>
                  <a:pt x="65" y="1"/>
                  <a:pt x="61" y="3"/>
                </a:cubicBezTo>
                <a:cubicBezTo>
                  <a:pt x="61" y="2"/>
                  <a:pt x="61" y="2"/>
                  <a:pt x="61" y="2"/>
                </a:cubicBezTo>
                <a:cubicBezTo>
                  <a:pt x="57" y="3"/>
                  <a:pt x="56" y="2"/>
                  <a:pt x="51" y="2"/>
                </a:cubicBezTo>
                <a:cubicBezTo>
                  <a:pt x="51" y="2"/>
                  <a:pt x="49" y="2"/>
                  <a:pt x="50" y="2"/>
                </a:cubicBezTo>
                <a:cubicBezTo>
                  <a:pt x="48" y="3"/>
                  <a:pt x="47" y="1"/>
                  <a:pt x="44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37" y="3"/>
                  <a:pt x="45" y="2"/>
                  <a:pt x="36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0" y="2"/>
                  <a:pt x="10" y="2"/>
                  <a:pt x="10" y="2"/>
                </a:cubicBezTo>
                <a:cubicBezTo>
                  <a:pt x="8" y="2"/>
                  <a:pt x="8" y="2"/>
                  <a:pt x="8" y="2"/>
                </a:cubicBezTo>
                <a:cubicBezTo>
                  <a:pt x="1" y="8"/>
                  <a:pt x="6" y="5"/>
                  <a:pt x="4" y="7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0"/>
                  <a:pt x="5" y="10"/>
                  <a:pt x="5" y="11"/>
                </a:cubicBezTo>
                <a:cubicBezTo>
                  <a:pt x="4" y="12"/>
                  <a:pt x="5" y="15"/>
                  <a:pt x="5" y="17"/>
                </a:cubicBezTo>
                <a:cubicBezTo>
                  <a:pt x="4" y="16"/>
                  <a:pt x="4" y="16"/>
                  <a:pt x="4" y="15"/>
                </a:cubicBezTo>
                <a:cubicBezTo>
                  <a:pt x="4" y="20"/>
                  <a:pt x="4" y="24"/>
                  <a:pt x="4" y="29"/>
                </a:cubicBezTo>
                <a:cubicBezTo>
                  <a:pt x="4" y="34"/>
                  <a:pt x="3" y="39"/>
                  <a:pt x="4" y="42"/>
                </a:cubicBezTo>
                <a:cubicBezTo>
                  <a:pt x="4" y="41"/>
                  <a:pt x="4" y="44"/>
                  <a:pt x="4" y="45"/>
                </a:cubicBezTo>
                <a:cubicBezTo>
                  <a:pt x="5" y="48"/>
                  <a:pt x="3" y="54"/>
                  <a:pt x="4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70"/>
                  <a:pt x="3" y="84"/>
                  <a:pt x="4" y="97"/>
                </a:cubicBezTo>
                <a:cubicBezTo>
                  <a:pt x="4" y="104"/>
                  <a:pt x="3" y="112"/>
                  <a:pt x="4" y="120"/>
                </a:cubicBezTo>
                <a:cubicBezTo>
                  <a:pt x="4" y="122"/>
                  <a:pt x="4" y="120"/>
                  <a:pt x="4" y="122"/>
                </a:cubicBezTo>
                <a:cubicBezTo>
                  <a:pt x="4" y="124"/>
                  <a:pt x="4" y="122"/>
                  <a:pt x="4" y="122"/>
                </a:cubicBezTo>
                <a:cubicBezTo>
                  <a:pt x="4" y="123"/>
                  <a:pt x="4" y="123"/>
                  <a:pt x="4" y="123"/>
                </a:cubicBezTo>
                <a:cubicBezTo>
                  <a:pt x="4" y="123"/>
                  <a:pt x="4" y="123"/>
                  <a:pt x="4" y="123"/>
                </a:cubicBezTo>
                <a:cubicBezTo>
                  <a:pt x="0" y="119"/>
                  <a:pt x="9" y="128"/>
                  <a:pt x="8" y="127"/>
                </a:cubicBezTo>
                <a:cubicBezTo>
                  <a:pt x="8" y="127"/>
                  <a:pt x="8" y="127"/>
                  <a:pt x="8" y="127"/>
                </a:cubicBezTo>
                <a:cubicBezTo>
                  <a:pt x="8" y="127"/>
                  <a:pt x="8" y="127"/>
                  <a:pt x="8" y="127"/>
                </a:cubicBezTo>
                <a:cubicBezTo>
                  <a:pt x="8" y="127"/>
                  <a:pt x="8" y="127"/>
                  <a:pt x="8" y="127"/>
                </a:cubicBezTo>
                <a:cubicBezTo>
                  <a:pt x="8" y="127"/>
                  <a:pt x="8" y="127"/>
                  <a:pt x="8" y="127"/>
                </a:cubicBezTo>
                <a:cubicBezTo>
                  <a:pt x="8" y="127"/>
                  <a:pt x="8" y="127"/>
                  <a:pt x="8" y="127"/>
                </a:cubicBezTo>
                <a:cubicBezTo>
                  <a:pt x="9" y="127"/>
                  <a:pt x="9" y="127"/>
                  <a:pt x="9" y="127"/>
                </a:cubicBezTo>
                <a:cubicBezTo>
                  <a:pt x="10" y="127"/>
                  <a:pt x="10" y="127"/>
                  <a:pt x="10" y="127"/>
                </a:cubicBezTo>
                <a:cubicBezTo>
                  <a:pt x="14" y="127"/>
                  <a:pt x="14" y="127"/>
                  <a:pt x="14" y="127"/>
                </a:cubicBezTo>
                <a:cubicBezTo>
                  <a:pt x="21" y="127"/>
                  <a:pt x="21" y="127"/>
                  <a:pt x="21" y="127"/>
                </a:cubicBezTo>
                <a:cubicBezTo>
                  <a:pt x="22" y="127"/>
                  <a:pt x="23" y="127"/>
                  <a:pt x="23" y="127"/>
                </a:cubicBezTo>
                <a:cubicBezTo>
                  <a:pt x="28" y="127"/>
                  <a:pt x="36" y="126"/>
                  <a:pt x="41" y="127"/>
                </a:cubicBezTo>
                <a:cubicBezTo>
                  <a:pt x="39" y="126"/>
                  <a:pt x="45" y="126"/>
                  <a:pt x="47" y="126"/>
                </a:cubicBezTo>
                <a:cubicBezTo>
                  <a:pt x="48" y="126"/>
                  <a:pt x="48" y="126"/>
                  <a:pt x="47" y="127"/>
                </a:cubicBezTo>
                <a:cubicBezTo>
                  <a:pt x="52" y="126"/>
                  <a:pt x="54" y="126"/>
                  <a:pt x="59" y="127"/>
                </a:cubicBezTo>
                <a:cubicBezTo>
                  <a:pt x="61" y="127"/>
                  <a:pt x="62" y="126"/>
                  <a:pt x="65" y="126"/>
                </a:cubicBezTo>
                <a:cubicBezTo>
                  <a:pt x="66" y="127"/>
                  <a:pt x="70" y="126"/>
                  <a:pt x="73" y="126"/>
                </a:cubicBezTo>
                <a:cubicBezTo>
                  <a:pt x="72" y="126"/>
                  <a:pt x="76" y="125"/>
                  <a:pt x="79" y="125"/>
                </a:cubicBezTo>
                <a:cubicBezTo>
                  <a:pt x="78" y="126"/>
                  <a:pt x="78" y="126"/>
                  <a:pt x="78" y="126"/>
                </a:cubicBezTo>
                <a:cubicBezTo>
                  <a:pt x="87" y="126"/>
                  <a:pt x="99" y="127"/>
                  <a:pt x="109" y="126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20" y="126"/>
                  <a:pt x="131" y="126"/>
                  <a:pt x="141" y="125"/>
                </a:cubicBezTo>
                <a:cubicBezTo>
                  <a:pt x="144" y="126"/>
                  <a:pt x="148" y="126"/>
                  <a:pt x="151" y="126"/>
                </a:cubicBezTo>
                <a:cubicBezTo>
                  <a:pt x="154" y="125"/>
                  <a:pt x="156" y="125"/>
                  <a:pt x="158" y="125"/>
                </a:cubicBezTo>
                <a:cubicBezTo>
                  <a:pt x="159" y="124"/>
                  <a:pt x="160" y="125"/>
                  <a:pt x="161" y="125"/>
                </a:cubicBezTo>
                <a:cubicBezTo>
                  <a:pt x="165" y="125"/>
                  <a:pt x="170" y="126"/>
                  <a:pt x="174" y="125"/>
                </a:cubicBezTo>
                <a:cubicBezTo>
                  <a:pt x="174" y="126"/>
                  <a:pt x="174" y="126"/>
                  <a:pt x="174" y="126"/>
                </a:cubicBezTo>
                <a:cubicBezTo>
                  <a:pt x="177" y="125"/>
                  <a:pt x="183" y="125"/>
                  <a:pt x="187" y="125"/>
                </a:cubicBezTo>
                <a:cubicBezTo>
                  <a:pt x="188" y="125"/>
                  <a:pt x="192" y="124"/>
                  <a:pt x="190" y="124"/>
                </a:cubicBezTo>
                <a:cubicBezTo>
                  <a:pt x="192" y="124"/>
                  <a:pt x="191" y="125"/>
                  <a:pt x="193" y="124"/>
                </a:cubicBezTo>
                <a:cubicBezTo>
                  <a:pt x="191" y="125"/>
                  <a:pt x="191" y="125"/>
                  <a:pt x="191" y="125"/>
                </a:cubicBezTo>
                <a:cubicBezTo>
                  <a:pt x="201" y="125"/>
                  <a:pt x="209" y="125"/>
                  <a:pt x="218" y="124"/>
                </a:cubicBezTo>
                <a:cubicBezTo>
                  <a:pt x="220" y="125"/>
                  <a:pt x="226" y="124"/>
                  <a:pt x="231" y="125"/>
                </a:cubicBezTo>
                <a:cubicBezTo>
                  <a:pt x="234" y="124"/>
                  <a:pt x="239" y="125"/>
                  <a:pt x="242" y="124"/>
                </a:cubicBezTo>
                <a:cubicBezTo>
                  <a:pt x="242" y="124"/>
                  <a:pt x="242" y="124"/>
                  <a:pt x="242" y="124"/>
                </a:cubicBezTo>
                <a:cubicBezTo>
                  <a:pt x="246" y="124"/>
                  <a:pt x="251" y="124"/>
                  <a:pt x="256" y="125"/>
                </a:cubicBezTo>
                <a:cubicBezTo>
                  <a:pt x="259" y="125"/>
                  <a:pt x="259" y="124"/>
                  <a:pt x="262" y="124"/>
                </a:cubicBezTo>
                <a:cubicBezTo>
                  <a:pt x="262" y="124"/>
                  <a:pt x="262" y="124"/>
                  <a:pt x="262" y="124"/>
                </a:cubicBezTo>
                <a:cubicBezTo>
                  <a:pt x="264" y="124"/>
                  <a:pt x="265" y="123"/>
                  <a:pt x="266" y="123"/>
                </a:cubicBezTo>
                <a:cubicBezTo>
                  <a:pt x="268" y="123"/>
                  <a:pt x="268" y="123"/>
                  <a:pt x="270" y="123"/>
                </a:cubicBezTo>
                <a:cubicBezTo>
                  <a:pt x="269" y="123"/>
                  <a:pt x="267" y="124"/>
                  <a:pt x="266" y="125"/>
                </a:cubicBezTo>
                <a:cubicBezTo>
                  <a:pt x="269" y="125"/>
                  <a:pt x="272" y="124"/>
                  <a:pt x="274" y="124"/>
                </a:cubicBezTo>
                <a:cubicBezTo>
                  <a:pt x="277" y="124"/>
                  <a:pt x="279" y="124"/>
                  <a:pt x="279" y="124"/>
                </a:cubicBezTo>
                <a:cubicBezTo>
                  <a:pt x="279" y="124"/>
                  <a:pt x="281" y="124"/>
                  <a:pt x="279" y="124"/>
                </a:cubicBezTo>
                <a:cubicBezTo>
                  <a:pt x="281" y="124"/>
                  <a:pt x="283" y="124"/>
                  <a:pt x="284" y="124"/>
                </a:cubicBezTo>
                <a:cubicBezTo>
                  <a:pt x="283" y="124"/>
                  <a:pt x="283" y="124"/>
                  <a:pt x="283" y="124"/>
                </a:cubicBezTo>
                <a:cubicBezTo>
                  <a:pt x="283" y="123"/>
                  <a:pt x="285" y="123"/>
                  <a:pt x="285" y="123"/>
                </a:cubicBezTo>
                <a:cubicBezTo>
                  <a:pt x="284" y="123"/>
                  <a:pt x="284" y="123"/>
                  <a:pt x="283" y="123"/>
                </a:cubicBezTo>
                <a:cubicBezTo>
                  <a:pt x="283" y="122"/>
                  <a:pt x="287" y="122"/>
                  <a:pt x="288" y="123"/>
                </a:cubicBezTo>
                <a:cubicBezTo>
                  <a:pt x="289" y="123"/>
                  <a:pt x="285" y="124"/>
                  <a:pt x="287" y="124"/>
                </a:cubicBezTo>
                <a:cubicBezTo>
                  <a:pt x="292" y="123"/>
                  <a:pt x="292" y="123"/>
                  <a:pt x="292" y="123"/>
                </a:cubicBezTo>
                <a:cubicBezTo>
                  <a:pt x="291" y="123"/>
                  <a:pt x="289" y="123"/>
                  <a:pt x="290" y="122"/>
                </a:cubicBezTo>
                <a:cubicBezTo>
                  <a:pt x="288" y="123"/>
                  <a:pt x="288" y="123"/>
                  <a:pt x="288" y="123"/>
                </a:cubicBezTo>
                <a:cubicBezTo>
                  <a:pt x="288" y="122"/>
                  <a:pt x="288" y="122"/>
                  <a:pt x="288" y="122"/>
                </a:cubicBezTo>
                <a:cubicBezTo>
                  <a:pt x="284" y="122"/>
                  <a:pt x="281" y="122"/>
                  <a:pt x="278" y="122"/>
                </a:cubicBezTo>
                <a:cubicBezTo>
                  <a:pt x="279" y="123"/>
                  <a:pt x="279" y="123"/>
                  <a:pt x="279" y="123"/>
                </a:cubicBezTo>
                <a:cubicBezTo>
                  <a:pt x="277" y="123"/>
                  <a:pt x="275" y="123"/>
                  <a:pt x="273" y="123"/>
                </a:cubicBezTo>
                <a:cubicBezTo>
                  <a:pt x="274" y="123"/>
                  <a:pt x="273" y="122"/>
                  <a:pt x="273" y="122"/>
                </a:cubicBezTo>
                <a:cubicBezTo>
                  <a:pt x="272" y="122"/>
                  <a:pt x="272" y="122"/>
                  <a:pt x="271" y="122"/>
                </a:cubicBezTo>
                <a:cubicBezTo>
                  <a:pt x="272" y="121"/>
                  <a:pt x="272" y="121"/>
                  <a:pt x="272" y="121"/>
                </a:cubicBezTo>
                <a:cubicBezTo>
                  <a:pt x="271" y="122"/>
                  <a:pt x="266" y="122"/>
                  <a:pt x="265" y="122"/>
                </a:cubicBezTo>
                <a:cubicBezTo>
                  <a:pt x="265" y="122"/>
                  <a:pt x="265" y="122"/>
                  <a:pt x="265" y="122"/>
                </a:cubicBezTo>
                <a:cubicBezTo>
                  <a:pt x="262" y="121"/>
                  <a:pt x="266" y="122"/>
                  <a:pt x="264" y="122"/>
                </a:cubicBezTo>
                <a:cubicBezTo>
                  <a:pt x="262" y="122"/>
                  <a:pt x="263" y="121"/>
                  <a:pt x="261" y="121"/>
                </a:cubicBezTo>
                <a:cubicBezTo>
                  <a:pt x="258" y="121"/>
                  <a:pt x="252" y="122"/>
                  <a:pt x="248" y="121"/>
                </a:cubicBezTo>
                <a:cubicBezTo>
                  <a:pt x="245" y="121"/>
                  <a:pt x="242" y="121"/>
                  <a:pt x="239" y="122"/>
                </a:cubicBezTo>
                <a:cubicBezTo>
                  <a:pt x="236" y="122"/>
                  <a:pt x="239" y="121"/>
                  <a:pt x="236" y="121"/>
                </a:cubicBezTo>
                <a:cubicBezTo>
                  <a:pt x="237" y="121"/>
                  <a:pt x="236" y="121"/>
                  <a:pt x="236" y="120"/>
                </a:cubicBezTo>
                <a:cubicBezTo>
                  <a:pt x="236" y="121"/>
                  <a:pt x="231" y="120"/>
                  <a:pt x="233" y="121"/>
                </a:cubicBezTo>
                <a:cubicBezTo>
                  <a:pt x="229" y="121"/>
                  <a:pt x="225" y="121"/>
                  <a:pt x="221" y="121"/>
                </a:cubicBezTo>
                <a:cubicBezTo>
                  <a:pt x="222" y="121"/>
                  <a:pt x="223" y="120"/>
                  <a:pt x="221" y="120"/>
                </a:cubicBezTo>
                <a:cubicBezTo>
                  <a:pt x="219" y="121"/>
                  <a:pt x="216" y="121"/>
                  <a:pt x="213" y="121"/>
                </a:cubicBezTo>
                <a:cubicBezTo>
                  <a:pt x="213" y="121"/>
                  <a:pt x="214" y="121"/>
                  <a:pt x="213" y="122"/>
                </a:cubicBezTo>
                <a:cubicBezTo>
                  <a:pt x="213" y="122"/>
                  <a:pt x="212" y="122"/>
                  <a:pt x="211" y="122"/>
                </a:cubicBezTo>
                <a:cubicBezTo>
                  <a:pt x="211" y="122"/>
                  <a:pt x="211" y="121"/>
                  <a:pt x="208" y="121"/>
                </a:cubicBezTo>
                <a:cubicBezTo>
                  <a:pt x="209" y="120"/>
                  <a:pt x="213" y="121"/>
                  <a:pt x="212" y="120"/>
                </a:cubicBezTo>
                <a:cubicBezTo>
                  <a:pt x="213" y="119"/>
                  <a:pt x="219" y="119"/>
                  <a:pt x="220" y="120"/>
                </a:cubicBezTo>
                <a:cubicBezTo>
                  <a:pt x="223" y="119"/>
                  <a:pt x="218" y="119"/>
                  <a:pt x="218" y="119"/>
                </a:cubicBezTo>
                <a:cubicBezTo>
                  <a:pt x="216" y="119"/>
                  <a:pt x="215" y="119"/>
                  <a:pt x="211" y="119"/>
                </a:cubicBezTo>
                <a:cubicBezTo>
                  <a:pt x="211" y="120"/>
                  <a:pt x="212" y="120"/>
                  <a:pt x="210" y="120"/>
                </a:cubicBezTo>
                <a:cubicBezTo>
                  <a:pt x="207" y="121"/>
                  <a:pt x="206" y="119"/>
                  <a:pt x="205" y="119"/>
                </a:cubicBezTo>
                <a:cubicBezTo>
                  <a:pt x="207" y="119"/>
                  <a:pt x="207" y="119"/>
                  <a:pt x="207" y="119"/>
                </a:cubicBezTo>
                <a:cubicBezTo>
                  <a:pt x="204" y="119"/>
                  <a:pt x="204" y="119"/>
                  <a:pt x="201" y="119"/>
                </a:cubicBezTo>
                <a:cubicBezTo>
                  <a:pt x="201" y="118"/>
                  <a:pt x="205" y="119"/>
                  <a:pt x="206" y="119"/>
                </a:cubicBezTo>
                <a:cubicBezTo>
                  <a:pt x="204" y="118"/>
                  <a:pt x="204" y="118"/>
                  <a:pt x="204" y="118"/>
                </a:cubicBezTo>
                <a:cubicBezTo>
                  <a:pt x="200" y="118"/>
                  <a:pt x="203" y="119"/>
                  <a:pt x="199" y="118"/>
                </a:cubicBezTo>
                <a:cubicBezTo>
                  <a:pt x="200" y="118"/>
                  <a:pt x="200" y="118"/>
                  <a:pt x="200" y="118"/>
                </a:cubicBezTo>
                <a:cubicBezTo>
                  <a:pt x="197" y="118"/>
                  <a:pt x="197" y="118"/>
                  <a:pt x="197" y="118"/>
                </a:cubicBezTo>
                <a:cubicBezTo>
                  <a:pt x="197" y="119"/>
                  <a:pt x="198" y="119"/>
                  <a:pt x="200" y="119"/>
                </a:cubicBezTo>
                <a:cubicBezTo>
                  <a:pt x="199" y="120"/>
                  <a:pt x="198" y="119"/>
                  <a:pt x="195" y="120"/>
                </a:cubicBezTo>
                <a:cubicBezTo>
                  <a:pt x="194" y="120"/>
                  <a:pt x="196" y="120"/>
                  <a:pt x="196" y="120"/>
                </a:cubicBezTo>
                <a:cubicBezTo>
                  <a:pt x="197" y="121"/>
                  <a:pt x="194" y="121"/>
                  <a:pt x="193" y="121"/>
                </a:cubicBezTo>
                <a:cubicBezTo>
                  <a:pt x="190" y="121"/>
                  <a:pt x="191" y="120"/>
                  <a:pt x="190" y="120"/>
                </a:cubicBezTo>
                <a:cubicBezTo>
                  <a:pt x="191" y="120"/>
                  <a:pt x="193" y="120"/>
                  <a:pt x="193" y="120"/>
                </a:cubicBezTo>
                <a:cubicBezTo>
                  <a:pt x="196" y="119"/>
                  <a:pt x="191" y="119"/>
                  <a:pt x="193" y="118"/>
                </a:cubicBezTo>
                <a:cubicBezTo>
                  <a:pt x="191" y="118"/>
                  <a:pt x="191" y="119"/>
                  <a:pt x="190" y="119"/>
                </a:cubicBezTo>
                <a:cubicBezTo>
                  <a:pt x="190" y="119"/>
                  <a:pt x="189" y="119"/>
                  <a:pt x="190" y="120"/>
                </a:cubicBezTo>
                <a:cubicBezTo>
                  <a:pt x="185" y="121"/>
                  <a:pt x="187" y="118"/>
                  <a:pt x="183" y="119"/>
                </a:cubicBezTo>
                <a:cubicBezTo>
                  <a:pt x="184" y="120"/>
                  <a:pt x="177" y="120"/>
                  <a:pt x="180" y="121"/>
                </a:cubicBezTo>
                <a:cubicBezTo>
                  <a:pt x="179" y="122"/>
                  <a:pt x="178" y="122"/>
                  <a:pt x="177" y="122"/>
                </a:cubicBezTo>
                <a:cubicBezTo>
                  <a:pt x="178" y="121"/>
                  <a:pt x="175" y="121"/>
                  <a:pt x="177" y="120"/>
                </a:cubicBezTo>
                <a:cubicBezTo>
                  <a:pt x="175" y="120"/>
                  <a:pt x="175" y="120"/>
                  <a:pt x="175" y="120"/>
                </a:cubicBezTo>
                <a:cubicBezTo>
                  <a:pt x="178" y="120"/>
                  <a:pt x="178" y="120"/>
                  <a:pt x="178" y="120"/>
                </a:cubicBezTo>
                <a:cubicBezTo>
                  <a:pt x="176" y="119"/>
                  <a:pt x="173" y="119"/>
                  <a:pt x="172" y="118"/>
                </a:cubicBezTo>
                <a:cubicBezTo>
                  <a:pt x="170" y="119"/>
                  <a:pt x="173" y="119"/>
                  <a:pt x="170" y="119"/>
                </a:cubicBezTo>
                <a:cubicBezTo>
                  <a:pt x="171" y="119"/>
                  <a:pt x="170" y="118"/>
                  <a:pt x="169" y="118"/>
                </a:cubicBezTo>
                <a:cubicBezTo>
                  <a:pt x="171" y="119"/>
                  <a:pt x="169" y="119"/>
                  <a:pt x="167" y="120"/>
                </a:cubicBezTo>
                <a:cubicBezTo>
                  <a:pt x="165" y="120"/>
                  <a:pt x="163" y="119"/>
                  <a:pt x="164" y="119"/>
                </a:cubicBezTo>
                <a:cubicBezTo>
                  <a:pt x="166" y="118"/>
                  <a:pt x="166" y="118"/>
                  <a:pt x="166" y="118"/>
                </a:cubicBezTo>
                <a:cubicBezTo>
                  <a:pt x="164" y="119"/>
                  <a:pt x="165" y="118"/>
                  <a:pt x="163" y="118"/>
                </a:cubicBezTo>
                <a:cubicBezTo>
                  <a:pt x="163" y="118"/>
                  <a:pt x="162" y="119"/>
                  <a:pt x="161" y="120"/>
                </a:cubicBezTo>
                <a:cubicBezTo>
                  <a:pt x="160" y="120"/>
                  <a:pt x="159" y="119"/>
                  <a:pt x="158" y="119"/>
                </a:cubicBezTo>
                <a:cubicBezTo>
                  <a:pt x="160" y="119"/>
                  <a:pt x="160" y="119"/>
                  <a:pt x="160" y="119"/>
                </a:cubicBezTo>
                <a:cubicBezTo>
                  <a:pt x="157" y="119"/>
                  <a:pt x="160" y="118"/>
                  <a:pt x="157" y="118"/>
                </a:cubicBezTo>
                <a:cubicBezTo>
                  <a:pt x="156" y="119"/>
                  <a:pt x="156" y="119"/>
                  <a:pt x="156" y="119"/>
                </a:cubicBezTo>
                <a:cubicBezTo>
                  <a:pt x="155" y="119"/>
                  <a:pt x="155" y="118"/>
                  <a:pt x="156" y="118"/>
                </a:cubicBezTo>
                <a:cubicBezTo>
                  <a:pt x="155" y="119"/>
                  <a:pt x="153" y="118"/>
                  <a:pt x="153" y="119"/>
                </a:cubicBezTo>
                <a:cubicBezTo>
                  <a:pt x="152" y="118"/>
                  <a:pt x="152" y="118"/>
                  <a:pt x="152" y="118"/>
                </a:cubicBezTo>
                <a:cubicBezTo>
                  <a:pt x="151" y="118"/>
                  <a:pt x="150" y="119"/>
                  <a:pt x="148" y="119"/>
                </a:cubicBezTo>
                <a:cubicBezTo>
                  <a:pt x="149" y="119"/>
                  <a:pt x="150" y="119"/>
                  <a:pt x="152" y="119"/>
                </a:cubicBezTo>
                <a:cubicBezTo>
                  <a:pt x="153" y="120"/>
                  <a:pt x="150" y="120"/>
                  <a:pt x="149" y="120"/>
                </a:cubicBezTo>
                <a:cubicBezTo>
                  <a:pt x="149" y="119"/>
                  <a:pt x="146" y="120"/>
                  <a:pt x="144" y="120"/>
                </a:cubicBezTo>
                <a:cubicBezTo>
                  <a:pt x="143" y="119"/>
                  <a:pt x="142" y="119"/>
                  <a:pt x="142" y="119"/>
                </a:cubicBezTo>
                <a:cubicBezTo>
                  <a:pt x="141" y="119"/>
                  <a:pt x="141" y="119"/>
                  <a:pt x="141" y="119"/>
                </a:cubicBezTo>
                <a:cubicBezTo>
                  <a:pt x="141" y="118"/>
                  <a:pt x="138" y="120"/>
                  <a:pt x="136" y="119"/>
                </a:cubicBezTo>
                <a:cubicBezTo>
                  <a:pt x="137" y="119"/>
                  <a:pt x="137" y="119"/>
                  <a:pt x="136" y="118"/>
                </a:cubicBezTo>
                <a:cubicBezTo>
                  <a:pt x="138" y="119"/>
                  <a:pt x="133" y="119"/>
                  <a:pt x="134" y="120"/>
                </a:cubicBezTo>
                <a:cubicBezTo>
                  <a:pt x="131" y="120"/>
                  <a:pt x="134" y="119"/>
                  <a:pt x="134" y="118"/>
                </a:cubicBezTo>
                <a:cubicBezTo>
                  <a:pt x="132" y="119"/>
                  <a:pt x="130" y="118"/>
                  <a:pt x="129" y="119"/>
                </a:cubicBezTo>
                <a:cubicBezTo>
                  <a:pt x="131" y="119"/>
                  <a:pt x="129" y="119"/>
                  <a:pt x="128" y="120"/>
                </a:cubicBezTo>
                <a:cubicBezTo>
                  <a:pt x="125" y="120"/>
                  <a:pt x="129" y="119"/>
                  <a:pt x="127" y="119"/>
                </a:cubicBezTo>
                <a:cubicBezTo>
                  <a:pt x="125" y="119"/>
                  <a:pt x="124" y="120"/>
                  <a:pt x="126" y="120"/>
                </a:cubicBezTo>
                <a:cubicBezTo>
                  <a:pt x="124" y="120"/>
                  <a:pt x="122" y="121"/>
                  <a:pt x="120" y="120"/>
                </a:cubicBezTo>
                <a:cubicBezTo>
                  <a:pt x="120" y="120"/>
                  <a:pt x="124" y="120"/>
                  <a:pt x="123" y="120"/>
                </a:cubicBezTo>
                <a:cubicBezTo>
                  <a:pt x="119" y="119"/>
                  <a:pt x="121" y="121"/>
                  <a:pt x="117" y="121"/>
                </a:cubicBezTo>
                <a:cubicBezTo>
                  <a:pt x="119" y="121"/>
                  <a:pt x="117" y="122"/>
                  <a:pt x="115" y="123"/>
                </a:cubicBezTo>
                <a:cubicBezTo>
                  <a:pt x="111" y="123"/>
                  <a:pt x="117" y="122"/>
                  <a:pt x="115" y="122"/>
                </a:cubicBezTo>
                <a:cubicBezTo>
                  <a:pt x="114" y="122"/>
                  <a:pt x="114" y="122"/>
                  <a:pt x="114" y="122"/>
                </a:cubicBezTo>
                <a:cubicBezTo>
                  <a:pt x="112" y="121"/>
                  <a:pt x="119" y="120"/>
                  <a:pt x="117" y="119"/>
                </a:cubicBezTo>
                <a:cubicBezTo>
                  <a:pt x="115" y="120"/>
                  <a:pt x="115" y="120"/>
                  <a:pt x="115" y="120"/>
                </a:cubicBezTo>
                <a:cubicBezTo>
                  <a:pt x="115" y="119"/>
                  <a:pt x="116" y="119"/>
                  <a:pt x="115" y="119"/>
                </a:cubicBezTo>
                <a:cubicBezTo>
                  <a:pt x="115" y="119"/>
                  <a:pt x="111" y="119"/>
                  <a:pt x="111" y="119"/>
                </a:cubicBezTo>
                <a:cubicBezTo>
                  <a:pt x="110" y="120"/>
                  <a:pt x="112" y="119"/>
                  <a:pt x="112" y="119"/>
                </a:cubicBezTo>
                <a:cubicBezTo>
                  <a:pt x="110" y="119"/>
                  <a:pt x="109" y="120"/>
                  <a:pt x="106" y="120"/>
                </a:cubicBezTo>
                <a:cubicBezTo>
                  <a:pt x="108" y="120"/>
                  <a:pt x="105" y="119"/>
                  <a:pt x="106" y="119"/>
                </a:cubicBezTo>
                <a:cubicBezTo>
                  <a:pt x="105" y="119"/>
                  <a:pt x="106" y="120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6" y="119"/>
                  <a:pt x="87" y="119"/>
                  <a:pt x="80" y="120"/>
                </a:cubicBezTo>
                <a:cubicBezTo>
                  <a:pt x="79" y="120"/>
                  <a:pt x="77" y="120"/>
                  <a:pt x="73" y="119"/>
                </a:cubicBezTo>
                <a:cubicBezTo>
                  <a:pt x="75" y="119"/>
                  <a:pt x="73" y="120"/>
                  <a:pt x="72" y="120"/>
                </a:cubicBezTo>
                <a:cubicBezTo>
                  <a:pt x="70" y="119"/>
                  <a:pt x="70" y="119"/>
                  <a:pt x="70" y="119"/>
                </a:cubicBezTo>
                <a:cubicBezTo>
                  <a:pt x="68" y="119"/>
                  <a:pt x="65" y="120"/>
                  <a:pt x="63" y="120"/>
                </a:cubicBezTo>
                <a:cubicBezTo>
                  <a:pt x="63" y="120"/>
                  <a:pt x="63" y="120"/>
                  <a:pt x="63" y="119"/>
                </a:cubicBezTo>
                <a:cubicBezTo>
                  <a:pt x="61" y="119"/>
                  <a:pt x="61" y="120"/>
                  <a:pt x="60" y="120"/>
                </a:cubicBezTo>
                <a:cubicBezTo>
                  <a:pt x="58" y="119"/>
                  <a:pt x="58" y="119"/>
                  <a:pt x="58" y="119"/>
                </a:cubicBezTo>
                <a:cubicBezTo>
                  <a:pt x="58" y="120"/>
                  <a:pt x="58" y="120"/>
                  <a:pt x="58" y="120"/>
                </a:cubicBezTo>
                <a:cubicBezTo>
                  <a:pt x="56" y="120"/>
                  <a:pt x="54" y="120"/>
                  <a:pt x="54" y="119"/>
                </a:cubicBezTo>
                <a:cubicBezTo>
                  <a:pt x="53" y="119"/>
                  <a:pt x="52" y="120"/>
                  <a:pt x="53" y="120"/>
                </a:cubicBezTo>
                <a:cubicBezTo>
                  <a:pt x="51" y="119"/>
                  <a:pt x="46" y="119"/>
                  <a:pt x="42" y="120"/>
                </a:cubicBezTo>
                <a:cubicBezTo>
                  <a:pt x="44" y="120"/>
                  <a:pt x="44" y="120"/>
                  <a:pt x="44" y="121"/>
                </a:cubicBezTo>
                <a:cubicBezTo>
                  <a:pt x="44" y="121"/>
                  <a:pt x="43" y="120"/>
                  <a:pt x="42" y="121"/>
                </a:cubicBezTo>
                <a:cubicBezTo>
                  <a:pt x="42" y="121"/>
                  <a:pt x="40" y="120"/>
                  <a:pt x="42" y="120"/>
                </a:cubicBezTo>
                <a:cubicBezTo>
                  <a:pt x="37" y="119"/>
                  <a:pt x="31" y="120"/>
                  <a:pt x="25" y="120"/>
                </a:cubicBezTo>
                <a:cubicBezTo>
                  <a:pt x="24" y="120"/>
                  <a:pt x="24" y="120"/>
                  <a:pt x="23" y="120"/>
                </a:cubicBezTo>
                <a:cubicBezTo>
                  <a:pt x="20" y="119"/>
                  <a:pt x="15" y="120"/>
                  <a:pt x="11" y="120"/>
                </a:cubicBezTo>
                <a:cubicBezTo>
                  <a:pt x="12" y="120"/>
                  <a:pt x="11" y="120"/>
                  <a:pt x="11" y="121"/>
                </a:cubicBezTo>
                <a:cubicBezTo>
                  <a:pt x="11" y="121"/>
                  <a:pt x="11" y="120"/>
                  <a:pt x="11" y="120"/>
                </a:cubicBezTo>
                <a:cubicBezTo>
                  <a:pt x="11" y="119"/>
                  <a:pt x="11" y="117"/>
                  <a:pt x="11" y="116"/>
                </a:cubicBezTo>
                <a:cubicBezTo>
                  <a:pt x="11" y="116"/>
                  <a:pt x="11" y="116"/>
                  <a:pt x="11" y="116"/>
                </a:cubicBezTo>
                <a:cubicBezTo>
                  <a:pt x="10" y="115"/>
                  <a:pt x="10" y="113"/>
                  <a:pt x="10" y="111"/>
                </a:cubicBezTo>
                <a:cubicBezTo>
                  <a:pt x="10" y="112"/>
                  <a:pt x="10" y="112"/>
                  <a:pt x="10" y="112"/>
                </a:cubicBezTo>
                <a:cubicBezTo>
                  <a:pt x="11" y="110"/>
                  <a:pt x="11" y="109"/>
                  <a:pt x="11" y="107"/>
                </a:cubicBezTo>
                <a:cubicBezTo>
                  <a:pt x="10" y="107"/>
                  <a:pt x="11" y="103"/>
                  <a:pt x="10" y="103"/>
                </a:cubicBezTo>
                <a:cubicBezTo>
                  <a:pt x="10" y="102"/>
                  <a:pt x="10" y="103"/>
                  <a:pt x="10" y="102"/>
                </a:cubicBezTo>
                <a:cubicBezTo>
                  <a:pt x="10" y="102"/>
                  <a:pt x="10" y="102"/>
                  <a:pt x="10" y="102"/>
                </a:cubicBezTo>
                <a:cubicBezTo>
                  <a:pt x="10" y="100"/>
                  <a:pt x="10" y="100"/>
                  <a:pt x="10" y="100"/>
                </a:cubicBezTo>
                <a:cubicBezTo>
                  <a:pt x="10" y="100"/>
                  <a:pt x="11" y="100"/>
                  <a:pt x="11" y="101"/>
                </a:cubicBezTo>
                <a:cubicBezTo>
                  <a:pt x="11" y="98"/>
                  <a:pt x="10" y="100"/>
                  <a:pt x="10" y="99"/>
                </a:cubicBezTo>
                <a:cubicBezTo>
                  <a:pt x="10" y="96"/>
                  <a:pt x="10" y="97"/>
                  <a:pt x="10" y="96"/>
                </a:cubicBezTo>
                <a:cubicBezTo>
                  <a:pt x="11" y="96"/>
                  <a:pt x="10" y="97"/>
                  <a:pt x="10" y="98"/>
                </a:cubicBezTo>
                <a:cubicBezTo>
                  <a:pt x="11" y="99"/>
                  <a:pt x="10" y="96"/>
                  <a:pt x="11" y="96"/>
                </a:cubicBezTo>
                <a:cubicBezTo>
                  <a:pt x="11" y="96"/>
                  <a:pt x="10" y="96"/>
                  <a:pt x="10" y="94"/>
                </a:cubicBezTo>
                <a:cubicBezTo>
                  <a:pt x="10" y="93"/>
                  <a:pt x="10" y="90"/>
                  <a:pt x="11" y="90"/>
                </a:cubicBezTo>
                <a:cubicBezTo>
                  <a:pt x="10" y="89"/>
                  <a:pt x="10" y="88"/>
                  <a:pt x="10" y="87"/>
                </a:cubicBezTo>
                <a:cubicBezTo>
                  <a:pt x="10" y="88"/>
                  <a:pt x="10" y="90"/>
                  <a:pt x="10" y="90"/>
                </a:cubicBezTo>
                <a:cubicBezTo>
                  <a:pt x="9" y="89"/>
                  <a:pt x="9" y="87"/>
                  <a:pt x="10" y="87"/>
                </a:cubicBezTo>
                <a:cubicBezTo>
                  <a:pt x="10" y="88"/>
                  <a:pt x="10" y="88"/>
                  <a:pt x="10" y="88"/>
                </a:cubicBezTo>
                <a:cubicBezTo>
                  <a:pt x="10" y="87"/>
                  <a:pt x="10" y="84"/>
                  <a:pt x="9" y="86"/>
                </a:cubicBezTo>
                <a:cubicBezTo>
                  <a:pt x="10" y="84"/>
                  <a:pt x="10" y="84"/>
                  <a:pt x="10" y="84"/>
                </a:cubicBezTo>
                <a:cubicBezTo>
                  <a:pt x="10" y="83"/>
                  <a:pt x="10" y="81"/>
                  <a:pt x="9" y="79"/>
                </a:cubicBezTo>
                <a:cubicBezTo>
                  <a:pt x="10" y="79"/>
                  <a:pt x="11" y="81"/>
                  <a:pt x="11" y="78"/>
                </a:cubicBezTo>
                <a:cubicBezTo>
                  <a:pt x="10" y="75"/>
                  <a:pt x="10" y="75"/>
                  <a:pt x="10" y="75"/>
                </a:cubicBezTo>
                <a:cubicBezTo>
                  <a:pt x="10" y="74"/>
                  <a:pt x="10" y="73"/>
                  <a:pt x="11" y="73"/>
                </a:cubicBezTo>
                <a:cubicBezTo>
                  <a:pt x="11" y="69"/>
                  <a:pt x="9" y="69"/>
                  <a:pt x="10" y="65"/>
                </a:cubicBezTo>
                <a:cubicBezTo>
                  <a:pt x="10" y="67"/>
                  <a:pt x="10" y="65"/>
                  <a:pt x="11" y="64"/>
                </a:cubicBezTo>
                <a:cubicBezTo>
                  <a:pt x="10" y="63"/>
                  <a:pt x="10" y="63"/>
                  <a:pt x="10" y="63"/>
                </a:cubicBezTo>
                <a:cubicBezTo>
                  <a:pt x="10" y="63"/>
                  <a:pt x="11" y="64"/>
                  <a:pt x="10" y="65"/>
                </a:cubicBezTo>
                <a:cubicBezTo>
                  <a:pt x="10" y="65"/>
                  <a:pt x="10" y="63"/>
                  <a:pt x="10" y="63"/>
                </a:cubicBezTo>
                <a:cubicBezTo>
                  <a:pt x="11" y="59"/>
                  <a:pt x="10" y="52"/>
                  <a:pt x="11" y="46"/>
                </a:cubicBezTo>
                <a:cubicBezTo>
                  <a:pt x="10" y="47"/>
                  <a:pt x="11" y="44"/>
                  <a:pt x="10" y="43"/>
                </a:cubicBezTo>
                <a:cubicBezTo>
                  <a:pt x="11" y="43"/>
                  <a:pt x="10" y="40"/>
                  <a:pt x="11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6"/>
                  <a:pt x="8" y="34"/>
                  <a:pt x="10" y="32"/>
                </a:cubicBezTo>
                <a:cubicBezTo>
                  <a:pt x="10" y="30"/>
                  <a:pt x="10" y="32"/>
                  <a:pt x="10" y="33"/>
                </a:cubicBezTo>
                <a:cubicBezTo>
                  <a:pt x="11" y="31"/>
                  <a:pt x="10" y="26"/>
                  <a:pt x="11" y="24"/>
                </a:cubicBezTo>
                <a:cubicBezTo>
                  <a:pt x="10" y="24"/>
                  <a:pt x="10" y="25"/>
                  <a:pt x="9" y="23"/>
                </a:cubicBezTo>
                <a:cubicBezTo>
                  <a:pt x="10" y="21"/>
                  <a:pt x="10" y="17"/>
                  <a:pt x="10" y="18"/>
                </a:cubicBezTo>
                <a:cubicBezTo>
                  <a:pt x="10" y="16"/>
                  <a:pt x="10" y="16"/>
                  <a:pt x="10" y="14"/>
                </a:cubicBezTo>
                <a:cubicBezTo>
                  <a:pt x="10" y="14"/>
                  <a:pt x="10" y="15"/>
                  <a:pt x="11" y="16"/>
                </a:cubicBezTo>
                <a:cubicBezTo>
                  <a:pt x="11" y="13"/>
                  <a:pt x="10" y="11"/>
                  <a:pt x="10" y="9"/>
                </a:cubicBezTo>
                <a:cubicBezTo>
                  <a:pt x="10" y="9"/>
                  <a:pt x="10" y="8"/>
                  <a:pt x="10" y="8"/>
                </a:cubicBezTo>
                <a:cubicBezTo>
                  <a:pt x="11" y="8"/>
                  <a:pt x="13" y="7"/>
                  <a:pt x="13" y="8"/>
                </a:cubicBezTo>
                <a:cubicBezTo>
                  <a:pt x="14" y="7"/>
                  <a:pt x="17" y="8"/>
                  <a:pt x="18" y="7"/>
                </a:cubicBezTo>
                <a:cubicBezTo>
                  <a:pt x="17" y="7"/>
                  <a:pt x="18" y="7"/>
                  <a:pt x="18" y="7"/>
                </a:cubicBezTo>
                <a:cubicBezTo>
                  <a:pt x="19" y="7"/>
                  <a:pt x="20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8"/>
                  <a:pt x="25" y="7"/>
                  <a:pt x="25" y="8"/>
                </a:cubicBezTo>
                <a:cubicBezTo>
                  <a:pt x="24" y="7"/>
                  <a:pt x="27" y="8"/>
                  <a:pt x="27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31" y="7"/>
                  <a:pt x="29" y="7"/>
                  <a:pt x="32" y="7"/>
                </a:cubicBezTo>
                <a:cubicBezTo>
                  <a:pt x="34" y="7"/>
                  <a:pt x="33" y="7"/>
                  <a:pt x="32" y="7"/>
                </a:cubicBezTo>
                <a:cubicBezTo>
                  <a:pt x="34" y="8"/>
                  <a:pt x="35" y="7"/>
                  <a:pt x="37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36" y="7"/>
                  <a:pt x="37" y="7"/>
                  <a:pt x="37" y="7"/>
                </a:cubicBezTo>
                <a:cubicBezTo>
                  <a:pt x="37" y="7"/>
                  <a:pt x="38" y="7"/>
                  <a:pt x="39" y="7"/>
                </a:cubicBezTo>
                <a:cubicBezTo>
                  <a:pt x="39" y="7"/>
                  <a:pt x="39" y="7"/>
                  <a:pt x="39" y="7"/>
                </a:cubicBezTo>
                <a:cubicBezTo>
                  <a:pt x="38" y="7"/>
                  <a:pt x="37" y="7"/>
                  <a:pt x="37" y="7"/>
                </a:cubicBezTo>
                <a:cubicBezTo>
                  <a:pt x="37" y="7"/>
                  <a:pt x="38" y="7"/>
                  <a:pt x="39" y="7"/>
                </a:cubicBezTo>
                <a:cubicBezTo>
                  <a:pt x="39" y="7"/>
                  <a:pt x="39" y="7"/>
                  <a:pt x="39" y="7"/>
                </a:cubicBezTo>
                <a:cubicBezTo>
                  <a:pt x="40" y="7"/>
                  <a:pt x="40" y="7"/>
                  <a:pt x="40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1" y="8"/>
                  <a:pt x="44" y="7"/>
                  <a:pt x="44" y="7"/>
                </a:cubicBezTo>
                <a:cubicBezTo>
                  <a:pt x="48" y="8"/>
                  <a:pt x="56" y="7"/>
                  <a:pt x="59" y="7"/>
                </a:cubicBezTo>
                <a:cubicBezTo>
                  <a:pt x="58" y="7"/>
                  <a:pt x="58" y="7"/>
                  <a:pt x="59" y="7"/>
                </a:cubicBezTo>
                <a:cubicBezTo>
                  <a:pt x="60" y="7"/>
                  <a:pt x="62" y="7"/>
                  <a:pt x="62" y="7"/>
                </a:cubicBezTo>
                <a:cubicBezTo>
                  <a:pt x="63" y="7"/>
                  <a:pt x="63" y="7"/>
                  <a:pt x="65" y="7"/>
                </a:cubicBezTo>
                <a:cubicBezTo>
                  <a:pt x="66" y="7"/>
                  <a:pt x="66" y="7"/>
                  <a:pt x="65" y="7"/>
                </a:cubicBezTo>
                <a:cubicBezTo>
                  <a:pt x="69" y="8"/>
                  <a:pt x="74" y="6"/>
                  <a:pt x="79" y="7"/>
                </a:cubicBezTo>
                <a:cubicBezTo>
                  <a:pt x="78" y="7"/>
                  <a:pt x="78" y="7"/>
                  <a:pt x="77" y="7"/>
                </a:cubicBezTo>
                <a:cubicBezTo>
                  <a:pt x="81" y="7"/>
                  <a:pt x="84" y="7"/>
                  <a:pt x="87" y="6"/>
                </a:cubicBezTo>
                <a:cubicBezTo>
                  <a:pt x="87" y="6"/>
                  <a:pt x="87" y="7"/>
                  <a:pt x="86" y="7"/>
                </a:cubicBezTo>
                <a:cubicBezTo>
                  <a:pt x="89" y="7"/>
                  <a:pt x="91" y="7"/>
                  <a:pt x="93" y="6"/>
                </a:cubicBezTo>
                <a:cubicBezTo>
                  <a:pt x="91" y="6"/>
                  <a:pt x="92" y="6"/>
                  <a:pt x="91" y="6"/>
                </a:cubicBezTo>
                <a:cubicBezTo>
                  <a:pt x="90" y="6"/>
                  <a:pt x="93" y="5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7" y="6"/>
                  <a:pt x="97" y="5"/>
                  <a:pt x="99" y="5"/>
                </a:cubicBezTo>
                <a:cubicBezTo>
                  <a:pt x="101" y="6"/>
                  <a:pt x="98" y="6"/>
                  <a:pt x="99" y="6"/>
                </a:cubicBezTo>
                <a:cubicBezTo>
                  <a:pt x="99" y="7"/>
                  <a:pt x="104" y="6"/>
                  <a:pt x="105" y="7"/>
                </a:cubicBezTo>
                <a:cubicBezTo>
                  <a:pt x="105" y="6"/>
                  <a:pt x="106" y="6"/>
                  <a:pt x="106" y="6"/>
                </a:cubicBezTo>
                <a:cubicBezTo>
                  <a:pt x="108" y="6"/>
                  <a:pt x="107" y="6"/>
                  <a:pt x="108" y="6"/>
                </a:cubicBezTo>
                <a:cubicBezTo>
                  <a:pt x="113" y="5"/>
                  <a:pt x="113" y="5"/>
                  <a:pt x="113" y="5"/>
                </a:cubicBezTo>
                <a:cubicBezTo>
                  <a:pt x="113" y="5"/>
                  <a:pt x="115" y="6"/>
                  <a:pt x="114" y="6"/>
                </a:cubicBezTo>
                <a:cubicBezTo>
                  <a:pt x="117" y="6"/>
                  <a:pt x="120" y="5"/>
                  <a:pt x="122" y="4"/>
                </a:cubicBezTo>
                <a:cubicBezTo>
                  <a:pt x="123" y="4"/>
                  <a:pt x="127" y="4"/>
                  <a:pt x="129" y="4"/>
                </a:cubicBezTo>
                <a:cubicBezTo>
                  <a:pt x="129" y="4"/>
                  <a:pt x="127" y="4"/>
                  <a:pt x="127" y="4"/>
                </a:cubicBezTo>
                <a:cubicBezTo>
                  <a:pt x="129" y="5"/>
                  <a:pt x="129" y="5"/>
                  <a:pt x="129" y="5"/>
                </a:cubicBezTo>
                <a:cubicBezTo>
                  <a:pt x="126" y="5"/>
                  <a:pt x="129" y="6"/>
                  <a:pt x="128" y="6"/>
                </a:cubicBezTo>
                <a:cubicBezTo>
                  <a:pt x="130" y="6"/>
                  <a:pt x="135" y="6"/>
                  <a:pt x="138" y="6"/>
                </a:cubicBezTo>
                <a:cubicBezTo>
                  <a:pt x="136" y="5"/>
                  <a:pt x="143" y="6"/>
                  <a:pt x="142" y="5"/>
                </a:cubicBezTo>
                <a:cubicBezTo>
                  <a:pt x="146" y="5"/>
                  <a:pt x="144" y="6"/>
                  <a:pt x="146" y="6"/>
                </a:cubicBezTo>
                <a:cubicBezTo>
                  <a:pt x="150" y="5"/>
                  <a:pt x="153" y="6"/>
                  <a:pt x="157" y="6"/>
                </a:cubicBezTo>
                <a:cubicBezTo>
                  <a:pt x="157" y="6"/>
                  <a:pt x="157" y="6"/>
                  <a:pt x="157" y="6"/>
                </a:cubicBezTo>
                <a:cubicBezTo>
                  <a:pt x="160" y="5"/>
                  <a:pt x="165" y="6"/>
                  <a:pt x="168" y="5"/>
                </a:cubicBezTo>
                <a:cubicBezTo>
                  <a:pt x="168" y="5"/>
                  <a:pt x="168" y="5"/>
                  <a:pt x="168" y="5"/>
                </a:cubicBezTo>
                <a:cubicBezTo>
                  <a:pt x="171" y="6"/>
                  <a:pt x="168" y="4"/>
                  <a:pt x="172" y="5"/>
                </a:cubicBezTo>
                <a:cubicBezTo>
                  <a:pt x="171" y="5"/>
                  <a:pt x="171" y="5"/>
                  <a:pt x="171" y="5"/>
                </a:cubicBezTo>
                <a:cubicBezTo>
                  <a:pt x="174" y="5"/>
                  <a:pt x="176" y="6"/>
                  <a:pt x="179" y="5"/>
                </a:cubicBezTo>
                <a:cubicBezTo>
                  <a:pt x="179" y="5"/>
                  <a:pt x="178" y="5"/>
                  <a:pt x="178" y="5"/>
                </a:cubicBezTo>
                <a:cubicBezTo>
                  <a:pt x="181" y="5"/>
                  <a:pt x="183" y="5"/>
                  <a:pt x="186" y="5"/>
                </a:cubicBezTo>
                <a:cubicBezTo>
                  <a:pt x="186" y="5"/>
                  <a:pt x="186" y="5"/>
                  <a:pt x="185" y="5"/>
                </a:cubicBezTo>
                <a:cubicBezTo>
                  <a:pt x="187" y="6"/>
                  <a:pt x="187" y="5"/>
                  <a:pt x="190" y="5"/>
                </a:cubicBezTo>
                <a:cubicBezTo>
                  <a:pt x="190" y="5"/>
                  <a:pt x="192" y="5"/>
                  <a:pt x="191" y="5"/>
                </a:cubicBezTo>
                <a:cubicBezTo>
                  <a:pt x="192" y="5"/>
                  <a:pt x="196" y="5"/>
                  <a:pt x="197" y="5"/>
                </a:cubicBezTo>
                <a:cubicBezTo>
                  <a:pt x="198" y="5"/>
                  <a:pt x="199" y="5"/>
                  <a:pt x="200" y="5"/>
                </a:cubicBezTo>
                <a:cubicBezTo>
                  <a:pt x="213" y="5"/>
                  <a:pt x="226" y="6"/>
                  <a:pt x="239" y="5"/>
                </a:cubicBezTo>
                <a:cubicBezTo>
                  <a:pt x="241" y="6"/>
                  <a:pt x="236" y="5"/>
                  <a:pt x="237" y="6"/>
                </a:cubicBezTo>
                <a:cubicBezTo>
                  <a:pt x="237" y="5"/>
                  <a:pt x="239" y="6"/>
                  <a:pt x="243" y="6"/>
                </a:cubicBezTo>
                <a:cubicBezTo>
                  <a:pt x="243" y="6"/>
                  <a:pt x="243" y="6"/>
                  <a:pt x="243" y="6"/>
                </a:cubicBezTo>
                <a:cubicBezTo>
                  <a:pt x="245" y="5"/>
                  <a:pt x="246" y="6"/>
                  <a:pt x="248" y="6"/>
                </a:cubicBezTo>
                <a:cubicBezTo>
                  <a:pt x="248" y="6"/>
                  <a:pt x="248" y="6"/>
                  <a:pt x="248" y="6"/>
                </a:cubicBezTo>
                <a:cubicBezTo>
                  <a:pt x="250" y="5"/>
                  <a:pt x="252" y="7"/>
                  <a:pt x="253" y="6"/>
                </a:cubicBezTo>
                <a:cubicBezTo>
                  <a:pt x="254" y="6"/>
                  <a:pt x="254" y="6"/>
                  <a:pt x="254" y="6"/>
                </a:cubicBezTo>
                <a:cubicBezTo>
                  <a:pt x="256" y="5"/>
                  <a:pt x="257" y="6"/>
                  <a:pt x="260" y="6"/>
                </a:cubicBezTo>
                <a:cubicBezTo>
                  <a:pt x="259" y="6"/>
                  <a:pt x="259" y="6"/>
                  <a:pt x="259" y="6"/>
                </a:cubicBezTo>
                <a:cubicBezTo>
                  <a:pt x="262" y="6"/>
                  <a:pt x="266" y="5"/>
                  <a:pt x="267" y="6"/>
                </a:cubicBezTo>
                <a:cubicBezTo>
                  <a:pt x="270" y="5"/>
                  <a:pt x="273" y="5"/>
                  <a:pt x="273" y="5"/>
                </a:cubicBezTo>
                <a:cubicBezTo>
                  <a:pt x="274" y="5"/>
                  <a:pt x="273" y="5"/>
                  <a:pt x="273" y="5"/>
                </a:cubicBezTo>
                <a:cubicBezTo>
                  <a:pt x="283" y="5"/>
                  <a:pt x="294" y="5"/>
                  <a:pt x="303" y="4"/>
                </a:cubicBezTo>
                <a:cubicBezTo>
                  <a:pt x="303" y="5"/>
                  <a:pt x="303" y="5"/>
                  <a:pt x="302" y="5"/>
                </a:cubicBezTo>
                <a:cubicBezTo>
                  <a:pt x="310" y="4"/>
                  <a:pt x="303" y="14"/>
                  <a:pt x="307" y="17"/>
                </a:cubicBezTo>
                <a:cubicBezTo>
                  <a:pt x="307" y="18"/>
                  <a:pt x="307" y="18"/>
                  <a:pt x="307" y="18"/>
                </a:cubicBezTo>
                <a:cubicBezTo>
                  <a:pt x="307" y="20"/>
                  <a:pt x="307" y="20"/>
                  <a:pt x="306" y="21"/>
                </a:cubicBezTo>
                <a:cubicBezTo>
                  <a:pt x="307" y="22"/>
                  <a:pt x="306" y="26"/>
                  <a:pt x="307" y="26"/>
                </a:cubicBezTo>
                <a:cubicBezTo>
                  <a:pt x="307" y="27"/>
                  <a:pt x="307" y="26"/>
                  <a:pt x="306" y="26"/>
                </a:cubicBezTo>
                <a:cubicBezTo>
                  <a:pt x="306" y="28"/>
                  <a:pt x="307" y="31"/>
                  <a:pt x="307" y="34"/>
                </a:cubicBezTo>
                <a:cubicBezTo>
                  <a:pt x="307" y="33"/>
                  <a:pt x="307" y="33"/>
                  <a:pt x="307" y="33"/>
                </a:cubicBezTo>
                <a:cubicBezTo>
                  <a:pt x="306" y="46"/>
                  <a:pt x="305" y="62"/>
                  <a:pt x="306" y="72"/>
                </a:cubicBezTo>
                <a:cubicBezTo>
                  <a:pt x="307" y="75"/>
                  <a:pt x="305" y="73"/>
                  <a:pt x="306" y="75"/>
                </a:cubicBezTo>
                <a:cubicBezTo>
                  <a:pt x="307" y="85"/>
                  <a:pt x="305" y="98"/>
                  <a:pt x="307" y="108"/>
                </a:cubicBezTo>
                <a:cubicBezTo>
                  <a:pt x="307" y="115"/>
                  <a:pt x="309" y="118"/>
                  <a:pt x="309" y="118"/>
                </a:cubicBezTo>
                <a:cubicBezTo>
                  <a:pt x="308" y="99"/>
                  <a:pt x="309" y="83"/>
                  <a:pt x="310" y="65"/>
                </a:cubicBezTo>
                <a:cubicBezTo>
                  <a:pt x="310" y="59"/>
                  <a:pt x="310" y="51"/>
                  <a:pt x="310" y="45"/>
                </a:cubicBezTo>
                <a:cubicBezTo>
                  <a:pt x="310" y="33"/>
                  <a:pt x="310" y="21"/>
                  <a:pt x="311" y="9"/>
                </a:cubicBezTo>
                <a:cubicBezTo>
                  <a:pt x="311" y="7"/>
                  <a:pt x="311" y="7"/>
                  <a:pt x="311" y="7"/>
                </a:cubicBezTo>
                <a:cubicBezTo>
                  <a:pt x="311" y="6"/>
                  <a:pt x="311" y="6"/>
                  <a:pt x="311" y="6"/>
                </a:cubicBezTo>
                <a:cubicBezTo>
                  <a:pt x="311" y="5"/>
                  <a:pt x="311" y="5"/>
                  <a:pt x="311" y="5"/>
                </a:cubicBezTo>
                <a:cubicBezTo>
                  <a:pt x="311" y="5"/>
                  <a:pt x="311" y="5"/>
                  <a:pt x="311" y="5"/>
                </a:cubicBezTo>
                <a:cubicBezTo>
                  <a:pt x="311" y="5"/>
                  <a:pt x="311" y="5"/>
                  <a:pt x="311" y="5"/>
                </a:cubicBezTo>
                <a:cubicBezTo>
                  <a:pt x="311" y="5"/>
                  <a:pt x="311" y="5"/>
                  <a:pt x="311" y="5"/>
                </a:cubicBezTo>
                <a:cubicBezTo>
                  <a:pt x="311" y="5"/>
                  <a:pt x="311" y="5"/>
                  <a:pt x="311" y="5"/>
                </a:cubicBezTo>
                <a:cubicBezTo>
                  <a:pt x="309" y="3"/>
                  <a:pt x="316" y="10"/>
                  <a:pt x="306" y="0"/>
                </a:cubicBezTo>
                <a:close/>
              </a:path>
            </a:pathLst>
          </a:custGeom>
          <a:solidFill>
            <a:srgbClr val="442A58"/>
          </a:solidFill>
          <a:ln w="9525">
            <a:noFill/>
            <a:round/>
            <a:headEnd/>
            <a:tailEnd/>
          </a:ln>
        </p:spPr>
        <p:txBody>
          <a:bodyPr vert="horz" wrap="square" lIns="36000" tIns="36000" rIns="36000" bIns="36000" numCol="1" anchor="ctr" anchorCtr="1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1200" b="1" u="sng">
              <a:solidFill>
                <a:prstClr val="black"/>
              </a:solidFill>
              <a:latin typeface="Segoe Print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6287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475629" y="1065155"/>
            <a:ext cx="8420668" cy="1799796"/>
          </a:xfrm>
        </p:spPr>
        <p:txBody>
          <a:bodyPr/>
          <a:lstStyle>
            <a:lvl1pPr algn="l">
              <a:defRPr>
                <a:solidFill>
                  <a:srgbClr val="714989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20793" y="4268337"/>
            <a:ext cx="1111644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68220" y="2678249"/>
            <a:ext cx="2277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latin typeface="Calibri" panose="020F0502020204030204" pitchFamily="34" charset="0"/>
              </a:rPr>
              <a:t>Certified Training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3F0D33-ACBE-429F-9C68-92A719A5A4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86" y="0"/>
            <a:ext cx="2994583" cy="29936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055120-1EFC-4A83-A9BA-0B6F00A23211}"/>
              </a:ext>
            </a:extLst>
          </p:cNvPr>
          <p:cNvSpPr txBox="1"/>
          <p:nvPr userDrawn="1"/>
        </p:nvSpPr>
        <p:spPr>
          <a:xfrm>
            <a:off x="5070231" y="6482860"/>
            <a:ext cx="205153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©2023 Kanban University</a:t>
            </a:r>
          </a:p>
        </p:txBody>
      </p:sp>
    </p:spTree>
    <p:extLst>
      <p:ext uri="{BB962C8B-B14F-4D97-AF65-F5344CB8AC3E}">
        <p14:creationId xmlns:p14="http://schemas.microsoft.com/office/powerpoint/2010/main" val="2141931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909852" y="2183643"/>
            <a:ext cx="10317707" cy="2429300"/>
          </a:xfrm>
          <a:prstGeom prst="rect">
            <a:avLst/>
          </a:prstGeom>
          <a:gradFill flip="none" rotWithShape="1">
            <a:gsLst>
              <a:gs pos="0">
                <a:srgbClr val="714989"/>
              </a:gs>
              <a:gs pos="50000">
                <a:srgbClr val="9966FF"/>
              </a:gs>
              <a:gs pos="100000">
                <a:srgbClr val="BA97F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68081" y="2186215"/>
            <a:ext cx="10363200" cy="2426729"/>
          </a:xfr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day heading</a:t>
            </a:r>
            <a:endParaRPr lang="pl-PL"/>
          </a:p>
        </p:txBody>
      </p:sp>
      <p:sp>
        <p:nvSpPr>
          <p:cNvPr id="5" name="Freeform 439"/>
          <p:cNvSpPr>
            <a:spLocks/>
          </p:cNvSpPr>
          <p:nvPr userDrawn="1"/>
        </p:nvSpPr>
        <p:spPr bwMode="auto">
          <a:xfrm>
            <a:off x="582305" y="2101755"/>
            <a:ext cx="10936407" cy="2620370"/>
          </a:xfrm>
          <a:custGeom>
            <a:avLst/>
            <a:gdLst/>
            <a:ahLst/>
            <a:cxnLst>
              <a:cxn ang="0">
                <a:pos x="273" y="1"/>
              </a:cxn>
              <a:cxn ang="0">
                <a:pos x="238" y="1"/>
              </a:cxn>
              <a:cxn ang="0">
                <a:pos x="51" y="2"/>
              </a:cxn>
              <a:cxn ang="0">
                <a:pos x="10" y="2"/>
              </a:cxn>
              <a:cxn ang="0">
                <a:pos x="4" y="15"/>
              </a:cxn>
              <a:cxn ang="0">
                <a:pos x="4" y="97"/>
              </a:cxn>
              <a:cxn ang="0">
                <a:pos x="8" y="127"/>
              </a:cxn>
              <a:cxn ang="0">
                <a:pos x="9" y="127"/>
              </a:cxn>
              <a:cxn ang="0">
                <a:pos x="47" y="126"/>
              </a:cxn>
              <a:cxn ang="0">
                <a:pos x="78" y="126"/>
              </a:cxn>
              <a:cxn ang="0">
                <a:pos x="161" y="125"/>
              </a:cxn>
              <a:cxn ang="0">
                <a:pos x="191" y="125"/>
              </a:cxn>
              <a:cxn ang="0">
                <a:pos x="262" y="124"/>
              </a:cxn>
              <a:cxn ang="0">
                <a:pos x="279" y="124"/>
              </a:cxn>
              <a:cxn ang="0">
                <a:pos x="288" y="123"/>
              </a:cxn>
              <a:cxn ang="0">
                <a:pos x="278" y="122"/>
              </a:cxn>
              <a:cxn ang="0">
                <a:pos x="265" y="122"/>
              </a:cxn>
              <a:cxn ang="0">
                <a:pos x="236" y="121"/>
              </a:cxn>
              <a:cxn ang="0">
                <a:pos x="213" y="122"/>
              </a:cxn>
              <a:cxn ang="0">
                <a:pos x="211" y="119"/>
              </a:cxn>
              <a:cxn ang="0">
                <a:pos x="204" y="118"/>
              </a:cxn>
              <a:cxn ang="0">
                <a:pos x="196" y="120"/>
              </a:cxn>
              <a:cxn ang="0">
                <a:pos x="190" y="120"/>
              </a:cxn>
              <a:cxn ang="0">
                <a:pos x="178" y="120"/>
              </a:cxn>
              <a:cxn ang="0">
                <a:pos x="166" y="118"/>
              </a:cxn>
              <a:cxn ang="0">
                <a:pos x="156" y="119"/>
              </a:cxn>
              <a:cxn ang="0">
                <a:pos x="149" y="120"/>
              </a:cxn>
              <a:cxn ang="0">
                <a:pos x="134" y="120"/>
              </a:cxn>
              <a:cxn ang="0">
                <a:pos x="120" y="120"/>
              </a:cxn>
              <a:cxn ang="0">
                <a:pos x="117" y="119"/>
              </a:cxn>
              <a:cxn ang="0">
                <a:pos x="106" y="119"/>
              </a:cxn>
              <a:cxn ang="0">
                <a:pos x="70" y="119"/>
              </a:cxn>
              <a:cxn ang="0">
                <a:pos x="54" y="119"/>
              </a:cxn>
              <a:cxn ang="0">
                <a:pos x="25" y="120"/>
              </a:cxn>
              <a:cxn ang="0">
                <a:pos x="11" y="116"/>
              </a:cxn>
              <a:cxn ang="0">
                <a:pos x="10" y="102"/>
              </a:cxn>
              <a:cxn ang="0">
                <a:pos x="11" y="96"/>
              </a:cxn>
              <a:cxn ang="0">
                <a:pos x="10" y="88"/>
              </a:cxn>
              <a:cxn ang="0">
                <a:pos x="11" y="73"/>
              </a:cxn>
              <a:cxn ang="0">
                <a:pos x="11" y="46"/>
              </a:cxn>
              <a:cxn ang="0">
                <a:pos x="11" y="24"/>
              </a:cxn>
              <a:cxn ang="0">
                <a:pos x="10" y="8"/>
              </a:cxn>
              <a:cxn ang="0">
                <a:pos x="25" y="8"/>
              </a:cxn>
              <a:cxn ang="0">
                <a:pos x="36" y="7"/>
              </a:cxn>
              <a:cxn ang="0">
                <a:pos x="39" y="7"/>
              </a:cxn>
              <a:cxn ang="0">
                <a:pos x="62" y="7"/>
              </a:cxn>
              <a:cxn ang="0">
                <a:pos x="86" y="7"/>
              </a:cxn>
              <a:cxn ang="0">
                <a:pos x="99" y="6"/>
              </a:cxn>
              <a:cxn ang="0">
                <a:pos x="122" y="4"/>
              </a:cxn>
              <a:cxn ang="0">
                <a:pos x="142" y="5"/>
              </a:cxn>
              <a:cxn ang="0">
                <a:pos x="172" y="5"/>
              </a:cxn>
              <a:cxn ang="0">
                <a:pos x="190" y="5"/>
              </a:cxn>
              <a:cxn ang="0">
                <a:pos x="243" y="6"/>
              </a:cxn>
              <a:cxn ang="0">
                <a:pos x="260" y="6"/>
              </a:cxn>
              <a:cxn ang="0">
                <a:pos x="302" y="5"/>
              </a:cxn>
              <a:cxn ang="0">
                <a:pos x="307" y="34"/>
              </a:cxn>
              <a:cxn ang="0">
                <a:pos x="310" y="65"/>
              </a:cxn>
              <a:cxn ang="0">
                <a:pos x="311" y="5"/>
              </a:cxn>
            </a:cxnLst>
            <a:rect l="0" t="0" r="r" b="b"/>
            <a:pathLst>
              <a:path w="316" h="128">
                <a:moveTo>
                  <a:pt x="306" y="0"/>
                </a:moveTo>
                <a:cubicBezTo>
                  <a:pt x="306" y="0"/>
                  <a:pt x="306" y="0"/>
                  <a:pt x="306" y="0"/>
                </a:cubicBezTo>
                <a:cubicBezTo>
                  <a:pt x="301" y="0"/>
                  <a:pt x="301" y="0"/>
                  <a:pt x="301" y="0"/>
                </a:cubicBezTo>
                <a:cubicBezTo>
                  <a:pt x="292" y="0"/>
                  <a:pt x="292" y="0"/>
                  <a:pt x="292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75" y="0"/>
                  <a:pt x="274" y="0"/>
                  <a:pt x="273" y="1"/>
                </a:cubicBezTo>
                <a:cubicBezTo>
                  <a:pt x="273" y="0"/>
                  <a:pt x="273" y="0"/>
                  <a:pt x="273" y="0"/>
                </a:cubicBezTo>
                <a:cubicBezTo>
                  <a:pt x="271" y="1"/>
                  <a:pt x="271" y="1"/>
                  <a:pt x="271" y="1"/>
                </a:cubicBezTo>
                <a:cubicBezTo>
                  <a:pt x="269" y="1"/>
                  <a:pt x="270" y="0"/>
                  <a:pt x="271" y="0"/>
                </a:cubicBezTo>
                <a:cubicBezTo>
                  <a:pt x="261" y="0"/>
                  <a:pt x="253" y="0"/>
                  <a:pt x="243" y="0"/>
                </a:cubicBezTo>
                <a:cubicBezTo>
                  <a:pt x="243" y="1"/>
                  <a:pt x="239" y="0"/>
                  <a:pt x="238" y="1"/>
                </a:cubicBezTo>
                <a:cubicBezTo>
                  <a:pt x="238" y="1"/>
                  <a:pt x="238" y="1"/>
                  <a:pt x="238" y="1"/>
                </a:cubicBezTo>
                <a:cubicBezTo>
                  <a:pt x="232" y="1"/>
                  <a:pt x="232" y="1"/>
                  <a:pt x="226" y="0"/>
                </a:cubicBezTo>
                <a:cubicBezTo>
                  <a:pt x="200" y="0"/>
                  <a:pt x="176" y="0"/>
                  <a:pt x="151" y="0"/>
                </a:cubicBezTo>
                <a:cubicBezTo>
                  <a:pt x="126" y="0"/>
                  <a:pt x="101" y="1"/>
                  <a:pt x="75" y="1"/>
                </a:cubicBezTo>
                <a:cubicBezTo>
                  <a:pt x="71" y="2"/>
                  <a:pt x="65" y="1"/>
                  <a:pt x="61" y="3"/>
                </a:cubicBezTo>
                <a:cubicBezTo>
                  <a:pt x="61" y="2"/>
                  <a:pt x="61" y="2"/>
                  <a:pt x="61" y="2"/>
                </a:cubicBezTo>
                <a:cubicBezTo>
                  <a:pt x="57" y="3"/>
                  <a:pt x="56" y="2"/>
                  <a:pt x="51" y="2"/>
                </a:cubicBezTo>
                <a:cubicBezTo>
                  <a:pt x="51" y="2"/>
                  <a:pt x="49" y="2"/>
                  <a:pt x="50" y="2"/>
                </a:cubicBezTo>
                <a:cubicBezTo>
                  <a:pt x="48" y="3"/>
                  <a:pt x="47" y="1"/>
                  <a:pt x="44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37" y="3"/>
                  <a:pt x="45" y="2"/>
                  <a:pt x="36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0" y="2"/>
                  <a:pt x="10" y="2"/>
                  <a:pt x="10" y="2"/>
                </a:cubicBezTo>
                <a:cubicBezTo>
                  <a:pt x="8" y="2"/>
                  <a:pt x="8" y="2"/>
                  <a:pt x="8" y="2"/>
                </a:cubicBezTo>
                <a:cubicBezTo>
                  <a:pt x="1" y="8"/>
                  <a:pt x="6" y="5"/>
                  <a:pt x="4" y="7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0"/>
                  <a:pt x="5" y="10"/>
                  <a:pt x="5" y="11"/>
                </a:cubicBezTo>
                <a:cubicBezTo>
                  <a:pt x="4" y="12"/>
                  <a:pt x="5" y="15"/>
                  <a:pt x="5" y="17"/>
                </a:cubicBezTo>
                <a:cubicBezTo>
                  <a:pt x="4" y="16"/>
                  <a:pt x="4" y="16"/>
                  <a:pt x="4" y="15"/>
                </a:cubicBezTo>
                <a:cubicBezTo>
                  <a:pt x="4" y="20"/>
                  <a:pt x="4" y="24"/>
                  <a:pt x="4" y="29"/>
                </a:cubicBezTo>
                <a:cubicBezTo>
                  <a:pt x="4" y="34"/>
                  <a:pt x="3" y="39"/>
                  <a:pt x="4" y="42"/>
                </a:cubicBezTo>
                <a:cubicBezTo>
                  <a:pt x="4" y="41"/>
                  <a:pt x="4" y="44"/>
                  <a:pt x="4" y="45"/>
                </a:cubicBezTo>
                <a:cubicBezTo>
                  <a:pt x="5" y="48"/>
                  <a:pt x="3" y="54"/>
                  <a:pt x="4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70"/>
                  <a:pt x="3" y="84"/>
                  <a:pt x="4" y="97"/>
                </a:cubicBezTo>
                <a:cubicBezTo>
                  <a:pt x="4" y="104"/>
                  <a:pt x="3" y="112"/>
                  <a:pt x="4" y="120"/>
                </a:cubicBezTo>
                <a:cubicBezTo>
                  <a:pt x="4" y="122"/>
                  <a:pt x="4" y="120"/>
                  <a:pt x="4" y="122"/>
                </a:cubicBezTo>
                <a:cubicBezTo>
                  <a:pt x="4" y="124"/>
                  <a:pt x="4" y="122"/>
                  <a:pt x="4" y="122"/>
                </a:cubicBezTo>
                <a:cubicBezTo>
                  <a:pt x="4" y="123"/>
                  <a:pt x="4" y="123"/>
                  <a:pt x="4" y="123"/>
                </a:cubicBezTo>
                <a:cubicBezTo>
                  <a:pt x="4" y="123"/>
                  <a:pt x="4" y="123"/>
                  <a:pt x="4" y="123"/>
                </a:cubicBezTo>
                <a:cubicBezTo>
                  <a:pt x="0" y="119"/>
                  <a:pt x="9" y="128"/>
                  <a:pt x="8" y="127"/>
                </a:cubicBezTo>
                <a:cubicBezTo>
                  <a:pt x="8" y="127"/>
                  <a:pt x="8" y="127"/>
                  <a:pt x="8" y="127"/>
                </a:cubicBezTo>
                <a:cubicBezTo>
                  <a:pt x="8" y="127"/>
                  <a:pt x="8" y="127"/>
                  <a:pt x="8" y="127"/>
                </a:cubicBezTo>
                <a:cubicBezTo>
                  <a:pt x="8" y="127"/>
                  <a:pt x="8" y="127"/>
                  <a:pt x="8" y="127"/>
                </a:cubicBezTo>
                <a:cubicBezTo>
                  <a:pt x="8" y="127"/>
                  <a:pt x="8" y="127"/>
                  <a:pt x="8" y="127"/>
                </a:cubicBezTo>
                <a:cubicBezTo>
                  <a:pt x="8" y="127"/>
                  <a:pt x="8" y="127"/>
                  <a:pt x="8" y="127"/>
                </a:cubicBezTo>
                <a:cubicBezTo>
                  <a:pt x="9" y="127"/>
                  <a:pt x="9" y="127"/>
                  <a:pt x="9" y="127"/>
                </a:cubicBezTo>
                <a:cubicBezTo>
                  <a:pt x="10" y="127"/>
                  <a:pt x="10" y="127"/>
                  <a:pt x="10" y="127"/>
                </a:cubicBezTo>
                <a:cubicBezTo>
                  <a:pt x="14" y="127"/>
                  <a:pt x="14" y="127"/>
                  <a:pt x="14" y="127"/>
                </a:cubicBezTo>
                <a:cubicBezTo>
                  <a:pt x="21" y="127"/>
                  <a:pt x="21" y="127"/>
                  <a:pt x="21" y="127"/>
                </a:cubicBezTo>
                <a:cubicBezTo>
                  <a:pt x="22" y="127"/>
                  <a:pt x="23" y="127"/>
                  <a:pt x="23" y="127"/>
                </a:cubicBezTo>
                <a:cubicBezTo>
                  <a:pt x="28" y="127"/>
                  <a:pt x="36" y="126"/>
                  <a:pt x="41" y="127"/>
                </a:cubicBezTo>
                <a:cubicBezTo>
                  <a:pt x="39" y="126"/>
                  <a:pt x="45" y="126"/>
                  <a:pt x="47" y="126"/>
                </a:cubicBezTo>
                <a:cubicBezTo>
                  <a:pt x="48" y="126"/>
                  <a:pt x="48" y="126"/>
                  <a:pt x="47" y="127"/>
                </a:cubicBezTo>
                <a:cubicBezTo>
                  <a:pt x="52" y="126"/>
                  <a:pt x="54" y="126"/>
                  <a:pt x="59" y="127"/>
                </a:cubicBezTo>
                <a:cubicBezTo>
                  <a:pt x="61" y="127"/>
                  <a:pt x="62" y="126"/>
                  <a:pt x="65" y="126"/>
                </a:cubicBezTo>
                <a:cubicBezTo>
                  <a:pt x="66" y="127"/>
                  <a:pt x="70" y="126"/>
                  <a:pt x="73" y="126"/>
                </a:cubicBezTo>
                <a:cubicBezTo>
                  <a:pt x="72" y="126"/>
                  <a:pt x="76" y="125"/>
                  <a:pt x="79" y="125"/>
                </a:cubicBezTo>
                <a:cubicBezTo>
                  <a:pt x="78" y="126"/>
                  <a:pt x="78" y="126"/>
                  <a:pt x="78" y="126"/>
                </a:cubicBezTo>
                <a:cubicBezTo>
                  <a:pt x="87" y="126"/>
                  <a:pt x="99" y="127"/>
                  <a:pt x="109" y="126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20" y="126"/>
                  <a:pt x="131" y="126"/>
                  <a:pt x="141" y="125"/>
                </a:cubicBezTo>
                <a:cubicBezTo>
                  <a:pt x="144" y="126"/>
                  <a:pt x="148" y="126"/>
                  <a:pt x="151" y="126"/>
                </a:cubicBezTo>
                <a:cubicBezTo>
                  <a:pt x="154" y="125"/>
                  <a:pt x="156" y="125"/>
                  <a:pt x="158" y="125"/>
                </a:cubicBezTo>
                <a:cubicBezTo>
                  <a:pt x="159" y="124"/>
                  <a:pt x="160" y="125"/>
                  <a:pt x="161" y="125"/>
                </a:cubicBezTo>
                <a:cubicBezTo>
                  <a:pt x="165" y="125"/>
                  <a:pt x="170" y="126"/>
                  <a:pt x="174" y="125"/>
                </a:cubicBezTo>
                <a:cubicBezTo>
                  <a:pt x="174" y="126"/>
                  <a:pt x="174" y="126"/>
                  <a:pt x="174" y="126"/>
                </a:cubicBezTo>
                <a:cubicBezTo>
                  <a:pt x="177" y="125"/>
                  <a:pt x="183" y="125"/>
                  <a:pt x="187" y="125"/>
                </a:cubicBezTo>
                <a:cubicBezTo>
                  <a:pt x="188" y="125"/>
                  <a:pt x="192" y="124"/>
                  <a:pt x="190" y="124"/>
                </a:cubicBezTo>
                <a:cubicBezTo>
                  <a:pt x="192" y="124"/>
                  <a:pt x="191" y="125"/>
                  <a:pt x="193" y="124"/>
                </a:cubicBezTo>
                <a:cubicBezTo>
                  <a:pt x="191" y="125"/>
                  <a:pt x="191" y="125"/>
                  <a:pt x="191" y="125"/>
                </a:cubicBezTo>
                <a:cubicBezTo>
                  <a:pt x="201" y="125"/>
                  <a:pt x="209" y="125"/>
                  <a:pt x="218" y="124"/>
                </a:cubicBezTo>
                <a:cubicBezTo>
                  <a:pt x="220" y="125"/>
                  <a:pt x="226" y="124"/>
                  <a:pt x="231" y="125"/>
                </a:cubicBezTo>
                <a:cubicBezTo>
                  <a:pt x="234" y="124"/>
                  <a:pt x="239" y="125"/>
                  <a:pt x="242" y="124"/>
                </a:cubicBezTo>
                <a:cubicBezTo>
                  <a:pt x="242" y="124"/>
                  <a:pt x="242" y="124"/>
                  <a:pt x="242" y="124"/>
                </a:cubicBezTo>
                <a:cubicBezTo>
                  <a:pt x="246" y="124"/>
                  <a:pt x="251" y="124"/>
                  <a:pt x="256" y="125"/>
                </a:cubicBezTo>
                <a:cubicBezTo>
                  <a:pt x="259" y="125"/>
                  <a:pt x="259" y="124"/>
                  <a:pt x="262" y="124"/>
                </a:cubicBezTo>
                <a:cubicBezTo>
                  <a:pt x="262" y="124"/>
                  <a:pt x="262" y="124"/>
                  <a:pt x="262" y="124"/>
                </a:cubicBezTo>
                <a:cubicBezTo>
                  <a:pt x="264" y="124"/>
                  <a:pt x="265" y="123"/>
                  <a:pt x="266" y="123"/>
                </a:cubicBezTo>
                <a:cubicBezTo>
                  <a:pt x="268" y="123"/>
                  <a:pt x="268" y="123"/>
                  <a:pt x="270" y="123"/>
                </a:cubicBezTo>
                <a:cubicBezTo>
                  <a:pt x="269" y="123"/>
                  <a:pt x="267" y="124"/>
                  <a:pt x="266" y="125"/>
                </a:cubicBezTo>
                <a:cubicBezTo>
                  <a:pt x="269" y="125"/>
                  <a:pt x="272" y="124"/>
                  <a:pt x="274" y="124"/>
                </a:cubicBezTo>
                <a:cubicBezTo>
                  <a:pt x="277" y="124"/>
                  <a:pt x="279" y="124"/>
                  <a:pt x="279" y="124"/>
                </a:cubicBezTo>
                <a:cubicBezTo>
                  <a:pt x="279" y="124"/>
                  <a:pt x="281" y="124"/>
                  <a:pt x="279" y="124"/>
                </a:cubicBezTo>
                <a:cubicBezTo>
                  <a:pt x="281" y="124"/>
                  <a:pt x="283" y="124"/>
                  <a:pt x="284" y="124"/>
                </a:cubicBezTo>
                <a:cubicBezTo>
                  <a:pt x="283" y="124"/>
                  <a:pt x="283" y="124"/>
                  <a:pt x="283" y="124"/>
                </a:cubicBezTo>
                <a:cubicBezTo>
                  <a:pt x="283" y="123"/>
                  <a:pt x="285" y="123"/>
                  <a:pt x="285" y="123"/>
                </a:cubicBezTo>
                <a:cubicBezTo>
                  <a:pt x="284" y="123"/>
                  <a:pt x="284" y="123"/>
                  <a:pt x="283" y="123"/>
                </a:cubicBezTo>
                <a:cubicBezTo>
                  <a:pt x="283" y="122"/>
                  <a:pt x="287" y="122"/>
                  <a:pt x="288" y="123"/>
                </a:cubicBezTo>
                <a:cubicBezTo>
                  <a:pt x="289" y="123"/>
                  <a:pt x="285" y="124"/>
                  <a:pt x="287" y="124"/>
                </a:cubicBezTo>
                <a:cubicBezTo>
                  <a:pt x="292" y="123"/>
                  <a:pt x="292" y="123"/>
                  <a:pt x="292" y="123"/>
                </a:cubicBezTo>
                <a:cubicBezTo>
                  <a:pt x="291" y="123"/>
                  <a:pt x="289" y="123"/>
                  <a:pt x="290" y="122"/>
                </a:cubicBezTo>
                <a:cubicBezTo>
                  <a:pt x="288" y="123"/>
                  <a:pt x="288" y="123"/>
                  <a:pt x="288" y="123"/>
                </a:cubicBezTo>
                <a:cubicBezTo>
                  <a:pt x="288" y="122"/>
                  <a:pt x="288" y="122"/>
                  <a:pt x="288" y="122"/>
                </a:cubicBezTo>
                <a:cubicBezTo>
                  <a:pt x="284" y="122"/>
                  <a:pt x="281" y="122"/>
                  <a:pt x="278" y="122"/>
                </a:cubicBezTo>
                <a:cubicBezTo>
                  <a:pt x="279" y="123"/>
                  <a:pt x="279" y="123"/>
                  <a:pt x="279" y="123"/>
                </a:cubicBezTo>
                <a:cubicBezTo>
                  <a:pt x="277" y="123"/>
                  <a:pt x="275" y="123"/>
                  <a:pt x="273" y="123"/>
                </a:cubicBezTo>
                <a:cubicBezTo>
                  <a:pt x="274" y="123"/>
                  <a:pt x="273" y="122"/>
                  <a:pt x="273" y="122"/>
                </a:cubicBezTo>
                <a:cubicBezTo>
                  <a:pt x="272" y="122"/>
                  <a:pt x="272" y="122"/>
                  <a:pt x="271" y="122"/>
                </a:cubicBezTo>
                <a:cubicBezTo>
                  <a:pt x="272" y="121"/>
                  <a:pt x="272" y="121"/>
                  <a:pt x="272" y="121"/>
                </a:cubicBezTo>
                <a:cubicBezTo>
                  <a:pt x="271" y="122"/>
                  <a:pt x="266" y="122"/>
                  <a:pt x="265" y="122"/>
                </a:cubicBezTo>
                <a:cubicBezTo>
                  <a:pt x="265" y="122"/>
                  <a:pt x="265" y="122"/>
                  <a:pt x="265" y="122"/>
                </a:cubicBezTo>
                <a:cubicBezTo>
                  <a:pt x="262" y="121"/>
                  <a:pt x="266" y="122"/>
                  <a:pt x="264" y="122"/>
                </a:cubicBezTo>
                <a:cubicBezTo>
                  <a:pt x="262" y="122"/>
                  <a:pt x="263" y="121"/>
                  <a:pt x="261" y="121"/>
                </a:cubicBezTo>
                <a:cubicBezTo>
                  <a:pt x="258" y="121"/>
                  <a:pt x="252" y="122"/>
                  <a:pt x="248" y="121"/>
                </a:cubicBezTo>
                <a:cubicBezTo>
                  <a:pt x="245" y="121"/>
                  <a:pt x="242" y="121"/>
                  <a:pt x="239" y="122"/>
                </a:cubicBezTo>
                <a:cubicBezTo>
                  <a:pt x="236" y="122"/>
                  <a:pt x="239" y="121"/>
                  <a:pt x="236" y="121"/>
                </a:cubicBezTo>
                <a:cubicBezTo>
                  <a:pt x="237" y="121"/>
                  <a:pt x="236" y="121"/>
                  <a:pt x="236" y="120"/>
                </a:cubicBezTo>
                <a:cubicBezTo>
                  <a:pt x="236" y="121"/>
                  <a:pt x="231" y="120"/>
                  <a:pt x="233" y="121"/>
                </a:cubicBezTo>
                <a:cubicBezTo>
                  <a:pt x="229" y="121"/>
                  <a:pt x="225" y="121"/>
                  <a:pt x="221" y="121"/>
                </a:cubicBezTo>
                <a:cubicBezTo>
                  <a:pt x="222" y="121"/>
                  <a:pt x="223" y="120"/>
                  <a:pt x="221" y="120"/>
                </a:cubicBezTo>
                <a:cubicBezTo>
                  <a:pt x="219" y="121"/>
                  <a:pt x="216" y="121"/>
                  <a:pt x="213" y="121"/>
                </a:cubicBezTo>
                <a:cubicBezTo>
                  <a:pt x="213" y="121"/>
                  <a:pt x="214" y="121"/>
                  <a:pt x="213" y="122"/>
                </a:cubicBezTo>
                <a:cubicBezTo>
                  <a:pt x="213" y="122"/>
                  <a:pt x="212" y="122"/>
                  <a:pt x="211" y="122"/>
                </a:cubicBezTo>
                <a:cubicBezTo>
                  <a:pt x="211" y="122"/>
                  <a:pt x="211" y="121"/>
                  <a:pt x="208" y="121"/>
                </a:cubicBezTo>
                <a:cubicBezTo>
                  <a:pt x="209" y="120"/>
                  <a:pt x="213" y="121"/>
                  <a:pt x="212" y="120"/>
                </a:cubicBezTo>
                <a:cubicBezTo>
                  <a:pt x="213" y="119"/>
                  <a:pt x="219" y="119"/>
                  <a:pt x="220" y="120"/>
                </a:cubicBezTo>
                <a:cubicBezTo>
                  <a:pt x="223" y="119"/>
                  <a:pt x="218" y="119"/>
                  <a:pt x="218" y="119"/>
                </a:cubicBezTo>
                <a:cubicBezTo>
                  <a:pt x="216" y="119"/>
                  <a:pt x="215" y="119"/>
                  <a:pt x="211" y="119"/>
                </a:cubicBezTo>
                <a:cubicBezTo>
                  <a:pt x="211" y="120"/>
                  <a:pt x="212" y="120"/>
                  <a:pt x="210" y="120"/>
                </a:cubicBezTo>
                <a:cubicBezTo>
                  <a:pt x="207" y="121"/>
                  <a:pt x="206" y="119"/>
                  <a:pt x="205" y="119"/>
                </a:cubicBezTo>
                <a:cubicBezTo>
                  <a:pt x="207" y="119"/>
                  <a:pt x="207" y="119"/>
                  <a:pt x="207" y="119"/>
                </a:cubicBezTo>
                <a:cubicBezTo>
                  <a:pt x="204" y="119"/>
                  <a:pt x="204" y="119"/>
                  <a:pt x="201" y="119"/>
                </a:cubicBezTo>
                <a:cubicBezTo>
                  <a:pt x="201" y="118"/>
                  <a:pt x="205" y="119"/>
                  <a:pt x="206" y="119"/>
                </a:cubicBezTo>
                <a:cubicBezTo>
                  <a:pt x="204" y="118"/>
                  <a:pt x="204" y="118"/>
                  <a:pt x="204" y="118"/>
                </a:cubicBezTo>
                <a:cubicBezTo>
                  <a:pt x="200" y="118"/>
                  <a:pt x="203" y="119"/>
                  <a:pt x="199" y="118"/>
                </a:cubicBezTo>
                <a:cubicBezTo>
                  <a:pt x="200" y="118"/>
                  <a:pt x="200" y="118"/>
                  <a:pt x="200" y="118"/>
                </a:cubicBezTo>
                <a:cubicBezTo>
                  <a:pt x="197" y="118"/>
                  <a:pt x="197" y="118"/>
                  <a:pt x="197" y="118"/>
                </a:cubicBezTo>
                <a:cubicBezTo>
                  <a:pt x="197" y="119"/>
                  <a:pt x="198" y="119"/>
                  <a:pt x="200" y="119"/>
                </a:cubicBezTo>
                <a:cubicBezTo>
                  <a:pt x="199" y="120"/>
                  <a:pt x="198" y="119"/>
                  <a:pt x="195" y="120"/>
                </a:cubicBezTo>
                <a:cubicBezTo>
                  <a:pt x="194" y="120"/>
                  <a:pt x="196" y="120"/>
                  <a:pt x="196" y="120"/>
                </a:cubicBezTo>
                <a:cubicBezTo>
                  <a:pt x="197" y="121"/>
                  <a:pt x="194" y="121"/>
                  <a:pt x="193" y="121"/>
                </a:cubicBezTo>
                <a:cubicBezTo>
                  <a:pt x="190" y="121"/>
                  <a:pt x="191" y="120"/>
                  <a:pt x="190" y="120"/>
                </a:cubicBezTo>
                <a:cubicBezTo>
                  <a:pt x="191" y="120"/>
                  <a:pt x="193" y="120"/>
                  <a:pt x="193" y="120"/>
                </a:cubicBezTo>
                <a:cubicBezTo>
                  <a:pt x="196" y="119"/>
                  <a:pt x="191" y="119"/>
                  <a:pt x="193" y="118"/>
                </a:cubicBezTo>
                <a:cubicBezTo>
                  <a:pt x="191" y="118"/>
                  <a:pt x="191" y="119"/>
                  <a:pt x="190" y="119"/>
                </a:cubicBezTo>
                <a:cubicBezTo>
                  <a:pt x="190" y="119"/>
                  <a:pt x="189" y="119"/>
                  <a:pt x="190" y="120"/>
                </a:cubicBezTo>
                <a:cubicBezTo>
                  <a:pt x="185" y="121"/>
                  <a:pt x="187" y="118"/>
                  <a:pt x="183" y="119"/>
                </a:cubicBezTo>
                <a:cubicBezTo>
                  <a:pt x="184" y="120"/>
                  <a:pt x="177" y="120"/>
                  <a:pt x="180" y="121"/>
                </a:cubicBezTo>
                <a:cubicBezTo>
                  <a:pt x="179" y="122"/>
                  <a:pt x="178" y="122"/>
                  <a:pt x="177" y="122"/>
                </a:cubicBezTo>
                <a:cubicBezTo>
                  <a:pt x="178" y="121"/>
                  <a:pt x="175" y="121"/>
                  <a:pt x="177" y="120"/>
                </a:cubicBezTo>
                <a:cubicBezTo>
                  <a:pt x="175" y="120"/>
                  <a:pt x="175" y="120"/>
                  <a:pt x="175" y="120"/>
                </a:cubicBezTo>
                <a:cubicBezTo>
                  <a:pt x="178" y="120"/>
                  <a:pt x="178" y="120"/>
                  <a:pt x="178" y="120"/>
                </a:cubicBezTo>
                <a:cubicBezTo>
                  <a:pt x="176" y="119"/>
                  <a:pt x="173" y="119"/>
                  <a:pt x="172" y="118"/>
                </a:cubicBezTo>
                <a:cubicBezTo>
                  <a:pt x="170" y="119"/>
                  <a:pt x="173" y="119"/>
                  <a:pt x="170" y="119"/>
                </a:cubicBezTo>
                <a:cubicBezTo>
                  <a:pt x="171" y="119"/>
                  <a:pt x="170" y="118"/>
                  <a:pt x="169" y="118"/>
                </a:cubicBezTo>
                <a:cubicBezTo>
                  <a:pt x="171" y="119"/>
                  <a:pt x="169" y="119"/>
                  <a:pt x="167" y="120"/>
                </a:cubicBezTo>
                <a:cubicBezTo>
                  <a:pt x="165" y="120"/>
                  <a:pt x="163" y="119"/>
                  <a:pt x="164" y="119"/>
                </a:cubicBezTo>
                <a:cubicBezTo>
                  <a:pt x="166" y="118"/>
                  <a:pt x="166" y="118"/>
                  <a:pt x="166" y="118"/>
                </a:cubicBezTo>
                <a:cubicBezTo>
                  <a:pt x="164" y="119"/>
                  <a:pt x="165" y="118"/>
                  <a:pt x="163" y="118"/>
                </a:cubicBezTo>
                <a:cubicBezTo>
                  <a:pt x="163" y="118"/>
                  <a:pt x="162" y="119"/>
                  <a:pt x="161" y="120"/>
                </a:cubicBezTo>
                <a:cubicBezTo>
                  <a:pt x="160" y="120"/>
                  <a:pt x="159" y="119"/>
                  <a:pt x="158" y="119"/>
                </a:cubicBezTo>
                <a:cubicBezTo>
                  <a:pt x="160" y="119"/>
                  <a:pt x="160" y="119"/>
                  <a:pt x="160" y="119"/>
                </a:cubicBezTo>
                <a:cubicBezTo>
                  <a:pt x="157" y="119"/>
                  <a:pt x="160" y="118"/>
                  <a:pt x="157" y="118"/>
                </a:cubicBezTo>
                <a:cubicBezTo>
                  <a:pt x="156" y="119"/>
                  <a:pt x="156" y="119"/>
                  <a:pt x="156" y="119"/>
                </a:cubicBezTo>
                <a:cubicBezTo>
                  <a:pt x="155" y="119"/>
                  <a:pt x="155" y="118"/>
                  <a:pt x="156" y="118"/>
                </a:cubicBezTo>
                <a:cubicBezTo>
                  <a:pt x="155" y="119"/>
                  <a:pt x="153" y="118"/>
                  <a:pt x="153" y="119"/>
                </a:cubicBezTo>
                <a:cubicBezTo>
                  <a:pt x="152" y="118"/>
                  <a:pt x="152" y="118"/>
                  <a:pt x="152" y="118"/>
                </a:cubicBezTo>
                <a:cubicBezTo>
                  <a:pt x="151" y="118"/>
                  <a:pt x="150" y="119"/>
                  <a:pt x="148" y="119"/>
                </a:cubicBezTo>
                <a:cubicBezTo>
                  <a:pt x="149" y="119"/>
                  <a:pt x="150" y="119"/>
                  <a:pt x="152" y="119"/>
                </a:cubicBezTo>
                <a:cubicBezTo>
                  <a:pt x="153" y="120"/>
                  <a:pt x="150" y="120"/>
                  <a:pt x="149" y="120"/>
                </a:cubicBezTo>
                <a:cubicBezTo>
                  <a:pt x="149" y="119"/>
                  <a:pt x="146" y="120"/>
                  <a:pt x="144" y="120"/>
                </a:cubicBezTo>
                <a:cubicBezTo>
                  <a:pt x="143" y="119"/>
                  <a:pt x="142" y="119"/>
                  <a:pt x="142" y="119"/>
                </a:cubicBezTo>
                <a:cubicBezTo>
                  <a:pt x="141" y="119"/>
                  <a:pt x="141" y="119"/>
                  <a:pt x="141" y="119"/>
                </a:cubicBezTo>
                <a:cubicBezTo>
                  <a:pt x="141" y="118"/>
                  <a:pt x="138" y="120"/>
                  <a:pt x="136" y="119"/>
                </a:cubicBezTo>
                <a:cubicBezTo>
                  <a:pt x="137" y="119"/>
                  <a:pt x="137" y="119"/>
                  <a:pt x="136" y="118"/>
                </a:cubicBezTo>
                <a:cubicBezTo>
                  <a:pt x="138" y="119"/>
                  <a:pt x="133" y="119"/>
                  <a:pt x="134" y="120"/>
                </a:cubicBezTo>
                <a:cubicBezTo>
                  <a:pt x="131" y="120"/>
                  <a:pt x="134" y="119"/>
                  <a:pt x="134" y="118"/>
                </a:cubicBezTo>
                <a:cubicBezTo>
                  <a:pt x="132" y="119"/>
                  <a:pt x="130" y="118"/>
                  <a:pt x="129" y="119"/>
                </a:cubicBezTo>
                <a:cubicBezTo>
                  <a:pt x="131" y="119"/>
                  <a:pt x="129" y="119"/>
                  <a:pt x="128" y="120"/>
                </a:cubicBezTo>
                <a:cubicBezTo>
                  <a:pt x="125" y="120"/>
                  <a:pt x="129" y="119"/>
                  <a:pt x="127" y="119"/>
                </a:cubicBezTo>
                <a:cubicBezTo>
                  <a:pt x="125" y="119"/>
                  <a:pt x="124" y="120"/>
                  <a:pt x="126" y="120"/>
                </a:cubicBezTo>
                <a:cubicBezTo>
                  <a:pt x="124" y="120"/>
                  <a:pt x="122" y="121"/>
                  <a:pt x="120" y="120"/>
                </a:cubicBezTo>
                <a:cubicBezTo>
                  <a:pt x="120" y="120"/>
                  <a:pt x="124" y="120"/>
                  <a:pt x="123" y="120"/>
                </a:cubicBezTo>
                <a:cubicBezTo>
                  <a:pt x="119" y="119"/>
                  <a:pt x="121" y="121"/>
                  <a:pt x="117" y="121"/>
                </a:cubicBezTo>
                <a:cubicBezTo>
                  <a:pt x="119" y="121"/>
                  <a:pt x="117" y="122"/>
                  <a:pt x="115" y="123"/>
                </a:cubicBezTo>
                <a:cubicBezTo>
                  <a:pt x="111" y="123"/>
                  <a:pt x="117" y="122"/>
                  <a:pt x="115" y="122"/>
                </a:cubicBezTo>
                <a:cubicBezTo>
                  <a:pt x="114" y="122"/>
                  <a:pt x="114" y="122"/>
                  <a:pt x="114" y="122"/>
                </a:cubicBezTo>
                <a:cubicBezTo>
                  <a:pt x="112" y="121"/>
                  <a:pt x="119" y="120"/>
                  <a:pt x="117" y="119"/>
                </a:cubicBezTo>
                <a:cubicBezTo>
                  <a:pt x="115" y="120"/>
                  <a:pt x="115" y="120"/>
                  <a:pt x="115" y="120"/>
                </a:cubicBezTo>
                <a:cubicBezTo>
                  <a:pt x="115" y="119"/>
                  <a:pt x="116" y="119"/>
                  <a:pt x="115" y="119"/>
                </a:cubicBezTo>
                <a:cubicBezTo>
                  <a:pt x="115" y="119"/>
                  <a:pt x="111" y="119"/>
                  <a:pt x="111" y="119"/>
                </a:cubicBezTo>
                <a:cubicBezTo>
                  <a:pt x="110" y="120"/>
                  <a:pt x="112" y="119"/>
                  <a:pt x="112" y="119"/>
                </a:cubicBezTo>
                <a:cubicBezTo>
                  <a:pt x="110" y="119"/>
                  <a:pt x="109" y="120"/>
                  <a:pt x="106" y="120"/>
                </a:cubicBezTo>
                <a:cubicBezTo>
                  <a:pt x="108" y="120"/>
                  <a:pt x="105" y="119"/>
                  <a:pt x="106" y="119"/>
                </a:cubicBezTo>
                <a:cubicBezTo>
                  <a:pt x="105" y="119"/>
                  <a:pt x="106" y="120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6" y="119"/>
                  <a:pt x="87" y="119"/>
                  <a:pt x="80" y="120"/>
                </a:cubicBezTo>
                <a:cubicBezTo>
                  <a:pt x="79" y="120"/>
                  <a:pt x="77" y="120"/>
                  <a:pt x="73" y="119"/>
                </a:cubicBezTo>
                <a:cubicBezTo>
                  <a:pt x="75" y="119"/>
                  <a:pt x="73" y="120"/>
                  <a:pt x="72" y="120"/>
                </a:cubicBezTo>
                <a:cubicBezTo>
                  <a:pt x="70" y="119"/>
                  <a:pt x="70" y="119"/>
                  <a:pt x="70" y="119"/>
                </a:cubicBezTo>
                <a:cubicBezTo>
                  <a:pt x="68" y="119"/>
                  <a:pt x="65" y="120"/>
                  <a:pt x="63" y="120"/>
                </a:cubicBezTo>
                <a:cubicBezTo>
                  <a:pt x="63" y="120"/>
                  <a:pt x="63" y="120"/>
                  <a:pt x="63" y="119"/>
                </a:cubicBezTo>
                <a:cubicBezTo>
                  <a:pt x="61" y="119"/>
                  <a:pt x="61" y="120"/>
                  <a:pt x="60" y="120"/>
                </a:cubicBezTo>
                <a:cubicBezTo>
                  <a:pt x="58" y="119"/>
                  <a:pt x="58" y="119"/>
                  <a:pt x="58" y="119"/>
                </a:cubicBezTo>
                <a:cubicBezTo>
                  <a:pt x="58" y="120"/>
                  <a:pt x="58" y="120"/>
                  <a:pt x="58" y="120"/>
                </a:cubicBezTo>
                <a:cubicBezTo>
                  <a:pt x="56" y="120"/>
                  <a:pt x="54" y="120"/>
                  <a:pt x="54" y="119"/>
                </a:cubicBezTo>
                <a:cubicBezTo>
                  <a:pt x="53" y="119"/>
                  <a:pt x="52" y="120"/>
                  <a:pt x="53" y="120"/>
                </a:cubicBezTo>
                <a:cubicBezTo>
                  <a:pt x="51" y="119"/>
                  <a:pt x="46" y="119"/>
                  <a:pt x="42" y="120"/>
                </a:cubicBezTo>
                <a:cubicBezTo>
                  <a:pt x="44" y="120"/>
                  <a:pt x="44" y="120"/>
                  <a:pt x="44" y="121"/>
                </a:cubicBezTo>
                <a:cubicBezTo>
                  <a:pt x="44" y="121"/>
                  <a:pt x="43" y="120"/>
                  <a:pt x="42" y="121"/>
                </a:cubicBezTo>
                <a:cubicBezTo>
                  <a:pt x="42" y="121"/>
                  <a:pt x="40" y="120"/>
                  <a:pt x="42" y="120"/>
                </a:cubicBezTo>
                <a:cubicBezTo>
                  <a:pt x="37" y="119"/>
                  <a:pt x="31" y="120"/>
                  <a:pt x="25" y="120"/>
                </a:cubicBezTo>
                <a:cubicBezTo>
                  <a:pt x="24" y="120"/>
                  <a:pt x="24" y="120"/>
                  <a:pt x="23" y="120"/>
                </a:cubicBezTo>
                <a:cubicBezTo>
                  <a:pt x="20" y="119"/>
                  <a:pt x="15" y="120"/>
                  <a:pt x="11" y="120"/>
                </a:cubicBezTo>
                <a:cubicBezTo>
                  <a:pt x="12" y="120"/>
                  <a:pt x="11" y="120"/>
                  <a:pt x="11" y="121"/>
                </a:cubicBezTo>
                <a:cubicBezTo>
                  <a:pt x="11" y="121"/>
                  <a:pt x="11" y="120"/>
                  <a:pt x="11" y="120"/>
                </a:cubicBezTo>
                <a:cubicBezTo>
                  <a:pt x="11" y="119"/>
                  <a:pt x="11" y="117"/>
                  <a:pt x="11" y="116"/>
                </a:cubicBezTo>
                <a:cubicBezTo>
                  <a:pt x="11" y="116"/>
                  <a:pt x="11" y="116"/>
                  <a:pt x="11" y="116"/>
                </a:cubicBezTo>
                <a:cubicBezTo>
                  <a:pt x="10" y="115"/>
                  <a:pt x="10" y="113"/>
                  <a:pt x="10" y="111"/>
                </a:cubicBezTo>
                <a:cubicBezTo>
                  <a:pt x="10" y="112"/>
                  <a:pt x="10" y="112"/>
                  <a:pt x="10" y="112"/>
                </a:cubicBezTo>
                <a:cubicBezTo>
                  <a:pt x="11" y="110"/>
                  <a:pt x="11" y="109"/>
                  <a:pt x="11" y="107"/>
                </a:cubicBezTo>
                <a:cubicBezTo>
                  <a:pt x="10" y="107"/>
                  <a:pt x="11" y="103"/>
                  <a:pt x="10" y="103"/>
                </a:cubicBezTo>
                <a:cubicBezTo>
                  <a:pt x="10" y="102"/>
                  <a:pt x="10" y="103"/>
                  <a:pt x="10" y="102"/>
                </a:cubicBezTo>
                <a:cubicBezTo>
                  <a:pt x="10" y="102"/>
                  <a:pt x="10" y="102"/>
                  <a:pt x="10" y="102"/>
                </a:cubicBezTo>
                <a:cubicBezTo>
                  <a:pt x="10" y="100"/>
                  <a:pt x="10" y="100"/>
                  <a:pt x="10" y="100"/>
                </a:cubicBezTo>
                <a:cubicBezTo>
                  <a:pt x="10" y="100"/>
                  <a:pt x="11" y="100"/>
                  <a:pt x="11" y="101"/>
                </a:cubicBezTo>
                <a:cubicBezTo>
                  <a:pt x="11" y="98"/>
                  <a:pt x="10" y="100"/>
                  <a:pt x="10" y="99"/>
                </a:cubicBezTo>
                <a:cubicBezTo>
                  <a:pt x="10" y="96"/>
                  <a:pt x="10" y="97"/>
                  <a:pt x="10" y="96"/>
                </a:cubicBezTo>
                <a:cubicBezTo>
                  <a:pt x="11" y="96"/>
                  <a:pt x="10" y="97"/>
                  <a:pt x="10" y="98"/>
                </a:cubicBezTo>
                <a:cubicBezTo>
                  <a:pt x="11" y="99"/>
                  <a:pt x="10" y="96"/>
                  <a:pt x="11" y="96"/>
                </a:cubicBezTo>
                <a:cubicBezTo>
                  <a:pt x="11" y="96"/>
                  <a:pt x="10" y="96"/>
                  <a:pt x="10" y="94"/>
                </a:cubicBezTo>
                <a:cubicBezTo>
                  <a:pt x="10" y="93"/>
                  <a:pt x="10" y="90"/>
                  <a:pt x="11" y="90"/>
                </a:cubicBezTo>
                <a:cubicBezTo>
                  <a:pt x="10" y="89"/>
                  <a:pt x="10" y="88"/>
                  <a:pt x="10" y="87"/>
                </a:cubicBezTo>
                <a:cubicBezTo>
                  <a:pt x="10" y="88"/>
                  <a:pt x="10" y="90"/>
                  <a:pt x="10" y="90"/>
                </a:cubicBezTo>
                <a:cubicBezTo>
                  <a:pt x="9" y="89"/>
                  <a:pt x="9" y="87"/>
                  <a:pt x="10" y="87"/>
                </a:cubicBezTo>
                <a:cubicBezTo>
                  <a:pt x="10" y="88"/>
                  <a:pt x="10" y="88"/>
                  <a:pt x="10" y="88"/>
                </a:cubicBezTo>
                <a:cubicBezTo>
                  <a:pt x="10" y="87"/>
                  <a:pt x="10" y="84"/>
                  <a:pt x="9" y="86"/>
                </a:cubicBezTo>
                <a:cubicBezTo>
                  <a:pt x="10" y="84"/>
                  <a:pt x="10" y="84"/>
                  <a:pt x="10" y="84"/>
                </a:cubicBezTo>
                <a:cubicBezTo>
                  <a:pt x="10" y="83"/>
                  <a:pt x="10" y="81"/>
                  <a:pt x="9" y="79"/>
                </a:cubicBezTo>
                <a:cubicBezTo>
                  <a:pt x="10" y="79"/>
                  <a:pt x="11" y="81"/>
                  <a:pt x="11" y="78"/>
                </a:cubicBezTo>
                <a:cubicBezTo>
                  <a:pt x="10" y="75"/>
                  <a:pt x="10" y="75"/>
                  <a:pt x="10" y="75"/>
                </a:cubicBezTo>
                <a:cubicBezTo>
                  <a:pt x="10" y="74"/>
                  <a:pt x="10" y="73"/>
                  <a:pt x="11" y="73"/>
                </a:cubicBezTo>
                <a:cubicBezTo>
                  <a:pt x="11" y="69"/>
                  <a:pt x="9" y="69"/>
                  <a:pt x="10" y="65"/>
                </a:cubicBezTo>
                <a:cubicBezTo>
                  <a:pt x="10" y="67"/>
                  <a:pt x="10" y="65"/>
                  <a:pt x="11" y="64"/>
                </a:cubicBezTo>
                <a:cubicBezTo>
                  <a:pt x="10" y="63"/>
                  <a:pt x="10" y="63"/>
                  <a:pt x="10" y="63"/>
                </a:cubicBezTo>
                <a:cubicBezTo>
                  <a:pt x="10" y="63"/>
                  <a:pt x="11" y="64"/>
                  <a:pt x="10" y="65"/>
                </a:cubicBezTo>
                <a:cubicBezTo>
                  <a:pt x="10" y="65"/>
                  <a:pt x="10" y="63"/>
                  <a:pt x="10" y="63"/>
                </a:cubicBezTo>
                <a:cubicBezTo>
                  <a:pt x="11" y="59"/>
                  <a:pt x="10" y="52"/>
                  <a:pt x="11" y="46"/>
                </a:cubicBezTo>
                <a:cubicBezTo>
                  <a:pt x="10" y="47"/>
                  <a:pt x="11" y="44"/>
                  <a:pt x="10" y="43"/>
                </a:cubicBezTo>
                <a:cubicBezTo>
                  <a:pt x="11" y="43"/>
                  <a:pt x="10" y="40"/>
                  <a:pt x="11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6"/>
                  <a:pt x="8" y="34"/>
                  <a:pt x="10" y="32"/>
                </a:cubicBezTo>
                <a:cubicBezTo>
                  <a:pt x="10" y="30"/>
                  <a:pt x="10" y="32"/>
                  <a:pt x="10" y="33"/>
                </a:cubicBezTo>
                <a:cubicBezTo>
                  <a:pt x="11" y="31"/>
                  <a:pt x="10" y="26"/>
                  <a:pt x="11" y="24"/>
                </a:cubicBezTo>
                <a:cubicBezTo>
                  <a:pt x="10" y="24"/>
                  <a:pt x="10" y="25"/>
                  <a:pt x="9" y="23"/>
                </a:cubicBezTo>
                <a:cubicBezTo>
                  <a:pt x="10" y="21"/>
                  <a:pt x="10" y="17"/>
                  <a:pt x="10" y="18"/>
                </a:cubicBezTo>
                <a:cubicBezTo>
                  <a:pt x="10" y="16"/>
                  <a:pt x="10" y="16"/>
                  <a:pt x="10" y="14"/>
                </a:cubicBezTo>
                <a:cubicBezTo>
                  <a:pt x="10" y="14"/>
                  <a:pt x="10" y="15"/>
                  <a:pt x="11" y="16"/>
                </a:cubicBezTo>
                <a:cubicBezTo>
                  <a:pt x="11" y="13"/>
                  <a:pt x="10" y="11"/>
                  <a:pt x="10" y="9"/>
                </a:cubicBezTo>
                <a:cubicBezTo>
                  <a:pt x="10" y="9"/>
                  <a:pt x="10" y="8"/>
                  <a:pt x="10" y="8"/>
                </a:cubicBezTo>
                <a:cubicBezTo>
                  <a:pt x="11" y="8"/>
                  <a:pt x="13" y="7"/>
                  <a:pt x="13" y="8"/>
                </a:cubicBezTo>
                <a:cubicBezTo>
                  <a:pt x="14" y="7"/>
                  <a:pt x="17" y="8"/>
                  <a:pt x="18" y="7"/>
                </a:cubicBezTo>
                <a:cubicBezTo>
                  <a:pt x="17" y="7"/>
                  <a:pt x="18" y="7"/>
                  <a:pt x="18" y="7"/>
                </a:cubicBezTo>
                <a:cubicBezTo>
                  <a:pt x="19" y="7"/>
                  <a:pt x="20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8"/>
                  <a:pt x="25" y="7"/>
                  <a:pt x="25" y="8"/>
                </a:cubicBezTo>
                <a:cubicBezTo>
                  <a:pt x="24" y="7"/>
                  <a:pt x="27" y="8"/>
                  <a:pt x="27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31" y="7"/>
                  <a:pt x="29" y="7"/>
                  <a:pt x="32" y="7"/>
                </a:cubicBezTo>
                <a:cubicBezTo>
                  <a:pt x="34" y="7"/>
                  <a:pt x="33" y="7"/>
                  <a:pt x="32" y="7"/>
                </a:cubicBezTo>
                <a:cubicBezTo>
                  <a:pt x="34" y="8"/>
                  <a:pt x="35" y="7"/>
                  <a:pt x="37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36" y="7"/>
                  <a:pt x="37" y="7"/>
                  <a:pt x="37" y="7"/>
                </a:cubicBezTo>
                <a:cubicBezTo>
                  <a:pt x="37" y="7"/>
                  <a:pt x="38" y="7"/>
                  <a:pt x="39" y="7"/>
                </a:cubicBezTo>
                <a:cubicBezTo>
                  <a:pt x="39" y="7"/>
                  <a:pt x="39" y="7"/>
                  <a:pt x="39" y="7"/>
                </a:cubicBezTo>
                <a:cubicBezTo>
                  <a:pt x="38" y="7"/>
                  <a:pt x="37" y="7"/>
                  <a:pt x="37" y="7"/>
                </a:cubicBezTo>
                <a:cubicBezTo>
                  <a:pt x="37" y="7"/>
                  <a:pt x="38" y="7"/>
                  <a:pt x="39" y="7"/>
                </a:cubicBezTo>
                <a:cubicBezTo>
                  <a:pt x="39" y="7"/>
                  <a:pt x="39" y="7"/>
                  <a:pt x="39" y="7"/>
                </a:cubicBezTo>
                <a:cubicBezTo>
                  <a:pt x="40" y="7"/>
                  <a:pt x="40" y="7"/>
                  <a:pt x="40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1" y="8"/>
                  <a:pt x="44" y="7"/>
                  <a:pt x="44" y="7"/>
                </a:cubicBezTo>
                <a:cubicBezTo>
                  <a:pt x="48" y="8"/>
                  <a:pt x="56" y="7"/>
                  <a:pt x="59" y="7"/>
                </a:cubicBezTo>
                <a:cubicBezTo>
                  <a:pt x="58" y="7"/>
                  <a:pt x="58" y="7"/>
                  <a:pt x="59" y="7"/>
                </a:cubicBezTo>
                <a:cubicBezTo>
                  <a:pt x="60" y="7"/>
                  <a:pt x="62" y="7"/>
                  <a:pt x="62" y="7"/>
                </a:cubicBezTo>
                <a:cubicBezTo>
                  <a:pt x="63" y="7"/>
                  <a:pt x="63" y="7"/>
                  <a:pt x="65" y="7"/>
                </a:cubicBezTo>
                <a:cubicBezTo>
                  <a:pt x="66" y="7"/>
                  <a:pt x="66" y="7"/>
                  <a:pt x="65" y="7"/>
                </a:cubicBezTo>
                <a:cubicBezTo>
                  <a:pt x="69" y="8"/>
                  <a:pt x="74" y="6"/>
                  <a:pt x="79" y="7"/>
                </a:cubicBezTo>
                <a:cubicBezTo>
                  <a:pt x="78" y="7"/>
                  <a:pt x="78" y="7"/>
                  <a:pt x="77" y="7"/>
                </a:cubicBezTo>
                <a:cubicBezTo>
                  <a:pt x="81" y="7"/>
                  <a:pt x="84" y="7"/>
                  <a:pt x="87" y="6"/>
                </a:cubicBezTo>
                <a:cubicBezTo>
                  <a:pt x="87" y="6"/>
                  <a:pt x="87" y="7"/>
                  <a:pt x="86" y="7"/>
                </a:cubicBezTo>
                <a:cubicBezTo>
                  <a:pt x="89" y="7"/>
                  <a:pt x="91" y="7"/>
                  <a:pt x="93" y="6"/>
                </a:cubicBezTo>
                <a:cubicBezTo>
                  <a:pt x="91" y="6"/>
                  <a:pt x="92" y="6"/>
                  <a:pt x="91" y="6"/>
                </a:cubicBezTo>
                <a:cubicBezTo>
                  <a:pt x="90" y="6"/>
                  <a:pt x="93" y="5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7" y="6"/>
                  <a:pt x="97" y="5"/>
                  <a:pt x="99" y="5"/>
                </a:cubicBezTo>
                <a:cubicBezTo>
                  <a:pt x="101" y="6"/>
                  <a:pt x="98" y="6"/>
                  <a:pt x="99" y="6"/>
                </a:cubicBezTo>
                <a:cubicBezTo>
                  <a:pt x="99" y="7"/>
                  <a:pt x="104" y="6"/>
                  <a:pt x="105" y="7"/>
                </a:cubicBezTo>
                <a:cubicBezTo>
                  <a:pt x="105" y="6"/>
                  <a:pt x="106" y="6"/>
                  <a:pt x="106" y="6"/>
                </a:cubicBezTo>
                <a:cubicBezTo>
                  <a:pt x="108" y="6"/>
                  <a:pt x="107" y="6"/>
                  <a:pt x="108" y="6"/>
                </a:cubicBezTo>
                <a:cubicBezTo>
                  <a:pt x="113" y="5"/>
                  <a:pt x="113" y="5"/>
                  <a:pt x="113" y="5"/>
                </a:cubicBezTo>
                <a:cubicBezTo>
                  <a:pt x="113" y="5"/>
                  <a:pt x="115" y="6"/>
                  <a:pt x="114" y="6"/>
                </a:cubicBezTo>
                <a:cubicBezTo>
                  <a:pt x="117" y="6"/>
                  <a:pt x="120" y="5"/>
                  <a:pt x="122" y="4"/>
                </a:cubicBezTo>
                <a:cubicBezTo>
                  <a:pt x="123" y="4"/>
                  <a:pt x="127" y="4"/>
                  <a:pt x="129" y="4"/>
                </a:cubicBezTo>
                <a:cubicBezTo>
                  <a:pt x="129" y="4"/>
                  <a:pt x="127" y="4"/>
                  <a:pt x="127" y="4"/>
                </a:cubicBezTo>
                <a:cubicBezTo>
                  <a:pt x="129" y="5"/>
                  <a:pt x="129" y="5"/>
                  <a:pt x="129" y="5"/>
                </a:cubicBezTo>
                <a:cubicBezTo>
                  <a:pt x="126" y="5"/>
                  <a:pt x="129" y="6"/>
                  <a:pt x="128" y="6"/>
                </a:cubicBezTo>
                <a:cubicBezTo>
                  <a:pt x="130" y="6"/>
                  <a:pt x="135" y="6"/>
                  <a:pt x="138" y="6"/>
                </a:cubicBezTo>
                <a:cubicBezTo>
                  <a:pt x="136" y="5"/>
                  <a:pt x="143" y="6"/>
                  <a:pt x="142" y="5"/>
                </a:cubicBezTo>
                <a:cubicBezTo>
                  <a:pt x="146" y="5"/>
                  <a:pt x="144" y="6"/>
                  <a:pt x="146" y="6"/>
                </a:cubicBezTo>
                <a:cubicBezTo>
                  <a:pt x="150" y="5"/>
                  <a:pt x="153" y="6"/>
                  <a:pt x="157" y="6"/>
                </a:cubicBezTo>
                <a:cubicBezTo>
                  <a:pt x="157" y="6"/>
                  <a:pt x="157" y="6"/>
                  <a:pt x="157" y="6"/>
                </a:cubicBezTo>
                <a:cubicBezTo>
                  <a:pt x="160" y="5"/>
                  <a:pt x="165" y="6"/>
                  <a:pt x="168" y="5"/>
                </a:cubicBezTo>
                <a:cubicBezTo>
                  <a:pt x="168" y="5"/>
                  <a:pt x="168" y="5"/>
                  <a:pt x="168" y="5"/>
                </a:cubicBezTo>
                <a:cubicBezTo>
                  <a:pt x="171" y="6"/>
                  <a:pt x="168" y="4"/>
                  <a:pt x="172" y="5"/>
                </a:cubicBezTo>
                <a:cubicBezTo>
                  <a:pt x="171" y="5"/>
                  <a:pt x="171" y="5"/>
                  <a:pt x="171" y="5"/>
                </a:cubicBezTo>
                <a:cubicBezTo>
                  <a:pt x="174" y="5"/>
                  <a:pt x="176" y="6"/>
                  <a:pt x="179" y="5"/>
                </a:cubicBezTo>
                <a:cubicBezTo>
                  <a:pt x="179" y="5"/>
                  <a:pt x="178" y="5"/>
                  <a:pt x="178" y="5"/>
                </a:cubicBezTo>
                <a:cubicBezTo>
                  <a:pt x="181" y="5"/>
                  <a:pt x="183" y="5"/>
                  <a:pt x="186" y="5"/>
                </a:cubicBezTo>
                <a:cubicBezTo>
                  <a:pt x="186" y="5"/>
                  <a:pt x="186" y="5"/>
                  <a:pt x="185" y="5"/>
                </a:cubicBezTo>
                <a:cubicBezTo>
                  <a:pt x="187" y="6"/>
                  <a:pt x="187" y="5"/>
                  <a:pt x="190" y="5"/>
                </a:cubicBezTo>
                <a:cubicBezTo>
                  <a:pt x="190" y="5"/>
                  <a:pt x="192" y="5"/>
                  <a:pt x="191" y="5"/>
                </a:cubicBezTo>
                <a:cubicBezTo>
                  <a:pt x="192" y="5"/>
                  <a:pt x="196" y="5"/>
                  <a:pt x="197" y="5"/>
                </a:cubicBezTo>
                <a:cubicBezTo>
                  <a:pt x="198" y="5"/>
                  <a:pt x="199" y="5"/>
                  <a:pt x="200" y="5"/>
                </a:cubicBezTo>
                <a:cubicBezTo>
                  <a:pt x="213" y="5"/>
                  <a:pt x="226" y="6"/>
                  <a:pt x="239" y="5"/>
                </a:cubicBezTo>
                <a:cubicBezTo>
                  <a:pt x="241" y="6"/>
                  <a:pt x="236" y="5"/>
                  <a:pt x="237" y="6"/>
                </a:cubicBezTo>
                <a:cubicBezTo>
                  <a:pt x="237" y="5"/>
                  <a:pt x="239" y="6"/>
                  <a:pt x="243" y="6"/>
                </a:cubicBezTo>
                <a:cubicBezTo>
                  <a:pt x="243" y="6"/>
                  <a:pt x="243" y="6"/>
                  <a:pt x="243" y="6"/>
                </a:cubicBezTo>
                <a:cubicBezTo>
                  <a:pt x="245" y="5"/>
                  <a:pt x="246" y="6"/>
                  <a:pt x="248" y="6"/>
                </a:cubicBezTo>
                <a:cubicBezTo>
                  <a:pt x="248" y="6"/>
                  <a:pt x="248" y="6"/>
                  <a:pt x="248" y="6"/>
                </a:cubicBezTo>
                <a:cubicBezTo>
                  <a:pt x="250" y="5"/>
                  <a:pt x="252" y="7"/>
                  <a:pt x="253" y="6"/>
                </a:cubicBezTo>
                <a:cubicBezTo>
                  <a:pt x="254" y="6"/>
                  <a:pt x="254" y="6"/>
                  <a:pt x="254" y="6"/>
                </a:cubicBezTo>
                <a:cubicBezTo>
                  <a:pt x="256" y="5"/>
                  <a:pt x="257" y="6"/>
                  <a:pt x="260" y="6"/>
                </a:cubicBezTo>
                <a:cubicBezTo>
                  <a:pt x="259" y="6"/>
                  <a:pt x="259" y="6"/>
                  <a:pt x="259" y="6"/>
                </a:cubicBezTo>
                <a:cubicBezTo>
                  <a:pt x="262" y="6"/>
                  <a:pt x="266" y="5"/>
                  <a:pt x="267" y="6"/>
                </a:cubicBezTo>
                <a:cubicBezTo>
                  <a:pt x="270" y="5"/>
                  <a:pt x="273" y="5"/>
                  <a:pt x="273" y="5"/>
                </a:cubicBezTo>
                <a:cubicBezTo>
                  <a:pt x="274" y="5"/>
                  <a:pt x="273" y="5"/>
                  <a:pt x="273" y="5"/>
                </a:cubicBezTo>
                <a:cubicBezTo>
                  <a:pt x="283" y="5"/>
                  <a:pt x="294" y="5"/>
                  <a:pt x="303" y="4"/>
                </a:cubicBezTo>
                <a:cubicBezTo>
                  <a:pt x="303" y="5"/>
                  <a:pt x="303" y="5"/>
                  <a:pt x="302" y="5"/>
                </a:cubicBezTo>
                <a:cubicBezTo>
                  <a:pt x="310" y="4"/>
                  <a:pt x="303" y="14"/>
                  <a:pt x="307" y="17"/>
                </a:cubicBezTo>
                <a:cubicBezTo>
                  <a:pt x="307" y="18"/>
                  <a:pt x="307" y="18"/>
                  <a:pt x="307" y="18"/>
                </a:cubicBezTo>
                <a:cubicBezTo>
                  <a:pt x="307" y="20"/>
                  <a:pt x="307" y="20"/>
                  <a:pt x="306" y="21"/>
                </a:cubicBezTo>
                <a:cubicBezTo>
                  <a:pt x="307" y="22"/>
                  <a:pt x="306" y="26"/>
                  <a:pt x="307" y="26"/>
                </a:cubicBezTo>
                <a:cubicBezTo>
                  <a:pt x="307" y="27"/>
                  <a:pt x="307" y="26"/>
                  <a:pt x="306" y="26"/>
                </a:cubicBezTo>
                <a:cubicBezTo>
                  <a:pt x="306" y="28"/>
                  <a:pt x="307" y="31"/>
                  <a:pt x="307" y="34"/>
                </a:cubicBezTo>
                <a:cubicBezTo>
                  <a:pt x="307" y="33"/>
                  <a:pt x="307" y="33"/>
                  <a:pt x="307" y="33"/>
                </a:cubicBezTo>
                <a:cubicBezTo>
                  <a:pt x="306" y="46"/>
                  <a:pt x="305" y="62"/>
                  <a:pt x="306" y="72"/>
                </a:cubicBezTo>
                <a:cubicBezTo>
                  <a:pt x="307" y="75"/>
                  <a:pt x="305" y="73"/>
                  <a:pt x="306" y="75"/>
                </a:cubicBezTo>
                <a:cubicBezTo>
                  <a:pt x="307" y="85"/>
                  <a:pt x="305" y="98"/>
                  <a:pt x="307" y="108"/>
                </a:cubicBezTo>
                <a:cubicBezTo>
                  <a:pt x="307" y="115"/>
                  <a:pt x="309" y="118"/>
                  <a:pt x="309" y="118"/>
                </a:cubicBezTo>
                <a:cubicBezTo>
                  <a:pt x="308" y="99"/>
                  <a:pt x="309" y="83"/>
                  <a:pt x="310" y="65"/>
                </a:cubicBezTo>
                <a:cubicBezTo>
                  <a:pt x="310" y="59"/>
                  <a:pt x="310" y="51"/>
                  <a:pt x="310" y="45"/>
                </a:cubicBezTo>
                <a:cubicBezTo>
                  <a:pt x="310" y="33"/>
                  <a:pt x="310" y="21"/>
                  <a:pt x="311" y="9"/>
                </a:cubicBezTo>
                <a:cubicBezTo>
                  <a:pt x="311" y="7"/>
                  <a:pt x="311" y="7"/>
                  <a:pt x="311" y="7"/>
                </a:cubicBezTo>
                <a:cubicBezTo>
                  <a:pt x="311" y="6"/>
                  <a:pt x="311" y="6"/>
                  <a:pt x="311" y="6"/>
                </a:cubicBezTo>
                <a:cubicBezTo>
                  <a:pt x="311" y="5"/>
                  <a:pt x="311" y="5"/>
                  <a:pt x="311" y="5"/>
                </a:cubicBezTo>
                <a:cubicBezTo>
                  <a:pt x="311" y="5"/>
                  <a:pt x="311" y="5"/>
                  <a:pt x="311" y="5"/>
                </a:cubicBezTo>
                <a:cubicBezTo>
                  <a:pt x="311" y="5"/>
                  <a:pt x="311" y="5"/>
                  <a:pt x="311" y="5"/>
                </a:cubicBezTo>
                <a:cubicBezTo>
                  <a:pt x="311" y="5"/>
                  <a:pt x="311" y="5"/>
                  <a:pt x="311" y="5"/>
                </a:cubicBezTo>
                <a:cubicBezTo>
                  <a:pt x="311" y="5"/>
                  <a:pt x="311" y="5"/>
                  <a:pt x="311" y="5"/>
                </a:cubicBezTo>
                <a:cubicBezTo>
                  <a:pt x="309" y="3"/>
                  <a:pt x="316" y="10"/>
                  <a:pt x="306" y="0"/>
                </a:cubicBezTo>
                <a:close/>
              </a:path>
            </a:pathLst>
          </a:custGeom>
          <a:solidFill>
            <a:srgbClr val="442A58"/>
          </a:solidFill>
          <a:ln w="9525">
            <a:noFill/>
            <a:round/>
            <a:headEnd/>
            <a:tailEnd/>
          </a:ln>
        </p:spPr>
        <p:txBody>
          <a:bodyPr vert="horz" wrap="square" lIns="36000" tIns="36000" rIns="36000" bIns="36000" numCol="1" anchor="ctr" anchorCtr="1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1200" b="1" u="sng">
              <a:solidFill>
                <a:prstClr val="black"/>
              </a:solidFill>
              <a:latin typeface="Segoe Print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06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909852" y="2183643"/>
            <a:ext cx="10317707" cy="2429300"/>
          </a:xfrm>
          <a:prstGeom prst="rect">
            <a:avLst/>
          </a:prstGeom>
          <a:gradFill flip="none" rotWithShape="1">
            <a:gsLst>
              <a:gs pos="0">
                <a:srgbClr val="D65C00"/>
              </a:gs>
              <a:gs pos="50000">
                <a:srgbClr val="FFCA00">
                  <a:shade val="67500"/>
                  <a:satMod val="115000"/>
                </a:srgbClr>
              </a:gs>
              <a:gs pos="100000">
                <a:srgbClr val="FFCA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852" y="2183643"/>
            <a:ext cx="10317707" cy="24293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reeform 439"/>
          <p:cNvSpPr>
            <a:spLocks/>
          </p:cNvSpPr>
          <p:nvPr userDrawn="1"/>
        </p:nvSpPr>
        <p:spPr bwMode="auto">
          <a:xfrm>
            <a:off x="582305" y="2101755"/>
            <a:ext cx="10936407" cy="2620370"/>
          </a:xfrm>
          <a:custGeom>
            <a:avLst/>
            <a:gdLst/>
            <a:ahLst/>
            <a:cxnLst>
              <a:cxn ang="0">
                <a:pos x="273" y="1"/>
              </a:cxn>
              <a:cxn ang="0">
                <a:pos x="238" y="1"/>
              </a:cxn>
              <a:cxn ang="0">
                <a:pos x="51" y="2"/>
              </a:cxn>
              <a:cxn ang="0">
                <a:pos x="10" y="2"/>
              </a:cxn>
              <a:cxn ang="0">
                <a:pos x="4" y="15"/>
              </a:cxn>
              <a:cxn ang="0">
                <a:pos x="4" y="97"/>
              </a:cxn>
              <a:cxn ang="0">
                <a:pos x="8" y="127"/>
              </a:cxn>
              <a:cxn ang="0">
                <a:pos x="9" y="127"/>
              </a:cxn>
              <a:cxn ang="0">
                <a:pos x="47" y="126"/>
              </a:cxn>
              <a:cxn ang="0">
                <a:pos x="78" y="126"/>
              </a:cxn>
              <a:cxn ang="0">
                <a:pos x="161" y="125"/>
              </a:cxn>
              <a:cxn ang="0">
                <a:pos x="191" y="125"/>
              </a:cxn>
              <a:cxn ang="0">
                <a:pos x="262" y="124"/>
              </a:cxn>
              <a:cxn ang="0">
                <a:pos x="279" y="124"/>
              </a:cxn>
              <a:cxn ang="0">
                <a:pos x="288" y="123"/>
              </a:cxn>
              <a:cxn ang="0">
                <a:pos x="278" y="122"/>
              </a:cxn>
              <a:cxn ang="0">
                <a:pos x="265" y="122"/>
              </a:cxn>
              <a:cxn ang="0">
                <a:pos x="236" y="121"/>
              </a:cxn>
              <a:cxn ang="0">
                <a:pos x="213" y="122"/>
              </a:cxn>
              <a:cxn ang="0">
                <a:pos x="211" y="119"/>
              </a:cxn>
              <a:cxn ang="0">
                <a:pos x="204" y="118"/>
              </a:cxn>
              <a:cxn ang="0">
                <a:pos x="196" y="120"/>
              </a:cxn>
              <a:cxn ang="0">
                <a:pos x="190" y="120"/>
              </a:cxn>
              <a:cxn ang="0">
                <a:pos x="178" y="120"/>
              </a:cxn>
              <a:cxn ang="0">
                <a:pos x="166" y="118"/>
              </a:cxn>
              <a:cxn ang="0">
                <a:pos x="156" y="119"/>
              </a:cxn>
              <a:cxn ang="0">
                <a:pos x="149" y="120"/>
              </a:cxn>
              <a:cxn ang="0">
                <a:pos x="134" y="120"/>
              </a:cxn>
              <a:cxn ang="0">
                <a:pos x="120" y="120"/>
              </a:cxn>
              <a:cxn ang="0">
                <a:pos x="117" y="119"/>
              </a:cxn>
              <a:cxn ang="0">
                <a:pos x="106" y="119"/>
              </a:cxn>
              <a:cxn ang="0">
                <a:pos x="70" y="119"/>
              </a:cxn>
              <a:cxn ang="0">
                <a:pos x="54" y="119"/>
              </a:cxn>
              <a:cxn ang="0">
                <a:pos x="25" y="120"/>
              </a:cxn>
              <a:cxn ang="0">
                <a:pos x="11" y="116"/>
              </a:cxn>
              <a:cxn ang="0">
                <a:pos x="10" y="102"/>
              </a:cxn>
              <a:cxn ang="0">
                <a:pos x="11" y="96"/>
              </a:cxn>
              <a:cxn ang="0">
                <a:pos x="10" y="88"/>
              </a:cxn>
              <a:cxn ang="0">
                <a:pos x="11" y="73"/>
              </a:cxn>
              <a:cxn ang="0">
                <a:pos x="11" y="46"/>
              </a:cxn>
              <a:cxn ang="0">
                <a:pos x="11" y="24"/>
              </a:cxn>
              <a:cxn ang="0">
                <a:pos x="10" y="8"/>
              </a:cxn>
              <a:cxn ang="0">
                <a:pos x="25" y="8"/>
              </a:cxn>
              <a:cxn ang="0">
                <a:pos x="36" y="7"/>
              </a:cxn>
              <a:cxn ang="0">
                <a:pos x="39" y="7"/>
              </a:cxn>
              <a:cxn ang="0">
                <a:pos x="62" y="7"/>
              </a:cxn>
              <a:cxn ang="0">
                <a:pos x="86" y="7"/>
              </a:cxn>
              <a:cxn ang="0">
                <a:pos x="99" y="6"/>
              </a:cxn>
              <a:cxn ang="0">
                <a:pos x="122" y="4"/>
              </a:cxn>
              <a:cxn ang="0">
                <a:pos x="142" y="5"/>
              </a:cxn>
              <a:cxn ang="0">
                <a:pos x="172" y="5"/>
              </a:cxn>
              <a:cxn ang="0">
                <a:pos x="190" y="5"/>
              </a:cxn>
              <a:cxn ang="0">
                <a:pos x="243" y="6"/>
              </a:cxn>
              <a:cxn ang="0">
                <a:pos x="260" y="6"/>
              </a:cxn>
              <a:cxn ang="0">
                <a:pos x="302" y="5"/>
              </a:cxn>
              <a:cxn ang="0">
                <a:pos x="307" y="34"/>
              </a:cxn>
              <a:cxn ang="0">
                <a:pos x="310" y="65"/>
              </a:cxn>
              <a:cxn ang="0">
                <a:pos x="311" y="5"/>
              </a:cxn>
            </a:cxnLst>
            <a:rect l="0" t="0" r="r" b="b"/>
            <a:pathLst>
              <a:path w="316" h="128">
                <a:moveTo>
                  <a:pt x="306" y="0"/>
                </a:moveTo>
                <a:cubicBezTo>
                  <a:pt x="306" y="0"/>
                  <a:pt x="306" y="0"/>
                  <a:pt x="306" y="0"/>
                </a:cubicBezTo>
                <a:cubicBezTo>
                  <a:pt x="301" y="0"/>
                  <a:pt x="301" y="0"/>
                  <a:pt x="301" y="0"/>
                </a:cubicBezTo>
                <a:cubicBezTo>
                  <a:pt x="292" y="0"/>
                  <a:pt x="292" y="0"/>
                  <a:pt x="292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75" y="0"/>
                  <a:pt x="274" y="0"/>
                  <a:pt x="273" y="1"/>
                </a:cubicBezTo>
                <a:cubicBezTo>
                  <a:pt x="273" y="0"/>
                  <a:pt x="273" y="0"/>
                  <a:pt x="273" y="0"/>
                </a:cubicBezTo>
                <a:cubicBezTo>
                  <a:pt x="271" y="1"/>
                  <a:pt x="271" y="1"/>
                  <a:pt x="271" y="1"/>
                </a:cubicBezTo>
                <a:cubicBezTo>
                  <a:pt x="269" y="1"/>
                  <a:pt x="270" y="0"/>
                  <a:pt x="271" y="0"/>
                </a:cubicBezTo>
                <a:cubicBezTo>
                  <a:pt x="261" y="0"/>
                  <a:pt x="253" y="0"/>
                  <a:pt x="243" y="0"/>
                </a:cubicBezTo>
                <a:cubicBezTo>
                  <a:pt x="243" y="1"/>
                  <a:pt x="239" y="0"/>
                  <a:pt x="238" y="1"/>
                </a:cubicBezTo>
                <a:cubicBezTo>
                  <a:pt x="238" y="1"/>
                  <a:pt x="238" y="1"/>
                  <a:pt x="238" y="1"/>
                </a:cubicBezTo>
                <a:cubicBezTo>
                  <a:pt x="232" y="1"/>
                  <a:pt x="232" y="1"/>
                  <a:pt x="226" y="0"/>
                </a:cubicBezTo>
                <a:cubicBezTo>
                  <a:pt x="200" y="0"/>
                  <a:pt x="176" y="0"/>
                  <a:pt x="151" y="0"/>
                </a:cubicBezTo>
                <a:cubicBezTo>
                  <a:pt x="126" y="0"/>
                  <a:pt x="101" y="1"/>
                  <a:pt x="75" y="1"/>
                </a:cubicBezTo>
                <a:cubicBezTo>
                  <a:pt x="71" y="2"/>
                  <a:pt x="65" y="1"/>
                  <a:pt x="61" y="3"/>
                </a:cubicBezTo>
                <a:cubicBezTo>
                  <a:pt x="61" y="2"/>
                  <a:pt x="61" y="2"/>
                  <a:pt x="61" y="2"/>
                </a:cubicBezTo>
                <a:cubicBezTo>
                  <a:pt x="57" y="3"/>
                  <a:pt x="56" y="2"/>
                  <a:pt x="51" y="2"/>
                </a:cubicBezTo>
                <a:cubicBezTo>
                  <a:pt x="51" y="2"/>
                  <a:pt x="49" y="2"/>
                  <a:pt x="50" y="2"/>
                </a:cubicBezTo>
                <a:cubicBezTo>
                  <a:pt x="48" y="3"/>
                  <a:pt x="47" y="1"/>
                  <a:pt x="44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37" y="3"/>
                  <a:pt x="45" y="2"/>
                  <a:pt x="36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0" y="2"/>
                  <a:pt x="10" y="2"/>
                  <a:pt x="10" y="2"/>
                </a:cubicBezTo>
                <a:cubicBezTo>
                  <a:pt x="8" y="2"/>
                  <a:pt x="8" y="2"/>
                  <a:pt x="8" y="2"/>
                </a:cubicBezTo>
                <a:cubicBezTo>
                  <a:pt x="1" y="8"/>
                  <a:pt x="6" y="5"/>
                  <a:pt x="4" y="7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0"/>
                  <a:pt x="5" y="10"/>
                  <a:pt x="5" y="11"/>
                </a:cubicBezTo>
                <a:cubicBezTo>
                  <a:pt x="4" y="12"/>
                  <a:pt x="5" y="15"/>
                  <a:pt x="5" y="17"/>
                </a:cubicBezTo>
                <a:cubicBezTo>
                  <a:pt x="4" y="16"/>
                  <a:pt x="4" y="16"/>
                  <a:pt x="4" y="15"/>
                </a:cubicBezTo>
                <a:cubicBezTo>
                  <a:pt x="4" y="20"/>
                  <a:pt x="4" y="24"/>
                  <a:pt x="4" y="29"/>
                </a:cubicBezTo>
                <a:cubicBezTo>
                  <a:pt x="4" y="34"/>
                  <a:pt x="3" y="39"/>
                  <a:pt x="4" y="42"/>
                </a:cubicBezTo>
                <a:cubicBezTo>
                  <a:pt x="4" y="41"/>
                  <a:pt x="4" y="44"/>
                  <a:pt x="4" y="45"/>
                </a:cubicBezTo>
                <a:cubicBezTo>
                  <a:pt x="5" y="48"/>
                  <a:pt x="3" y="54"/>
                  <a:pt x="4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70"/>
                  <a:pt x="3" y="84"/>
                  <a:pt x="4" y="97"/>
                </a:cubicBezTo>
                <a:cubicBezTo>
                  <a:pt x="4" y="104"/>
                  <a:pt x="3" y="112"/>
                  <a:pt x="4" y="120"/>
                </a:cubicBezTo>
                <a:cubicBezTo>
                  <a:pt x="4" y="122"/>
                  <a:pt x="4" y="120"/>
                  <a:pt x="4" y="122"/>
                </a:cubicBezTo>
                <a:cubicBezTo>
                  <a:pt x="4" y="124"/>
                  <a:pt x="4" y="122"/>
                  <a:pt x="4" y="122"/>
                </a:cubicBezTo>
                <a:cubicBezTo>
                  <a:pt x="4" y="123"/>
                  <a:pt x="4" y="123"/>
                  <a:pt x="4" y="123"/>
                </a:cubicBezTo>
                <a:cubicBezTo>
                  <a:pt x="4" y="123"/>
                  <a:pt x="4" y="123"/>
                  <a:pt x="4" y="123"/>
                </a:cubicBezTo>
                <a:cubicBezTo>
                  <a:pt x="0" y="119"/>
                  <a:pt x="9" y="128"/>
                  <a:pt x="8" y="127"/>
                </a:cubicBezTo>
                <a:cubicBezTo>
                  <a:pt x="8" y="127"/>
                  <a:pt x="8" y="127"/>
                  <a:pt x="8" y="127"/>
                </a:cubicBezTo>
                <a:cubicBezTo>
                  <a:pt x="8" y="127"/>
                  <a:pt x="8" y="127"/>
                  <a:pt x="8" y="127"/>
                </a:cubicBezTo>
                <a:cubicBezTo>
                  <a:pt x="8" y="127"/>
                  <a:pt x="8" y="127"/>
                  <a:pt x="8" y="127"/>
                </a:cubicBezTo>
                <a:cubicBezTo>
                  <a:pt x="8" y="127"/>
                  <a:pt x="8" y="127"/>
                  <a:pt x="8" y="127"/>
                </a:cubicBezTo>
                <a:cubicBezTo>
                  <a:pt x="8" y="127"/>
                  <a:pt x="8" y="127"/>
                  <a:pt x="8" y="127"/>
                </a:cubicBezTo>
                <a:cubicBezTo>
                  <a:pt x="9" y="127"/>
                  <a:pt x="9" y="127"/>
                  <a:pt x="9" y="127"/>
                </a:cubicBezTo>
                <a:cubicBezTo>
                  <a:pt x="10" y="127"/>
                  <a:pt x="10" y="127"/>
                  <a:pt x="10" y="127"/>
                </a:cubicBezTo>
                <a:cubicBezTo>
                  <a:pt x="14" y="127"/>
                  <a:pt x="14" y="127"/>
                  <a:pt x="14" y="127"/>
                </a:cubicBezTo>
                <a:cubicBezTo>
                  <a:pt x="21" y="127"/>
                  <a:pt x="21" y="127"/>
                  <a:pt x="21" y="127"/>
                </a:cubicBezTo>
                <a:cubicBezTo>
                  <a:pt x="22" y="127"/>
                  <a:pt x="23" y="127"/>
                  <a:pt x="23" y="127"/>
                </a:cubicBezTo>
                <a:cubicBezTo>
                  <a:pt x="28" y="127"/>
                  <a:pt x="36" y="126"/>
                  <a:pt x="41" y="127"/>
                </a:cubicBezTo>
                <a:cubicBezTo>
                  <a:pt x="39" y="126"/>
                  <a:pt x="45" y="126"/>
                  <a:pt x="47" y="126"/>
                </a:cubicBezTo>
                <a:cubicBezTo>
                  <a:pt x="48" y="126"/>
                  <a:pt x="48" y="126"/>
                  <a:pt x="47" y="127"/>
                </a:cubicBezTo>
                <a:cubicBezTo>
                  <a:pt x="52" y="126"/>
                  <a:pt x="54" y="126"/>
                  <a:pt x="59" y="127"/>
                </a:cubicBezTo>
                <a:cubicBezTo>
                  <a:pt x="61" y="127"/>
                  <a:pt x="62" y="126"/>
                  <a:pt x="65" y="126"/>
                </a:cubicBezTo>
                <a:cubicBezTo>
                  <a:pt x="66" y="127"/>
                  <a:pt x="70" y="126"/>
                  <a:pt x="73" y="126"/>
                </a:cubicBezTo>
                <a:cubicBezTo>
                  <a:pt x="72" y="126"/>
                  <a:pt x="76" y="125"/>
                  <a:pt x="79" y="125"/>
                </a:cubicBezTo>
                <a:cubicBezTo>
                  <a:pt x="78" y="126"/>
                  <a:pt x="78" y="126"/>
                  <a:pt x="78" y="126"/>
                </a:cubicBezTo>
                <a:cubicBezTo>
                  <a:pt x="87" y="126"/>
                  <a:pt x="99" y="127"/>
                  <a:pt x="109" y="126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20" y="126"/>
                  <a:pt x="131" y="126"/>
                  <a:pt x="141" y="125"/>
                </a:cubicBezTo>
                <a:cubicBezTo>
                  <a:pt x="144" y="126"/>
                  <a:pt x="148" y="126"/>
                  <a:pt x="151" y="126"/>
                </a:cubicBezTo>
                <a:cubicBezTo>
                  <a:pt x="154" y="125"/>
                  <a:pt x="156" y="125"/>
                  <a:pt x="158" y="125"/>
                </a:cubicBezTo>
                <a:cubicBezTo>
                  <a:pt x="159" y="124"/>
                  <a:pt x="160" y="125"/>
                  <a:pt x="161" y="125"/>
                </a:cubicBezTo>
                <a:cubicBezTo>
                  <a:pt x="165" y="125"/>
                  <a:pt x="170" y="126"/>
                  <a:pt x="174" y="125"/>
                </a:cubicBezTo>
                <a:cubicBezTo>
                  <a:pt x="174" y="126"/>
                  <a:pt x="174" y="126"/>
                  <a:pt x="174" y="126"/>
                </a:cubicBezTo>
                <a:cubicBezTo>
                  <a:pt x="177" y="125"/>
                  <a:pt x="183" y="125"/>
                  <a:pt x="187" y="125"/>
                </a:cubicBezTo>
                <a:cubicBezTo>
                  <a:pt x="188" y="125"/>
                  <a:pt x="192" y="124"/>
                  <a:pt x="190" y="124"/>
                </a:cubicBezTo>
                <a:cubicBezTo>
                  <a:pt x="192" y="124"/>
                  <a:pt x="191" y="125"/>
                  <a:pt x="193" y="124"/>
                </a:cubicBezTo>
                <a:cubicBezTo>
                  <a:pt x="191" y="125"/>
                  <a:pt x="191" y="125"/>
                  <a:pt x="191" y="125"/>
                </a:cubicBezTo>
                <a:cubicBezTo>
                  <a:pt x="201" y="125"/>
                  <a:pt x="209" y="125"/>
                  <a:pt x="218" y="124"/>
                </a:cubicBezTo>
                <a:cubicBezTo>
                  <a:pt x="220" y="125"/>
                  <a:pt x="226" y="124"/>
                  <a:pt x="231" y="125"/>
                </a:cubicBezTo>
                <a:cubicBezTo>
                  <a:pt x="234" y="124"/>
                  <a:pt x="239" y="125"/>
                  <a:pt x="242" y="124"/>
                </a:cubicBezTo>
                <a:cubicBezTo>
                  <a:pt x="242" y="124"/>
                  <a:pt x="242" y="124"/>
                  <a:pt x="242" y="124"/>
                </a:cubicBezTo>
                <a:cubicBezTo>
                  <a:pt x="246" y="124"/>
                  <a:pt x="251" y="124"/>
                  <a:pt x="256" y="125"/>
                </a:cubicBezTo>
                <a:cubicBezTo>
                  <a:pt x="259" y="125"/>
                  <a:pt x="259" y="124"/>
                  <a:pt x="262" y="124"/>
                </a:cubicBezTo>
                <a:cubicBezTo>
                  <a:pt x="262" y="124"/>
                  <a:pt x="262" y="124"/>
                  <a:pt x="262" y="124"/>
                </a:cubicBezTo>
                <a:cubicBezTo>
                  <a:pt x="264" y="124"/>
                  <a:pt x="265" y="123"/>
                  <a:pt x="266" y="123"/>
                </a:cubicBezTo>
                <a:cubicBezTo>
                  <a:pt x="268" y="123"/>
                  <a:pt x="268" y="123"/>
                  <a:pt x="270" y="123"/>
                </a:cubicBezTo>
                <a:cubicBezTo>
                  <a:pt x="269" y="123"/>
                  <a:pt x="267" y="124"/>
                  <a:pt x="266" y="125"/>
                </a:cubicBezTo>
                <a:cubicBezTo>
                  <a:pt x="269" y="125"/>
                  <a:pt x="272" y="124"/>
                  <a:pt x="274" y="124"/>
                </a:cubicBezTo>
                <a:cubicBezTo>
                  <a:pt x="277" y="124"/>
                  <a:pt x="279" y="124"/>
                  <a:pt x="279" y="124"/>
                </a:cubicBezTo>
                <a:cubicBezTo>
                  <a:pt x="279" y="124"/>
                  <a:pt x="281" y="124"/>
                  <a:pt x="279" y="124"/>
                </a:cubicBezTo>
                <a:cubicBezTo>
                  <a:pt x="281" y="124"/>
                  <a:pt x="283" y="124"/>
                  <a:pt x="284" y="124"/>
                </a:cubicBezTo>
                <a:cubicBezTo>
                  <a:pt x="283" y="124"/>
                  <a:pt x="283" y="124"/>
                  <a:pt x="283" y="124"/>
                </a:cubicBezTo>
                <a:cubicBezTo>
                  <a:pt x="283" y="123"/>
                  <a:pt x="285" y="123"/>
                  <a:pt x="285" y="123"/>
                </a:cubicBezTo>
                <a:cubicBezTo>
                  <a:pt x="284" y="123"/>
                  <a:pt x="284" y="123"/>
                  <a:pt x="283" y="123"/>
                </a:cubicBezTo>
                <a:cubicBezTo>
                  <a:pt x="283" y="122"/>
                  <a:pt x="287" y="122"/>
                  <a:pt x="288" y="123"/>
                </a:cubicBezTo>
                <a:cubicBezTo>
                  <a:pt x="289" y="123"/>
                  <a:pt x="285" y="124"/>
                  <a:pt x="287" y="124"/>
                </a:cubicBezTo>
                <a:cubicBezTo>
                  <a:pt x="292" y="123"/>
                  <a:pt x="292" y="123"/>
                  <a:pt x="292" y="123"/>
                </a:cubicBezTo>
                <a:cubicBezTo>
                  <a:pt x="291" y="123"/>
                  <a:pt x="289" y="123"/>
                  <a:pt x="290" y="122"/>
                </a:cubicBezTo>
                <a:cubicBezTo>
                  <a:pt x="288" y="123"/>
                  <a:pt x="288" y="123"/>
                  <a:pt x="288" y="123"/>
                </a:cubicBezTo>
                <a:cubicBezTo>
                  <a:pt x="288" y="122"/>
                  <a:pt x="288" y="122"/>
                  <a:pt x="288" y="122"/>
                </a:cubicBezTo>
                <a:cubicBezTo>
                  <a:pt x="284" y="122"/>
                  <a:pt x="281" y="122"/>
                  <a:pt x="278" y="122"/>
                </a:cubicBezTo>
                <a:cubicBezTo>
                  <a:pt x="279" y="123"/>
                  <a:pt x="279" y="123"/>
                  <a:pt x="279" y="123"/>
                </a:cubicBezTo>
                <a:cubicBezTo>
                  <a:pt x="277" y="123"/>
                  <a:pt x="275" y="123"/>
                  <a:pt x="273" y="123"/>
                </a:cubicBezTo>
                <a:cubicBezTo>
                  <a:pt x="274" y="123"/>
                  <a:pt x="273" y="122"/>
                  <a:pt x="273" y="122"/>
                </a:cubicBezTo>
                <a:cubicBezTo>
                  <a:pt x="272" y="122"/>
                  <a:pt x="272" y="122"/>
                  <a:pt x="271" y="122"/>
                </a:cubicBezTo>
                <a:cubicBezTo>
                  <a:pt x="272" y="121"/>
                  <a:pt x="272" y="121"/>
                  <a:pt x="272" y="121"/>
                </a:cubicBezTo>
                <a:cubicBezTo>
                  <a:pt x="271" y="122"/>
                  <a:pt x="266" y="122"/>
                  <a:pt x="265" y="122"/>
                </a:cubicBezTo>
                <a:cubicBezTo>
                  <a:pt x="265" y="122"/>
                  <a:pt x="265" y="122"/>
                  <a:pt x="265" y="122"/>
                </a:cubicBezTo>
                <a:cubicBezTo>
                  <a:pt x="262" y="121"/>
                  <a:pt x="266" y="122"/>
                  <a:pt x="264" y="122"/>
                </a:cubicBezTo>
                <a:cubicBezTo>
                  <a:pt x="262" y="122"/>
                  <a:pt x="263" y="121"/>
                  <a:pt x="261" y="121"/>
                </a:cubicBezTo>
                <a:cubicBezTo>
                  <a:pt x="258" y="121"/>
                  <a:pt x="252" y="122"/>
                  <a:pt x="248" y="121"/>
                </a:cubicBezTo>
                <a:cubicBezTo>
                  <a:pt x="245" y="121"/>
                  <a:pt x="242" y="121"/>
                  <a:pt x="239" y="122"/>
                </a:cubicBezTo>
                <a:cubicBezTo>
                  <a:pt x="236" y="122"/>
                  <a:pt x="239" y="121"/>
                  <a:pt x="236" y="121"/>
                </a:cubicBezTo>
                <a:cubicBezTo>
                  <a:pt x="237" y="121"/>
                  <a:pt x="236" y="121"/>
                  <a:pt x="236" y="120"/>
                </a:cubicBezTo>
                <a:cubicBezTo>
                  <a:pt x="236" y="121"/>
                  <a:pt x="231" y="120"/>
                  <a:pt x="233" y="121"/>
                </a:cubicBezTo>
                <a:cubicBezTo>
                  <a:pt x="229" y="121"/>
                  <a:pt x="225" y="121"/>
                  <a:pt x="221" y="121"/>
                </a:cubicBezTo>
                <a:cubicBezTo>
                  <a:pt x="222" y="121"/>
                  <a:pt x="223" y="120"/>
                  <a:pt x="221" y="120"/>
                </a:cubicBezTo>
                <a:cubicBezTo>
                  <a:pt x="219" y="121"/>
                  <a:pt x="216" y="121"/>
                  <a:pt x="213" y="121"/>
                </a:cubicBezTo>
                <a:cubicBezTo>
                  <a:pt x="213" y="121"/>
                  <a:pt x="214" y="121"/>
                  <a:pt x="213" y="122"/>
                </a:cubicBezTo>
                <a:cubicBezTo>
                  <a:pt x="213" y="122"/>
                  <a:pt x="212" y="122"/>
                  <a:pt x="211" y="122"/>
                </a:cubicBezTo>
                <a:cubicBezTo>
                  <a:pt x="211" y="122"/>
                  <a:pt x="211" y="121"/>
                  <a:pt x="208" y="121"/>
                </a:cubicBezTo>
                <a:cubicBezTo>
                  <a:pt x="209" y="120"/>
                  <a:pt x="213" y="121"/>
                  <a:pt x="212" y="120"/>
                </a:cubicBezTo>
                <a:cubicBezTo>
                  <a:pt x="213" y="119"/>
                  <a:pt x="219" y="119"/>
                  <a:pt x="220" y="120"/>
                </a:cubicBezTo>
                <a:cubicBezTo>
                  <a:pt x="223" y="119"/>
                  <a:pt x="218" y="119"/>
                  <a:pt x="218" y="119"/>
                </a:cubicBezTo>
                <a:cubicBezTo>
                  <a:pt x="216" y="119"/>
                  <a:pt x="215" y="119"/>
                  <a:pt x="211" y="119"/>
                </a:cubicBezTo>
                <a:cubicBezTo>
                  <a:pt x="211" y="120"/>
                  <a:pt x="212" y="120"/>
                  <a:pt x="210" y="120"/>
                </a:cubicBezTo>
                <a:cubicBezTo>
                  <a:pt x="207" y="121"/>
                  <a:pt x="206" y="119"/>
                  <a:pt x="205" y="119"/>
                </a:cubicBezTo>
                <a:cubicBezTo>
                  <a:pt x="207" y="119"/>
                  <a:pt x="207" y="119"/>
                  <a:pt x="207" y="119"/>
                </a:cubicBezTo>
                <a:cubicBezTo>
                  <a:pt x="204" y="119"/>
                  <a:pt x="204" y="119"/>
                  <a:pt x="201" y="119"/>
                </a:cubicBezTo>
                <a:cubicBezTo>
                  <a:pt x="201" y="118"/>
                  <a:pt x="205" y="119"/>
                  <a:pt x="206" y="119"/>
                </a:cubicBezTo>
                <a:cubicBezTo>
                  <a:pt x="204" y="118"/>
                  <a:pt x="204" y="118"/>
                  <a:pt x="204" y="118"/>
                </a:cubicBezTo>
                <a:cubicBezTo>
                  <a:pt x="200" y="118"/>
                  <a:pt x="203" y="119"/>
                  <a:pt x="199" y="118"/>
                </a:cubicBezTo>
                <a:cubicBezTo>
                  <a:pt x="200" y="118"/>
                  <a:pt x="200" y="118"/>
                  <a:pt x="200" y="118"/>
                </a:cubicBezTo>
                <a:cubicBezTo>
                  <a:pt x="197" y="118"/>
                  <a:pt x="197" y="118"/>
                  <a:pt x="197" y="118"/>
                </a:cubicBezTo>
                <a:cubicBezTo>
                  <a:pt x="197" y="119"/>
                  <a:pt x="198" y="119"/>
                  <a:pt x="200" y="119"/>
                </a:cubicBezTo>
                <a:cubicBezTo>
                  <a:pt x="199" y="120"/>
                  <a:pt x="198" y="119"/>
                  <a:pt x="195" y="120"/>
                </a:cubicBezTo>
                <a:cubicBezTo>
                  <a:pt x="194" y="120"/>
                  <a:pt x="196" y="120"/>
                  <a:pt x="196" y="120"/>
                </a:cubicBezTo>
                <a:cubicBezTo>
                  <a:pt x="197" y="121"/>
                  <a:pt x="194" y="121"/>
                  <a:pt x="193" y="121"/>
                </a:cubicBezTo>
                <a:cubicBezTo>
                  <a:pt x="190" y="121"/>
                  <a:pt x="191" y="120"/>
                  <a:pt x="190" y="120"/>
                </a:cubicBezTo>
                <a:cubicBezTo>
                  <a:pt x="191" y="120"/>
                  <a:pt x="193" y="120"/>
                  <a:pt x="193" y="120"/>
                </a:cubicBezTo>
                <a:cubicBezTo>
                  <a:pt x="196" y="119"/>
                  <a:pt x="191" y="119"/>
                  <a:pt x="193" y="118"/>
                </a:cubicBezTo>
                <a:cubicBezTo>
                  <a:pt x="191" y="118"/>
                  <a:pt x="191" y="119"/>
                  <a:pt x="190" y="119"/>
                </a:cubicBezTo>
                <a:cubicBezTo>
                  <a:pt x="190" y="119"/>
                  <a:pt x="189" y="119"/>
                  <a:pt x="190" y="120"/>
                </a:cubicBezTo>
                <a:cubicBezTo>
                  <a:pt x="185" y="121"/>
                  <a:pt x="187" y="118"/>
                  <a:pt x="183" y="119"/>
                </a:cubicBezTo>
                <a:cubicBezTo>
                  <a:pt x="184" y="120"/>
                  <a:pt x="177" y="120"/>
                  <a:pt x="180" y="121"/>
                </a:cubicBezTo>
                <a:cubicBezTo>
                  <a:pt x="179" y="122"/>
                  <a:pt x="178" y="122"/>
                  <a:pt x="177" y="122"/>
                </a:cubicBezTo>
                <a:cubicBezTo>
                  <a:pt x="178" y="121"/>
                  <a:pt x="175" y="121"/>
                  <a:pt x="177" y="120"/>
                </a:cubicBezTo>
                <a:cubicBezTo>
                  <a:pt x="175" y="120"/>
                  <a:pt x="175" y="120"/>
                  <a:pt x="175" y="120"/>
                </a:cubicBezTo>
                <a:cubicBezTo>
                  <a:pt x="178" y="120"/>
                  <a:pt x="178" y="120"/>
                  <a:pt x="178" y="120"/>
                </a:cubicBezTo>
                <a:cubicBezTo>
                  <a:pt x="176" y="119"/>
                  <a:pt x="173" y="119"/>
                  <a:pt x="172" y="118"/>
                </a:cubicBezTo>
                <a:cubicBezTo>
                  <a:pt x="170" y="119"/>
                  <a:pt x="173" y="119"/>
                  <a:pt x="170" y="119"/>
                </a:cubicBezTo>
                <a:cubicBezTo>
                  <a:pt x="171" y="119"/>
                  <a:pt x="170" y="118"/>
                  <a:pt x="169" y="118"/>
                </a:cubicBezTo>
                <a:cubicBezTo>
                  <a:pt x="171" y="119"/>
                  <a:pt x="169" y="119"/>
                  <a:pt x="167" y="120"/>
                </a:cubicBezTo>
                <a:cubicBezTo>
                  <a:pt x="165" y="120"/>
                  <a:pt x="163" y="119"/>
                  <a:pt x="164" y="119"/>
                </a:cubicBezTo>
                <a:cubicBezTo>
                  <a:pt x="166" y="118"/>
                  <a:pt x="166" y="118"/>
                  <a:pt x="166" y="118"/>
                </a:cubicBezTo>
                <a:cubicBezTo>
                  <a:pt x="164" y="119"/>
                  <a:pt x="165" y="118"/>
                  <a:pt x="163" y="118"/>
                </a:cubicBezTo>
                <a:cubicBezTo>
                  <a:pt x="163" y="118"/>
                  <a:pt x="162" y="119"/>
                  <a:pt x="161" y="120"/>
                </a:cubicBezTo>
                <a:cubicBezTo>
                  <a:pt x="160" y="120"/>
                  <a:pt x="159" y="119"/>
                  <a:pt x="158" y="119"/>
                </a:cubicBezTo>
                <a:cubicBezTo>
                  <a:pt x="160" y="119"/>
                  <a:pt x="160" y="119"/>
                  <a:pt x="160" y="119"/>
                </a:cubicBezTo>
                <a:cubicBezTo>
                  <a:pt x="157" y="119"/>
                  <a:pt x="160" y="118"/>
                  <a:pt x="157" y="118"/>
                </a:cubicBezTo>
                <a:cubicBezTo>
                  <a:pt x="156" y="119"/>
                  <a:pt x="156" y="119"/>
                  <a:pt x="156" y="119"/>
                </a:cubicBezTo>
                <a:cubicBezTo>
                  <a:pt x="155" y="119"/>
                  <a:pt x="155" y="118"/>
                  <a:pt x="156" y="118"/>
                </a:cubicBezTo>
                <a:cubicBezTo>
                  <a:pt x="155" y="119"/>
                  <a:pt x="153" y="118"/>
                  <a:pt x="153" y="119"/>
                </a:cubicBezTo>
                <a:cubicBezTo>
                  <a:pt x="152" y="118"/>
                  <a:pt x="152" y="118"/>
                  <a:pt x="152" y="118"/>
                </a:cubicBezTo>
                <a:cubicBezTo>
                  <a:pt x="151" y="118"/>
                  <a:pt x="150" y="119"/>
                  <a:pt x="148" y="119"/>
                </a:cubicBezTo>
                <a:cubicBezTo>
                  <a:pt x="149" y="119"/>
                  <a:pt x="150" y="119"/>
                  <a:pt x="152" y="119"/>
                </a:cubicBezTo>
                <a:cubicBezTo>
                  <a:pt x="153" y="120"/>
                  <a:pt x="150" y="120"/>
                  <a:pt x="149" y="120"/>
                </a:cubicBezTo>
                <a:cubicBezTo>
                  <a:pt x="149" y="119"/>
                  <a:pt x="146" y="120"/>
                  <a:pt x="144" y="120"/>
                </a:cubicBezTo>
                <a:cubicBezTo>
                  <a:pt x="143" y="119"/>
                  <a:pt x="142" y="119"/>
                  <a:pt x="142" y="119"/>
                </a:cubicBezTo>
                <a:cubicBezTo>
                  <a:pt x="141" y="119"/>
                  <a:pt x="141" y="119"/>
                  <a:pt x="141" y="119"/>
                </a:cubicBezTo>
                <a:cubicBezTo>
                  <a:pt x="141" y="118"/>
                  <a:pt x="138" y="120"/>
                  <a:pt x="136" y="119"/>
                </a:cubicBezTo>
                <a:cubicBezTo>
                  <a:pt x="137" y="119"/>
                  <a:pt x="137" y="119"/>
                  <a:pt x="136" y="118"/>
                </a:cubicBezTo>
                <a:cubicBezTo>
                  <a:pt x="138" y="119"/>
                  <a:pt x="133" y="119"/>
                  <a:pt x="134" y="120"/>
                </a:cubicBezTo>
                <a:cubicBezTo>
                  <a:pt x="131" y="120"/>
                  <a:pt x="134" y="119"/>
                  <a:pt x="134" y="118"/>
                </a:cubicBezTo>
                <a:cubicBezTo>
                  <a:pt x="132" y="119"/>
                  <a:pt x="130" y="118"/>
                  <a:pt x="129" y="119"/>
                </a:cubicBezTo>
                <a:cubicBezTo>
                  <a:pt x="131" y="119"/>
                  <a:pt x="129" y="119"/>
                  <a:pt x="128" y="120"/>
                </a:cubicBezTo>
                <a:cubicBezTo>
                  <a:pt x="125" y="120"/>
                  <a:pt x="129" y="119"/>
                  <a:pt x="127" y="119"/>
                </a:cubicBezTo>
                <a:cubicBezTo>
                  <a:pt x="125" y="119"/>
                  <a:pt x="124" y="120"/>
                  <a:pt x="126" y="120"/>
                </a:cubicBezTo>
                <a:cubicBezTo>
                  <a:pt x="124" y="120"/>
                  <a:pt x="122" y="121"/>
                  <a:pt x="120" y="120"/>
                </a:cubicBezTo>
                <a:cubicBezTo>
                  <a:pt x="120" y="120"/>
                  <a:pt x="124" y="120"/>
                  <a:pt x="123" y="120"/>
                </a:cubicBezTo>
                <a:cubicBezTo>
                  <a:pt x="119" y="119"/>
                  <a:pt x="121" y="121"/>
                  <a:pt x="117" y="121"/>
                </a:cubicBezTo>
                <a:cubicBezTo>
                  <a:pt x="119" y="121"/>
                  <a:pt x="117" y="122"/>
                  <a:pt x="115" y="123"/>
                </a:cubicBezTo>
                <a:cubicBezTo>
                  <a:pt x="111" y="123"/>
                  <a:pt x="117" y="122"/>
                  <a:pt x="115" y="122"/>
                </a:cubicBezTo>
                <a:cubicBezTo>
                  <a:pt x="114" y="122"/>
                  <a:pt x="114" y="122"/>
                  <a:pt x="114" y="122"/>
                </a:cubicBezTo>
                <a:cubicBezTo>
                  <a:pt x="112" y="121"/>
                  <a:pt x="119" y="120"/>
                  <a:pt x="117" y="119"/>
                </a:cubicBezTo>
                <a:cubicBezTo>
                  <a:pt x="115" y="120"/>
                  <a:pt x="115" y="120"/>
                  <a:pt x="115" y="120"/>
                </a:cubicBezTo>
                <a:cubicBezTo>
                  <a:pt x="115" y="119"/>
                  <a:pt x="116" y="119"/>
                  <a:pt x="115" y="119"/>
                </a:cubicBezTo>
                <a:cubicBezTo>
                  <a:pt x="115" y="119"/>
                  <a:pt x="111" y="119"/>
                  <a:pt x="111" y="119"/>
                </a:cubicBezTo>
                <a:cubicBezTo>
                  <a:pt x="110" y="120"/>
                  <a:pt x="112" y="119"/>
                  <a:pt x="112" y="119"/>
                </a:cubicBezTo>
                <a:cubicBezTo>
                  <a:pt x="110" y="119"/>
                  <a:pt x="109" y="120"/>
                  <a:pt x="106" y="120"/>
                </a:cubicBezTo>
                <a:cubicBezTo>
                  <a:pt x="108" y="120"/>
                  <a:pt x="105" y="119"/>
                  <a:pt x="106" y="119"/>
                </a:cubicBezTo>
                <a:cubicBezTo>
                  <a:pt x="105" y="119"/>
                  <a:pt x="106" y="120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6" y="119"/>
                  <a:pt x="87" y="119"/>
                  <a:pt x="80" y="120"/>
                </a:cubicBezTo>
                <a:cubicBezTo>
                  <a:pt x="79" y="120"/>
                  <a:pt x="77" y="120"/>
                  <a:pt x="73" y="119"/>
                </a:cubicBezTo>
                <a:cubicBezTo>
                  <a:pt x="75" y="119"/>
                  <a:pt x="73" y="120"/>
                  <a:pt x="72" y="120"/>
                </a:cubicBezTo>
                <a:cubicBezTo>
                  <a:pt x="70" y="119"/>
                  <a:pt x="70" y="119"/>
                  <a:pt x="70" y="119"/>
                </a:cubicBezTo>
                <a:cubicBezTo>
                  <a:pt x="68" y="119"/>
                  <a:pt x="65" y="120"/>
                  <a:pt x="63" y="120"/>
                </a:cubicBezTo>
                <a:cubicBezTo>
                  <a:pt x="63" y="120"/>
                  <a:pt x="63" y="120"/>
                  <a:pt x="63" y="119"/>
                </a:cubicBezTo>
                <a:cubicBezTo>
                  <a:pt x="61" y="119"/>
                  <a:pt x="61" y="120"/>
                  <a:pt x="60" y="120"/>
                </a:cubicBezTo>
                <a:cubicBezTo>
                  <a:pt x="58" y="119"/>
                  <a:pt x="58" y="119"/>
                  <a:pt x="58" y="119"/>
                </a:cubicBezTo>
                <a:cubicBezTo>
                  <a:pt x="58" y="120"/>
                  <a:pt x="58" y="120"/>
                  <a:pt x="58" y="120"/>
                </a:cubicBezTo>
                <a:cubicBezTo>
                  <a:pt x="56" y="120"/>
                  <a:pt x="54" y="120"/>
                  <a:pt x="54" y="119"/>
                </a:cubicBezTo>
                <a:cubicBezTo>
                  <a:pt x="53" y="119"/>
                  <a:pt x="52" y="120"/>
                  <a:pt x="53" y="120"/>
                </a:cubicBezTo>
                <a:cubicBezTo>
                  <a:pt x="51" y="119"/>
                  <a:pt x="46" y="119"/>
                  <a:pt x="42" y="120"/>
                </a:cubicBezTo>
                <a:cubicBezTo>
                  <a:pt x="44" y="120"/>
                  <a:pt x="44" y="120"/>
                  <a:pt x="44" y="121"/>
                </a:cubicBezTo>
                <a:cubicBezTo>
                  <a:pt x="44" y="121"/>
                  <a:pt x="43" y="120"/>
                  <a:pt x="42" y="121"/>
                </a:cubicBezTo>
                <a:cubicBezTo>
                  <a:pt x="42" y="121"/>
                  <a:pt x="40" y="120"/>
                  <a:pt x="42" y="120"/>
                </a:cubicBezTo>
                <a:cubicBezTo>
                  <a:pt x="37" y="119"/>
                  <a:pt x="31" y="120"/>
                  <a:pt x="25" y="120"/>
                </a:cubicBezTo>
                <a:cubicBezTo>
                  <a:pt x="24" y="120"/>
                  <a:pt x="24" y="120"/>
                  <a:pt x="23" y="120"/>
                </a:cubicBezTo>
                <a:cubicBezTo>
                  <a:pt x="20" y="119"/>
                  <a:pt x="15" y="120"/>
                  <a:pt x="11" y="120"/>
                </a:cubicBezTo>
                <a:cubicBezTo>
                  <a:pt x="12" y="120"/>
                  <a:pt x="11" y="120"/>
                  <a:pt x="11" y="121"/>
                </a:cubicBezTo>
                <a:cubicBezTo>
                  <a:pt x="11" y="121"/>
                  <a:pt x="11" y="120"/>
                  <a:pt x="11" y="120"/>
                </a:cubicBezTo>
                <a:cubicBezTo>
                  <a:pt x="11" y="119"/>
                  <a:pt x="11" y="117"/>
                  <a:pt x="11" y="116"/>
                </a:cubicBezTo>
                <a:cubicBezTo>
                  <a:pt x="11" y="116"/>
                  <a:pt x="11" y="116"/>
                  <a:pt x="11" y="116"/>
                </a:cubicBezTo>
                <a:cubicBezTo>
                  <a:pt x="10" y="115"/>
                  <a:pt x="10" y="113"/>
                  <a:pt x="10" y="111"/>
                </a:cubicBezTo>
                <a:cubicBezTo>
                  <a:pt x="10" y="112"/>
                  <a:pt x="10" y="112"/>
                  <a:pt x="10" y="112"/>
                </a:cubicBezTo>
                <a:cubicBezTo>
                  <a:pt x="11" y="110"/>
                  <a:pt x="11" y="109"/>
                  <a:pt x="11" y="107"/>
                </a:cubicBezTo>
                <a:cubicBezTo>
                  <a:pt x="10" y="107"/>
                  <a:pt x="11" y="103"/>
                  <a:pt x="10" y="103"/>
                </a:cubicBezTo>
                <a:cubicBezTo>
                  <a:pt x="10" y="102"/>
                  <a:pt x="10" y="103"/>
                  <a:pt x="10" y="102"/>
                </a:cubicBezTo>
                <a:cubicBezTo>
                  <a:pt x="10" y="102"/>
                  <a:pt x="10" y="102"/>
                  <a:pt x="10" y="102"/>
                </a:cubicBezTo>
                <a:cubicBezTo>
                  <a:pt x="10" y="100"/>
                  <a:pt x="10" y="100"/>
                  <a:pt x="10" y="100"/>
                </a:cubicBezTo>
                <a:cubicBezTo>
                  <a:pt x="10" y="100"/>
                  <a:pt x="11" y="100"/>
                  <a:pt x="11" y="101"/>
                </a:cubicBezTo>
                <a:cubicBezTo>
                  <a:pt x="11" y="98"/>
                  <a:pt x="10" y="100"/>
                  <a:pt x="10" y="99"/>
                </a:cubicBezTo>
                <a:cubicBezTo>
                  <a:pt x="10" y="96"/>
                  <a:pt x="10" y="97"/>
                  <a:pt x="10" y="96"/>
                </a:cubicBezTo>
                <a:cubicBezTo>
                  <a:pt x="11" y="96"/>
                  <a:pt x="10" y="97"/>
                  <a:pt x="10" y="98"/>
                </a:cubicBezTo>
                <a:cubicBezTo>
                  <a:pt x="11" y="99"/>
                  <a:pt x="10" y="96"/>
                  <a:pt x="11" y="96"/>
                </a:cubicBezTo>
                <a:cubicBezTo>
                  <a:pt x="11" y="96"/>
                  <a:pt x="10" y="96"/>
                  <a:pt x="10" y="94"/>
                </a:cubicBezTo>
                <a:cubicBezTo>
                  <a:pt x="10" y="93"/>
                  <a:pt x="10" y="90"/>
                  <a:pt x="11" y="90"/>
                </a:cubicBezTo>
                <a:cubicBezTo>
                  <a:pt x="10" y="89"/>
                  <a:pt x="10" y="88"/>
                  <a:pt x="10" y="87"/>
                </a:cubicBezTo>
                <a:cubicBezTo>
                  <a:pt x="10" y="88"/>
                  <a:pt x="10" y="90"/>
                  <a:pt x="10" y="90"/>
                </a:cubicBezTo>
                <a:cubicBezTo>
                  <a:pt x="9" y="89"/>
                  <a:pt x="9" y="87"/>
                  <a:pt x="10" y="87"/>
                </a:cubicBezTo>
                <a:cubicBezTo>
                  <a:pt x="10" y="88"/>
                  <a:pt x="10" y="88"/>
                  <a:pt x="10" y="88"/>
                </a:cubicBezTo>
                <a:cubicBezTo>
                  <a:pt x="10" y="87"/>
                  <a:pt x="10" y="84"/>
                  <a:pt x="9" y="86"/>
                </a:cubicBezTo>
                <a:cubicBezTo>
                  <a:pt x="10" y="84"/>
                  <a:pt x="10" y="84"/>
                  <a:pt x="10" y="84"/>
                </a:cubicBezTo>
                <a:cubicBezTo>
                  <a:pt x="10" y="83"/>
                  <a:pt x="10" y="81"/>
                  <a:pt x="9" y="79"/>
                </a:cubicBezTo>
                <a:cubicBezTo>
                  <a:pt x="10" y="79"/>
                  <a:pt x="11" y="81"/>
                  <a:pt x="11" y="78"/>
                </a:cubicBezTo>
                <a:cubicBezTo>
                  <a:pt x="10" y="75"/>
                  <a:pt x="10" y="75"/>
                  <a:pt x="10" y="75"/>
                </a:cubicBezTo>
                <a:cubicBezTo>
                  <a:pt x="10" y="74"/>
                  <a:pt x="10" y="73"/>
                  <a:pt x="11" y="73"/>
                </a:cubicBezTo>
                <a:cubicBezTo>
                  <a:pt x="11" y="69"/>
                  <a:pt x="9" y="69"/>
                  <a:pt x="10" y="65"/>
                </a:cubicBezTo>
                <a:cubicBezTo>
                  <a:pt x="10" y="67"/>
                  <a:pt x="10" y="65"/>
                  <a:pt x="11" y="64"/>
                </a:cubicBezTo>
                <a:cubicBezTo>
                  <a:pt x="10" y="63"/>
                  <a:pt x="10" y="63"/>
                  <a:pt x="10" y="63"/>
                </a:cubicBezTo>
                <a:cubicBezTo>
                  <a:pt x="10" y="63"/>
                  <a:pt x="11" y="64"/>
                  <a:pt x="10" y="65"/>
                </a:cubicBezTo>
                <a:cubicBezTo>
                  <a:pt x="10" y="65"/>
                  <a:pt x="10" y="63"/>
                  <a:pt x="10" y="63"/>
                </a:cubicBezTo>
                <a:cubicBezTo>
                  <a:pt x="11" y="59"/>
                  <a:pt x="10" y="52"/>
                  <a:pt x="11" y="46"/>
                </a:cubicBezTo>
                <a:cubicBezTo>
                  <a:pt x="10" y="47"/>
                  <a:pt x="11" y="44"/>
                  <a:pt x="10" y="43"/>
                </a:cubicBezTo>
                <a:cubicBezTo>
                  <a:pt x="11" y="43"/>
                  <a:pt x="10" y="40"/>
                  <a:pt x="11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6"/>
                  <a:pt x="8" y="34"/>
                  <a:pt x="10" y="32"/>
                </a:cubicBezTo>
                <a:cubicBezTo>
                  <a:pt x="10" y="30"/>
                  <a:pt x="10" y="32"/>
                  <a:pt x="10" y="33"/>
                </a:cubicBezTo>
                <a:cubicBezTo>
                  <a:pt x="11" y="31"/>
                  <a:pt x="10" y="26"/>
                  <a:pt x="11" y="24"/>
                </a:cubicBezTo>
                <a:cubicBezTo>
                  <a:pt x="10" y="24"/>
                  <a:pt x="10" y="25"/>
                  <a:pt x="9" y="23"/>
                </a:cubicBezTo>
                <a:cubicBezTo>
                  <a:pt x="10" y="21"/>
                  <a:pt x="10" y="17"/>
                  <a:pt x="10" y="18"/>
                </a:cubicBezTo>
                <a:cubicBezTo>
                  <a:pt x="10" y="16"/>
                  <a:pt x="10" y="16"/>
                  <a:pt x="10" y="14"/>
                </a:cubicBezTo>
                <a:cubicBezTo>
                  <a:pt x="10" y="14"/>
                  <a:pt x="10" y="15"/>
                  <a:pt x="11" y="16"/>
                </a:cubicBezTo>
                <a:cubicBezTo>
                  <a:pt x="11" y="13"/>
                  <a:pt x="10" y="11"/>
                  <a:pt x="10" y="9"/>
                </a:cubicBezTo>
                <a:cubicBezTo>
                  <a:pt x="10" y="9"/>
                  <a:pt x="10" y="8"/>
                  <a:pt x="10" y="8"/>
                </a:cubicBezTo>
                <a:cubicBezTo>
                  <a:pt x="11" y="8"/>
                  <a:pt x="13" y="7"/>
                  <a:pt x="13" y="8"/>
                </a:cubicBezTo>
                <a:cubicBezTo>
                  <a:pt x="14" y="7"/>
                  <a:pt x="17" y="8"/>
                  <a:pt x="18" y="7"/>
                </a:cubicBezTo>
                <a:cubicBezTo>
                  <a:pt x="17" y="7"/>
                  <a:pt x="18" y="7"/>
                  <a:pt x="18" y="7"/>
                </a:cubicBezTo>
                <a:cubicBezTo>
                  <a:pt x="19" y="7"/>
                  <a:pt x="20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8"/>
                  <a:pt x="25" y="7"/>
                  <a:pt x="25" y="8"/>
                </a:cubicBezTo>
                <a:cubicBezTo>
                  <a:pt x="24" y="7"/>
                  <a:pt x="27" y="8"/>
                  <a:pt x="27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31" y="7"/>
                  <a:pt x="29" y="7"/>
                  <a:pt x="32" y="7"/>
                </a:cubicBezTo>
                <a:cubicBezTo>
                  <a:pt x="34" y="7"/>
                  <a:pt x="33" y="7"/>
                  <a:pt x="32" y="7"/>
                </a:cubicBezTo>
                <a:cubicBezTo>
                  <a:pt x="34" y="8"/>
                  <a:pt x="35" y="7"/>
                  <a:pt x="37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36" y="7"/>
                  <a:pt x="37" y="7"/>
                  <a:pt x="37" y="7"/>
                </a:cubicBezTo>
                <a:cubicBezTo>
                  <a:pt x="37" y="7"/>
                  <a:pt x="38" y="7"/>
                  <a:pt x="39" y="7"/>
                </a:cubicBezTo>
                <a:cubicBezTo>
                  <a:pt x="39" y="7"/>
                  <a:pt x="39" y="7"/>
                  <a:pt x="39" y="7"/>
                </a:cubicBezTo>
                <a:cubicBezTo>
                  <a:pt x="38" y="7"/>
                  <a:pt x="37" y="7"/>
                  <a:pt x="37" y="7"/>
                </a:cubicBezTo>
                <a:cubicBezTo>
                  <a:pt x="37" y="7"/>
                  <a:pt x="38" y="7"/>
                  <a:pt x="39" y="7"/>
                </a:cubicBezTo>
                <a:cubicBezTo>
                  <a:pt x="39" y="7"/>
                  <a:pt x="39" y="7"/>
                  <a:pt x="39" y="7"/>
                </a:cubicBezTo>
                <a:cubicBezTo>
                  <a:pt x="40" y="7"/>
                  <a:pt x="40" y="7"/>
                  <a:pt x="40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1" y="8"/>
                  <a:pt x="44" y="7"/>
                  <a:pt x="44" y="7"/>
                </a:cubicBezTo>
                <a:cubicBezTo>
                  <a:pt x="48" y="8"/>
                  <a:pt x="56" y="7"/>
                  <a:pt x="59" y="7"/>
                </a:cubicBezTo>
                <a:cubicBezTo>
                  <a:pt x="58" y="7"/>
                  <a:pt x="58" y="7"/>
                  <a:pt x="59" y="7"/>
                </a:cubicBezTo>
                <a:cubicBezTo>
                  <a:pt x="60" y="7"/>
                  <a:pt x="62" y="7"/>
                  <a:pt x="62" y="7"/>
                </a:cubicBezTo>
                <a:cubicBezTo>
                  <a:pt x="63" y="7"/>
                  <a:pt x="63" y="7"/>
                  <a:pt x="65" y="7"/>
                </a:cubicBezTo>
                <a:cubicBezTo>
                  <a:pt x="66" y="7"/>
                  <a:pt x="66" y="7"/>
                  <a:pt x="65" y="7"/>
                </a:cubicBezTo>
                <a:cubicBezTo>
                  <a:pt x="69" y="8"/>
                  <a:pt x="74" y="6"/>
                  <a:pt x="79" y="7"/>
                </a:cubicBezTo>
                <a:cubicBezTo>
                  <a:pt x="78" y="7"/>
                  <a:pt x="78" y="7"/>
                  <a:pt x="77" y="7"/>
                </a:cubicBezTo>
                <a:cubicBezTo>
                  <a:pt x="81" y="7"/>
                  <a:pt x="84" y="7"/>
                  <a:pt x="87" y="6"/>
                </a:cubicBezTo>
                <a:cubicBezTo>
                  <a:pt x="87" y="6"/>
                  <a:pt x="87" y="7"/>
                  <a:pt x="86" y="7"/>
                </a:cubicBezTo>
                <a:cubicBezTo>
                  <a:pt x="89" y="7"/>
                  <a:pt x="91" y="7"/>
                  <a:pt x="93" y="6"/>
                </a:cubicBezTo>
                <a:cubicBezTo>
                  <a:pt x="91" y="6"/>
                  <a:pt x="92" y="6"/>
                  <a:pt x="91" y="6"/>
                </a:cubicBezTo>
                <a:cubicBezTo>
                  <a:pt x="90" y="6"/>
                  <a:pt x="93" y="5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7" y="6"/>
                  <a:pt x="97" y="5"/>
                  <a:pt x="99" y="5"/>
                </a:cubicBezTo>
                <a:cubicBezTo>
                  <a:pt x="101" y="6"/>
                  <a:pt x="98" y="6"/>
                  <a:pt x="99" y="6"/>
                </a:cubicBezTo>
                <a:cubicBezTo>
                  <a:pt x="99" y="7"/>
                  <a:pt x="104" y="6"/>
                  <a:pt x="105" y="7"/>
                </a:cubicBezTo>
                <a:cubicBezTo>
                  <a:pt x="105" y="6"/>
                  <a:pt x="106" y="6"/>
                  <a:pt x="106" y="6"/>
                </a:cubicBezTo>
                <a:cubicBezTo>
                  <a:pt x="108" y="6"/>
                  <a:pt x="107" y="6"/>
                  <a:pt x="108" y="6"/>
                </a:cubicBezTo>
                <a:cubicBezTo>
                  <a:pt x="113" y="5"/>
                  <a:pt x="113" y="5"/>
                  <a:pt x="113" y="5"/>
                </a:cubicBezTo>
                <a:cubicBezTo>
                  <a:pt x="113" y="5"/>
                  <a:pt x="115" y="6"/>
                  <a:pt x="114" y="6"/>
                </a:cubicBezTo>
                <a:cubicBezTo>
                  <a:pt x="117" y="6"/>
                  <a:pt x="120" y="5"/>
                  <a:pt x="122" y="4"/>
                </a:cubicBezTo>
                <a:cubicBezTo>
                  <a:pt x="123" y="4"/>
                  <a:pt x="127" y="4"/>
                  <a:pt x="129" y="4"/>
                </a:cubicBezTo>
                <a:cubicBezTo>
                  <a:pt x="129" y="4"/>
                  <a:pt x="127" y="4"/>
                  <a:pt x="127" y="4"/>
                </a:cubicBezTo>
                <a:cubicBezTo>
                  <a:pt x="129" y="5"/>
                  <a:pt x="129" y="5"/>
                  <a:pt x="129" y="5"/>
                </a:cubicBezTo>
                <a:cubicBezTo>
                  <a:pt x="126" y="5"/>
                  <a:pt x="129" y="6"/>
                  <a:pt x="128" y="6"/>
                </a:cubicBezTo>
                <a:cubicBezTo>
                  <a:pt x="130" y="6"/>
                  <a:pt x="135" y="6"/>
                  <a:pt x="138" y="6"/>
                </a:cubicBezTo>
                <a:cubicBezTo>
                  <a:pt x="136" y="5"/>
                  <a:pt x="143" y="6"/>
                  <a:pt x="142" y="5"/>
                </a:cubicBezTo>
                <a:cubicBezTo>
                  <a:pt x="146" y="5"/>
                  <a:pt x="144" y="6"/>
                  <a:pt x="146" y="6"/>
                </a:cubicBezTo>
                <a:cubicBezTo>
                  <a:pt x="150" y="5"/>
                  <a:pt x="153" y="6"/>
                  <a:pt x="157" y="6"/>
                </a:cubicBezTo>
                <a:cubicBezTo>
                  <a:pt x="157" y="6"/>
                  <a:pt x="157" y="6"/>
                  <a:pt x="157" y="6"/>
                </a:cubicBezTo>
                <a:cubicBezTo>
                  <a:pt x="160" y="5"/>
                  <a:pt x="165" y="6"/>
                  <a:pt x="168" y="5"/>
                </a:cubicBezTo>
                <a:cubicBezTo>
                  <a:pt x="168" y="5"/>
                  <a:pt x="168" y="5"/>
                  <a:pt x="168" y="5"/>
                </a:cubicBezTo>
                <a:cubicBezTo>
                  <a:pt x="171" y="6"/>
                  <a:pt x="168" y="4"/>
                  <a:pt x="172" y="5"/>
                </a:cubicBezTo>
                <a:cubicBezTo>
                  <a:pt x="171" y="5"/>
                  <a:pt x="171" y="5"/>
                  <a:pt x="171" y="5"/>
                </a:cubicBezTo>
                <a:cubicBezTo>
                  <a:pt x="174" y="5"/>
                  <a:pt x="176" y="6"/>
                  <a:pt x="179" y="5"/>
                </a:cubicBezTo>
                <a:cubicBezTo>
                  <a:pt x="179" y="5"/>
                  <a:pt x="178" y="5"/>
                  <a:pt x="178" y="5"/>
                </a:cubicBezTo>
                <a:cubicBezTo>
                  <a:pt x="181" y="5"/>
                  <a:pt x="183" y="5"/>
                  <a:pt x="186" y="5"/>
                </a:cubicBezTo>
                <a:cubicBezTo>
                  <a:pt x="186" y="5"/>
                  <a:pt x="186" y="5"/>
                  <a:pt x="185" y="5"/>
                </a:cubicBezTo>
                <a:cubicBezTo>
                  <a:pt x="187" y="6"/>
                  <a:pt x="187" y="5"/>
                  <a:pt x="190" y="5"/>
                </a:cubicBezTo>
                <a:cubicBezTo>
                  <a:pt x="190" y="5"/>
                  <a:pt x="192" y="5"/>
                  <a:pt x="191" y="5"/>
                </a:cubicBezTo>
                <a:cubicBezTo>
                  <a:pt x="192" y="5"/>
                  <a:pt x="196" y="5"/>
                  <a:pt x="197" y="5"/>
                </a:cubicBezTo>
                <a:cubicBezTo>
                  <a:pt x="198" y="5"/>
                  <a:pt x="199" y="5"/>
                  <a:pt x="200" y="5"/>
                </a:cubicBezTo>
                <a:cubicBezTo>
                  <a:pt x="213" y="5"/>
                  <a:pt x="226" y="6"/>
                  <a:pt x="239" y="5"/>
                </a:cubicBezTo>
                <a:cubicBezTo>
                  <a:pt x="241" y="6"/>
                  <a:pt x="236" y="5"/>
                  <a:pt x="237" y="6"/>
                </a:cubicBezTo>
                <a:cubicBezTo>
                  <a:pt x="237" y="5"/>
                  <a:pt x="239" y="6"/>
                  <a:pt x="243" y="6"/>
                </a:cubicBezTo>
                <a:cubicBezTo>
                  <a:pt x="243" y="6"/>
                  <a:pt x="243" y="6"/>
                  <a:pt x="243" y="6"/>
                </a:cubicBezTo>
                <a:cubicBezTo>
                  <a:pt x="245" y="5"/>
                  <a:pt x="246" y="6"/>
                  <a:pt x="248" y="6"/>
                </a:cubicBezTo>
                <a:cubicBezTo>
                  <a:pt x="248" y="6"/>
                  <a:pt x="248" y="6"/>
                  <a:pt x="248" y="6"/>
                </a:cubicBezTo>
                <a:cubicBezTo>
                  <a:pt x="250" y="5"/>
                  <a:pt x="252" y="7"/>
                  <a:pt x="253" y="6"/>
                </a:cubicBezTo>
                <a:cubicBezTo>
                  <a:pt x="254" y="6"/>
                  <a:pt x="254" y="6"/>
                  <a:pt x="254" y="6"/>
                </a:cubicBezTo>
                <a:cubicBezTo>
                  <a:pt x="256" y="5"/>
                  <a:pt x="257" y="6"/>
                  <a:pt x="260" y="6"/>
                </a:cubicBezTo>
                <a:cubicBezTo>
                  <a:pt x="259" y="6"/>
                  <a:pt x="259" y="6"/>
                  <a:pt x="259" y="6"/>
                </a:cubicBezTo>
                <a:cubicBezTo>
                  <a:pt x="262" y="6"/>
                  <a:pt x="266" y="5"/>
                  <a:pt x="267" y="6"/>
                </a:cubicBezTo>
                <a:cubicBezTo>
                  <a:pt x="270" y="5"/>
                  <a:pt x="273" y="5"/>
                  <a:pt x="273" y="5"/>
                </a:cubicBezTo>
                <a:cubicBezTo>
                  <a:pt x="274" y="5"/>
                  <a:pt x="273" y="5"/>
                  <a:pt x="273" y="5"/>
                </a:cubicBezTo>
                <a:cubicBezTo>
                  <a:pt x="283" y="5"/>
                  <a:pt x="294" y="5"/>
                  <a:pt x="303" y="4"/>
                </a:cubicBezTo>
                <a:cubicBezTo>
                  <a:pt x="303" y="5"/>
                  <a:pt x="303" y="5"/>
                  <a:pt x="302" y="5"/>
                </a:cubicBezTo>
                <a:cubicBezTo>
                  <a:pt x="310" y="4"/>
                  <a:pt x="303" y="14"/>
                  <a:pt x="307" y="17"/>
                </a:cubicBezTo>
                <a:cubicBezTo>
                  <a:pt x="307" y="18"/>
                  <a:pt x="307" y="18"/>
                  <a:pt x="307" y="18"/>
                </a:cubicBezTo>
                <a:cubicBezTo>
                  <a:pt x="307" y="20"/>
                  <a:pt x="307" y="20"/>
                  <a:pt x="306" y="21"/>
                </a:cubicBezTo>
                <a:cubicBezTo>
                  <a:pt x="307" y="22"/>
                  <a:pt x="306" y="26"/>
                  <a:pt x="307" y="26"/>
                </a:cubicBezTo>
                <a:cubicBezTo>
                  <a:pt x="307" y="27"/>
                  <a:pt x="307" y="26"/>
                  <a:pt x="306" y="26"/>
                </a:cubicBezTo>
                <a:cubicBezTo>
                  <a:pt x="306" y="28"/>
                  <a:pt x="307" y="31"/>
                  <a:pt x="307" y="34"/>
                </a:cubicBezTo>
                <a:cubicBezTo>
                  <a:pt x="307" y="33"/>
                  <a:pt x="307" y="33"/>
                  <a:pt x="307" y="33"/>
                </a:cubicBezTo>
                <a:cubicBezTo>
                  <a:pt x="306" y="46"/>
                  <a:pt x="305" y="62"/>
                  <a:pt x="306" y="72"/>
                </a:cubicBezTo>
                <a:cubicBezTo>
                  <a:pt x="307" y="75"/>
                  <a:pt x="305" y="73"/>
                  <a:pt x="306" y="75"/>
                </a:cubicBezTo>
                <a:cubicBezTo>
                  <a:pt x="307" y="85"/>
                  <a:pt x="305" y="98"/>
                  <a:pt x="307" y="108"/>
                </a:cubicBezTo>
                <a:cubicBezTo>
                  <a:pt x="307" y="115"/>
                  <a:pt x="309" y="118"/>
                  <a:pt x="309" y="118"/>
                </a:cubicBezTo>
                <a:cubicBezTo>
                  <a:pt x="308" y="99"/>
                  <a:pt x="309" y="83"/>
                  <a:pt x="310" y="65"/>
                </a:cubicBezTo>
                <a:cubicBezTo>
                  <a:pt x="310" y="59"/>
                  <a:pt x="310" y="51"/>
                  <a:pt x="310" y="45"/>
                </a:cubicBezTo>
                <a:cubicBezTo>
                  <a:pt x="310" y="33"/>
                  <a:pt x="310" y="21"/>
                  <a:pt x="311" y="9"/>
                </a:cubicBezTo>
                <a:cubicBezTo>
                  <a:pt x="311" y="7"/>
                  <a:pt x="311" y="7"/>
                  <a:pt x="311" y="7"/>
                </a:cubicBezTo>
                <a:cubicBezTo>
                  <a:pt x="311" y="6"/>
                  <a:pt x="311" y="6"/>
                  <a:pt x="311" y="6"/>
                </a:cubicBezTo>
                <a:cubicBezTo>
                  <a:pt x="311" y="5"/>
                  <a:pt x="311" y="5"/>
                  <a:pt x="311" y="5"/>
                </a:cubicBezTo>
                <a:cubicBezTo>
                  <a:pt x="311" y="5"/>
                  <a:pt x="311" y="5"/>
                  <a:pt x="311" y="5"/>
                </a:cubicBezTo>
                <a:cubicBezTo>
                  <a:pt x="311" y="5"/>
                  <a:pt x="311" y="5"/>
                  <a:pt x="311" y="5"/>
                </a:cubicBezTo>
                <a:cubicBezTo>
                  <a:pt x="311" y="5"/>
                  <a:pt x="311" y="5"/>
                  <a:pt x="311" y="5"/>
                </a:cubicBezTo>
                <a:cubicBezTo>
                  <a:pt x="311" y="5"/>
                  <a:pt x="311" y="5"/>
                  <a:pt x="311" y="5"/>
                </a:cubicBezTo>
                <a:cubicBezTo>
                  <a:pt x="309" y="3"/>
                  <a:pt x="316" y="10"/>
                  <a:pt x="306" y="0"/>
                </a:cubicBezTo>
                <a:close/>
              </a:path>
            </a:pathLst>
          </a:custGeom>
          <a:solidFill>
            <a:srgbClr val="442A58"/>
          </a:solidFill>
          <a:ln w="9525">
            <a:noFill/>
            <a:round/>
            <a:headEnd/>
            <a:tailEnd/>
          </a:ln>
        </p:spPr>
        <p:txBody>
          <a:bodyPr vert="horz" wrap="square" lIns="36000" tIns="36000" rIns="36000" bIns="36000" numCol="1" anchor="ctr" anchorCtr="1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1200" b="1" u="sng">
              <a:solidFill>
                <a:prstClr val="black"/>
              </a:solidFill>
              <a:latin typeface="Segoe Print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6275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14989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7030A0"/>
              </a:buClr>
              <a:buFontTx/>
              <a:buBlip>
                <a:blip r:embed="rId2"/>
              </a:buBlip>
              <a:defRPr>
                <a:latin typeface="+mn-lt"/>
              </a:defRPr>
            </a:lvl1pPr>
            <a:lvl2pPr marL="742950" indent="-285750">
              <a:buClr>
                <a:srgbClr val="7030A0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5485205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4397338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1674590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3575486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6100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487256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22628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14989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7030A0"/>
              </a:buClr>
              <a:buFontTx/>
              <a:buBlip>
                <a:blip r:embed="rId2"/>
              </a:buBlip>
              <a:defRPr>
                <a:latin typeface="+mn-lt"/>
              </a:defRPr>
            </a:lvl1pPr>
            <a:lvl2pPr marL="742950" indent="-285750">
              <a:buClr>
                <a:srgbClr val="7030A0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0065952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7613766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774555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000" l="31544" r="100000">
                        <a14:foregroundMark x1="44631" y1="91143" x2="44631" y2="91143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88721" y="4215684"/>
            <a:ext cx="2420721" cy="213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175" l="0" r="67577">
                        <a14:foregroundMark x1="46758" y1="69126" x2="46758" y2="69126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13802" y="4114800"/>
            <a:ext cx="2381399" cy="223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97600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2032000" y="1295400"/>
            <a:ext cx="7981803" cy="4800600"/>
          </a:xfrm>
          <a:prstGeom prst="rect">
            <a:avLst/>
          </a:prstGeom>
          <a:gradFill flip="none" rotWithShape="1">
            <a:gsLst>
              <a:gs pos="0">
                <a:srgbClr val="D65C00"/>
              </a:gs>
              <a:gs pos="50000">
                <a:srgbClr val="FFCA00">
                  <a:shade val="67500"/>
                  <a:satMod val="115000"/>
                </a:srgbClr>
              </a:gs>
              <a:gs pos="100000">
                <a:srgbClr val="FFCA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" name="Freeform 439"/>
          <p:cNvSpPr>
            <a:spLocks/>
          </p:cNvSpPr>
          <p:nvPr userDrawn="1"/>
        </p:nvSpPr>
        <p:spPr bwMode="auto">
          <a:xfrm>
            <a:off x="1828801" y="1143000"/>
            <a:ext cx="8432800" cy="5204116"/>
          </a:xfrm>
          <a:custGeom>
            <a:avLst/>
            <a:gdLst/>
            <a:ahLst/>
            <a:cxnLst>
              <a:cxn ang="0">
                <a:pos x="273" y="1"/>
              </a:cxn>
              <a:cxn ang="0">
                <a:pos x="238" y="1"/>
              </a:cxn>
              <a:cxn ang="0">
                <a:pos x="51" y="2"/>
              </a:cxn>
              <a:cxn ang="0">
                <a:pos x="10" y="2"/>
              </a:cxn>
              <a:cxn ang="0">
                <a:pos x="4" y="15"/>
              </a:cxn>
              <a:cxn ang="0">
                <a:pos x="4" y="97"/>
              </a:cxn>
              <a:cxn ang="0">
                <a:pos x="8" y="127"/>
              </a:cxn>
              <a:cxn ang="0">
                <a:pos x="9" y="127"/>
              </a:cxn>
              <a:cxn ang="0">
                <a:pos x="47" y="126"/>
              </a:cxn>
              <a:cxn ang="0">
                <a:pos x="78" y="126"/>
              </a:cxn>
              <a:cxn ang="0">
                <a:pos x="161" y="125"/>
              </a:cxn>
              <a:cxn ang="0">
                <a:pos x="191" y="125"/>
              </a:cxn>
              <a:cxn ang="0">
                <a:pos x="262" y="124"/>
              </a:cxn>
              <a:cxn ang="0">
                <a:pos x="279" y="124"/>
              </a:cxn>
              <a:cxn ang="0">
                <a:pos x="288" y="123"/>
              </a:cxn>
              <a:cxn ang="0">
                <a:pos x="278" y="122"/>
              </a:cxn>
              <a:cxn ang="0">
                <a:pos x="265" y="122"/>
              </a:cxn>
              <a:cxn ang="0">
                <a:pos x="236" y="121"/>
              </a:cxn>
              <a:cxn ang="0">
                <a:pos x="213" y="122"/>
              </a:cxn>
              <a:cxn ang="0">
                <a:pos x="211" y="119"/>
              </a:cxn>
              <a:cxn ang="0">
                <a:pos x="204" y="118"/>
              </a:cxn>
              <a:cxn ang="0">
                <a:pos x="196" y="120"/>
              </a:cxn>
              <a:cxn ang="0">
                <a:pos x="190" y="120"/>
              </a:cxn>
              <a:cxn ang="0">
                <a:pos x="178" y="120"/>
              </a:cxn>
              <a:cxn ang="0">
                <a:pos x="166" y="118"/>
              </a:cxn>
              <a:cxn ang="0">
                <a:pos x="156" y="119"/>
              </a:cxn>
              <a:cxn ang="0">
                <a:pos x="149" y="120"/>
              </a:cxn>
              <a:cxn ang="0">
                <a:pos x="134" y="120"/>
              </a:cxn>
              <a:cxn ang="0">
                <a:pos x="120" y="120"/>
              </a:cxn>
              <a:cxn ang="0">
                <a:pos x="117" y="119"/>
              </a:cxn>
              <a:cxn ang="0">
                <a:pos x="106" y="119"/>
              </a:cxn>
              <a:cxn ang="0">
                <a:pos x="70" y="119"/>
              </a:cxn>
              <a:cxn ang="0">
                <a:pos x="54" y="119"/>
              </a:cxn>
              <a:cxn ang="0">
                <a:pos x="25" y="120"/>
              </a:cxn>
              <a:cxn ang="0">
                <a:pos x="11" y="116"/>
              </a:cxn>
              <a:cxn ang="0">
                <a:pos x="10" y="102"/>
              </a:cxn>
              <a:cxn ang="0">
                <a:pos x="11" y="96"/>
              </a:cxn>
              <a:cxn ang="0">
                <a:pos x="10" y="88"/>
              </a:cxn>
              <a:cxn ang="0">
                <a:pos x="11" y="73"/>
              </a:cxn>
              <a:cxn ang="0">
                <a:pos x="11" y="46"/>
              </a:cxn>
              <a:cxn ang="0">
                <a:pos x="11" y="24"/>
              </a:cxn>
              <a:cxn ang="0">
                <a:pos x="10" y="8"/>
              </a:cxn>
              <a:cxn ang="0">
                <a:pos x="25" y="8"/>
              </a:cxn>
              <a:cxn ang="0">
                <a:pos x="36" y="7"/>
              </a:cxn>
              <a:cxn ang="0">
                <a:pos x="39" y="7"/>
              </a:cxn>
              <a:cxn ang="0">
                <a:pos x="62" y="7"/>
              </a:cxn>
              <a:cxn ang="0">
                <a:pos x="86" y="7"/>
              </a:cxn>
              <a:cxn ang="0">
                <a:pos x="99" y="6"/>
              </a:cxn>
              <a:cxn ang="0">
                <a:pos x="122" y="4"/>
              </a:cxn>
              <a:cxn ang="0">
                <a:pos x="142" y="5"/>
              </a:cxn>
              <a:cxn ang="0">
                <a:pos x="172" y="5"/>
              </a:cxn>
              <a:cxn ang="0">
                <a:pos x="190" y="5"/>
              </a:cxn>
              <a:cxn ang="0">
                <a:pos x="243" y="6"/>
              </a:cxn>
              <a:cxn ang="0">
                <a:pos x="260" y="6"/>
              </a:cxn>
              <a:cxn ang="0">
                <a:pos x="302" y="5"/>
              </a:cxn>
              <a:cxn ang="0">
                <a:pos x="307" y="34"/>
              </a:cxn>
              <a:cxn ang="0">
                <a:pos x="310" y="65"/>
              </a:cxn>
              <a:cxn ang="0">
                <a:pos x="311" y="5"/>
              </a:cxn>
            </a:cxnLst>
            <a:rect l="0" t="0" r="r" b="b"/>
            <a:pathLst>
              <a:path w="316" h="128">
                <a:moveTo>
                  <a:pt x="306" y="0"/>
                </a:moveTo>
                <a:cubicBezTo>
                  <a:pt x="306" y="0"/>
                  <a:pt x="306" y="0"/>
                  <a:pt x="306" y="0"/>
                </a:cubicBezTo>
                <a:cubicBezTo>
                  <a:pt x="301" y="0"/>
                  <a:pt x="301" y="0"/>
                  <a:pt x="301" y="0"/>
                </a:cubicBezTo>
                <a:cubicBezTo>
                  <a:pt x="292" y="0"/>
                  <a:pt x="292" y="0"/>
                  <a:pt x="292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75" y="0"/>
                  <a:pt x="274" y="0"/>
                  <a:pt x="273" y="1"/>
                </a:cubicBezTo>
                <a:cubicBezTo>
                  <a:pt x="273" y="0"/>
                  <a:pt x="273" y="0"/>
                  <a:pt x="273" y="0"/>
                </a:cubicBezTo>
                <a:cubicBezTo>
                  <a:pt x="271" y="1"/>
                  <a:pt x="271" y="1"/>
                  <a:pt x="271" y="1"/>
                </a:cubicBezTo>
                <a:cubicBezTo>
                  <a:pt x="269" y="1"/>
                  <a:pt x="270" y="0"/>
                  <a:pt x="271" y="0"/>
                </a:cubicBezTo>
                <a:cubicBezTo>
                  <a:pt x="261" y="0"/>
                  <a:pt x="253" y="0"/>
                  <a:pt x="243" y="0"/>
                </a:cubicBezTo>
                <a:cubicBezTo>
                  <a:pt x="243" y="1"/>
                  <a:pt x="239" y="0"/>
                  <a:pt x="238" y="1"/>
                </a:cubicBezTo>
                <a:cubicBezTo>
                  <a:pt x="238" y="1"/>
                  <a:pt x="238" y="1"/>
                  <a:pt x="238" y="1"/>
                </a:cubicBezTo>
                <a:cubicBezTo>
                  <a:pt x="232" y="1"/>
                  <a:pt x="232" y="1"/>
                  <a:pt x="226" y="0"/>
                </a:cubicBezTo>
                <a:cubicBezTo>
                  <a:pt x="200" y="0"/>
                  <a:pt x="176" y="0"/>
                  <a:pt x="151" y="0"/>
                </a:cubicBezTo>
                <a:cubicBezTo>
                  <a:pt x="126" y="0"/>
                  <a:pt x="101" y="1"/>
                  <a:pt x="75" y="1"/>
                </a:cubicBezTo>
                <a:cubicBezTo>
                  <a:pt x="71" y="2"/>
                  <a:pt x="65" y="1"/>
                  <a:pt x="61" y="3"/>
                </a:cubicBezTo>
                <a:cubicBezTo>
                  <a:pt x="61" y="2"/>
                  <a:pt x="61" y="2"/>
                  <a:pt x="61" y="2"/>
                </a:cubicBezTo>
                <a:cubicBezTo>
                  <a:pt x="57" y="3"/>
                  <a:pt x="56" y="2"/>
                  <a:pt x="51" y="2"/>
                </a:cubicBezTo>
                <a:cubicBezTo>
                  <a:pt x="51" y="2"/>
                  <a:pt x="49" y="2"/>
                  <a:pt x="50" y="2"/>
                </a:cubicBezTo>
                <a:cubicBezTo>
                  <a:pt x="48" y="3"/>
                  <a:pt x="47" y="1"/>
                  <a:pt x="44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37" y="3"/>
                  <a:pt x="45" y="2"/>
                  <a:pt x="36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0" y="2"/>
                  <a:pt x="10" y="2"/>
                  <a:pt x="10" y="2"/>
                </a:cubicBezTo>
                <a:cubicBezTo>
                  <a:pt x="8" y="2"/>
                  <a:pt x="8" y="2"/>
                  <a:pt x="8" y="2"/>
                </a:cubicBezTo>
                <a:cubicBezTo>
                  <a:pt x="1" y="8"/>
                  <a:pt x="6" y="5"/>
                  <a:pt x="4" y="7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0"/>
                  <a:pt x="5" y="10"/>
                  <a:pt x="5" y="11"/>
                </a:cubicBezTo>
                <a:cubicBezTo>
                  <a:pt x="4" y="12"/>
                  <a:pt x="5" y="15"/>
                  <a:pt x="5" y="17"/>
                </a:cubicBezTo>
                <a:cubicBezTo>
                  <a:pt x="4" y="16"/>
                  <a:pt x="4" y="16"/>
                  <a:pt x="4" y="15"/>
                </a:cubicBezTo>
                <a:cubicBezTo>
                  <a:pt x="4" y="20"/>
                  <a:pt x="4" y="24"/>
                  <a:pt x="4" y="29"/>
                </a:cubicBezTo>
                <a:cubicBezTo>
                  <a:pt x="4" y="34"/>
                  <a:pt x="3" y="39"/>
                  <a:pt x="4" y="42"/>
                </a:cubicBezTo>
                <a:cubicBezTo>
                  <a:pt x="4" y="41"/>
                  <a:pt x="4" y="44"/>
                  <a:pt x="4" y="45"/>
                </a:cubicBezTo>
                <a:cubicBezTo>
                  <a:pt x="5" y="48"/>
                  <a:pt x="3" y="54"/>
                  <a:pt x="4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70"/>
                  <a:pt x="3" y="84"/>
                  <a:pt x="4" y="97"/>
                </a:cubicBezTo>
                <a:cubicBezTo>
                  <a:pt x="4" y="104"/>
                  <a:pt x="3" y="112"/>
                  <a:pt x="4" y="120"/>
                </a:cubicBezTo>
                <a:cubicBezTo>
                  <a:pt x="4" y="122"/>
                  <a:pt x="4" y="120"/>
                  <a:pt x="4" y="122"/>
                </a:cubicBezTo>
                <a:cubicBezTo>
                  <a:pt x="4" y="124"/>
                  <a:pt x="4" y="122"/>
                  <a:pt x="4" y="122"/>
                </a:cubicBezTo>
                <a:cubicBezTo>
                  <a:pt x="4" y="123"/>
                  <a:pt x="4" y="123"/>
                  <a:pt x="4" y="123"/>
                </a:cubicBezTo>
                <a:cubicBezTo>
                  <a:pt x="4" y="123"/>
                  <a:pt x="4" y="123"/>
                  <a:pt x="4" y="123"/>
                </a:cubicBezTo>
                <a:cubicBezTo>
                  <a:pt x="0" y="119"/>
                  <a:pt x="9" y="128"/>
                  <a:pt x="8" y="127"/>
                </a:cubicBezTo>
                <a:cubicBezTo>
                  <a:pt x="8" y="127"/>
                  <a:pt x="8" y="127"/>
                  <a:pt x="8" y="127"/>
                </a:cubicBezTo>
                <a:cubicBezTo>
                  <a:pt x="8" y="127"/>
                  <a:pt x="8" y="127"/>
                  <a:pt x="8" y="127"/>
                </a:cubicBezTo>
                <a:cubicBezTo>
                  <a:pt x="8" y="127"/>
                  <a:pt x="8" y="127"/>
                  <a:pt x="8" y="127"/>
                </a:cubicBezTo>
                <a:cubicBezTo>
                  <a:pt x="8" y="127"/>
                  <a:pt x="8" y="127"/>
                  <a:pt x="8" y="127"/>
                </a:cubicBezTo>
                <a:cubicBezTo>
                  <a:pt x="8" y="127"/>
                  <a:pt x="8" y="127"/>
                  <a:pt x="8" y="127"/>
                </a:cubicBezTo>
                <a:cubicBezTo>
                  <a:pt x="9" y="127"/>
                  <a:pt x="9" y="127"/>
                  <a:pt x="9" y="127"/>
                </a:cubicBezTo>
                <a:cubicBezTo>
                  <a:pt x="10" y="127"/>
                  <a:pt x="10" y="127"/>
                  <a:pt x="10" y="127"/>
                </a:cubicBezTo>
                <a:cubicBezTo>
                  <a:pt x="14" y="127"/>
                  <a:pt x="14" y="127"/>
                  <a:pt x="14" y="127"/>
                </a:cubicBezTo>
                <a:cubicBezTo>
                  <a:pt x="21" y="127"/>
                  <a:pt x="21" y="127"/>
                  <a:pt x="21" y="127"/>
                </a:cubicBezTo>
                <a:cubicBezTo>
                  <a:pt x="22" y="127"/>
                  <a:pt x="23" y="127"/>
                  <a:pt x="23" y="127"/>
                </a:cubicBezTo>
                <a:cubicBezTo>
                  <a:pt x="28" y="127"/>
                  <a:pt x="36" y="126"/>
                  <a:pt x="41" y="127"/>
                </a:cubicBezTo>
                <a:cubicBezTo>
                  <a:pt x="39" y="126"/>
                  <a:pt x="45" y="126"/>
                  <a:pt x="47" y="126"/>
                </a:cubicBezTo>
                <a:cubicBezTo>
                  <a:pt x="48" y="126"/>
                  <a:pt x="48" y="126"/>
                  <a:pt x="47" y="127"/>
                </a:cubicBezTo>
                <a:cubicBezTo>
                  <a:pt x="52" y="126"/>
                  <a:pt x="54" y="126"/>
                  <a:pt x="59" y="127"/>
                </a:cubicBezTo>
                <a:cubicBezTo>
                  <a:pt x="61" y="127"/>
                  <a:pt x="62" y="126"/>
                  <a:pt x="65" y="126"/>
                </a:cubicBezTo>
                <a:cubicBezTo>
                  <a:pt x="66" y="127"/>
                  <a:pt x="70" y="126"/>
                  <a:pt x="73" y="126"/>
                </a:cubicBezTo>
                <a:cubicBezTo>
                  <a:pt x="72" y="126"/>
                  <a:pt x="76" y="125"/>
                  <a:pt x="79" y="125"/>
                </a:cubicBezTo>
                <a:cubicBezTo>
                  <a:pt x="78" y="126"/>
                  <a:pt x="78" y="126"/>
                  <a:pt x="78" y="126"/>
                </a:cubicBezTo>
                <a:cubicBezTo>
                  <a:pt x="87" y="126"/>
                  <a:pt x="99" y="127"/>
                  <a:pt x="109" y="126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20" y="126"/>
                  <a:pt x="131" y="126"/>
                  <a:pt x="141" y="125"/>
                </a:cubicBezTo>
                <a:cubicBezTo>
                  <a:pt x="144" y="126"/>
                  <a:pt x="148" y="126"/>
                  <a:pt x="151" y="126"/>
                </a:cubicBezTo>
                <a:cubicBezTo>
                  <a:pt x="154" y="125"/>
                  <a:pt x="156" y="125"/>
                  <a:pt x="158" y="125"/>
                </a:cubicBezTo>
                <a:cubicBezTo>
                  <a:pt x="159" y="124"/>
                  <a:pt x="160" y="125"/>
                  <a:pt x="161" y="125"/>
                </a:cubicBezTo>
                <a:cubicBezTo>
                  <a:pt x="165" y="125"/>
                  <a:pt x="170" y="126"/>
                  <a:pt x="174" y="125"/>
                </a:cubicBezTo>
                <a:cubicBezTo>
                  <a:pt x="174" y="126"/>
                  <a:pt x="174" y="126"/>
                  <a:pt x="174" y="126"/>
                </a:cubicBezTo>
                <a:cubicBezTo>
                  <a:pt x="177" y="125"/>
                  <a:pt x="183" y="125"/>
                  <a:pt x="187" y="125"/>
                </a:cubicBezTo>
                <a:cubicBezTo>
                  <a:pt x="188" y="125"/>
                  <a:pt x="192" y="124"/>
                  <a:pt x="190" y="124"/>
                </a:cubicBezTo>
                <a:cubicBezTo>
                  <a:pt x="192" y="124"/>
                  <a:pt x="191" y="125"/>
                  <a:pt x="193" y="124"/>
                </a:cubicBezTo>
                <a:cubicBezTo>
                  <a:pt x="191" y="125"/>
                  <a:pt x="191" y="125"/>
                  <a:pt x="191" y="125"/>
                </a:cubicBezTo>
                <a:cubicBezTo>
                  <a:pt x="201" y="125"/>
                  <a:pt x="209" y="125"/>
                  <a:pt x="218" y="124"/>
                </a:cubicBezTo>
                <a:cubicBezTo>
                  <a:pt x="220" y="125"/>
                  <a:pt x="226" y="124"/>
                  <a:pt x="231" y="125"/>
                </a:cubicBezTo>
                <a:cubicBezTo>
                  <a:pt x="234" y="124"/>
                  <a:pt x="239" y="125"/>
                  <a:pt x="242" y="124"/>
                </a:cubicBezTo>
                <a:cubicBezTo>
                  <a:pt x="242" y="124"/>
                  <a:pt x="242" y="124"/>
                  <a:pt x="242" y="124"/>
                </a:cubicBezTo>
                <a:cubicBezTo>
                  <a:pt x="246" y="124"/>
                  <a:pt x="251" y="124"/>
                  <a:pt x="256" y="125"/>
                </a:cubicBezTo>
                <a:cubicBezTo>
                  <a:pt x="259" y="125"/>
                  <a:pt x="259" y="124"/>
                  <a:pt x="262" y="124"/>
                </a:cubicBezTo>
                <a:cubicBezTo>
                  <a:pt x="262" y="124"/>
                  <a:pt x="262" y="124"/>
                  <a:pt x="262" y="124"/>
                </a:cubicBezTo>
                <a:cubicBezTo>
                  <a:pt x="264" y="124"/>
                  <a:pt x="265" y="123"/>
                  <a:pt x="266" y="123"/>
                </a:cubicBezTo>
                <a:cubicBezTo>
                  <a:pt x="268" y="123"/>
                  <a:pt x="268" y="123"/>
                  <a:pt x="270" y="123"/>
                </a:cubicBezTo>
                <a:cubicBezTo>
                  <a:pt x="269" y="123"/>
                  <a:pt x="267" y="124"/>
                  <a:pt x="266" y="125"/>
                </a:cubicBezTo>
                <a:cubicBezTo>
                  <a:pt x="269" y="125"/>
                  <a:pt x="272" y="124"/>
                  <a:pt x="274" y="124"/>
                </a:cubicBezTo>
                <a:cubicBezTo>
                  <a:pt x="277" y="124"/>
                  <a:pt x="279" y="124"/>
                  <a:pt x="279" y="124"/>
                </a:cubicBezTo>
                <a:cubicBezTo>
                  <a:pt x="279" y="124"/>
                  <a:pt x="281" y="124"/>
                  <a:pt x="279" y="124"/>
                </a:cubicBezTo>
                <a:cubicBezTo>
                  <a:pt x="281" y="124"/>
                  <a:pt x="283" y="124"/>
                  <a:pt x="284" y="124"/>
                </a:cubicBezTo>
                <a:cubicBezTo>
                  <a:pt x="283" y="124"/>
                  <a:pt x="283" y="124"/>
                  <a:pt x="283" y="124"/>
                </a:cubicBezTo>
                <a:cubicBezTo>
                  <a:pt x="283" y="123"/>
                  <a:pt x="285" y="123"/>
                  <a:pt x="285" y="123"/>
                </a:cubicBezTo>
                <a:cubicBezTo>
                  <a:pt x="284" y="123"/>
                  <a:pt x="284" y="123"/>
                  <a:pt x="283" y="123"/>
                </a:cubicBezTo>
                <a:cubicBezTo>
                  <a:pt x="283" y="122"/>
                  <a:pt x="287" y="122"/>
                  <a:pt x="288" y="123"/>
                </a:cubicBezTo>
                <a:cubicBezTo>
                  <a:pt x="289" y="123"/>
                  <a:pt x="285" y="124"/>
                  <a:pt x="287" y="124"/>
                </a:cubicBezTo>
                <a:cubicBezTo>
                  <a:pt x="292" y="123"/>
                  <a:pt x="292" y="123"/>
                  <a:pt x="292" y="123"/>
                </a:cubicBezTo>
                <a:cubicBezTo>
                  <a:pt x="291" y="123"/>
                  <a:pt x="289" y="123"/>
                  <a:pt x="290" y="122"/>
                </a:cubicBezTo>
                <a:cubicBezTo>
                  <a:pt x="288" y="123"/>
                  <a:pt x="288" y="123"/>
                  <a:pt x="288" y="123"/>
                </a:cubicBezTo>
                <a:cubicBezTo>
                  <a:pt x="288" y="122"/>
                  <a:pt x="288" y="122"/>
                  <a:pt x="288" y="122"/>
                </a:cubicBezTo>
                <a:cubicBezTo>
                  <a:pt x="284" y="122"/>
                  <a:pt x="281" y="122"/>
                  <a:pt x="278" y="122"/>
                </a:cubicBezTo>
                <a:cubicBezTo>
                  <a:pt x="279" y="123"/>
                  <a:pt x="279" y="123"/>
                  <a:pt x="279" y="123"/>
                </a:cubicBezTo>
                <a:cubicBezTo>
                  <a:pt x="277" y="123"/>
                  <a:pt x="275" y="123"/>
                  <a:pt x="273" y="123"/>
                </a:cubicBezTo>
                <a:cubicBezTo>
                  <a:pt x="274" y="123"/>
                  <a:pt x="273" y="122"/>
                  <a:pt x="273" y="122"/>
                </a:cubicBezTo>
                <a:cubicBezTo>
                  <a:pt x="272" y="122"/>
                  <a:pt x="272" y="122"/>
                  <a:pt x="271" y="122"/>
                </a:cubicBezTo>
                <a:cubicBezTo>
                  <a:pt x="272" y="121"/>
                  <a:pt x="272" y="121"/>
                  <a:pt x="272" y="121"/>
                </a:cubicBezTo>
                <a:cubicBezTo>
                  <a:pt x="271" y="122"/>
                  <a:pt x="266" y="122"/>
                  <a:pt x="265" y="122"/>
                </a:cubicBezTo>
                <a:cubicBezTo>
                  <a:pt x="265" y="122"/>
                  <a:pt x="265" y="122"/>
                  <a:pt x="265" y="122"/>
                </a:cubicBezTo>
                <a:cubicBezTo>
                  <a:pt x="262" y="121"/>
                  <a:pt x="266" y="122"/>
                  <a:pt x="264" y="122"/>
                </a:cubicBezTo>
                <a:cubicBezTo>
                  <a:pt x="262" y="122"/>
                  <a:pt x="263" y="121"/>
                  <a:pt x="261" y="121"/>
                </a:cubicBezTo>
                <a:cubicBezTo>
                  <a:pt x="258" y="121"/>
                  <a:pt x="252" y="122"/>
                  <a:pt x="248" y="121"/>
                </a:cubicBezTo>
                <a:cubicBezTo>
                  <a:pt x="245" y="121"/>
                  <a:pt x="242" y="121"/>
                  <a:pt x="239" y="122"/>
                </a:cubicBezTo>
                <a:cubicBezTo>
                  <a:pt x="236" y="122"/>
                  <a:pt x="239" y="121"/>
                  <a:pt x="236" y="121"/>
                </a:cubicBezTo>
                <a:cubicBezTo>
                  <a:pt x="237" y="121"/>
                  <a:pt x="236" y="121"/>
                  <a:pt x="236" y="120"/>
                </a:cubicBezTo>
                <a:cubicBezTo>
                  <a:pt x="236" y="121"/>
                  <a:pt x="231" y="120"/>
                  <a:pt x="233" y="121"/>
                </a:cubicBezTo>
                <a:cubicBezTo>
                  <a:pt x="229" y="121"/>
                  <a:pt x="225" y="121"/>
                  <a:pt x="221" y="121"/>
                </a:cubicBezTo>
                <a:cubicBezTo>
                  <a:pt x="222" y="121"/>
                  <a:pt x="223" y="120"/>
                  <a:pt x="221" y="120"/>
                </a:cubicBezTo>
                <a:cubicBezTo>
                  <a:pt x="219" y="121"/>
                  <a:pt x="216" y="121"/>
                  <a:pt x="213" y="121"/>
                </a:cubicBezTo>
                <a:cubicBezTo>
                  <a:pt x="213" y="121"/>
                  <a:pt x="214" y="121"/>
                  <a:pt x="213" y="122"/>
                </a:cubicBezTo>
                <a:cubicBezTo>
                  <a:pt x="213" y="122"/>
                  <a:pt x="212" y="122"/>
                  <a:pt x="211" y="122"/>
                </a:cubicBezTo>
                <a:cubicBezTo>
                  <a:pt x="211" y="122"/>
                  <a:pt x="211" y="121"/>
                  <a:pt x="208" y="121"/>
                </a:cubicBezTo>
                <a:cubicBezTo>
                  <a:pt x="209" y="120"/>
                  <a:pt x="213" y="121"/>
                  <a:pt x="212" y="120"/>
                </a:cubicBezTo>
                <a:cubicBezTo>
                  <a:pt x="213" y="119"/>
                  <a:pt x="219" y="119"/>
                  <a:pt x="220" y="120"/>
                </a:cubicBezTo>
                <a:cubicBezTo>
                  <a:pt x="223" y="119"/>
                  <a:pt x="218" y="119"/>
                  <a:pt x="218" y="119"/>
                </a:cubicBezTo>
                <a:cubicBezTo>
                  <a:pt x="216" y="119"/>
                  <a:pt x="215" y="119"/>
                  <a:pt x="211" y="119"/>
                </a:cubicBezTo>
                <a:cubicBezTo>
                  <a:pt x="211" y="120"/>
                  <a:pt x="212" y="120"/>
                  <a:pt x="210" y="120"/>
                </a:cubicBezTo>
                <a:cubicBezTo>
                  <a:pt x="207" y="121"/>
                  <a:pt x="206" y="119"/>
                  <a:pt x="205" y="119"/>
                </a:cubicBezTo>
                <a:cubicBezTo>
                  <a:pt x="207" y="119"/>
                  <a:pt x="207" y="119"/>
                  <a:pt x="207" y="119"/>
                </a:cubicBezTo>
                <a:cubicBezTo>
                  <a:pt x="204" y="119"/>
                  <a:pt x="204" y="119"/>
                  <a:pt x="201" y="119"/>
                </a:cubicBezTo>
                <a:cubicBezTo>
                  <a:pt x="201" y="118"/>
                  <a:pt x="205" y="119"/>
                  <a:pt x="206" y="119"/>
                </a:cubicBezTo>
                <a:cubicBezTo>
                  <a:pt x="204" y="118"/>
                  <a:pt x="204" y="118"/>
                  <a:pt x="204" y="118"/>
                </a:cubicBezTo>
                <a:cubicBezTo>
                  <a:pt x="200" y="118"/>
                  <a:pt x="203" y="119"/>
                  <a:pt x="199" y="118"/>
                </a:cubicBezTo>
                <a:cubicBezTo>
                  <a:pt x="200" y="118"/>
                  <a:pt x="200" y="118"/>
                  <a:pt x="200" y="118"/>
                </a:cubicBezTo>
                <a:cubicBezTo>
                  <a:pt x="197" y="118"/>
                  <a:pt x="197" y="118"/>
                  <a:pt x="197" y="118"/>
                </a:cubicBezTo>
                <a:cubicBezTo>
                  <a:pt x="197" y="119"/>
                  <a:pt x="198" y="119"/>
                  <a:pt x="200" y="119"/>
                </a:cubicBezTo>
                <a:cubicBezTo>
                  <a:pt x="199" y="120"/>
                  <a:pt x="198" y="119"/>
                  <a:pt x="195" y="120"/>
                </a:cubicBezTo>
                <a:cubicBezTo>
                  <a:pt x="194" y="120"/>
                  <a:pt x="196" y="120"/>
                  <a:pt x="196" y="120"/>
                </a:cubicBezTo>
                <a:cubicBezTo>
                  <a:pt x="197" y="121"/>
                  <a:pt x="194" y="121"/>
                  <a:pt x="193" y="121"/>
                </a:cubicBezTo>
                <a:cubicBezTo>
                  <a:pt x="190" y="121"/>
                  <a:pt x="191" y="120"/>
                  <a:pt x="190" y="120"/>
                </a:cubicBezTo>
                <a:cubicBezTo>
                  <a:pt x="191" y="120"/>
                  <a:pt x="193" y="120"/>
                  <a:pt x="193" y="120"/>
                </a:cubicBezTo>
                <a:cubicBezTo>
                  <a:pt x="196" y="119"/>
                  <a:pt x="191" y="119"/>
                  <a:pt x="193" y="118"/>
                </a:cubicBezTo>
                <a:cubicBezTo>
                  <a:pt x="191" y="118"/>
                  <a:pt x="191" y="119"/>
                  <a:pt x="190" y="119"/>
                </a:cubicBezTo>
                <a:cubicBezTo>
                  <a:pt x="190" y="119"/>
                  <a:pt x="189" y="119"/>
                  <a:pt x="190" y="120"/>
                </a:cubicBezTo>
                <a:cubicBezTo>
                  <a:pt x="185" y="121"/>
                  <a:pt x="187" y="118"/>
                  <a:pt x="183" y="119"/>
                </a:cubicBezTo>
                <a:cubicBezTo>
                  <a:pt x="184" y="120"/>
                  <a:pt x="177" y="120"/>
                  <a:pt x="180" y="121"/>
                </a:cubicBezTo>
                <a:cubicBezTo>
                  <a:pt x="179" y="122"/>
                  <a:pt x="178" y="122"/>
                  <a:pt x="177" y="122"/>
                </a:cubicBezTo>
                <a:cubicBezTo>
                  <a:pt x="178" y="121"/>
                  <a:pt x="175" y="121"/>
                  <a:pt x="177" y="120"/>
                </a:cubicBezTo>
                <a:cubicBezTo>
                  <a:pt x="175" y="120"/>
                  <a:pt x="175" y="120"/>
                  <a:pt x="175" y="120"/>
                </a:cubicBezTo>
                <a:cubicBezTo>
                  <a:pt x="178" y="120"/>
                  <a:pt x="178" y="120"/>
                  <a:pt x="178" y="120"/>
                </a:cubicBezTo>
                <a:cubicBezTo>
                  <a:pt x="176" y="119"/>
                  <a:pt x="173" y="119"/>
                  <a:pt x="172" y="118"/>
                </a:cubicBezTo>
                <a:cubicBezTo>
                  <a:pt x="170" y="119"/>
                  <a:pt x="173" y="119"/>
                  <a:pt x="170" y="119"/>
                </a:cubicBezTo>
                <a:cubicBezTo>
                  <a:pt x="171" y="119"/>
                  <a:pt x="170" y="118"/>
                  <a:pt x="169" y="118"/>
                </a:cubicBezTo>
                <a:cubicBezTo>
                  <a:pt x="171" y="119"/>
                  <a:pt x="169" y="119"/>
                  <a:pt x="167" y="120"/>
                </a:cubicBezTo>
                <a:cubicBezTo>
                  <a:pt x="165" y="120"/>
                  <a:pt x="163" y="119"/>
                  <a:pt x="164" y="119"/>
                </a:cubicBezTo>
                <a:cubicBezTo>
                  <a:pt x="166" y="118"/>
                  <a:pt x="166" y="118"/>
                  <a:pt x="166" y="118"/>
                </a:cubicBezTo>
                <a:cubicBezTo>
                  <a:pt x="164" y="119"/>
                  <a:pt x="165" y="118"/>
                  <a:pt x="163" y="118"/>
                </a:cubicBezTo>
                <a:cubicBezTo>
                  <a:pt x="163" y="118"/>
                  <a:pt x="162" y="119"/>
                  <a:pt x="161" y="120"/>
                </a:cubicBezTo>
                <a:cubicBezTo>
                  <a:pt x="160" y="120"/>
                  <a:pt x="159" y="119"/>
                  <a:pt x="158" y="119"/>
                </a:cubicBezTo>
                <a:cubicBezTo>
                  <a:pt x="160" y="119"/>
                  <a:pt x="160" y="119"/>
                  <a:pt x="160" y="119"/>
                </a:cubicBezTo>
                <a:cubicBezTo>
                  <a:pt x="157" y="119"/>
                  <a:pt x="160" y="118"/>
                  <a:pt x="157" y="118"/>
                </a:cubicBezTo>
                <a:cubicBezTo>
                  <a:pt x="156" y="119"/>
                  <a:pt x="156" y="119"/>
                  <a:pt x="156" y="119"/>
                </a:cubicBezTo>
                <a:cubicBezTo>
                  <a:pt x="155" y="119"/>
                  <a:pt x="155" y="118"/>
                  <a:pt x="156" y="118"/>
                </a:cubicBezTo>
                <a:cubicBezTo>
                  <a:pt x="155" y="119"/>
                  <a:pt x="153" y="118"/>
                  <a:pt x="153" y="119"/>
                </a:cubicBezTo>
                <a:cubicBezTo>
                  <a:pt x="152" y="118"/>
                  <a:pt x="152" y="118"/>
                  <a:pt x="152" y="118"/>
                </a:cubicBezTo>
                <a:cubicBezTo>
                  <a:pt x="151" y="118"/>
                  <a:pt x="150" y="119"/>
                  <a:pt x="148" y="119"/>
                </a:cubicBezTo>
                <a:cubicBezTo>
                  <a:pt x="149" y="119"/>
                  <a:pt x="150" y="119"/>
                  <a:pt x="152" y="119"/>
                </a:cubicBezTo>
                <a:cubicBezTo>
                  <a:pt x="153" y="120"/>
                  <a:pt x="150" y="120"/>
                  <a:pt x="149" y="120"/>
                </a:cubicBezTo>
                <a:cubicBezTo>
                  <a:pt x="149" y="119"/>
                  <a:pt x="146" y="120"/>
                  <a:pt x="144" y="120"/>
                </a:cubicBezTo>
                <a:cubicBezTo>
                  <a:pt x="143" y="119"/>
                  <a:pt x="142" y="119"/>
                  <a:pt x="142" y="119"/>
                </a:cubicBezTo>
                <a:cubicBezTo>
                  <a:pt x="141" y="119"/>
                  <a:pt x="141" y="119"/>
                  <a:pt x="141" y="119"/>
                </a:cubicBezTo>
                <a:cubicBezTo>
                  <a:pt x="141" y="118"/>
                  <a:pt x="138" y="120"/>
                  <a:pt x="136" y="119"/>
                </a:cubicBezTo>
                <a:cubicBezTo>
                  <a:pt x="137" y="119"/>
                  <a:pt x="137" y="119"/>
                  <a:pt x="136" y="118"/>
                </a:cubicBezTo>
                <a:cubicBezTo>
                  <a:pt x="138" y="119"/>
                  <a:pt x="133" y="119"/>
                  <a:pt x="134" y="120"/>
                </a:cubicBezTo>
                <a:cubicBezTo>
                  <a:pt x="131" y="120"/>
                  <a:pt x="134" y="119"/>
                  <a:pt x="134" y="118"/>
                </a:cubicBezTo>
                <a:cubicBezTo>
                  <a:pt x="132" y="119"/>
                  <a:pt x="130" y="118"/>
                  <a:pt x="129" y="119"/>
                </a:cubicBezTo>
                <a:cubicBezTo>
                  <a:pt x="131" y="119"/>
                  <a:pt x="129" y="119"/>
                  <a:pt x="128" y="120"/>
                </a:cubicBezTo>
                <a:cubicBezTo>
                  <a:pt x="125" y="120"/>
                  <a:pt x="129" y="119"/>
                  <a:pt x="127" y="119"/>
                </a:cubicBezTo>
                <a:cubicBezTo>
                  <a:pt x="125" y="119"/>
                  <a:pt x="124" y="120"/>
                  <a:pt x="126" y="120"/>
                </a:cubicBezTo>
                <a:cubicBezTo>
                  <a:pt x="124" y="120"/>
                  <a:pt x="122" y="121"/>
                  <a:pt x="120" y="120"/>
                </a:cubicBezTo>
                <a:cubicBezTo>
                  <a:pt x="120" y="120"/>
                  <a:pt x="124" y="120"/>
                  <a:pt x="123" y="120"/>
                </a:cubicBezTo>
                <a:cubicBezTo>
                  <a:pt x="119" y="119"/>
                  <a:pt x="121" y="121"/>
                  <a:pt x="117" y="121"/>
                </a:cubicBezTo>
                <a:cubicBezTo>
                  <a:pt x="119" y="121"/>
                  <a:pt x="117" y="122"/>
                  <a:pt x="115" y="123"/>
                </a:cubicBezTo>
                <a:cubicBezTo>
                  <a:pt x="111" y="123"/>
                  <a:pt x="117" y="122"/>
                  <a:pt x="115" y="122"/>
                </a:cubicBezTo>
                <a:cubicBezTo>
                  <a:pt x="114" y="122"/>
                  <a:pt x="114" y="122"/>
                  <a:pt x="114" y="122"/>
                </a:cubicBezTo>
                <a:cubicBezTo>
                  <a:pt x="112" y="121"/>
                  <a:pt x="119" y="120"/>
                  <a:pt x="117" y="119"/>
                </a:cubicBezTo>
                <a:cubicBezTo>
                  <a:pt x="115" y="120"/>
                  <a:pt x="115" y="120"/>
                  <a:pt x="115" y="120"/>
                </a:cubicBezTo>
                <a:cubicBezTo>
                  <a:pt x="115" y="119"/>
                  <a:pt x="116" y="119"/>
                  <a:pt x="115" y="119"/>
                </a:cubicBezTo>
                <a:cubicBezTo>
                  <a:pt x="115" y="119"/>
                  <a:pt x="111" y="119"/>
                  <a:pt x="111" y="119"/>
                </a:cubicBezTo>
                <a:cubicBezTo>
                  <a:pt x="110" y="120"/>
                  <a:pt x="112" y="119"/>
                  <a:pt x="112" y="119"/>
                </a:cubicBezTo>
                <a:cubicBezTo>
                  <a:pt x="110" y="119"/>
                  <a:pt x="109" y="120"/>
                  <a:pt x="106" y="120"/>
                </a:cubicBezTo>
                <a:cubicBezTo>
                  <a:pt x="108" y="120"/>
                  <a:pt x="105" y="119"/>
                  <a:pt x="106" y="119"/>
                </a:cubicBezTo>
                <a:cubicBezTo>
                  <a:pt x="105" y="119"/>
                  <a:pt x="106" y="120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6" y="119"/>
                  <a:pt x="87" y="119"/>
                  <a:pt x="80" y="120"/>
                </a:cubicBezTo>
                <a:cubicBezTo>
                  <a:pt x="79" y="120"/>
                  <a:pt x="77" y="120"/>
                  <a:pt x="73" y="119"/>
                </a:cubicBezTo>
                <a:cubicBezTo>
                  <a:pt x="75" y="119"/>
                  <a:pt x="73" y="120"/>
                  <a:pt x="72" y="120"/>
                </a:cubicBezTo>
                <a:cubicBezTo>
                  <a:pt x="70" y="119"/>
                  <a:pt x="70" y="119"/>
                  <a:pt x="70" y="119"/>
                </a:cubicBezTo>
                <a:cubicBezTo>
                  <a:pt x="68" y="119"/>
                  <a:pt x="65" y="120"/>
                  <a:pt x="63" y="120"/>
                </a:cubicBezTo>
                <a:cubicBezTo>
                  <a:pt x="63" y="120"/>
                  <a:pt x="63" y="120"/>
                  <a:pt x="63" y="119"/>
                </a:cubicBezTo>
                <a:cubicBezTo>
                  <a:pt x="61" y="119"/>
                  <a:pt x="61" y="120"/>
                  <a:pt x="60" y="120"/>
                </a:cubicBezTo>
                <a:cubicBezTo>
                  <a:pt x="58" y="119"/>
                  <a:pt x="58" y="119"/>
                  <a:pt x="58" y="119"/>
                </a:cubicBezTo>
                <a:cubicBezTo>
                  <a:pt x="58" y="120"/>
                  <a:pt x="58" y="120"/>
                  <a:pt x="58" y="120"/>
                </a:cubicBezTo>
                <a:cubicBezTo>
                  <a:pt x="56" y="120"/>
                  <a:pt x="54" y="120"/>
                  <a:pt x="54" y="119"/>
                </a:cubicBezTo>
                <a:cubicBezTo>
                  <a:pt x="53" y="119"/>
                  <a:pt x="52" y="120"/>
                  <a:pt x="53" y="120"/>
                </a:cubicBezTo>
                <a:cubicBezTo>
                  <a:pt x="51" y="119"/>
                  <a:pt x="46" y="119"/>
                  <a:pt x="42" y="120"/>
                </a:cubicBezTo>
                <a:cubicBezTo>
                  <a:pt x="44" y="120"/>
                  <a:pt x="44" y="120"/>
                  <a:pt x="44" y="121"/>
                </a:cubicBezTo>
                <a:cubicBezTo>
                  <a:pt x="44" y="121"/>
                  <a:pt x="43" y="120"/>
                  <a:pt x="42" y="121"/>
                </a:cubicBezTo>
                <a:cubicBezTo>
                  <a:pt x="42" y="121"/>
                  <a:pt x="40" y="120"/>
                  <a:pt x="42" y="120"/>
                </a:cubicBezTo>
                <a:cubicBezTo>
                  <a:pt x="37" y="119"/>
                  <a:pt x="31" y="120"/>
                  <a:pt x="25" y="120"/>
                </a:cubicBezTo>
                <a:cubicBezTo>
                  <a:pt x="24" y="120"/>
                  <a:pt x="24" y="120"/>
                  <a:pt x="23" y="120"/>
                </a:cubicBezTo>
                <a:cubicBezTo>
                  <a:pt x="20" y="119"/>
                  <a:pt x="15" y="120"/>
                  <a:pt x="11" y="120"/>
                </a:cubicBezTo>
                <a:cubicBezTo>
                  <a:pt x="12" y="120"/>
                  <a:pt x="11" y="120"/>
                  <a:pt x="11" y="121"/>
                </a:cubicBezTo>
                <a:cubicBezTo>
                  <a:pt x="11" y="121"/>
                  <a:pt x="11" y="120"/>
                  <a:pt x="11" y="120"/>
                </a:cubicBezTo>
                <a:cubicBezTo>
                  <a:pt x="11" y="119"/>
                  <a:pt x="11" y="117"/>
                  <a:pt x="11" y="116"/>
                </a:cubicBezTo>
                <a:cubicBezTo>
                  <a:pt x="11" y="116"/>
                  <a:pt x="11" y="116"/>
                  <a:pt x="11" y="116"/>
                </a:cubicBezTo>
                <a:cubicBezTo>
                  <a:pt x="10" y="115"/>
                  <a:pt x="10" y="113"/>
                  <a:pt x="10" y="111"/>
                </a:cubicBezTo>
                <a:cubicBezTo>
                  <a:pt x="10" y="112"/>
                  <a:pt x="10" y="112"/>
                  <a:pt x="10" y="112"/>
                </a:cubicBezTo>
                <a:cubicBezTo>
                  <a:pt x="11" y="110"/>
                  <a:pt x="11" y="109"/>
                  <a:pt x="11" y="107"/>
                </a:cubicBezTo>
                <a:cubicBezTo>
                  <a:pt x="10" y="107"/>
                  <a:pt x="11" y="103"/>
                  <a:pt x="10" y="103"/>
                </a:cubicBezTo>
                <a:cubicBezTo>
                  <a:pt x="10" y="102"/>
                  <a:pt x="10" y="103"/>
                  <a:pt x="10" y="102"/>
                </a:cubicBezTo>
                <a:cubicBezTo>
                  <a:pt x="10" y="102"/>
                  <a:pt x="10" y="102"/>
                  <a:pt x="10" y="102"/>
                </a:cubicBezTo>
                <a:cubicBezTo>
                  <a:pt x="10" y="100"/>
                  <a:pt x="10" y="100"/>
                  <a:pt x="10" y="100"/>
                </a:cubicBezTo>
                <a:cubicBezTo>
                  <a:pt x="10" y="100"/>
                  <a:pt x="11" y="100"/>
                  <a:pt x="11" y="101"/>
                </a:cubicBezTo>
                <a:cubicBezTo>
                  <a:pt x="11" y="98"/>
                  <a:pt x="10" y="100"/>
                  <a:pt x="10" y="99"/>
                </a:cubicBezTo>
                <a:cubicBezTo>
                  <a:pt x="10" y="96"/>
                  <a:pt x="10" y="97"/>
                  <a:pt x="10" y="96"/>
                </a:cubicBezTo>
                <a:cubicBezTo>
                  <a:pt x="11" y="96"/>
                  <a:pt x="10" y="97"/>
                  <a:pt x="10" y="98"/>
                </a:cubicBezTo>
                <a:cubicBezTo>
                  <a:pt x="11" y="99"/>
                  <a:pt x="10" y="96"/>
                  <a:pt x="11" y="96"/>
                </a:cubicBezTo>
                <a:cubicBezTo>
                  <a:pt x="11" y="96"/>
                  <a:pt x="10" y="96"/>
                  <a:pt x="10" y="94"/>
                </a:cubicBezTo>
                <a:cubicBezTo>
                  <a:pt x="10" y="93"/>
                  <a:pt x="10" y="90"/>
                  <a:pt x="11" y="90"/>
                </a:cubicBezTo>
                <a:cubicBezTo>
                  <a:pt x="10" y="89"/>
                  <a:pt x="10" y="88"/>
                  <a:pt x="10" y="87"/>
                </a:cubicBezTo>
                <a:cubicBezTo>
                  <a:pt x="10" y="88"/>
                  <a:pt x="10" y="90"/>
                  <a:pt x="10" y="90"/>
                </a:cubicBezTo>
                <a:cubicBezTo>
                  <a:pt x="9" y="89"/>
                  <a:pt x="9" y="87"/>
                  <a:pt x="10" y="87"/>
                </a:cubicBezTo>
                <a:cubicBezTo>
                  <a:pt x="10" y="88"/>
                  <a:pt x="10" y="88"/>
                  <a:pt x="10" y="88"/>
                </a:cubicBezTo>
                <a:cubicBezTo>
                  <a:pt x="10" y="87"/>
                  <a:pt x="10" y="84"/>
                  <a:pt x="9" y="86"/>
                </a:cubicBezTo>
                <a:cubicBezTo>
                  <a:pt x="10" y="84"/>
                  <a:pt x="10" y="84"/>
                  <a:pt x="10" y="84"/>
                </a:cubicBezTo>
                <a:cubicBezTo>
                  <a:pt x="10" y="83"/>
                  <a:pt x="10" y="81"/>
                  <a:pt x="9" y="79"/>
                </a:cubicBezTo>
                <a:cubicBezTo>
                  <a:pt x="10" y="79"/>
                  <a:pt x="11" y="81"/>
                  <a:pt x="11" y="78"/>
                </a:cubicBezTo>
                <a:cubicBezTo>
                  <a:pt x="10" y="75"/>
                  <a:pt x="10" y="75"/>
                  <a:pt x="10" y="75"/>
                </a:cubicBezTo>
                <a:cubicBezTo>
                  <a:pt x="10" y="74"/>
                  <a:pt x="10" y="73"/>
                  <a:pt x="11" y="73"/>
                </a:cubicBezTo>
                <a:cubicBezTo>
                  <a:pt x="11" y="69"/>
                  <a:pt x="9" y="69"/>
                  <a:pt x="10" y="65"/>
                </a:cubicBezTo>
                <a:cubicBezTo>
                  <a:pt x="10" y="67"/>
                  <a:pt x="10" y="65"/>
                  <a:pt x="11" y="64"/>
                </a:cubicBezTo>
                <a:cubicBezTo>
                  <a:pt x="10" y="63"/>
                  <a:pt x="10" y="63"/>
                  <a:pt x="10" y="63"/>
                </a:cubicBezTo>
                <a:cubicBezTo>
                  <a:pt x="10" y="63"/>
                  <a:pt x="11" y="64"/>
                  <a:pt x="10" y="65"/>
                </a:cubicBezTo>
                <a:cubicBezTo>
                  <a:pt x="10" y="65"/>
                  <a:pt x="10" y="63"/>
                  <a:pt x="10" y="63"/>
                </a:cubicBezTo>
                <a:cubicBezTo>
                  <a:pt x="11" y="59"/>
                  <a:pt x="10" y="52"/>
                  <a:pt x="11" y="46"/>
                </a:cubicBezTo>
                <a:cubicBezTo>
                  <a:pt x="10" y="47"/>
                  <a:pt x="11" y="44"/>
                  <a:pt x="10" y="43"/>
                </a:cubicBezTo>
                <a:cubicBezTo>
                  <a:pt x="11" y="43"/>
                  <a:pt x="10" y="40"/>
                  <a:pt x="11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6"/>
                  <a:pt x="8" y="34"/>
                  <a:pt x="10" y="32"/>
                </a:cubicBezTo>
                <a:cubicBezTo>
                  <a:pt x="10" y="30"/>
                  <a:pt x="10" y="32"/>
                  <a:pt x="10" y="33"/>
                </a:cubicBezTo>
                <a:cubicBezTo>
                  <a:pt x="11" y="31"/>
                  <a:pt x="10" y="26"/>
                  <a:pt x="11" y="24"/>
                </a:cubicBezTo>
                <a:cubicBezTo>
                  <a:pt x="10" y="24"/>
                  <a:pt x="10" y="25"/>
                  <a:pt x="9" y="23"/>
                </a:cubicBezTo>
                <a:cubicBezTo>
                  <a:pt x="10" y="21"/>
                  <a:pt x="10" y="17"/>
                  <a:pt x="10" y="18"/>
                </a:cubicBezTo>
                <a:cubicBezTo>
                  <a:pt x="10" y="16"/>
                  <a:pt x="10" y="16"/>
                  <a:pt x="10" y="14"/>
                </a:cubicBezTo>
                <a:cubicBezTo>
                  <a:pt x="10" y="14"/>
                  <a:pt x="10" y="15"/>
                  <a:pt x="11" y="16"/>
                </a:cubicBezTo>
                <a:cubicBezTo>
                  <a:pt x="11" y="13"/>
                  <a:pt x="10" y="11"/>
                  <a:pt x="10" y="9"/>
                </a:cubicBezTo>
                <a:cubicBezTo>
                  <a:pt x="10" y="9"/>
                  <a:pt x="10" y="8"/>
                  <a:pt x="10" y="8"/>
                </a:cubicBezTo>
                <a:cubicBezTo>
                  <a:pt x="11" y="8"/>
                  <a:pt x="13" y="7"/>
                  <a:pt x="13" y="8"/>
                </a:cubicBezTo>
                <a:cubicBezTo>
                  <a:pt x="14" y="7"/>
                  <a:pt x="17" y="8"/>
                  <a:pt x="18" y="7"/>
                </a:cubicBezTo>
                <a:cubicBezTo>
                  <a:pt x="17" y="7"/>
                  <a:pt x="18" y="7"/>
                  <a:pt x="18" y="7"/>
                </a:cubicBezTo>
                <a:cubicBezTo>
                  <a:pt x="19" y="7"/>
                  <a:pt x="20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8"/>
                  <a:pt x="25" y="7"/>
                  <a:pt x="25" y="8"/>
                </a:cubicBezTo>
                <a:cubicBezTo>
                  <a:pt x="24" y="7"/>
                  <a:pt x="27" y="8"/>
                  <a:pt x="27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31" y="7"/>
                  <a:pt x="29" y="7"/>
                  <a:pt x="32" y="7"/>
                </a:cubicBezTo>
                <a:cubicBezTo>
                  <a:pt x="34" y="7"/>
                  <a:pt x="33" y="7"/>
                  <a:pt x="32" y="7"/>
                </a:cubicBezTo>
                <a:cubicBezTo>
                  <a:pt x="34" y="8"/>
                  <a:pt x="35" y="7"/>
                  <a:pt x="37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36" y="7"/>
                  <a:pt x="37" y="7"/>
                  <a:pt x="37" y="7"/>
                </a:cubicBezTo>
                <a:cubicBezTo>
                  <a:pt x="37" y="7"/>
                  <a:pt x="38" y="7"/>
                  <a:pt x="39" y="7"/>
                </a:cubicBezTo>
                <a:cubicBezTo>
                  <a:pt x="39" y="7"/>
                  <a:pt x="39" y="7"/>
                  <a:pt x="39" y="7"/>
                </a:cubicBezTo>
                <a:cubicBezTo>
                  <a:pt x="38" y="7"/>
                  <a:pt x="37" y="7"/>
                  <a:pt x="37" y="7"/>
                </a:cubicBezTo>
                <a:cubicBezTo>
                  <a:pt x="37" y="7"/>
                  <a:pt x="38" y="7"/>
                  <a:pt x="39" y="7"/>
                </a:cubicBezTo>
                <a:cubicBezTo>
                  <a:pt x="39" y="7"/>
                  <a:pt x="39" y="7"/>
                  <a:pt x="39" y="7"/>
                </a:cubicBezTo>
                <a:cubicBezTo>
                  <a:pt x="40" y="7"/>
                  <a:pt x="40" y="7"/>
                  <a:pt x="40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1" y="8"/>
                  <a:pt x="44" y="7"/>
                  <a:pt x="44" y="7"/>
                </a:cubicBezTo>
                <a:cubicBezTo>
                  <a:pt x="48" y="8"/>
                  <a:pt x="56" y="7"/>
                  <a:pt x="59" y="7"/>
                </a:cubicBezTo>
                <a:cubicBezTo>
                  <a:pt x="58" y="7"/>
                  <a:pt x="58" y="7"/>
                  <a:pt x="59" y="7"/>
                </a:cubicBezTo>
                <a:cubicBezTo>
                  <a:pt x="60" y="7"/>
                  <a:pt x="62" y="7"/>
                  <a:pt x="62" y="7"/>
                </a:cubicBezTo>
                <a:cubicBezTo>
                  <a:pt x="63" y="7"/>
                  <a:pt x="63" y="7"/>
                  <a:pt x="65" y="7"/>
                </a:cubicBezTo>
                <a:cubicBezTo>
                  <a:pt x="66" y="7"/>
                  <a:pt x="66" y="7"/>
                  <a:pt x="65" y="7"/>
                </a:cubicBezTo>
                <a:cubicBezTo>
                  <a:pt x="69" y="8"/>
                  <a:pt x="74" y="6"/>
                  <a:pt x="79" y="7"/>
                </a:cubicBezTo>
                <a:cubicBezTo>
                  <a:pt x="78" y="7"/>
                  <a:pt x="78" y="7"/>
                  <a:pt x="77" y="7"/>
                </a:cubicBezTo>
                <a:cubicBezTo>
                  <a:pt x="81" y="7"/>
                  <a:pt x="84" y="7"/>
                  <a:pt x="87" y="6"/>
                </a:cubicBezTo>
                <a:cubicBezTo>
                  <a:pt x="87" y="6"/>
                  <a:pt x="87" y="7"/>
                  <a:pt x="86" y="7"/>
                </a:cubicBezTo>
                <a:cubicBezTo>
                  <a:pt x="89" y="7"/>
                  <a:pt x="91" y="7"/>
                  <a:pt x="93" y="6"/>
                </a:cubicBezTo>
                <a:cubicBezTo>
                  <a:pt x="91" y="6"/>
                  <a:pt x="92" y="6"/>
                  <a:pt x="91" y="6"/>
                </a:cubicBezTo>
                <a:cubicBezTo>
                  <a:pt x="90" y="6"/>
                  <a:pt x="93" y="5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7" y="6"/>
                  <a:pt x="97" y="5"/>
                  <a:pt x="99" y="5"/>
                </a:cubicBezTo>
                <a:cubicBezTo>
                  <a:pt x="101" y="6"/>
                  <a:pt x="98" y="6"/>
                  <a:pt x="99" y="6"/>
                </a:cubicBezTo>
                <a:cubicBezTo>
                  <a:pt x="99" y="7"/>
                  <a:pt x="104" y="6"/>
                  <a:pt x="105" y="7"/>
                </a:cubicBezTo>
                <a:cubicBezTo>
                  <a:pt x="105" y="6"/>
                  <a:pt x="106" y="6"/>
                  <a:pt x="106" y="6"/>
                </a:cubicBezTo>
                <a:cubicBezTo>
                  <a:pt x="108" y="6"/>
                  <a:pt x="107" y="6"/>
                  <a:pt x="108" y="6"/>
                </a:cubicBezTo>
                <a:cubicBezTo>
                  <a:pt x="113" y="5"/>
                  <a:pt x="113" y="5"/>
                  <a:pt x="113" y="5"/>
                </a:cubicBezTo>
                <a:cubicBezTo>
                  <a:pt x="113" y="5"/>
                  <a:pt x="115" y="6"/>
                  <a:pt x="114" y="6"/>
                </a:cubicBezTo>
                <a:cubicBezTo>
                  <a:pt x="117" y="6"/>
                  <a:pt x="120" y="5"/>
                  <a:pt x="122" y="4"/>
                </a:cubicBezTo>
                <a:cubicBezTo>
                  <a:pt x="123" y="4"/>
                  <a:pt x="127" y="4"/>
                  <a:pt x="129" y="4"/>
                </a:cubicBezTo>
                <a:cubicBezTo>
                  <a:pt x="129" y="4"/>
                  <a:pt x="127" y="4"/>
                  <a:pt x="127" y="4"/>
                </a:cubicBezTo>
                <a:cubicBezTo>
                  <a:pt x="129" y="5"/>
                  <a:pt x="129" y="5"/>
                  <a:pt x="129" y="5"/>
                </a:cubicBezTo>
                <a:cubicBezTo>
                  <a:pt x="126" y="5"/>
                  <a:pt x="129" y="6"/>
                  <a:pt x="128" y="6"/>
                </a:cubicBezTo>
                <a:cubicBezTo>
                  <a:pt x="130" y="6"/>
                  <a:pt x="135" y="6"/>
                  <a:pt x="138" y="6"/>
                </a:cubicBezTo>
                <a:cubicBezTo>
                  <a:pt x="136" y="5"/>
                  <a:pt x="143" y="6"/>
                  <a:pt x="142" y="5"/>
                </a:cubicBezTo>
                <a:cubicBezTo>
                  <a:pt x="146" y="5"/>
                  <a:pt x="144" y="6"/>
                  <a:pt x="146" y="6"/>
                </a:cubicBezTo>
                <a:cubicBezTo>
                  <a:pt x="150" y="5"/>
                  <a:pt x="153" y="6"/>
                  <a:pt x="157" y="6"/>
                </a:cubicBezTo>
                <a:cubicBezTo>
                  <a:pt x="157" y="6"/>
                  <a:pt x="157" y="6"/>
                  <a:pt x="157" y="6"/>
                </a:cubicBezTo>
                <a:cubicBezTo>
                  <a:pt x="160" y="5"/>
                  <a:pt x="165" y="6"/>
                  <a:pt x="168" y="5"/>
                </a:cubicBezTo>
                <a:cubicBezTo>
                  <a:pt x="168" y="5"/>
                  <a:pt x="168" y="5"/>
                  <a:pt x="168" y="5"/>
                </a:cubicBezTo>
                <a:cubicBezTo>
                  <a:pt x="171" y="6"/>
                  <a:pt x="168" y="4"/>
                  <a:pt x="172" y="5"/>
                </a:cubicBezTo>
                <a:cubicBezTo>
                  <a:pt x="171" y="5"/>
                  <a:pt x="171" y="5"/>
                  <a:pt x="171" y="5"/>
                </a:cubicBezTo>
                <a:cubicBezTo>
                  <a:pt x="174" y="5"/>
                  <a:pt x="176" y="6"/>
                  <a:pt x="179" y="5"/>
                </a:cubicBezTo>
                <a:cubicBezTo>
                  <a:pt x="179" y="5"/>
                  <a:pt x="178" y="5"/>
                  <a:pt x="178" y="5"/>
                </a:cubicBezTo>
                <a:cubicBezTo>
                  <a:pt x="181" y="5"/>
                  <a:pt x="183" y="5"/>
                  <a:pt x="186" y="5"/>
                </a:cubicBezTo>
                <a:cubicBezTo>
                  <a:pt x="186" y="5"/>
                  <a:pt x="186" y="5"/>
                  <a:pt x="185" y="5"/>
                </a:cubicBezTo>
                <a:cubicBezTo>
                  <a:pt x="187" y="6"/>
                  <a:pt x="187" y="5"/>
                  <a:pt x="190" y="5"/>
                </a:cubicBezTo>
                <a:cubicBezTo>
                  <a:pt x="190" y="5"/>
                  <a:pt x="192" y="5"/>
                  <a:pt x="191" y="5"/>
                </a:cubicBezTo>
                <a:cubicBezTo>
                  <a:pt x="192" y="5"/>
                  <a:pt x="196" y="5"/>
                  <a:pt x="197" y="5"/>
                </a:cubicBezTo>
                <a:cubicBezTo>
                  <a:pt x="198" y="5"/>
                  <a:pt x="199" y="5"/>
                  <a:pt x="200" y="5"/>
                </a:cubicBezTo>
                <a:cubicBezTo>
                  <a:pt x="213" y="5"/>
                  <a:pt x="226" y="6"/>
                  <a:pt x="239" y="5"/>
                </a:cubicBezTo>
                <a:cubicBezTo>
                  <a:pt x="241" y="6"/>
                  <a:pt x="236" y="5"/>
                  <a:pt x="237" y="6"/>
                </a:cubicBezTo>
                <a:cubicBezTo>
                  <a:pt x="237" y="5"/>
                  <a:pt x="239" y="6"/>
                  <a:pt x="243" y="6"/>
                </a:cubicBezTo>
                <a:cubicBezTo>
                  <a:pt x="243" y="6"/>
                  <a:pt x="243" y="6"/>
                  <a:pt x="243" y="6"/>
                </a:cubicBezTo>
                <a:cubicBezTo>
                  <a:pt x="245" y="5"/>
                  <a:pt x="246" y="6"/>
                  <a:pt x="248" y="6"/>
                </a:cubicBezTo>
                <a:cubicBezTo>
                  <a:pt x="248" y="6"/>
                  <a:pt x="248" y="6"/>
                  <a:pt x="248" y="6"/>
                </a:cubicBezTo>
                <a:cubicBezTo>
                  <a:pt x="250" y="5"/>
                  <a:pt x="252" y="7"/>
                  <a:pt x="253" y="6"/>
                </a:cubicBezTo>
                <a:cubicBezTo>
                  <a:pt x="254" y="6"/>
                  <a:pt x="254" y="6"/>
                  <a:pt x="254" y="6"/>
                </a:cubicBezTo>
                <a:cubicBezTo>
                  <a:pt x="256" y="5"/>
                  <a:pt x="257" y="6"/>
                  <a:pt x="260" y="6"/>
                </a:cubicBezTo>
                <a:cubicBezTo>
                  <a:pt x="259" y="6"/>
                  <a:pt x="259" y="6"/>
                  <a:pt x="259" y="6"/>
                </a:cubicBezTo>
                <a:cubicBezTo>
                  <a:pt x="262" y="6"/>
                  <a:pt x="266" y="5"/>
                  <a:pt x="267" y="6"/>
                </a:cubicBezTo>
                <a:cubicBezTo>
                  <a:pt x="270" y="5"/>
                  <a:pt x="273" y="5"/>
                  <a:pt x="273" y="5"/>
                </a:cubicBezTo>
                <a:cubicBezTo>
                  <a:pt x="274" y="5"/>
                  <a:pt x="273" y="5"/>
                  <a:pt x="273" y="5"/>
                </a:cubicBezTo>
                <a:cubicBezTo>
                  <a:pt x="283" y="5"/>
                  <a:pt x="294" y="5"/>
                  <a:pt x="303" y="4"/>
                </a:cubicBezTo>
                <a:cubicBezTo>
                  <a:pt x="303" y="5"/>
                  <a:pt x="303" y="5"/>
                  <a:pt x="302" y="5"/>
                </a:cubicBezTo>
                <a:cubicBezTo>
                  <a:pt x="310" y="4"/>
                  <a:pt x="303" y="14"/>
                  <a:pt x="307" y="17"/>
                </a:cubicBezTo>
                <a:cubicBezTo>
                  <a:pt x="307" y="18"/>
                  <a:pt x="307" y="18"/>
                  <a:pt x="307" y="18"/>
                </a:cubicBezTo>
                <a:cubicBezTo>
                  <a:pt x="307" y="20"/>
                  <a:pt x="307" y="20"/>
                  <a:pt x="306" y="21"/>
                </a:cubicBezTo>
                <a:cubicBezTo>
                  <a:pt x="307" y="22"/>
                  <a:pt x="306" y="26"/>
                  <a:pt x="307" y="26"/>
                </a:cubicBezTo>
                <a:cubicBezTo>
                  <a:pt x="307" y="27"/>
                  <a:pt x="307" y="26"/>
                  <a:pt x="306" y="26"/>
                </a:cubicBezTo>
                <a:cubicBezTo>
                  <a:pt x="306" y="28"/>
                  <a:pt x="307" y="31"/>
                  <a:pt x="307" y="34"/>
                </a:cubicBezTo>
                <a:cubicBezTo>
                  <a:pt x="307" y="33"/>
                  <a:pt x="307" y="33"/>
                  <a:pt x="307" y="33"/>
                </a:cubicBezTo>
                <a:cubicBezTo>
                  <a:pt x="306" y="46"/>
                  <a:pt x="305" y="62"/>
                  <a:pt x="306" y="72"/>
                </a:cubicBezTo>
                <a:cubicBezTo>
                  <a:pt x="307" y="75"/>
                  <a:pt x="305" y="73"/>
                  <a:pt x="306" y="75"/>
                </a:cubicBezTo>
                <a:cubicBezTo>
                  <a:pt x="307" y="85"/>
                  <a:pt x="305" y="98"/>
                  <a:pt x="307" y="108"/>
                </a:cubicBezTo>
                <a:cubicBezTo>
                  <a:pt x="307" y="115"/>
                  <a:pt x="309" y="118"/>
                  <a:pt x="309" y="118"/>
                </a:cubicBezTo>
                <a:cubicBezTo>
                  <a:pt x="308" y="99"/>
                  <a:pt x="309" y="83"/>
                  <a:pt x="310" y="65"/>
                </a:cubicBezTo>
                <a:cubicBezTo>
                  <a:pt x="310" y="59"/>
                  <a:pt x="310" y="51"/>
                  <a:pt x="310" y="45"/>
                </a:cubicBezTo>
                <a:cubicBezTo>
                  <a:pt x="310" y="33"/>
                  <a:pt x="310" y="21"/>
                  <a:pt x="311" y="9"/>
                </a:cubicBezTo>
                <a:cubicBezTo>
                  <a:pt x="311" y="7"/>
                  <a:pt x="311" y="7"/>
                  <a:pt x="311" y="7"/>
                </a:cubicBezTo>
                <a:cubicBezTo>
                  <a:pt x="311" y="6"/>
                  <a:pt x="311" y="6"/>
                  <a:pt x="311" y="6"/>
                </a:cubicBezTo>
                <a:cubicBezTo>
                  <a:pt x="311" y="5"/>
                  <a:pt x="311" y="5"/>
                  <a:pt x="311" y="5"/>
                </a:cubicBezTo>
                <a:cubicBezTo>
                  <a:pt x="311" y="5"/>
                  <a:pt x="311" y="5"/>
                  <a:pt x="311" y="5"/>
                </a:cubicBezTo>
                <a:cubicBezTo>
                  <a:pt x="311" y="5"/>
                  <a:pt x="311" y="5"/>
                  <a:pt x="311" y="5"/>
                </a:cubicBezTo>
                <a:cubicBezTo>
                  <a:pt x="311" y="5"/>
                  <a:pt x="311" y="5"/>
                  <a:pt x="311" y="5"/>
                </a:cubicBezTo>
                <a:cubicBezTo>
                  <a:pt x="311" y="5"/>
                  <a:pt x="311" y="5"/>
                  <a:pt x="311" y="5"/>
                </a:cubicBezTo>
                <a:cubicBezTo>
                  <a:pt x="309" y="3"/>
                  <a:pt x="316" y="10"/>
                  <a:pt x="306" y="0"/>
                </a:cubicBezTo>
                <a:close/>
              </a:path>
            </a:pathLst>
          </a:custGeom>
          <a:solidFill>
            <a:srgbClr val="442A58"/>
          </a:solidFill>
          <a:ln w="9525">
            <a:noFill/>
            <a:round/>
            <a:headEnd/>
            <a:tailEnd/>
          </a:ln>
        </p:spPr>
        <p:txBody>
          <a:bodyPr vert="horz" wrap="square" lIns="36000" tIns="36000" rIns="36000" bIns="36000" numCol="1" anchor="ctr" anchorCtr="1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1200" b="1" u="sng">
              <a:solidFill>
                <a:prstClr val="black"/>
              </a:solidFill>
              <a:latin typeface="Segoe Print" pitchFamily="2" charset="0"/>
              <a:cs typeface="+mn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000" l="31544" r="100000">
                        <a14:foregroundMark x1="44631" y1="91143" x2="44631" y2="91143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88721" y="4215684"/>
            <a:ext cx="2420721" cy="213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175" l="0" r="67577">
                        <a14:foregroundMark x1="46758" y1="69126" x2="46758" y2="69126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13802" y="4114800"/>
            <a:ext cx="2381399" cy="223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2133601" y="1447801"/>
            <a:ext cx="7721600" cy="4495800"/>
          </a:xfrm>
        </p:spPr>
        <p:txBody>
          <a:bodyPr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384370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 KMP">
    <p:bg>
      <p:bgPr>
        <a:solidFill>
          <a:srgbClr val="D6B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311A3-5D34-3F4C-82E4-A490F9F17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44675"/>
            <a:ext cx="10512000" cy="2700338"/>
          </a:xfrm>
        </p:spPr>
        <p:txBody>
          <a:bodyPr anchor="b">
            <a:normAutofit/>
          </a:bodyPr>
          <a:lstStyle>
            <a:lvl1pPr algn="r"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727482-EC2B-AB4E-BE6C-B2CBBAA4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4689475"/>
            <a:ext cx="10512424" cy="15113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5E79C-07B3-5D47-8C36-0722418AF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Official Licensed Material, Copyright © 2020 Kanban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BB651-EAA1-4247-80BB-BA7B12557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2490-0CE6-6441-B6DE-B4EE6CFC540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picture containing screenshot, drawing, computer&#10;&#10;Description automatically generated">
            <a:extLst>
              <a:ext uri="{FF2B5EF4-FFF2-40B4-BE49-F238E27FC236}">
                <a16:creationId xmlns:a16="http://schemas.microsoft.com/office/drawing/2014/main" id="{D7BA1D96-24C6-4843-9369-7EE5C78E6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2102AF-9725-4C69-A90C-CE4B12660ECB}"/>
              </a:ext>
            </a:extLst>
          </p:cNvPr>
          <p:cNvSpPr txBox="1"/>
          <p:nvPr userDrawn="1"/>
        </p:nvSpPr>
        <p:spPr>
          <a:xfrm>
            <a:off x="5070231" y="6482860"/>
            <a:ext cx="205153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©2023 Kanban University</a:t>
            </a:r>
          </a:p>
        </p:txBody>
      </p:sp>
    </p:spTree>
    <p:extLst>
      <p:ext uri="{BB962C8B-B14F-4D97-AF65-F5344CB8AC3E}">
        <p14:creationId xmlns:p14="http://schemas.microsoft.com/office/powerpoint/2010/main" val="1880795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63">
          <p15:clr>
            <a:srgbClr val="FBAE40"/>
          </p15:clr>
        </p15:guide>
        <p15:guide id="2" orient="horz" pos="2954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93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93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D533A-630F-47C1-B745-CF86F3186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478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1_Title and bod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"/>
          <p:cNvSpPr txBox="1">
            <a:spLocks noGrp="1"/>
          </p:cNvSpPr>
          <p:nvPr>
            <p:ph type="title"/>
          </p:nvPr>
        </p:nvSpPr>
        <p:spPr>
          <a:xfrm>
            <a:off x="415600" y="121920"/>
            <a:ext cx="11360800" cy="763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>
                <a:solidFill>
                  <a:srgbClr val="7030A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A6A59B-2DB3-EDF8-4AC0-C317C39126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98480" y="6213960"/>
            <a:ext cx="1249681" cy="40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884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creenshot, drawing, computer&#10;&#10;Description automatically generated">
            <a:extLst>
              <a:ext uri="{FF2B5EF4-FFF2-40B4-BE49-F238E27FC236}">
                <a16:creationId xmlns:a16="http://schemas.microsoft.com/office/drawing/2014/main" id="{2B2E6DAD-C02C-344A-9DDE-79D3D6565D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75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F176EC-7A6D-BA44-B1B6-72FCBB4EC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23C6623-2D87-3349-963B-3C2CAAC748D0}"/>
              </a:ext>
            </a:extLst>
          </p:cNvPr>
          <p:cNvSpPr txBox="1">
            <a:spLocks/>
          </p:cNvSpPr>
          <p:nvPr userDrawn="1"/>
        </p:nvSpPr>
        <p:spPr>
          <a:xfrm>
            <a:off x="161544" y="6456300"/>
            <a:ext cx="27432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@toddelittle 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5195A90-7714-2A43-8A62-782872DFF547}"/>
              </a:ext>
            </a:extLst>
          </p:cNvPr>
          <p:cNvSpPr txBox="1">
            <a:spLocks/>
          </p:cNvSpPr>
          <p:nvPr userDrawn="1"/>
        </p:nvSpPr>
        <p:spPr>
          <a:xfrm>
            <a:off x="3361944" y="6456300"/>
            <a:ext cx="41148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Copyright © Kanban University 2021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E3B1B0F-A6B3-8BEC-4C96-A8601E07CA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27324" y="6316793"/>
            <a:ext cx="1346543" cy="50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99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5345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20172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76506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8240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70513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335360" y="71414"/>
            <a:ext cx="1152128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 hidden="1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5" name="Picture 4" descr="A picture containing building, floor&#10;&#10;Description automatically generated">
            <a:extLst>
              <a:ext uri="{FF2B5EF4-FFF2-40B4-BE49-F238E27FC236}">
                <a16:creationId xmlns:a16="http://schemas.microsoft.com/office/drawing/2014/main" id="{F6FC7C85-4765-D042-B298-D0B96EEF28C5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6ADB39-FEA1-4980-84F8-BD5AF0FAC4E7}"/>
              </a:ext>
            </a:extLst>
          </p:cNvPr>
          <p:cNvSpPr txBox="1"/>
          <p:nvPr userDrawn="1"/>
        </p:nvSpPr>
        <p:spPr>
          <a:xfrm>
            <a:off x="5070231" y="6482860"/>
            <a:ext cx="205153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©2023 Kanban University</a:t>
            </a:r>
          </a:p>
        </p:txBody>
      </p:sp>
    </p:spTree>
    <p:extLst>
      <p:ext uri="{BB962C8B-B14F-4D97-AF65-F5344CB8AC3E}">
        <p14:creationId xmlns:p14="http://schemas.microsoft.com/office/powerpoint/2010/main" val="13375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8" r:id="rId16"/>
    <p:sldLayoutId id="2147483679" r:id="rId17"/>
    <p:sldLayoutId id="2147483712" r:id="rId18"/>
  </p:sldLayoutIdLst>
  <p:txStyles>
    <p:titleStyle>
      <a:lvl1pPr algn="ctr" defTabSz="914400" rtl="0" eaLnBrk="1" latinLnBrk="0" hangingPunct="1">
        <a:spcBef>
          <a:spcPct val="0"/>
        </a:spcBef>
        <a:buNone/>
        <a:defRPr lang="pl-PL" sz="3600" b="1" kern="1200" dirty="0">
          <a:solidFill>
            <a:srgbClr val="714989"/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0A000"/>
        </a:buClr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70C0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677E4-CEE0-2044-87B0-CB4DF8114CD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690AC-6AC1-0E4B-8C6B-6A5F72442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11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335360" y="71414"/>
            <a:ext cx="1152128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 hidden="1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5" name="Picture 4" descr="A picture containing building, floor&#10;&#10;Description automatically generated">
            <a:extLst>
              <a:ext uri="{FF2B5EF4-FFF2-40B4-BE49-F238E27FC236}">
                <a16:creationId xmlns:a16="http://schemas.microsoft.com/office/drawing/2014/main" id="{F6FC7C85-4765-D042-B298-D0B96EEF28C5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6ADB39-FEA1-4980-84F8-BD5AF0FAC4E7}"/>
              </a:ext>
            </a:extLst>
          </p:cNvPr>
          <p:cNvSpPr txBox="1"/>
          <p:nvPr userDrawn="1"/>
        </p:nvSpPr>
        <p:spPr>
          <a:xfrm>
            <a:off x="5070231" y="6482860"/>
            <a:ext cx="205153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©2023 Kanban University</a:t>
            </a:r>
          </a:p>
        </p:txBody>
      </p:sp>
    </p:spTree>
    <p:extLst>
      <p:ext uri="{BB962C8B-B14F-4D97-AF65-F5344CB8AC3E}">
        <p14:creationId xmlns:p14="http://schemas.microsoft.com/office/powerpoint/2010/main" val="153002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10" r:id="rId17"/>
    <p:sldLayoutId id="2147483711" r:id="rId18"/>
  </p:sldLayoutIdLst>
  <p:txStyles>
    <p:titleStyle>
      <a:lvl1pPr algn="ctr" defTabSz="914400" rtl="0" eaLnBrk="1" latinLnBrk="0" hangingPunct="1">
        <a:spcBef>
          <a:spcPct val="0"/>
        </a:spcBef>
        <a:buNone/>
        <a:defRPr lang="pl-PL" sz="3600" b="1" kern="1200" dirty="0">
          <a:solidFill>
            <a:srgbClr val="714989"/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0A000"/>
        </a:buClr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70C0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8ADAF-67E9-46DF-A353-BBAC10F4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5195" y="-718457"/>
            <a:ext cx="7324074" cy="4232956"/>
          </a:xfrm>
        </p:spPr>
        <p:txBody>
          <a:bodyPr>
            <a:normAutofit/>
          </a:bodyPr>
          <a:lstStyle/>
          <a:p>
            <a:pPr algn="ctr"/>
            <a:r>
              <a:rPr lang="en-US" sz="6600">
                <a:solidFill>
                  <a:schemeClr val="bg1"/>
                </a:solidFill>
              </a:rPr>
              <a:t>From Product Discovery to Product Delivery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9EB061-A0A7-4918-B51E-61965A828C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Todd Little</a:t>
            </a:r>
          </a:p>
          <a:p>
            <a:r>
              <a:rPr lang="en-US">
                <a:solidFill>
                  <a:schemeClr val="bg1"/>
                </a:solidFill>
              </a:rPr>
              <a:t>Chairman, Kanban University</a:t>
            </a:r>
          </a:p>
        </p:txBody>
      </p:sp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53107AFD-DE24-30C4-FCBE-4A6B4F72FC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" y="0"/>
            <a:ext cx="5284686" cy="640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70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57DC63-7D93-7836-999B-804C9BB19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Ideas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2BB858-2173-63CA-F164-CB1FB249CE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C8CE1D2B-4011-45E2-367D-CAB4DAD4E8A6}"/>
              </a:ext>
            </a:extLst>
          </p:cNvPr>
          <p:cNvSpPr>
            <a:spLocks noChangeAspect="1"/>
          </p:cNvSpPr>
          <p:nvPr/>
        </p:nvSpPr>
        <p:spPr>
          <a:xfrm>
            <a:off x="1343710" y="168615"/>
            <a:ext cx="3657600" cy="3657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/>
              <a:t>Pursue advanced training for alumni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96C063A0-61F0-708E-7F30-94E8FD0D7031}"/>
              </a:ext>
            </a:extLst>
          </p:cNvPr>
          <p:cNvSpPr>
            <a:spLocks noChangeAspect="1"/>
          </p:cNvSpPr>
          <p:nvPr/>
        </p:nvSpPr>
        <p:spPr>
          <a:xfrm>
            <a:off x="4036588" y="2716213"/>
            <a:ext cx="3657600" cy="3657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/>
              <a:t>Focus on growth outside of IT/Software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150C6FF5-5309-F8C2-C0F9-285D9E3E8A3F}"/>
              </a:ext>
            </a:extLst>
          </p:cNvPr>
          <p:cNvSpPr>
            <a:spLocks noChangeAspect="1"/>
          </p:cNvSpPr>
          <p:nvPr/>
        </p:nvSpPr>
        <p:spPr>
          <a:xfrm>
            <a:off x="8013926" y="15875"/>
            <a:ext cx="3657600" cy="3657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/>
              <a:t>Cleanup on aisle 9 – Help fix the Scrum failures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3FA45780-11C2-EB34-1909-6AF8287299B3}"/>
              </a:ext>
            </a:extLst>
          </p:cNvPr>
          <p:cNvSpPr>
            <a:spLocks noChangeAspect="1"/>
          </p:cNvSpPr>
          <p:nvPr/>
        </p:nvSpPr>
        <p:spPr>
          <a:xfrm>
            <a:off x="4678818" y="88106"/>
            <a:ext cx="3657600" cy="3657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/>
              <a:t>Kanban for Product Managers</a:t>
            </a:r>
          </a:p>
        </p:txBody>
      </p:sp>
    </p:spTree>
    <p:extLst>
      <p:ext uri="{BB962C8B-B14F-4D97-AF65-F5344CB8AC3E}">
        <p14:creationId xmlns:p14="http://schemas.microsoft.com/office/powerpoint/2010/main" val="291813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57DC63-7D93-7836-999B-804C9BB19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Ideas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2BB858-2173-63CA-F164-CB1FB249CE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C8CE1D2B-4011-45E2-367D-CAB4DAD4E8A6}"/>
              </a:ext>
            </a:extLst>
          </p:cNvPr>
          <p:cNvSpPr>
            <a:spLocks noChangeAspect="1"/>
          </p:cNvSpPr>
          <p:nvPr/>
        </p:nvSpPr>
        <p:spPr>
          <a:xfrm>
            <a:off x="1343710" y="168615"/>
            <a:ext cx="3657600" cy="3657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Pursue advanced training for alumni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96C063A0-61F0-708E-7F30-94E8FD0D7031}"/>
              </a:ext>
            </a:extLst>
          </p:cNvPr>
          <p:cNvSpPr>
            <a:spLocks noChangeAspect="1"/>
          </p:cNvSpPr>
          <p:nvPr/>
        </p:nvSpPr>
        <p:spPr>
          <a:xfrm>
            <a:off x="4036588" y="2716213"/>
            <a:ext cx="3657600" cy="3657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Focus on growth outside of IT/Software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150C6FF5-5309-F8C2-C0F9-285D9E3E8A3F}"/>
              </a:ext>
            </a:extLst>
          </p:cNvPr>
          <p:cNvSpPr>
            <a:spLocks noChangeAspect="1"/>
          </p:cNvSpPr>
          <p:nvPr/>
        </p:nvSpPr>
        <p:spPr>
          <a:xfrm>
            <a:off x="8013926" y="15875"/>
            <a:ext cx="3657600" cy="3657600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/>
              <a:t>Cleanup on aisle 9 – Help fix the Scrum failures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3FA45780-11C2-EB34-1909-6AF8287299B3}"/>
              </a:ext>
            </a:extLst>
          </p:cNvPr>
          <p:cNvSpPr>
            <a:spLocks noChangeAspect="1"/>
          </p:cNvSpPr>
          <p:nvPr/>
        </p:nvSpPr>
        <p:spPr>
          <a:xfrm>
            <a:off x="4678818" y="88106"/>
            <a:ext cx="3657600" cy="3657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Kanban for Product Managers</a:t>
            </a:r>
          </a:p>
        </p:txBody>
      </p:sp>
    </p:spTree>
    <p:extLst>
      <p:ext uri="{BB962C8B-B14F-4D97-AF65-F5344CB8AC3E}">
        <p14:creationId xmlns:p14="http://schemas.microsoft.com/office/powerpoint/2010/main" val="56580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D8220-AFF4-E362-6912-A32D96AE4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E0D05-7E15-1032-25F6-6AD69C62C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858" y="1559753"/>
            <a:ext cx="10512000" cy="2700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PT Sans" panose="020B0503020203020204" pitchFamily="34" charset="77"/>
              </a:rPr>
              <a:t>Observations and Hypotheses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F42FA-21AD-8575-3206-DFDE939B24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21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F71AC-4591-4927-8DFA-A6D1EC061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>
                <a:solidFill>
                  <a:srgbClr val="7030A0"/>
                </a:solidFill>
                <a:latin typeface="PT Sans" panose="020B0503020203020204" pitchFamily="34" charset="77"/>
              </a:rPr>
              <a:t>Outcomes from Scrum Transformations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A4F96AE-C4E6-E90B-DA5B-2FB4A8ED1D58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838200" y="1571479"/>
          <a:ext cx="10515600" cy="43809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86153">
                  <a:extLst>
                    <a:ext uri="{9D8B030D-6E8A-4147-A177-3AD203B41FA5}">
                      <a16:colId xmlns:a16="http://schemas.microsoft.com/office/drawing/2014/main" val="2300849073"/>
                    </a:ext>
                  </a:extLst>
                </a:gridCol>
                <a:gridCol w="5229447">
                  <a:extLst>
                    <a:ext uri="{9D8B030D-6E8A-4147-A177-3AD203B41FA5}">
                      <a16:colId xmlns:a16="http://schemas.microsoft.com/office/drawing/2014/main" val="766297596"/>
                    </a:ext>
                  </a:extLst>
                </a:gridCol>
              </a:tblGrid>
              <a:tr h="21904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Scrum worked for us, and we continue to get better.</a:t>
                      </a:r>
                    </a:p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Scrum helped a bit, but we haven’t gotten much better lately.</a:t>
                      </a:r>
                    </a:p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136099"/>
                  </a:ext>
                </a:extLst>
              </a:tr>
              <a:tr h="21904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Scrum has been a disaster.</a:t>
                      </a:r>
                    </a:p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Scrum didn’t really help, but didn’t really hurt either.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242446"/>
                  </a:ext>
                </a:extLst>
              </a:tr>
            </a:tbl>
          </a:graphicData>
        </a:graphic>
      </p:graphicFrame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434351-AE24-1B01-BC24-624837F851A6}"/>
              </a:ext>
            </a:extLst>
          </p:cNvPr>
          <p:cNvSpPr/>
          <p:nvPr/>
        </p:nvSpPr>
        <p:spPr>
          <a:xfrm>
            <a:off x="7538023" y="4815678"/>
            <a:ext cx="2393935" cy="284893"/>
          </a:xfrm>
          <a:custGeom>
            <a:avLst/>
            <a:gdLst>
              <a:gd name="connsiteX0" fmla="*/ 0 w 2300151"/>
              <a:gd name="connsiteY0" fmla="*/ 122999 h 134678"/>
              <a:gd name="connsiteX1" fmla="*/ 412694 w 2300151"/>
              <a:gd name="connsiteY1" fmla="*/ 122999 h 134678"/>
              <a:gd name="connsiteX2" fmla="*/ 574535 w 2300151"/>
              <a:gd name="connsiteY2" fmla="*/ 1619 h 134678"/>
              <a:gd name="connsiteX3" fmla="*/ 906308 w 2300151"/>
              <a:gd name="connsiteY3" fmla="*/ 58263 h 134678"/>
              <a:gd name="connsiteX4" fmla="*/ 1092425 w 2300151"/>
              <a:gd name="connsiteY4" fmla="*/ 131091 h 134678"/>
              <a:gd name="connsiteX5" fmla="*/ 1723604 w 2300151"/>
              <a:gd name="connsiteY5" fmla="*/ 66355 h 134678"/>
              <a:gd name="connsiteX6" fmla="*/ 1974457 w 2300151"/>
              <a:gd name="connsiteY6" fmla="*/ 66355 h 134678"/>
              <a:gd name="connsiteX7" fmla="*/ 2273862 w 2300151"/>
              <a:gd name="connsiteY7" fmla="*/ 74447 h 134678"/>
              <a:gd name="connsiteX8" fmla="*/ 2265770 w 2300151"/>
              <a:gd name="connsiteY8" fmla="*/ 66355 h 134678"/>
              <a:gd name="connsiteX0" fmla="*/ 0 w 2440827"/>
              <a:gd name="connsiteY0" fmla="*/ 0 h 266024"/>
              <a:gd name="connsiteX1" fmla="*/ 553370 w 2440827"/>
              <a:gd name="connsiteY1" fmla="*/ 257908 h 266024"/>
              <a:gd name="connsiteX2" fmla="*/ 715211 w 2440827"/>
              <a:gd name="connsiteY2" fmla="*/ 136528 h 266024"/>
              <a:gd name="connsiteX3" fmla="*/ 1046984 w 2440827"/>
              <a:gd name="connsiteY3" fmla="*/ 193172 h 266024"/>
              <a:gd name="connsiteX4" fmla="*/ 1233101 w 2440827"/>
              <a:gd name="connsiteY4" fmla="*/ 266000 h 266024"/>
              <a:gd name="connsiteX5" fmla="*/ 1864280 w 2440827"/>
              <a:gd name="connsiteY5" fmla="*/ 201264 h 266024"/>
              <a:gd name="connsiteX6" fmla="*/ 2115133 w 2440827"/>
              <a:gd name="connsiteY6" fmla="*/ 201264 h 266024"/>
              <a:gd name="connsiteX7" fmla="*/ 2414538 w 2440827"/>
              <a:gd name="connsiteY7" fmla="*/ 209356 h 266024"/>
              <a:gd name="connsiteX8" fmla="*/ 2406446 w 2440827"/>
              <a:gd name="connsiteY8" fmla="*/ 201264 h 266024"/>
              <a:gd name="connsiteX0" fmla="*/ 0 w 2393935"/>
              <a:gd name="connsiteY0" fmla="*/ 99553 h 131116"/>
              <a:gd name="connsiteX1" fmla="*/ 506478 w 2393935"/>
              <a:gd name="connsiteY1" fmla="*/ 123000 h 131116"/>
              <a:gd name="connsiteX2" fmla="*/ 668319 w 2393935"/>
              <a:gd name="connsiteY2" fmla="*/ 1620 h 131116"/>
              <a:gd name="connsiteX3" fmla="*/ 1000092 w 2393935"/>
              <a:gd name="connsiteY3" fmla="*/ 58264 h 131116"/>
              <a:gd name="connsiteX4" fmla="*/ 1186209 w 2393935"/>
              <a:gd name="connsiteY4" fmla="*/ 131092 h 131116"/>
              <a:gd name="connsiteX5" fmla="*/ 1817388 w 2393935"/>
              <a:gd name="connsiteY5" fmla="*/ 66356 h 131116"/>
              <a:gd name="connsiteX6" fmla="*/ 2068241 w 2393935"/>
              <a:gd name="connsiteY6" fmla="*/ 66356 h 131116"/>
              <a:gd name="connsiteX7" fmla="*/ 2367646 w 2393935"/>
              <a:gd name="connsiteY7" fmla="*/ 74448 h 131116"/>
              <a:gd name="connsiteX8" fmla="*/ 2359554 w 2393935"/>
              <a:gd name="connsiteY8" fmla="*/ 66356 h 131116"/>
              <a:gd name="connsiteX0" fmla="*/ 0 w 2393935"/>
              <a:gd name="connsiteY0" fmla="*/ 108012 h 284893"/>
              <a:gd name="connsiteX1" fmla="*/ 412694 w 2393935"/>
              <a:gd name="connsiteY1" fmla="*/ 283859 h 284893"/>
              <a:gd name="connsiteX2" fmla="*/ 668319 w 2393935"/>
              <a:gd name="connsiteY2" fmla="*/ 10079 h 284893"/>
              <a:gd name="connsiteX3" fmla="*/ 1000092 w 2393935"/>
              <a:gd name="connsiteY3" fmla="*/ 66723 h 284893"/>
              <a:gd name="connsiteX4" fmla="*/ 1186209 w 2393935"/>
              <a:gd name="connsiteY4" fmla="*/ 139551 h 284893"/>
              <a:gd name="connsiteX5" fmla="*/ 1817388 w 2393935"/>
              <a:gd name="connsiteY5" fmla="*/ 74815 h 284893"/>
              <a:gd name="connsiteX6" fmla="*/ 2068241 w 2393935"/>
              <a:gd name="connsiteY6" fmla="*/ 74815 h 284893"/>
              <a:gd name="connsiteX7" fmla="*/ 2367646 w 2393935"/>
              <a:gd name="connsiteY7" fmla="*/ 82907 h 284893"/>
              <a:gd name="connsiteX8" fmla="*/ 2359554 w 2393935"/>
              <a:gd name="connsiteY8" fmla="*/ 74815 h 284893"/>
              <a:gd name="connsiteX0" fmla="*/ 0 w 2393935"/>
              <a:gd name="connsiteY0" fmla="*/ 108012 h 284893"/>
              <a:gd name="connsiteX1" fmla="*/ 412694 w 2393935"/>
              <a:gd name="connsiteY1" fmla="*/ 283859 h 284893"/>
              <a:gd name="connsiteX2" fmla="*/ 726935 w 2393935"/>
              <a:gd name="connsiteY2" fmla="*/ 10079 h 284893"/>
              <a:gd name="connsiteX3" fmla="*/ 1000092 w 2393935"/>
              <a:gd name="connsiteY3" fmla="*/ 66723 h 284893"/>
              <a:gd name="connsiteX4" fmla="*/ 1186209 w 2393935"/>
              <a:gd name="connsiteY4" fmla="*/ 139551 h 284893"/>
              <a:gd name="connsiteX5" fmla="*/ 1817388 w 2393935"/>
              <a:gd name="connsiteY5" fmla="*/ 74815 h 284893"/>
              <a:gd name="connsiteX6" fmla="*/ 2068241 w 2393935"/>
              <a:gd name="connsiteY6" fmla="*/ 74815 h 284893"/>
              <a:gd name="connsiteX7" fmla="*/ 2367646 w 2393935"/>
              <a:gd name="connsiteY7" fmla="*/ 82907 h 284893"/>
              <a:gd name="connsiteX8" fmla="*/ 2359554 w 2393935"/>
              <a:gd name="connsiteY8" fmla="*/ 74815 h 28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3935" h="284893">
                <a:moveTo>
                  <a:pt x="0" y="108012"/>
                </a:moveTo>
                <a:cubicBezTo>
                  <a:pt x="158469" y="118127"/>
                  <a:pt x="291538" y="300181"/>
                  <a:pt x="412694" y="283859"/>
                </a:cubicBezTo>
                <a:cubicBezTo>
                  <a:pt x="533850" y="267537"/>
                  <a:pt x="629035" y="46268"/>
                  <a:pt x="726935" y="10079"/>
                </a:cubicBezTo>
                <a:cubicBezTo>
                  <a:pt x="824835" y="-26110"/>
                  <a:pt x="923546" y="45144"/>
                  <a:pt x="1000092" y="66723"/>
                </a:cubicBezTo>
                <a:cubicBezTo>
                  <a:pt x="1076638" y="88302"/>
                  <a:pt x="1049993" y="138202"/>
                  <a:pt x="1186209" y="139551"/>
                </a:cubicBezTo>
                <a:cubicBezTo>
                  <a:pt x="1322425" y="140900"/>
                  <a:pt x="1670383" y="85604"/>
                  <a:pt x="1817388" y="74815"/>
                </a:cubicBezTo>
                <a:cubicBezTo>
                  <a:pt x="1964393" y="64026"/>
                  <a:pt x="1976531" y="73466"/>
                  <a:pt x="2068241" y="74815"/>
                </a:cubicBezTo>
                <a:cubicBezTo>
                  <a:pt x="2159951" y="76164"/>
                  <a:pt x="2319094" y="82907"/>
                  <a:pt x="2367646" y="82907"/>
                </a:cubicBezTo>
                <a:cubicBezTo>
                  <a:pt x="2416198" y="82907"/>
                  <a:pt x="2387876" y="78861"/>
                  <a:pt x="2359554" y="74815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4740FE3-59F2-1EA1-7FE2-ED5C5B216C6E}"/>
              </a:ext>
            </a:extLst>
          </p:cNvPr>
          <p:cNvSpPr/>
          <p:nvPr/>
        </p:nvSpPr>
        <p:spPr>
          <a:xfrm rot="20399659">
            <a:off x="2234236" y="2563319"/>
            <a:ext cx="2327101" cy="244284"/>
          </a:xfrm>
          <a:custGeom>
            <a:avLst/>
            <a:gdLst>
              <a:gd name="connsiteX0" fmla="*/ 0 w 2300151"/>
              <a:gd name="connsiteY0" fmla="*/ 122999 h 134678"/>
              <a:gd name="connsiteX1" fmla="*/ 412694 w 2300151"/>
              <a:gd name="connsiteY1" fmla="*/ 122999 h 134678"/>
              <a:gd name="connsiteX2" fmla="*/ 574535 w 2300151"/>
              <a:gd name="connsiteY2" fmla="*/ 1619 h 134678"/>
              <a:gd name="connsiteX3" fmla="*/ 906308 w 2300151"/>
              <a:gd name="connsiteY3" fmla="*/ 58263 h 134678"/>
              <a:gd name="connsiteX4" fmla="*/ 1092425 w 2300151"/>
              <a:gd name="connsiteY4" fmla="*/ 131091 h 134678"/>
              <a:gd name="connsiteX5" fmla="*/ 1723604 w 2300151"/>
              <a:gd name="connsiteY5" fmla="*/ 66355 h 134678"/>
              <a:gd name="connsiteX6" fmla="*/ 1974457 w 2300151"/>
              <a:gd name="connsiteY6" fmla="*/ 66355 h 134678"/>
              <a:gd name="connsiteX7" fmla="*/ 2273862 w 2300151"/>
              <a:gd name="connsiteY7" fmla="*/ 74447 h 134678"/>
              <a:gd name="connsiteX8" fmla="*/ 2265770 w 2300151"/>
              <a:gd name="connsiteY8" fmla="*/ 66355 h 134678"/>
              <a:gd name="connsiteX0" fmla="*/ 0 w 2347154"/>
              <a:gd name="connsiteY0" fmla="*/ 0 h 155022"/>
              <a:gd name="connsiteX1" fmla="*/ 459697 w 2347154"/>
              <a:gd name="connsiteY1" fmla="*/ 146906 h 155022"/>
              <a:gd name="connsiteX2" fmla="*/ 621538 w 2347154"/>
              <a:gd name="connsiteY2" fmla="*/ 25526 h 155022"/>
              <a:gd name="connsiteX3" fmla="*/ 953311 w 2347154"/>
              <a:gd name="connsiteY3" fmla="*/ 82170 h 155022"/>
              <a:gd name="connsiteX4" fmla="*/ 1139428 w 2347154"/>
              <a:gd name="connsiteY4" fmla="*/ 154998 h 155022"/>
              <a:gd name="connsiteX5" fmla="*/ 1770607 w 2347154"/>
              <a:gd name="connsiteY5" fmla="*/ 90262 h 155022"/>
              <a:gd name="connsiteX6" fmla="*/ 2021460 w 2347154"/>
              <a:gd name="connsiteY6" fmla="*/ 90262 h 155022"/>
              <a:gd name="connsiteX7" fmla="*/ 2320865 w 2347154"/>
              <a:gd name="connsiteY7" fmla="*/ 98354 h 155022"/>
              <a:gd name="connsiteX8" fmla="*/ 2312773 w 2347154"/>
              <a:gd name="connsiteY8" fmla="*/ 90262 h 155022"/>
              <a:gd name="connsiteX0" fmla="*/ 0 w 2327101"/>
              <a:gd name="connsiteY0" fmla="*/ 0 h 200150"/>
              <a:gd name="connsiteX1" fmla="*/ 439644 w 2327101"/>
              <a:gd name="connsiteY1" fmla="*/ 192034 h 200150"/>
              <a:gd name="connsiteX2" fmla="*/ 601485 w 2327101"/>
              <a:gd name="connsiteY2" fmla="*/ 70654 h 200150"/>
              <a:gd name="connsiteX3" fmla="*/ 933258 w 2327101"/>
              <a:gd name="connsiteY3" fmla="*/ 127298 h 200150"/>
              <a:gd name="connsiteX4" fmla="*/ 1119375 w 2327101"/>
              <a:gd name="connsiteY4" fmla="*/ 200126 h 200150"/>
              <a:gd name="connsiteX5" fmla="*/ 1750554 w 2327101"/>
              <a:gd name="connsiteY5" fmla="*/ 135390 h 200150"/>
              <a:gd name="connsiteX6" fmla="*/ 2001407 w 2327101"/>
              <a:gd name="connsiteY6" fmla="*/ 135390 h 200150"/>
              <a:gd name="connsiteX7" fmla="*/ 2300812 w 2327101"/>
              <a:gd name="connsiteY7" fmla="*/ 143482 h 200150"/>
              <a:gd name="connsiteX8" fmla="*/ 2292720 w 2327101"/>
              <a:gd name="connsiteY8" fmla="*/ 135390 h 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7101" h="200150">
                <a:moveTo>
                  <a:pt x="0" y="0"/>
                </a:moveTo>
                <a:cubicBezTo>
                  <a:pt x="158469" y="10115"/>
                  <a:pt x="339397" y="180258"/>
                  <a:pt x="439644" y="192034"/>
                </a:cubicBezTo>
                <a:cubicBezTo>
                  <a:pt x="539891" y="203810"/>
                  <a:pt x="519216" y="81443"/>
                  <a:pt x="601485" y="70654"/>
                </a:cubicBezTo>
                <a:cubicBezTo>
                  <a:pt x="683754" y="59865"/>
                  <a:pt x="846943" y="105719"/>
                  <a:pt x="933258" y="127298"/>
                </a:cubicBezTo>
                <a:cubicBezTo>
                  <a:pt x="1019573" y="148877"/>
                  <a:pt x="983159" y="198777"/>
                  <a:pt x="1119375" y="200126"/>
                </a:cubicBezTo>
                <a:cubicBezTo>
                  <a:pt x="1255591" y="201475"/>
                  <a:pt x="1603549" y="146179"/>
                  <a:pt x="1750554" y="135390"/>
                </a:cubicBezTo>
                <a:cubicBezTo>
                  <a:pt x="1897559" y="124601"/>
                  <a:pt x="1909697" y="134041"/>
                  <a:pt x="2001407" y="135390"/>
                </a:cubicBezTo>
                <a:cubicBezTo>
                  <a:pt x="2093117" y="136739"/>
                  <a:pt x="2252260" y="143482"/>
                  <a:pt x="2300812" y="143482"/>
                </a:cubicBezTo>
                <a:cubicBezTo>
                  <a:pt x="2349364" y="143482"/>
                  <a:pt x="2321042" y="139436"/>
                  <a:pt x="2292720" y="135390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17E4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9426077-21F2-188A-39FC-710A6409C419}"/>
              </a:ext>
            </a:extLst>
          </p:cNvPr>
          <p:cNvSpPr/>
          <p:nvPr/>
        </p:nvSpPr>
        <p:spPr>
          <a:xfrm rot="20399659">
            <a:off x="7683000" y="2453063"/>
            <a:ext cx="2156737" cy="563936"/>
          </a:xfrm>
          <a:custGeom>
            <a:avLst/>
            <a:gdLst>
              <a:gd name="connsiteX0" fmla="*/ 0 w 2300151"/>
              <a:gd name="connsiteY0" fmla="*/ 122999 h 134678"/>
              <a:gd name="connsiteX1" fmla="*/ 412694 w 2300151"/>
              <a:gd name="connsiteY1" fmla="*/ 122999 h 134678"/>
              <a:gd name="connsiteX2" fmla="*/ 574535 w 2300151"/>
              <a:gd name="connsiteY2" fmla="*/ 1619 h 134678"/>
              <a:gd name="connsiteX3" fmla="*/ 906308 w 2300151"/>
              <a:gd name="connsiteY3" fmla="*/ 58263 h 134678"/>
              <a:gd name="connsiteX4" fmla="*/ 1092425 w 2300151"/>
              <a:gd name="connsiteY4" fmla="*/ 131091 h 134678"/>
              <a:gd name="connsiteX5" fmla="*/ 1723604 w 2300151"/>
              <a:gd name="connsiteY5" fmla="*/ 66355 h 134678"/>
              <a:gd name="connsiteX6" fmla="*/ 1974457 w 2300151"/>
              <a:gd name="connsiteY6" fmla="*/ 66355 h 134678"/>
              <a:gd name="connsiteX7" fmla="*/ 2273862 w 2300151"/>
              <a:gd name="connsiteY7" fmla="*/ 74447 h 134678"/>
              <a:gd name="connsiteX8" fmla="*/ 2265770 w 2300151"/>
              <a:gd name="connsiteY8" fmla="*/ 66355 h 134678"/>
              <a:gd name="connsiteX0" fmla="*/ 0 w 2282058"/>
              <a:gd name="connsiteY0" fmla="*/ 122999 h 552138"/>
              <a:gd name="connsiteX1" fmla="*/ 412694 w 2282058"/>
              <a:gd name="connsiteY1" fmla="*/ 122999 h 552138"/>
              <a:gd name="connsiteX2" fmla="*/ 574535 w 2282058"/>
              <a:gd name="connsiteY2" fmla="*/ 1619 h 552138"/>
              <a:gd name="connsiteX3" fmla="*/ 906308 w 2282058"/>
              <a:gd name="connsiteY3" fmla="*/ 58263 h 552138"/>
              <a:gd name="connsiteX4" fmla="*/ 1092425 w 2282058"/>
              <a:gd name="connsiteY4" fmla="*/ 131091 h 552138"/>
              <a:gd name="connsiteX5" fmla="*/ 1723604 w 2282058"/>
              <a:gd name="connsiteY5" fmla="*/ 66355 h 552138"/>
              <a:gd name="connsiteX6" fmla="*/ 1974457 w 2282058"/>
              <a:gd name="connsiteY6" fmla="*/ 66355 h 552138"/>
              <a:gd name="connsiteX7" fmla="*/ 2273862 w 2282058"/>
              <a:gd name="connsiteY7" fmla="*/ 74447 h 552138"/>
              <a:gd name="connsiteX8" fmla="*/ 2112296 w 2282058"/>
              <a:gd name="connsiteY8" fmla="*/ 552113 h 552138"/>
              <a:gd name="connsiteX0" fmla="*/ 0 w 2282058"/>
              <a:gd name="connsiteY0" fmla="*/ 122999 h 552138"/>
              <a:gd name="connsiteX1" fmla="*/ 412694 w 2282058"/>
              <a:gd name="connsiteY1" fmla="*/ 122999 h 552138"/>
              <a:gd name="connsiteX2" fmla="*/ 574535 w 2282058"/>
              <a:gd name="connsiteY2" fmla="*/ 1619 h 552138"/>
              <a:gd name="connsiteX3" fmla="*/ 906308 w 2282058"/>
              <a:gd name="connsiteY3" fmla="*/ 58263 h 552138"/>
              <a:gd name="connsiteX4" fmla="*/ 1092425 w 2282058"/>
              <a:gd name="connsiteY4" fmla="*/ 131091 h 552138"/>
              <a:gd name="connsiteX5" fmla="*/ 1723604 w 2282058"/>
              <a:gd name="connsiteY5" fmla="*/ 66355 h 552138"/>
              <a:gd name="connsiteX6" fmla="*/ 1859165 w 2282058"/>
              <a:gd name="connsiteY6" fmla="*/ 297732 h 552138"/>
              <a:gd name="connsiteX7" fmla="*/ 2273862 w 2282058"/>
              <a:gd name="connsiteY7" fmla="*/ 74447 h 552138"/>
              <a:gd name="connsiteX8" fmla="*/ 2112296 w 2282058"/>
              <a:gd name="connsiteY8" fmla="*/ 552113 h 552138"/>
              <a:gd name="connsiteX0" fmla="*/ 0 w 2282058"/>
              <a:gd name="connsiteY0" fmla="*/ 122999 h 552138"/>
              <a:gd name="connsiteX1" fmla="*/ 412694 w 2282058"/>
              <a:gd name="connsiteY1" fmla="*/ 122999 h 552138"/>
              <a:gd name="connsiteX2" fmla="*/ 574535 w 2282058"/>
              <a:gd name="connsiteY2" fmla="*/ 1619 h 552138"/>
              <a:gd name="connsiteX3" fmla="*/ 906308 w 2282058"/>
              <a:gd name="connsiteY3" fmla="*/ 58263 h 552138"/>
              <a:gd name="connsiteX4" fmla="*/ 1092425 w 2282058"/>
              <a:gd name="connsiteY4" fmla="*/ 131091 h 552138"/>
              <a:gd name="connsiteX5" fmla="*/ 1519224 w 2282058"/>
              <a:gd name="connsiteY5" fmla="*/ 189382 h 552138"/>
              <a:gd name="connsiteX6" fmla="*/ 1859165 w 2282058"/>
              <a:gd name="connsiteY6" fmla="*/ 297732 h 552138"/>
              <a:gd name="connsiteX7" fmla="*/ 2273862 w 2282058"/>
              <a:gd name="connsiteY7" fmla="*/ 74447 h 552138"/>
              <a:gd name="connsiteX8" fmla="*/ 2112296 w 2282058"/>
              <a:gd name="connsiteY8" fmla="*/ 552113 h 552138"/>
              <a:gd name="connsiteX0" fmla="*/ 0 w 2118338"/>
              <a:gd name="connsiteY0" fmla="*/ 122999 h 552193"/>
              <a:gd name="connsiteX1" fmla="*/ 412694 w 2118338"/>
              <a:gd name="connsiteY1" fmla="*/ 122999 h 552193"/>
              <a:gd name="connsiteX2" fmla="*/ 574535 w 2118338"/>
              <a:gd name="connsiteY2" fmla="*/ 1619 h 552193"/>
              <a:gd name="connsiteX3" fmla="*/ 906308 w 2118338"/>
              <a:gd name="connsiteY3" fmla="*/ 58263 h 552193"/>
              <a:gd name="connsiteX4" fmla="*/ 1092425 w 2118338"/>
              <a:gd name="connsiteY4" fmla="*/ 131091 h 552193"/>
              <a:gd name="connsiteX5" fmla="*/ 1519224 w 2118338"/>
              <a:gd name="connsiteY5" fmla="*/ 189382 h 552193"/>
              <a:gd name="connsiteX6" fmla="*/ 1859165 w 2118338"/>
              <a:gd name="connsiteY6" fmla="*/ 297732 h 552193"/>
              <a:gd name="connsiteX7" fmla="*/ 2014297 w 2118338"/>
              <a:gd name="connsiteY7" fmla="*/ 405894 h 552193"/>
              <a:gd name="connsiteX8" fmla="*/ 2112296 w 2118338"/>
              <a:gd name="connsiteY8" fmla="*/ 552113 h 552193"/>
              <a:gd name="connsiteX0" fmla="*/ 0 w 2156737"/>
              <a:gd name="connsiteY0" fmla="*/ 122999 h 462052"/>
              <a:gd name="connsiteX1" fmla="*/ 412694 w 2156737"/>
              <a:gd name="connsiteY1" fmla="*/ 122999 h 462052"/>
              <a:gd name="connsiteX2" fmla="*/ 574535 w 2156737"/>
              <a:gd name="connsiteY2" fmla="*/ 1619 h 462052"/>
              <a:gd name="connsiteX3" fmla="*/ 906308 w 2156737"/>
              <a:gd name="connsiteY3" fmla="*/ 58263 h 462052"/>
              <a:gd name="connsiteX4" fmla="*/ 1092425 w 2156737"/>
              <a:gd name="connsiteY4" fmla="*/ 131091 h 462052"/>
              <a:gd name="connsiteX5" fmla="*/ 1519224 w 2156737"/>
              <a:gd name="connsiteY5" fmla="*/ 189382 h 462052"/>
              <a:gd name="connsiteX6" fmla="*/ 1859165 w 2156737"/>
              <a:gd name="connsiteY6" fmla="*/ 297732 h 462052"/>
              <a:gd name="connsiteX7" fmla="*/ 2014297 w 2156737"/>
              <a:gd name="connsiteY7" fmla="*/ 405894 h 462052"/>
              <a:gd name="connsiteX8" fmla="*/ 2152402 w 2156737"/>
              <a:gd name="connsiteY8" fmla="*/ 461857 h 462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6737" h="462052">
                <a:moveTo>
                  <a:pt x="0" y="122999"/>
                </a:moveTo>
                <a:cubicBezTo>
                  <a:pt x="158469" y="133114"/>
                  <a:pt x="316938" y="143229"/>
                  <a:pt x="412694" y="122999"/>
                </a:cubicBezTo>
                <a:cubicBezTo>
                  <a:pt x="508450" y="102769"/>
                  <a:pt x="492266" y="12408"/>
                  <a:pt x="574535" y="1619"/>
                </a:cubicBezTo>
                <a:cubicBezTo>
                  <a:pt x="656804" y="-9170"/>
                  <a:pt x="819993" y="36684"/>
                  <a:pt x="906308" y="58263"/>
                </a:cubicBezTo>
                <a:cubicBezTo>
                  <a:pt x="992623" y="79842"/>
                  <a:pt x="990272" y="109238"/>
                  <a:pt x="1092425" y="131091"/>
                </a:cubicBezTo>
                <a:cubicBezTo>
                  <a:pt x="1194578" y="152944"/>
                  <a:pt x="1391434" y="161608"/>
                  <a:pt x="1519224" y="189382"/>
                </a:cubicBezTo>
                <a:cubicBezTo>
                  <a:pt x="1647014" y="217156"/>
                  <a:pt x="1776653" y="261647"/>
                  <a:pt x="1859165" y="297732"/>
                </a:cubicBezTo>
                <a:cubicBezTo>
                  <a:pt x="1941677" y="333817"/>
                  <a:pt x="1965745" y="405894"/>
                  <a:pt x="2014297" y="405894"/>
                </a:cubicBezTo>
                <a:cubicBezTo>
                  <a:pt x="2062849" y="405894"/>
                  <a:pt x="2180724" y="465903"/>
                  <a:pt x="2152402" y="461857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6C3E02-5FBB-4157-E795-A27356B3A751}"/>
              </a:ext>
            </a:extLst>
          </p:cNvPr>
          <p:cNvSpPr/>
          <p:nvPr/>
        </p:nvSpPr>
        <p:spPr>
          <a:xfrm>
            <a:off x="2361897" y="4749912"/>
            <a:ext cx="2270255" cy="416427"/>
          </a:xfrm>
          <a:custGeom>
            <a:avLst/>
            <a:gdLst>
              <a:gd name="connsiteX0" fmla="*/ 0 w 2300151"/>
              <a:gd name="connsiteY0" fmla="*/ 122999 h 134678"/>
              <a:gd name="connsiteX1" fmla="*/ 412694 w 2300151"/>
              <a:gd name="connsiteY1" fmla="*/ 122999 h 134678"/>
              <a:gd name="connsiteX2" fmla="*/ 574535 w 2300151"/>
              <a:gd name="connsiteY2" fmla="*/ 1619 h 134678"/>
              <a:gd name="connsiteX3" fmla="*/ 906308 w 2300151"/>
              <a:gd name="connsiteY3" fmla="*/ 58263 h 134678"/>
              <a:gd name="connsiteX4" fmla="*/ 1092425 w 2300151"/>
              <a:gd name="connsiteY4" fmla="*/ 131091 h 134678"/>
              <a:gd name="connsiteX5" fmla="*/ 1723604 w 2300151"/>
              <a:gd name="connsiteY5" fmla="*/ 66355 h 134678"/>
              <a:gd name="connsiteX6" fmla="*/ 1974457 w 2300151"/>
              <a:gd name="connsiteY6" fmla="*/ 66355 h 134678"/>
              <a:gd name="connsiteX7" fmla="*/ 2273862 w 2300151"/>
              <a:gd name="connsiteY7" fmla="*/ 74447 h 134678"/>
              <a:gd name="connsiteX8" fmla="*/ 2265770 w 2300151"/>
              <a:gd name="connsiteY8" fmla="*/ 66355 h 134678"/>
              <a:gd name="connsiteX0" fmla="*/ 0 w 2440827"/>
              <a:gd name="connsiteY0" fmla="*/ 0 h 266024"/>
              <a:gd name="connsiteX1" fmla="*/ 553370 w 2440827"/>
              <a:gd name="connsiteY1" fmla="*/ 257908 h 266024"/>
              <a:gd name="connsiteX2" fmla="*/ 715211 w 2440827"/>
              <a:gd name="connsiteY2" fmla="*/ 136528 h 266024"/>
              <a:gd name="connsiteX3" fmla="*/ 1046984 w 2440827"/>
              <a:gd name="connsiteY3" fmla="*/ 193172 h 266024"/>
              <a:gd name="connsiteX4" fmla="*/ 1233101 w 2440827"/>
              <a:gd name="connsiteY4" fmla="*/ 266000 h 266024"/>
              <a:gd name="connsiteX5" fmla="*/ 1864280 w 2440827"/>
              <a:gd name="connsiteY5" fmla="*/ 201264 h 266024"/>
              <a:gd name="connsiteX6" fmla="*/ 2115133 w 2440827"/>
              <a:gd name="connsiteY6" fmla="*/ 201264 h 266024"/>
              <a:gd name="connsiteX7" fmla="*/ 2414538 w 2440827"/>
              <a:gd name="connsiteY7" fmla="*/ 209356 h 266024"/>
              <a:gd name="connsiteX8" fmla="*/ 2406446 w 2440827"/>
              <a:gd name="connsiteY8" fmla="*/ 201264 h 266024"/>
              <a:gd name="connsiteX0" fmla="*/ 0 w 2393935"/>
              <a:gd name="connsiteY0" fmla="*/ 99553 h 131116"/>
              <a:gd name="connsiteX1" fmla="*/ 506478 w 2393935"/>
              <a:gd name="connsiteY1" fmla="*/ 123000 h 131116"/>
              <a:gd name="connsiteX2" fmla="*/ 668319 w 2393935"/>
              <a:gd name="connsiteY2" fmla="*/ 1620 h 131116"/>
              <a:gd name="connsiteX3" fmla="*/ 1000092 w 2393935"/>
              <a:gd name="connsiteY3" fmla="*/ 58264 h 131116"/>
              <a:gd name="connsiteX4" fmla="*/ 1186209 w 2393935"/>
              <a:gd name="connsiteY4" fmla="*/ 131092 h 131116"/>
              <a:gd name="connsiteX5" fmla="*/ 1817388 w 2393935"/>
              <a:gd name="connsiteY5" fmla="*/ 66356 h 131116"/>
              <a:gd name="connsiteX6" fmla="*/ 2068241 w 2393935"/>
              <a:gd name="connsiteY6" fmla="*/ 66356 h 131116"/>
              <a:gd name="connsiteX7" fmla="*/ 2367646 w 2393935"/>
              <a:gd name="connsiteY7" fmla="*/ 74448 h 131116"/>
              <a:gd name="connsiteX8" fmla="*/ 2359554 w 2393935"/>
              <a:gd name="connsiteY8" fmla="*/ 66356 h 131116"/>
              <a:gd name="connsiteX0" fmla="*/ 0 w 2393935"/>
              <a:gd name="connsiteY0" fmla="*/ 108012 h 284893"/>
              <a:gd name="connsiteX1" fmla="*/ 412694 w 2393935"/>
              <a:gd name="connsiteY1" fmla="*/ 283859 h 284893"/>
              <a:gd name="connsiteX2" fmla="*/ 668319 w 2393935"/>
              <a:gd name="connsiteY2" fmla="*/ 10079 h 284893"/>
              <a:gd name="connsiteX3" fmla="*/ 1000092 w 2393935"/>
              <a:gd name="connsiteY3" fmla="*/ 66723 h 284893"/>
              <a:gd name="connsiteX4" fmla="*/ 1186209 w 2393935"/>
              <a:gd name="connsiteY4" fmla="*/ 139551 h 284893"/>
              <a:gd name="connsiteX5" fmla="*/ 1817388 w 2393935"/>
              <a:gd name="connsiteY5" fmla="*/ 74815 h 284893"/>
              <a:gd name="connsiteX6" fmla="*/ 2068241 w 2393935"/>
              <a:gd name="connsiteY6" fmla="*/ 74815 h 284893"/>
              <a:gd name="connsiteX7" fmla="*/ 2367646 w 2393935"/>
              <a:gd name="connsiteY7" fmla="*/ 82907 h 284893"/>
              <a:gd name="connsiteX8" fmla="*/ 2359554 w 2393935"/>
              <a:gd name="connsiteY8" fmla="*/ 74815 h 284893"/>
              <a:gd name="connsiteX0" fmla="*/ 0 w 2393935"/>
              <a:gd name="connsiteY0" fmla="*/ 108012 h 284893"/>
              <a:gd name="connsiteX1" fmla="*/ 412694 w 2393935"/>
              <a:gd name="connsiteY1" fmla="*/ 283859 h 284893"/>
              <a:gd name="connsiteX2" fmla="*/ 726935 w 2393935"/>
              <a:gd name="connsiteY2" fmla="*/ 10079 h 284893"/>
              <a:gd name="connsiteX3" fmla="*/ 1000092 w 2393935"/>
              <a:gd name="connsiteY3" fmla="*/ 66723 h 284893"/>
              <a:gd name="connsiteX4" fmla="*/ 1186209 w 2393935"/>
              <a:gd name="connsiteY4" fmla="*/ 139551 h 284893"/>
              <a:gd name="connsiteX5" fmla="*/ 1817388 w 2393935"/>
              <a:gd name="connsiteY5" fmla="*/ 74815 h 284893"/>
              <a:gd name="connsiteX6" fmla="*/ 2068241 w 2393935"/>
              <a:gd name="connsiteY6" fmla="*/ 74815 h 284893"/>
              <a:gd name="connsiteX7" fmla="*/ 2367646 w 2393935"/>
              <a:gd name="connsiteY7" fmla="*/ 82907 h 284893"/>
              <a:gd name="connsiteX8" fmla="*/ 2359554 w 2393935"/>
              <a:gd name="connsiteY8" fmla="*/ 74815 h 284893"/>
              <a:gd name="connsiteX0" fmla="*/ 0 w 2393935"/>
              <a:gd name="connsiteY0" fmla="*/ 108388 h 285269"/>
              <a:gd name="connsiteX1" fmla="*/ 412694 w 2393935"/>
              <a:gd name="connsiteY1" fmla="*/ 284235 h 285269"/>
              <a:gd name="connsiteX2" fmla="*/ 726935 w 2393935"/>
              <a:gd name="connsiteY2" fmla="*/ 10455 h 285269"/>
              <a:gd name="connsiteX3" fmla="*/ 1000092 w 2393935"/>
              <a:gd name="connsiteY3" fmla="*/ 67099 h 285269"/>
              <a:gd name="connsiteX4" fmla="*/ 1244824 w 2393935"/>
              <a:gd name="connsiteY4" fmla="*/ 163373 h 285269"/>
              <a:gd name="connsiteX5" fmla="*/ 1817388 w 2393935"/>
              <a:gd name="connsiteY5" fmla="*/ 75191 h 285269"/>
              <a:gd name="connsiteX6" fmla="*/ 2068241 w 2393935"/>
              <a:gd name="connsiteY6" fmla="*/ 75191 h 285269"/>
              <a:gd name="connsiteX7" fmla="*/ 2367646 w 2393935"/>
              <a:gd name="connsiteY7" fmla="*/ 83283 h 285269"/>
              <a:gd name="connsiteX8" fmla="*/ 2359554 w 2393935"/>
              <a:gd name="connsiteY8" fmla="*/ 75191 h 285269"/>
              <a:gd name="connsiteX0" fmla="*/ 0 w 2393935"/>
              <a:gd name="connsiteY0" fmla="*/ 108388 h 357496"/>
              <a:gd name="connsiteX1" fmla="*/ 412694 w 2393935"/>
              <a:gd name="connsiteY1" fmla="*/ 284235 h 357496"/>
              <a:gd name="connsiteX2" fmla="*/ 726935 w 2393935"/>
              <a:gd name="connsiteY2" fmla="*/ 10455 h 357496"/>
              <a:gd name="connsiteX3" fmla="*/ 1000092 w 2393935"/>
              <a:gd name="connsiteY3" fmla="*/ 67099 h 357496"/>
              <a:gd name="connsiteX4" fmla="*/ 1244824 w 2393935"/>
              <a:gd name="connsiteY4" fmla="*/ 163373 h 357496"/>
              <a:gd name="connsiteX5" fmla="*/ 1782218 w 2393935"/>
              <a:gd name="connsiteY5" fmla="*/ 356545 h 357496"/>
              <a:gd name="connsiteX6" fmla="*/ 2068241 w 2393935"/>
              <a:gd name="connsiteY6" fmla="*/ 75191 h 357496"/>
              <a:gd name="connsiteX7" fmla="*/ 2367646 w 2393935"/>
              <a:gd name="connsiteY7" fmla="*/ 83283 h 357496"/>
              <a:gd name="connsiteX8" fmla="*/ 2359554 w 2393935"/>
              <a:gd name="connsiteY8" fmla="*/ 75191 h 357496"/>
              <a:gd name="connsiteX0" fmla="*/ 0 w 2393935"/>
              <a:gd name="connsiteY0" fmla="*/ 108388 h 360227"/>
              <a:gd name="connsiteX1" fmla="*/ 412694 w 2393935"/>
              <a:gd name="connsiteY1" fmla="*/ 284235 h 360227"/>
              <a:gd name="connsiteX2" fmla="*/ 726935 w 2393935"/>
              <a:gd name="connsiteY2" fmla="*/ 10455 h 360227"/>
              <a:gd name="connsiteX3" fmla="*/ 1000092 w 2393935"/>
              <a:gd name="connsiteY3" fmla="*/ 67099 h 360227"/>
              <a:gd name="connsiteX4" fmla="*/ 1244824 w 2393935"/>
              <a:gd name="connsiteY4" fmla="*/ 163373 h 360227"/>
              <a:gd name="connsiteX5" fmla="*/ 1782218 w 2393935"/>
              <a:gd name="connsiteY5" fmla="*/ 356545 h 360227"/>
              <a:gd name="connsiteX6" fmla="*/ 1986179 w 2393935"/>
              <a:gd name="connsiteY6" fmla="*/ 274483 h 360227"/>
              <a:gd name="connsiteX7" fmla="*/ 2367646 w 2393935"/>
              <a:gd name="connsiteY7" fmla="*/ 83283 h 360227"/>
              <a:gd name="connsiteX8" fmla="*/ 2359554 w 2393935"/>
              <a:gd name="connsiteY8" fmla="*/ 75191 h 360227"/>
              <a:gd name="connsiteX0" fmla="*/ 0 w 2380871"/>
              <a:gd name="connsiteY0" fmla="*/ 108388 h 368310"/>
              <a:gd name="connsiteX1" fmla="*/ 412694 w 2380871"/>
              <a:gd name="connsiteY1" fmla="*/ 284235 h 368310"/>
              <a:gd name="connsiteX2" fmla="*/ 726935 w 2380871"/>
              <a:gd name="connsiteY2" fmla="*/ 10455 h 368310"/>
              <a:gd name="connsiteX3" fmla="*/ 1000092 w 2380871"/>
              <a:gd name="connsiteY3" fmla="*/ 67099 h 368310"/>
              <a:gd name="connsiteX4" fmla="*/ 1244824 w 2380871"/>
              <a:gd name="connsiteY4" fmla="*/ 163373 h 368310"/>
              <a:gd name="connsiteX5" fmla="*/ 1782218 w 2380871"/>
              <a:gd name="connsiteY5" fmla="*/ 356545 h 368310"/>
              <a:gd name="connsiteX6" fmla="*/ 1986179 w 2380871"/>
              <a:gd name="connsiteY6" fmla="*/ 274483 h 368310"/>
              <a:gd name="connsiteX7" fmla="*/ 2367646 w 2380871"/>
              <a:gd name="connsiteY7" fmla="*/ 83283 h 368310"/>
              <a:gd name="connsiteX8" fmla="*/ 2289216 w 2380871"/>
              <a:gd name="connsiteY8" fmla="*/ 368268 h 368310"/>
              <a:gd name="connsiteX0" fmla="*/ 0 w 2561992"/>
              <a:gd name="connsiteY0" fmla="*/ 108388 h 485528"/>
              <a:gd name="connsiteX1" fmla="*/ 412694 w 2561992"/>
              <a:gd name="connsiteY1" fmla="*/ 284235 h 485528"/>
              <a:gd name="connsiteX2" fmla="*/ 726935 w 2561992"/>
              <a:gd name="connsiteY2" fmla="*/ 10455 h 485528"/>
              <a:gd name="connsiteX3" fmla="*/ 1000092 w 2561992"/>
              <a:gd name="connsiteY3" fmla="*/ 67099 h 485528"/>
              <a:gd name="connsiteX4" fmla="*/ 1244824 w 2561992"/>
              <a:gd name="connsiteY4" fmla="*/ 163373 h 485528"/>
              <a:gd name="connsiteX5" fmla="*/ 1782218 w 2561992"/>
              <a:gd name="connsiteY5" fmla="*/ 356545 h 485528"/>
              <a:gd name="connsiteX6" fmla="*/ 1986179 w 2561992"/>
              <a:gd name="connsiteY6" fmla="*/ 274483 h 485528"/>
              <a:gd name="connsiteX7" fmla="*/ 2367646 w 2561992"/>
              <a:gd name="connsiteY7" fmla="*/ 83283 h 485528"/>
              <a:gd name="connsiteX8" fmla="*/ 2558847 w 2561992"/>
              <a:gd name="connsiteY8" fmla="*/ 485498 h 485528"/>
              <a:gd name="connsiteX0" fmla="*/ 0 w 2560488"/>
              <a:gd name="connsiteY0" fmla="*/ 108388 h 485526"/>
              <a:gd name="connsiteX1" fmla="*/ 412694 w 2560488"/>
              <a:gd name="connsiteY1" fmla="*/ 284235 h 485526"/>
              <a:gd name="connsiteX2" fmla="*/ 726935 w 2560488"/>
              <a:gd name="connsiteY2" fmla="*/ 10455 h 485526"/>
              <a:gd name="connsiteX3" fmla="*/ 1000092 w 2560488"/>
              <a:gd name="connsiteY3" fmla="*/ 67099 h 485526"/>
              <a:gd name="connsiteX4" fmla="*/ 1244824 w 2560488"/>
              <a:gd name="connsiteY4" fmla="*/ 163373 h 485526"/>
              <a:gd name="connsiteX5" fmla="*/ 1782218 w 2560488"/>
              <a:gd name="connsiteY5" fmla="*/ 356545 h 485526"/>
              <a:gd name="connsiteX6" fmla="*/ 1986179 w 2560488"/>
              <a:gd name="connsiteY6" fmla="*/ 274483 h 485526"/>
              <a:gd name="connsiteX7" fmla="*/ 2191800 w 2560488"/>
              <a:gd name="connsiteY7" fmla="*/ 59837 h 485526"/>
              <a:gd name="connsiteX8" fmla="*/ 2558847 w 2560488"/>
              <a:gd name="connsiteY8" fmla="*/ 485498 h 485526"/>
              <a:gd name="connsiteX0" fmla="*/ 0 w 2560302"/>
              <a:gd name="connsiteY0" fmla="*/ 108388 h 485531"/>
              <a:gd name="connsiteX1" fmla="*/ 412694 w 2560302"/>
              <a:gd name="connsiteY1" fmla="*/ 284235 h 485531"/>
              <a:gd name="connsiteX2" fmla="*/ 726935 w 2560302"/>
              <a:gd name="connsiteY2" fmla="*/ 10455 h 485531"/>
              <a:gd name="connsiteX3" fmla="*/ 1000092 w 2560302"/>
              <a:gd name="connsiteY3" fmla="*/ 67099 h 485531"/>
              <a:gd name="connsiteX4" fmla="*/ 1244824 w 2560302"/>
              <a:gd name="connsiteY4" fmla="*/ 163373 h 485531"/>
              <a:gd name="connsiteX5" fmla="*/ 1782218 w 2560302"/>
              <a:gd name="connsiteY5" fmla="*/ 356545 h 485531"/>
              <a:gd name="connsiteX6" fmla="*/ 1986179 w 2560302"/>
              <a:gd name="connsiteY6" fmla="*/ 274483 h 485531"/>
              <a:gd name="connsiteX7" fmla="*/ 2144907 w 2560302"/>
              <a:gd name="connsiteY7" fmla="*/ 130175 h 485531"/>
              <a:gd name="connsiteX8" fmla="*/ 2558847 w 2560302"/>
              <a:gd name="connsiteY8" fmla="*/ 485498 h 48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0302" h="485531">
                <a:moveTo>
                  <a:pt x="0" y="108388"/>
                </a:moveTo>
                <a:cubicBezTo>
                  <a:pt x="158469" y="118503"/>
                  <a:pt x="291538" y="300557"/>
                  <a:pt x="412694" y="284235"/>
                </a:cubicBezTo>
                <a:cubicBezTo>
                  <a:pt x="533850" y="267913"/>
                  <a:pt x="629035" y="46644"/>
                  <a:pt x="726935" y="10455"/>
                </a:cubicBezTo>
                <a:cubicBezTo>
                  <a:pt x="824835" y="-25734"/>
                  <a:pt x="913777" y="41613"/>
                  <a:pt x="1000092" y="67099"/>
                </a:cubicBezTo>
                <a:cubicBezTo>
                  <a:pt x="1086407" y="92585"/>
                  <a:pt x="1114470" y="115132"/>
                  <a:pt x="1244824" y="163373"/>
                </a:cubicBezTo>
                <a:cubicBezTo>
                  <a:pt x="1375178" y="211614"/>
                  <a:pt x="1658659" y="338027"/>
                  <a:pt x="1782218" y="356545"/>
                </a:cubicBezTo>
                <a:cubicBezTo>
                  <a:pt x="1905777" y="375063"/>
                  <a:pt x="1925731" y="312211"/>
                  <a:pt x="1986179" y="274483"/>
                </a:cubicBezTo>
                <a:cubicBezTo>
                  <a:pt x="2046627" y="236755"/>
                  <a:pt x="2096355" y="130175"/>
                  <a:pt x="2144907" y="130175"/>
                </a:cubicBezTo>
                <a:cubicBezTo>
                  <a:pt x="2193459" y="130175"/>
                  <a:pt x="2587169" y="489544"/>
                  <a:pt x="2558847" y="485498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2F669D-B4F9-F11C-A3F9-3DFEAE11E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0" y="6213960"/>
            <a:ext cx="1249681" cy="40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80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BB8702-493A-4515-A301-A1816393A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71414"/>
            <a:ext cx="11521280" cy="928694"/>
          </a:xfrm>
        </p:spPr>
        <p:txBody>
          <a:bodyPr anchor="ctr">
            <a:normAutofit/>
          </a:bodyPr>
          <a:lstStyle/>
          <a:p>
            <a:r>
              <a:rPr lang="en-US"/>
              <a:t>Target CSMs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1F1546-CB30-4C35-8C38-0BAEDE88EF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/>
          </a:bodyPr>
          <a:lstStyle/>
          <a:p>
            <a:r>
              <a:rPr lang="en-US"/>
              <a:t>Not as AKTs.  The AKT candidates will continue to come we don’t need to draw more at this time.</a:t>
            </a:r>
          </a:p>
          <a:p>
            <a:r>
              <a:rPr lang="en-US"/>
              <a:t>But primary target for</a:t>
            </a:r>
          </a:p>
          <a:p>
            <a:pPr lvl="1"/>
            <a:r>
              <a:rPr lang="en-US"/>
              <a:t>TKP, KSD</a:t>
            </a:r>
          </a:p>
          <a:p>
            <a:r>
              <a:rPr lang="en-US"/>
              <a:t>And key target for</a:t>
            </a:r>
          </a:p>
          <a:p>
            <a:pPr lvl="1"/>
            <a:r>
              <a:rPr lang="en-US"/>
              <a:t>KMM/KCP and KMM Plus.  </a:t>
            </a:r>
          </a:p>
          <a:p>
            <a:pPr lvl="1"/>
            <a:r>
              <a:rPr lang="en-US"/>
              <a:t>Or a new KMM for Scrum class</a:t>
            </a:r>
          </a:p>
          <a:p>
            <a:endParaRPr lang="en-US"/>
          </a:p>
        </p:txBody>
      </p:sp>
      <p:pic>
        <p:nvPicPr>
          <p:cNvPr id="1028" name="Picture 4" descr="Target With Arrow clip art (117562) Free SVG Download / 4 Vector">
            <a:extLst>
              <a:ext uri="{FF2B5EF4-FFF2-40B4-BE49-F238E27FC236}">
                <a16:creationId xmlns:a16="http://schemas.microsoft.com/office/drawing/2014/main" id="{FCB017DB-9E3B-4FD0-9EA2-2E1E01EB6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510" y="1240462"/>
            <a:ext cx="5110400" cy="476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79BD0D-75C7-41FB-BB75-64089F359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" y="414337"/>
            <a:ext cx="10858500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92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2019 Scrum Master Trends (Scrum.org)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8813" y="2081894"/>
            <a:ext cx="6553038" cy="30861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2C6369C-53EA-4510-B75E-E90DD84A76EB}"/>
              </a:ext>
            </a:extLst>
          </p:cNvPr>
          <p:cNvSpPr/>
          <p:nvPr/>
        </p:nvSpPr>
        <p:spPr>
          <a:xfrm>
            <a:off x="5165271" y="2804433"/>
            <a:ext cx="1334861" cy="5878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04091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12A5C-C83D-C4F9-08C9-44F758E20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739A8-EADE-AA68-95A5-71AC0208B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58A86A-F62D-9630-8912-7F3A7BE81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772" y="0"/>
            <a:ext cx="5666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60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D64AD-11BE-E3D5-90FA-9C764C389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 of Kanban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A5FA8-F8C9-1E40-0E97-D177F8518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2B3685-46B9-9F95-B35E-B5B133EFBB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3003" b="52323"/>
          <a:stretch/>
        </p:blipFill>
        <p:spPr>
          <a:xfrm>
            <a:off x="5377778" y="867824"/>
            <a:ext cx="6814221" cy="46868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1ACC55-72E5-10CB-3D45-DE3AF10926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320"/>
          <a:stretch/>
        </p:blipFill>
        <p:spPr>
          <a:xfrm>
            <a:off x="0" y="838641"/>
            <a:ext cx="5953097" cy="409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39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9B8CD-7166-09A9-C559-59C72737C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Scrum vs. Kanban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3C7B2-15BC-7A5E-3263-9FE4ECA39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339" y="3534770"/>
            <a:ext cx="4249003" cy="3624162"/>
          </a:xfrm>
        </p:spPr>
        <p:txBody>
          <a:bodyPr/>
          <a:lstStyle/>
          <a:p>
            <a:r>
              <a:rPr lang="en-US"/>
              <a:t>Scrum Glasses</a:t>
            </a:r>
          </a:p>
          <a:p>
            <a:pPr lvl="1"/>
            <a:r>
              <a:rPr lang="en-US"/>
              <a:t>Scrum is a Framework, so Kanban is a Framework</a:t>
            </a:r>
          </a:p>
          <a:p>
            <a:pPr lvl="1"/>
            <a:r>
              <a:rPr lang="en-US"/>
              <a:t>Scrum is for Products, Kanban is for Operations </a:t>
            </a:r>
          </a:p>
          <a:p>
            <a:pPr lvl="1"/>
            <a:r>
              <a:rPr lang="en-US"/>
              <a:t>Kanban is just a board</a:t>
            </a:r>
          </a:p>
          <a:p>
            <a:pPr lvl="1"/>
            <a:endParaRPr lang="en-US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637EC56-FEA8-CC22-297F-D3458DA59E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382" y="1000108"/>
            <a:ext cx="5815266" cy="24221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AA31A2-CBD3-F93E-F425-CB03CDEDC795}"/>
              </a:ext>
            </a:extLst>
          </p:cNvPr>
          <p:cNvSpPr txBox="1"/>
          <p:nvPr/>
        </p:nvSpPr>
        <p:spPr>
          <a:xfrm>
            <a:off x="6095999" y="3541396"/>
            <a:ext cx="5101771" cy="2573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7030A0"/>
              </a:buClr>
              <a:buBlip>
                <a:blip r:embed="rId3"/>
              </a:buBlip>
            </a:pPr>
            <a:r>
              <a:rPr lang="en-US" sz="2800">
                <a:cs typeface="Arial" pitchFamily="34" charset="0"/>
              </a:rPr>
              <a:t>Kanban Community</a:t>
            </a:r>
          </a:p>
          <a:p>
            <a:pPr marL="742950" lvl="1" indent="-285750">
              <a:spcBef>
                <a:spcPct val="200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2400">
                <a:cs typeface="Arial" pitchFamily="34" charset="0"/>
              </a:rPr>
              <a:t>Scrum Sucks!</a:t>
            </a:r>
          </a:p>
          <a:p>
            <a:pPr marL="742950" lvl="1" indent="-285750">
              <a:spcBef>
                <a:spcPct val="200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2400">
                <a:cs typeface="Arial" pitchFamily="34" charset="0"/>
              </a:rPr>
              <a:t>Losers!</a:t>
            </a:r>
          </a:p>
          <a:p>
            <a:pPr marL="742950" lvl="1" indent="-285750">
              <a:spcBef>
                <a:spcPct val="200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2400">
                <a:cs typeface="Arial" pitchFamily="34" charset="0"/>
              </a:rPr>
              <a:t>But one of our values is Respect!</a:t>
            </a:r>
          </a:p>
          <a:p>
            <a:pPr marL="742950" lvl="1" indent="-285750">
              <a:spcBef>
                <a:spcPct val="20000"/>
              </a:spcBef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2400">
                <a:cs typeface="Arial" pitchFamily="34" charset="0"/>
              </a:rPr>
              <a:t>Start with what you do now!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ADF-57FF-6EAB-B6EC-9EF7AC956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8394B-44E1-C6C9-7C99-76E847B36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Scrum Lens</a:t>
            </a: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0BE371B0-5435-7BFD-F238-8784FAC6B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359" y="0"/>
            <a:ext cx="5788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A7F071-EA26-AC49-AD9D-18E64536736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lum bright="20000" contrast="-40000"/>
          </a:blip>
          <a:stretch>
            <a:fillRect/>
          </a:stretch>
        </p:blipFill>
        <p:spPr>
          <a:xfrm>
            <a:off x="0" y="2336782"/>
            <a:ext cx="5189759" cy="3052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F5D10B-414F-D9B4-E6BB-8910537EE070}"/>
              </a:ext>
            </a:extLst>
          </p:cNvPr>
          <p:cNvSpPr/>
          <p:nvPr/>
        </p:nvSpPr>
        <p:spPr>
          <a:xfrm>
            <a:off x="5619225" y="731836"/>
            <a:ext cx="6027612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Wrong</a:t>
            </a:r>
          </a:p>
          <a:p>
            <a:pPr algn="ctr"/>
            <a:endParaRPr 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72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    Wrong</a:t>
            </a:r>
          </a:p>
          <a:p>
            <a:pPr algn="ctr"/>
            <a:endParaRPr lang="en-US" sz="72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 </a:t>
            </a:r>
            <a:r>
              <a:rPr lang="en-US" sz="72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Wronger</a:t>
            </a:r>
            <a:endParaRPr lang="en-US" sz="72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5822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D832A8-E11A-B75B-207C-4E584E6F2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3256" y="1132114"/>
            <a:ext cx="7788531" cy="3412899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</a:rPr>
              <a:t>What does your product pipeline look like?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B223A7-9236-CA02-9A19-CE473E367A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39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F947AB-7635-CCA6-49DC-004710762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Kanban is not a framework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42369A-9D6C-E3D5-78CA-31587E3D43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384300"/>
            <a:ext cx="11360150" cy="4555067"/>
          </a:xfrm>
        </p:spPr>
        <p:txBody>
          <a:bodyPr/>
          <a:lstStyle/>
          <a:p>
            <a:r>
              <a:rPr lang="en-US" dirty="0"/>
              <a:t>Kanban is not just a board</a:t>
            </a:r>
          </a:p>
          <a:p>
            <a:r>
              <a:rPr lang="en-US" dirty="0"/>
              <a:t>Kanban is not something you install</a:t>
            </a:r>
          </a:p>
          <a:p>
            <a:r>
              <a:rPr lang="en-US" dirty="0"/>
              <a:t>Kanban is not a transformation</a:t>
            </a:r>
          </a:p>
          <a:p>
            <a:r>
              <a:rPr lang="en-US" dirty="0"/>
              <a:t>Any Kanban vs. Scrum comparison makes no sense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dirty="0"/>
              <a:t>Kanban is a management method for improving the delivery of knowledge work using evolutionary change starting from where you are today</a:t>
            </a:r>
          </a:p>
          <a:p>
            <a:r>
              <a:rPr lang="en-US" dirty="0"/>
              <a:t>While not a transformation, Kanban can be quite transformational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5B79D2D-1A47-B9AC-CB91-DB3602A9339D}"/>
              </a:ext>
            </a:extLst>
          </p:cNvPr>
          <p:cNvSpPr txBox="1">
            <a:spLocks/>
          </p:cNvSpPr>
          <p:nvPr/>
        </p:nvSpPr>
        <p:spPr>
          <a:xfrm>
            <a:off x="415600" y="5566246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FE0"/>
              </a:buClr>
              <a:buSzPts val="4700"/>
              <a:buFont typeface="Montserrat Medium"/>
              <a:buNone/>
              <a:defRPr sz="4700" b="0" i="0" u="none" strike="noStrike" cap="none">
                <a:solidFill>
                  <a:srgbClr val="01BFE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FE0"/>
              </a:buClr>
              <a:buSzPts val="4700"/>
              <a:buFont typeface="Arial"/>
              <a:buNone/>
              <a:defRPr sz="4700" b="0" i="0" u="none" strike="noStrike" cap="none">
                <a:solidFill>
                  <a:srgbClr val="01BFE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FE0"/>
              </a:buClr>
              <a:buSzPts val="4700"/>
              <a:buFont typeface="Arial"/>
              <a:buNone/>
              <a:defRPr sz="4700" b="0" i="0" u="none" strike="noStrike" cap="none">
                <a:solidFill>
                  <a:srgbClr val="01BFE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FE0"/>
              </a:buClr>
              <a:buSzPts val="4700"/>
              <a:buFont typeface="Arial"/>
              <a:buNone/>
              <a:defRPr sz="4700" b="0" i="0" u="none" strike="noStrike" cap="none">
                <a:solidFill>
                  <a:srgbClr val="01BFE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FE0"/>
              </a:buClr>
              <a:buSzPts val="4700"/>
              <a:buFont typeface="Arial"/>
              <a:buNone/>
              <a:defRPr sz="4700" b="0" i="0" u="none" strike="noStrike" cap="none">
                <a:solidFill>
                  <a:srgbClr val="01BFE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FE0"/>
              </a:buClr>
              <a:buSzPts val="4700"/>
              <a:buFont typeface="Arial"/>
              <a:buNone/>
              <a:defRPr sz="4700" b="0" i="0" u="none" strike="noStrike" cap="none">
                <a:solidFill>
                  <a:srgbClr val="01BFE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FE0"/>
              </a:buClr>
              <a:buSzPts val="4700"/>
              <a:buFont typeface="Arial"/>
              <a:buNone/>
              <a:defRPr sz="4700" b="0" i="0" u="none" strike="noStrike" cap="none">
                <a:solidFill>
                  <a:srgbClr val="01BFE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FE0"/>
              </a:buClr>
              <a:buSzPts val="4700"/>
              <a:buFont typeface="Arial"/>
              <a:buNone/>
              <a:defRPr sz="4700" b="0" i="0" u="none" strike="noStrike" cap="none">
                <a:solidFill>
                  <a:srgbClr val="01BFE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BFE0"/>
              </a:buClr>
              <a:buSzPts val="4700"/>
              <a:buFont typeface="Arial"/>
              <a:buNone/>
              <a:defRPr sz="4700" b="0" i="0" u="none" strike="noStrike" cap="none">
                <a:solidFill>
                  <a:srgbClr val="01BFE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133" b="1" dirty="0">
                <a:solidFill>
                  <a:srgbClr val="7030A0"/>
                </a:solidFill>
              </a:rPr>
              <a:t>Kanban is an </a:t>
            </a:r>
            <a:r>
              <a:rPr lang="en-US" sz="3133" b="1" dirty="0" err="1">
                <a:solidFill>
                  <a:srgbClr val="7030A0"/>
                </a:solidFill>
              </a:rPr>
              <a:t>unframework</a:t>
            </a:r>
            <a:endParaRPr lang="en-US" sz="3133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3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82534-93F1-4787-B3AD-2EAE945BA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052"/>
            <a:ext cx="12192000" cy="928694"/>
          </a:xfrm>
        </p:spPr>
        <p:txBody>
          <a:bodyPr>
            <a:noAutofit/>
          </a:bodyPr>
          <a:lstStyle/>
          <a:p>
            <a:pPr algn="ctr"/>
            <a:r>
              <a:rPr lang="en-US" sz="5334">
                <a:latin typeface="PT Sans" panose="020B0503020203020204" pitchFamily="34" charset="77"/>
              </a:rPr>
              <a:t>Start</a:t>
            </a:r>
            <a:r>
              <a:rPr lang="en-US" sz="7200">
                <a:latin typeface="PT Sans" panose="020B0503020203020204" pitchFamily="34" charset="77"/>
              </a:rPr>
              <a:t> </a:t>
            </a:r>
            <a:r>
              <a:rPr lang="en-US" sz="5334">
                <a:latin typeface="PT Sans" panose="020B0503020203020204" pitchFamily="34" charset="77"/>
              </a:rPr>
              <a:t>with what you do now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6B1248F-CD15-DAF7-9E75-387BF535E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960" y="1724876"/>
            <a:ext cx="6416417" cy="415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45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PT Sans" panose="020B0503020203020204" pitchFamily="34" charset="77"/>
              </a:rPr>
              <a:t>Market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AEA0D-7612-4B36-AF01-18641EEE8B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84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8992726F-A772-48A5-8C33-52FE6EC0F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71414"/>
            <a:ext cx="11521280" cy="928694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6C628E7-2F83-4077-98C0-F7E15CC07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" y="399143"/>
            <a:ext cx="10972800" cy="561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331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PT Sans" panose="020B0503020203020204" pitchFamily="34" charset="77"/>
              </a:rPr>
              <a:t>Market Analysis Hypothesis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AEA0D-7612-4B36-AF01-18641EEE8B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84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AAC91-CC3D-8809-CE34-72BD51587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2D39F-923E-20A8-4D0D-0AEFCD29D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Segmenting the Market</a:t>
            </a:r>
          </a:p>
        </p:txBody>
      </p:sp>
      <p:pic>
        <p:nvPicPr>
          <p:cNvPr id="3" name="Content Placeholder 4" descr="Blank2X2Matrix.PNG">
            <a:extLst>
              <a:ext uri="{FF2B5EF4-FFF2-40B4-BE49-F238E27FC236}">
                <a16:creationId xmlns:a16="http://schemas.microsoft.com/office/drawing/2014/main" id="{E30B3914-53E3-16A9-B39F-54A1A49A6D8E}"/>
              </a:ext>
            </a:extLst>
          </p:cNvPr>
          <p:cNvPicPr>
            <a:picLocks noGrp="1"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68986" y="1182977"/>
            <a:ext cx="5867400" cy="4657249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F07B239D-07D9-A434-2DC6-B1D6464E1963}"/>
              </a:ext>
            </a:extLst>
          </p:cNvPr>
          <p:cNvSpPr txBox="1"/>
          <p:nvPr/>
        </p:nvSpPr>
        <p:spPr>
          <a:xfrm>
            <a:off x="7061275" y="5745167"/>
            <a:ext cx="24513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rgbClr val="000000"/>
                </a:solidFill>
                <a:latin typeface="Tempus Sans ITC" pitchFamily="82" charset="0"/>
              </a:rPr>
              <a:t>No Agile Yet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D8032E4D-65A2-9886-904B-31AC67B0D355}"/>
              </a:ext>
            </a:extLst>
          </p:cNvPr>
          <p:cNvSpPr txBox="1"/>
          <p:nvPr/>
        </p:nvSpPr>
        <p:spPr>
          <a:xfrm>
            <a:off x="3564505" y="5779802"/>
            <a:ext cx="2978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rgbClr val="000000"/>
                </a:solidFill>
                <a:latin typeface="Tempus Sans ITC" pitchFamily="82" charset="0"/>
              </a:rPr>
              <a:t>Agile in Motion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5C52A9CD-A264-C0DC-68FE-205213A1A1C1}"/>
              </a:ext>
            </a:extLst>
          </p:cNvPr>
          <p:cNvSpPr txBox="1"/>
          <p:nvPr/>
        </p:nvSpPr>
        <p:spPr>
          <a:xfrm rot="16200000">
            <a:off x="2427089" y="4370964"/>
            <a:ext cx="1638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rgbClr val="000000"/>
                </a:solidFill>
                <a:latin typeface="Tempus Sans ITC" pitchFamily="82" charset="0"/>
              </a:rPr>
              <a:t>Inside IT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EC265C8F-CDC8-AD15-B169-11D928CDC91B}"/>
              </a:ext>
            </a:extLst>
          </p:cNvPr>
          <p:cNvSpPr txBox="1"/>
          <p:nvPr/>
        </p:nvSpPr>
        <p:spPr>
          <a:xfrm rot="16200000">
            <a:off x="2263364" y="1908288"/>
            <a:ext cx="1976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rgbClr val="000000"/>
                </a:solidFill>
                <a:latin typeface="Tempus Sans ITC" pitchFamily="82" charset="0"/>
              </a:rPr>
              <a:t>Outside IT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43634661-CE0C-A54A-1DCA-C8A3EA2E9DEF}"/>
              </a:ext>
            </a:extLst>
          </p:cNvPr>
          <p:cNvSpPr txBox="1"/>
          <p:nvPr/>
        </p:nvSpPr>
        <p:spPr>
          <a:xfrm>
            <a:off x="4026186" y="4078577"/>
            <a:ext cx="19795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err="1">
                <a:solidFill>
                  <a:srgbClr val="000000"/>
                </a:solidFill>
                <a:latin typeface="Tempus Sans ITC" pitchFamily="82" charset="0"/>
              </a:rPr>
              <a:t>Scrummer</a:t>
            </a:r>
            <a:r>
              <a:rPr lang="en-US" sz="3200">
                <a:solidFill>
                  <a:srgbClr val="000000"/>
                </a:solidFill>
                <a:latin typeface="Tempus Sans ITC" pitchFamily="82" charset="0"/>
              </a:rPr>
              <a:t> Boys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A0B55F7D-A57D-3DAF-AD3A-BA705057B714}"/>
              </a:ext>
            </a:extLst>
          </p:cNvPr>
          <p:cNvSpPr txBox="1"/>
          <p:nvPr/>
        </p:nvSpPr>
        <p:spPr>
          <a:xfrm>
            <a:off x="7105075" y="4154777"/>
            <a:ext cx="1661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rgbClr val="000000"/>
                </a:solidFill>
                <a:latin typeface="Tempus Sans ITC" pitchFamily="82" charset="0"/>
              </a:rPr>
              <a:t>Laggards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C75A37F0-CA35-A5B9-171C-67A161CE566E}"/>
              </a:ext>
            </a:extLst>
          </p:cNvPr>
          <p:cNvSpPr txBox="1"/>
          <p:nvPr/>
        </p:nvSpPr>
        <p:spPr>
          <a:xfrm>
            <a:off x="7061275" y="2039165"/>
            <a:ext cx="18389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rgbClr val="000000"/>
                </a:solidFill>
                <a:latin typeface="Tempus Sans ITC" pitchFamily="82" charset="0"/>
              </a:rPr>
              <a:t>Oblivious</a:t>
            </a: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2CA81A4C-8AF3-5A16-05F1-ABABE4D6C31A}"/>
              </a:ext>
            </a:extLst>
          </p:cNvPr>
          <p:cNvSpPr txBox="1"/>
          <p:nvPr/>
        </p:nvSpPr>
        <p:spPr>
          <a:xfrm>
            <a:off x="4226577" y="2046002"/>
            <a:ext cx="1869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rgbClr val="000000"/>
                </a:solidFill>
                <a:latin typeface="Tempus Sans ITC" pitchFamily="82" charset="0"/>
              </a:rPr>
              <a:t>Rare Birds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4C1F3C-039A-017B-CB91-880BFBF6781E}"/>
              </a:ext>
            </a:extLst>
          </p:cNvPr>
          <p:cNvSpPr txBox="1"/>
          <p:nvPr/>
        </p:nvSpPr>
        <p:spPr>
          <a:xfrm>
            <a:off x="884585" y="1462011"/>
            <a:ext cx="19433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Seem satisfied early adopters seeing some benefits.  </a:t>
            </a:r>
          </a:p>
          <a:p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199B46-2E1D-75A1-9727-DAAED2158FCC}"/>
              </a:ext>
            </a:extLst>
          </p:cNvPr>
          <p:cNvSpPr txBox="1"/>
          <p:nvPr/>
        </p:nvSpPr>
        <p:spPr>
          <a:xfrm>
            <a:off x="9588289" y="1462011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May be a huge market, but one that does not see any urgency</a:t>
            </a:r>
          </a:p>
          <a:p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A3FF86-2317-CCEE-55FC-4DBFF8E12BFA}"/>
              </a:ext>
            </a:extLst>
          </p:cNvPr>
          <p:cNvSpPr txBox="1"/>
          <p:nvPr/>
        </p:nvSpPr>
        <p:spPr>
          <a:xfrm>
            <a:off x="884585" y="4005319"/>
            <a:ext cx="21866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58% of Scrum implementations are late, over budget with unhappy customers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9442BB-B219-17D4-A6CB-75F432A7BA1B}"/>
              </a:ext>
            </a:extLst>
          </p:cNvPr>
          <p:cNvSpPr txBox="1"/>
          <p:nvPr/>
        </p:nvSpPr>
        <p:spPr>
          <a:xfrm>
            <a:off x="9588289" y="4005319"/>
            <a:ext cx="2451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don’t want results, they want to avoid accountability – If they go, they’re going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SAFe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28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4" grpId="0"/>
      <p:bldP spid="7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AEA0D-7612-4B36-AF01-18641EEE8B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907BA31D-F372-2850-78D8-52A777516062}"/>
              </a:ext>
            </a:extLst>
          </p:cNvPr>
          <p:cNvSpPr/>
          <p:nvPr/>
        </p:nvSpPr>
        <p:spPr>
          <a:xfrm>
            <a:off x="1231672" y="-336097"/>
            <a:ext cx="7206343" cy="436154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ggressively pursue positioning Kanban as a way to improve the existing Scrum market without threatening Scrum </a:t>
            </a:r>
            <a:r>
              <a:rPr lang="en-US" sz="2800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practioner</a:t>
            </a:r>
            <a:r>
              <a:rPr lang="en-US" sz="2800" dirty="0" err="1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 identities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7910" y="1844675"/>
            <a:ext cx="7603877" cy="2700338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PT Sans" panose="020B0503020203020204" pitchFamily="34" charset="77"/>
              </a:rPr>
              <a:t>What does</a:t>
            </a:r>
            <a:br>
              <a:rPr lang="en-US">
                <a:solidFill>
                  <a:schemeClr val="bg1"/>
                </a:solidFill>
                <a:latin typeface="PT Sans" panose="020B0503020203020204" pitchFamily="34" charset="77"/>
              </a:rPr>
            </a:br>
            <a:r>
              <a:rPr lang="en-US">
                <a:solidFill>
                  <a:schemeClr val="bg1"/>
                </a:solidFill>
                <a:latin typeface="PT Sans" panose="020B0503020203020204" pitchFamily="34" charset="77"/>
              </a:rPr>
              <a:t>this mean?</a:t>
            </a:r>
          </a:p>
        </p:txBody>
      </p:sp>
    </p:spTree>
    <p:extLst>
      <p:ext uri="{BB962C8B-B14F-4D97-AF65-F5344CB8AC3E}">
        <p14:creationId xmlns:p14="http://schemas.microsoft.com/office/powerpoint/2010/main" val="312726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 descr="Blank2X2Matrix.PNG"/>
          <p:cNvPicPr>
            <a:picLocks noGrp="1"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68986" y="1182977"/>
            <a:ext cx="5867400" cy="4657249"/>
          </a:xfrm>
          <a:prstGeom prst="rect">
            <a:avLst/>
          </a:prstGeom>
        </p:spPr>
      </p:pic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D8C243FF-6555-4961-B262-40F6CD13A4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03121" y="3614316"/>
            <a:ext cx="2701467" cy="207405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Segmenting the Market</a:t>
            </a:r>
          </a:p>
        </p:txBody>
      </p:sp>
      <p:sp>
        <p:nvSpPr>
          <p:cNvPr id="5" name="TextBox 6"/>
          <p:cNvSpPr txBox="1"/>
          <p:nvPr/>
        </p:nvSpPr>
        <p:spPr>
          <a:xfrm>
            <a:off x="7061275" y="5745167"/>
            <a:ext cx="24513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rgbClr val="000000"/>
                </a:solidFill>
                <a:latin typeface="Tempus Sans ITC" pitchFamily="82" charset="0"/>
              </a:rPr>
              <a:t>No Agile Yet</a:t>
            </a:r>
          </a:p>
        </p:txBody>
      </p:sp>
      <p:sp>
        <p:nvSpPr>
          <p:cNvPr id="6" name="TextBox 7"/>
          <p:cNvSpPr txBox="1"/>
          <p:nvPr/>
        </p:nvSpPr>
        <p:spPr>
          <a:xfrm>
            <a:off x="3564505" y="5779802"/>
            <a:ext cx="2978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rgbClr val="000000"/>
                </a:solidFill>
                <a:latin typeface="Tempus Sans ITC" pitchFamily="82" charset="0"/>
              </a:rPr>
              <a:t>Agile in Motion</a:t>
            </a:r>
          </a:p>
        </p:txBody>
      </p:sp>
      <p:sp>
        <p:nvSpPr>
          <p:cNvPr id="8" name="TextBox 9"/>
          <p:cNvSpPr txBox="1"/>
          <p:nvPr/>
        </p:nvSpPr>
        <p:spPr>
          <a:xfrm rot="16200000">
            <a:off x="2427089" y="4370964"/>
            <a:ext cx="1638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rgbClr val="000000"/>
                </a:solidFill>
                <a:latin typeface="Tempus Sans ITC" pitchFamily="82" charset="0"/>
              </a:rPr>
              <a:t>Inside IT</a:t>
            </a:r>
          </a:p>
        </p:txBody>
      </p:sp>
      <p:sp>
        <p:nvSpPr>
          <p:cNvPr id="9" name="TextBox 10"/>
          <p:cNvSpPr txBox="1"/>
          <p:nvPr/>
        </p:nvSpPr>
        <p:spPr>
          <a:xfrm rot="16200000">
            <a:off x="2263364" y="1908288"/>
            <a:ext cx="1976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rgbClr val="000000"/>
                </a:solidFill>
                <a:latin typeface="Tempus Sans ITC" pitchFamily="82" charset="0"/>
              </a:rPr>
              <a:t>Outside IT</a:t>
            </a:r>
          </a:p>
        </p:txBody>
      </p:sp>
      <p:sp>
        <p:nvSpPr>
          <p:cNvPr id="10" name="TextBox 11"/>
          <p:cNvSpPr txBox="1"/>
          <p:nvPr/>
        </p:nvSpPr>
        <p:spPr>
          <a:xfrm>
            <a:off x="4026186" y="4078577"/>
            <a:ext cx="19795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err="1">
                <a:solidFill>
                  <a:srgbClr val="000000"/>
                </a:solidFill>
                <a:latin typeface="Tempus Sans ITC" pitchFamily="82" charset="0"/>
              </a:rPr>
              <a:t>Scrummer</a:t>
            </a:r>
            <a:r>
              <a:rPr lang="en-US" sz="3200">
                <a:solidFill>
                  <a:srgbClr val="000000"/>
                </a:solidFill>
                <a:latin typeface="Tempus Sans ITC" pitchFamily="82" charset="0"/>
              </a:rPr>
              <a:t> Boys</a:t>
            </a:r>
          </a:p>
        </p:txBody>
      </p:sp>
      <p:sp>
        <p:nvSpPr>
          <p:cNvPr id="11" name="TextBox 12"/>
          <p:cNvSpPr txBox="1"/>
          <p:nvPr/>
        </p:nvSpPr>
        <p:spPr>
          <a:xfrm>
            <a:off x="7105075" y="4154777"/>
            <a:ext cx="1661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rgbClr val="000000"/>
                </a:solidFill>
                <a:latin typeface="Tempus Sans ITC" pitchFamily="82" charset="0"/>
              </a:rPr>
              <a:t>Laggards</a:t>
            </a:r>
          </a:p>
        </p:txBody>
      </p:sp>
      <p:sp>
        <p:nvSpPr>
          <p:cNvPr id="12" name="TextBox 13"/>
          <p:cNvSpPr txBox="1"/>
          <p:nvPr/>
        </p:nvSpPr>
        <p:spPr>
          <a:xfrm>
            <a:off x="7061275" y="2039165"/>
            <a:ext cx="18389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rgbClr val="000000"/>
                </a:solidFill>
                <a:latin typeface="Tempus Sans ITC" pitchFamily="82" charset="0"/>
              </a:rPr>
              <a:t>Oblivious</a:t>
            </a:r>
          </a:p>
        </p:txBody>
      </p:sp>
      <p:sp>
        <p:nvSpPr>
          <p:cNvPr id="13" name="TextBox 14"/>
          <p:cNvSpPr txBox="1"/>
          <p:nvPr/>
        </p:nvSpPr>
        <p:spPr>
          <a:xfrm>
            <a:off x="4226577" y="2046002"/>
            <a:ext cx="1869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rgbClr val="000000"/>
                </a:solidFill>
                <a:latin typeface="Tempus Sans ITC" pitchFamily="82" charset="0"/>
              </a:rPr>
              <a:t>Rare Birds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10C98C9-D74C-41D2-912F-801BF103ABA6}"/>
              </a:ext>
            </a:extLst>
          </p:cNvPr>
          <p:cNvSpPr/>
          <p:nvPr/>
        </p:nvSpPr>
        <p:spPr>
          <a:xfrm>
            <a:off x="2178756" y="4739552"/>
            <a:ext cx="2190044" cy="416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15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PT Sans" panose="020B0503020203020204" pitchFamily="34" charset="77"/>
              </a:rPr>
              <a:t>Customer </a:t>
            </a:r>
            <a:br>
              <a:rPr lang="en-US">
                <a:solidFill>
                  <a:schemeClr val="bg1"/>
                </a:solidFill>
                <a:latin typeface="PT Sans" panose="020B0503020203020204" pitchFamily="34" charset="77"/>
              </a:rPr>
            </a:br>
            <a:r>
              <a:rPr lang="en-US">
                <a:solidFill>
                  <a:schemeClr val="bg1"/>
                </a:solidFill>
                <a:latin typeface="PT Sans" panose="020B0503020203020204" pitchFamily="34" charset="77"/>
              </a:rPr>
              <a:t>Surveys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AEA0D-7612-4B36-AF01-18641EEE8B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88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0" name="Picture 2" descr="http://www.mrmeyer.com/blog/wp-content/uploads/071126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066" y="188914"/>
            <a:ext cx="9150422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8914"/>
            <a:ext cx="8835373" cy="863823"/>
          </a:xfrm>
        </p:spPr>
        <p:txBody>
          <a:bodyPr/>
          <a:lstStyle/>
          <a:p>
            <a:r>
              <a:rPr lang="en-US"/>
              <a:t>Product Management Trap</a:t>
            </a:r>
          </a:p>
        </p:txBody>
      </p:sp>
    </p:spTree>
    <p:extLst>
      <p:ext uri="{BB962C8B-B14F-4D97-AF65-F5344CB8AC3E}">
        <p14:creationId xmlns:p14="http://schemas.microsoft.com/office/powerpoint/2010/main" val="3353374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Line 2">
            <a:extLst>
              <a:ext uri="{FF2B5EF4-FFF2-40B4-BE49-F238E27FC236}">
                <a16:creationId xmlns:a16="http://schemas.microsoft.com/office/drawing/2014/main" id="{C29579FE-0F90-8FFA-623D-BBFF1BB3C976}"/>
              </a:ext>
            </a:extLst>
          </p:cNvPr>
          <p:cNvSpPr>
            <a:spLocks noChangeShapeType="1"/>
          </p:cNvSpPr>
          <p:nvPr/>
        </p:nvSpPr>
        <p:spPr bwMode="auto">
          <a:xfrm>
            <a:off x="9413875" y="3300413"/>
            <a:ext cx="0" cy="1111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3331" name="Line 3">
            <a:extLst>
              <a:ext uri="{FF2B5EF4-FFF2-40B4-BE49-F238E27FC236}">
                <a16:creationId xmlns:a16="http://schemas.microsoft.com/office/drawing/2014/main" id="{D7F78BA6-F9B3-2C6D-66B6-8422CF26916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4688" y="3300413"/>
            <a:ext cx="0" cy="1111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3332" name="Line 4">
            <a:extLst>
              <a:ext uri="{FF2B5EF4-FFF2-40B4-BE49-F238E27FC236}">
                <a16:creationId xmlns:a16="http://schemas.microsoft.com/office/drawing/2014/main" id="{BA48E94F-5605-73E3-71FB-CCE002AC0B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7425" y="3300413"/>
            <a:ext cx="0" cy="1111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3333" name="Line 5">
            <a:extLst>
              <a:ext uri="{FF2B5EF4-FFF2-40B4-BE49-F238E27FC236}">
                <a16:creationId xmlns:a16="http://schemas.microsoft.com/office/drawing/2014/main" id="{D3338B76-96B3-4D50-4B7D-16A49400BD3B}"/>
              </a:ext>
            </a:extLst>
          </p:cNvPr>
          <p:cNvSpPr>
            <a:spLocks noChangeShapeType="1"/>
          </p:cNvSpPr>
          <p:nvPr/>
        </p:nvSpPr>
        <p:spPr bwMode="auto">
          <a:xfrm>
            <a:off x="8139113" y="3300413"/>
            <a:ext cx="0" cy="1111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3334" name="Line 6">
            <a:extLst>
              <a:ext uri="{FF2B5EF4-FFF2-40B4-BE49-F238E27FC236}">
                <a16:creationId xmlns:a16="http://schemas.microsoft.com/office/drawing/2014/main" id="{1E6CD695-BC3D-C02E-66E6-9DA4CF54C2E9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7300" y="3300413"/>
            <a:ext cx="0" cy="1111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3335" name="Rectangle 7">
            <a:extLst>
              <a:ext uri="{FF2B5EF4-FFF2-40B4-BE49-F238E27FC236}">
                <a16:creationId xmlns:a16="http://schemas.microsoft.com/office/drawing/2014/main" id="{5E0B17B8-7D25-0E5C-DDA8-35FE275738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0488" tIns="45720" rIns="90488" bIns="45720" rtlCol="0" anchor="ctr">
            <a:normAutofit/>
          </a:bodyPr>
          <a:lstStyle/>
          <a:p>
            <a:r>
              <a:rPr lang="en-US" altLang="en-US"/>
              <a:t>Idealized Product Pipeline</a:t>
            </a:r>
          </a:p>
        </p:txBody>
      </p:sp>
      <p:sp>
        <p:nvSpPr>
          <p:cNvPr id="483336" name="Line 8">
            <a:extLst>
              <a:ext uri="{FF2B5EF4-FFF2-40B4-BE49-F238E27FC236}">
                <a16:creationId xmlns:a16="http://schemas.microsoft.com/office/drawing/2014/main" id="{44754B5C-951E-C1FE-4A55-6B549F88E44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3738" y="1916113"/>
            <a:ext cx="0" cy="1960562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3337" name="Line 9">
            <a:extLst>
              <a:ext uri="{FF2B5EF4-FFF2-40B4-BE49-F238E27FC236}">
                <a16:creationId xmlns:a16="http://schemas.microsoft.com/office/drawing/2014/main" id="{99D24E60-CFCC-0CF6-FCF3-49BDC32E8756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3650" y="2395539"/>
            <a:ext cx="0" cy="1423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3338" name="Line 10">
            <a:extLst>
              <a:ext uri="{FF2B5EF4-FFF2-40B4-BE49-F238E27FC236}">
                <a16:creationId xmlns:a16="http://schemas.microsoft.com/office/drawing/2014/main" id="{52F10973-9B05-DD7A-FCA2-C216701B09C6}"/>
              </a:ext>
            </a:extLst>
          </p:cNvPr>
          <p:cNvSpPr>
            <a:spLocks noChangeShapeType="1"/>
          </p:cNvSpPr>
          <p:nvPr/>
        </p:nvSpPr>
        <p:spPr bwMode="auto">
          <a:xfrm>
            <a:off x="8129588" y="2486026"/>
            <a:ext cx="0" cy="1298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3339" name="Line 11">
            <a:extLst>
              <a:ext uri="{FF2B5EF4-FFF2-40B4-BE49-F238E27FC236}">
                <a16:creationId xmlns:a16="http://schemas.microsoft.com/office/drawing/2014/main" id="{547A1117-5472-EEB1-FE64-E3A8950B97F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5363" y="2309813"/>
            <a:ext cx="0" cy="1700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3340" name="AutoShape 12">
            <a:extLst>
              <a:ext uri="{FF2B5EF4-FFF2-40B4-BE49-F238E27FC236}">
                <a16:creationId xmlns:a16="http://schemas.microsoft.com/office/drawing/2014/main" id="{251FADD8-96B9-F631-EB6A-85DF6F329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0213" y="1641475"/>
            <a:ext cx="1130300" cy="673100"/>
          </a:xfrm>
          <a:prstGeom prst="diamond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 anchorCtr="1"/>
          <a:lstStyle/>
          <a:p>
            <a:pPr eaLnBrk="0" hangingPunct="0">
              <a:lnSpc>
                <a:spcPct val="90000"/>
              </a:lnSpc>
            </a:pPr>
            <a:r>
              <a:rPr lang="en-US" altLang="en-US" sz="1100">
                <a:latin typeface="Arial" panose="020B0604020202020204" pitchFamily="34" charset="0"/>
              </a:rPr>
              <a:t>Phase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100">
                <a:latin typeface="Arial" panose="020B0604020202020204" pitchFamily="34" charset="0"/>
              </a:rPr>
              <a:t>Review 1</a:t>
            </a:r>
          </a:p>
        </p:txBody>
      </p:sp>
      <p:sp>
        <p:nvSpPr>
          <p:cNvPr id="483341" name="AutoShape 13">
            <a:extLst>
              <a:ext uri="{FF2B5EF4-FFF2-40B4-BE49-F238E27FC236}">
                <a16:creationId xmlns:a16="http://schemas.microsoft.com/office/drawing/2014/main" id="{DBFA8214-8910-70AC-A829-3351A308E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913" y="1738313"/>
            <a:ext cx="1130300" cy="673100"/>
          </a:xfrm>
          <a:prstGeom prst="diamond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 anchorCtr="1"/>
          <a:lstStyle/>
          <a:p>
            <a:pPr eaLnBrk="0" hangingPunct="0">
              <a:lnSpc>
                <a:spcPct val="90000"/>
              </a:lnSpc>
            </a:pPr>
            <a:r>
              <a:rPr lang="en-US" altLang="en-US" sz="1100">
                <a:latin typeface="Arial" panose="020B0604020202020204" pitchFamily="34" charset="0"/>
              </a:rPr>
              <a:t>Phase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100">
                <a:latin typeface="Arial" panose="020B0604020202020204" pitchFamily="34" charset="0"/>
              </a:rPr>
              <a:t>Review 2</a:t>
            </a:r>
          </a:p>
        </p:txBody>
      </p:sp>
      <p:sp>
        <p:nvSpPr>
          <p:cNvPr id="483342" name="AutoShape 14">
            <a:extLst>
              <a:ext uri="{FF2B5EF4-FFF2-40B4-BE49-F238E27FC236}">
                <a16:creationId xmlns:a16="http://schemas.microsoft.com/office/drawing/2014/main" id="{9581C6F3-9E0B-E7D4-ABA8-25DA2648B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3963" y="1811338"/>
            <a:ext cx="1130300" cy="673100"/>
          </a:xfrm>
          <a:prstGeom prst="diamond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 anchorCtr="1"/>
          <a:lstStyle/>
          <a:p>
            <a:pPr eaLnBrk="0" hangingPunct="0">
              <a:lnSpc>
                <a:spcPct val="90000"/>
              </a:lnSpc>
            </a:pPr>
            <a:r>
              <a:rPr lang="en-US" altLang="en-US" sz="1100">
                <a:latin typeface="Arial" panose="020B0604020202020204" pitchFamily="34" charset="0"/>
              </a:rPr>
              <a:t>Phase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100">
                <a:latin typeface="Arial" panose="020B0604020202020204" pitchFamily="34" charset="0"/>
              </a:rPr>
              <a:t>Review 3</a:t>
            </a:r>
          </a:p>
        </p:txBody>
      </p:sp>
      <p:sp>
        <p:nvSpPr>
          <p:cNvPr id="483343" name="AutoShape 15">
            <a:extLst>
              <a:ext uri="{FF2B5EF4-FFF2-40B4-BE49-F238E27FC236}">
                <a16:creationId xmlns:a16="http://schemas.microsoft.com/office/drawing/2014/main" id="{ECFAF991-EF75-E231-4BF6-8F2E84669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25" y="1422400"/>
            <a:ext cx="1130300" cy="673100"/>
          </a:xfrm>
          <a:prstGeom prst="diamond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 anchorCtr="1"/>
          <a:lstStyle/>
          <a:p>
            <a:pPr eaLnBrk="0" hangingPunct="0">
              <a:lnSpc>
                <a:spcPct val="90000"/>
              </a:lnSpc>
            </a:pPr>
            <a:r>
              <a:rPr lang="en-US" altLang="en-US" sz="1100">
                <a:latin typeface="Arial" panose="020B0604020202020204" pitchFamily="34" charset="0"/>
              </a:rPr>
              <a:t>Portfolio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100">
                <a:latin typeface="Arial" panose="020B0604020202020204" pitchFamily="34" charset="0"/>
              </a:rPr>
              <a:t>Review</a:t>
            </a:r>
          </a:p>
        </p:txBody>
      </p:sp>
      <p:sp>
        <p:nvSpPr>
          <p:cNvPr id="483344" name="Rectangle 16">
            <a:extLst>
              <a:ext uri="{FF2B5EF4-FFF2-40B4-BE49-F238E27FC236}">
                <a16:creationId xmlns:a16="http://schemas.microsoft.com/office/drawing/2014/main" id="{FEEF96AB-E95D-85E0-2980-A6592C1E5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5826" y="2755901"/>
            <a:ext cx="1284007" cy="73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400" b="1" i="1" u="sng">
                <a:latin typeface="Arial" panose="020B0604020202020204" pitchFamily="34" charset="0"/>
              </a:rPr>
              <a:t>Phase 1:</a:t>
            </a:r>
            <a:endParaRPr lang="en-US" altLang="en-US" sz="1400" b="1" i="1">
              <a:latin typeface="Arial" panose="020B0604020202020204" pitchFamily="34" charset="0"/>
            </a:endParaRPr>
          </a:p>
          <a:p>
            <a:pPr eaLnBrk="0" hangingPunct="0"/>
            <a:r>
              <a:rPr lang="en-US" altLang="en-US" sz="1400" b="1" i="1">
                <a:latin typeface="Arial" panose="020B0604020202020204" pitchFamily="34" charset="0"/>
              </a:rPr>
              <a:t>Concept</a:t>
            </a:r>
          </a:p>
          <a:p>
            <a:pPr eaLnBrk="0" hangingPunct="0"/>
            <a:r>
              <a:rPr lang="en-US" altLang="en-US" sz="1400" b="1" i="1">
                <a:latin typeface="Arial" panose="020B0604020202020204" pitchFamily="34" charset="0"/>
              </a:rPr>
              <a:t>Investigation</a:t>
            </a:r>
          </a:p>
        </p:txBody>
      </p:sp>
      <p:sp>
        <p:nvSpPr>
          <p:cNvPr id="483345" name="Rectangle 17">
            <a:extLst>
              <a:ext uri="{FF2B5EF4-FFF2-40B4-BE49-F238E27FC236}">
                <a16:creationId xmlns:a16="http://schemas.microsoft.com/office/drawing/2014/main" id="{7C83D580-9788-A788-A3CB-B0300D7FD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6663" y="2862264"/>
            <a:ext cx="1056380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400" b="1" i="1" u="sng">
                <a:latin typeface="Arial" panose="020B0604020202020204" pitchFamily="34" charset="0"/>
              </a:rPr>
              <a:t>Phase 2:</a:t>
            </a:r>
            <a:endParaRPr lang="en-US" altLang="en-US" sz="1400" b="1" i="1">
              <a:latin typeface="Arial" panose="020B0604020202020204" pitchFamily="34" charset="0"/>
            </a:endParaRPr>
          </a:p>
          <a:p>
            <a:pPr eaLnBrk="0" hangingPunct="0"/>
            <a:r>
              <a:rPr lang="en-US" altLang="en-US" sz="1400" b="1" i="1">
                <a:latin typeface="Arial" panose="020B0604020202020204" pitchFamily="34" charset="0"/>
              </a:rPr>
              <a:t>Feasibility</a:t>
            </a:r>
          </a:p>
        </p:txBody>
      </p:sp>
      <p:sp>
        <p:nvSpPr>
          <p:cNvPr id="483346" name="Rectangle 18">
            <a:extLst>
              <a:ext uri="{FF2B5EF4-FFF2-40B4-BE49-F238E27FC236}">
                <a16:creationId xmlns:a16="http://schemas.microsoft.com/office/drawing/2014/main" id="{0F026151-A83E-169E-4E6F-F7FAA5929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7339" y="2832101"/>
            <a:ext cx="1306449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400" b="1" i="1" u="sng">
                <a:latin typeface="Arial" panose="020B0604020202020204" pitchFamily="34" charset="0"/>
              </a:rPr>
              <a:t>Phase 3:</a:t>
            </a:r>
            <a:endParaRPr lang="en-US" altLang="en-US" sz="1400" b="1" i="1">
              <a:latin typeface="Arial" panose="020B0604020202020204" pitchFamily="34" charset="0"/>
            </a:endParaRPr>
          </a:p>
          <a:p>
            <a:pPr eaLnBrk="0" hangingPunct="0"/>
            <a:r>
              <a:rPr lang="en-US" altLang="en-US" sz="1400" b="1" i="1">
                <a:latin typeface="Arial" panose="020B0604020202020204" pitchFamily="34" charset="0"/>
              </a:rPr>
              <a:t>Development</a:t>
            </a:r>
          </a:p>
        </p:txBody>
      </p:sp>
      <p:sp>
        <p:nvSpPr>
          <p:cNvPr id="483347" name="Rectangle 19">
            <a:extLst>
              <a:ext uri="{FF2B5EF4-FFF2-40B4-BE49-F238E27FC236}">
                <a16:creationId xmlns:a16="http://schemas.microsoft.com/office/drawing/2014/main" id="{7DA8E10A-0979-015C-F730-1C69A08C1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3725" y="2755901"/>
            <a:ext cx="1098550" cy="73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altLang="en-US" sz="1400" b="1" i="1" u="sng">
                <a:latin typeface="Arial" panose="020B0604020202020204" pitchFamily="34" charset="0"/>
              </a:rPr>
              <a:t>Phase 4:</a:t>
            </a:r>
            <a:endParaRPr lang="en-US" altLang="en-US" sz="1400" b="1" i="1">
              <a:latin typeface="Arial" panose="020B0604020202020204" pitchFamily="34" charset="0"/>
            </a:endParaRPr>
          </a:p>
          <a:p>
            <a:pPr eaLnBrk="0" hangingPunct="0"/>
            <a:r>
              <a:rPr lang="en-US" altLang="en-US" sz="1400" b="1" i="1">
                <a:latin typeface="Arial" panose="020B0604020202020204" pitchFamily="34" charset="0"/>
              </a:rPr>
              <a:t>Post</a:t>
            </a:r>
          </a:p>
          <a:p>
            <a:pPr eaLnBrk="0" hangingPunct="0"/>
            <a:r>
              <a:rPr lang="en-US" altLang="en-US" sz="1400" b="1" i="1">
                <a:latin typeface="Arial" panose="020B0604020202020204" pitchFamily="34" charset="0"/>
              </a:rPr>
              <a:t>Release</a:t>
            </a:r>
          </a:p>
        </p:txBody>
      </p:sp>
      <p:sp>
        <p:nvSpPr>
          <p:cNvPr id="483348" name="Line 20">
            <a:extLst>
              <a:ext uri="{FF2B5EF4-FFF2-40B4-BE49-F238E27FC236}">
                <a16:creationId xmlns:a16="http://schemas.microsoft.com/office/drawing/2014/main" id="{ED1C6D56-506B-DFF7-632E-093D1A269C38}"/>
              </a:ext>
            </a:extLst>
          </p:cNvPr>
          <p:cNvSpPr>
            <a:spLocks noChangeShapeType="1"/>
          </p:cNvSpPr>
          <p:nvPr/>
        </p:nvSpPr>
        <p:spPr bwMode="auto">
          <a:xfrm>
            <a:off x="9412288" y="2446339"/>
            <a:ext cx="0" cy="113982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3349" name="Rectangle 21">
            <a:extLst>
              <a:ext uri="{FF2B5EF4-FFF2-40B4-BE49-F238E27FC236}">
                <a16:creationId xmlns:a16="http://schemas.microsoft.com/office/drawing/2014/main" id="{D4C0F2C2-416B-1BF4-C1F6-646D6F442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7213" y="2635250"/>
            <a:ext cx="10525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 anchorCtr="1"/>
          <a:lstStyle/>
          <a:p>
            <a:pPr eaLnBrk="0" hangingPunct="0"/>
            <a:r>
              <a:rPr lang="en-US" altLang="en-US" sz="1000" b="1" i="1">
                <a:latin typeface="Arial" panose="020B0604020202020204" pitchFamily="34" charset="0"/>
              </a:rPr>
              <a:t>Current</a:t>
            </a:r>
          </a:p>
          <a:p>
            <a:pPr eaLnBrk="0" hangingPunct="0"/>
            <a:r>
              <a:rPr lang="en-US" altLang="en-US" sz="1000" b="1" i="1">
                <a:latin typeface="Arial" panose="020B0604020202020204" pitchFamily="34" charset="0"/>
              </a:rPr>
              <a:t>Product</a:t>
            </a:r>
          </a:p>
          <a:p>
            <a:pPr eaLnBrk="0" hangingPunct="0"/>
            <a:r>
              <a:rPr lang="en-US" altLang="en-US" sz="1000" b="1" i="1">
                <a:latin typeface="Arial" panose="020B0604020202020204" pitchFamily="34" charset="0"/>
              </a:rPr>
              <a:t>Support</a:t>
            </a:r>
          </a:p>
        </p:txBody>
      </p:sp>
      <p:sp>
        <p:nvSpPr>
          <p:cNvPr id="483350" name="Freeform 22">
            <a:extLst>
              <a:ext uri="{FF2B5EF4-FFF2-40B4-BE49-F238E27FC236}">
                <a16:creationId xmlns:a16="http://schemas.microsoft.com/office/drawing/2014/main" id="{1EF7B4C3-A16A-FCE2-D90B-592F94176F64}"/>
              </a:ext>
            </a:extLst>
          </p:cNvPr>
          <p:cNvSpPr>
            <a:spLocks/>
          </p:cNvSpPr>
          <p:nvPr/>
        </p:nvSpPr>
        <p:spPr bwMode="auto">
          <a:xfrm>
            <a:off x="2355850" y="2092325"/>
            <a:ext cx="7869238" cy="547688"/>
          </a:xfrm>
          <a:custGeom>
            <a:avLst/>
            <a:gdLst>
              <a:gd name="T0" fmla="*/ 0 w 4957"/>
              <a:gd name="T1" fmla="*/ 0 h 345"/>
              <a:gd name="T2" fmla="*/ 2 w 4957"/>
              <a:gd name="T3" fmla="*/ 10 h 345"/>
              <a:gd name="T4" fmla="*/ 9 w 4957"/>
              <a:gd name="T5" fmla="*/ 20 h 345"/>
              <a:gd name="T6" fmla="*/ 18 w 4957"/>
              <a:gd name="T7" fmla="*/ 30 h 345"/>
              <a:gd name="T8" fmla="*/ 34 w 4957"/>
              <a:gd name="T9" fmla="*/ 40 h 345"/>
              <a:gd name="T10" fmla="*/ 52 w 4957"/>
              <a:gd name="T11" fmla="*/ 50 h 345"/>
              <a:gd name="T12" fmla="*/ 75 w 4957"/>
              <a:gd name="T13" fmla="*/ 59 h 345"/>
              <a:gd name="T14" fmla="*/ 102 w 4957"/>
              <a:gd name="T15" fmla="*/ 69 h 345"/>
              <a:gd name="T16" fmla="*/ 134 w 4957"/>
              <a:gd name="T17" fmla="*/ 79 h 345"/>
              <a:gd name="T18" fmla="*/ 170 w 4957"/>
              <a:gd name="T19" fmla="*/ 89 h 345"/>
              <a:gd name="T20" fmla="*/ 209 w 4957"/>
              <a:gd name="T21" fmla="*/ 99 h 345"/>
              <a:gd name="T22" fmla="*/ 252 w 4957"/>
              <a:gd name="T23" fmla="*/ 108 h 345"/>
              <a:gd name="T24" fmla="*/ 300 w 4957"/>
              <a:gd name="T25" fmla="*/ 118 h 345"/>
              <a:gd name="T26" fmla="*/ 350 w 4957"/>
              <a:gd name="T27" fmla="*/ 127 h 345"/>
              <a:gd name="T28" fmla="*/ 407 w 4957"/>
              <a:gd name="T29" fmla="*/ 136 h 345"/>
              <a:gd name="T30" fmla="*/ 465 w 4957"/>
              <a:gd name="T31" fmla="*/ 145 h 345"/>
              <a:gd name="T32" fmla="*/ 527 w 4957"/>
              <a:gd name="T33" fmla="*/ 155 h 345"/>
              <a:gd name="T34" fmla="*/ 594 w 4957"/>
              <a:gd name="T35" fmla="*/ 163 h 345"/>
              <a:gd name="T36" fmla="*/ 664 w 4957"/>
              <a:gd name="T37" fmla="*/ 172 h 345"/>
              <a:gd name="T38" fmla="*/ 738 w 4957"/>
              <a:gd name="T39" fmla="*/ 181 h 345"/>
              <a:gd name="T40" fmla="*/ 815 w 4957"/>
              <a:gd name="T41" fmla="*/ 189 h 345"/>
              <a:gd name="T42" fmla="*/ 896 w 4957"/>
              <a:gd name="T43" fmla="*/ 197 h 345"/>
              <a:gd name="T44" fmla="*/ 981 w 4957"/>
              <a:gd name="T45" fmla="*/ 206 h 345"/>
              <a:gd name="T46" fmla="*/ 1069 w 4957"/>
              <a:gd name="T47" fmla="*/ 213 h 345"/>
              <a:gd name="T48" fmla="*/ 1159 w 4957"/>
              <a:gd name="T49" fmla="*/ 221 h 345"/>
              <a:gd name="T50" fmla="*/ 1254 w 4957"/>
              <a:gd name="T51" fmla="*/ 229 h 345"/>
              <a:gd name="T52" fmla="*/ 1351 w 4957"/>
              <a:gd name="T53" fmla="*/ 236 h 345"/>
              <a:gd name="T54" fmla="*/ 1451 w 4957"/>
              <a:gd name="T55" fmla="*/ 243 h 345"/>
              <a:gd name="T56" fmla="*/ 1556 w 4957"/>
              <a:gd name="T57" fmla="*/ 251 h 345"/>
              <a:gd name="T58" fmla="*/ 1662 w 4957"/>
              <a:gd name="T59" fmla="*/ 257 h 345"/>
              <a:gd name="T60" fmla="*/ 1770 w 4957"/>
              <a:gd name="T61" fmla="*/ 264 h 345"/>
              <a:gd name="T62" fmla="*/ 1882 w 4957"/>
              <a:gd name="T63" fmla="*/ 270 h 345"/>
              <a:gd name="T64" fmla="*/ 1998 w 4957"/>
              <a:gd name="T65" fmla="*/ 276 h 345"/>
              <a:gd name="T66" fmla="*/ 2114 w 4957"/>
              <a:gd name="T67" fmla="*/ 282 h 345"/>
              <a:gd name="T68" fmla="*/ 2233 w 4957"/>
              <a:gd name="T69" fmla="*/ 288 h 345"/>
              <a:gd name="T70" fmla="*/ 2354 w 4957"/>
              <a:gd name="T71" fmla="*/ 293 h 345"/>
              <a:gd name="T72" fmla="*/ 2479 w 4957"/>
              <a:gd name="T73" fmla="*/ 298 h 345"/>
              <a:gd name="T74" fmla="*/ 2604 w 4957"/>
              <a:gd name="T75" fmla="*/ 303 h 345"/>
              <a:gd name="T76" fmla="*/ 2732 w 4957"/>
              <a:gd name="T77" fmla="*/ 308 h 345"/>
              <a:gd name="T78" fmla="*/ 2862 w 4957"/>
              <a:gd name="T79" fmla="*/ 312 h 345"/>
              <a:gd name="T80" fmla="*/ 2994 w 4957"/>
              <a:gd name="T81" fmla="*/ 316 h 345"/>
              <a:gd name="T82" fmla="*/ 3127 w 4957"/>
              <a:gd name="T83" fmla="*/ 320 h 345"/>
              <a:gd name="T84" fmla="*/ 3262 w 4957"/>
              <a:gd name="T85" fmla="*/ 323 h 345"/>
              <a:gd name="T86" fmla="*/ 3398 w 4957"/>
              <a:gd name="T87" fmla="*/ 327 h 345"/>
              <a:gd name="T88" fmla="*/ 3536 w 4957"/>
              <a:gd name="T89" fmla="*/ 330 h 345"/>
              <a:gd name="T90" fmla="*/ 3675 w 4957"/>
              <a:gd name="T91" fmla="*/ 332 h 345"/>
              <a:gd name="T92" fmla="*/ 3813 w 4957"/>
              <a:gd name="T93" fmla="*/ 335 h 345"/>
              <a:gd name="T94" fmla="*/ 3955 w 4957"/>
              <a:gd name="T95" fmla="*/ 337 h 345"/>
              <a:gd name="T96" fmla="*/ 4096 w 4957"/>
              <a:gd name="T97" fmla="*/ 339 h 345"/>
              <a:gd name="T98" fmla="*/ 4238 w 4957"/>
              <a:gd name="T99" fmla="*/ 341 h 345"/>
              <a:gd name="T100" fmla="*/ 4382 w 4957"/>
              <a:gd name="T101" fmla="*/ 342 h 345"/>
              <a:gd name="T102" fmla="*/ 4526 w 4957"/>
              <a:gd name="T103" fmla="*/ 343 h 345"/>
              <a:gd name="T104" fmla="*/ 4668 w 4957"/>
              <a:gd name="T105" fmla="*/ 344 h 345"/>
              <a:gd name="T106" fmla="*/ 4813 w 4957"/>
              <a:gd name="T107" fmla="*/ 344 h 345"/>
              <a:gd name="T108" fmla="*/ 4956 w 4957"/>
              <a:gd name="T109" fmla="*/ 344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957" h="345">
                <a:moveTo>
                  <a:pt x="0" y="0"/>
                </a:moveTo>
                <a:lnTo>
                  <a:pt x="2" y="10"/>
                </a:lnTo>
                <a:lnTo>
                  <a:pt x="9" y="20"/>
                </a:lnTo>
                <a:lnTo>
                  <a:pt x="18" y="30"/>
                </a:lnTo>
                <a:lnTo>
                  <a:pt x="34" y="40"/>
                </a:lnTo>
                <a:lnTo>
                  <a:pt x="52" y="50"/>
                </a:lnTo>
                <a:lnTo>
                  <a:pt x="75" y="59"/>
                </a:lnTo>
                <a:lnTo>
                  <a:pt x="102" y="69"/>
                </a:lnTo>
                <a:lnTo>
                  <a:pt x="134" y="79"/>
                </a:lnTo>
                <a:lnTo>
                  <a:pt x="170" y="89"/>
                </a:lnTo>
                <a:lnTo>
                  <a:pt x="209" y="99"/>
                </a:lnTo>
                <a:lnTo>
                  <a:pt x="252" y="108"/>
                </a:lnTo>
                <a:lnTo>
                  <a:pt x="300" y="118"/>
                </a:lnTo>
                <a:lnTo>
                  <a:pt x="350" y="127"/>
                </a:lnTo>
                <a:lnTo>
                  <a:pt x="407" y="136"/>
                </a:lnTo>
                <a:lnTo>
                  <a:pt x="465" y="145"/>
                </a:lnTo>
                <a:lnTo>
                  <a:pt x="527" y="155"/>
                </a:lnTo>
                <a:lnTo>
                  <a:pt x="594" y="163"/>
                </a:lnTo>
                <a:lnTo>
                  <a:pt x="664" y="172"/>
                </a:lnTo>
                <a:lnTo>
                  <a:pt x="738" y="181"/>
                </a:lnTo>
                <a:lnTo>
                  <a:pt x="815" y="189"/>
                </a:lnTo>
                <a:lnTo>
                  <a:pt x="896" y="197"/>
                </a:lnTo>
                <a:lnTo>
                  <a:pt x="981" y="206"/>
                </a:lnTo>
                <a:lnTo>
                  <a:pt x="1069" y="213"/>
                </a:lnTo>
                <a:lnTo>
                  <a:pt x="1159" y="221"/>
                </a:lnTo>
                <a:lnTo>
                  <a:pt x="1254" y="229"/>
                </a:lnTo>
                <a:lnTo>
                  <a:pt x="1351" y="236"/>
                </a:lnTo>
                <a:lnTo>
                  <a:pt x="1451" y="243"/>
                </a:lnTo>
                <a:lnTo>
                  <a:pt x="1556" y="251"/>
                </a:lnTo>
                <a:lnTo>
                  <a:pt x="1662" y="257"/>
                </a:lnTo>
                <a:lnTo>
                  <a:pt x="1770" y="264"/>
                </a:lnTo>
                <a:lnTo>
                  <a:pt x="1882" y="270"/>
                </a:lnTo>
                <a:lnTo>
                  <a:pt x="1998" y="276"/>
                </a:lnTo>
                <a:lnTo>
                  <a:pt x="2114" y="282"/>
                </a:lnTo>
                <a:lnTo>
                  <a:pt x="2233" y="288"/>
                </a:lnTo>
                <a:lnTo>
                  <a:pt x="2354" y="293"/>
                </a:lnTo>
                <a:lnTo>
                  <a:pt x="2479" y="298"/>
                </a:lnTo>
                <a:lnTo>
                  <a:pt x="2604" y="303"/>
                </a:lnTo>
                <a:lnTo>
                  <a:pt x="2732" y="308"/>
                </a:lnTo>
                <a:lnTo>
                  <a:pt x="2862" y="312"/>
                </a:lnTo>
                <a:lnTo>
                  <a:pt x="2994" y="316"/>
                </a:lnTo>
                <a:lnTo>
                  <a:pt x="3127" y="320"/>
                </a:lnTo>
                <a:lnTo>
                  <a:pt x="3262" y="323"/>
                </a:lnTo>
                <a:lnTo>
                  <a:pt x="3398" y="327"/>
                </a:lnTo>
                <a:lnTo>
                  <a:pt x="3536" y="330"/>
                </a:lnTo>
                <a:lnTo>
                  <a:pt x="3675" y="332"/>
                </a:lnTo>
                <a:lnTo>
                  <a:pt x="3813" y="335"/>
                </a:lnTo>
                <a:lnTo>
                  <a:pt x="3955" y="337"/>
                </a:lnTo>
                <a:lnTo>
                  <a:pt x="4096" y="339"/>
                </a:lnTo>
                <a:lnTo>
                  <a:pt x="4238" y="341"/>
                </a:lnTo>
                <a:lnTo>
                  <a:pt x="4382" y="342"/>
                </a:lnTo>
                <a:lnTo>
                  <a:pt x="4526" y="343"/>
                </a:lnTo>
                <a:lnTo>
                  <a:pt x="4668" y="344"/>
                </a:lnTo>
                <a:lnTo>
                  <a:pt x="4813" y="344"/>
                </a:lnTo>
                <a:lnTo>
                  <a:pt x="4956" y="34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3351" name="Freeform 23">
            <a:extLst>
              <a:ext uri="{FF2B5EF4-FFF2-40B4-BE49-F238E27FC236}">
                <a16:creationId xmlns:a16="http://schemas.microsoft.com/office/drawing/2014/main" id="{C3796A33-DE41-7884-EDDD-1CBE6C4CCAA0}"/>
              </a:ext>
            </a:extLst>
          </p:cNvPr>
          <p:cNvSpPr>
            <a:spLocks/>
          </p:cNvSpPr>
          <p:nvPr/>
        </p:nvSpPr>
        <p:spPr bwMode="auto">
          <a:xfrm>
            <a:off x="2354264" y="3559175"/>
            <a:ext cx="7869237" cy="547688"/>
          </a:xfrm>
          <a:custGeom>
            <a:avLst/>
            <a:gdLst>
              <a:gd name="T0" fmla="*/ 0 w 4957"/>
              <a:gd name="T1" fmla="*/ 344 h 345"/>
              <a:gd name="T2" fmla="*/ 2 w 4957"/>
              <a:gd name="T3" fmla="*/ 334 h 345"/>
              <a:gd name="T4" fmla="*/ 9 w 4957"/>
              <a:gd name="T5" fmla="*/ 324 h 345"/>
              <a:gd name="T6" fmla="*/ 18 w 4957"/>
              <a:gd name="T7" fmla="*/ 314 h 345"/>
              <a:gd name="T8" fmla="*/ 34 w 4957"/>
              <a:gd name="T9" fmla="*/ 304 h 345"/>
              <a:gd name="T10" fmla="*/ 52 w 4957"/>
              <a:gd name="T11" fmla="*/ 294 h 345"/>
              <a:gd name="T12" fmla="*/ 75 w 4957"/>
              <a:gd name="T13" fmla="*/ 285 h 345"/>
              <a:gd name="T14" fmla="*/ 102 w 4957"/>
              <a:gd name="T15" fmla="*/ 275 h 345"/>
              <a:gd name="T16" fmla="*/ 134 w 4957"/>
              <a:gd name="T17" fmla="*/ 265 h 345"/>
              <a:gd name="T18" fmla="*/ 170 w 4957"/>
              <a:gd name="T19" fmla="*/ 255 h 345"/>
              <a:gd name="T20" fmla="*/ 209 w 4957"/>
              <a:gd name="T21" fmla="*/ 245 h 345"/>
              <a:gd name="T22" fmla="*/ 252 w 4957"/>
              <a:gd name="T23" fmla="*/ 236 h 345"/>
              <a:gd name="T24" fmla="*/ 300 w 4957"/>
              <a:gd name="T25" fmla="*/ 226 h 345"/>
              <a:gd name="T26" fmla="*/ 350 w 4957"/>
              <a:gd name="T27" fmla="*/ 217 h 345"/>
              <a:gd name="T28" fmla="*/ 407 w 4957"/>
              <a:gd name="T29" fmla="*/ 208 h 345"/>
              <a:gd name="T30" fmla="*/ 465 w 4957"/>
              <a:gd name="T31" fmla="*/ 199 h 345"/>
              <a:gd name="T32" fmla="*/ 527 w 4957"/>
              <a:gd name="T33" fmla="*/ 189 h 345"/>
              <a:gd name="T34" fmla="*/ 594 w 4957"/>
              <a:gd name="T35" fmla="*/ 181 h 345"/>
              <a:gd name="T36" fmla="*/ 664 w 4957"/>
              <a:gd name="T37" fmla="*/ 172 h 345"/>
              <a:gd name="T38" fmla="*/ 738 w 4957"/>
              <a:gd name="T39" fmla="*/ 163 h 345"/>
              <a:gd name="T40" fmla="*/ 815 w 4957"/>
              <a:gd name="T41" fmla="*/ 155 h 345"/>
              <a:gd name="T42" fmla="*/ 896 w 4957"/>
              <a:gd name="T43" fmla="*/ 147 h 345"/>
              <a:gd name="T44" fmla="*/ 981 w 4957"/>
              <a:gd name="T45" fmla="*/ 138 h 345"/>
              <a:gd name="T46" fmla="*/ 1069 w 4957"/>
              <a:gd name="T47" fmla="*/ 131 h 345"/>
              <a:gd name="T48" fmla="*/ 1159 w 4957"/>
              <a:gd name="T49" fmla="*/ 123 h 345"/>
              <a:gd name="T50" fmla="*/ 1254 w 4957"/>
              <a:gd name="T51" fmla="*/ 115 h 345"/>
              <a:gd name="T52" fmla="*/ 1351 w 4957"/>
              <a:gd name="T53" fmla="*/ 108 h 345"/>
              <a:gd name="T54" fmla="*/ 1451 w 4957"/>
              <a:gd name="T55" fmla="*/ 101 h 345"/>
              <a:gd name="T56" fmla="*/ 1556 w 4957"/>
              <a:gd name="T57" fmla="*/ 93 h 345"/>
              <a:gd name="T58" fmla="*/ 1662 w 4957"/>
              <a:gd name="T59" fmla="*/ 87 h 345"/>
              <a:gd name="T60" fmla="*/ 1770 w 4957"/>
              <a:gd name="T61" fmla="*/ 80 h 345"/>
              <a:gd name="T62" fmla="*/ 1882 w 4957"/>
              <a:gd name="T63" fmla="*/ 74 h 345"/>
              <a:gd name="T64" fmla="*/ 1998 w 4957"/>
              <a:gd name="T65" fmla="*/ 68 h 345"/>
              <a:gd name="T66" fmla="*/ 2114 w 4957"/>
              <a:gd name="T67" fmla="*/ 62 h 345"/>
              <a:gd name="T68" fmla="*/ 2233 w 4957"/>
              <a:gd name="T69" fmla="*/ 56 h 345"/>
              <a:gd name="T70" fmla="*/ 2354 w 4957"/>
              <a:gd name="T71" fmla="*/ 51 h 345"/>
              <a:gd name="T72" fmla="*/ 2479 w 4957"/>
              <a:gd name="T73" fmla="*/ 46 h 345"/>
              <a:gd name="T74" fmla="*/ 2604 w 4957"/>
              <a:gd name="T75" fmla="*/ 41 h 345"/>
              <a:gd name="T76" fmla="*/ 2732 w 4957"/>
              <a:gd name="T77" fmla="*/ 36 h 345"/>
              <a:gd name="T78" fmla="*/ 2862 w 4957"/>
              <a:gd name="T79" fmla="*/ 32 h 345"/>
              <a:gd name="T80" fmla="*/ 2994 w 4957"/>
              <a:gd name="T81" fmla="*/ 28 h 345"/>
              <a:gd name="T82" fmla="*/ 3127 w 4957"/>
              <a:gd name="T83" fmla="*/ 24 h 345"/>
              <a:gd name="T84" fmla="*/ 3262 w 4957"/>
              <a:gd name="T85" fmla="*/ 21 h 345"/>
              <a:gd name="T86" fmla="*/ 3398 w 4957"/>
              <a:gd name="T87" fmla="*/ 17 h 345"/>
              <a:gd name="T88" fmla="*/ 3536 w 4957"/>
              <a:gd name="T89" fmla="*/ 14 h 345"/>
              <a:gd name="T90" fmla="*/ 3675 w 4957"/>
              <a:gd name="T91" fmla="*/ 12 h 345"/>
              <a:gd name="T92" fmla="*/ 3813 w 4957"/>
              <a:gd name="T93" fmla="*/ 9 h 345"/>
              <a:gd name="T94" fmla="*/ 3955 w 4957"/>
              <a:gd name="T95" fmla="*/ 7 h 345"/>
              <a:gd name="T96" fmla="*/ 4096 w 4957"/>
              <a:gd name="T97" fmla="*/ 5 h 345"/>
              <a:gd name="T98" fmla="*/ 4238 w 4957"/>
              <a:gd name="T99" fmla="*/ 3 h 345"/>
              <a:gd name="T100" fmla="*/ 4382 w 4957"/>
              <a:gd name="T101" fmla="*/ 2 h 345"/>
              <a:gd name="T102" fmla="*/ 4526 w 4957"/>
              <a:gd name="T103" fmla="*/ 1 h 345"/>
              <a:gd name="T104" fmla="*/ 4668 w 4957"/>
              <a:gd name="T105" fmla="*/ 0 h 345"/>
              <a:gd name="T106" fmla="*/ 4813 w 4957"/>
              <a:gd name="T107" fmla="*/ 0 h 345"/>
              <a:gd name="T108" fmla="*/ 4956 w 4957"/>
              <a:gd name="T109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957" h="345">
                <a:moveTo>
                  <a:pt x="0" y="344"/>
                </a:moveTo>
                <a:lnTo>
                  <a:pt x="2" y="334"/>
                </a:lnTo>
                <a:lnTo>
                  <a:pt x="9" y="324"/>
                </a:lnTo>
                <a:lnTo>
                  <a:pt x="18" y="314"/>
                </a:lnTo>
                <a:lnTo>
                  <a:pt x="34" y="304"/>
                </a:lnTo>
                <a:lnTo>
                  <a:pt x="52" y="294"/>
                </a:lnTo>
                <a:lnTo>
                  <a:pt x="75" y="285"/>
                </a:lnTo>
                <a:lnTo>
                  <a:pt x="102" y="275"/>
                </a:lnTo>
                <a:lnTo>
                  <a:pt x="134" y="265"/>
                </a:lnTo>
                <a:lnTo>
                  <a:pt x="170" y="255"/>
                </a:lnTo>
                <a:lnTo>
                  <a:pt x="209" y="245"/>
                </a:lnTo>
                <a:lnTo>
                  <a:pt x="252" y="236"/>
                </a:lnTo>
                <a:lnTo>
                  <a:pt x="300" y="226"/>
                </a:lnTo>
                <a:lnTo>
                  <a:pt x="350" y="217"/>
                </a:lnTo>
                <a:lnTo>
                  <a:pt x="407" y="208"/>
                </a:lnTo>
                <a:lnTo>
                  <a:pt x="465" y="199"/>
                </a:lnTo>
                <a:lnTo>
                  <a:pt x="527" y="189"/>
                </a:lnTo>
                <a:lnTo>
                  <a:pt x="594" y="181"/>
                </a:lnTo>
                <a:lnTo>
                  <a:pt x="664" y="172"/>
                </a:lnTo>
                <a:lnTo>
                  <a:pt x="738" y="163"/>
                </a:lnTo>
                <a:lnTo>
                  <a:pt x="815" y="155"/>
                </a:lnTo>
                <a:lnTo>
                  <a:pt x="896" y="147"/>
                </a:lnTo>
                <a:lnTo>
                  <a:pt x="981" y="138"/>
                </a:lnTo>
                <a:lnTo>
                  <a:pt x="1069" y="131"/>
                </a:lnTo>
                <a:lnTo>
                  <a:pt x="1159" y="123"/>
                </a:lnTo>
                <a:lnTo>
                  <a:pt x="1254" y="115"/>
                </a:lnTo>
                <a:lnTo>
                  <a:pt x="1351" y="108"/>
                </a:lnTo>
                <a:lnTo>
                  <a:pt x="1451" y="101"/>
                </a:lnTo>
                <a:lnTo>
                  <a:pt x="1556" y="93"/>
                </a:lnTo>
                <a:lnTo>
                  <a:pt x="1662" y="87"/>
                </a:lnTo>
                <a:lnTo>
                  <a:pt x="1770" y="80"/>
                </a:lnTo>
                <a:lnTo>
                  <a:pt x="1882" y="74"/>
                </a:lnTo>
                <a:lnTo>
                  <a:pt x="1998" y="68"/>
                </a:lnTo>
                <a:lnTo>
                  <a:pt x="2114" y="62"/>
                </a:lnTo>
                <a:lnTo>
                  <a:pt x="2233" y="56"/>
                </a:lnTo>
                <a:lnTo>
                  <a:pt x="2354" y="51"/>
                </a:lnTo>
                <a:lnTo>
                  <a:pt x="2479" y="46"/>
                </a:lnTo>
                <a:lnTo>
                  <a:pt x="2604" y="41"/>
                </a:lnTo>
                <a:lnTo>
                  <a:pt x="2732" y="36"/>
                </a:lnTo>
                <a:lnTo>
                  <a:pt x="2862" y="32"/>
                </a:lnTo>
                <a:lnTo>
                  <a:pt x="2994" y="28"/>
                </a:lnTo>
                <a:lnTo>
                  <a:pt x="3127" y="24"/>
                </a:lnTo>
                <a:lnTo>
                  <a:pt x="3262" y="21"/>
                </a:lnTo>
                <a:lnTo>
                  <a:pt x="3398" y="17"/>
                </a:lnTo>
                <a:lnTo>
                  <a:pt x="3536" y="14"/>
                </a:lnTo>
                <a:lnTo>
                  <a:pt x="3675" y="12"/>
                </a:lnTo>
                <a:lnTo>
                  <a:pt x="3813" y="9"/>
                </a:lnTo>
                <a:lnTo>
                  <a:pt x="3955" y="7"/>
                </a:lnTo>
                <a:lnTo>
                  <a:pt x="4096" y="5"/>
                </a:lnTo>
                <a:lnTo>
                  <a:pt x="4238" y="3"/>
                </a:lnTo>
                <a:lnTo>
                  <a:pt x="4382" y="2"/>
                </a:lnTo>
                <a:lnTo>
                  <a:pt x="4526" y="1"/>
                </a:lnTo>
                <a:lnTo>
                  <a:pt x="4668" y="0"/>
                </a:lnTo>
                <a:lnTo>
                  <a:pt x="4813" y="0"/>
                </a:lnTo>
                <a:lnTo>
                  <a:pt x="4956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83352" name="Group 24">
            <a:extLst>
              <a:ext uri="{FF2B5EF4-FFF2-40B4-BE49-F238E27FC236}">
                <a16:creationId xmlns:a16="http://schemas.microsoft.com/office/drawing/2014/main" id="{023A9C26-8F31-7DCA-14C1-0C690C617029}"/>
              </a:ext>
            </a:extLst>
          </p:cNvPr>
          <p:cNvGrpSpPr>
            <a:grpSpLocks/>
          </p:cNvGrpSpPr>
          <p:nvPr/>
        </p:nvGrpSpPr>
        <p:grpSpPr bwMode="auto">
          <a:xfrm>
            <a:off x="2960689" y="2751139"/>
            <a:ext cx="6802437" cy="757237"/>
            <a:chOff x="905" y="1733"/>
            <a:chExt cx="4285" cy="477"/>
          </a:xfrm>
        </p:grpSpPr>
        <p:sp>
          <p:nvSpPr>
            <p:cNvPr id="483353" name="Rectangle 25">
              <a:extLst>
                <a:ext uri="{FF2B5EF4-FFF2-40B4-BE49-F238E27FC236}">
                  <a16:creationId xmlns:a16="http://schemas.microsoft.com/office/drawing/2014/main" id="{82E1A51B-11FC-CE5D-A117-0781E6257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" y="1733"/>
              <a:ext cx="185" cy="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>
                <a:lnSpc>
                  <a:spcPct val="30000"/>
                </a:lnSpc>
                <a:spcBef>
                  <a:spcPct val="50000"/>
                </a:spcBef>
              </a:pPr>
              <a:r>
                <a:rPr lang="en-US" altLang="en-US" sz="1200" b="1">
                  <a:latin typeface="Arial" panose="020B0604020202020204" pitchFamily="34" charset="0"/>
                </a:rPr>
                <a:t>E</a:t>
              </a:r>
            </a:p>
            <a:p>
              <a:pPr algn="l" eaLnBrk="0" hangingPunct="0">
                <a:lnSpc>
                  <a:spcPct val="30000"/>
                </a:lnSpc>
                <a:spcBef>
                  <a:spcPct val="50000"/>
                </a:spcBef>
              </a:pPr>
              <a:r>
                <a:rPr lang="en-US" altLang="en-US" sz="1200" b="1">
                  <a:latin typeface="Arial" panose="020B0604020202020204" pitchFamily="34" charset="0"/>
                </a:rPr>
                <a:t>N</a:t>
              </a:r>
            </a:p>
            <a:p>
              <a:pPr algn="l" eaLnBrk="0" hangingPunct="0">
                <a:lnSpc>
                  <a:spcPct val="30000"/>
                </a:lnSpc>
                <a:spcBef>
                  <a:spcPct val="50000"/>
                </a:spcBef>
              </a:pPr>
              <a:r>
                <a:rPr lang="en-US" altLang="en-US" sz="1200" b="1">
                  <a:latin typeface="Arial" panose="020B0604020202020204" pitchFamily="34" charset="0"/>
                </a:rPr>
                <a:t>T</a:t>
              </a:r>
            </a:p>
            <a:p>
              <a:pPr algn="l" eaLnBrk="0" hangingPunct="0">
                <a:lnSpc>
                  <a:spcPct val="30000"/>
                </a:lnSpc>
                <a:spcBef>
                  <a:spcPct val="50000"/>
                </a:spcBef>
              </a:pPr>
              <a:r>
                <a:rPr lang="en-US" altLang="en-US" sz="1200" b="1">
                  <a:latin typeface="Arial" panose="020B0604020202020204" pitchFamily="34" charset="0"/>
                </a:rPr>
                <a:t>E</a:t>
              </a:r>
            </a:p>
            <a:p>
              <a:pPr algn="l" eaLnBrk="0" hangingPunct="0">
                <a:lnSpc>
                  <a:spcPct val="30000"/>
                </a:lnSpc>
                <a:spcBef>
                  <a:spcPct val="50000"/>
                </a:spcBef>
              </a:pPr>
              <a:r>
                <a:rPr lang="en-US" altLang="en-US" sz="1200" b="1">
                  <a:latin typeface="Arial" panose="020B0604020202020204" pitchFamily="34" charset="0"/>
                </a:rPr>
                <a:t>R</a:t>
              </a:r>
            </a:p>
          </p:txBody>
        </p:sp>
        <p:sp>
          <p:nvSpPr>
            <p:cNvPr id="483354" name="Rectangle 26">
              <a:extLst>
                <a:ext uri="{FF2B5EF4-FFF2-40B4-BE49-F238E27FC236}">
                  <a16:creationId xmlns:a16="http://schemas.microsoft.com/office/drawing/2014/main" id="{1508FCB8-5A44-FF95-EB95-8786F78EA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0" y="1755"/>
              <a:ext cx="180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30000"/>
                </a:lnSpc>
                <a:spcBef>
                  <a:spcPct val="50000"/>
                </a:spcBef>
              </a:pPr>
              <a:r>
                <a:rPr lang="en-US" altLang="en-US" sz="1200" b="1">
                  <a:latin typeface="Arial" panose="020B0604020202020204" pitchFamily="34" charset="0"/>
                </a:rPr>
                <a:t>E</a:t>
              </a:r>
            </a:p>
            <a:p>
              <a:pPr eaLnBrk="0" hangingPunct="0">
                <a:lnSpc>
                  <a:spcPct val="30000"/>
                </a:lnSpc>
                <a:spcBef>
                  <a:spcPct val="50000"/>
                </a:spcBef>
              </a:pPr>
              <a:r>
                <a:rPr lang="en-US" altLang="en-US" sz="1200" b="1">
                  <a:latin typeface="Arial" panose="020B0604020202020204" pitchFamily="34" charset="0"/>
                </a:rPr>
                <a:t>X</a:t>
              </a:r>
            </a:p>
            <a:p>
              <a:pPr eaLnBrk="0" hangingPunct="0">
                <a:lnSpc>
                  <a:spcPct val="30000"/>
                </a:lnSpc>
                <a:spcBef>
                  <a:spcPct val="50000"/>
                </a:spcBef>
              </a:pPr>
              <a:r>
                <a:rPr lang="en-US" altLang="en-US" sz="1200" b="1">
                  <a:latin typeface="Arial" panose="020B0604020202020204" pitchFamily="34" charset="0"/>
                </a:rPr>
                <a:t>I</a:t>
              </a:r>
            </a:p>
            <a:p>
              <a:pPr eaLnBrk="0" hangingPunct="0">
                <a:lnSpc>
                  <a:spcPct val="30000"/>
                </a:lnSpc>
                <a:spcBef>
                  <a:spcPct val="50000"/>
                </a:spcBef>
              </a:pPr>
              <a:r>
                <a:rPr lang="en-US" altLang="en-US" sz="1200" b="1">
                  <a:latin typeface="Arial" panose="020B0604020202020204" pitchFamily="34" charset="0"/>
                </a:rPr>
                <a:t>T</a:t>
              </a:r>
            </a:p>
          </p:txBody>
        </p:sp>
      </p:grpSp>
      <p:sp>
        <p:nvSpPr>
          <p:cNvPr id="483355" name="AutoShape 27">
            <a:extLst>
              <a:ext uri="{FF2B5EF4-FFF2-40B4-BE49-F238E27FC236}">
                <a16:creationId xmlns:a16="http://schemas.microsoft.com/office/drawing/2014/main" id="{256E16F9-195F-ABE3-DF6F-FE83472EB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2426" y="4049713"/>
            <a:ext cx="1266825" cy="2233612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50" tIns="0" rIns="44450" bIns="0"/>
          <a:lstStyle>
            <a:lvl1pPr marL="57150" indent="-571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100">
                <a:latin typeface="Arial" panose="020B0604020202020204" pitchFamily="34" charset="0"/>
              </a:rPr>
              <a:t>Does the product make sense from marketing, technical &amp; financial perspectives?</a:t>
            </a:r>
          </a:p>
          <a:p>
            <a:pPr algn="ctr" eaLnBrk="0" hangingPunct="0">
              <a:lnSpc>
                <a:spcPct val="90000"/>
              </a:lnSpc>
            </a:pPr>
            <a:endParaRPr lang="en-US" altLang="en-US" sz="1100">
              <a:latin typeface="Arial" panose="020B0604020202020204" pitchFamily="34" charset="0"/>
            </a:endParaRPr>
          </a:p>
          <a:p>
            <a:pPr algn="ctr" eaLnBrk="0" hangingPunct="0">
              <a:lnSpc>
                <a:spcPct val="90000"/>
              </a:lnSpc>
            </a:pPr>
            <a:endParaRPr lang="en-US" altLang="en-US" sz="1100">
              <a:latin typeface="Arial" panose="020B0604020202020204" pitchFamily="34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US" altLang="en-US" sz="1100">
                <a:latin typeface="Arial" panose="020B0604020202020204" pitchFamily="34" charset="0"/>
              </a:rPr>
              <a:t>If yes, then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altLang="en-US" sz="1100">
                <a:latin typeface="Arial" panose="020B0604020202020204" pitchFamily="34" charset="0"/>
              </a:rPr>
              <a:t>concept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altLang="en-US" sz="1100">
                <a:latin typeface="Arial" panose="020B0604020202020204" pitchFamily="34" charset="0"/>
              </a:rPr>
              <a:t>approved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altLang="en-US" sz="1100">
                <a:latin typeface="Arial" panose="020B0604020202020204" pitchFamily="34" charset="0"/>
              </a:rPr>
              <a:t>&amp; full team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altLang="en-US" sz="1100">
                <a:latin typeface="Arial" panose="020B0604020202020204" pitchFamily="34" charset="0"/>
              </a:rPr>
              <a:t>allocated</a:t>
            </a:r>
          </a:p>
        </p:txBody>
      </p:sp>
      <p:sp>
        <p:nvSpPr>
          <p:cNvPr id="483356" name="AutoShape 28">
            <a:extLst>
              <a:ext uri="{FF2B5EF4-FFF2-40B4-BE49-F238E27FC236}">
                <a16:creationId xmlns:a16="http://schemas.microsoft.com/office/drawing/2014/main" id="{6C87DEFA-CC4E-E8A0-86B7-56D3C3447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3413" y="4049713"/>
            <a:ext cx="1339850" cy="2233612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50" tIns="0" rIns="44450" bIns="0"/>
          <a:lstStyle>
            <a:lvl1pPr marL="57150" indent="-571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100">
                <a:latin typeface="Arial" panose="020B0604020202020204" pitchFamily="34" charset="0"/>
              </a:rPr>
              <a:t>What is the product spec?</a:t>
            </a:r>
          </a:p>
          <a:p>
            <a:pPr eaLnBrk="0" hangingPunct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100">
                <a:latin typeface="Arial" panose="020B0604020202020204" pitchFamily="34" charset="0"/>
              </a:rPr>
              <a:t>Can we develop it within budget and schedule?</a:t>
            </a:r>
          </a:p>
          <a:p>
            <a:pPr eaLnBrk="0" hangingPunct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100">
                <a:latin typeface="Arial" panose="020B0604020202020204" pitchFamily="34" charset="0"/>
              </a:rPr>
              <a:t>Can we produce it at the required cost &amp; volume?</a:t>
            </a:r>
          </a:p>
          <a:p>
            <a:pPr eaLnBrk="0" hangingPunct="0">
              <a:lnSpc>
                <a:spcPct val="90000"/>
              </a:lnSpc>
            </a:pPr>
            <a:endParaRPr lang="en-US" altLang="en-US" sz="1100">
              <a:latin typeface="Arial" panose="020B0604020202020204" pitchFamily="34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US" altLang="en-US" sz="1100">
                <a:latin typeface="Arial" panose="020B0604020202020204" pitchFamily="34" charset="0"/>
              </a:rPr>
              <a:t>If yes, then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altLang="en-US" sz="1100">
                <a:latin typeface="Arial" panose="020B0604020202020204" pitchFamily="34" charset="0"/>
              </a:rPr>
              <a:t>prototype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altLang="en-US" sz="1100">
                <a:latin typeface="Arial" panose="020B0604020202020204" pitchFamily="34" charset="0"/>
              </a:rPr>
              <a:t>approved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altLang="en-US" sz="1100">
                <a:latin typeface="Arial" panose="020B0604020202020204" pitchFamily="34" charset="0"/>
              </a:rPr>
              <a:t>&amp; full team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altLang="en-US" sz="1100">
                <a:latin typeface="Arial" panose="020B0604020202020204" pitchFamily="34" charset="0"/>
              </a:rPr>
              <a:t>allocated</a:t>
            </a:r>
          </a:p>
        </p:txBody>
      </p:sp>
      <p:sp>
        <p:nvSpPr>
          <p:cNvPr id="483357" name="AutoShape 29">
            <a:extLst>
              <a:ext uri="{FF2B5EF4-FFF2-40B4-BE49-F238E27FC236}">
                <a16:creationId xmlns:a16="http://schemas.microsoft.com/office/drawing/2014/main" id="{F27C766C-0B6F-7DF2-4A6D-D3F3FA964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8864" y="4049713"/>
            <a:ext cx="1354137" cy="2233612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50" tIns="0" rIns="44450" bIns="0"/>
          <a:lstStyle>
            <a:lvl1pPr marL="57150" indent="-571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100">
                <a:latin typeface="Arial" panose="020B0604020202020204" pitchFamily="34" charset="0"/>
              </a:rPr>
              <a:t>Has the product been fully verified and validated?</a:t>
            </a:r>
          </a:p>
          <a:p>
            <a:pPr eaLnBrk="0" hangingPunct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100">
                <a:latin typeface="Arial" panose="020B0604020202020204" pitchFamily="34" charset="0"/>
              </a:rPr>
              <a:t>Have production objectives been met?</a:t>
            </a:r>
          </a:p>
          <a:p>
            <a:pPr algn="ctr" eaLnBrk="0" hangingPunct="0">
              <a:lnSpc>
                <a:spcPct val="90000"/>
              </a:lnSpc>
            </a:pPr>
            <a:endParaRPr lang="en-US" altLang="en-US" sz="1100">
              <a:latin typeface="Arial" panose="020B0604020202020204" pitchFamily="34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US" altLang="en-US" sz="1100">
                <a:latin typeface="Arial" panose="020B0604020202020204" pitchFamily="34" charset="0"/>
              </a:rPr>
              <a:t>If yes, then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altLang="en-US" sz="1100">
                <a:latin typeface="Arial" panose="020B0604020202020204" pitchFamily="34" charset="0"/>
              </a:rPr>
              <a:t>full manufacturing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altLang="en-US" sz="1100">
                <a:latin typeface="Arial" panose="020B0604020202020204" pitchFamily="34" charset="0"/>
              </a:rPr>
              <a:t>approved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altLang="en-US" sz="1100">
                <a:latin typeface="Arial" panose="020B0604020202020204" pitchFamily="34" charset="0"/>
              </a:rPr>
              <a:t>&amp; sub-team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altLang="en-US" sz="1100">
                <a:latin typeface="Arial" panose="020B0604020202020204" pitchFamily="34" charset="0"/>
              </a:rPr>
              <a:t>allocated</a:t>
            </a:r>
          </a:p>
        </p:txBody>
      </p:sp>
      <p:sp>
        <p:nvSpPr>
          <p:cNvPr id="483358" name="AutoShape 30">
            <a:extLst>
              <a:ext uri="{FF2B5EF4-FFF2-40B4-BE49-F238E27FC236}">
                <a16:creationId xmlns:a16="http://schemas.microsoft.com/office/drawing/2014/main" id="{41824ED0-FD65-A4AA-6ED9-E485AD8BD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3339" y="4049713"/>
            <a:ext cx="1266825" cy="2233612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50" tIns="0" rIns="44450" bIns="0"/>
          <a:lstStyle>
            <a:lvl1pPr marL="57150" indent="-571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100">
                <a:latin typeface="Arial" panose="020B0604020202020204" pitchFamily="34" charset="0"/>
              </a:rPr>
              <a:t>Does the idea fit roughly with our strategy and resource availability?</a:t>
            </a:r>
          </a:p>
          <a:p>
            <a:pPr algn="ctr" eaLnBrk="0" hangingPunct="0">
              <a:lnSpc>
                <a:spcPct val="90000"/>
              </a:lnSpc>
            </a:pPr>
            <a:endParaRPr lang="en-US" altLang="en-US" sz="1100">
              <a:latin typeface="Arial" panose="020B0604020202020204" pitchFamily="34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US" altLang="en-US" sz="1100">
                <a:latin typeface="Arial" panose="020B0604020202020204" pitchFamily="34" charset="0"/>
              </a:rPr>
              <a:t>If yes, then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altLang="en-US" sz="1100">
                <a:latin typeface="Arial" panose="020B0604020202020204" pitchFamily="34" charset="0"/>
              </a:rPr>
              <a:t>concept document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altLang="en-US" sz="1100">
                <a:latin typeface="Arial" panose="020B0604020202020204" pitchFamily="34" charset="0"/>
              </a:rPr>
              <a:t>approved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altLang="en-US" sz="1100">
                <a:latin typeface="Arial" panose="020B0604020202020204" pitchFamily="34" charset="0"/>
              </a:rPr>
              <a:t>&amp; sub-team allocated</a:t>
            </a:r>
          </a:p>
        </p:txBody>
      </p:sp>
      <p:sp>
        <p:nvSpPr>
          <p:cNvPr id="483359" name="AutoShape 31">
            <a:extLst>
              <a:ext uri="{FF2B5EF4-FFF2-40B4-BE49-F238E27FC236}">
                <a16:creationId xmlns:a16="http://schemas.microsoft.com/office/drawing/2014/main" id="{C96DF6B4-9007-636E-7A7F-1319285F0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7776" y="4049713"/>
            <a:ext cx="1266825" cy="2233612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50" tIns="0" rIns="44450" bIns="0"/>
          <a:lstStyle>
            <a:lvl1pPr marL="57150" indent="-571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100">
                <a:latin typeface="Arial" panose="020B0604020202020204" pitchFamily="34" charset="0"/>
              </a:rPr>
              <a:t>Is the product meeting safety, efficacy and business targets in the market?</a:t>
            </a:r>
          </a:p>
          <a:p>
            <a:pPr algn="ctr" eaLnBrk="0" hangingPunct="0">
              <a:lnSpc>
                <a:spcPct val="90000"/>
              </a:lnSpc>
            </a:pPr>
            <a:endParaRPr lang="en-US" altLang="en-US" sz="1100">
              <a:latin typeface="Arial" panose="020B0604020202020204" pitchFamily="34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US" altLang="en-US" sz="1100">
                <a:latin typeface="Arial" panose="020B0604020202020204" pitchFamily="34" charset="0"/>
              </a:rPr>
              <a:t>If yes, then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altLang="en-US" sz="1100">
                <a:latin typeface="Arial" panose="020B0604020202020204" pitchFamily="34" charset="0"/>
              </a:rPr>
              <a:t>closeout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altLang="en-US" sz="1100">
                <a:latin typeface="Arial" panose="020B0604020202020204" pitchFamily="34" charset="0"/>
              </a:rPr>
              <a:t>approved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altLang="en-US" sz="1100">
                <a:latin typeface="Arial" panose="020B0604020202020204" pitchFamily="34" charset="0"/>
              </a:rPr>
              <a:t>&amp; handoff to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altLang="en-US" sz="1100">
                <a:latin typeface="Arial" panose="020B0604020202020204" pitchFamily="34" charset="0"/>
              </a:rPr>
              <a:t>product support</a:t>
            </a:r>
          </a:p>
        </p:txBody>
      </p:sp>
      <p:sp>
        <p:nvSpPr>
          <p:cNvPr id="483360" name="AutoShape 32">
            <a:extLst>
              <a:ext uri="{FF2B5EF4-FFF2-40B4-BE49-F238E27FC236}">
                <a16:creationId xmlns:a16="http://schemas.microsoft.com/office/drawing/2014/main" id="{165AE0ED-EC1B-ACD3-7840-28367E4B2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1263" y="1811338"/>
            <a:ext cx="1130300" cy="673100"/>
          </a:xfrm>
          <a:prstGeom prst="diamond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 anchorCtr="1"/>
          <a:lstStyle/>
          <a:p>
            <a:pPr eaLnBrk="0" hangingPunct="0">
              <a:lnSpc>
                <a:spcPct val="90000"/>
              </a:lnSpc>
            </a:pPr>
            <a:r>
              <a:rPr lang="en-US" altLang="en-US" sz="1100">
                <a:latin typeface="Arial" panose="020B0604020202020204" pitchFamily="34" charset="0"/>
              </a:rPr>
              <a:t>Phase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1100">
                <a:latin typeface="Arial" panose="020B0604020202020204" pitchFamily="34" charset="0"/>
              </a:rPr>
              <a:t>Review 4</a:t>
            </a:r>
          </a:p>
        </p:txBody>
      </p:sp>
      <p:sp>
        <p:nvSpPr>
          <p:cNvPr id="483361" name="Rectangle 33">
            <a:extLst>
              <a:ext uri="{FF2B5EF4-FFF2-40B4-BE49-F238E27FC236}">
                <a16:creationId xmlns:a16="http://schemas.microsoft.com/office/drawing/2014/main" id="{23BEF37E-A59C-1296-42AE-E441D492F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7300" y="950914"/>
            <a:ext cx="7242368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altLang="en-US" sz="1600" b="1" i="1">
                <a:latin typeface="Arial" panose="020B0604020202020204" pitchFamily="34" charset="0"/>
              </a:rPr>
              <a:t>Phase progression indicates increasing investment and decreasing risk.</a:t>
            </a:r>
          </a:p>
        </p:txBody>
      </p:sp>
      <p:grpSp>
        <p:nvGrpSpPr>
          <p:cNvPr id="483362" name="Group 34">
            <a:extLst>
              <a:ext uri="{FF2B5EF4-FFF2-40B4-BE49-F238E27FC236}">
                <a16:creationId xmlns:a16="http://schemas.microsoft.com/office/drawing/2014/main" id="{E341E62D-B1D0-5EC4-520F-620D7BBF56DD}"/>
              </a:ext>
            </a:extLst>
          </p:cNvPr>
          <p:cNvGrpSpPr>
            <a:grpSpLocks/>
          </p:cNvGrpSpPr>
          <p:nvPr/>
        </p:nvGrpSpPr>
        <p:grpSpPr bwMode="auto">
          <a:xfrm>
            <a:off x="1538288" y="2665413"/>
            <a:ext cx="1263650" cy="2095500"/>
            <a:chOff x="9" y="1679"/>
            <a:chExt cx="796" cy="1320"/>
          </a:xfrm>
        </p:grpSpPr>
        <p:sp>
          <p:nvSpPr>
            <p:cNvPr id="483363" name="Freeform 35">
              <a:extLst>
                <a:ext uri="{FF2B5EF4-FFF2-40B4-BE49-F238E27FC236}">
                  <a16:creationId xmlns:a16="http://schemas.microsoft.com/office/drawing/2014/main" id="{D7E7D89E-C770-ADF8-89E9-B5BA59B16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" y="1679"/>
              <a:ext cx="796" cy="1215"/>
            </a:xfrm>
            <a:custGeom>
              <a:avLst/>
              <a:gdLst>
                <a:gd name="T0" fmla="*/ 95 w 796"/>
                <a:gd name="T1" fmla="*/ 542 h 1215"/>
                <a:gd name="T2" fmla="*/ 85 w 796"/>
                <a:gd name="T3" fmla="*/ 542 h 1215"/>
                <a:gd name="T4" fmla="*/ 75 w 796"/>
                <a:gd name="T5" fmla="*/ 541 h 1215"/>
                <a:gd name="T6" fmla="*/ 65 w 796"/>
                <a:gd name="T7" fmla="*/ 538 h 1215"/>
                <a:gd name="T8" fmla="*/ 55 w 796"/>
                <a:gd name="T9" fmla="*/ 536 h 1215"/>
                <a:gd name="T10" fmla="*/ 46 w 796"/>
                <a:gd name="T11" fmla="*/ 532 h 1215"/>
                <a:gd name="T12" fmla="*/ 38 w 796"/>
                <a:gd name="T13" fmla="*/ 528 h 1215"/>
                <a:gd name="T14" fmla="*/ 30 w 796"/>
                <a:gd name="T15" fmla="*/ 524 h 1215"/>
                <a:gd name="T16" fmla="*/ 23 w 796"/>
                <a:gd name="T17" fmla="*/ 519 h 1215"/>
                <a:gd name="T18" fmla="*/ 16 w 796"/>
                <a:gd name="T19" fmla="*/ 513 h 1215"/>
                <a:gd name="T20" fmla="*/ 11 w 796"/>
                <a:gd name="T21" fmla="*/ 507 h 1215"/>
                <a:gd name="T22" fmla="*/ 7 w 796"/>
                <a:gd name="T23" fmla="*/ 501 h 1215"/>
                <a:gd name="T24" fmla="*/ 3 w 796"/>
                <a:gd name="T25" fmla="*/ 494 h 1215"/>
                <a:gd name="T26" fmla="*/ 1 w 796"/>
                <a:gd name="T27" fmla="*/ 487 h 1215"/>
                <a:gd name="T28" fmla="*/ 0 w 796"/>
                <a:gd name="T29" fmla="*/ 480 h 1215"/>
                <a:gd name="T30" fmla="*/ 0 w 796"/>
                <a:gd name="T31" fmla="*/ 65 h 1215"/>
                <a:gd name="T32" fmla="*/ 0 w 796"/>
                <a:gd name="T33" fmla="*/ 58 h 1215"/>
                <a:gd name="T34" fmla="*/ 2 w 796"/>
                <a:gd name="T35" fmla="*/ 51 h 1215"/>
                <a:gd name="T36" fmla="*/ 5 w 796"/>
                <a:gd name="T37" fmla="*/ 45 h 1215"/>
                <a:gd name="T38" fmla="*/ 9 w 796"/>
                <a:gd name="T39" fmla="*/ 38 h 1215"/>
                <a:gd name="T40" fmla="*/ 14 w 796"/>
                <a:gd name="T41" fmla="*/ 32 h 1215"/>
                <a:gd name="T42" fmla="*/ 19 w 796"/>
                <a:gd name="T43" fmla="*/ 26 h 1215"/>
                <a:gd name="T44" fmla="*/ 26 w 796"/>
                <a:gd name="T45" fmla="*/ 21 h 1215"/>
                <a:gd name="T46" fmla="*/ 34 w 796"/>
                <a:gd name="T47" fmla="*/ 16 h 1215"/>
                <a:gd name="T48" fmla="*/ 42 w 796"/>
                <a:gd name="T49" fmla="*/ 12 h 1215"/>
                <a:gd name="T50" fmla="*/ 51 w 796"/>
                <a:gd name="T51" fmla="*/ 8 h 1215"/>
                <a:gd name="T52" fmla="*/ 60 w 796"/>
                <a:gd name="T53" fmla="*/ 5 h 1215"/>
                <a:gd name="T54" fmla="*/ 70 w 796"/>
                <a:gd name="T55" fmla="*/ 2 h 1215"/>
                <a:gd name="T56" fmla="*/ 80 w 796"/>
                <a:gd name="T57" fmla="*/ 1 h 1215"/>
                <a:gd name="T58" fmla="*/ 90 w 796"/>
                <a:gd name="T59" fmla="*/ 0 h 1215"/>
                <a:gd name="T60" fmla="*/ 695 w 796"/>
                <a:gd name="T61" fmla="*/ 0 h 1215"/>
                <a:gd name="T62" fmla="*/ 706 w 796"/>
                <a:gd name="T63" fmla="*/ 0 h 1215"/>
                <a:gd name="T64" fmla="*/ 716 w 796"/>
                <a:gd name="T65" fmla="*/ 1 h 1215"/>
                <a:gd name="T66" fmla="*/ 726 w 796"/>
                <a:gd name="T67" fmla="*/ 3 h 1215"/>
                <a:gd name="T68" fmla="*/ 736 w 796"/>
                <a:gd name="T69" fmla="*/ 5 h 1215"/>
                <a:gd name="T70" fmla="*/ 745 w 796"/>
                <a:gd name="T71" fmla="*/ 8 h 1215"/>
                <a:gd name="T72" fmla="*/ 754 w 796"/>
                <a:gd name="T73" fmla="*/ 12 h 1215"/>
                <a:gd name="T74" fmla="*/ 762 w 796"/>
                <a:gd name="T75" fmla="*/ 17 h 1215"/>
                <a:gd name="T76" fmla="*/ 769 w 796"/>
                <a:gd name="T77" fmla="*/ 22 h 1215"/>
                <a:gd name="T78" fmla="*/ 776 w 796"/>
                <a:gd name="T79" fmla="*/ 27 h 1215"/>
                <a:gd name="T80" fmla="*/ 781 w 796"/>
                <a:gd name="T81" fmla="*/ 33 h 1215"/>
                <a:gd name="T82" fmla="*/ 786 w 796"/>
                <a:gd name="T83" fmla="*/ 39 h 1215"/>
                <a:gd name="T84" fmla="*/ 790 w 796"/>
                <a:gd name="T85" fmla="*/ 46 h 1215"/>
                <a:gd name="T86" fmla="*/ 792 w 796"/>
                <a:gd name="T87" fmla="*/ 53 h 1215"/>
                <a:gd name="T88" fmla="*/ 794 w 796"/>
                <a:gd name="T89" fmla="*/ 59 h 1215"/>
                <a:gd name="T90" fmla="*/ 795 w 796"/>
                <a:gd name="T91" fmla="*/ 66 h 1215"/>
                <a:gd name="T92" fmla="*/ 794 w 796"/>
                <a:gd name="T93" fmla="*/ 481 h 1215"/>
                <a:gd name="T94" fmla="*/ 793 w 796"/>
                <a:gd name="T95" fmla="*/ 488 h 1215"/>
                <a:gd name="T96" fmla="*/ 790 w 796"/>
                <a:gd name="T97" fmla="*/ 495 h 1215"/>
                <a:gd name="T98" fmla="*/ 787 w 796"/>
                <a:gd name="T99" fmla="*/ 502 h 1215"/>
                <a:gd name="T100" fmla="*/ 782 w 796"/>
                <a:gd name="T101" fmla="*/ 508 h 1215"/>
                <a:gd name="T102" fmla="*/ 777 w 796"/>
                <a:gd name="T103" fmla="*/ 514 h 1215"/>
                <a:gd name="T104" fmla="*/ 770 w 796"/>
                <a:gd name="T105" fmla="*/ 519 h 1215"/>
                <a:gd name="T106" fmla="*/ 763 w 796"/>
                <a:gd name="T107" fmla="*/ 525 h 1215"/>
                <a:gd name="T108" fmla="*/ 755 w 796"/>
                <a:gd name="T109" fmla="*/ 529 h 1215"/>
                <a:gd name="T110" fmla="*/ 746 w 796"/>
                <a:gd name="T111" fmla="*/ 533 h 1215"/>
                <a:gd name="T112" fmla="*/ 737 w 796"/>
                <a:gd name="T113" fmla="*/ 536 h 1215"/>
                <a:gd name="T114" fmla="*/ 728 w 796"/>
                <a:gd name="T115" fmla="*/ 539 h 1215"/>
                <a:gd name="T116" fmla="*/ 718 w 796"/>
                <a:gd name="T117" fmla="*/ 541 h 1215"/>
                <a:gd name="T118" fmla="*/ 708 w 796"/>
                <a:gd name="T119" fmla="*/ 542 h 1215"/>
                <a:gd name="T120" fmla="*/ 697 w 796"/>
                <a:gd name="T121" fmla="*/ 542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96" h="1215">
                  <a:moveTo>
                    <a:pt x="529" y="543"/>
                  </a:moveTo>
                  <a:lnTo>
                    <a:pt x="389" y="1214"/>
                  </a:lnTo>
                  <a:lnTo>
                    <a:pt x="265" y="543"/>
                  </a:lnTo>
                  <a:lnTo>
                    <a:pt x="99" y="543"/>
                  </a:lnTo>
                  <a:lnTo>
                    <a:pt x="97" y="542"/>
                  </a:lnTo>
                  <a:lnTo>
                    <a:pt x="95" y="542"/>
                  </a:lnTo>
                  <a:lnTo>
                    <a:pt x="93" y="542"/>
                  </a:lnTo>
                  <a:lnTo>
                    <a:pt x="92" y="542"/>
                  </a:lnTo>
                  <a:lnTo>
                    <a:pt x="90" y="542"/>
                  </a:lnTo>
                  <a:lnTo>
                    <a:pt x="88" y="542"/>
                  </a:lnTo>
                  <a:lnTo>
                    <a:pt x="86" y="542"/>
                  </a:lnTo>
                  <a:lnTo>
                    <a:pt x="85" y="542"/>
                  </a:lnTo>
                  <a:lnTo>
                    <a:pt x="83" y="542"/>
                  </a:lnTo>
                  <a:lnTo>
                    <a:pt x="81" y="541"/>
                  </a:lnTo>
                  <a:lnTo>
                    <a:pt x="80" y="541"/>
                  </a:lnTo>
                  <a:lnTo>
                    <a:pt x="78" y="541"/>
                  </a:lnTo>
                  <a:lnTo>
                    <a:pt x="76" y="541"/>
                  </a:lnTo>
                  <a:lnTo>
                    <a:pt x="75" y="541"/>
                  </a:lnTo>
                  <a:lnTo>
                    <a:pt x="73" y="540"/>
                  </a:lnTo>
                  <a:lnTo>
                    <a:pt x="71" y="540"/>
                  </a:lnTo>
                  <a:lnTo>
                    <a:pt x="70" y="540"/>
                  </a:lnTo>
                  <a:lnTo>
                    <a:pt x="68" y="539"/>
                  </a:lnTo>
                  <a:lnTo>
                    <a:pt x="66" y="539"/>
                  </a:lnTo>
                  <a:lnTo>
                    <a:pt x="65" y="538"/>
                  </a:lnTo>
                  <a:lnTo>
                    <a:pt x="63" y="538"/>
                  </a:lnTo>
                  <a:lnTo>
                    <a:pt x="61" y="538"/>
                  </a:lnTo>
                  <a:lnTo>
                    <a:pt x="60" y="537"/>
                  </a:lnTo>
                  <a:lnTo>
                    <a:pt x="58" y="537"/>
                  </a:lnTo>
                  <a:lnTo>
                    <a:pt x="57" y="536"/>
                  </a:lnTo>
                  <a:lnTo>
                    <a:pt x="55" y="536"/>
                  </a:lnTo>
                  <a:lnTo>
                    <a:pt x="54" y="535"/>
                  </a:lnTo>
                  <a:lnTo>
                    <a:pt x="52" y="535"/>
                  </a:lnTo>
                  <a:lnTo>
                    <a:pt x="51" y="534"/>
                  </a:lnTo>
                  <a:lnTo>
                    <a:pt x="49" y="534"/>
                  </a:lnTo>
                  <a:lnTo>
                    <a:pt x="48" y="533"/>
                  </a:lnTo>
                  <a:lnTo>
                    <a:pt x="46" y="532"/>
                  </a:lnTo>
                  <a:lnTo>
                    <a:pt x="45" y="532"/>
                  </a:lnTo>
                  <a:lnTo>
                    <a:pt x="43" y="531"/>
                  </a:lnTo>
                  <a:lnTo>
                    <a:pt x="42" y="530"/>
                  </a:lnTo>
                  <a:lnTo>
                    <a:pt x="40" y="530"/>
                  </a:lnTo>
                  <a:lnTo>
                    <a:pt x="39" y="529"/>
                  </a:lnTo>
                  <a:lnTo>
                    <a:pt x="38" y="528"/>
                  </a:lnTo>
                  <a:lnTo>
                    <a:pt x="36" y="528"/>
                  </a:lnTo>
                  <a:lnTo>
                    <a:pt x="35" y="527"/>
                  </a:lnTo>
                  <a:lnTo>
                    <a:pt x="34" y="526"/>
                  </a:lnTo>
                  <a:lnTo>
                    <a:pt x="32" y="525"/>
                  </a:lnTo>
                  <a:lnTo>
                    <a:pt x="31" y="525"/>
                  </a:lnTo>
                  <a:lnTo>
                    <a:pt x="30" y="524"/>
                  </a:lnTo>
                  <a:lnTo>
                    <a:pt x="28" y="523"/>
                  </a:lnTo>
                  <a:lnTo>
                    <a:pt x="27" y="522"/>
                  </a:lnTo>
                  <a:lnTo>
                    <a:pt x="26" y="521"/>
                  </a:lnTo>
                  <a:lnTo>
                    <a:pt x="25" y="520"/>
                  </a:lnTo>
                  <a:lnTo>
                    <a:pt x="24" y="519"/>
                  </a:lnTo>
                  <a:lnTo>
                    <a:pt x="23" y="519"/>
                  </a:lnTo>
                  <a:lnTo>
                    <a:pt x="22" y="518"/>
                  </a:lnTo>
                  <a:lnTo>
                    <a:pt x="20" y="517"/>
                  </a:lnTo>
                  <a:lnTo>
                    <a:pt x="19" y="516"/>
                  </a:lnTo>
                  <a:lnTo>
                    <a:pt x="18" y="515"/>
                  </a:lnTo>
                  <a:lnTo>
                    <a:pt x="17" y="514"/>
                  </a:lnTo>
                  <a:lnTo>
                    <a:pt x="16" y="513"/>
                  </a:lnTo>
                  <a:lnTo>
                    <a:pt x="15" y="512"/>
                  </a:lnTo>
                  <a:lnTo>
                    <a:pt x="15" y="511"/>
                  </a:lnTo>
                  <a:lnTo>
                    <a:pt x="14" y="510"/>
                  </a:lnTo>
                  <a:lnTo>
                    <a:pt x="13" y="509"/>
                  </a:lnTo>
                  <a:lnTo>
                    <a:pt x="12" y="508"/>
                  </a:lnTo>
                  <a:lnTo>
                    <a:pt x="11" y="507"/>
                  </a:lnTo>
                  <a:lnTo>
                    <a:pt x="10" y="506"/>
                  </a:lnTo>
                  <a:lnTo>
                    <a:pt x="10" y="505"/>
                  </a:lnTo>
                  <a:lnTo>
                    <a:pt x="9" y="504"/>
                  </a:lnTo>
                  <a:lnTo>
                    <a:pt x="8" y="503"/>
                  </a:lnTo>
                  <a:lnTo>
                    <a:pt x="7" y="502"/>
                  </a:lnTo>
                  <a:lnTo>
                    <a:pt x="7" y="501"/>
                  </a:lnTo>
                  <a:lnTo>
                    <a:pt x="6" y="500"/>
                  </a:lnTo>
                  <a:lnTo>
                    <a:pt x="5" y="498"/>
                  </a:lnTo>
                  <a:lnTo>
                    <a:pt x="5" y="497"/>
                  </a:lnTo>
                  <a:lnTo>
                    <a:pt x="4" y="496"/>
                  </a:lnTo>
                  <a:lnTo>
                    <a:pt x="4" y="495"/>
                  </a:lnTo>
                  <a:lnTo>
                    <a:pt x="3" y="494"/>
                  </a:lnTo>
                  <a:lnTo>
                    <a:pt x="3" y="493"/>
                  </a:lnTo>
                  <a:lnTo>
                    <a:pt x="2" y="492"/>
                  </a:lnTo>
                  <a:lnTo>
                    <a:pt x="2" y="491"/>
                  </a:lnTo>
                  <a:lnTo>
                    <a:pt x="2" y="489"/>
                  </a:lnTo>
                  <a:lnTo>
                    <a:pt x="1" y="488"/>
                  </a:lnTo>
                  <a:lnTo>
                    <a:pt x="1" y="487"/>
                  </a:lnTo>
                  <a:lnTo>
                    <a:pt x="1" y="486"/>
                  </a:lnTo>
                  <a:lnTo>
                    <a:pt x="0" y="485"/>
                  </a:lnTo>
                  <a:lnTo>
                    <a:pt x="0" y="484"/>
                  </a:lnTo>
                  <a:lnTo>
                    <a:pt x="0" y="483"/>
                  </a:lnTo>
                  <a:lnTo>
                    <a:pt x="0" y="481"/>
                  </a:lnTo>
                  <a:lnTo>
                    <a:pt x="0" y="480"/>
                  </a:lnTo>
                  <a:lnTo>
                    <a:pt x="0" y="479"/>
                  </a:lnTo>
                  <a:lnTo>
                    <a:pt x="0" y="478"/>
                  </a:lnTo>
                  <a:lnTo>
                    <a:pt x="0" y="477"/>
                  </a:lnTo>
                  <a:lnTo>
                    <a:pt x="0" y="476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0" y="64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1" y="56"/>
                  </a:lnTo>
                  <a:lnTo>
                    <a:pt x="1" y="55"/>
                  </a:lnTo>
                  <a:lnTo>
                    <a:pt x="1" y="54"/>
                  </a:lnTo>
                  <a:lnTo>
                    <a:pt x="2" y="53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3" y="49"/>
                  </a:lnTo>
                  <a:lnTo>
                    <a:pt x="3" y="48"/>
                  </a:lnTo>
                  <a:lnTo>
                    <a:pt x="4" y="47"/>
                  </a:lnTo>
                  <a:lnTo>
                    <a:pt x="4" y="46"/>
                  </a:lnTo>
                  <a:lnTo>
                    <a:pt x="5" y="45"/>
                  </a:lnTo>
                  <a:lnTo>
                    <a:pt x="5" y="44"/>
                  </a:lnTo>
                  <a:lnTo>
                    <a:pt x="6" y="42"/>
                  </a:lnTo>
                  <a:lnTo>
                    <a:pt x="7" y="41"/>
                  </a:lnTo>
                  <a:lnTo>
                    <a:pt x="7" y="40"/>
                  </a:lnTo>
                  <a:lnTo>
                    <a:pt x="8" y="39"/>
                  </a:lnTo>
                  <a:lnTo>
                    <a:pt x="9" y="38"/>
                  </a:lnTo>
                  <a:lnTo>
                    <a:pt x="10" y="37"/>
                  </a:lnTo>
                  <a:lnTo>
                    <a:pt x="10" y="36"/>
                  </a:lnTo>
                  <a:lnTo>
                    <a:pt x="11" y="35"/>
                  </a:lnTo>
                  <a:lnTo>
                    <a:pt x="12" y="34"/>
                  </a:lnTo>
                  <a:lnTo>
                    <a:pt x="13" y="33"/>
                  </a:lnTo>
                  <a:lnTo>
                    <a:pt x="14" y="32"/>
                  </a:lnTo>
                  <a:lnTo>
                    <a:pt x="15" y="31"/>
                  </a:lnTo>
                  <a:lnTo>
                    <a:pt x="15" y="30"/>
                  </a:lnTo>
                  <a:lnTo>
                    <a:pt x="16" y="29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19" y="26"/>
                  </a:lnTo>
                  <a:lnTo>
                    <a:pt x="20" y="25"/>
                  </a:lnTo>
                  <a:lnTo>
                    <a:pt x="22" y="24"/>
                  </a:lnTo>
                  <a:lnTo>
                    <a:pt x="23" y="23"/>
                  </a:lnTo>
                  <a:lnTo>
                    <a:pt x="24" y="23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8" y="19"/>
                  </a:lnTo>
                  <a:lnTo>
                    <a:pt x="30" y="18"/>
                  </a:lnTo>
                  <a:lnTo>
                    <a:pt x="31" y="17"/>
                  </a:lnTo>
                  <a:lnTo>
                    <a:pt x="32" y="17"/>
                  </a:lnTo>
                  <a:lnTo>
                    <a:pt x="34" y="16"/>
                  </a:lnTo>
                  <a:lnTo>
                    <a:pt x="35" y="15"/>
                  </a:lnTo>
                  <a:lnTo>
                    <a:pt x="36" y="14"/>
                  </a:lnTo>
                  <a:lnTo>
                    <a:pt x="38" y="14"/>
                  </a:lnTo>
                  <a:lnTo>
                    <a:pt x="39" y="13"/>
                  </a:lnTo>
                  <a:lnTo>
                    <a:pt x="40" y="12"/>
                  </a:lnTo>
                  <a:lnTo>
                    <a:pt x="42" y="12"/>
                  </a:lnTo>
                  <a:lnTo>
                    <a:pt x="43" y="11"/>
                  </a:lnTo>
                  <a:lnTo>
                    <a:pt x="45" y="10"/>
                  </a:lnTo>
                  <a:lnTo>
                    <a:pt x="46" y="10"/>
                  </a:lnTo>
                  <a:lnTo>
                    <a:pt x="48" y="9"/>
                  </a:lnTo>
                  <a:lnTo>
                    <a:pt x="49" y="8"/>
                  </a:lnTo>
                  <a:lnTo>
                    <a:pt x="51" y="8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5" y="6"/>
                  </a:lnTo>
                  <a:lnTo>
                    <a:pt x="57" y="6"/>
                  </a:lnTo>
                  <a:lnTo>
                    <a:pt x="58" y="5"/>
                  </a:lnTo>
                  <a:lnTo>
                    <a:pt x="60" y="5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5" y="4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70" y="2"/>
                  </a:lnTo>
                  <a:lnTo>
                    <a:pt x="71" y="2"/>
                  </a:lnTo>
                  <a:lnTo>
                    <a:pt x="73" y="2"/>
                  </a:lnTo>
                  <a:lnTo>
                    <a:pt x="75" y="1"/>
                  </a:lnTo>
                  <a:lnTo>
                    <a:pt x="76" y="1"/>
                  </a:lnTo>
                  <a:lnTo>
                    <a:pt x="78" y="1"/>
                  </a:lnTo>
                  <a:lnTo>
                    <a:pt x="80" y="1"/>
                  </a:lnTo>
                  <a:lnTo>
                    <a:pt x="81" y="1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2" y="0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97" y="0"/>
                  </a:lnTo>
                  <a:lnTo>
                    <a:pt x="98" y="0"/>
                  </a:lnTo>
                  <a:lnTo>
                    <a:pt x="695" y="0"/>
                  </a:lnTo>
                  <a:lnTo>
                    <a:pt x="697" y="0"/>
                  </a:lnTo>
                  <a:lnTo>
                    <a:pt x="699" y="0"/>
                  </a:lnTo>
                  <a:lnTo>
                    <a:pt x="701" y="0"/>
                  </a:lnTo>
                  <a:lnTo>
                    <a:pt x="702" y="0"/>
                  </a:lnTo>
                  <a:lnTo>
                    <a:pt x="704" y="0"/>
                  </a:lnTo>
                  <a:lnTo>
                    <a:pt x="706" y="0"/>
                  </a:lnTo>
                  <a:lnTo>
                    <a:pt x="708" y="0"/>
                  </a:lnTo>
                  <a:lnTo>
                    <a:pt x="709" y="0"/>
                  </a:lnTo>
                  <a:lnTo>
                    <a:pt x="711" y="0"/>
                  </a:lnTo>
                  <a:lnTo>
                    <a:pt x="713" y="1"/>
                  </a:lnTo>
                  <a:lnTo>
                    <a:pt x="714" y="1"/>
                  </a:lnTo>
                  <a:lnTo>
                    <a:pt x="716" y="1"/>
                  </a:lnTo>
                  <a:lnTo>
                    <a:pt x="718" y="1"/>
                  </a:lnTo>
                  <a:lnTo>
                    <a:pt x="719" y="1"/>
                  </a:lnTo>
                  <a:lnTo>
                    <a:pt x="721" y="2"/>
                  </a:lnTo>
                  <a:lnTo>
                    <a:pt x="723" y="2"/>
                  </a:lnTo>
                  <a:lnTo>
                    <a:pt x="724" y="2"/>
                  </a:lnTo>
                  <a:lnTo>
                    <a:pt x="726" y="3"/>
                  </a:lnTo>
                  <a:lnTo>
                    <a:pt x="728" y="3"/>
                  </a:lnTo>
                  <a:lnTo>
                    <a:pt x="729" y="4"/>
                  </a:lnTo>
                  <a:lnTo>
                    <a:pt x="731" y="4"/>
                  </a:lnTo>
                  <a:lnTo>
                    <a:pt x="733" y="4"/>
                  </a:lnTo>
                  <a:lnTo>
                    <a:pt x="734" y="5"/>
                  </a:lnTo>
                  <a:lnTo>
                    <a:pt x="736" y="5"/>
                  </a:lnTo>
                  <a:lnTo>
                    <a:pt x="737" y="6"/>
                  </a:lnTo>
                  <a:lnTo>
                    <a:pt x="739" y="6"/>
                  </a:lnTo>
                  <a:lnTo>
                    <a:pt x="740" y="7"/>
                  </a:lnTo>
                  <a:lnTo>
                    <a:pt x="742" y="7"/>
                  </a:lnTo>
                  <a:lnTo>
                    <a:pt x="743" y="8"/>
                  </a:lnTo>
                  <a:lnTo>
                    <a:pt x="745" y="8"/>
                  </a:lnTo>
                  <a:lnTo>
                    <a:pt x="746" y="9"/>
                  </a:lnTo>
                  <a:lnTo>
                    <a:pt x="748" y="10"/>
                  </a:lnTo>
                  <a:lnTo>
                    <a:pt x="749" y="10"/>
                  </a:lnTo>
                  <a:lnTo>
                    <a:pt x="751" y="11"/>
                  </a:lnTo>
                  <a:lnTo>
                    <a:pt x="752" y="12"/>
                  </a:lnTo>
                  <a:lnTo>
                    <a:pt x="754" y="12"/>
                  </a:lnTo>
                  <a:lnTo>
                    <a:pt x="755" y="13"/>
                  </a:lnTo>
                  <a:lnTo>
                    <a:pt x="756" y="14"/>
                  </a:lnTo>
                  <a:lnTo>
                    <a:pt x="758" y="14"/>
                  </a:lnTo>
                  <a:lnTo>
                    <a:pt x="759" y="15"/>
                  </a:lnTo>
                  <a:lnTo>
                    <a:pt x="760" y="16"/>
                  </a:lnTo>
                  <a:lnTo>
                    <a:pt x="762" y="17"/>
                  </a:lnTo>
                  <a:lnTo>
                    <a:pt x="763" y="17"/>
                  </a:lnTo>
                  <a:lnTo>
                    <a:pt x="764" y="18"/>
                  </a:lnTo>
                  <a:lnTo>
                    <a:pt x="766" y="19"/>
                  </a:lnTo>
                  <a:lnTo>
                    <a:pt x="767" y="20"/>
                  </a:lnTo>
                  <a:lnTo>
                    <a:pt x="768" y="21"/>
                  </a:lnTo>
                  <a:lnTo>
                    <a:pt x="769" y="22"/>
                  </a:lnTo>
                  <a:lnTo>
                    <a:pt x="770" y="23"/>
                  </a:lnTo>
                  <a:lnTo>
                    <a:pt x="771" y="23"/>
                  </a:lnTo>
                  <a:lnTo>
                    <a:pt x="772" y="24"/>
                  </a:lnTo>
                  <a:lnTo>
                    <a:pt x="774" y="25"/>
                  </a:lnTo>
                  <a:lnTo>
                    <a:pt x="775" y="26"/>
                  </a:lnTo>
                  <a:lnTo>
                    <a:pt x="776" y="27"/>
                  </a:lnTo>
                  <a:lnTo>
                    <a:pt x="777" y="28"/>
                  </a:lnTo>
                  <a:lnTo>
                    <a:pt x="778" y="29"/>
                  </a:lnTo>
                  <a:lnTo>
                    <a:pt x="779" y="30"/>
                  </a:lnTo>
                  <a:lnTo>
                    <a:pt x="779" y="31"/>
                  </a:lnTo>
                  <a:lnTo>
                    <a:pt x="780" y="32"/>
                  </a:lnTo>
                  <a:lnTo>
                    <a:pt x="781" y="33"/>
                  </a:lnTo>
                  <a:lnTo>
                    <a:pt x="782" y="34"/>
                  </a:lnTo>
                  <a:lnTo>
                    <a:pt x="783" y="35"/>
                  </a:lnTo>
                  <a:lnTo>
                    <a:pt x="784" y="36"/>
                  </a:lnTo>
                  <a:lnTo>
                    <a:pt x="784" y="37"/>
                  </a:lnTo>
                  <a:lnTo>
                    <a:pt x="785" y="38"/>
                  </a:lnTo>
                  <a:lnTo>
                    <a:pt x="786" y="39"/>
                  </a:lnTo>
                  <a:lnTo>
                    <a:pt x="787" y="40"/>
                  </a:lnTo>
                  <a:lnTo>
                    <a:pt x="787" y="41"/>
                  </a:lnTo>
                  <a:lnTo>
                    <a:pt x="788" y="42"/>
                  </a:lnTo>
                  <a:lnTo>
                    <a:pt x="789" y="44"/>
                  </a:lnTo>
                  <a:lnTo>
                    <a:pt x="789" y="45"/>
                  </a:lnTo>
                  <a:lnTo>
                    <a:pt x="790" y="46"/>
                  </a:lnTo>
                  <a:lnTo>
                    <a:pt x="790" y="47"/>
                  </a:lnTo>
                  <a:lnTo>
                    <a:pt x="791" y="48"/>
                  </a:lnTo>
                  <a:lnTo>
                    <a:pt x="791" y="49"/>
                  </a:lnTo>
                  <a:lnTo>
                    <a:pt x="792" y="50"/>
                  </a:lnTo>
                  <a:lnTo>
                    <a:pt x="792" y="51"/>
                  </a:lnTo>
                  <a:lnTo>
                    <a:pt x="792" y="53"/>
                  </a:lnTo>
                  <a:lnTo>
                    <a:pt x="793" y="54"/>
                  </a:lnTo>
                  <a:lnTo>
                    <a:pt x="793" y="55"/>
                  </a:lnTo>
                  <a:lnTo>
                    <a:pt x="793" y="56"/>
                  </a:lnTo>
                  <a:lnTo>
                    <a:pt x="794" y="57"/>
                  </a:lnTo>
                  <a:lnTo>
                    <a:pt x="794" y="58"/>
                  </a:lnTo>
                  <a:lnTo>
                    <a:pt x="794" y="59"/>
                  </a:lnTo>
                  <a:lnTo>
                    <a:pt x="794" y="61"/>
                  </a:lnTo>
                  <a:lnTo>
                    <a:pt x="794" y="62"/>
                  </a:lnTo>
                  <a:lnTo>
                    <a:pt x="794" y="63"/>
                  </a:lnTo>
                  <a:lnTo>
                    <a:pt x="794" y="64"/>
                  </a:lnTo>
                  <a:lnTo>
                    <a:pt x="794" y="65"/>
                  </a:lnTo>
                  <a:lnTo>
                    <a:pt x="795" y="66"/>
                  </a:lnTo>
                  <a:lnTo>
                    <a:pt x="795" y="476"/>
                  </a:lnTo>
                  <a:lnTo>
                    <a:pt x="794" y="477"/>
                  </a:lnTo>
                  <a:lnTo>
                    <a:pt x="794" y="478"/>
                  </a:lnTo>
                  <a:lnTo>
                    <a:pt x="794" y="479"/>
                  </a:lnTo>
                  <a:lnTo>
                    <a:pt x="794" y="480"/>
                  </a:lnTo>
                  <a:lnTo>
                    <a:pt x="794" y="481"/>
                  </a:lnTo>
                  <a:lnTo>
                    <a:pt x="794" y="483"/>
                  </a:lnTo>
                  <a:lnTo>
                    <a:pt x="794" y="484"/>
                  </a:lnTo>
                  <a:lnTo>
                    <a:pt x="794" y="485"/>
                  </a:lnTo>
                  <a:lnTo>
                    <a:pt x="793" y="486"/>
                  </a:lnTo>
                  <a:lnTo>
                    <a:pt x="793" y="487"/>
                  </a:lnTo>
                  <a:lnTo>
                    <a:pt x="793" y="488"/>
                  </a:lnTo>
                  <a:lnTo>
                    <a:pt x="792" y="489"/>
                  </a:lnTo>
                  <a:lnTo>
                    <a:pt x="792" y="491"/>
                  </a:lnTo>
                  <a:lnTo>
                    <a:pt x="792" y="492"/>
                  </a:lnTo>
                  <a:lnTo>
                    <a:pt x="791" y="493"/>
                  </a:lnTo>
                  <a:lnTo>
                    <a:pt x="791" y="494"/>
                  </a:lnTo>
                  <a:lnTo>
                    <a:pt x="790" y="495"/>
                  </a:lnTo>
                  <a:lnTo>
                    <a:pt x="790" y="496"/>
                  </a:lnTo>
                  <a:lnTo>
                    <a:pt x="789" y="497"/>
                  </a:lnTo>
                  <a:lnTo>
                    <a:pt x="789" y="498"/>
                  </a:lnTo>
                  <a:lnTo>
                    <a:pt x="788" y="500"/>
                  </a:lnTo>
                  <a:lnTo>
                    <a:pt x="787" y="501"/>
                  </a:lnTo>
                  <a:lnTo>
                    <a:pt x="787" y="502"/>
                  </a:lnTo>
                  <a:lnTo>
                    <a:pt x="786" y="503"/>
                  </a:lnTo>
                  <a:lnTo>
                    <a:pt x="785" y="504"/>
                  </a:lnTo>
                  <a:lnTo>
                    <a:pt x="784" y="505"/>
                  </a:lnTo>
                  <a:lnTo>
                    <a:pt x="784" y="506"/>
                  </a:lnTo>
                  <a:lnTo>
                    <a:pt x="783" y="507"/>
                  </a:lnTo>
                  <a:lnTo>
                    <a:pt x="782" y="508"/>
                  </a:lnTo>
                  <a:lnTo>
                    <a:pt x="781" y="509"/>
                  </a:lnTo>
                  <a:lnTo>
                    <a:pt x="780" y="510"/>
                  </a:lnTo>
                  <a:lnTo>
                    <a:pt x="779" y="511"/>
                  </a:lnTo>
                  <a:lnTo>
                    <a:pt x="779" y="512"/>
                  </a:lnTo>
                  <a:lnTo>
                    <a:pt x="778" y="513"/>
                  </a:lnTo>
                  <a:lnTo>
                    <a:pt x="777" y="514"/>
                  </a:lnTo>
                  <a:lnTo>
                    <a:pt x="776" y="515"/>
                  </a:lnTo>
                  <a:lnTo>
                    <a:pt x="775" y="516"/>
                  </a:lnTo>
                  <a:lnTo>
                    <a:pt x="774" y="517"/>
                  </a:lnTo>
                  <a:lnTo>
                    <a:pt x="772" y="518"/>
                  </a:lnTo>
                  <a:lnTo>
                    <a:pt x="771" y="519"/>
                  </a:lnTo>
                  <a:lnTo>
                    <a:pt x="770" y="519"/>
                  </a:lnTo>
                  <a:lnTo>
                    <a:pt x="769" y="520"/>
                  </a:lnTo>
                  <a:lnTo>
                    <a:pt x="768" y="521"/>
                  </a:lnTo>
                  <a:lnTo>
                    <a:pt x="767" y="522"/>
                  </a:lnTo>
                  <a:lnTo>
                    <a:pt x="766" y="523"/>
                  </a:lnTo>
                  <a:lnTo>
                    <a:pt x="764" y="524"/>
                  </a:lnTo>
                  <a:lnTo>
                    <a:pt x="763" y="525"/>
                  </a:lnTo>
                  <a:lnTo>
                    <a:pt x="762" y="525"/>
                  </a:lnTo>
                  <a:lnTo>
                    <a:pt x="760" y="526"/>
                  </a:lnTo>
                  <a:lnTo>
                    <a:pt x="759" y="527"/>
                  </a:lnTo>
                  <a:lnTo>
                    <a:pt x="758" y="528"/>
                  </a:lnTo>
                  <a:lnTo>
                    <a:pt x="756" y="528"/>
                  </a:lnTo>
                  <a:lnTo>
                    <a:pt x="755" y="529"/>
                  </a:lnTo>
                  <a:lnTo>
                    <a:pt x="754" y="530"/>
                  </a:lnTo>
                  <a:lnTo>
                    <a:pt x="752" y="530"/>
                  </a:lnTo>
                  <a:lnTo>
                    <a:pt x="751" y="531"/>
                  </a:lnTo>
                  <a:lnTo>
                    <a:pt x="749" y="532"/>
                  </a:lnTo>
                  <a:lnTo>
                    <a:pt x="748" y="532"/>
                  </a:lnTo>
                  <a:lnTo>
                    <a:pt x="746" y="533"/>
                  </a:lnTo>
                  <a:lnTo>
                    <a:pt x="745" y="534"/>
                  </a:lnTo>
                  <a:lnTo>
                    <a:pt x="743" y="534"/>
                  </a:lnTo>
                  <a:lnTo>
                    <a:pt x="742" y="535"/>
                  </a:lnTo>
                  <a:lnTo>
                    <a:pt x="740" y="535"/>
                  </a:lnTo>
                  <a:lnTo>
                    <a:pt x="739" y="536"/>
                  </a:lnTo>
                  <a:lnTo>
                    <a:pt x="737" y="536"/>
                  </a:lnTo>
                  <a:lnTo>
                    <a:pt x="736" y="537"/>
                  </a:lnTo>
                  <a:lnTo>
                    <a:pt x="734" y="537"/>
                  </a:lnTo>
                  <a:lnTo>
                    <a:pt x="733" y="538"/>
                  </a:lnTo>
                  <a:lnTo>
                    <a:pt x="731" y="538"/>
                  </a:lnTo>
                  <a:lnTo>
                    <a:pt x="729" y="538"/>
                  </a:lnTo>
                  <a:lnTo>
                    <a:pt x="728" y="539"/>
                  </a:lnTo>
                  <a:lnTo>
                    <a:pt x="726" y="539"/>
                  </a:lnTo>
                  <a:lnTo>
                    <a:pt x="724" y="540"/>
                  </a:lnTo>
                  <a:lnTo>
                    <a:pt x="723" y="540"/>
                  </a:lnTo>
                  <a:lnTo>
                    <a:pt x="721" y="540"/>
                  </a:lnTo>
                  <a:lnTo>
                    <a:pt x="719" y="541"/>
                  </a:lnTo>
                  <a:lnTo>
                    <a:pt x="718" y="541"/>
                  </a:lnTo>
                  <a:lnTo>
                    <a:pt x="716" y="541"/>
                  </a:lnTo>
                  <a:lnTo>
                    <a:pt x="714" y="541"/>
                  </a:lnTo>
                  <a:lnTo>
                    <a:pt x="713" y="541"/>
                  </a:lnTo>
                  <a:lnTo>
                    <a:pt x="711" y="542"/>
                  </a:lnTo>
                  <a:lnTo>
                    <a:pt x="709" y="542"/>
                  </a:lnTo>
                  <a:lnTo>
                    <a:pt x="708" y="542"/>
                  </a:lnTo>
                  <a:lnTo>
                    <a:pt x="706" y="542"/>
                  </a:lnTo>
                  <a:lnTo>
                    <a:pt x="704" y="542"/>
                  </a:lnTo>
                  <a:lnTo>
                    <a:pt x="702" y="542"/>
                  </a:lnTo>
                  <a:lnTo>
                    <a:pt x="701" y="542"/>
                  </a:lnTo>
                  <a:lnTo>
                    <a:pt x="699" y="542"/>
                  </a:lnTo>
                  <a:lnTo>
                    <a:pt x="697" y="542"/>
                  </a:lnTo>
                  <a:lnTo>
                    <a:pt x="696" y="543"/>
                  </a:lnTo>
                  <a:lnTo>
                    <a:pt x="529" y="543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364" name="Rectangle 36">
              <a:extLst>
                <a:ext uri="{FF2B5EF4-FFF2-40B4-BE49-F238E27FC236}">
                  <a16:creationId xmlns:a16="http://schemas.microsoft.com/office/drawing/2014/main" id="{910323D9-968C-45C6-2F42-347DB5E63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290"/>
              <a:ext cx="445" cy="7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l" eaLnBrk="0" hangingPunct="0">
                <a:spcBef>
                  <a:spcPct val="50000"/>
                </a:spcBef>
              </a:pPr>
              <a:endParaRPr lang="en-US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483365" name="Rectangle 37">
            <a:extLst>
              <a:ext uri="{FF2B5EF4-FFF2-40B4-BE49-F238E27FC236}">
                <a16:creationId xmlns:a16="http://schemas.microsoft.com/office/drawing/2014/main" id="{47F038E6-BD07-11EB-7DEE-D3E16554D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8288" y="2665413"/>
            <a:ext cx="1262062" cy="86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eaLnBrk="0" hangingPunct="0"/>
            <a:r>
              <a:rPr lang="en-US" altLang="en-US" sz="1400" b="1" i="1">
                <a:latin typeface="Arial" panose="020B0604020202020204" pitchFamily="34" charset="0"/>
              </a:rPr>
              <a:t>Idea</a:t>
            </a:r>
          </a:p>
          <a:p>
            <a:pPr eaLnBrk="0" hangingPunct="0"/>
            <a:r>
              <a:rPr lang="en-US" altLang="en-US" sz="1400" b="1" i="1">
                <a:latin typeface="Arial" panose="020B0604020202020204" pitchFamily="34" charset="0"/>
              </a:rPr>
              <a:t>Generation</a:t>
            </a:r>
          </a:p>
        </p:txBody>
      </p:sp>
    </p:spTree>
    <p:extLst>
      <p:ext uri="{BB962C8B-B14F-4D97-AF65-F5344CB8AC3E}">
        <p14:creationId xmlns:p14="http://schemas.microsoft.com/office/powerpoint/2010/main" val="3975520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B8934-B8D3-F96E-531B-55BBAB3FC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Pains We’ve Discovered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7AEDA8-EC55-C1C3-1F82-B699F2C07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00" y="1191477"/>
            <a:ext cx="10564709" cy="48268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F6E4E0-2F79-0256-551F-CC55DE316848}"/>
              </a:ext>
            </a:extLst>
          </p:cNvPr>
          <p:cNvSpPr txBox="1"/>
          <p:nvPr/>
        </p:nvSpPr>
        <p:spPr>
          <a:xfrm>
            <a:off x="3536156" y="2951946"/>
            <a:ext cx="61364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>
                <a:solidFill>
                  <a:srgbClr val="7030A0"/>
                </a:solidFill>
              </a:rPr>
              <a:t>How do I improve flow/predictability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rgbClr val="7030A0"/>
                </a:solidFill>
              </a:rPr>
              <a:t>How to I handle resistance</a:t>
            </a:r>
          </a:p>
        </p:txBody>
      </p:sp>
    </p:spTree>
    <p:extLst>
      <p:ext uri="{BB962C8B-B14F-4D97-AF65-F5344CB8AC3E}">
        <p14:creationId xmlns:p14="http://schemas.microsoft.com/office/powerpoint/2010/main" val="36541769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BE2025-E700-5CC9-1DFC-3A89E3746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Pre-Marketing and Market Testing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6B276-6D6E-E028-9A4F-9BC5B6F636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217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F89B4-DFB7-221A-9E9B-C58B47A14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71413"/>
            <a:ext cx="2367427" cy="5838067"/>
          </a:xfrm>
        </p:spPr>
        <p:txBody>
          <a:bodyPr/>
          <a:lstStyle/>
          <a:p>
            <a:r>
              <a:rPr lang="en-US" dirty="0"/>
              <a:t>Conference Talks and Meetups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Kanban Leadership Retreat</a:t>
            </a:r>
          </a:p>
        </p:txBody>
      </p:sp>
      <p:pic>
        <p:nvPicPr>
          <p:cNvPr id="1026" name="Picture 2" descr="No alt text provided for this image">
            <a:extLst>
              <a:ext uri="{FF2B5EF4-FFF2-40B4-BE49-F238E27FC236}">
                <a16:creationId xmlns:a16="http://schemas.microsoft.com/office/drawing/2014/main" id="{E9D7BA6F-70DA-C9E6-5992-968768687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787" y="3292441"/>
            <a:ext cx="4572000" cy="299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 alt text provided for this image">
            <a:extLst>
              <a:ext uri="{FF2B5EF4-FFF2-40B4-BE49-F238E27FC236}">
                <a16:creationId xmlns:a16="http://schemas.microsoft.com/office/drawing/2014/main" id="{45B1A947-52AF-B7A1-63B2-74F779151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934" y="318508"/>
            <a:ext cx="4572000" cy="299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 alt text provided for this image">
            <a:extLst>
              <a:ext uri="{FF2B5EF4-FFF2-40B4-BE49-F238E27FC236}">
                <a16:creationId xmlns:a16="http://schemas.microsoft.com/office/drawing/2014/main" id="{60A63160-1335-0B44-9AAD-CA0FA62A06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934" y="3271713"/>
            <a:ext cx="4572000" cy="299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o alt text provided for this image">
            <a:extLst>
              <a:ext uri="{FF2B5EF4-FFF2-40B4-BE49-F238E27FC236}">
                <a16:creationId xmlns:a16="http://schemas.microsoft.com/office/drawing/2014/main" id="{28BD3F25-E06E-1B92-4BCF-44A082A5E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934" y="318508"/>
            <a:ext cx="4572000" cy="299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4478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BE2025-E700-5CC9-1DFC-3A89E3746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Marketing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6B276-6D6E-E028-9A4F-9BC5B6F636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084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47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2BB519-CEFE-BCD0-0444-2074ADB24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442" y="438439"/>
            <a:ext cx="9959830" cy="11963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PT Sans" panose="020B0503020203020204" pitchFamily="34" charset="77"/>
              </a:rPr>
              <a:t>Marketing Goals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A9BB739-05E6-C1C8-DC98-C84722DB5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2888" y="1909620"/>
            <a:ext cx="7069323" cy="4291155"/>
          </a:xfrm>
        </p:spPr>
        <p:txBody>
          <a:bodyPr>
            <a:normAutofit/>
          </a:bodyPr>
          <a:lstStyle/>
          <a:p>
            <a:pPr algn="l">
              <a:spcBef>
                <a:spcPts val="2200"/>
              </a:spcBef>
            </a:pPr>
            <a:r>
              <a:rPr lang="en-US" sz="2800" dirty="0">
                <a:solidFill>
                  <a:schemeClr val="bg1"/>
                </a:solidFill>
                <a:latin typeface="PT Sans" panose="020B0503020203020204" pitchFamily="34" charset="77"/>
              </a:rPr>
              <a:t>Position the Kanban Method as complementary to Scrum to help managers go farther without another overhaul of their process and operations.</a:t>
            </a:r>
          </a:p>
          <a:p>
            <a:pPr lvl="0" algn="l">
              <a:spcBef>
                <a:spcPts val="2200"/>
              </a:spcBef>
            </a:pPr>
            <a:r>
              <a:rPr lang="en-US" sz="2800" dirty="0">
                <a:solidFill>
                  <a:schemeClr val="bg1"/>
                </a:solidFill>
                <a:latin typeface="PT Sans" panose="020B0503020203020204" pitchFamily="34" charset="77"/>
              </a:rPr>
              <a:t>Position Kanban University as the top destination for training and education to incorporate Kanban in existing Scrum practice. </a:t>
            </a:r>
          </a:p>
          <a:p>
            <a:pPr marL="0" lvl="0" indent="0">
              <a:spcBef>
                <a:spcPts val="2200"/>
              </a:spcBef>
              <a:buNone/>
            </a:pPr>
            <a:endParaRPr lang="en-US" sz="2800" dirty="0">
              <a:solidFill>
                <a:schemeClr val="bg1"/>
              </a:solidFill>
              <a:latin typeface="PT Sans" panose="020B0503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000728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47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2BB519-CEFE-BCD0-0444-2074ADB24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935" y="251199"/>
            <a:ext cx="8647520" cy="1113474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PT Sans" panose="020B0503020203020204" pitchFamily="34" charset="77"/>
              </a:rPr>
              <a:t>Key Messages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A9BB739-05E6-C1C8-DC98-C84722DB5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39490" y="2098964"/>
            <a:ext cx="7225145" cy="4101811"/>
          </a:xfrm>
        </p:spPr>
        <p:txBody>
          <a:bodyPr>
            <a:normAutofit/>
          </a:bodyPr>
          <a:lstStyle/>
          <a:p>
            <a:pPr lvl="0" algn="l">
              <a:spcBef>
                <a:spcPts val="2200"/>
              </a:spcBef>
            </a:pPr>
            <a:r>
              <a:rPr lang="en-US" sz="3200" dirty="0">
                <a:solidFill>
                  <a:schemeClr val="bg1"/>
                </a:solidFill>
              </a:rPr>
              <a:t>Kanban vs Scrum is automatically wrong. It’s an incorrect paradigm. </a:t>
            </a:r>
          </a:p>
          <a:p>
            <a:pPr lvl="0" algn="l">
              <a:spcBef>
                <a:spcPts val="2200"/>
              </a:spcBef>
            </a:pPr>
            <a:r>
              <a:rPr lang="en-US" sz="3200" dirty="0">
                <a:solidFill>
                  <a:schemeClr val="bg1"/>
                </a:solidFill>
              </a:rPr>
              <a:t>Kanban makes whatever you’re doing better</a:t>
            </a:r>
          </a:p>
          <a:p>
            <a:pPr algn="l">
              <a:spcBef>
                <a:spcPts val="2200"/>
              </a:spcBef>
            </a:pPr>
            <a:r>
              <a:rPr lang="en-US" sz="3200" dirty="0">
                <a:solidFill>
                  <a:schemeClr val="bg1"/>
                </a:solidFill>
              </a:rPr>
              <a:t>Kanban applied to Scrum makes Scrum better -  Scrum Better with Kanban</a:t>
            </a:r>
          </a:p>
          <a:p>
            <a:pPr lvl="0" algn="l">
              <a:spcBef>
                <a:spcPts val="2200"/>
              </a:spcBef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4089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C7132-3069-51DB-B429-A633CFB31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18BD-BCF0-6A19-6F8D-F9511EA29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PT Sans" panose="020B0503020203020204" pitchFamily="34" charset="77"/>
              </a:rPr>
              <a:t>Feedback Loops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87828-CFF0-5C9D-137B-759D48D335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819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2DB14-71B0-F527-2964-49677224B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7C62B96-C322-66C7-D80F-225C4F628FAA}"/>
              </a:ext>
            </a:extLst>
          </p:cNvPr>
          <p:cNvGrpSpPr/>
          <p:nvPr/>
        </p:nvGrpSpPr>
        <p:grpSpPr>
          <a:xfrm>
            <a:off x="2297373" y="548185"/>
            <a:ext cx="14748681" cy="5347647"/>
            <a:chOff x="2297373" y="548185"/>
            <a:chExt cx="12046423" cy="5347647"/>
          </a:xfrm>
        </p:grpSpPr>
        <p:sp>
          <p:nvSpPr>
            <p:cNvPr id="3" name="Arc 2">
              <a:extLst>
                <a:ext uri="{FF2B5EF4-FFF2-40B4-BE49-F238E27FC236}">
                  <a16:creationId xmlns:a16="http://schemas.microsoft.com/office/drawing/2014/main" id="{23BE2BE3-4187-8F0E-0950-1286C621526D}"/>
                </a:ext>
              </a:extLst>
            </p:cNvPr>
            <p:cNvSpPr/>
            <p:nvPr/>
          </p:nvSpPr>
          <p:spPr>
            <a:xfrm flipH="1">
              <a:off x="2297373" y="4217158"/>
              <a:ext cx="12046423" cy="1678674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Arc 3">
              <a:extLst>
                <a:ext uri="{FF2B5EF4-FFF2-40B4-BE49-F238E27FC236}">
                  <a16:creationId xmlns:a16="http://schemas.microsoft.com/office/drawing/2014/main" id="{F18458FC-558E-9C1E-910E-B5FE146D05FD}"/>
                </a:ext>
              </a:extLst>
            </p:cNvPr>
            <p:cNvSpPr/>
            <p:nvPr/>
          </p:nvSpPr>
          <p:spPr>
            <a:xfrm flipH="1" flipV="1">
              <a:off x="2297373" y="548185"/>
              <a:ext cx="12046423" cy="1678674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A03690-21F2-8772-29ED-7A90D9C87836}"/>
              </a:ext>
            </a:extLst>
          </p:cNvPr>
          <p:cNvCxnSpPr/>
          <p:nvPr/>
        </p:nvCxnSpPr>
        <p:spPr>
          <a:xfrm>
            <a:off x="3603009" y="1842448"/>
            <a:ext cx="0" cy="2729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F33A75E-CD77-504B-B87B-9424D1DE86A2}"/>
              </a:ext>
            </a:extLst>
          </p:cNvPr>
          <p:cNvCxnSpPr>
            <a:cxnSpLocks/>
          </p:cNvCxnSpPr>
          <p:nvPr/>
        </p:nvCxnSpPr>
        <p:spPr>
          <a:xfrm>
            <a:off x="5406788" y="2064224"/>
            <a:ext cx="0" cy="231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BE0E26C-B279-FEAF-AAF3-650D46DE541F}"/>
              </a:ext>
            </a:extLst>
          </p:cNvPr>
          <p:cNvCxnSpPr>
            <a:cxnSpLocks/>
          </p:cNvCxnSpPr>
          <p:nvPr/>
        </p:nvCxnSpPr>
        <p:spPr>
          <a:xfrm>
            <a:off x="6908041" y="2226859"/>
            <a:ext cx="0" cy="19902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59E6CFB-7E58-13E9-57BE-0FFAE15942AE}"/>
              </a:ext>
            </a:extLst>
          </p:cNvPr>
          <p:cNvCxnSpPr>
            <a:cxnSpLocks/>
          </p:cNvCxnSpPr>
          <p:nvPr/>
        </p:nvCxnSpPr>
        <p:spPr>
          <a:xfrm>
            <a:off x="8177283" y="2226859"/>
            <a:ext cx="0" cy="19902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88393A6-B5FD-8345-C954-F4B4CC6CD56F}"/>
              </a:ext>
            </a:extLst>
          </p:cNvPr>
          <p:cNvCxnSpPr>
            <a:cxnSpLocks/>
          </p:cNvCxnSpPr>
          <p:nvPr/>
        </p:nvCxnSpPr>
        <p:spPr>
          <a:xfrm>
            <a:off x="9350991" y="2226859"/>
            <a:ext cx="0" cy="19902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7DB34F4-003A-4865-05DF-298862916579}"/>
              </a:ext>
            </a:extLst>
          </p:cNvPr>
          <p:cNvSpPr txBox="1"/>
          <p:nvPr/>
        </p:nvSpPr>
        <p:spPr>
          <a:xfrm>
            <a:off x="2159897" y="2817227"/>
            <a:ext cx="1574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Problem Hypotheses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E3816F-9BD5-97EE-CCF5-DF58B379E7CB}"/>
              </a:ext>
            </a:extLst>
          </p:cNvPr>
          <p:cNvSpPr txBox="1"/>
          <p:nvPr/>
        </p:nvSpPr>
        <p:spPr>
          <a:xfrm>
            <a:off x="3798626" y="2839268"/>
            <a:ext cx="1501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Market</a:t>
            </a:r>
          </a:p>
          <a:p>
            <a:pPr algn="ctr"/>
            <a:r>
              <a:rPr lang="en-US"/>
              <a:t>Analysis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65078C-39FC-6B5C-1345-0F23A559CE8D}"/>
              </a:ext>
            </a:extLst>
          </p:cNvPr>
          <p:cNvSpPr txBox="1"/>
          <p:nvPr/>
        </p:nvSpPr>
        <p:spPr>
          <a:xfrm>
            <a:off x="5569753" y="2837892"/>
            <a:ext cx="1159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Problem Validation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88AECB-B221-CAD0-FEF1-262ED64F3F4A}"/>
              </a:ext>
            </a:extLst>
          </p:cNvPr>
          <p:cNvSpPr txBox="1"/>
          <p:nvPr/>
        </p:nvSpPr>
        <p:spPr>
          <a:xfrm>
            <a:off x="6983608" y="2837891"/>
            <a:ext cx="1164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Solution Validation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5F13DE-6AC4-DC62-7F81-F34BC42CF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Kanban Upstream Product Pipeline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F0DC842A-BB41-7CA9-C5EC-51737BC9FDC9}"/>
              </a:ext>
            </a:extLst>
          </p:cNvPr>
          <p:cNvSpPr/>
          <p:nvPr/>
        </p:nvSpPr>
        <p:spPr>
          <a:xfrm>
            <a:off x="130271" y="1159737"/>
            <a:ext cx="2043369" cy="1828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Ideas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C29776-ECBB-3384-1F24-9490D721417D}"/>
              </a:ext>
            </a:extLst>
          </p:cNvPr>
          <p:cNvSpPr txBox="1"/>
          <p:nvPr/>
        </p:nvSpPr>
        <p:spPr>
          <a:xfrm>
            <a:off x="8230499" y="2844225"/>
            <a:ext cx="1164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Solution</a:t>
            </a:r>
            <a:r>
              <a:rPr lang="en-US" sz="1400"/>
              <a:t> Development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2EBBE7-9E23-5367-60A7-0A2D3A2C0FB3}"/>
              </a:ext>
            </a:extLst>
          </p:cNvPr>
          <p:cNvSpPr txBox="1"/>
          <p:nvPr/>
        </p:nvSpPr>
        <p:spPr>
          <a:xfrm>
            <a:off x="9480363" y="2844225"/>
            <a:ext cx="1463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Solution</a:t>
            </a:r>
            <a:r>
              <a:rPr lang="en-US" sz="1400"/>
              <a:t> </a:t>
            </a:r>
            <a:r>
              <a:rPr lang="en-US"/>
              <a:t>Deployment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4B3D6AFF-C0C2-36C3-A7E6-6AFD6C203AFC}"/>
              </a:ext>
            </a:extLst>
          </p:cNvPr>
          <p:cNvSpPr/>
          <p:nvPr/>
        </p:nvSpPr>
        <p:spPr>
          <a:xfrm>
            <a:off x="137781" y="2307608"/>
            <a:ext cx="2043369" cy="1828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Ideas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526DDCA3-B83C-209F-30B7-3EF88D4E92C1}"/>
              </a:ext>
            </a:extLst>
          </p:cNvPr>
          <p:cNvSpPr/>
          <p:nvPr/>
        </p:nvSpPr>
        <p:spPr>
          <a:xfrm>
            <a:off x="151085" y="3584989"/>
            <a:ext cx="2043369" cy="1828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Ideas</a:t>
            </a:r>
          </a:p>
        </p:txBody>
      </p:sp>
    </p:spTree>
    <p:extLst>
      <p:ext uri="{BB962C8B-B14F-4D97-AF65-F5344CB8AC3E}">
        <p14:creationId xmlns:p14="http://schemas.microsoft.com/office/powerpoint/2010/main" val="2531285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Scientific Method</a:t>
            </a:r>
          </a:p>
        </p:txBody>
      </p:sp>
      <p:pic>
        <p:nvPicPr>
          <p:cNvPr id="16386" name="Picture 2" descr="https://cdn-images-1.medium.com/max/2000/1*BIpwL3Fz6FZ_lL8xROfXv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47800"/>
            <a:ext cx="7143750" cy="479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2665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Lean Startup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9835896" y="6510528"/>
            <a:ext cx="832104" cy="21945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sz="1600">
              <a:solidFill>
                <a:srgbClr val="D5D5FF"/>
              </a:solidFill>
            </a:endParaRPr>
          </a:p>
          <a:p>
            <a:pPr>
              <a:defRPr/>
            </a:pPr>
            <a:endParaRPr lang="en-US" altLang="en-US" sz="1600">
              <a:solidFill>
                <a:srgbClr val="D5D5FF"/>
              </a:solidFill>
            </a:endParaRPr>
          </a:p>
          <a:p>
            <a:pPr algn="ctr">
              <a:spcAft>
                <a:spcPct val="30000"/>
              </a:spcAft>
              <a:defRPr/>
            </a:pPr>
            <a:endParaRPr lang="en-US" altLang="en-US" b="1">
              <a:latin typeface="Verdana" panose="020B0604030504040204" pitchFamily="34" charset="0"/>
            </a:endParaRPr>
          </a:p>
          <a:p>
            <a:pPr algn="ctr">
              <a:spcAft>
                <a:spcPct val="30000"/>
              </a:spcAft>
              <a:defRPr/>
            </a:pPr>
            <a:endParaRPr lang="en-US" altLang="en-US" sz="1000">
              <a:solidFill>
                <a:srgbClr val="3333CC"/>
              </a:solidFill>
            </a:endParaRPr>
          </a:p>
        </p:txBody>
      </p:sp>
      <p:pic>
        <p:nvPicPr>
          <p:cNvPr id="63492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1371600"/>
            <a:ext cx="7053262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2330450" y="2968625"/>
            <a:ext cx="871538" cy="584200"/>
          </a:xfrm>
          <a:custGeom>
            <a:avLst/>
            <a:gdLst>
              <a:gd name="connsiteX0" fmla="*/ 0 w 872224"/>
              <a:gd name="connsiteY0" fmla="*/ 0 h 584790"/>
              <a:gd name="connsiteX1" fmla="*/ 361507 w 872224"/>
              <a:gd name="connsiteY1" fmla="*/ 265814 h 584790"/>
              <a:gd name="connsiteX2" fmla="*/ 786810 w 872224"/>
              <a:gd name="connsiteY2" fmla="*/ 542260 h 584790"/>
              <a:gd name="connsiteX3" fmla="*/ 839972 w 872224"/>
              <a:gd name="connsiteY3" fmla="*/ 552893 h 584790"/>
              <a:gd name="connsiteX4" fmla="*/ 861237 w 872224"/>
              <a:gd name="connsiteY4" fmla="*/ 584790 h 584790"/>
              <a:gd name="connsiteX5" fmla="*/ 871870 w 872224"/>
              <a:gd name="connsiteY5" fmla="*/ 520995 h 58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2224" h="584790">
                <a:moveTo>
                  <a:pt x="0" y="0"/>
                </a:moveTo>
                <a:lnTo>
                  <a:pt x="361507" y="265814"/>
                </a:lnTo>
                <a:cubicBezTo>
                  <a:pt x="478210" y="353936"/>
                  <a:pt x="643699" y="513636"/>
                  <a:pt x="786810" y="542260"/>
                </a:cubicBezTo>
                <a:lnTo>
                  <a:pt x="839972" y="552893"/>
                </a:lnTo>
                <a:cubicBezTo>
                  <a:pt x="847060" y="563525"/>
                  <a:pt x="848458" y="584790"/>
                  <a:pt x="861237" y="584790"/>
                </a:cubicBezTo>
                <a:cubicBezTo>
                  <a:pt x="875233" y="584790"/>
                  <a:pt x="871870" y="524270"/>
                  <a:pt x="871870" y="520995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17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A8D42C6-1313-1082-C3C6-05F69C1D5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71414"/>
            <a:ext cx="11521280" cy="928694"/>
          </a:xfrm>
        </p:spPr>
        <p:txBody>
          <a:bodyPr/>
          <a:lstStyle/>
          <a:p>
            <a:r>
              <a:rPr lang="en-US"/>
              <a:t>Is this your Product Pipeline?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612ED93-5F0A-8761-C44E-3BDD092876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91" b="12984"/>
          <a:stretch/>
        </p:blipFill>
        <p:spPr bwMode="auto">
          <a:xfrm>
            <a:off x="609600" y="1600201"/>
            <a:ext cx="10972800" cy="452596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5305322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PT Sans" panose="020B0503020203020204" pitchFamily="34" charset="77"/>
              </a:rPr>
              <a:t>Problem/Solution Validation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AEA0D-7612-4B36-AF01-18641EEE8B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946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FD4D2FE-450F-773B-AF03-D3B56D4BF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71414"/>
            <a:ext cx="11521280" cy="928694"/>
          </a:xfrm>
        </p:spPr>
        <p:txBody>
          <a:bodyPr anchor="ctr">
            <a:normAutofit/>
          </a:bodyPr>
          <a:lstStyle/>
          <a:p>
            <a:r>
              <a:rPr lang="en-US" dirty="0"/>
              <a:t>Who wants to play?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91D0EED-1356-50DE-6EF6-8230A44F6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/>
          <a:lstStyle/>
          <a:p>
            <a:pPr algn="ctr"/>
            <a:r>
              <a:rPr lang="en-US"/>
              <a:t>We hoped for 4 people</a:t>
            </a:r>
          </a:p>
        </p:txBody>
      </p:sp>
      <p:pic>
        <p:nvPicPr>
          <p:cNvPr id="3" name="Graphic 2" descr="Group success with solid fill">
            <a:extLst>
              <a:ext uri="{FF2B5EF4-FFF2-40B4-BE49-F238E27FC236}">
                <a16:creationId xmlns:a16="http://schemas.microsoft.com/office/drawing/2014/main" id="{8E92E12E-529F-5366-3944-AD0CE3C1C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7414" y="2174875"/>
            <a:ext cx="3951288" cy="3951288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3EEC630-23E7-5E23-67DB-0E45CD19C9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/>
          <a:lstStyle/>
          <a:p>
            <a:pPr algn="ctr"/>
            <a:r>
              <a:rPr lang="en-US"/>
              <a:t>We got more than 15 </a:t>
            </a:r>
          </a:p>
        </p:txBody>
      </p:sp>
      <p:pic>
        <p:nvPicPr>
          <p:cNvPr id="5" name="Graphic 4" descr="Group of people with solid fill">
            <a:extLst>
              <a:ext uri="{FF2B5EF4-FFF2-40B4-BE49-F238E27FC236}">
                <a16:creationId xmlns:a16="http://schemas.microsoft.com/office/drawing/2014/main" id="{2A7F46BD-951E-B523-775F-4B57773C94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12240" y="2174875"/>
            <a:ext cx="3951288" cy="395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89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3B79A-C88A-2060-50A0-FE1EFD76E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FFDC5EA-8975-02FF-BE3F-C2D66DA10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" y="167197"/>
            <a:ext cx="11521280" cy="5989249"/>
          </a:xfrm>
        </p:spPr>
      </p:pic>
    </p:spTree>
    <p:extLst>
      <p:ext uri="{BB962C8B-B14F-4D97-AF65-F5344CB8AC3E}">
        <p14:creationId xmlns:p14="http://schemas.microsoft.com/office/powerpoint/2010/main" val="4174594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02CA2B-FE57-8F18-2AA8-9E3B6E1AD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A/B test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33330C-704F-C9BC-DE07-E1ADCBF0E8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A: Modified version of Kanban University Team Kanban Practitioner class with evolutionary change “translated” into Scrum language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8968E4-0F6E-E28A-DA8F-03C95472CD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B: Focus on problem identification within and beyond the Scrum Framework and use of evolutionary change with Kanban principles and practices</a:t>
            </a:r>
          </a:p>
        </p:txBody>
      </p:sp>
    </p:spTree>
    <p:extLst>
      <p:ext uri="{BB962C8B-B14F-4D97-AF65-F5344CB8AC3E}">
        <p14:creationId xmlns:p14="http://schemas.microsoft.com/office/powerpoint/2010/main" val="23222200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3B79A-C88A-2060-50A0-FE1EFD76E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FFDC5EA-8975-02FF-BE3F-C2D66DA10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276" y="252842"/>
            <a:ext cx="8322410" cy="4326341"/>
          </a:xfr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704B33E2-AC5F-B1EE-99E4-7F9F6F3B19A7}"/>
              </a:ext>
            </a:extLst>
          </p:cNvPr>
          <p:cNvSpPr/>
          <p:nvPr/>
        </p:nvSpPr>
        <p:spPr>
          <a:xfrm>
            <a:off x="5239657" y="3185886"/>
            <a:ext cx="1444172" cy="157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C720B6-6753-8EF8-0561-C0F009E11184}"/>
              </a:ext>
            </a:extLst>
          </p:cNvPr>
          <p:cNvSpPr/>
          <p:nvPr/>
        </p:nvSpPr>
        <p:spPr>
          <a:xfrm>
            <a:off x="4017523" y="4296229"/>
            <a:ext cx="388133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CAB</a:t>
            </a:r>
            <a:endParaRPr lang="en-US" sz="15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5848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A6A2A-395D-9223-03AF-23A9E53EE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743CE792-1C18-AB76-171C-6209E25DD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4 End User Cycles, 3 Trainer Cycles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0B0CC3-D337-8BF9-0210-FE6585CDF60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ct val="30000"/>
              </a:spcAft>
              <a:defRPr/>
            </a:pPr>
            <a:endParaRPr lang="en-US" altLang="en-US" sz="1000">
              <a:solidFill>
                <a:srgbClr val="3333CC"/>
              </a:solidFill>
            </a:endParaRPr>
          </a:p>
        </p:txBody>
      </p:sp>
      <p:pic>
        <p:nvPicPr>
          <p:cNvPr id="63492" name="Picture 4">
            <a:extLst>
              <a:ext uri="{FF2B5EF4-FFF2-40B4-BE49-F238E27FC236}">
                <a16:creationId xmlns:a16="http://schemas.microsoft.com/office/drawing/2014/main" id="{4A671657-D5AD-0CF8-7DE4-12EDF83AA6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1371600"/>
            <a:ext cx="7053262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A2C34F5C-50C2-C62D-6ECB-8D9F688FAA87}"/>
              </a:ext>
            </a:extLst>
          </p:cNvPr>
          <p:cNvSpPr/>
          <p:nvPr/>
        </p:nvSpPr>
        <p:spPr>
          <a:xfrm>
            <a:off x="2330450" y="2968625"/>
            <a:ext cx="871538" cy="584200"/>
          </a:xfrm>
          <a:custGeom>
            <a:avLst/>
            <a:gdLst>
              <a:gd name="connsiteX0" fmla="*/ 0 w 872224"/>
              <a:gd name="connsiteY0" fmla="*/ 0 h 584790"/>
              <a:gd name="connsiteX1" fmla="*/ 361507 w 872224"/>
              <a:gd name="connsiteY1" fmla="*/ 265814 h 584790"/>
              <a:gd name="connsiteX2" fmla="*/ 786810 w 872224"/>
              <a:gd name="connsiteY2" fmla="*/ 542260 h 584790"/>
              <a:gd name="connsiteX3" fmla="*/ 839972 w 872224"/>
              <a:gd name="connsiteY3" fmla="*/ 552893 h 584790"/>
              <a:gd name="connsiteX4" fmla="*/ 861237 w 872224"/>
              <a:gd name="connsiteY4" fmla="*/ 584790 h 584790"/>
              <a:gd name="connsiteX5" fmla="*/ 871870 w 872224"/>
              <a:gd name="connsiteY5" fmla="*/ 520995 h 58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2224" h="584790">
                <a:moveTo>
                  <a:pt x="0" y="0"/>
                </a:moveTo>
                <a:lnTo>
                  <a:pt x="361507" y="265814"/>
                </a:lnTo>
                <a:cubicBezTo>
                  <a:pt x="478210" y="353936"/>
                  <a:pt x="643699" y="513636"/>
                  <a:pt x="786810" y="542260"/>
                </a:cubicBezTo>
                <a:lnTo>
                  <a:pt x="839972" y="552893"/>
                </a:lnTo>
                <a:cubicBezTo>
                  <a:pt x="847060" y="563525"/>
                  <a:pt x="848458" y="584790"/>
                  <a:pt x="861237" y="584790"/>
                </a:cubicBezTo>
                <a:cubicBezTo>
                  <a:pt x="875233" y="584790"/>
                  <a:pt x="871870" y="524270"/>
                  <a:pt x="871870" y="520995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236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7827A-2C7A-7A83-6044-46488CE68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How to get started with Kanban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758E7C7-CD7E-64AF-77C9-9AD434D29922}"/>
              </a:ext>
            </a:extLst>
          </p:cNvPr>
          <p:cNvGraphicFramePr>
            <a:graphicFrameLocks noGrp="1"/>
          </p:cNvGraphicFramePr>
          <p:nvPr/>
        </p:nvGraphicFramePr>
        <p:xfrm>
          <a:off x="641684" y="833248"/>
          <a:ext cx="10892589" cy="54875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0863">
                  <a:extLst>
                    <a:ext uri="{9D8B030D-6E8A-4147-A177-3AD203B41FA5}">
                      <a16:colId xmlns:a16="http://schemas.microsoft.com/office/drawing/2014/main" val="3925994104"/>
                    </a:ext>
                  </a:extLst>
                </a:gridCol>
                <a:gridCol w="3630863">
                  <a:extLst>
                    <a:ext uri="{9D8B030D-6E8A-4147-A177-3AD203B41FA5}">
                      <a16:colId xmlns:a16="http://schemas.microsoft.com/office/drawing/2014/main" val="1033863037"/>
                    </a:ext>
                  </a:extLst>
                </a:gridCol>
                <a:gridCol w="3630863">
                  <a:extLst>
                    <a:ext uri="{9D8B030D-6E8A-4147-A177-3AD203B41FA5}">
                      <a16:colId xmlns:a16="http://schemas.microsoft.com/office/drawing/2014/main" val="481279526"/>
                    </a:ext>
                  </a:extLst>
                </a:gridCol>
              </a:tblGrid>
              <a:tr h="274376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100"/>
                        <a:t>Kanban Guide</a:t>
                      </a:r>
                    </a:p>
                    <a:p>
                      <a:endParaRPr lang="en-US" sz="210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100"/>
                        <a:t>Case Studies</a:t>
                      </a:r>
                    </a:p>
                    <a:p>
                      <a:endParaRPr lang="en-US" sz="210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100"/>
                        <a:t>Blue Book</a:t>
                      </a:r>
                    </a:p>
                    <a:p>
                      <a:endParaRPr lang="en-US" sz="2100"/>
                    </a:p>
                    <a:p>
                      <a:endParaRPr lang="en-US" sz="210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2781916874"/>
                  </a:ext>
                </a:extLst>
              </a:tr>
              <a:tr h="274376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100"/>
                        <a:t>Essential Kanban </a:t>
                      </a:r>
                      <a:r>
                        <a:rPr lang="en-US" sz="1600"/>
                        <a:t>Condensed</a:t>
                      </a:r>
                    </a:p>
                    <a:p>
                      <a:endParaRPr lang="en-US" sz="210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100"/>
                        <a:t>State of Kanban Survey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100"/>
                        <a:t> www.kanban.university</a:t>
                      </a: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4018463304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835F1688-7344-B746-BF0F-DA25E7722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345" y="1204938"/>
            <a:ext cx="1815877" cy="235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F61CC12-4818-909E-30DD-F25D13A6C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661" y="833248"/>
            <a:ext cx="2103076" cy="272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1461756-2996-1E21-8BB1-39745DBAF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864" y="1331495"/>
            <a:ext cx="1800244" cy="218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7F42121-694A-854B-BD54-3307EFDDB0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9" t="8317" r="8485" b="12323"/>
          <a:stretch/>
        </p:blipFill>
        <p:spPr bwMode="auto">
          <a:xfrm>
            <a:off x="1745471" y="3935487"/>
            <a:ext cx="1815877" cy="235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tate of Kanban report">
            <a:extLst>
              <a:ext uri="{FF2B5EF4-FFF2-40B4-BE49-F238E27FC236}">
                <a16:creationId xmlns:a16="http://schemas.microsoft.com/office/drawing/2014/main" id="{82B0C940-6ECE-CF37-C213-6BD9BA9D3A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2" t="17285" r="9786" b="13196"/>
          <a:stretch/>
        </p:blipFill>
        <p:spPr bwMode="auto">
          <a:xfrm>
            <a:off x="5274734" y="3970695"/>
            <a:ext cx="1815878" cy="235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764A7395-A08C-02E0-3C11-C07C170B42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1" y="3897622"/>
            <a:ext cx="2423159" cy="242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62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>
            <a:extLst>
              <a:ext uri="{FF2B5EF4-FFF2-40B4-BE49-F238E27FC236}">
                <a16:creationId xmlns:a16="http://schemas.microsoft.com/office/drawing/2014/main" id="{4E8B39A7-9BE3-CEFD-9F13-5E25D5512A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Group A</a:t>
            </a:r>
          </a:p>
        </p:txBody>
      </p:sp>
      <p:sp>
        <p:nvSpPr>
          <p:cNvPr id="497667" name="Line 3">
            <a:extLst>
              <a:ext uri="{FF2B5EF4-FFF2-40B4-BE49-F238E27FC236}">
                <a16:creationId xmlns:a16="http://schemas.microsoft.com/office/drawing/2014/main" id="{DB03F7E2-CC70-2EE5-E1EC-D5A0C54651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64714" y="5027613"/>
            <a:ext cx="223837" cy="417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7668" name="Line 4">
            <a:extLst>
              <a:ext uri="{FF2B5EF4-FFF2-40B4-BE49-F238E27FC236}">
                <a16:creationId xmlns:a16="http://schemas.microsoft.com/office/drawing/2014/main" id="{42B18002-B42F-D292-F188-586DEA7C9BE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366250" y="5040313"/>
            <a:ext cx="211138" cy="4429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7669" name="Rectangle 5">
            <a:extLst>
              <a:ext uri="{FF2B5EF4-FFF2-40B4-BE49-F238E27FC236}">
                <a16:creationId xmlns:a16="http://schemas.microsoft.com/office/drawing/2014/main" id="{B54DC9D7-5905-2D83-8CD3-7A8820C0C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1" y="2292350"/>
            <a:ext cx="258763" cy="687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7670" name="Line 6">
            <a:extLst>
              <a:ext uri="{FF2B5EF4-FFF2-40B4-BE49-F238E27FC236}">
                <a16:creationId xmlns:a16="http://schemas.microsoft.com/office/drawing/2014/main" id="{0A91ACB1-C51D-5421-D028-883FE0F9E0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3575" y="4178301"/>
            <a:ext cx="2178050" cy="7096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7671" name="Line 7">
            <a:extLst>
              <a:ext uri="{FF2B5EF4-FFF2-40B4-BE49-F238E27FC236}">
                <a16:creationId xmlns:a16="http://schemas.microsoft.com/office/drawing/2014/main" id="{9B011E99-0529-D30E-C804-047CDDF359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86100" y="4318001"/>
            <a:ext cx="2190750" cy="7096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7672" name="Line 8">
            <a:extLst>
              <a:ext uri="{FF2B5EF4-FFF2-40B4-BE49-F238E27FC236}">
                <a16:creationId xmlns:a16="http://schemas.microsoft.com/office/drawing/2014/main" id="{A73529FB-7A75-B13C-8802-D7E93CA53B76}"/>
              </a:ext>
            </a:extLst>
          </p:cNvPr>
          <p:cNvSpPr>
            <a:spLocks noChangeShapeType="1"/>
          </p:cNvSpPr>
          <p:nvPr/>
        </p:nvSpPr>
        <p:spPr bwMode="auto">
          <a:xfrm>
            <a:off x="2997201" y="2641601"/>
            <a:ext cx="2174875" cy="695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7673" name="Oval 9">
            <a:extLst>
              <a:ext uri="{FF2B5EF4-FFF2-40B4-BE49-F238E27FC236}">
                <a16:creationId xmlns:a16="http://schemas.microsoft.com/office/drawing/2014/main" id="{49618169-2690-7D36-24BE-ECF89D0E0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300" y="2635250"/>
            <a:ext cx="1163638" cy="2427288"/>
          </a:xfrm>
          <a:prstGeom prst="ellipse">
            <a:avLst/>
          </a:prstGeom>
          <a:pattFill prst="pct50">
            <a:fgClr>
              <a:srgbClr val="000000"/>
            </a:fgClr>
            <a:bgClr>
              <a:srgbClr val="FFFFFF"/>
            </a:bgClr>
          </a:patt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7674" name="Rectangle 10">
            <a:extLst>
              <a:ext uri="{FF2B5EF4-FFF2-40B4-BE49-F238E27FC236}">
                <a16:creationId xmlns:a16="http://schemas.microsoft.com/office/drawing/2014/main" id="{81014D05-87D3-E7DC-1363-CCF0F0927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3963" y="4970464"/>
            <a:ext cx="190500" cy="206375"/>
          </a:xfrm>
          <a:prstGeom prst="rect">
            <a:avLst/>
          </a:prstGeom>
          <a:pattFill prst="pct90">
            <a:fgClr>
              <a:srgbClr val="FFFFFF"/>
            </a:fgClr>
            <a:bgClr>
              <a:srgbClr val="000000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7675" name="Rectangle 11">
            <a:extLst>
              <a:ext uri="{FF2B5EF4-FFF2-40B4-BE49-F238E27FC236}">
                <a16:creationId xmlns:a16="http://schemas.microsoft.com/office/drawing/2014/main" id="{FC23A6EE-B8B4-D7C9-8376-7C563EF64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313" y="3078164"/>
            <a:ext cx="188912" cy="206375"/>
          </a:xfrm>
          <a:prstGeom prst="rect">
            <a:avLst/>
          </a:prstGeom>
          <a:pattFill prst="pct90">
            <a:fgClr>
              <a:srgbClr val="FFFFFF"/>
            </a:fgClr>
            <a:bgClr>
              <a:srgbClr val="000000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7676" name="Rectangle 12">
            <a:extLst>
              <a:ext uri="{FF2B5EF4-FFF2-40B4-BE49-F238E27FC236}">
                <a16:creationId xmlns:a16="http://schemas.microsoft.com/office/drawing/2014/main" id="{6F9928F2-8B5B-551B-FCE9-4F886C3C1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4081464"/>
            <a:ext cx="188912" cy="206375"/>
          </a:xfrm>
          <a:prstGeom prst="rect">
            <a:avLst/>
          </a:prstGeom>
          <a:pattFill prst="pct90">
            <a:fgClr>
              <a:srgbClr val="FFFFFF"/>
            </a:fgClr>
            <a:bgClr>
              <a:srgbClr val="000000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7677" name="Rectangle 13">
            <a:extLst>
              <a:ext uri="{FF2B5EF4-FFF2-40B4-BE49-F238E27FC236}">
                <a16:creationId xmlns:a16="http://schemas.microsoft.com/office/drawing/2014/main" id="{85D70D01-1B8A-FB92-3B63-58D33FFB5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26" y="4297364"/>
            <a:ext cx="188913" cy="219075"/>
          </a:xfrm>
          <a:prstGeom prst="rect">
            <a:avLst/>
          </a:prstGeom>
          <a:pattFill prst="pct90">
            <a:fgClr>
              <a:srgbClr val="FFFFFF"/>
            </a:fgClr>
            <a:bgClr>
              <a:srgbClr val="000000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7678" name="Rectangle 14">
            <a:extLst>
              <a:ext uri="{FF2B5EF4-FFF2-40B4-BE49-F238E27FC236}">
                <a16:creationId xmlns:a16="http://schemas.microsoft.com/office/drawing/2014/main" id="{EDBBED4E-FE2E-D505-CD0E-D4A021FF1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226" y="3852864"/>
            <a:ext cx="188913" cy="219075"/>
          </a:xfrm>
          <a:prstGeom prst="rect">
            <a:avLst/>
          </a:prstGeom>
          <a:pattFill prst="pct90">
            <a:fgClr>
              <a:srgbClr val="FFFFFF"/>
            </a:fgClr>
            <a:bgClr>
              <a:srgbClr val="000000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7679" name="Rectangle 15">
            <a:extLst>
              <a:ext uri="{FF2B5EF4-FFF2-40B4-BE49-F238E27FC236}">
                <a16:creationId xmlns:a16="http://schemas.microsoft.com/office/drawing/2014/main" id="{376492A4-E74B-2B52-1585-D9EF4E65A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0788" y="3192464"/>
            <a:ext cx="188912" cy="206375"/>
          </a:xfrm>
          <a:prstGeom prst="rect">
            <a:avLst/>
          </a:prstGeom>
          <a:pattFill prst="pct90">
            <a:fgClr>
              <a:srgbClr val="FFFFFF"/>
            </a:fgClr>
            <a:bgClr>
              <a:srgbClr val="000000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7680" name="Rectangle 16">
            <a:extLst>
              <a:ext uri="{FF2B5EF4-FFF2-40B4-BE49-F238E27FC236}">
                <a16:creationId xmlns:a16="http://schemas.microsoft.com/office/drawing/2014/main" id="{C33917A1-A4F9-22AE-271C-251765756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8200" y="2747964"/>
            <a:ext cx="177800" cy="206375"/>
          </a:xfrm>
          <a:prstGeom prst="rect">
            <a:avLst/>
          </a:prstGeom>
          <a:pattFill prst="pct90">
            <a:fgClr>
              <a:srgbClr val="FFFFFF"/>
            </a:fgClr>
            <a:bgClr>
              <a:srgbClr val="000000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7681" name="Rectangle 17">
            <a:extLst>
              <a:ext uri="{FF2B5EF4-FFF2-40B4-BE49-F238E27FC236}">
                <a16:creationId xmlns:a16="http://schemas.microsoft.com/office/drawing/2014/main" id="{0CA0BD66-9AC4-9E37-2B58-1893AC7A7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3078164"/>
            <a:ext cx="190500" cy="206375"/>
          </a:xfrm>
          <a:prstGeom prst="rect">
            <a:avLst/>
          </a:prstGeom>
          <a:pattFill prst="pct90">
            <a:fgClr>
              <a:srgbClr val="FFFFFF"/>
            </a:fgClr>
            <a:bgClr>
              <a:srgbClr val="000000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7682" name="Rectangle 18">
            <a:extLst>
              <a:ext uri="{FF2B5EF4-FFF2-40B4-BE49-F238E27FC236}">
                <a16:creationId xmlns:a16="http://schemas.microsoft.com/office/drawing/2014/main" id="{9C8FF644-3F69-BC44-A826-94397549C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8200" y="3738564"/>
            <a:ext cx="177800" cy="219075"/>
          </a:xfrm>
          <a:prstGeom prst="rect">
            <a:avLst/>
          </a:prstGeom>
          <a:pattFill prst="pct90">
            <a:fgClr>
              <a:srgbClr val="FFFFFF"/>
            </a:fgClr>
            <a:bgClr>
              <a:srgbClr val="000000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7683" name="Rectangle 19">
            <a:extLst>
              <a:ext uri="{FF2B5EF4-FFF2-40B4-BE49-F238E27FC236}">
                <a16:creationId xmlns:a16="http://schemas.microsoft.com/office/drawing/2014/main" id="{4D4D65A2-581F-925E-7EF2-C42583542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838" y="4183064"/>
            <a:ext cx="190500" cy="219075"/>
          </a:xfrm>
          <a:prstGeom prst="rect">
            <a:avLst/>
          </a:prstGeom>
          <a:pattFill prst="pct90">
            <a:fgClr>
              <a:srgbClr val="FFFFFF"/>
            </a:fgClr>
            <a:bgClr>
              <a:srgbClr val="000000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7684" name="Rectangle 20">
            <a:extLst>
              <a:ext uri="{FF2B5EF4-FFF2-40B4-BE49-F238E27FC236}">
                <a16:creationId xmlns:a16="http://schemas.microsoft.com/office/drawing/2014/main" id="{436720DE-903A-6C55-85D3-F18B7794A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863" y="4525964"/>
            <a:ext cx="188912" cy="206375"/>
          </a:xfrm>
          <a:prstGeom prst="rect">
            <a:avLst/>
          </a:prstGeom>
          <a:pattFill prst="pct90">
            <a:fgClr>
              <a:srgbClr val="FFFFFF"/>
            </a:fgClr>
            <a:bgClr>
              <a:srgbClr val="000000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7685" name="Rectangle 21">
            <a:extLst>
              <a:ext uri="{FF2B5EF4-FFF2-40B4-BE49-F238E27FC236}">
                <a16:creationId xmlns:a16="http://schemas.microsoft.com/office/drawing/2014/main" id="{DD2F3E63-A6F0-3B22-D0B8-9D70620DA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300" y="2963864"/>
            <a:ext cx="177800" cy="219075"/>
          </a:xfrm>
          <a:prstGeom prst="rect">
            <a:avLst/>
          </a:prstGeom>
          <a:pattFill prst="pct90">
            <a:fgClr>
              <a:srgbClr val="FFFFFF"/>
            </a:fgClr>
            <a:bgClr>
              <a:srgbClr val="000000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7686" name="Rectangle 22">
            <a:extLst>
              <a:ext uri="{FF2B5EF4-FFF2-40B4-BE49-F238E27FC236}">
                <a16:creationId xmlns:a16="http://schemas.microsoft.com/office/drawing/2014/main" id="{11990869-92B4-983B-4E65-D50B51324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476" y="4833939"/>
            <a:ext cx="902491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Screen 1</a:t>
            </a:r>
          </a:p>
        </p:txBody>
      </p:sp>
      <p:sp>
        <p:nvSpPr>
          <p:cNvPr id="497687" name="Rectangle 23">
            <a:extLst>
              <a:ext uri="{FF2B5EF4-FFF2-40B4-BE49-F238E27FC236}">
                <a16:creationId xmlns:a16="http://schemas.microsoft.com/office/drawing/2014/main" id="{D6A4CC4D-5CD0-654B-8221-1B86865C8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6013" y="1965326"/>
            <a:ext cx="1508426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Marketing Inputs</a:t>
            </a:r>
          </a:p>
        </p:txBody>
      </p:sp>
      <p:sp>
        <p:nvSpPr>
          <p:cNvPr id="497688" name="Rectangle 24">
            <a:extLst>
              <a:ext uri="{FF2B5EF4-FFF2-40B4-BE49-F238E27FC236}">
                <a16:creationId xmlns:a16="http://schemas.microsoft.com/office/drawing/2014/main" id="{AE85C8A5-99D9-6934-E920-6A3B8D3A2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0800" y="2925764"/>
            <a:ext cx="247650" cy="1730375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7689" name="Line 25">
            <a:extLst>
              <a:ext uri="{FF2B5EF4-FFF2-40B4-BE49-F238E27FC236}">
                <a16:creationId xmlns:a16="http://schemas.microsoft.com/office/drawing/2014/main" id="{C5C717FB-E56D-6EF4-07D3-F3A1FB79777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3213" y="4354514"/>
            <a:ext cx="608012" cy="657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7690" name="Line 26">
            <a:extLst>
              <a:ext uri="{FF2B5EF4-FFF2-40B4-BE49-F238E27FC236}">
                <a16:creationId xmlns:a16="http://schemas.microsoft.com/office/drawing/2014/main" id="{21A223FE-5293-66E9-3FAA-3513C97C73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83214" y="2719389"/>
            <a:ext cx="561975" cy="6064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7691" name="Line 27">
            <a:extLst>
              <a:ext uri="{FF2B5EF4-FFF2-40B4-BE49-F238E27FC236}">
                <a16:creationId xmlns:a16="http://schemas.microsoft.com/office/drawing/2014/main" id="{37DF4CEE-C2F8-5FEE-AB40-3430C2EA35B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5189" y="2716213"/>
            <a:ext cx="11842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7692" name="Line 28">
            <a:extLst>
              <a:ext uri="{FF2B5EF4-FFF2-40B4-BE49-F238E27FC236}">
                <a16:creationId xmlns:a16="http://schemas.microsoft.com/office/drawing/2014/main" id="{A6225ED4-FDB1-D461-B3A5-090BA0C36B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91225" y="5014913"/>
            <a:ext cx="11620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7693" name="Line 29">
            <a:extLst>
              <a:ext uri="{FF2B5EF4-FFF2-40B4-BE49-F238E27FC236}">
                <a16:creationId xmlns:a16="http://schemas.microsoft.com/office/drawing/2014/main" id="{0E557ECE-B9E4-80A3-1C92-99530B5365E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0576" y="2716213"/>
            <a:ext cx="411163" cy="6080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7694" name="Line 30">
            <a:extLst>
              <a:ext uri="{FF2B5EF4-FFF2-40B4-BE49-F238E27FC236}">
                <a16:creationId xmlns:a16="http://schemas.microsoft.com/office/drawing/2014/main" id="{A416A5DE-F862-3F1B-FF9B-ECA788F274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3275" y="4343401"/>
            <a:ext cx="420688" cy="671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97695" name="Group 31">
            <a:extLst>
              <a:ext uri="{FF2B5EF4-FFF2-40B4-BE49-F238E27FC236}">
                <a16:creationId xmlns:a16="http://schemas.microsoft.com/office/drawing/2014/main" id="{963D4E7F-0F96-219A-B52C-D30375DDE017}"/>
              </a:ext>
            </a:extLst>
          </p:cNvPr>
          <p:cNvGrpSpPr>
            <a:grpSpLocks/>
          </p:cNvGrpSpPr>
          <p:nvPr/>
        </p:nvGrpSpPr>
        <p:grpSpPr bwMode="auto">
          <a:xfrm>
            <a:off x="6807201" y="3598864"/>
            <a:ext cx="434975" cy="460375"/>
            <a:chOff x="3328" y="2267"/>
            <a:chExt cx="274" cy="290"/>
          </a:xfrm>
        </p:grpSpPr>
        <p:sp>
          <p:nvSpPr>
            <p:cNvPr id="497696" name="Oval 32">
              <a:extLst>
                <a:ext uri="{FF2B5EF4-FFF2-40B4-BE49-F238E27FC236}">
                  <a16:creationId xmlns:a16="http://schemas.microsoft.com/office/drawing/2014/main" id="{49423823-C5BC-8B80-9A95-FD6D43094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9" y="2403"/>
              <a:ext cx="45" cy="3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7697" name="Oval 33">
              <a:extLst>
                <a:ext uri="{FF2B5EF4-FFF2-40B4-BE49-F238E27FC236}">
                  <a16:creationId xmlns:a16="http://schemas.microsoft.com/office/drawing/2014/main" id="{47FED889-8AF7-8D00-57FC-C6AE1AA35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2267"/>
              <a:ext cx="75" cy="13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7698" name="Oval 34">
              <a:extLst>
                <a:ext uri="{FF2B5EF4-FFF2-40B4-BE49-F238E27FC236}">
                  <a16:creationId xmlns:a16="http://schemas.microsoft.com/office/drawing/2014/main" id="{62B51E12-E294-0785-1F5C-601948584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1" y="2419"/>
              <a:ext cx="68" cy="13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7699" name="Oval 35">
              <a:extLst>
                <a:ext uri="{FF2B5EF4-FFF2-40B4-BE49-F238E27FC236}">
                  <a16:creationId xmlns:a16="http://schemas.microsoft.com/office/drawing/2014/main" id="{92DBCBC7-9D82-B5B3-7123-703EC512F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8" y="2379"/>
              <a:ext cx="134" cy="7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7700" name="Oval 36">
              <a:extLst>
                <a:ext uri="{FF2B5EF4-FFF2-40B4-BE49-F238E27FC236}">
                  <a16:creationId xmlns:a16="http://schemas.microsoft.com/office/drawing/2014/main" id="{8A4E815A-99F5-ECB0-F143-84D08EF6F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" y="2379"/>
              <a:ext cx="134" cy="7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7701" name="Oval 37">
              <a:extLst>
                <a:ext uri="{FF2B5EF4-FFF2-40B4-BE49-F238E27FC236}">
                  <a16:creationId xmlns:a16="http://schemas.microsoft.com/office/drawing/2014/main" id="{4D267A0B-278B-E8A8-869F-BCD1CD307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9" y="2395"/>
              <a:ext cx="45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97702" name="Group 38">
            <a:extLst>
              <a:ext uri="{FF2B5EF4-FFF2-40B4-BE49-F238E27FC236}">
                <a16:creationId xmlns:a16="http://schemas.microsoft.com/office/drawing/2014/main" id="{FF8371D0-2E0F-90A8-DB90-A55D66AE3DF0}"/>
              </a:ext>
            </a:extLst>
          </p:cNvPr>
          <p:cNvGrpSpPr>
            <a:grpSpLocks/>
          </p:cNvGrpSpPr>
          <p:nvPr/>
        </p:nvGrpSpPr>
        <p:grpSpPr bwMode="auto">
          <a:xfrm>
            <a:off x="6103938" y="3643313"/>
            <a:ext cx="474662" cy="355600"/>
            <a:chOff x="2885" y="2295"/>
            <a:chExt cx="299" cy="224"/>
          </a:xfrm>
        </p:grpSpPr>
        <p:sp>
          <p:nvSpPr>
            <p:cNvPr id="497703" name="Oval 39">
              <a:extLst>
                <a:ext uri="{FF2B5EF4-FFF2-40B4-BE49-F238E27FC236}">
                  <a16:creationId xmlns:a16="http://schemas.microsoft.com/office/drawing/2014/main" id="{78AEB477-C991-B22B-A5F8-85B5239D4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5" y="2299"/>
              <a:ext cx="105" cy="21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7704" name="Line 40">
              <a:extLst>
                <a:ext uri="{FF2B5EF4-FFF2-40B4-BE49-F238E27FC236}">
                  <a16:creationId xmlns:a16="http://schemas.microsoft.com/office/drawing/2014/main" id="{72120E44-3FB2-2E01-7741-34C16E4B78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0" y="2295"/>
              <a:ext cx="244" cy="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705" name="Line 41">
              <a:extLst>
                <a:ext uri="{FF2B5EF4-FFF2-40B4-BE49-F238E27FC236}">
                  <a16:creationId xmlns:a16="http://schemas.microsoft.com/office/drawing/2014/main" id="{7CAF92A0-0911-6E2C-EE25-BB57942DF3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7" y="2423"/>
              <a:ext cx="237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7706" name="Line 42">
            <a:extLst>
              <a:ext uri="{FF2B5EF4-FFF2-40B4-BE49-F238E27FC236}">
                <a16:creationId xmlns:a16="http://schemas.microsoft.com/office/drawing/2014/main" id="{C5E0EECD-65F3-BE97-DD21-DFEC610F1F8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1400" y="2716213"/>
            <a:ext cx="0" cy="2667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7707" name="Line 43">
            <a:extLst>
              <a:ext uri="{FF2B5EF4-FFF2-40B4-BE49-F238E27FC236}">
                <a16:creationId xmlns:a16="http://schemas.microsoft.com/office/drawing/2014/main" id="{CE52132A-9871-6473-BBD5-3B5FF2676FF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1401" y="2982913"/>
            <a:ext cx="26987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7708" name="Line 44">
            <a:extLst>
              <a:ext uri="{FF2B5EF4-FFF2-40B4-BE49-F238E27FC236}">
                <a16:creationId xmlns:a16="http://schemas.microsoft.com/office/drawing/2014/main" id="{944D1B0D-6CF1-41E6-6C1B-0691360D45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91275" y="2716213"/>
            <a:ext cx="0" cy="2540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7709" name="Line 45">
            <a:extLst>
              <a:ext uri="{FF2B5EF4-FFF2-40B4-BE49-F238E27FC236}">
                <a16:creationId xmlns:a16="http://schemas.microsoft.com/office/drawing/2014/main" id="{189C8557-AECD-929B-1D49-1828EDA2BCD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1401" y="2716213"/>
            <a:ext cx="26987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97710" name="Group 46">
            <a:extLst>
              <a:ext uri="{FF2B5EF4-FFF2-40B4-BE49-F238E27FC236}">
                <a16:creationId xmlns:a16="http://schemas.microsoft.com/office/drawing/2014/main" id="{98EA63D5-9A9F-19D1-8A37-66E7CDFE65F3}"/>
              </a:ext>
            </a:extLst>
          </p:cNvPr>
          <p:cNvGrpSpPr>
            <a:grpSpLocks/>
          </p:cNvGrpSpPr>
          <p:nvPr/>
        </p:nvGrpSpPr>
        <p:grpSpPr bwMode="auto">
          <a:xfrm>
            <a:off x="6103938" y="1936751"/>
            <a:ext cx="271462" cy="536575"/>
            <a:chOff x="2885" y="1220"/>
            <a:chExt cx="171" cy="338"/>
          </a:xfrm>
        </p:grpSpPr>
        <p:sp>
          <p:nvSpPr>
            <p:cNvPr id="497711" name="Oval 47">
              <a:extLst>
                <a:ext uri="{FF2B5EF4-FFF2-40B4-BE49-F238E27FC236}">
                  <a16:creationId xmlns:a16="http://schemas.microsoft.com/office/drawing/2014/main" id="{776217E3-4D34-059D-A0E5-13D3404DD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7" y="1484"/>
              <a:ext cx="142" cy="7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7712" name="Rectangle 48">
              <a:extLst>
                <a:ext uri="{FF2B5EF4-FFF2-40B4-BE49-F238E27FC236}">
                  <a16:creationId xmlns:a16="http://schemas.microsoft.com/office/drawing/2014/main" id="{8BAE6969-7C0E-7F41-FA42-03AB5E702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9" y="1292"/>
              <a:ext cx="31" cy="18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7713" name="Rectangle 49">
              <a:extLst>
                <a:ext uri="{FF2B5EF4-FFF2-40B4-BE49-F238E27FC236}">
                  <a16:creationId xmlns:a16="http://schemas.microsoft.com/office/drawing/2014/main" id="{37C8052C-0870-FCB0-8A0A-5736AD039F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5" y="1220"/>
              <a:ext cx="171" cy="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7714" name="Rectangle 50">
            <a:extLst>
              <a:ext uri="{FF2B5EF4-FFF2-40B4-BE49-F238E27FC236}">
                <a16:creationId xmlns:a16="http://schemas.microsoft.com/office/drawing/2014/main" id="{761638D6-0CB3-BE97-A333-FF237724B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6201" y="1406526"/>
            <a:ext cx="703719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Senior</a:t>
            </a:r>
          </a:p>
        </p:txBody>
      </p:sp>
      <p:sp>
        <p:nvSpPr>
          <p:cNvPr id="497715" name="Rectangle 51">
            <a:extLst>
              <a:ext uri="{FF2B5EF4-FFF2-40B4-BE49-F238E27FC236}">
                <a16:creationId xmlns:a16="http://schemas.microsoft.com/office/drawing/2014/main" id="{27198FAE-3C84-29D1-457F-637106720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6100" y="1406526"/>
            <a:ext cx="235642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97716" name="Rectangle 52">
            <a:extLst>
              <a:ext uri="{FF2B5EF4-FFF2-40B4-BE49-F238E27FC236}">
                <a16:creationId xmlns:a16="http://schemas.microsoft.com/office/drawing/2014/main" id="{693317F4-84EC-735A-0EBD-D55FAB040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6200" y="1609726"/>
            <a:ext cx="1229504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Management</a:t>
            </a:r>
          </a:p>
        </p:txBody>
      </p:sp>
      <p:sp>
        <p:nvSpPr>
          <p:cNvPr id="497717" name="Rectangle 53">
            <a:extLst>
              <a:ext uri="{FF2B5EF4-FFF2-40B4-BE49-F238E27FC236}">
                <a16:creationId xmlns:a16="http://schemas.microsoft.com/office/drawing/2014/main" id="{B6B740BB-AEA8-390F-DFF0-8A562FCB6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8225" y="1609726"/>
            <a:ext cx="235642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97718" name="Rectangle 54">
            <a:extLst>
              <a:ext uri="{FF2B5EF4-FFF2-40B4-BE49-F238E27FC236}">
                <a16:creationId xmlns:a16="http://schemas.microsoft.com/office/drawing/2014/main" id="{8B1335D8-F989-B5B2-F112-5EB57B987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6201" y="1812926"/>
            <a:ext cx="772647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Injector</a:t>
            </a:r>
          </a:p>
        </p:txBody>
      </p:sp>
      <p:sp>
        <p:nvSpPr>
          <p:cNvPr id="497719" name="Rectangle 55">
            <a:extLst>
              <a:ext uri="{FF2B5EF4-FFF2-40B4-BE49-F238E27FC236}">
                <a16:creationId xmlns:a16="http://schemas.microsoft.com/office/drawing/2014/main" id="{32B47415-ACC1-B88B-79D9-9CAB4DFC5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1764" y="5810251"/>
            <a:ext cx="902491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Screen 2</a:t>
            </a:r>
          </a:p>
        </p:txBody>
      </p:sp>
      <p:sp>
        <p:nvSpPr>
          <p:cNvPr id="497720" name="Line 56">
            <a:extLst>
              <a:ext uri="{FF2B5EF4-FFF2-40B4-BE49-F238E27FC236}">
                <a16:creationId xmlns:a16="http://schemas.microsoft.com/office/drawing/2014/main" id="{3F2026FD-80D4-78E9-A855-0BAD33C6D61E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1738" y="3325813"/>
            <a:ext cx="0" cy="1397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97721" name="Group 57">
            <a:extLst>
              <a:ext uri="{FF2B5EF4-FFF2-40B4-BE49-F238E27FC236}">
                <a16:creationId xmlns:a16="http://schemas.microsoft.com/office/drawing/2014/main" id="{E8899B44-64A2-D8D5-B73B-1F3ED3EFCD51}"/>
              </a:ext>
            </a:extLst>
          </p:cNvPr>
          <p:cNvGrpSpPr>
            <a:grpSpLocks/>
          </p:cNvGrpSpPr>
          <p:nvPr/>
        </p:nvGrpSpPr>
        <p:grpSpPr bwMode="auto">
          <a:xfrm>
            <a:off x="7558089" y="3230564"/>
            <a:ext cx="236537" cy="295275"/>
            <a:chOff x="3801" y="2035"/>
            <a:chExt cx="149" cy="186"/>
          </a:xfrm>
        </p:grpSpPr>
        <p:sp>
          <p:nvSpPr>
            <p:cNvPr id="497722" name="Rectangle 58">
              <a:extLst>
                <a:ext uri="{FF2B5EF4-FFF2-40B4-BE49-F238E27FC236}">
                  <a16:creationId xmlns:a16="http://schemas.microsoft.com/office/drawing/2014/main" id="{752EC83F-EEFB-404E-91D9-6D1590B38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1" y="2091"/>
              <a:ext cx="97" cy="8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7723" name="Oval 59">
              <a:extLst>
                <a:ext uri="{FF2B5EF4-FFF2-40B4-BE49-F238E27FC236}">
                  <a16:creationId xmlns:a16="http://schemas.microsoft.com/office/drawing/2014/main" id="{2B47484A-EE00-FE7E-0CC5-8281A7EAC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4" y="2035"/>
              <a:ext cx="46" cy="18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7724" name="Rectangle 60">
              <a:extLst>
                <a:ext uri="{FF2B5EF4-FFF2-40B4-BE49-F238E27FC236}">
                  <a16:creationId xmlns:a16="http://schemas.microsoft.com/office/drawing/2014/main" id="{EACAD4A0-4D53-0644-2DBA-FF06B7B40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9" y="2099"/>
              <a:ext cx="16" cy="6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7725" name="Rectangle 61">
            <a:extLst>
              <a:ext uri="{FF2B5EF4-FFF2-40B4-BE49-F238E27FC236}">
                <a16:creationId xmlns:a16="http://schemas.microsoft.com/office/drawing/2014/main" id="{E6091328-8BDF-486F-164D-30ED80C57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5388" y="3332164"/>
            <a:ext cx="12700" cy="10477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97726" name="Group 62">
            <a:extLst>
              <a:ext uri="{FF2B5EF4-FFF2-40B4-BE49-F238E27FC236}">
                <a16:creationId xmlns:a16="http://schemas.microsoft.com/office/drawing/2014/main" id="{D8737032-D4D3-5BE0-0FE5-93FF407D5934}"/>
              </a:ext>
            </a:extLst>
          </p:cNvPr>
          <p:cNvGrpSpPr>
            <a:grpSpLocks/>
          </p:cNvGrpSpPr>
          <p:nvPr/>
        </p:nvGrpSpPr>
        <p:grpSpPr bwMode="auto">
          <a:xfrm>
            <a:off x="7562850" y="4119564"/>
            <a:ext cx="242888" cy="295275"/>
            <a:chOff x="3804" y="2595"/>
            <a:chExt cx="153" cy="186"/>
          </a:xfrm>
        </p:grpSpPr>
        <p:sp>
          <p:nvSpPr>
            <p:cNvPr id="497727" name="Rectangle 63">
              <a:extLst>
                <a:ext uri="{FF2B5EF4-FFF2-40B4-BE49-F238E27FC236}">
                  <a16:creationId xmlns:a16="http://schemas.microsoft.com/office/drawing/2014/main" id="{E28A9CC2-6435-98FE-FEA1-EA7C56AD7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" y="2667"/>
              <a:ext cx="9" cy="6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7728" name="Rectangle 64">
              <a:extLst>
                <a:ext uri="{FF2B5EF4-FFF2-40B4-BE49-F238E27FC236}">
                  <a16:creationId xmlns:a16="http://schemas.microsoft.com/office/drawing/2014/main" id="{A13B0FE3-F683-A340-555A-CC5D0EC84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8" y="2667"/>
              <a:ext cx="9" cy="6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97729" name="Group 65">
              <a:extLst>
                <a:ext uri="{FF2B5EF4-FFF2-40B4-BE49-F238E27FC236}">
                  <a16:creationId xmlns:a16="http://schemas.microsoft.com/office/drawing/2014/main" id="{49F17C31-162E-ECED-D628-E86A70B771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8" y="2595"/>
              <a:ext cx="149" cy="186"/>
              <a:chOff x="3808" y="2595"/>
              <a:chExt cx="149" cy="186"/>
            </a:xfrm>
          </p:grpSpPr>
          <p:sp>
            <p:nvSpPr>
              <p:cNvPr id="497730" name="Rectangle 66">
                <a:extLst>
                  <a:ext uri="{FF2B5EF4-FFF2-40B4-BE49-F238E27FC236}">
                    <a16:creationId xmlns:a16="http://schemas.microsoft.com/office/drawing/2014/main" id="{C6F4739C-373F-D45A-ECCE-C942BC46DA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8" y="2651"/>
                <a:ext cx="97" cy="8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7731" name="Oval 67">
                <a:extLst>
                  <a:ext uri="{FF2B5EF4-FFF2-40B4-BE49-F238E27FC236}">
                    <a16:creationId xmlns:a16="http://schemas.microsoft.com/office/drawing/2014/main" id="{B988AA3D-ED1C-D385-401A-BADD3332B1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1" y="2595"/>
                <a:ext cx="46" cy="18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7732" name="Rectangle 68">
                <a:extLst>
                  <a:ext uri="{FF2B5EF4-FFF2-40B4-BE49-F238E27FC236}">
                    <a16:creationId xmlns:a16="http://schemas.microsoft.com/office/drawing/2014/main" id="{0FF796AF-2149-1B25-E71E-280B63E11A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7" y="2659"/>
                <a:ext cx="16" cy="6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97733" name="Line 69">
              <a:extLst>
                <a:ext uri="{FF2B5EF4-FFF2-40B4-BE49-F238E27FC236}">
                  <a16:creationId xmlns:a16="http://schemas.microsoft.com/office/drawing/2014/main" id="{8A4F6164-C6B3-74B6-9219-DCF2743370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4" y="2647"/>
              <a:ext cx="0" cy="8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7734" name="Line 70">
            <a:extLst>
              <a:ext uri="{FF2B5EF4-FFF2-40B4-BE49-F238E27FC236}">
                <a16:creationId xmlns:a16="http://schemas.microsoft.com/office/drawing/2014/main" id="{658D682F-1138-E630-2B70-BE8331381E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62850" y="3973513"/>
            <a:ext cx="211138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7735" name="Line 71">
            <a:extLst>
              <a:ext uri="{FF2B5EF4-FFF2-40B4-BE49-F238E27FC236}">
                <a16:creationId xmlns:a16="http://schemas.microsoft.com/office/drawing/2014/main" id="{8C09565D-CACB-AB14-A434-FA4C0D2D595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1738" y="3452813"/>
            <a:ext cx="222250" cy="241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7736" name="Line 72">
            <a:extLst>
              <a:ext uri="{FF2B5EF4-FFF2-40B4-BE49-F238E27FC236}">
                <a16:creationId xmlns:a16="http://schemas.microsoft.com/office/drawing/2014/main" id="{B8657055-4763-4196-68B7-6A558DE22D2D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3989" y="3973513"/>
            <a:ext cx="350837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7737" name="Line 73">
            <a:extLst>
              <a:ext uri="{FF2B5EF4-FFF2-40B4-BE49-F238E27FC236}">
                <a16:creationId xmlns:a16="http://schemas.microsoft.com/office/drawing/2014/main" id="{9C22B39C-5231-E5A0-88D8-76C0AFCE67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73989" y="3300413"/>
            <a:ext cx="363537" cy="393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7738" name="Line 74">
            <a:extLst>
              <a:ext uri="{FF2B5EF4-FFF2-40B4-BE49-F238E27FC236}">
                <a16:creationId xmlns:a16="http://schemas.microsoft.com/office/drawing/2014/main" id="{9DA2CE05-0C7A-8284-0026-16A9D4028225}"/>
              </a:ext>
            </a:extLst>
          </p:cNvPr>
          <p:cNvSpPr>
            <a:spLocks noChangeShapeType="1"/>
          </p:cNvSpPr>
          <p:nvPr/>
        </p:nvSpPr>
        <p:spPr bwMode="auto">
          <a:xfrm>
            <a:off x="8137525" y="3302000"/>
            <a:ext cx="103188" cy="3635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7739" name="Line 75">
            <a:extLst>
              <a:ext uri="{FF2B5EF4-FFF2-40B4-BE49-F238E27FC236}">
                <a16:creationId xmlns:a16="http://schemas.microsoft.com/office/drawing/2014/main" id="{14CEBCA6-BE83-2AE2-9F4C-5B4E3D49BF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40713" y="3313113"/>
            <a:ext cx="165100" cy="355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7740" name="Line 76">
            <a:extLst>
              <a:ext uri="{FF2B5EF4-FFF2-40B4-BE49-F238E27FC236}">
                <a16:creationId xmlns:a16="http://schemas.microsoft.com/office/drawing/2014/main" id="{EC62B3D5-0ABF-C5FF-444F-35D41B2AFA66}"/>
              </a:ext>
            </a:extLst>
          </p:cNvPr>
          <p:cNvSpPr>
            <a:spLocks noChangeShapeType="1"/>
          </p:cNvSpPr>
          <p:nvPr/>
        </p:nvSpPr>
        <p:spPr bwMode="auto">
          <a:xfrm>
            <a:off x="8405814" y="3313113"/>
            <a:ext cx="128587" cy="342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7741" name="Line 77">
            <a:extLst>
              <a:ext uri="{FF2B5EF4-FFF2-40B4-BE49-F238E27FC236}">
                <a16:creationId xmlns:a16="http://schemas.microsoft.com/office/drawing/2014/main" id="{19469CF4-91B8-D319-B8F2-22026B1F71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24826" y="3963989"/>
            <a:ext cx="93663" cy="388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7742" name="Line 78">
            <a:extLst>
              <a:ext uri="{FF2B5EF4-FFF2-40B4-BE49-F238E27FC236}">
                <a16:creationId xmlns:a16="http://schemas.microsoft.com/office/drawing/2014/main" id="{289A4A14-ABE0-26AF-491E-C795EE9027AD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8489" y="3960813"/>
            <a:ext cx="174625" cy="393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7743" name="Line 79">
            <a:extLst>
              <a:ext uri="{FF2B5EF4-FFF2-40B4-BE49-F238E27FC236}">
                <a16:creationId xmlns:a16="http://schemas.microsoft.com/office/drawing/2014/main" id="{278E8644-E862-DD48-8E20-0403DE156A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93114" y="3960813"/>
            <a:ext cx="141287" cy="393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7744" name="Line 80">
            <a:extLst>
              <a:ext uri="{FF2B5EF4-FFF2-40B4-BE49-F238E27FC236}">
                <a16:creationId xmlns:a16="http://schemas.microsoft.com/office/drawing/2014/main" id="{A426D646-6A24-430F-CA4F-5492714EEB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34400" y="3325813"/>
            <a:ext cx="128588" cy="317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97745" name="Group 81">
            <a:extLst>
              <a:ext uri="{FF2B5EF4-FFF2-40B4-BE49-F238E27FC236}">
                <a16:creationId xmlns:a16="http://schemas.microsoft.com/office/drawing/2014/main" id="{A73A816B-4DB7-2EF9-E13C-EA34EBDBBF2E}"/>
              </a:ext>
            </a:extLst>
          </p:cNvPr>
          <p:cNvGrpSpPr>
            <a:grpSpLocks/>
          </p:cNvGrpSpPr>
          <p:nvPr/>
        </p:nvGrpSpPr>
        <p:grpSpPr bwMode="auto">
          <a:xfrm>
            <a:off x="8188325" y="2305051"/>
            <a:ext cx="534988" cy="1058863"/>
            <a:chOff x="4198" y="1452"/>
            <a:chExt cx="337" cy="667"/>
          </a:xfrm>
        </p:grpSpPr>
        <p:grpSp>
          <p:nvGrpSpPr>
            <p:cNvPr id="497746" name="Group 82">
              <a:extLst>
                <a:ext uri="{FF2B5EF4-FFF2-40B4-BE49-F238E27FC236}">
                  <a16:creationId xmlns:a16="http://schemas.microsoft.com/office/drawing/2014/main" id="{94B7CFB3-4ED6-F9F6-B476-DD9E9D45EA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0" y="1664"/>
              <a:ext cx="44" cy="455"/>
              <a:chOff x="4490" y="1664"/>
              <a:chExt cx="44" cy="455"/>
            </a:xfrm>
          </p:grpSpPr>
          <p:grpSp>
            <p:nvGrpSpPr>
              <p:cNvPr id="497747" name="Group 83">
                <a:extLst>
                  <a:ext uri="{FF2B5EF4-FFF2-40B4-BE49-F238E27FC236}">
                    <a16:creationId xmlns:a16="http://schemas.microsoft.com/office/drawing/2014/main" id="{9944CB12-6B2C-CF5D-0622-30E54DD60A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90" y="1668"/>
                <a:ext cx="44" cy="451"/>
                <a:chOff x="4490" y="1668"/>
                <a:chExt cx="44" cy="451"/>
              </a:xfrm>
            </p:grpSpPr>
            <p:grpSp>
              <p:nvGrpSpPr>
                <p:cNvPr id="497748" name="Group 84">
                  <a:extLst>
                    <a:ext uri="{FF2B5EF4-FFF2-40B4-BE49-F238E27FC236}">
                      <a16:creationId xmlns:a16="http://schemas.microsoft.com/office/drawing/2014/main" id="{D5C5BFD0-0970-FA10-83E7-F85B8DFA1A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90" y="1668"/>
                  <a:ext cx="44" cy="443"/>
                  <a:chOff x="4490" y="1668"/>
                  <a:chExt cx="44" cy="443"/>
                </a:xfrm>
              </p:grpSpPr>
              <p:sp>
                <p:nvSpPr>
                  <p:cNvPr id="497749" name="Rectangle 85">
                    <a:extLst>
                      <a:ext uri="{FF2B5EF4-FFF2-40B4-BE49-F238E27FC236}">
                        <a16:creationId xmlns:a16="http://schemas.microsoft.com/office/drawing/2014/main" id="{34823655-A019-183C-947D-1F9C41779C8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94" y="1668"/>
                    <a:ext cx="38" cy="441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97750" name="Line 86">
                    <a:extLst>
                      <a:ext uri="{FF2B5EF4-FFF2-40B4-BE49-F238E27FC236}">
                        <a16:creationId xmlns:a16="http://schemas.microsoft.com/office/drawing/2014/main" id="{DB18DF77-0EEF-DCA1-1CA7-0293620DC4D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490" y="2111"/>
                    <a:ext cx="44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FFFF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97751" name="Line 87">
                  <a:extLst>
                    <a:ext uri="{FF2B5EF4-FFF2-40B4-BE49-F238E27FC236}">
                      <a16:creationId xmlns:a16="http://schemas.microsoft.com/office/drawing/2014/main" id="{D60EB537-1011-09D0-7405-8F02B4BA48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90" y="2095"/>
                  <a:ext cx="0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7752" name="Line 88">
                <a:extLst>
                  <a:ext uri="{FF2B5EF4-FFF2-40B4-BE49-F238E27FC236}">
                    <a16:creationId xmlns:a16="http://schemas.microsoft.com/office/drawing/2014/main" id="{FA9438D9-05A8-899C-DA66-04A9EAEC4B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0" y="1664"/>
                <a:ext cx="44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97753" name="Arc 89">
              <a:extLst>
                <a:ext uri="{FF2B5EF4-FFF2-40B4-BE49-F238E27FC236}">
                  <a16:creationId xmlns:a16="http://schemas.microsoft.com/office/drawing/2014/main" id="{A313435E-29DE-157E-7E2C-0CCF2FA74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" y="1553"/>
              <a:ext cx="97" cy="12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99"/>
                <a:gd name="T1" fmla="*/ 0 h 21600"/>
                <a:gd name="T2" fmla="*/ 21599 w 21599"/>
                <a:gd name="T3" fmla="*/ 21421 h 21600"/>
                <a:gd name="T4" fmla="*/ 0 w 215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9" h="21600" fill="none" extrusionOk="0">
                  <a:moveTo>
                    <a:pt x="0" y="0"/>
                  </a:moveTo>
                  <a:cubicBezTo>
                    <a:pt x="11859" y="0"/>
                    <a:pt x="21500" y="9561"/>
                    <a:pt x="21599" y="21420"/>
                  </a:cubicBezTo>
                </a:path>
                <a:path w="21599" h="21600" stroke="0" extrusionOk="0">
                  <a:moveTo>
                    <a:pt x="0" y="0"/>
                  </a:moveTo>
                  <a:cubicBezTo>
                    <a:pt x="11859" y="0"/>
                    <a:pt x="21500" y="9561"/>
                    <a:pt x="21599" y="2142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754" name="Arc 90">
              <a:extLst>
                <a:ext uri="{FF2B5EF4-FFF2-40B4-BE49-F238E27FC236}">
                  <a16:creationId xmlns:a16="http://schemas.microsoft.com/office/drawing/2014/main" id="{4FF0CDB9-8A13-1D4B-31C7-F7583DB43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1561"/>
              <a:ext cx="97" cy="12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99"/>
                <a:gd name="T1" fmla="*/ 0 h 21600"/>
                <a:gd name="T2" fmla="*/ 21599 w 21599"/>
                <a:gd name="T3" fmla="*/ 21421 h 21600"/>
                <a:gd name="T4" fmla="*/ 0 w 215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9" h="21600" fill="none" extrusionOk="0">
                  <a:moveTo>
                    <a:pt x="0" y="0"/>
                  </a:moveTo>
                  <a:cubicBezTo>
                    <a:pt x="11859" y="0"/>
                    <a:pt x="21500" y="9561"/>
                    <a:pt x="21599" y="21420"/>
                  </a:cubicBezTo>
                </a:path>
                <a:path w="21599" h="21600" stroke="0" extrusionOk="0">
                  <a:moveTo>
                    <a:pt x="0" y="0"/>
                  </a:moveTo>
                  <a:cubicBezTo>
                    <a:pt x="11859" y="0"/>
                    <a:pt x="21500" y="9561"/>
                    <a:pt x="21599" y="2142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755" name="Arc 91">
              <a:extLst>
                <a:ext uri="{FF2B5EF4-FFF2-40B4-BE49-F238E27FC236}">
                  <a16:creationId xmlns:a16="http://schemas.microsoft.com/office/drawing/2014/main" id="{721F0AD1-6460-055C-DC61-7B24D78B0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1561"/>
              <a:ext cx="97" cy="12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99"/>
                <a:gd name="T1" fmla="*/ 0 h 21600"/>
                <a:gd name="T2" fmla="*/ 21599 w 21599"/>
                <a:gd name="T3" fmla="*/ 21421 h 21600"/>
                <a:gd name="T4" fmla="*/ 0 w 215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9" h="21600" fill="none" extrusionOk="0">
                  <a:moveTo>
                    <a:pt x="0" y="0"/>
                  </a:moveTo>
                  <a:cubicBezTo>
                    <a:pt x="11859" y="0"/>
                    <a:pt x="21500" y="9561"/>
                    <a:pt x="21599" y="21420"/>
                  </a:cubicBezTo>
                </a:path>
                <a:path w="21599" h="21600" stroke="0" extrusionOk="0">
                  <a:moveTo>
                    <a:pt x="0" y="0"/>
                  </a:moveTo>
                  <a:cubicBezTo>
                    <a:pt x="11859" y="0"/>
                    <a:pt x="21500" y="9561"/>
                    <a:pt x="21599" y="2142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756" name="Freeform 92">
              <a:extLst>
                <a:ext uri="{FF2B5EF4-FFF2-40B4-BE49-F238E27FC236}">
                  <a16:creationId xmlns:a16="http://schemas.microsoft.com/office/drawing/2014/main" id="{9A29A8ED-E985-3912-DA03-50A9A3029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1" y="1512"/>
              <a:ext cx="134" cy="161"/>
            </a:xfrm>
            <a:custGeom>
              <a:avLst/>
              <a:gdLst>
                <a:gd name="T0" fmla="*/ 133 w 134"/>
                <a:gd name="T1" fmla="*/ 160 h 161"/>
                <a:gd name="T2" fmla="*/ 133 w 134"/>
                <a:gd name="T3" fmla="*/ 152 h 161"/>
                <a:gd name="T4" fmla="*/ 133 w 134"/>
                <a:gd name="T5" fmla="*/ 144 h 161"/>
                <a:gd name="T6" fmla="*/ 133 w 134"/>
                <a:gd name="T7" fmla="*/ 136 h 161"/>
                <a:gd name="T8" fmla="*/ 133 w 134"/>
                <a:gd name="T9" fmla="*/ 128 h 161"/>
                <a:gd name="T10" fmla="*/ 133 w 134"/>
                <a:gd name="T11" fmla="*/ 120 h 161"/>
                <a:gd name="T12" fmla="*/ 133 w 134"/>
                <a:gd name="T13" fmla="*/ 112 h 161"/>
                <a:gd name="T14" fmla="*/ 133 w 134"/>
                <a:gd name="T15" fmla="*/ 104 h 161"/>
                <a:gd name="T16" fmla="*/ 125 w 134"/>
                <a:gd name="T17" fmla="*/ 104 h 161"/>
                <a:gd name="T18" fmla="*/ 125 w 134"/>
                <a:gd name="T19" fmla="*/ 96 h 161"/>
                <a:gd name="T20" fmla="*/ 125 w 134"/>
                <a:gd name="T21" fmla="*/ 88 h 161"/>
                <a:gd name="T22" fmla="*/ 118 w 134"/>
                <a:gd name="T23" fmla="*/ 88 h 161"/>
                <a:gd name="T24" fmla="*/ 118 w 134"/>
                <a:gd name="T25" fmla="*/ 80 h 161"/>
                <a:gd name="T26" fmla="*/ 118 w 134"/>
                <a:gd name="T27" fmla="*/ 72 h 161"/>
                <a:gd name="T28" fmla="*/ 110 w 134"/>
                <a:gd name="T29" fmla="*/ 72 h 161"/>
                <a:gd name="T30" fmla="*/ 110 w 134"/>
                <a:gd name="T31" fmla="*/ 64 h 161"/>
                <a:gd name="T32" fmla="*/ 103 w 134"/>
                <a:gd name="T33" fmla="*/ 64 h 161"/>
                <a:gd name="T34" fmla="*/ 103 w 134"/>
                <a:gd name="T35" fmla="*/ 56 h 161"/>
                <a:gd name="T36" fmla="*/ 96 w 134"/>
                <a:gd name="T37" fmla="*/ 56 h 161"/>
                <a:gd name="T38" fmla="*/ 96 w 134"/>
                <a:gd name="T39" fmla="*/ 48 h 161"/>
                <a:gd name="T40" fmla="*/ 88 w 134"/>
                <a:gd name="T41" fmla="*/ 48 h 161"/>
                <a:gd name="T42" fmla="*/ 88 w 134"/>
                <a:gd name="T43" fmla="*/ 40 h 161"/>
                <a:gd name="T44" fmla="*/ 81 w 134"/>
                <a:gd name="T45" fmla="*/ 40 h 161"/>
                <a:gd name="T46" fmla="*/ 81 w 134"/>
                <a:gd name="T47" fmla="*/ 32 h 161"/>
                <a:gd name="T48" fmla="*/ 73 w 134"/>
                <a:gd name="T49" fmla="*/ 32 h 161"/>
                <a:gd name="T50" fmla="*/ 66 w 134"/>
                <a:gd name="T51" fmla="*/ 24 h 161"/>
                <a:gd name="T52" fmla="*/ 59 w 134"/>
                <a:gd name="T53" fmla="*/ 24 h 161"/>
                <a:gd name="T54" fmla="*/ 59 w 134"/>
                <a:gd name="T55" fmla="*/ 16 h 161"/>
                <a:gd name="T56" fmla="*/ 51 w 134"/>
                <a:gd name="T57" fmla="*/ 16 h 161"/>
                <a:gd name="T58" fmla="*/ 44 w 134"/>
                <a:gd name="T59" fmla="*/ 16 h 161"/>
                <a:gd name="T60" fmla="*/ 36 w 134"/>
                <a:gd name="T61" fmla="*/ 16 h 161"/>
                <a:gd name="T62" fmla="*/ 36 w 134"/>
                <a:gd name="T63" fmla="*/ 8 h 161"/>
                <a:gd name="T64" fmla="*/ 29 w 134"/>
                <a:gd name="T65" fmla="*/ 8 h 161"/>
                <a:gd name="T66" fmla="*/ 22 w 134"/>
                <a:gd name="T67" fmla="*/ 8 h 161"/>
                <a:gd name="T68" fmla="*/ 22 w 134"/>
                <a:gd name="T69" fmla="*/ 0 h 161"/>
                <a:gd name="T70" fmla="*/ 14 w 134"/>
                <a:gd name="T71" fmla="*/ 0 h 161"/>
                <a:gd name="T72" fmla="*/ 7 w 134"/>
                <a:gd name="T73" fmla="*/ 0 h 161"/>
                <a:gd name="T74" fmla="*/ 0 w 134"/>
                <a:gd name="T7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4" h="161">
                  <a:moveTo>
                    <a:pt x="133" y="160"/>
                  </a:moveTo>
                  <a:lnTo>
                    <a:pt x="133" y="152"/>
                  </a:lnTo>
                  <a:lnTo>
                    <a:pt x="133" y="144"/>
                  </a:lnTo>
                  <a:lnTo>
                    <a:pt x="133" y="136"/>
                  </a:lnTo>
                  <a:lnTo>
                    <a:pt x="133" y="128"/>
                  </a:lnTo>
                  <a:lnTo>
                    <a:pt x="133" y="120"/>
                  </a:lnTo>
                  <a:lnTo>
                    <a:pt x="133" y="112"/>
                  </a:lnTo>
                  <a:lnTo>
                    <a:pt x="133" y="104"/>
                  </a:lnTo>
                  <a:lnTo>
                    <a:pt x="125" y="104"/>
                  </a:lnTo>
                  <a:lnTo>
                    <a:pt x="125" y="96"/>
                  </a:lnTo>
                  <a:lnTo>
                    <a:pt x="125" y="88"/>
                  </a:lnTo>
                  <a:lnTo>
                    <a:pt x="118" y="88"/>
                  </a:lnTo>
                  <a:lnTo>
                    <a:pt x="118" y="80"/>
                  </a:lnTo>
                  <a:lnTo>
                    <a:pt x="118" y="72"/>
                  </a:lnTo>
                  <a:lnTo>
                    <a:pt x="110" y="72"/>
                  </a:lnTo>
                  <a:lnTo>
                    <a:pt x="110" y="64"/>
                  </a:lnTo>
                  <a:lnTo>
                    <a:pt x="103" y="64"/>
                  </a:lnTo>
                  <a:lnTo>
                    <a:pt x="103" y="56"/>
                  </a:lnTo>
                  <a:lnTo>
                    <a:pt x="96" y="56"/>
                  </a:lnTo>
                  <a:lnTo>
                    <a:pt x="96" y="48"/>
                  </a:lnTo>
                  <a:lnTo>
                    <a:pt x="88" y="48"/>
                  </a:lnTo>
                  <a:lnTo>
                    <a:pt x="88" y="40"/>
                  </a:lnTo>
                  <a:lnTo>
                    <a:pt x="81" y="40"/>
                  </a:lnTo>
                  <a:lnTo>
                    <a:pt x="81" y="32"/>
                  </a:lnTo>
                  <a:lnTo>
                    <a:pt x="73" y="32"/>
                  </a:lnTo>
                  <a:lnTo>
                    <a:pt x="66" y="24"/>
                  </a:lnTo>
                  <a:lnTo>
                    <a:pt x="59" y="24"/>
                  </a:lnTo>
                  <a:lnTo>
                    <a:pt x="59" y="16"/>
                  </a:lnTo>
                  <a:lnTo>
                    <a:pt x="51" y="16"/>
                  </a:lnTo>
                  <a:lnTo>
                    <a:pt x="44" y="16"/>
                  </a:lnTo>
                  <a:lnTo>
                    <a:pt x="36" y="16"/>
                  </a:lnTo>
                  <a:lnTo>
                    <a:pt x="36" y="8"/>
                  </a:lnTo>
                  <a:lnTo>
                    <a:pt x="29" y="8"/>
                  </a:lnTo>
                  <a:lnTo>
                    <a:pt x="22" y="8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757" name="Rectangle 93">
              <a:extLst>
                <a:ext uri="{FF2B5EF4-FFF2-40B4-BE49-F238E27FC236}">
                  <a16:creationId xmlns:a16="http://schemas.microsoft.com/office/drawing/2014/main" id="{D99034E0-18F4-2DB3-A41B-F7E97CED3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0" y="1516"/>
              <a:ext cx="112" cy="3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7758" name="Line 94">
              <a:extLst>
                <a:ext uri="{FF2B5EF4-FFF2-40B4-BE49-F238E27FC236}">
                  <a16:creationId xmlns:a16="http://schemas.microsoft.com/office/drawing/2014/main" id="{8A968EC8-26F6-7D29-FA75-4D26008B50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4" y="1512"/>
              <a:ext cx="0" cy="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759" name="Line 95">
              <a:extLst>
                <a:ext uri="{FF2B5EF4-FFF2-40B4-BE49-F238E27FC236}">
                  <a16:creationId xmlns:a16="http://schemas.microsoft.com/office/drawing/2014/main" id="{B64D81AD-CE26-AE99-359C-9A58B5A49B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6" y="1512"/>
              <a:ext cx="0" cy="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760" name="Line 96">
              <a:extLst>
                <a:ext uri="{FF2B5EF4-FFF2-40B4-BE49-F238E27FC236}">
                  <a16:creationId xmlns:a16="http://schemas.microsoft.com/office/drawing/2014/main" id="{2E40227A-B93E-1EB8-1412-BE87E154F1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31" y="1456"/>
              <a:ext cx="52" cy="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761" name="Line 97">
              <a:extLst>
                <a:ext uri="{FF2B5EF4-FFF2-40B4-BE49-F238E27FC236}">
                  <a16:creationId xmlns:a16="http://schemas.microsoft.com/office/drawing/2014/main" id="{62018DD3-D7C9-9AB1-4AAB-A990A56A7F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31" y="1552"/>
              <a:ext cx="45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762" name="Oval 98">
              <a:extLst>
                <a:ext uri="{FF2B5EF4-FFF2-40B4-BE49-F238E27FC236}">
                  <a16:creationId xmlns:a16="http://schemas.microsoft.com/office/drawing/2014/main" id="{6F4DA758-B884-2410-05D6-79584C397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8" y="1452"/>
              <a:ext cx="39" cy="16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7763" name="Line 99">
            <a:extLst>
              <a:ext uri="{FF2B5EF4-FFF2-40B4-BE49-F238E27FC236}">
                <a16:creationId xmlns:a16="http://schemas.microsoft.com/office/drawing/2014/main" id="{C58CB723-B788-9059-4183-B36CC2EC1DEB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1725" y="3325813"/>
            <a:ext cx="0" cy="241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7764" name="Line 100">
            <a:extLst>
              <a:ext uri="{FF2B5EF4-FFF2-40B4-BE49-F238E27FC236}">
                <a16:creationId xmlns:a16="http://schemas.microsoft.com/office/drawing/2014/main" id="{33D53BEA-65E3-1E5A-6595-078E95F498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21726" y="3313113"/>
            <a:ext cx="117475" cy="254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7765" name="Line 101">
            <a:extLst>
              <a:ext uri="{FF2B5EF4-FFF2-40B4-BE49-F238E27FC236}">
                <a16:creationId xmlns:a16="http://schemas.microsoft.com/office/drawing/2014/main" id="{D102155F-2744-DADE-B457-DBFF88B43BB6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9201" y="3313113"/>
            <a:ext cx="176213" cy="406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7766" name="Line 102">
            <a:extLst>
              <a:ext uri="{FF2B5EF4-FFF2-40B4-BE49-F238E27FC236}">
                <a16:creationId xmlns:a16="http://schemas.microsoft.com/office/drawing/2014/main" id="{E9746170-57FE-1567-6B84-F6FD98B684D8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4401" y="3960813"/>
            <a:ext cx="93663" cy="330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97767" name="Group 103">
            <a:extLst>
              <a:ext uri="{FF2B5EF4-FFF2-40B4-BE49-F238E27FC236}">
                <a16:creationId xmlns:a16="http://schemas.microsoft.com/office/drawing/2014/main" id="{4E527AB3-303E-BA75-1A86-2578F1C94632}"/>
              </a:ext>
            </a:extLst>
          </p:cNvPr>
          <p:cNvGrpSpPr>
            <a:grpSpLocks/>
          </p:cNvGrpSpPr>
          <p:nvPr/>
        </p:nvGrpSpPr>
        <p:grpSpPr bwMode="auto">
          <a:xfrm>
            <a:off x="8120063" y="4113214"/>
            <a:ext cx="520700" cy="1076325"/>
            <a:chOff x="4155" y="2591"/>
            <a:chExt cx="328" cy="678"/>
          </a:xfrm>
        </p:grpSpPr>
        <p:grpSp>
          <p:nvGrpSpPr>
            <p:cNvPr id="497768" name="Group 104">
              <a:extLst>
                <a:ext uri="{FF2B5EF4-FFF2-40B4-BE49-F238E27FC236}">
                  <a16:creationId xmlns:a16="http://schemas.microsoft.com/office/drawing/2014/main" id="{E8F17AAB-2651-50CC-00EC-6C94DDF884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5" y="2599"/>
              <a:ext cx="328" cy="670"/>
              <a:chOff x="4155" y="2599"/>
              <a:chExt cx="328" cy="670"/>
            </a:xfrm>
          </p:grpSpPr>
          <p:grpSp>
            <p:nvGrpSpPr>
              <p:cNvPr id="497769" name="Group 105">
                <a:extLst>
                  <a:ext uri="{FF2B5EF4-FFF2-40B4-BE49-F238E27FC236}">
                    <a16:creationId xmlns:a16="http://schemas.microsoft.com/office/drawing/2014/main" id="{7B21CEB3-E4DE-F5EF-F72F-999E572002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55" y="2599"/>
                <a:ext cx="328" cy="670"/>
                <a:chOff x="4155" y="2599"/>
                <a:chExt cx="328" cy="670"/>
              </a:xfrm>
            </p:grpSpPr>
            <p:grpSp>
              <p:nvGrpSpPr>
                <p:cNvPr id="497770" name="Group 106">
                  <a:extLst>
                    <a:ext uri="{FF2B5EF4-FFF2-40B4-BE49-F238E27FC236}">
                      <a16:creationId xmlns:a16="http://schemas.microsoft.com/office/drawing/2014/main" id="{E7625921-5ED9-6C0D-1D85-39E59C1747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46" y="2599"/>
                  <a:ext cx="36" cy="456"/>
                  <a:chOff x="4446" y="2599"/>
                  <a:chExt cx="36" cy="456"/>
                </a:xfrm>
              </p:grpSpPr>
              <p:grpSp>
                <p:nvGrpSpPr>
                  <p:cNvPr id="497771" name="Group 107">
                    <a:extLst>
                      <a:ext uri="{FF2B5EF4-FFF2-40B4-BE49-F238E27FC236}">
                        <a16:creationId xmlns:a16="http://schemas.microsoft.com/office/drawing/2014/main" id="{6AAA9620-389A-214D-F0AA-2007717A6C5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446" y="2603"/>
                    <a:ext cx="36" cy="452"/>
                    <a:chOff x="4446" y="2603"/>
                    <a:chExt cx="36" cy="452"/>
                  </a:xfrm>
                </p:grpSpPr>
                <p:grpSp>
                  <p:nvGrpSpPr>
                    <p:cNvPr id="497772" name="Group 108">
                      <a:extLst>
                        <a:ext uri="{FF2B5EF4-FFF2-40B4-BE49-F238E27FC236}">
                          <a16:creationId xmlns:a16="http://schemas.microsoft.com/office/drawing/2014/main" id="{CBC475D9-9A0F-BC12-E8D5-2AA226F440D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46" y="2603"/>
                      <a:ext cx="36" cy="444"/>
                      <a:chOff x="4446" y="2603"/>
                      <a:chExt cx="36" cy="444"/>
                    </a:xfrm>
                  </p:grpSpPr>
                  <p:sp>
                    <p:nvSpPr>
                      <p:cNvPr id="497773" name="Rectangle 109">
                        <a:extLst>
                          <a:ext uri="{FF2B5EF4-FFF2-40B4-BE49-F238E27FC236}">
                            <a16:creationId xmlns:a16="http://schemas.microsoft.com/office/drawing/2014/main" id="{283B4052-DE3E-2BF1-1401-A57408D135A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50" y="2603"/>
                        <a:ext cx="30" cy="44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7774" name="Line 110">
                        <a:extLst>
                          <a:ext uri="{FF2B5EF4-FFF2-40B4-BE49-F238E27FC236}">
                            <a16:creationId xmlns:a16="http://schemas.microsoft.com/office/drawing/2014/main" id="{FFC4DFF8-2144-FD55-B154-675F7970B67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446" y="3047"/>
                        <a:ext cx="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FFFFFF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497775" name="Line 111">
                      <a:extLst>
                        <a:ext uri="{FF2B5EF4-FFF2-40B4-BE49-F238E27FC236}">
                          <a16:creationId xmlns:a16="http://schemas.microsoft.com/office/drawing/2014/main" id="{76CFA6FB-DFFF-7396-B233-EA2D3541B4B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82" y="3031"/>
                      <a:ext cx="0" cy="2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97776" name="Line 112">
                    <a:extLst>
                      <a:ext uri="{FF2B5EF4-FFF2-40B4-BE49-F238E27FC236}">
                        <a16:creationId xmlns:a16="http://schemas.microsoft.com/office/drawing/2014/main" id="{28CB3141-1881-97D6-5E34-0FE971BF513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46" y="2599"/>
                    <a:ext cx="3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FFFF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97777" name="Freeform 113">
                  <a:extLst>
                    <a:ext uri="{FF2B5EF4-FFF2-40B4-BE49-F238E27FC236}">
                      <a16:creationId xmlns:a16="http://schemas.microsoft.com/office/drawing/2014/main" id="{AC4B9C2D-4743-3101-61DC-10E7A77F94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7" y="3047"/>
                  <a:ext cx="126" cy="161"/>
                </a:xfrm>
                <a:custGeom>
                  <a:avLst/>
                  <a:gdLst>
                    <a:gd name="T0" fmla="*/ 125 w 126"/>
                    <a:gd name="T1" fmla="*/ 0 h 161"/>
                    <a:gd name="T2" fmla="*/ 125 w 126"/>
                    <a:gd name="T3" fmla="*/ 8 h 161"/>
                    <a:gd name="T4" fmla="*/ 125 w 126"/>
                    <a:gd name="T5" fmla="*/ 16 h 161"/>
                    <a:gd name="T6" fmla="*/ 125 w 126"/>
                    <a:gd name="T7" fmla="*/ 24 h 161"/>
                    <a:gd name="T8" fmla="*/ 125 w 126"/>
                    <a:gd name="T9" fmla="*/ 32 h 161"/>
                    <a:gd name="T10" fmla="*/ 125 w 126"/>
                    <a:gd name="T11" fmla="*/ 40 h 161"/>
                    <a:gd name="T12" fmla="*/ 125 w 126"/>
                    <a:gd name="T13" fmla="*/ 48 h 161"/>
                    <a:gd name="T14" fmla="*/ 125 w 126"/>
                    <a:gd name="T15" fmla="*/ 56 h 161"/>
                    <a:gd name="T16" fmla="*/ 125 w 126"/>
                    <a:gd name="T17" fmla="*/ 64 h 161"/>
                    <a:gd name="T18" fmla="*/ 125 w 126"/>
                    <a:gd name="T19" fmla="*/ 72 h 161"/>
                    <a:gd name="T20" fmla="*/ 117 w 126"/>
                    <a:gd name="T21" fmla="*/ 72 h 161"/>
                    <a:gd name="T22" fmla="*/ 117 w 126"/>
                    <a:gd name="T23" fmla="*/ 80 h 161"/>
                    <a:gd name="T24" fmla="*/ 117 w 126"/>
                    <a:gd name="T25" fmla="*/ 88 h 161"/>
                    <a:gd name="T26" fmla="*/ 110 w 126"/>
                    <a:gd name="T27" fmla="*/ 88 h 161"/>
                    <a:gd name="T28" fmla="*/ 110 w 126"/>
                    <a:gd name="T29" fmla="*/ 96 h 161"/>
                    <a:gd name="T30" fmla="*/ 102 w 126"/>
                    <a:gd name="T31" fmla="*/ 96 h 161"/>
                    <a:gd name="T32" fmla="*/ 102 w 126"/>
                    <a:gd name="T33" fmla="*/ 104 h 161"/>
                    <a:gd name="T34" fmla="*/ 95 w 126"/>
                    <a:gd name="T35" fmla="*/ 104 h 161"/>
                    <a:gd name="T36" fmla="*/ 95 w 126"/>
                    <a:gd name="T37" fmla="*/ 112 h 161"/>
                    <a:gd name="T38" fmla="*/ 88 w 126"/>
                    <a:gd name="T39" fmla="*/ 112 h 161"/>
                    <a:gd name="T40" fmla="*/ 88 w 126"/>
                    <a:gd name="T41" fmla="*/ 120 h 161"/>
                    <a:gd name="T42" fmla="*/ 80 w 126"/>
                    <a:gd name="T43" fmla="*/ 120 h 161"/>
                    <a:gd name="T44" fmla="*/ 80 w 126"/>
                    <a:gd name="T45" fmla="*/ 128 h 161"/>
                    <a:gd name="T46" fmla="*/ 73 w 126"/>
                    <a:gd name="T47" fmla="*/ 128 h 161"/>
                    <a:gd name="T48" fmla="*/ 66 w 126"/>
                    <a:gd name="T49" fmla="*/ 136 h 161"/>
                    <a:gd name="T50" fmla="*/ 58 w 126"/>
                    <a:gd name="T51" fmla="*/ 136 h 161"/>
                    <a:gd name="T52" fmla="*/ 58 w 126"/>
                    <a:gd name="T53" fmla="*/ 144 h 161"/>
                    <a:gd name="T54" fmla="*/ 51 w 126"/>
                    <a:gd name="T55" fmla="*/ 144 h 161"/>
                    <a:gd name="T56" fmla="*/ 44 w 126"/>
                    <a:gd name="T57" fmla="*/ 144 h 161"/>
                    <a:gd name="T58" fmla="*/ 36 w 126"/>
                    <a:gd name="T59" fmla="*/ 144 h 161"/>
                    <a:gd name="T60" fmla="*/ 36 w 126"/>
                    <a:gd name="T61" fmla="*/ 152 h 161"/>
                    <a:gd name="T62" fmla="*/ 29 w 126"/>
                    <a:gd name="T63" fmla="*/ 152 h 161"/>
                    <a:gd name="T64" fmla="*/ 22 w 126"/>
                    <a:gd name="T65" fmla="*/ 152 h 161"/>
                    <a:gd name="T66" fmla="*/ 22 w 126"/>
                    <a:gd name="T67" fmla="*/ 160 h 161"/>
                    <a:gd name="T68" fmla="*/ 14 w 126"/>
                    <a:gd name="T69" fmla="*/ 160 h 161"/>
                    <a:gd name="T70" fmla="*/ 7 w 126"/>
                    <a:gd name="T71" fmla="*/ 160 h 161"/>
                    <a:gd name="T72" fmla="*/ 0 w 126"/>
                    <a:gd name="T73" fmla="*/ 160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26" h="161">
                      <a:moveTo>
                        <a:pt x="125" y="0"/>
                      </a:moveTo>
                      <a:lnTo>
                        <a:pt x="125" y="8"/>
                      </a:lnTo>
                      <a:lnTo>
                        <a:pt x="125" y="16"/>
                      </a:lnTo>
                      <a:lnTo>
                        <a:pt x="125" y="24"/>
                      </a:lnTo>
                      <a:lnTo>
                        <a:pt x="125" y="32"/>
                      </a:lnTo>
                      <a:lnTo>
                        <a:pt x="125" y="40"/>
                      </a:lnTo>
                      <a:lnTo>
                        <a:pt x="125" y="48"/>
                      </a:lnTo>
                      <a:lnTo>
                        <a:pt x="125" y="56"/>
                      </a:lnTo>
                      <a:lnTo>
                        <a:pt x="125" y="64"/>
                      </a:lnTo>
                      <a:lnTo>
                        <a:pt x="125" y="72"/>
                      </a:lnTo>
                      <a:lnTo>
                        <a:pt x="117" y="72"/>
                      </a:lnTo>
                      <a:lnTo>
                        <a:pt x="117" y="80"/>
                      </a:lnTo>
                      <a:lnTo>
                        <a:pt x="117" y="88"/>
                      </a:lnTo>
                      <a:lnTo>
                        <a:pt x="110" y="88"/>
                      </a:lnTo>
                      <a:lnTo>
                        <a:pt x="110" y="96"/>
                      </a:lnTo>
                      <a:lnTo>
                        <a:pt x="102" y="96"/>
                      </a:lnTo>
                      <a:lnTo>
                        <a:pt x="102" y="104"/>
                      </a:lnTo>
                      <a:lnTo>
                        <a:pt x="95" y="104"/>
                      </a:lnTo>
                      <a:lnTo>
                        <a:pt x="95" y="112"/>
                      </a:lnTo>
                      <a:lnTo>
                        <a:pt x="88" y="112"/>
                      </a:lnTo>
                      <a:lnTo>
                        <a:pt x="88" y="120"/>
                      </a:lnTo>
                      <a:lnTo>
                        <a:pt x="80" y="120"/>
                      </a:lnTo>
                      <a:lnTo>
                        <a:pt x="80" y="128"/>
                      </a:lnTo>
                      <a:lnTo>
                        <a:pt x="73" y="128"/>
                      </a:lnTo>
                      <a:lnTo>
                        <a:pt x="66" y="136"/>
                      </a:lnTo>
                      <a:lnTo>
                        <a:pt x="58" y="136"/>
                      </a:lnTo>
                      <a:lnTo>
                        <a:pt x="58" y="144"/>
                      </a:lnTo>
                      <a:lnTo>
                        <a:pt x="51" y="144"/>
                      </a:lnTo>
                      <a:lnTo>
                        <a:pt x="44" y="144"/>
                      </a:lnTo>
                      <a:lnTo>
                        <a:pt x="36" y="144"/>
                      </a:lnTo>
                      <a:lnTo>
                        <a:pt x="36" y="152"/>
                      </a:lnTo>
                      <a:lnTo>
                        <a:pt x="29" y="152"/>
                      </a:lnTo>
                      <a:lnTo>
                        <a:pt x="22" y="152"/>
                      </a:lnTo>
                      <a:lnTo>
                        <a:pt x="22" y="160"/>
                      </a:lnTo>
                      <a:lnTo>
                        <a:pt x="14" y="160"/>
                      </a:lnTo>
                      <a:lnTo>
                        <a:pt x="7" y="160"/>
                      </a:lnTo>
                      <a:lnTo>
                        <a:pt x="0" y="16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97778" name="Group 114">
                  <a:extLst>
                    <a:ext uri="{FF2B5EF4-FFF2-40B4-BE49-F238E27FC236}">
                      <a16:creationId xmlns:a16="http://schemas.microsoft.com/office/drawing/2014/main" id="{7F068552-F77D-8E55-C598-769A7BD1D5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55" y="3037"/>
                  <a:ext cx="293" cy="232"/>
                  <a:chOff x="4155" y="3037"/>
                  <a:chExt cx="293" cy="232"/>
                </a:xfrm>
              </p:grpSpPr>
              <p:sp>
                <p:nvSpPr>
                  <p:cNvPr id="497779" name="Arc 115">
                    <a:extLst>
                      <a:ext uri="{FF2B5EF4-FFF2-40B4-BE49-F238E27FC236}">
                        <a16:creationId xmlns:a16="http://schemas.microsoft.com/office/drawing/2014/main" id="{5EFEA2D3-0909-FFC5-DA32-5E2327D4AC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0" y="3045"/>
                    <a:ext cx="98" cy="124"/>
                  </a:xfrm>
                  <a:custGeom>
                    <a:avLst/>
                    <a:gdLst>
                      <a:gd name="G0" fmla="+- 224 0 0"/>
                      <a:gd name="G1" fmla="+- 544 0 0"/>
                      <a:gd name="G2" fmla="+- 21600 0 0"/>
                      <a:gd name="T0" fmla="*/ 21817 w 21824"/>
                      <a:gd name="T1" fmla="*/ 0 h 22144"/>
                      <a:gd name="T2" fmla="*/ 0 w 21824"/>
                      <a:gd name="T3" fmla="*/ 22143 h 22144"/>
                      <a:gd name="T4" fmla="*/ 224 w 21824"/>
                      <a:gd name="T5" fmla="*/ 544 h 22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824" h="22144" fill="none" extrusionOk="0">
                        <a:moveTo>
                          <a:pt x="21817" y="-1"/>
                        </a:moveTo>
                        <a:cubicBezTo>
                          <a:pt x="21821" y="181"/>
                          <a:pt x="21824" y="362"/>
                          <a:pt x="21824" y="544"/>
                        </a:cubicBezTo>
                        <a:cubicBezTo>
                          <a:pt x="21824" y="12473"/>
                          <a:pt x="12153" y="22144"/>
                          <a:pt x="224" y="22144"/>
                        </a:cubicBezTo>
                        <a:cubicBezTo>
                          <a:pt x="149" y="22143"/>
                          <a:pt x="74" y="22143"/>
                          <a:pt x="0" y="22142"/>
                        </a:cubicBezTo>
                      </a:path>
                      <a:path w="21824" h="22144" stroke="0" extrusionOk="0">
                        <a:moveTo>
                          <a:pt x="21817" y="-1"/>
                        </a:moveTo>
                        <a:cubicBezTo>
                          <a:pt x="21821" y="181"/>
                          <a:pt x="21824" y="362"/>
                          <a:pt x="21824" y="544"/>
                        </a:cubicBezTo>
                        <a:cubicBezTo>
                          <a:pt x="21824" y="12473"/>
                          <a:pt x="12153" y="22144"/>
                          <a:pt x="224" y="22144"/>
                        </a:cubicBezTo>
                        <a:cubicBezTo>
                          <a:pt x="149" y="22143"/>
                          <a:pt x="74" y="22143"/>
                          <a:pt x="0" y="22142"/>
                        </a:cubicBezTo>
                        <a:lnTo>
                          <a:pt x="224" y="544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7780" name="Arc 116">
                    <a:extLst>
                      <a:ext uri="{FF2B5EF4-FFF2-40B4-BE49-F238E27FC236}">
                        <a16:creationId xmlns:a16="http://schemas.microsoft.com/office/drawing/2014/main" id="{54C42111-1899-B117-7679-E496C41D76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43" y="3037"/>
                    <a:ext cx="97" cy="124"/>
                  </a:xfrm>
                  <a:custGeom>
                    <a:avLst/>
                    <a:gdLst>
                      <a:gd name="G0" fmla="+- 0 0 0"/>
                      <a:gd name="G1" fmla="+- 541 0 0"/>
                      <a:gd name="G2" fmla="+- 21600 0 0"/>
                      <a:gd name="T0" fmla="*/ 21593 w 21600"/>
                      <a:gd name="T1" fmla="*/ 0 h 22141"/>
                      <a:gd name="T2" fmla="*/ 0 w 21600"/>
                      <a:gd name="T3" fmla="*/ 22141 h 22141"/>
                      <a:gd name="T4" fmla="*/ 0 w 21600"/>
                      <a:gd name="T5" fmla="*/ 541 h 22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2141" fill="none" extrusionOk="0">
                        <a:moveTo>
                          <a:pt x="21593" y="-1"/>
                        </a:moveTo>
                        <a:cubicBezTo>
                          <a:pt x="21597" y="180"/>
                          <a:pt x="21600" y="360"/>
                          <a:pt x="21600" y="541"/>
                        </a:cubicBezTo>
                        <a:cubicBezTo>
                          <a:pt x="21600" y="12470"/>
                          <a:pt x="11929" y="22141"/>
                          <a:pt x="-1" y="22141"/>
                        </a:cubicBezTo>
                      </a:path>
                      <a:path w="21600" h="22141" stroke="0" extrusionOk="0">
                        <a:moveTo>
                          <a:pt x="21593" y="-1"/>
                        </a:moveTo>
                        <a:cubicBezTo>
                          <a:pt x="21597" y="180"/>
                          <a:pt x="21600" y="360"/>
                          <a:pt x="21600" y="541"/>
                        </a:cubicBezTo>
                        <a:cubicBezTo>
                          <a:pt x="21600" y="12470"/>
                          <a:pt x="11929" y="22141"/>
                          <a:pt x="-1" y="22141"/>
                        </a:cubicBezTo>
                        <a:lnTo>
                          <a:pt x="0" y="54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7781" name="Arc 117">
                    <a:extLst>
                      <a:ext uri="{FF2B5EF4-FFF2-40B4-BE49-F238E27FC236}">
                        <a16:creationId xmlns:a16="http://schemas.microsoft.com/office/drawing/2014/main" id="{B1736EA0-457A-835A-A424-C3A086D40F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43" y="3037"/>
                    <a:ext cx="97" cy="124"/>
                  </a:xfrm>
                  <a:custGeom>
                    <a:avLst/>
                    <a:gdLst>
                      <a:gd name="G0" fmla="+- 0 0 0"/>
                      <a:gd name="G1" fmla="+- 541 0 0"/>
                      <a:gd name="G2" fmla="+- 21600 0 0"/>
                      <a:gd name="T0" fmla="*/ 21593 w 21600"/>
                      <a:gd name="T1" fmla="*/ 0 h 22141"/>
                      <a:gd name="T2" fmla="*/ 0 w 21600"/>
                      <a:gd name="T3" fmla="*/ 22141 h 22141"/>
                      <a:gd name="T4" fmla="*/ 0 w 21600"/>
                      <a:gd name="T5" fmla="*/ 541 h 22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2141" fill="none" extrusionOk="0">
                        <a:moveTo>
                          <a:pt x="21593" y="-1"/>
                        </a:moveTo>
                        <a:cubicBezTo>
                          <a:pt x="21597" y="180"/>
                          <a:pt x="21600" y="360"/>
                          <a:pt x="21600" y="541"/>
                        </a:cubicBezTo>
                        <a:cubicBezTo>
                          <a:pt x="21600" y="12470"/>
                          <a:pt x="11929" y="22141"/>
                          <a:pt x="-1" y="22141"/>
                        </a:cubicBezTo>
                      </a:path>
                      <a:path w="21600" h="22141" stroke="0" extrusionOk="0">
                        <a:moveTo>
                          <a:pt x="21593" y="-1"/>
                        </a:moveTo>
                        <a:cubicBezTo>
                          <a:pt x="21597" y="180"/>
                          <a:pt x="21600" y="360"/>
                          <a:pt x="21600" y="541"/>
                        </a:cubicBezTo>
                        <a:cubicBezTo>
                          <a:pt x="21600" y="12470"/>
                          <a:pt x="11929" y="22141"/>
                          <a:pt x="-1" y="22141"/>
                        </a:cubicBezTo>
                        <a:lnTo>
                          <a:pt x="0" y="541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FFFFFF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7782" name="Rectangle 118">
                    <a:extLst>
                      <a:ext uri="{FF2B5EF4-FFF2-40B4-BE49-F238E27FC236}">
                        <a16:creationId xmlns:a16="http://schemas.microsoft.com/office/drawing/2014/main" id="{2695CF12-214B-49B8-48C0-4CB60D4E33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5" y="3171"/>
                    <a:ext cx="112" cy="34"/>
                  </a:xfrm>
                  <a:prstGeom prst="rect">
                    <a:avLst/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97783" name="Line 119">
                    <a:extLst>
                      <a:ext uri="{FF2B5EF4-FFF2-40B4-BE49-F238E27FC236}">
                        <a16:creationId xmlns:a16="http://schemas.microsoft.com/office/drawing/2014/main" id="{672FB52E-53C7-B881-8F3D-71932A106C4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50" y="3167"/>
                    <a:ext cx="0" cy="40"/>
                  </a:xfrm>
                  <a:prstGeom prst="line">
                    <a:avLst/>
                  </a:prstGeom>
                  <a:noFill/>
                  <a:ln w="12700">
                    <a:solidFill>
                      <a:srgbClr val="FFFFFF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7784" name="Line 120">
                    <a:extLst>
                      <a:ext uri="{FF2B5EF4-FFF2-40B4-BE49-F238E27FC236}">
                        <a16:creationId xmlns:a16="http://schemas.microsoft.com/office/drawing/2014/main" id="{D3432B9D-3A3D-4867-C3D1-D64C1736AF6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31" y="3167"/>
                    <a:ext cx="0" cy="40"/>
                  </a:xfrm>
                  <a:prstGeom prst="line">
                    <a:avLst/>
                  </a:prstGeom>
                  <a:noFill/>
                  <a:ln w="12700">
                    <a:solidFill>
                      <a:srgbClr val="FFFFFF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7785" name="Line 121">
                    <a:extLst>
                      <a:ext uri="{FF2B5EF4-FFF2-40B4-BE49-F238E27FC236}">
                        <a16:creationId xmlns:a16="http://schemas.microsoft.com/office/drawing/2014/main" id="{C0252D1C-E511-E489-E23D-7B599503DC8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87" y="3207"/>
                    <a:ext cx="52" cy="5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7786" name="Line 122">
                    <a:extLst>
                      <a:ext uri="{FF2B5EF4-FFF2-40B4-BE49-F238E27FC236}">
                        <a16:creationId xmlns:a16="http://schemas.microsoft.com/office/drawing/2014/main" id="{7F16F3F9-3EC5-9EB6-A281-FDF4DE73157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187" y="3119"/>
                    <a:ext cx="44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7787" name="Oval 123">
                    <a:extLst>
                      <a:ext uri="{FF2B5EF4-FFF2-40B4-BE49-F238E27FC236}">
                        <a16:creationId xmlns:a16="http://schemas.microsoft.com/office/drawing/2014/main" id="{E0DCA040-7926-89F2-6149-9DF06E9A10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55" y="3107"/>
                    <a:ext cx="37" cy="162"/>
                  </a:xfrm>
                  <a:prstGeom prst="ellips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97788" name="Group 124">
                <a:extLst>
                  <a:ext uri="{FF2B5EF4-FFF2-40B4-BE49-F238E27FC236}">
                    <a16:creationId xmlns:a16="http://schemas.microsoft.com/office/drawing/2014/main" id="{AB56AB10-6CE0-A07D-E0F5-43AA07013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90" y="3023"/>
                <a:ext cx="156" cy="184"/>
                <a:chOff x="4290" y="3023"/>
                <a:chExt cx="156" cy="184"/>
              </a:xfrm>
            </p:grpSpPr>
            <p:sp>
              <p:nvSpPr>
                <p:cNvPr id="497789" name="Line 125">
                  <a:extLst>
                    <a:ext uri="{FF2B5EF4-FFF2-40B4-BE49-F238E27FC236}">
                      <a16:creationId xmlns:a16="http://schemas.microsoft.com/office/drawing/2014/main" id="{C5CA0766-4676-5370-2F6E-14AB2748F3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446" y="3023"/>
                  <a:ext cx="0" cy="4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7790" name="Line 126">
                  <a:extLst>
                    <a:ext uri="{FF2B5EF4-FFF2-40B4-BE49-F238E27FC236}">
                      <a16:creationId xmlns:a16="http://schemas.microsoft.com/office/drawing/2014/main" id="{65115977-4B6C-661B-A2C5-F3405932FF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90" y="3167"/>
                  <a:ext cx="6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7791" name="Line 127">
                  <a:extLst>
                    <a:ext uri="{FF2B5EF4-FFF2-40B4-BE49-F238E27FC236}">
                      <a16:creationId xmlns:a16="http://schemas.microsoft.com/office/drawing/2014/main" id="{F730B2EB-D117-A81A-8513-122F39880C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98" y="3207"/>
                  <a:ext cx="59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97792" name="Line 128">
              <a:extLst>
                <a:ext uri="{FF2B5EF4-FFF2-40B4-BE49-F238E27FC236}">
                  <a16:creationId xmlns:a16="http://schemas.microsoft.com/office/drawing/2014/main" id="{8AB2DE3E-C9D8-9CF4-E594-722B4F82A6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6" y="2591"/>
              <a:ext cx="0" cy="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7793" name="Line 129">
            <a:extLst>
              <a:ext uri="{FF2B5EF4-FFF2-40B4-BE49-F238E27FC236}">
                <a16:creationId xmlns:a16="http://schemas.microsoft.com/office/drawing/2014/main" id="{334E97F8-A3E9-ABDF-7888-A9253B86E5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50313" y="3884613"/>
            <a:ext cx="176212" cy="368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7794" name="Line 130">
            <a:extLst>
              <a:ext uri="{FF2B5EF4-FFF2-40B4-BE49-F238E27FC236}">
                <a16:creationId xmlns:a16="http://schemas.microsoft.com/office/drawing/2014/main" id="{3FB6EBA4-DCA0-A9E7-F0EC-F4BAE2C5570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745539" y="3998913"/>
            <a:ext cx="104775" cy="254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7795" name="Line 131">
            <a:extLst>
              <a:ext uri="{FF2B5EF4-FFF2-40B4-BE49-F238E27FC236}">
                <a16:creationId xmlns:a16="http://schemas.microsoft.com/office/drawing/2014/main" id="{FC5303D0-274C-123D-235B-D442C2BDBC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39176" y="3998913"/>
            <a:ext cx="106363" cy="139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7796" name="Rectangle 132">
            <a:extLst>
              <a:ext uri="{FF2B5EF4-FFF2-40B4-BE49-F238E27FC236}">
                <a16:creationId xmlns:a16="http://schemas.microsoft.com/office/drawing/2014/main" id="{DB27EF66-C9D1-3D09-1317-93A6E01C4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9064" y="3725864"/>
            <a:ext cx="612775" cy="1555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7797" name="Line 133">
            <a:extLst>
              <a:ext uri="{FF2B5EF4-FFF2-40B4-BE49-F238E27FC236}">
                <a16:creationId xmlns:a16="http://schemas.microsoft.com/office/drawing/2014/main" id="{C1779D1F-C994-5BA5-0338-979A3069F536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2713" y="3719513"/>
            <a:ext cx="0" cy="1651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7798" name="Arc 134">
            <a:extLst>
              <a:ext uri="{FF2B5EF4-FFF2-40B4-BE49-F238E27FC236}">
                <a16:creationId xmlns:a16="http://schemas.microsoft.com/office/drawing/2014/main" id="{B50B78E5-8318-2D53-A5DD-3CD9F8808E2F}"/>
              </a:ext>
            </a:extLst>
          </p:cNvPr>
          <p:cNvSpPr>
            <a:spLocks/>
          </p:cNvSpPr>
          <p:nvPr/>
        </p:nvSpPr>
        <p:spPr bwMode="auto">
          <a:xfrm>
            <a:off x="9623426" y="3721100"/>
            <a:ext cx="169863" cy="166688"/>
          </a:xfrm>
          <a:custGeom>
            <a:avLst/>
            <a:gdLst>
              <a:gd name="G0" fmla="+- 620 0 0"/>
              <a:gd name="G1" fmla="+- 21600 0 0"/>
              <a:gd name="G2" fmla="+- 21600 0 0"/>
              <a:gd name="T0" fmla="*/ 0 w 22216"/>
              <a:gd name="T1" fmla="*/ 9 h 21600"/>
              <a:gd name="T2" fmla="*/ 22216 w 22216"/>
              <a:gd name="T3" fmla="*/ 21183 h 21600"/>
              <a:gd name="T4" fmla="*/ 620 w 2221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16" h="21600" fill="none" extrusionOk="0">
                <a:moveTo>
                  <a:pt x="-1" y="8"/>
                </a:moveTo>
                <a:cubicBezTo>
                  <a:pt x="206" y="2"/>
                  <a:pt x="413" y="0"/>
                  <a:pt x="620" y="0"/>
                </a:cubicBezTo>
                <a:cubicBezTo>
                  <a:pt x="12386" y="0"/>
                  <a:pt x="21988" y="9418"/>
                  <a:pt x="22215" y="21183"/>
                </a:cubicBezTo>
              </a:path>
              <a:path w="22216" h="21600" stroke="0" extrusionOk="0">
                <a:moveTo>
                  <a:pt x="-1" y="8"/>
                </a:moveTo>
                <a:cubicBezTo>
                  <a:pt x="206" y="2"/>
                  <a:pt x="413" y="0"/>
                  <a:pt x="620" y="0"/>
                </a:cubicBezTo>
                <a:cubicBezTo>
                  <a:pt x="12386" y="0"/>
                  <a:pt x="21988" y="9418"/>
                  <a:pt x="22215" y="21183"/>
                </a:cubicBezTo>
                <a:lnTo>
                  <a:pt x="62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7799" name="Arc 135">
            <a:extLst>
              <a:ext uri="{FF2B5EF4-FFF2-40B4-BE49-F238E27FC236}">
                <a16:creationId xmlns:a16="http://schemas.microsoft.com/office/drawing/2014/main" id="{7E7FB2B3-E039-F7BD-0FF1-C02A0D323085}"/>
              </a:ext>
            </a:extLst>
          </p:cNvPr>
          <p:cNvSpPr>
            <a:spLocks/>
          </p:cNvSpPr>
          <p:nvPr/>
        </p:nvSpPr>
        <p:spPr bwMode="auto">
          <a:xfrm>
            <a:off x="9623426" y="3721100"/>
            <a:ext cx="169863" cy="166688"/>
          </a:xfrm>
          <a:custGeom>
            <a:avLst/>
            <a:gdLst>
              <a:gd name="G0" fmla="+- 620 0 0"/>
              <a:gd name="G1" fmla="+- 21600 0 0"/>
              <a:gd name="G2" fmla="+- 21600 0 0"/>
              <a:gd name="T0" fmla="*/ 0 w 22216"/>
              <a:gd name="T1" fmla="*/ 9 h 21600"/>
              <a:gd name="T2" fmla="*/ 22216 w 22216"/>
              <a:gd name="T3" fmla="*/ 21183 h 21600"/>
              <a:gd name="T4" fmla="*/ 620 w 2221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16" h="21600" fill="none" extrusionOk="0">
                <a:moveTo>
                  <a:pt x="-1" y="8"/>
                </a:moveTo>
                <a:cubicBezTo>
                  <a:pt x="206" y="2"/>
                  <a:pt x="413" y="0"/>
                  <a:pt x="620" y="0"/>
                </a:cubicBezTo>
                <a:cubicBezTo>
                  <a:pt x="12386" y="0"/>
                  <a:pt x="21988" y="9418"/>
                  <a:pt x="22215" y="21183"/>
                </a:cubicBezTo>
              </a:path>
              <a:path w="22216" h="21600" stroke="0" extrusionOk="0">
                <a:moveTo>
                  <a:pt x="-1" y="8"/>
                </a:moveTo>
                <a:cubicBezTo>
                  <a:pt x="206" y="2"/>
                  <a:pt x="413" y="0"/>
                  <a:pt x="620" y="0"/>
                </a:cubicBezTo>
                <a:cubicBezTo>
                  <a:pt x="12386" y="0"/>
                  <a:pt x="21988" y="9418"/>
                  <a:pt x="22215" y="21183"/>
                </a:cubicBezTo>
                <a:lnTo>
                  <a:pt x="620" y="2160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7800" name="Line 136">
            <a:extLst>
              <a:ext uri="{FF2B5EF4-FFF2-40B4-BE49-F238E27FC236}">
                <a16:creationId xmlns:a16="http://schemas.microsoft.com/office/drawing/2014/main" id="{D69084EB-FC77-E776-7236-0DCBC53B93D5}"/>
              </a:ext>
            </a:extLst>
          </p:cNvPr>
          <p:cNvSpPr>
            <a:spLocks noChangeShapeType="1"/>
          </p:cNvSpPr>
          <p:nvPr/>
        </p:nvSpPr>
        <p:spPr bwMode="auto">
          <a:xfrm>
            <a:off x="9625013" y="3732213"/>
            <a:ext cx="0" cy="1524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7801" name="Line 137">
            <a:extLst>
              <a:ext uri="{FF2B5EF4-FFF2-40B4-BE49-F238E27FC236}">
                <a16:creationId xmlns:a16="http://schemas.microsoft.com/office/drawing/2014/main" id="{DA7A26CF-7416-9DAD-9612-1EE4C693FD0B}"/>
              </a:ext>
            </a:extLst>
          </p:cNvPr>
          <p:cNvSpPr>
            <a:spLocks noChangeShapeType="1"/>
          </p:cNvSpPr>
          <p:nvPr/>
        </p:nvSpPr>
        <p:spPr bwMode="auto">
          <a:xfrm>
            <a:off x="9788525" y="3884613"/>
            <a:ext cx="0" cy="127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7802" name="Line 138">
            <a:extLst>
              <a:ext uri="{FF2B5EF4-FFF2-40B4-BE49-F238E27FC236}">
                <a16:creationId xmlns:a16="http://schemas.microsoft.com/office/drawing/2014/main" id="{57FDF228-E795-86C9-AE03-4756809447E5}"/>
              </a:ext>
            </a:extLst>
          </p:cNvPr>
          <p:cNvSpPr>
            <a:spLocks noChangeShapeType="1"/>
          </p:cNvSpPr>
          <p:nvPr/>
        </p:nvSpPr>
        <p:spPr bwMode="auto">
          <a:xfrm>
            <a:off x="9625013" y="3884613"/>
            <a:ext cx="0" cy="139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7803" name="Oval 139">
            <a:extLst>
              <a:ext uri="{FF2B5EF4-FFF2-40B4-BE49-F238E27FC236}">
                <a16:creationId xmlns:a16="http://schemas.microsoft.com/office/drawing/2014/main" id="{6E41200A-230A-AE3E-FFD8-B0CCB44B1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663" y="4005264"/>
            <a:ext cx="177800" cy="539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7804" name="Rectangle 140">
            <a:extLst>
              <a:ext uri="{FF2B5EF4-FFF2-40B4-BE49-F238E27FC236}">
                <a16:creationId xmlns:a16="http://schemas.microsoft.com/office/drawing/2014/main" id="{8E6CBEAC-415F-C05A-DDDC-5F43DFD73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01" y="5175251"/>
            <a:ext cx="188673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Department Changes</a:t>
            </a:r>
          </a:p>
        </p:txBody>
      </p:sp>
      <p:sp>
        <p:nvSpPr>
          <p:cNvPr id="497805" name="Oval 141">
            <a:extLst>
              <a:ext uri="{FF2B5EF4-FFF2-40B4-BE49-F238E27FC236}">
                <a16:creationId xmlns:a16="http://schemas.microsoft.com/office/drawing/2014/main" id="{B41156E0-E479-C41E-FDA1-281362D5A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0376" y="4818064"/>
            <a:ext cx="646113" cy="3333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7806" name="Rectangle 142">
            <a:extLst>
              <a:ext uri="{FF2B5EF4-FFF2-40B4-BE49-F238E27FC236}">
                <a16:creationId xmlns:a16="http://schemas.microsoft.com/office/drawing/2014/main" id="{F6B0F946-1AB4-9A78-34E5-910D1A2C7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2626" y="5464176"/>
            <a:ext cx="188913" cy="6254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7807" name="Line 143">
            <a:extLst>
              <a:ext uri="{FF2B5EF4-FFF2-40B4-BE49-F238E27FC236}">
                <a16:creationId xmlns:a16="http://schemas.microsoft.com/office/drawing/2014/main" id="{4C87D9DB-8D56-FC18-EB7D-88D46B3CC9B3}"/>
              </a:ext>
            </a:extLst>
          </p:cNvPr>
          <p:cNvSpPr>
            <a:spLocks noChangeShapeType="1"/>
          </p:cNvSpPr>
          <p:nvPr/>
        </p:nvSpPr>
        <p:spPr bwMode="auto">
          <a:xfrm>
            <a:off x="9566275" y="5457825"/>
            <a:ext cx="19843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7808" name="Rectangle 144">
            <a:extLst>
              <a:ext uri="{FF2B5EF4-FFF2-40B4-BE49-F238E27FC236}">
                <a16:creationId xmlns:a16="http://schemas.microsoft.com/office/drawing/2014/main" id="{5FDB9B4E-823C-E6F3-43AC-14FF81CBB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7288" y="6165851"/>
            <a:ext cx="1460336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Final Evaluation</a:t>
            </a:r>
          </a:p>
        </p:txBody>
      </p:sp>
      <p:sp>
        <p:nvSpPr>
          <p:cNvPr id="497809" name="Oval 145">
            <a:extLst>
              <a:ext uri="{FF2B5EF4-FFF2-40B4-BE49-F238E27FC236}">
                <a16:creationId xmlns:a16="http://schemas.microsoft.com/office/drawing/2014/main" id="{B4D4933E-EC17-FD40-1A4F-A4C179C93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1064" y="4665664"/>
            <a:ext cx="84137" cy="2190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7810" name="Oval 146">
            <a:extLst>
              <a:ext uri="{FF2B5EF4-FFF2-40B4-BE49-F238E27FC236}">
                <a16:creationId xmlns:a16="http://schemas.microsoft.com/office/drawing/2014/main" id="{52D3DAE7-7283-969C-DD79-9BE7E85E3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7550" y="4157664"/>
            <a:ext cx="84138" cy="2190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7811" name="Oval 147">
            <a:extLst>
              <a:ext uri="{FF2B5EF4-FFF2-40B4-BE49-F238E27FC236}">
                <a16:creationId xmlns:a16="http://schemas.microsoft.com/office/drawing/2014/main" id="{0E1F7110-950A-1D5A-2898-7872FFDD9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3739" y="4691064"/>
            <a:ext cx="84137" cy="2190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7812" name="Oval 148">
            <a:extLst>
              <a:ext uri="{FF2B5EF4-FFF2-40B4-BE49-F238E27FC236}">
                <a16:creationId xmlns:a16="http://schemas.microsoft.com/office/drawing/2014/main" id="{C1AC669D-A5AE-FA4E-3409-27920A998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6264" y="4437064"/>
            <a:ext cx="84137" cy="2190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7813" name="Oval 149">
            <a:extLst>
              <a:ext uri="{FF2B5EF4-FFF2-40B4-BE49-F238E27FC236}">
                <a16:creationId xmlns:a16="http://schemas.microsoft.com/office/drawing/2014/main" id="{74773A93-8F69-8B15-B8C2-988FCCA75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0375" y="5426076"/>
            <a:ext cx="82550" cy="2190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7814" name="Oval 150">
            <a:extLst>
              <a:ext uri="{FF2B5EF4-FFF2-40B4-BE49-F238E27FC236}">
                <a16:creationId xmlns:a16="http://schemas.microsoft.com/office/drawing/2014/main" id="{8EE8299E-1C01-E5DE-A6A3-0659190C5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2900" y="5072064"/>
            <a:ext cx="84138" cy="2190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7815" name="Oval 151">
            <a:extLst>
              <a:ext uri="{FF2B5EF4-FFF2-40B4-BE49-F238E27FC236}">
                <a16:creationId xmlns:a16="http://schemas.microsoft.com/office/drawing/2014/main" id="{2F340779-DE59-07C4-F6DF-65E1723EB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1214" y="4411664"/>
            <a:ext cx="84137" cy="2190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7816" name="Rectangle 152">
            <a:extLst>
              <a:ext uri="{FF2B5EF4-FFF2-40B4-BE49-F238E27FC236}">
                <a16:creationId xmlns:a16="http://schemas.microsoft.com/office/drawing/2014/main" id="{02A8EF54-81B8-EF45-39AF-FD65663F1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3192464"/>
            <a:ext cx="188912" cy="206375"/>
          </a:xfrm>
          <a:prstGeom prst="rect">
            <a:avLst/>
          </a:prstGeom>
          <a:pattFill prst="pct90">
            <a:fgClr>
              <a:srgbClr val="FFFFFF"/>
            </a:fgClr>
            <a:bgClr>
              <a:srgbClr val="000000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7817" name="Rectangle 153">
            <a:extLst>
              <a:ext uri="{FF2B5EF4-FFF2-40B4-BE49-F238E27FC236}">
                <a16:creationId xmlns:a16="http://schemas.microsoft.com/office/drawing/2014/main" id="{7E678611-E07E-7F23-CFAF-8B432EBA2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0276" y="4322764"/>
            <a:ext cx="188913" cy="206375"/>
          </a:xfrm>
          <a:prstGeom prst="rect">
            <a:avLst/>
          </a:prstGeom>
          <a:pattFill prst="pct90">
            <a:fgClr>
              <a:srgbClr val="FFFFFF"/>
            </a:fgClr>
            <a:bgClr>
              <a:srgbClr val="000000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7818" name="Rectangle 154">
            <a:extLst>
              <a:ext uri="{FF2B5EF4-FFF2-40B4-BE49-F238E27FC236}">
                <a16:creationId xmlns:a16="http://schemas.microsoft.com/office/drawing/2014/main" id="{FCD4AB98-F74F-8858-7724-44CF1D037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4525" y="4424364"/>
            <a:ext cx="190500" cy="206375"/>
          </a:xfrm>
          <a:prstGeom prst="rect">
            <a:avLst/>
          </a:prstGeom>
          <a:pattFill prst="pct90">
            <a:fgClr>
              <a:srgbClr val="FFFFFF"/>
            </a:fgClr>
            <a:bgClr>
              <a:srgbClr val="000000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7819" name="Rectangle 155">
            <a:extLst>
              <a:ext uri="{FF2B5EF4-FFF2-40B4-BE49-F238E27FC236}">
                <a16:creationId xmlns:a16="http://schemas.microsoft.com/office/drawing/2014/main" id="{7B92B4E0-26B3-E4F0-E672-9662FDBB9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288" y="3459164"/>
            <a:ext cx="188912" cy="206375"/>
          </a:xfrm>
          <a:prstGeom prst="rect">
            <a:avLst/>
          </a:prstGeom>
          <a:pattFill prst="pct90">
            <a:fgClr>
              <a:srgbClr val="FFFFFF"/>
            </a:fgClr>
            <a:bgClr>
              <a:srgbClr val="000000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7820" name="Rectangle 156">
            <a:extLst>
              <a:ext uri="{FF2B5EF4-FFF2-40B4-BE49-F238E27FC236}">
                <a16:creationId xmlns:a16="http://schemas.microsoft.com/office/drawing/2014/main" id="{2733FDCB-A5E7-F175-50D1-145D07C39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9975" y="3154364"/>
            <a:ext cx="190500" cy="206375"/>
          </a:xfrm>
          <a:prstGeom prst="rect">
            <a:avLst/>
          </a:prstGeom>
          <a:pattFill prst="pct90">
            <a:fgClr>
              <a:srgbClr val="FFFFFF"/>
            </a:fgClr>
            <a:bgClr>
              <a:srgbClr val="000000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7821" name="Rectangle 157">
            <a:extLst>
              <a:ext uri="{FF2B5EF4-FFF2-40B4-BE49-F238E27FC236}">
                <a16:creationId xmlns:a16="http://schemas.microsoft.com/office/drawing/2014/main" id="{0743DCC1-DB94-25BE-6D05-FEB32E62C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8925" y="3852864"/>
            <a:ext cx="190500" cy="206375"/>
          </a:xfrm>
          <a:prstGeom prst="rect">
            <a:avLst/>
          </a:prstGeom>
          <a:pattFill prst="pct90">
            <a:fgClr>
              <a:srgbClr val="FFFFFF"/>
            </a:fgClr>
            <a:bgClr>
              <a:srgbClr val="000000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7822" name="Rectangle 158">
            <a:extLst>
              <a:ext uri="{FF2B5EF4-FFF2-40B4-BE49-F238E27FC236}">
                <a16:creationId xmlns:a16="http://schemas.microsoft.com/office/drawing/2014/main" id="{678A0EC5-09E9-56DB-3E8F-38D6B21EA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8075" y="3662364"/>
            <a:ext cx="190500" cy="206375"/>
          </a:xfrm>
          <a:prstGeom prst="rect">
            <a:avLst/>
          </a:prstGeom>
          <a:pattFill prst="pct90">
            <a:fgClr>
              <a:srgbClr val="FFFFFF"/>
            </a:fgClr>
            <a:bgClr>
              <a:srgbClr val="000000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7823" name="Line 159">
            <a:extLst>
              <a:ext uri="{FF2B5EF4-FFF2-40B4-BE49-F238E27FC236}">
                <a16:creationId xmlns:a16="http://schemas.microsoft.com/office/drawing/2014/main" id="{F45BF5C0-AE8F-AC42-2024-484E1F058A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78600" y="4151313"/>
            <a:ext cx="3508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7824" name="Arc 160">
            <a:extLst>
              <a:ext uri="{FF2B5EF4-FFF2-40B4-BE49-F238E27FC236}">
                <a16:creationId xmlns:a16="http://schemas.microsoft.com/office/drawing/2014/main" id="{DA51B10A-638D-1E5A-72A3-80AAE66DB9C7}"/>
              </a:ext>
            </a:extLst>
          </p:cNvPr>
          <p:cNvSpPr>
            <a:spLocks/>
          </p:cNvSpPr>
          <p:nvPr/>
        </p:nvSpPr>
        <p:spPr bwMode="auto">
          <a:xfrm>
            <a:off x="6562726" y="4013200"/>
            <a:ext cx="34925" cy="65088"/>
          </a:xfrm>
          <a:custGeom>
            <a:avLst/>
            <a:gdLst>
              <a:gd name="G0" fmla="+- 8296 0 0"/>
              <a:gd name="G1" fmla="+- 0 0 0"/>
              <a:gd name="G2" fmla="+- 21600 0 0"/>
              <a:gd name="T0" fmla="*/ 11462 w 11462"/>
              <a:gd name="T1" fmla="*/ 21367 h 21600"/>
              <a:gd name="T2" fmla="*/ 0 w 11462"/>
              <a:gd name="T3" fmla="*/ 19943 h 21600"/>
              <a:gd name="T4" fmla="*/ 8296 w 11462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462" h="21600" fill="none" extrusionOk="0">
                <a:moveTo>
                  <a:pt x="11461" y="21366"/>
                </a:moveTo>
                <a:cubicBezTo>
                  <a:pt x="10413" y="21522"/>
                  <a:pt x="9355" y="21599"/>
                  <a:pt x="8296" y="21599"/>
                </a:cubicBezTo>
                <a:cubicBezTo>
                  <a:pt x="5448" y="21599"/>
                  <a:pt x="2629" y="21036"/>
                  <a:pt x="-1" y="19943"/>
                </a:cubicBezTo>
              </a:path>
              <a:path w="11462" h="21600" stroke="0" extrusionOk="0">
                <a:moveTo>
                  <a:pt x="11461" y="21366"/>
                </a:moveTo>
                <a:cubicBezTo>
                  <a:pt x="10413" y="21522"/>
                  <a:pt x="9355" y="21599"/>
                  <a:pt x="8296" y="21599"/>
                </a:cubicBezTo>
                <a:cubicBezTo>
                  <a:pt x="5448" y="21599"/>
                  <a:pt x="2629" y="21036"/>
                  <a:pt x="-1" y="19943"/>
                </a:cubicBezTo>
                <a:lnTo>
                  <a:pt x="829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7825" name="Line 161">
            <a:extLst>
              <a:ext uri="{FF2B5EF4-FFF2-40B4-BE49-F238E27FC236}">
                <a16:creationId xmlns:a16="http://schemas.microsoft.com/office/drawing/2014/main" id="{C4F9D725-472A-B58C-63BB-2B42853E5A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78600" y="4049713"/>
            <a:ext cx="0" cy="101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7826" name="Rectangle 162">
            <a:extLst>
              <a:ext uri="{FF2B5EF4-FFF2-40B4-BE49-F238E27FC236}">
                <a16:creationId xmlns:a16="http://schemas.microsoft.com/office/drawing/2014/main" id="{34A2EA6A-CBD8-EDCA-C158-3168C4300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5538" y="4221164"/>
            <a:ext cx="95250" cy="10477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7827" name="Line 163">
            <a:extLst>
              <a:ext uri="{FF2B5EF4-FFF2-40B4-BE49-F238E27FC236}">
                <a16:creationId xmlns:a16="http://schemas.microsoft.com/office/drawing/2014/main" id="{F14B5088-A899-B635-D8FD-C5B056523AE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6476" y="2716213"/>
            <a:ext cx="349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7828" name="Line 164">
            <a:extLst>
              <a:ext uri="{FF2B5EF4-FFF2-40B4-BE49-F238E27FC236}">
                <a16:creationId xmlns:a16="http://schemas.microsoft.com/office/drawing/2014/main" id="{3BE65EDC-7B20-51E2-6D46-2495F97881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91276" y="2716213"/>
            <a:ext cx="349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7829" name="Line 165">
            <a:extLst>
              <a:ext uri="{FF2B5EF4-FFF2-40B4-BE49-F238E27FC236}">
                <a16:creationId xmlns:a16="http://schemas.microsoft.com/office/drawing/2014/main" id="{C0009072-3407-6E66-FD25-F270048FDA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64550" y="2400300"/>
            <a:ext cx="587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7830" name="Line 166">
            <a:extLst>
              <a:ext uri="{FF2B5EF4-FFF2-40B4-BE49-F238E27FC236}">
                <a16:creationId xmlns:a16="http://schemas.microsoft.com/office/drawing/2014/main" id="{EA37D5E9-81A9-71D6-E149-55CA1BB5931E}"/>
              </a:ext>
            </a:extLst>
          </p:cNvPr>
          <p:cNvSpPr>
            <a:spLocks noChangeShapeType="1"/>
          </p:cNvSpPr>
          <p:nvPr/>
        </p:nvSpPr>
        <p:spPr bwMode="auto">
          <a:xfrm>
            <a:off x="8464550" y="2463800"/>
            <a:ext cx="587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7831" name="Line 167">
            <a:extLst>
              <a:ext uri="{FF2B5EF4-FFF2-40B4-BE49-F238E27FC236}">
                <a16:creationId xmlns:a16="http://schemas.microsoft.com/office/drawing/2014/main" id="{BC418CF8-1A2C-8C47-EE88-04709E2955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66275" y="5457825"/>
            <a:ext cx="0" cy="50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7832" name="Line 168">
            <a:extLst>
              <a:ext uri="{FF2B5EF4-FFF2-40B4-BE49-F238E27FC236}">
                <a16:creationId xmlns:a16="http://schemas.microsoft.com/office/drawing/2014/main" id="{89F43895-B1A8-6657-43E3-D72FC9104E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64713" y="5445125"/>
            <a:ext cx="0" cy="50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7833" name="Freeform 169">
            <a:extLst>
              <a:ext uri="{FF2B5EF4-FFF2-40B4-BE49-F238E27FC236}">
                <a16:creationId xmlns:a16="http://schemas.microsoft.com/office/drawing/2014/main" id="{FE482C58-56FB-9EB4-DE2F-235A08AA3DCD}"/>
              </a:ext>
            </a:extLst>
          </p:cNvPr>
          <p:cNvSpPr>
            <a:spLocks/>
          </p:cNvSpPr>
          <p:nvPr/>
        </p:nvSpPr>
        <p:spPr bwMode="auto">
          <a:xfrm>
            <a:off x="6742114" y="2311400"/>
            <a:ext cx="26987" cy="3481388"/>
          </a:xfrm>
          <a:custGeom>
            <a:avLst/>
            <a:gdLst>
              <a:gd name="T0" fmla="*/ 0 w 17"/>
              <a:gd name="T1" fmla="*/ 0 h 2193"/>
              <a:gd name="T2" fmla="*/ 16 w 17"/>
              <a:gd name="T3" fmla="*/ 0 h 2193"/>
              <a:gd name="T4" fmla="*/ 16 w 17"/>
              <a:gd name="T5" fmla="*/ 2192 h 2193"/>
              <a:gd name="T6" fmla="*/ 0 w 17"/>
              <a:gd name="T7" fmla="*/ 2192 h 2193"/>
              <a:gd name="T8" fmla="*/ 0 w 17"/>
              <a:gd name="T9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2193">
                <a:moveTo>
                  <a:pt x="0" y="0"/>
                </a:moveTo>
                <a:lnTo>
                  <a:pt x="16" y="0"/>
                </a:lnTo>
                <a:lnTo>
                  <a:pt x="16" y="2192"/>
                </a:lnTo>
                <a:lnTo>
                  <a:pt x="0" y="2192"/>
                </a:lnTo>
                <a:lnTo>
                  <a:pt x="0" y="0"/>
                </a:lnTo>
              </a:path>
            </a:pathLst>
          </a:custGeom>
          <a:pattFill prst="pct75">
            <a:fgClr>
              <a:srgbClr val="FFFFFF"/>
            </a:fgClr>
            <a:bgClr>
              <a:srgbClr val="000000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18100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>
            <a:extLst>
              <a:ext uri="{FF2B5EF4-FFF2-40B4-BE49-F238E27FC236}">
                <a16:creationId xmlns:a16="http://schemas.microsoft.com/office/drawing/2014/main" id="{D0D9B76D-9B70-2173-8CF4-45D1078638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Group B</a:t>
            </a:r>
          </a:p>
        </p:txBody>
      </p:sp>
      <p:sp>
        <p:nvSpPr>
          <p:cNvPr id="499715" name="Rectangle 3">
            <a:extLst>
              <a:ext uri="{FF2B5EF4-FFF2-40B4-BE49-F238E27FC236}">
                <a16:creationId xmlns:a16="http://schemas.microsoft.com/office/drawing/2014/main" id="{E5EC947B-99E6-8782-7C29-740DA2D37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7938" y="1265239"/>
            <a:ext cx="235642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99716" name="Freeform 4">
            <a:extLst>
              <a:ext uri="{FF2B5EF4-FFF2-40B4-BE49-F238E27FC236}">
                <a16:creationId xmlns:a16="http://schemas.microsoft.com/office/drawing/2014/main" id="{404543E5-5537-CAB5-A3AB-245B3BF92F7C}"/>
              </a:ext>
            </a:extLst>
          </p:cNvPr>
          <p:cNvSpPr>
            <a:spLocks/>
          </p:cNvSpPr>
          <p:nvPr/>
        </p:nvSpPr>
        <p:spPr bwMode="auto">
          <a:xfrm>
            <a:off x="2271713" y="3979863"/>
            <a:ext cx="823912" cy="501650"/>
          </a:xfrm>
          <a:custGeom>
            <a:avLst/>
            <a:gdLst>
              <a:gd name="T0" fmla="*/ 0 w 519"/>
              <a:gd name="T1" fmla="*/ 0 h 316"/>
              <a:gd name="T2" fmla="*/ 518 w 519"/>
              <a:gd name="T3" fmla="*/ 0 h 316"/>
              <a:gd name="T4" fmla="*/ 518 w 519"/>
              <a:gd name="T5" fmla="*/ 315 h 316"/>
              <a:gd name="T6" fmla="*/ 0 w 519"/>
              <a:gd name="T7" fmla="*/ 315 h 316"/>
              <a:gd name="T8" fmla="*/ 0 w 519"/>
              <a:gd name="T9" fmla="*/ 0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9" h="316">
                <a:moveTo>
                  <a:pt x="0" y="0"/>
                </a:moveTo>
                <a:lnTo>
                  <a:pt x="518" y="0"/>
                </a:lnTo>
                <a:lnTo>
                  <a:pt x="518" y="315"/>
                </a:lnTo>
                <a:lnTo>
                  <a:pt x="0" y="315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99717" name="Group 5">
            <a:extLst>
              <a:ext uri="{FF2B5EF4-FFF2-40B4-BE49-F238E27FC236}">
                <a16:creationId xmlns:a16="http://schemas.microsoft.com/office/drawing/2014/main" id="{2C566EE2-9A49-5D22-3918-58B3472B3F38}"/>
              </a:ext>
            </a:extLst>
          </p:cNvPr>
          <p:cNvGrpSpPr>
            <a:grpSpLocks/>
          </p:cNvGrpSpPr>
          <p:nvPr/>
        </p:nvGrpSpPr>
        <p:grpSpPr bwMode="auto">
          <a:xfrm>
            <a:off x="4467226" y="2908301"/>
            <a:ext cx="415925" cy="582613"/>
            <a:chOff x="1854" y="1832"/>
            <a:chExt cx="262" cy="367"/>
          </a:xfrm>
        </p:grpSpPr>
        <p:grpSp>
          <p:nvGrpSpPr>
            <p:cNvPr id="499718" name="Group 6">
              <a:extLst>
                <a:ext uri="{FF2B5EF4-FFF2-40B4-BE49-F238E27FC236}">
                  <a16:creationId xmlns:a16="http://schemas.microsoft.com/office/drawing/2014/main" id="{9AF513AF-0683-838B-82B4-FEFDCA89B0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4" y="1832"/>
              <a:ext cx="262" cy="367"/>
              <a:chOff x="1854" y="1832"/>
              <a:chExt cx="262" cy="367"/>
            </a:xfrm>
          </p:grpSpPr>
          <p:sp>
            <p:nvSpPr>
              <p:cNvPr id="499719" name="Freeform 7">
                <a:extLst>
                  <a:ext uri="{FF2B5EF4-FFF2-40B4-BE49-F238E27FC236}">
                    <a16:creationId xmlns:a16="http://schemas.microsoft.com/office/drawing/2014/main" id="{201CA3C6-6479-2C7E-F654-24D231AA61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4" y="1900"/>
                <a:ext cx="141" cy="299"/>
              </a:xfrm>
              <a:custGeom>
                <a:avLst/>
                <a:gdLst>
                  <a:gd name="T0" fmla="*/ 0 w 141"/>
                  <a:gd name="T1" fmla="*/ 0 h 299"/>
                  <a:gd name="T2" fmla="*/ 140 w 141"/>
                  <a:gd name="T3" fmla="*/ 69 h 299"/>
                  <a:gd name="T4" fmla="*/ 140 w 141"/>
                  <a:gd name="T5" fmla="*/ 298 h 299"/>
                  <a:gd name="T6" fmla="*/ 0 w 141"/>
                  <a:gd name="T7" fmla="*/ 218 h 299"/>
                  <a:gd name="T8" fmla="*/ 0 w 141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299">
                    <a:moveTo>
                      <a:pt x="0" y="0"/>
                    </a:moveTo>
                    <a:lnTo>
                      <a:pt x="140" y="69"/>
                    </a:lnTo>
                    <a:lnTo>
                      <a:pt x="140" y="298"/>
                    </a:lnTo>
                    <a:lnTo>
                      <a:pt x="0" y="218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720" name="Freeform 8">
                <a:extLst>
                  <a:ext uri="{FF2B5EF4-FFF2-40B4-BE49-F238E27FC236}">
                    <a16:creationId xmlns:a16="http://schemas.microsoft.com/office/drawing/2014/main" id="{CAC76BBB-F330-3F21-CEB3-02A4AB92E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4" y="1900"/>
                <a:ext cx="122" cy="299"/>
              </a:xfrm>
              <a:custGeom>
                <a:avLst/>
                <a:gdLst>
                  <a:gd name="T0" fmla="*/ 121 w 122"/>
                  <a:gd name="T1" fmla="*/ 0 h 299"/>
                  <a:gd name="T2" fmla="*/ 121 w 122"/>
                  <a:gd name="T3" fmla="*/ 218 h 299"/>
                  <a:gd name="T4" fmla="*/ 0 w 122"/>
                  <a:gd name="T5" fmla="*/ 298 h 299"/>
                  <a:gd name="T6" fmla="*/ 0 w 122"/>
                  <a:gd name="T7" fmla="*/ 58 h 299"/>
                  <a:gd name="T8" fmla="*/ 121 w 122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299">
                    <a:moveTo>
                      <a:pt x="121" y="0"/>
                    </a:moveTo>
                    <a:lnTo>
                      <a:pt x="121" y="218"/>
                    </a:lnTo>
                    <a:lnTo>
                      <a:pt x="0" y="298"/>
                    </a:lnTo>
                    <a:lnTo>
                      <a:pt x="0" y="58"/>
                    </a:lnTo>
                    <a:lnTo>
                      <a:pt x="121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721" name="Freeform 9">
                <a:extLst>
                  <a:ext uri="{FF2B5EF4-FFF2-40B4-BE49-F238E27FC236}">
                    <a16:creationId xmlns:a16="http://schemas.microsoft.com/office/drawing/2014/main" id="{CA546373-E7BA-794C-DAC4-9C50FA0A5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4" y="1832"/>
                <a:ext cx="262" cy="138"/>
              </a:xfrm>
              <a:custGeom>
                <a:avLst/>
                <a:gdLst>
                  <a:gd name="T0" fmla="*/ 0 w 262"/>
                  <a:gd name="T1" fmla="*/ 68 h 138"/>
                  <a:gd name="T2" fmla="*/ 120 w 262"/>
                  <a:gd name="T3" fmla="*/ 0 h 138"/>
                  <a:gd name="T4" fmla="*/ 261 w 262"/>
                  <a:gd name="T5" fmla="*/ 68 h 138"/>
                  <a:gd name="T6" fmla="*/ 140 w 262"/>
                  <a:gd name="T7" fmla="*/ 137 h 138"/>
                  <a:gd name="T8" fmla="*/ 9 w 262"/>
                  <a:gd name="T9" fmla="*/ 68 h 138"/>
                  <a:gd name="T10" fmla="*/ 0 w 262"/>
                  <a:gd name="T11" fmla="*/ 6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2" h="138">
                    <a:moveTo>
                      <a:pt x="0" y="68"/>
                    </a:moveTo>
                    <a:lnTo>
                      <a:pt x="120" y="0"/>
                    </a:lnTo>
                    <a:lnTo>
                      <a:pt x="261" y="68"/>
                    </a:lnTo>
                    <a:lnTo>
                      <a:pt x="140" y="137"/>
                    </a:lnTo>
                    <a:lnTo>
                      <a:pt x="9" y="68"/>
                    </a:lnTo>
                    <a:lnTo>
                      <a:pt x="0" y="6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99722" name="Oval 10">
              <a:extLst>
                <a:ext uri="{FF2B5EF4-FFF2-40B4-BE49-F238E27FC236}">
                  <a16:creationId xmlns:a16="http://schemas.microsoft.com/office/drawing/2014/main" id="{8D7676A6-6882-F0F5-DF76-74C53E212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4" y="1973"/>
              <a:ext cx="25" cy="3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9723" name="Oval 11">
              <a:extLst>
                <a:ext uri="{FF2B5EF4-FFF2-40B4-BE49-F238E27FC236}">
                  <a16:creationId xmlns:a16="http://schemas.microsoft.com/office/drawing/2014/main" id="{4138518C-DD62-145B-8505-F2D850811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2" y="1996"/>
              <a:ext cx="23" cy="3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9724" name="Oval 12">
              <a:extLst>
                <a:ext uri="{FF2B5EF4-FFF2-40B4-BE49-F238E27FC236}">
                  <a16:creationId xmlns:a16="http://schemas.microsoft.com/office/drawing/2014/main" id="{734C1806-14E5-32E0-BF72-13782CF7DA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4" y="2053"/>
              <a:ext cx="25" cy="3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9725" name="Oval 13">
              <a:extLst>
                <a:ext uri="{FF2B5EF4-FFF2-40B4-BE49-F238E27FC236}">
                  <a16:creationId xmlns:a16="http://schemas.microsoft.com/office/drawing/2014/main" id="{695CFD9A-7175-2537-3408-3E513052C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2" y="2076"/>
              <a:ext cx="23" cy="3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99726" name="Group 14">
            <a:extLst>
              <a:ext uri="{FF2B5EF4-FFF2-40B4-BE49-F238E27FC236}">
                <a16:creationId xmlns:a16="http://schemas.microsoft.com/office/drawing/2014/main" id="{90AD57B3-9EFB-2666-E5BE-D33C8107FB63}"/>
              </a:ext>
            </a:extLst>
          </p:cNvPr>
          <p:cNvGrpSpPr>
            <a:grpSpLocks/>
          </p:cNvGrpSpPr>
          <p:nvPr/>
        </p:nvGrpSpPr>
        <p:grpSpPr bwMode="auto">
          <a:xfrm>
            <a:off x="4481514" y="3743325"/>
            <a:ext cx="415925" cy="584200"/>
            <a:chOff x="1863" y="2358"/>
            <a:chExt cx="262" cy="368"/>
          </a:xfrm>
        </p:grpSpPr>
        <p:grpSp>
          <p:nvGrpSpPr>
            <p:cNvPr id="499727" name="Group 15">
              <a:extLst>
                <a:ext uri="{FF2B5EF4-FFF2-40B4-BE49-F238E27FC236}">
                  <a16:creationId xmlns:a16="http://schemas.microsoft.com/office/drawing/2014/main" id="{7570401E-0C9C-FA88-459F-A764752460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3" y="2358"/>
              <a:ext cx="262" cy="368"/>
              <a:chOff x="1863" y="2358"/>
              <a:chExt cx="262" cy="368"/>
            </a:xfrm>
          </p:grpSpPr>
          <p:sp>
            <p:nvSpPr>
              <p:cNvPr id="499728" name="Freeform 16">
                <a:extLst>
                  <a:ext uri="{FF2B5EF4-FFF2-40B4-BE49-F238E27FC236}">
                    <a16:creationId xmlns:a16="http://schemas.microsoft.com/office/drawing/2014/main" id="{17F7BF84-2B93-48A4-ADDD-B913DDA472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3" y="2427"/>
                <a:ext cx="141" cy="299"/>
              </a:xfrm>
              <a:custGeom>
                <a:avLst/>
                <a:gdLst>
                  <a:gd name="T0" fmla="*/ 0 w 141"/>
                  <a:gd name="T1" fmla="*/ 0 h 299"/>
                  <a:gd name="T2" fmla="*/ 140 w 141"/>
                  <a:gd name="T3" fmla="*/ 80 h 299"/>
                  <a:gd name="T4" fmla="*/ 140 w 141"/>
                  <a:gd name="T5" fmla="*/ 298 h 299"/>
                  <a:gd name="T6" fmla="*/ 0 w 141"/>
                  <a:gd name="T7" fmla="*/ 218 h 299"/>
                  <a:gd name="T8" fmla="*/ 0 w 141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299">
                    <a:moveTo>
                      <a:pt x="0" y="0"/>
                    </a:moveTo>
                    <a:lnTo>
                      <a:pt x="140" y="80"/>
                    </a:lnTo>
                    <a:lnTo>
                      <a:pt x="140" y="298"/>
                    </a:lnTo>
                    <a:lnTo>
                      <a:pt x="0" y="218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729" name="Freeform 17">
                <a:extLst>
                  <a:ext uri="{FF2B5EF4-FFF2-40B4-BE49-F238E27FC236}">
                    <a16:creationId xmlns:a16="http://schemas.microsoft.com/office/drawing/2014/main" id="{9D9D313E-0328-F035-B34A-F1FFD0260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3" y="2427"/>
                <a:ext cx="122" cy="299"/>
              </a:xfrm>
              <a:custGeom>
                <a:avLst/>
                <a:gdLst>
                  <a:gd name="T0" fmla="*/ 121 w 122"/>
                  <a:gd name="T1" fmla="*/ 0 h 299"/>
                  <a:gd name="T2" fmla="*/ 121 w 122"/>
                  <a:gd name="T3" fmla="*/ 218 h 299"/>
                  <a:gd name="T4" fmla="*/ 0 w 122"/>
                  <a:gd name="T5" fmla="*/ 298 h 299"/>
                  <a:gd name="T6" fmla="*/ 0 w 122"/>
                  <a:gd name="T7" fmla="*/ 69 h 299"/>
                  <a:gd name="T8" fmla="*/ 121 w 122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299">
                    <a:moveTo>
                      <a:pt x="121" y="0"/>
                    </a:moveTo>
                    <a:lnTo>
                      <a:pt x="121" y="218"/>
                    </a:lnTo>
                    <a:lnTo>
                      <a:pt x="0" y="298"/>
                    </a:lnTo>
                    <a:lnTo>
                      <a:pt x="0" y="69"/>
                    </a:lnTo>
                    <a:lnTo>
                      <a:pt x="121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730" name="Freeform 18">
                <a:extLst>
                  <a:ext uri="{FF2B5EF4-FFF2-40B4-BE49-F238E27FC236}">
                    <a16:creationId xmlns:a16="http://schemas.microsoft.com/office/drawing/2014/main" id="{029B0B96-DBBA-F9A7-CAE5-08858263B4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3" y="2358"/>
                <a:ext cx="262" cy="150"/>
              </a:xfrm>
              <a:custGeom>
                <a:avLst/>
                <a:gdLst>
                  <a:gd name="T0" fmla="*/ 0 w 262"/>
                  <a:gd name="T1" fmla="*/ 69 h 150"/>
                  <a:gd name="T2" fmla="*/ 121 w 262"/>
                  <a:gd name="T3" fmla="*/ 0 h 150"/>
                  <a:gd name="T4" fmla="*/ 261 w 262"/>
                  <a:gd name="T5" fmla="*/ 69 h 150"/>
                  <a:gd name="T6" fmla="*/ 140 w 262"/>
                  <a:gd name="T7" fmla="*/ 149 h 150"/>
                  <a:gd name="T8" fmla="*/ 9 w 262"/>
                  <a:gd name="T9" fmla="*/ 69 h 150"/>
                  <a:gd name="T10" fmla="*/ 0 w 262"/>
                  <a:gd name="T11" fmla="*/ 6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2" h="150">
                    <a:moveTo>
                      <a:pt x="0" y="69"/>
                    </a:moveTo>
                    <a:lnTo>
                      <a:pt x="121" y="0"/>
                    </a:lnTo>
                    <a:lnTo>
                      <a:pt x="261" y="69"/>
                    </a:lnTo>
                    <a:lnTo>
                      <a:pt x="140" y="149"/>
                    </a:lnTo>
                    <a:lnTo>
                      <a:pt x="9" y="69"/>
                    </a:lnTo>
                    <a:lnTo>
                      <a:pt x="0" y="69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99731" name="Oval 19">
              <a:extLst>
                <a:ext uri="{FF2B5EF4-FFF2-40B4-BE49-F238E27FC236}">
                  <a16:creationId xmlns:a16="http://schemas.microsoft.com/office/drawing/2014/main" id="{67484FF2-FB95-D9A9-F476-B20EB696C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4" y="2500"/>
              <a:ext cx="25" cy="3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9732" name="Oval 20">
              <a:extLst>
                <a:ext uri="{FF2B5EF4-FFF2-40B4-BE49-F238E27FC236}">
                  <a16:creationId xmlns:a16="http://schemas.microsoft.com/office/drawing/2014/main" id="{87E5CEAC-F36D-DD31-5190-847E614C8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2" y="2569"/>
              <a:ext cx="24" cy="31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9733" name="Oval 21">
              <a:extLst>
                <a:ext uri="{FF2B5EF4-FFF2-40B4-BE49-F238E27FC236}">
                  <a16:creationId xmlns:a16="http://schemas.microsoft.com/office/drawing/2014/main" id="{74548E6D-982A-F0D5-E883-3D980A7C0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" y="2637"/>
              <a:ext cx="24" cy="3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9734" name="Oval 22">
            <a:extLst>
              <a:ext uri="{FF2B5EF4-FFF2-40B4-BE49-F238E27FC236}">
                <a16:creationId xmlns:a16="http://schemas.microsoft.com/office/drawing/2014/main" id="{2E1FC89C-4DF2-D6D9-C73F-99D195C79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1625" y="2222501"/>
            <a:ext cx="660400" cy="48736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9735" name="Oval 23">
            <a:extLst>
              <a:ext uri="{FF2B5EF4-FFF2-40B4-BE49-F238E27FC236}">
                <a16:creationId xmlns:a16="http://schemas.microsoft.com/office/drawing/2014/main" id="{EC2E600C-483A-BEFC-467E-EA33D77B2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3463" y="1895475"/>
            <a:ext cx="660400" cy="32385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9736" name="Oval 24">
            <a:extLst>
              <a:ext uri="{FF2B5EF4-FFF2-40B4-BE49-F238E27FC236}">
                <a16:creationId xmlns:a16="http://schemas.microsoft.com/office/drawing/2014/main" id="{73898A33-7A64-7BF1-3C97-417F4C5AE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575" y="3368676"/>
            <a:ext cx="660400" cy="48736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9737" name="Oval 25">
            <a:extLst>
              <a:ext uri="{FF2B5EF4-FFF2-40B4-BE49-F238E27FC236}">
                <a16:creationId xmlns:a16="http://schemas.microsoft.com/office/drawing/2014/main" id="{26D0E337-2EE4-AC93-DAD6-145CB25E7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275" y="4514851"/>
            <a:ext cx="660400" cy="4857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9738" name="Oval 26">
            <a:extLst>
              <a:ext uri="{FF2B5EF4-FFF2-40B4-BE49-F238E27FC236}">
                <a16:creationId xmlns:a16="http://schemas.microsoft.com/office/drawing/2014/main" id="{3D5589D5-737D-AB20-38DD-9000BACC7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4463" y="5495926"/>
            <a:ext cx="658812" cy="48736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99739" name="Group 27">
            <a:extLst>
              <a:ext uri="{FF2B5EF4-FFF2-40B4-BE49-F238E27FC236}">
                <a16:creationId xmlns:a16="http://schemas.microsoft.com/office/drawing/2014/main" id="{4ADACAEA-5CD4-4040-5A28-19C7E09AF761}"/>
              </a:ext>
            </a:extLst>
          </p:cNvPr>
          <p:cNvGrpSpPr>
            <a:grpSpLocks/>
          </p:cNvGrpSpPr>
          <p:nvPr/>
        </p:nvGrpSpPr>
        <p:grpSpPr bwMode="auto">
          <a:xfrm>
            <a:off x="4171951" y="2709864"/>
            <a:ext cx="1071563" cy="2135187"/>
            <a:chOff x="1668" y="1707"/>
            <a:chExt cx="675" cy="1345"/>
          </a:xfrm>
        </p:grpSpPr>
        <p:sp>
          <p:nvSpPr>
            <p:cNvPr id="499740" name="Arc 28">
              <a:extLst>
                <a:ext uri="{FF2B5EF4-FFF2-40B4-BE49-F238E27FC236}">
                  <a16:creationId xmlns:a16="http://schemas.microsoft.com/office/drawing/2014/main" id="{0D2325F9-98AA-7055-47AF-EDD364679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5" y="1707"/>
              <a:ext cx="338" cy="34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537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04" y="0"/>
                    <a:pt x="21565" y="9632"/>
                    <a:pt x="21599" y="21537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04" y="0"/>
                    <a:pt x="21565" y="9632"/>
                    <a:pt x="21599" y="2153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741" name="Arc 29">
              <a:extLst>
                <a:ext uri="{FF2B5EF4-FFF2-40B4-BE49-F238E27FC236}">
                  <a16:creationId xmlns:a16="http://schemas.microsoft.com/office/drawing/2014/main" id="{98061CFB-D85C-AAD2-AB68-A7FCC3F81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8" y="1707"/>
              <a:ext cx="338" cy="67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68 h 21600"/>
                <a:gd name="T2" fmla="*/ 21536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68"/>
                  </a:moveTo>
                  <a:cubicBezTo>
                    <a:pt x="17" y="9676"/>
                    <a:pt x="9644" y="35"/>
                    <a:pt x="21536" y="0"/>
                  </a:cubicBezTo>
                </a:path>
                <a:path w="21600" h="21600" stroke="0" extrusionOk="0">
                  <a:moveTo>
                    <a:pt x="0" y="21568"/>
                  </a:moveTo>
                  <a:cubicBezTo>
                    <a:pt x="17" y="9676"/>
                    <a:pt x="9644" y="35"/>
                    <a:pt x="21536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742" name="Arc 30">
              <a:extLst>
                <a:ext uri="{FF2B5EF4-FFF2-40B4-BE49-F238E27FC236}">
                  <a16:creationId xmlns:a16="http://schemas.microsoft.com/office/drawing/2014/main" id="{915C423E-980F-6A8E-2DDC-FB63DC89D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8" y="2379"/>
              <a:ext cx="338" cy="673"/>
            </a:xfrm>
            <a:custGeom>
              <a:avLst/>
              <a:gdLst>
                <a:gd name="G0" fmla="+- 21600 0 0"/>
                <a:gd name="G1" fmla="+- 32 0 0"/>
                <a:gd name="G2" fmla="+- 21600 0 0"/>
                <a:gd name="T0" fmla="*/ 21600 w 21600"/>
                <a:gd name="T1" fmla="*/ 21632 h 21632"/>
                <a:gd name="T2" fmla="*/ 0 w 21600"/>
                <a:gd name="T3" fmla="*/ 0 h 21632"/>
                <a:gd name="T4" fmla="*/ 21600 w 21600"/>
                <a:gd name="T5" fmla="*/ 32 h 21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32" fill="none" extrusionOk="0">
                  <a:moveTo>
                    <a:pt x="21600" y="21631"/>
                  </a:moveTo>
                  <a:cubicBezTo>
                    <a:pt x="9670" y="21632"/>
                    <a:pt x="0" y="11961"/>
                    <a:pt x="0" y="32"/>
                  </a:cubicBezTo>
                  <a:cubicBezTo>
                    <a:pt x="0" y="21"/>
                    <a:pt x="0" y="10"/>
                    <a:pt x="0" y="0"/>
                  </a:cubicBezTo>
                </a:path>
                <a:path w="21600" h="21632" stroke="0" extrusionOk="0">
                  <a:moveTo>
                    <a:pt x="21600" y="21631"/>
                  </a:moveTo>
                  <a:cubicBezTo>
                    <a:pt x="9670" y="21632"/>
                    <a:pt x="0" y="11961"/>
                    <a:pt x="0" y="32"/>
                  </a:cubicBezTo>
                  <a:cubicBezTo>
                    <a:pt x="0" y="21"/>
                    <a:pt x="0" y="10"/>
                    <a:pt x="0" y="0"/>
                  </a:cubicBezTo>
                  <a:lnTo>
                    <a:pt x="21600" y="32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743" name="Arc 31">
              <a:extLst>
                <a:ext uri="{FF2B5EF4-FFF2-40B4-BE49-F238E27FC236}">
                  <a16:creationId xmlns:a16="http://schemas.microsoft.com/office/drawing/2014/main" id="{33F90786-FBA5-9303-73D0-5A564BA7E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5" y="2711"/>
              <a:ext cx="338" cy="341"/>
            </a:xfrm>
            <a:custGeom>
              <a:avLst/>
              <a:gdLst>
                <a:gd name="G0" fmla="+- 0 0 0"/>
                <a:gd name="G1" fmla="+- 63 0 0"/>
                <a:gd name="G2" fmla="+- 21600 0 0"/>
                <a:gd name="T0" fmla="*/ 21600 w 21600"/>
                <a:gd name="T1" fmla="*/ 0 h 21663"/>
                <a:gd name="T2" fmla="*/ 0 w 21600"/>
                <a:gd name="T3" fmla="*/ 21663 h 21663"/>
                <a:gd name="T4" fmla="*/ 0 w 21600"/>
                <a:gd name="T5" fmla="*/ 63 h 21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63" fill="none" extrusionOk="0">
                  <a:moveTo>
                    <a:pt x="21599" y="0"/>
                  </a:moveTo>
                  <a:cubicBezTo>
                    <a:pt x="21599" y="21"/>
                    <a:pt x="21600" y="42"/>
                    <a:pt x="21600" y="63"/>
                  </a:cubicBezTo>
                  <a:cubicBezTo>
                    <a:pt x="21600" y="11992"/>
                    <a:pt x="11929" y="21663"/>
                    <a:pt x="-1" y="21663"/>
                  </a:cubicBezTo>
                </a:path>
                <a:path w="21600" h="21663" stroke="0" extrusionOk="0">
                  <a:moveTo>
                    <a:pt x="21599" y="0"/>
                  </a:moveTo>
                  <a:cubicBezTo>
                    <a:pt x="21599" y="21"/>
                    <a:pt x="21600" y="42"/>
                    <a:pt x="21600" y="63"/>
                  </a:cubicBezTo>
                  <a:cubicBezTo>
                    <a:pt x="21600" y="11992"/>
                    <a:pt x="11929" y="21663"/>
                    <a:pt x="-1" y="21663"/>
                  </a:cubicBezTo>
                  <a:lnTo>
                    <a:pt x="0" y="63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9744" name="Arc 32">
            <a:extLst>
              <a:ext uri="{FF2B5EF4-FFF2-40B4-BE49-F238E27FC236}">
                <a16:creationId xmlns:a16="http://schemas.microsoft.com/office/drawing/2014/main" id="{39EA1FC3-EA84-FE05-A549-3D1717A67CDB}"/>
              </a:ext>
            </a:extLst>
          </p:cNvPr>
          <p:cNvSpPr>
            <a:spLocks/>
          </p:cNvSpPr>
          <p:nvPr/>
        </p:nvSpPr>
        <p:spPr bwMode="auto">
          <a:xfrm>
            <a:off x="5238751" y="3203575"/>
            <a:ext cx="671513" cy="495300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549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549" y="21599"/>
                </a:moveTo>
                <a:cubicBezTo>
                  <a:pt x="9639" y="21571"/>
                  <a:pt x="-1" y="11909"/>
                  <a:pt x="-1" y="-1"/>
                </a:cubicBezTo>
              </a:path>
              <a:path w="21600" h="21600" stroke="0" extrusionOk="0">
                <a:moveTo>
                  <a:pt x="21549" y="21599"/>
                </a:moveTo>
                <a:cubicBezTo>
                  <a:pt x="9639" y="21571"/>
                  <a:pt x="-1" y="11909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745" name="Arc 33">
            <a:extLst>
              <a:ext uri="{FF2B5EF4-FFF2-40B4-BE49-F238E27FC236}">
                <a16:creationId xmlns:a16="http://schemas.microsoft.com/office/drawing/2014/main" id="{F3B781F3-D66D-64EF-4566-311AA39E35EF}"/>
              </a:ext>
            </a:extLst>
          </p:cNvPr>
          <p:cNvSpPr>
            <a:spLocks/>
          </p:cNvSpPr>
          <p:nvPr/>
        </p:nvSpPr>
        <p:spPr bwMode="auto">
          <a:xfrm>
            <a:off x="5240339" y="3854450"/>
            <a:ext cx="669925" cy="495300"/>
          </a:xfrm>
          <a:custGeom>
            <a:avLst/>
            <a:gdLst>
              <a:gd name="G0" fmla="+- 21596 0 0"/>
              <a:gd name="G1" fmla="+- 21600 0 0"/>
              <a:gd name="G2" fmla="+- 21600 0 0"/>
              <a:gd name="T0" fmla="*/ 0 w 21596"/>
              <a:gd name="T1" fmla="*/ 21185 h 21600"/>
              <a:gd name="T2" fmla="*/ 21545 w 21596"/>
              <a:gd name="T3" fmla="*/ 0 h 21600"/>
              <a:gd name="T4" fmla="*/ 21596 w 2159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6" h="21600" fill="none" extrusionOk="0">
                <a:moveTo>
                  <a:pt x="-1" y="21184"/>
                </a:moveTo>
                <a:cubicBezTo>
                  <a:pt x="225" y="9439"/>
                  <a:pt x="9797" y="27"/>
                  <a:pt x="21545" y="0"/>
                </a:cubicBezTo>
              </a:path>
              <a:path w="21596" h="21600" stroke="0" extrusionOk="0">
                <a:moveTo>
                  <a:pt x="-1" y="21184"/>
                </a:moveTo>
                <a:cubicBezTo>
                  <a:pt x="225" y="9439"/>
                  <a:pt x="9797" y="27"/>
                  <a:pt x="21545" y="0"/>
                </a:cubicBezTo>
                <a:lnTo>
                  <a:pt x="21596" y="2160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746" name="Arc 34">
            <a:extLst>
              <a:ext uri="{FF2B5EF4-FFF2-40B4-BE49-F238E27FC236}">
                <a16:creationId xmlns:a16="http://schemas.microsoft.com/office/drawing/2014/main" id="{3370F264-5F3F-06BF-26EE-FF401D69D22A}"/>
              </a:ext>
            </a:extLst>
          </p:cNvPr>
          <p:cNvSpPr>
            <a:spLocks/>
          </p:cNvSpPr>
          <p:nvPr/>
        </p:nvSpPr>
        <p:spPr bwMode="auto">
          <a:xfrm>
            <a:off x="5907089" y="3363914"/>
            <a:ext cx="536575" cy="331787"/>
          </a:xfrm>
          <a:custGeom>
            <a:avLst/>
            <a:gdLst>
              <a:gd name="G0" fmla="+- 21596 0 0"/>
              <a:gd name="G1" fmla="+- 21600 0 0"/>
              <a:gd name="G2" fmla="+- 21600 0 0"/>
              <a:gd name="T0" fmla="*/ 0 w 21596"/>
              <a:gd name="T1" fmla="*/ 21187 h 21600"/>
              <a:gd name="T2" fmla="*/ 21532 w 21596"/>
              <a:gd name="T3" fmla="*/ 0 h 21600"/>
              <a:gd name="T4" fmla="*/ 21596 w 2159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6" h="21600" fill="none" extrusionOk="0">
                <a:moveTo>
                  <a:pt x="-1" y="21186"/>
                </a:moveTo>
                <a:cubicBezTo>
                  <a:pt x="224" y="9445"/>
                  <a:pt x="9788" y="34"/>
                  <a:pt x="21532" y="0"/>
                </a:cubicBezTo>
              </a:path>
              <a:path w="21596" h="21600" stroke="0" extrusionOk="0">
                <a:moveTo>
                  <a:pt x="-1" y="21186"/>
                </a:moveTo>
                <a:cubicBezTo>
                  <a:pt x="224" y="9445"/>
                  <a:pt x="9788" y="34"/>
                  <a:pt x="21532" y="0"/>
                </a:cubicBezTo>
                <a:lnTo>
                  <a:pt x="21596" y="2160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747" name="Arc 35">
            <a:extLst>
              <a:ext uri="{FF2B5EF4-FFF2-40B4-BE49-F238E27FC236}">
                <a16:creationId xmlns:a16="http://schemas.microsoft.com/office/drawing/2014/main" id="{55D31607-AA7F-009D-789E-E835ED9A5125}"/>
              </a:ext>
            </a:extLst>
          </p:cNvPr>
          <p:cNvSpPr>
            <a:spLocks/>
          </p:cNvSpPr>
          <p:nvPr/>
        </p:nvSpPr>
        <p:spPr bwMode="auto">
          <a:xfrm>
            <a:off x="6442075" y="3363914"/>
            <a:ext cx="611188" cy="3587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748" name="Arc 36">
            <a:extLst>
              <a:ext uri="{FF2B5EF4-FFF2-40B4-BE49-F238E27FC236}">
                <a16:creationId xmlns:a16="http://schemas.microsoft.com/office/drawing/2014/main" id="{3340EA44-75E2-EAA5-AD4C-EF9ABE1CA678}"/>
              </a:ext>
            </a:extLst>
          </p:cNvPr>
          <p:cNvSpPr>
            <a:spLocks/>
          </p:cNvSpPr>
          <p:nvPr/>
        </p:nvSpPr>
        <p:spPr bwMode="auto">
          <a:xfrm>
            <a:off x="6040439" y="3527426"/>
            <a:ext cx="403225" cy="168275"/>
          </a:xfrm>
          <a:custGeom>
            <a:avLst/>
            <a:gdLst>
              <a:gd name="G0" fmla="+- 21596 0 0"/>
              <a:gd name="G1" fmla="+- 21600 0 0"/>
              <a:gd name="G2" fmla="+- 21600 0 0"/>
              <a:gd name="T0" fmla="*/ 0 w 21596"/>
              <a:gd name="T1" fmla="*/ 21193 h 21600"/>
              <a:gd name="T2" fmla="*/ 21511 w 21596"/>
              <a:gd name="T3" fmla="*/ 0 h 21600"/>
              <a:gd name="T4" fmla="*/ 21596 w 2159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6" h="21600" fill="none" extrusionOk="0">
                <a:moveTo>
                  <a:pt x="-1" y="21192"/>
                </a:moveTo>
                <a:cubicBezTo>
                  <a:pt x="221" y="9457"/>
                  <a:pt x="9773" y="46"/>
                  <a:pt x="21511" y="0"/>
                </a:cubicBezTo>
              </a:path>
              <a:path w="21596" h="21600" stroke="0" extrusionOk="0">
                <a:moveTo>
                  <a:pt x="-1" y="21192"/>
                </a:moveTo>
                <a:cubicBezTo>
                  <a:pt x="221" y="9457"/>
                  <a:pt x="9773" y="46"/>
                  <a:pt x="21511" y="0"/>
                </a:cubicBezTo>
                <a:lnTo>
                  <a:pt x="21596" y="2160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749" name="Arc 37">
            <a:extLst>
              <a:ext uri="{FF2B5EF4-FFF2-40B4-BE49-F238E27FC236}">
                <a16:creationId xmlns:a16="http://schemas.microsoft.com/office/drawing/2014/main" id="{EF43C2C2-01CE-7580-964D-E0E781F4FE3A}"/>
              </a:ext>
            </a:extLst>
          </p:cNvPr>
          <p:cNvSpPr>
            <a:spLocks/>
          </p:cNvSpPr>
          <p:nvPr/>
        </p:nvSpPr>
        <p:spPr bwMode="auto">
          <a:xfrm>
            <a:off x="6442076" y="3527426"/>
            <a:ext cx="404813" cy="168275"/>
          </a:xfrm>
          <a:custGeom>
            <a:avLst/>
            <a:gdLst>
              <a:gd name="G0" fmla="+- 85 0 0"/>
              <a:gd name="G1" fmla="+- 21600 0 0"/>
              <a:gd name="G2" fmla="+- 21600 0 0"/>
              <a:gd name="T0" fmla="*/ 0 w 21681"/>
              <a:gd name="T1" fmla="*/ 0 h 21600"/>
              <a:gd name="T2" fmla="*/ 21681 w 21681"/>
              <a:gd name="T3" fmla="*/ 21191 h 21600"/>
              <a:gd name="T4" fmla="*/ 85 w 2168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81" h="21600" fill="none" extrusionOk="0">
                <a:moveTo>
                  <a:pt x="0" y="0"/>
                </a:moveTo>
                <a:cubicBezTo>
                  <a:pt x="28" y="0"/>
                  <a:pt x="56" y="0"/>
                  <a:pt x="85" y="0"/>
                </a:cubicBezTo>
                <a:cubicBezTo>
                  <a:pt x="11854" y="0"/>
                  <a:pt x="21458" y="9423"/>
                  <a:pt x="21681" y="21190"/>
                </a:cubicBezTo>
              </a:path>
              <a:path w="21681" h="21600" stroke="0" extrusionOk="0">
                <a:moveTo>
                  <a:pt x="0" y="0"/>
                </a:moveTo>
                <a:cubicBezTo>
                  <a:pt x="28" y="0"/>
                  <a:pt x="56" y="0"/>
                  <a:pt x="85" y="0"/>
                </a:cubicBezTo>
                <a:cubicBezTo>
                  <a:pt x="11854" y="0"/>
                  <a:pt x="21458" y="9423"/>
                  <a:pt x="21681" y="21190"/>
                </a:cubicBezTo>
                <a:lnTo>
                  <a:pt x="85" y="2160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750" name="Arc 38">
            <a:extLst>
              <a:ext uri="{FF2B5EF4-FFF2-40B4-BE49-F238E27FC236}">
                <a16:creationId xmlns:a16="http://schemas.microsoft.com/office/drawing/2014/main" id="{5FD9F6D5-79F4-3310-CB93-50F960A3F95B}"/>
              </a:ext>
            </a:extLst>
          </p:cNvPr>
          <p:cNvSpPr>
            <a:spLocks/>
          </p:cNvSpPr>
          <p:nvPr/>
        </p:nvSpPr>
        <p:spPr bwMode="auto">
          <a:xfrm>
            <a:off x="5905501" y="3852864"/>
            <a:ext cx="671513" cy="338137"/>
          </a:xfrm>
          <a:custGeom>
            <a:avLst/>
            <a:gdLst>
              <a:gd name="G0" fmla="+- 21600 0 0"/>
              <a:gd name="G1" fmla="+- 413 0 0"/>
              <a:gd name="G2" fmla="+- 21600 0 0"/>
              <a:gd name="T0" fmla="*/ 21549 w 21600"/>
              <a:gd name="T1" fmla="*/ 22013 h 22013"/>
              <a:gd name="T2" fmla="*/ 4 w 21600"/>
              <a:gd name="T3" fmla="*/ 0 h 22013"/>
              <a:gd name="T4" fmla="*/ 21600 w 21600"/>
              <a:gd name="T5" fmla="*/ 413 h 22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013" fill="none" extrusionOk="0">
                <a:moveTo>
                  <a:pt x="21549" y="22012"/>
                </a:moveTo>
                <a:cubicBezTo>
                  <a:pt x="9639" y="21984"/>
                  <a:pt x="0" y="12322"/>
                  <a:pt x="0" y="413"/>
                </a:cubicBezTo>
                <a:cubicBezTo>
                  <a:pt x="0" y="275"/>
                  <a:pt x="1" y="137"/>
                  <a:pt x="3" y="-1"/>
                </a:cubicBezTo>
              </a:path>
              <a:path w="21600" h="22013" stroke="0" extrusionOk="0">
                <a:moveTo>
                  <a:pt x="21549" y="22012"/>
                </a:moveTo>
                <a:cubicBezTo>
                  <a:pt x="9639" y="21984"/>
                  <a:pt x="0" y="12322"/>
                  <a:pt x="0" y="413"/>
                </a:cubicBezTo>
                <a:cubicBezTo>
                  <a:pt x="0" y="275"/>
                  <a:pt x="1" y="137"/>
                  <a:pt x="3" y="-1"/>
                </a:cubicBezTo>
                <a:lnTo>
                  <a:pt x="21600" y="413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751" name="Arc 39">
            <a:extLst>
              <a:ext uri="{FF2B5EF4-FFF2-40B4-BE49-F238E27FC236}">
                <a16:creationId xmlns:a16="http://schemas.microsoft.com/office/drawing/2014/main" id="{971AD188-9841-2A0E-7852-EE007D6B190B}"/>
              </a:ext>
            </a:extLst>
          </p:cNvPr>
          <p:cNvSpPr>
            <a:spLocks/>
          </p:cNvSpPr>
          <p:nvPr/>
        </p:nvSpPr>
        <p:spPr bwMode="auto">
          <a:xfrm>
            <a:off x="6040439" y="3856038"/>
            <a:ext cx="403225" cy="171450"/>
          </a:xfrm>
          <a:custGeom>
            <a:avLst/>
            <a:gdLst>
              <a:gd name="G0" fmla="+- 21600 0 0"/>
              <a:gd name="G1" fmla="+- 407 0 0"/>
              <a:gd name="G2" fmla="+- 21600 0 0"/>
              <a:gd name="T0" fmla="*/ 21600 w 21600"/>
              <a:gd name="T1" fmla="*/ 22007 h 22007"/>
              <a:gd name="T2" fmla="*/ 4 w 21600"/>
              <a:gd name="T3" fmla="*/ 0 h 22007"/>
              <a:gd name="T4" fmla="*/ 21600 w 21600"/>
              <a:gd name="T5" fmla="*/ 407 h 220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007" fill="none" extrusionOk="0">
                <a:moveTo>
                  <a:pt x="21600" y="22006"/>
                </a:moveTo>
                <a:cubicBezTo>
                  <a:pt x="9670" y="22007"/>
                  <a:pt x="0" y="12336"/>
                  <a:pt x="0" y="407"/>
                </a:cubicBezTo>
                <a:cubicBezTo>
                  <a:pt x="0" y="271"/>
                  <a:pt x="1" y="135"/>
                  <a:pt x="3" y="-1"/>
                </a:cubicBezTo>
              </a:path>
              <a:path w="21600" h="22007" stroke="0" extrusionOk="0">
                <a:moveTo>
                  <a:pt x="21600" y="22006"/>
                </a:moveTo>
                <a:cubicBezTo>
                  <a:pt x="9670" y="22007"/>
                  <a:pt x="0" y="12336"/>
                  <a:pt x="0" y="407"/>
                </a:cubicBezTo>
                <a:cubicBezTo>
                  <a:pt x="0" y="271"/>
                  <a:pt x="1" y="135"/>
                  <a:pt x="3" y="-1"/>
                </a:cubicBezTo>
                <a:lnTo>
                  <a:pt x="21600" y="407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752" name="Freeform 40">
            <a:extLst>
              <a:ext uri="{FF2B5EF4-FFF2-40B4-BE49-F238E27FC236}">
                <a16:creationId xmlns:a16="http://schemas.microsoft.com/office/drawing/2014/main" id="{9EB780BD-70BE-688F-2226-D6648A950443}"/>
              </a:ext>
            </a:extLst>
          </p:cNvPr>
          <p:cNvSpPr>
            <a:spLocks/>
          </p:cNvSpPr>
          <p:nvPr/>
        </p:nvSpPr>
        <p:spPr bwMode="auto">
          <a:xfrm>
            <a:off x="6216651" y="3616325"/>
            <a:ext cx="563563" cy="420688"/>
          </a:xfrm>
          <a:custGeom>
            <a:avLst/>
            <a:gdLst>
              <a:gd name="T0" fmla="*/ 140 w 355"/>
              <a:gd name="T1" fmla="*/ 252 h 265"/>
              <a:gd name="T2" fmla="*/ 93 w 355"/>
              <a:gd name="T3" fmla="*/ 218 h 265"/>
              <a:gd name="T4" fmla="*/ 56 w 355"/>
              <a:gd name="T5" fmla="*/ 195 h 265"/>
              <a:gd name="T6" fmla="*/ 18 w 355"/>
              <a:gd name="T7" fmla="*/ 161 h 265"/>
              <a:gd name="T8" fmla="*/ 9 w 355"/>
              <a:gd name="T9" fmla="*/ 115 h 265"/>
              <a:gd name="T10" fmla="*/ 0 w 355"/>
              <a:gd name="T11" fmla="*/ 80 h 265"/>
              <a:gd name="T12" fmla="*/ 18 w 355"/>
              <a:gd name="T13" fmla="*/ 46 h 265"/>
              <a:gd name="T14" fmla="*/ 47 w 355"/>
              <a:gd name="T15" fmla="*/ 23 h 265"/>
              <a:gd name="T16" fmla="*/ 93 w 355"/>
              <a:gd name="T17" fmla="*/ 23 h 265"/>
              <a:gd name="T18" fmla="*/ 167 w 355"/>
              <a:gd name="T19" fmla="*/ 0 h 265"/>
              <a:gd name="T20" fmla="*/ 251 w 355"/>
              <a:gd name="T21" fmla="*/ 23 h 265"/>
              <a:gd name="T22" fmla="*/ 307 w 355"/>
              <a:gd name="T23" fmla="*/ 69 h 265"/>
              <a:gd name="T24" fmla="*/ 335 w 355"/>
              <a:gd name="T25" fmla="*/ 115 h 265"/>
              <a:gd name="T26" fmla="*/ 354 w 355"/>
              <a:gd name="T27" fmla="*/ 184 h 265"/>
              <a:gd name="T28" fmla="*/ 335 w 355"/>
              <a:gd name="T29" fmla="*/ 206 h 265"/>
              <a:gd name="T30" fmla="*/ 326 w 355"/>
              <a:gd name="T31" fmla="*/ 229 h 265"/>
              <a:gd name="T32" fmla="*/ 317 w 355"/>
              <a:gd name="T33" fmla="*/ 241 h 265"/>
              <a:gd name="T34" fmla="*/ 307 w 355"/>
              <a:gd name="T35" fmla="*/ 264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5" h="265">
                <a:moveTo>
                  <a:pt x="140" y="252"/>
                </a:moveTo>
                <a:lnTo>
                  <a:pt x="93" y="218"/>
                </a:lnTo>
                <a:lnTo>
                  <a:pt x="56" y="195"/>
                </a:lnTo>
                <a:lnTo>
                  <a:pt x="18" y="161"/>
                </a:lnTo>
                <a:lnTo>
                  <a:pt x="9" y="115"/>
                </a:lnTo>
                <a:lnTo>
                  <a:pt x="0" y="80"/>
                </a:lnTo>
                <a:lnTo>
                  <a:pt x="18" y="46"/>
                </a:lnTo>
                <a:lnTo>
                  <a:pt x="47" y="23"/>
                </a:lnTo>
                <a:lnTo>
                  <a:pt x="93" y="23"/>
                </a:lnTo>
                <a:lnTo>
                  <a:pt x="167" y="0"/>
                </a:lnTo>
                <a:lnTo>
                  <a:pt x="251" y="23"/>
                </a:lnTo>
                <a:lnTo>
                  <a:pt x="307" y="69"/>
                </a:lnTo>
                <a:lnTo>
                  <a:pt x="335" y="115"/>
                </a:lnTo>
                <a:lnTo>
                  <a:pt x="354" y="184"/>
                </a:lnTo>
                <a:lnTo>
                  <a:pt x="335" y="206"/>
                </a:lnTo>
                <a:lnTo>
                  <a:pt x="326" y="229"/>
                </a:lnTo>
                <a:lnTo>
                  <a:pt x="317" y="241"/>
                </a:lnTo>
                <a:lnTo>
                  <a:pt x="307" y="26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753" name="Freeform 41">
            <a:extLst>
              <a:ext uri="{FF2B5EF4-FFF2-40B4-BE49-F238E27FC236}">
                <a16:creationId xmlns:a16="http://schemas.microsoft.com/office/drawing/2014/main" id="{C4924735-7183-CAAB-D93E-40338054C146}"/>
              </a:ext>
            </a:extLst>
          </p:cNvPr>
          <p:cNvSpPr>
            <a:spLocks/>
          </p:cNvSpPr>
          <p:nvPr/>
        </p:nvSpPr>
        <p:spPr bwMode="auto">
          <a:xfrm>
            <a:off x="6378576" y="3708400"/>
            <a:ext cx="282575" cy="273050"/>
          </a:xfrm>
          <a:custGeom>
            <a:avLst/>
            <a:gdLst>
              <a:gd name="T0" fmla="*/ 121 w 178"/>
              <a:gd name="T1" fmla="*/ 160 h 172"/>
              <a:gd name="T2" fmla="*/ 140 w 178"/>
              <a:gd name="T3" fmla="*/ 148 h 172"/>
              <a:gd name="T4" fmla="*/ 167 w 178"/>
              <a:gd name="T5" fmla="*/ 137 h 172"/>
              <a:gd name="T6" fmla="*/ 177 w 178"/>
              <a:gd name="T7" fmla="*/ 91 h 172"/>
              <a:gd name="T8" fmla="*/ 167 w 178"/>
              <a:gd name="T9" fmla="*/ 57 h 172"/>
              <a:gd name="T10" fmla="*/ 121 w 178"/>
              <a:gd name="T11" fmla="*/ 22 h 172"/>
              <a:gd name="T12" fmla="*/ 83 w 178"/>
              <a:gd name="T13" fmla="*/ 0 h 172"/>
              <a:gd name="T14" fmla="*/ 47 w 178"/>
              <a:gd name="T15" fmla="*/ 0 h 172"/>
              <a:gd name="T16" fmla="*/ 9 w 178"/>
              <a:gd name="T17" fmla="*/ 34 h 172"/>
              <a:gd name="T18" fmla="*/ 0 w 178"/>
              <a:gd name="T19" fmla="*/ 80 h 172"/>
              <a:gd name="T20" fmla="*/ 28 w 178"/>
              <a:gd name="T21" fmla="*/ 114 h 172"/>
              <a:gd name="T22" fmla="*/ 65 w 178"/>
              <a:gd name="T23" fmla="*/ 137 h 172"/>
              <a:gd name="T24" fmla="*/ 93 w 178"/>
              <a:gd name="T25" fmla="*/ 148 h 172"/>
              <a:gd name="T26" fmla="*/ 121 w 178"/>
              <a:gd name="T27" fmla="*/ 171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8" h="172">
                <a:moveTo>
                  <a:pt x="121" y="160"/>
                </a:moveTo>
                <a:lnTo>
                  <a:pt x="140" y="148"/>
                </a:lnTo>
                <a:lnTo>
                  <a:pt x="167" y="137"/>
                </a:lnTo>
                <a:lnTo>
                  <a:pt x="177" y="91"/>
                </a:lnTo>
                <a:lnTo>
                  <a:pt x="167" y="57"/>
                </a:lnTo>
                <a:lnTo>
                  <a:pt x="121" y="22"/>
                </a:lnTo>
                <a:lnTo>
                  <a:pt x="83" y="0"/>
                </a:lnTo>
                <a:lnTo>
                  <a:pt x="47" y="0"/>
                </a:lnTo>
                <a:lnTo>
                  <a:pt x="9" y="34"/>
                </a:lnTo>
                <a:lnTo>
                  <a:pt x="0" y="80"/>
                </a:lnTo>
                <a:lnTo>
                  <a:pt x="28" y="114"/>
                </a:lnTo>
                <a:lnTo>
                  <a:pt x="65" y="137"/>
                </a:lnTo>
                <a:lnTo>
                  <a:pt x="93" y="148"/>
                </a:lnTo>
                <a:lnTo>
                  <a:pt x="121" y="17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754" name="Freeform 42">
            <a:extLst>
              <a:ext uri="{FF2B5EF4-FFF2-40B4-BE49-F238E27FC236}">
                <a16:creationId xmlns:a16="http://schemas.microsoft.com/office/drawing/2014/main" id="{EE7981E1-A267-387F-E762-8F8A924F459A}"/>
              </a:ext>
            </a:extLst>
          </p:cNvPr>
          <p:cNvSpPr>
            <a:spLocks/>
          </p:cNvSpPr>
          <p:nvPr/>
        </p:nvSpPr>
        <p:spPr bwMode="auto">
          <a:xfrm>
            <a:off x="6705601" y="3908425"/>
            <a:ext cx="163513" cy="128588"/>
          </a:xfrm>
          <a:custGeom>
            <a:avLst/>
            <a:gdLst>
              <a:gd name="T0" fmla="*/ 0 w 103"/>
              <a:gd name="T1" fmla="*/ 80 h 81"/>
              <a:gd name="T2" fmla="*/ 45 w 103"/>
              <a:gd name="T3" fmla="*/ 68 h 81"/>
              <a:gd name="T4" fmla="*/ 74 w 103"/>
              <a:gd name="T5" fmla="*/ 34 h 81"/>
              <a:gd name="T6" fmla="*/ 92 w 103"/>
              <a:gd name="T7" fmla="*/ 11 h 81"/>
              <a:gd name="T8" fmla="*/ 102 w 103"/>
              <a:gd name="T9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" h="81">
                <a:moveTo>
                  <a:pt x="0" y="80"/>
                </a:moveTo>
                <a:lnTo>
                  <a:pt x="45" y="68"/>
                </a:lnTo>
                <a:lnTo>
                  <a:pt x="74" y="34"/>
                </a:lnTo>
                <a:lnTo>
                  <a:pt x="92" y="11"/>
                </a:lnTo>
                <a:lnTo>
                  <a:pt x="102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755" name="Freeform 43">
            <a:extLst>
              <a:ext uri="{FF2B5EF4-FFF2-40B4-BE49-F238E27FC236}">
                <a16:creationId xmlns:a16="http://schemas.microsoft.com/office/drawing/2014/main" id="{26ECAB89-AE96-E83F-9159-4D13262E4A45}"/>
              </a:ext>
            </a:extLst>
          </p:cNvPr>
          <p:cNvSpPr>
            <a:spLocks/>
          </p:cNvSpPr>
          <p:nvPr/>
        </p:nvSpPr>
        <p:spPr bwMode="auto">
          <a:xfrm>
            <a:off x="6600826" y="3962401"/>
            <a:ext cx="106363" cy="74613"/>
          </a:xfrm>
          <a:custGeom>
            <a:avLst/>
            <a:gdLst>
              <a:gd name="T0" fmla="*/ 0 w 67"/>
              <a:gd name="T1" fmla="*/ 0 h 47"/>
              <a:gd name="T2" fmla="*/ 27 w 67"/>
              <a:gd name="T3" fmla="*/ 23 h 47"/>
              <a:gd name="T4" fmla="*/ 66 w 67"/>
              <a:gd name="T5" fmla="*/ 4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" h="47">
                <a:moveTo>
                  <a:pt x="0" y="0"/>
                </a:moveTo>
                <a:lnTo>
                  <a:pt x="27" y="23"/>
                </a:lnTo>
                <a:lnTo>
                  <a:pt x="66" y="4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756" name="Freeform 44">
            <a:extLst>
              <a:ext uri="{FF2B5EF4-FFF2-40B4-BE49-F238E27FC236}">
                <a16:creationId xmlns:a16="http://schemas.microsoft.com/office/drawing/2014/main" id="{FD528BF9-5A19-743F-8ED7-EBC3F9E124B4}"/>
              </a:ext>
            </a:extLst>
          </p:cNvPr>
          <p:cNvSpPr>
            <a:spLocks/>
          </p:cNvSpPr>
          <p:nvPr/>
        </p:nvSpPr>
        <p:spPr bwMode="auto">
          <a:xfrm>
            <a:off x="6424613" y="4016375"/>
            <a:ext cx="311150" cy="147638"/>
          </a:xfrm>
          <a:custGeom>
            <a:avLst/>
            <a:gdLst>
              <a:gd name="T0" fmla="*/ 0 w 196"/>
              <a:gd name="T1" fmla="*/ 0 h 93"/>
              <a:gd name="T2" fmla="*/ 55 w 196"/>
              <a:gd name="T3" fmla="*/ 23 h 93"/>
              <a:gd name="T4" fmla="*/ 102 w 196"/>
              <a:gd name="T5" fmla="*/ 46 h 93"/>
              <a:gd name="T6" fmla="*/ 148 w 196"/>
              <a:gd name="T7" fmla="*/ 80 h 93"/>
              <a:gd name="T8" fmla="*/ 195 w 196"/>
              <a:gd name="T9" fmla="*/ 9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" h="93">
                <a:moveTo>
                  <a:pt x="0" y="0"/>
                </a:moveTo>
                <a:lnTo>
                  <a:pt x="55" y="23"/>
                </a:lnTo>
                <a:lnTo>
                  <a:pt x="102" y="46"/>
                </a:lnTo>
                <a:lnTo>
                  <a:pt x="148" y="80"/>
                </a:lnTo>
                <a:lnTo>
                  <a:pt x="195" y="9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757" name="Line 45">
            <a:extLst>
              <a:ext uri="{FF2B5EF4-FFF2-40B4-BE49-F238E27FC236}">
                <a16:creationId xmlns:a16="http://schemas.microsoft.com/office/drawing/2014/main" id="{E6D67526-DFB1-F75A-CF85-5570FE6CD75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8850" y="3689351"/>
            <a:ext cx="0" cy="163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758" name="Freeform 46">
            <a:extLst>
              <a:ext uri="{FF2B5EF4-FFF2-40B4-BE49-F238E27FC236}">
                <a16:creationId xmlns:a16="http://schemas.microsoft.com/office/drawing/2014/main" id="{2A2AE0E4-977B-8093-DD03-50C99ECE1E2D}"/>
              </a:ext>
            </a:extLst>
          </p:cNvPr>
          <p:cNvSpPr>
            <a:spLocks/>
          </p:cNvSpPr>
          <p:nvPr/>
        </p:nvSpPr>
        <p:spPr bwMode="auto">
          <a:xfrm>
            <a:off x="6838950" y="3689351"/>
            <a:ext cx="46038" cy="238125"/>
          </a:xfrm>
          <a:custGeom>
            <a:avLst/>
            <a:gdLst>
              <a:gd name="T0" fmla="*/ 0 w 29"/>
              <a:gd name="T1" fmla="*/ 0 h 150"/>
              <a:gd name="T2" fmla="*/ 18 w 29"/>
              <a:gd name="T3" fmla="*/ 57 h 150"/>
              <a:gd name="T4" fmla="*/ 28 w 29"/>
              <a:gd name="T5" fmla="*/ 115 h 150"/>
              <a:gd name="T6" fmla="*/ 9 w 29"/>
              <a:gd name="T7" fmla="*/ 149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" h="150">
                <a:moveTo>
                  <a:pt x="0" y="0"/>
                </a:moveTo>
                <a:lnTo>
                  <a:pt x="18" y="57"/>
                </a:lnTo>
                <a:lnTo>
                  <a:pt x="28" y="115"/>
                </a:lnTo>
                <a:lnTo>
                  <a:pt x="9" y="14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759" name="Arc 47">
            <a:extLst>
              <a:ext uri="{FF2B5EF4-FFF2-40B4-BE49-F238E27FC236}">
                <a16:creationId xmlns:a16="http://schemas.microsoft.com/office/drawing/2014/main" id="{59E7A664-655D-6F06-0AAF-F5D4160BB718}"/>
              </a:ext>
            </a:extLst>
          </p:cNvPr>
          <p:cNvSpPr>
            <a:spLocks/>
          </p:cNvSpPr>
          <p:nvPr/>
        </p:nvSpPr>
        <p:spPr bwMode="auto">
          <a:xfrm>
            <a:off x="6723064" y="3940176"/>
            <a:ext cx="344487" cy="231775"/>
          </a:xfrm>
          <a:custGeom>
            <a:avLst/>
            <a:gdLst>
              <a:gd name="G0" fmla="+- 0 0 0"/>
              <a:gd name="G1" fmla="+- 148 0 0"/>
              <a:gd name="G2" fmla="+- 21600 0 0"/>
              <a:gd name="T0" fmla="*/ 21599 w 21600"/>
              <a:gd name="T1" fmla="*/ 0 h 21748"/>
              <a:gd name="T2" fmla="*/ 0 w 21600"/>
              <a:gd name="T3" fmla="*/ 21748 h 21748"/>
              <a:gd name="T4" fmla="*/ 0 w 21600"/>
              <a:gd name="T5" fmla="*/ 148 h 2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748" fill="none" extrusionOk="0">
                <a:moveTo>
                  <a:pt x="21599" y="-1"/>
                </a:moveTo>
                <a:cubicBezTo>
                  <a:pt x="21599" y="49"/>
                  <a:pt x="21600" y="98"/>
                  <a:pt x="21600" y="148"/>
                </a:cubicBezTo>
                <a:cubicBezTo>
                  <a:pt x="21600" y="12077"/>
                  <a:pt x="11929" y="21748"/>
                  <a:pt x="-1" y="21748"/>
                </a:cubicBezTo>
              </a:path>
              <a:path w="21600" h="21748" stroke="0" extrusionOk="0">
                <a:moveTo>
                  <a:pt x="21599" y="-1"/>
                </a:moveTo>
                <a:cubicBezTo>
                  <a:pt x="21599" y="49"/>
                  <a:pt x="21600" y="98"/>
                  <a:pt x="21600" y="148"/>
                </a:cubicBezTo>
                <a:cubicBezTo>
                  <a:pt x="21600" y="12077"/>
                  <a:pt x="11929" y="21748"/>
                  <a:pt x="-1" y="21748"/>
                </a:cubicBezTo>
                <a:lnTo>
                  <a:pt x="0" y="148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760" name="Arc 48">
            <a:extLst>
              <a:ext uri="{FF2B5EF4-FFF2-40B4-BE49-F238E27FC236}">
                <a16:creationId xmlns:a16="http://schemas.microsoft.com/office/drawing/2014/main" id="{0479E6E2-EB3B-56D7-3CD6-8BD63E95F9C3}"/>
              </a:ext>
            </a:extLst>
          </p:cNvPr>
          <p:cNvSpPr>
            <a:spLocks/>
          </p:cNvSpPr>
          <p:nvPr/>
        </p:nvSpPr>
        <p:spPr bwMode="auto">
          <a:xfrm>
            <a:off x="7062789" y="3684589"/>
            <a:ext cx="314325" cy="122237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761" name="Arc 49">
            <a:extLst>
              <a:ext uri="{FF2B5EF4-FFF2-40B4-BE49-F238E27FC236}">
                <a16:creationId xmlns:a16="http://schemas.microsoft.com/office/drawing/2014/main" id="{5FA36E2D-EDC6-5AA7-0278-3EF20A310E32}"/>
              </a:ext>
            </a:extLst>
          </p:cNvPr>
          <p:cNvSpPr>
            <a:spLocks/>
          </p:cNvSpPr>
          <p:nvPr/>
        </p:nvSpPr>
        <p:spPr bwMode="auto">
          <a:xfrm>
            <a:off x="7078664" y="3817939"/>
            <a:ext cx="314325" cy="123825"/>
          </a:xfrm>
          <a:custGeom>
            <a:avLst/>
            <a:gdLst>
              <a:gd name="G0" fmla="+- 21598 0 0"/>
              <a:gd name="G1" fmla="+- 21600 0 0"/>
              <a:gd name="G2" fmla="+- 21600 0 0"/>
              <a:gd name="T0" fmla="*/ 0 w 21598"/>
              <a:gd name="T1" fmla="*/ 21321 h 21600"/>
              <a:gd name="T2" fmla="*/ 21490 w 21598"/>
              <a:gd name="T3" fmla="*/ 0 h 21600"/>
              <a:gd name="T4" fmla="*/ 21598 w 2159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8" h="21600" fill="none" extrusionOk="0">
                <a:moveTo>
                  <a:pt x="-1" y="21320"/>
                </a:moveTo>
                <a:cubicBezTo>
                  <a:pt x="151" y="9543"/>
                  <a:pt x="9711" y="59"/>
                  <a:pt x="21490" y="0"/>
                </a:cubicBezTo>
              </a:path>
              <a:path w="21598" h="21600" stroke="0" extrusionOk="0">
                <a:moveTo>
                  <a:pt x="-1" y="21320"/>
                </a:moveTo>
                <a:cubicBezTo>
                  <a:pt x="151" y="9543"/>
                  <a:pt x="9711" y="59"/>
                  <a:pt x="21490" y="0"/>
                </a:cubicBezTo>
                <a:lnTo>
                  <a:pt x="21598" y="2160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99762" name="Group 50">
            <a:extLst>
              <a:ext uri="{FF2B5EF4-FFF2-40B4-BE49-F238E27FC236}">
                <a16:creationId xmlns:a16="http://schemas.microsoft.com/office/drawing/2014/main" id="{6B8AE42F-9787-210D-F928-A44E3DD6EB4B}"/>
              </a:ext>
            </a:extLst>
          </p:cNvPr>
          <p:cNvGrpSpPr>
            <a:grpSpLocks/>
          </p:cNvGrpSpPr>
          <p:nvPr/>
        </p:nvGrpSpPr>
        <p:grpSpPr bwMode="auto">
          <a:xfrm>
            <a:off x="7361238" y="3684589"/>
            <a:ext cx="328612" cy="257175"/>
            <a:chOff x="3677" y="2321"/>
            <a:chExt cx="207" cy="162"/>
          </a:xfrm>
        </p:grpSpPr>
        <p:sp>
          <p:nvSpPr>
            <p:cNvPr id="499763" name="Arc 51">
              <a:extLst>
                <a:ext uri="{FF2B5EF4-FFF2-40B4-BE49-F238E27FC236}">
                  <a16:creationId xmlns:a16="http://schemas.microsoft.com/office/drawing/2014/main" id="{1DBC17AF-15BC-2213-A732-655532F0A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7" y="2321"/>
              <a:ext cx="198" cy="77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764" name="Arc 52">
              <a:extLst>
                <a:ext uri="{FF2B5EF4-FFF2-40B4-BE49-F238E27FC236}">
                  <a16:creationId xmlns:a16="http://schemas.microsoft.com/office/drawing/2014/main" id="{54C5BC9B-8895-D7A1-DF31-CB6812965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" y="2405"/>
              <a:ext cx="198" cy="7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98"/>
                <a:gd name="T1" fmla="*/ 0 h 21600"/>
                <a:gd name="T2" fmla="*/ 21598 w 21598"/>
                <a:gd name="T3" fmla="*/ 21321 h 21600"/>
                <a:gd name="T4" fmla="*/ 0 w 2159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21600" fill="none" extrusionOk="0">
                  <a:moveTo>
                    <a:pt x="0" y="0"/>
                  </a:moveTo>
                  <a:cubicBezTo>
                    <a:pt x="11820" y="0"/>
                    <a:pt x="21445" y="9501"/>
                    <a:pt x="21598" y="21320"/>
                  </a:cubicBezTo>
                </a:path>
                <a:path w="21598" h="21600" stroke="0" extrusionOk="0">
                  <a:moveTo>
                    <a:pt x="0" y="0"/>
                  </a:moveTo>
                  <a:cubicBezTo>
                    <a:pt x="11820" y="0"/>
                    <a:pt x="21445" y="9501"/>
                    <a:pt x="21598" y="2132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9765" name="Arc 53">
            <a:extLst>
              <a:ext uri="{FF2B5EF4-FFF2-40B4-BE49-F238E27FC236}">
                <a16:creationId xmlns:a16="http://schemas.microsoft.com/office/drawing/2014/main" id="{6367BC17-D34E-730A-F0B8-287CDDEFD034}"/>
              </a:ext>
            </a:extLst>
          </p:cNvPr>
          <p:cNvSpPr>
            <a:spLocks/>
          </p:cNvSpPr>
          <p:nvPr/>
        </p:nvSpPr>
        <p:spPr bwMode="auto">
          <a:xfrm>
            <a:off x="7656513" y="3581401"/>
            <a:ext cx="381000" cy="123825"/>
          </a:xfrm>
          <a:custGeom>
            <a:avLst/>
            <a:gdLst>
              <a:gd name="G0" fmla="+- 21598 0 0"/>
              <a:gd name="G1" fmla="+- 21600 0 0"/>
              <a:gd name="G2" fmla="+- 21600 0 0"/>
              <a:gd name="T0" fmla="*/ 0 w 21598"/>
              <a:gd name="T1" fmla="*/ 21322 h 21600"/>
              <a:gd name="T2" fmla="*/ 21509 w 21598"/>
              <a:gd name="T3" fmla="*/ 0 h 21600"/>
              <a:gd name="T4" fmla="*/ 21598 w 2159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8" h="21600" fill="none" extrusionOk="0">
                <a:moveTo>
                  <a:pt x="-1" y="21321"/>
                </a:moveTo>
                <a:cubicBezTo>
                  <a:pt x="151" y="9536"/>
                  <a:pt x="9722" y="48"/>
                  <a:pt x="21509" y="0"/>
                </a:cubicBezTo>
              </a:path>
              <a:path w="21598" h="21600" stroke="0" extrusionOk="0">
                <a:moveTo>
                  <a:pt x="-1" y="21321"/>
                </a:moveTo>
                <a:cubicBezTo>
                  <a:pt x="151" y="9536"/>
                  <a:pt x="9722" y="48"/>
                  <a:pt x="21509" y="0"/>
                </a:cubicBezTo>
                <a:lnTo>
                  <a:pt x="21598" y="2160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766" name="Arc 54">
            <a:extLst>
              <a:ext uri="{FF2B5EF4-FFF2-40B4-BE49-F238E27FC236}">
                <a16:creationId xmlns:a16="http://schemas.microsoft.com/office/drawing/2014/main" id="{943F6DCE-A466-ED43-F979-2588A1751F8E}"/>
              </a:ext>
            </a:extLst>
          </p:cNvPr>
          <p:cNvSpPr>
            <a:spLocks/>
          </p:cNvSpPr>
          <p:nvPr/>
        </p:nvSpPr>
        <p:spPr bwMode="auto">
          <a:xfrm>
            <a:off x="7670800" y="3921125"/>
            <a:ext cx="381000" cy="122238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767" name="Arc 55">
            <a:extLst>
              <a:ext uri="{FF2B5EF4-FFF2-40B4-BE49-F238E27FC236}">
                <a16:creationId xmlns:a16="http://schemas.microsoft.com/office/drawing/2014/main" id="{2E19BC83-EBD2-7A76-12F4-EE899772449B}"/>
              </a:ext>
            </a:extLst>
          </p:cNvPr>
          <p:cNvSpPr>
            <a:spLocks/>
          </p:cNvSpPr>
          <p:nvPr/>
        </p:nvSpPr>
        <p:spPr bwMode="auto">
          <a:xfrm>
            <a:off x="8169275" y="3581401"/>
            <a:ext cx="381000" cy="1238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598"/>
              <a:gd name="T1" fmla="*/ 0 h 21600"/>
              <a:gd name="T2" fmla="*/ 21598 w 21598"/>
              <a:gd name="T3" fmla="*/ 21321 h 21600"/>
              <a:gd name="T4" fmla="*/ 0 w 2159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8" h="21600" fill="none" extrusionOk="0">
                <a:moveTo>
                  <a:pt x="0" y="0"/>
                </a:moveTo>
                <a:cubicBezTo>
                  <a:pt x="11820" y="0"/>
                  <a:pt x="21445" y="9501"/>
                  <a:pt x="21598" y="21320"/>
                </a:cubicBezTo>
              </a:path>
              <a:path w="21598" h="21600" stroke="0" extrusionOk="0">
                <a:moveTo>
                  <a:pt x="0" y="0"/>
                </a:moveTo>
                <a:cubicBezTo>
                  <a:pt x="11820" y="0"/>
                  <a:pt x="21445" y="9501"/>
                  <a:pt x="21598" y="2132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768" name="Arc 56">
            <a:extLst>
              <a:ext uri="{FF2B5EF4-FFF2-40B4-BE49-F238E27FC236}">
                <a16:creationId xmlns:a16="http://schemas.microsoft.com/office/drawing/2014/main" id="{517E9667-75FB-D20A-6BAA-4DB403216EDF}"/>
              </a:ext>
            </a:extLst>
          </p:cNvPr>
          <p:cNvSpPr>
            <a:spLocks/>
          </p:cNvSpPr>
          <p:nvPr/>
        </p:nvSpPr>
        <p:spPr bwMode="auto">
          <a:xfrm>
            <a:off x="8169275" y="3902076"/>
            <a:ext cx="381000" cy="125413"/>
          </a:xfrm>
          <a:custGeom>
            <a:avLst/>
            <a:gdLst>
              <a:gd name="G0" fmla="+- 0 0 0"/>
              <a:gd name="G1" fmla="+- 279 0 0"/>
              <a:gd name="G2" fmla="+- 21600 0 0"/>
              <a:gd name="T0" fmla="*/ 21598 w 21600"/>
              <a:gd name="T1" fmla="*/ 0 h 21879"/>
              <a:gd name="T2" fmla="*/ 0 w 21600"/>
              <a:gd name="T3" fmla="*/ 21879 h 21879"/>
              <a:gd name="T4" fmla="*/ 0 w 21600"/>
              <a:gd name="T5" fmla="*/ 279 h 21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879" fill="none" extrusionOk="0">
                <a:moveTo>
                  <a:pt x="21598" y="-1"/>
                </a:moveTo>
                <a:cubicBezTo>
                  <a:pt x="21599" y="92"/>
                  <a:pt x="21600" y="185"/>
                  <a:pt x="21600" y="279"/>
                </a:cubicBezTo>
                <a:cubicBezTo>
                  <a:pt x="21600" y="12208"/>
                  <a:pt x="11929" y="21879"/>
                  <a:pt x="-1" y="21879"/>
                </a:cubicBezTo>
              </a:path>
              <a:path w="21600" h="21879" stroke="0" extrusionOk="0">
                <a:moveTo>
                  <a:pt x="21598" y="-1"/>
                </a:moveTo>
                <a:cubicBezTo>
                  <a:pt x="21599" y="92"/>
                  <a:pt x="21600" y="185"/>
                  <a:pt x="21600" y="279"/>
                </a:cubicBezTo>
                <a:cubicBezTo>
                  <a:pt x="21600" y="12208"/>
                  <a:pt x="11929" y="21879"/>
                  <a:pt x="-1" y="21879"/>
                </a:cubicBezTo>
                <a:lnTo>
                  <a:pt x="0" y="279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769" name="Rectangle 57">
            <a:extLst>
              <a:ext uri="{FF2B5EF4-FFF2-40B4-BE49-F238E27FC236}">
                <a16:creationId xmlns:a16="http://schemas.microsoft.com/office/drawing/2014/main" id="{00E051DB-F7C8-E7AA-37CE-338F6CB8D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1164" y="2914650"/>
            <a:ext cx="142875" cy="172243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9770" name="Arc 58">
            <a:extLst>
              <a:ext uri="{FF2B5EF4-FFF2-40B4-BE49-F238E27FC236}">
                <a16:creationId xmlns:a16="http://schemas.microsoft.com/office/drawing/2014/main" id="{7B330CE9-AE7A-BFEC-8073-73821C40D843}"/>
              </a:ext>
            </a:extLst>
          </p:cNvPr>
          <p:cNvSpPr>
            <a:spLocks/>
          </p:cNvSpPr>
          <p:nvPr/>
        </p:nvSpPr>
        <p:spPr bwMode="auto">
          <a:xfrm>
            <a:off x="8561389" y="3873501"/>
            <a:ext cx="314325" cy="68263"/>
          </a:xfrm>
          <a:custGeom>
            <a:avLst/>
            <a:gdLst>
              <a:gd name="G0" fmla="+- 21594 0 0"/>
              <a:gd name="G1" fmla="+- 21600 0 0"/>
              <a:gd name="G2" fmla="+- 21600 0 0"/>
              <a:gd name="T0" fmla="*/ 0 w 21594"/>
              <a:gd name="T1" fmla="*/ 21092 h 21600"/>
              <a:gd name="T2" fmla="*/ 21486 w 21594"/>
              <a:gd name="T3" fmla="*/ 0 h 21600"/>
              <a:gd name="T4" fmla="*/ 21594 w 2159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4" h="21600" fill="none" extrusionOk="0">
                <a:moveTo>
                  <a:pt x="-1" y="21091"/>
                </a:moveTo>
                <a:cubicBezTo>
                  <a:pt x="274" y="9405"/>
                  <a:pt x="9796" y="58"/>
                  <a:pt x="21486" y="0"/>
                </a:cubicBezTo>
              </a:path>
              <a:path w="21594" h="21600" stroke="0" extrusionOk="0">
                <a:moveTo>
                  <a:pt x="-1" y="21091"/>
                </a:moveTo>
                <a:cubicBezTo>
                  <a:pt x="274" y="9405"/>
                  <a:pt x="9796" y="58"/>
                  <a:pt x="21486" y="0"/>
                </a:cubicBezTo>
                <a:lnTo>
                  <a:pt x="21594" y="2160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771" name="Arc 59">
            <a:extLst>
              <a:ext uri="{FF2B5EF4-FFF2-40B4-BE49-F238E27FC236}">
                <a16:creationId xmlns:a16="http://schemas.microsoft.com/office/drawing/2014/main" id="{02B7D643-97C4-C6CC-2A64-1D1654235DA3}"/>
              </a:ext>
            </a:extLst>
          </p:cNvPr>
          <p:cNvSpPr>
            <a:spLocks/>
          </p:cNvSpPr>
          <p:nvPr/>
        </p:nvSpPr>
        <p:spPr bwMode="auto">
          <a:xfrm>
            <a:off x="8545514" y="3684588"/>
            <a:ext cx="314325" cy="68262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772" name="Arc 60">
            <a:extLst>
              <a:ext uri="{FF2B5EF4-FFF2-40B4-BE49-F238E27FC236}">
                <a16:creationId xmlns:a16="http://schemas.microsoft.com/office/drawing/2014/main" id="{DA11DE14-B43D-61F5-8545-447C21B98741}"/>
              </a:ext>
            </a:extLst>
          </p:cNvPr>
          <p:cNvSpPr>
            <a:spLocks/>
          </p:cNvSpPr>
          <p:nvPr/>
        </p:nvSpPr>
        <p:spPr bwMode="auto">
          <a:xfrm>
            <a:off x="8850313" y="3538538"/>
            <a:ext cx="131762" cy="215900"/>
          </a:xfrm>
          <a:custGeom>
            <a:avLst/>
            <a:gdLst>
              <a:gd name="G0" fmla="+- 266 0 0"/>
              <a:gd name="G1" fmla="+- 162 0 0"/>
              <a:gd name="G2" fmla="+- 21600 0 0"/>
              <a:gd name="T0" fmla="*/ 21865 w 21866"/>
              <a:gd name="T1" fmla="*/ 0 h 21762"/>
              <a:gd name="T2" fmla="*/ 0 w 21866"/>
              <a:gd name="T3" fmla="*/ 21760 h 21762"/>
              <a:gd name="T4" fmla="*/ 266 w 21866"/>
              <a:gd name="T5" fmla="*/ 162 h 21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66" h="21762" fill="none" extrusionOk="0">
                <a:moveTo>
                  <a:pt x="21865" y="-1"/>
                </a:moveTo>
                <a:cubicBezTo>
                  <a:pt x="21865" y="53"/>
                  <a:pt x="21866" y="107"/>
                  <a:pt x="21866" y="162"/>
                </a:cubicBezTo>
                <a:cubicBezTo>
                  <a:pt x="21866" y="12091"/>
                  <a:pt x="12195" y="21762"/>
                  <a:pt x="266" y="21762"/>
                </a:cubicBezTo>
                <a:cubicBezTo>
                  <a:pt x="177" y="21761"/>
                  <a:pt x="88" y="21761"/>
                  <a:pt x="-1" y="21760"/>
                </a:cubicBezTo>
              </a:path>
              <a:path w="21866" h="21762" stroke="0" extrusionOk="0">
                <a:moveTo>
                  <a:pt x="21865" y="-1"/>
                </a:moveTo>
                <a:cubicBezTo>
                  <a:pt x="21865" y="53"/>
                  <a:pt x="21866" y="107"/>
                  <a:pt x="21866" y="162"/>
                </a:cubicBezTo>
                <a:cubicBezTo>
                  <a:pt x="21866" y="12091"/>
                  <a:pt x="12195" y="21762"/>
                  <a:pt x="266" y="21762"/>
                </a:cubicBezTo>
                <a:cubicBezTo>
                  <a:pt x="177" y="21761"/>
                  <a:pt x="88" y="21761"/>
                  <a:pt x="-1" y="21760"/>
                </a:cubicBezTo>
                <a:lnTo>
                  <a:pt x="266" y="162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773" name="Arc 61">
            <a:extLst>
              <a:ext uri="{FF2B5EF4-FFF2-40B4-BE49-F238E27FC236}">
                <a16:creationId xmlns:a16="http://schemas.microsoft.com/office/drawing/2014/main" id="{39909833-A860-96F5-9E39-5282713B263D}"/>
              </a:ext>
            </a:extLst>
          </p:cNvPr>
          <p:cNvSpPr>
            <a:spLocks/>
          </p:cNvSpPr>
          <p:nvPr/>
        </p:nvSpPr>
        <p:spPr bwMode="auto">
          <a:xfrm>
            <a:off x="8851901" y="3873501"/>
            <a:ext cx="130175" cy="214313"/>
          </a:xfrm>
          <a:custGeom>
            <a:avLst/>
            <a:gdLst>
              <a:gd name="G0" fmla="+- 264 0 0"/>
              <a:gd name="G1" fmla="+- 21600 0 0"/>
              <a:gd name="G2" fmla="+- 21600 0 0"/>
              <a:gd name="T0" fmla="*/ 0 w 21863"/>
              <a:gd name="T1" fmla="*/ 2 h 21600"/>
              <a:gd name="T2" fmla="*/ 21863 w 21863"/>
              <a:gd name="T3" fmla="*/ 21438 h 21600"/>
              <a:gd name="T4" fmla="*/ 264 w 2186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63" h="21600" fill="none" extrusionOk="0">
                <a:moveTo>
                  <a:pt x="-1" y="1"/>
                </a:moveTo>
                <a:cubicBezTo>
                  <a:pt x="87" y="0"/>
                  <a:pt x="175" y="0"/>
                  <a:pt x="264" y="0"/>
                </a:cubicBezTo>
                <a:cubicBezTo>
                  <a:pt x="12130" y="0"/>
                  <a:pt x="21774" y="9572"/>
                  <a:pt x="21863" y="21437"/>
                </a:cubicBezTo>
              </a:path>
              <a:path w="21863" h="21600" stroke="0" extrusionOk="0">
                <a:moveTo>
                  <a:pt x="-1" y="1"/>
                </a:moveTo>
                <a:cubicBezTo>
                  <a:pt x="87" y="0"/>
                  <a:pt x="175" y="0"/>
                  <a:pt x="264" y="0"/>
                </a:cubicBezTo>
                <a:cubicBezTo>
                  <a:pt x="12130" y="0"/>
                  <a:pt x="21774" y="9572"/>
                  <a:pt x="21863" y="21437"/>
                </a:cubicBezTo>
                <a:lnTo>
                  <a:pt x="264" y="2160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99774" name="Group 62">
            <a:extLst>
              <a:ext uri="{FF2B5EF4-FFF2-40B4-BE49-F238E27FC236}">
                <a16:creationId xmlns:a16="http://schemas.microsoft.com/office/drawing/2014/main" id="{088E4899-93C3-7240-EAD4-E3FB41289198}"/>
              </a:ext>
            </a:extLst>
          </p:cNvPr>
          <p:cNvGrpSpPr>
            <a:grpSpLocks/>
          </p:cNvGrpSpPr>
          <p:nvPr/>
        </p:nvGrpSpPr>
        <p:grpSpPr bwMode="auto">
          <a:xfrm>
            <a:off x="8974138" y="3543300"/>
            <a:ext cx="652462" cy="0"/>
            <a:chOff x="4693" y="2232"/>
            <a:chExt cx="411" cy="0"/>
          </a:xfrm>
        </p:grpSpPr>
        <p:sp>
          <p:nvSpPr>
            <p:cNvPr id="499775" name="Line 63">
              <a:extLst>
                <a:ext uri="{FF2B5EF4-FFF2-40B4-BE49-F238E27FC236}">
                  <a16:creationId xmlns:a16="http://schemas.microsoft.com/office/drawing/2014/main" id="{F7F3E8ED-D8C6-E345-DED6-E7D80E7BFB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3" y="2232"/>
              <a:ext cx="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776" name="Line 64">
              <a:extLst>
                <a:ext uri="{FF2B5EF4-FFF2-40B4-BE49-F238E27FC236}">
                  <a16:creationId xmlns:a16="http://schemas.microsoft.com/office/drawing/2014/main" id="{11B5DDD8-E19A-E9A6-01F3-88D1F2C791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1" y="2232"/>
              <a:ext cx="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777" name="Line 65">
              <a:extLst>
                <a:ext uri="{FF2B5EF4-FFF2-40B4-BE49-F238E27FC236}">
                  <a16:creationId xmlns:a16="http://schemas.microsoft.com/office/drawing/2014/main" id="{EF984434-B8BD-EAC4-03BE-0EBE68F42C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" y="2232"/>
              <a:ext cx="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9778" name="Group 66">
            <a:extLst>
              <a:ext uri="{FF2B5EF4-FFF2-40B4-BE49-F238E27FC236}">
                <a16:creationId xmlns:a16="http://schemas.microsoft.com/office/drawing/2014/main" id="{A9255B32-58B4-C588-84E5-F10836BCA1D1}"/>
              </a:ext>
            </a:extLst>
          </p:cNvPr>
          <p:cNvGrpSpPr>
            <a:grpSpLocks/>
          </p:cNvGrpSpPr>
          <p:nvPr/>
        </p:nvGrpSpPr>
        <p:grpSpPr bwMode="auto">
          <a:xfrm>
            <a:off x="8988425" y="4071938"/>
            <a:ext cx="801688" cy="0"/>
            <a:chOff x="4702" y="2565"/>
            <a:chExt cx="505" cy="0"/>
          </a:xfrm>
        </p:grpSpPr>
        <p:sp>
          <p:nvSpPr>
            <p:cNvPr id="499779" name="Line 67">
              <a:extLst>
                <a:ext uri="{FF2B5EF4-FFF2-40B4-BE49-F238E27FC236}">
                  <a16:creationId xmlns:a16="http://schemas.microsoft.com/office/drawing/2014/main" id="{9B3F9130-CF52-3D73-71F3-E779AC045E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2" y="2565"/>
              <a:ext cx="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780" name="Line 68">
              <a:extLst>
                <a:ext uri="{FF2B5EF4-FFF2-40B4-BE49-F238E27FC236}">
                  <a16:creationId xmlns:a16="http://schemas.microsoft.com/office/drawing/2014/main" id="{0B62CFEA-737D-1D19-28BB-8A388FA22A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0" y="2565"/>
              <a:ext cx="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781" name="Line 69">
              <a:extLst>
                <a:ext uri="{FF2B5EF4-FFF2-40B4-BE49-F238E27FC236}">
                  <a16:creationId xmlns:a16="http://schemas.microsoft.com/office/drawing/2014/main" id="{F4868887-110F-8054-7AF5-A454CA5754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38" y="2565"/>
              <a:ext cx="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782" name="Line 70">
              <a:extLst>
                <a:ext uri="{FF2B5EF4-FFF2-40B4-BE49-F238E27FC236}">
                  <a16:creationId xmlns:a16="http://schemas.microsoft.com/office/drawing/2014/main" id="{0B5BA4DE-F162-A088-2601-9A0C6B40BC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2565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9783" name="Freeform 71">
            <a:extLst>
              <a:ext uri="{FF2B5EF4-FFF2-40B4-BE49-F238E27FC236}">
                <a16:creationId xmlns:a16="http://schemas.microsoft.com/office/drawing/2014/main" id="{86234DE9-AF8E-ABFB-EE17-8CA8341449E7}"/>
              </a:ext>
            </a:extLst>
          </p:cNvPr>
          <p:cNvSpPr>
            <a:spLocks/>
          </p:cNvSpPr>
          <p:nvPr/>
        </p:nvSpPr>
        <p:spPr bwMode="auto">
          <a:xfrm>
            <a:off x="6557964" y="4143375"/>
            <a:ext cx="60325" cy="38100"/>
          </a:xfrm>
          <a:custGeom>
            <a:avLst/>
            <a:gdLst>
              <a:gd name="T0" fmla="*/ 0 w 38"/>
              <a:gd name="T1" fmla="*/ 23 h 24"/>
              <a:gd name="T2" fmla="*/ 9 w 38"/>
              <a:gd name="T3" fmla="*/ 23 h 24"/>
              <a:gd name="T4" fmla="*/ 18 w 38"/>
              <a:gd name="T5" fmla="*/ 23 h 24"/>
              <a:gd name="T6" fmla="*/ 27 w 38"/>
              <a:gd name="T7" fmla="*/ 23 h 24"/>
              <a:gd name="T8" fmla="*/ 27 w 38"/>
              <a:gd name="T9" fmla="*/ 12 h 24"/>
              <a:gd name="T10" fmla="*/ 27 w 38"/>
              <a:gd name="T11" fmla="*/ 0 h 24"/>
              <a:gd name="T12" fmla="*/ 37 w 38"/>
              <a:gd name="T1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" h="24">
                <a:moveTo>
                  <a:pt x="0" y="23"/>
                </a:moveTo>
                <a:lnTo>
                  <a:pt x="9" y="23"/>
                </a:lnTo>
                <a:lnTo>
                  <a:pt x="18" y="23"/>
                </a:lnTo>
                <a:lnTo>
                  <a:pt x="27" y="23"/>
                </a:lnTo>
                <a:lnTo>
                  <a:pt x="27" y="12"/>
                </a:lnTo>
                <a:lnTo>
                  <a:pt x="27" y="0"/>
                </a:lnTo>
                <a:lnTo>
                  <a:pt x="37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784" name="Rectangle 72">
            <a:extLst>
              <a:ext uri="{FF2B5EF4-FFF2-40B4-BE49-F238E27FC236}">
                <a16:creationId xmlns:a16="http://schemas.microsoft.com/office/drawing/2014/main" id="{73EF4120-1FC5-A695-8320-08B513F74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5739" y="2540001"/>
            <a:ext cx="355867" cy="35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700"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499785" name="Rectangle 73">
            <a:extLst>
              <a:ext uri="{FF2B5EF4-FFF2-40B4-BE49-F238E27FC236}">
                <a16:creationId xmlns:a16="http://schemas.microsoft.com/office/drawing/2014/main" id="{839FB6EE-EDEC-F643-6491-D64F2B025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9088" y="2540001"/>
            <a:ext cx="331822" cy="35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700"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499786" name="Rectangle 74">
            <a:extLst>
              <a:ext uri="{FF2B5EF4-FFF2-40B4-BE49-F238E27FC236}">
                <a16:creationId xmlns:a16="http://schemas.microsoft.com/office/drawing/2014/main" id="{58B16559-AB90-4706-0941-3B2FA9182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8150" y="2540001"/>
            <a:ext cx="367088" cy="35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700">
                <a:latin typeface="Arial" panose="020B0604020202020204" pitchFamily="34" charset="0"/>
              </a:rPr>
              <a:t>M</a:t>
            </a:r>
          </a:p>
        </p:txBody>
      </p:sp>
      <p:sp>
        <p:nvSpPr>
          <p:cNvPr id="499787" name="Rectangle 75">
            <a:extLst>
              <a:ext uri="{FF2B5EF4-FFF2-40B4-BE49-F238E27FC236}">
                <a16:creationId xmlns:a16="http://schemas.microsoft.com/office/drawing/2014/main" id="{C43763DC-8CE3-760E-ECA7-71B73B5B7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1151" y="3613151"/>
            <a:ext cx="343043" cy="35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7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499788" name="Rectangle 76">
            <a:extLst>
              <a:ext uri="{FF2B5EF4-FFF2-40B4-BE49-F238E27FC236}">
                <a16:creationId xmlns:a16="http://schemas.microsoft.com/office/drawing/2014/main" id="{F6BD55A1-1AE8-8CCD-9706-BE46DEB7F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8626" y="3613151"/>
            <a:ext cx="307777" cy="35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700"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499789" name="Rectangle 77">
            <a:extLst>
              <a:ext uri="{FF2B5EF4-FFF2-40B4-BE49-F238E27FC236}">
                <a16:creationId xmlns:a16="http://schemas.microsoft.com/office/drawing/2014/main" id="{28E4A4F9-AFA1-D27E-BB48-A3CE19631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1814" y="3613151"/>
            <a:ext cx="307777" cy="35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7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499790" name="Rectangle 78">
            <a:extLst>
              <a:ext uri="{FF2B5EF4-FFF2-40B4-BE49-F238E27FC236}">
                <a16:creationId xmlns:a16="http://schemas.microsoft.com/office/drawing/2014/main" id="{4FD2A8FA-FAC7-11DF-A77D-843D88FF6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6588" y="3613151"/>
            <a:ext cx="246862" cy="35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70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499791" name="Rectangle 79">
            <a:extLst>
              <a:ext uri="{FF2B5EF4-FFF2-40B4-BE49-F238E27FC236}">
                <a16:creationId xmlns:a16="http://schemas.microsoft.com/office/drawing/2014/main" id="{95B68C55-D30D-5A44-FC1E-557B8C2A5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2625" y="3613151"/>
            <a:ext cx="246862" cy="35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70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499792" name="Rectangle 80">
            <a:extLst>
              <a:ext uri="{FF2B5EF4-FFF2-40B4-BE49-F238E27FC236}">
                <a16:creationId xmlns:a16="http://schemas.microsoft.com/office/drawing/2014/main" id="{D05533BB-444D-1DF6-CC78-8B97D62A8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6576" y="4622801"/>
            <a:ext cx="80963" cy="8731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9793" name="Line 81">
            <a:extLst>
              <a:ext uri="{FF2B5EF4-FFF2-40B4-BE49-F238E27FC236}">
                <a16:creationId xmlns:a16="http://schemas.microsoft.com/office/drawing/2014/main" id="{F0A0EA21-9217-F2D1-1110-2CBEED85A77F}"/>
              </a:ext>
            </a:extLst>
          </p:cNvPr>
          <p:cNvSpPr>
            <a:spLocks noChangeShapeType="1"/>
          </p:cNvSpPr>
          <p:nvPr/>
        </p:nvSpPr>
        <p:spPr bwMode="auto">
          <a:xfrm>
            <a:off x="9167813" y="4689475"/>
            <a:ext cx="5762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794" name="Arc 82">
            <a:extLst>
              <a:ext uri="{FF2B5EF4-FFF2-40B4-BE49-F238E27FC236}">
                <a16:creationId xmlns:a16="http://schemas.microsoft.com/office/drawing/2014/main" id="{5E2A891C-070A-5175-7E8D-7D2C55E22A5E}"/>
              </a:ext>
            </a:extLst>
          </p:cNvPr>
          <p:cNvSpPr>
            <a:spLocks/>
          </p:cNvSpPr>
          <p:nvPr/>
        </p:nvSpPr>
        <p:spPr bwMode="auto">
          <a:xfrm>
            <a:off x="9734550" y="4691064"/>
            <a:ext cx="77788" cy="41275"/>
          </a:xfrm>
          <a:custGeom>
            <a:avLst/>
            <a:gdLst>
              <a:gd name="G0" fmla="+- 437 0 0"/>
              <a:gd name="G1" fmla="+- 21600 0 0"/>
              <a:gd name="G2" fmla="+- 21600 0 0"/>
              <a:gd name="T0" fmla="*/ 0 w 22020"/>
              <a:gd name="T1" fmla="*/ 4 h 21600"/>
              <a:gd name="T2" fmla="*/ 22020 w 22020"/>
              <a:gd name="T3" fmla="*/ 20745 h 21600"/>
              <a:gd name="T4" fmla="*/ 437 w 2202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020" h="21600" fill="none" extrusionOk="0">
                <a:moveTo>
                  <a:pt x="0" y="4"/>
                </a:moveTo>
                <a:cubicBezTo>
                  <a:pt x="145" y="1"/>
                  <a:pt x="291" y="0"/>
                  <a:pt x="437" y="0"/>
                </a:cubicBezTo>
                <a:cubicBezTo>
                  <a:pt x="12033" y="0"/>
                  <a:pt x="21561" y="9157"/>
                  <a:pt x="22020" y="20744"/>
                </a:cubicBezTo>
              </a:path>
              <a:path w="22020" h="21600" stroke="0" extrusionOk="0">
                <a:moveTo>
                  <a:pt x="0" y="4"/>
                </a:moveTo>
                <a:cubicBezTo>
                  <a:pt x="145" y="1"/>
                  <a:pt x="291" y="0"/>
                  <a:pt x="437" y="0"/>
                </a:cubicBezTo>
                <a:cubicBezTo>
                  <a:pt x="12033" y="0"/>
                  <a:pt x="21561" y="9157"/>
                  <a:pt x="22020" y="20744"/>
                </a:cubicBezTo>
                <a:lnTo>
                  <a:pt x="437" y="2160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795" name="Arc 83">
            <a:extLst>
              <a:ext uri="{FF2B5EF4-FFF2-40B4-BE49-F238E27FC236}">
                <a16:creationId xmlns:a16="http://schemas.microsoft.com/office/drawing/2014/main" id="{CE9EBEF6-14B2-E7D0-4718-3CC2C8B7EC46}"/>
              </a:ext>
            </a:extLst>
          </p:cNvPr>
          <p:cNvSpPr>
            <a:spLocks/>
          </p:cNvSpPr>
          <p:nvPr/>
        </p:nvSpPr>
        <p:spPr bwMode="auto">
          <a:xfrm>
            <a:off x="9080500" y="4692650"/>
            <a:ext cx="76200" cy="39688"/>
          </a:xfrm>
          <a:custGeom>
            <a:avLst/>
            <a:gdLst>
              <a:gd name="G0" fmla="+- 21584 0 0"/>
              <a:gd name="G1" fmla="+- 21596 0 0"/>
              <a:gd name="G2" fmla="+- 21600 0 0"/>
              <a:gd name="T0" fmla="*/ 0 w 21584"/>
              <a:gd name="T1" fmla="*/ 20758 h 21596"/>
              <a:gd name="T2" fmla="*/ 21147 w 21584"/>
              <a:gd name="T3" fmla="*/ 0 h 21596"/>
              <a:gd name="T4" fmla="*/ 21584 w 21584"/>
              <a:gd name="T5" fmla="*/ 21596 h 21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84" h="21596" fill="none" extrusionOk="0">
                <a:moveTo>
                  <a:pt x="0" y="20758"/>
                </a:moveTo>
                <a:cubicBezTo>
                  <a:pt x="443" y="9332"/>
                  <a:pt x="9715" y="231"/>
                  <a:pt x="21147" y="0"/>
                </a:cubicBezTo>
              </a:path>
              <a:path w="21584" h="21596" stroke="0" extrusionOk="0">
                <a:moveTo>
                  <a:pt x="0" y="20758"/>
                </a:moveTo>
                <a:cubicBezTo>
                  <a:pt x="443" y="9332"/>
                  <a:pt x="9715" y="231"/>
                  <a:pt x="21147" y="0"/>
                </a:cubicBezTo>
                <a:lnTo>
                  <a:pt x="21584" y="21596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796" name="Rectangle 84">
            <a:extLst>
              <a:ext uri="{FF2B5EF4-FFF2-40B4-BE49-F238E27FC236}">
                <a16:creationId xmlns:a16="http://schemas.microsoft.com/office/drawing/2014/main" id="{C0A3CCF1-4DE6-B45B-C229-BC5E8CDC9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4938" y="4749800"/>
            <a:ext cx="868362" cy="6985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9797" name="Line 85">
            <a:extLst>
              <a:ext uri="{FF2B5EF4-FFF2-40B4-BE49-F238E27FC236}">
                <a16:creationId xmlns:a16="http://schemas.microsoft.com/office/drawing/2014/main" id="{3A0441DB-5019-072F-69FE-8C92547B1CB8}"/>
              </a:ext>
            </a:extLst>
          </p:cNvPr>
          <p:cNvSpPr>
            <a:spLocks noChangeShapeType="1"/>
          </p:cNvSpPr>
          <p:nvPr/>
        </p:nvSpPr>
        <p:spPr bwMode="auto">
          <a:xfrm>
            <a:off x="9196389" y="5672138"/>
            <a:ext cx="5048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798" name="Line 86">
            <a:extLst>
              <a:ext uri="{FF2B5EF4-FFF2-40B4-BE49-F238E27FC236}">
                <a16:creationId xmlns:a16="http://schemas.microsoft.com/office/drawing/2014/main" id="{9B2F6BC3-A3B2-1FEA-7482-C295A2A2C45B}"/>
              </a:ext>
            </a:extLst>
          </p:cNvPr>
          <p:cNvSpPr>
            <a:spLocks noChangeShapeType="1"/>
          </p:cNvSpPr>
          <p:nvPr/>
        </p:nvSpPr>
        <p:spPr bwMode="auto">
          <a:xfrm>
            <a:off x="9018588" y="4816476"/>
            <a:ext cx="176212" cy="8556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799" name="Line 87">
            <a:extLst>
              <a:ext uri="{FF2B5EF4-FFF2-40B4-BE49-F238E27FC236}">
                <a16:creationId xmlns:a16="http://schemas.microsoft.com/office/drawing/2014/main" id="{0466665D-1A8A-6607-084B-A1D393D97B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01213" y="4821238"/>
            <a:ext cx="176212" cy="8493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800" name="Line 88">
            <a:extLst>
              <a:ext uri="{FF2B5EF4-FFF2-40B4-BE49-F238E27FC236}">
                <a16:creationId xmlns:a16="http://schemas.microsoft.com/office/drawing/2014/main" id="{D494B97D-C624-45DB-446D-64B6D52C15D3}"/>
              </a:ext>
            </a:extLst>
          </p:cNvPr>
          <p:cNvSpPr>
            <a:spLocks noChangeShapeType="1"/>
          </p:cNvSpPr>
          <p:nvPr/>
        </p:nvSpPr>
        <p:spPr bwMode="auto">
          <a:xfrm>
            <a:off x="9151939" y="4889500"/>
            <a:ext cx="115887" cy="655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801" name="Line 89">
            <a:extLst>
              <a:ext uri="{FF2B5EF4-FFF2-40B4-BE49-F238E27FC236}">
                <a16:creationId xmlns:a16="http://schemas.microsoft.com/office/drawing/2014/main" id="{186C1B4D-441C-EF24-48A0-7D3D6BC8B725}"/>
              </a:ext>
            </a:extLst>
          </p:cNvPr>
          <p:cNvSpPr>
            <a:spLocks noChangeShapeType="1"/>
          </p:cNvSpPr>
          <p:nvPr/>
        </p:nvSpPr>
        <p:spPr bwMode="auto">
          <a:xfrm>
            <a:off x="9301164" y="4894264"/>
            <a:ext cx="73025" cy="644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802" name="Line 90">
            <a:extLst>
              <a:ext uri="{FF2B5EF4-FFF2-40B4-BE49-F238E27FC236}">
                <a16:creationId xmlns:a16="http://schemas.microsoft.com/office/drawing/2014/main" id="{80AA685B-CD9D-5E5B-BF64-6E489A1881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94839" y="4908550"/>
            <a:ext cx="73025" cy="6175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803" name="Line 91">
            <a:extLst>
              <a:ext uri="{FF2B5EF4-FFF2-40B4-BE49-F238E27FC236}">
                <a16:creationId xmlns:a16="http://schemas.microsoft.com/office/drawing/2014/main" id="{FE164019-15C4-677E-1FA1-FC8A8BCAAB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96438" y="4908550"/>
            <a:ext cx="119062" cy="6175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804" name="Arc 92">
            <a:extLst>
              <a:ext uri="{FF2B5EF4-FFF2-40B4-BE49-F238E27FC236}">
                <a16:creationId xmlns:a16="http://schemas.microsoft.com/office/drawing/2014/main" id="{4D924981-4C76-97CD-8F6D-C3F213109AE0}"/>
              </a:ext>
            </a:extLst>
          </p:cNvPr>
          <p:cNvSpPr>
            <a:spLocks/>
          </p:cNvSpPr>
          <p:nvPr/>
        </p:nvSpPr>
        <p:spPr bwMode="auto">
          <a:xfrm>
            <a:off x="9644064" y="3927476"/>
            <a:ext cx="300037" cy="3222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805" name="Arc 93">
            <a:extLst>
              <a:ext uri="{FF2B5EF4-FFF2-40B4-BE49-F238E27FC236}">
                <a16:creationId xmlns:a16="http://schemas.microsoft.com/office/drawing/2014/main" id="{A140C76F-20EA-7179-5A9A-2D59A2351B57}"/>
              </a:ext>
            </a:extLst>
          </p:cNvPr>
          <p:cNvSpPr>
            <a:spLocks/>
          </p:cNvSpPr>
          <p:nvPr/>
        </p:nvSpPr>
        <p:spPr bwMode="auto">
          <a:xfrm>
            <a:off x="9585326" y="4211639"/>
            <a:ext cx="358775" cy="395287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99806" name="Group 94">
            <a:extLst>
              <a:ext uri="{FF2B5EF4-FFF2-40B4-BE49-F238E27FC236}">
                <a16:creationId xmlns:a16="http://schemas.microsoft.com/office/drawing/2014/main" id="{B8BE664E-1C25-1F25-5EFA-F564B397986C}"/>
              </a:ext>
            </a:extLst>
          </p:cNvPr>
          <p:cNvGrpSpPr>
            <a:grpSpLocks/>
          </p:cNvGrpSpPr>
          <p:nvPr/>
        </p:nvGrpSpPr>
        <p:grpSpPr bwMode="auto">
          <a:xfrm>
            <a:off x="9521826" y="4525963"/>
            <a:ext cx="207963" cy="119062"/>
            <a:chOff x="5038" y="2851"/>
            <a:chExt cx="131" cy="75"/>
          </a:xfrm>
        </p:grpSpPr>
        <p:sp>
          <p:nvSpPr>
            <p:cNvPr id="499807" name="Freeform 95">
              <a:extLst>
                <a:ext uri="{FF2B5EF4-FFF2-40B4-BE49-F238E27FC236}">
                  <a16:creationId xmlns:a16="http://schemas.microsoft.com/office/drawing/2014/main" id="{1E3578E2-CECB-D237-086F-DAE29135A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8" y="2851"/>
              <a:ext cx="127" cy="75"/>
            </a:xfrm>
            <a:custGeom>
              <a:avLst/>
              <a:gdLst>
                <a:gd name="T0" fmla="*/ 0 w 127"/>
                <a:gd name="T1" fmla="*/ 64 h 75"/>
                <a:gd name="T2" fmla="*/ 116 w 127"/>
                <a:gd name="T3" fmla="*/ 0 h 75"/>
                <a:gd name="T4" fmla="*/ 126 w 127"/>
                <a:gd name="T5" fmla="*/ 31 h 75"/>
                <a:gd name="T6" fmla="*/ 126 w 127"/>
                <a:gd name="T7" fmla="*/ 74 h 75"/>
                <a:gd name="T8" fmla="*/ 0 w 127"/>
                <a:gd name="T9" fmla="*/ 6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5">
                  <a:moveTo>
                    <a:pt x="0" y="64"/>
                  </a:moveTo>
                  <a:lnTo>
                    <a:pt x="116" y="0"/>
                  </a:lnTo>
                  <a:lnTo>
                    <a:pt x="126" y="31"/>
                  </a:lnTo>
                  <a:lnTo>
                    <a:pt x="126" y="74"/>
                  </a:lnTo>
                  <a:lnTo>
                    <a:pt x="0" y="6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808" name="Line 96">
              <a:extLst>
                <a:ext uri="{FF2B5EF4-FFF2-40B4-BE49-F238E27FC236}">
                  <a16:creationId xmlns:a16="http://schemas.microsoft.com/office/drawing/2014/main" id="{C1B52419-C009-6230-FBF1-A56AC93F4C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23" y="2886"/>
              <a:ext cx="46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9809" name="Arc 97">
            <a:extLst>
              <a:ext uri="{FF2B5EF4-FFF2-40B4-BE49-F238E27FC236}">
                <a16:creationId xmlns:a16="http://schemas.microsoft.com/office/drawing/2014/main" id="{F9829FFB-4DA7-3F22-51B2-5B42F090D439}"/>
              </a:ext>
            </a:extLst>
          </p:cNvPr>
          <p:cNvSpPr>
            <a:spLocks/>
          </p:cNvSpPr>
          <p:nvPr/>
        </p:nvSpPr>
        <p:spPr bwMode="auto">
          <a:xfrm>
            <a:off x="6789738" y="5540376"/>
            <a:ext cx="2279650" cy="595313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810" name="Arc 98">
            <a:extLst>
              <a:ext uri="{FF2B5EF4-FFF2-40B4-BE49-F238E27FC236}">
                <a16:creationId xmlns:a16="http://schemas.microsoft.com/office/drawing/2014/main" id="{6684B279-5F66-DC56-665E-AABD638CDAB8}"/>
              </a:ext>
            </a:extLst>
          </p:cNvPr>
          <p:cNvSpPr>
            <a:spLocks/>
          </p:cNvSpPr>
          <p:nvPr/>
        </p:nvSpPr>
        <p:spPr bwMode="auto">
          <a:xfrm>
            <a:off x="4364039" y="5830889"/>
            <a:ext cx="2435225" cy="306387"/>
          </a:xfrm>
          <a:custGeom>
            <a:avLst/>
            <a:gdLst>
              <a:gd name="G0" fmla="+- 21600 0 0"/>
              <a:gd name="G1" fmla="+- 812 0 0"/>
              <a:gd name="G2" fmla="+- 21600 0 0"/>
              <a:gd name="T0" fmla="*/ 21586 w 21600"/>
              <a:gd name="T1" fmla="*/ 22412 h 22412"/>
              <a:gd name="T2" fmla="*/ 15 w 21600"/>
              <a:gd name="T3" fmla="*/ 0 h 22412"/>
              <a:gd name="T4" fmla="*/ 21600 w 21600"/>
              <a:gd name="T5" fmla="*/ 812 h 22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412" fill="none" extrusionOk="0">
                <a:moveTo>
                  <a:pt x="21586" y="22411"/>
                </a:moveTo>
                <a:cubicBezTo>
                  <a:pt x="9662" y="22404"/>
                  <a:pt x="0" y="12735"/>
                  <a:pt x="0" y="812"/>
                </a:cubicBezTo>
                <a:cubicBezTo>
                  <a:pt x="0" y="541"/>
                  <a:pt x="5" y="270"/>
                  <a:pt x="15" y="0"/>
                </a:cubicBezTo>
              </a:path>
              <a:path w="21600" h="22412" stroke="0" extrusionOk="0">
                <a:moveTo>
                  <a:pt x="21586" y="22411"/>
                </a:moveTo>
                <a:cubicBezTo>
                  <a:pt x="9662" y="22404"/>
                  <a:pt x="0" y="12735"/>
                  <a:pt x="0" y="812"/>
                </a:cubicBezTo>
                <a:cubicBezTo>
                  <a:pt x="0" y="541"/>
                  <a:pt x="5" y="270"/>
                  <a:pt x="15" y="0"/>
                </a:cubicBezTo>
                <a:lnTo>
                  <a:pt x="21600" y="812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99811" name="Group 99">
            <a:extLst>
              <a:ext uri="{FF2B5EF4-FFF2-40B4-BE49-F238E27FC236}">
                <a16:creationId xmlns:a16="http://schemas.microsoft.com/office/drawing/2014/main" id="{1C55900E-1AE7-4DF2-C337-DFD1A84B7DCA}"/>
              </a:ext>
            </a:extLst>
          </p:cNvPr>
          <p:cNvGrpSpPr>
            <a:grpSpLocks/>
          </p:cNvGrpSpPr>
          <p:nvPr/>
        </p:nvGrpSpPr>
        <p:grpSpPr bwMode="auto">
          <a:xfrm>
            <a:off x="4257676" y="5672138"/>
            <a:ext cx="157163" cy="228600"/>
            <a:chOff x="1722" y="3573"/>
            <a:chExt cx="99" cy="144"/>
          </a:xfrm>
        </p:grpSpPr>
        <p:sp>
          <p:nvSpPr>
            <p:cNvPr id="499812" name="Freeform 100">
              <a:extLst>
                <a:ext uri="{FF2B5EF4-FFF2-40B4-BE49-F238E27FC236}">
                  <a16:creationId xmlns:a16="http://schemas.microsoft.com/office/drawing/2014/main" id="{791A6689-EF2B-5034-680B-B5AF072CB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2" y="3573"/>
              <a:ext cx="99" cy="144"/>
            </a:xfrm>
            <a:custGeom>
              <a:avLst/>
              <a:gdLst>
                <a:gd name="T0" fmla="*/ 0 w 99"/>
                <a:gd name="T1" fmla="*/ 0 h 144"/>
                <a:gd name="T2" fmla="*/ 98 w 99"/>
                <a:gd name="T3" fmla="*/ 87 h 144"/>
                <a:gd name="T4" fmla="*/ 71 w 99"/>
                <a:gd name="T5" fmla="*/ 121 h 144"/>
                <a:gd name="T6" fmla="*/ 53 w 99"/>
                <a:gd name="T7" fmla="*/ 143 h 144"/>
                <a:gd name="T8" fmla="*/ 0 w 99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44">
                  <a:moveTo>
                    <a:pt x="0" y="0"/>
                  </a:moveTo>
                  <a:lnTo>
                    <a:pt x="98" y="87"/>
                  </a:lnTo>
                  <a:lnTo>
                    <a:pt x="71" y="121"/>
                  </a:lnTo>
                  <a:lnTo>
                    <a:pt x="53" y="143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813" name="Line 101">
              <a:extLst>
                <a:ext uri="{FF2B5EF4-FFF2-40B4-BE49-F238E27FC236}">
                  <a16:creationId xmlns:a16="http://schemas.microsoft.com/office/drawing/2014/main" id="{B46AE718-CB52-F72C-00C9-087032CEBC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1" y="3619"/>
              <a:ext cx="46" cy="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9814" name="Line 102">
            <a:extLst>
              <a:ext uri="{FF2B5EF4-FFF2-40B4-BE49-F238E27FC236}">
                <a16:creationId xmlns:a16="http://schemas.microsoft.com/office/drawing/2014/main" id="{6587E0DC-8148-7714-3C07-6504AEC926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14864" y="4835525"/>
            <a:ext cx="103187" cy="890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815" name="Line 103">
            <a:extLst>
              <a:ext uri="{FF2B5EF4-FFF2-40B4-BE49-F238E27FC236}">
                <a16:creationId xmlns:a16="http://schemas.microsoft.com/office/drawing/2014/main" id="{60D83D30-4C0C-D54E-BFB9-DF149CC675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48113" y="4691064"/>
            <a:ext cx="488950" cy="9810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816" name="Line 104">
            <a:extLst>
              <a:ext uri="{FF2B5EF4-FFF2-40B4-BE49-F238E27FC236}">
                <a16:creationId xmlns:a16="http://schemas.microsoft.com/office/drawing/2014/main" id="{1201C087-EB7B-2349-91DF-CA42D63892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43213" y="4000500"/>
            <a:ext cx="1327150" cy="533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817" name="Line 105">
            <a:extLst>
              <a:ext uri="{FF2B5EF4-FFF2-40B4-BE49-F238E27FC236}">
                <a16:creationId xmlns:a16="http://schemas.microsoft.com/office/drawing/2014/main" id="{9D160CE8-A717-9EAD-1134-073FE8FAB2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09939" y="4305300"/>
            <a:ext cx="922337" cy="584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818" name="Line 106">
            <a:extLst>
              <a:ext uri="{FF2B5EF4-FFF2-40B4-BE49-F238E27FC236}">
                <a16:creationId xmlns:a16="http://schemas.microsoft.com/office/drawing/2014/main" id="{7203C27A-381E-1486-1093-EE94BAD998A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9389" y="3352800"/>
            <a:ext cx="1481137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819" name="Line 107">
            <a:extLst>
              <a:ext uri="{FF2B5EF4-FFF2-40B4-BE49-F238E27FC236}">
                <a16:creationId xmlns:a16="http://schemas.microsoft.com/office/drawing/2014/main" id="{C3AB9265-2D0F-9977-D68E-C673CE6853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08289" y="3708400"/>
            <a:ext cx="1362075" cy="158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820" name="Line 108">
            <a:extLst>
              <a:ext uri="{FF2B5EF4-FFF2-40B4-BE49-F238E27FC236}">
                <a16:creationId xmlns:a16="http://schemas.microsoft.com/office/drawing/2014/main" id="{A54BF94C-2B12-24D5-3BB9-8FBD4FFB49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4714" y="2271713"/>
            <a:ext cx="1036637" cy="5635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821" name="Line 109">
            <a:extLst>
              <a:ext uri="{FF2B5EF4-FFF2-40B4-BE49-F238E27FC236}">
                <a16:creationId xmlns:a16="http://schemas.microsoft.com/office/drawing/2014/main" id="{97D62C79-03E2-52E8-C4D0-0C40898F4DF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19426" y="2705100"/>
            <a:ext cx="1254125" cy="419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822" name="Line 110">
            <a:extLst>
              <a:ext uri="{FF2B5EF4-FFF2-40B4-BE49-F238E27FC236}">
                <a16:creationId xmlns:a16="http://schemas.microsoft.com/office/drawing/2014/main" id="{AFAE53A1-825F-9872-9DE0-194DF71E2E8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81563" y="2125663"/>
            <a:ext cx="488950" cy="4365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823" name="Line 111">
            <a:extLst>
              <a:ext uri="{FF2B5EF4-FFF2-40B4-BE49-F238E27FC236}">
                <a16:creationId xmlns:a16="http://schemas.microsoft.com/office/drawing/2014/main" id="{A2317DC0-4F16-D568-D0CA-BB5B4170BFF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3863" y="2035176"/>
            <a:ext cx="87312" cy="417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824" name="Line 112">
            <a:extLst>
              <a:ext uri="{FF2B5EF4-FFF2-40B4-BE49-F238E27FC236}">
                <a16:creationId xmlns:a16="http://schemas.microsoft.com/office/drawing/2014/main" id="{7FECB812-4444-8457-E764-1C29AE881F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56225" y="2452689"/>
            <a:ext cx="236538" cy="1095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825" name="Rectangle 113">
            <a:extLst>
              <a:ext uri="{FF2B5EF4-FFF2-40B4-BE49-F238E27FC236}">
                <a16:creationId xmlns:a16="http://schemas.microsoft.com/office/drawing/2014/main" id="{1570F7DD-8726-14F2-66BB-5E8DB4B0F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1628776"/>
            <a:ext cx="325410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Q</a:t>
            </a:r>
          </a:p>
        </p:txBody>
      </p:sp>
      <p:sp>
        <p:nvSpPr>
          <p:cNvPr id="499826" name="Rectangle 114">
            <a:extLst>
              <a:ext uri="{FF2B5EF4-FFF2-40B4-BE49-F238E27FC236}">
                <a16:creationId xmlns:a16="http://schemas.microsoft.com/office/drawing/2014/main" id="{A0715E91-FB19-B4C5-6186-886FD7859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26" y="1628776"/>
            <a:ext cx="28533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u</a:t>
            </a:r>
          </a:p>
        </p:txBody>
      </p:sp>
      <p:sp>
        <p:nvSpPr>
          <p:cNvPr id="499827" name="Rectangle 115">
            <a:extLst>
              <a:ext uri="{FF2B5EF4-FFF2-40B4-BE49-F238E27FC236}">
                <a16:creationId xmlns:a16="http://schemas.microsoft.com/office/drawing/2014/main" id="{B3C92F83-6B40-3D4B-8CAF-E09C22486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8526" y="1628776"/>
            <a:ext cx="28533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499828" name="Rectangle 116">
            <a:extLst>
              <a:ext uri="{FF2B5EF4-FFF2-40B4-BE49-F238E27FC236}">
                <a16:creationId xmlns:a16="http://schemas.microsoft.com/office/drawing/2014/main" id="{817E1020-59FF-83B6-B2DD-80BB32549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550" y="1628776"/>
            <a:ext cx="226024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l</a:t>
            </a:r>
          </a:p>
        </p:txBody>
      </p:sp>
      <p:sp>
        <p:nvSpPr>
          <p:cNvPr id="499829" name="Rectangle 117">
            <a:extLst>
              <a:ext uri="{FF2B5EF4-FFF2-40B4-BE49-F238E27FC236}">
                <a16:creationId xmlns:a16="http://schemas.microsoft.com/office/drawing/2014/main" id="{2CA455A7-9632-39B5-E384-326337839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25" y="1628776"/>
            <a:ext cx="226024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i</a:t>
            </a:r>
          </a:p>
        </p:txBody>
      </p:sp>
      <p:sp>
        <p:nvSpPr>
          <p:cNvPr id="499830" name="Rectangle 118">
            <a:extLst>
              <a:ext uri="{FF2B5EF4-FFF2-40B4-BE49-F238E27FC236}">
                <a16:creationId xmlns:a16="http://schemas.microsoft.com/office/drawing/2014/main" id="{6B8DE2D9-E5FE-DF85-1EF0-4CE808FB6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163" y="1628776"/>
            <a:ext cx="235642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499831" name="Rectangle 119">
            <a:extLst>
              <a:ext uri="{FF2B5EF4-FFF2-40B4-BE49-F238E27FC236}">
                <a16:creationId xmlns:a16="http://schemas.microsoft.com/office/drawing/2014/main" id="{F519BC13-F68A-C729-F8C6-F17AB5B5F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6326" y="1628776"/>
            <a:ext cx="275717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y</a:t>
            </a:r>
          </a:p>
        </p:txBody>
      </p:sp>
      <p:sp>
        <p:nvSpPr>
          <p:cNvPr id="499832" name="Rectangle 120">
            <a:extLst>
              <a:ext uri="{FF2B5EF4-FFF2-40B4-BE49-F238E27FC236}">
                <a16:creationId xmlns:a16="http://schemas.microsoft.com/office/drawing/2014/main" id="{54B0FB5F-AA67-3F9E-F7D3-2857A7B43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0938" y="1628776"/>
            <a:ext cx="235642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99833" name="Rectangle 121">
            <a:extLst>
              <a:ext uri="{FF2B5EF4-FFF2-40B4-BE49-F238E27FC236}">
                <a16:creationId xmlns:a16="http://schemas.microsoft.com/office/drawing/2014/main" id="{19422E58-AC9D-0E05-EEB2-0B2D4A7CE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1828801"/>
            <a:ext cx="315792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499834" name="Rectangle 122">
            <a:extLst>
              <a:ext uri="{FF2B5EF4-FFF2-40B4-BE49-F238E27FC236}">
                <a16:creationId xmlns:a16="http://schemas.microsoft.com/office/drawing/2014/main" id="{E149F3AB-3FCA-9E21-3A74-DF9453775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1" y="1828801"/>
            <a:ext cx="28533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499835" name="Rectangle 123">
            <a:extLst>
              <a:ext uri="{FF2B5EF4-FFF2-40B4-BE49-F238E27FC236}">
                <a16:creationId xmlns:a16="http://schemas.microsoft.com/office/drawing/2014/main" id="{5D989F2F-0BAD-A37C-09A4-D6BAC378A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2651" y="1828801"/>
            <a:ext cx="28533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499836" name="Rectangle 124">
            <a:extLst>
              <a:ext uri="{FF2B5EF4-FFF2-40B4-BE49-F238E27FC236}">
                <a16:creationId xmlns:a16="http://schemas.microsoft.com/office/drawing/2014/main" id="{426E78DE-45EA-AD11-70BB-E953E6815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550" y="1828801"/>
            <a:ext cx="235642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499837" name="Rectangle 125">
            <a:extLst>
              <a:ext uri="{FF2B5EF4-FFF2-40B4-BE49-F238E27FC236}">
                <a16:creationId xmlns:a16="http://schemas.microsoft.com/office/drawing/2014/main" id="{4FCEA33A-E872-458A-3510-2398F83CA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25" y="1828801"/>
            <a:ext cx="245260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499838" name="Rectangle 126">
            <a:extLst>
              <a:ext uri="{FF2B5EF4-FFF2-40B4-BE49-F238E27FC236}">
                <a16:creationId xmlns:a16="http://schemas.microsoft.com/office/drawing/2014/main" id="{10EE70B8-B070-85F3-80D8-94CA82610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451" y="1828801"/>
            <a:ext cx="28533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499839" name="Rectangle 127">
            <a:extLst>
              <a:ext uri="{FF2B5EF4-FFF2-40B4-BE49-F238E27FC236}">
                <a16:creationId xmlns:a16="http://schemas.microsoft.com/office/drawing/2014/main" id="{C95A5796-8E3E-DC32-A813-B228F2C01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475" y="1828801"/>
            <a:ext cx="226024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l</a:t>
            </a:r>
          </a:p>
        </p:txBody>
      </p:sp>
      <p:sp>
        <p:nvSpPr>
          <p:cNvPr id="499840" name="Rectangle 128">
            <a:extLst>
              <a:ext uri="{FF2B5EF4-FFF2-40B4-BE49-F238E27FC236}">
                <a16:creationId xmlns:a16="http://schemas.microsoft.com/office/drawing/2014/main" id="{952688DB-DD7D-DB4D-F90A-FB8D6796F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3" y="2265364"/>
            <a:ext cx="315792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499841" name="Rectangle 129">
            <a:extLst>
              <a:ext uri="{FF2B5EF4-FFF2-40B4-BE49-F238E27FC236}">
                <a16:creationId xmlns:a16="http://schemas.microsoft.com/office/drawing/2014/main" id="{7B7F7243-6BA1-758A-F903-D987EA95E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7301" y="2265364"/>
            <a:ext cx="28533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499842" name="Rectangle 130">
            <a:extLst>
              <a:ext uri="{FF2B5EF4-FFF2-40B4-BE49-F238E27FC236}">
                <a16:creationId xmlns:a16="http://schemas.microsoft.com/office/drawing/2014/main" id="{CEDDA32A-9AD6-3933-421B-795EA49A7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914" y="2265364"/>
            <a:ext cx="275717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499843" name="Rectangle 131">
            <a:extLst>
              <a:ext uri="{FF2B5EF4-FFF2-40B4-BE49-F238E27FC236}">
                <a16:creationId xmlns:a16="http://schemas.microsoft.com/office/drawing/2014/main" id="{401D2103-8B2C-B44B-B258-9060713C8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6526" y="2265364"/>
            <a:ext cx="28533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499844" name="Rectangle 132">
            <a:extLst>
              <a:ext uri="{FF2B5EF4-FFF2-40B4-BE49-F238E27FC236}">
                <a16:creationId xmlns:a16="http://schemas.microsoft.com/office/drawing/2014/main" id="{EB615AF9-44AB-6551-590E-455CAB534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5426" y="2265364"/>
            <a:ext cx="28533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499845" name="Rectangle 133">
            <a:extLst>
              <a:ext uri="{FF2B5EF4-FFF2-40B4-BE49-F238E27FC236}">
                <a16:creationId xmlns:a16="http://schemas.microsoft.com/office/drawing/2014/main" id="{0924F069-DB3C-CD50-E55A-4F375B93C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2265364"/>
            <a:ext cx="245260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499846" name="Rectangle 134">
            <a:extLst>
              <a:ext uri="{FF2B5EF4-FFF2-40B4-BE49-F238E27FC236}">
                <a16:creationId xmlns:a16="http://schemas.microsoft.com/office/drawing/2014/main" id="{16BAB2FE-0FD4-0BD2-A581-CDD84C37E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8776" y="2265364"/>
            <a:ext cx="275717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499847" name="Rectangle 135">
            <a:extLst>
              <a:ext uri="{FF2B5EF4-FFF2-40B4-BE49-F238E27FC236}">
                <a16:creationId xmlns:a16="http://schemas.microsoft.com/office/drawing/2014/main" id="{69A98D02-56CC-D162-8B7B-A0E1A5CA9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389" y="2265364"/>
            <a:ext cx="28533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h</a:t>
            </a:r>
          </a:p>
        </p:txBody>
      </p:sp>
      <p:sp>
        <p:nvSpPr>
          <p:cNvPr id="499848" name="Rectangle 136">
            <a:extLst>
              <a:ext uri="{FF2B5EF4-FFF2-40B4-BE49-F238E27FC236}">
                <a16:creationId xmlns:a16="http://schemas.microsoft.com/office/drawing/2014/main" id="{E0B63EF2-81F9-E5E6-636E-AFD2117FE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8350" y="3429001"/>
            <a:ext cx="315792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499849" name="Rectangle 137">
            <a:extLst>
              <a:ext uri="{FF2B5EF4-FFF2-40B4-BE49-F238E27FC236}">
                <a16:creationId xmlns:a16="http://schemas.microsoft.com/office/drawing/2014/main" id="{83524A86-0DAA-34D0-7D19-033779AF6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6" y="3429001"/>
            <a:ext cx="28533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u</a:t>
            </a:r>
          </a:p>
        </p:txBody>
      </p:sp>
      <p:sp>
        <p:nvSpPr>
          <p:cNvPr id="499850" name="Rectangle 138">
            <a:extLst>
              <a:ext uri="{FF2B5EF4-FFF2-40B4-BE49-F238E27FC236}">
                <a16:creationId xmlns:a16="http://schemas.microsoft.com/office/drawing/2014/main" id="{D7D879A7-1BDD-9D86-DC5E-A6C14BB45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2026" y="3429001"/>
            <a:ext cx="275717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499851" name="Rectangle 139">
            <a:extLst>
              <a:ext uri="{FF2B5EF4-FFF2-40B4-BE49-F238E27FC236}">
                <a16:creationId xmlns:a16="http://schemas.microsoft.com/office/drawing/2014/main" id="{9DBC4911-4732-1077-3E63-FE02C660A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0" y="3429001"/>
            <a:ext cx="235642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499852" name="Rectangle 140">
            <a:extLst>
              <a:ext uri="{FF2B5EF4-FFF2-40B4-BE49-F238E27FC236}">
                <a16:creationId xmlns:a16="http://schemas.microsoft.com/office/drawing/2014/main" id="{D9EE5859-E6AC-47A3-9D4E-177D46046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9" y="3429001"/>
            <a:ext cx="28533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499853" name="Rectangle 141">
            <a:extLst>
              <a:ext uri="{FF2B5EF4-FFF2-40B4-BE49-F238E27FC236}">
                <a16:creationId xmlns:a16="http://schemas.microsoft.com/office/drawing/2014/main" id="{73B0992F-4653-96B1-27F1-7D9A07BFD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3" y="3429001"/>
            <a:ext cx="335028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m</a:t>
            </a:r>
          </a:p>
        </p:txBody>
      </p:sp>
      <p:sp>
        <p:nvSpPr>
          <p:cNvPr id="499854" name="Rectangle 142">
            <a:extLst>
              <a:ext uri="{FF2B5EF4-FFF2-40B4-BE49-F238E27FC236}">
                <a16:creationId xmlns:a16="http://schemas.microsoft.com/office/drawing/2014/main" id="{8E36CADF-D319-E0B0-D346-11CD6595C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3176" y="3429001"/>
            <a:ext cx="28533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499855" name="Rectangle 143">
            <a:extLst>
              <a:ext uri="{FF2B5EF4-FFF2-40B4-BE49-F238E27FC236}">
                <a16:creationId xmlns:a16="http://schemas.microsoft.com/office/drawing/2014/main" id="{F96A929D-FB07-4C31-FD5E-EBBF98EC8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2075" y="3429001"/>
            <a:ext cx="245260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499856" name="Rectangle 144">
            <a:extLst>
              <a:ext uri="{FF2B5EF4-FFF2-40B4-BE49-F238E27FC236}">
                <a16:creationId xmlns:a16="http://schemas.microsoft.com/office/drawing/2014/main" id="{547C38DB-94DC-7A79-2AAE-ECFC8C0F3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6925" y="4519614"/>
            <a:ext cx="335028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M</a:t>
            </a:r>
          </a:p>
        </p:txBody>
      </p:sp>
      <p:sp>
        <p:nvSpPr>
          <p:cNvPr id="499857" name="Rectangle 145">
            <a:extLst>
              <a:ext uri="{FF2B5EF4-FFF2-40B4-BE49-F238E27FC236}">
                <a16:creationId xmlns:a16="http://schemas.microsoft.com/office/drawing/2014/main" id="{EDA1B39A-3517-7097-724C-06ACE23EF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5989" y="4519614"/>
            <a:ext cx="28533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499858" name="Rectangle 146">
            <a:extLst>
              <a:ext uri="{FF2B5EF4-FFF2-40B4-BE49-F238E27FC236}">
                <a16:creationId xmlns:a16="http://schemas.microsoft.com/office/drawing/2014/main" id="{43E04D33-BD5F-3C34-8A00-40708C90E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6475" y="4519614"/>
            <a:ext cx="245260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499859" name="Rectangle 147">
            <a:extLst>
              <a:ext uri="{FF2B5EF4-FFF2-40B4-BE49-F238E27FC236}">
                <a16:creationId xmlns:a16="http://schemas.microsoft.com/office/drawing/2014/main" id="{A88CFE41-F1E6-4910-0327-027007BAE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9339" y="4519614"/>
            <a:ext cx="275717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k</a:t>
            </a:r>
          </a:p>
        </p:txBody>
      </p:sp>
      <p:sp>
        <p:nvSpPr>
          <p:cNvPr id="499860" name="Rectangle 148">
            <a:extLst>
              <a:ext uri="{FF2B5EF4-FFF2-40B4-BE49-F238E27FC236}">
                <a16:creationId xmlns:a16="http://schemas.microsoft.com/office/drawing/2014/main" id="{65ECAA51-8A40-1CC7-71F1-9D534BA25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951" y="4519614"/>
            <a:ext cx="28533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499861" name="Rectangle 149">
            <a:extLst>
              <a:ext uri="{FF2B5EF4-FFF2-40B4-BE49-F238E27FC236}">
                <a16:creationId xmlns:a16="http://schemas.microsoft.com/office/drawing/2014/main" id="{E39C5A84-8184-7BD8-438F-965D03491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4519614"/>
            <a:ext cx="235642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499862" name="Rectangle 150">
            <a:extLst>
              <a:ext uri="{FF2B5EF4-FFF2-40B4-BE49-F238E27FC236}">
                <a16:creationId xmlns:a16="http://schemas.microsoft.com/office/drawing/2014/main" id="{9D23043C-C79D-3D35-01F6-52B615728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7300" y="4519614"/>
            <a:ext cx="226024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i</a:t>
            </a:r>
          </a:p>
        </p:txBody>
      </p:sp>
      <p:sp>
        <p:nvSpPr>
          <p:cNvPr id="499863" name="Rectangle 151">
            <a:extLst>
              <a:ext uri="{FF2B5EF4-FFF2-40B4-BE49-F238E27FC236}">
                <a16:creationId xmlns:a16="http://schemas.microsoft.com/office/drawing/2014/main" id="{3B7D287D-22C6-0BEE-ABB7-9B0C6B2F6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7464" y="4519614"/>
            <a:ext cx="28533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499864" name="Rectangle 152">
            <a:extLst>
              <a:ext uri="{FF2B5EF4-FFF2-40B4-BE49-F238E27FC236}">
                <a16:creationId xmlns:a16="http://schemas.microsoft.com/office/drawing/2014/main" id="{859432F4-6AA5-813D-1BB1-BF2A82D4A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6364" y="4519614"/>
            <a:ext cx="28533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g</a:t>
            </a:r>
          </a:p>
        </p:txBody>
      </p:sp>
      <p:sp>
        <p:nvSpPr>
          <p:cNvPr id="499865" name="Rectangle 153">
            <a:extLst>
              <a:ext uri="{FF2B5EF4-FFF2-40B4-BE49-F238E27FC236}">
                <a16:creationId xmlns:a16="http://schemas.microsoft.com/office/drawing/2014/main" id="{96B3E224-3A1C-4AC4-7DB0-8D9BF7862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0975" y="4519614"/>
            <a:ext cx="235642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99866" name="Rectangle 154">
            <a:extLst>
              <a:ext uri="{FF2B5EF4-FFF2-40B4-BE49-F238E27FC236}">
                <a16:creationId xmlns:a16="http://schemas.microsoft.com/office/drawing/2014/main" id="{50659629-103E-4367-AFB1-2BCD69AE5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6925" y="4719639"/>
            <a:ext cx="306174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499867" name="Rectangle 155">
            <a:extLst>
              <a:ext uri="{FF2B5EF4-FFF2-40B4-BE49-F238E27FC236}">
                <a16:creationId xmlns:a16="http://schemas.microsoft.com/office/drawing/2014/main" id="{11C3782A-975C-75E3-1D68-BFD233678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4719639"/>
            <a:ext cx="28533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499868" name="Rectangle 156">
            <a:extLst>
              <a:ext uri="{FF2B5EF4-FFF2-40B4-BE49-F238E27FC236}">
                <a16:creationId xmlns:a16="http://schemas.microsoft.com/office/drawing/2014/main" id="{6B9CD6BF-DF33-4192-F3A7-A9899979A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6314" y="4719639"/>
            <a:ext cx="28533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g</a:t>
            </a:r>
          </a:p>
        </p:txBody>
      </p:sp>
      <p:sp>
        <p:nvSpPr>
          <p:cNvPr id="499869" name="Rectangle 157">
            <a:extLst>
              <a:ext uri="{FF2B5EF4-FFF2-40B4-BE49-F238E27FC236}">
                <a16:creationId xmlns:a16="http://schemas.microsoft.com/office/drawing/2014/main" id="{D90B5E6E-44A7-745B-54DA-7C1FF7940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25" y="4719639"/>
            <a:ext cx="226024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i</a:t>
            </a:r>
          </a:p>
        </p:txBody>
      </p:sp>
      <p:sp>
        <p:nvSpPr>
          <p:cNvPr id="499870" name="Rectangle 158">
            <a:extLst>
              <a:ext uri="{FF2B5EF4-FFF2-40B4-BE49-F238E27FC236}">
                <a16:creationId xmlns:a16="http://schemas.microsoft.com/office/drawing/2014/main" id="{918486B9-3FB5-EB1E-FB1D-78E96391A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376" y="4719639"/>
            <a:ext cx="28533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499871" name="Rectangle 159">
            <a:extLst>
              <a:ext uri="{FF2B5EF4-FFF2-40B4-BE49-F238E27FC236}">
                <a16:creationId xmlns:a16="http://schemas.microsoft.com/office/drawing/2014/main" id="{333FA898-AECD-866A-A3E9-20A54FCA8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2689" y="4719639"/>
            <a:ext cx="28533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499872" name="Rectangle 160">
            <a:extLst>
              <a:ext uri="{FF2B5EF4-FFF2-40B4-BE49-F238E27FC236}">
                <a16:creationId xmlns:a16="http://schemas.microsoft.com/office/drawing/2014/main" id="{376EA10E-8DC4-754C-1244-9C299F995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7301" y="4719639"/>
            <a:ext cx="28533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499873" name="Rectangle 161">
            <a:extLst>
              <a:ext uri="{FF2B5EF4-FFF2-40B4-BE49-F238E27FC236}">
                <a16:creationId xmlns:a16="http://schemas.microsoft.com/office/drawing/2014/main" id="{8DF63AA9-DC83-0032-6CC9-02653A264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7788" y="4719639"/>
            <a:ext cx="245260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499874" name="Rectangle 162">
            <a:extLst>
              <a:ext uri="{FF2B5EF4-FFF2-40B4-BE49-F238E27FC236}">
                <a16:creationId xmlns:a16="http://schemas.microsoft.com/office/drawing/2014/main" id="{EAEC9759-13C3-C668-377C-408329A4B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0650" y="4719639"/>
            <a:ext cx="226024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i</a:t>
            </a:r>
          </a:p>
        </p:txBody>
      </p:sp>
      <p:sp>
        <p:nvSpPr>
          <p:cNvPr id="499875" name="Rectangle 163">
            <a:extLst>
              <a:ext uri="{FF2B5EF4-FFF2-40B4-BE49-F238E27FC236}">
                <a16:creationId xmlns:a16="http://schemas.microsoft.com/office/drawing/2014/main" id="{0CC1995D-CDB1-41A5-97A5-CE2FE59D1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0814" y="4719639"/>
            <a:ext cx="28533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499876" name="Rectangle 164">
            <a:extLst>
              <a:ext uri="{FF2B5EF4-FFF2-40B4-BE49-F238E27FC236}">
                <a16:creationId xmlns:a16="http://schemas.microsoft.com/office/drawing/2014/main" id="{D6853408-7E9C-A947-5575-A61787535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9714" y="4719639"/>
            <a:ext cx="28533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g</a:t>
            </a:r>
          </a:p>
        </p:txBody>
      </p:sp>
      <p:sp>
        <p:nvSpPr>
          <p:cNvPr id="499877" name="Rectangle 165">
            <a:extLst>
              <a:ext uri="{FF2B5EF4-FFF2-40B4-BE49-F238E27FC236}">
                <a16:creationId xmlns:a16="http://schemas.microsoft.com/office/drawing/2014/main" id="{2A057AB8-1C23-5BCE-CADC-86AAB6E33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338" y="5683251"/>
            <a:ext cx="306174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499878" name="Rectangle 166">
            <a:extLst>
              <a:ext uri="{FF2B5EF4-FFF2-40B4-BE49-F238E27FC236}">
                <a16:creationId xmlns:a16="http://schemas.microsoft.com/office/drawing/2014/main" id="{392C9ED0-61C6-EA0B-6993-AF40110F6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1238" y="5683251"/>
            <a:ext cx="235642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499879" name="Rectangle 167">
            <a:extLst>
              <a:ext uri="{FF2B5EF4-FFF2-40B4-BE49-F238E27FC236}">
                <a16:creationId xmlns:a16="http://schemas.microsoft.com/office/drawing/2014/main" id="{F6162A31-6DE8-D7DE-AFC8-071D0BD80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688" y="5683251"/>
            <a:ext cx="245260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499880" name="Rectangle 168">
            <a:extLst>
              <a:ext uri="{FF2B5EF4-FFF2-40B4-BE49-F238E27FC236}">
                <a16:creationId xmlns:a16="http://schemas.microsoft.com/office/drawing/2014/main" id="{CC86E31E-F58B-ACE8-5E09-108EDA8FA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0139" y="5683251"/>
            <a:ext cx="28533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499881" name="Rectangle 169">
            <a:extLst>
              <a:ext uri="{FF2B5EF4-FFF2-40B4-BE49-F238E27FC236}">
                <a16:creationId xmlns:a16="http://schemas.microsoft.com/office/drawing/2014/main" id="{2190D73A-5F33-E1D6-0CA0-EFB7B918B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9038" y="5683251"/>
            <a:ext cx="235642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499882" name="Rectangle 170">
            <a:extLst>
              <a:ext uri="{FF2B5EF4-FFF2-40B4-BE49-F238E27FC236}">
                <a16:creationId xmlns:a16="http://schemas.microsoft.com/office/drawing/2014/main" id="{86E68481-5303-B16D-D01F-9E8B2D50E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3489" y="5683251"/>
            <a:ext cx="28533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499883" name="Rectangle 171">
            <a:extLst>
              <a:ext uri="{FF2B5EF4-FFF2-40B4-BE49-F238E27FC236}">
                <a16:creationId xmlns:a16="http://schemas.microsoft.com/office/drawing/2014/main" id="{5109E6B5-2A75-B6AA-DB3A-8BA7E02D5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8101" y="5683251"/>
            <a:ext cx="28533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g</a:t>
            </a:r>
          </a:p>
        </p:txBody>
      </p:sp>
      <p:sp>
        <p:nvSpPr>
          <p:cNvPr id="499884" name="Rectangle 172">
            <a:extLst>
              <a:ext uri="{FF2B5EF4-FFF2-40B4-BE49-F238E27FC236}">
                <a16:creationId xmlns:a16="http://schemas.microsoft.com/office/drawing/2014/main" id="{967A8F01-9D12-D5CF-4DC2-C5D6D461C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13" y="5683251"/>
            <a:ext cx="226024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i</a:t>
            </a:r>
          </a:p>
        </p:txBody>
      </p:sp>
      <p:sp>
        <p:nvSpPr>
          <p:cNvPr id="499885" name="Rectangle 173">
            <a:extLst>
              <a:ext uri="{FF2B5EF4-FFF2-40B4-BE49-F238E27FC236}">
                <a16:creationId xmlns:a16="http://schemas.microsoft.com/office/drawing/2014/main" id="{00ACA8E5-C279-7CBC-3FDC-047EE2662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7164" y="5683251"/>
            <a:ext cx="275717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499886" name="Rectangle 174">
            <a:extLst>
              <a:ext uri="{FF2B5EF4-FFF2-40B4-BE49-F238E27FC236}">
                <a16:creationId xmlns:a16="http://schemas.microsoft.com/office/drawing/2014/main" id="{0CAD0F6B-A858-E188-9900-F2F934801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0188" y="5683251"/>
            <a:ext cx="235642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99887" name="Rectangle 175">
            <a:extLst>
              <a:ext uri="{FF2B5EF4-FFF2-40B4-BE49-F238E27FC236}">
                <a16:creationId xmlns:a16="http://schemas.microsoft.com/office/drawing/2014/main" id="{8658F964-5202-C8DA-E22A-396E678A2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338" y="5883276"/>
            <a:ext cx="306174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499888" name="Rectangle 176">
            <a:extLst>
              <a:ext uri="{FF2B5EF4-FFF2-40B4-BE49-F238E27FC236}">
                <a16:creationId xmlns:a16="http://schemas.microsoft.com/office/drawing/2014/main" id="{A2B81BC0-EA2D-C129-E262-83E65748C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1238" y="5883276"/>
            <a:ext cx="226024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l</a:t>
            </a:r>
          </a:p>
        </p:txBody>
      </p:sp>
      <p:sp>
        <p:nvSpPr>
          <p:cNvPr id="499889" name="Rectangle 177">
            <a:extLst>
              <a:ext uri="{FF2B5EF4-FFF2-40B4-BE49-F238E27FC236}">
                <a16:creationId xmlns:a16="http://schemas.microsoft.com/office/drawing/2014/main" id="{E60B09D5-0A19-B728-C1B0-A2888928D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689" y="5883276"/>
            <a:ext cx="28533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499890" name="Rectangle 178">
            <a:extLst>
              <a:ext uri="{FF2B5EF4-FFF2-40B4-BE49-F238E27FC236}">
                <a16:creationId xmlns:a16="http://schemas.microsoft.com/office/drawing/2014/main" id="{7F4C1555-8B0C-E695-290C-7EBCDB1F4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8714" y="5883276"/>
            <a:ext cx="28533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499891" name="Rectangle 179">
            <a:extLst>
              <a:ext uri="{FF2B5EF4-FFF2-40B4-BE49-F238E27FC236}">
                <a16:creationId xmlns:a16="http://schemas.microsoft.com/office/drawing/2014/main" id="{D38D5060-FC52-EFA5-90AE-F5460B980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9201" y="5883276"/>
            <a:ext cx="28533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499892" name="Rectangle 180">
            <a:extLst>
              <a:ext uri="{FF2B5EF4-FFF2-40B4-BE49-F238E27FC236}">
                <a16:creationId xmlns:a16="http://schemas.microsoft.com/office/drawing/2014/main" id="{CE2B4F18-2F6A-71F4-2C58-B02803ED1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3813" y="5883276"/>
            <a:ext cx="226024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i</a:t>
            </a:r>
          </a:p>
        </p:txBody>
      </p:sp>
      <p:sp>
        <p:nvSpPr>
          <p:cNvPr id="499893" name="Rectangle 181">
            <a:extLst>
              <a:ext uri="{FF2B5EF4-FFF2-40B4-BE49-F238E27FC236}">
                <a16:creationId xmlns:a16="http://schemas.microsoft.com/office/drawing/2014/main" id="{C9F828C7-5861-53DA-35A3-D6F6228BC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2389" y="5883276"/>
            <a:ext cx="28533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499894" name="Rectangle 182">
            <a:extLst>
              <a:ext uri="{FF2B5EF4-FFF2-40B4-BE49-F238E27FC236}">
                <a16:creationId xmlns:a16="http://schemas.microsoft.com/office/drawing/2014/main" id="{5C6422F0-F532-BD99-2549-47912F9FA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1289" y="5883276"/>
            <a:ext cx="28533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en-US" sz="1400">
                <a:latin typeface="Arial" panose="020B0604020202020204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468385342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>
            <a:extLst>
              <a:ext uri="{FF2B5EF4-FFF2-40B4-BE49-F238E27FC236}">
                <a16:creationId xmlns:a16="http://schemas.microsoft.com/office/drawing/2014/main" id="{87A963D7-E645-D310-63EF-276A5A0957C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We want this</a:t>
            </a:r>
          </a:p>
        </p:txBody>
      </p:sp>
      <p:sp>
        <p:nvSpPr>
          <p:cNvPr id="395267" name="WordArt 3">
            <a:extLst>
              <a:ext uri="{FF2B5EF4-FFF2-40B4-BE49-F238E27FC236}">
                <a16:creationId xmlns:a16="http://schemas.microsoft.com/office/drawing/2014/main" id="{161C4D99-8E34-90EF-11A1-5CB95777C1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153400" y="1600201"/>
            <a:ext cx="1981200" cy="874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Efficiency</a:t>
            </a:r>
          </a:p>
        </p:txBody>
      </p:sp>
      <p:sp>
        <p:nvSpPr>
          <p:cNvPr id="395268" name="WordArt 4">
            <a:extLst>
              <a:ext uri="{FF2B5EF4-FFF2-40B4-BE49-F238E27FC236}">
                <a16:creationId xmlns:a16="http://schemas.microsoft.com/office/drawing/2014/main" id="{D97C7EB6-94C8-C639-D702-137217B660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1" y="1371600"/>
            <a:ext cx="2466975" cy="990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 panose="020B0806030902050204" pitchFamily="34" charset="0"/>
              </a:rPr>
              <a:t>Predictability</a:t>
            </a:r>
          </a:p>
        </p:txBody>
      </p:sp>
      <p:sp>
        <p:nvSpPr>
          <p:cNvPr id="395269" name="WordArt 5">
            <a:extLst>
              <a:ext uri="{FF2B5EF4-FFF2-40B4-BE49-F238E27FC236}">
                <a16:creationId xmlns:a16="http://schemas.microsoft.com/office/drawing/2014/main" id="{48FF6D0F-7AB9-C4EA-9C45-E2C576EA60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14800" y="2362200"/>
            <a:ext cx="3752850" cy="30670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irclePour">
              <a:avLst>
                <a:gd name="adj1" fmla="val 10849037"/>
                <a:gd name="adj2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Market  Influence </a:t>
            </a:r>
          </a:p>
        </p:txBody>
      </p:sp>
      <p:sp>
        <p:nvSpPr>
          <p:cNvPr id="395270" name="WordArt 6">
            <a:extLst>
              <a:ext uri="{FF2B5EF4-FFF2-40B4-BE49-F238E27FC236}">
                <a16:creationId xmlns:a16="http://schemas.microsoft.com/office/drawing/2014/main" id="{7BBB8DC5-EB26-A691-9B6A-2D5CEF0FD1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48601" y="5334001"/>
            <a:ext cx="1914525" cy="708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Agile</a:t>
            </a:r>
          </a:p>
        </p:txBody>
      </p:sp>
      <p:sp>
        <p:nvSpPr>
          <p:cNvPr id="395271" name="WordArt 7">
            <a:extLst>
              <a:ext uri="{FF2B5EF4-FFF2-40B4-BE49-F238E27FC236}">
                <a16:creationId xmlns:a16="http://schemas.microsoft.com/office/drawing/2014/main" id="{5B83FE42-2E64-CD36-A84B-1DE47967C35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2590800"/>
            <a:ext cx="1600200" cy="762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 panose="020B0A04020102020204" pitchFamily="34" charset="0"/>
              </a:rPr>
              <a:t>Late projects</a:t>
            </a:r>
          </a:p>
        </p:txBody>
      </p:sp>
      <p:sp>
        <p:nvSpPr>
          <p:cNvPr id="395272" name="WordArt 8">
            <a:extLst>
              <a:ext uri="{FF2B5EF4-FFF2-40B4-BE49-F238E27FC236}">
                <a16:creationId xmlns:a16="http://schemas.microsoft.com/office/drawing/2014/main" id="{58766881-0FEF-A42D-0B2D-5788A0FEB09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3657600"/>
            <a:ext cx="1676400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 panose="020B0806030902050204" pitchFamily="34" charset="0"/>
              </a:rPr>
              <a:t>Integration</a:t>
            </a:r>
          </a:p>
        </p:txBody>
      </p:sp>
      <p:sp>
        <p:nvSpPr>
          <p:cNvPr id="395273" name="WordArt 9">
            <a:extLst>
              <a:ext uri="{FF2B5EF4-FFF2-40B4-BE49-F238E27FC236}">
                <a16:creationId xmlns:a16="http://schemas.microsoft.com/office/drawing/2014/main" id="{AB9A340E-87F0-7B2E-85D3-EACA0BA72A0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91000" y="1219200"/>
            <a:ext cx="38862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Revenue</a:t>
            </a:r>
          </a:p>
        </p:txBody>
      </p:sp>
      <p:sp>
        <p:nvSpPr>
          <p:cNvPr id="395274" name="WordArt 10">
            <a:extLst>
              <a:ext uri="{FF2B5EF4-FFF2-40B4-BE49-F238E27FC236}">
                <a16:creationId xmlns:a16="http://schemas.microsoft.com/office/drawing/2014/main" id="{136F983B-C95B-2C1D-4178-B5D1C1C479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5257801"/>
            <a:ext cx="28956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Blockchain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95275" name="WordArt 11">
            <a:extLst>
              <a:ext uri="{FF2B5EF4-FFF2-40B4-BE49-F238E27FC236}">
                <a16:creationId xmlns:a16="http://schemas.microsoft.com/office/drawing/2014/main" id="{90860342-CBA8-DC2B-6870-0DBF32780EF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077200" y="4197626"/>
            <a:ext cx="20764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OKRs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95276" name="WordArt 12">
            <a:extLst>
              <a:ext uri="{FF2B5EF4-FFF2-40B4-BE49-F238E27FC236}">
                <a16:creationId xmlns:a16="http://schemas.microsoft.com/office/drawing/2014/main" id="{1484CB1E-EBA5-7576-5C52-EE6D5EAADB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534400" y="3124200"/>
            <a:ext cx="1524000" cy="698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API</a:t>
            </a:r>
            <a:endParaRPr lang="en-US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5277" name="WordArt 13">
            <a:extLst>
              <a:ext uri="{FF2B5EF4-FFF2-40B4-BE49-F238E27FC236}">
                <a16:creationId xmlns:a16="http://schemas.microsoft.com/office/drawing/2014/main" id="{1584F87A-EE28-4ED4-848D-DCB63F2DF72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14800" y="1981200"/>
            <a:ext cx="4343400" cy="42687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  <a:contourClr>
                <a:srgbClr val="FFFF99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99"/>
                    </a:gs>
                    <a:gs pos="100000">
                      <a:srgbClr val="FFFF99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AI</a:t>
            </a:r>
            <a:endParaRPr lang="en-US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atin typeface="Arial Black" panose="020B0A04020102020204" pitchFamily="34" charset="0"/>
            </a:endParaRPr>
          </a:p>
        </p:txBody>
      </p:sp>
      <p:sp>
        <p:nvSpPr>
          <p:cNvPr id="395278" name="WordArt 14">
            <a:extLst>
              <a:ext uri="{FF2B5EF4-FFF2-40B4-BE49-F238E27FC236}">
                <a16:creationId xmlns:a16="http://schemas.microsoft.com/office/drawing/2014/main" id="{E73455DF-336A-DD2A-34EC-17F8CE76B8C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0" y="228600"/>
            <a:ext cx="7620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Innovation</a:t>
            </a:r>
          </a:p>
        </p:txBody>
      </p:sp>
      <p:sp>
        <p:nvSpPr>
          <p:cNvPr id="395279" name="WordArt 15">
            <a:extLst>
              <a:ext uri="{FF2B5EF4-FFF2-40B4-BE49-F238E27FC236}">
                <a16:creationId xmlns:a16="http://schemas.microsoft.com/office/drawing/2014/main" id="{1CBF7C1C-9099-D3D1-91BF-35F38AB45F4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1" y="4724400"/>
            <a:ext cx="1800225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DCEBF5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Cloud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5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EWA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95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5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5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95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95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26" presetID="23" presetClass="entr" presetSubtype="32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5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5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95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35" presetID="15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5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5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5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5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95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11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95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3100"/>
                            </p:stCondLst>
                            <p:childTnLst>
                              <p:par>
                                <p:cTn id="50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5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46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5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5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6200"/>
                            </p:stCondLst>
                            <p:childTnLst>
                              <p:par>
                                <p:cTn id="59" presetID="19" presetClass="entr" presetSubtype="1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395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395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jellyfish&#10;&#10;Description automatically generated with medium confidence">
            <a:extLst>
              <a:ext uri="{FF2B5EF4-FFF2-40B4-BE49-F238E27FC236}">
                <a16:creationId xmlns:a16="http://schemas.microsoft.com/office/drawing/2014/main" id="{1ADD2854-0A21-A9A5-15D5-7E569C8BD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42" y="0"/>
            <a:ext cx="107153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38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A684C7E-D340-41E9-BCDC-E6C854CFF098}"/>
              </a:ext>
            </a:extLst>
          </p:cNvPr>
          <p:cNvGrpSpPr/>
          <p:nvPr/>
        </p:nvGrpSpPr>
        <p:grpSpPr>
          <a:xfrm>
            <a:off x="2297373" y="548185"/>
            <a:ext cx="14748681" cy="5347647"/>
            <a:chOff x="2297373" y="548185"/>
            <a:chExt cx="12046423" cy="5347647"/>
          </a:xfrm>
        </p:grpSpPr>
        <p:sp>
          <p:nvSpPr>
            <p:cNvPr id="3" name="Arc 2">
              <a:extLst>
                <a:ext uri="{FF2B5EF4-FFF2-40B4-BE49-F238E27FC236}">
                  <a16:creationId xmlns:a16="http://schemas.microsoft.com/office/drawing/2014/main" id="{13284000-1AFD-EF8A-5925-D1159C1745C2}"/>
                </a:ext>
              </a:extLst>
            </p:cNvPr>
            <p:cNvSpPr/>
            <p:nvPr/>
          </p:nvSpPr>
          <p:spPr>
            <a:xfrm flipH="1">
              <a:off x="2297373" y="4217158"/>
              <a:ext cx="12046423" cy="1678674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Arc 3">
              <a:extLst>
                <a:ext uri="{FF2B5EF4-FFF2-40B4-BE49-F238E27FC236}">
                  <a16:creationId xmlns:a16="http://schemas.microsoft.com/office/drawing/2014/main" id="{001105F6-0F88-8FCF-100F-BD2B9118EE2D}"/>
                </a:ext>
              </a:extLst>
            </p:cNvPr>
            <p:cNvSpPr/>
            <p:nvPr/>
          </p:nvSpPr>
          <p:spPr>
            <a:xfrm flipH="1" flipV="1">
              <a:off x="2297373" y="548185"/>
              <a:ext cx="12046423" cy="1678674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3E5688E-D459-89A0-C9BB-1A2C932B8A3F}"/>
              </a:ext>
            </a:extLst>
          </p:cNvPr>
          <p:cNvCxnSpPr/>
          <p:nvPr/>
        </p:nvCxnSpPr>
        <p:spPr>
          <a:xfrm>
            <a:off x="3603009" y="1842448"/>
            <a:ext cx="0" cy="2729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ADC749D-AB44-0419-01BB-FCBD3607C3D0}"/>
              </a:ext>
            </a:extLst>
          </p:cNvPr>
          <p:cNvCxnSpPr>
            <a:cxnSpLocks/>
          </p:cNvCxnSpPr>
          <p:nvPr/>
        </p:nvCxnSpPr>
        <p:spPr>
          <a:xfrm>
            <a:off x="5406788" y="2064224"/>
            <a:ext cx="0" cy="2316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9A3167-0696-900C-F17E-836EDA76E4AE}"/>
              </a:ext>
            </a:extLst>
          </p:cNvPr>
          <p:cNvCxnSpPr>
            <a:cxnSpLocks/>
          </p:cNvCxnSpPr>
          <p:nvPr/>
        </p:nvCxnSpPr>
        <p:spPr>
          <a:xfrm>
            <a:off x="6908041" y="2226859"/>
            <a:ext cx="0" cy="19902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DB55C89-E860-8742-099F-5C71EA0D5B09}"/>
              </a:ext>
            </a:extLst>
          </p:cNvPr>
          <p:cNvCxnSpPr>
            <a:cxnSpLocks/>
          </p:cNvCxnSpPr>
          <p:nvPr/>
        </p:nvCxnSpPr>
        <p:spPr>
          <a:xfrm>
            <a:off x="8177283" y="2226859"/>
            <a:ext cx="0" cy="19902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A0F7DB7-1062-E1A0-5A15-85D40CAF9731}"/>
              </a:ext>
            </a:extLst>
          </p:cNvPr>
          <p:cNvCxnSpPr>
            <a:cxnSpLocks/>
          </p:cNvCxnSpPr>
          <p:nvPr/>
        </p:nvCxnSpPr>
        <p:spPr>
          <a:xfrm>
            <a:off x="9350991" y="2226859"/>
            <a:ext cx="0" cy="19902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5199EF3-86BF-B229-3DD3-D644A872F83A}"/>
              </a:ext>
            </a:extLst>
          </p:cNvPr>
          <p:cNvSpPr txBox="1"/>
          <p:nvPr/>
        </p:nvSpPr>
        <p:spPr>
          <a:xfrm>
            <a:off x="2159897" y="2817227"/>
            <a:ext cx="1574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Problem Hypotheses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8D6118-848A-F4AE-1450-53BED44B58A6}"/>
              </a:ext>
            </a:extLst>
          </p:cNvPr>
          <p:cNvSpPr txBox="1"/>
          <p:nvPr/>
        </p:nvSpPr>
        <p:spPr>
          <a:xfrm>
            <a:off x="3798626" y="2839268"/>
            <a:ext cx="1501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Market</a:t>
            </a:r>
          </a:p>
          <a:p>
            <a:pPr algn="ctr"/>
            <a:r>
              <a:rPr lang="en-US"/>
              <a:t>Analysis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7EC614-1667-3159-A856-1A74DFB30002}"/>
              </a:ext>
            </a:extLst>
          </p:cNvPr>
          <p:cNvSpPr txBox="1"/>
          <p:nvPr/>
        </p:nvSpPr>
        <p:spPr>
          <a:xfrm>
            <a:off x="5569753" y="2837892"/>
            <a:ext cx="1159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Problem Validation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5EFD80-05D7-0280-68D7-959EC314E71D}"/>
              </a:ext>
            </a:extLst>
          </p:cNvPr>
          <p:cNvSpPr txBox="1"/>
          <p:nvPr/>
        </p:nvSpPr>
        <p:spPr>
          <a:xfrm>
            <a:off x="6983608" y="2837891"/>
            <a:ext cx="1164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Solution Validation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7C1A40-261D-93B7-070B-D2B874780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Kanban Upstream Product Pipeline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5B6CCA79-0330-6CAD-2CA9-AEC3F89551F0}"/>
              </a:ext>
            </a:extLst>
          </p:cNvPr>
          <p:cNvSpPr/>
          <p:nvPr/>
        </p:nvSpPr>
        <p:spPr>
          <a:xfrm>
            <a:off x="130271" y="1159737"/>
            <a:ext cx="2043369" cy="1828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Ideas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D8AD92-ED28-FF6A-4E43-47BE82E7DCBB}"/>
              </a:ext>
            </a:extLst>
          </p:cNvPr>
          <p:cNvSpPr txBox="1"/>
          <p:nvPr/>
        </p:nvSpPr>
        <p:spPr>
          <a:xfrm>
            <a:off x="8230499" y="2844225"/>
            <a:ext cx="1164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Solution</a:t>
            </a:r>
            <a:r>
              <a:rPr lang="en-US" sz="1400"/>
              <a:t> Development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DE9424-6884-A9D2-41B5-1A62DE54A065}"/>
              </a:ext>
            </a:extLst>
          </p:cNvPr>
          <p:cNvSpPr txBox="1"/>
          <p:nvPr/>
        </p:nvSpPr>
        <p:spPr>
          <a:xfrm>
            <a:off x="9480363" y="2844225"/>
            <a:ext cx="1463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Solution</a:t>
            </a:r>
            <a:r>
              <a:rPr lang="en-US" sz="1400"/>
              <a:t> </a:t>
            </a:r>
            <a:r>
              <a:rPr lang="en-US"/>
              <a:t>Deployment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1045E345-F69E-F186-8736-E0C044DF7B5F}"/>
              </a:ext>
            </a:extLst>
          </p:cNvPr>
          <p:cNvSpPr/>
          <p:nvPr/>
        </p:nvSpPr>
        <p:spPr>
          <a:xfrm>
            <a:off x="137781" y="2307608"/>
            <a:ext cx="2043369" cy="1828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Ideas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65C65A09-4296-1492-254B-14EC2281207F}"/>
              </a:ext>
            </a:extLst>
          </p:cNvPr>
          <p:cNvSpPr/>
          <p:nvPr/>
        </p:nvSpPr>
        <p:spPr>
          <a:xfrm>
            <a:off x="151085" y="3584989"/>
            <a:ext cx="2043369" cy="1828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Ideas</a:t>
            </a:r>
          </a:p>
        </p:txBody>
      </p:sp>
    </p:spTree>
    <p:extLst>
      <p:ext uri="{BB962C8B-B14F-4D97-AF65-F5344CB8AC3E}">
        <p14:creationId xmlns:p14="http://schemas.microsoft.com/office/powerpoint/2010/main" val="22154211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g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QBAQEBAQEBAQEBAQEBAQIAAAAAAAAAAwAAAAMAAAAA/////wQAPwwAAAAAAAAAAAAAIAD///////////////8AAAD///////////////8DAAAAAwD///////8DAAAAAw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4sZ0EQ0Q0lOgo7H6FCUwfkFAAAAAAADAAAAAwADAAAAAQADAAIA////////BAAAAAMAEAALaEKFIEhT006ToQ/pHgzIXAUAAAABAAMAAAAAAAMAAAACAAMAAAAAAP///////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EAAgMAAAAAAAAAAAAACAB////////////////AAAA////////////////BAAAAAMA////////BAAAAAMA////////BAAAAAMA////////BA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aAAZMaW5rZWRTaGFwZXNEYXRhUHJvcGVydHlfMAUAAAAAAAQAAAADAAQAAAABAAMABAEDAAAAAwD///////8lAAZMaW5rZWRTaGFwZVByZXNlbnRhdGlvblNldHRpbmdzRGF0YV8wBQAAAAEABAAAAAAABAAAAAIABAAAAAAA////////BAAAAAAA////////BA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gCODgAAAAAAAAAAAAD/////gwCDAAAABV9pZAAQAAAABIsZ0EQ0Q0lOgo7H6FCUwfkDRGF0YQAbAAAABExpbmtlZFNoYXBlRGF0YQAFAAAAAAACTmFtZQAZAAAATGlua2VkU2hhcGVzRGF0YVByb3BlcnR5ABBWZXJzaW9uAAAAAAAJTGFzdFdyaXRlADqC4DR9AQAAAAEA/////8YAxgAAAAVfaWQAEAAAAARoQoUgSFPTTpOhD+keDMhcA0RhdGEAUwAAAAhQcmVzZW50YXRpb25TY2FubmVkRm9yTGlua2VkU2hhcGVzAAECTnVtYmVyRm9ybWF0U2VwYXJhdG9yTW9kZQAKAAAAQXV0b21hdGljAAACTmFtZQAkAAAATGlua2VkU2hhcGVQcmVzZW50YXRpb25TZXR0aW5nc0RhdGEAEFZlcnNpb24AAAAAAAlMYXN0V3JpdGUAZILgNH0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B_LENGTH" val="24576"/>
</p:tagLst>
</file>

<file path=ppt/theme/theme1.xml><?xml version="1.0" encoding="utf-8"?>
<a:theme xmlns:a="http://schemas.openxmlformats.org/drawingml/2006/main" name="1_Motyw pakietu Office">
  <a:themeElements>
    <a:clrScheme name="kangur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0000"/>
      </a:accent2>
      <a:accent3>
        <a:srgbClr val="9BBB59"/>
      </a:accent3>
      <a:accent4>
        <a:srgbClr val="003366"/>
      </a:accent4>
      <a:accent5>
        <a:srgbClr val="FFC000"/>
      </a:accent5>
      <a:accent6>
        <a:srgbClr val="90CF03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Motyw pakietu Office">
  <a:themeElements>
    <a:clrScheme name="kangur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0000"/>
      </a:accent2>
      <a:accent3>
        <a:srgbClr val="9BBB59"/>
      </a:accent3>
      <a:accent4>
        <a:srgbClr val="003366"/>
      </a:accent4>
      <a:accent5>
        <a:srgbClr val="FFC000"/>
      </a:accent5>
      <a:accent6>
        <a:srgbClr val="90CF03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0566CC40C6C04182DD0A86DE66549F" ma:contentTypeVersion="18" ma:contentTypeDescription="Create a new document." ma:contentTypeScope="" ma:versionID="15aecce4262757365ff090ecde66fe61">
  <xsd:schema xmlns:xsd="http://www.w3.org/2001/XMLSchema" xmlns:xs="http://www.w3.org/2001/XMLSchema" xmlns:p="http://schemas.microsoft.com/office/2006/metadata/properties" xmlns:ns2="4ccd3215-d870-4975-9d1b-ee8e7bca5afd" xmlns:ns3="c07a99cf-9629-4e24-b386-fe3ed5639f15" targetNamespace="http://schemas.microsoft.com/office/2006/metadata/properties" ma:root="true" ma:fieldsID="51316ae8d1cbf85c5514189351d6ca7c" ns2:_="" ns3:_="">
    <xsd:import namespace="4ccd3215-d870-4975-9d1b-ee8e7bca5afd"/>
    <xsd:import namespace="c07a99cf-9629-4e24-b386-fe3ed5639f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cd3215-d870-4975-9d1b-ee8e7bca5a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af7867-5976-4f4d-8f6a-09edecddad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7a99cf-9629-4e24-b386-fe3ed5639f1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8fccf8e-c208-49aa-8e6f-884c207ef7b0}" ma:internalName="TaxCatchAll" ma:showField="CatchAllData" ma:web="c07a99cf-9629-4e24-b386-fe3ed5639f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cd3215-d870-4975-9d1b-ee8e7bca5afd">
      <Terms xmlns="http://schemas.microsoft.com/office/infopath/2007/PartnerControls"/>
    </lcf76f155ced4ddcb4097134ff3c332f>
    <TaxCatchAll xmlns="c07a99cf-9629-4e24-b386-fe3ed5639f15" xsi:nil="true"/>
  </documentManagement>
</p:properties>
</file>

<file path=customXml/itemProps1.xml><?xml version="1.0" encoding="utf-8"?>
<ds:datastoreItem xmlns:ds="http://schemas.openxmlformats.org/officeDocument/2006/customXml" ds:itemID="{3B046089-6713-4C03-BEB1-80B661BFEF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cd3215-d870-4975-9d1b-ee8e7bca5afd"/>
    <ds:schemaRef ds:uri="c07a99cf-9629-4e24-b386-fe3ed5639f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399E1B-9E49-4D27-B5D3-902651FC54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808F17-ECF7-40F2-AEF0-53886EDDCBF7}">
  <ds:schemaRefs>
    <ds:schemaRef ds:uri="http://purl.org/dc/dcmitype/"/>
    <ds:schemaRef ds:uri="c07a99cf-9629-4e24-b386-fe3ed5639f15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4ccd3215-d870-4975-9d1b-ee8e7bca5af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10613</TotalTime>
  <Words>1012</Words>
  <Application>Microsoft Office PowerPoint</Application>
  <PresentationFormat>Widescreen</PresentationFormat>
  <Paragraphs>327</Paragraphs>
  <Slides>46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60" baseType="lpstr">
      <vt:lpstr>Arial</vt:lpstr>
      <vt:lpstr>Arial Black</vt:lpstr>
      <vt:lpstr>Calibri</vt:lpstr>
      <vt:lpstr>Calibri Light</vt:lpstr>
      <vt:lpstr>Impact</vt:lpstr>
      <vt:lpstr>PT Sans</vt:lpstr>
      <vt:lpstr>Segoe Print</vt:lpstr>
      <vt:lpstr>Tempus Sans ITC</vt:lpstr>
      <vt:lpstr>Times New Roman</vt:lpstr>
      <vt:lpstr>Verdana</vt:lpstr>
      <vt:lpstr>Wingdings</vt:lpstr>
      <vt:lpstr>1_Motyw pakietu Office</vt:lpstr>
      <vt:lpstr>Office Theme</vt:lpstr>
      <vt:lpstr>2_Motyw pakietu Office</vt:lpstr>
      <vt:lpstr>From Product Discovery to Product Delivery</vt:lpstr>
      <vt:lpstr>What does your product pipeline look like?</vt:lpstr>
      <vt:lpstr>Idealized Product Pipeline</vt:lpstr>
      <vt:lpstr>Is this your Product Pipeline?</vt:lpstr>
      <vt:lpstr>Group A</vt:lpstr>
      <vt:lpstr>Group B</vt:lpstr>
      <vt:lpstr>We want this</vt:lpstr>
      <vt:lpstr>PowerPoint Presentation</vt:lpstr>
      <vt:lpstr>Kanban Upstream Product Pipeline</vt:lpstr>
      <vt:lpstr>Ideas</vt:lpstr>
      <vt:lpstr>Ideas</vt:lpstr>
      <vt:lpstr>Observations and Hypotheses</vt:lpstr>
      <vt:lpstr>Outcomes from Scrum Transformations</vt:lpstr>
      <vt:lpstr>Target CSMs</vt:lpstr>
      <vt:lpstr>2019 Scrum Master Trends (Scrum.org)</vt:lpstr>
      <vt:lpstr>PowerPoint Presentation</vt:lpstr>
      <vt:lpstr>State of Kanban 2022</vt:lpstr>
      <vt:lpstr>Scrum vs. Kanban</vt:lpstr>
      <vt:lpstr>PowerPoint Presentation</vt:lpstr>
      <vt:lpstr>Kanban is not a framework</vt:lpstr>
      <vt:lpstr>Start with what you do now</vt:lpstr>
      <vt:lpstr>Market Analysis</vt:lpstr>
      <vt:lpstr>PowerPoint Presentation</vt:lpstr>
      <vt:lpstr>Market Analysis Hypothesis</vt:lpstr>
      <vt:lpstr>Segmenting the Market</vt:lpstr>
      <vt:lpstr>What does this mean?</vt:lpstr>
      <vt:lpstr>Segmenting the Market</vt:lpstr>
      <vt:lpstr>Customer  Surveys</vt:lpstr>
      <vt:lpstr>Product Management Trap</vt:lpstr>
      <vt:lpstr>Pains We’ve Discovered</vt:lpstr>
      <vt:lpstr>Pre-Marketing and Market Testing</vt:lpstr>
      <vt:lpstr>Conference Talks and Meetups   Kanban Leadership Retreat</vt:lpstr>
      <vt:lpstr>Marketing</vt:lpstr>
      <vt:lpstr>Marketing Goals</vt:lpstr>
      <vt:lpstr>Key Messages</vt:lpstr>
      <vt:lpstr>Feedback Loops</vt:lpstr>
      <vt:lpstr>Kanban Upstream Product Pipeline</vt:lpstr>
      <vt:lpstr>The Scientific Method</vt:lpstr>
      <vt:lpstr>Lean Startup</vt:lpstr>
      <vt:lpstr>Problem/Solution Validation</vt:lpstr>
      <vt:lpstr>Who wants to play?</vt:lpstr>
      <vt:lpstr>PowerPoint Presentation</vt:lpstr>
      <vt:lpstr>A/B test</vt:lpstr>
      <vt:lpstr>PowerPoint Presentation</vt:lpstr>
      <vt:lpstr>4 End User Cycles, 3 Trainer Cycles</vt:lpstr>
      <vt:lpstr>How to get started with Kanban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Todd Little</dc:creator>
  <cp:lastModifiedBy>Todd Little</cp:lastModifiedBy>
  <cp:revision>6</cp:revision>
  <cp:lastPrinted>2024-12-04T03:34:22Z</cp:lastPrinted>
  <dcterms:created xsi:type="dcterms:W3CDTF">2021-01-27T17:43:40Z</dcterms:created>
  <dcterms:modified xsi:type="dcterms:W3CDTF">2024-12-05T12:18:34Z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0x010100870566CC40C6C04182DD0A86DE66549F</vt:lpwstr>
  </property>
  <property fmtid="{D5CDD505-2E9C-101B-9397-08002B2CF9AE}" pid="3" name="MediaServiceImageTags">
    <vt:lpwstr/>
  </property>
</Properties>
</file>