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6"/>
  </p:notesMasterIdLst>
  <p:sldIdLst>
    <p:sldId id="5413" r:id="rId5"/>
    <p:sldId id="5415" r:id="rId6"/>
    <p:sldId id="2142531769" r:id="rId7"/>
    <p:sldId id="5418" r:id="rId8"/>
    <p:sldId id="5417" r:id="rId9"/>
    <p:sldId id="5420" r:id="rId10"/>
    <p:sldId id="5416" r:id="rId11"/>
    <p:sldId id="5419" r:id="rId12"/>
    <p:sldId id="2142531771" r:id="rId13"/>
    <p:sldId id="2142531761" r:id="rId14"/>
    <p:sldId id="414" r:id="rId15"/>
    <p:sldId id="2142531768" r:id="rId16"/>
    <p:sldId id="256" r:id="rId17"/>
    <p:sldId id="3839" r:id="rId18"/>
    <p:sldId id="3840" r:id="rId19"/>
    <p:sldId id="3841" r:id="rId20"/>
    <p:sldId id="3843" r:id="rId21"/>
    <p:sldId id="3844" r:id="rId22"/>
    <p:sldId id="3845" r:id="rId23"/>
    <p:sldId id="2142531737" r:id="rId24"/>
    <p:sldId id="2142531766" r:id="rId25"/>
    <p:sldId id="2142531767" r:id="rId26"/>
    <p:sldId id="3846" r:id="rId27"/>
    <p:sldId id="2142531734" r:id="rId28"/>
    <p:sldId id="2142531735" r:id="rId29"/>
    <p:sldId id="2142531743" r:id="rId30"/>
    <p:sldId id="269" r:id="rId31"/>
    <p:sldId id="260" r:id="rId32"/>
    <p:sldId id="259" r:id="rId33"/>
    <p:sldId id="267" r:id="rId34"/>
    <p:sldId id="268" r:id="rId35"/>
    <p:sldId id="270" r:id="rId36"/>
    <p:sldId id="261" r:id="rId37"/>
    <p:sldId id="271" r:id="rId38"/>
    <p:sldId id="263" r:id="rId39"/>
    <p:sldId id="266" r:id="rId40"/>
    <p:sldId id="2142531744" r:id="rId41"/>
    <p:sldId id="272" r:id="rId42"/>
    <p:sldId id="2142531745" r:id="rId43"/>
    <p:sldId id="274" r:id="rId44"/>
    <p:sldId id="275" r:id="rId45"/>
    <p:sldId id="257" r:id="rId46"/>
    <p:sldId id="258" r:id="rId47"/>
    <p:sldId id="2142531746" r:id="rId48"/>
    <p:sldId id="264" r:id="rId49"/>
    <p:sldId id="2142531747" r:id="rId50"/>
    <p:sldId id="276" r:id="rId51"/>
    <p:sldId id="277" r:id="rId52"/>
    <p:sldId id="280" r:id="rId53"/>
    <p:sldId id="2142531749" r:id="rId54"/>
    <p:sldId id="2142531764" r:id="rId55"/>
    <p:sldId id="279" r:id="rId56"/>
    <p:sldId id="278" r:id="rId57"/>
    <p:sldId id="2142531748" r:id="rId58"/>
    <p:sldId id="281" r:id="rId59"/>
    <p:sldId id="282" r:id="rId60"/>
    <p:sldId id="2142531750" r:id="rId61"/>
    <p:sldId id="283" r:id="rId62"/>
    <p:sldId id="2142531770" r:id="rId63"/>
    <p:sldId id="2142531751" r:id="rId64"/>
    <p:sldId id="2142531752" r:id="rId65"/>
    <p:sldId id="2142531753" r:id="rId66"/>
    <p:sldId id="2142531754" r:id="rId67"/>
    <p:sldId id="2142531755" r:id="rId68"/>
    <p:sldId id="2142531763" r:id="rId69"/>
    <p:sldId id="2142531757" r:id="rId70"/>
    <p:sldId id="2142531765" r:id="rId71"/>
    <p:sldId id="2142531758" r:id="rId72"/>
    <p:sldId id="2142531759" r:id="rId73"/>
    <p:sldId id="2142531760" r:id="rId74"/>
    <p:sldId id="5411" r:id="rId75"/>
  </p:sldIdLst>
  <p:sldSz cx="12192000" cy="6858000"/>
  <p:notesSz cx="6858000" cy="9144000"/>
  <p:custDataLst>
    <p:tags r:id="rId7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7A944-D542-9144-97BB-8FCEE5EB4AAC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F6DFF-5AE9-314B-9026-1C23AE406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8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There are different approaches to handling variation. </a:t>
            </a:r>
            <a:r>
              <a:rPr lang="en-US" b="0"/>
              <a:t>Changing the system to address something that is outside of system control is pointless.</a:t>
            </a:r>
          </a:p>
          <a:p>
            <a:endParaRPr lang="en-US" b="0"/>
          </a:p>
          <a:p>
            <a:r>
              <a:rPr lang="en-US" b="0"/>
              <a:t>Briefly discuss the example of commuting to work.</a:t>
            </a:r>
          </a:p>
          <a:p>
            <a:r>
              <a:rPr lang="en-US" b="0"/>
              <a:t>We will have a look at the Wimbledon Tennis tournament next where you can apply these categories.</a:t>
            </a:r>
          </a:p>
          <a:p>
            <a:r>
              <a:rPr lang="en-US" b="0"/>
              <a:t>After this, we will have a look at how to deal with these two types of variation.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91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9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87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53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F6DFF-5AE9-314B-9026-1C23AE406CA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01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31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89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93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86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269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40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839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309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011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766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021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30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954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653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257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961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78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839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912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29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93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88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94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20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54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kanban system has more detailed and useful information to help us organize and manage</a:t>
            </a:r>
            <a:r>
              <a:rPr lang="en-US" baseline="0"/>
              <a:t> work</a:t>
            </a:r>
            <a:r>
              <a:rPr lang="en-US"/>
              <a:t>.</a:t>
            </a:r>
          </a:p>
          <a:p>
            <a:r>
              <a:rPr lang="en-US"/>
              <a:t>Specifically in this image: Stages of a Workflow, WIP limits, policies, blocked work, different ticket colors for different types of articles, a limited input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34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F36E-342A-214E-B055-2D126B615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51D34A-BD89-424E-84EC-B0A440E86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865E5-47F0-FA4E-9BF3-E188FD62F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6B730-81F7-294A-8DAF-83740037B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73C01-AE5C-3B4B-832C-AB9F6D0E7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DDAE-9823-6946-874E-259A5CB9452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7B5E93C-A527-3743-BD02-5A10F1AED7AB}"/>
              </a:ext>
            </a:extLst>
          </p:cNvPr>
          <p:cNvSpPr txBox="1">
            <a:spLocks/>
          </p:cNvSpPr>
          <p:nvPr userDrawn="1"/>
        </p:nvSpPr>
        <p:spPr>
          <a:xfrm>
            <a:off x="838200" y="6466078"/>
            <a:ext cx="27432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@toddlittle @spoonstein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4253DB4-5079-A444-B4B1-CDF877D0384E}"/>
              </a:ext>
            </a:extLst>
          </p:cNvPr>
          <p:cNvSpPr txBox="1">
            <a:spLocks/>
          </p:cNvSpPr>
          <p:nvPr userDrawn="1"/>
        </p:nvSpPr>
        <p:spPr>
          <a:xfrm>
            <a:off x="4038600" y="6466078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© Kanban University 2021</a:t>
            </a:r>
          </a:p>
        </p:txBody>
      </p:sp>
    </p:spTree>
    <p:extLst>
      <p:ext uri="{BB962C8B-B14F-4D97-AF65-F5344CB8AC3E}">
        <p14:creationId xmlns:p14="http://schemas.microsoft.com/office/powerpoint/2010/main" val="100234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C262B-A406-184C-9A53-0A2C1906F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B014DE-FA6C-9849-AC60-2A73DE599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EDC74-05DA-354B-9479-70FD159CB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230FC-D525-9C42-B695-D3A9BC046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3F73A-CB3D-3B42-B0DE-23A250FCF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33BB2-99F5-8C4F-A80D-429F00F16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DDAE-9823-6946-874E-259A5CB9452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609EF71-A3DD-9F47-8581-DEAAC577EAC8}"/>
              </a:ext>
            </a:extLst>
          </p:cNvPr>
          <p:cNvSpPr txBox="1">
            <a:spLocks/>
          </p:cNvSpPr>
          <p:nvPr userDrawn="1"/>
        </p:nvSpPr>
        <p:spPr>
          <a:xfrm>
            <a:off x="826482" y="6447790"/>
            <a:ext cx="27432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@toddlittle @spoonstein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A0BF509-EF29-6943-A82D-9665C3615DEF}"/>
              </a:ext>
            </a:extLst>
          </p:cNvPr>
          <p:cNvSpPr txBox="1">
            <a:spLocks/>
          </p:cNvSpPr>
          <p:nvPr userDrawn="1"/>
        </p:nvSpPr>
        <p:spPr>
          <a:xfrm>
            <a:off x="4026882" y="6447790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© Kanban University 2021</a:t>
            </a:r>
          </a:p>
        </p:txBody>
      </p:sp>
    </p:spTree>
    <p:extLst>
      <p:ext uri="{BB962C8B-B14F-4D97-AF65-F5344CB8AC3E}">
        <p14:creationId xmlns:p14="http://schemas.microsoft.com/office/powerpoint/2010/main" val="3065620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27796-0D0C-E345-A639-1DEF4CA11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3BD64E-FD05-8A41-8BE2-6045EFE70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F6BC2-C8D2-8A46-B1FA-6D1801586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753DD-343C-8B41-BC67-A85D66C1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D9B2A-92F7-704F-9CB2-5C02B67B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DDAE-9823-6946-874E-259A5CB945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77D7533-4A14-A54E-B2CC-F2EB397307CD}"/>
              </a:ext>
            </a:extLst>
          </p:cNvPr>
          <p:cNvSpPr txBox="1">
            <a:spLocks/>
          </p:cNvSpPr>
          <p:nvPr userDrawn="1"/>
        </p:nvSpPr>
        <p:spPr>
          <a:xfrm>
            <a:off x="826482" y="6447790"/>
            <a:ext cx="27432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@toddlittle @spoonstein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99B0EF4-53AD-DE44-9780-44B49E31D5F0}"/>
              </a:ext>
            </a:extLst>
          </p:cNvPr>
          <p:cNvSpPr txBox="1">
            <a:spLocks/>
          </p:cNvSpPr>
          <p:nvPr userDrawn="1"/>
        </p:nvSpPr>
        <p:spPr>
          <a:xfrm>
            <a:off x="4026882" y="6447790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© Kanban University 2021</a:t>
            </a:r>
          </a:p>
        </p:txBody>
      </p:sp>
    </p:spTree>
    <p:extLst>
      <p:ext uri="{BB962C8B-B14F-4D97-AF65-F5344CB8AC3E}">
        <p14:creationId xmlns:p14="http://schemas.microsoft.com/office/powerpoint/2010/main" val="3780922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F5567B-5896-FD45-A4E6-AE248E915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055F7D-3317-2248-8519-6152AEF18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D9155-D41E-3749-A5EA-8D32BE185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95E8A-A0C5-704B-A771-B27C5C923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431A5-E4FD-744C-9BEA-F3271E777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DDAE-9823-6946-874E-259A5CB945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6D7692B-78CF-9B46-B0C8-B8164D3CD832}"/>
              </a:ext>
            </a:extLst>
          </p:cNvPr>
          <p:cNvSpPr txBox="1">
            <a:spLocks/>
          </p:cNvSpPr>
          <p:nvPr userDrawn="1"/>
        </p:nvSpPr>
        <p:spPr>
          <a:xfrm>
            <a:off x="826482" y="6447790"/>
            <a:ext cx="27432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@toddlittle @spoonstein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322DFC-4966-5E4E-A71A-C4D5E55EA71E}"/>
              </a:ext>
            </a:extLst>
          </p:cNvPr>
          <p:cNvSpPr txBox="1">
            <a:spLocks/>
          </p:cNvSpPr>
          <p:nvPr userDrawn="1"/>
        </p:nvSpPr>
        <p:spPr>
          <a:xfrm>
            <a:off x="4026882" y="6447790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© Kanban University 2021</a:t>
            </a:r>
          </a:p>
        </p:txBody>
      </p:sp>
    </p:spTree>
    <p:extLst>
      <p:ext uri="{BB962C8B-B14F-4D97-AF65-F5344CB8AC3E}">
        <p14:creationId xmlns:p14="http://schemas.microsoft.com/office/powerpoint/2010/main" val="2620224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creenshot, drawing, computer&#10;&#10;Description automatically generated">
            <a:extLst>
              <a:ext uri="{FF2B5EF4-FFF2-40B4-BE49-F238E27FC236}">
                <a16:creationId xmlns:a16="http://schemas.microsoft.com/office/drawing/2014/main" id="{299037D5-B8FC-5148-B927-995B3217F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763" y="-515938"/>
            <a:ext cx="12297526" cy="6872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07D872-0C9D-334F-B006-A5E4A7BAC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32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2D68E3-5162-2B48-A14C-013E4C997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8F90DB-B8F9-E041-9351-D1E6EA362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C380A5-6DC5-5540-A023-312A856C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DDAE-9823-6946-874E-259A5CB9452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6747374-4A45-C541-A532-E37558D98A5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70040" y="4135755"/>
            <a:ext cx="4683760" cy="365125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 title or name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72217B9-F9D5-9244-8136-E4F9EF8BF5CE}"/>
              </a:ext>
            </a:extLst>
          </p:cNvPr>
          <p:cNvSpPr txBox="1">
            <a:spLocks/>
          </p:cNvSpPr>
          <p:nvPr userDrawn="1"/>
        </p:nvSpPr>
        <p:spPr>
          <a:xfrm>
            <a:off x="826482" y="6447790"/>
            <a:ext cx="27432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@toddlittle @spoonstein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DAB38E0-95AF-3A4A-834D-3597D4262D6F}"/>
              </a:ext>
            </a:extLst>
          </p:cNvPr>
          <p:cNvSpPr txBox="1">
            <a:spLocks/>
          </p:cNvSpPr>
          <p:nvPr userDrawn="1"/>
        </p:nvSpPr>
        <p:spPr>
          <a:xfrm>
            <a:off x="4026882" y="6447790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© Kanban University 2021</a:t>
            </a:r>
          </a:p>
        </p:txBody>
      </p:sp>
    </p:spTree>
    <p:extLst>
      <p:ext uri="{BB962C8B-B14F-4D97-AF65-F5344CB8AC3E}">
        <p14:creationId xmlns:p14="http://schemas.microsoft.com/office/powerpoint/2010/main" val="1826638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B6C18D61-BC25-9240-B523-7B0E472DEA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75374"/>
            <a:ext cx="12192000" cy="68317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07D872-0C9D-334F-B006-A5E4A7BAC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32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2D68E3-5162-2B48-A14C-013E4C997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8F90DB-B8F9-E041-9351-D1E6EA362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C380A5-6DC5-5540-A023-312A856C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DDAE-9823-6946-874E-259A5CB9452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474D6AFA-58E1-A04B-84AB-33A9D5CCDA2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70040" y="4135755"/>
            <a:ext cx="4683760" cy="365125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 title or name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560BCB8-E865-8940-9CB6-95C8F1CDB6A2}"/>
              </a:ext>
            </a:extLst>
          </p:cNvPr>
          <p:cNvSpPr txBox="1">
            <a:spLocks/>
          </p:cNvSpPr>
          <p:nvPr userDrawn="1"/>
        </p:nvSpPr>
        <p:spPr>
          <a:xfrm>
            <a:off x="826482" y="6447790"/>
            <a:ext cx="27432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@toddlittle @spoonstein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5267CD7-B9B9-5642-A141-6FB208BEBFD7}"/>
              </a:ext>
            </a:extLst>
          </p:cNvPr>
          <p:cNvSpPr txBox="1">
            <a:spLocks/>
          </p:cNvSpPr>
          <p:nvPr userDrawn="1"/>
        </p:nvSpPr>
        <p:spPr>
          <a:xfrm>
            <a:off x="4026882" y="6447790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© Kanban University 2021</a:t>
            </a:r>
          </a:p>
        </p:txBody>
      </p:sp>
    </p:spTree>
    <p:extLst>
      <p:ext uri="{BB962C8B-B14F-4D97-AF65-F5344CB8AC3E}">
        <p14:creationId xmlns:p14="http://schemas.microsoft.com/office/powerpoint/2010/main" val="959442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B0173CA1-DE15-8149-B251-E5C2C61E8B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70162"/>
            <a:ext cx="12192000" cy="68265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07D872-0C9D-334F-B006-A5E4A7BAC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32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2D68E3-5162-2B48-A14C-013E4C997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8F90DB-B8F9-E041-9351-D1E6EA362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C380A5-6DC5-5540-A023-312A856C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6280" y="6466077"/>
            <a:ext cx="2138680" cy="365125"/>
          </a:xfrm>
        </p:spPr>
        <p:txBody>
          <a:bodyPr/>
          <a:lstStyle/>
          <a:p>
            <a:fld id="{2392DDAE-9823-6946-874E-259A5CB9452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474D6AFA-58E1-A04B-84AB-33A9D5CCDA2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70040" y="4135755"/>
            <a:ext cx="4683760" cy="365125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 title or name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FBF2476-4748-8540-8F33-A8EE6C6A3F80}"/>
              </a:ext>
            </a:extLst>
          </p:cNvPr>
          <p:cNvSpPr txBox="1">
            <a:spLocks/>
          </p:cNvSpPr>
          <p:nvPr userDrawn="1"/>
        </p:nvSpPr>
        <p:spPr>
          <a:xfrm>
            <a:off x="826482" y="6447790"/>
            <a:ext cx="27432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@toddlittle @spoonstein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7A061EA-8833-7A45-A78F-36205C950F30}"/>
              </a:ext>
            </a:extLst>
          </p:cNvPr>
          <p:cNvSpPr txBox="1">
            <a:spLocks/>
          </p:cNvSpPr>
          <p:nvPr userDrawn="1"/>
        </p:nvSpPr>
        <p:spPr>
          <a:xfrm>
            <a:off x="4026882" y="6447790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© Kanban University 2021</a:t>
            </a:r>
          </a:p>
        </p:txBody>
      </p:sp>
    </p:spTree>
    <p:extLst>
      <p:ext uri="{BB962C8B-B14F-4D97-AF65-F5344CB8AC3E}">
        <p14:creationId xmlns:p14="http://schemas.microsoft.com/office/powerpoint/2010/main" val="2597907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18AA2B-255B-2E45-AB76-FA9073BE7E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22822"/>
            <a:ext cx="12192000" cy="6779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07D872-0C9D-334F-B006-A5E4A7BAC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32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2D68E3-5162-2B48-A14C-013E4C997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8F90DB-B8F9-E041-9351-D1E6EA362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C380A5-6DC5-5540-A023-312A856C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DDAE-9823-6946-874E-259A5CB9452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E185512-D5B2-4F41-A502-75ED233183E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70040" y="4135755"/>
            <a:ext cx="4683760" cy="365125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 title or name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49C2433-CC3B-2A41-840D-06EAD7644E4C}"/>
              </a:ext>
            </a:extLst>
          </p:cNvPr>
          <p:cNvSpPr txBox="1">
            <a:spLocks/>
          </p:cNvSpPr>
          <p:nvPr userDrawn="1"/>
        </p:nvSpPr>
        <p:spPr>
          <a:xfrm>
            <a:off x="826482" y="6447790"/>
            <a:ext cx="27432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@toddlittle @spoonstein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A859709-2647-CD48-8486-06A1AE0FF4FA}"/>
              </a:ext>
            </a:extLst>
          </p:cNvPr>
          <p:cNvSpPr txBox="1">
            <a:spLocks/>
          </p:cNvSpPr>
          <p:nvPr userDrawn="1"/>
        </p:nvSpPr>
        <p:spPr>
          <a:xfrm>
            <a:off x="4026882" y="6447790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© Kanban University 2021</a:t>
            </a:r>
          </a:p>
        </p:txBody>
      </p:sp>
    </p:spTree>
    <p:extLst>
      <p:ext uri="{BB962C8B-B14F-4D97-AF65-F5344CB8AC3E}">
        <p14:creationId xmlns:p14="http://schemas.microsoft.com/office/powerpoint/2010/main" val="1859417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omparison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27AC-5D45-B44E-8883-82DEC03A6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04813"/>
            <a:ext cx="10512425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69B89-D48F-CE48-AC41-2AEACDB6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44675"/>
            <a:ext cx="5184775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31614-F196-F043-8B62-60EBA5B96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6837"/>
            <a:ext cx="5184775" cy="1368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01D4-DD85-0149-9F34-5075D48F1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439" y="1844675"/>
            <a:ext cx="5183189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BA146C-748E-9D47-83CD-C1C4240BE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440" y="2636837"/>
            <a:ext cx="5184774" cy="1368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44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  <p15:guide id="6" orient="horz" pos="252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6B429-AEE8-CB45-8E5C-0F649802D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D962C-2ACE-8B49-804B-E3D21EC10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539CA-1CB7-9244-B43C-1CE88D6F9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85DA1-91B5-FD4F-869F-6A336593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9C56D-A85C-C64B-A578-97CA679CD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DDAE-9823-6946-874E-259A5CB945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D723C52-FB2F-D646-99A6-7932CA36E718}"/>
              </a:ext>
            </a:extLst>
          </p:cNvPr>
          <p:cNvSpPr txBox="1">
            <a:spLocks/>
          </p:cNvSpPr>
          <p:nvPr userDrawn="1"/>
        </p:nvSpPr>
        <p:spPr>
          <a:xfrm>
            <a:off x="862584" y="6472174"/>
            <a:ext cx="27432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@toddlittle @spoonstein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0078E59-9E6B-3549-AAE0-83AEA2F94FCB}"/>
              </a:ext>
            </a:extLst>
          </p:cNvPr>
          <p:cNvSpPr txBox="1">
            <a:spLocks/>
          </p:cNvSpPr>
          <p:nvPr userDrawn="1"/>
        </p:nvSpPr>
        <p:spPr>
          <a:xfrm>
            <a:off x="4062984" y="6472174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© Kanban University 2021</a:t>
            </a:r>
          </a:p>
        </p:txBody>
      </p:sp>
    </p:spTree>
    <p:extLst>
      <p:ext uri="{BB962C8B-B14F-4D97-AF65-F5344CB8AC3E}">
        <p14:creationId xmlns:p14="http://schemas.microsoft.com/office/powerpoint/2010/main" val="1630678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creenshot, drawing, computer&#10;&#10;Description automatically generated">
            <a:extLst>
              <a:ext uri="{FF2B5EF4-FFF2-40B4-BE49-F238E27FC236}">
                <a16:creationId xmlns:a16="http://schemas.microsoft.com/office/drawing/2014/main" id="{2B2E6DAD-C02C-344A-9DDE-79D3D6565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176EC-7A6D-BA44-B1B6-72FCBB4EC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23C6623-2D87-3349-963B-3C2CAAC748D0}"/>
              </a:ext>
            </a:extLst>
          </p:cNvPr>
          <p:cNvSpPr txBox="1">
            <a:spLocks/>
          </p:cNvSpPr>
          <p:nvPr userDrawn="1"/>
        </p:nvSpPr>
        <p:spPr>
          <a:xfrm>
            <a:off x="161544" y="6456299"/>
            <a:ext cx="27432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@toddlittle @spoonstein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5195A90-7714-2A43-8A62-782872DFF547}"/>
              </a:ext>
            </a:extLst>
          </p:cNvPr>
          <p:cNvSpPr txBox="1">
            <a:spLocks/>
          </p:cNvSpPr>
          <p:nvPr userDrawn="1"/>
        </p:nvSpPr>
        <p:spPr>
          <a:xfrm>
            <a:off x="3361944" y="6456299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© Kanban University 2021</a:t>
            </a:r>
          </a:p>
        </p:txBody>
      </p:sp>
    </p:spTree>
    <p:extLst>
      <p:ext uri="{BB962C8B-B14F-4D97-AF65-F5344CB8AC3E}">
        <p14:creationId xmlns:p14="http://schemas.microsoft.com/office/powerpoint/2010/main" val="2100884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53464-9C65-A847-B7EB-D7B33D6B6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36425-ECEC-7B41-A088-39BD1345F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FDA3A-883E-8442-B0E8-6075B573C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B5F67-CDA6-DA4A-B897-919247A56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F16B8-0B5B-B549-BCC8-FBCA71FD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DDAE-9823-6946-874E-259A5CB945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19402DE-CCCC-5943-A2D4-8DC8A7C3FDD2}"/>
              </a:ext>
            </a:extLst>
          </p:cNvPr>
          <p:cNvSpPr txBox="1">
            <a:spLocks/>
          </p:cNvSpPr>
          <p:nvPr userDrawn="1"/>
        </p:nvSpPr>
        <p:spPr>
          <a:xfrm>
            <a:off x="826482" y="6447790"/>
            <a:ext cx="27432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@toddlittle @spoonstein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9BE313-1E26-D446-801C-8BDCF3D592A3}"/>
              </a:ext>
            </a:extLst>
          </p:cNvPr>
          <p:cNvSpPr txBox="1">
            <a:spLocks/>
          </p:cNvSpPr>
          <p:nvPr userDrawn="1"/>
        </p:nvSpPr>
        <p:spPr>
          <a:xfrm>
            <a:off x="4026882" y="6447790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© Kanban University 2021</a:t>
            </a:r>
          </a:p>
        </p:txBody>
      </p:sp>
    </p:spTree>
    <p:extLst>
      <p:ext uri="{BB962C8B-B14F-4D97-AF65-F5344CB8AC3E}">
        <p14:creationId xmlns:p14="http://schemas.microsoft.com/office/powerpoint/2010/main" val="3247079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7CA79-50C1-BB4C-BFE2-36CF8B697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DA6E9-ECF0-DE4B-8931-C98600B223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628FA-CDF0-F143-BCA7-345CEA04D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8A217-2327-BA4C-A58E-884F9A7F7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D5E46C-3C47-944A-81D2-F5132BE8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4A1D06-1DE6-1347-A3F2-32BBE6A22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DDAE-9823-6946-874E-259A5CB9452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92D0100-D2C0-2C46-8207-327601A94132}"/>
              </a:ext>
            </a:extLst>
          </p:cNvPr>
          <p:cNvSpPr txBox="1">
            <a:spLocks/>
          </p:cNvSpPr>
          <p:nvPr userDrawn="1"/>
        </p:nvSpPr>
        <p:spPr>
          <a:xfrm>
            <a:off x="826482" y="6447790"/>
            <a:ext cx="27432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@toddlittle @spoonstein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81025EE-8D87-4945-B75B-EB73F0D2FCAC}"/>
              </a:ext>
            </a:extLst>
          </p:cNvPr>
          <p:cNvSpPr txBox="1">
            <a:spLocks/>
          </p:cNvSpPr>
          <p:nvPr userDrawn="1"/>
        </p:nvSpPr>
        <p:spPr>
          <a:xfrm>
            <a:off x="4026882" y="6447790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© Kanban University 2021</a:t>
            </a:r>
          </a:p>
        </p:txBody>
      </p:sp>
    </p:spTree>
    <p:extLst>
      <p:ext uri="{BB962C8B-B14F-4D97-AF65-F5344CB8AC3E}">
        <p14:creationId xmlns:p14="http://schemas.microsoft.com/office/powerpoint/2010/main" val="230902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9FA36-9AB5-124C-926B-D52D7023F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36CD1-D62B-EE42-B033-67FA740EB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DFD72D-83EE-9A4A-9242-7E7B90C63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16DE75-CDC4-754D-AC99-3D58E8E253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1608D9-5152-7F48-9616-72F42DD0EA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F0B6E3-D6DD-3244-903F-CF2151D13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DAB71F-3CCE-4E40-A110-219D6FB27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A99608-9441-8A4F-AA78-F944B1B09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DDAE-9823-6946-874E-259A5CB9452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565C284-70F9-184B-970A-7D0B8F7A0358}"/>
              </a:ext>
            </a:extLst>
          </p:cNvPr>
          <p:cNvSpPr txBox="1">
            <a:spLocks/>
          </p:cNvSpPr>
          <p:nvPr userDrawn="1"/>
        </p:nvSpPr>
        <p:spPr>
          <a:xfrm>
            <a:off x="826482" y="6447790"/>
            <a:ext cx="27432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@toddlittle @spoonstein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925F231-FC4D-644F-B7C4-E711AD540457}"/>
              </a:ext>
            </a:extLst>
          </p:cNvPr>
          <p:cNvSpPr txBox="1">
            <a:spLocks/>
          </p:cNvSpPr>
          <p:nvPr userDrawn="1"/>
        </p:nvSpPr>
        <p:spPr>
          <a:xfrm>
            <a:off x="4026882" y="6447790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© Kanban University 2021</a:t>
            </a:r>
          </a:p>
        </p:txBody>
      </p:sp>
    </p:spTree>
    <p:extLst>
      <p:ext uri="{BB962C8B-B14F-4D97-AF65-F5344CB8AC3E}">
        <p14:creationId xmlns:p14="http://schemas.microsoft.com/office/powerpoint/2010/main" val="2199941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453DA-B32A-1F43-860F-0B045580A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DD1623-CAE2-4948-9B92-6B92F4327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A05ED-D33C-B14F-8C2E-E65B80463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8E41D3-C44C-B94C-91DB-A680DFEC2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DDAE-9823-6946-874E-259A5CB9452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BFB467D-E6BC-F948-AC2B-1C2F31FE327E}"/>
              </a:ext>
            </a:extLst>
          </p:cNvPr>
          <p:cNvSpPr txBox="1">
            <a:spLocks/>
          </p:cNvSpPr>
          <p:nvPr userDrawn="1"/>
        </p:nvSpPr>
        <p:spPr>
          <a:xfrm>
            <a:off x="826482" y="6447790"/>
            <a:ext cx="27432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@toddlittle @spoonstein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80A596F-F0AB-C543-9BAC-D1CCC5C445B5}"/>
              </a:ext>
            </a:extLst>
          </p:cNvPr>
          <p:cNvSpPr txBox="1">
            <a:spLocks/>
          </p:cNvSpPr>
          <p:nvPr userDrawn="1"/>
        </p:nvSpPr>
        <p:spPr>
          <a:xfrm>
            <a:off x="4026882" y="6447790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© Kanban University 2021</a:t>
            </a:r>
          </a:p>
        </p:txBody>
      </p:sp>
    </p:spTree>
    <p:extLst>
      <p:ext uri="{BB962C8B-B14F-4D97-AF65-F5344CB8AC3E}">
        <p14:creationId xmlns:p14="http://schemas.microsoft.com/office/powerpoint/2010/main" val="3916913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B9E2DD-412E-FD43-A794-CA2CB11C6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15AEF4-1956-2642-BE68-B0CF547A8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6AB38-3721-CF4E-9BBF-DC9187F11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DDAE-9823-6946-874E-259A5CB9452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DC29F0B-836E-5745-AFBE-03B6909F6158}"/>
              </a:ext>
            </a:extLst>
          </p:cNvPr>
          <p:cNvSpPr txBox="1">
            <a:spLocks/>
          </p:cNvSpPr>
          <p:nvPr userDrawn="1"/>
        </p:nvSpPr>
        <p:spPr>
          <a:xfrm>
            <a:off x="826482" y="6447790"/>
            <a:ext cx="27432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@toddlittle @spoonstein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337EBA-972C-4B48-89B3-3DE201C42245}"/>
              </a:ext>
            </a:extLst>
          </p:cNvPr>
          <p:cNvSpPr txBox="1">
            <a:spLocks/>
          </p:cNvSpPr>
          <p:nvPr userDrawn="1"/>
        </p:nvSpPr>
        <p:spPr>
          <a:xfrm>
            <a:off x="4026882" y="6447790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© Kanban University 2021</a:t>
            </a:r>
          </a:p>
        </p:txBody>
      </p:sp>
    </p:spTree>
    <p:extLst>
      <p:ext uri="{BB962C8B-B14F-4D97-AF65-F5344CB8AC3E}">
        <p14:creationId xmlns:p14="http://schemas.microsoft.com/office/powerpoint/2010/main" val="535347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BBA54-EF35-C14B-9FB5-BD9D4400B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C4FC5-367E-504D-837F-99F5CD073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89BB1C-9B23-B340-82D6-A94BFC574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8A35D-9432-974C-BA99-DFAB0EA1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191A50-156F-9349-BF7C-54169635F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F3E0F1-B5B9-2B4B-AFFA-849D1C71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DDAE-9823-6946-874E-259A5CB9452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E6B626D-C895-1D4E-9552-AEEB25994173}"/>
              </a:ext>
            </a:extLst>
          </p:cNvPr>
          <p:cNvSpPr txBox="1">
            <a:spLocks/>
          </p:cNvSpPr>
          <p:nvPr userDrawn="1"/>
        </p:nvSpPr>
        <p:spPr>
          <a:xfrm>
            <a:off x="826482" y="6447790"/>
            <a:ext cx="27432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@toddlittle @spoonstein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93E0B22-1E7C-984F-8488-F5BAD79FB335}"/>
              </a:ext>
            </a:extLst>
          </p:cNvPr>
          <p:cNvSpPr txBox="1">
            <a:spLocks/>
          </p:cNvSpPr>
          <p:nvPr userDrawn="1"/>
        </p:nvSpPr>
        <p:spPr>
          <a:xfrm>
            <a:off x="4026882" y="6447790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© Kanban University 2021</a:t>
            </a:r>
          </a:p>
        </p:txBody>
      </p:sp>
    </p:spTree>
    <p:extLst>
      <p:ext uri="{BB962C8B-B14F-4D97-AF65-F5344CB8AC3E}">
        <p14:creationId xmlns:p14="http://schemas.microsoft.com/office/powerpoint/2010/main" val="2008986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CDB09-1829-2D40-BEB0-C5441C39E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C268F-AC7E-EC4D-81F0-B2EACEC19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E6FFD-9AAF-6B4E-8C45-B125A81D4B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66078"/>
            <a:ext cx="27432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8D922-7DA7-A446-A5E3-BEDA8C197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66078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8A0D6-41C3-BA48-BE75-D83A778E4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36280" y="6466077"/>
            <a:ext cx="1722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2DDAE-9823-6946-874E-259A5CB94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3" r:id="rId14"/>
    <p:sldLayoutId id="2147483664" r:id="rId15"/>
    <p:sldLayoutId id="2147483662" r:id="rId16"/>
    <p:sldLayoutId id="214748366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8942CE-71E6-3B43-A368-44A1D0658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The 8 D’s of Delay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D4E2978-EEB0-A744-BBBB-A75A85B29C96}"/>
              </a:ext>
            </a:extLst>
          </p:cNvPr>
          <p:cNvSpPr txBox="1">
            <a:spLocks/>
          </p:cNvSpPr>
          <p:nvPr/>
        </p:nvSpPr>
        <p:spPr>
          <a:xfrm>
            <a:off x="7191375" y="3059434"/>
            <a:ext cx="4162425" cy="15113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b="1">
                <a:solidFill>
                  <a:schemeClr val="bg1"/>
                </a:solidFill>
              </a:rPr>
              <a:t>Todd Little</a:t>
            </a:r>
          </a:p>
          <a:p>
            <a:pPr marL="0" indent="0" algn="r">
              <a:buNone/>
            </a:pPr>
            <a:r>
              <a:rPr lang="en-US" sz="2000">
                <a:solidFill>
                  <a:schemeClr val="bg1"/>
                </a:solidFill>
              </a:rPr>
              <a:t>Chairman </a:t>
            </a:r>
          </a:p>
          <a:p>
            <a:pPr marL="0" indent="0" algn="r">
              <a:buNone/>
            </a:pPr>
            <a:r>
              <a:rPr lang="en-US" sz="2000">
                <a:solidFill>
                  <a:schemeClr val="bg1"/>
                </a:solidFill>
              </a:rPr>
              <a:t>Kanban University</a:t>
            </a:r>
          </a:p>
          <a:p>
            <a:pPr marL="0" indent="0" algn="r">
              <a:buNone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86B7DC-121E-A244-9EE5-5554CE945D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052"/>
            <a:ext cx="2005787" cy="1941909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A6ED52D-0A2B-7C42-93E3-66D3ABB586D5}"/>
              </a:ext>
            </a:extLst>
          </p:cNvPr>
          <p:cNvSpPr txBox="1">
            <a:spLocks/>
          </p:cNvSpPr>
          <p:nvPr/>
        </p:nvSpPr>
        <p:spPr>
          <a:xfrm>
            <a:off x="5751818" y="4638104"/>
            <a:ext cx="5601984" cy="1511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rgbClr val="F0A000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501AB0-D786-4BDD-8C57-0102F7B7BA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1532" b="772"/>
          <a:stretch/>
        </p:blipFill>
        <p:spPr>
          <a:xfrm>
            <a:off x="6508351" y="1440878"/>
            <a:ext cx="2364844" cy="23862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94EAB4-5188-453D-B709-B4022F0F3E8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42738"/>
              </a:clrFrom>
              <a:clrTo>
                <a:srgbClr val="04273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7053" y="0"/>
            <a:ext cx="1453868" cy="29464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4248A5-831A-44E5-A6B7-23DB208B82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52C9FF"/>
              </a:clrFrom>
              <a:clrTo>
                <a:srgbClr val="52C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1496" b="1231"/>
          <a:stretch/>
        </p:blipFill>
        <p:spPr>
          <a:xfrm>
            <a:off x="3595508" y="96561"/>
            <a:ext cx="2721316" cy="3291408"/>
          </a:xfrm>
          <a:prstGeom prst="rect">
            <a:avLst/>
          </a:prstGeom>
        </p:spPr>
      </p:pic>
      <p:pic>
        <p:nvPicPr>
          <p:cNvPr id="21" name="Picture 20" descr="A busy street full of traffic&#10;&#10;Description automatically generated with low confidence">
            <a:extLst>
              <a:ext uri="{FF2B5EF4-FFF2-40B4-BE49-F238E27FC236}">
                <a16:creationId xmlns:a16="http://schemas.microsoft.com/office/drawing/2014/main" id="{EA9E2D71-C180-4BBD-8642-D34B9A97DCA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945" y="4021970"/>
            <a:ext cx="3941822" cy="221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01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2C4FE-D2DA-434D-B227-08188CA62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Delay</a:t>
            </a:r>
          </a:p>
        </p:txBody>
      </p:sp>
    </p:spTree>
    <p:extLst>
      <p:ext uri="{BB962C8B-B14F-4D97-AF65-F5344CB8AC3E}">
        <p14:creationId xmlns:p14="http://schemas.microsoft.com/office/powerpoint/2010/main" val="3641439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8FBC5-97F1-8949-8685-6C2226A8F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Variation: “Lack of consistency or fixed pattern”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9B849D-5BDD-B34F-A6EA-7BC96760B3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Common Cause </a:t>
            </a:r>
            <a:r>
              <a:rPr lang="en-US" b="0"/>
              <a:t>(“Chance Cause”)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9FBE4E-5C52-3D4E-91EB-C6680C5C413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Expected or unsurprising</a:t>
            </a:r>
          </a:p>
          <a:p>
            <a:r>
              <a:rPr lang="en-US"/>
              <a:t>Inside of typical system parameters, “The noise within the system”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A3825B4-5B65-234A-8AE9-43FC166EFC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Special Cause </a:t>
            </a:r>
            <a:r>
              <a:rPr lang="en-US" b="0"/>
              <a:t>(“Assignable Cause”)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08B2BB0-95F5-7C4A-A34F-963E77619D4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600"/>
              <a:t>Unexpected and unpredictable</a:t>
            </a:r>
          </a:p>
          <a:p>
            <a:r>
              <a:rPr lang="en-US" sz="2600"/>
              <a:t>Possible but outside of system control</a:t>
            </a:r>
          </a:p>
        </p:txBody>
      </p:sp>
      <p:pic>
        <p:nvPicPr>
          <p:cNvPr id="4" name="Grafik 17">
            <a:extLst>
              <a:ext uri="{FF2B5EF4-FFF2-40B4-BE49-F238E27FC236}">
                <a16:creationId xmlns:a16="http://schemas.microsoft.com/office/drawing/2014/main" id="{D8DB977A-819C-174D-967E-D355F82617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785" y="4041775"/>
            <a:ext cx="5184775" cy="2178469"/>
          </a:xfrm>
          <a:prstGeom prst="rect">
            <a:avLst/>
          </a:prstGeom>
        </p:spPr>
      </p:pic>
      <p:pic>
        <p:nvPicPr>
          <p:cNvPr id="5" name="Grafik 14">
            <a:extLst>
              <a:ext uri="{FF2B5EF4-FFF2-40B4-BE49-F238E27FC236}">
                <a16:creationId xmlns:a16="http://schemas.microsoft.com/office/drawing/2014/main" id="{7F9368B3-E9B5-CA4D-8B25-F3B61C5ADC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441" y="4041774"/>
            <a:ext cx="5184772" cy="215900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70500B-FF6C-2A4F-BA2D-D4471F15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43FC987-B11F-5948-A731-CD02490F7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78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4DF74-31B5-49D0-BCEC-72355AFF7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Sources of delay in Bangalore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2B479EF-E825-4C0B-BA87-A9AF4A8C6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57188" y="1845426"/>
            <a:ext cx="9674570" cy="445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263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2C4FE-D2DA-434D-B227-08188CA62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 D’s of Delay</a:t>
            </a:r>
          </a:p>
        </p:txBody>
      </p:sp>
    </p:spTree>
    <p:extLst>
      <p:ext uri="{BB962C8B-B14F-4D97-AF65-F5344CB8AC3E}">
        <p14:creationId xmlns:p14="http://schemas.microsoft.com/office/powerpoint/2010/main" val="2382153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Service-Oriented Kanban Board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647" y="2679822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53439C22-2859-2340-BA63-6374D3265947}"/>
              </a:ext>
            </a:extLst>
          </p:cNvPr>
          <p:cNvGrpSpPr/>
          <p:nvPr/>
        </p:nvGrpSpPr>
        <p:grpSpPr>
          <a:xfrm>
            <a:off x="1510886" y="5472409"/>
            <a:ext cx="1188000" cy="792000"/>
            <a:chOff x="1561125" y="5497468"/>
            <a:chExt cx="1188000" cy="79200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C72B15B-DE0A-8F43-8AC6-057340DB2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1125" y="5497468"/>
              <a:ext cx="1188000" cy="792000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D40AE60-F7A7-5B4B-9841-A522D721BF3F}"/>
                </a:ext>
              </a:extLst>
            </p:cNvPr>
            <p:cNvSpPr txBox="1"/>
            <p:nvPr/>
          </p:nvSpPr>
          <p:spPr>
            <a:xfrm>
              <a:off x="1561125" y="5497468"/>
              <a:ext cx="9720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/>
                <a:t>Policies</a:t>
              </a:r>
            </a:p>
            <a:p>
              <a:pPr marL="105750" indent="-285750">
                <a:buFont typeface="Apple Symbols" panose="02000000000000000000" pitchFamily="2" charset="-79"/>
                <a:buChar char="☑"/>
              </a:pPr>
              <a:r>
                <a:rPr lang="en-US" sz="1000"/>
                <a:t>…</a:t>
              </a:r>
            </a:p>
            <a:p>
              <a:pPr marL="105750" indent="-285750">
                <a:buFont typeface="Apple Symbols" panose="02000000000000000000" pitchFamily="2" charset="-79"/>
                <a:buChar char="☑"/>
              </a:pPr>
              <a:r>
                <a:rPr lang="en-US" sz="1000"/>
                <a:t>…</a:t>
              </a:r>
            </a:p>
            <a:p>
              <a:pPr marL="105750" indent="-285750">
                <a:buFont typeface="Apple Symbols" panose="02000000000000000000" pitchFamily="2" charset="-79"/>
                <a:buChar char="☑"/>
              </a:pPr>
              <a:r>
                <a:rPr lang="en-US" sz="1000"/>
                <a:t>…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A21C607-2331-A24E-AFF5-F8B9DC9C815D}"/>
              </a:ext>
            </a:extLst>
          </p:cNvPr>
          <p:cNvGrpSpPr/>
          <p:nvPr/>
        </p:nvGrpSpPr>
        <p:grpSpPr>
          <a:xfrm>
            <a:off x="4187920" y="5475845"/>
            <a:ext cx="1188000" cy="792000"/>
            <a:chOff x="1561125" y="5497468"/>
            <a:chExt cx="1188000" cy="792000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C91F78ED-325E-8340-B220-232577CF2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1125" y="5497468"/>
              <a:ext cx="1188000" cy="79200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BEB7E9D-5EF3-0644-9F7F-68A251A0AD3F}"/>
                </a:ext>
              </a:extLst>
            </p:cNvPr>
            <p:cNvSpPr txBox="1"/>
            <p:nvPr/>
          </p:nvSpPr>
          <p:spPr>
            <a:xfrm>
              <a:off x="1561125" y="5497468"/>
              <a:ext cx="9720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/>
                <a:t>Policies</a:t>
              </a:r>
            </a:p>
            <a:p>
              <a:pPr marL="105750" indent="-285750">
                <a:buFont typeface="Apple Symbols" panose="02000000000000000000" pitchFamily="2" charset="-79"/>
                <a:buChar char="☑"/>
              </a:pPr>
              <a:r>
                <a:rPr lang="en-US" sz="1000"/>
                <a:t>…</a:t>
              </a:r>
            </a:p>
            <a:p>
              <a:pPr marL="105750" indent="-285750">
                <a:buFont typeface="Apple Symbols" panose="02000000000000000000" pitchFamily="2" charset="-79"/>
                <a:buChar char="☑"/>
              </a:pPr>
              <a:r>
                <a:rPr lang="en-US" sz="1000"/>
                <a:t>…</a:t>
              </a:r>
            </a:p>
            <a:p>
              <a:pPr marL="105750" indent="-285750">
                <a:buFont typeface="Apple Symbols" panose="02000000000000000000" pitchFamily="2" charset="-79"/>
                <a:buChar char="☑"/>
              </a:pPr>
              <a:r>
                <a:rPr lang="en-US" sz="1000"/>
                <a:t>…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FF9C22B-6C0C-B443-B5DA-067A6D22CD75}"/>
              </a:ext>
            </a:extLst>
          </p:cNvPr>
          <p:cNvGrpSpPr/>
          <p:nvPr/>
        </p:nvGrpSpPr>
        <p:grpSpPr>
          <a:xfrm>
            <a:off x="5988120" y="5472409"/>
            <a:ext cx="1188000" cy="792000"/>
            <a:chOff x="1561125" y="5497468"/>
            <a:chExt cx="1188000" cy="792000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45127FFD-C123-3142-B405-C112ECE8F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1125" y="5497468"/>
              <a:ext cx="1188000" cy="792000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5F4823E-E74C-AB48-BD42-6CA7079EE746}"/>
                </a:ext>
              </a:extLst>
            </p:cNvPr>
            <p:cNvSpPr txBox="1"/>
            <p:nvPr/>
          </p:nvSpPr>
          <p:spPr>
            <a:xfrm>
              <a:off x="1561125" y="5497468"/>
              <a:ext cx="9720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/>
                <a:t>Policies</a:t>
              </a:r>
            </a:p>
            <a:p>
              <a:pPr marL="105750" indent="-285750">
                <a:buFont typeface="Apple Symbols" panose="02000000000000000000" pitchFamily="2" charset="-79"/>
                <a:buChar char="☑"/>
              </a:pPr>
              <a:r>
                <a:rPr lang="en-US" sz="1000"/>
                <a:t>…</a:t>
              </a:r>
            </a:p>
            <a:p>
              <a:pPr marL="105750" indent="-285750">
                <a:buFont typeface="Apple Symbols" panose="02000000000000000000" pitchFamily="2" charset="-79"/>
                <a:buChar char="☑"/>
              </a:pPr>
              <a:r>
                <a:rPr lang="en-US" sz="1000"/>
                <a:t>…</a:t>
              </a:r>
            </a:p>
            <a:p>
              <a:pPr marL="105750" indent="-285750">
                <a:buFont typeface="Apple Symbols" panose="02000000000000000000" pitchFamily="2" charset="-79"/>
                <a:buChar char="☑"/>
              </a:pPr>
              <a:r>
                <a:rPr lang="en-US" sz="1000"/>
                <a:t>…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5CC74B3-7E76-7240-A0AC-804DBBAC2024}"/>
              </a:ext>
            </a:extLst>
          </p:cNvPr>
          <p:cNvGrpSpPr/>
          <p:nvPr/>
        </p:nvGrpSpPr>
        <p:grpSpPr>
          <a:xfrm>
            <a:off x="8688288" y="5466593"/>
            <a:ext cx="1188000" cy="792000"/>
            <a:chOff x="1561125" y="5497468"/>
            <a:chExt cx="1188000" cy="792000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6272DAA0-1CA9-3946-AD2F-FA5A5806A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1125" y="5497468"/>
              <a:ext cx="1188000" cy="792000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C6FFC0D-52E2-E643-BF19-DD33B01AE0B5}"/>
                </a:ext>
              </a:extLst>
            </p:cNvPr>
            <p:cNvSpPr txBox="1"/>
            <p:nvPr/>
          </p:nvSpPr>
          <p:spPr>
            <a:xfrm>
              <a:off x="1561125" y="5497468"/>
              <a:ext cx="9720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/>
                <a:t>Policies</a:t>
              </a:r>
            </a:p>
            <a:p>
              <a:pPr marL="105750" indent="-285750">
                <a:buFont typeface="Apple Symbols" panose="02000000000000000000" pitchFamily="2" charset="-79"/>
                <a:buChar char="☑"/>
              </a:pPr>
              <a:r>
                <a:rPr lang="en-US" sz="1000"/>
                <a:t>…</a:t>
              </a:r>
            </a:p>
            <a:p>
              <a:pPr marL="105750" indent="-285750">
                <a:buFont typeface="Apple Symbols" panose="02000000000000000000" pitchFamily="2" charset="-79"/>
                <a:buChar char="☑"/>
              </a:pPr>
              <a:r>
                <a:rPr lang="en-US" sz="1000"/>
                <a:t>…</a:t>
              </a:r>
            </a:p>
            <a:p>
              <a:pPr marL="105750" indent="-285750">
                <a:buFont typeface="Apple Symbols" panose="02000000000000000000" pitchFamily="2" charset="-79"/>
                <a:buChar char="☑"/>
              </a:pPr>
              <a:r>
                <a:rPr lang="en-US" sz="1000"/>
                <a:t>…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22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#1: Dawdle (wait in queue)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647" y="2679822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15</a:t>
            </a:fld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0717FC29-7176-4FF4-96D8-5156DF7A8F5C}"/>
              </a:ext>
            </a:extLst>
          </p:cNvPr>
          <p:cNvSpPr/>
          <p:nvPr/>
        </p:nvSpPr>
        <p:spPr>
          <a:xfrm flipV="1">
            <a:off x="2423592" y="5497648"/>
            <a:ext cx="252000" cy="711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row: Down 55">
            <a:extLst>
              <a:ext uri="{FF2B5EF4-FFF2-40B4-BE49-F238E27FC236}">
                <a16:creationId xmlns:a16="http://schemas.microsoft.com/office/drawing/2014/main" id="{0D0B32CC-39C5-4548-A743-76BDB558FA6B}"/>
              </a:ext>
            </a:extLst>
          </p:cNvPr>
          <p:cNvSpPr/>
          <p:nvPr/>
        </p:nvSpPr>
        <p:spPr>
          <a:xfrm flipV="1">
            <a:off x="4250684" y="5497648"/>
            <a:ext cx="252000" cy="711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row: Down 60">
            <a:extLst>
              <a:ext uri="{FF2B5EF4-FFF2-40B4-BE49-F238E27FC236}">
                <a16:creationId xmlns:a16="http://schemas.microsoft.com/office/drawing/2014/main" id="{8417AFB0-CB01-4597-9F40-D22DF838F120}"/>
              </a:ext>
            </a:extLst>
          </p:cNvPr>
          <p:cNvSpPr/>
          <p:nvPr/>
        </p:nvSpPr>
        <p:spPr>
          <a:xfrm flipV="1">
            <a:off x="5970000" y="5497648"/>
            <a:ext cx="252000" cy="711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Down 64">
            <a:extLst>
              <a:ext uri="{FF2B5EF4-FFF2-40B4-BE49-F238E27FC236}">
                <a16:creationId xmlns:a16="http://schemas.microsoft.com/office/drawing/2014/main" id="{D9FD7810-CBE3-4008-9F33-AC44438B64FA}"/>
              </a:ext>
            </a:extLst>
          </p:cNvPr>
          <p:cNvSpPr/>
          <p:nvPr/>
        </p:nvSpPr>
        <p:spPr>
          <a:xfrm flipV="1">
            <a:off x="7843622" y="5498864"/>
            <a:ext cx="252000" cy="711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49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#2: Defect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647" y="2679822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16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F5603D-BC21-4898-8171-1B13A8BE8399}"/>
              </a:ext>
            </a:extLst>
          </p:cNvPr>
          <p:cNvGrpSpPr/>
          <p:nvPr/>
        </p:nvGrpSpPr>
        <p:grpSpPr>
          <a:xfrm>
            <a:off x="5257838" y="2776468"/>
            <a:ext cx="216416" cy="301651"/>
            <a:chOff x="5195312" y="3471917"/>
            <a:chExt cx="216416" cy="301651"/>
          </a:xfrm>
        </p:grpSpPr>
        <p:sp>
          <p:nvSpPr>
            <p:cNvPr id="11" name="Sun 10">
              <a:extLst>
                <a:ext uri="{FF2B5EF4-FFF2-40B4-BE49-F238E27FC236}">
                  <a16:creationId xmlns:a16="http://schemas.microsoft.com/office/drawing/2014/main" id="{B3992425-7441-4D7D-A94C-D5B6B2509F61}"/>
                </a:ext>
              </a:extLst>
            </p:cNvPr>
            <p:cNvSpPr/>
            <p:nvPr/>
          </p:nvSpPr>
          <p:spPr>
            <a:xfrm>
              <a:off x="5195312" y="3541253"/>
              <a:ext cx="216416" cy="232315"/>
            </a:xfrm>
            <a:prstGeom prst="sun">
              <a:avLst/>
            </a:prstGeom>
            <a:solidFill>
              <a:srgbClr val="66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iley Face 12">
              <a:extLst>
                <a:ext uri="{FF2B5EF4-FFF2-40B4-BE49-F238E27FC236}">
                  <a16:creationId xmlns:a16="http://schemas.microsoft.com/office/drawing/2014/main" id="{B8DA2C1B-910D-419F-A9CA-667F2DD3AC9F}"/>
                </a:ext>
              </a:extLst>
            </p:cNvPr>
            <p:cNvSpPr/>
            <p:nvPr/>
          </p:nvSpPr>
          <p:spPr>
            <a:xfrm>
              <a:off x="5236479" y="3471917"/>
              <a:ext cx="134081" cy="118062"/>
            </a:xfrm>
            <a:prstGeom prst="smileyFace">
              <a:avLst/>
            </a:prstGeom>
            <a:solidFill>
              <a:srgbClr val="66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2312718-F6F7-4EE9-AD4D-EAA1F1C0B2E9}"/>
              </a:ext>
            </a:extLst>
          </p:cNvPr>
          <p:cNvGrpSpPr/>
          <p:nvPr/>
        </p:nvGrpSpPr>
        <p:grpSpPr>
          <a:xfrm>
            <a:off x="5410238" y="2928868"/>
            <a:ext cx="216416" cy="301651"/>
            <a:chOff x="5195312" y="3471917"/>
            <a:chExt cx="216416" cy="301651"/>
          </a:xfrm>
        </p:grpSpPr>
        <p:sp>
          <p:nvSpPr>
            <p:cNvPr id="39" name="Sun 38">
              <a:extLst>
                <a:ext uri="{FF2B5EF4-FFF2-40B4-BE49-F238E27FC236}">
                  <a16:creationId xmlns:a16="http://schemas.microsoft.com/office/drawing/2014/main" id="{896F8F0B-E3DC-4C1E-8FFC-12F3F0998A63}"/>
                </a:ext>
              </a:extLst>
            </p:cNvPr>
            <p:cNvSpPr/>
            <p:nvPr/>
          </p:nvSpPr>
          <p:spPr>
            <a:xfrm>
              <a:off x="5195312" y="3541253"/>
              <a:ext cx="216416" cy="232315"/>
            </a:xfrm>
            <a:prstGeom prst="sun">
              <a:avLst/>
            </a:prstGeom>
            <a:solidFill>
              <a:srgbClr val="66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iley Face 39">
              <a:extLst>
                <a:ext uri="{FF2B5EF4-FFF2-40B4-BE49-F238E27FC236}">
                  <a16:creationId xmlns:a16="http://schemas.microsoft.com/office/drawing/2014/main" id="{A4E83268-FEAE-46CE-AB94-040835DA9A20}"/>
                </a:ext>
              </a:extLst>
            </p:cNvPr>
            <p:cNvSpPr/>
            <p:nvPr/>
          </p:nvSpPr>
          <p:spPr>
            <a:xfrm>
              <a:off x="5236479" y="3471917"/>
              <a:ext cx="134081" cy="118062"/>
            </a:xfrm>
            <a:prstGeom prst="smileyFace">
              <a:avLst/>
            </a:prstGeom>
            <a:solidFill>
              <a:srgbClr val="66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683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#3: Discovery/Difficulty</a:t>
            </a:r>
            <a:br>
              <a:rPr lang="en-US"/>
            </a:br>
            <a:r>
              <a:rPr lang="en-US"/>
              <a:t>(bigger/harder than we thought)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647" y="2679822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17</a:t>
            </a:fld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76B7C2-90FB-45CA-8AD6-DF76B896D4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518" y="2656488"/>
            <a:ext cx="1300482" cy="86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1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#4: Distraction (multitasking) </a:t>
            </a:r>
            <a:br>
              <a:rPr lang="en-US"/>
            </a:br>
            <a:r>
              <a:rPr lang="en-US"/>
              <a:t>(see also </a:t>
            </a:r>
            <a:r>
              <a:rPr lang="en-US" err="1"/>
              <a:t>Deprioritization</a:t>
            </a:r>
            <a:r>
              <a:rPr lang="en-US"/>
              <a:t>, Dilly-Dally)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647" y="2679822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18</a:t>
            </a:fld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C65AF40-196B-42F7-A590-8870AB0655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977" y="3572491"/>
            <a:ext cx="720000" cy="48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A02B8CD-E804-4CD4-8E89-00CFF0B345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108" y="2678395"/>
            <a:ext cx="720000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3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#5: Dependency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647" y="2679822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19</a:t>
            </a:fld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D121B384-14DA-4476-AAFD-F2BC7DCECCD5}"/>
              </a:ext>
            </a:extLst>
          </p:cNvPr>
          <p:cNvSpPr/>
          <p:nvPr/>
        </p:nvSpPr>
        <p:spPr>
          <a:xfrm>
            <a:off x="5267881" y="2880352"/>
            <a:ext cx="252055" cy="221100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1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4DF74-31B5-49D0-BCEC-72355AFF7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 with Uber in Bangalore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63F5B5C-D1E2-4C4F-BFD6-CD9EFEC99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57188" y="1845426"/>
            <a:ext cx="9674570" cy="445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ap&#10;&#10;Description automatically generated">
            <a:extLst>
              <a:ext uri="{FF2B5EF4-FFF2-40B4-BE49-F238E27FC236}">
                <a16:creationId xmlns:a16="http://schemas.microsoft.com/office/drawing/2014/main" id="{67C8471C-1D78-4CB6-B1B0-2C7496EBA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57316" y="1845426"/>
            <a:ext cx="1140989" cy="299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461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#6: Decisions</a:t>
            </a:r>
            <a:br>
              <a:rPr lang="en-US"/>
            </a:b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714" y="2963973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20</a:t>
            </a:fld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A02B8CD-E804-4CD4-8E89-00CFF0B345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714" y="2962311"/>
            <a:ext cx="720000" cy="48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CB68C4C-4BB6-44FE-9031-9A8F98CD28AF}"/>
              </a:ext>
            </a:extLst>
          </p:cNvPr>
          <p:cNvGrpSpPr/>
          <p:nvPr/>
        </p:nvGrpSpPr>
        <p:grpSpPr>
          <a:xfrm>
            <a:off x="5776525" y="2633199"/>
            <a:ext cx="720000" cy="480000"/>
            <a:chOff x="5776525" y="2633199"/>
            <a:chExt cx="720000" cy="480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DAC0B2A-6A83-4333-9BF1-375460093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6525" y="2633199"/>
              <a:ext cx="720000" cy="480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731CEB-5A4A-482F-B69B-391B2B1AC6A5}"/>
                </a:ext>
              </a:extLst>
            </p:cNvPr>
            <p:cNvSpPr txBox="1"/>
            <p:nvPr/>
          </p:nvSpPr>
          <p:spPr>
            <a:xfrm>
              <a:off x="5777643" y="2669750"/>
              <a:ext cx="6568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8F3E89-796A-4CC2-A326-FFBD56A07631}"/>
              </a:ext>
            </a:extLst>
          </p:cNvPr>
          <p:cNvGrpSpPr/>
          <p:nvPr/>
        </p:nvGrpSpPr>
        <p:grpSpPr>
          <a:xfrm>
            <a:off x="5776525" y="3177414"/>
            <a:ext cx="720000" cy="480000"/>
            <a:chOff x="5776525" y="3177414"/>
            <a:chExt cx="720000" cy="48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C65AF40-196B-42F7-A590-8870AB065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6525" y="3177414"/>
              <a:ext cx="720000" cy="480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27AE59-D305-4435-8790-BA883D4CFBB4}"/>
                </a:ext>
              </a:extLst>
            </p:cNvPr>
            <p:cNvSpPr txBox="1"/>
            <p:nvPr/>
          </p:nvSpPr>
          <p:spPr>
            <a:xfrm>
              <a:off x="5777642" y="3196899"/>
              <a:ext cx="6568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</a:t>
              </a:r>
            </a:p>
          </p:txBody>
        </p:sp>
      </p:grpSp>
      <p:sp>
        <p:nvSpPr>
          <p:cNvPr id="9" name="Arrow: Left-Up 8">
            <a:extLst>
              <a:ext uri="{FF2B5EF4-FFF2-40B4-BE49-F238E27FC236}">
                <a16:creationId xmlns:a16="http://schemas.microsoft.com/office/drawing/2014/main" id="{3EF15BFB-F464-43DC-A046-31048F213B2E}"/>
              </a:ext>
            </a:extLst>
          </p:cNvPr>
          <p:cNvSpPr/>
          <p:nvPr/>
        </p:nvSpPr>
        <p:spPr>
          <a:xfrm rot="8206334">
            <a:off x="5422900" y="2873199"/>
            <a:ext cx="564936" cy="569112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4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10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#7: Departures</a:t>
            </a:r>
            <a:br>
              <a:rPr lang="en-US" dirty="0"/>
            </a:br>
            <a:r>
              <a:rPr lang="en-US" sz="3600" dirty="0"/>
              <a:t>Temporary – vacation, sick</a:t>
            </a:r>
            <a:br>
              <a:rPr lang="en-US" sz="3600" dirty="0"/>
            </a:br>
            <a:r>
              <a:rPr lang="en-US" sz="3600" dirty="0"/>
              <a:t>Longer term – resign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714" y="2963973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67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10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#7: Departures</a:t>
            </a:r>
            <a:br>
              <a:rPr lang="en-US" dirty="0"/>
            </a:br>
            <a:r>
              <a:rPr lang="en-US" sz="3600" dirty="0"/>
              <a:t>Temporary – vacation, sick</a:t>
            </a:r>
            <a:br>
              <a:rPr lang="en-US" sz="3600" dirty="0"/>
            </a:br>
            <a:r>
              <a:rPr lang="en-US" sz="3600" dirty="0"/>
              <a:t>Longer term – resign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714" y="2963973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22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341B7-E179-4EB6-AC07-63709E4B320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303" y="2516378"/>
            <a:ext cx="1611172" cy="14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9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0.00648 L -0.00287 0.00648 C 0.00404 -0.0199 0.00924 -0.04768 0.01784 -0.07222 C 0.03958 -0.13495 0.06094 -0.19236 0.09466 -0.23449 C 0.10417 -0.24652 0.11497 -0.25416 0.12539 -0.26342 C 0.12825 -0.26597 0.13151 -0.26759 0.13437 -0.2699 C 0.13984 -0.27407 0.14518 -0.27893 0.15065 -0.28264 C 0.15547 -0.28588 0.16523 -0.28912 0.17057 -0.2956 C 0.17773 -0.30416 0.18607 -0.31088 0.19141 -0.32291 C 0.19349 -0.32777 0.1944 -0.33565 0.19766 -0.33727 L 0.23021 -0.35347 L 0.28633 -0.3581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#8: Derailed?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647" y="2679822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23</a:t>
            </a:fld>
            <a:endParaRPr lang="en-US"/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3CB12585-EFBF-4AF7-BE8C-844C1CD4C915}"/>
              </a:ext>
            </a:extLst>
          </p:cNvPr>
          <p:cNvSpPr/>
          <p:nvPr/>
        </p:nvSpPr>
        <p:spPr>
          <a:xfrm>
            <a:off x="5628581" y="2795577"/>
            <a:ext cx="284996" cy="300895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51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DDA24-2B66-46AE-BADA-9B4BAD073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But Wait – Did anyone notice the 8d”S”</a:t>
            </a:r>
          </a:p>
        </p:txBody>
      </p:sp>
    </p:spTree>
    <p:extLst>
      <p:ext uri="{BB962C8B-B14F-4D97-AF65-F5344CB8AC3E}">
        <p14:creationId xmlns:p14="http://schemas.microsoft.com/office/powerpoint/2010/main" val="3790875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Scope Creep?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647" y="2679822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25</a:t>
            </a:fld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E5BC706-6072-4F7A-A592-9169803935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047" y="2832222"/>
            <a:ext cx="720000" cy="48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BB1C496-6548-4F98-96C6-3321BD6AEE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447" y="2984622"/>
            <a:ext cx="720000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7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098C9-540A-4E2E-ACBB-C89D328B7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Todd’s Fence Project During COVID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F6D5E85-8F97-4DF5-9416-21F773BD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002565" y="169068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176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2EE86-E220-4C7A-B779-B615F8AE3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9ACC899-BACD-43C4-8D18-5103D7026A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706442"/>
              </p:ext>
            </p:extLst>
          </p:nvPr>
        </p:nvGraphicFramePr>
        <p:xfrm>
          <a:off x="838199" y="2040672"/>
          <a:ext cx="9559640" cy="306168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955964">
                  <a:extLst>
                    <a:ext uri="{9D8B030D-6E8A-4147-A177-3AD203B41FA5}">
                      <a16:colId xmlns:a16="http://schemas.microsoft.com/office/drawing/2014/main" val="3488033493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661674935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726847306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191984758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772158279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550548075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772248827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932144067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345730548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097019093"/>
                    </a:ext>
                  </a:extLst>
                </a:gridCol>
              </a:tblGrid>
              <a:tr h="9311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Buy lumber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Collect tools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Remove Old Board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Remove nails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Dispose of board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Move boards to saw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Measure board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Saw board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Move Board to Fence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Nail Board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027014202"/>
                  </a:ext>
                </a:extLst>
              </a:tr>
              <a:tr h="2130552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6920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2097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46B3DF3-4614-46A9-9E5E-D14431DCC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3587F0-B572-4F9B-A005-650B0E30F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662399"/>
            <a:ext cx="4460543" cy="1494000"/>
          </a:xfrm>
        </p:spPr>
        <p:txBody>
          <a:bodyPr anchor="t">
            <a:normAutofit/>
          </a:bodyPr>
          <a:lstStyle/>
          <a:p>
            <a:r>
              <a:rPr lang="en-US" dirty="0"/>
              <a:t>Lumber Storage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AF5BED-1831-4A88-91BC-55D58BF9F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44BD6EE-970C-4DF5-A508-F6127787C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0ECD73E-712E-4743-BE0D-7BDF10DAB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5666A-EF35-4D47-91B3-42FC30B2E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9" y="2286001"/>
            <a:ext cx="4475354" cy="3844800"/>
          </a:xfrm>
        </p:spPr>
        <p:txBody>
          <a:bodyPr>
            <a:normAutofit/>
          </a:bodyPr>
          <a:lstStyle/>
          <a:p>
            <a:endParaRPr lang="en-US" sz="200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CC30C37-F03B-45A8-8526-9F9AE4A5A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716096" y="382096"/>
            <a:ext cx="6858000" cy="609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989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3C7A3E3-FA03-4029-B952-ABBC2800A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FCCC44-419B-420C-A453-9F866C733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Sawing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3F7DF-22F8-47D4-92A6-DF7CEF257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83204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4DF74-31B5-49D0-BCEC-72355AFF7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 with Uber in Bangalore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63F5B5C-D1E2-4C4F-BFD6-CD9EFEC99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57188" y="1845426"/>
            <a:ext cx="9674570" cy="445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390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00C8D-A7AF-425B-A7DC-0903755A4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Disposal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2B83B74-8F8A-4E8A-ABE5-FCF8A7B087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269375" y="2262188"/>
            <a:ext cx="4572000" cy="342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019AA232-9C33-48EE-9BF0-A33C8E521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6431" y="169068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3251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2EE86-E220-4C7A-B779-B615F8AE3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– Batch Sizes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117C8E60-4571-478C-A65E-EAD88293E632}"/>
              </a:ext>
            </a:extLst>
          </p:cNvPr>
          <p:cNvSpPr/>
          <p:nvPr/>
        </p:nvSpPr>
        <p:spPr>
          <a:xfrm rot="5400000">
            <a:off x="4914510" y="2452434"/>
            <a:ext cx="438912" cy="289942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426B1-7A50-4EF8-BD4A-0B66F0A3E06F}"/>
              </a:ext>
            </a:extLst>
          </p:cNvPr>
          <p:cNvSpPr txBox="1"/>
          <p:nvPr/>
        </p:nvSpPr>
        <p:spPr>
          <a:xfrm>
            <a:off x="4649334" y="4155840"/>
            <a:ext cx="969264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Varies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FBC438F-B64A-41C5-88DA-B3F1841197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7567"/>
              </p:ext>
            </p:extLst>
          </p:nvPr>
        </p:nvGraphicFramePr>
        <p:xfrm>
          <a:off x="755073" y="2040672"/>
          <a:ext cx="10600485" cy="1633655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040845">
                  <a:extLst>
                    <a:ext uri="{9D8B030D-6E8A-4147-A177-3AD203B41FA5}">
                      <a16:colId xmlns:a16="http://schemas.microsoft.com/office/drawing/2014/main" val="2432250865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488033493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661674935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726847306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191984758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772158279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550548075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772248827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932144067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345730548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097019093"/>
                    </a:ext>
                  </a:extLst>
                </a:gridCol>
              </a:tblGrid>
              <a:tr h="93112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Buy lumber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Collect tools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Remove Old Board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Remove nails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Dispose of board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Move boards to saw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Measure board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Saw board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Move Board to Fence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Nail Board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027014202"/>
                  </a:ext>
                </a:extLst>
              </a:tr>
              <a:tr h="702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Batch Size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9787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1778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2EE86-E220-4C7A-B779-B615F8AE3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– Timings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9ACC899-BACD-43C4-8D18-5103D7026A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154510"/>
              </p:ext>
            </p:extLst>
          </p:nvPr>
        </p:nvGraphicFramePr>
        <p:xfrm>
          <a:off x="755073" y="2040672"/>
          <a:ext cx="10600485" cy="3077227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040845">
                  <a:extLst>
                    <a:ext uri="{9D8B030D-6E8A-4147-A177-3AD203B41FA5}">
                      <a16:colId xmlns:a16="http://schemas.microsoft.com/office/drawing/2014/main" val="2432250865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488033493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661674935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726847306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191984758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772158279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550548075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772248827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932144067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345730548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097019093"/>
                    </a:ext>
                  </a:extLst>
                </a:gridCol>
              </a:tblGrid>
              <a:tr h="93112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Buy lumber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Collect tools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Remove Old Board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Remove nails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Dispose of board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Move boards to saw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Measure board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Saw board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Move Board to Fence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Nail Board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027014202"/>
                  </a:ext>
                </a:extLst>
              </a:tr>
              <a:tr h="702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Batch Size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9787597"/>
                  </a:ext>
                </a:extLst>
              </a:tr>
              <a:tr h="702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Time (sec)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1200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6920790"/>
                  </a:ext>
                </a:extLst>
              </a:tr>
              <a:tr h="70252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for 20 Boards (sec)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4594764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F6B17FE-C239-4419-87F9-6CDA87563477}"/>
              </a:ext>
            </a:extLst>
          </p:cNvPr>
          <p:cNvSpPr txBox="1"/>
          <p:nvPr/>
        </p:nvSpPr>
        <p:spPr>
          <a:xfrm>
            <a:off x="420624" y="5815584"/>
            <a:ext cx="715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time for 20 Boards = 11880 Sec = 3:18 </a:t>
            </a:r>
            <a:r>
              <a:rPr lang="en-US" dirty="0" err="1"/>
              <a:t>hr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858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52C78F4-8CA6-490A-A374-653A80BA8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 flipV="1"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A33E8-5FFD-498C-B669-4F09371CE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/>
              <a:t>One section completed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37516-6BA1-4097-A481-15E7A3ED5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104107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C8013-4AE9-4325-8388-20226F5A0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Wait – What about Waits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58D10-81E8-4A23-9ECF-7ED0FDCD0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Actual total time to remove 20 boards and replace just 15 boards was 12600 sec vs. 8985 sec from the calculation.  Wait’s going on?</a:t>
            </a:r>
          </a:p>
        </p:txBody>
      </p:sp>
    </p:spTree>
    <p:extLst>
      <p:ext uri="{BB962C8B-B14F-4D97-AF65-F5344CB8AC3E}">
        <p14:creationId xmlns:p14="http://schemas.microsoft.com/office/powerpoint/2010/main" val="4771266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01E3D-34A5-4628-98E7-168F28562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Delay – Need to dig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2C0CF-4D28-4697-83F9-46EE5022F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93D8FAC-9753-4D42-B6DE-F55FA748F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574" y="2286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48469CEB-1994-4D41-9996-B7A878644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5864187" y="2286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725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01664-70F8-4524-9382-05D61DF12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Delay – Dig out with bricks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C1F1E-C990-4770-B844-FC4E50C6E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0630E3F-058A-49B8-B71A-FF89CBCA8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4690059" y="201168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147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#3: Discovery/Difficulty</a:t>
            </a:r>
            <a:br>
              <a:rPr lang="en-US"/>
            </a:br>
            <a:r>
              <a:rPr lang="en-US"/>
              <a:t>(bigger/harder than we thought)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647" y="2679822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37</a:t>
            </a:fld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76B7C2-90FB-45CA-8AD6-DF76B896D4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518" y="2656488"/>
            <a:ext cx="1300482" cy="86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bench, building, house&#10;&#10;Description automatically generated">
            <a:extLst>
              <a:ext uri="{FF2B5EF4-FFF2-40B4-BE49-F238E27FC236}">
                <a16:creationId xmlns:a16="http://schemas.microsoft.com/office/drawing/2014/main" id="{81C9CD4D-B894-4A1F-AA43-846BFB2E4A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3952" y="-2666999"/>
            <a:ext cx="6858000" cy="12191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92C951-5B1F-4272-976A-9C33C43A3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I’m Working on my Fence – </a:t>
            </a:r>
            <a:br>
              <a:rPr lang="en-US" sz="5200">
                <a:solidFill>
                  <a:srgbClr val="FFFFFF"/>
                </a:solidFill>
              </a:rPr>
            </a:br>
            <a:r>
              <a:rPr lang="en-US" sz="5200">
                <a:solidFill>
                  <a:srgbClr val="FFFFFF"/>
                </a:solidFill>
              </a:rPr>
              <a:t>Wait might happen?</a:t>
            </a:r>
          </a:p>
        </p:txBody>
      </p:sp>
    </p:spTree>
    <p:extLst>
      <p:ext uri="{BB962C8B-B14F-4D97-AF65-F5344CB8AC3E}">
        <p14:creationId xmlns:p14="http://schemas.microsoft.com/office/powerpoint/2010/main" val="397539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#4: Distraction (multitasking) </a:t>
            </a:r>
            <a:br>
              <a:rPr lang="en-US"/>
            </a:br>
            <a:r>
              <a:rPr lang="en-US"/>
              <a:t>(see also </a:t>
            </a:r>
            <a:r>
              <a:rPr lang="en-US" err="1"/>
              <a:t>Deprioritization</a:t>
            </a:r>
            <a:r>
              <a:rPr lang="en-US"/>
              <a:t>, Dilly-Dally)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647" y="2679822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39</a:t>
            </a:fld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C65AF40-196B-42F7-A590-8870AB0655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977" y="3572491"/>
            <a:ext cx="720000" cy="48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A02B8CD-E804-4CD4-8E89-00CFF0B345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108" y="2678395"/>
            <a:ext cx="720000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1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&#10;&#10;Description automatically generated">
            <a:extLst>
              <a:ext uri="{FF2B5EF4-FFF2-40B4-BE49-F238E27FC236}">
                <a16:creationId xmlns:a16="http://schemas.microsoft.com/office/drawing/2014/main" id="{460CB46C-067E-4A8F-A634-BA89316A37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1"/>
            <a:ext cx="12192000" cy="63563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CD2FE5-B36D-41BA-884E-02B0385D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392DDAE-9823-6946-874E-259A5CB9452D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485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C8013-4AE9-4325-8388-20226F5A0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Wait – What about Waits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58D10-81E8-4A23-9ECF-7ED0FDCD0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Actual total time to remove 20 boards and replace just 15 boards was 12600 sec vs. 8985 sec from the calculation.  Wait’s going on?</a:t>
            </a:r>
          </a:p>
          <a:p>
            <a:endParaRPr lang="en-US" dirty="0"/>
          </a:p>
          <a:p>
            <a:r>
              <a:rPr lang="en-US" dirty="0"/>
              <a:t>Dig dirt away so that I can install new fence properly: 1800 sec</a:t>
            </a:r>
          </a:p>
          <a:p>
            <a:r>
              <a:rPr lang="en-US" dirty="0"/>
              <a:t>Chat with new neighbor: 1800 sec</a:t>
            </a:r>
          </a:p>
          <a:p>
            <a:endParaRPr lang="en-US" dirty="0"/>
          </a:p>
          <a:p>
            <a:r>
              <a:rPr lang="en-US" dirty="0"/>
              <a:t>Total time = 12585 sec vs. calculated 12600 sec.</a:t>
            </a:r>
          </a:p>
        </p:txBody>
      </p:sp>
    </p:spTree>
    <p:extLst>
      <p:ext uri="{BB962C8B-B14F-4D97-AF65-F5344CB8AC3E}">
        <p14:creationId xmlns:p14="http://schemas.microsoft.com/office/powerpoint/2010/main" val="14121469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32B94-C009-4804-8AD4-55DAEF716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2: Replace 5 boards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1CD5650-1113-41FF-9D9F-414F06F68DCC}"/>
              </a:ext>
            </a:extLst>
          </p:cNvPr>
          <p:cNvGraphicFramePr>
            <a:graphicFrameLocks noGrp="1"/>
          </p:cNvGraphicFramePr>
          <p:nvPr/>
        </p:nvGraphicFramePr>
        <p:xfrm>
          <a:off x="1618488" y="2468880"/>
          <a:ext cx="8421624" cy="2231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0812">
                  <a:extLst>
                    <a:ext uri="{9D8B030D-6E8A-4147-A177-3AD203B41FA5}">
                      <a16:colId xmlns:a16="http://schemas.microsoft.com/office/drawing/2014/main" val="2962861899"/>
                    </a:ext>
                  </a:extLst>
                </a:gridCol>
                <a:gridCol w="4210812">
                  <a:extLst>
                    <a:ext uri="{9D8B030D-6E8A-4147-A177-3AD203B41FA5}">
                      <a16:colId xmlns:a16="http://schemas.microsoft.com/office/drawing/2014/main" val="3751180302"/>
                    </a:ext>
                  </a:extLst>
                </a:gridCol>
              </a:tblGrid>
              <a:tr h="74371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9444779"/>
                  </a:ext>
                </a:extLst>
              </a:tr>
              <a:tr h="7437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Calculated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7638241"/>
                  </a:ext>
                </a:extLst>
              </a:tr>
              <a:tr h="7437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Actual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3994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05481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8C4C1-2C53-4FAF-ACDE-3DE5102A6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Batch:  Architecture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31A8F-2C7E-4966-AA28-49A8D9144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28F95C-9829-4E6A-964F-DBC87318A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126905" y="2114802"/>
            <a:ext cx="5324860" cy="399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90624ACF-B449-4264-973B-5CF03AE25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5555165" y="1825625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2282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05172-FFAF-462C-8DA6-CC658F55B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3445"/>
          </a:xfrm>
        </p:spPr>
        <p:txBody>
          <a:bodyPr/>
          <a:lstStyle/>
          <a:p>
            <a:r>
              <a:rPr lang="en-US" dirty="0"/>
              <a:t>Technical Debt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AEF5F-EE0F-4988-B5B7-CD5FA9BB4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4BB9BA30-AC61-4FEB-885C-6E9014CA5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375827" y="842963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F8ECB0D-6A61-49E3-BA4B-55596DFF6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09801" y="1228570"/>
            <a:ext cx="4571999" cy="494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1663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#3: Discovery/Difficulty</a:t>
            </a:r>
            <a:br>
              <a:rPr lang="en-US"/>
            </a:br>
            <a:r>
              <a:rPr lang="en-US"/>
              <a:t>(bigger/harder than we thought)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647" y="2679822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44</a:t>
            </a:fld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76B7C2-90FB-45CA-8AD6-DF76B896D4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518" y="2656488"/>
            <a:ext cx="1300482" cy="86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4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20253-A95D-4BE8-9B44-C308EFA56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Hole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D631F-D5C8-4D53-B556-A3E3FF4D9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592C465-ED34-4A84-AB2A-FA78D6616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930407" y="1920875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42808FDB-3651-4AE3-9D2D-ABBA47EA4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615716" y="1158875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3994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Scope Creep?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647" y="2679822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46</a:t>
            </a:fld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E5BC706-6072-4F7A-A592-9169803935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047" y="2832222"/>
            <a:ext cx="720000" cy="48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BB1C496-6548-4F98-96C6-3321BD6AEE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447" y="2984622"/>
            <a:ext cx="720000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9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63B061-D5DF-41F3-BC63-2665918C8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2"/>
            <a:ext cx="3785513" cy="37288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Next phase </a:t>
            </a:r>
          </a:p>
        </p:txBody>
      </p:sp>
      <p:pic>
        <p:nvPicPr>
          <p:cNvPr id="4" name="Picture 3" descr="A picture containing outdoor, tree, bridge&#10;&#10;Description automatically generated">
            <a:extLst>
              <a:ext uri="{FF2B5EF4-FFF2-40B4-BE49-F238E27FC236}">
                <a16:creationId xmlns:a16="http://schemas.microsoft.com/office/drawing/2014/main" id="{E73075D3-55C2-4A43-A547-D7D26AE1A4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009505" y="10"/>
            <a:ext cx="71824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480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outdoor, boat&#10;&#10;Description automatically generated">
            <a:extLst>
              <a:ext uri="{FF2B5EF4-FFF2-40B4-BE49-F238E27FC236}">
                <a16:creationId xmlns:a16="http://schemas.microsoft.com/office/drawing/2014/main" id="{20E223A9-5A04-4C3E-80C6-C7B588957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5AE1C8-3F44-472D-AE23-D5BBDB815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Neighbor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5542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57504-FA2D-4B25-BE13-3EABE7962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latin typeface="+mj-lt"/>
                <a:ea typeface="+mj-ea"/>
                <a:cs typeface="+mj-cs"/>
              </a:rPr>
              <a:t>More technical debt</a:t>
            </a:r>
          </a:p>
        </p:txBody>
      </p:sp>
      <p:pic>
        <p:nvPicPr>
          <p:cNvPr id="6" name="Content Placeholder 4" descr="A picture containing outdoor, tree, wood, wooden&#10;&#10;Description automatically generated">
            <a:extLst>
              <a:ext uri="{FF2B5EF4-FFF2-40B4-BE49-F238E27FC236}">
                <a16:creationId xmlns:a16="http://schemas.microsoft.com/office/drawing/2014/main" id="{5416FAD6-790E-42E3-9330-CCC1932AC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851"/>
          <a:stretch/>
        </p:blipFill>
        <p:spPr>
          <a:xfrm rot="5400000">
            <a:off x="5490196" y="859218"/>
            <a:ext cx="5880796" cy="514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26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stone, step&#10;&#10;Description automatically generated">
            <a:extLst>
              <a:ext uri="{FF2B5EF4-FFF2-40B4-BE49-F238E27FC236}">
                <a16:creationId xmlns:a16="http://schemas.microsoft.com/office/drawing/2014/main" id="{9BAEB916-61E9-46A6-8CA6-65550AE4D1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80D27A-FA6D-43B7-B377-42E467444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392DDAE-9823-6946-874E-259A5CB9452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13F8061-D54D-441D-8BBD-A5466C0F18FB}"/>
              </a:ext>
            </a:extLst>
          </p:cNvPr>
          <p:cNvSpPr/>
          <p:nvPr/>
        </p:nvSpPr>
        <p:spPr>
          <a:xfrm>
            <a:off x="10168569" y="3047350"/>
            <a:ext cx="1795749" cy="14211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83568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#3: Discovery/Difficulty</a:t>
            </a:r>
            <a:br>
              <a:rPr lang="en-US"/>
            </a:br>
            <a:r>
              <a:rPr lang="en-US"/>
              <a:t>(bigger/harder than we thought)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647" y="2679822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50</a:t>
            </a:fld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76B7C2-90FB-45CA-8AD6-DF76B896D4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518" y="2656488"/>
            <a:ext cx="1300482" cy="86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3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#6: Decisions</a:t>
            </a:r>
            <a:br>
              <a:rPr lang="en-US"/>
            </a:b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714" y="2963973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51</a:t>
            </a:fld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A02B8CD-E804-4CD4-8E89-00CFF0B345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714" y="2962311"/>
            <a:ext cx="720000" cy="48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CB68C4C-4BB6-44FE-9031-9A8F98CD28AF}"/>
              </a:ext>
            </a:extLst>
          </p:cNvPr>
          <p:cNvGrpSpPr/>
          <p:nvPr/>
        </p:nvGrpSpPr>
        <p:grpSpPr>
          <a:xfrm>
            <a:off x="5776525" y="2633199"/>
            <a:ext cx="720000" cy="480000"/>
            <a:chOff x="5776525" y="2633199"/>
            <a:chExt cx="720000" cy="480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DAC0B2A-6A83-4333-9BF1-375460093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6525" y="2633199"/>
              <a:ext cx="720000" cy="480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731CEB-5A4A-482F-B69B-391B2B1AC6A5}"/>
                </a:ext>
              </a:extLst>
            </p:cNvPr>
            <p:cNvSpPr txBox="1"/>
            <p:nvPr/>
          </p:nvSpPr>
          <p:spPr>
            <a:xfrm>
              <a:off x="5777643" y="2669750"/>
              <a:ext cx="6568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8F3E89-796A-4CC2-A326-FFBD56A07631}"/>
              </a:ext>
            </a:extLst>
          </p:cNvPr>
          <p:cNvGrpSpPr/>
          <p:nvPr/>
        </p:nvGrpSpPr>
        <p:grpSpPr>
          <a:xfrm>
            <a:off x="5776525" y="3177414"/>
            <a:ext cx="720000" cy="480000"/>
            <a:chOff x="5776525" y="3177414"/>
            <a:chExt cx="720000" cy="48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C65AF40-196B-42F7-A590-8870AB065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6525" y="3177414"/>
              <a:ext cx="720000" cy="480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27AE59-D305-4435-8790-BA883D4CFBB4}"/>
                </a:ext>
              </a:extLst>
            </p:cNvPr>
            <p:cNvSpPr txBox="1"/>
            <p:nvPr/>
          </p:nvSpPr>
          <p:spPr>
            <a:xfrm>
              <a:off x="5777642" y="3196899"/>
              <a:ext cx="6568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</a:t>
              </a:r>
            </a:p>
          </p:txBody>
        </p:sp>
      </p:grpSp>
      <p:sp>
        <p:nvSpPr>
          <p:cNvPr id="9" name="Arrow: Left-Up 8">
            <a:extLst>
              <a:ext uri="{FF2B5EF4-FFF2-40B4-BE49-F238E27FC236}">
                <a16:creationId xmlns:a16="http://schemas.microsoft.com/office/drawing/2014/main" id="{3EF15BFB-F464-43DC-A046-31048F213B2E}"/>
              </a:ext>
            </a:extLst>
          </p:cNvPr>
          <p:cNvSpPr/>
          <p:nvPr/>
        </p:nvSpPr>
        <p:spPr>
          <a:xfrm rot="8206334">
            <a:off x="5422900" y="2873199"/>
            <a:ext cx="564936" cy="569112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6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63B061-D5DF-41F3-BC63-2665918C8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2"/>
            <a:ext cx="3785513" cy="37288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Blackberry Bush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860A51-8C7D-4187-8FC3-AFD370566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009505" y="10"/>
            <a:ext cx="71824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024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38952-2B75-4454-A722-F33E626FC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Thorny Issues</a:t>
            </a:r>
          </a:p>
        </p:txBody>
      </p:sp>
      <p:pic>
        <p:nvPicPr>
          <p:cNvPr id="5" name="Content Placeholder 4" descr="A picture containing tree, outdoor, forest, branch&#10;&#10;Description automatically generated">
            <a:extLst>
              <a:ext uri="{FF2B5EF4-FFF2-40B4-BE49-F238E27FC236}">
                <a16:creationId xmlns:a16="http://schemas.microsoft.com/office/drawing/2014/main" id="{00A3A965-C363-4CE3-BEE0-D1F4DE861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38200" y="1825625"/>
            <a:ext cx="6223000" cy="46672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0B00E6-7324-474D-A7DD-57FD19286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93984" y="1708131"/>
            <a:ext cx="5441795" cy="408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558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#8: Derailed?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647" y="2679822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54</a:t>
            </a:fld>
            <a:endParaRPr lang="en-US"/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3CB12585-EFBF-4AF7-BE8C-844C1CD4C915}"/>
              </a:ext>
            </a:extLst>
          </p:cNvPr>
          <p:cNvSpPr/>
          <p:nvPr/>
        </p:nvSpPr>
        <p:spPr>
          <a:xfrm>
            <a:off x="5628581" y="2795577"/>
            <a:ext cx="284996" cy="300895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240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BE06D2-0516-4943-B391-5BAD9AED1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A0BA69-9DCC-42BF-87BD-0C465F5AA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In progress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41259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E2296-3912-444C-9837-77EBC6007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Mother Hubbard</a:t>
            </a:r>
          </a:p>
        </p:txBody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FF1493C-CDF3-4E62-9492-81C5112D2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6197412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#5: Dependency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647" y="2679822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57</a:t>
            </a:fld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D121B384-14DA-4476-AAFD-F2BC7DCECCD5}"/>
              </a:ext>
            </a:extLst>
          </p:cNvPr>
          <p:cNvSpPr/>
          <p:nvPr/>
        </p:nvSpPr>
        <p:spPr>
          <a:xfrm>
            <a:off x="5267881" y="2880352"/>
            <a:ext cx="252055" cy="221100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911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4CD9C-AAED-40F9-ABEB-FB7B36A6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Success!</a:t>
            </a:r>
            <a:endParaRPr lang="en-US" dirty="0"/>
          </a:p>
        </p:txBody>
      </p:sp>
      <p:pic>
        <p:nvPicPr>
          <p:cNvPr id="5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BB41428B-FDEB-4516-B68D-10AB19964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1750909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2C4FE-D2DA-434D-B227-08188CA62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 D’s of Delay</a:t>
            </a:r>
          </a:p>
        </p:txBody>
      </p:sp>
    </p:spTree>
    <p:extLst>
      <p:ext uri="{BB962C8B-B14F-4D97-AF65-F5344CB8AC3E}">
        <p14:creationId xmlns:p14="http://schemas.microsoft.com/office/powerpoint/2010/main" val="1223225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278F06-00CC-4F80-BA58-C91972716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DDAE-9823-6946-874E-259A5CB9452D}" type="slidenum">
              <a:rPr lang="en-US" smtClean="0"/>
              <a:t>6</a:t>
            </a:fld>
            <a:endParaRPr lang="en-US"/>
          </a:p>
        </p:txBody>
      </p:sp>
      <p:pic>
        <p:nvPicPr>
          <p:cNvPr id="3" name="IMG_0253">
            <a:hlinkClick r:id="" action="ppaction://media"/>
            <a:extLst>
              <a:ext uri="{FF2B5EF4-FFF2-40B4-BE49-F238E27FC236}">
                <a16:creationId xmlns:a16="http://schemas.microsoft.com/office/drawing/2014/main" id="{84175C1E-22F8-4A85-830A-D3594CDC4A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04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3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#1: Dawdle (wait in queue)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647" y="2679822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60</a:t>
            </a:fld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0717FC29-7176-4FF4-96D8-5156DF7A8F5C}"/>
              </a:ext>
            </a:extLst>
          </p:cNvPr>
          <p:cNvSpPr/>
          <p:nvPr/>
        </p:nvSpPr>
        <p:spPr>
          <a:xfrm flipV="1">
            <a:off x="2423592" y="5497648"/>
            <a:ext cx="252000" cy="711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row: Down 55">
            <a:extLst>
              <a:ext uri="{FF2B5EF4-FFF2-40B4-BE49-F238E27FC236}">
                <a16:creationId xmlns:a16="http://schemas.microsoft.com/office/drawing/2014/main" id="{0D0B32CC-39C5-4548-A743-76BDB558FA6B}"/>
              </a:ext>
            </a:extLst>
          </p:cNvPr>
          <p:cNvSpPr/>
          <p:nvPr/>
        </p:nvSpPr>
        <p:spPr>
          <a:xfrm flipV="1">
            <a:off x="4250684" y="5497648"/>
            <a:ext cx="252000" cy="711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row: Down 60">
            <a:extLst>
              <a:ext uri="{FF2B5EF4-FFF2-40B4-BE49-F238E27FC236}">
                <a16:creationId xmlns:a16="http://schemas.microsoft.com/office/drawing/2014/main" id="{8417AFB0-CB01-4597-9F40-D22DF838F120}"/>
              </a:ext>
            </a:extLst>
          </p:cNvPr>
          <p:cNvSpPr/>
          <p:nvPr/>
        </p:nvSpPr>
        <p:spPr>
          <a:xfrm flipV="1">
            <a:off x="5970000" y="5497648"/>
            <a:ext cx="252000" cy="711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Down 64">
            <a:extLst>
              <a:ext uri="{FF2B5EF4-FFF2-40B4-BE49-F238E27FC236}">
                <a16:creationId xmlns:a16="http://schemas.microsoft.com/office/drawing/2014/main" id="{D9FD7810-CBE3-4008-9F33-AC44438B64FA}"/>
              </a:ext>
            </a:extLst>
          </p:cNvPr>
          <p:cNvSpPr/>
          <p:nvPr/>
        </p:nvSpPr>
        <p:spPr>
          <a:xfrm flipV="1">
            <a:off x="7843622" y="5498864"/>
            <a:ext cx="252000" cy="711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479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#2: Defect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647" y="2679822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61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F5603D-BC21-4898-8171-1B13A8BE8399}"/>
              </a:ext>
            </a:extLst>
          </p:cNvPr>
          <p:cNvGrpSpPr/>
          <p:nvPr/>
        </p:nvGrpSpPr>
        <p:grpSpPr>
          <a:xfrm>
            <a:off x="5257838" y="2776468"/>
            <a:ext cx="216416" cy="301651"/>
            <a:chOff x="5195312" y="3471917"/>
            <a:chExt cx="216416" cy="301651"/>
          </a:xfrm>
        </p:grpSpPr>
        <p:sp>
          <p:nvSpPr>
            <p:cNvPr id="11" name="Sun 10">
              <a:extLst>
                <a:ext uri="{FF2B5EF4-FFF2-40B4-BE49-F238E27FC236}">
                  <a16:creationId xmlns:a16="http://schemas.microsoft.com/office/drawing/2014/main" id="{B3992425-7441-4D7D-A94C-D5B6B2509F61}"/>
                </a:ext>
              </a:extLst>
            </p:cNvPr>
            <p:cNvSpPr/>
            <p:nvPr/>
          </p:nvSpPr>
          <p:spPr>
            <a:xfrm>
              <a:off x="5195312" y="3541253"/>
              <a:ext cx="216416" cy="232315"/>
            </a:xfrm>
            <a:prstGeom prst="sun">
              <a:avLst/>
            </a:prstGeom>
            <a:solidFill>
              <a:srgbClr val="66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iley Face 12">
              <a:extLst>
                <a:ext uri="{FF2B5EF4-FFF2-40B4-BE49-F238E27FC236}">
                  <a16:creationId xmlns:a16="http://schemas.microsoft.com/office/drawing/2014/main" id="{B8DA2C1B-910D-419F-A9CA-667F2DD3AC9F}"/>
                </a:ext>
              </a:extLst>
            </p:cNvPr>
            <p:cNvSpPr/>
            <p:nvPr/>
          </p:nvSpPr>
          <p:spPr>
            <a:xfrm>
              <a:off x="5236479" y="3471917"/>
              <a:ext cx="134081" cy="118062"/>
            </a:xfrm>
            <a:prstGeom prst="smileyFace">
              <a:avLst/>
            </a:prstGeom>
            <a:solidFill>
              <a:srgbClr val="66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2312718-F6F7-4EE9-AD4D-EAA1F1C0B2E9}"/>
              </a:ext>
            </a:extLst>
          </p:cNvPr>
          <p:cNvGrpSpPr/>
          <p:nvPr/>
        </p:nvGrpSpPr>
        <p:grpSpPr>
          <a:xfrm>
            <a:off x="5410238" y="2928868"/>
            <a:ext cx="216416" cy="301651"/>
            <a:chOff x="5195312" y="3471917"/>
            <a:chExt cx="216416" cy="301651"/>
          </a:xfrm>
        </p:grpSpPr>
        <p:sp>
          <p:nvSpPr>
            <p:cNvPr id="39" name="Sun 38">
              <a:extLst>
                <a:ext uri="{FF2B5EF4-FFF2-40B4-BE49-F238E27FC236}">
                  <a16:creationId xmlns:a16="http://schemas.microsoft.com/office/drawing/2014/main" id="{896F8F0B-E3DC-4C1E-8FFC-12F3F0998A63}"/>
                </a:ext>
              </a:extLst>
            </p:cNvPr>
            <p:cNvSpPr/>
            <p:nvPr/>
          </p:nvSpPr>
          <p:spPr>
            <a:xfrm>
              <a:off x="5195312" y="3541253"/>
              <a:ext cx="216416" cy="232315"/>
            </a:xfrm>
            <a:prstGeom prst="sun">
              <a:avLst/>
            </a:prstGeom>
            <a:solidFill>
              <a:srgbClr val="66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iley Face 39">
              <a:extLst>
                <a:ext uri="{FF2B5EF4-FFF2-40B4-BE49-F238E27FC236}">
                  <a16:creationId xmlns:a16="http://schemas.microsoft.com/office/drawing/2014/main" id="{A4E83268-FEAE-46CE-AB94-040835DA9A20}"/>
                </a:ext>
              </a:extLst>
            </p:cNvPr>
            <p:cNvSpPr/>
            <p:nvPr/>
          </p:nvSpPr>
          <p:spPr>
            <a:xfrm>
              <a:off x="5236479" y="3471917"/>
              <a:ext cx="134081" cy="118062"/>
            </a:xfrm>
            <a:prstGeom prst="smileyFace">
              <a:avLst/>
            </a:prstGeom>
            <a:solidFill>
              <a:srgbClr val="66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16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#3: Discovery/Difficulty</a:t>
            </a:r>
            <a:br>
              <a:rPr lang="en-US"/>
            </a:br>
            <a:r>
              <a:rPr lang="en-US"/>
              <a:t>(bigger/harder than we thought)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647" y="2679822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62</a:t>
            </a:fld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76B7C2-90FB-45CA-8AD6-DF76B896D4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518" y="2656488"/>
            <a:ext cx="1300482" cy="86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5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#4: Distraction (multitasking) </a:t>
            </a:r>
            <a:br>
              <a:rPr lang="en-US"/>
            </a:br>
            <a:r>
              <a:rPr lang="en-US"/>
              <a:t>(see also </a:t>
            </a:r>
            <a:r>
              <a:rPr lang="en-US" err="1"/>
              <a:t>Deprioritization</a:t>
            </a:r>
            <a:r>
              <a:rPr lang="en-US"/>
              <a:t>, Dilly-Dally)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647" y="2679822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63</a:t>
            </a:fld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C65AF40-196B-42F7-A590-8870AB0655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977" y="3572491"/>
            <a:ext cx="720000" cy="48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A02B8CD-E804-4CD4-8E89-00CFF0B345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108" y="2678395"/>
            <a:ext cx="720000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7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#5: Dependency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647" y="2679822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64</a:t>
            </a:fld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D121B384-14DA-4476-AAFD-F2BC7DCECCD5}"/>
              </a:ext>
            </a:extLst>
          </p:cNvPr>
          <p:cNvSpPr/>
          <p:nvPr/>
        </p:nvSpPr>
        <p:spPr>
          <a:xfrm>
            <a:off x="5267881" y="2880352"/>
            <a:ext cx="252055" cy="221100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971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#6: Decisions</a:t>
            </a:r>
            <a:br>
              <a:rPr lang="en-US"/>
            </a:b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714" y="2963973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65</a:t>
            </a:fld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A02B8CD-E804-4CD4-8E89-00CFF0B345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714" y="2962311"/>
            <a:ext cx="720000" cy="48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CB68C4C-4BB6-44FE-9031-9A8F98CD28AF}"/>
              </a:ext>
            </a:extLst>
          </p:cNvPr>
          <p:cNvGrpSpPr/>
          <p:nvPr/>
        </p:nvGrpSpPr>
        <p:grpSpPr>
          <a:xfrm>
            <a:off x="5776525" y="2633199"/>
            <a:ext cx="720000" cy="480000"/>
            <a:chOff x="5776525" y="2633199"/>
            <a:chExt cx="720000" cy="480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DAC0B2A-6A83-4333-9BF1-375460093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6525" y="2633199"/>
              <a:ext cx="720000" cy="480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731CEB-5A4A-482F-B69B-391B2B1AC6A5}"/>
                </a:ext>
              </a:extLst>
            </p:cNvPr>
            <p:cNvSpPr txBox="1"/>
            <p:nvPr/>
          </p:nvSpPr>
          <p:spPr>
            <a:xfrm>
              <a:off x="5777643" y="2669750"/>
              <a:ext cx="6568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8F3E89-796A-4CC2-A326-FFBD56A07631}"/>
              </a:ext>
            </a:extLst>
          </p:cNvPr>
          <p:cNvGrpSpPr/>
          <p:nvPr/>
        </p:nvGrpSpPr>
        <p:grpSpPr>
          <a:xfrm>
            <a:off x="5776525" y="3177414"/>
            <a:ext cx="720000" cy="480000"/>
            <a:chOff x="5776525" y="3177414"/>
            <a:chExt cx="720000" cy="48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C65AF40-196B-42F7-A590-8870AB065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6525" y="3177414"/>
              <a:ext cx="720000" cy="480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27AE59-D305-4435-8790-BA883D4CFBB4}"/>
                </a:ext>
              </a:extLst>
            </p:cNvPr>
            <p:cNvSpPr txBox="1"/>
            <p:nvPr/>
          </p:nvSpPr>
          <p:spPr>
            <a:xfrm>
              <a:off x="5777642" y="3196899"/>
              <a:ext cx="6568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</a:t>
              </a:r>
            </a:p>
          </p:txBody>
        </p:sp>
      </p:grpSp>
      <p:sp>
        <p:nvSpPr>
          <p:cNvPr id="9" name="Arrow: Left-Up 8">
            <a:extLst>
              <a:ext uri="{FF2B5EF4-FFF2-40B4-BE49-F238E27FC236}">
                <a16:creationId xmlns:a16="http://schemas.microsoft.com/office/drawing/2014/main" id="{3EF15BFB-F464-43DC-A046-31048F213B2E}"/>
              </a:ext>
            </a:extLst>
          </p:cNvPr>
          <p:cNvSpPr/>
          <p:nvPr/>
        </p:nvSpPr>
        <p:spPr>
          <a:xfrm rot="8206334">
            <a:off x="5422900" y="2873199"/>
            <a:ext cx="564936" cy="569112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10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#7: Departures</a:t>
            </a:r>
            <a:br>
              <a:rPr lang="en-US" dirty="0"/>
            </a:br>
            <a:r>
              <a:rPr lang="en-US" sz="3600" dirty="0"/>
              <a:t>Temporary – vacation, sick</a:t>
            </a:r>
            <a:br>
              <a:rPr lang="en-US" sz="3600" dirty="0"/>
            </a:br>
            <a:r>
              <a:rPr lang="en-US" sz="3600" dirty="0"/>
              <a:t>Longer term – resign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714" y="2963973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9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10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#7: Departures</a:t>
            </a:r>
            <a:br>
              <a:rPr lang="en-US" dirty="0"/>
            </a:br>
            <a:r>
              <a:rPr lang="en-US" sz="3600" dirty="0"/>
              <a:t>Temporary – vacation, sick</a:t>
            </a:r>
            <a:br>
              <a:rPr lang="en-US" sz="3600" dirty="0"/>
            </a:br>
            <a:r>
              <a:rPr lang="en-US" sz="3600" dirty="0"/>
              <a:t>Longer term – resign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714" y="2963973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67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341B7-E179-4EB6-AC07-63709E4B320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303" y="2516378"/>
            <a:ext cx="1611172" cy="14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0.00648 L -0.00287 0.00648 C 0.00404 -0.0199 0.00924 -0.04768 0.01784 -0.07222 C 0.03958 -0.13495 0.06094 -0.19236 0.09466 -0.23449 C 0.10417 -0.24652 0.11497 -0.25416 0.12539 -0.26342 C 0.12825 -0.26597 0.13151 -0.26759 0.13437 -0.2699 C 0.13984 -0.27407 0.14518 -0.27893 0.15065 -0.28264 C 0.15547 -0.28588 0.16523 -0.28912 0.17057 -0.2956 C 0.17773 -0.30416 0.18607 -0.31088 0.19141 -0.32291 C 0.19349 -0.32777 0.1944 -0.33565 0.19766 -0.33727 L 0.23021 -0.35347 L 0.28633 -0.3581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#8: Derailed?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647" y="2679822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68</a:t>
            </a:fld>
            <a:endParaRPr lang="en-US"/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3CB12585-EFBF-4AF7-BE8C-844C1CD4C915}"/>
              </a:ext>
            </a:extLst>
          </p:cNvPr>
          <p:cNvSpPr/>
          <p:nvPr/>
        </p:nvSpPr>
        <p:spPr>
          <a:xfrm>
            <a:off x="5628581" y="2795577"/>
            <a:ext cx="284996" cy="300895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490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DDA24-2B66-46AE-BADA-9B4BAD073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But Wait – Did anyone notice the 8d”S”</a:t>
            </a:r>
          </a:p>
        </p:txBody>
      </p:sp>
    </p:spTree>
    <p:extLst>
      <p:ext uri="{BB962C8B-B14F-4D97-AF65-F5344CB8AC3E}">
        <p14:creationId xmlns:p14="http://schemas.microsoft.com/office/powerpoint/2010/main" val="539146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A2FCB9-8FED-4E85-B18D-1A8F532B3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dirty="0">
                <a:solidFill>
                  <a:schemeClr val="tx1"/>
                </a:solidFill>
                <a:latin typeface="+mj-lt"/>
                <a:cs typeface="+mj-cs"/>
              </a:rPr>
              <a:t>Uber to the rescue</a:t>
            </a:r>
          </a:p>
        </p:txBody>
      </p:sp>
      <p:pic>
        <p:nvPicPr>
          <p:cNvPr id="3074" name="Picture 2" descr="Map&#10;&#10;Description automatically generated">
            <a:extLst>
              <a:ext uri="{FF2B5EF4-FFF2-40B4-BE49-F238E27FC236}">
                <a16:creationId xmlns:a16="http://schemas.microsoft.com/office/drawing/2014/main" id="{54FECB76-A480-4C23-8DCB-FF1DE48D7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838200" y="1845426"/>
            <a:ext cx="10512547" cy="445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6048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01238-BDB8-DC42-A119-36DA74A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Scope Creep?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A702F-319F-8D4F-9FAA-B6AD49C3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773787"/>
            <a:ext cx="720000" cy="48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82FA91-8598-214E-A3D8-CE97B7D2AA75}"/>
              </a:ext>
            </a:extLst>
          </p:cNvPr>
          <p:cNvGraphicFramePr>
            <a:graphicFrameLocks/>
          </p:cNvGraphicFramePr>
          <p:nvPr/>
        </p:nvGraphicFramePr>
        <p:xfrm>
          <a:off x="2104886" y="1844824"/>
          <a:ext cx="8063279" cy="3455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279">
                  <a:extLst>
                    <a:ext uri="{9D8B030D-6E8A-4147-A177-3AD203B41FA5}">
                      <a16:colId xmlns:a16="http://schemas.microsoft.com/office/drawing/2014/main" val="9111512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110777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5913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428650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3851405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0069830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79375184"/>
                    </a:ext>
                  </a:extLst>
                </a:gridCol>
                <a:gridCol w="882000">
                  <a:extLst>
                    <a:ext uri="{9D8B030D-6E8A-4147-A177-3AD203B41FA5}">
                      <a16:colId xmlns:a16="http://schemas.microsoft.com/office/drawing/2014/main" val="218639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7830094"/>
                    </a:ext>
                  </a:extLst>
                </a:gridCol>
              </a:tblGrid>
              <a:tr h="419559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Selected</a:t>
                      </a:r>
                      <a:r>
                        <a:rPr lang="en-US" sz="1200" b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Develop Concept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Drafting</a:t>
                      </a:r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Editing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Publishing</a:t>
                      </a:r>
                      <a:endParaRPr lang="en-US" sz="12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Done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89183077"/>
                  </a:ext>
                </a:extLst>
              </a:tr>
              <a:tr h="332455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1007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01166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372151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6976721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433784"/>
                  </a:ext>
                </a:extLst>
              </a:tr>
              <a:tr h="5406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22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4EFBB6-B9B8-1A48-90F7-1EC906593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2679822"/>
            <a:ext cx="720000" cy="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4E3CC-EAB9-064F-8D81-39ECD51CD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84" y="3224376"/>
            <a:ext cx="720000" cy="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0C03-B33E-874D-8127-9E424D5F2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3754820"/>
            <a:ext cx="720000" cy="4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DA9EE-E348-D048-951F-A46DE76E7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647" y="2679822"/>
            <a:ext cx="720000" cy="4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94E7-CA54-A34C-A75D-0EC180215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153" y="3764669"/>
            <a:ext cx="720000" cy="4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0F468-EF3B-9040-9D26-C12A3D9AB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2678395"/>
            <a:ext cx="720000" cy="4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61FE-F86D-2841-96D5-B833AAD9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17" y="3764669"/>
            <a:ext cx="720000" cy="4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72EE98-D517-A247-808D-08AC4371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622" y="2687294"/>
            <a:ext cx="720000" cy="4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C6FC8D-93F1-C04D-81C4-5E5637388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2687294"/>
            <a:ext cx="720000" cy="4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8A208-5055-9849-845E-B259FBA12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228505"/>
            <a:ext cx="720000" cy="4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9A59C-07DA-1842-BE99-DD8DDB0F5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3773568"/>
            <a:ext cx="720000" cy="4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5B70-7A18-E345-9FDD-47E66491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27" y="4313636"/>
            <a:ext cx="720000" cy="4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25AB7-73A0-F649-A5E6-CB6C453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17" y="3972714"/>
            <a:ext cx="288000" cy="28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BE79E2-514E-A64D-8439-51C7E59D5179}"/>
              </a:ext>
            </a:extLst>
          </p:cNvPr>
          <p:cNvSpPr/>
          <p:nvPr/>
        </p:nvSpPr>
        <p:spPr>
          <a:xfrm>
            <a:off x="3764684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DF524C-2488-F843-89E7-95D71956E6EB}"/>
              </a:ext>
            </a:extLst>
          </p:cNvPr>
          <p:cNvSpPr/>
          <p:nvPr/>
        </p:nvSpPr>
        <p:spPr>
          <a:xfrm>
            <a:off x="5519936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D8BB2-3F07-ED41-AE93-1A2E05521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998" y="4313636"/>
            <a:ext cx="720000" cy="4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/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E105AD5-D619-4041-8BE1-77F40267F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416" y="2236588"/>
                <a:ext cx="252000" cy="252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8D0BF576-0CD1-844F-BEF6-344FCE8334A1}"/>
              </a:ext>
            </a:extLst>
          </p:cNvPr>
          <p:cNvSpPr/>
          <p:nvPr/>
        </p:nvSpPr>
        <p:spPr>
          <a:xfrm>
            <a:off x="2423592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5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F412BB-0B7E-0E4D-B199-30426FD58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2687294"/>
            <a:ext cx="720000" cy="48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D46A37-A5D5-2347-871C-FAB5448CD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228505"/>
            <a:ext cx="720000" cy="48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B1B67EE-8C2F-F04A-A782-FAD45025C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12" y="3773568"/>
            <a:ext cx="720000" cy="48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A3195F-38C2-9C4B-8FF8-F78B4F688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9" y="4853704"/>
            <a:ext cx="720000" cy="48000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14A71B73-D162-9845-90BA-A053EA8F6B6F}"/>
              </a:ext>
            </a:extLst>
          </p:cNvPr>
          <p:cNvSpPr/>
          <p:nvPr/>
        </p:nvSpPr>
        <p:spPr>
          <a:xfrm>
            <a:off x="7356168" y="2236588"/>
            <a:ext cx="252000" cy="2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3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/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D26B3EA-16FD-9F43-86A9-BCB238660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827" y="2236588"/>
                <a:ext cx="252000" cy="252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4AEBF3-7C23-3B47-93B8-D1CF947B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D5BA8-B7BB-4C45-B81C-5CC139B1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70</a:t>
            </a:fld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E5BC706-6072-4F7A-A592-9169803935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047" y="2832222"/>
            <a:ext cx="720000" cy="48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BB1C496-6548-4F98-96C6-3321BD6AEE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447" y="2984622"/>
            <a:ext cx="720000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6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8942CE-71E6-3B43-A368-44A1D0658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The 8 D’s of Delay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D4E2978-EEB0-A744-BBBB-A75A85B29C96}"/>
              </a:ext>
            </a:extLst>
          </p:cNvPr>
          <p:cNvSpPr txBox="1">
            <a:spLocks/>
          </p:cNvSpPr>
          <p:nvPr/>
        </p:nvSpPr>
        <p:spPr>
          <a:xfrm>
            <a:off x="7191375" y="3059434"/>
            <a:ext cx="4162425" cy="15113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b="1">
                <a:solidFill>
                  <a:schemeClr val="bg1"/>
                </a:solidFill>
              </a:rPr>
              <a:t>Todd Little</a:t>
            </a:r>
          </a:p>
          <a:p>
            <a:pPr marL="0" indent="0" algn="r">
              <a:buNone/>
            </a:pPr>
            <a:r>
              <a:rPr lang="en-US" sz="2000">
                <a:solidFill>
                  <a:schemeClr val="bg1"/>
                </a:solidFill>
              </a:rPr>
              <a:t>Chairman </a:t>
            </a:r>
          </a:p>
          <a:p>
            <a:pPr marL="0" indent="0" algn="r">
              <a:buNone/>
            </a:pPr>
            <a:r>
              <a:rPr lang="en-US" sz="2000">
                <a:solidFill>
                  <a:schemeClr val="bg1"/>
                </a:solidFill>
              </a:rPr>
              <a:t>Kanban University</a:t>
            </a:r>
          </a:p>
          <a:p>
            <a:pPr marL="0" indent="0" algn="r">
              <a:buNone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86B7DC-121E-A244-9EE5-5554CE945D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052"/>
            <a:ext cx="2005787" cy="1941909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A6ED52D-0A2B-7C42-93E3-66D3ABB586D5}"/>
              </a:ext>
            </a:extLst>
          </p:cNvPr>
          <p:cNvSpPr txBox="1">
            <a:spLocks/>
          </p:cNvSpPr>
          <p:nvPr/>
        </p:nvSpPr>
        <p:spPr>
          <a:xfrm>
            <a:off x="5751818" y="4638104"/>
            <a:ext cx="5601984" cy="1511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rgbClr val="F0A000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501AB0-D786-4BDD-8C57-0102F7B7BA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1532" b="772"/>
          <a:stretch/>
        </p:blipFill>
        <p:spPr>
          <a:xfrm>
            <a:off x="6508351" y="1440878"/>
            <a:ext cx="2364844" cy="23862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94EAB4-5188-453D-B709-B4022F0F3E8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42738"/>
              </a:clrFrom>
              <a:clrTo>
                <a:srgbClr val="04273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7053" y="0"/>
            <a:ext cx="1453868" cy="29464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4248A5-831A-44E5-A6B7-23DB208B82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52C9FF"/>
              </a:clrFrom>
              <a:clrTo>
                <a:srgbClr val="52C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1496" b="1231"/>
          <a:stretch/>
        </p:blipFill>
        <p:spPr>
          <a:xfrm>
            <a:off x="3595508" y="96561"/>
            <a:ext cx="2721316" cy="3291408"/>
          </a:xfrm>
          <a:prstGeom prst="rect">
            <a:avLst/>
          </a:prstGeom>
        </p:spPr>
      </p:pic>
      <p:pic>
        <p:nvPicPr>
          <p:cNvPr id="21" name="Picture 20" descr="A busy street full of traffic&#10;&#10;Description automatically generated with low confidence">
            <a:extLst>
              <a:ext uri="{FF2B5EF4-FFF2-40B4-BE49-F238E27FC236}">
                <a16:creationId xmlns:a16="http://schemas.microsoft.com/office/drawing/2014/main" id="{EA9E2D71-C180-4BBD-8642-D34B9A97DCA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945" y="4021970"/>
            <a:ext cx="3941822" cy="221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34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C293C-8684-47DD-BA91-7811BF77F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200">
              <a:solidFill>
                <a:srgbClr val="FFFFFF"/>
              </a:solidFill>
              <a:latin typeface="+mj-lt"/>
              <a:cs typeface="+mj-cs"/>
            </a:endParaRPr>
          </a:p>
        </p:txBody>
      </p:sp>
      <p:pic>
        <p:nvPicPr>
          <p:cNvPr id="7" name="Picture 6" descr="A couple of men on a motorcycle&#10;&#10;Description automatically generated with medium confidence">
            <a:extLst>
              <a:ext uri="{FF2B5EF4-FFF2-40B4-BE49-F238E27FC236}">
                <a16:creationId xmlns:a16="http://schemas.microsoft.com/office/drawing/2014/main" id="{CBB32B2D-5A18-49CB-8F47-6E3CBE9C41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80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ride on a motorcycle&#10;&#10;Description automatically generated with medium confidence">
            <a:extLst>
              <a:ext uri="{FF2B5EF4-FFF2-40B4-BE49-F238E27FC236}">
                <a16:creationId xmlns:a16="http://schemas.microsoft.com/office/drawing/2014/main" id="{C1E9AC7B-55E1-4088-BC6E-689C4F4890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5" b="106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84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LENGTH" val="24576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g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IBAQEBAQEBAQEBAQEBAQIAAAAAAAAAAwAAAAMAAAAA/////wQAGwwAAAAAAAAAAAAAIAD///////////////8AAAD///////////////8DAAAAAgD///////8DAAAAAw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207mouCRClKpCa7yUvM5HQFAAAAAAADAAAAAAADAAAAAwADAAUA////////BAAAAAMAEAALWoTew3qLdk6Wo+xHFa67CgUAAAABAAMAAAACAAMAAAABAAMAAAAAAP///////wMAAAAAAP///////wMAAAAAAP///////wMAAAAAAP///////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EACAMAAAAAAAAAAAAACAB////////////////AAAA////////////////BAAAAAMA////////BA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aAAZMaW5rZWRTaGFwZXNEYXRhUHJvcGVydHlfMAUAAAAAAAQAAAADAAQAAAABAAMAAgEDAAAAAwD///////8lAAZMaW5rZWRTaGFwZVByZXNlbnRhdGlvblNldHRpbmdzRGF0YV8wBQAAAAEABAAAAAAABAAAAAIABA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gCODgAAAAAAAAAAAAD/////gwCDAAAABV9pZAAQAAAABG07mouCRClKpCa7yUvM5HQDRGF0YQAbAAAABExpbmtlZFNoYXBlRGF0YQAFAAAAAAACTmFtZQAZAAAATGlua2VkU2hhcGVzRGF0YVByb3BlcnR5ABBWZXJzaW9uAAAAAAAJTGFzdFdyaXRlAHmjW4V8AQAAAAEA/////8YAxgAAAAVfaWQAEAAAAARahN7Deot2Tpaj7EcVrrsKA0RhdGEAUwAAAAhQcmVzZW50YXRpb25TY2FubmVkRm9yTGlua2VkU2hhcGVzAAECTnVtYmVyRm9ybWF0U2VwYXJhdG9yTW9kZQAKAAAAQXV0b21hdGljAAACTmFtZQAkAAAATGlua2VkU2hhcGVQcmVzZW50YXRpb25TZXR0aW5nc0RhdGEAEFZlcnNpb24AAAAAAAlMYXN0V3JpdGUA0KNbhX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0566CC40C6C04182DD0A86DE66549F" ma:contentTypeVersion="13" ma:contentTypeDescription="Create a new document." ma:contentTypeScope="" ma:versionID="00d37242b74f3f34072bd8c320751661">
  <xsd:schema xmlns:xsd="http://www.w3.org/2001/XMLSchema" xmlns:xs="http://www.w3.org/2001/XMLSchema" xmlns:p="http://schemas.microsoft.com/office/2006/metadata/properties" xmlns:ns2="4ccd3215-d870-4975-9d1b-ee8e7bca5afd" xmlns:ns3="c07a99cf-9629-4e24-b386-fe3ed5639f15" targetNamespace="http://schemas.microsoft.com/office/2006/metadata/properties" ma:root="true" ma:fieldsID="fdc256eba41953642ed940b319cf752b" ns2:_="" ns3:_="">
    <xsd:import namespace="4ccd3215-d870-4975-9d1b-ee8e7bca5afd"/>
    <xsd:import namespace="c07a99cf-9629-4e24-b386-fe3ed5639f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d3215-d870-4975-9d1b-ee8e7bca5a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a99cf-9629-4e24-b386-fe3ed5639f1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69586C-B9F5-433B-84DA-048DA6CA8D5A}">
  <ds:schemaRefs>
    <ds:schemaRef ds:uri="4ccd3215-d870-4975-9d1b-ee8e7bca5afd"/>
    <ds:schemaRef ds:uri="c07a99cf-9629-4e24-b386-fe3ed5639f1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5128D41-5B59-4F8C-8DD9-048DFE67C72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92F9AF7-1744-4CFC-ADA0-464DF6D7A5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2548</TotalTime>
  <Words>3130</Words>
  <Application>Microsoft Office PowerPoint</Application>
  <PresentationFormat>Widescreen</PresentationFormat>
  <Paragraphs>867</Paragraphs>
  <Slides>71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6" baseType="lpstr">
      <vt:lpstr>Apple Symbols</vt:lpstr>
      <vt:lpstr>Arial</vt:lpstr>
      <vt:lpstr>Calibri</vt:lpstr>
      <vt:lpstr>Cambria Math</vt:lpstr>
      <vt:lpstr>Office Theme</vt:lpstr>
      <vt:lpstr>The 8 D’s of Delay</vt:lpstr>
      <vt:lpstr>Fun with Uber in Bangalore</vt:lpstr>
      <vt:lpstr>Fun with Uber in Bangalore</vt:lpstr>
      <vt:lpstr>PowerPoint Presentation</vt:lpstr>
      <vt:lpstr>PowerPoint Presentation</vt:lpstr>
      <vt:lpstr>PowerPoint Presentation</vt:lpstr>
      <vt:lpstr>Uber to the rescue</vt:lpstr>
      <vt:lpstr>PowerPoint Presentation</vt:lpstr>
      <vt:lpstr>PowerPoint Presentation</vt:lpstr>
      <vt:lpstr>Sources of Delay</vt:lpstr>
      <vt:lpstr>Variation: “Lack of consistency or fixed pattern”</vt:lpstr>
      <vt:lpstr>Sources of delay in Bangalore</vt:lpstr>
      <vt:lpstr>8 D’s of Delay</vt:lpstr>
      <vt:lpstr>A Service-Oriented Kanban Board</vt:lpstr>
      <vt:lpstr>#1: Dawdle (wait in queue)</vt:lpstr>
      <vt:lpstr>#2: Defect</vt:lpstr>
      <vt:lpstr>#3: Discovery/Difficulty (bigger/harder than we thought)</vt:lpstr>
      <vt:lpstr>#4: Distraction (multitasking)  (see also Deprioritization, Dilly-Dally)</vt:lpstr>
      <vt:lpstr>#5: Dependency</vt:lpstr>
      <vt:lpstr>#6: Decisions </vt:lpstr>
      <vt:lpstr>#7: Departures Temporary – vacation, sick Longer term – resign</vt:lpstr>
      <vt:lpstr>#7: Departures Temporary – vacation, sick Longer term – resign</vt:lpstr>
      <vt:lpstr>#8: Derailed?</vt:lpstr>
      <vt:lpstr>But Wait – Did anyone notice the 8d”S”</vt:lpstr>
      <vt:lpstr>Scope Creep?</vt:lpstr>
      <vt:lpstr>Todd’s Fence Project During COVID</vt:lpstr>
      <vt:lpstr>Workflow</vt:lpstr>
      <vt:lpstr>Lumber Storage</vt:lpstr>
      <vt:lpstr>Sawing</vt:lpstr>
      <vt:lpstr>Disposal</vt:lpstr>
      <vt:lpstr>Workflow – Batch Sizes</vt:lpstr>
      <vt:lpstr>Workflow – Timings</vt:lpstr>
      <vt:lpstr>One section completed</vt:lpstr>
      <vt:lpstr>But Wait – What about Waits</vt:lpstr>
      <vt:lpstr>Delay – Need to dig out</vt:lpstr>
      <vt:lpstr>Delay – Dig out with bricks</vt:lpstr>
      <vt:lpstr>#3: Discovery/Difficulty (bigger/harder than we thought)</vt:lpstr>
      <vt:lpstr>I’m Working on my Fence –  Wait might happen?</vt:lpstr>
      <vt:lpstr>#4: Distraction (multitasking)  (see also Deprioritization, Dilly-Dally)</vt:lpstr>
      <vt:lpstr>But Wait – What about Waits</vt:lpstr>
      <vt:lpstr>Day 2: Replace 5 boards </vt:lpstr>
      <vt:lpstr>Next Batch:  Architecture Issues</vt:lpstr>
      <vt:lpstr>Technical Debt </vt:lpstr>
      <vt:lpstr>#3: Discovery/Difficulty (bigger/harder than we thought)</vt:lpstr>
      <vt:lpstr>Security Hole</vt:lpstr>
      <vt:lpstr>Scope Creep?</vt:lpstr>
      <vt:lpstr>Next phase </vt:lpstr>
      <vt:lpstr>Neighbor</vt:lpstr>
      <vt:lpstr>More technical debt</vt:lpstr>
      <vt:lpstr>#3: Discovery/Difficulty (bigger/harder than we thought)</vt:lpstr>
      <vt:lpstr>#6: Decisions </vt:lpstr>
      <vt:lpstr>Blackberry Bush</vt:lpstr>
      <vt:lpstr>Thorny Issues</vt:lpstr>
      <vt:lpstr>#8: Derailed?</vt:lpstr>
      <vt:lpstr>In progress</vt:lpstr>
      <vt:lpstr>Old Mother Hubbard</vt:lpstr>
      <vt:lpstr>#5: Dependency</vt:lpstr>
      <vt:lpstr>Success!</vt:lpstr>
      <vt:lpstr>8 D’s of Delay</vt:lpstr>
      <vt:lpstr>#1: Dawdle (wait in queue)</vt:lpstr>
      <vt:lpstr>#2: Defect</vt:lpstr>
      <vt:lpstr>#3: Discovery/Difficulty (bigger/harder than we thought)</vt:lpstr>
      <vt:lpstr>#4: Distraction (multitasking)  (see also Deprioritization, Dilly-Dally)</vt:lpstr>
      <vt:lpstr>#5: Dependency</vt:lpstr>
      <vt:lpstr>#6: Decisions </vt:lpstr>
      <vt:lpstr>#7: Departures Temporary – vacation, sick Longer term – resign</vt:lpstr>
      <vt:lpstr>#7: Departures Temporary – vacation, sick Longer term – resign</vt:lpstr>
      <vt:lpstr>#8: Derailed?</vt:lpstr>
      <vt:lpstr>But Wait – Did anyone notice the 8d”S”</vt:lpstr>
      <vt:lpstr>Scope Creep?</vt:lpstr>
      <vt:lpstr>The 8 D’s of Delay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Joey Spooner</dc:creator>
  <cp:lastModifiedBy>Todd Little</cp:lastModifiedBy>
  <cp:revision>11</cp:revision>
  <dcterms:created xsi:type="dcterms:W3CDTF">2021-10-13T19:53:04Z</dcterms:created>
  <dcterms:modified xsi:type="dcterms:W3CDTF">2021-12-11T14:11:10Z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0x010100870566CC40C6C04182DD0A86DE66549F</vt:lpwstr>
  </property>
</Properties>
</file>