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30"/>
  </p:notesMasterIdLst>
  <p:handoutMasterIdLst>
    <p:handoutMasterId r:id="rId31"/>
  </p:handoutMasterIdLst>
  <p:sldIdLst>
    <p:sldId id="256" r:id="rId5"/>
    <p:sldId id="331" r:id="rId6"/>
    <p:sldId id="313" r:id="rId7"/>
    <p:sldId id="329" r:id="rId8"/>
    <p:sldId id="314" r:id="rId9"/>
    <p:sldId id="316" r:id="rId10"/>
    <p:sldId id="318" r:id="rId11"/>
    <p:sldId id="319" r:id="rId12"/>
    <p:sldId id="364" r:id="rId13"/>
    <p:sldId id="324" r:id="rId14"/>
    <p:sldId id="328" r:id="rId15"/>
    <p:sldId id="325" r:id="rId16"/>
    <p:sldId id="327" r:id="rId17"/>
    <p:sldId id="367" r:id="rId18"/>
    <p:sldId id="287" r:id="rId19"/>
    <p:sldId id="358" r:id="rId20"/>
    <p:sldId id="357" r:id="rId21"/>
    <p:sldId id="352" r:id="rId22"/>
    <p:sldId id="353" r:id="rId23"/>
    <p:sldId id="355" r:id="rId24"/>
    <p:sldId id="360" r:id="rId25"/>
    <p:sldId id="361" r:id="rId26"/>
    <p:sldId id="362" r:id="rId27"/>
    <p:sldId id="321" r:id="rId28"/>
    <p:sldId id="366" r:id="rId2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948A54"/>
    <a:srgbClr val="B2B2B2"/>
    <a:srgbClr val="808080"/>
    <a:srgbClr val="C0C0C0"/>
    <a:srgbClr val="969696"/>
    <a:srgbClr val="66FFCC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8" autoAdjust="0"/>
    <p:restoredTop sz="92809" autoAdjust="0"/>
  </p:normalViewPr>
  <p:slideViewPr>
    <p:cSldViewPr>
      <p:cViewPr>
        <p:scale>
          <a:sx n="75" d="100"/>
          <a:sy n="75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2917D6-B15D-4499-A7D7-D580A8F6E3C0}" type="datetimeFigureOut">
              <a:rPr lang="en-US"/>
              <a:pPr/>
              <a:t>5/6/2010</a:t>
            </a:fld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5E8CF3-C729-4EEF-BFD9-3D878D17A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BF0C57-DACB-45C5-AF83-E123E828FF08}" type="datetimeFigureOut">
              <a:rPr lang="en-US"/>
              <a:pPr>
                <a:defRPr/>
              </a:pPr>
              <a:t>5/6/2010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60EF11-8264-451A-BFD1-DC3D72A1C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6" name="Rectangle 3"/>
          <p:cNvSpPr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276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2" name="Rectangle 3"/>
          <p:cNvSpPr>
            <a:spLocks noGrp="1"/>
          </p:cNvSpPr>
          <p:nvPr>
            <p:ph type="body" idx="1"/>
          </p:nvPr>
        </p:nvSpPr>
        <p:spPr bwMode="auto">
          <a:xfrm>
            <a:off x="915988" y="3257550"/>
            <a:ext cx="7312025" cy="30876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5938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5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76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679450"/>
            <a:ext cx="3416300" cy="2562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8" name="Rectangle 3"/>
          <p:cNvSpPr>
            <a:spLocks noGrp="1"/>
          </p:cNvSpPr>
          <p:nvPr>
            <p:ph type="body" idx="1"/>
          </p:nvPr>
        </p:nvSpPr>
        <p:spPr bwMode="auto">
          <a:xfrm>
            <a:off x="201613" y="3313113"/>
            <a:ext cx="8636000" cy="32575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00363" y="679450"/>
            <a:ext cx="3416300" cy="2562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0" name="Rectangle 3"/>
          <p:cNvSpPr>
            <a:spLocks noGrp="1"/>
          </p:cNvSpPr>
          <p:nvPr>
            <p:ph type="body" idx="1"/>
          </p:nvPr>
        </p:nvSpPr>
        <p:spPr bwMode="auto">
          <a:xfrm>
            <a:off x="201613" y="3313113"/>
            <a:ext cx="8636000" cy="32575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8" name="Rectangle 3"/>
          <p:cNvSpPr>
            <a:spLocks noGrp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276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6" name="Rectangle 3"/>
          <p:cNvSpPr>
            <a:spLocks noGrp="1"/>
          </p:cNvSpPr>
          <p:nvPr>
            <p:ph type="body" idx="1"/>
          </p:nvPr>
        </p:nvSpPr>
        <p:spPr bwMode="auto">
          <a:xfrm>
            <a:off x="915988" y="3257550"/>
            <a:ext cx="7312025" cy="30876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2763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4" name="Rectangle 3"/>
          <p:cNvSpPr>
            <a:spLocks noGrp="1"/>
          </p:cNvSpPr>
          <p:nvPr>
            <p:ph type="body" idx="1"/>
          </p:nvPr>
        </p:nvSpPr>
        <p:spPr bwMode="auto">
          <a:xfrm>
            <a:off x="915988" y="3257550"/>
            <a:ext cx="7312025" cy="30876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2382838"/>
            <a:ext cx="7772400" cy="990600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1125" y="3709988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dcs_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67450"/>
            <a:ext cx="9144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35250" y="6623050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schemeClr val="bg1"/>
              </a:solidFill>
              <a:cs typeface="+mn-cs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82838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09988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4A21-F452-4B94-8BA8-AC11B0498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56826-2EF3-4A86-9F8F-8D813B2F1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F2384-A12E-491E-8666-1BF685D7C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4717B-5680-41DB-B4AF-C9A0FA398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B50A-61F5-4F83-92C1-4F3952D8D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19884-91BB-4ABC-88BF-1821F1B5B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CDA74-E7B1-4C17-A2EB-6F7036961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F2AE-A364-4F80-A7AA-60F64FDFA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5D145-288C-45A2-A403-8DCEB05D0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97BAD-67D6-40FD-ACDD-2119A0C6F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35250" y="6623050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schemeClr val="bg1"/>
              </a:solidFill>
              <a:cs typeface="+mn-cs"/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2838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09988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F80B-BEE5-44DF-85BD-C039C2B0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A046-CD4B-49E5-9D7B-EEEC38494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DEF55-61C8-42AC-A3ED-518F13F92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95F0-EB62-4D48-99D6-A2D90819C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D93D-4758-49E5-9A32-BDE21276C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A299-9CF9-4BC2-93C1-82A7509D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ECB8-EC9E-4425-A19C-36A12BBD7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EBCB-6141-4574-8ABB-95E6B34C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E5641-5D1B-4D91-9739-29D63295F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AE75E-2EB4-4457-9534-BA191790D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33463"/>
            <a:ext cx="8229600" cy="50927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C53C-F5AB-4131-80CB-0304FB28B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AL_logo_rever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3" y="4140200"/>
            <a:ext cx="2166937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60888"/>
            <a:ext cx="7772400" cy="1206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792788"/>
            <a:ext cx="6400800" cy="754062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7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0500"/>
            <a:ext cx="4038600" cy="466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0500"/>
            <a:ext cx="4038600" cy="466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66688"/>
            <a:ext cx="2065337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5450" y="166688"/>
            <a:ext cx="6043613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2312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312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84588"/>
            <a:ext cx="4038600" cy="231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84588"/>
            <a:ext cx="4038600" cy="231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77996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66688"/>
            <a:ext cx="826135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7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7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0500"/>
            <a:ext cx="82296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410200" y="64770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34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24625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F100D1-0E13-40D4-9DAB-A3CB8D038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4465638" y="6518275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+mn-cs"/>
            </a:endParaRPr>
          </a:p>
        </p:txBody>
      </p:sp>
      <p:pic>
        <p:nvPicPr>
          <p:cNvPr id="13318" name="Picture 6" descr="hdc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7650" y="6546850"/>
            <a:ext cx="408622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34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524625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A01C11-388C-433F-8A92-332A1E550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4465638" y="6518275"/>
            <a:ext cx="38735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schemeClr val="bg1"/>
              </a:solidFill>
              <a:cs typeface="+mn-cs"/>
            </a:endParaRPr>
          </a:p>
        </p:txBody>
      </p:sp>
      <p:pic>
        <p:nvPicPr>
          <p:cNvPr id="25606" name="Picture 6" descr="DEDSlower"/>
          <p:cNvPicPr>
            <a:picLocks noChangeAspect="1" noChangeArrowheads="1"/>
          </p:cNvPicPr>
          <p:nvPr/>
        </p:nvPicPr>
        <p:blipFill>
          <a:blip r:embed="rId15" cstate="print"/>
          <a:srcRect t="92245"/>
          <a:stretch>
            <a:fillRect/>
          </a:stretch>
        </p:blipFill>
        <p:spPr bwMode="auto">
          <a:xfrm>
            <a:off x="0" y="6426200"/>
            <a:ext cx="91440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166688"/>
            <a:ext cx="8261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8916" name="Picture 7" descr="HAL_logo_reverse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5675" y="6534150"/>
            <a:ext cx="15081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50013"/>
            <a:ext cx="28956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  <a:cs typeface="+mn-cs"/>
              </a:rPr>
              <a:t>© 2009 Halliburton. All Rights Reserved.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505200" y="6446838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EE78E93-D782-419A-B223-E26B1BAF68D7}" type="slidenum">
              <a:rPr lang="en-US" sz="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>
              <a:latin typeface="+mn-lt"/>
              <a:cs typeface="+mn-cs"/>
            </a:endParaRPr>
          </a:p>
        </p:txBody>
      </p:sp>
      <p:pic>
        <p:nvPicPr>
          <p:cNvPr id="38919" name="Picture 14" descr="HAL_logo_re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81900" y="6497638"/>
            <a:ext cx="14446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36" r:id="rId12"/>
    <p:sldLayoutId id="2147483735" r:id="rId13"/>
    <p:sldLayoutId id="2147483734" r:id="rId14"/>
    <p:sldLayoutId id="214748373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Agile Development @ Landmark</a:t>
            </a:r>
          </a:p>
        </p:txBody>
      </p:sp>
      <p:sp>
        <p:nvSpPr>
          <p:cNvPr id="56322" name="Subtitle 2"/>
          <p:cNvSpPr>
            <a:spLocks noGrp="1"/>
          </p:cNvSpPr>
          <p:nvPr>
            <p:ph type="subTitle" idx="1"/>
          </p:nvPr>
        </p:nvSpPr>
        <p:spPr>
          <a:xfrm>
            <a:off x="2057400" y="5486400"/>
            <a:ext cx="6400800" cy="1060450"/>
          </a:xfrm>
        </p:spPr>
        <p:txBody>
          <a:bodyPr/>
          <a:lstStyle/>
          <a:p>
            <a:pPr eaLnBrk="1" hangingPunct="1"/>
            <a:r>
              <a:rPr lang="en-US" smtClean="0"/>
              <a:t>Todd Little</a:t>
            </a:r>
          </a:p>
          <a:p>
            <a:pPr eaLnBrk="1" hangingPunct="1"/>
            <a:endParaRPr lang="en-US" smtClean="0"/>
          </a:p>
        </p:txBody>
      </p:sp>
      <p:pic>
        <p:nvPicPr>
          <p:cNvPr id="56323" name="Picture 4" descr="agile-1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0"/>
            <a:ext cx="3986212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Standup</a:t>
            </a:r>
          </a:p>
        </p:txBody>
      </p:sp>
      <p:pic>
        <p:nvPicPr>
          <p:cNvPr id="335874" name="Picture 5" descr="IMG_6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1009650"/>
            <a:ext cx="7158038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5100"/>
            <a:ext cx="8261350" cy="863600"/>
          </a:xfrm>
        </p:spPr>
        <p:txBody>
          <a:bodyPr rIns="34290"/>
          <a:lstStyle/>
          <a:p>
            <a:r>
              <a:rPr lang="en-US" smtClean="0"/>
              <a:t>3 questions for the Daily Standup</a:t>
            </a:r>
          </a:p>
        </p:txBody>
      </p:sp>
      <p:grpSp>
        <p:nvGrpSpPr>
          <p:cNvPr id="337922" name="Group 3"/>
          <p:cNvGrpSpPr>
            <a:grpSpLocks/>
          </p:cNvGrpSpPr>
          <p:nvPr/>
        </p:nvGrpSpPr>
        <p:grpSpPr bwMode="auto">
          <a:xfrm>
            <a:off x="1508125" y="949325"/>
            <a:ext cx="6184900" cy="1371600"/>
            <a:chOff x="0" y="0"/>
            <a:chExt cx="4328" cy="960"/>
          </a:xfrm>
        </p:grpSpPr>
        <p:sp>
          <p:nvSpPr>
            <p:cNvPr id="344068" name="AutoShape 4"/>
            <p:cNvSpPr>
              <a:spLocks/>
            </p:cNvSpPr>
            <p:nvPr/>
          </p:nvSpPr>
          <p:spPr bwMode="auto">
            <a:xfrm>
              <a:off x="0" y="312"/>
              <a:ext cx="4264" cy="648"/>
            </a:xfrm>
            <a:prstGeom prst="roundRect">
              <a:avLst>
                <a:gd name="adj" fmla="val 2963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defTabSz="822325">
                <a:tabLst>
                  <a:tab pos="960438" algn="l"/>
                </a:tabLst>
                <a:defRPr/>
              </a:pPr>
              <a:r>
                <a:rPr lang="en-US" sz="3200">
                  <a:solidFill>
                    <a:srgbClr val="FFFFFF"/>
                  </a:solidFill>
                  <a:sym typeface="Arial" charset="0"/>
                </a:rPr>
                <a:t>What did you do yesterday?</a:t>
              </a:r>
            </a:p>
          </p:txBody>
        </p:sp>
        <p:grpSp>
          <p:nvGrpSpPr>
            <p:cNvPr id="337937" name="Group 5"/>
            <p:cNvGrpSpPr>
              <a:grpSpLocks/>
            </p:cNvGrpSpPr>
            <p:nvPr/>
          </p:nvGrpSpPr>
          <p:grpSpPr bwMode="auto">
            <a:xfrm>
              <a:off x="3728" y="0"/>
              <a:ext cx="600" cy="600"/>
              <a:chOff x="0" y="0"/>
              <a:chExt cx="600" cy="600"/>
            </a:xfrm>
          </p:grpSpPr>
          <p:pic>
            <p:nvPicPr>
              <p:cNvPr id="34407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600" cy="6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9999"/>
                  </a:schemeClr>
                </a:outerShdw>
              </a:effectLst>
            </p:spPr>
          </p:pic>
          <p:sp>
            <p:nvSpPr>
              <p:cNvPr id="344071" name="Rectangle 7"/>
              <p:cNvSpPr>
                <a:spLocks/>
              </p:cNvSpPr>
              <p:nvPr/>
            </p:nvSpPr>
            <p:spPr bwMode="auto">
              <a:xfrm>
                <a:off x="123" y="40"/>
                <a:ext cx="33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5399" dir="13500000" algn="ctr" rotWithShape="0">
                  <a:schemeClr val="bg2"/>
                </a:outerShdw>
              </a:effectLst>
            </p:spPr>
            <p:txBody>
              <a:bodyPr lIns="45720" rIns="45720"/>
              <a:lstStyle/>
              <a:p>
                <a:pPr algn="ctr" defTabSz="822325">
                  <a:tabLst>
                    <a:tab pos="960438" algn="l"/>
                  </a:tabLst>
                  <a:defRPr/>
                </a:pPr>
                <a:r>
                  <a:rPr lang="en-US" sz="4500">
                    <a:solidFill>
                      <a:srgbClr val="FFFFFF"/>
                    </a:solidFill>
                    <a:latin typeface="Arial Rounded MT Bold" pitchFamily="34" charset="0"/>
                    <a:sym typeface="Arial Rounded MT Bold" pitchFamily="34" charset="0"/>
                  </a:rPr>
                  <a:t>1</a:t>
                </a:r>
              </a:p>
            </p:txBody>
          </p:sp>
        </p:grpSp>
      </p:grpSp>
      <p:grpSp>
        <p:nvGrpSpPr>
          <p:cNvPr id="337923" name="Group 8"/>
          <p:cNvGrpSpPr>
            <a:grpSpLocks/>
          </p:cNvGrpSpPr>
          <p:nvPr/>
        </p:nvGrpSpPr>
        <p:grpSpPr bwMode="auto">
          <a:xfrm>
            <a:off x="1508125" y="2332038"/>
            <a:ext cx="6184900" cy="1371600"/>
            <a:chOff x="0" y="0"/>
            <a:chExt cx="4328" cy="960"/>
          </a:xfrm>
        </p:grpSpPr>
        <p:sp>
          <p:nvSpPr>
            <p:cNvPr id="344073" name="AutoShape 9"/>
            <p:cNvSpPr>
              <a:spLocks/>
            </p:cNvSpPr>
            <p:nvPr/>
          </p:nvSpPr>
          <p:spPr bwMode="auto">
            <a:xfrm>
              <a:off x="0" y="312"/>
              <a:ext cx="4264" cy="648"/>
            </a:xfrm>
            <a:prstGeom prst="roundRect">
              <a:avLst>
                <a:gd name="adj" fmla="val 2963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defTabSz="822325">
                <a:tabLst>
                  <a:tab pos="960438" algn="l"/>
                </a:tabLst>
                <a:defRPr/>
              </a:pPr>
              <a:r>
                <a:rPr lang="en-US" sz="3200">
                  <a:solidFill>
                    <a:srgbClr val="FFFFFF"/>
                  </a:solidFill>
                  <a:sym typeface="Arial" charset="0"/>
                </a:rPr>
                <a:t>What will you do today?</a:t>
              </a:r>
            </a:p>
          </p:txBody>
        </p:sp>
        <p:grpSp>
          <p:nvGrpSpPr>
            <p:cNvPr id="337933" name="Group 10"/>
            <p:cNvGrpSpPr>
              <a:grpSpLocks/>
            </p:cNvGrpSpPr>
            <p:nvPr/>
          </p:nvGrpSpPr>
          <p:grpSpPr bwMode="auto">
            <a:xfrm>
              <a:off x="3728" y="0"/>
              <a:ext cx="600" cy="600"/>
              <a:chOff x="0" y="0"/>
              <a:chExt cx="600" cy="600"/>
            </a:xfrm>
          </p:grpSpPr>
          <p:pic>
            <p:nvPicPr>
              <p:cNvPr id="344075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600" cy="6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9999"/>
                  </a:schemeClr>
                </a:outerShdw>
              </a:effectLst>
            </p:spPr>
          </p:pic>
          <p:sp>
            <p:nvSpPr>
              <p:cNvPr id="344076" name="Rectangle 12"/>
              <p:cNvSpPr>
                <a:spLocks/>
              </p:cNvSpPr>
              <p:nvPr/>
            </p:nvSpPr>
            <p:spPr bwMode="auto">
              <a:xfrm>
                <a:off x="123" y="40"/>
                <a:ext cx="33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5399" dir="13500000" algn="ctr" rotWithShape="0">
                  <a:schemeClr val="bg2"/>
                </a:outerShdw>
              </a:effectLst>
            </p:spPr>
            <p:txBody>
              <a:bodyPr lIns="45720" rIns="45720"/>
              <a:lstStyle/>
              <a:p>
                <a:pPr algn="ctr" defTabSz="822325">
                  <a:tabLst>
                    <a:tab pos="960438" algn="l"/>
                  </a:tabLst>
                  <a:defRPr/>
                </a:pPr>
                <a:r>
                  <a:rPr lang="en-US" sz="4500">
                    <a:solidFill>
                      <a:srgbClr val="FFFFFF"/>
                    </a:solidFill>
                    <a:latin typeface="Arial Rounded MT Bold" pitchFamily="34" charset="0"/>
                    <a:sym typeface="Arial Rounded MT Bold" pitchFamily="34" charset="0"/>
                  </a:rPr>
                  <a:t>2</a:t>
                </a:r>
              </a:p>
            </p:txBody>
          </p:sp>
        </p:grpSp>
      </p:grpSp>
      <p:grpSp>
        <p:nvGrpSpPr>
          <p:cNvPr id="337924" name="Group 13"/>
          <p:cNvGrpSpPr>
            <a:grpSpLocks/>
          </p:cNvGrpSpPr>
          <p:nvPr/>
        </p:nvGrpSpPr>
        <p:grpSpPr bwMode="auto">
          <a:xfrm>
            <a:off x="1508125" y="3714750"/>
            <a:ext cx="6184900" cy="1371600"/>
            <a:chOff x="0" y="0"/>
            <a:chExt cx="4328" cy="960"/>
          </a:xfrm>
        </p:grpSpPr>
        <p:sp>
          <p:nvSpPr>
            <p:cNvPr id="344078" name="AutoShape 14"/>
            <p:cNvSpPr>
              <a:spLocks/>
            </p:cNvSpPr>
            <p:nvPr/>
          </p:nvSpPr>
          <p:spPr bwMode="auto">
            <a:xfrm>
              <a:off x="0" y="312"/>
              <a:ext cx="4264" cy="648"/>
            </a:xfrm>
            <a:prstGeom prst="roundRect">
              <a:avLst>
                <a:gd name="adj" fmla="val 29630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defTabSz="822325">
                <a:tabLst>
                  <a:tab pos="960438" algn="l"/>
                </a:tabLst>
                <a:defRPr/>
              </a:pPr>
              <a:r>
                <a:rPr lang="en-US" sz="3200">
                  <a:solidFill>
                    <a:srgbClr val="FFFFFF"/>
                  </a:solidFill>
                  <a:sym typeface="Arial" charset="0"/>
                </a:rPr>
                <a:t>Is anything in your way?</a:t>
              </a:r>
            </a:p>
          </p:txBody>
        </p:sp>
        <p:grpSp>
          <p:nvGrpSpPr>
            <p:cNvPr id="337929" name="Group 15"/>
            <p:cNvGrpSpPr>
              <a:grpSpLocks/>
            </p:cNvGrpSpPr>
            <p:nvPr/>
          </p:nvGrpSpPr>
          <p:grpSpPr bwMode="auto">
            <a:xfrm>
              <a:off x="3728" y="0"/>
              <a:ext cx="600" cy="600"/>
              <a:chOff x="0" y="0"/>
              <a:chExt cx="600" cy="600"/>
            </a:xfrm>
          </p:grpSpPr>
          <p:pic>
            <p:nvPicPr>
              <p:cNvPr id="344080" name="Pic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600" cy="6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9999"/>
                  </a:schemeClr>
                </a:outerShdw>
              </a:effectLst>
            </p:spPr>
          </p:pic>
          <p:sp>
            <p:nvSpPr>
              <p:cNvPr id="344081" name="Rectangle 17"/>
              <p:cNvSpPr>
                <a:spLocks/>
              </p:cNvSpPr>
              <p:nvPr/>
            </p:nvSpPr>
            <p:spPr bwMode="auto">
              <a:xfrm>
                <a:off x="123" y="40"/>
                <a:ext cx="332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25399" dir="13500000" algn="ctr" rotWithShape="0">
                  <a:schemeClr val="bg2"/>
                </a:outerShdw>
              </a:effectLst>
            </p:spPr>
            <p:txBody>
              <a:bodyPr lIns="45720" rIns="45720"/>
              <a:lstStyle/>
              <a:p>
                <a:pPr algn="ctr" defTabSz="822325">
                  <a:tabLst>
                    <a:tab pos="960438" algn="l"/>
                  </a:tabLst>
                  <a:defRPr/>
                </a:pPr>
                <a:r>
                  <a:rPr lang="en-US" sz="4500">
                    <a:solidFill>
                      <a:srgbClr val="FFFFFF"/>
                    </a:solidFill>
                    <a:latin typeface="Arial Rounded MT Bold" pitchFamily="34" charset="0"/>
                    <a:sym typeface="Arial Rounded MT Bold" pitchFamily="34" charset="0"/>
                  </a:rPr>
                  <a:t>3</a:t>
                </a:r>
              </a:p>
            </p:txBody>
          </p:sp>
        </p:grpSp>
      </p:grpSp>
      <p:sp>
        <p:nvSpPr>
          <p:cNvPr id="337925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178300" y="5505450"/>
            <a:ext cx="4865688" cy="1092200"/>
          </a:xfrm>
        </p:spPr>
        <p:txBody>
          <a:bodyPr/>
          <a:lstStyle/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mtClean="0"/>
              <a:t>15-minutes</a:t>
            </a:r>
          </a:p>
        </p:txBody>
      </p:sp>
      <p:sp>
        <p:nvSpPr>
          <p:cNvPr id="344085" name="AutoShape 21"/>
          <p:cNvSpPr>
            <a:spLocks noChangeArrowheads="1"/>
          </p:cNvSpPr>
          <p:nvPr/>
        </p:nvSpPr>
        <p:spPr bwMode="auto">
          <a:xfrm rot="6109147" flipH="1" flipV="1">
            <a:off x="1899444" y="5372894"/>
            <a:ext cx="1282700" cy="1312862"/>
          </a:xfrm>
          <a:custGeom>
            <a:avLst/>
            <a:gdLst>
              <a:gd name="T0" fmla="*/ 1020 w 21600"/>
              <a:gd name="T1" fmla="*/ 126 h 21600"/>
              <a:gd name="T2" fmla="*/ 106 w 21600"/>
              <a:gd name="T3" fmla="*/ 439 h 21600"/>
              <a:gd name="T4" fmla="*/ 906 w 21600"/>
              <a:gd name="T5" fmla="*/ 249 h 21600"/>
              <a:gd name="T6" fmla="*/ 953 w 21600"/>
              <a:gd name="T7" fmla="*/ 1177 h 21600"/>
              <a:gd name="T8" fmla="*/ 626 w 21600"/>
              <a:gd name="T9" fmla="*/ 1072 h 21600"/>
              <a:gd name="T10" fmla="*/ 745 w 21600"/>
              <a:gd name="T11" fmla="*/ 7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7 w 21600"/>
              <a:gd name="T19" fmla="*/ 3170 h 21600"/>
              <a:gd name="T20" fmla="*/ 18433 w 21600"/>
              <a:gd name="T21" fmla="*/ 1843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040" y="17756"/>
                </a:moveTo>
                <a:cubicBezTo>
                  <a:pt x="16744" y="16496"/>
                  <a:pt x="18474" y="13783"/>
                  <a:pt x="18474" y="10800"/>
                </a:cubicBezTo>
                <a:cubicBezTo>
                  <a:pt x="18474" y="6561"/>
                  <a:pt x="15038" y="3126"/>
                  <a:pt x="10800" y="3126"/>
                </a:cubicBezTo>
                <a:cubicBezTo>
                  <a:pt x="7268" y="3125"/>
                  <a:pt x="4192" y="5536"/>
                  <a:pt x="3348" y="8965"/>
                </a:cubicBezTo>
                <a:lnTo>
                  <a:pt x="313" y="8218"/>
                </a:lnTo>
                <a:cubicBezTo>
                  <a:pt x="1501" y="3392"/>
                  <a:pt x="582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998"/>
                  <a:pt x="19166" y="18816"/>
                  <a:pt x="15360" y="20589"/>
                </a:cubicBezTo>
                <a:lnTo>
                  <a:pt x="16500" y="23037"/>
                </a:lnTo>
                <a:lnTo>
                  <a:pt x="10836" y="20972"/>
                </a:lnTo>
                <a:lnTo>
                  <a:pt x="12900" y="15308"/>
                </a:lnTo>
                <a:lnTo>
                  <a:pt x="14040" y="17756"/>
                </a:lnTo>
                <a:close/>
              </a:path>
            </a:pathLst>
          </a:cu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27" name="Text Box 22"/>
          <p:cNvSpPr txBox="1">
            <a:spLocks noChangeArrowheads="1"/>
          </p:cNvSpPr>
          <p:nvPr/>
        </p:nvSpPr>
        <p:spPr bwMode="auto">
          <a:xfrm>
            <a:off x="2038350" y="5848350"/>
            <a:ext cx="974725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24 hours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Tracking Progress</a:t>
            </a:r>
          </a:p>
        </p:txBody>
      </p:sp>
      <p:pic>
        <p:nvPicPr>
          <p:cNvPr id="339970" name="Picture 4" descr="IMG_6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25" y="971550"/>
            <a:ext cx="7158038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Burndown Chart</a:t>
            </a:r>
          </a:p>
        </p:txBody>
      </p:sp>
      <p:pic>
        <p:nvPicPr>
          <p:cNvPr id="34201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" y="741363"/>
            <a:ext cx="86741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vs. Days</a:t>
            </a:r>
          </a:p>
        </p:txBody>
      </p:sp>
      <p:pic>
        <p:nvPicPr>
          <p:cNvPr id="364546" name="Picture 6" descr="Openwells Burnd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338" y="871538"/>
            <a:ext cx="59182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338" y="2468563"/>
            <a:ext cx="28336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3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Designing Quality into the Solution</a:t>
            </a:r>
          </a:p>
        </p:txBody>
      </p:sp>
      <p:sp>
        <p:nvSpPr>
          <p:cNvPr id="344066" name="AutoShape 3"/>
          <p:cNvSpPr>
            <a:spLocks noChangeArrowheads="1"/>
          </p:cNvSpPr>
          <p:nvPr/>
        </p:nvSpPr>
        <p:spPr bwMode="auto">
          <a:xfrm>
            <a:off x="1371600" y="5502275"/>
            <a:ext cx="1371600" cy="914400"/>
          </a:xfrm>
          <a:prstGeom prst="flowChartDocumen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Class</a:t>
            </a:r>
          </a:p>
        </p:txBody>
      </p:sp>
      <p:sp>
        <p:nvSpPr>
          <p:cNvPr id="344067" name="AutoShape 4"/>
          <p:cNvSpPr>
            <a:spLocks noChangeArrowheads="1"/>
          </p:cNvSpPr>
          <p:nvPr/>
        </p:nvSpPr>
        <p:spPr bwMode="auto">
          <a:xfrm>
            <a:off x="533400" y="4968875"/>
            <a:ext cx="1447800" cy="990600"/>
          </a:xfrm>
          <a:prstGeom prst="flowChartDecision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Unit Tests</a:t>
            </a:r>
          </a:p>
        </p:txBody>
      </p:sp>
      <p:sp>
        <p:nvSpPr>
          <p:cNvPr id="344068" name="AutoShape 5"/>
          <p:cNvSpPr>
            <a:spLocks noChangeArrowheads="1"/>
          </p:cNvSpPr>
          <p:nvPr/>
        </p:nvSpPr>
        <p:spPr bwMode="auto">
          <a:xfrm>
            <a:off x="3886200" y="5502275"/>
            <a:ext cx="1371600" cy="914400"/>
          </a:xfrm>
          <a:prstGeom prst="flowChartDocumen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Class</a:t>
            </a:r>
          </a:p>
        </p:txBody>
      </p:sp>
      <p:sp>
        <p:nvSpPr>
          <p:cNvPr id="344069" name="AutoShape 6"/>
          <p:cNvSpPr>
            <a:spLocks noChangeArrowheads="1"/>
          </p:cNvSpPr>
          <p:nvPr/>
        </p:nvSpPr>
        <p:spPr bwMode="auto">
          <a:xfrm>
            <a:off x="3048000" y="4968875"/>
            <a:ext cx="1447800" cy="990600"/>
          </a:xfrm>
          <a:prstGeom prst="flowChartDecision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Unit Tests</a:t>
            </a:r>
          </a:p>
        </p:txBody>
      </p:sp>
      <p:sp>
        <p:nvSpPr>
          <p:cNvPr id="344070" name="AutoShape 7"/>
          <p:cNvSpPr>
            <a:spLocks noChangeArrowheads="1"/>
          </p:cNvSpPr>
          <p:nvPr/>
        </p:nvSpPr>
        <p:spPr bwMode="auto">
          <a:xfrm>
            <a:off x="6553200" y="5502275"/>
            <a:ext cx="1371600" cy="914400"/>
          </a:xfrm>
          <a:prstGeom prst="flowChartDocumen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Class</a:t>
            </a:r>
          </a:p>
        </p:txBody>
      </p:sp>
      <p:sp>
        <p:nvSpPr>
          <p:cNvPr id="344071" name="AutoShape 8"/>
          <p:cNvSpPr>
            <a:spLocks noChangeArrowheads="1"/>
          </p:cNvSpPr>
          <p:nvPr/>
        </p:nvSpPr>
        <p:spPr bwMode="auto">
          <a:xfrm>
            <a:off x="5715000" y="4968875"/>
            <a:ext cx="1447800" cy="990600"/>
          </a:xfrm>
          <a:prstGeom prst="flowChartDecision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Unit Tests</a:t>
            </a:r>
          </a:p>
        </p:txBody>
      </p:sp>
      <p:sp>
        <p:nvSpPr>
          <p:cNvPr id="344072" name="Line 9"/>
          <p:cNvSpPr>
            <a:spLocks noChangeShapeType="1"/>
          </p:cNvSpPr>
          <p:nvPr/>
        </p:nvSpPr>
        <p:spPr bwMode="auto">
          <a:xfrm>
            <a:off x="2133600" y="413067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3" name="Line 10"/>
          <p:cNvSpPr>
            <a:spLocks noChangeShapeType="1"/>
          </p:cNvSpPr>
          <p:nvPr/>
        </p:nvSpPr>
        <p:spPr bwMode="auto">
          <a:xfrm>
            <a:off x="4648200" y="413067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4" name="Line 11"/>
          <p:cNvSpPr>
            <a:spLocks noChangeShapeType="1"/>
          </p:cNvSpPr>
          <p:nvPr/>
        </p:nvSpPr>
        <p:spPr bwMode="auto">
          <a:xfrm>
            <a:off x="7315200" y="390207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5" name="AutoShape 12"/>
          <p:cNvSpPr>
            <a:spLocks noChangeArrowheads="1"/>
          </p:cNvSpPr>
          <p:nvPr/>
        </p:nvSpPr>
        <p:spPr bwMode="auto">
          <a:xfrm>
            <a:off x="914400" y="3521075"/>
            <a:ext cx="7543800" cy="1143000"/>
          </a:xfrm>
          <a:prstGeom prst="flowChartDocumen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Business Layer</a:t>
            </a:r>
          </a:p>
        </p:txBody>
      </p:sp>
      <p:sp>
        <p:nvSpPr>
          <p:cNvPr id="344076" name="AutoShape 13"/>
          <p:cNvSpPr>
            <a:spLocks noChangeArrowheads="1"/>
          </p:cNvSpPr>
          <p:nvPr/>
        </p:nvSpPr>
        <p:spPr bwMode="auto">
          <a:xfrm>
            <a:off x="533400" y="3063875"/>
            <a:ext cx="1447800" cy="990600"/>
          </a:xfrm>
          <a:prstGeom prst="flowChartDecision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Unit Tests</a:t>
            </a:r>
          </a:p>
        </p:txBody>
      </p:sp>
      <p:sp>
        <p:nvSpPr>
          <p:cNvPr id="344077" name="AutoShape 14"/>
          <p:cNvSpPr>
            <a:spLocks noChangeArrowheads="1"/>
          </p:cNvSpPr>
          <p:nvPr/>
        </p:nvSpPr>
        <p:spPr bwMode="auto">
          <a:xfrm>
            <a:off x="923925" y="2357438"/>
            <a:ext cx="7543800" cy="533400"/>
          </a:xfrm>
          <a:prstGeom prst="flowChartDocumen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UI</a:t>
            </a:r>
          </a:p>
        </p:txBody>
      </p:sp>
      <p:sp>
        <p:nvSpPr>
          <p:cNvPr id="344078" name="Line 15"/>
          <p:cNvSpPr>
            <a:spLocks noChangeShapeType="1"/>
          </p:cNvSpPr>
          <p:nvPr/>
        </p:nvSpPr>
        <p:spPr bwMode="auto">
          <a:xfrm flipV="1">
            <a:off x="4648200" y="253047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4079" name="AutoShape 16"/>
          <p:cNvSpPr>
            <a:spLocks noChangeArrowheads="1"/>
          </p:cNvSpPr>
          <p:nvPr/>
        </p:nvSpPr>
        <p:spPr bwMode="auto">
          <a:xfrm>
            <a:off x="381000" y="1387475"/>
            <a:ext cx="1981200" cy="1143000"/>
          </a:xfrm>
          <a:prstGeom prst="flowChartDecision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Acceptance</a:t>
            </a:r>
          </a:p>
          <a:p>
            <a:pPr algn="ctr" eaLnBrk="0" hangingPunct="0"/>
            <a:r>
              <a:rPr lang="en-US"/>
              <a:t> Tests</a:t>
            </a:r>
          </a:p>
        </p:txBody>
      </p:sp>
      <p:pic>
        <p:nvPicPr>
          <p:cNvPr id="344080" name="Picture 19" descr="td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3463" y="847725"/>
            <a:ext cx="49085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Uncertainty</a:t>
            </a:r>
          </a:p>
        </p:txBody>
      </p:sp>
      <p:sp>
        <p:nvSpPr>
          <p:cNvPr id="346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01738"/>
            <a:ext cx="8229600" cy="4779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We </a:t>
            </a:r>
            <a:r>
              <a:rPr lang="en-US" sz="2400" b="1" smtClean="0"/>
              <a:t>expect uncertainty and manage for it</a:t>
            </a:r>
            <a:r>
              <a:rPr lang="en-US" sz="2400" smtClean="0"/>
              <a:t> through iterations, anticipation and adaptation. </a:t>
            </a:r>
          </a:p>
        </p:txBody>
      </p:sp>
      <p:pic>
        <p:nvPicPr>
          <p:cNvPr id="346115" name="Picture 4" descr="Projected 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2601913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16" name="Freeform 9"/>
          <p:cNvSpPr>
            <a:spLocks/>
          </p:cNvSpPr>
          <p:nvPr/>
        </p:nvSpPr>
        <p:spPr bwMode="auto">
          <a:xfrm>
            <a:off x="2400300" y="3744913"/>
            <a:ext cx="3454400" cy="1258887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Uncertainty</a:t>
            </a:r>
          </a:p>
        </p:txBody>
      </p:sp>
      <p:sp>
        <p:nvSpPr>
          <p:cNvPr id="348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01738"/>
            <a:ext cx="8229600" cy="4779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We </a:t>
            </a:r>
            <a:r>
              <a:rPr lang="en-US" sz="2400" b="1" smtClean="0"/>
              <a:t>expect uncertainty and manage for it</a:t>
            </a:r>
            <a:r>
              <a:rPr lang="en-US" sz="2400" smtClean="0"/>
              <a:t> through iterations, anticipation and adaptation. </a:t>
            </a:r>
          </a:p>
        </p:txBody>
      </p:sp>
      <p:pic>
        <p:nvPicPr>
          <p:cNvPr id="348163" name="Picture 4" descr="Projected 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2601913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4" name="Freeform 10"/>
          <p:cNvSpPr>
            <a:spLocks noChangeAspect="1"/>
          </p:cNvSpPr>
          <p:nvPr/>
        </p:nvSpPr>
        <p:spPr bwMode="auto">
          <a:xfrm rot="204749">
            <a:off x="2459038" y="3813175"/>
            <a:ext cx="3189287" cy="1136650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65" name="Line 11"/>
          <p:cNvSpPr>
            <a:spLocks noChangeShapeType="1"/>
          </p:cNvSpPr>
          <p:nvPr/>
        </p:nvSpPr>
        <p:spPr bwMode="auto">
          <a:xfrm flipH="1" flipV="1">
            <a:off x="5562600" y="4976813"/>
            <a:ext cx="26670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Uncertainty</a:t>
            </a:r>
          </a:p>
        </p:txBody>
      </p:sp>
      <p:sp>
        <p:nvSpPr>
          <p:cNvPr id="3502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01738"/>
            <a:ext cx="8229600" cy="4779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We </a:t>
            </a:r>
            <a:r>
              <a:rPr lang="en-US" sz="2400" b="1" smtClean="0"/>
              <a:t>expect uncertainty and manage for it</a:t>
            </a:r>
            <a:r>
              <a:rPr lang="en-US" sz="2400" smtClean="0"/>
              <a:t> through iterations, anticipation and adaptation. </a:t>
            </a:r>
          </a:p>
        </p:txBody>
      </p:sp>
      <p:pic>
        <p:nvPicPr>
          <p:cNvPr id="350211" name="Picture 4" descr="Projected 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2601913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212" name="Freeform 8"/>
          <p:cNvSpPr>
            <a:spLocks noChangeAspect="1"/>
          </p:cNvSpPr>
          <p:nvPr/>
        </p:nvSpPr>
        <p:spPr bwMode="auto">
          <a:xfrm rot="204749">
            <a:off x="2338388" y="3790950"/>
            <a:ext cx="2906712" cy="1060450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213" name="Line 11"/>
          <p:cNvSpPr>
            <a:spLocks noChangeShapeType="1"/>
          </p:cNvSpPr>
          <p:nvPr/>
        </p:nvSpPr>
        <p:spPr bwMode="auto">
          <a:xfrm flipH="1" flipV="1">
            <a:off x="5562600" y="4976813"/>
            <a:ext cx="26670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0214" name="Line 12"/>
          <p:cNvSpPr>
            <a:spLocks noChangeShapeType="1"/>
          </p:cNvSpPr>
          <p:nvPr/>
        </p:nvSpPr>
        <p:spPr bwMode="auto">
          <a:xfrm flipH="1" flipV="1">
            <a:off x="5214938" y="4911725"/>
            <a:ext cx="366712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Uncertainty</a:t>
            </a:r>
          </a:p>
        </p:txBody>
      </p:sp>
      <p:pic>
        <p:nvPicPr>
          <p:cNvPr id="352258" name="Picture 4" descr="Projected 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2601913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59" name="Freeform 7"/>
          <p:cNvSpPr>
            <a:spLocks noChangeAspect="1"/>
          </p:cNvSpPr>
          <p:nvPr/>
        </p:nvSpPr>
        <p:spPr bwMode="auto">
          <a:xfrm rot="540211">
            <a:off x="2628900" y="3892550"/>
            <a:ext cx="2400300" cy="876300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260" name="Line 11"/>
          <p:cNvSpPr>
            <a:spLocks noChangeShapeType="1"/>
          </p:cNvSpPr>
          <p:nvPr/>
        </p:nvSpPr>
        <p:spPr bwMode="auto">
          <a:xfrm flipH="1" flipV="1">
            <a:off x="5562600" y="4976813"/>
            <a:ext cx="26670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261" name="Line 12"/>
          <p:cNvSpPr>
            <a:spLocks noChangeShapeType="1"/>
          </p:cNvSpPr>
          <p:nvPr/>
        </p:nvSpPr>
        <p:spPr bwMode="auto">
          <a:xfrm flipH="1" flipV="1">
            <a:off x="5214938" y="4911725"/>
            <a:ext cx="366712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262" name="Line 13"/>
          <p:cNvSpPr>
            <a:spLocks noChangeShapeType="1"/>
          </p:cNvSpPr>
          <p:nvPr/>
        </p:nvSpPr>
        <p:spPr bwMode="auto">
          <a:xfrm flipH="1" flipV="1">
            <a:off x="4841875" y="4894263"/>
            <a:ext cx="423863" cy="2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2263" name="Rectangle 3"/>
          <p:cNvSpPr>
            <a:spLocks noChangeArrowheads="1"/>
          </p:cNvSpPr>
          <p:nvPr/>
        </p:nvSpPr>
        <p:spPr bwMode="auto">
          <a:xfrm>
            <a:off x="461963" y="1201738"/>
            <a:ext cx="82296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/>
              <a:t>We </a:t>
            </a:r>
            <a:r>
              <a:rPr lang="en-US" sz="2400" b="1"/>
              <a:t>expect uncertainty and manage for it</a:t>
            </a:r>
            <a:r>
              <a:rPr lang="en-US" sz="2400"/>
              <a:t> through iterations, anticipation and adaptation.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7975" y="625475"/>
            <a:ext cx="8515350" cy="922338"/>
          </a:xfrm>
        </p:spPr>
        <p:txBody>
          <a:bodyPr rIns="34290" anchor="t"/>
          <a:lstStyle/>
          <a:p>
            <a:pPr>
              <a:lnSpc>
                <a:spcPct val="70000"/>
              </a:lnSpc>
            </a:pPr>
            <a:r>
              <a:rPr lang="en-US" smtClean="0"/>
              <a:t>The Idealized Waterfall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466725" y="1760538"/>
            <a:ext cx="2286000" cy="84613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 algn="ctr" defTabSz="822325">
              <a:tabLst>
                <a:tab pos="960438" algn="l"/>
              </a:tabLst>
              <a:defRPr/>
            </a:pPr>
            <a:r>
              <a:rPr lang="en-US" sz="2700">
                <a:solidFill>
                  <a:srgbClr val="FFFFFF"/>
                </a:solidFill>
                <a:latin typeface="Gill Sans"/>
                <a:sym typeface="Gill Sans"/>
              </a:rPr>
              <a:t>Requirements</a:t>
            </a:r>
          </a:p>
        </p:txBody>
      </p:sp>
      <p:sp>
        <p:nvSpPr>
          <p:cNvPr id="5" name="Rectangle 9"/>
          <p:cNvSpPr>
            <a:spLocks/>
          </p:cNvSpPr>
          <p:nvPr/>
        </p:nvSpPr>
        <p:spPr bwMode="auto">
          <a:xfrm>
            <a:off x="5802313" y="5024438"/>
            <a:ext cx="2286000" cy="84613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 algn="ctr" defTabSz="822325">
              <a:tabLst>
                <a:tab pos="960438" algn="l"/>
              </a:tabLst>
              <a:defRPr/>
            </a:pPr>
            <a:r>
              <a:rPr lang="en-US" sz="2700">
                <a:solidFill>
                  <a:srgbClr val="FFFFFF"/>
                </a:solidFill>
                <a:latin typeface="Gill Sans"/>
                <a:sym typeface="Gill Sans"/>
              </a:rPr>
              <a:t>Test</a:t>
            </a:r>
          </a:p>
        </p:txBody>
      </p:sp>
      <p:sp>
        <p:nvSpPr>
          <p:cNvPr id="286734" name="Rectangle 14"/>
          <p:cNvSpPr>
            <a:spLocks/>
          </p:cNvSpPr>
          <p:nvPr/>
        </p:nvSpPr>
        <p:spPr bwMode="auto">
          <a:xfrm>
            <a:off x="2190750" y="2852738"/>
            <a:ext cx="2286000" cy="84613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 algn="ctr" defTabSz="822325">
              <a:tabLst>
                <a:tab pos="960438" algn="l"/>
              </a:tabLst>
              <a:defRPr/>
            </a:pPr>
            <a:r>
              <a:rPr lang="en-US" sz="2700">
                <a:solidFill>
                  <a:srgbClr val="FFFFFF"/>
                </a:solidFill>
                <a:latin typeface="Gill Sans"/>
                <a:sym typeface="Gill Sans"/>
              </a:rPr>
              <a:t>Design</a:t>
            </a:r>
          </a:p>
        </p:txBody>
      </p:sp>
      <p:sp>
        <p:nvSpPr>
          <p:cNvPr id="286738" name="Rectangle 18"/>
          <p:cNvSpPr>
            <a:spLocks/>
          </p:cNvSpPr>
          <p:nvPr/>
        </p:nvSpPr>
        <p:spPr bwMode="auto">
          <a:xfrm>
            <a:off x="4111625" y="3935413"/>
            <a:ext cx="2286000" cy="84613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>
            <a:solidFill>
              <a:srgbClr val="003C83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 algn="ctr" defTabSz="822325">
              <a:tabLst>
                <a:tab pos="960438" algn="l"/>
              </a:tabLst>
              <a:defRPr/>
            </a:pPr>
            <a:r>
              <a:rPr lang="en-US" sz="2700">
                <a:solidFill>
                  <a:srgbClr val="FFFFFF"/>
                </a:solidFill>
                <a:latin typeface="Gill Sans"/>
                <a:sym typeface="Gill Sans"/>
              </a:rPr>
              <a:t>Develop</a:t>
            </a:r>
          </a:p>
        </p:txBody>
      </p:sp>
      <p:sp>
        <p:nvSpPr>
          <p:cNvPr id="58374" name="AutoShape 77"/>
          <p:cNvSpPr>
            <a:spLocks noChangeArrowheads="1"/>
          </p:cNvSpPr>
          <p:nvPr/>
        </p:nvSpPr>
        <p:spPr bwMode="auto">
          <a:xfrm rot="5400000">
            <a:off x="2833688" y="1979613"/>
            <a:ext cx="806450" cy="749300"/>
          </a:xfrm>
          <a:custGeom>
            <a:avLst/>
            <a:gdLst>
              <a:gd name="T0" fmla="*/ 564739 w 21600"/>
              <a:gd name="T1" fmla="*/ 0 h 21600"/>
              <a:gd name="T2" fmla="*/ 564739 w 21600"/>
              <a:gd name="T3" fmla="*/ 421759 h 21600"/>
              <a:gd name="T4" fmla="*/ 120855 w 21600"/>
              <a:gd name="T5" fmla="*/ 749300 h 21600"/>
              <a:gd name="T6" fmla="*/ 806450 w 21600"/>
              <a:gd name="T7" fmla="*/ 2108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AutoShape 78"/>
          <p:cNvSpPr>
            <a:spLocks noChangeArrowheads="1"/>
          </p:cNvSpPr>
          <p:nvPr/>
        </p:nvSpPr>
        <p:spPr bwMode="auto">
          <a:xfrm rot="5400000">
            <a:off x="4562475" y="3073400"/>
            <a:ext cx="806450" cy="749300"/>
          </a:xfrm>
          <a:custGeom>
            <a:avLst/>
            <a:gdLst>
              <a:gd name="T0" fmla="*/ 564739 w 21600"/>
              <a:gd name="T1" fmla="*/ 0 h 21600"/>
              <a:gd name="T2" fmla="*/ 564739 w 21600"/>
              <a:gd name="T3" fmla="*/ 421759 h 21600"/>
              <a:gd name="T4" fmla="*/ 120855 w 21600"/>
              <a:gd name="T5" fmla="*/ 749300 h 21600"/>
              <a:gd name="T6" fmla="*/ 806450 w 21600"/>
              <a:gd name="T7" fmla="*/ 2108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79"/>
          <p:cNvSpPr>
            <a:spLocks noChangeArrowheads="1"/>
          </p:cNvSpPr>
          <p:nvPr/>
        </p:nvSpPr>
        <p:spPr bwMode="auto">
          <a:xfrm rot="5400000">
            <a:off x="6481763" y="4187825"/>
            <a:ext cx="806450" cy="749300"/>
          </a:xfrm>
          <a:custGeom>
            <a:avLst/>
            <a:gdLst>
              <a:gd name="T0" fmla="*/ 564739 w 21600"/>
              <a:gd name="T1" fmla="*/ 0 h 21600"/>
              <a:gd name="T2" fmla="*/ 564739 w 21600"/>
              <a:gd name="T3" fmla="*/ 421759 h 21600"/>
              <a:gd name="T4" fmla="*/ 120855 w 21600"/>
              <a:gd name="T5" fmla="*/ 749300 h 21600"/>
              <a:gd name="T6" fmla="*/ 806450 w 21600"/>
              <a:gd name="T7" fmla="*/ 2108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Uncertainty</a:t>
            </a:r>
          </a:p>
        </p:txBody>
      </p:sp>
      <p:pic>
        <p:nvPicPr>
          <p:cNvPr id="354306" name="Picture 4" descr="Projected 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2601913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07" name="Freeform 6"/>
          <p:cNvSpPr>
            <a:spLocks noChangeAspect="1"/>
          </p:cNvSpPr>
          <p:nvPr/>
        </p:nvSpPr>
        <p:spPr bwMode="auto">
          <a:xfrm rot="933942">
            <a:off x="2563813" y="3843338"/>
            <a:ext cx="2081212" cy="722312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308" name="Line 11"/>
          <p:cNvSpPr>
            <a:spLocks noChangeShapeType="1"/>
          </p:cNvSpPr>
          <p:nvPr/>
        </p:nvSpPr>
        <p:spPr bwMode="auto">
          <a:xfrm flipH="1" flipV="1">
            <a:off x="5562600" y="4976813"/>
            <a:ext cx="26670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309" name="Line 12"/>
          <p:cNvSpPr>
            <a:spLocks noChangeShapeType="1"/>
          </p:cNvSpPr>
          <p:nvPr/>
        </p:nvSpPr>
        <p:spPr bwMode="auto">
          <a:xfrm flipH="1" flipV="1">
            <a:off x="5214938" y="4911725"/>
            <a:ext cx="366712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310" name="Line 13"/>
          <p:cNvSpPr>
            <a:spLocks noChangeShapeType="1"/>
          </p:cNvSpPr>
          <p:nvPr/>
        </p:nvSpPr>
        <p:spPr bwMode="auto">
          <a:xfrm flipH="1" flipV="1">
            <a:off x="4841875" y="4894263"/>
            <a:ext cx="423863" cy="2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311" name="Line 14"/>
          <p:cNvSpPr>
            <a:spLocks noChangeShapeType="1"/>
          </p:cNvSpPr>
          <p:nvPr/>
        </p:nvSpPr>
        <p:spPr bwMode="auto">
          <a:xfrm flipH="1" flipV="1">
            <a:off x="4483100" y="4787900"/>
            <a:ext cx="374650" cy="10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312" name="Rectangle 3"/>
          <p:cNvSpPr>
            <a:spLocks noChangeArrowheads="1"/>
          </p:cNvSpPr>
          <p:nvPr/>
        </p:nvSpPr>
        <p:spPr bwMode="auto">
          <a:xfrm>
            <a:off x="461963" y="1201738"/>
            <a:ext cx="82296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/>
              <a:t>We </a:t>
            </a:r>
            <a:r>
              <a:rPr lang="en-US" sz="2400" b="1"/>
              <a:t>expect uncertainty and manage for it</a:t>
            </a:r>
            <a:r>
              <a:rPr lang="en-US" sz="2400"/>
              <a:t> through iterations, anticipation and adaptation.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Uncertainty</a:t>
            </a:r>
          </a:p>
        </p:txBody>
      </p:sp>
      <p:pic>
        <p:nvPicPr>
          <p:cNvPr id="356354" name="Picture 4" descr="Projected 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2601913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55" name="Freeform 5"/>
          <p:cNvSpPr>
            <a:spLocks noChangeAspect="1"/>
          </p:cNvSpPr>
          <p:nvPr/>
        </p:nvSpPr>
        <p:spPr bwMode="auto">
          <a:xfrm rot="1409788">
            <a:off x="2803525" y="3906838"/>
            <a:ext cx="1236663" cy="477837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56" name="Line 11"/>
          <p:cNvSpPr>
            <a:spLocks noChangeShapeType="1"/>
          </p:cNvSpPr>
          <p:nvPr/>
        </p:nvSpPr>
        <p:spPr bwMode="auto">
          <a:xfrm flipH="1" flipV="1">
            <a:off x="5562600" y="4976813"/>
            <a:ext cx="26670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57" name="Line 12"/>
          <p:cNvSpPr>
            <a:spLocks noChangeShapeType="1"/>
          </p:cNvSpPr>
          <p:nvPr/>
        </p:nvSpPr>
        <p:spPr bwMode="auto">
          <a:xfrm flipH="1" flipV="1">
            <a:off x="5214938" y="4911725"/>
            <a:ext cx="366712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58" name="Line 13"/>
          <p:cNvSpPr>
            <a:spLocks noChangeShapeType="1"/>
          </p:cNvSpPr>
          <p:nvPr/>
        </p:nvSpPr>
        <p:spPr bwMode="auto">
          <a:xfrm flipH="1" flipV="1">
            <a:off x="4841875" y="4894263"/>
            <a:ext cx="423863" cy="2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59" name="Line 14"/>
          <p:cNvSpPr>
            <a:spLocks noChangeShapeType="1"/>
          </p:cNvSpPr>
          <p:nvPr/>
        </p:nvSpPr>
        <p:spPr bwMode="auto">
          <a:xfrm flipH="1" flipV="1">
            <a:off x="4483100" y="4787900"/>
            <a:ext cx="374650" cy="10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60" name="Line 15"/>
          <p:cNvSpPr>
            <a:spLocks noChangeShapeType="1"/>
          </p:cNvSpPr>
          <p:nvPr/>
        </p:nvSpPr>
        <p:spPr bwMode="auto">
          <a:xfrm flipH="1" flipV="1">
            <a:off x="3908425" y="4610100"/>
            <a:ext cx="609600" cy="188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6361" name="Rectangle 3"/>
          <p:cNvSpPr>
            <a:spLocks noChangeArrowheads="1"/>
          </p:cNvSpPr>
          <p:nvPr/>
        </p:nvSpPr>
        <p:spPr bwMode="auto">
          <a:xfrm>
            <a:off x="461963" y="1201738"/>
            <a:ext cx="82296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/>
              <a:t>We </a:t>
            </a:r>
            <a:r>
              <a:rPr lang="en-US" sz="2400" b="1"/>
              <a:t>expect uncertainty and manage for it</a:t>
            </a:r>
            <a:r>
              <a:rPr lang="en-US" sz="2400"/>
              <a:t> through iterations, anticipation and adaptation.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Uncertainty</a:t>
            </a:r>
          </a:p>
        </p:txBody>
      </p:sp>
      <p:sp>
        <p:nvSpPr>
          <p:cNvPr id="3584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01738"/>
            <a:ext cx="8229600" cy="4779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We </a:t>
            </a:r>
            <a:r>
              <a:rPr lang="en-US" sz="2400" b="1" smtClean="0"/>
              <a:t>expect uncertainty and manage for it</a:t>
            </a:r>
            <a:r>
              <a:rPr lang="en-US" sz="2400" smtClean="0"/>
              <a:t> through iterations, anticipation and adaptation. </a:t>
            </a:r>
          </a:p>
        </p:txBody>
      </p:sp>
      <p:pic>
        <p:nvPicPr>
          <p:cNvPr id="358403" name="Picture 4" descr="Projected 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2601913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4" name="Line 11"/>
          <p:cNvSpPr>
            <a:spLocks noChangeShapeType="1"/>
          </p:cNvSpPr>
          <p:nvPr/>
        </p:nvSpPr>
        <p:spPr bwMode="auto">
          <a:xfrm flipH="1" flipV="1">
            <a:off x="5562600" y="4976813"/>
            <a:ext cx="26670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05" name="Line 12"/>
          <p:cNvSpPr>
            <a:spLocks noChangeShapeType="1"/>
          </p:cNvSpPr>
          <p:nvPr/>
        </p:nvSpPr>
        <p:spPr bwMode="auto">
          <a:xfrm flipH="1" flipV="1">
            <a:off x="5214938" y="4911725"/>
            <a:ext cx="366712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06" name="Line 13"/>
          <p:cNvSpPr>
            <a:spLocks noChangeShapeType="1"/>
          </p:cNvSpPr>
          <p:nvPr/>
        </p:nvSpPr>
        <p:spPr bwMode="auto">
          <a:xfrm flipH="1" flipV="1">
            <a:off x="4840288" y="4887913"/>
            <a:ext cx="423862" cy="2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07" name="Line 14"/>
          <p:cNvSpPr>
            <a:spLocks noChangeShapeType="1"/>
          </p:cNvSpPr>
          <p:nvPr/>
        </p:nvSpPr>
        <p:spPr bwMode="auto">
          <a:xfrm flipH="1" flipV="1">
            <a:off x="4483100" y="4787900"/>
            <a:ext cx="374650" cy="10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08" name="Line 15"/>
          <p:cNvSpPr>
            <a:spLocks noChangeShapeType="1"/>
          </p:cNvSpPr>
          <p:nvPr/>
        </p:nvSpPr>
        <p:spPr bwMode="auto">
          <a:xfrm flipH="1" flipV="1">
            <a:off x="3908425" y="4610100"/>
            <a:ext cx="609600" cy="188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09" name="Line 16"/>
          <p:cNvSpPr>
            <a:spLocks noChangeShapeType="1"/>
          </p:cNvSpPr>
          <p:nvPr/>
        </p:nvSpPr>
        <p:spPr bwMode="auto">
          <a:xfrm flipH="1" flipV="1">
            <a:off x="3479800" y="4316413"/>
            <a:ext cx="473075" cy="319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10" name="Freeform 18"/>
          <p:cNvSpPr>
            <a:spLocks noChangeAspect="1"/>
          </p:cNvSpPr>
          <p:nvPr/>
        </p:nvSpPr>
        <p:spPr bwMode="auto">
          <a:xfrm rot="2275696">
            <a:off x="3113088" y="3929063"/>
            <a:ext cx="579437" cy="268287"/>
          </a:xfrm>
          <a:custGeom>
            <a:avLst/>
            <a:gdLst>
              <a:gd name="T0" fmla="*/ 2147483647 w 2176"/>
              <a:gd name="T1" fmla="*/ 0 h 793"/>
              <a:gd name="T2" fmla="*/ 2147483647 w 2176"/>
              <a:gd name="T3" fmla="*/ 2147483647 h 793"/>
              <a:gd name="T4" fmla="*/ 2147483647 w 2176"/>
              <a:gd name="T5" fmla="*/ 2147483647 h 793"/>
              <a:gd name="T6" fmla="*/ 2147483647 w 2176"/>
              <a:gd name="T7" fmla="*/ 2147483647 h 793"/>
              <a:gd name="T8" fmla="*/ 2147483647 w 2176"/>
              <a:gd name="T9" fmla="*/ 2147483647 h 793"/>
              <a:gd name="T10" fmla="*/ 2147483647 w 2176"/>
              <a:gd name="T11" fmla="*/ 2147483647 h 793"/>
              <a:gd name="T12" fmla="*/ 2147483647 w 2176"/>
              <a:gd name="T13" fmla="*/ 2147483647 h 793"/>
              <a:gd name="T14" fmla="*/ 2147483647 w 2176"/>
              <a:gd name="T15" fmla="*/ 2147483647 h 793"/>
              <a:gd name="T16" fmla="*/ 2147483647 w 2176"/>
              <a:gd name="T17" fmla="*/ 2147483647 h 793"/>
              <a:gd name="T18" fmla="*/ 2147483647 w 2176"/>
              <a:gd name="T19" fmla="*/ 2147483647 h 793"/>
              <a:gd name="T20" fmla="*/ 2147483647 w 2176"/>
              <a:gd name="T21" fmla="*/ 2147483647 h 793"/>
              <a:gd name="T22" fmla="*/ 2147483647 w 2176"/>
              <a:gd name="T23" fmla="*/ 2147483647 h 793"/>
              <a:gd name="T24" fmla="*/ 2147483647 w 2176"/>
              <a:gd name="T25" fmla="*/ 2147483647 h 793"/>
              <a:gd name="T26" fmla="*/ 2147483647 w 2176"/>
              <a:gd name="T27" fmla="*/ 2147483647 h 793"/>
              <a:gd name="T28" fmla="*/ 0 w 2176"/>
              <a:gd name="T29" fmla="*/ 2147483647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6"/>
              <a:gd name="T46" fmla="*/ 0 h 793"/>
              <a:gd name="T47" fmla="*/ 2176 w 2176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6" h="793">
                <a:moveTo>
                  <a:pt x="792" y="0"/>
                </a:moveTo>
                <a:cubicBezTo>
                  <a:pt x="799" y="79"/>
                  <a:pt x="807" y="158"/>
                  <a:pt x="845" y="221"/>
                </a:cubicBezTo>
                <a:cubicBezTo>
                  <a:pt x="883" y="284"/>
                  <a:pt x="932" y="332"/>
                  <a:pt x="1018" y="379"/>
                </a:cubicBezTo>
                <a:cubicBezTo>
                  <a:pt x="1104" y="426"/>
                  <a:pt x="1269" y="473"/>
                  <a:pt x="1358" y="504"/>
                </a:cubicBezTo>
                <a:cubicBezTo>
                  <a:pt x="1447" y="535"/>
                  <a:pt x="1477" y="544"/>
                  <a:pt x="1550" y="566"/>
                </a:cubicBezTo>
                <a:cubicBezTo>
                  <a:pt x="1623" y="588"/>
                  <a:pt x="1719" y="615"/>
                  <a:pt x="1795" y="638"/>
                </a:cubicBezTo>
                <a:cubicBezTo>
                  <a:pt x="1871" y="661"/>
                  <a:pt x="1943" y="683"/>
                  <a:pt x="2006" y="706"/>
                </a:cubicBezTo>
                <a:cubicBezTo>
                  <a:pt x="2069" y="729"/>
                  <a:pt x="2176" y="764"/>
                  <a:pt x="2174" y="778"/>
                </a:cubicBezTo>
                <a:cubicBezTo>
                  <a:pt x="2172" y="792"/>
                  <a:pt x="2064" y="791"/>
                  <a:pt x="1997" y="792"/>
                </a:cubicBezTo>
                <a:cubicBezTo>
                  <a:pt x="1930" y="793"/>
                  <a:pt x="1849" y="788"/>
                  <a:pt x="1771" y="787"/>
                </a:cubicBezTo>
                <a:cubicBezTo>
                  <a:pt x="1693" y="786"/>
                  <a:pt x="1607" y="788"/>
                  <a:pt x="1526" y="787"/>
                </a:cubicBezTo>
                <a:cubicBezTo>
                  <a:pt x="1445" y="786"/>
                  <a:pt x="1392" y="787"/>
                  <a:pt x="1286" y="778"/>
                </a:cubicBezTo>
                <a:cubicBezTo>
                  <a:pt x="1180" y="769"/>
                  <a:pt x="1044" y="767"/>
                  <a:pt x="888" y="734"/>
                </a:cubicBezTo>
                <a:cubicBezTo>
                  <a:pt x="732" y="701"/>
                  <a:pt x="498" y="646"/>
                  <a:pt x="350" y="581"/>
                </a:cubicBezTo>
                <a:cubicBezTo>
                  <a:pt x="202" y="516"/>
                  <a:pt x="58" y="381"/>
                  <a:pt x="0" y="341"/>
                </a:cubicBezTo>
              </a:path>
            </a:pathLst>
          </a:custGeom>
          <a:gradFill rotWithShape="1">
            <a:gsLst>
              <a:gs pos="0">
                <a:srgbClr val="00FF00">
                  <a:alpha val="65999"/>
                </a:srgbClr>
              </a:gs>
              <a:gs pos="100000">
                <a:srgbClr val="007600">
                  <a:alpha val="4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Uncertainty</a:t>
            </a:r>
          </a:p>
        </p:txBody>
      </p:sp>
      <p:sp>
        <p:nvSpPr>
          <p:cNvPr id="3604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01738"/>
            <a:ext cx="8229600" cy="4779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We </a:t>
            </a:r>
            <a:r>
              <a:rPr lang="en-US" sz="2400" b="1" smtClean="0"/>
              <a:t>expect uncertainty and manage for it</a:t>
            </a:r>
            <a:r>
              <a:rPr lang="en-US" sz="2400" smtClean="0"/>
              <a:t> through iterations, anticipation and adaptation. </a:t>
            </a:r>
          </a:p>
        </p:txBody>
      </p:sp>
      <p:pic>
        <p:nvPicPr>
          <p:cNvPr id="360451" name="Picture 4" descr="Projected 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0" y="2601913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52" name="Line 11"/>
          <p:cNvSpPr>
            <a:spLocks noChangeShapeType="1"/>
          </p:cNvSpPr>
          <p:nvPr/>
        </p:nvSpPr>
        <p:spPr bwMode="auto">
          <a:xfrm flipH="1" flipV="1">
            <a:off x="5562600" y="4976813"/>
            <a:ext cx="266700" cy="6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453" name="Line 12"/>
          <p:cNvSpPr>
            <a:spLocks noChangeShapeType="1"/>
          </p:cNvSpPr>
          <p:nvPr/>
        </p:nvSpPr>
        <p:spPr bwMode="auto">
          <a:xfrm flipH="1" flipV="1">
            <a:off x="5214938" y="4911725"/>
            <a:ext cx="366712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454" name="Line 13"/>
          <p:cNvSpPr>
            <a:spLocks noChangeShapeType="1"/>
          </p:cNvSpPr>
          <p:nvPr/>
        </p:nvSpPr>
        <p:spPr bwMode="auto">
          <a:xfrm flipH="1" flipV="1">
            <a:off x="4840288" y="4887913"/>
            <a:ext cx="423862" cy="2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455" name="Line 14"/>
          <p:cNvSpPr>
            <a:spLocks noChangeShapeType="1"/>
          </p:cNvSpPr>
          <p:nvPr/>
        </p:nvSpPr>
        <p:spPr bwMode="auto">
          <a:xfrm flipH="1" flipV="1">
            <a:off x="4483100" y="4787900"/>
            <a:ext cx="374650" cy="10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456" name="Line 15"/>
          <p:cNvSpPr>
            <a:spLocks noChangeShapeType="1"/>
          </p:cNvSpPr>
          <p:nvPr/>
        </p:nvSpPr>
        <p:spPr bwMode="auto">
          <a:xfrm flipH="1" flipV="1">
            <a:off x="3908425" y="4610100"/>
            <a:ext cx="609600" cy="188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457" name="Line 16"/>
          <p:cNvSpPr>
            <a:spLocks noChangeShapeType="1"/>
          </p:cNvSpPr>
          <p:nvPr/>
        </p:nvSpPr>
        <p:spPr bwMode="auto">
          <a:xfrm flipH="1" flipV="1">
            <a:off x="3479800" y="4316413"/>
            <a:ext cx="473075" cy="319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0458" name="Line 17"/>
          <p:cNvSpPr>
            <a:spLocks noChangeShapeType="1"/>
          </p:cNvSpPr>
          <p:nvPr/>
        </p:nvSpPr>
        <p:spPr bwMode="auto">
          <a:xfrm flipH="1" flipV="1">
            <a:off x="3257550" y="3951288"/>
            <a:ext cx="228600" cy="377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5100"/>
            <a:ext cx="8261350" cy="863600"/>
          </a:xfrm>
        </p:spPr>
        <p:txBody>
          <a:bodyPr/>
          <a:lstStyle/>
          <a:p>
            <a:r>
              <a:rPr lang="en-US" smtClean="0"/>
              <a:t>Geosteering</a:t>
            </a:r>
          </a:p>
        </p:txBody>
      </p:sp>
      <p:pic>
        <p:nvPicPr>
          <p:cNvPr id="362498" name="Picture 3" descr="th_1368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475" y="1700213"/>
            <a:ext cx="5951538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313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4" name="Rectangle 6"/>
          <p:cNvSpPr>
            <a:spLocks noChangeArrowheads="1"/>
          </p:cNvSpPr>
          <p:nvPr/>
        </p:nvSpPr>
        <p:spPr bwMode="auto">
          <a:xfrm>
            <a:off x="0" y="2968625"/>
            <a:ext cx="9144000" cy="3263900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i="1">
                <a:latin typeface="Book Antiqua" pitchFamily="18" charset="0"/>
                <a:cs typeface="Times New Roman" pitchFamily="18" charset="0"/>
              </a:rPr>
              <a:t>Agile Development</a:t>
            </a:r>
          </a:p>
          <a:p>
            <a:pPr algn="ctr"/>
            <a:endParaRPr lang="en-US" sz="4400" i="1"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en-US" sz="3600" i="1">
                <a:latin typeface="Book Antiqua" pitchFamily="18" charset="0"/>
                <a:cs typeface="Times New Roman" pitchFamily="18" charset="0"/>
              </a:rPr>
              <a:t>Delivering the software our customers want efficiently and effectively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Hurricane Rita</a:t>
            </a:r>
          </a:p>
        </p:txBody>
      </p:sp>
      <p:graphicFrame>
        <p:nvGraphicFramePr>
          <p:cNvPr id="284675" name="Object 3"/>
          <p:cNvGraphicFramePr>
            <a:graphicFrameLocks noChangeAspect="1"/>
          </p:cNvGraphicFramePr>
          <p:nvPr>
            <p:ph idx="1"/>
          </p:nvPr>
        </p:nvGraphicFramePr>
        <p:xfrm>
          <a:off x="1042988" y="800100"/>
          <a:ext cx="7202487" cy="5581650"/>
        </p:xfrm>
        <a:graphic>
          <a:graphicData uri="http://schemas.openxmlformats.org/presentationml/2006/ole">
            <p:oleObj spid="_x0000_s284675" name="HiJaak" r:id="rId4" imgW="1800000" imgH="139501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Hurricane Rita</a:t>
            </a:r>
          </a:p>
        </p:txBody>
      </p:sp>
      <p:graphicFrame>
        <p:nvGraphicFramePr>
          <p:cNvPr id="323587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038225" y="817563"/>
          <a:ext cx="7202488" cy="5581650"/>
        </p:xfrm>
        <a:graphic>
          <a:graphicData uri="http://schemas.openxmlformats.org/presentationml/2006/ole">
            <p:oleObj spid="_x0000_s323587" name="HiJaak" r:id="rId4" imgW="1800000" imgH="1395015" progId="">
              <p:embed/>
            </p:oleObj>
          </a:graphicData>
        </a:graphic>
      </p:graphicFrame>
      <p:sp>
        <p:nvSpPr>
          <p:cNvPr id="323589" name="Freeform 4"/>
          <p:cNvSpPr>
            <a:spLocks/>
          </p:cNvSpPr>
          <p:nvPr/>
        </p:nvSpPr>
        <p:spPr bwMode="auto">
          <a:xfrm>
            <a:off x="4826000" y="3403600"/>
            <a:ext cx="1181100" cy="1765300"/>
          </a:xfrm>
          <a:custGeom>
            <a:avLst/>
            <a:gdLst>
              <a:gd name="T0" fmla="*/ 2147483647 w 744"/>
              <a:gd name="T1" fmla="*/ 2147483647 h 1112"/>
              <a:gd name="T2" fmla="*/ 2147483647 w 744"/>
              <a:gd name="T3" fmla="*/ 2147483647 h 1112"/>
              <a:gd name="T4" fmla="*/ 2147483647 w 744"/>
              <a:gd name="T5" fmla="*/ 2147483647 h 1112"/>
              <a:gd name="T6" fmla="*/ 2147483647 w 744"/>
              <a:gd name="T7" fmla="*/ 2147483647 h 1112"/>
              <a:gd name="T8" fmla="*/ 2147483647 w 744"/>
              <a:gd name="T9" fmla="*/ 2147483647 h 1112"/>
              <a:gd name="T10" fmla="*/ 2147483647 w 744"/>
              <a:gd name="T11" fmla="*/ 2147483647 h 1112"/>
              <a:gd name="T12" fmla="*/ 2147483647 w 744"/>
              <a:gd name="T13" fmla="*/ 2147483647 h 1112"/>
              <a:gd name="T14" fmla="*/ 2147483647 w 744"/>
              <a:gd name="T15" fmla="*/ 2147483647 h 1112"/>
              <a:gd name="T16" fmla="*/ 2147483647 w 744"/>
              <a:gd name="T17" fmla="*/ 2147483647 h 1112"/>
              <a:gd name="T18" fmla="*/ 2147483647 w 744"/>
              <a:gd name="T19" fmla="*/ 2147483647 h 1112"/>
              <a:gd name="T20" fmla="*/ 2147483647 w 744"/>
              <a:gd name="T21" fmla="*/ 2147483647 h 1112"/>
              <a:gd name="T22" fmla="*/ 2147483647 w 744"/>
              <a:gd name="T23" fmla="*/ 2147483647 h 1112"/>
              <a:gd name="T24" fmla="*/ 2147483647 w 744"/>
              <a:gd name="T25" fmla="*/ 2147483647 h 1112"/>
              <a:gd name="T26" fmla="*/ 2147483647 w 744"/>
              <a:gd name="T27" fmla="*/ 2147483647 h 1112"/>
              <a:gd name="T28" fmla="*/ 2147483647 w 744"/>
              <a:gd name="T29" fmla="*/ 2147483647 h 1112"/>
              <a:gd name="T30" fmla="*/ 2147483647 w 744"/>
              <a:gd name="T31" fmla="*/ 2147483647 h 1112"/>
              <a:gd name="T32" fmla="*/ 2147483647 w 744"/>
              <a:gd name="T33" fmla="*/ 0 h 11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4"/>
              <a:gd name="T52" fmla="*/ 0 h 1112"/>
              <a:gd name="T53" fmla="*/ 744 w 744"/>
              <a:gd name="T54" fmla="*/ 1112 h 11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4" h="1112">
                <a:moveTo>
                  <a:pt x="744" y="1112"/>
                </a:moveTo>
                <a:cubicBezTo>
                  <a:pt x="705" y="1095"/>
                  <a:pt x="664" y="1085"/>
                  <a:pt x="624" y="1072"/>
                </a:cubicBezTo>
                <a:cubicBezTo>
                  <a:pt x="614" y="1069"/>
                  <a:pt x="602" y="1069"/>
                  <a:pt x="592" y="1064"/>
                </a:cubicBezTo>
                <a:cubicBezTo>
                  <a:pt x="559" y="1045"/>
                  <a:pt x="485" y="1014"/>
                  <a:pt x="452" y="992"/>
                </a:cubicBezTo>
                <a:cubicBezTo>
                  <a:pt x="428" y="980"/>
                  <a:pt x="388" y="937"/>
                  <a:pt x="372" y="932"/>
                </a:cubicBezTo>
                <a:cubicBezTo>
                  <a:pt x="344" y="904"/>
                  <a:pt x="331" y="894"/>
                  <a:pt x="300" y="872"/>
                </a:cubicBezTo>
                <a:cubicBezTo>
                  <a:pt x="287" y="863"/>
                  <a:pt x="276" y="850"/>
                  <a:pt x="264" y="840"/>
                </a:cubicBezTo>
                <a:cubicBezTo>
                  <a:pt x="246" y="825"/>
                  <a:pt x="212" y="786"/>
                  <a:pt x="192" y="760"/>
                </a:cubicBezTo>
                <a:cubicBezTo>
                  <a:pt x="181" y="741"/>
                  <a:pt x="157" y="711"/>
                  <a:pt x="140" y="688"/>
                </a:cubicBezTo>
                <a:cubicBezTo>
                  <a:pt x="125" y="665"/>
                  <a:pt x="115" y="657"/>
                  <a:pt x="100" y="620"/>
                </a:cubicBezTo>
                <a:cubicBezTo>
                  <a:pt x="96" y="596"/>
                  <a:pt x="70" y="486"/>
                  <a:pt x="52" y="468"/>
                </a:cubicBezTo>
                <a:cubicBezTo>
                  <a:pt x="34" y="415"/>
                  <a:pt x="39" y="399"/>
                  <a:pt x="28" y="344"/>
                </a:cubicBezTo>
                <a:cubicBezTo>
                  <a:pt x="32" y="285"/>
                  <a:pt x="0" y="268"/>
                  <a:pt x="20" y="220"/>
                </a:cubicBezTo>
                <a:cubicBezTo>
                  <a:pt x="29" y="203"/>
                  <a:pt x="72" y="143"/>
                  <a:pt x="88" y="132"/>
                </a:cubicBezTo>
                <a:cubicBezTo>
                  <a:pt x="136" y="60"/>
                  <a:pt x="132" y="95"/>
                  <a:pt x="200" y="44"/>
                </a:cubicBezTo>
                <a:cubicBezTo>
                  <a:pt x="220" y="29"/>
                  <a:pt x="237" y="20"/>
                  <a:pt x="260" y="8"/>
                </a:cubicBezTo>
                <a:cubicBezTo>
                  <a:pt x="277" y="1"/>
                  <a:pt x="297" y="1"/>
                  <a:pt x="304" y="0"/>
                </a:cubicBezTo>
              </a:path>
            </a:pathLst>
          </a:custGeom>
          <a:noFill/>
          <a:ln w="57150">
            <a:solidFill>
              <a:srgbClr val="F4FDA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633" name="Group 3"/>
          <p:cNvGrpSpPr>
            <a:grpSpLocks/>
          </p:cNvGrpSpPr>
          <p:nvPr/>
        </p:nvGrpSpPr>
        <p:grpSpPr bwMode="auto">
          <a:xfrm>
            <a:off x="446088" y="1760538"/>
            <a:ext cx="8047037" cy="846137"/>
            <a:chOff x="0" y="0"/>
            <a:chExt cx="5632" cy="592"/>
          </a:xfrm>
        </p:grpSpPr>
        <p:sp>
          <p:nvSpPr>
            <p:cNvPr id="2" name="Rectangle 4"/>
            <p:cNvSpPr>
              <a:spLocks/>
            </p:cNvSpPr>
            <p:nvPr/>
          </p:nvSpPr>
          <p:spPr bwMode="auto">
            <a:xfrm>
              <a:off x="3312" y="0"/>
              <a:ext cx="2320" cy="59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822325">
                <a:tabLst>
                  <a:tab pos="960438" algn="l"/>
                </a:tabLst>
                <a:defRPr/>
              </a:pPr>
              <a:r>
                <a:rPr lang="en-US" sz="2700">
                  <a:solidFill>
                    <a:srgbClr val="FFFFFF"/>
                  </a:solidFill>
                  <a:latin typeface="Gill Sans" pitchFamily="80" charset="0"/>
                  <a:sym typeface="Gill Sans" pitchFamily="80" charset="0"/>
                </a:rPr>
                <a:t>Process and tools</a:t>
              </a:r>
            </a:p>
          </p:txBody>
        </p:sp>
        <p:sp>
          <p:nvSpPr>
            <p:cNvPr id="3" name="Rectangle 5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822325">
                <a:tabLst>
                  <a:tab pos="960438" algn="l"/>
                </a:tabLst>
                <a:defRPr/>
              </a:pPr>
              <a:r>
                <a:rPr lang="en-US" sz="2700">
                  <a:solidFill>
                    <a:srgbClr val="FFFFFF"/>
                  </a:solidFill>
                  <a:latin typeface="Gill Sans" pitchFamily="80" charset="0"/>
                  <a:sym typeface="Gill Sans" pitchFamily="80" charset="0"/>
                </a:rPr>
                <a:t>Individuals and interactions</a:t>
              </a:r>
            </a:p>
          </p:txBody>
        </p:sp>
        <p:sp>
          <p:nvSpPr>
            <p:cNvPr id="325650" name="Rectangle 6"/>
            <p:cNvSpPr>
              <a:spLocks/>
            </p:cNvSpPr>
            <p:nvPr/>
          </p:nvSpPr>
          <p:spPr bwMode="auto">
            <a:xfrm>
              <a:off x="2548" y="184"/>
              <a:ext cx="52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/>
              <a:r>
                <a:rPr lang="en-US" sz="2200">
                  <a:latin typeface="Gill Sans"/>
                  <a:sym typeface="Gill Sans"/>
                </a:rPr>
                <a:t>over</a:t>
              </a:r>
            </a:p>
          </p:txBody>
        </p:sp>
      </p:grpSp>
      <p:grpSp>
        <p:nvGrpSpPr>
          <p:cNvPr id="325634" name="Group 7"/>
          <p:cNvGrpSpPr>
            <a:grpSpLocks/>
          </p:cNvGrpSpPr>
          <p:nvPr/>
        </p:nvGrpSpPr>
        <p:grpSpPr bwMode="auto">
          <a:xfrm>
            <a:off x="468313" y="5018088"/>
            <a:ext cx="8024812" cy="846137"/>
            <a:chOff x="0" y="0"/>
            <a:chExt cx="5616" cy="592"/>
          </a:xfrm>
        </p:grpSpPr>
        <p:sp>
          <p:nvSpPr>
            <p:cNvPr id="286728" name="Rectangle 8"/>
            <p:cNvSpPr>
              <a:spLocks/>
            </p:cNvSpPr>
            <p:nvPr/>
          </p:nvSpPr>
          <p:spPr bwMode="auto">
            <a:xfrm>
              <a:off x="3296" y="0"/>
              <a:ext cx="2320" cy="59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822325">
                <a:tabLst>
                  <a:tab pos="960438" algn="l"/>
                </a:tabLst>
                <a:defRPr/>
              </a:pPr>
              <a:r>
                <a:rPr lang="en-US" sz="2700">
                  <a:solidFill>
                    <a:srgbClr val="FFFFFF"/>
                  </a:solidFill>
                  <a:latin typeface="Gill Sans" pitchFamily="80" charset="0"/>
                  <a:sym typeface="Gill Sans" pitchFamily="80" charset="0"/>
                </a:rPr>
                <a:t>Following a plan</a:t>
              </a:r>
            </a:p>
          </p:txBody>
        </p:sp>
        <p:sp>
          <p:nvSpPr>
            <p:cNvPr id="5" name="Rectangle 9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822325">
                <a:tabLst>
                  <a:tab pos="960438" algn="l"/>
                </a:tabLst>
                <a:defRPr/>
              </a:pPr>
              <a:r>
                <a:rPr lang="en-US" sz="2700">
                  <a:solidFill>
                    <a:srgbClr val="FFFFFF"/>
                  </a:solidFill>
                  <a:latin typeface="Gill Sans" pitchFamily="80" charset="0"/>
                  <a:sym typeface="Gill Sans" pitchFamily="80" charset="0"/>
                </a:rPr>
                <a:t>Responding to change</a:t>
              </a:r>
            </a:p>
          </p:txBody>
        </p:sp>
        <p:sp>
          <p:nvSpPr>
            <p:cNvPr id="325647" name="Rectangle 10"/>
            <p:cNvSpPr>
              <a:spLocks/>
            </p:cNvSpPr>
            <p:nvPr/>
          </p:nvSpPr>
          <p:spPr bwMode="auto">
            <a:xfrm>
              <a:off x="2614" y="181"/>
              <a:ext cx="35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822325"/>
              <a:r>
                <a:rPr lang="en-US" sz="2200">
                  <a:latin typeface="Gill Sans"/>
                  <a:sym typeface="Gill Sans"/>
                </a:rPr>
                <a:t>over</a:t>
              </a:r>
            </a:p>
          </p:txBody>
        </p:sp>
      </p:grpSp>
      <p:sp>
        <p:nvSpPr>
          <p:cNvPr id="325635" name="Rectangle 11"/>
          <p:cNvSpPr>
            <a:spLocks/>
          </p:cNvSpPr>
          <p:nvPr/>
        </p:nvSpPr>
        <p:spPr bwMode="auto">
          <a:xfrm>
            <a:off x="1254125" y="6046788"/>
            <a:ext cx="40814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325"/>
            <a:r>
              <a:rPr lang="en-US" sz="2100">
                <a:latin typeface="Gill Sans"/>
              </a:rPr>
              <a:t>Source: www.agilemanifesto.org</a:t>
            </a:r>
          </a:p>
        </p:txBody>
      </p:sp>
      <p:grpSp>
        <p:nvGrpSpPr>
          <p:cNvPr id="325636" name="Group 12"/>
          <p:cNvGrpSpPr>
            <a:grpSpLocks/>
          </p:cNvGrpSpPr>
          <p:nvPr/>
        </p:nvGrpSpPr>
        <p:grpSpPr bwMode="auto">
          <a:xfrm>
            <a:off x="457200" y="2846388"/>
            <a:ext cx="8035925" cy="846137"/>
            <a:chOff x="0" y="0"/>
            <a:chExt cx="5624" cy="592"/>
          </a:xfrm>
        </p:grpSpPr>
        <p:sp>
          <p:nvSpPr>
            <p:cNvPr id="286733" name="Rectangle 13"/>
            <p:cNvSpPr>
              <a:spLocks/>
            </p:cNvSpPr>
            <p:nvPr/>
          </p:nvSpPr>
          <p:spPr bwMode="auto">
            <a:xfrm>
              <a:off x="3304" y="0"/>
              <a:ext cx="2320" cy="59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822325">
                <a:tabLst>
                  <a:tab pos="960438" algn="l"/>
                </a:tabLst>
                <a:defRPr/>
              </a:pPr>
              <a:r>
                <a:rPr lang="en-US" sz="2700">
                  <a:solidFill>
                    <a:srgbClr val="FFFFFF"/>
                  </a:solidFill>
                  <a:latin typeface="Gill Sans" pitchFamily="80" charset="0"/>
                  <a:sym typeface="Gill Sans" pitchFamily="80" charset="0"/>
                </a:rPr>
                <a:t>Comprehensive documentation</a:t>
              </a:r>
            </a:p>
          </p:txBody>
        </p:sp>
        <p:sp>
          <p:nvSpPr>
            <p:cNvPr id="286734" name="Rectangle 14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822325">
                <a:tabLst>
                  <a:tab pos="960438" algn="l"/>
                </a:tabLst>
                <a:defRPr/>
              </a:pPr>
              <a:r>
                <a:rPr lang="en-US" sz="2700">
                  <a:solidFill>
                    <a:srgbClr val="FFFFFF"/>
                  </a:solidFill>
                  <a:latin typeface="Gill Sans" pitchFamily="80" charset="0"/>
                  <a:sym typeface="Gill Sans" pitchFamily="80" charset="0"/>
                </a:rPr>
                <a:t>Working software</a:t>
              </a:r>
            </a:p>
          </p:txBody>
        </p:sp>
        <p:sp>
          <p:nvSpPr>
            <p:cNvPr id="325644" name="Rectangle 15"/>
            <p:cNvSpPr>
              <a:spLocks/>
            </p:cNvSpPr>
            <p:nvPr/>
          </p:nvSpPr>
          <p:spPr bwMode="auto">
            <a:xfrm>
              <a:off x="2540" y="184"/>
              <a:ext cx="52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/>
              <a:r>
                <a:rPr lang="en-US" sz="2200">
                  <a:latin typeface="Gill Sans"/>
                  <a:sym typeface="Gill Sans"/>
                </a:rPr>
                <a:t>over</a:t>
              </a:r>
            </a:p>
          </p:txBody>
        </p:sp>
      </p:grpSp>
      <p:grpSp>
        <p:nvGrpSpPr>
          <p:cNvPr id="325637" name="Group 16"/>
          <p:cNvGrpSpPr>
            <a:grpSpLocks/>
          </p:cNvGrpSpPr>
          <p:nvPr/>
        </p:nvGrpSpPr>
        <p:grpSpPr bwMode="auto">
          <a:xfrm>
            <a:off x="457200" y="3932238"/>
            <a:ext cx="8035925" cy="846137"/>
            <a:chOff x="0" y="0"/>
            <a:chExt cx="5624" cy="592"/>
          </a:xfrm>
        </p:grpSpPr>
        <p:sp>
          <p:nvSpPr>
            <p:cNvPr id="286737" name="Rectangle 17"/>
            <p:cNvSpPr>
              <a:spLocks/>
            </p:cNvSpPr>
            <p:nvPr/>
          </p:nvSpPr>
          <p:spPr bwMode="auto">
            <a:xfrm>
              <a:off x="3304" y="0"/>
              <a:ext cx="2320" cy="59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822325">
                <a:tabLst>
                  <a:tab pos="960438" algn="l"/>
                </a:tabLst>
                <a:defRPr/>
              </a:pPr>
              <a:r>
                <a:rPr lang="en-US" sz="2700">
                  <a:solidFill>
                    <a:srgbClr val="FFFFFF"/>
                  </a:solidFill>
                  <a:latin typeface="Gill Sans" pitchFamily="80" charset="0"/>
                  <a:sym typeface="Gill Sans" pitchFamily="80" charset="0"/>
                </a:rPr>
                <a:t>Contract negotiation</a:t>
              </a:r>
            </a:p>
          </p:txBody>
        </p:sp>
        <p:sp>
          <p:nvSpPr>
            <p:cNvPr id="286738" name="Rectangle 18"/>
            <p:cNvSpPr>
              <a:spLocks/>
            </p:cNvSpPr>
            <p:nvPr/>
          </p:nvSpPr>
          <p:spPr bwMode="auto">
            <a:xfrm>
              <a:off x="0" y="0"/>
              <a:ext cx="2320" cy="592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miter lim="800000"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 defTabSz="822325">
                <a:tabLst>
                  <a:tab pos="960438" algn="l"/>
                </a:tabLst>
                <a:defRPr/>
              </a:pPr>
              <a:r>
                <a:rPr lang="en-US" sz="2700">
                  <a:solidFill>
                    <a:srgbClr val="FFFFFF"/>
                  </a:solidFill>
                  <a:latin typeface="Gill Sans" pitchFamily="80" charset="0"/>
                  <a:sym typeface="Gill Sans" pitchFamily="80" charset="0"/>
                </a:rPr>
                <a:t>Customer collaboration</a:t>
              </a:r>
            </a:p>
          </p:txBody>
        </p:sp>
        <p:sp>
          <p:nvSpPr>
            <p:cNvPr id="325641" name="Rectangle 19"/>
            <p:cNvSpPr>
              <a:spLocks/>
            </p:cNvSpPr>
            <p:nvPr/>
          </p:nvSpPr>
          <p:spPr bwMode="auto">
            <a:xfrm>
              <a:off x="2540" y="184"/>
              <a:ext cx="52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2325"/>
              <a:r>
                <a:rPr lang="en-US" sz="2200">
                  <a:latin typeface="Gill Sans"/>
                  <a:sym typeface="Gill Sans"/>
                </a:rPr>
                <a:t>over</a:t>
              </a:r>
            </a:p>
          </p:txBody>
        </p:sp>
      </p:grpSp>
      <p:sp>
        <p:nvSpPr>
          <p:cNvPr id="325638" name="Rectangle 2"/>
          <p:cNvSpPr>
            <a:spLocks noChangeArrowheads="1"/>
          </p:cNvSpPr>
          <p:nvPr/>
        </p:nvSpPr>
        <p:spPr bwMode="auto">
          <a:xfrm>
            <a:off x="425450" y="166688"/>
            <a:ext cx="8261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000" b="1"/>
              <a:t>The Agile Manifesto–a statement of values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Scrum in a Nutshell </a:t>
            </a:r>
          </a:p>
        </p:txBody>
      </p:sp>
      <p:sp>
        <p:nvSpPr>
          <p:cNvPr id="290821" name="AutoShape 5"/>
          <p:cNvSpPr>
            <a:spLocks noChangeAspect="1" noChangeArrowheads="1"/>
          </p:cNvSpPr>
          <p:nvPr/>
        </p:nvSpPr>
        <p:spPr bwMode="auto">
          <a:xfrm rot="6109147" flipH="1" flipV="1">
            <a:off x="4462463" y="1557337"/>
            <a:ext cx="1784350" cy="1577975"/>
          </a:xfrm>
          <a:custGeom>
            <a:avLst/>
            <a:gdLst>
              <a:gd name="G0" fmla="+- 4261215 0 0"/>
              <a:gd name="G1" fmla="+- -10890144 0 0"/>
              <a:gd name="G2" fmla="+- 4261215 0 -10890144"/>
              <a:gd name="G3" fmla="+- 10800 0 0"/>
              <a:gd name="G4" fmla="+- 0 0 426121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674 0 0"/>
              <a:gd name="G9" fmla="+- 0 0 -10890144"/>
              <a:gd name="G10" fmla="+- 7674 0 2700"/>
              <a:gd name="G11" fmla="cos G10 4261215"/>
              <a:gd name="G12" fmla="sin G10 4261215"/>
              <a:gd name="G13" fmla="cos 13500 4261215"/>
              <a:gd name="G14" fmla="sin 13500 4261215"/>
              <a:gd name="G15" fmla="+- G11 10800 0"/>
              <a:gd name="G16" fmla="+- G12 10800 0"/>
              <a:gd name="G17" fmla="+- G13 10800 0"/>
              <a:gd name="G18" fmla="+- G14 10800 0"/>
              <a:gd name="G19" fmla="*/ 7674 1 2"/>
              <a:gd name="G20" fmla="+- G19 5400 0"/>
              <a:gd name="G21" fmla="cos G20 4261215"/>
              <a:gd name="G22" fmla="sin G20 4261215"/>
              <a:gd name="G23" fmla="+- G21 10800 0"/>
              <a:gd name="G24" fmla="+- G12 G23 G22"/>
              <a:gd name="G25" fmla="+- G22 G23 G11"/>
              <a:gd name="G26" fmla="cos 10800 4261215"/>
              <a:gd name="G27" fmla="sin 10800 4261215"/>
              <a:gd name="G28" fmla="cos 7674 4261215"/>
              <a:gd name="G29" fmla="sin 7674 426121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890144"/>
              <a:gd name="G36" fmla="sin G34 -10890144"/>
              <a:gd name="G37" fmla="+/ -10890144 426121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674 G39"/>
              <a:gd name="G43" fmla="sin 767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658 w 21600"/>
              <a:gd name="T5" fmla="*/ 2457 h 21600"/>
              <a:gd name="T6" fmla="*/ 1830 w 21600"/>
              <a:gd name="T7" fmla="*/ 8592 h 21600"/>
              <a:gd name="T8" fmla="*/ 15673 w 21600"/>
              <a:gd name="T9" fmla="*/ 4872 h 21600"/>
              <a:gd name="T10" fmla="*/ 16500 w 21600"/>
              <a:gd name="T11" fmla="*/ 23037 h 21600"/>
              <a:gd name="T12" fmla="*/ 10836 w 21600"/>
              <a:gd name="T13" fmla="*/ 20972 h 21600"/>
              <a:gd name="T14" fmla="*/ 12900 w 21600"/>
              <a:gd name="T15" fmla="*/ 1530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040" y="17756"/>
                </a:moveTo>
                <a:cubicBezTo>
                  <a:pt x="16744" y="16496"/>
                  <a:pt x="18474" y="13783"/>
                  <a:pt x="18474" y="10800"/>
                </a:cubicBezTo>
                <a:cubicBezTo>
                  <a:pt x="18474" y="6561"/>
                  <a:pt x="15038" y="3126"/>
                  <a:pt x="10800" y="3126"/>
                </a:cubicBezTo>
                <a:cubicBezTo>
                  <a:pt x="7268" y="3125"/>
                  <a:pt x="4192" y="5536"/>
                  <a:pt x="3348" y="8965"/>
                </a:cubicBezTo>
                <a:lnTo>
                  <a:pt x="313" y="8218"/>
                </a:lnTo>
                <a:cubicBezTo>
                  <a:pt x="1501" y="3392"/>
                  <a:pt x="582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998"/>
                  <a:pt x="19166" y="18816"/>
                  <a:pt x="15360" y="20589"/>
                </a:cubicBezTo>
                <a:lnTo>
                  <a:pt x="16500" y="23037"/>
                </a:lnTo>
                <a:lnTo>
                  <a:pt x="10836" y="20972"/>
                </a:lnTo>
                <a:lnTo>
                  <a:pt x="12900" y="15308"/>
                </a:lnTo>
                <a:lnTo>
                  <a:pt x="14040" y="17756"/>
                </a:lnTo>
                <a:close/>
              </a:path>
            </a:pathLst>
          </a:cu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683" name="Text Box 6"/>
          <p:cNvSpPr txBox="1">
            <a:spLocks noChangeAspect="1" noChangeArrowheads="1"/>
          </p:cNvSpPr>
          <p:nvPr/>
        </p:nvSpPr>
        <p:spPr bwMode="auto">
          <a:xfrm>
            <a:off x="4838700" y="2124075"/>
            <a:ext cx="974725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24 hours</a:t>
            </a:r>
          </a:p>
        </p:txBody>
      </p:sp>
      <p:grpSp>
        <p:nvGrpSpPr>
          <p:cNvPr id="327684" name="Group 7"/>
          <p:cNvGrpSpPr>
            <a:grpSpLocks noChangeAspect="1"/>
          </p:cNvGrpSpPr>
          <p:nvPr/>
        </p:nvGrpSpPr>
        <p:grpSpPr bwMode="auto">
          <a:xfrm>
            <a:off x="4924425" y="2468563"/>
            <a:ext cx="1878013" cy="2084387"/>
            <a:chOff x="2826" y="1486"/>
            <a:chExt cx="1314" cy="1458"/>
          </a:xfrm>
        </p:grpSpPr>
        <p:sp>
          <p:nvSpPr>
            <p:cNvPr id="327702" name="Text Box 8"/>
            <p:cNvSpPr txBox="1">
              <a:spLocks noChangeAspect="1" noChangeArrowheads="1"/>
            </p:cNvSpPr>
            <p:nvPr/>
          </p:nvSpPr>
          <p:spPr bwMode="auto">
            <a:xfrm>
              <a:off x="3065" y="2111"/>
              <a:ext cx="776" cy="236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1-4 weeks</a:t>
              </a:r>
            </a:p>
          </p:txBody>
        </p:sp>
        <p:grpSp>
          <p:nvGrpSpPr>
            <p:cNvPr id="327703" name="Group 9"/>
            <p:cNvGrpSpPr>
              <a:grpSpLocks noChangeAspect="1"/>
            </p:cNvGrpSpPr>
            <p:nvPr/>
          </p:nvGrpSpPr>
          <p:grpSpPr bwMode="auto">
            <a:xfrm>
              <a:off x="2826" y="1486"/>
              <a:ext cx="1314" cy="1458"/>
              <a:chOff x="2826" y="1486"/>
              <a:chExt cx="1314" cy="1458"/>
            </a:xfrm>
          </p:grpSpPr>
          <p:sp>
            <p:nvSpPr>
              <p:cNvPr id="32770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892" y="2704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317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" name="AutoShape 11"/>
              <p:cNvSpPr>
                <a:spLocks noChangeAspect="1" noChangeArrowheads="1"/>
              </p:cNvSpPr>
              <p:nvPr/>
            </p:nvSpPr>
            <p:spPr bwMode="auto">
              <a:xfrm rot="15490853" flipV="1">
                <a:off x="2758" y="1554"/>
                <a:ext cx="1457" cy="1314"/>
              </a:xfrm>
              <a:custGeom>
                <a:avLst/>
                <a:gdLst>
                  <a:gd name="G0" fmla="+- 7802764 0 0"/>
                  <a:gd name="G1" fmla="+- 10969111 0 0"/>
                  <a:gd name="G2" fmla="+- 7802764 0 10969111"/>
                  <a:gd name="G3" fmla="+- 10800 0 0"/>
                  <a:gd name="G4" fmla="+- 0 0 7802764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7261 0 0"/>
                  <a:gd name="G9" fmla="+- 0 0 10969111"/>
                  <a:gd name="G10" fmla="+- 7261 0 2700"/>
                  <a:gd name="G11" fmla="cos G10 7802764"/>
                  <a:gd name="G12" fmla="sin G10 7802764"/>
                  <a:gd name="G13" fmla="cos 13500 7802764"/>
                  <a:gd name="G14" fmla="sin 13500 7802764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7261 1 2"/>
                  <a:gd name="G20" fmla="+- G19 5400 0"/>
                  <a:gd name="G21" fmla="cos G20 7802764"/>
                  <a:gd name="G22" fmla="sin G20 7802764"/>
                  <a:gd name="G23" fmla="+- G21 10800 0"/>
                  <a:gd name="G24" fmla="+- G12 G23 G22"/>
                  <a:gd name="G25" fmla="+- G22 G23 G11"/>
                  <a:gd name="G26" fmla="cos 10800 7802764"/>
                  <a:gd name="G27" fmla="sin 10800 7802764"/>
                  <a:gd name="G28" fmla="cos 7261 7802764"/>
                  <a:gd name="G29" fmla="sin 7261 7802764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0969111"/>
                  <a:gd name="G36" fmla="sin G34 10969111"/>
                  <a:gd name="G37" fmla="+/ 10969111 7802764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7261 G39"/>
                  <a:gd name="G43" fmla="sin 7261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9449 w 21600"/>
                  <a:gd name="T5" fmla="*/ 4333 h 21600"/>
                  <a:gd name="T6" fmla="*/ 1987 w 21600"/>
                  <a:gd name="T7" fmla="*/ 12773 h 21600"/>
                  <a:gd name="T8" fmla="*/ 16615 w 21600"/>
                  <a:gd name="T9" fmla="*/ 6452 h 21600"/>
                  <a:gd name="T10" fmla="*/ 4242 w 21600"/>
                  <a:gd name="T11" fmla="*/ 22600 h 21600"/>
                  <a:gd name="T12" fmla="*/ 2505 w 21600"/>
                  <a:gd name="T13" fmla="*/ 16523 h 21600"/>
                  <a:gd name="T14" fmla="*/ 8584 w 21600"/>
                  <a:gd name="T15" fmla="*/ 14786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7273" y="17146"/>
                    </a:moveTo>
                    <a:cubicBezTo>
                      <a:pt x="8351" y="17746"/>
                      <a:pt x="9565" y="18061"/>
                      <a:pt x="10800" y="18061"/>
                    </a:cubicBezTo>
                    <a:cubicBezTo>
                      <a:pt x="14810" y="18061"/>
                      <a:pt x="18061" y="14810"/>
                      <a:pt x="18061" y="10800"/>
                    </a:cubicBezTo>
                    <a:cubicBezTo>
                      <a:pt x="18061" y="6789"/>
                      <a:pt x="14810" y="3539"/>
                      <a:pt x="10800" y="3539"/>
                    </a:cubicBezTo>
                    <a:cubicBezTo>
                      <a:pt x="6789" y="3539"/>
                      <a:pt x="3539" y="6789"/>
                      <a:pt x="3539" y="10800"/>
                    </a:cubicBezTo>
                    <a:cubicBezTo>
                      <a:pt x="3538" y="11333"/>
                      <a:pt x="3597" y="11866"/>
                      <a:pt x="3714" y="12386"/>
                    </a:cubicBezTo>
                    <a:lnTo>
                      <a:pt x="261" y="13160"/>
                    </a:lnTo>
                    <a:cubicBezTo>
                      <a:pt x="87" y="12385"/>
                      <a:pt x="0" y="1159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8964" y="21600"/>
                      <a:pt x="7158" y="21132"/>
                      <a:pt x="5554" y="20240"/>
                    </a:cubicBezTo>
                    <a:lnTo>
                      <a:pt x="4242" y="22600"/>
                    </a:lnTo>
                    <a:lnTo>
                      <a:pt x="2505" y="16523"/>
                    </a:lnTo>
                    <a:lnTo>
                      <a:pt x="8584" y="14786"/>
                    </a:lnTo>
                    <a:lnTo>
                      <a:pt x="7273" y="17146"/>
                    </a:lnTo>
                    <a:close/>
                  </a:path>
                </a:pathLst>
              </a:custGeom>
              <a:solidFill>
                <a:schemeClr val="accent1"/>
              </a:solidFill>
              <a:ln w="31750" algn="ctr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327685" name="Group 12"/>
          <p:cNvGrpSpPr>
            <a:grpSpLocks noChangeAspect="1"/>
          </p:cNvGrpSpPr>
          <p:nvPr/>
        </p:nvGrpSpPr>
        <p:grpSpPr bwMode="auto">
          <a:xfrm>
            <a:off x="1706563" y="4518025"/>
            <a:ext cx="2538412" cy="1276350"/>
            <a:chOff x="576" y="2919"/>
            <a:chExt cx="1775" cy="892"/>
          </a:xfrm>
        </p:grpSpPr>
        <p:sp>
          <p:nvSpPr>
            <p:cNvPr id="327698" name="AutoShape 13"/>
            <p:cNvSpPr>
              <a:spLocks noChangeAspect="1" noChangeArrowheads="1"/>
            </p:cNvSpPr>
            <p:nvPr/>
          </p:nvSpPr>
          <p:spPr bwMode="auto">
            <a:xfrm>
              <a:off x="576" y="3434"/>
              <a:ext cx="579" cy="32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31750">
              <a:solidFill>
                <a:srgbClr val="006CD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9" name="AutoShape 14"/>
            <p:cNvSpPr>
              <a:spLocks noChangeAspect="1" noChangeArrowheads="1"/>
            </p:cNvSpPr>
            <p:nvPr/>
          </p:nvSpPr>
          <p:spPr bwMode="auto">
            <a:xfrm>
              <a:off x="772" y="3172"/>
              <a:ext cx="579" cy="32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31750">
              <a:solidFill>
                <a:srgbClr val="006CD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0" name="AutoShape 15"/>
            <p:cNvSpPr>
              <a:spLocks noChangeAspect="1" noChangeArrowheads="1"/>
            </p:cNvSpPr>
            <p:nvPr/>
          </p:nvSpPr>
          <p:spPr bwMode="auto">
            <a:xfrm>
              <a:off x="627" y="2919"/>
              <a:ext cx="579" cy="326"/>
            </a:xfrm>
            <a:prstGeom prst="cube">
              <a:avLst>
                <a:gd name="adj" fmla="val 25000"/>
              </a:avLst>
            </a:prstGeom>
            <a:solidFill>
              <a:srgbClr val="99CCFF"/>
            </a:solidFill>
            <a:ln w="31750">
              <a:solidFill>
                <a:srgbClr val="006CD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01" name="Text Box 16"/>
            <p:cNvSpPr txBox="1">
              <a:spLocks noChangeAspect="1" noChangeArrowheads="1"/>
            </p:cNvSpPr>
            <p:nvPr/>
          </p:nvSpPr>
          <p:spPr bwMode="auto">
            <a:xfrm>
              <a:off x="1267" y="3427"/>
              <a:ext cx="1084" cy="384"/>
            </a:xfrm>
            <a:prstGeom prst="rect">
              <a:avLst/>
            </a:prstGeom>
            <a:noFill/>
            <a:ln w="317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latin typeface="Arial Narrow" pitchFamily="34" charset="0"/>
                </a:rPr>
                <a:t>Release Backlog </a:t>
              </a:r>
            </a:p>
            <a:p>
              <a:endParaRPr lang="en-US" sz="1400">
                <a:latin typeface="Arial Narrow" pitchFamily="34" charset="0"/>
              </a:endParaRPr>
            </a:p>
          </p:txBody>
        </p:sp>
      </p:grpSp>
      <p:grpSp>
        <p:nvGrpSpPr>
          <p:cNvPr id="327686" name="Group 18"/>
          <p:cNvGrpSpPr>
            <a:grpSpLocks noChangeAspect="1"/>
          </p:cNvGrpSpPr>
          <p:nvPr/>
        </p:nvGrpSpPr>
        <p:grpSpPr bwMode="auto">
          <a:xfrm>
            <a:off x="4111625" y="4062413"/>
            <a:ext cx="806450" cy="600075"/>
            <a:chOff x="2550" y="2556"/>
            <a:chExt cx="810" cy="602"/>
          </a:xfrm>
        </p:grpSpPr>
        <p:sp>
          <p:nvSpPr>
            <p:cNvPr id="327694" name="AutoShape 19"/>
            <p:cNvSpPr>
              <a:spLocks noChangeAspect="1" noChangeArrowheads="1"/>
            </p:cNvSpPr>
            <p:nvPr/>
          </p:nvSpPr>
          <p:spPr bwMode="auto">
            <a:xfrm>
              <a:off x="2688" y="2830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5" name="AutoShape 20"/>
            <p:cNvSpPr>
              <a:spLocks noChangeAspect="1" noChangeArrowheads="1"/>
            </p:cNvSpPr>
            <p:nvPr/>
          </p:nvSpPr>
          <p:spPr bwMode="auto">
            <a:xfrm>
              <a:off x="2642" y="2739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6" name="AutoShape 21"/>
            <p:cNvSpPr>
              <a:spLocks noChangeAspect="1" noChangeArrowheads="1"/>
            </p:cNvSpPr>
            <p:nvPr/>
          </p:nvSpPr>
          <p:spPr bwMode="auto">
            <a:xfrm>
              <a:off x="2596" y="2648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697" name="AutoShape 22"/>
            <p:cNvSpPr>
              <a:spLocks noChangeAspect="1" noChangeArrowheads="1"/>
            </p:cNvSpPr>
            <p:nvPr/>
          </p:nvSpPr>
          <p:spPr bwMode="auto">
            <a:xfrm>
              <a:off x="2550" y="2556"/>
              <a:ext cx="672" cy="328"/>
            </a:xfrm>
            <a:prstGeom prst="cube">
              <a:avLst>
                <a:gd name="adj" fmla="val 81991"/>
              </a:avLst>
            </a:prstGeom>
            <a:solidFill>
              <a:srgbClr val="CCFFFF"/>
            </a:solidFill>
            <a:ln w="31750">
              <a:solidFill>
                <a:srgbClr val="3366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0839" name="AutoShape 23"/>
          <p:cNvSpPr>
            <a:spLocks noChangeAspect="1" noChangeArrowheads="1"/>
          </p:cNvSpPr>
          <p:nvPr/>
        </p:nvSpPr>
        <p:spPr bwMode="auto">
          <a:xfrm>
            <a:off x="3082925" y="4002088"/>
            <a:ext cx="960438" cy="684212"/>
          </a:xfrm>
          <a:prstGeom prst="rightArrow">
            <a:avLst>
              <a:gd name="adj1" fmla="val 50000"/>
              <a:gd name="adj2" fmla="val 35093"/>
            </a:avLst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688" name="Text Box 24"/>
          <p:cNvSpPr txBox="1">
            <a:spLocks noChangeAspect="1" noChangeArrowheads="1"/>
          </p:cNvSpPr>
          <p:nvPr/>
        </p:nvSpPr>
        <p:spPr bwMode="auto">
          <a:xfrm>
            <a:off x="3708400" y="3592513"/>
            <a:ext cx="1300163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>
                <a:latin typeface="Arial Narrow" pitchFamily="34" charset="0"/>
              </a:rPr>
              <a:t>Backlog tasks</a:t>
            </a:r>
          </a:p>
        </p:txBody>
      </p:sp>
      <p:sp>
        <p:nvSpPr>
          <p:cNvPr id="290842" name="AutoShape 26"/>
          <p:cNvSpPr>
            <a:spLocks noChangeAspect="1" noChangeArrowheads="1"/>
          </p:cNvSpPr>
          <p:nvPr/>
        </p:nvSpPr>
        <p:spPr bwMode="auto">
          <a:xfrm>
            <a:off x="6184900" y="4021138"/>
            <a:ext cx="1039813" cy="684212"/>
          </a:xfrm>
          <a:prstGeom prst="rightArrow">
            <a:avLst>
              <a:gd name="adj1" fmla="val 50000"/>
              <a:gd name="adj2" fmla="val 37993"/>
            </a:avLst>
          </a:prstGeom>
          <a:solidFill>
            <a:schemeClr val="accent1"/>
          </a:solidFill>
          <a:ln w="3175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7690" name="AutoShape 27"/>
          <p:cNvSpPr>
            <a:spLocks noChangeAspect="1" noChangeArrowheads="1"/>
          </p:cNvSpPr>
          <p:nvPr/>
        </p:nvSpPr>
        <p:spPr bwMode="auto">
          <a:xfrm>
            <a:off x="7375525" y="4051300"/>
            <a:ext cx="1003300" cy="56515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691" name="Text Box 28"/>
          <p:cNvSpPr txBox="1">
            <a:spLocks noChangeAspect="1" noChangeArrowheads="1"/>
          </p:cNvSpPr>
          <p:nvPr/>
        </p:nvSpPr>
        <p:spPr bwMode="auto">
          <a:xfrm>
            <a:off x="7051675" y="4751388"/>
            <a:ext cx="1863725" cy="58102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i="1">
                <a:latin typeface="Arial Narrow" pitchFamily="34" charset="0"/>
              </a:rPr>
              <a:t>Potentially Shippable</a:t>
            </a:r>
          </a:p>
          <a:p>
            <a:pPr algn="ctr"/>
            <a:r>
              <a:rPr lang="en-US" sz="1600" b="1" i="1">
                <a:latin typeface="Arial Narrow" pitchFamily="34" charset="0"/>
              </a:rPr>
              <a:t>Product Increment</a:t>
            </a:r>
          </a:p>
        </p:txBody>
      </p:sp>
      <p:sp>
        <p:nvSpPr>
          <p:cNvPr id="327692" name="AutoShape 31"/>
          <p:cNvSpPr>
            <a:spLocks noChangeAspect="1" noChangeArrowheads="1"/>
          </p:cNvSpPr>
          <p:nvPr/>
        </p:nvSpPr>
        <p:spPr bwMode="auto">
          <a:xfrm>
            <a:off x="1968500" y="4162425"/>
            <a:ext cx="1017588" cy="465138"/>
          </a:xfrm>
          <a:prstGeom prst="cube">
            <a:avLst>
              <a:gd name="adj" fmla="val 25000"/>
            </a:avLst>
          </a:prstGeom>
          <a:solidFill>
            <a:srgbClr val="FF7C80"/>
          </a:solidFill>
          <a:ln w="31750">
            <a:solidFill>
              <a:srgbClr val="3366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693" name="Text Box 32"/>
          <p:cNvSpPr txBox="1">
            <a:spLocks noChangeAspect="1" noChangeArrowheads="1"/>
          </p:cNvSpPr>
          <p:nvPr/>
        </p:nvSpPr>
        <p:spPr bwMode="auto">
          <a:xfrm>
            <a:off x="461963" y="3659188"/>
            <a:ext cx="2227262" cy="33655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latin typeface="Arial Narrow" pitchFamily="34" charset="0"/>
              </a:rPr>
              <a:t>Iteration Backlog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5350" y="161925"/>
            <a:ext cx="7772400" cy="1470025"/>
          </a:xfrm>
        </p:spPr>
        <p:txBody>
          <a:bodyPr/>
          <a:lstStyle/>
          <a:p>
            <a:r>
              <a:rPr lang="en-US" smtClean="0"/>
              <a:t>Backlogs and Planning</a:t>
            </a:r>
          </a:p>
        </p:txBody>
      </p:sp>
      <p:sp>
        <p:nvSpPr>
          <p:cNvPr id="32973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29731" name="Picture 4" descr="p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048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732" name="Picture 4" descr="MPj039935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45720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5100"/>
            <a:ext cx="8261350" cy="863600"/>
          </a:xfrm>
        </p:spPr>
        <p:txBody>
          <a:bodyPr/>
          <a:lstStyle/>
          <a:p>
            <a:r>
              <a:rPr lang="en-US" smtClean="0"/>
              <a:t>Backlog is a set of “Stories”</a:t>
            </a:r>
          </a:p>
        </p:txBody>
      </p:sp>
      <p:pic>
        <p:nvPicPr>
          <p:cNvPr id="331778" name="Picture 8"/>
          <p:cNvPicPr>
            <a:picLocks noChangeAspect="1" noChangeArrowheads="1"/>
          </p:cNvPicPr>
          <p:nvPr/>
        </p:nvPicPr>
        <p:blipFill>
          <a:blip r:embed="rId3" cstate="print"/>
          <a:srcRect l="1576" t="11920" r="2910" b="20233"/>
          <a:stretch>
            <a:fillRect/>
          </a:stretch>
        </p:blipFill>
        <p:spPr bwMode="auto">
          <a:xfrm>
            <a:off x="885825" y="1204913"/>
            <a:ext cx="3609975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2175"/>
            <a:ext cx="915035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3863" y="165100"/>
            <a:ext cx="8261350" cy="863600"/>
          </a:xfrm>
        </p:spPr>
        <p:txBody>
          <a:bodyPr/>
          <a:lstStyle/>
          <a:p>
            <a:r>
              <a:rPr lang="en-US" smtClean="0"/>
              <a:t>Backlog is a set of “Stories”</a:t>
            </a:r>
          </a:p>
        </p:txBody>
      </p:sp>
      <p:pic>
        <p:nvPicPr>
          <p:cNvPr id="333827" name="Picture 4"/>
          <p:cNvPicPr>
            <a:picLocks noChangeAspect="1" noChangeArrowheads="1"/>
          </p:cNvPicPr>
          <p:nvPr/>
        </p:nvPicPr>
        <p:blipFill>
          <a:blip r:embed="rId4" cstate="print"/>
          <a:srcRect l="1576" t="11920" r="2910" b="20233"/>
          <a:stretch>
            <a:fillRect/>
          </a:stretch>
        </p:blipFill>
        <p:spPr bwMode="auto">
          <a:xfrm>
            <a:off x="885825" y="1204913"/>
            <a:ext cx="3609975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3828" name="Picture 5"/>
          <p:cNvPicPr>
            <a:picLocks noChangeAspect="1" noChangeArrowheads="1"/>
          </p:cNvPicPr>
          <p:nvPr/>
        </p:nvPicPr>
        <p:blipFill>
          <a:blip r:embed="rId5" cstate="print"/>
          <a:srcRect l="2061" t="11238" r="2788" b="19234"/>
          <a:stretch>
            <a:fillRect/>
          </a:stretch>
        </p:blipFill>
        <p:spPr bwMode="auto">
          <a:xfrm>
            <a:off x="4994275" y="1163638"/>
            <a:ext cx="3602038" cy="203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DS">
  <a:themeElements>
    <a:clrScheme name="Internal_temp1c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C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2D8A"/>
      </a:accent6>
      <a:hlink>
        <a:srgbClr val="FFCC00"/>
      </a:hlink>
      <a:folHlink>
        <a:srgbClr val="99CC00"/>
      </a:folHlink>
    </a:clrScheme>
    <a:fontScheme name="Internal_temp1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nal_temp1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l_temp1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l_temp1c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C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2D8A"/>
      </a:accent6>
      <a:hlink>
        <a:srgbClr val="FFCC00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3_Custom Design 1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C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AAA"/>
      </a:accent5>
      <a:accent6>
        <a:srgbClr val="2D2D8A"/>
      </a:accent6>
      <a:hlink>
        <a:srgbClr val="FFCC00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FFC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09Template_White_Bkgrnd_Externa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693"/>
      </a:lt2>
      <a:accent1>
        <a:srgbClr val="CE1126"/>
      </a:accent1>
      <a:accent2>
        <a:srgbClr val="2E3C48"/>
      </a:accent2>
      <a:accent3>
        <a:srgbClr val="FFFFFF"/>
      </a:accent3>
      <a:accent4>
        <a:srgbClr val="000000"/>
      </a:accent4>
      <a:accent5>
        <a:srgbClr val="E3AAAC"/>
      </a:accent5>
      <a:accent6>
        <a:srgbClr val="293540"/>
      </a:accent6>
      <a:hlink>
        <a:srgbClr val="8F9D05"/>
      </a:hlink>
      <a:folHlink>
        <a:srgbClr val="C67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6CAF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8F9D0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E7B900"/>
        </a:accent6>
        <a:hlink>
          <a:srgbClr val="8F9D05"/>
        </a:hlink>
        <a:folHlink>
          <a:srgbClr val="C67F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1126"/>
        </a:accent1>
        <a:accent2>
          <a:srgbClr val="919693"/>
        </a:accent2>
        <a:accent3>
          <a:srgbClr val="FFFFFF"/>
        </a:accent3>
        <a:accent4>
          <a:srgbClr val="000000"/>
        </a:accent4>
        <a:accent5>
          <a:srgbClr val="E3AAAC"/>
        </a:accent5>
        <a:accent6>
          <a:srgbClr val="838785"/>
        </a:accent6>
        <a:hlink>
          <a:srgbClr val="8F9D05"/>
        </a:hlink>
        <a:folHlink>
          <a:srgbClr val="C67F0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DEDS</Template>
  <TotalTime>1959</TotalTime>
  <Words>281</Words>
  <Application>Microsoft Office PowerPoint</Application>
  <PresentationFormat>On-screen Show (4:3)</PresentationFormat>
  <Paragraphs>79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DEDS</vt:lpstr>
      <vt:lpstr>2_Custom Design</vt:lpstr>
      <vt:lpstr>3_Custom Design</vt:lpstr>
      <vt:lpstr>2009Template_White_Bkgrnd_External</vt:lpstr>
      <vt:lpstr>HiJaak</vt:lpstr>
      <vt:lpstr>Agile Development @ Landmark</vt:lpstr>
      <vt:lpstr>The Idealized Waterfall</vt:lpstr>
      <vt:lpstr>Hurricane Rita</vt:lpstr>
      <vt:lpstr>Hurricane Rita</vt:lpstr>
      <vt:lpstr>Slide 5</vt:lpstr>
      <vt:lpstr>Scrum in a Nutshell </vt:lpstr>
      <vt:lpstr>Backlogs and Planning</vt:lpstr>
      <vt:lpstr>Backlog is a set of “Stories”</vt:lpstr>
      <vt:lpstr>Backlog is a set of “Stories”</vt:lpstr>
      <vt:lpstr>Daily Standup</vt:lpstr>
      <vt:lpstr>3 questions for the Daily Standup</vt:lpstr>
      <vt:lpstr>Tracking Progress</vt:lpstr>
      <vt:lpstr>Burndown Chart</vt:lpstr>
      <vt:lpstr>Depth vs. Days</vt:lpstr>
      <vt:lpstr>Designing Quality into the Solution</vt:lpstr>
      <vt:lpstr>Uncertainty</vt:lpstr>
      <vt:lpstr>Uncertainty</vt:lpstr>
      <vt:lpstr>Uncertainty</vt:lpstr>
      <vt:lpstr>Uncertainty</vt:lpstr>
      <vt:lpstr>Uncertainty</vt:lpstr>
      <vt:lpstr>Uncertainty</vt:lpstr>
      <vt:lpstr>Uncertainty</vt:lpstr>
      <vt:lpstr>Uncertainty</vt:lpstr>
      <vt:lpstr>Geosteering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Landmark and a search for a web strategy</dc:title>
  <dc:creator>Robert Kellogg</dc:creator>
  <cp:lastModifiedBy>HBL4052</cp:lastModifiedBy>
  <cp:revision>55</cp:revision>
  <dcterms:created xsi:type="dcterms:W3CDTF">2009-09-29T20:14:20Z</dcterms:created>
  <dcterms:modified xsi:type="dcterms:W3CDTF">2010-05-07T15:05:00Z</dcterms:modified>
</cp:coreProperties>
</file>