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5"/>
  </p:notesMasterIdLst>
  <p:handoutMasterIdLst>
    <p:handoutMasterId r:id="rId66"/>
  </p:handoutMasterIdLst>
  <p:sldIdLst>
    <p:sldId id="336" r:id="rId2"/>
    <p:sldId id="505" r:id="rId3"/>
    <p:sldId id="504" r:id="rId4"/>
    <p:sldId id="450" r:id="rId5"/>
    <p:sldId id="515" r:id="rId6"/>
    <p:sldId id="516" r:id="rId7"/>
    <p:sldId id="371" r:id="rId8"/>
    <p:sldId id="340" r:id="rId9"/>
    <p:sldId id="441" r:id="rId10"/>
    <p:sldId id="384" r:id="rId11"/>
    <p:sldId id="385" r:id="rId12"/>
    <p:sldId id="386" r:id="rId13"/>
    <p:sldId id="387" r:id="rId14"/>
    <p:sldId id="388" r:id="rId15"/>
    <p:sldId id="389" r:id="rId16"/>
    <p:sldId id="417" r:id="rId17"/>
    <p:sldId id="506" r:id="rId18"/>
    <p:sldId id="471" r:id="rId19"/>
    <p:sldId id="487" r:id="rId20"/>
    <p:sldId id="507" r:id="rId21"/>
    <p:sldId id="508" r:id="rId22"/>
    <p:sldId id="488" r:id="rId23"/>
    <p:sldId id="489" r:id="rId24"/>
    <p:sldId id="490" r:id="rId25"/>
    <p:sldId id="495" r:id="rId26"/>
    <p:sldId id="496" r:id="rId27"/>
    <p:sldId id="472" r:id="rId28"/>
    <p:sldId id="470" r:id="rId29"/>
    <p:sldId id="491" r:id="rId30"/>
    <p:sldId id="492" r:id="rId31"/>
    <p:sldId id="421" r:id="rId32"/>
    <p:sldId id="469" r:id="rId33"/>
    <p:sldId id="466" r:id="rId34"/>
    <p:sldId id="476" r:id="rId35"/>
    <p:sldId id="481" r:id="rId36"/>
    <p:sldId id="465" r:id="rId37"/>
    <p:sldId id="464" r:id="rId38"/>
    <p:sldId id="463" r:id="rId39"/>
    <p:sldId id="462" r:id="rId40"/>
    <p:sldId id="461" r:id="rId41"/>
    <p:sldId id="459" r:id="rId42"/>
    <p:sldId id="460" r:id="rId43"/>
    <p:sldId id="416" r:id="rId44"/>
    <p:sldId id="3505" r:id="rId45"/>
    <p:sldId id="3506" r:id="rId46"/>
    <p:sldId id="3513" r:id="rId47"/>
    <p:sldId id="3516" r:id="rId48"/>
    <p:sldId id="3514" r:id="rId49"/>
    <p:sldId id="3518" r:id="rId50"/>
    <p:sldId id="3519" r:id="rId51"/>
    <p:sldId id="3515" r:id="rId52"/>
    <p:sldId id="3520" r:id="rId53"/>
    <p:sldId id="3521" r:id="rId54"/>
    <p:sldId id="3523" r:id="rId55"/>
    <p:sldId id="3524" r:id="rId56"/>
    <p:sldId id="412" r:id="rId57"/>
    <p:sldId id="413" r:id="rId58"/>
    <p:sldId id="477" r:id="rId59"/>
    <p:sldId id="334" r:id="rId60"/>
    <p:sldId id="3526" r:id="rId61"/>
    <p:sldId id="3527" r:id="rId62"/>
    <p:sldId id="514" r:id="rId63"/>
    <p:sldId id="365" r:id="rId64"/>
  </p:sldIdLst>
  <p:sldSz cx="9144000" cy="6858000" type="screen4x3"/>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B4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41" autoAdjust="0"/>
    <p:restoredTop sz="95262" autoAdjust="0"/>
  </p:normalViewPr>
  <p:slideViewPr>
    <p:cSldViewPr snapToGrid="0">
      <p:cViewPr varScale="1">
        <p:scale>
          <a:sx n="71" d="100"/>
          <a:sy n="71" d="100"/>
        </p:scale>
        <p:origin x="1325" y="67"/>
      </p:cViewPr>
      <p:guideLst/>
    </p:cSldViewPr>
  </p:slideViewPr>
  <p:outlineViewPr>
    <p:cViewPr>
      <p:scale>
        <a:sx n="33" d="100"/>
        <a:sy n="33" d="100"/>
      </p:scale>
      <p:origin x="0" y="-1469"/>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68899" cy="3554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317479" y="0"/>
            <a:ext cx="4068899" cy="355484"/>
          </a:xfrm>
          <a:prstGeom prst="rect">
            <a:avLst/>
          </a:prstGeom>
        </p:spPr>
        <p:txBody>
          <a:bodyPr vert="horz" lIns="91440" tIns="45720" rIns="91440" bIns="45720" rtlCol="0"/>
          <a:lstStyle>
            <a:lvl1pPr algn="r">
              <a:defRPr sz="1200"/>
            </a:lvl1pPr>
          </a:lstStyle>
          <a:p>
            <a:fld id="{7DB8E70B-7636-41C2-8606-513A963ECE5B}" type="datetimeFigureOut">
              <a:rPr lang="en-US" smtClean="0"/>
              <a:t>2/20/2020</a:t>
            </a:fld>
            <a:endParaRPr lang="en-US"/>
          </a:p>
        </p:txBody>
      </p:sp>
      <p:sp>
        <p:nvSpPr>
          <p:cNvPr id="4" name="Footer Placeholder 3"/>
          <p:cNvSpPr>
            <a:spLocks noGrp="1"/>
          </p:cNvSpPr>
          <p:nvPr>
            <p:ph type="ftr" sz="quarter" idx="2"/>
          </p:nvPr>
        </p:nvSpPr>
        <p:spPr>
          <a:xfrm>
            <a:off x="1" y="6746991"/>
            <a:ext cx="4068899" cy="35548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317479" y="6746991"/>
            <a:ext cx="4068899" cy="355484"/>
          </a:xfrm>
          <a:prstGeom prst="rect">
            <a:avLst/>
          </a:prstGeom>
        </p:spPr>
        <p:txBody>
          <a:bodyPr vert="horz" lIns="91440" tIns="45720" rIns="91440" bIns="45720" rtlCol="0" anchor="b"/>
          <a:lstStyle>
            <a:lvl1pPr algn="r">
              <a:defRPr sz="1200"/>
            </a:lvl1pPr>
          </a:lstStyle>
          <a:p>
            <a:fld id="{72935830-03F7-4F81-A865-C039370F89C7}" type="slidenum">
              <a:rPr lang="en-US" smtClean="0"/>
              <a:t>‹#›</a:t>
            </a:fld>
            <a:endParaRPr lang="en-US"/>
          </a:p>
        </p:txBody>
      </p:sp>
    </p:spTree>
    <p:extLst>
      <p:ext uri="{BB962C8B-B14F-4D97-AF65-F5344CB8AC3E}">
        <p14:creationId xmlns:p14="http://schemas.microsoft.com/office/powerpoint/2010/main" val="34586152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68339" cy="356357"/>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5317964" y="0"/>
            <a:ext cx="4068339" cy="356357"/>
          </a:xfrm>
          <a:prstGeom prst="rect">
            <a:avLst/>
          </a:prstGeom>
        </p:spPr>
        <p:txBody>
          <a:bodyPr vert="horz" lIns="94229" tIns="47114" rIns="94229" bIns="47114" rtlCol="0"/>
          <a:lstStyle>
            <a:lvl1pPr algn="r">
              <a:defRPr sz="1200"/>
            </a:lvl1pPr>
          </a:lstStyle>
          <a:p>
            <a:fld id="{224FE758-00BC-4C5D-BAC9-B0DF6CA916E9}" type="datetimeFigureOut">
              <a:rPr lang="en-US" smtClean="0"/>
              <a:t>2/20/2020</a:t>
            </a:fld>
            <a:endParaRPr lang="en-US"/>
          </a:p>
        </p:txBody>
      </p:sp>
      <p:sp>
        <p:nvSpPr>
          <p:cNvPr id="4" name="Slide Image Placeholder 3"/>
          <p:cNvSpPr>
            <a:spLocks noGrp="1" noRot="1" noChangeAspect="1"/>
          </p:cNvSpPr>
          <p:nvPr>
            <p:ph type="sldImg" idx="2"/>
          </p:nvPr>
        </p:nvSpPr>
        <p:spPr>
          <a:xfrm>
            <a:off x="3095625" y="887413"/>
            <a:ext cx="3197225" cy="2397125"/>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938848" y="3418066"/>
            <a:ext cx="7510780" cy="2796600"/>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746119"/>
            <a:ext cx="4068339" cy="356356"/>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5317964" y="6746119"/>
            <a:ext cx="4068339" cy="356356"/>
          </a:xfrm>
          <a:prstGeom prst="rect">
            <a:avLst/>
          </a:prstGeom>
        </p:spPr>
        <p:txBody>
          <a:bodyPr vert="horz" lIns="94229" tIns="47114" rIns="94229" bIns="47114" rtlCol="0" anchor="b"/>
          <a:lstStyle>
            <a:lvl1pPr algn="r">
              <a:defRPr sz="1200"/>
            </a:lvl1pPr>
          </a:lstStyle>
          <a:p>
            <a:fld id="{22A4E5EC-1DC5-4063-8E0F-0FFFEE5AF847}" type="slidenum">
              <a:rPr lang="en-US" smtClean="0"/>
              <a:t>‹#›</a:t>
            </a:fld>
            <a:endParaRPr lang="en-US"/>
          </a:p>
        </p:txBody>
      </p:sp>
    </p:spTree>
    <p:extLst>
      <p:ext uri="{BB962C8B-B14F-4D97-AF65-F5344CB8AC3E}">
        <p14:creationId xmlns:p14="http://schemas.microsoft.com/office/powerpoint/2010/main" val="25963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894D0A5C-6B8D-8740-ACDD-A40F7FCA9420}" type="slidenum">
              <a:rPr lang="en-US" smtClean="0"/>
              <a:pPr/>
              <a:t>2</a:t>
            </a:fld>
            <a:endParaRPr lang="en-US" dirty="0"/>
          </a:p>
        </p:txBody>
      </p:sp>
    </p:spTree>
    <p:extLst>
      <p:ext uri="{BB962C8B-B14F-4D97-AF65-F5344CB8AC3E}">
        <p14:creationId xmlns:p14="http://schemas.microsoft.com/office/powerpoint/2010/main" val="1941406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teaching</a:t>
            </a:r>
            <a:r>
              <a:rPr lang="en-US" baseline="0" dirty="0"/>
              <a:t> in Bruce Lee’s philosophy adapted from Taoism, is</a:t>
            </a:r>
            <a:r>
              <a:rPr lang="en-US" dirty="0"/>
              <a:t> "to be like water". Water flows around the rock. The rock represents resistance - in fighting, the resistance is from the opponent. In Kanban, the rock</a:t>
            </a:r>
            <a:r>
              <a:rPr lang="en-US" baseline="0" dirty="0"/>
              <a:t> represents resistance to change.</a:t>
            </a:r>
            <a:endParaRPr lang="en-US" dirty="0"/>
          </a:p>
          <a:p>
            <a:endParaRPr lang="en-US" dirty="0"/>
          </a:p>
        </p:txBody>
      </p:sp>
      <p:sp>
        <p:nvSpPr>
          <p:cNvPr id="4" name="Slide Number Placeholder 3"/>
          <p:cNvSpPr>
            <a:spLocks noGrp="1"/>
          </p:cNvSpPr>
          <p:nvPr>
            <p:ph type="sldNum" sz="quarter" idx="10"/>
          </p:nvPr>
        </p:nvSpPr>
        <p:spPr/>
        <p:txBody>
          <a:bodyPr/>
          <a:lstStyle/>
          <a:p>
            <a:fld id="{508706F5-0F43-43DB-97D3-52E67ABC6ECF}" type="slidenum">
              <a:rPr lang="en-US" smtClean="0"/>
              <a:pPr/>
              <a:t>25</a:t>
            </a:fld>
            <a:endParaRPr lang="en-US"/>
          </a:p>
        </p:txBody>
      </p:sp>
    </p:spTree>
    <p:extLst>
      <p:ext uri="{BB962C8B-B14F-4D97-AF65-F5344CB8AC3E}">
        <p14:creationId xmlns:p14="http://schemas.microsoft.com/office/powerpoint/2010/main" val="3539650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5625" y="887413"/>
            <a:ext cx="3197225" cy="2397125"/>
          </a:xfrm>
        </p:spPr>
      </p:sp>
      <p:sp>
        <p:nvSpPr>
          <p:cNvPr id="3" name="Notes Placeholder 2"/>
          <p:cNvSpPr>
            <a:spLocks noGrp="1"/>
          </p:cNvSpPr>
          <p:nvPr>
            <p:ph type="body" idx="1"/>
          </p:nvPr>
        </p:nvSpPr>
        <p:spPr/>
        <p:txBody>
          <a:bodyPr/>
          <a:lstStyle/>
          <a:p>
            <a:r>
              <a:rPr lang="en-US" dirty="0"/>
              <a:t>The Kanban Method helps you manage the work you do now, so that you</a:t>
            </a:r>
            <a:r>
              <a:rPr lang="en-US" baseline="0" dirty="0"/>
              <a:t> can improve the way you deliver and evolve your business to better suit your customers.</a:t>
            </a:r>
          </a:p>
          <a:p>
            <a:endParaRPr lang="en-US" baseline="0" dirty="0"/>
          </a:p>
          <a:p>
            <a:r>
              <a:rPr lang="en-US" b="0" baseline="0" dirty="0"/>
              <a:t>You can easily involve the audience here by asking them to gather correct and wrong statements about Kanban. You might do some myth-busting here ;)</a:t>
            </a:r>
          </a:p>
          <a:p>
            <a:r>
              <a:rPr lang="en-US" b="0" baseline="0" dirty="0"/>
              <a:t>TBR-option: Prepare statements on cards and hand out to groups of students. Let them sort into “true” and “false”, let them discuss. Show the slide as a debrief.</a:t>
            </a:r>
            <a:endParaRPr lang="en-US" b="0" dirty="0"/>
          </a:p>
        </p:txBody>
      </p:sp>
      <p:sp>
        <p:nvSpPr>
          <p:cNvPr id="4" name="Slide Number Placeholder 3"/>
          <p:cNvSpPr>
            <a:spLocks noGrp="1"/>
          </p:cNvSpPr>
          <p:nvPr>
            <p:ph type="sldNum" sz="quarter" idx="10"/>
          </p:nvPr>
        </p:nvSpPr>
        <p:spPr/>
        <p:txBody>
          <a:bodyPr/>
          <a:lstStyle/>
          <a:p>
            <a:pPr>
              <a:defRPr/>
            </a:pPr>
            <a:fld id="{8B953E72-4EE6-499B-9125-A3E491C481D8}" type="slidenum">
              <a:rPr lang="en-US" smtClean="0"/>
              <a:pPr>
                <a:defRPr/>
              </a:pPr>
              <a:t>27</a:t>
            </a:fld>
            <a:endParaRPr lang="en-US"/>
          </a:p>
        </p:txBody>
      </p:sp>
    </p:spTree>
    <p:extLst>
      <p:ext uri="{BB962C8B-B14F-4D97-AF65-F5344CB8AC3E}">
        <p14:creationId xmlns:p14="http://schemas.microsoft.com/office/powerpoint/2010/main" val="2792552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baseline="0" dirty="0"/>
              <a:t>Service delivery is a focus on providing a service for a customer.</a:t>
            </a:r>
          </a:p>
          <a:p>
            <a:endParaRPr lang="en-US" baseline="0" dirty="0"/>
          </a:p>
          <a:p>
            <a:r>
              <a:rPr lang="en-US" baseline="0" dirty="0"/>
              <a:t>Briefly explain the 3 service delivery principles. Reflect on the values embedded in these statements: customer focus; respect; understanding.</a:t>
            </a:r>
          </a:p>
          <a:p>
            <a:endParaRPr lang="en-US" baseline="0" dirty="0"/>
          </a:p>
          <a:p>
            <a:r>
              <a:rPr lang="en-US" dirty="0"/>
              <a:t>The Kanban Method</a:t>
            </a:r>
            <a:r>
              <a:rPr lang="en-US" baseline="0" dirty="0"/>
              <a:t> has 2 sets of principles: the service delivery principles; and the change management principles. </a:t>
            </a:r>
          </a:p>
          <a:p>
            <a:endParaRPr lang="en-US" baseline="0" dirty="0"/>
          </a:p>
          <a:p>
            <a:r>
              <a:rPr lang="en-US" baseline="0" dirty="0"/>
              <a:t>EKC full wording:</a:t>
            </a:r>
          </a:p>
          <a:p>
            <a:r>
              <a:rPr lang="de-DE" sz="1200" b="0" i="0" kern="1200" dirty="0" err="1">
                <a:solidFill>
                  <a:schemeClr val="tx1"/>
                </a:solidFill>
                <a:effectLst/>
                <a:latin typeface="Arial" charset="0"/>
                <a:ea typeface="+mn-ea"/>
                <a:cs typeface="+mn-cs"/>
              </a:rPr>
              <a:t>Any</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sizable</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organization</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is</a:t>
            </a:r>
            <a:r>
              <a:rPr lang="de-DE" sz="1200" b="0" i="0" kern="1200" dirty="0">
                <a:solidFill>
                  <a:schemeClr val="tx1"/>
                </a:solidFill>
                <a:effectLst/>
                <a:latin typeface="Arial" charset="0"/>
                <a:ea typeface="+mn-ea"/>
                <a:cs typeface="+mn-cs"/>
              </a:rPr>
              <a:t> a </a:t>
            </a:r>
            <a:r>
              <a:rPr lang="de-DE" sz="1200" b="0" i="0" kern="1200" dirty="0" err="1">
                <a:solidFill>
                  <a:schemeClr val="tx1"/>
                </a:solidFill>
                <a:effectLst/>
                <a:latin typeface="Arial" charset="0"/>
                <a:ea typeface="+mn-ea"/>
                <a:cs typeface="+mn-cs"/>
              </a:rPr>
              <a:t>network</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of</a:t>
            </a:r>
            <a:r>
              <a:rPr lang="de-DE" sz="1200" b="0" i="0" kern="1200" dirty="0">
                <a:solidFill>
                  <a:schemeClr val="tx1"/>
                </a:solidFill>
                <a:effectLst/>
                <a:latin typeface="Arial" charset="0"/>
                <a:ea typeface="+mn-ea"/>
                <a:cs typeface="+mn-cs"/>
              </a:rPr>
              <a:t> interdependent </a:t>
            </a:r>
            <a:r>
              <a:rPr lang="de-DE" sz="1200" b="0" i="0" kern="1200" dirty="0" err="1">
                <a:solidFill>
                  <a:schemeClr val="tx1"/>
                </a:solidFill>
                <a:effectLst/>
                <a:latin typeface="Arial" charset="0"/>
                <a:ea typeface="+mn-ea"/>
                <a:cs typeface="+mn-cs"/>
              </a:rPr>
              <a:t>services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with</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policies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that</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drive</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its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behavior</a:t>
            </a:r>
            <a:r>
              <a:rPr lang="de-DE" sz="1200" b="0" i="0" kern="1200" dirty="0">
                <a:solidFill>
                  <a:schemeClr val="tx1"/>
                </a:solidFill>
                <a:effectLst/>
                <a:latin typeface="Arial" charset="0"/>
                <a:ea typeface="+mn-ea"/>
                <a:cs typeface="+mn-cs"/>
              </a:rPr>
              <a:t>. Kanban </a:t>
            </a:r>
            <a:r>
              <a:rPr lang="de-DE" sz="1200" b="0" i="0" kern="1200" dirty="0" err="1">
                <a:solidFill>
                  <a:schemeClr val="tx1"/>
                </a:solidFill>
                <a:effectLst/>
                <a:latin typeface="Arial" charset="0"/>
                <a:ea typeface="+mn-ea"/>
                <a:cs typeface="+mn-cs"/>
              </a:rPr>
              <a:t>acknowledges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this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with</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three</a:t>
            </a:r>
            <a:r>
              <a:rPr lang="de-DE" sz="1200" b="0" i="0" kern="1200" dirty="0">
                <a:solidFill>
                  <a:schemeClr val="tx1"/>
                </a:solidFill>
                <a:effectLst/>
                <a:latin typeface="Arial" charset="0"/>
                <a:ea typeface="+mn-ea"/>
                <a:cs typeface="+mn-cs"/>
              </a:rPr>
              <a:t> </a:t>
            </a:r>
            <a:r>
              <a:rPr lang="de-DE" sz="1200" b="0" i="1" kern="1200" dirty="0" err="1">
                <a:solidFill>
                  <a:schemeClr val="tx1"/>
                </a:solidFill>
                <a:effectLst/>
                <a:latin typeface="Arial" charset="0"/>
                <a:ea typeface="+mn-ea"/>
                <a:cs typeface="+mn-cs"/>
              </a:rPr>
              <a:t>service</a:t>
            </a:r>
            <a:r>
              <a:rPr lang="de-DE" sz="1200" b="0" i="1" kern="1200" dirty="0">
                <a:solidFill>
                  <a:schemeClr val="tx1"/>
                </a:solidFill>
                <a:effectLst/>
                <a:latin typeface="Arial" charset="0"/>
                <a:ea typeface="+mn-ea"/>
                <a:cs typeface="+mn-cs"/>
              </a:rPr>
              <a:t> </a:t>
            </a:r>
            <a:r>
              <a:rPr lang="de-DE" sz="1200" b="0" i="1" kern="1200" dirty="0" err="1">
                <a:solidFill>
                  <a:schemeClr val="tx1"/>
                </a:solidFill>
                <a:effectLst/>
                <a:latin typeface="Arial" charset="0"/>
                <a:ea typeface="+mn-ea"/>
                <a:cs typeface="+mn-cs"/>
              </a:rPr>
              <a:t>delivery</a:t>
            </a:r>
            <a:r>
              <a:rPr lang="de-DE" sz="1200" b="0" i="1" kern="1200" dirty="0">
                <a:solidFill>
                  <a:schemeClr val="tx1"/>
                </a:solidFill>
                <a:effectLst/>
                <a:latin typeface="Arial" charset="0"/>
                <a:ea typeface="+mn-ea"/>
                <a:cs typeface="+mn-cs"/>
              </a:rPr>
              <a:t> </a:t>
            </a:r>
            <a:r>
              <a:rPr lang="de-DE" sz="1200" b="0" i="1" kern="1200" dirty="0" err="1">
                <a:solidFill>
                  <a:schemeClr val="tx1"/>
                </a:solidFill>
                <a:effectLst/>
                <a:latin typeface="Arial" charset="0"/>
                <a:ea typeface="+mn-ea"/>
                <a:cs typeface="+mn-cs"/>
              </a:rPr>
              <a:t>principles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applicable</a:t>
            </a:r>
            <a:r>
              <a:rPr lang="de-DE" sz="1200" b="0" i="0" kern="1200" dirty="0">
                <a:solidFill>
                  <a:schemeClr val="tx1"/>
                </a:solidFill>
                <a:effectLst/>
                <a:latin typeface="Arial" charset="0"/>
                <a:ea typeface="+mn-ea"/>
                <a:cs typeface="+mn-cs"/>
              </a:rPr>
              <a:t> not just </a:t>
            </a:r>
            <a:r>
              <a:rPr lang="de-DE" sz="1200" b="0" i="0" kern="1200" dirty="0" err="1">
                <a:solidFill>
                  <a:schemeClr val="tx1"/>
                </a:solidFill>
                <a:effectLst/>
                <a:latin typeface="Arial" charset="0"/>
                <a:ea typeface="+mn-ea"/>
                <a:cs typeface="+mn-cs"/>
              </a:rPr>
              <a:t>to</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one</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service</a:t>
            </a:r>
            <a:r>
              <a:rPr lang="de-DE" sz="1200" b="0" i="0" kern="1200" dirty="0">
                <a:solidFill>
                  <a:schemeClr val="tx1"/>
                </a:solidFill>
                <a:effectLst/>
                <a:latin typeface="Arial" charset="0"/>
                <a:ea typeface="+mn-ea"/>
                <a:cs typeface="+mn-cs"/>
              </a:rPr>
              <a:t> but </a:t>
            </a:r>
            <a:r>
              <a:rPr lang="de-DE" sz="1200" b="0" i="0" kern="1200" dirty="0" err="1">
                <a:solidFill>
                  <a:schemeClr val="tx1"/>
                </a:solidFill>
                <a:effectLst/>
                <a:latin typeface="Arial" charset="0"/>
                <a:ea typeface="+mn-ea"/>
                <a:cs typeface="+mn-cs"/>
              </a:rPr>
              <a:t>to</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the</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whole</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network</a:t>
            </a:r>
            <a:r>
              <a:rPr lang="de-DE" sz="1200" b="0" i="0" kern="1200" dirty="0">
                <a:solidFill>
                  <a:schemeClr val="tx1"/>
                </a:solidFill>
                <a:effectLst/>
                <a:latin typeface="Arial" charset="0"/>
                <a:ea typeface="+mn-ea"/>
                <a:cs typeface="+mn-cs"/>
              </a:rPr>
              <a:t>:</a:t>
            </a:r>
          </a:p>
          <a:p>
            <a:r>
              <a:rPr lang="de-DE" sz="1200" b="0" i="0" kern="1200" dirty="0" err="1">
                <a:solidFill>
                  <a:schemeClr val="tx1"/>
                </a:solidFill>
                <a:effectLst/>
                <a:latin typeface="Arial" charset="0"/>
                <a:ea typeface="+mn-ea"/>
                <a:cs typeface="+mn-cs"/>
              </a:rPr>
              <a:t>Understand</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and</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focus</a:t>
            </a:r>
            <a:r>
              <a:rPr lang="de-DE" sz="1200" b="0" i="0" kern="1200" dirty="0">
                <a:solidFill>
                  <a:schemeClr val="tx1"/>
                </a:solidFill>
                <a:effectLst/>
                <a:latin typeface="Arial" charset="0"/>
                <a:ea typeface="+mn-ea"/>
                <a:cs typeface="+mn-cs"/>
              </a:rPr>
              <a:t> on </a:t>
            </a:r>
            <a:r>
              <a:rPr lang="de-DE" sz="1200" b="0" i="0" kern="1200" dirty="0" err="1">
                <a:solidFill>
                  <a:schemeClr val="tx1"/>
                </a:solidFill>
                <a:effectLst/>
                <a:latin typeface="Arial" charset="0"/>
                <a:ea typeface="+mn-ea"/>
                <a:cs typeface="+mn-cs"/>
              </a:rPr>
              <a:t>your</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customers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needs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and</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expectations</a:t>
            </a:r>
            <a:r>
              <a:rPr lang="de-DE" sz="1200" b="0" i="0" kern="1200" dirty="0">
                <a:solidFill>
                  <a:schemeClr val="tx1"/>
                </a:solidFill>
                <a:effectLst/>
                <a:latin typeface="Arial" charset="0"/>
                <a:ea typeface="+mn-ea"/>
                <a:cs typeface="+mn-cs"/>
              </a:rPr>
              <a:t>.</a:t>
            </a:r>
          </a:p>
          <a:p>
            <a:r>
              <a:rPr lang="de-DE" sz="1200" b="0" i="0" kern="1200" dirty="0">
                <a:solidFill>
                  <a:schemeClr val="tx1"/>
                </a:solidFill>
                <a:effectLst/>
                <a:latin typeface="Arial" charset="0"/>
                <a:ea typeface="+mn-ea"/>
                <a:cs typeface="+mn-cs"/>
              </a:rPr>
              <a:t>Manage </a:t>
            </a:r>
            <a:r>
              <a:rPr lang="de-DE" sz="1200" b="0" i="0" kern="1200" dirty="0" err="1">
                <a:solidFill>
                  <a:schemeClr val="tx1"/>
                </a:solidFill>
                <a:effectLst/>
                <a:latin typeface="Arial" charset="0"/>
                <a:ea typeface="+mn-ea"/>
                <a:cs typeface="+mn-cs"/>
              </a:rPr>
              <a:t>the</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work</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let</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people</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self-organize</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around</a:t>
            </a:r>
            <a:r>
              <a:rPr lang="de-DE" sz="1200" b="0" i="0" kern="1200" dirty="0">
                <a:solidFill>
                  <a:schemeClr val="tx1"/>
                </a:solidFill>
                <a:effectLst/>
                <a:latin typeface="Arial" charset="0"/>
                <a:ea typeface="+mn-ea"/>
                <a:cs typeface="+mn-cs"/>
              </a:rPr>
              <a:t> it. </a:t>
            </a:r>
            <a:r>
              <a:rPr lang="de-DE" sz="1200" b="0" i="1" kern="1200" dirty="0">
                <a:solidFill>
                  <a:schemeClr val="tx1"/>
                </a:solidFill>
                <a:effectLst/>
                <a:latin typeface="Arial" charset="0"/>
                <a:ea typeface="+mn-ea"/>
                <a:cs typeface="+mn-cs"/>
              </a:rPr>
              <a:t>(</a:t>
            </a:r>
            <a:r>
              <a:rPr lang="de-DE" sz="1200" b="0" i="1" kern="1200" dirty="0" err="1">
                <a:solidFill>
                  <a:schemeClr val="tx1"/>
                </a:solidFill>
                <a:effectLst/>
                <a:latin typeface="Arial" charset="0"/>
                <a:ea typeface="+mn-ea"/>
                <a:cs typeface="+mn-cs"/>
              </a:rPr>
              <a:t>or</a:t>
            </a:r>
            <a:r>
              <a:rPr lang="de-DE" sz="1200" b="0" i="1" kern="1200" dirty="0">
                <a:solidFill>
                  <a:schemeClr val="tx1"/>
                </a:solidFill>
                <a:effectLst/>
                <a:latin typeface="Arial" charset="0"/>
                <a:ea typeface="+mn-ea"/>
                <a:cs typeface="+mn-cs"/>
              </a:rPr>
              <a:t> "Manage </a:t>
            </a:r>
            <a:r>
              <a:rPr lang="de-DE" sz="1200" b="0" i="1" kern="1200" dirty="0" err="1">
                <a:solidFill>
                  <a:schemeClr val="tx1"/>
                </a:solidFill>
                <a:effectLst/>
                <a:latin typeface="Arial" charset="0"/>
                <a:ea typeface="+mn-ea"/>
                <a:cs typeface="+mn-cs"/>
              </a:rPr>
              <a:t>the</a:t>
            </a:r>
            <a:r>
              <a:rPr lang="de-DE" sz="1200" b="0" i="1" kern="1200" dirty="0">
                <a:solidFill>
                  <a:schemeClr val="tx1"/>
                </a:solidFill>
                <a:effectLst/>
                <a:latin typeface="Arial" charset="0"/>
                <a:ea typeface="+mn-ea"/>
                <a:cs typeface="+mn-cs"/>
              </a:rPr>
              <a:t> </a:t>
            </a:r>
            <a:r>
              <a:rPr lang="de-DE" sz="1200" b="0" i="1" kern="1200" dirty="0" err="1">
                <a:solidFill>
                  <a:schemeClr val="tx1"/>
                </a:solidFill>
                <a:effectLst/>
                <a:latin typeface="Arial" charset="0"/>
                <a:ea typeface="+mn-ea"/>
                <a:cs typeface="+mn-cs"/>
              </a:rPr>
              <a:t>work</a:t>
            </a:r>
            <a:r>
              <a:rPr lang="de-DE" sz="1200" b="0" i="1" kern="1200" dirty="0">
                <a:solidFill>
                  <a:schemeClr val="tx1"/>
                </a:solidFill>
                <a:effectLst/>
                <a:latin typeface="Arial" charset="0"/>
                <a:ea typeface="+mn-ea"/>
                <a:cs typeface="+mn-cs"/>
              </a:rPr>
              <a:t>; </a:t>
            </a:r>
            <a:r>
              <a:rPr lang="de-DE" sz="1200" b="0" i="1" kern="1200" dirty="0" err="1">
                <a:solidFill>
                  <a:schemeClr val="tx1"/>
                </a:solidFill>
                <a:effectLst/>
                <a:latin typeface="Arial" charset="0"/>
                <a:ea typeface="+mn-ea"/>
                <a:cs typeface="+mn-cs"/>
              </a:rPr>
              <a:t>let</a:t>
            </a:r>
            <a:r>
              <a:rPr lang="de-DE" sz="1200" b="0" i="1" kern="1200" dirty="0">
                <a:solidFill>
                  <a:schemeClr val="tx1"/>
                </a:solidFill>
                <a:effectLst/>
                <a:latin typeface="Arial" charset="0"/>
                <a:ea typeface="+mn-ea"/>
                <a:cs typeface="+mn-cs"/>
              </a:rPr>
              <a:t> </a:t>
            </a:r>
            <a:r>
              <a:rPr lang="de-DE" sz="1200" b="0" i="1" kern="1200" dirty="0" err="1">
                <a:solidFill>
                  <a:schemeClr val="tx1"/>
                </a:solidFill>
                <a:effectLst/>
                <a:latin typeface="Arial" charset="0"/>
                <a:ea typeface="+mn-ea"/>
                <a:cs typeface="+mn-cs"/>
              </a:rPr>
              <a:t>the</a:t>
            </a:r>
            <a:r>
              <a:rPr lang="de-DE" sz="1200" b="0" i="1" kern="1200" dirty="0">
                <a:solidFill>
                  <a:schemeClr val="tx1"/>
                </a:solidFill>
                <a:effectLst/>
                <a:latin typeface="Arial" charset="0"/>
                <a:ea typeface="+mn-ea"/>
                <a:cs typeface="+mn-cs"/>
              </a:rPr>
              <a:t> </a:t>
            </a:r>
            <a:r>
              <a:rPr lang="de-DE" sz="1200" b="0" i="1" kern="1200" dirty="0" err="1">
                <a:solidFill>
                  <a:schemeClr val="tx1"/>
                </a:solidFill>
                <a:effectLst/>
                <a:latin typeface="Arial" charset="0"/>
                <a:ea typeface="+mn-ea"/>
                <a:cs typeface="+mn-cs"/>
              </a:rPr>
              <a:t>workers</a:t>
            </a:r>
            <a:r>
              <a:rPr lang="de-DE" sz="1200" b="0" i="1" kern="1200" dirty="0">
                <a:solidFill>
                  <a:schemeClr val="tx1"/>
                </a:solidFill>
                <a:effectLst/>
                <a:latin typeface="Arial" charset="0"/>
                <a:ea typeface="+mn-ea"/>
                <a:cs typeface="+mn-cs"/>
              </a:rPr>
              <a:t> </a:t>
            </a:r>
            <a:r>
              <a:rPr lang="de-DE" sz="1200" b="0" i="1" kern="1200" dirty="0" err="1">
                <a:solidFill>
                  <a:schemeClr val="tx1"/>
                </a:solidFill>
                <a:effectLst/>
                <a:latin typeface="Arial" charset="0"/>
                <a:ea typeface="+mn-ea"/>
                <a:cs typeface="+mn-cs"/>
              </a:rPr>
              <a:t>self-organize</a:t>
            </a:r>
            <a:r>
              <a:rPr lang="de-DE" sz="1200" b="0" i="1" kern="1200" dirty="0">
                <a:solidFill>
                  <a:schemeClr val="tx1"/>
                </a:solidFill>
                <a:effectLst/>
                <a:latin typeface="Arial" charset="0"/>
                <a:ea typeface="+mn-ea"/>
                <a:cs typeface="+mn-cs"/>
              </a:rPr>
              <a:t> </a:t>
            </a:r>
            <a:r>
              <a:rPr lang="de-DE" sz="1200" b="0" i="1" kern="1200" dirty="0" err="1">
                <a:solidFill>
                  <a:schemeClr val="tx1"/>
                </a:solidFill>
                <a:effectLst/>
                <a:latin typeface="Arial" charset="0"/>
                <a:ea typeface="+mn-ea"/>
                <a:cs typeface="+mn-cs"/>
              </a:rPr>
              <a:t>around</a:t>
            </a:r>
            <a:r>
              <a:rPr lang="de-DE" sz="1200" b="0" i="1" kern="1200" dirty="0">
                <a:solidFill>
                  <a:schemeClr val="tx1"/>
                </a:solidFill>
                <a:effectLst/>
                <a:latin typeface="Arial" charset="0"/>
                <a:ea typeface="+mn-ea"/>
                <a:cs typeface="+mn-cs"/>
              </a:rPr>
              <a:t> it.")</a:t>
            </a:r>
            <a:endParaRPr lang="de-DE" sz="1200" b="0" i="0" kern="1200" dirty="0">
              <a:solidFill>
                <a:schemeClr val="tx1"/>
              </a:solidFill>
              <a:effectLst/>
              <a:latin typeface="Arial" charset="0"/>
              <a:ea typeface="+mn-ea"/>
              <a:cs typeface="+mn-cs"/>
            </a:endParaRPr>
          </a:p>
          <a:p>
            <a:r>
              <a:rPr lang="de-DE" sz="1200" b="0" i="0" kern="1200" dirty="0" err="1">
                <a:solidFill>
                  <a:schemeClr val="tx1"/>
                </a:solidFill>
                <a:effectLst/>
                <a:latin typeface="Arial" charset="0"/>
                <a:ea typeface="+mn-ea"/>
                <a:cs typeface="+mn-cs"/>
              </a:rPr>
              <a:t>Regularly</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review</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the</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network</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and</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its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policies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to</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improve</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customer</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and</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business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outcomes</a:t>
            </a:r>
            <a:r>
              <a:rPr lang="de-DE" sz="1200" b="0" i="0" kern="1200" dirty="0">
                <a:solidFill>
                  <a:schemeClr val="tx1"/>
                </a:solidFill>
                <a:effectLst/>
                <a:latin typeface="Arial" charset="0"/>
                <a:ea typeface="+mn-ea"/>
                <a:cs typeface="+mn-cs"/>
              </a:rPr>
              <a:t>. </a:t>
            </a:r>
            <a:r>
              <a:rPr lang="de-DE" sz="1200" b="0" i="1" kern="1200" dirty="0">
                <a:solidFill>
                  <a:schemeClr val="tx1"/>
                </a:solidFill>
                <a:effectLst/>
                <a:latin typeface="Arial" charset="0"/>
                <a:ea typeface="+mn-ea"/>
                <a:cs typeface="+mn-cs"/>
              </a:rPr>
              <a:t>(</a:t>
            </a:r>
            <a:r>
              <a:rPr lang="de-DE" sz="1200" b="0" i="1" kern="1200" dirty="0" err="1">
                <a:solidFill>
                  <a:schemeClr val="tx1"/>
                </a:solidFill>
                <a:effectLst/>
                <a:latin typeface="Arial" charset="0"/>
                <a:ea typeface="+mn-ea"/>
                <a:cs typeface="+mn-cs"/>
              </a:rPr>
              <a:t>or</a:t>
            </a:r>
            <a:r>
              <a:rPr lang="de-DE" sz="1200" b="0" i="1" kern="1200" dirty="0">
                <a:solidFill>
                  <a:schemeClr val="tx1"/>
                </a:solidFill>
                <a:effectLst/>
                <a:latin typeface="Arial" charset="0"/>
                <a:ea typeface="+mn-ea"/>
                <a:cs typeface="+mn-cs"/>
              </a:rPr>
              <a:t> "</a:t>
            </a:r>
            <a:r>
              <a:rPr lang="de-DE" sz="1200" b="0" i="1" kern="1200" dirty="0" err="1">
                <a:solidFill>
                  <a:schemeClr val="tx1"/>
                </a:solidFill>
                <a:effectLst/>
                <a:latin typeface="Arial" charset="0"/>
                <a:ea typeface="+mn-ea"/>
                <a:cs typeface="+mn-cs"/>
              </a:rPr>
              <a:t>effectiveness</a:t>
            </a:r>
            <a:r>
              <a:rPr lang="de-DE" sz="1200" b="0" i="1" kern="1200" dirty="0">
                <a:solidFill>
                  <a:schemeClr val="tx1"/>
                </a:solidFill>
                <a:effectLst/>
                <a:latin typeface="Arial" charset="0"/>
                <a:ea typeface="+mn-ea"/>
                <a:cs typeface="+mn-cs"/>
              </a:rPr>
              <a:t>")</a:t>
            </a:r>
            <a:endParaRPr lang="de-DE" sz="1200" b="0" i="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8B953E72-4EE6-499B-9125-A3E491C481D8}" type="slidenum">
              <a:rPr lang="en-US" smtClean="0"/>
              <a:pPr>
                <a:defRPr/>
              </a:pPr>
              <a:t>28</a:t>
            </a:fld>
            <a:endParaRPr lang="en-US"/>
          </a:p>
        </p:txBody>
      </p:sp>
    </p:spTree>
    <p:extLst>
      <p:ext uri="{BB962C8B-B14F-4D97-AF65-F5344CB8AC3E}">
        <p14:creationId xmlns:p14="http://schemas.microsoft.com/office/powerpoint/2010/main" val="313117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r>
              <a:rPr lang="de-DE" b="1" dirty="0"/>
              <a:t>A service fulfills the request of a customer</a:t>
            </a:r>
          </a:p>
          <a:p>
            <a:endParaRPr lang="de-DE" dirty="0"/>
          </a:p>
          <a:p>
            <a:r>
              <a:rPr lang="en-US" noProof="0" dirty="0"/>
              <a:t>Source: Travis Birch‘s Twitter Feed: https://</a:t>
            </a:r>
            <a:r>
              <a:rPr lang="en-US" noProof="0" dirty="0" err="1"/>
              <a:t>twitter.com</a:t>
            </a:r>
            <a:r>
              <a:rPr lang="en-US" noProof="0" dirty="0"/>
              <a:t>/</a:t>
            </a:r>
            <a:r>
              <a:rPr lang="en-US" noProof="0" dirty="0" err="1"/>
              <a:t>xroadstree</a:t>
            </a:r>
            <a:endParaRPr lang="en-US" noProof="0" dirty="0"/>
          </a:p>
          <a:p>
            <a:r>
              <a:rPr lang="en-US" noProof="0" dirty="0"/>
              <a:t>https://</a:t>
            </a:r>
            <a:r>
              <a:rPr lang="en-US" noProof="0" dirty="0" err="1"/>
              <a:t>twitter.com</a:t>
            </a:r>
            <a:r>
              <a:rPr lang="en-US" noProof="0" dirty="0"/>
              <a:t>/</a:t>
            </a:r>
            <a:r>
              <a:rPr lang="en-US" noProof="0" dirty="0" err="1"/>
              <a:t>xroadstree</a:t>
            </a:r>
            <a:r>
              <a:rPr lang="en-US" noProof="0" dirty="0"/>
              <a:t>/status/971740384626913280</a:t>
            </a:r>
          </a:p>
          <a:p>
            <a:endParaRPr lang="en-US" noProof="0" dirty="0"/>
          </a:p>
          <a:p>
            <a:r>
              <a:rPr lang="en-US" noProof="0" dirty="0"/>
              <a:t>Gather examples here from attendees, both real-life services as well as services from corporate life.</a:t>
            </a:r>
          </a:p>
          <a:p>
            <a:endParaRPr lang="de-DE" dirty="0"/>
          </a:p>
          <a:p>
            <a:endParaRPr lang="de-DE" dirty="0"/>
          </a:p>
        </p:txBody>
      </p:sp>
      <p:sp>
        <p:nvSpPr>
          <p:cNvPr id="4" name="Foliennummernplatzhalter 3"/>
          <p:cNvSpPr>
            <a:spLocks noGrp="1"/>
          </p:cNvSpPr>
          <p:nvPr>
            <p:ph type="sldNum" sz="quarter" idx="10"/>
          </p:nvPr>
        </p:nvSpPr>
        <p:spPr/>
        <p:txBody>
          <a:bodyPr/>
          <a:lstStyle/>
          <a:p>
            <a:pPr>
              <a:defRPr/>
            </a:pPr>
            <a:fld id="{8B953E72-4EE6-499B-9125-A3E491C481D8}" type="slidenum">
              <a:rPr lang="en-US" smtClean="0"/>
              <a:pPr>
                <a:defRPr/>
              </a:pPr>
              <a:t>29</a:t>
            </a:fld>
            <a:endParaRPr lang="en-US"/>
          </a:p>
        </p:txBody>
      </p:sp>
    </p:spTree>
    <p:extLst>
      <p:ext uri="{BB962C8B-B14F-4D97-AF65-F5344CB8AC3E}">
        <p14:creationId xmlns:p14="http://schemas.microsoft.com/office/powerpoint/2010/main" val="1639784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25" y="887413"/>
            <a:ext cx="3197225" cy="2397125"/>
          </a:xfrm>
        </p:spPr>
      </p:sp>
      <p:sp>
        <p:nvSpPr>
          <p:cNvPr id="3" name="Notizenplatzhalter 2"/>
          <p:cNvSpPr>
            <a:spLocks noGrp="1"/>
          </p:cNvSpPr>
          <p:nvPr>
            <p:ph type="body" idx="1"/>
          </p:nvPr>
        </p:nvSpPr>
        <p:spPr/>
        <p:txBody>
          <a:bodyPr/>
          <a:lstStyle/>
          <a:p>
            <a:r>
              <a:rPr lang="en-US" dirty="0"/>
              <a:t>Walk the class through the Kanban practices.</a:t>
            </a:r>
          </a:p>
          <a:p>
            <a:endParaRPr lang="en-US" dirty="0"/>
          </a:p>
          <a:p>
            <a:pPr defTabSz="942289" eaLnBrk="0" fontAlgn="base" hangingPunct="0">
              <a:spcBef>
                <a:spcPct val="30000"/>
              </a:spcBef>
              <a:spcAft>
                <a:spcPct val="0"/>
              </a:spcAft>
              <a:defRPr/>
            </a:pPr>
            <a:r>
              <a:rPr lang="en-US" dirty="0"/>
              <a:t>There are 6 General Practices in the Kanban Method. [Walk</a:t>
            </a:r>
            <a:r>
              <a:rPr lang="en-US" baseline="0" dirty="0"/>
              <a:t> briefly through each of the 6 Practices. See David Anderson’s blog at http://</a:t>
            </a:r>
            <a:r>
              <a:rPr lang="en-US" baseline="0" dirty="0" err="1"/>
              <a:t>www.djaa.com</a:t>
            </a:r>
            <a:r>
              <a:rPr lang="en-US" baseline="0" dirty="0"/>
              <a:t>/principles-general-practices-</a:t>
            </a:r>
            <a:r>
              <a:rPr lang="en-US" baseline="0" dirty="0" err="1"/>
              <a:t>kanban</a:t>
            </a:r>
            <a:r>
              <a:rPr lang="en-US" baseline="0" dirty="0"/>
              <a:t>-method if you want help with how to explain]</a:t>
            </a:r>
            <a:endParaRPr lang="en-US" dirty="0"/>
          </a:p>
          <a:p>
            <a:endParaRPr lang="en-US" dirty="0"/>
          </a:p>
          <a:p>
            <a:r>
              <a:rPr lang="en-US" dirty="0"/>
              <a:t>Instead of using this slide, you can also create a flipchart with similar info etc.</a:t>
            </a:r>
          </a:p>
          <a:p>
            <a:r>
              <a:rPr lang="en-US" dirty="0"/>
              <a:t>You might revise this after the simulation.</a:t>
            </a:r>
          </a:p>
          <a:p>
            <a:endParaRPr lang="en-US" dirty="0"/>
          </a:p>
          <a:p>
            <a:endParaRPr lang="en-US" dirty="0"/>
          </a:p>
        </p:txBody>
      </p:sp>
      <p:sp>
        <p:nvSpPr>
          <p:cNvPr id="4" name="Foliennummernplatzhalter 3"/>
          <p:cNvSpPr>
            <a:spLocks noGrp="1"/>
          </p:cNvSpPr>
          <p:nvPr>
            <p:ph type="sldNum" sz="quarter" idx="10"/>
          </p:nvPr>
        </p:nvSpPr>
        <p:spPr/>
        <p:txBody>
          <a:bodyPr/>
          <a:lstStyle/>
          <a:p>
            <a:pPr>
              <a:defRPr/>
            </a:pPr>
            <a:fld id="{8B953E72-4EE6-499B-9125-A3E491C481D8}" type="slidenum">
              <a:rPr lang="en-US" smtClean="0"/>
              <a:pPr>
                <a:defRPr/>
              </a:pPr>
              <a:t>31</a:t>
            </a:fld>
            <a:endParaRPr lang="en-US"/>
          </a:p>
        </p:txBody>
      </p:sp>
    </p:spTree>
    <p:extLst>
      <p:ext uri="{BB962C8B-B14F-4D97-AF65-F5344CB8AC3E}">
        <p14:creationId xmlns:p14="http://schemas.microsoft.com/office/powerpoint/2010/main" val="303690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We</a:t>
            </a:r>
            <a:r>
              <a:rPr lang="en-US" baseline="0" dirty="0"/>
              <a:t> develop a Kanban system </a:t>
            </a:r>
            <a:r>
              <a:rPr lang="en-US" u="sng" baseline="0" dirty="0"/>
              <a:t>for each service</a:t>
            </a:r>
            <a:r>
              <a:rPr lang="en-US" u="none" baseline="0" dirty="0"/>
              <a:t> </a:t>
            </a:r>
            <a:r>
              <a:rPr lang="en-US" baseline="0" dirty="0"/>
              <a:t>using STATIK.</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With STATIK, we consider the unique needs of the customer and our capability to fulfill that need. The Kanban system we design is unique to match that customer demand and our capability.</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a:t>
            </a:r>
            <a:endParaRPr lang="en-US" dirty="0"/>
          </a:p>
          <a:p>
            <a:r>
              <a:rPr lang="en-US" dirty="0"/>
              <a:t>We</a:t>
            </a:r>
            <a:r>
              <a:rPr lang="en-US" baseline="0" dirty="0"/>
              <a:t> have walked through the Systems Thinking Approach to Introducing Kanban (in Kanban System Design class).  This process tends to be iterative. Don’t be afraid to go back and adjust your Kanban system as new information emerges or your needs change.</a:t>
            </a:r>
          </a:p>
          <a:p>
            <a:endParaRPr lang="en-US" dirty="0"/>
          </a:p>
          <a:p>
            <a:r>
              <a:rPr lang="en-US" dirty="0"/>
              <a:t>8. Covered in this class as well!</a:t>
            </a:r>
          </a:p>
        </p:txBody>
      </p:sp>
      <p:sp>
        <p:nvSpPr>
          <p:cNvPr id="4" name="Slide Number Placeholder 3"/>
          <p:cNvSpPr>
            <a:spLocks noGrp="1"/>
          </p:cNvSpPr>
          <p:nvPr>
            <p:ph type="sldNum" sz="quarter" idx="10"/>
          </p:nvPr>
        </p:nvSpPr>
        <p:spPr/>
        <p:txBody>
          <a:bodyPr/>
          <a:lstStyle/>
          <a:p>
            <a:pPr>
              <a:defRPr/>
            </a:pPr>
            <a:fld id="{5C00AC79-FB51-4473-A7BF-AD80ECF201D5}" type="slidenum">
              <a:rPr lang="en-US" smtClean="0">
                <a:solidFill>
                  <a:prstClr val="black"/>
                </a:solidFill>
              </a:rPr>
              <a:pPr>
                <a:defRPr/>
              </a:pPr>
              <a:t>34</a:t>
            </a:fld>
            <a:endParaRPr lang="en-US" dirty="0">
              <a:solidFill>
                <a:prstClr val="black"/>
              </a:solidFill>
            </a:endParaRPr>
          </a:p>
        </p:txBody>
      </p:sp>
    </p:spTree>
    <p:extLst>
      <p:ext uri="{BB962C8B-B14F-4D97-AF65-F5344CB8AC3E}">
        <p14:creationId xmlns:p14="http://schemas.microsoft.com/office/powerpoint/2010/main" val="2099063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8787647-E234-483B-8620-3E04EA288C9C}" type="slidenum">
              <a:rPr lang="en-US" smtClean="0"/>
              <a:pPr>
                <a:defRPr/>
              </a:pPr>
              <a:t>62</a:t>
            </a:fld>
            <a:endParaRPr lang="en-US"/>
          </a:p>
        </p:txBody>
      </p:sp>
    </p:spTree>
    <p:extLst>
      <p:ext uri="{BB962C8B-B14F-4D97-AF65-F5344CB8AC3E}">
        <p14:creationId xmlns:p14="http://schemas.microsoft.com/office/powerpoint/2010/main" val="1004358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en-US" dirty="0"/>
              <a:t>Briefly explain the three agendas with the motivation for the different groups. Use this slide to position the class at service-level.</a:t>
            </a:r>
          </a:p>
          <a:p>
            <a:pPr lvl="0"/>
            <a:endParaRPr lang="en-US" dirty="0"/>
          </a:p>
          <a:p>
            <a:pPr lvl="0"/>
            <a:r>
              <a:rPr lang="en-US" dirty="0"/>
              <a:t>Concerns:</a:t>
            </a:r>
          </a:p>
          <a:p>
            <a:r>
              <a:rPr lang="en-US" sz="2600" dirty="0"/>
              <a:t>SENIOR</a:t>
            </a:r>
            <a:r>
              <a:rPr lang="en-US" sz="2600" baseline="0" dirty="0"/>
              <a:t> --</a:t>
            </a:r>
            <a:r>
              <a:rPr lang="en-US" sz="2600" dirty="0"/>
              <a:t>Mid-level managers lie to me. There is no transparency. Bad news arrives late. Too late to intervene</a:t>
            </a:r>
          </a:p>
          <a:p>
            <a:r>
              <a:rPr lang="en-US" sz="2600" dirty="0"/>
              <a:t>Business failure</a:t>
            </a:r>
          </a:p>
          <a:p>
            <a:endParaRPr lang="en-US" dirty="0"/>
          </a:p>
          <a:p>
            <a:r>
              <a:rPr lang="en-US" sz="2600" dirty="0"/>
              <a:t>MID -- Senior leaders over-react. I don’t trust them with information</a:t>
            </a:r>
          </a:p>
          <a:p>
            <a:r>
              <a:rPr lang="en-US" sz="2600" dirty="0"/>
              <a:t>Line managers &amp; workers can’t be trusted to deliver on their promises</a:t>
            </a:r>
          </a:p>
          <a:p>
            <a:endParaRPr lang="en-US" dirty="0"/>
          </a:p>
          <a:p>
            <a:r>
              <a:rPr lang="en-US" sz="2600" dirty="0"/>
              <a:t>INDIVIDUAL -- Our bosses constantly set us up for failure</a:t>
            </a:r>
          </a:p>
          <a:p>
            <a:r>
              <a:rPr lang="en-US" sz="2600" dirty="0"/>
              <a:t>Burn out</a:t>
            </a:r>
          </a:p>
          <a:p>
            <a:pPr lvl="1"/>
            <a:endParaRPr lang="en-US" dirty="0"/>
          </a:p>
          <a:p>
            <a:endParaRPr lang="de-DE" dirty="0"/>
          </a:p>
        </p:txBody>
      </p:sp>
      <p:sp>
        <p:nvSpPr>
          <p:cNvPr id="4" name="Foliennummernplatzhalter 3"/>
          <p:cNvSpPr>
            <a:spLocks noGrp="1"/>
          </p:cNvSpPr>
          <p:nvPr>
            <p:ph type="sldNum" sz="quarter" idx="10"/>
          </p:nvPr>
        </p:nvSpPr>
        <p:spPr/>
        <p:txBody>
          <a:bodyPr/>
          <a:lstStyle/>
          <a:p>
            <a:pPr>
              <a:defRPr/>
            </a:pPr>
            <a:fld id="{8B953E72-4EE6-499B-9125-A3E491C481D8}" type="slidenum">
              <a:rPr lang="en-US" smtClean="0"/>
              <a:pPr>
                <a:defRPr/>
              </a:pPr>
              <a:t>17</a:t>
            </a:fld>
            <a:endParaRPr lang="en-US"/>
          </a:p>
        </p:txBody>
      </p:sp>
    </p:spTree>
    <p:extLst>
      <p:ext uri="{BB962C8B-B14F-4D97-AF65-F5344CB8AC3E}">
        <p14:creationId xmlns:p14="http://schemas.microsoft.com/office/powerpoint/2010/main" val="262064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25" y="887413"/>
            <a:ext cx="3197225" cy="2397125"/>
          </a:xfrm>
        </p:spPr>
      </p:sp>
      <p:sp>
        <p:nvSpPr>
          <p:cNvPr id="3" name="Notizenplatzhalter 2"/>
          <p:cNvSpPr>
            <a:spLocks noGrp="1"/>
          </p:cNvSpPr>
          <p:nvPr>
            <p:ph type="body" idx="1"/>
          </p:nvPr>
        </p:nvSpPr>
        <p:spPr/>
        <p:txBody>
          <a:bodyPr/>
          <a:lstStyle/>
          <a:p>
            <a:r>
              <a:rPr lang="en-US" dirty="0"/>
              <a:t>What does the Kanban Method consist of?</a:t>
            </a:r>
          </a:p>
          <a:p>
            <a:r>
              <a:rPr lang="en-US" dirty="0"/>
              <a:t>These are the three building blocks defining the Kanban Method. We are going to cover them in this part of the class.</a:t>
            </a:r>
          </a:p>
          <a:p>
            <a:endParaRPr lang="en-US" dirty="0"/>
          </a:p>
          <a:p>
            <a:r>
              <a:rPr lang="en-US" dirty="0"/>
              <a:t>Technically, the Kanban Values are not part of the definition of the method, rather a different way of expressing it. They are not </a:t>
            </a:r>
            <a:r>
              <a:rPr lang="en-US" dirty="0" err="1"/>
              <a:t>explicitely</a:t>
            </a:r>
            <a:r>
              <a:rPr lang="en-US" dirty="0"/>
              <a:t> covered in this class.</a:t>
            </a:r>
          </a:p>
        </p:txBody>
      </p:sp>
      <p:sp>
        <p:nvSpPr>
          <p:cNvPr id="4" name="Foliennummernplatzhalter 3"/>
          <p:cNvSpPr>
            <a:spLocks noGrp="1"/>
          </p:cNvSpPr>
          <p:nvPr>
            <p:ph type="sldNum" sz="quarter" idx="10"/>
          </p:nvPr>
        </p:nvSpPr>
        <p:spPr/>
        <p:txBody>
          <a:bodyPr/>
          <a:lstStyle/>
          <a:p>
            <a:pPr>
              <a:defRPr/>
            </a:pPr>
            <a:fld id="{8B953E72-4EE6-499B-9125-A3E491C481D8}" type="slidenum">
              <a:rPr lang="en-US" smtClean="0"/>
              <a:pPr>
                <a:defRPr/>
              </a:pPr>
              <a:t>18</a:t>
            </a:fld>
            <a:endParaRPr lang="en-US"/>
          </a:p>
        </p:txBody>
      </p:sp>
    </p:spTree>
    <p:extLst>
      <p:ext uri="{BB962C8B-B14F-4D97-AF65-F5344CB8AC3E}">
        <p14:creationId xmlns:p14="http://schemas.microsoft.com/office/powerpoint/2010/main" val="1354364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There</a:t>
            </a:r>
            <a:r>
              <a:rPr lang="en-US" baseline="0" dirty="0"/>
              <a:t> are 3 Change Management Principles designed to frame an evolutionary approach to improvement.  Be aware that the Kanban Method is applied to the way you work now, and it will help you evolve the way you work gradually over time. </a:t>
            </a:r>
          </a:p>
          <a:p>
            <a:r>
              <a:rPr lang="en-US" baseline="0" dirty="0"/>
              <a:t>[Briefly walk through each of the principles.  See David’s blog at http://www.djaa.com/principles-general-practices-kanban-method if you want help with how to explain each.]</a:t>
            </a:r>
            <a:endParaRPr lang="en-US" dirty="0"/>
          </a:p>
        </p:txBody>
      </p:sp>
      <p:sp>
        <p:nvSpPr>
          <p:cNvPr id="4" name="Slide Number Placeholder 3"/>
          <p:cNvSpPr>
            <a:spLocks noGrp="1"/>
          </p:cNvSpPr>
          <p:nvPr>
            <p:ph type="sldNum" sz="quarter" idx="10"/>
          </p:nvPr>
        </p:nvSpPr>
        <p:spPr/>
        <p:txBody>
          <a:bodyPr/>
          <a:lstStyle/>
          <a:p>
            <a:pPr>
              <a:defRPr/>
            </a:pPr>
            <a:fld id="{8B953E72-4EE6-499B-9125-A3E491C481D8}" type="slidenum">
              <a:rPr lang="en-US" smtClean="0"/>
              <a:pPr>
                <a:defRPr/>
              </a:pPr>
              <a:t>19</a:t>
            </a:fld>
            <a:endParaRPr lang="en-US"/>
          </a:p>
        </p:txBody>
      </p:sp>
    </p:spTree>
    <p:extLst>
      <p:ext uri="{BB962C8B-B14F-4D97-AF65-F5344CB8AC3E}">
        <p14:creationId xmlns:p14="http://schemas.microsoft.com/office/powerpoint/2010/main" val="1224842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223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636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t>Traditional change management assumes you can plan a specific change goal and jump to it</a:t>
            </a:r>
          </a:p>
          <a:p>
            <a:endParaRPr lang="en-US" dirty="0"/>
          </a:p>
          <a:p>
            <a:r>
              <a:rPr lang="en-US" dirty="0"/>
              <a:t>Traditional change is an A to B process. A is where you are now. B is a destination. B is either defined (from a methodology definition) or designed (by tailoring a framework).</a:t>
            </a:r>
          </a:p>
          <a:p>
            <a:r>
              <a:rPr lang="en-US" dirty="0"/>
              <a:t>To get from A to B, a change agency* will guide a transition initiative to install destination B into the organization.</a:t>
            </a:r>
          </a:p>
          <a:p>
            <a:r>
              <a:rPr lang="en-US" dirty="0"/>
              <a:t>*either an internal SEPG or external consultants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Value stream mapping, ** Theory of Constraints Thinking Processes</a:t>
            </a:r>
          </a:p>
          <a:p>
            <a:endParaRPr lang="en-US" dirty="0"/>
          </a:p>
          <a:p>
            <a:endParaRPr lang="en-US" dirty="0"/>
          </a:p>
        </p:txBody>
      </p:sp>
      <p:sp>
        <p:nvSpPr>
          <p:cNvPr id="4" name="Slide Number Placeholder 3"/>
          <p:cNvSpPr>
            <a:spLocks noGrp="1"/>
          </p:cNvSpPr>
          <p:nvPr>
            <p:ph type="sldNum" sz="quarter" idx="10"/>
          </p:nvPr>
        </p:nvSpPr>
        <p:spPr/>
        <p:txBody>
          <a:bodyPr/>
          <a:lstStyle/>
          <a:p>
            <a:fld id="{508706F5-0F43-43DB-97D3-52E67ABC6ECF}" type="slidenum">
              <a:rPr lang="en-US" smtClean="0"/>
              <a:pPr/>
              <a:t>22</a:t>
            </a:fld>
            <a:endParaRPr lang="en-US"/>
          </a:p>
        </p:txBody>
      </p:sp>
    </p:spTree>
    <p:extLst>
      <p:ext uri="{BB962C8B-B14F-4D97-AF65-F5344CB8AC3E}">
        <p14:creationId xmlns:p14="http://schemas.microsoft.com/office/powerpoint/2010/main" val="2871697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5625" y="887413"/>
            <a:ext cx="3197225" cy="2397125"/>
          </a:xfrm>
        </p:spPr>
      </p:sp>
      <p:sp>
        <p:nvSpPr>
          <p:cNvPr id="3" name="Notes Placeholder 2"/>
          <p:cNvSpPr>
            <a:spLocks noGrp="1"/>
          </p:cNvSpPr>
          <p:nvPr>
            <p:ph type="body" idx="1"/>
          </p:nvPr>
        </p:nvSpPr>
        <p:spPr/>
        <p:txBody>
          <a:bodyPr/>
          <a:lstStyle/>
          <a:p>
            <a:r>
              <a:rPr lang="en-US" b="1" dirty="0"/>
              <a:t>But change initiatives feel like a lot of jarring ups and downs.</a:t>
            </a:r>
          </a:p>
          <a:p>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The </a:t>
            </a:r>
            <a:r>
              <a:rPr lang="de-DE" dirty="0" err="1"/>
              <a:t>trauma</a:t>
            </a:r>
            <a:r>
              <a:rPr lang="de-DE" dirty="0"/>
              <a:t> </a:t>
            </a:r>
            <a:r>
              <a:rPr lang="de-DE" dirty="0" err="1"/>
              <a:t>of</a:t>
            </a:r>
            <a:r>
              <a:rPr lang="de-DE" dirty="0"/>
              <a:t> a </a:t>
            </a:r>
            <a:r>
              <a:rPr lang="de-DE" dirty="0" err="1"/>
              <a:t>managed</a:t>
            </a:r>
            <a:r>
              <a:rPr lang="de-DE" dirty="0"/>
              <a:t> </a:t>
            </a:r>
            <a:r>
              <a:rPr lang="de-DE" dirty="0" err="1"/>
              <a:t>change</a:t>
            </a:r>
            <a:r>
              <a:rPr lang="de-DE" dirty="0"/>
              <a:t> initiative </a:t>
            </a:r>
            <a:r>
              <a:rPr lang="de-DE" dirty="0" err="1"/>
              <a:t>can</a:t>
            </a:r>
            <a:r>
              <a:rPr lang="de-DE" dirty="0"/>
              <a:t> </a:t>
            </a:r>
            <a:r>
              <a:rPr lang="de-DE" dirty="0" err="1"/>
              <a:t>feel</a:t>
            </a:r>
            <a:r>
              <a:rPr lang="de-DE" dirty="0"/>
              <a:t> </a:t>
            </a:r>
            <a:r>
              <a:rPr lang="de-DE" dirty="0" err="1"/>
              <a:t>unsafe</a:t>
            </a:r>
            <a:endParaRPr lang="de-D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require a lot of patience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dirty="0"/>
          </a:p>
          <a:p>
            <a:endParaRPr lang="en-US" b="1" dirty="0"/>
          </a:p>
        </p:txBody>
      </p:sp>
      <p:sp>
        <p:nvSpPr>
          <p:cNvPr id="4" name="Slide Number Placeholder 3"/>
          <p:cNvSpPr>
            <a:spLocks noGrp="1"/>
          </p:cNvSpPr>
          <p:nvPr>
            <p:ph type="sldNum" sz="quarter" idx="10"/>
          </p:nvPr>
        </p:nvSpPr>
        <p:spPr/>
        <p:txBody>
          <a:bodyPr/>
          <a:lstStyle/>
          <a:p>
            <a:pPr>
              <a:defRPr/>
            </a:pPr>
            <a:fld id="{8B953E72-4EE6-499B-9125-A3E491C481D8}" type="slidenum">
              <a:rPr lang="en-US" smtClean="0"/>
              <a:pPr>
                <a:defRPr/>
              </a:pPr>
              <a:t>23</a:t>
            </a:fld>
            <a:endParaRPr lang="en-US"/>
          </a:p>
        </p:txBody>
      </p:sp>
    </p:spTree>
    <p:extLst>
      <p:ext uri="{BB962C8B-B14F-4D97-AF65-F5344CB8AC3E}">
        <p14:creationId xmlns:p14="http://schemas.microsoft.com/office/powerpoint/2010/main" val="2811517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r>
              <a:rPr lang="en-US" b="1" dirty="0"/>
              <a:t>Kanban uses evolutionary change which makes small steps and evaluates the results. Some changes are rolled back.</a:t>
            </a:r>
          </a:p>
          <a:p>
            <a:endParaRPr lang="en-US" dirty="0"/>
          </a:p>
          <a:p>
            <a:r>
              <a:rPr lang="en-US" dirty="0"/>
              <a:t>Traditional change is an A to B process. A is where you are now. B is a destination. B is either defined (from a methodology definition) or designed (by tailoring a framework).</a:t>
            </a:r>
          </a:p>
          <a:p>
            <a:r>
              <a:rPr lang="en-US" dirty="0"/>
              <a:t>To get from A to B, a change agency* will guide a transition initiative to install destination B into the organization.</a:t>
            </a:r>
          </a:p>
          <a:p>
            <a:r>
              <a:rPr lang="en-US" dirty="0"/>
              <a:t>*either an internal SEPG or external consultants</a:t>
            </a:r>
          </a:p>
          <a:p>
            <a:pPr marL="171450" indent="-171450">
              <a:buFontTx/>
              <a:buChar char="-"/>
            </a:pPr>
            <a:endParaRPr lang="en-US" dirty="0"/>
          </a:p>
          <a:p>
            <a:pPr marL="171450" indent="-171450">
              <a:buFontTx/>
              <a:buChar char="-"/>
            </a:pPr>
            <a:r>
              <a:rPr lang="en-US" dirty="0"/>
              <a:t>Your capability to change is low at the beginning</a:t>
            </a:r>
          </a:p>
          <a:p>
            <a:pPr marL="171450" indent="-171450">
              <a:buFontTx/>
              <a:buChar char="-"/>
            </a:pPr>
            <a:r>
              <a:rPr lang="en-US" dirty="0"/>
              <a:t>As you move forward, your capability improves and you can risk more significant change </a:t>
            </a:r>
          </a:p>
          <a:p>
            <a:pPr marL="171450" indent="-171450">
              <a:buFontTx/>
              <a:buChar char="-"/>
            </a:pPr>
            <a:r>
              <a:rPr lang="en-US" dirty="0"/>
              <a:t>You change management capability improves as you go</a:t>
            </a:r>
          </a:p>
          <a:p>
            <a:pPr marL="171450" indent="-171450">
              <a:buFontTx/>
              <a:buChar char="-"/>
            </a:pPr>
            <a:r>
              <a:rPr lang="en-US" dirty="0"/>
              <a:t>So does your process</a:t>
            </a:r>
          </a:p>
          <a:p>
            <a:pPr marL="171450" indent="-171450">
              <a:buFontTx/>
              <a:buChar char="-"/>
            </a:pPr>
            <a:r>
              <a:rPr lang="en-US" dirty="0"/>
              <a:t>Check out the Kanban Maturity Modell if you want to learn more</a:t>
            </a:r>
          </a:p>
        </p:txBody>
      </p:sp>
      <p:sp>
        <p:nvSpPr>
          <p:cNvPr id="4" name="Foliennummernplatzhalter 3"/>
          <p:cNvSpPr>
            <a:spLocks noGrp="1"/>
          </p:cNvSpPr>
          <p:nvPr>
            <p:ph type="sldNum" sz="quarter" idx="10"/>
          </p:nvPr>
        </p:nvSpPr>
        <p:spPr/>
        <p:txBody>
          <a:bodyPr/>
          <a:lstStyle/>
          <a:p>
            <a:fld id="{1650D405-13B2-924C-98F6-7032234AFB07}" type="slidenum">
              <a:rPr lang="de-DE" smtClean="0"/>
              <a:t>24</a:t>
            </a:fld>
            <a:endParaRPr lang="de-DE"/>
          </a:p>
        </p:txBody>
      </p:sp>
    </p:spTree>
    <p:extLst>
      <p:ext uri="{BB962C8B-B14F-4D97-AF65-F5344CB8AC3E}">
        <p14:creationId xmlns:p14="http://schemas.microsoft.com/office/powerpoint/2010/main" val="5268156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2606722" y="1065155"/>
            <a:ext cx="6315501" cy="1799796"/>
          </a:xfrm>
        </p:spPr>
        <p:txBody>
          <a:bodyPr/>
          <a:lstStyle>
            <a:lvl1pPr algn="l">
              <a:defRPr>
                <a:solidFill>
                  <a:srgbClr val="714989"/>
                </a:solidFill>
              </a:defRPr>
            </a:lvl1pPr>
          </a:lstStyle>
          <a:p>
            <a:r>
              <a:rPr lang="pl-PL" dirty="0"/>
              <a:t>Kliknij, aby edytować styl</a:t>
            </a:r>
          </a:p>
        </p:txBody>
      </p:sp>
      <p:sp>
        <p:nvSpPr>
          <p:cNvPr id="3" name="Podtytuł 2"/>
          <p:cNvSpPr>
            <a:spLocks noGrp="1"/>
          </p:cNvSpPr>
          <p:nvPr>
            <p:ph type="subTitle" idx="1"/>
          </p:nvPr>
        </p:nvSpPr>
        <p:spPr>
          <a:xfrm>
            <a:off x="615595" y="4268337"/>
            <a:ext cx="8337336"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pl-PL"/>
              <a:t>Kliknij, aby edytować styl wzorca podtytułu</a:t>
            </a:r>
          </a:p>
        </p:txBody>
      </p:sp>
      <p:sp>
        <p:nvSpPr>
          <p:cNvPr id="6" name="TextBox 5"/>
          <p:cNvSpPr txBox="1"/>
          <p:nvPr userDrawn="1"/>
        </p:nvSpPr>
        <p:spPr>
          <a:xfrm>
            <a:off x="651165" y="2678250"/>
            <a:ext cx="1708312" cy="276999"/>
          </a:xfrm>
          <a:prstGeom prst="rect">
            <a:avLst/>
          </a:prstGeom>
          <a:noFill/>
        </p:spPr>
        <p:txBody>
          <a:bodyPr wrap="square" rtlCol="0">
            <a:spAutoFit/>
          </a:bodyPr>
          <a:lstStyle/>
          <a:p>
            <a:pPr algn="ctr"/>
            <a:r>
              <a:rPr lang="en-US" sz="1200" b="1" dirty="0">
                <a:latin typeface="Calibri" panose="020F0502020204030204" pitchFamily="34" charset="0"/>
              </a:rPr>
              <a:t>Certified Training</a:t>
            </a:r>
          </a:p>
        </p:txBody>
      </p:sp>
      <p:pic>
        <p:nvPicPr>
          <p:cNvPr id="7" name="Picture 6">
            <a:extLst>
              <a:ext uri="{FF2B5EF4-FFF2-40B4-BE49-F238E27FC236}">
                <a16:creationId xmlns:a16="http://schemas.microsoft.com/office/drawing/2014/main" id="{151CC4CA-F706-483C-8B79-5858EF2112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069" y="5475888"/>
            <a:ext cx="1277390" cy="1277007"/>
          </a:xfrm>
          <a:prstGeom prst="rect">
            <a:avLst/>
          </a:prstGeom>
        </p:spPr>
      </p:pic>
    </p:spTree>
    <p:extLst>
      <p:ext uri="{BB962C8B-B14F-4D97-AF65-F5344CB8AC3E}">
        <p14:creationId xmlns:p14="http://schemas.microsoft.com/office/powerpoint/2010/main" val="2411222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15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dirty="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a:t>Kliknij, aby edytować style wzorca tekstu</a:t>
            </a:r>
          </a:p>
        </p:txBody>
      </p:sp>
    </p:spTree>
    <p:extLst>
      <p:ext uri="{BB962C8B-B14F-4D97-AF65-F5344CB8AC3E}">
        <p14:creationId xmlns:p14="http://schemas.microsoft.com/office/powerpoint/2010/main" val="2231767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4288588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40"/>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40"/>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4126054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p:nvPr userDrawn="1"/>
        </p:nvSpPr>
        <p:spPr>
          <a:xfrm>
            <a:off x="1524001" y="1295400"/>
            <a:ext cx="5986352" cy="4800600"/>
          </a:xfrm>
          <a:prstGeom prst="rect">
            <a:avLst/>
          </a:prstGeom>
          <a:gradFill flip="none" rotWithShape="1">
            <a:gsLst>
              <a:gs pos="0">
                <a:srgbClr val="D65C00"/>
              </a:gs>
              <a:gs pos="50000">
                <a:srgbClr val="FFCA00">
                  <a:shade val="67500"/>
                  <a:satMod val="115000"/>
                </a:srgbClr>
              </a:gs>
              <a:gs pos="100000">
                <a:srgbClr val="FFCA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350">
              <a:solidFill>
                <a:schemeClr val="bg1"/>
              </a:solidFill>
            </a:endParaRPr>
          </a:p>
        </p:txBody>
      </p:sp>
      <p:sp>
        <p:nvSpPr>
          <p:cNvPr id="5" name="Freeform 439"/>
          <p:cNvSpPr>
            <a:spLocks/>
          </p:cNvSpPr>
          <p:nvPr userDrawn="1"/>
        </p:nvSpPr>
        <p:spPr bwMode="auto">
          <a:xfrm>
            <a:off x="1371601" y="1143000"/>
            <a:ext cx="6324600" cy="5204116"/>
          </a:xfrm>
          <a:custGeom>
            <a:avLst/>
            <a:gdLst/>
            <a:ahLst/>
            <a:cxnLst>
              <a:cxn ang="0">
                <a:pos x="273" y="1"/>
              </a:cxn>
              <a:cxn ang="0">
                <a:pos x="238" y="1"/>
              </a:cxn>
              <a:cxn ang="0">
                <a:pos x="51" y="2"/>
              </a:cxn>
              <a:cxn ang="0">
                <a:pos x="10" y="2"/>
              </a:cxn>
              <a:cxn ang="0">
                <a:pos x="4" y="15"/>
              </a:cxn>
              <a:cxn ang="0">
                <a:pos x="4" y="97"/>
              </a:cxn>
              <a:cxn ang="0">
                <a:pos x="8" y="127"/>
              </a:cxn>
              <a:cxn ang="0">
                <a:pos x="9" y="127"/>
              </a:cxn>
              <a:cxn ang="0">
                <a:pos x="47" y="126"/>
              </a:cxn>
              <a:cxn ang="0">
                <a:pos x="78" y="126"/>
              </a:cxn>
              <a:cxn ang="0">
                <a:pos x="161" y="125"/>
              </a:cxn>
              <a:cxn ang="0">
                <a:pos x="191" y="125"/>
              </a:cxn>
              <a:cxn ang="0">
                <a:pos x="262" y="124"/>
              </a:cxn>
              <a:cxn ang="0">
                <a:pos x="279" y="124"/>
              </a:cxn>
              <a:cxn ang="0">
                <a:pos x="288" y="123"/>
              </a:cxn>
              <a:cxn ang="0">
                <a:pos x="278" y="122"/>
              </a:cxn>
              <a:cxn ang="0">
                <a:pos x="265" y="122"/>
              </a:cxn>
              <a:cxn ang="0">
                <a:pos x="236" y="121"/>
              </a:cxn>
              <a:cxn ang="0">
                <a:pos x="213" y="122"/>
              </a:cxn>
              <a:cxn ang="0">
                <a:pos x="211" y="119"/>
              </a:cxn>
              <a:cxn ang="0">
                <a:pos x="204" y="118"/>
              </a:cxn>
              <a:cxn ang="0">
                <a:pos x="196" y="120"/>
              </a:cxn>
              <a:cxn ang="0">
                <a:pos x="190" y="120"/>
              </a:cxn>
              <a:cxn ang="0">
                <a:pos x="178" y="120"/>
              </a:cxn>
              <a:cxn ang="0">
                <a:pos x="166" y="118"/>
              </a:cxn>
              <a:cxn ang="0">
                <a:pos x="156" y="119"/>
              </a:cxn>
              <a:cxn ang="0">
                <a:pos x="149" y="120"/>
              </a:cxn>
              <a:cxn ang="0">
                <a:pos x="134" y="120"/>
              </a:cxn>
              <a:cxn ang="0">
                <a:pos x="120" y="120"/>
              </a:cxn>
              <a:cxn ang="0">
                <a:pos x="117" y="119"/>
              </a:cxn>
              <a:cxn ang="0">
                <a:pos x="106" y="119"/>
              </a:cxn>
              <a:cxn ang="0">
                <a:pos x="70" y="119"/>
              </a:cxn>
              <a:cxn ang="0">
                <a:pos x="54" y="119"/>
              </a:cxn>
              <a:cxn ang="0">
                <a:pos x="25" y="120"/>
              </a:cxn>
              <a:cxn ang="0">
                <a:pos x="11" y="116"/>
              </a:cxn>
              <a:cxn ang="0">
                <a:pos x="10" y="102"/>
              </a:cxn>
              <a:cxn ang="0">
                <a:pos x="11" y="96"/>
              </a:cxn>
              <a:cxn ang="0">
                <a:pos x="10" y="88"/>
              </a:cxn>
              <a:cxn ang="0">
                <a:pos x="11" y="73"/>
              </a:cxn>
              <a:cxn ang="0">
                <a:pos x="11" y="46"/>
              </a:cxn>
              <a:cxn ang="0">
                <a:pos x="11" y="24"/>
              </a:cxn>
              <a:cxn ang="0">
                <a:pos x="10" y="8"/>
              </a:cxn>
              <a:cxn ang="0">
                <a:pos x="25" y="8"/>
              </a:cxn>
              <a:cxn ang="0">
                <a:pos x="36" y="7"/>
              </a:cxn>
              <a:cxn ang="0">
                <a:pos x="39" y="7"/>
              </a:cxn>
              <a:cxn ang="0">
                <a:pos x="62" y="7"/>
              </a:cxn>
              <a:cxn ang="0">
                <a:pos x="86" y="7"/>
              </a:cxn>
              <a:cxn ang="0">
                <a:pos x="99" y="6"/>
              </a:cxn>
              <a:cxn ang="0">
                <a:pos x="122" y="4"/>
              </a:cxn>
              <a:cxn ang="0">
                <a:pos x="142" y="5"/>
              </a:cxn>
              <a:cxn ang="0">
                <a:pos x="172" y="5"/>
              </a:cxn>
              <a:cxn ang="0">
                <a:pos x="190" y="5"/>
              </a:cxn>
              <a:cxn ang="0">
                <a:pos x="243" y="6"/>
              </a:cxn>
              <a:cxn ang="0">
                <a:pos x="260" y="6"/>
              </a:cxn>
              <a:cxn ang="0">
                <a:pos x="302" y="5"/>
              </a:cxn>
              <a:cxn ang="0">
                <a:pos x="307" y="34"/>
              </a:cxn>
              <a:cxn ang="0">
                <a:pos x="310" y="65"/>
              </a:cxn>
              <a:cxn ang="0">
                <a:pos x="311" y="5"/>
              </a:cxn>
            </a:cxnLst>
            <a:rect l="0" t="0" r="r" b="b"/>
            <a:pathLst>
              <a:path w="316" h="128">
                <a:moveTo>
                  <a:pt x="306" y="0"/>
                </a:moveTo>
                <a:cubicBezTo>
                  <a:pt x="306" y="0"/>
                  <a:pt x="306" y="0"/>
                  <a:pt x="306" y="0"/>
                </a:cubicBezTo>
                <a:cubicBezTo>
                  <a:pt x="301" y="0"/>
                  <a:pt x="301" y="0"/>
                  <a:pt x="301" y="0"/>
                </a:cubicBezTo>
                <a:cubicBezTo>
                  <a:pt x="292" y="0"/>
                  <a:pt x="292" y="0"/>
                  <a:pt x="292" y="0"/>
                </a:cubicBezTo>
                <a:cubicBezTo>
                  <a:pt x="274" y="0"/>
                  <a:pt x="274" y="0"/>
                  <a:pt x="274" y="0"/>
                </a:cubicBezTo>
                <a:cubicBezTo>
                  <a:pt x="275" y="0"/>
                  <a:pt x="274" y="0"/>
                  <a:pt x="273" y="1"/>
                </a:cubicBezTo>
                <a:cubicBezTo>
                  <a:pt x="273" y="0"/>
                  <a:pt x="273" y="0"/>
                  <a:pt x="273" y="0"/>
                </a:cubicBezTo>
                <a:cubicBezTo>
                  <a:pt x="271" y="1"/>
                  <a:pt x="271" y="1"/>
                  <a:pt x="271" y="1"/>
                </a:cubicBezTo>
                <a:cubicBezTo>
                  <a:pt x="269" y="1"/>
                  <a:pt x="270" y="0"/>
                  <a:pt x="271" y="0"/>
                </a:cubicBezTo>
                <a:cubicBezTo>
                  <a:pt x="261" y="0"/>
                  <a:pt x="253" y="0"/>
                  <a:pt x="243" y="0"/>
                </a:cubicBezTo>
                <a:cubicBezTo>
                  <a:pt x="243" y="1"/>
                  <a:pt x="239" y="0"/>
                  <a:pt x="238" y="1"/>
                </a:cubicBezTo>
                <a:cubicBezTo>
                  <a:pt x="238" y="1"/>
                  <a:pt x="238" y="1"/>
                  <a:pt x="238" y="1"/>
                </a:cubicBezTo>
                <a:cubicBezTo>
                  <a:pt x="232" y="1"/>
                  <a:pt x="232" y="1"/>
                  <a:pt x="226" y="0"/>
                </a:cubicBezTo>
                <a:cubicBezTo>
                  <a:pt x="200" y="0"/>
                  <a:pt x="176" y="0"/>
                  <a:pt x="151" y="0"/>
                </a:cubicBezTo>
                <a:cubicBezTo>
                  <a:pt x="126" y="0"/>
                  <a:pt x="101" y="1"/>
                  <a:pt x="75" y="1"/>
                </a:cubicBezTo>
                <a:cubicBezTo>
                  <a:pt x="71" y="2"/>
                  <a:pt x="65" y="1"/>
                  <a:pt x="61" y="3"/>
                </a:cubicBezTo>
                <a:cubicBezTo>
                  <a:pt x="61" y="2"/>
                  <a:pt x="61" y="2"/>
                  <a:pt x="61" y="2"/>
                </a:cubicBezTo>
                <a:cubicBezTo>
                  <a:pt x="57" y="3"/>
                  <a:pt x="56" y="2"/>
                  <a:pt x="51" y="2"/>
                </a:cubicBezTo>
                <a:cubicBezTo>
                  <a:pt x="51" y="2"/>
                  <a:pt x="49" y="2"/>
                  <a:pt x="50" y="2"/>
                </a:cubicBezTo>
                <a:cubicBezTo>
                  <a:pt x="48" y="3"/>
                  <a:pt x="47" y="1"/>
                  <a:pt x="44" y="2"/>
                </a:cubicBezTo>
                <a:cubicBezTo>
                  <a:pt x="44" y="2"/>
                  <a:pt x="44" y="2"/>
                  <a:pt x="44" y="2"/>
                </a:cubicBezTo>
                <a:cubicBezTo>
                  <a:pt x="37" y="3"/>
                  <a:pt x="45" y="2"/>
                  <a:pt x="36" y="1"/>
                </a:cubicBezTo>
                <a:cubicBezTo>
                  <a:pt x="19" y="1"/>
                  <a:pt x="19" y="1"/>
                  <a:pt x="19" y="1"/>
                </a:cubicBezTo>
                <a:cubicBezTo>
                  <a:pt x="10" y="2"/>
                  <a:pt x="10" y="2"/>
                  <a:pt x="10" y="2"/>
                </a:cubicBezTo>
                <a:cubicBezTo>
                  <a:pt x="8" y="2"/>
                  <a:pt x="8" y="2"/>
                  <a:pt x="8" y="2"/>
                </a:cubicBezTo>
                <a:cubicBezTo>
                  <a:pt x="1" y="8"/>
                  <a:pt x="6" y="5"/>
                  <a:pt x="4" y="7"/>
                </a:cubicBezTo>
                <a:cubicBezTo>
                  <a:pt x="4" y="11"/>
                  <a:pt x="4" y="11"/>
                  <a:pt x="4" y="11"/>
                </a:cubicBezTo>
                <a:cubicBezTo>
                  <a:pt x="4" y="10"/>
                  <a:pt x="5" y="10"/>
                  <a:pt x="5" y="11"/>
                </a:cubicBezTo>
                <a:cubicBezTo>
                  <a:pt x="4" y="12"/>
                  <a:pt x="5" y="15"/>
                  <a:pt x="5" y="17"/>
                </a:cubicBezTo>
                <a:cubicBezTo>
                  <a:pt x="4" y="16"/>
                  <a:pt x="4" y="16"/>
                  <a:pt x="4" y="15"/>
                </a:cubicBezTo>
                <a:cubicBezTo>
                  <a:pt x="4" y="20"/>
                  <a:pt x="4" y="24"/>
                  <a:pt x="4" y="29"/>
                </a:cubicBezTo>
                <a:cubicBezTo>
                  <a:pt x="4" y="34"/>
                  <a:pt x="3" y="39"/>
                  <a:pt x="4" y="42"/>
                </a:cubicBezTo>
                <a:cubicBezTo>
                  <a:pt x="4" y="41"/>
                  <a:pt x="4" y="44"/>
                  <a:pt x="4" y="45"/>
                </a:cubicBezTo>
                <a:cubicBezTo>
                  <a:pt x="5" y="48"/>
                  <a:pt x="3" y="54"/>
                  <a:pt x="4" y="58"/>
                </a:cubicBezTo>
                <a:cubicBezTo>
                  <a:pt x="4" y="58"/>
                  <a:pt x="4" y="58"/>
                  <a:pt x="4" y="58"/>
                </a:cubicBezTo>
                <a:cubicBezTo>
                  <a:pt x="4" y="70"/>
                  <a:pt x="3" y="84"/>
                  <a:pt x="4" y="97"/>
                </a:cubicBezTo>
                <a:cubicBezTo>
                  <a:pt x="4" y="104"/>
                  <a:pt x="3" y="112"/>
                  <a:pt x="4" y="120"/>
                </a:cubicBezTo>
                <a:cubicBezTo>
                  <a:pt x="4" y="122"/>
                  <a:pt x="4" y="120"/>
                  <a:pt x="4" y="122"/>
                </a:cubicBezTo>
                <a:cubicBezTo>
                  <a:pt x="4" y="124"/>
                  <a:pt x="4" y="122"/>
                  <a:pt x="4" y="122"/>
                </a:cubicBezTo>
                <a:cubicBezTo>
                  <a:pt x="4" y="123"/>
                  <a:pt x="4" y="123"/>
                  <a:pt x="4" y="123"/>
                </a:cubicBezTo>
                <a:cubicBezTo>
                  <a:pt x="4" y="123"/>
                  <a:pt x="4" y="123"/>
                  <a:pt x="4" y="123"/>
                </a:cubicBezTo>
                <a:cubicBezTo>
                  <a:pt x="0" y="119"/>
                  <a:pt x="9" y="128"/>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9" y="127"/>
                  <a:pt x="9" y="127"/>
                  <a:pt x="9" y="127"/>
                </a:cubicBezTo>
                <a:cubicBezTo>
                  <a:pt x="10" y="127"/>
                  <a:pt x="10" y="127"/>
                  <a:pt x="10" y="127"/>
                </a:cubicBezTo>
                <a:cubicBezTo>
                  <a:pt x="14" y="127"/>
                  <a:pt x="14" y="127"/>
                  <a:pt x="14" y="127"/>
                </a:cubicBezTo>
                <a:cubicBezTo>
                  <a:pt x="21" y="127"/>
                  <a:pt x="21" y="127"/>
                  <a:pt x="21" y="127"/>
                </a:cubicBezTo>
                <a:cubicBezTo>
                  <a:pt x="22" y="127"/>
                  <a:pt x="23" y="127"/>
                  <a:pt x="23" y="127"/>
                </a:cubicBezTo>
                <a:cubicBezTo>
                  <a:pt x="28" y="127"/>
                  <a:pt x="36" y="126"/>
                  <a:pt x="41" y="127"/>
                </a:cubicBezTo>
                <a:cubicBezTo>
                  <a:pt x="39" y="126"/>
                  <a:pt x="45" y="126"/>
                  <a:pt x="47" y="126"/>
                </a:cubicBezTo>
                <a:cubicBezTo>
                  <a:pt x="48" y="126"/>
                  <a:pt x="48" y="126"/>
                  <a:pt x="47" y="127"/>
                </a:cubicBezTo>
                <a:cubicBezTo>
                  <a:pt x="52" y="126"/>
                  <a:pt x="54" y="126"/>
                  <a:pt x="59" y="127"/>
                </a:cubicBezTo>
                <a:cubicBezTo>
                  <a:pt x="61" y="127"/>
                  <a:pt x="62" y="126"/>
                  <a:pt x="65" y="126"/>
                </a:cubicBezTo>
                <a:cubicBezTo>
                  <a:pt x="66" y="127"/>
                  <a:pt x="70" y="126"/>
                  <a:pt x="73" y="126"/>
                </a:cubicBezTo>
                <a:cubicBezTo>
                  <a:pt x="72" y="126"/>
                  <a:pt x="76" y="125"/>
                  <a:pt x="79" y="125"/>
                </a:cubicBezTo>
                <a:cubicBezTo>
                  <a:pt x="78" y="126"/>
                  <a:pt x="78" y="126"/>
                  <a:pt x="78" y="126"/>
                </a:cubicBezTo>
                <a:cubicBezTo>
                  <a:pt x="87" y="126"/>
                  <a:pt x="99" y="127"/>
                  <a:pt x="109" y="126"/>
                </a:cubicBezTo>
                <a:cubicBezTo>
                  <a:pt x="110" y="126"/>
                  <a:pt x="110" y="126"/>
                  <a:pt x="110" y="126"/>
                </a:cubicBezTo>
                <a:cubicBezTo>
                  <a:pt x="120" y="126"/>
                  <a:pt x="131" y="126"/>
                  <a:pt x="141" y="125"/>
                </a:cubicBezTo>
                <a:cubicBezTo>
                  <a:pt x="144" y="126"/>
                  <a:pt x="148" y="126"/>
                  <a:pt x="151" y="126"/>
                </a:cubicBezTo>
                <a:cubicBezTo>
                  <a:pt x="154" y="125"/>
                  <a:pt x="156" y="125"/>
                  <a:pt x="158" y="125"/>
                </a:cubicBezTo>
                <a:cubicBezTo>
                  <a:pt x="159" y="124"/>
                  <a:pt x="160" y="125"/>
                  <a:pt x="161" y="125"/>
                </a:cubicBezTo>
                <a:cubicBezTo>
                  <a:pt x="165" y="125"/>
                  <a:pt x="170" y="126"/>
                  <a:pt x="174" y="125"/>
                </a:cubicBezTo>
                <a:cubicBezTo>
                  <a:pt x="174" y="126"/>
                  <a:pt x="174" y="126"/>
                  <a:pt x="174" y="126"/>
                </a:cubicBezTo>
                <a:cubicBezTo>
                  <a:pt x="177" y="125"/>
                  <a:pt x="183" y="125"/>
                  <a:pt x="187" y="125"/>
                </a:cubicBezTo>
                <a:cubicBezTo>
                  <a:pt x="188" y="125"/>
                  <a:pt x="192" y="124"/>
                  <a:pt x="190" y="124"/>
                </a:cubicBezTo>
                <a:cubicBezTo>
                  <a:pt x="192" y="124"/>
                  <a:pt x="191" y="125"/>
                  <a:pt x="193" y="124"/>
                </a:cubicBezTo>
                <a:cubicBezTo>
                  <a:pt x="191" y="125"/>
                  <a:pt x="191" y="125"/>
                  <a:pt x="191" y="125"/>
                </a:cubicBezTo>
                <a:cubicBezTo>
                  <a:pt x="201" y="125"/>
                  <a:pt x="209" y="125"/>
                  <a:pt x="218" y="124"/>
                </a:cubicBezTo>
                <a:cubicBezTo>
                  <a:pt x="220" y="125"/>
                  <a:pt x="226" y="124"/>
                  <a:pt x="231" y="125"/>
                </a:cubicBezTo>
                <a:cubicBezTo>
                  <a:pt x="234" y="124"/>
                  <a:pt x="239" y="125"/>
                  <a:pt x="242" y="124"/>
                </a:cubicBezTo>
                <a:cubicBezTo>
                  <a:pt x="242" y="124"/>
                  <a:pt x="242" y="124"/>
                  <a:pt x="242" y="124"/>
                </a:cubicBezTo>
                <a:cubicBezTo>
                  <a:pt x="246" y="124"/>
                  <a:pt x="251" y="124"/>
                  <a:pt x="256" y="125"/>
                </a:cubicBezTo>
                <a:cubicBezTo>
                  <a:pt x="259" y="125"/>
                  <a:pt x="259" y="124"/>
                  <a:pt x="262" y="124"/>
                </a:cubicBezTo>
                <a:cubicBezTo>
                  <a:pt x="262" y="124"/>
                  <a:pt x="262" y="124"/>
                  <a:pt x="262" y="124"/>
                </a:cubicBezTo>
                <a:cubicBezTo>
                  <a:pt x="264" y="124"/>
                  <a:pt x="265" y="123"/>
                  <a:pt x="266" y="123"/>
                </a:cubicBezTo>
                <a:cubicBezTo>
                  <a:pt x="268" y="123"/>
                  <a:pt x="268" y="123"/>
                  <a:pt x="270" y="123"/>
                </a:cubicBezTo>
                <a:cubicBezTo>
                  <a:pt x="269" y="123"/>
                  <a:pt x="267" y="124"/>
                  <a:pt x="266" y="125"/>
                </a:cubicBezTo>
                <a:cubicBezTo>
                  <a:pt x="269" y="125"/>
                  <a:pt x="272" y="124"/>
                  <a:pt x="274" y="124"/>
                </a:cubicBezTo>
                <a:cubicBezTo>
                  <a:pt x="277" y="124"/>
                  <a:pt x="279" y="124"/>
                  <a:pt x="279" y="124"/>
                </a:cubicBezTo>
                <a:cubicBezTo>
                  <a:pt x="279" y="124"/>
                  <a:pt x="281" y="124"/>
                  <a:pt x="279" y="124"/>
                </a:cubicBezTo>
                <a:cubicBezTo>
                  <a:pt x="281" y="124"/>
                  <a:pt x="283" y="124"/>
                  <a:pt x="284" y="124"/>
                </a:cubicBezTo>
                <a:cubicBezTo>
                  <a:pt x="283" y="124"/>
                  <a:pt x="283" y="124"/>
                  <a:pt x="283" y="124"/>
                </a:cubicBezTo>
                <a:cubicBezTo>
                  <a:pt x="283" y="123"/>
                  <a:pt x="285" y="123"/>
                  <a:pt x="285" y="123"/>
                </a:cubicBezTo>
                <a:cubicBezTo>
                  <a:pt x="284" y="123"/>
                  <a:pt x="284" y="123"/>
                  <a:pt x="283" y="123"/>
                </a:cubicBezTo>
                <a:cubicBezTo>
                  <a:pt x="283" y="122"/>
                  <a:pt x="287" y="122"/>
                  <a:pt x="288" y="123"/>
                </a:cubicBezTo>
                <a:cubicBezTo>
                  <a:pt x="289" y="123"/>
                  <a:pt x="285" y="124"/>
                  <a:pt x="287" y="124"/>
                </a:cubicBezTo>
                <a:cubicBezTo>
                  <a:pt x="292" y="123"/>
                  <a:pt x="292" y="123"/>
                  <a:pt x="292" y="123"/>
                </a:cubicBezTo>
                <a:cubicBezTo>
                  <a:pt x="291" y="123"/>
                  <a:pt x="289" y="123"/>
                  <a:pt x="290" y="122"/>
                </a:cubicBezTo>
                <a:cubicBezTo>
                  <a:pt x="288" y="123"/>
                  <a:pt x="288" y="123"/>
                  <a:pt x="288" y="123"/>
                </a:cubicBezTo>
                <a:cubicBezTo>
                  <a:pt x="288" y="122"/>
                  <a:pt x="288" y="122"/>
                  <a:pt x="288" y="122"/>
                </a:cubicBezTo>
                <a:cubicBezTo>
                  <a:pt x="284" y="122"/>
                  <a:pt x="281" y="122"/>
                  <a:pt x="278" y="122"/>
                </a:cubicBezTo>
                <a:cubicBezTo>
                  <a:pt x="279" y="123"/>
                  <a:pt x="279" y="123"/>
                  <a:pt x="279" y="123"/>
                </a:cubicBezTo>
                <a:cubicBezTo>
                  <a:pt x="277" y="123"/>
                  <a:pt x="275" y="123"/>
                  <a:pt x="273" y="123"/>
                </a:cubicBezTo>
                <a:cubicBezTo>
                  <a:pt x="274" y="123"/>
                  <a:pt x="273" y="122"/>
                  <a:pt x="273" y="122"/>
                </a:cubicBezTo>
                <a:cubicBezTo>
                  <a:pt x="272" y="122"/>
                  <a:pt x="272" y="122"/>
                  <a:pt x="271" y="122"/>
                </a:cubicBezTo>
                <a:cubicBezTo>
                  <a:pt x="272" y="121"/>
                  <a:pt x="272" y="121"/>
                  <a:pt x="272" y="121"/>
                </a:cubicBezTo>
                <a:cubicBezTo>
                  <a:pt x="271" y="122"/>
                  <a:pt x="266" y="122"/>
                  <a:pt x="265" y="122"/>
                </a:cubicBezTo>
                <a:cubicBezTo>
                  <a:pt x="265" y="122"/>
                  <a:pt x="265" y="122"/>
                  <a:pt x="265" y="122"/>
                </a:cubicBezTo>
                <a:cubicBezTo>
                  <a:pt x="262" y="121"/>
                  <a:pt x="266" y="122"/>
                  <a:pt x="264" y="122"/>
                </a:cubicBezTo>
                <a:cubicBezTo>
                  <a:pt x="262" y="122"/>
                  <a:pt x="263" y="121"/>
                  <a:pt x="261" y="121"/>
                </a:cubicBezTo>
                <a:cubicBezTo>
                  <a:pt x="258" y="121"/>
                  <a:pt x="252" y="122"/>
                  <a:pt x="248" y="121"/>
                </a:cubicBezTo>
                <a:cubicBezTo>
                  <a:pt x="245" y="121"/>
                  <a:pt x="242" y="121"/>
                  <a:pt x="239" y="122"/>
                </a:cubicBezTo>
                <a:cubicBezTo>
                  <a:pt x="236" y="122"/>
                  <a:pt x="239" y="121"/>
                  <a:pt x="236" y="121"/>
                </a:cubicBezTo>
                <a:cubicBezTo>
                  <a:pt x="237" y="121"/>
                  <a:pt x="236" y="121"/>
                  <a:pt x="236" y="120"/>
                </a:cubicBezTo>
                <a:cubicBezTo>
                  <a:pt x="236" y="121"/>
                  <a:pt x="231" y="120"/>
                  <a:pt x="233" y="121"/>
                </a:cubicBezTo>
                <a:cubicBezTo>
                  <a:pt x="229" y="121"/>
                  <a:pt x="225" y="121"/>
                  <a:pt x="221" y="121"/>
                </a:cubicBezTo>
                <a:cubicBezTo>
                  <a:pt x="222" y="121"/>
                  <a:pt x="223" y="120"/>
                  <a:pt x="221" y="120"/>
                </a:cubicBezTo>
                <a:cubicBezTo>
                  <a:pt x="219" y="121"/>
                  <a:pt x="216" y="121"/>
                  <a:pt x="213" y="121"/>
                </a:cubicBezTo>
                <a:cubicBezTo>
                  <a:pt x="213" y="121"/>
                  <a:pt x="214" y="121"/>
                  <a:pt x="213" y="122"/>
                </a:cubicBezTo>
                <a:cubicBezTo>
                  <a:pt x="213" y="122"/>
                  <a:pt x="212" y="122"/>
                  <a:pt x="211" y="122"/>
                </a:cubicBezTo>
                <a:cubicBezTo>
                  <a:pt x="211" y="122"/>
                  <a:pt x="211" y="121"/>
                  <a:pt x="208" y="121"/>
                </a:cubicBezTo>
                <a:cubicBezTo>
                  <a:pt x="209" y="120"/>
                  <a:pt x="213" y="121"/>
                  <a:pt x="212" y="120"/>
                </a:cubicBezTo>
                <a:cubicBezTo>
                  <a:pt x="213" y="119"/>
                  <a:pt x="219" y="119"/>
                  <a:pt x="220" y="120"/>
                </a:cubicBezTo>
                <a:cubicBezTo>
                  <a:pt x="223" y="119"/>
                  <a:pt x="218" y="119"/>
                  <a:pt x="218" y="119"/>
                </a:cubicBezTo>
                <a:cubicBezTo>
                  <a:pt x="216" y="119"/>
                  <a:pt x="215" y="119"/>
                  <a:pt x="211" y="119"/>
                </a:cubicBezTo>
                <a:cubicBezTo>
                  <a:pt x="211" y="120"/>
                  <a:pt x="212" y="120"/>
                  <a:pt x="210" y="120"/>
                </a:cubicBezTo>
                <a:cubicBezTo>
                  <a:pt x="207" y="121"/>
                  <a:pt x="206" y="119"/>
                  <a:pt x="205" y="119"/>
                </a:cubicBezTo>
                <a:cubicBezTo>
                  <a:pt x="207" y="119"/>
                  <a:pt x="207" y="119"/>
                  <a:pt x="207" y="119"/>
                </a:cubicBezTo>
                <a:cubicBezTo>
                  <a:pt x="204" y="119"/>
                  <a:pt x="204" y="119"/>
                  <a:pt x="201" y="119"/>
                </a:cubicBezTo>
                <a:cubicBezTo>
                  <a:pt x="201" y="118"/>
                  <a:pt x="205" y="119"/>
                  <a:pt x="206" y="119"/>
                </a:cubicBezTo>
                <a:cubicBezTo>
                  <a:pt x="204" y="118"/>
                  <a:pt x="204" y="118"/>
                  <a:pt x="204" y="118"/>
                </a:cubicBezTo>
                <a:cubicBezTo>
                  <a:pt x="200" y="118"/>
                  <a:pt x="203" y="119"/>
                  <a:pt x="199" y="118"/>
                </a:cubicBezTo>
                <a:cubicBezTo>
                  <a:pt x="200" y="118"/>
                  <a:pt x="200" y="118"/>
                  <a:pt x="200" y="118"/>
                </a:cubicBezTo>
                <a:cubicBezTo>
                  <a:pt x="197" y="118"/>
                  <a:pt x="197" y="118"/>
                  <a:pt x="197" y="118"/>
                </a:cubicBezTo>
                <a:cubicBezTo>
                  <a:pt x="197" y="119"/>
                  <a:pt x="198" y="119"/>
                  <a:pt x="200" y="119"/>
                </a:cubicBezTo>
                <a:cubicBezTo>
                  <a:pt x="199" y="120"/>
                  <a:pt x="198" y="119"/>
                  <a:pt x="195" y="120"/>
                </a:cubicBezTo>
                <a:cubicBezTo>
                  <a:pt x="194" y="120"/>
                  <a:pt x="196" y="120"/>
                  <a:pt x="196" y="120"/>
                </a:cubicBezTo>
                <a:cubicBezTo>
                  <a:pt x="197" y="121"/>
                  <a:pt x="194" y="121"/>
                  <a:pt x="193" y="121"/>
                </a:cubicBezTo>
                <a:cubicBezTo>
                  <a:pt x="190" y="121"/>
                  <a:pt x="191" y="120"/>
                  <a:pt x="190" y="120"/>
                </a:cubicBezTo>
                <a:cubicBezTo>
                  <a:pt x="191" y="120"/>
                  <a:pt x="193" y="120"/>
                  <a:pt x="193" y="120"/>
                </a:cubicBezTo>
                <a:cubicBezTo>
                  <a:pt x="196" y="119"/>
                  <a:pt x="191" y="119"/>
                  <a:pt x="193" y="118"/>
                </a:cubicBezTo>
                <a:cubicBezTo>
                  <a:pt x="191" y="118"/>
                  <a:pt x="191" y="119"/>
                  <a:pt x="190" y="119"/>
                </a:cubicBezTo>
                <a:cubicBezTo>
                  <a:pt x="190" y="119"/>
                  <a:pt x="189" y="119"/>
                  <a:pt x="190" y="120"/>
                </a:cubicBezTo>
                <a:cubicBezTo>
                  <a:pt x="185" y="121"/>
                  <a:pt x="187" y="118"/>
                  <a:pt x="183" y="119"/>
                </a:cubicBezTo>
                <a:cubicBezTo>
                  <a:pt x="184" y="120"/>
                  <a:pt x="177" y="120"/>
                  <a:pt x="180" y="121"/>
                </a:cubicBezTo>
                <a:cubicBezTo>
                  <a:pt x="179" y="122"/>
                  <a:pt x="178" y="122"/>
                  <a:pt x="177" y="122"/>
                </a:cubicBezTo>
                <a:cubicBezTo>
                  <a:pt x="178" y="121"/>
                  <a:pt x="175" y="121"/>
                  <a:pt x="177" y="120"/>
                </a:cubicBezTo>
                <a:cubicBezTo>
                  <a:pt x="175" y="120"/>
                  <a:pt x="175" y="120"/>
                  <a:pt x="175" y="120"/>
                </a:cubicBezTo>
                <a:cubicBezTo>
                  <a:pt x="178" y="120"/>
                  <a:pt x="178" y="120"/>
                  <a:pt x="178" y="120"/>
                </a:cubicBezTo>
                <a:cubicBezTo>
                  <a:pt x="176" y="119"/>
                  <a:pt x="173" y="119"/>
                  <a:pt x="172" y="118"/>
                </a:cubicBezTo>
                <a:cubicBezTo>
                  <a:pt x="170" y="119"/>
                  <a:pt x="173" y="119"/>
                  <a:pt x="170" y="119"/>
                </a:cubicBezTo>
                <a:cubicBezTo>
                  <a:pt x="171" y="119"/>
                  <a:pt x="170" y="118"/>
                  <a:pt x="169" y="118"/>
                </a:cubicBezTo>
                <a:cubicBezTo>
                  <a:pt x="171" y="119"/>
                  <a:pt x="169" y="119"/>
                  <a:pt x="167" y="120"/>
                </a:cubicBezTo>
                <a:cubicBezTo>
                  <a:pt x="165" y="120"/>
                  <a:pt x="163" y="119"/>
                  <a:pt x="164" y="119"/>
                </a:cubicBezTo>
                <a:cubicBezTo>
                  <a:pt x="166" y="118"/>
                  <a:pt x="166" y="118"/>
                  <a:pt x="166" y="118"/>
                </a:cubicBezTo>
                <a:cubicBezTo>
                  <a:pt x="164" y="119"/>
                  <a:pt x="165" y="118"/>
                  <a:pt x="163" y="118"/>
                </a:cubicBezTo>
                <a:cubicBezTo>
                  <a:pt x="163" y="118"/>
                  <a:pt x="162" y="119"/>
                  <a:pt x="161" y="120"/>
                </a:cubicBezTo>
                <a:cubicBezTo>
                  <a:pt x="160" y="120"/>
                  <a:pt x="159" y="119"/>
                  <a:pt x="158" y="119"/>
                </a:cubicBezTo>
                <a:cubicBezTo>
                  <a:pt x="160" y="119"/>
                  <a:pt x="160" y="119"/>
                  <a:pt x="160" y="119"/>
                </a:cubicBezTo>
                <a:cubicBezTo>
                  <a:pt x="157" y="119"/>
                  <a:pt x="160" y="118"/>
                  <a:pt x="157" y="118"/>
                </a:cubicBezTo>
                <a:cubicBezTo>
                  <a:pt x="156" y="119"/>
                  <a:pt x="156" y="119"/>
                  <a:pt x="156" y="119"/>
                </a:cubicBezTo>
                <a:cubicBezTo>
                  <a:pt x="155" y="119"/>
                  <a:pt x="155" y="118"/>
                  <a:pt x="156" y="118"/>
                </a:cubicBezTo>
                <a:cubicBezTo>
                  <a:pt x="155" y="119"/>
                  <a:pt x="153" y="118"/>
                  <a:pt x="153" y="119"/>
                </a:cubicBezTo>
                <a:cubicBezTo>
                  <a:pt x="152" y="118"/>
                  <a:pt x="152" y="118"/>
                  <a:pt x="152" y="118"/>
                </a:cubicBezTo>
                <a:cubicBezTo>
                  <a:pt x="151" y="118"/>
                  <a:pt x="150" y="119"/>
                  <a:pt x="148" y="119"/>
                </a:cubicBezTo>
                <a:cubicBezTo>
                  <a:pt x="149" y="119"/>
                  <a:pt x="150" y="119"/>
                  <a:pt x="152" y="119"/>
                </a:cubicBezTo>
                <a:cubicBezTo>
                  <a:pt x="153" y="120"/>
                  <a:pt x="150" y="120"/>
                  <a:pt x="149" y="120"/>
                </a:cubicBezTo>
                <a:cubicBezTo>
                  <a:pt x="149" y="119"/>
                  <a:pt x="146" y="120"/>
                  <a:pt x="144" y="120"/>
                </a:cubicBezTo>
                <a:cubicBezTo>
                  <a:pt x="143" y="119"/>
                  <a:pt x="142" y="119"/>
                  <a:pt x="142" y="119"/>
                </a:cubicBezTo>
                <a:cubicBezTo>
                  <a:pt x="141" y="119"/>
                  <a:pt x="141" y="119"/>
                  <a:pt x="141" y="119"/>
                </a:cubicBezTo>
                <a:cubicBezTo>
                  <a:pt x="141" y="118"/>
                  <a:pt x="138" y="120"/>
                  <a:pt x="136" y="119"/>
                </a:cubicBezTo>
                <a:cubicBezTo>
                  <a:pt x="137" y="119"/>
                  <a:pt x="137" y="119"/>
                  <a:pt x="136" y="118"/>
                </a:cubicBezTo>
                <a:cubicBezTo>
                  <a:pt x="138" y="119"/>
                  <a:pt x="133" y="119"/>
                  <a:pt x="134" y="120"/>
                </a:cubicBezTo>
                <a:cubicBezTo>
                  <a:pt x="131" y="120"/>
                  <a:pt x="134" y="119"/>
                  <a:pt x="134" y="118"/>
                </a:cubicBezTo>
                <a:cubicBezTo>
                  <a:pt x="132" y="119"/>
                  <a:pt x="130" y="118"/>
                  <a:pt x="129" y="119"/>
                </a:cubicBezTo>
                <a:cubicBezTo>
                  <a:pt x="131" y="119"/>
                  <a:pt x="129" y="119"/>
                  <a:pt x="128" y="120"/>
                </a:cubicBezTo>
                <a:cubicBezTo>
                  <a:pt x="125" y="120"/>
                  <a:pt x="129" y="119"/>
                  <a:pt x="127" y="119"/>
                </a:cubicBezTo>
                <a:cubicBezTo>
                  <a:pt x="125" y="119"/>
                  <a:pt x="124" y="120"/>
                  <a:pt x="126" y="120"/>
                </a:cubicBezTo>
                <a:cubicBezTo>
                  <a:pt x="124" y="120"/>
                  <a:pt x="122" y="121"/>
                  <a:pt x="120" y="120"/>
                </a:cubicBezTo>
                <a:cubicBezTo>
                  <a:pt x="120" y="120"/>
                  <a:pt x="124" y="120"/>
                  <a:pt x="123" y="120"/>
                </a:cubicBezTo>
                <a:cubicBezTo>
                  <a:pt x="119" y="119"/>
                  <a:pt x="121" y="121"/>
                  <a:pt x="117" y="121"/>
                </a:cubicBezTo>
                <a:cubicBezTo>
                  <a:pt x="119" y="121"/>
                  <a:pt x="117" y="122"/>
                  <a:pt x="115" y="123"/>
                </a:cubicBezTo>
                <a:cubicBezTo>
                  <a:pt x="111" y="123"/>
                  <a:pt x="117" y="122"/>
                  <a:pt x="115" y="122"/>
                </a:cubicBezTo>
                <a:cubicBezTo>
                  <a:pt x="114" y="122"/>
                  <a:pt x="114" y="122"/>
                  <a:pt x="114" y="122"/>
                </a:cubicBezTo>
                <a:cubicBezTo>
                  <a:pt x="112" y="121"/>
                  <a:pt x="119" y="120"/>
                  <a:pt x="117" y="119"/>
                </a:cubicBezTo>
                <a:cubicBezTo>
                  <a:pt x="115" y="120"/>
                  <a:pt x="115" y="120"/>
                  <a:pt x="115" y="120"/>
                </a:cubicBezTo>
                <a:cubicBezTo>
                  <a:pt x="115" y="119"/>
                  <a:pt x="116" y="119"/>
                  <a:pt x="115" y="119"/>
                </a:cubicBezTo>
                <a:cubicBezTo>
                  <a:pt x="115" y="119"/>
                  <a:pt x="111" y="119"/>
                  <a:pt x="111" y="119"/>
                </a:cubicBezTo>
                <a:cubicBezTo>
                  <a:pt x="110" y="120"/>
                  <a:pt x="112" y="119"/>
                  <a:pt x="112" y="119"/>
                </a:cubicBezTo>
                <a:cubicBezTo>
                  <a:pt x="110" y="119"/>
                  <a:pt x="109" y="120"/>
                  <a:pt x="106" y="120"/>
                </a:cubicBezTo>
                <a:cubicBezTo>
                  <a:pt x="108" y="120"/>
                  <a:pt x="105" y="119"/>
                  <a:pt x="106" y="119"/>
                </a:cubicBezTo>
                <a:cubicBezTo>
                  <a:pt x="105" y="119"/>
                  <a:pt x="106" y="120"/>
                  <a:pt x="104" y="119"/>
                </a:cubicBezTo>
                <a:cubicBezTo>
                  <a:pt x="104" y="119"/>
                  <a:pt x="104" y="119"/>
                  <a:pt x="104" y="119"/>
                </a:cubicBezTo>
                <a:cubicBezTo>
                  <a:pt x="96" y="119"/>
                  <a:pt x="87" y="119"/>
                  <a:pt x="80" y="120"/>
                </a:cubicBezTo>
                <a:cubicBezTo>
                  <a:pt x="79" y="120"/>
                  <a:pt x="77" y="120"/>
                  <a:pt x="73" y="119"/>
                </a:cubicBezTo>
                <a:cubicBezTo>
                  <a:pt x="75" y="119"/>
                  <a:pt x="73" y="120"/>
                  <a:pt x="72" y="120"/>
                </a:cubicBezTo>
                <a:cubicBezTo>
                  <a:pt x="70" y="119"/>
                  <a:pt x="70" y="119"/>
                  <a:pt x="70" y="119"/>
                </a:cubicBezTo>
                <a:cubicBezTo>
                  <a:pt x="68" y="119"/>
                  <a:pt x="65" y="120"/>
                  <a:pt x="63" y="120"/>
                </a:cubicBezTo>
                <a:cubicBezTo>
                  <a:pt x="63" y="120"/>
                  <a:pt x="63" y="120"/>
                  <a:pt x="63" y="119"/>
                </a:cubicBezTo>
                <a:cubicBezTo>
                  <a:pt x="61" y="119"/>
                  <a:pt x="61" y="120"/>
                  <a:pt x="60" y="120"/>
                </a:cubicBezTo>
                <a:cubicBezTo>
                  <a:pt x="58" y="119"/>
                  <a:pt x="58" y="119"/>
                  <a:pt x="58" y="119"/>
                </a:cubicBezTo>
                <a:cubicBezTo>
                  <a:pt x="58" y="120"/>
                  <a:pt x="58" y="120"/>
                  <a:pt x="58" y="120"/>
                </a:cubicBezTo>
                <a:cubicBezTo>
                  <a:pt x="56" y="120"/>
                  <a:pt x="54" y="120"/>
                  <a:pt x="54" y="119"/>
                </a:cubicBezTo>
                <a:cubicBezTo>
                  <a:pt x="53" y="119"/>
                  <a:pt x="52" y="120"/>
                  <a:pt x="53" y="120"/>
                </a:cubicBezTo>
                <a:cubicBezTo>
                  <a:pt x="51" y="119"/>
                  <a:pt x="46" y="119"/>
                  <a:pt x="42" y="120"/>
                </a:cubicBezTo>
                <a:cubicBezTo>
                  <a:pt x="44" y="120"/>
                  <a:pt x="44" y="120"/>
                  <a:pt x="44" y="121"/>
                </a:cubicBezTo>
                <a:cubicBezTo>
                  <a:pt x="44" y="121"/>
                  <a:pt x="43" y="120"/>
                  <a:pt x="42" y="121"/>
                </a:cubicBezTo>
                <a:cubicBezTo>
                  <a:pt x="42" y="121"/>
                  <a:pt x="40" y="120"/>
                  <a:pt x="42" y="120"/>
                </a:cubicBezTo>
                <a:cubicBezTo>
                  <a:pt x="37" y="119"/>
                  <a:pt x="31" y="120"/>
                  <a:pt x="25" y="120"/>
                </a:cubicBezTo>
                <a:cubicBezTo>
                  <a:pt x="24" y="120"/>
                  <a:pt x="24" y="120"/>
                  <a:pt x="23" y="120"/>
                </a:cubicBezTo>
                <a:cubicBezTo>
                  <a:pt x="20" y="119"/>
                  <a:pt x="15" y="120"/>
                  <a:pt x="11" y="120"/>
                </a:cubicBezTo>
                <a:cubicBezTo>
                  <a:pt x="12" y="120"/>
                  <a:pt x="11" y="120"/>
                  <a:pt x="11" y="121"/>
                </a:cubicBezTo>
                <a:cubicBezTo>
                  <a:pt x="11" y="121"/>
                  <a:pt x="11" y="120"/>
                  <a:pt x="11" y="120"/>
                </a:cubicBezTo>
                <a:cubicBezTo>
                  <a:pt x="11" y="119"/>
                  <a:pt x="11" y="117"/>
                  <a:pt x="11" y="116"/>
                </a:cubicBezTo>
                <a:cubicBezTo>
                  <a:pt x="11" y="116"/>
                  <a:pt x="11" y="116"/>
                  <a:pt x="11" y="116"/>
                </a:cubicBezTo>
                <a:cubicBezTo>
                  <a:pt x="10" y="115"/>
                  <a:pt x="10" y="113"/>
                  <a:pt x="10" y="111"/>
                </a:cubicBezTo>
                <a:cubicBezTo>
                  <a:pt x="10" y="112"/>
                  <a:pt x="10" y="112"/>
                  <a:pt x="10" y="112"/>
                </a:cubicBezTo>
                <a:cubicBezTo>
                  <a:pt x="11" y="110"/>
                  <a:pt x="11" y="109"/>
                  <a:pt x="11" y="107"/>
                </a:cubicBezTo>
                <a:cubicBezTo>
                  <a:pt x="10" y="107"/>
                  <a:pt x="11" y="103"/>
                  <a:pt x="10" y="103"/>
                </a:cubicBezTo>
                <a:cubicBezTo>
                  <a:pt x="10" y="102"/>
                  <a:pt x="10" y="103"/>
                  <a:pt x="10" y="102"/>
                </a:cubicBezTo>
                <a:cubicBezTo>
                  <a:pt x="10" y="102"/>
                  <a:pt x="10" y="102"/>
                  <a:pt x="10" y="102"/>
                </a:cubicBezTo>
                <a:cubicBezTo>
                  <a:pt x="10" y="100"/>
                  <a:pt x="10" y="100"/>
                  <a:pt x="10" y="100"/>
                </a:cubicBezTo>
                <a:cubicBezTo>
                  <a:pt x="10" y="100"/>
                  <a:pt x="11" y="100"/>
                  <a:pt x="11" y="101"/>
                </a:cubicBezTo>
                <a:cubicBezTo>
                  <a:pt x="11" y="98"/>
                  <a:pt x="10" y="100"/>
                  <a:pt x="10" y="99"/>
                </a:cubicBezTo>
                <a:cubicBezTo>
                  <a:pt x="10" y="96"/>
                  <a:pt x="10" y="97"/>
                  <a:pt x="10" y="96"/>
                </a:cubicBezTo>
                <a:cubicBezTo>
                  <a:pt x="11" y="96"/>
                  <a:pt x="10" y="97"/>
                  <a:pt x="10" y="98"/>
                </a:cubicBezTo>
                <a:cubicBezTo>
                  <a:pt x="11" y="99"/>
                  <a:pt x="10" y="96"/>
                  <a:pt x="11" y="96"/>
                </a:cubicBezTo>
                <a:cubicBezTo>
                  <a:pt x="11" y="96"/>
                  <a:pt x="10" y="96"/>
                  <a:pt x="10" y="94"/>
                </a:cubicBezTo>
                <a:cubicBezTo>
                  <a:pt x="10" y="93"/>
                  <a:pt x="10" y="90"/>
                  <a:pt x="11" y="90"/>
                </a:cubicBezTo>
                <a:cubicBezTo>
                  <a:pt x="10" y="89"/>
                  <a:pt x="10" y="88"/>
                  <a:pt x="10" y="87"/>
                </a:cubicBezTo>
                <a:cubicBezTo>
                  <a:pt x="10" y="88"/>
                  <a:pt x="10" y="90"/>
                  <a:pt x="10" y="90"/>
                </a:cubicBezTo>
                <a:cubicBezTo>
                  <a:pt x="9" y="89"/>
                  <a:pt x="9" y="87"/>
                  <a:pt x="10" y="87"/>
                </a:cubicBezTo>
                <a:cubicBezTo>
                  <a:pt x="10" y="88"/>
                  <a:pt x="10" y="88"/>
                  <a:pt x="10" y="88"/>
                </a:cubicBezTo>
                <a:cubicBezTo>
                  <a:pt x="10" y="87"/>
                  <a:pt x="10" y="84"/>
                  <a:pt x="9" y="86"/>
                </a:cubicBezTo>
                <a:cubicBezTo>
                  <a:pt x="10" y="84"/>
                  <a:pt x="10" y="84"/>
                  <a:pt x="10" y="84"/>
                </a:cubicBezTo>
                <a:cubicBezTo>
                  <a:pt x="10" y="83"/>
                  <a:pt x="10" y="81"/>
                  <a:pt x="9" y="79"/>
                </a:cubicBezTo>
                <a:cubicBezTo>
                  <a:pt x="10" y="79"/>
                  <a:pt x="11" y="81"/>
                  <a:pt x="11" y="78"/>
                </a:cubicBezTo>
                <a:cubicBezTo>
                  <a:pt x="10" y="75"/>
                  <a:pt x="10" y="75"/>
                  <a:pt x="10" y="75"/>
                </a:cubicBezTo>
                <a:cubicBezTo>
                  <a:pt x="10" y="74"/>
                  <a:pt x="10" y="73"/>
                  <a:pt x="11" y="73"/>
                </a:cubicBezTo>
                <a:cubicBezTo>
                  <a:pt x="11" y="69"/>
                  <a:pt x="9" y="69"/>
                  <a:pt x="10" y="65"/>
                </a:cubicBezTo>
                <a:cubicBezTo>
                  <a:pt x="10" y="67"/>
                  <a:pt x="10" y="65"/>
                  <a:pt x="11" y="64"/>
                </a:cubicBezTo>
                <a:cubicBezTo>
                  <a:pt x="10" y="63"/>
                  <a:pt x="10" y="63"/>
                  <a:pt x="10" y="63"/>
                </a:cubicBezTo>
                <a:cubicBezTo>
                  <a:pt x="10" y="63"/>
                  <a:pt x="11" y="64"/>
                  <a:pt x="10" y="65"/>
                </a:cubicBezTo>
                <a:cubicBezTo>
                  <a:pt x="10" y="65"/>
                  <a:pt x="10" y="63"/>
                  <a:pt x="10" y="63"/>
                </a:cubicBezTo>
                <a:cubicBezTo>
                  <a:pt x="11" y="59"/>
                  <a:pt x="10" y="52"/>
                  <a:pt x="11" y="46"/>
                </a:cubicBezTo>
                <a:cubicBezTo>
                  <a:pt x="10" y="47"/>
                  <a:pt x="11" y="44"/>
                  <a:pt x="10" y="43"/>
                </a:cubicBezTo>
                <a:cubicBezTo>
                  <a:pt x="11" y="43"/>
                  <a:pt x="10" y="40"/>
                  <a:pt x="11" y="38"/>
                </a:cubicBezTo>
                <a:cubicBezTo>
                  <a:pt x="10" y="39"/>
                  <a:pt x="10" y="39"/>
                  <a:pt x="10" y="39"/>
                </a:cubicBezTo>
                <a:cubicBezTo>
                  <a:pt x="10" y="36"/>
                  <a:pt x="8" y="34"/>
                  <a:pt x="10" y="32"/>
                </a:cubicBezTo>
                <a:cubicBezTo>
                  <a:pt x="10" y="30"/>
                  <a:pt x="10" y="32"/>
                  <a:pt x="10" y="33"/>
                </a:cubicBezTo>
                <a:cubicBezTo>
                  <a:pt x="11" y="31"/>
                  <a:pt x="10" y="26"/>
                  <a:pt x="11" y="24"/>
                </a:cubicBezTo>
                <a:cubicBezTo>
                  <a:pt x="10" y="24"/>
                  <a:pt x="10" y="25"/>
                  <a:pt x="9" y="23"/>
                </a:cubicBezTo>
                <a:cubicBezTo>
                  <a:pt x="10" y="21"/>
                  <a:pt x="10" y="17"/>
                  <a:pt x="10" y="18"/>
                </a:cubicBezTo>
                <a:cubicBezTo>
                  <a:pt x="10" y="16"/>
                  <a:pt x="10" y="16"/>
                  <a:pt x="10" y="14"/>
                </a:cubicBezTo>
                <a:cubicBezTo>
                  <a:pt x="10" y="14"/>
                  <a:pt x="10" y="15"/>
                  <a:pt x="11" y="16"/>
                </a:cubicBezTo>
                <a:cubicBezTo>
                  <a:pt x="11" y="13"/>
                  <a:pt x="10" y="11"/>
                  <a:pt x="10" y="9"/>
                </a:cubicBezTo>
                <a:cubicBezTo>
                  <a:pt x="10" y="9"/>
                  <a:pt x="10" y="8"/>
                  <a:pt x="10" y="8"/>
                </a:cubicBezTo>
                <a:cubicBezTo>
                  <a:pt x="11" y="8"/>
                  <a:pt x="13" y="7"/>
                  <a:pt x="13" y="8"/>
                </a:cubicBezTo>
                <a:cubicBezTo>
                  <a:pt x="14" y="7"/>
                  <a:pt x="17" y="8"/>
                  <a:pt x="18" y="7"/>
                </a:cubicBezTo>
                <a:cubicBezTo>
                  <a:pt x="17" y="7"/>
                  <a:pt x="18" y="7"/>
                  <a:pt x="18" y="7"/>
                </a:cubicBezTo>
                <a:cubicBezTo>
                  <a:pt x="19" y="7"/>
                  <a:pt x="20" y="6"/>
                  <a:pt x="21" y="6"/>
                </a:cubicBezTo>
                <a:cubicBezTo>
                  <a:pt x="21" y="7"/>
                  <a:pt x="21" y="7"/>
                  <a:pt x="21" y="7"/>
                </a:cubicBezTo>
                <a:cubicBezTo>
                  <a:pt x="21" y="8"/>
                  <a:pt x="25" y="7"/>
                  <a:pt x="25" y="8"/>
                </a:cubicBezTo>
                <a:cubicBezTo>
                  <a:pt x="24" y="7"/>
                  <a:pt x="27" y="8"/>
                  <a:pt x="27" y="7"/>
                </a:cubicBezTo>
                <a:cubicBezTo>
                  <a:pt x="29" y="7"/>
                  <a:pt x="29" y="7"/>
                  <a:pt x="29" y="7"/>
                </a:cubicBezTo>
                <a:cubicBezTo>
                  <a:pt x="31" y="7"/>
                  <a:pt x="29" y="7"/>
                  <a:pt x="32" y="7"/>
                </a:cubicBezTo>
                <a:cubicBezTo>
                  <a:pt x="34" y="7"/>
                  <a:pt x="33" y="7"/>
                  <a:pt x="32" y="7"/>
                </a:cubicBezTo>
                <a:cubicBezTo>
                  <a:pt x="34" y="8"/>
                  <a:pt x="35" y="7"/>
                  <a:pt x="37" y="7"/>
                </a:cubicBezTo>
                <a:cubicBezTo>
                  <a:pt x="36" y="7"/>
                  <a:pt x="36" y="7"/>
                  <a:pt x="36" y="7"/>
                </a:cubicBezTo>
                <a:cubicBezTo>
                  <a:pt x="36" y="7"/>
                  <a:pt x="37" y="7"/>
                  <a:pt x="37" y="7"/>
                </a:cubicBezTo>
                <a:cubicBezTo>
                  <a:pt x="37" y="7"/>
                  <a:pt x="38" y="7"/>
                  <a:pt x="39" y="7"/>
                </a:cubicBezTo>
                <a:cubicBezTo>
                  <a:pt x="39" y="7"/>
                  <a:pt x="39" y="7"/>
                  <a:pt x="39" y="7"/>
                </a:cubicBezTo>
                <a:cubicBezTo>
                  <a:pt x="38" y="7"/>
                  <a:pt x="37" y="7"/>
                  <a:pt x="37" y="7"/>
                </a:cubicBezTo>
                <a:cubicBezTo>
                  <a:pt x="37" y="7"/>
                  <a:pt x="38" y="7"/>
                  <a:pt x="39" y="7"/>
                </a:cubicBezTo>
                <a:cubicBezTo>
                  <a:pt x="39" y="7"/>
                  <a:pt x="39" y="7"/>
                  <a:pt x="39" y="7"/>
                </a:cubicBezTo>
                <a:cubicBezTo>
                  <a:pt x="40" y="7"/>
                  <a:pt x="40" y="7"/>
                  <a:pt x="40" y="8"/>
                </a:cubicBezTo>
                <a:cubicBezTo>
                  <a:pt x="40" y="8"/>
                  <a:pt x="40" y="8"/>
                  <a:pt x="40" y="8"/>
                </a:cubicBezTo>
                <a:cubicBezTo>
                  <a:pt x="41" y="8"/>
                  <a:pt x="44" y="7"/>
                  <a:pt x="44" y="7"/>
                </a:cubicBezTo>
                <a:cubicBezTo>
                  <a:pt x="48" y="8"/>
                  <a:pt x="56" y="7"/>
                  <a:pt x="59" y="7"/>
                </a:cubicBezTo>
                <a:cubicBezTo>
                  <a:pt x="58" y="7"/>
                  <a:pt x="58" y="7"/>
                  <a:pt x="59" y="7"/>
                </a:cubicBezTo>
                <a:cubicBezTo>
                  <a:pt x="60" y="7"/>
                  <a:pt x="62" y="7"/>
                  <a:pt x="62" y="7"/>
                </a:cubicBezTo>
                <a:cubicBezTo>
                  <a:pt x="63" y="7"/>
                  <a:pt x="63" y="7"/>
                  <a:pt x="65" y="7"/>
                </a:cubicBezTo>
                <a:cubicBezTo>
                  <a:pt x="66" y="7"/>
                  <a:pt x="66" y="7"/>
                  <a:pt x="65" y="7"/>
                </a:cubicBezTo>
                <a:cubicBezTo>
                  <a:pt x="69" y="8"/>
                  <a:pt x="74" y="6"/>
                  <a:pt x="79" y="7"/>
                </a:cubicBezTo>
                <a:cubicBezTo>
                  <a:pt x="78" y="7"/>
                  <a:pt x="78" y="7"/>
                  <a:pt x="77" y="7"/>
                </a:cubicBezTo>
                <a:cubicBezTo>
                  <a:pt x="81" y="7"/>
                  <a:pt x="84" y="7"/>
                  <a:pt x="87" y="6"/>
                </a:cubicBezTo>
                <a:cubicBezTo>
                  <a:pt x="87" y="6"/>
                  <a:pt x="87" y="7"/>
                  <a:pt x="86" y="7"/>
                </a:cubicBezTo>
                <a:cubicBezTo>
                  <a:pt x="89" y="7"/>
                  <a:pt x="91" y="7"/>
                  <a:pt x="93" y="6"/>
                </a:cubicBezTo>
                <a:cubicBezTo>
                  <a:pt x="91" y="6"/>
                  <a:pt x="92" y="6"/>
                  <a:pt x="91" y="6"/>
                </a:cubicBezTo>
                <a:cubicBezTo>
                  <a:pt x="90" y="6"/>
                  <a:pt x="93" y="5"/>
                  <a:pt x="94" y="6"/>
                </a:cubicBezTo>
                <a:cubicBezTo>
                  <a:pt x="94" y="6"/>
                  <a:pt x="94" y="6"/>
                  <a:pt x="94" y="6"/>
                </a:cubicBezTo>
                <a:cubicBezTo>
                  <a:pt x="97" y="6"/>
                  <a:pt x="97" y="5"/>
                  <a:pt x="99" y="5"/>
                </a:cubicBezTo>
                <a:cubicBezTo>
                  <a:pt x="101" y="6"/>
                  <a:pt x="98" y="6"/>
                  <a:pt x="99" y="6"/>
                </a:cubicBezTo>
                <a:cubicBezTo>
                  <a:pt x="99" y="7"/>
                  <a:pt x="104" y="6"/>
                  <a:pt x="105" y="7"/>
                </a:cubicBezTo>
                <a:cubicBezTo>
                  <a:pt x="105" y="6"/>
                  <a:pt x="106" y="6"/>
                  <a:pt x="106" y="6"/>
                </a:cubicBezTo>
                <a:cubicBezTo>
                  <a:pt x="108" y="6"/>
                  <a:pt x="107" y="6"/>
                  <a:pt x="108" y="6"/>
                </a:cubicBezTo>
                <a:cubicBezTo>
                  <a:pt x="113" y="5"/>
                  <a:pt x="113" y="5"/>
                  <a:pt x="113" y="5"/>
                </a:cubicBezTo>
                <a:cubicBezTo>
                  <a:pt x="113" y="5"/>
                  <a:pt x="115" y="6"/>
                  <a:pt x="114" y="6"/>
                </a:cubicBezTo>
                <a:cubicBezTo>
                  <a:pt x="117" y="6"/>
                  <a:pt x="120" y="5"/>
                  <a:pt x="122" y="4"/>
                </a:cubicBezTo>
                <a:cubicBezTo>
                  <a:pt x="123" y="4"/>
                  <a:pt x="127" y="4"/>
                  <a:pt x="129" y="4"/>
                </a:cubicBezTo>
                <a:cubicBezTo>
                  <a:pt x="129" y="4"/>
                  <a:pt x="127" y="4"/>
                  <a:pt x="127" y="4"/>
                </a:cubicBezTo>
                <a:cubicBezTo>
                  <a:pt x="129" y="5"/>
                  <a:pt x="129" y="5"/>
                  <a:pt x="129" y="5"/>
                </a:cubicBezTo>
                <a:cubicBezTo>
                  <a:pt x="126" y="5"/>
                  <a:pt x="129" y="6"/>
                  <a:pt x="128" y="6"/>
                </a:cubicBezTo>
                <a:cubicBezTo>
                  <a:pt x="130" y="6"/>
                  <a:pt x="135" y="6"/>
                  <a:pt x="138" y="6"/>
                </a:cubicBezTo>
                <a:cubicBezTo>
                  <a:pt x="136" y="5"/>
                  <a:pt x="143" y="6"/>
                  <a:pt x="142" y="5"/>
                </a:cubicBezTo>
                <a:cubicBezTo>
                  <a:pt x="146" y="5"/>
                  <a:pt x="144" y="6"/>
                  <a:pt x="146" y="6"/>
                </a:cubicBezTo>
                <a:cubicBezTo>
                  <a:pt x="150" y="5"/>
                  <a:pt x="153" y="6"/>
                  <a:pt x="157" y="6"/>
                </a:cubicBezTo>
                <a:cubicBezTo>
                  <a:pt x="157" y="6"/>
                  <a:pt x="157" y="6"/>
                  <a:pt x="157" y="6"/>
                </a:cubicBezTo>
                <a:cubicBezTo>
                  <a:pt x="160" y="5"/>
                  <a:pt x="165" y="6"/>
                  <a:pt x="168" y="5"/>
                </a:cubicBezTo>
                <a:cubicBezTo>
                  <a:pt x="168" y="5"/>
                  <a:pt x="168" y="5"/>
                  <a:pt x="168" y="5"/>
                </a:cubicBezTo>
                <a:cubicBezTo>
                  <a:pt x="171" y="6"/>
                  <a:pt x="168" y="4"/>
                  <a:pt x="172" y="5"/>
                </a:cubicBezTo>
                <a:cubicBezTo>
                  <a:pt x="171" y="5"/>
                  <a:pt x="171" y="5"/>
                  <a:pt x="171" y="5"/>
                </a:cubicBezTo>
                <a:cubicBezTo>
                  <a:pt x="174" y="5"/>
                  <a:pt x="176" y="6"/>
                  <a:pt x="179" y="5"/>
                </a:cubicBezTo>
                <a:cubicBezTo>
                  <a:pt x="179" y="5"/>
                  <a:pt x="178" y="5"/>
                  <a:pt x="178" y="5"/>
                </a:cubicBezTo>
                <a:cubicBezTo>
                  <a:pt x="181" y="5"/>
                  <a:pt x="183" y="5"/>
                  <a:pt x="186" y="5"/>
                </a:cubicBezTo>
                <a:cubicBezTo>
                  <a:pt x="186" y="5"/>
                  <a:pt x="186" y="5"/>
                  <a:pt x="185" y="5"/>
                </a:cubicBezTo>
                <a:cubicBezTo>
                  <a:pt x="187" y="6"/>
                  <a:pt x="187" y="5"/>
                  <a:pt x="190" y="5"/>
                </a:cubicBezTo>
                <a:cubicBezTo>
                  <a:pt x="190" y="5"/>
                  <a:pt x="192" y="5"/>
                  <a:pt x="191" y="5"/>
                </a:cubicBezTo>
                <a:cubicBezTo>
                  <a:pt x="192" y="5"/>
                  <a:pt x="196" y="5"/>
                  <a:pt x="197" y="5"/>
                </a:cubicBezTo>
                <a:cubicBezTo>
                  <a:pt x="198" y="5"/>
                  <a:pt x="199" y="5"/>
                  <a:pt x="200" y="5"/>
                </a:cubicBezTo>
                <a:cubicBezTo>
                  <a:pt x="213" y="5"/>
                  <a:pt x="226" y="6"/>
                  <a:pt x="239" y="5"/>
                </a:cubicBezTo>
                <a:cubicBezTo>
                  <a:pt x="241" y="6"/>
                  <a:pt x="236" y="5"/>
                  <a:pt x="237" y="6"/>
                </a:cubicBezTo>
                <a:cubicBezTo>
                  <a:pt x="237" y="5"/>
                  <a:pt x="239" y="6"/>
                  <a:pt x="243" y="6"/>
                </a:cubicBezTo>
                <a:cubicBezTo>
                  <a:pt x="243" y="6"/>
                  <a:pt x="243" y="6"/>
                  <a:pt x="243" y="6"/>
                </a:cubicBezTo>
                <a:cubicBezTo>
                  <a:pt x="245" y="5"/>
                  <a:pt x="246" y="6"/>
                  <a:pt x="248" y="6"/>
                </a:cubicBezTo>
                <a:cubicBezTo>
                  <a:pt x="248" y="6"/>
                  <a:pt x="248" y="6"/>
                  <a:pt x="248" y="6"/>
                </a:cubicBezTo>
                <a:cubicBezTo>
                  <a:pt x="250" y="5"/>
                  <a:pt x="252" y="7"/>
                  <a:pt x="253" y="6"/>
                </a:cubicBezTo>
                <a:cubicBezTo>
                  <a:pt x="254" y="6"/>
                  <a:pt x="254" y="6"/>
                  <a:pt x="254" y="6"/>
                </a:cubicBezTo>
                <a:cubicBezTo>
                  <a:pt x="256" y="5"/>
                  <a:pt x="257" y="6"/>
                  <a:pt x="260" y="6"/>
                </a:cubicBezTo>
                <a:cubicBezTo>
                  <a:pt x="259" y="6"/>
                  <a:pt x="259" y="6"/>
                  <a:pt x="259" y="6"/>
                </a:cubicBezTo>
                <a:cubicBezTo>
                  <a:pt x="262" y="6"/>
                  <a:pt x="266" y="5"/>
                  <a:pt x="267" y="6"/>
                </a:cubicBezTo>
                <a:cubicBezTo>
                  <a:pt x="270" y="5"/>
                  <a:pt x="273" y="5"/>
                  <a:pt x="273" y="5"/>
                </a:cubicBezTo>
                <a:cubicBezTo>
                  <a:pt x="274" y="5"/>
                  <a:pt x="273" y="5"/>
                  <a:pt x="273" y="5"/>
                </a:cubicBezTo>
                <a:cubicBezTo>
                  <a:pt x="283" y="5"/>
                  <a:pt x="294" y="5"/>
                  <a:pt x="303" y="4"/>
                </a:cubicBezTo>
                <a:cubicBezTo>
                  <a:pt x="303" y="5"/>
                  <a:pt x="303" y="5"/>
                  <a:pt x="302" y="5"/>
                </a:cubicBezTo>
                <a:cubicBezTo>
                  <a:pt x="310" y="4"/>
                  <a:pt x="303" y="14"/>
                  <a:pt x="307" y="17"/>
                </a:cubicBezTo>
                <a:cubicBezTo>
                  <a:pt x="307" y="18"/>
                  <a:pt x="307" y="18"/>
                  <a:pt x="307" y="18"/>
                </a:cubicBezTo>
                <a:cubicBezTo>
                  <a:pt x="307" y="20"/>
                  <a:pt x="307" y="20"/>
                  <a:pt x="306" y="21"/>
                </a:cubicBezTo>
                <a:cubicBezTo>
                  <a:pt x="307" y="22"/>
                  <a:pt x="306" y="26"/>
                  <a:pt x="307" y="26"/>
                </a:cubicBezTo>
                <a:cubicBezTo>
                  <a:pt x="307" y="27"/>
                  <a:pt x="307" y="26"/>
                  <a:pt x="306" y="26"/>
                </a:cubicBezTo>
                <a:cubicBezTo>
                  <a:pt x="306" y="28"/>
                  <a:pt x="307" y="31"/>
                  <a:pt x="307" y="34"/>
                </a:cubicBezTo>
                <a:cubicBezTo>
                  <a:pt x="307" y="33"/>
                  <a:pt x="307" y="33"/>
                  <a:pt x="307" y="33"/>
                </a:cubicBezTo>
                <a:cubicBezTo>
                  <a:pt x="306" y="46"/>
                  <a:pt x="305" y="62"/>
                  <a:pt x="306" y="72"/>
                </a:cubicBezTo>
                <a:cubicBezTo>
                  <a:pt x="307" y="75"/>
                  <a:pt x="305" y="73"/>
                  <a:pt x="306" y="75"/>
                </a:cubicBezTo>
                <a:cubicBezTo>
                  <a:pt x="307" y="85"/>
                  <a:pt x="305" y="98"/>
                  <a:pt x="307" y="108"/>
                </a:cubicBezTo>
                <a:cubicBezTo>
                  <a:pt x="307" y="115"/>
                  <a:pt x="309" y="118"/>
                  <a:pt x="309" y="118"/>
                </a:cubicBezTo>
                <a:cubicBezTo>
                  <a:pt x="308" y="99"/>
                  <a:pt x="309" y="83"/>
                  <a:pt x="310" y="65"/>
                </a:cubicBezTo>
                <a:cubicBezTo>
                  <a:pt x="310" y="59"/>
                  <a:pt x="310" y="51"/>
                  <a:pt x="310" y="45"/>
                </a:cubicBezTo>
                <a:cubicBezTo>
                  <a:pt x="310" y="33"/>
                  <a:pt x="310" y="21"/>
                  <a:pt x="311" y="9"/>
                </a:cubicBezTo>
                <a:cubicBezTo>
                  <a:pt x="311" y="7"/>
                  <a:pt x="311" y="7"/>
                  <a:pt x="311" y="7"/>
                </a:cubicBezTo>
                <a:cubicBezTo>
                  <a:pt x="311" y="6"/>
                  <a:pt x="311" y="6"/>
                  <a:pt x="311" y="6"/>
                </a:cubicBezTo>
                <a:cubicBezTo>
                  <a:pt x="311" y="5"/>
                  <a:pt x="311" y="5"/>
                  <a:pt x="311" y="5"/>
                </a:cubicBezTo>
                <a:cubicBezTo>
                  <a:pt x="311" y="5"/>
                  <a:pt x="311" y="5"/>
                  <a:pt x="311" y="5"/>
                </a:cubicBezTo>
                <a:cubicBezTo>
                  <a:pt x="311" y="5"/>
                  <a:pt x="311" y="5"/>
                  <a:pt x="311" y="5"/>
                </a:cubicBezTo>
                <a:cubicBezTo>
                  <a:pt x="311" y="5"/>
                  <a:pt x="311" y="5"/>
                  <a:pt x="311" y="5"/>
                </a:cubicBezTo>
                <a:cubicBezTo>
                  <a:pt x="311" y="5"/>
                  <a:pt x="311" y="5"/>
                  <a:pt x="311" y="5"/>
                </a:cubicBezTo>
                <a:cubicBezTo>
                  <a:pt x="309" y="3"/>
                  <a:pt x="316" y="10"/>
                  <a:pt x="306" y="0"/>
                </a:cubicBezTo>
                <a:close/>
              </a:path>
            </a:pathLst>
          </a:custGeom>
          <a:solidFill>
            <a:srgbClr val="442A58"/>
          </a:solidFill>
          <a:ln w="9525">
            <a:noFill/>
            <a:round/>
            <a:headEnd/>
            <a:tailEnd/>
          </a:ln>
        </p:spPr>
        <p:txBody>
          <a:bodyPr vert="horz" wrap="square" lIns="27000" tIns="27000" rIns="27000" bIns="27000" numCol="1" anchor="ctr" anchorCtr="1" compatLnSpc="1">
            <a:prstTxWarp prst="textNoShape">
              <a:avLst/>
            </a:prstTxWarp>
          </a:bodyPr>
          <a:lstStyle/>
          <a:p>
            <a:pPr eaLnBrk="1" fontAlgn="auto" hangingPunct="1">
              <a:spcBef>
                <a:spcPts val="0"/>
              </a:spcBef>
              <a:spcAft>
                <a:spcPts val="0"/>
              </a:spcAft>
            </a:pPr>
            <a:endParaRPr lang="pl-PL" sz="900" b="1" u="sng" dirty="0">
              <a:solidFill>
                <a:prstClr val="black"/>
              </a:solidFill>
              <a:latin typeface="Segoe Print" pitchFamily="2" charset="0"/>
              <a:cs typeface="+mn-cs"/>
            </a:endParaRPr>
          </a:p>
        </p:txBody>
      </p:sp>
      <p:pic>
        <p:nvPicPr>
          <p:cNvPr id="6" name="Picture 5"/>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ackgroundRemoval t="9977" b="98376" l="9937" r="89958">
                        <a14:foregroundMark x1="14059" y1="96404" x2="14059" y2="96404"/>
                        <a14:foregroundMark x1="42178" y1="98376" x2="42178" y2="98376"/>
                        <a14:foregroundMark x1="83510" y1="86891" x2="83510" y2="86891"/>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59437" r="68521"/>
          <a:stretch/>
        </p:blipFill>
        <p:spPr bwMode="auto">
          <a:xfrm>
            <a:off x="-291541" y="4215684"/>
            <a:ext cx="1815541" cy="2131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ackgroundRemoval t="9977" b="98376" l="9937" r="89958">
                        <a14:foregroundMark x1="14059" y1="96404" x2="14059" y2="96404"/>
                        <a14:foregroundMark x1="42178" y1="98376" x2="42178" y2="98376"/>
                        <a14:foregroundMark x1="83510" y1="86891" x2="83510" y2="86891"/>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69032" t="57517"/>
          <a:stretch/>
        </p:blipFill>
        <p:spPr bwMode="auto">
          <a:xfrm>
            <a:off x="7510352" y="4114800"/>
            <a:ext cx="1786049" cy="2232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ymbol zastępczy zawartości 2"/>
          <p:cNvSpPr>
            <a:spLocks noGrp="1"/>
          </p:cNvSpPr>
          <p:nvPr>
            <p:ph idx="1"/>
          </p:nvPr>
        </p:nvSpPr>
        <p:spPr>
          <a:xfrm>
            <a:off x="1600201" y="1447801"/>
            <a:ext cx="5791200" cy="4495800"/>
          </a:xfrm>
        </p:spPr>
        <p:txBody>
          <a:bodyPr/>
          <a:lstStyle>
            <a:lvl1pPr marL="257175" indent="-257175">
              <a:buClr>
                <a:schemeClr val="bg1"/>
              </a:buClr>
              <a:buFont typeface="Wingdings" panose="05000000000000000000" pitchFamily="2" charset="2"/>
              <a:buChar char="§"/>
              <a:defRPr>
                <a:solidFill>
                  <a:schemeClr val="bg1"/>
                </a:solidFill>
              </a:defRPr>
            </a:lvl1pPr>
            <a:lvl2pPr>
              <a:defRPr>
                <a:solidFill>
                  <a:schemeClr val="bg1"/>
                </a:solidFill>
              </a:defRPr>
            </a:lvl2pPr>
            <a:lvl3pPr marL="857250" indent="-171450">
              <a:buClr>
                <a:schemeClr val="bg1"/>
              </a:buClr>
              <a:buFont typeface="Wingdings" panose="05000000000000000000" pitchFamily="2" charset="2"/>
              <a:buChar char="§"/>
              <a:defRPr>
                <a:solidFill>
                  <a:schemeClr val="bg1"/>
                </a:solidFill>
              </a:defRPr>
            </a:lvl3pPr>
            <a:lvl4pPr>
              <a:defRPr>
                <a:solidFill>
                  <a:schemeClr val="bg1"/>
                </a:solidFill>
              </a:defRPr>
            </a:lvl4pPr>
            <a:lvl5pPr>
              <a:defRPr>
                <a:solidFill>
                  <a:schemeClr val="bg1"/>
                </a:solidFill>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336419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 parts">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457200" y="162232"/>
            <a:ext cx="8229601" cy="837876"/>
          </a:xfrm>
        </p:spPr>
        <p:txBody>
          <a:bodyPr/>
          <a:lstStyle>
            <a:lvl1pPr>
              <a:defRPr/>
            </a:lvl1pPr>
          </a:lstStyle>
          <a:p>
            <a:r>
              <a:rPr lang="pl-PL" dirty="0" err="1"/>
              <a:t>Heading</a:t>
            </a:r>
            <a:endParaRPr lang="pl-PL" dirty="0"/>
          </a:p>
        </p:txBody>
      </p:sp>
      <p:sp>
        <p:nvSpPr>
          <p:cNvPr id="7" name="Symbol zastępczy zawartości 2">
            <a:extLst>
              <a:ext uri="{FF2B5EF4-FFF2-40B4-BE49-F238E27FC236}">
                <a16:creationId xmlns:a16="http://schemas.microsoft.com/office/drawing/2014/main" id="{683F59FF-E8F2-8942-88CF-F231C6758641}"/>
              </a:ext>
            </a:extLst>
          </p:cNvPr>
          <p:cNvSpPr>
            <a:spLocks noGrp="1"/>
          </p:cNvSpPr>
          <p:nvPr>
            <p:ph idx="10"/>
          </p:nvPr>
        </p:nvSpPr>
        <p:spPr>
          <a:xfrm>
            <a:off x="457201" y="1535113"/>
            <a:ext cx="2645627" cy="4591052"/>
          </a:xfrm>
        </p:spPr>
        <p:txBody>
          <a:bodyPr/>
          <a:lstStyle>
            <a:lvl1pPr marL="392175" indent="-392175">
              <a:spcBef>
                <a:spcPts val="900"/>
              </a:spcBef>
              <a:buClr>
                <a:srgbClr val="7030A0"/>
              </a:buClr>
              <a:buSzPct val="90000"/>
              <a:buFontTx/>
              <a:buBlip>
                <a:blip r:embed="rId2"/>
              </a:buBlip>
              <a:defRPr sz="1800">
                <a:latin typeface="+mn-lt"/>
              </a:defRPr>
            </a:lvl1pPr>
            <a:lvl2pPr marL="557213" indent="-214313">
              <a:spcBef>
                <a:spcPts val="600"/>
              </a:spcBef>
              <a:buClr>
                <a:srgbClr val="7030A0"/>
              </a:buClr>
              <a:buFont typeface="Wingdings" panose="05000000000000000000" pitchFamily="2" charset="2"/>
              <a:buChar char="§"/>
              <a:defRPr>
                <a:latin typeface="+mn-lt"/>
              </a:defRPr>
            </a:lvl2pPr>
            <a:lvl3pPr>
              <a:defRPr>
                <a:latin typeface="+mn-lt"/>
              </a:defRPr>
            </a:lvl3pPr>
            <a:lvl4pPr>
              <a:defRPr>
                <a:latin typeface="+mn-lt"/>
              </a:defRPr>
            </a:lvl4pPr>
            <a:lvl5pPr>
              <a:defRPr>
                <a:latin typeface="+mn-l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Symbol zastępczy zawartości 2">
            <a:extLst>
              <a:ext uri="{FF2B5EF4-FFF2-40B4-BE49-F238E27FC236}">
                <a16:creationId xmlns:a16="http://schemas.microsoft.com/office/drawing/2014/main" id="{B4CD2B63-3025-F74C-855C-B1F3616363B5}"/>
              </a:ext>
            </a:extLst>
          </p:cNvPr>
          <p:cNvSpPr>
            <a:spLocks noGrp="1"/>
          </p:cNvSpPr>
          <p:nvPr>
            <p:ph idx="11"/>
          </p:nvPr>
        </p:nvSpPr>
        <p:spPr>
          <a:xfrm>
            <a:off x="3249187" y="1535113"/>
            <a:ext cx="2645627" cy="4591052"/>
          </a:xfrm>
        </p:spPr>
        <p:txBody>
          <a:bodyPr/>
          <a:lstStyle>
            <a:lvl1pPr marL="392175" indent="-392175">
              <a:spcBef>
                <a:spcPts val="900"/>
              </a:spcBef>
              <a:buClr>
                <a:srgbClr val="7030A0"/>
              </a:buClr>
              <a:buSzPct val="90000"/>
              <a:buFontTx/>
              <a:buBlip>
                <a:blip r:embed="rId2"/>
              </a:buBlip>
              <a:defRPr sz="1800">
                <a:latin typeface="+mn-lt"/>
              </a:defRPr>
            </a:lvl1pPr>
            <a:lvl2pPr marL="557213" indent="-214313">
              <a:spcBef>
                <a:spcPts val="600"/>
              </a:spcBef>
              <a:buClr>
                <a:srgbClr val="7030A0"/>
              </a:buClr>
              <a:buFont typeface="Wingdings" panose="05000000000000000000" pitchFamily="2" charset="2"/>
              <a:buChar char="§"/>
              <a:defRPr>
                <a:latin typeface="+mn-lt"/>
              </a:defRPr>
            </a:lvl2pPr>
            <a:lvl3pPr>
              <a:defRPr>
                <a:latin typeface="+mn-lt"/>
              </a:defRPr>
            </a:lvl3pPr>
            <a:lvl4pPr>
              <a:defRPr>
                <a:latin typeface="+mn-lt"/>
              </a:defRPr>
            </a:lvl4pPr>
            <a:lvl5pPr>
              <a:defRPr>
                <a:latin typeface="+mn-l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8" name="Symbol zastępczy zawartości 2">
            <a:extLst>
              <a:ext uri="{FF2B5EF4-FFF2-40B4-BE49-F238E27FC236}">
                <a16:creationId xmlns:a16="http://schemas.microsoft.com/office/drawing/2014/main" id="{FDC28CCD-A1C2-8E41-9436-4232435C5287}"/>
              </a:ext>
            </a:extLst>
          </p:cNvPr>
          <p:cNvSpPr>
            <a:spLocks noGrp="1"/>
          </p:cNvSpPr>
          <p:nvPr>
            <p:ph idx="12"/>
          </p:nvPr>
        </p:nvSpPr>
        <p:spPr>
          <a:xfrm>
            <a:off x="6041173" y="1535113"/>
            <a:ext cx="2645627" cy="4591052"/>
          </a:xfrm>
        </p:spPr>
        <p:txBody>
          <a:bodyPr/>
          <a:lstStyle>
            <a:lvl1pPr marL="392175" indent="-392175">
              <a:spcBef>
                <a:spcPts val="900"/>
              </a:spcBef>
              <a:buClr>
                <a:srgbClr val="7030A0"/>
              </a:buClr>
              <a:buSzPct val="90000"/>
              <a:buFontTx/>
              <a:buBlip>
                <a:blip r:embed="rId2"/>
              </a:buBlip>
              <a:defRPr sz="1800">
                <a:latin typeface="+mn-lt"/>
              </a:defRPr>
            </a:lvl1pPr>
            <a:lvl2pPr marL="557213" indent="-214313">
              <a:spcBef>
                <a:spcPts val="600"/>
              </a:spcBef>
              <a:buClr>
                <a:srgbClr val="7030A0"/>
              </a:buClr>
              <a:buFont typeface="Wingdings" panose="05000000000000000000" pitchFamily="2" charset="2"/>
              <a:buChar char="§"/>
              <a:defRPr>
                <a:latin typeface="+mn-lt"/>
              </a:defRPr>
            </a:lvl2pPr>
            <a:lvl3pPr>
              <a:defRPr>
                <a:latin typeface="+mn-lt"/>
              </a:defRPr>
            </a:lvl3pPr>
            <a:lvl4pPr>
              <a:defRPr>
                <a:latin typeface="+mn-lt"/>
              </a:defRPr>
            </a:lvl4pPr>
            <a:lvl5pPr>
              <a:defRPr>
                <a:latin typeface="+mn-l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1770846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 Key Points">
    <p:spTree>
      <p:nvGrpSpPr>
        <p:cNvPr id="1" name=""/>
        <p:cNvGrpSpPr/>
        <p:nvPr/>
      </p:nvGrpSpPr>
      <p:grpSpPr>
        <a:xfrm>
          <a:off x="0" y="0"/>
          <a:ext cx="0" cy="0"/>
          <a:chOff x="0" y="0"/>
          <a:chExt cx="0" cy="0"/>
        </a:xfrm>
      </p:grpSpPr>
      <p:sp>
        <p:nvSpPr>
          <p:cNvPr id="2" name="Tytuł 1"/>
          <p:cNvSpPr>
            <a:spLocks noGrp="1"/>
          </p:cNvSpPr>
          <p:nvPr>
            <p:ph type="title"/>
          </p:nvPr>
        </p:nvSpPr>
        <p:spPr>
          <a:xfrm>
            <a:off x="457200" y="162233"/>
            <a:ext cx="8229600" cy="837875"/>
          </a:xfrm>
        </p:spPr>
        <p:txBody>
          <a:bodyPr/>
          <a:lstStyle>
            <a:lvl1pPr>
              <a:defRPr>
                <a:solidFill>
                  <a:srgbClr val="714989"/>
                </a:solidFill>
              </a:defRPr>
            </a:lvl1pPr>
          </a:lstStyle>
          <a:p>
            <a:r>
              <a:rPr lang="pl-PL" dirty="0"/>
              <a:t>Kliknij, aby edytować styl</a:t>
            </a:r>
          </a:p>
        </p:txBody>
      </p:sp>
      <p:sp>
        <p:nvSpPr>
          <p:cNvPr id="3" name="Symbol zastępczy zawartości 2"/>
          <p:cNvSpPr>
            <a:spLocks noGrp="1"/>
          </p:cNvSpPr>
          <p:nvPr>
            <p:ph idx="1"/>
          </p:nvPr>
        </p:nvSpPr>
        <p:spPr>
          <a:xfrm>
            <a:off x="457201" y="3730701"/>
            <a:ext cx="3949700" cy="2395463"/>
          </a:xfrm>
        </p:spPr>
        <p:txBody>
          <a:bodyPr/>
          <a:lstStyle>
            <a:lvl1pPr marL="392175" indent="-392175">
              <a:spcBef>
                <a:spcPts val="900"/>
              </a:spcBef>
              <a:buClr>
                <a:srgbClr val="7030A0"/>
              </a:buClr>
              <a:buSzPct val="90000"/>
              <a:buFontTx/>
              <a:buBlip>
                <a:blip r:embed="rId2"/>
              </a:buBlip>
              <a:defRPr>
                <a:latin typeface="+mn-lt"/>
              </a:defRPr>
            </a:lvl1pPr>
            <a:lvl2pPr marL="557213" indent="-214313">
              <a:spcBef>
                <a:spcPts val="600"/>
              </a:spcBef>
              <a:buClr>
                <a:srgbClr val="7030A0"/>
              </a:buClr>
              <a:buFont typeface="Wingdings" panose="05000000000000000000" pitchFamily="2" charset="2"/>
              <a:buChar char="§"/>
              <a:defRPr>
                <a:latin typeface="+mn-lt"/>
              </a:defRPr>
            </a:lvl2pPr>
            <a:lvl3pPr>
              <a:defRPr>
                <a:latin typeface="+mn-lt"/>
              </a:defRPr>
            </a:lvl3pPr>
            <a:lvl4pPr>
              <a:defRPr>
                <a:latin typeface="+mn-lt"/>
              </a:defRPr>
            </a:lvl4pPr>
            <a:lvl5pPr>
              <a:defRPr>
                <a:latin typeface="+mn-l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Textplatzhalter 4">
            <a:extLst>
              <a:ext uri="{FF2B5EF4-FFF2-40B4-BE49-F238E27FC236}">
                <a16:creationId xmlns:a16="http://schemas.microsoft.com/office/drawing/2014/main" id="{F5BAF030-083C-384F-ABD0-1446E9FBAA87}"/>
              </a:ext>
            </a:extLst>
          </p:cNvPr>
          <p:cNvSpPr>
            <a:spLocks noGrp="1"/>
          </p:cNvSpPr>
          <p:nvPr>
            <p:ph type="body" sz="quarter" idx="10" hasCustomPrompt="1"/>
          </p:nvPr>
        </p:nvSpPr>
        <p:spPr>
          <a:xfrm>
            <a:off x="457201" y="1445742"/>
            <a:ext cx="3949700" cy="1703859"/>
          </a:xfrm>
          <a:solidFill>
            <a:srgbClr val="5C3575"/>
          </a:solidFill>
        </p:spPr>
        <p:txBody>
          <a:bodyPr lIns="180000" rIns="180000" anchor="ctr" anchorCtr="1">
            <a:noAutofit/>
          </a:bodyPr>
          <a:lstStyle>
            <a:lvl1pPr marL="0" indent="0">
              <a:buFontTx/>
              <a:buNone/>
              <a:defRPr sz="2100">
                <a:solidFill>
                  <a:schemeClr val="bg1"/>
                </a:solidFill>
                <a:latin typeface="+mn-lt"/>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de-DE" dirty="0"/>
              <a:t>Key Point </a:t>
            </a:r>
            <a:r>
              <a:rPr lang="de-DE" dirty="0" err="1"/>
              <a:t>here</a:t>
            </a:r>
            <a:endParaRPr lang="de-DE" dirty="0"/>
          </a:p>
        </p:txBody>
      </p:sp>
      <p:sp>
        <p:nvSpPr>
          <p:cNvPr id="6" name="Textplatzhalter 4">
            <a:extLst>
              <a:ext uri="{FF2B5EF4-FFF2-40B4-BE49-F238E27FC236}">
                <a16:creationId xmlns:a16="http://schemas.microsoft.com/office/drawing/2014/main" id="{D4E7A6DB-112D-D147-AE12-7EDAA1D4F3AC}"/>
              </a:ext>
            </a:extLst>
          </p:cNvPr>
          <p:cNvSpPr>
            <a:spLocks noGrp="1"/>
          </p:cNvSpPr>
          <p:nvPr>
            <p:ph type="body" sz="quarter" idx="11" hasCustomPrompt="1"/>
          </p:nvPr>
        </p:nvSpPr>
        <p:spPr>
          <a:xfrm>
            <a:off x="4737100" y="1445742"/>
            <a:ext cx="3949700" cy="1703859"/>
          </a:xfrm>
          <a:solidFill>
            <a:srgbClr val="5C3575"/>
          </a:solidFill>
        </p:spPr>
        <p:txBody>
          <a:bodyPr lIns="180000" rIns="180000" anchor="ctr" anchorCtr="1">
            <a:noAutofit/>
          </a:bodyPr>
          <a:lstStyle>
            <a:lvl1pPr marL="0" indent="0">
              <a:buFontTx/>
              <a:buNone/>
              <a:defRPr sz="2100">
                <a:solidFill>
                  <a:schemeClr val="bg1"/>
                </a:solidFill>
                <a:latin typeface="+mn-lt"/>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de-DE" dirty="0"/>
              <a:t>Key Point </a:t>
            </a:r>
            <a:r>
              <a:rPr lang="de-DE" dirty="0" err="1"/>
              <a:t>here</a:t>
            </a:r>
            <a:endParaRPr lang="de-DE" dirty="0"/>
          </a:p>
        </p:txBody>
      </p:sp>
      <p:sp>
        <p:nvSpPr>
          <p:cNvPr id="7" name="Symbol zastępczy zawartości 2">
            <a:extLst>
              <a:ext uri="{FF2B5EF4-FFF2-40B4-BE49-F238E27FC236}">
                <a16:creationId xmlns:a16="http://schemas.microsoft.com/office/drawing/2014/main" id="{1F5B99F4-E357-6E43-BEAA-638A525BE17F}"/>
              </a:ext>
            </a:extLst>
          </p:cNvPr>
          <p:cNvSpPr>
            <a:spLocks noGrp="1"/>
          </p:cNvSpPr>
          <p:nvPr>
            <p:ph idx="12"/>
          </p:nvPr>
        </p:nvSpPr>
        <p:spPr>
          <a:xfrm>
            <a:off x="4737100" y="3730701"/>
            <a:ext cx="3949700" cy="2395463"/>
          </a:xfrm>
        </p:spPr>
        <p:txBody>
          <a:bodyPr/>
          <a:lstStyle>
            <a:lvl1pPr marL="392175" indent="-392175">
              <a:spcBef>
                <a:spcPts val="900"/>
              </a:spcBef>
              <a:buClr>
                <a:srgbClr val="7030A0"/>
              </a:buClr>
              <a:buSzPct val="90000"/>
              <a:buFontTx/>
              <a:buBlip>
                <a:blip r:embed="rId2"/>
              </a:buBlip>
              <a:defRPr>
                <a:latin typeface="+mn-lt"/>
              </a:defRPr>
            </a:lvl1pPr>
            <a:lvl2pPr marL="557213" indent="-214313">
              <a:spcBef>
                <a:spcPts val="600"/>
              </a:spcBef>
              <a:buClr>
                <a:srgbClr val="7030A0"/>
              </a:buClr>
              <a:buFont typeface="Wingdings" panose="05000000000000000000" pitchFamily="2" charset="2"/>
              <a:buChar char="§"/>
              <a:defRPr>
                <a:latin typeface="+mn-lt"/>
              </a:defRPr>
            </a:lvl2pPr>
            <a:lvl3pPr>
              <a:defRPr>
                <a:latin typeface="+mn-lt"/>
              </a:defRPr>
            </a:lvl3pPr>
            <a:lvl4pPr>
              <a:defRPr>
                <a:latin typeface="+mn-lt"/>
              </a:defRPr>
            </a:lvl4pPr>
            <a:lvl5pPr>
              <a:defRPr>
                <a:latin typeface="+mn-l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33815210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y Heading">
    <p:spTree>
      <p:nvGrpSpPr>
        <p:cNvPr id="1" name=""/>
        <p:cNvGrpSpPr/>
        <p:nvPr/>
      </p:nvGrpSpPr>
      <p:grpSpPr>
        <a:xfrm>
          <a:off x="0" y="0"/>
          <a:ext cx="0" cy="0"/>
          <a:chOff x="0" y="0"/>
          <a:chExt cx="0" cy="0"/>
        </a:xfrm>
      </p:grpSpPr>
      <p:sp>
        <p:nvSpPr>
          <p:cNvPr id="4" name="Rectangle 3"/>
          <p:cNvSpPr/>
          <p:nvPr userDrawn="1"/>
        </p:nvSpPr>
        <p:spPr>
          <a:xfrm>
            <a:off x="682390" y="2183643"/>
            <a:ext cx="7738280" cy="2429300"/>
          </a:xfrm>
          <a:prstGeom prst="rect">
            <a:avLst/>
          </a:prstGeom>
          <a:gradFill flip="none" rotWithShape="1">
            <a:gsLst>
              <a:gs pos="0">
                <a:srgbClr val="714989"/>
              </a:gs>
              <a:gs pos="50000">
                <a:srgbClr val="9966FF"/>
              </a:gs>
              <a:gs pos="100000">
                <a:srgbClr val="BA97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350">
              <a:solidFill>
                <a:prstClr val="white"/>
              </a:solidFill>
            </a:endParaRPr>
          </a:p>
        </p:txBody>
      </p:sp>
      <p:sp>
        <p:nvSpPr>
          <p:cNvPr id="2" name="Tytuł 1"/>
          <p:cNvSpPr>
            <a:spLocks noGrp="1"/>
          </p:cNvSpPr>
          <p:nvPr>
            <p:ph type="title" hasCustomPrompt="1"/>
          </p:nvPr>
        </p:nvSpPr>
        <p:spPr>
          <a:xfrm>
            <a:off x="651061" y="2186216"/>
            <a:ext cx="7772400" cy="2426729"/>
          </a:xfrm>
        </p:spPr>
        <p:txBody>
          <a:bodyPr anchor="ctr"/>
          <a:lstStyle>
            <a:lvl1pPr algn="ctr">
              <a:defRPr sz="3000" b="1" cap="none" baseline="0">
                <a:solidFill>
                  <a:schemeClr val="bg1"/>
                </a:solidFill>
              </a:defRPr>
            </a:lvl1pPr>
          </a:lstStyle>
          <a:p>
            <a:r>
              <a:rPr lang="en-US" dirty="0"/>
              <a:t>Click to insert day heading</a:t>
            </a:r>
            <a:endParaRPr lang="pl-PL" dirty="0"/>
          </a:p>
        </p:txBody>
      </p:sp>
      <p:sp>
        <p:nvSpPr>
          <p:cNvPr id="5" name="Freeform 439"/>
          <p:cNvSpPr>
            <a:spLocks/>
          </p:cNvSpPr>
          <p:nvPr userDrawn="1"/>
        </p:nvSpPr>
        <p:spPr bwMode="auto">
          <a:xfrm>
            <a:off x="436729" y="2101755"/>
            <a:ext cx="8202305" cy="2620370"/>
          </a:xfrm>
          <a:custGeom>
            <a:avLst/>
            <a:gdLst/>
            <a:ahLst/>
            <a:cxnLst>
              <a:cxn ang="0">
                <a:pos x="273" y="1"/>
              </a:cxn>
              <a:cxn ang="0">
                <a:pos x="238" y="1"/>
              </a:cxn>
              <a:cxn ang="0">
                <a:pos x="51" y="2"/>
              </a:cxn>
              <a:cxn ang="0">
                <a:pos x="10" y="2"/>
              </a:cxn>
              <a:cxn ang="0">
                <a:pos x="4" y="15"/>
              </a:cxn>
              <a:cxn ang="0">
                <a:pos x="4" y="97"/>
              </a:cxn>
              <a:cxn ang="0">
                <a:pos x="8" y="127"/>
              </a:cxn>
              <a:cxn ang="0">
                <a:pos x="9" y="127"/>
              </a:cxn>
              <a:cxn ang="0">
                <a:pos x="47" y="126"/>
              </a:cxn>
              <a:cxn ang="0">
                <a:pos x="78" y="126"/>
              </a:cxn>
              <a:cxn ang="0">
                <a:pos x="161" y="125"/>
              </a:cxn>
              <a:cxn ang="0">
                <a:pos x="191" y="125"/>
              </a:cxn>
              <a:cxn ang="0">
                <a:pos x="262" y="124"/>
              </a:cxn>
              <a:cxn ang="0">
                <a:pos x="279" y="124"/>
              </a:cxn>
              <a:cxn ang="0">
                <a:pos x="288" y="123"/>
              </a:cxn>
              <a:cxn ang="0">
                <a:pos x="278" y="122"/>
              </a:cxn>
              <a:cxn ang="0">
                <a:pos x="265" y="122"/>
              </a:cxn>
              <a:cxn ang="0">
                <a:pos x="236" y="121"/>
              </a:cxn>
              <a:cxn ang="0">
                <a:pos x="213" y="122"/>
              </a:cxn>
              <a:cxn ang="0">
                <a:pos x="211" y="119"/>
              </a:cxn>
              <a:cxn ang="0">
                <a:pos x="204" y="118"/>
              </a:cxn>
              <a:cxn ang="0">
                <a:pos x="196" y="120"/>
              </a:cxn>
              <a:cxn ang="0">
                <a:pos x="190" y="120"/>
              </a:cxn>
              <a:cxn ang="0">
                <a:pos x="178" y="120"/>
              </a:cxn>
              <a:cxn ang="0">
                <a:pos x="166" y="118"/>
              </a:cxn>
              <a:cxn ang="0">
                <a:pos x="156" y="119"/>
              </a:cxn>
              <a:cxn ang="0">
                <a:pos x="149" y="120"/>
              </a:cxn>
              <a:cxn ang="0">
                <a:pos x="134" y="120"/>
              </a:cxn>
              <a:cxn ang="0">
                <a:pos x="120" y="120"/>
              </a:cxn>
              <a:cxn ang="0">
                <a:pos x="117" y="119"/>
              </a:cxn>
              <a:cxn ang="0">
                <a:pos x="106" y="119"/>
              </a:cxn>
              <a:cxn ang="0">
                <a:pos x="70" y="119"/>
              </a:cxn>
              <a:cxn ang="0">
                <a:pos x="54" y="119"/>
              </a:cxn>
              <a:cxn ang="0">
                <a:pos x="25" y="120"/>
              </a:cxn>
              <a:cxn ang="0">
                <a:pos x="11" y="116"/>
              </a:cxn>
              <a:cxn ang="0">
                <a:pos x="10" y="102"/>
              </a:cxn>
              <a:cxn ang="0">
                <a:pos x="11" y="96"/>
              </a:cxn>
              <a:cxn ang="0">
                <a:pos x="10" y="88"/>
              </a:cxn>
              <a:cxn ang="0">
                <a:pos x="11" y="73"/>
              </a:cxn>
              <a:cxn ang="0">
                <a:pos x="11" y="46"/>
              </a:cxn>
              <a:cxn ang="0">
                <a:pos x="11" y="24"/>
              </a:cxn>
              <a:cxn ang="0">
                <a:pos x="10" y="8"/>
              </a:cxn>
              <a:cxn ang="0">
                <a:pos x="25" y="8"/>
              </a:cxn>
              <a:cxn ang="0">
                <a:pos x="36" y="7"/>
              </a:cxn>
              <a:cxn ang="0">
                <a:pos x="39" y="7"/>
              </a:cxn>
              <a:cxn ang="0">
                <a:pos x="62" y="7"/>
              </a:cxn>
              <a:cxn ang="0">
                <a:pos x="86" y="7"/>
              </a:cxn>
              <a:cxn ang="0">
                <a:pos x="99" y="6"/>
              </a:cxn>
              <a:cxn ang="0">
                <a:pos x="122" y="4"/>
              </a:cxn>
              <a:cxn ang="0">
                <a:pos x="142" y="5"/>
              </a:cxn>
              <a:cxn ang="0">
                <a:pos x="172" y="5"/>
              </a:cxn>
              <a:cxn ang="0">
                <a:pos x="190" y="5"/>
              </a:cxn>
              <a:cxn ang="0">
                <a:pos x="243" y="6"/>
              </a:cxn>
              <a:cxn ang="0">
                <a:pos x="260" y="6"/>
              </a:cxn>
              <a:cxn ang="0">
                <a:pos x="302" y="5"/>
              </a:cxn>
              <a:cxn ang="0">
                <a:pos x="307" y="34"/>
              </a:cxn>
              <a:cxn ang="0">
                <a:pos x="310" y="65"/>
              </a:cxn>
              <a:cxn ang="0">
                <a:pos x="311" y="5"/>
              </a:cxn>
            </a:cxnLst>
            <a:rect l="0" t="0" r="r" b="b"/>
            <a:pathLst>
              <a:path w="316" h="128">
                <a:moveTo>
                  <a:pt x="306" y="0"/>
                </a:moveTo>
                <a:cubicBezTo>
                  <a:pt x="306" y="0"/>
                  <a:pt x="306" y="0"/>
                  <a:pt x="306" y="0"/>
                </a:cubicBezTo>
                <a:cubicBezTo>
                  <a:pt x="301" y="0"/>
                  <a:pt x="301" y="0"/>
                  <a:pt x="301" y="0"/>
                </a:cubicBezTo>
                <a:cubicBezTo>
                  <a:pt x="292" y="0"/>
                  <a:pt x="292" y="0"/>
                  <a:pt x="292" y="0"/>
                </a:cubicBezTo>
                <a:cubicBezTo>
                  <a:pt x="274" y="0"/>
                  <a:pt x="274" y="0"/>
                  <a:pt x="274" y="0"/>
                </a:cubicBezTo>
                <a:cubicBezTo>
                  <a:pt x="275" y="0"/>
                  <a:pt x="274" y="0"/>
                  <a:pt x="273" y="1"/>
                </a:cubicBezTo>
                <a:cubicBezTo>
                  <a:pt x="273" y="0"/>
                  <a:pt x="273" y="0"/>
                  <a:pt x="273" y="0"/>
                </a:cubicBezTo>
                <a:cubicBezTo>
                  <a:pt x="271" y="1"/>
                  <a:pt x="271" y="1"/>
                  <a:pt x="271" y="1"/>
                </a:cubicBezTo>
                <a:cubicBezTo>
                  <a:pt x="269" y="1"/>
                  <a:pt x="270" y="0"/>
                  <a:pt x="271" y="0"/>
                </a:cubicBezTo>
                <a:cubicBezTo>
                  <a:pt x="261" y="0"/>
                  <a:pt x="253" y="0"/>
                  <a:pt x="243" y="0"/>
                </a:cubicBezTo>
                <a:cubicBezTo>
                  <a:pt x="243" y="1"/>
                  <a:pt x="239" y="0"/>
                  <a:pt x="238" y="1"/>
                </a:cubicBezTo>
                <a:cubicBezTo>
                  <a:pt x="238" y="1"/>
                  <a:pt x="238" y="1"/>
                  <a:pt x="238" y="1"/>
                </a:cubicBezTo>
                <a:cubicBezTo>
                  <a:pt x="232" y="1"/>
                  <a:pt x="232" y="1"/>
                  <a:pt x="226" y="0"/>
                </a:cubicBezTo>
                <a:cubicBezTo>
                  <a:pt x="200" y="0"/>
                  <a:pt x="176" y="0"/>
                  <a:pt x="151" y="0"/>
                </a:cubicBezTo>
                <a:cubicBezTo>
                  <a:pt x="126" y="0"/>
                  <a:pt x="101" y="1"/>
                  <a:pt x="75" y="1"/>
                </a:cubicBezTo>
                <a:cubicBezTo>
                  <a:pt x="71" y="2"/>
                  <a:pt x="65" y="1"/>
                  <a:pt x="61" y="3"/>
                </a:cubicBezTo>
                <a:cubicBezTo>
                  <a:pt x="61" y="2"/>
                  <a:pt x="61" y="2"/>
                  <a:pt x="61" y="2"/>
                </a:cubicBezTo>
                <a:cubicBezTo>
                  <a:pt x="57" y="3"/>
                  <a:pt x="56" y="2"/>
                  <a:pt x="51" y="2"/>
                </a:cubicBezTo>
                <a:cubicBezTo>
                  <a:pt x="51" y="2"/>
                  <a:pt x="49" y="2"/>
                  <a:pt x="50" y="2"/>
                </a:cubicBezTo>
                <a:cubicBezTo>
                  <a:pt x="48" y="3"/>
                  <a:pt x="47" y="1"/>
                  <a:pt x="44" y="2"/>
                </a:cubicBezTo>
                <a:cubicBezTo>
                  <a:pt x="44" y="2"/>
                  <a:pt x="44" y="2"/>
                  <a:pt x="44" y="2"/>
                </a:cubicBezTo>
                <a:cubicBezTo>
                  <a:pt x="37" y="3"/>
                  <a:pt x="45" y="2"/>
                  <a:pt x="36" y="1"/>
                </a:cubicBezTo>
                <a:cubicBezTo>
                  <a:pt x="19" y="1"/>
                  <a:pt x="19" y="1"/>
                  <a:pt x="19" y="1"/>
                </a:cubicBezTo>
                <a:cubicBezTo>
                  <a:pt x="10" y="2"/>
                  <a:pt x="10" y="2"/>
                  <a:pt x="10" y="2"/>
                </a:cubicBezTo>
                <a:cubicBezTo>
                  <a:pt x="8" y="2"/>
                  <a:pt x="8" y="2"/>
                  <a:pt x="8" y="2"/>
                </a:cubicBezTo>
                <a:cubicBezTo>
                  <a:pt x="1" y="8"/>
                  <a:pt x="6" y="5"/>
                  <a:pt x="4" y="7"/>
                </a:cubicBezTo>
                <a:cubicBezTo>
                  <a:pt x="4" y="11"/>
                  <a:pt x="4" y="11"/>
                  <a:pt x="4" y="11"/>
                </a:cubicBezTo>
                <a:cubicBezTo>
                  <a:pt x="4" y="10"/>
                  <a:pt x="5" y="10"/>
                  <a:pt x="5" y="11"/>
                </a:cubicBezTo>
                <a:cubicBezTo>
                  <a:pt x="4" y="12"/>
                  <a:pt x="5" y="15"/>
                  <a:pt x="5" y="17"/>
                </a:cubicBezTo>
                <a:cubicBezTo>
                  <a:pt x="4" y="16"/>
                  <a:pt x="4" y="16"/>
                  <a:pt x="4" y="15"/>
                </a:cubicBezTo>
                <a:cubicBezTo>
                  <a:pt x="4" y="20"/>
                  <a:pt x="4" y="24"/>
                  <a:pt x="4" y="29"/>
                </a:cubicBezTo>
                <a:cubicBezTo>
                  <a:pt x="4" y="34"/>
                  <a:pt x="3" y="39"/>
                  <a:pt x="4" y="42"/>
                </a:cubicBezTo>
                <a:cubicBezTo>
                  <a:pt x="4" y="41"/>
                  <a:pt x="4" y="44"/>
                  <a:pt x="4" y="45"/>
                </a:cubicBezTo>
                <a:cubicBezTo>
                  <a:pt x="5" y="48"/>
                  <a:pt x="3" y="54"/>
                  <a:pt x="4" y="58"/>
                </a:cubicBezTo>
                <a:cubicBezTo>
                  <a:pt x="4" y="58"/>
                  <a:pt x="4" y="58"/>
                  <a:pt x="4" y="58"/>
                </a:cubicBezTo>
                <a:cubicBezTo>
                  <a:pt x="4" y="70"/>
                  <a:pt x="3" y="84"/>
                  <a:pt x="4" y="97"/>
                </a:cubicBezTo>
                <a:cubicBezTo>
                  <a:pt x="4" y="104"/>
                  <a:pt x="3" y="112"/>
                  <a:pt x="4" y="120"/>
                </a:cubicBezTo>
                <a:cubicBezTo>
                  <a:pt x="4" y="122"/>
                  <a:pt x="4" y="120"/>
                  <a:pt x="4" y="122"/>
                </a:cubicBezTo>
                <a:cubicBezTo>
                  <a:pt x="4" y="124"/>
                  <a:pt x="4" y="122"/>
                  <a:pt x="4" y="122"/>
                </a:cubicBezTo>
                <a:cubicBezTo>
                  <a:pt x="4" y="123"/>
                  <a:pt x="4" y="123"/>
                  <a:pt x="4" y="123"/>
                </a:cubicBezTo>
                <a:cubicBezTo>
                  <a:pt x="4" y="123"/>
                  <a:pt x="4" y="123"/>
                  <a:pt x="4" y="123"/>
                </a:cubicBezTo>
                <a:cubicBezTo>
                  <a:pt x="0" y="119"/>
                  <a:pt x="9" y="128"/>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9" y="127"/>
                  <a:pt x="9" y="127"/>
                  <a:pt x="9" y="127"/>
                </a:cubicBezTo>
                <a:cubicBezTo>
                  <a:pt x="10" y="127"/>
                  <a:pt x="10" y="127"/>
                  <a:pt x="10" y="127"/>
                </a:cubicBezTo>
                <a:cubicBezTo>
                  <a:pt x="14" y="127"/>
                  <a:pt x="14" y="127"/>
                  <a:pt x="14" y="127"/>
                </a:cubicBezTo>
                <a:cubicBezTo>
                  <a:pt x="21" y="127"/>
                  <a:pt x="21" y="127"/>
                  <a:pt x="21" y="127"/>
                </a:cubicBezTo>
                <a:cubicBezTo>
                  <a:pt x="22" y="127"/>
                  <a:pt x="23" y="127"/>
                  <a:pt x="23" y="127"/>
                </a:cubicBezTo>
                <a:cubicBezTo>
                  <a:pt x="28" y="127"/>
                  <a:pt x="36" y="126"/>
                  <a:pt x="41" y="127"/>
                </a:cubicBezTo>
                <a:cubicBezTo>
                  <a:pt x="39" y="126"/>
                  <a:pt x="45" y="126"/>
                  <a:pt x="47" y="126"/>
                </a:cubicBezTo>
                <a:cubicBezTo>
                  <a:pt x="48" y="126"/>
                  <a:pt x="48" y="126"/>
                  <a:pt x="47" y="127"/>
                </a:cubicBezTo>
                <a:cubicBezTo>
                  <a:pt x="52" y="126"/>
                  <a:pt x="54" y="126"/>
                  <a:pt x="59" y="127"/>
                </a:cubicBezTo>
                <a:cubicBezTo>
                  <a:pt x="61" y="127"/>
                  <a:pt x="62" y="126"/>
                  <a:pt x="65" y="126"/>
                </a:cubicBezTo>
                <a:cubicBezTo>
                  <a:pt x="66" y="127"/>
                  <a:pt x="70" y="126"/>
                  <a:pt x="73" y="126"/>
                </a:cubicBezTo>
                <a:cubicBezTo>
                  <a:pt x="72" y="126"/>
                  <a:pt x="76" y="125"/>
                  <a:pt x="79" y="125"/>
                </a:cubicBezTo>
                <a:cubicBezTo>
                  <a:pt x="78" y="126"/>
                  <a:pt x="78" y="126"/>
                  <a:pt x="78" y="126"/>
                </a:cubicBezTo>
                <a:cubicBezTo>
                  <a:pt x="87" y="126"/>
                  <a:pt x="99" y="127"/>
                  <a:pt x="109" y="126"/>
                </a:cubicBezTo>
                <a:cubicBezTo>
                  <a:pt x="110" y="126"/>
                  <a:pt x="110" y="126"/>
                  <a:pt x="110" y="126"/>
                </a:cubicBezTo>
                <a:cubicBezTo>
                  <a:pt x="120" y="126"/>
                  <a:pt x="131" y="126"/>
                  <a:pt x="141" y="125"/>
                </a:cubicBezTo>
                <a:cubicBezTo>
                  <a:pt x="144" y="126"/>
                  <a:pt x="148" y="126"/>
                  <a:pt x="151" y="126"/>
                </a:cubicBezTo>
                <a:cubicBezTo>
                  <a:pt x="154" y="125"/>
                  <a:pt x="156" y="125"/>
                  <a:pt x="158" y="125"/>
                </a:cubicBezTo>
                <a:cubicBezTo>
                  <a:pt x="159" y="124"/>
                  <a:pt x="160" y="125"/>
                  <a:pt x="161" y="125"/>
                </a:cubicBezTo>
                <a:cubicBezTo>
                  <a:pt x="165" y="125"/>
                  <a:pt x="170" y="126"/>
                  <a:pt x="174" y="125"/>
                </a:cubicBezTo>
                <a:cubicBezTo>
                  <a:pt x="174" y="126"/>
                  <a:pt x="174" y="126"/>
                  <a:pt x="174" y="126"/>
                </a:cubicBezTo>
                <a:cubicBezTo>
                  <a:pt x="177" y="125"/>
                  <a:pt x="183" y="125"/>
                  <a:pt x="187" y="125"/>
                </a:cubicBezTo>
                <a:cubicBezTo>
                  <a:pt x="188" y="125"/>
                  <a:pt x="192" y="124"/>
                  <a:pt x="190" y="124"/>
                </a:cubicBezTo>
                <a:cubicBezTo>
                  <a:pt x="192" y="124"/>
                  <a:pt x="191" y="125"/>
                  <a:pt x="193" y="124"/>
                </a:cubicBezTo>
                <a:cubicBezTo>
                  <a:pt x="191" y="125"/>
                  <a:pt x="191" y="125"/>
                  <a:pt x="191" y="125"/>
                </a:cubicBezTo>
                <a:cubicBezTo>
                  <a:pt x="201" y="125"/>
                  <a:pt x="209" y="125"/>
                  <a:pt x="218" y="124"/>
                </a:cubicBezTo>
                <a:cubicBezTo>
                  <a:pt x="220" y="125"/>
                  <a:pt x="226" y="124"/>
                  <a:pt x="231" y="125"/>
                </a:cubicBezTo>
                <a:cubicBezTo>
                  <a:pt x="234" y="124"/>
                  <a:pt x="239" y="125"/>
                  <a:pt x="242" y="124"/>
                </a:cubicBezTo>
                <a:cubicBezTo>
                  <a:pt x="242" y="124"/>
                  <a:pt x="242" y="124"/>
                  <a:pt x="242" y="124"/>
                </a:cubicBezTo>
                <a:cubicBezTo>
                  <a:pt x="246" y="124"/>
                  <a:pt x="251" y="124"/>
                  <a:pt x="256" y="125"/>
                </a:cubicBezTo>
                <a:cubicBezTo>
                  <a:pt x="259" y="125"/>
                  <a:pt x="259" y="124"/>
                  <a:pt x="262" y="124"/>
                </a:cubicBezTo>
                <a:cubicBezTo>
                  <a:pt x="262" y="124"/>
                  <a:pt x="262" y="124"/>
                  <a:pt x="262" y="124"/>
                </a:cubicBezTo>
                <a:cubicBezTo>
                  <a:pt x="264" y="124"/>
                  <a:pt x="265" y="123"/>
                  <a:pt x="266" y="123"/>
                </a:cubicBezTo>
                <a:cubicBezTo>
                  <a:pt x="268" y="123"/>
                  <a:pt x="268" y="123"/>
                  <a:pt x="270" y="123"/>
                </a:cubicBezTo>
                <a:cubicBezTo>
                  <a:pt x="269" y="123"/>
                  <a:pt x="267" y="124"/>
                  <a:pt x="266" y="125"/>
                </a:cubicBezTo>
                <a:cubicBezTo>
                  <a:pt x="269" y="125"/>
                  <a:pt x="272" y="124"/>
                  <a:pt x="274" y="124"/>
                </a:cubicBezTo>
                <a:cubicBezTo>
                  <a:pt x="277" y="124"/>
                  <a:pt x="279" y="124"/>
                  <a:pt x="279" y="124"/>
                </a:cubicBezTo>
                <a:cubicBezTo>
                  <a:pt x="279" y="124"/>
                  <a:pt x="281" y="124"/>
                  <a:pt x="279" y="124"/>
                </a:cubicBezTo>
                <a:cubicBezTo>
                  <a:pt x="281" y="124"/>
                  <a:pt x="283" y="124"/>
                  <a:pt x="284" y="124"/>
                </a:cubicBezTo>
                <a:cubicBezTo>
                  <a:pt x="283" y="124"/>
                  <a:pt x="283" y="124"/>
                  <a:pt x="283" y="124"/>
                </a:cubicBezTo>
                <a:cubicBezTo>
                  <a:pt x="283" y="123"/>
                  <a:pt x="285" y="123"/>
                  <a:pt x="285" y="123"/>
                </a:cubicBezTo>
                <a:cubicBezTo>
                  <a:pt x="284" y="123"/>
                  <a:pt x="284" y="123"/>
                  <a:pt x="283" y="123"/>
                </a:cubicBezTo>
                <a:cubicBezTo>
                  <a:pt x="283" y="122"/>
                  <a:pt x="287" y="122"/>
                  <a:pt x="288" y="123"/>
                </a:cubicBezTo>
                <a:cubicBezTo>
                  <a:pt x="289" y="123"/>
                  <a:pt x="285" y="124"/>
                  <a:pt x="287" y="124"/>
                </a:cubicBezTo>
                <a:cubicBezTo>
                  <a:pt x="292" y="123"/>
                  <a:pt x="292" y="123"/>
                  <a:pt x="292" y="123"/>
                </a:cubicBezTo>
                <a:cubicBezTo>
                  <a:pt x="291" y="123"/>
                  <a:pt x="289" y="123"/>
                  <a:pt x="290" y="122"/>
                </a:cubicBezTo>
                <a:cubicBezTo>
                  <a:pt x="288" y="123"/>
                  <a:pt x="288" y="123"/>
                  <a:pt x="288" y="123"/>
                </a:cubicBezTo>
                <a:cubicBezTo>
                  <a:pt x="288" y="122"/>
                  <a:pt x="288" y="122"/>
                  <a:pt x="288" y="122"/>
                </a:cubicBezTo>
                <a:cubicBezTo>
                  <a:pt x="284" y="122"/>
                  <a:pt x="281" y="122"/>
                  <a:pt x="278" y="122"/>
                </a:cubicBezTo>
                <a:cubicBezTo>
                  <a:pt x="279" y="123"/>
                  <a:pt x="279" y="123"/>
                  <a:pt x="279" y="123"/>
                </a:cubicBezTo>
                <a:cubicBezTo>
                  <a:pt x="277" y="123"/>
                  <a:pt x="275" y="123"/>
                  <a:pt x="273" y="123"/>
                </a:cubicBezTo>
                <a:cubicBezTo>
                  <a:pt x="274" y="123"/>
                  <a:pt x="273" y="122"/>
                  <a:pt x="273" y="122"/>
                </a:cubicBezTo>
                <a:cubicBezTo>
                  <a:pt x="272" y="122"/>
                  <a:pt x="272" y="122"/>
                  <a:pt x="271" y="122"/>
                </a:cubicBezTo>
                <a:cubicBezTo>
                  <a:pt x="272" y="121"/>
                  <a:pt x="272" y="121"/>
                  <a:pt x="272" y="121"/>
                </a:cubicBezTo>
                <a:cubicBezTo>
                  <a:pt x="271" y="122"/>
                  <a:pt x="266" y="122"/>
                  <a:pt x="265" y="122"/>
                </a:cubicBezTo>
                <a:cubicBezTo>
                  <a:pt x="265" y="122"/>
                  <a:pt x="265" y="122"/>
                  <a:pt x="265" y="122"/>
                </a:cubicBezTo>
                <a:cubicBezTo>
                  <a:pt x="262" y="121"/>
                  <a:pt x="266" y="122"/>
                  <a:pt x="264" y="122"/>
                </a:cubicBezTo>
                <a:cubicBezTo>
                  <a:pt x="262" y="122"/>
                  <a:pt x="263" y="121"/>
                  <a:pt x="261" y="121"/>
                </a:cubicBezTo>
                <a:cubicBezTo>
                  <a:pt x="258" y="121"/>
                  <a:pt x="252" y="122"/>
                  <a:pt x="248" y="121"/>
                </a:cubicBezTo>
                <a:cubicBezTo>
                  <a:pt x="245" y="121"/>
                  <a:pt x="242" y="121"/>
                  <a:pt x="239" y="122"/>
                </a:cubicBezTo>
                <a:cubicBezTo>
                  <a:pt x="236" y="122"/>
                  <a:pt x="239" y="121"/>
                  <a:pt x="236" y="121"/>
                </a:cubicBezTo>
                <a:cubicBezTo>
                  <a:pt x="237" y="121"/>
                  <a:pt x="236" y="121"/>
                  <a:pt x="236" y="120"/>
                </a:cubicBezTo>
                <a:cubicBezTo>
                  <a:pt x="236" y="121"/>
                  <a:pt x="231" y="120"/>
                  <a:pt x="233" y="121"/>
                </a:cubicBezTo>
                <a:cubicBezTo>
                  <a:pt x="229" y="121"/>
                  <a:pt x="225" y="121"/>
                  <a:pt x="221" y="121"/>
                </a:cubicBezTo>
                <a:cubicBezTo>
                  <a:pt x="222" y="121"/>
                  <a:pt x="223" y="120"/>
                  <a:pt x="221" y="120"/>
                </a:cubicBezTo>
                <a:cubicBezTo>
                  <a:pt x="219" y="121"/>
                  <a:pt x="216" y="121"/>
                  <a:pt x="213" y="121"/>
                </a:cubicBezTo>
                <a:cubicBezTo>
                  <a:pt x="213" y="121"/>
                  <a:pt x="214" y="121"/>
                  <a:pt x="213" y="122"/>
                </a:cubicBezTo>
                <a:cubicBezTo>
                  <a:pt x="213" y="122"/>
                  <a:pt x="212" y="122"/>
                  <a:pt x="211" y="122"/>
                </a:cubicBezTo>
                <a:cubicBezTo>
                  <a:pt x="211" y="122"/>
                  <a:pt x="211" y="121"/>
                  <a:pt x="208" y="121"/>
                </a:cubicBezTo>
                <a:cubicBezTo>
                  <a:pt x="209" y="120"/>
                  <a:pt x="213" y="121"/>
                  <a:pt x="212" y="120"/>
                </a:cubicBezTo>
                <a:cubicBezTo>
                  <a:pt x="213" y="119"/>
                  <a:pt x="219" y="119"/>
                  <a:pt x="220" y="120"/>
                </a:cubicBezTo>
                <a:cubicBezTo>
                  <a:pt x="223" y="119"/>
                  <a:pt x="218" y="119"/>
                  <a:pt x="218" y="119"/>
                </a:cubicBezTo>
                <a:cubicBezTo>
                  <a:pt x="216" y="119"/>
                  <a:pt x="215" y="119"/>
                  <a:pt x="211" y="119"/>
                </a:cubicBezTo>
                <a:cubicBezTo>
                  <a:pt x="211" y="120"/>
                  <a:pt x="212" y="120"/>
                  <a:pt x="210" y="120"/>
                </a:cubicBezTo>
                <a:cubicBezTo>
                  <a:pt x="207" y="121"/>
                  <a:pt x="206" y="119"/>
                  <a:pt x="205" y="119"/>
                </a:cubicBezTo>
                <a:cubicBezTo>
                  <a:pt x="207" y="119"/>
                  <a:pt x="207" y="119"/>
                  <a:pt x="207" y="119"/>
                </a:cubicBezTo>
                <a:cubicBezTo>
                  <a:pt x="204" y="119"/>
                  <a:pt x="204" y="119"/>
                  <a:pt x="201" y="119"/>
                </a:cubicBezTo>
                <a:cubicBezTo>
                  <a:pt x="201" y="118"/>
                  <a:pt x="205" y="119"/>
                  <a:pt x="206" y="119"/>
                </a:cubicBezTo>
                <a:cubicBezTo>
                  <a:pt x="204" y="118"/>
                  <a:pt x="204" y="118"/>
                  <a:pt x="204" y="118"/>
                </a:cubicBezTo>
                <a:cubicBezTo>
                  <a:pt x="200" y="118"/>
                  <a:pt x="203" y="119"/>
                  <a:pt x="199" y="118"/>
                </a:cubicBezTo>
                <a:cubicBezTo>
                  <a:pt x="200" y="118"/>
                  <a:pt x="200" y="118"/>
                  <a:pt x="200" y="118"/>
                </a:cubicBezTo>
                <a:cubicBezTo>
                  <a:pt x="197" y="118"/>
                  <a:pt x="197" y="118"/>
                  <a:pt x="197" y="118"/>
                </a:cubicBezTo>
                <a:cubicBezTo>
                  <a:pt x="197" y="119"/>
                  <a:pt x="198" y="119"/>
                  <a:pt x="200" y="119"/>
                </a:cubicBezTo>
                <a:cubicBezTo>
                  <a:pt x="199" y="120"/>
                  <a:pt x="198" y="119"/>
                  <a:pt x="195" y="120"/>
                </a:cubicBezTo>
                <a:cubicBezTo>
                  <a:pt x="194" y="120"/>
                  <a:pt x="196" y="120"/>
                  <a:pt x="196" y="120"/>
                </a:cubicBezTo>
                <a:cubicBezTo>
                  <a:pt x="197" y="121"/>
                  <a:pt x="194" y="121"/>
                  <a:pt x="193" y="121"/>
                </a:cubicBezTo>
                <a:cubicBezTo>
                  <a:pt x="190" y="121"/>
                  <a:pt x="191" y="120"/>
                  <a:pt x="190" y="120"/>
                </a:cubicBezTo>
                <a:cubicBezTo>
                  <a:pt x="191" y="120"/>
                  <a:pt x="193" y="120"/>
                  <a:pt x="193" y="120"/>
                </a:cubicBezTo>
                <a:cubicBezTo>
                  <a:pt x="196" y="119"/>
                  <a:pt x="191" y="119"/>
                  <a:pt x="193" y="118"/>
                </a:cubicBezTo>
                <a:cubicBezTo>
                  <a:pt x="191" y="118"/>
                  <a:pt x="191" y="119"/>
                  <a:pt x="190" y="119"/>
                </a:cubicBezTo>
                <a:cubicBezTo>
                  <a:pt x="190" y="119"/>
                  <a:pt x="189" y="119"/>
                  <a:pt x="190" y="120"/>
                </a:cubicBezTo>
                <a:cubicBezTo>
                  <a:pt x="185" y="121"/>
                  <a:pt x="187" y="118"/>
                  <a:pt x="183" y="119"/>
                </a:cubicBezTo>
                <a:cubicBezTo>
                  <a:pt x="184" y="120"/>
                  <a:pt x="177" y="120"/>
                  <a:pt x="180" y="121"/>
                </a:cubicBezTo>
                <a:cubicBezTo>
                  <a:pt x="179" y="122"/>
                  <a:pt x="178" y="122"/>
                  <a:pt x="177" y="122"/>
                </a:cubicBezTo>
                <a:cubicBezTo>
                  <a:pt x="178" y="121"/>
                  <a:pt x="175" y="121"/>
                  <a:pt x="177" y="120"/>
                </a:cubicBezTo>
                <a:cubicBezTo>
                  <a:pt x="175" y="120"/>
                  <a:pt x="175" y="120"/>
                  <a:pt x="175" y="120"/>
                </a:cubicBezTo>
                <a:cubicBezTo>
                  <a:pt x="178" y="120"/>
                  <a:pt x="178" y="120"/>
                  <a:pt x="178" y="120"/>
                </a:cubicBezTo>
                <a:cubicBezTo>
                  <a:pt x="176" y="119"/>
                  <a:pt x="173" y="119"/>
                  <a:pt x="172" y="118"/>
                </a:cubicBezTo>
                <a:cubicBezTo>
                  <a:pt x="170" y="119"/>
                  <a:pt x="173" y="119"/>
                  <a:pt x="170" y="119"/>
                </a:cubicBezTo>
                <a:cubicBezTo>
                  <a:pt x="171" y="119"/>
                  <a:pt x="170" y="118"/>
                  <a:pt x="169" y="118"/>
                </a:cubicBezTo>
                <a:cubicBezTo>
                  <a:pt x="171" y="119"/>
                  <a:pt x="169" y="119"/>
                  <a:pt x="167" y="120"/>
                </a:cubicBezTo>
                <a:cubicBezTo>
                  <a:pt x="165" y="120"/>
                  <a:pt x="163" y="119"/>
                  <a:pt x="164" y="119"/>
                </a:cubicBezTo>
                <a:cubicBezTo>
                  <a:pt x="166" y="118"/>
                  <a:pt x="166" y="118"/>
                  <a:pt x="166" y="118"/>
                </a:cubicBezTo>
                <a:cubicBezTo>
                  <a:pt x="164" y="119"/>
                  <a:pt x="165" y="118"/>
                  <a:pt x="163" y="118"/>
                </a:cubicBezTo>
                <a:cubicBezTo>
                  <a:pt x="163" y="118"/>
                  <a:pt x="162" y="119"/>
                  <a:pt x="161" y="120"/>
                </a:cubicBezTo>
                <a:cubicBezTo>
                  <a:pt x="160" y="120"/>
                  <a:pt x="159" y="119"/>
                  <a:pt x="158" y="119"/>
                </a:cubicBezTo>
                <a:cubicBezTo>
                  <a:pt x="160" y="119"/>
                  <a:pt x="160" y="119"/>
                  <a:pt x="160" y="119"/>
                </a:cubicBezTo>
                <a:cubicBezTo>
                  <a:pt x="157" y="119"/>
                  <a:pt x="160" y="118"/>
                  <a:pt x="157" y="118"/>
                </a:cubicBezTo>
                <a:cubicBezTo>
                  <a:pt x="156" y="119"/>
                  <a:pt x="156" y="119"/>
                  <a:pt x="156" y="119"/>
                </a:cubicBezTo>
                <a:cubicBezTo>
                  <a:pt x="155" y="119"/>
                  <a:pt x="155" y="118"/>
                  <a:pt x="156" y="118"/>
                </a:cubicBezTo>
                <a:cubicBezTo>
                  <a:pt x="155" y="119"/>
                  <a:pt x="153" y="118"/>
                  <a:pt x="153" y="119"/>
                </a:cubicBezTo>
                <a:cubicBezTo>
                  <a:pt x="152" y="118"/>
                  <a:pt x="152" y="118"/>
                  <a:pt x="152" y="118"/>
                </a:cubicBezTo>
                <a:cubicBezTo>
                  <a:pt x="151" y="118"/>
                  <a:pt x="150" y="119"/>
                  <a:pt x="148" y="119"/>
                </a:cubicBezTo>
                <a:cubicBezTo>
                  <a:pt x="149" y="119"/>
                  <a:pt x="150" y="119"/>
                  <a:pt x="152" y="119"/>
                </a:cubicBezTo>
                <a:cubicBezTo>
                  <a:pt x="153" y="120"/>
                  <a:pt x="150" y="120"/>
                  <a:pt x="149" y="120"/>
                </a:cubicBezTo>
                <a:cubicBezTo>
                  <a:pt x="149" y="119"/>
                  <a:pt x="146" y="120"/>
                  <a:pt x="144" y="120"/>
                </a:cubicBezTo>
                <a:cubicBezTo>
                  <a:pt x="143" y="119"/>
                  <a:pt x="142" y="119"/>
                  <a:pt x="142" y="119"/>
                </a:cubicBezTo>
                <a:cubicBezTo>
                  <a:pt x="141" y="119"/>
                  <a:pt x="141" y="119"/>
                  <a:pt x="141" y="119"/>
                </a:cubicBezTo>
                <a:cubicBezTo>
                  <a:pt x="141" y="118"/>
                  <a:pt x="138" y="120"/>
                  <a:pt x="136" y="119"/>
                </a:cubicBezTo>
                <a:cubicBezTo>
                  <a:pt x="137" y="119"/>
                  <a:pt x="137" y="119"/>
                  <a:pt x="136" y="118"/>
                </a:cubicBezTo>
                <a:cubicBezTo>
                  <a:pt x="138" y="119"/>
                  <a:pt x="133" y="119"/>
                  <a:pt x="134" y="120"/>
                </a:cubicBezTo>
                <a:cubicBezTo>
                  <a:pt x="131" y="120"/>
                  <a:pt x="134" y="119"/>
                  <a:pt x="134" y="118"/>
                </a:cubicBezTo>
                <a:cubicBezTo>
                  <a:pt x="132" y="119"/>
                  <a:pt x="130" y="118"/>
                  <a:pt x="129" y="119"/>
                </a:cubicBezTo>
                <a:cubicBezTo>
                  <a:pt x="131" y="119"/>
                  <a:pt x="129" y="119"/>
                  <a:pt x="128" y="120"/>
                </a:cubicBezTo>
                <a:cubicBezTo>
                  <a:pt x="125" y="120"/>
                  <a:pt x="129" y="119"/>
                  <a:pt x="127" y="119"/>
                </a:cubicBezTo>
                <a:cubicBezTo>
                  <a:pt x="125" y="119"/>
                  <a:pt x="124" y="120"/>
                  <a:pt x="126" y="120"/>
                </a:cubicBezTo>
                <a:cubicBezTo>
                  <a:pt x="124" y="120"/>
                  <a:pt x="122" y="121"/>
                  <a:pt x="120" y="120"/>
                </a:cubicBezTo>
                <a:cubicBezTo>
                  <a:pt x="120" y="120"/>
                  <a:pt x="124" y="120"/>
                  <a:pt x="123" y="120"/>
                </a:cubicBezTo>
                <a:cubicBezTo>
                  <a:pt x="119" y="119"/>
                  <a:pt x="121" y="121"/>
                  <a:pt x="117" y="121"/>
                </a:cubicBezTo>
                <a:cubicBezTo>
                  <a:pt x="119" y="121"/>
                  <a:pt x="117" y="122"/>
                  <a:pt x="115" y="123"/>
                </a:cubicBezTo>
                <a:cubicBezTo>
                  <a:pt x="111" y="123"/>
                  <a:pt x="117" y="122"/>
                  <a:pt x="115" y="122"/>
                </a:cubicBezTo>
                <a:cubicBezTo>
                  <a:pt x="114" y="122"/>
                  <a:pt x="114" y="122"/>
                  <a:pt x="114" y="122"/>
                </a:cubicBezTo>
                <a:cubicBezTo>
                  <a:pt x="112" y="121"/>
                  <a:pt x="119" y="120"/>
                  <a:pt x="117" y="119"/>
                </a:cubicBezTo>
                <a:cubicBezTo>
                  <a:pt x="115" y="120"/>
                  <a:pt x="115" y="120"/>
                  <a:pt x="115" y="120"/>
                </a:cubicBezTo>
                <a:cubicBezTo>
                  <a:pt x="115" y="119"/>
                  <a:pt x="116" y="119"/>
                  <a:pt x="115" y="119"/>
                </a:cubicBezTo>
                <a:cubicBezTo>
                  <a:pt x="115" y="119"/>
                  <a:pt x="111" y="119"/>
                  <a:pt x="111" y="119"/>
                </a:cubicBezTo>
                <a:cubicBezTo>
                  <a:pt x="110" y="120"/>
                  <a:pt x="112" y="119"/>
                  <a:pt x="112" y="119"/>
                </a:cubicBezTo>
                <a:cubicBezTo>
                  <a:pt x="110" y="119"/>
                  <a:pt x="109" y="120"/>
                  <a:pt x="106" y="120"/>
                </a:cubicBezTo>
                <a:cubicBezTo>
                  <a:pt x="108" y="120"/>
                  <a:pt x="105" y="119"/>
                  <a:pt x="106" y="119"/>
                </a:cubicBezTo>
                <a:cubicBezTo>
                  <a:pt x="105" y="119"/>
                  <a:pt x="106" y="120"/>
                  <a:pt x="104" y="119"/>
                </a:cubicBezTo>
                <a:cubicBezTo>
                  <a:pt x="104" y="119"/>
                  <a:pt x="104" y="119"/>
                  <a:pt x="104" y="119"/>
                </a:cubicBezTo>
                <a:cubicBezTo>
                  <a:pt x="96" y="119"/>
                  <a:pt x="87" y="119"/>
                  <a:pt x="80" y="120"/>
                </a:cubicBezTo>
                <a:cubicBezTo>
                  <a:pt x="79" y="120"/>
                  <a:pt x="77" y="120"/>
                  <a:pt x="73" y="119"/>
                </a:cubicBezTo>
                <a:cubicBezTo>
                  <a:pt x="75" y="119"/>
                  <a:pt x="73" y="120"/>
                  <a:pt x="72" y="120"/>
                </a:cubicBezTo>
                <a:cubicBezTo>
                  <a:pt x="70" y="119"/>
                  <a:pt x="70" y="119"/>
                  <a:pt x="70" y="119"/>
                </a:cubicBezTo>
                <a:cubicBezTo>
                  <a:pt x="68" y="119"/>
                  <a:pt x="65" y="120"/>
                  <a:pt x="63" y="120"/>
                </a:cubicBezTo>
                <a:cubicBezTo>
                  <a:pt x="63" y="120"/>
                  <a:pt x="63" y="120"/>
                  <a:pt x="63" y="119"/>
                </a:cubicBezTo>
                <a:cubicBezTo>
                  <a:pt x="61" y="119"/>
                  <a:pt x="61" y="120"/>
                  <a:pt x="60" y="120"/>
                </a:cubicBezTo>
                <a:cubicBezTo>
                  <a:pt x="58" y="119"/>
                  <a:pt x="58" y="119"/>
                  <a:pt x="58" y="119"/>
                </a:cubicBezTo>
                <a:cubicBezTo>
                  <a:pt x="58" y="120"/>
                  <a:pt x="58" y="120"/>
                  <a:pt x="58" y="120"/>
                </a:cubicBezTo>
                <a:cubicBezTo>
                  <a:pt x="56" y="120"/>
                  <a:pt x="54" y="120"/>
                  <a:pt x="54" y="119"/>
                </a:cubicBezTo>
                <a:cubicBezTo>
                  <a:pt x="53" y="119"/>
                  <a:pt x="52" y="120"/>
                  <a:pt x="53" y="120"/>
                </a:cubicBezTo>
                <a:cubicBezTo>
                  <a:pt x="51" y="119"/>
                  <a:pt x="46" y="119"/>
                  <a:pt x="42" y="120"/>
                </a:cubicBezTo>
                <a:cubicBezTo>
                  <a:pt x="44" y="120"/>
                  <a:pt x="44" y="120"/>
                  <a:pt x="44" y="121"/>
                </a:cubicBezTo>
                <a:cubicBezTo>
                  <a:pt x="44" y="121"/>
                  <a:pt x="43" y="120"/>
                  <a:pt x="42" y="121"/>
                </a:cubicBezTo>
                <a:cubicBezTo>
                  <a:pt x="42" y="121"/>
                  <a:pt x="40" y="120"/>
                  <a:pt x="42" y="120"/>
                </a:cubicBezTo>
                <a:cubicBezTo>
                  <a:pt x="37" y="119"/>
                  <a:pt x="31" y="120"/>
                  <a:pt x="25" y="120"/>
                </a:cubicBezTo>
                <a:cubicBezTo>
                  <a:pt x="24" y="120"/>
                  <a:pt x="24" y="120"/>
                  <a:pt x="23" y="120"/>
                </a:cubicBezTo>
                <a:cubicBezTo>
                  <a:pt x="20" y="119"/>
                  <a:pt x="15" y="120"/>
                  <a:pt x="11" y="120"/>
                </a:cubicBezTo>
                <a:cubicBezTo>
                  <a:pt x="12" y="120"/>
                  <a:pt x="11" y="120"/>
                  <a:pt x="11" y="121"/>
                </a:cubicBezTo>
                <a:cubicBezTo>
                  <a:pt x="11" y="121"/>
                  <a:pt x="11" y="120"/>
                  <a:pt x="11" y="120"/>
                </a:cubicBezTo>
                <a:cubicBezTo>
                  <a:pt x="11" y="119"/>
                  <a:pt x="11" y="117"/>
                  <a:pt x="11" y="116"/>
                </a:cubicBezTo>
                <a:cubicBezTo>
                  <a:pt x="11" y="116"/>
                  <a:pt x="11" y="116"/>
                  <a:pt x="11" y="116"/>
                </a:cubicBezTo>
                <a:cubicBezTo>
                  <a:pt x="10" y="115"/>
                  <a:pt x="10" y="113"/>
                  <a:pt x="10" y="111"/>
                </a:cubicBezTo>
                <a:cubicBezTo>
                  <a:pt x="10" y="112"/>
                  <a:pt x="10" y="112"/>
                  <a:pt x="10" y="112"/>
                </a:cubicBezTo>
                <a:cubicBezTo>
                  <a:pt x="11" y="110"/>
                  <a:pt x="11" y="109"/>
                  <a:pt x="11" y="107"/>
                </a:cubicBezTo>
                <a:cubicBezTo>
                  <a:pt x="10" y="107"/>
                  <a:pt x="11" y="103"/>
                  <a:pt x="10" y="103"/>
                </a:cubicBezTo>
                <a:cubicBezTo>
                  <a:pt x="10" y="102"/>
                  <a:pt x="10" y="103"/>
                  <a:pt x="10" y="102"/>
                </a:cubicBezTo>
                <a:cubicBezTo>
                  <a:pt x="10" y="102"/>
                  <a:pt x="10" y="102"/>
                  <a:pt x="10" y="102"/>
                </a:cubicBezTo>
                <a:cubicBezTo>
                  <a:pt x="10" y="100"/>
                  <a:pt x="10" y="100"/>
                  <a:pt x="10" y="100"/>
                </a:cubicBezTo>
                <a:cubicBezTo>
                  <a:pt x="10" y="100"/>
                  <a:pt x="11" y="100"/>
                  <a:pt x="11" y="101"/>
                </a:cubicBezTo>
                <a:cubicBezTo>
                  <a:pt x="11" y="98"/>
                  <a:pt x="10" y="100"/>
                  <a:pt x="10" y="99"/>
                </a:cubicBezTo>
                <a:cubicBezTo>
                  <a:pt x="10" y="96"/>
                  <a:pt x="10" y="97"/>
                  <a:pt x="10" y="96"/>
                </a:cubicBezTo>
                <a:cubicBezTo>
                  <a:pt x="11" y="96"/>
                  <a:pt x="10" y="97"/>
                  <a:pt x="10" y="98"/>
                </a:cubicBezTo>
                <a:cubicBezTo>
                  <a:pt x="11" y="99"/>
                  <a:pt x="10" y="96"/>
                  <a:pt x="11" y="96"/>
                </a:cubicBezTo>
                <a:cubicBezTo>
                  <a:pt x="11" y="96"/>
                  <a:pt x="10" y="96"/>
                  <a:pt x="10" y="94"/>
                </a:cubicBezTo>
                <a:cubicBezTo>
                  <a:pt x="10" y="93"/>
                  <a:pt x="10" y="90"/>
                  <a:pt x="11" y="90"/>
                </a:cubicBezTo>
                <a:cubicBezTo>
                  <a:pt x="10" y="89"/>
                  <a:pt x="10" y="88"/>
                  <a:pt x="10" y="87"/>
                </a:cubicBezTo>
                <a:cubicBezTo>
                  <a:pt x="10" y="88"/>
                  <a:pt x="10" y="90"/>
                  <a:pt x="10" y="90"/>
                </a:cubicBezTo>
                <a:cubicBezTo>
                  <a:pt x="9" y="89"/>
                  <a:pt x="9" y="87"/>
                  <a:pt x="10" y="87"/>
                </a:cubicBezTo>
                <a:cubicBezTo>
                  <a:pt x="10" y="88"/>
                  <a:pt x="10" y="88"/>
                  <a:pt x="10" y="88"/>
                </a:cubicBezTo>
                <a:cubicBezTo>
                  <a:pt x="10" y="87"/>
                  <a:pt x="10" y="84"/>
                  <a:pt x="9" y="86"/>
                </a:cubicBezTo>
                <a:cubicBezTo>
                  <a:pt x="10" y="84"/>
                  <a:pt x="10" y="84"/>
                  <a:pt x="10" y="84"/>
                </a:cubicBezTo>
                <a:cubicBezTo>
                  <a:pt x="10" y="83"/>
                  <a:pt x="10" y="81"/>
                  <a:pt x="9" y="79"/>
                </a:cubicBezTo>
                <a:cubicBezTo>
                  <a:pt x="10" y="79"/>
                  <a:pt x="11" y="81"/>
                  <a:pt x="11" y="78"/>
                </a:cubicBezTo>
                <a:cubicBezTo>
                  <a:pt x="10" y="75"/>
                  <a:pt x="10" y="75"/>
                  <a:pt x="10" y="75"/>
                </a:cubicBezTo>
                <a:cubicBezTo>
                  <a:pt x="10" y="74"/>
                  <a:pt x="10" y="73"/>
                  <a:pt x="11" y="73"/>
                </a:cubicBezTo>
                <a:cubicBezTo>
                  <a:pt x="11" y="69"/>
                  <a:pt x="9" y="69"/>
                  <a:pt x="10" y="65"/>
                </a:cubicBezTo>
                <a:cubicBezTo>
                  <a:pt x="10" y="67"/>
                  <a:pt x="10" y="65"/>
                  <a:pt x="11" y="64"/>
                </a:cubicBezTo>
                <a:cubicBezTo>
                  <a:pt x="10" y="63"/>
                  <a:pt x="10" y="63"/>
                  <a:pt x="10" y="63"/>
                </a:cubicBezTo>
                <a:cubicBezTo>
                  <a:pt x="10" y="63"/>
                  <a:pt x="11" y="64"/>
                  <a:pt x="10" y="65"/>
                </a:cubicBezTo>
                <a:cubicBezTo>
                  <a:pt x="10" y="65"/>
                  <a:pt x="10" y="63"/>
                  <a:pt x="10" y="63"/>
                </a:cubicBezTo>
                <a:cubicBezTo>
                  <a:pt x="11" y="59"/>
                  <a:pt x="10" y="52"/>
                  <a:pt x="11" y="46"/>
                </a:cubicBezTo>
                <a:cubicBezTo>
                  <a:pt x="10" y="47"/>
                  <a:pt x="11" y="44"/>
                  <a:pt x="10" y="43"/>
                </a:cubicBezTo>
                <a:cubicBezTo>
                  <a:pt x="11" y="43"/>
                  <a:pt x="10" y="40"/>
                  <a:pt x="11" y="38"/>
                </a:cubicBezTo>
                <a:cubicBezTo>
                  <a:pt x="10" y="39"/>
                  <a:pt x="10" y="39"/>
                  <a:pt x="10" y="39"/>
                </a:cubicBezTo>
                <a:cubicBezTo>
                  <a:pt x="10" y="36"/>
                  <a:pt x="8" y="34"/>
                  <a:pt x="10" y="32"/>
                </a:cubicBezTo>
                <a:cubicBezTo>
                  <a:pt x="10" y="30"/>
                  <a:pt x="10" y="32"/>
                  <a:pt x="10" y="33"/>
                </a:cubicBezTo>
                <a:cubicBezTo>
                  <a:pt x="11" y="31"/>
                  <a:pt x="10" y="26"/>
                  <a:pt x="11" y="24"/>
                </a:cubicBezTo>
                <a:cubicBezTo>
                  <a:pt x="10" y="24"/>
                  <a:pt x="10" y="25"/>
                  <a:pt x="9" y="23"/>
                </a:cubicBezTo>
                <a:cubicBezTo>
                  <a:pt x="10" y="21"/>
                  <a:pt x="10" y="17"/>
                  <a:pt x="10" y="18"/>
                </a:cubicBezTo>
                <a:cubicBezTo>
                  <a:pt x="10" y="16"/>
                  <a:pt x="10" y="16"/>
                  <a:pt x="10" y="14"/>
                </a:cubicBezTo>
                <a:cubicBezTo>
                  <a:pt x="10" y="14"/>
                  <a:pt x="10" y="15"/>
                  <a:pt x="11" y="16"/>
                </a:cubicBezTo>
                <a:cubicBezTo>
                  <a:pt x="11" y="13"/>
                  <a:pt x="10" y="11"/>
                  <a:pt x="10" y="9"/>
                </a:cubicBezTo>
                <a:cubicBezTo>
                  <a:pt x="10" y="9"/>
                  <a:pt x="10" y="8"/>
                  <a:pt x="10" y="8"/>
                </a:cubicBezTo>
                <a:cubicBezTo>
                  <a:pt x="11" y="8"/>
                  <a:pt x="13" y="7"/>
                  <a:pt x="13" y="8"/>
                </a:cubicBezTo>
                <a:cubicBezTo>
                  <a:pt x="14" y="7"/>
                  <a:pt x="17" y="8"/>
                  <a:pt x="18" y="7"/>
                </a:cubicBezTo>
                <a:cubicBezTo>
                  <a:pt x="17" y="7"/>
                  <a:pt x="18" y="7"/>
                  <a:pt x="18" y="7"/>
                </a:cubicBezTo>
                <a:cubicBezTo>
                  <a:pt x="19" y="7"/>
                  <a:pt x="20" y="6"/>
                  <a:pt x="21" y="6"/>
                </a:cubicBezTo>
                <a:cubicBezTo>
                  <a:pt x="21" y="7"/>
                  <a:pt x="21" y="7"/>
                  <a:pt x="21" y="7"/>
                </a:cubicBezTo>
                <a:cubicBezTo>
                  <a:pt x="21" y="8"/>
                  <a:pt x="25" y="7"/>
                  <a:pt x="25" y="8"/>
                </a:cubicBezTo>
                <a:cubicBezTo>
                  <a:pt x="24" y="7"/>
                  <a:pt x="27" y="8"/>
                  <a:pt x="27" y="7"/>
                </a:cubicBezTo>
                <a:cubicBezTo>
                  <a:pt x="29" y="7"/>
                  <a:pt x="29" y="7"/>
                  <a:pt x="29" y="7"/>
                </a:cubicBezTo>
                <a:cubicBezTo>
                  <a:pt x="31" y="7"/>
                  <a:pt x="29" y="7"/>
                  <a:pt x="32" y="7"/>
                </a:cubicBezTo>
                <a:cubicBezTo>
                  <a:pt x="34" y="7"/>
                  <a:pt x="33" y="7"/>
                  <a:pt x="32" y="7"/>
                </a:cubicBezTo>
                <a:cubicBezTo>
                  <a:pt x="34" y="8"/>
                  <a:pt x="35" y="7"/>
                  <a:pt x="37" y="7"/>
                </a:cubicBezTo>
                <a:cubicBezTo>
                  <a:pt x="36" y="7"/>
                  <a:pt x="36" y="7"/>
                  <a:pt x="36" y="7"/>
                </a:cubicBezTo>
                <a:cubicBezTo>
                  <a:pt x="36" y="7"/>
                  <a:pt x="37" y="7"/>
                  <a:pt x="37" y="7"/>
                </a:cubicBezTo>
                <a:cubicBezTo>
                  <a:pt x="37" y="7"/>
                  <a:pt x="38" y="7"/>
                  <a:pt x="39" y="7"/>
                </a:cubicBezTo>
                <a:cubicBezTo>
                  <a:pt x="39" y="7"/>
                  <a:pt x="39" y="7"/>
                  <a:pt x="39" y="7"/>
                </a:cubicBezTo>
                <a:cubicBezTo>
                  <a:pt x="38" y="7"/>
                  <a:pt x="37" y="7"/>
                  <a:pt x="37" y="7"/>
                </a:cubicBezTo>
                <a:cubicBezTo>
                  <a:pt x="37" y="7"/>
                  <a:pt x="38" y="7"/>
                  <a:pt x="39" y="7"/>
                </a:cubicBezTo>
                <a:cubicBezTo>
                  <a:pt x="39" y="7"/>
                  <a:pt x="39" y="7"/>
                  <a:pt x="39" y="7"/>
                </a:cubicBezTo>
                <a:cubicBezTo>
                  <a:pt x="40" y="7"/>
                  <a:pt x="40" y="7"/>
                  <a:pt x="40" y="8"/>
                </a:cubicBezTo>
                <a:cubicBezTo>
                  <a:pt x="40" y="8"/>
                  <a:pt x="40" y="8"/>
                  <a:pt x="40" y="8"/>
                </a:cubicBezTo>
                <a:cubicBezTo>
                  <a:pt x="41" y="8"/>
                  <a:pt x="44" y="7"/>
                  <a:pt x="44" y="7"/>
                </a:cubicBezTo>
                <a:cubicBezTo>
                  <a:pt x="48" y="8"/>
                  <a:pt x="56" y="7"/>
                  <a:pt x="59" y="7"/>
                </a:cubicBezTo>
                <a:cubicBezTo>
                  <a:pt x="58" y="7"/>
                  <a:pt x="58" y="7"/>
                  <a:pt x="59" y="7"/>
                </a:cubicBezTo>
                <a:cubicBezTo>
                  <a:pt x="60" y="7"/>
                  <a:pt x="62" y="7"/>
                  <a:pt x="62" y="7"/>
                </a:cubicBezTo>
                <a:cubicBezTo>
                  <a:pt x="63" y="7"/>
                  <a:pt x="63" y="7"/>
                  <a:pt x="65" y="7"/>
                </a:cubicBezTo>
                <a:cubicBezTo>
                  <a:pt x="66" y="7"/>
                  <a:pt x="66" y="7"/>
                  <a:pt x="65" y="7"/>
                </a:cubicBezTo>
                <a:cubicBezTo>
                  <a:pt x="69" y="8"/>
                  <a:pt x="74" y="6"/>
                  <a:pt x="79" y="7"/>
                </a:cubicBezTo>
                <a:cubicBezTo>
                  <a:pt x="78" y="7"/>
                  <a:pt x="78" y="7"/>
                  <a:pt x="77" y="7"/>
                </a:cubicBezTo>
                <a:cubicBezTo>
                  <a:pt x="81" y="7"/>
                  <a:pt x="84" y="7"/>
                  <a:pt x="87" y="6"/>
                </a:cubicBezTo>
                <a:cubicBezTo>
                  <a:pt x="87" y="6"/>
                  <a:pt x="87" y="7"/>
                  <a:pt x="86" y="7"/>
                </a:cubicBezTo>
                <a:cubicBezTo>
                  <a:pt x="89" y="7"/>
                  <a:pt x="91" y="7"/>
                  <a:pt x="93" y="6"/>
                </a:cubicBezTo>
                <a:cubicBezTo>
                  <a:pt x="91" y="6"/>
                  <a:pt x="92" y="6"/>
                  <a:pt x="91" y="6"/>
                </a:cubicBezTo>
                <a:cubicBezTo>
                  <a:pt x="90" y="6"/>
                  <a:pt x="93" y="5"/>
                  <a:pt x="94" y="6"/>
                </a:cubicBezTo>
                <a:cubicBezTo>
                  <a:pt x="94" y="6"/>
                  <a:pt x="94" y="6"/>
                  <a:pt x="94" y="6"/>
                </a:cubicBezTo>
                <a:cubicBezTo>
                  <a:pt x="97" y="6"/>
                  <a:pt x="97" y="5"/>
                  <a:pt x="99" y="5"/>
                </a:cubicBezTo>
                <a:cubicBezTo>
                  <a:pt x="101" y="6"/>
                  <a:pt x="98" y="6"/>
                  <a:pt x="99" y="6"/>
                </a:cubicBezTo>
                <a:cubicBezTo>
                  <a:pt x="99" y="7"/>
                  <a:pt x="104" y="6"/>
                  <a:pt x="105" y="7"/>
                </a:cubicBezTo>
                <a:cubicBezTo>
                  <a:pt x="105" y="6"/>
                  <a:pt x="106" y="6"/>
                  <a:pt x="106" y="6"/>
                </a:cubicBezTo>
                <a:cubicBezTo>
                  <a:pt x="108" y="6"/>
                  <a:pt x="107" y="6"/>
                  <a:pt x="108" y="6"/>
                </a:cubicBezTo>
                <a:cubicBezTo>
                  <a:pt x="113" y="5"/>
                  <a:pt x="113" y="5"/>
                  <a:pt x="113" y="5"/>
                </a:cubicBezTo>
                <a:cubicBezTo>
                  <a:pt x="113" y="5"/>
                  <a:pt x="115" y="6"/>
                  <a:pt x="114" y="6"/>
                </a:cubicBezTo>
                <a:cubicBezTo>
                  <a:pt x="117" y="6"/>
                  <a:pt x="120" y="5"/>
                  <a:pt x="122" y="4"/>
                </a:cubicBezTo>
                <a:cubicBezTo>
                  <a:pt x="123" y="4"/>
                  <a:pt x="127" y="4"/>
                  <a:pt x="129" y="4"/>
                </a:cubicBezTo>
                <a:cubicBezTo>
                  <a:pt x="129" y="4"/>
                  <a:pt x="127" y="4"/>
                  <a:pt x="127" y="4"/>
                </a:cubicBezTo>
                <a:cubicBezTo>
                  <a:pt x="129" y="5"/>
                  <a:pt x="129" y="5"/>
                  <a:pt x="129" y="5"/>
                </a:cubicBezTo>
                <a:cubicBezTo>
                  <a:pt x="126" y="5"/>
                  <a:pt x="129" y="6"/>
                  <a:pt x="128" y="6"/>
                </a:cubicBezTo>
                <a:cubicBezTo>
                  <a:pt x="130" y="6"/>
                  <a:pt x="135" y="6"/>
                  <a:pt x="138" y="6"/>
                </a:cubicBezTo>
                <a:cubicBezTo>
                  <a:pt x="136" y="5"/>
                  <a:pt x="143" y="6"/>
                  <a:pt x="142" y="5"/>
                </a:cubicBezTo>
                <a:cubicBezTo>
                  <a:pt x="146" y="5"/>
                  <a:pt x="144" y="6"/>
                  <a:pt x="146" y="6"/>
                </a:cubicBezTo>
                <a:cubicBezTo>
                  <a:pt x="150" y="5"/>
                  <a:pt x="153" y="6"/>
                  <a:pt x="157" y="6"/>
                </a:cubicBezTo>
                <a:cubicBezTo>
                  <a:pt x="157" y="6"/>
                  <a:pt x="157" y="6"/>
                  <a:pt x="157" y="6"/>
                </a:cubicBezTo>
                <a:cubicBezTo>
                  <a:pt x="160" y="5"/>
                  <a:pt x="165" y="6"/>
                  <a:pt x="168" y="5"/>
                </a:cubicBezTo>
                <a:cubicBezTo>
                  <a:pt x="168" y="5"/>
                  <a:pt x="168" y="5"/>
                  <a:pt x="168" y="5"/>
                </a:cubicBezTo>
                <a:cubicBezTo>
                  <a:pt x="171" y="6"/>
                  <a:pt x="168" y="4"/>
                  <a:pt x="172" y="5"/>
                </a:cubicBezTo>
                <a:cubicBezTo>
                  <a:pt x="171" y="5"/>
                  <a:pt x="171" y="5"/>
                  <a:pt x="171" y="5"/>
                </a:cubicBezTo>
                <a:cubicBezTo>
                  <a:pt x="174" y="5"/>
                  <a:pt x="176" y="6"/>
                  <a:pt x="179" y="5"/>
                </a:cubicBezTo>
                <a:cubicBezTo>
                  <a:pt x="179" y="5"/>
                  <a:pt x="178" y="5"/>
                  <a:pt x="178" y="5"/>
                </a:cubicBezTo>
                <a:cubicBezTo>
                  <a:pt x="181" y="5"/>
                  <a:pt x="183" y="5"/>
                  <a:pt x="186" y="5"/>
                </a:cubicBezTo>
                <a:cubicBezTo>
                  <a:pt x="186" y="5"/>
                  <a:pt x="186" y="5"/>
                  <a:pt x="185" y="5"/>
                </a:cubicBezTo>
                <a:cubicBezTo>
                  <a:pt x="187" y="6"/>
                  <a:pt x="187" y="5"/>
                  <a:pt x="190" y="5"/>
                </a:cubicBezTo>
                <a:cubicBezTo>
                  <a:pt x="190" y="5"/>
                  <a:pt x="192" y="5"/>
                  <a:pt x="191" y="5"/>
                </a:cubicBezTo>
                <a:cubicBezTo>
                  <a:pt x="192" y="5"/>
                  <a:pt x="196" y="5"/>
                  <a:pt x="197" y="5"/>
                </a:cubicBezTo>
                <a:cubicBezTo>
                  <a:pt x="198" y="5"/>
                  <a:pt x="199" y="5"/>
                  <a:pt x="200" y="5"/>
                </a:cubicBezTo>
                <a:cubicBezTo>
                  <a:pt x="213" y="5"/>
                  <a:pt x="226" y="6"/>
                  <a:pt x="239" y="5"/>
                </a:cubicBezTo>
                <a:cubicBezTo>
                  <a:pt x="241" y="6"/>
                  <a:pt x="236" y="5"/>
                  <a:pt x="237" y="6"/>
                </a:cubicBezTo>
                <a:cubicBezTo>
                  <a:pt x="237" y="5"/>
                  <a:pt x="239" y="6"/>
                  <a:pt x="243" y="6"/>
                </a:cubicBezTo>
                <a:cubicBezTo>
                  <a:pt x="243" y="6"/>
                  <a:pt x="243" y="6"/>
                  <a:pt x="243" y="6"/>
                </a:cubicBezTo>
                <a:cubicBezTo>
                  <a:pt x="245" y="5"/>
                  <a:pt x="246" y="6"/>
                  <a:pt x="248" y="6"/>
                </a:cubicBezTo>
                <a:cubicBezTo>
                  <a:pt x="248" y="6"/>
                  <a:pt x="248" y="6"/>
                  <a:pt x="248" y="6"/>
                </a:cubicBezTo>
                <a:cubicBezTo>
                  <a:pt x="250" y="5"/>
                  <a:pt x="252" y="7"/>
                  <a:pt x="253" y="6"/>
                </a:cubicBezTo>
                <a:cubicBezTo>
                  <a:pt x="254" y="6"/>
                  <a:pt x="254" y="6"/>
                  <a:pt x="254" y="6"/>
                </a:cubicBezTo>
                <a:cubicBezTo>
                  <a:pt x="256" y="5"/>
                  <a:pt x="257" y="6"/>
                  <a:pt x="260" y="6"/>
                </a:cubicBezTo>
                <a:cubicBezTo>
                  <a:pt x="259" y="6"/>
                  <a:pt x="259" y="6"/>
                  <a:pt x="259" y="6"/>
                </a:cubicBezTo>
                <a:cubicBezTo>
                  <a:pt x="262" y="6"/>
                  <a:pt x="266" y="5"/>
                  <a:pt x="267" y="6"/>
                </a:cubicBezTo>
                <a:cubicBezTo>
                  <a:pt x="270" y="5"/>
                  <a:pt x="273" y="5"/>
                  <a:pt x="273" y="5"/>
                </a:cubicBezTo>
                <a:cubicBezTo>
                  <a:pt x="274" y="5"/>
                  <a:pt x="273" y="5"/>
                  <a:pt x="273" y="5"/>
                </a:cubicBezTo>
                <a:cubicBezTo>
                  <a:pt x="283" y="5"/>
                  <a:pt x="294" y="5"/>
                  <a:pt x="303" y="4"/>
                </a:cubicBezTo>
                <a:cubicBezTo>
                  <a:pt x="303" y="5"/>
                  <a:pt x="303" y="5"/>
                  <a:pt x="302" y="5"/>
                </a:cubicBezTo>
                <a:cubicBezTo>
                  <a:pt x="310" y="4"/>
                  <a:pt x="303" y="14"/>
                  <a:pt x="307" y="17"/>
                </a:cubicBezTo>
                <a:cubicBezTo>
                  <a:pt x="307" y="18"/>
                  <a:pt x="307" y="18"/>
                  <a:pt x="307" y="18"/>
                </a:cubicBezTo>
                <a:cubicBezTo>
                  <a:pt x="307" y="20"/>
                  <a:pt x="307" y="20"/>
                  <a:pt x="306" y="21"/>
                </a:cubicBezTo>
                <a:cubicBezTo>
                  <a:pt x="307" y="22"/>
                  <a:pt x="306" y="26"/>
                  <a:pt x="307" y="26"/>
                </a:cubicBezTo>
                <a:cubicBezTo>
                  <a:pt x="307" y="27"/>
                  <a:pt x="307" y="26"/>
                  <a:pt x="306" y="26"/>
                </a:cubicBezTo>
                <a:cubicBezTo>
                  <a:pt x="306" y="28"/>
                  <a:pt x="307" y="31"/>
                  <a:pt x="307" y="34"/>
                </a:cubicBezTo>
                <a:cubicBezTo>
                  <a:pt x="307" y="33"/>
                  <a:pt x="307" y="33"/>
                  <a:pt x="307" y="33"/>
                </a:cubicBezTo>
                <a:cubicBezTo>
                  <a:pt x="306" y="46"/>
                  <a:pt x="305" y="62"/>
                  <a:pt x="306" y="72"/>
                </a:cubicBezTo>
                <a:cubicBezTo>
                  <a:pt x="307" y="75"/>
                  <a:pt x="305" y="73"/>
                  <a:pt x="306" y="75"/>
                </a:cubicBezTo>
                <a:cubicBezTo>
                  <a:pt x="307" y="85"/>
                  <a:pt x="305" y="98"/>
                  <a:pt x="307" y="108"/>
                </a:cubicBezTo>
                <a:cubicBezTo>
                  <a:pt x="307" y="115"/>
                  <a:pt x="309" y="118"/>
                  <a:pt x="309" y="118"/>
                </a:cubicBezTo>
                <a:cubicBezTo>
                  <a:pt x="308" y="99"/>
                  <a:pt x="309" y="83"/>
                  <a:pt x="310" y="65"/>
                </a:cubicBezTo>
                <a:cubicBezTo>
                  <a:pt x="310" y="59"/>
                  <a:pt x="310" y="51"/>
                  <a:pt x="310" y="45"/>
                </a:cubicBezTo>
                <a:cubicBezTo>
                  <a:pt x="310" y="33"/>
                  <a:pt x="310" y="21"/>
                  <a:pt x="311" y="9"/>
                </a:cubicBezTo>
                <a:cubicBezTo>
                  <a:pt x="311" y="7"/>
                  <a:pt x="311" y="7"/>
                  <a:pt x="311" y="7"/>
                </a:cubicBezTo>
                <a:cubicBezTo>
                  <a:pt x="311" y="6"/>
                  <a:pt x="311" y="6"/>
                  <a:pt x="311" y="6"/>
                </a:cubicBezTo>
                <a:cubicBezTo>
                  <a:pt x="311" y="5"/>
                  <a:pt x="311" y="5"/>
                  <a:pt x="311" y="5"/>
                </a:cubicBezTo>
                <a:cubicBezTo>
                  <a:pt x="311" y="5"/>
                  <a:pt x="311" y="5"/>
                  <a:pt x="311" y="5"/>
                </a:cubicBezTo>
                <a:cubicBezTo>
                  <a:pt x="311" y="5"/>
                  <a:pt x="311" y="5"/>
                  <a:pt x="311" y="5"/>
                </a:cubicBezTo>
                <a:cubicBezTo>
                  <a:pt x="311" y="5"/>
                  <a:pt x="311" y="5"/>
                  <a:pt x="311" y="5"/>
                </a:cubicBezTo>
                <a:cubicBezTo>
                  <a:pt x="311" y="5"/>
                  <a:pt x="311" y="5"/>
                  <a:pt x="311" y="5"/>
                </a:cubicBezTo>
                <a:cubicBezTo>
                  <a:pt x="309" y="3"/>
                  <a:pt x="316" y="10"/>
                  <a:pt x="306" y="0"/>
                </a:cubicBezTo>
                <a:close/>
              </a:path>
            </a:pathLst>
          </a:custGeom>
          <a:solidFill>
            <a:srgbClr val="442A58"/>
          </a:solidFill>
          <a:ln w="9525">
            <a:noFill/>
            <a:round/>
            <a:headEnd/>
            <a:tailEnd/>
          </a:ln>
        </p:spPr>
        <p:txBody>
          <a:bodyPr vert="horz" wrap="square" lIns="27000" tIns="27000" rIns="27000" bIns="27000" numCol="1" anchor="ctr" anchorCtr="1" compatLnSpc="1">
            <a:prstTxWarp prst="textNoShape">
              <a:avLst/>
            </a:prstTxWarp>
          </a:bodyPr>
          <a:lstStyle/>
          <a:p>
            <a:pPr eaLnBrk="1" fontAlgn="auto" hangingPunct="1">
              <a:spcBef>
                <a:spcPts val="0"/>
              </a:spcBef>
              <a:spcAft>
                <a:spcPts val="0"/>
              </a:spcAft>
            </a:pPr>
            <a:endParaRPr lang="pl-PL" sz="900" b="1" u="sng" dirty="0">
              <a:solidFill>
                <a:prstClr val="black"/>
              </a:solidFill>
              <a:latin typeface="Segoe Print" pitchFamily="2" charset="0"/>
              <a:cs typeface="+mn-cs"/>
            </a:endParaRPr>
          </a:p>
        </p:txBody>
      </p:sp>
    </p:spTree>
    <p:extLst>
      <p:ext uri="{BB962C8B-B14F-4D97-AF65-F5344CB8AC3E}">
        <p14:creationId xmlns:p14="http://schemas.microsoft.com/office/powerpoint/2010/main" val="2655585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ing">
    <p:spTree>
      <p:nvGrpSpPr>
        <p:cNvPr id="1" name=""/>
        <p:cNvGrpSpPr/>
        <p:nvPr/>
      </p:nvGrpSpPr>
      <p:grpSpPr>
        <a:xfrm>
          <a:off x="0" y="0"/>
          <a:ext cx="0" cy="0"/>
          <a:chOff x="0" y="0"/>
          <a:chExt cx="0" cy="0"/>
        </a:xfrm>
      </p:grpSpPr>
      <p:sp>
        <p:nvSpPr>
          <p:cNvPr id="3" name="Rectangle 2"/>
          <p:cNvSpPr/>
          <p:nvPr userDrawn="1"/>
        </p:nvSpPr>
        <p:spPr>
          <a:xfrm>
            <a:off x="682390" y="2183643"/>
            <a:ext cx="7738280" cy="2429300"/>
          </a:xfrm>
          <a:prstGeom prst="rect">
            <a:avLst/>
          </a:prstGeom>
          <a:gradFill flip="none" rotWithShape="1">
            <a:gsLst>
              <a:gs pos="0">
                <a:srgbClr val="D65C00"/>
              </a:gs>
              <a:gs pos="50000">
                <a:srgbClr val="FFCA00">
                  <a:shade val="67500"/>
                  <a:satMod val="115000"/>
                </a:srgbClr>
              </a:gs>
              <a:gs pos="100000">
                <a:srgbClr val="FFCA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350">
              <a:solidFill>
                <a:schemeClr val="bg1"/>
              </a:solidFill>
            </a:endParaRPr>
          </a:p>
        </p:txBody>
      </p:sp>
      <p:sp>
        <p:nvSpPr>
          <p:cNvPr id="2" name="Title 1"/>
          <p:cNvSpPr>
            <a:spLocks noGrp="1"/>
          </p:cNvSpPr>
          <p:nvPr>
            <p:ph type="title"/>
          </p:nvPr>
        </p:nvSpPr>
        <p:spPr>
          <a:xfrm>
            <a:off x="682390" y="2183643"/>
            <a:ext cx="7738280" cy="2429300"/>
          </a:xfrm>
        </p:spPr>
        <p:txBody>
          <a:bodyPr/>
          <a:lstStyle>
            <a:lvl1pPr>
              <a:defRPr>
                <a:solidFill>
                  <a:schemeClr val="bg1"/>
                </a:solidFill>
              </a:defRPr>
            </a:lvl1pPr>
          </a:lstStyle>
          <a:p>
            <a:r>
              <a:rPr lang="en-US" dirty="0"/>
              <a:t>Click to edit Master title style</a:t>
            </a:r>
          </a:p>
        </p:txBody>
      </p:sp>
      <p:sp>
        <p:nvSpPr>
          <p:cNvPr id="4" name="Freeform 439"/>
          <p:cNvSpPr>
            <a:spLocks/>
          </p:cNvSpPr>
          <p:nvPr userDrawn="1"/>
        </p:nvSpPr>
        <p:spPr bwMode="auto">
          <a:xfrm>
            <a:off x="436729" y="2101755"/>
            <a:ext cx="8202305" cy="2620370"/>
          </a:xfrm>
          <a:custGeom>
            <a:avLst/>
            <a:gdLst/>
            <a:ahLst/>
            <a:cxnLst>
              <a:cxn ang="0">
                <a:pos x="273" y="1"/>
              </a:cxn>
              <a:cxn ang="0">
                <a:pos x="238" y="1"/>
              </a:cxn>
              <a:cxn ang="0">
                <a:pos x="51" y="2"/>
              </a:cxn>
              <a:cxn ang="0">
                <a:pos x="10" y="2"/>
              </a:cxn>
              <a:cxn ang="0">
                <a:pos x="4" y="15"/>
              </a:cxn>
              <a:cxn ang="0">
                <a:pos x="4" y="97"/>
              </a:cxn>
              <a:cxn ang="0">
                <a:pos x="8" y="127"/>
              </a:cxn>
              <a:cxn ang="0">
                <a:pos x="9" y="127"/>
              </a:cxn>
              <a:cxn ang="0">
                <a:pos x="47" y="126"/>
              </a:cxn>
              <a:cxn ang="0">
                <a:pos x="78" y="126"/>
              </a:cxn>
              <a:cxn ang="0">
                <a:pos x="161" y="125"/>
              </a:cxn>
              <a:cxn ang="0">
                <a:pos x="191" y="125"/>
              </a:cxn>
              <a:cxn ang="0">
                <a:pos x="262" y="124"/>
              </a:cxn>
              <a:cxn ang="0">
                <a:pos x="279" y="124"/>
              </a:cxn>
              <a:cxn ang="0">
                <a:pos x="288" y="123"/>
              </a:cxn>
              <a:cxn ang="0">
                <a:pos x="278" y="122"/>
              </a:cxn>
              <a:cxn ang="0">
                <a:pos x="265" y="122"/>
              </a:cxn>
              <a:cxn ang="0">
                <a:pos x="236" y="121"/>
              </a:cxn>
              <a:cxn ang="0">
                <a:pos x="213" y="122"/>
              </a:cxn>
              <a:cxn ang="0">
                <a:pos x="211" y="119"/>
              </a:cxn>
              <a:cxn ang="0">
                <a:pos x="204" y="118"/>
              </a:cxn>
              <a:cxn ang="0">
                <a:pos x="196" y="120"/>
              </a:cxn>
              <a:cxn ang="0">
                <a:pos x="190" y="120"/>
              </a:cxn>
              <a:cxn ang="0">
                <a:pos x="178" y="120"/>
              </a:cxn>
              <a:cxn ang="0">
                <a:pos x="166" y="118"/>
              </a:cxn>
              <a:cxn ang="0">
                <a:pos x="156" y="119"/>
              </a:cxn>
              <a:cxn ang="0">
                <a:pos x="149" y="120"/>
              </a:cxn>
              <a:cxn ang="0">
                <a:pos x="134" y="120"/>
              </a:cxn>
              <a:cxn ang="0">
                <a:pos x="120" y="120"/>
              </a:cxn>
              <a:cxn ang="0">
                <a:pos x="117" y="119"/>
              </a:cxn>
              <a:cxn ang="0">
                <a:pos x="106" y="119"/>
              </a:cxn>
              <a:cxn ang="0">
                <a:pos x="70" y="119"/>
              </a:cxn>
              <a:cxn ang="0">
                <a:pos x="54" y="119"/>
              </a:cxn>
              <a:cxn ang="0">
                <a:pos x="25" y="120"/>
              </a:cxn>
              <a:cxn ang="0">
                <a:pos x="11" y="116"/>
              </a:cxn>
              <a:cxn ang="0">
                <a:pos x="10" y="102"/>
              </a:cxn>
              <a:cxn ang="0">
                <a:pos x="11" y="96"/>
              </a:cxn>
              <a:cxn ang="0">
                <a:pos x="10" y="88"/>
              </a:cxn>
              <a:cxn ang="0">
                <a:pos x="11" y="73"/>
              </a:cxn>
              <a:cxn ang="0">
                <a:pos x="11" y="46"/>
              </a:cxn>
              <a:cxn ang="0">
                <a:pos x="11" y="24"/>
              </a:cxn>
              <a:cxn ang="0">
                <a:pos x="10" y="8"/>
              </a:cxn>
              <a:cxn ang="0">
                <a:pos x="25" y="8"/>
              </a:cxn>
              <a:cxn ang="0">
                <a:pos x="36" y="7"/>
              </a:cxn>
              <a:cxn ang="0">
                <a:pos x="39" y="7"/>
              </a:cxn>
              <a:cxn ang="0">
                <a:pos x="62" y="7"/>
              </a:cxn>
              <a:cxn ang="0">
                <a:pos x="86" y="7"/>
              </a:cxn>
              <a:cxn ang="0">
                <a:pos x="99" y="6"/>
              </a:cxn>
              <a:cxn ang="0">
                <a:pos x="122" y="4"/>
              </a:cxn>
              <a:cxn ang="0">
                <a:pos x="142" y="5"/>
              </a:cxn>
              <a:cxn ang="0">
                <a:pos x="172" y="5"/>
              </a:cxn>
              <a:cxn ang="0">
                <a:pos x="190" y="5"/>
              </a:cxn>
              <a:cxn ang="0">
                <a:pos x="243" y="6"/>
              </a:cxn>
              <a:cxn ang="0">
                <a:pos x="260" y="6"/>
              </a:cxn>
              <a:cxn ang="0">
                <a:pos x="302" y="5"/>
              </a:cxn>
              <a:cxn ang="0">
                <a:pos x="307" y="34"/>
              </a:cxn>
              <a:cxn ang="0">
                <a:pos x="310" y="65"/>
              </a:cxn>
              <a:cxn ang="0">
                <a:pos x="311" y="5"/>
              </a:cxn>
            </a:cxnLst>
            <a:rect l="0" t="0" r="r" b="b"/>
            <a:pathLst>
              <a:path w="316" h="128">
                <a:moveTo>
                  <a:pt x="306" y="0"/>
                </a:moveTo>
                <a:cubicBezTo>
                  <a:pt x="306" y="0"/>
                  <a:pt x="306" y="0"/>
                  <a:pt x="306" y="0"/>
                </a:cubicBezTo>
                <a:cubicBezTo>
                  <a:pt x="301" y="0"/>
                  <a:pt x="301" y="0"/>
                  <a:pt x="301" y="0"/>
                </a:cubicBezTo>
                <a:cubicBezTo>
                  <a:pt x="292" y="0"/>
                  <a:pt x="292" y="0"/>
                  <a:pt x="292" y="0"/>
                </a:cubicBezTo>
                <a:cubicBezTo>
                  <a:pt x="274" y="0"/>
                  <a:pt x="274" y="0"/>
                  <a:pt x="274" y="0"/>
                </a:cubicBezTo>
                <a:cubicBezTo>
                  <a:pt x="275" y="0"/>
                  <a:pt x="274" y="0"/>
                  <a:pt x="273" y="1"/>
                </a:cubicBezTo>
                <a:cubicBezTo>
                  <a:pt x="273" y="0"/>
                  <a:pt x="273" y="0"/>
                  <a:pt x="273" y="0"/>
                </a:cubicBezTo>
                <a:cubicBezTo>
                  <a:pt x="271" y="1"/>
                  <a:pt x="271" y="1"/>
                  <a:pt x="271" y="1"/>
                </a:cubicBezTo>
                <a:cubicBezTo>
                  <a:pt x="269" y="1"/>
                  <a:pt x="270" y="0"/>
                  <a:pt x="271" y="0"/>
                </a:cubicBezTo>
                <a:cubicBezTo>
                  <a:pt x="261" y="0"/>
                  <a:pt x="253" y="0"/>
                  <a:pt x="243" y="0"/>
                </a:cubicBezTo>
                <a:cubicBezTo>
                  <a:pt x="243" y="1"/>
                  <a:pt x="239" y="0"/>
                  <a:pt x="238" y="1"/>
                </a:cubicBezTo>
                <a:cubicBezTo>
                  <a:pt x="238" y="1"/>
                  <a:pt x="238" y="1"/>
                  <a:pt x="238" y="1"/>
                </a:cubicBezTo>
                <a:cubicBezTo>
                  <a:pt x="232" y="1"/>
                  <a:pt x="232" y="1"/>
                  <a:pt x="226" y="0"/>
                </a:cubicBezTo>
                <a:cubicBezTo>
                  <a:pt x="200" y="0"/>
                  <a:pt x="176" y="0"/>
                  <a:pt x="151" y="0"/>
                </a:cubicBezTo>
                <a:cubicBezTo>
                  <a:pt x="126" y="0"/>
                  <a:pt x="101" y="1"/>
                  <a:pt x="75" y="1"/>
                </a:cubicBezTo>
                <a:cubicBezTo>
                  <a:pt x="71" y="2"/>
                  <a:pt x="65" y="1"/>
                  <a:pt x="61" y="3"/>
                </a:cubicBezTo>
                <a:cubicBezTo>
                  <a:pt x="61" y="2"/>
                  <a:pt x="61" y="2"/>
                  <a:pt x="61" y="2"/>
                </a:cubicBezTo>
                <a:cubicBezTo>
                  <a:pt x="57" y="3"/>
                  <a:pt x="56" y="2"/>
                  <a:pt x="51" y="2"/>
                </a:cubicBezTo>
                <a:cubicBezTo>
                  <a:pt x="51" y="2"/>
                  <a:pt x="49" y="2"/>
                  <a:pt x="50" y="2"/>
                </a:cubicBezTo>
                <a:cubicBezTo>
                  <a:pt x="48" y="3"/>
                  <a:pt x="47" y="1"/>
                  <a:pt x="44" y="2"/>
                </a:cubicBezTo>
                <a:cubicBezTo>
                  <a:pt x="44" y="2"/>
                  <a:pt x="44" y="2"/>
                  <a:pt x="44" y="2"/>
                </a:cubicBezTo>
                <a:cubicBezTo>
                  <a:pt x="37" y="3"/>
                  <a:pt x="45" y="2"/>
                  <a:pt x="36" y="1"/>
                </a:cubicBezTo>
                <a:cubicBezTo>
                  <a:pt x="19" y="1"/>
                  <a:pt x="19" y="1"/>
                  <a:pt x="19" y="1"/>
                </a:cubicBezTo>
                <a:cubicBezTo>
                  <a:pt x="10" y="2"/>
                  <a:pt x="10" y="2"/>
                  <a:pt x="10" y="2"/>
                </a:cubicBezTo>
                <a:cubicBezTo>
                  <a:pt x="8" y="2"/>
                  <a:pt x="8" y="2"/>
                  <a:pt x="8" y="2"/>
                </a:cubicBezTo>
                <a:cubicBezTo>
                  <a:pt x="1" y="8"/>
                  <a:pt x="6" y="5"/>
                  <a:pt x="4" y="7"/>
                </a:cubicBezTo>
                <a:cubicBezTo>
                  <a:pt x="4" y="11"/>
                  <a:pt x="4" y="11"/>
                  <a:pt x="4" y="11"/>
                </a:cubicBezTo>
                <a:cubicBezTo>
                  <a:pt x="4" y="10"/>
                  <a:pt x="5" y="10"/>
                  <a:pt x="5" y="11"/>
                </a:cubicBezTo>
                <a:cubicBezTo>
                  <a:pt x="4" y="12"/>
                  <a:pt x="5" y="15"/>
                  <a:pt x="5" y="17"/>
                </a:cubicBezTo>
                <a:cubicBezTo>
                  <a:pt x="4" y="16"/>
                  <a:pt x="4" y="16"/>
                  <a:pt x="4" y="15"/>
                </a:cubicBezTo>
                <a:cubicBezTo>
                  <a:pt x="4" y="20"/>
                  <a:pt x="4" y="24"/>
                  <a:pt x="4" y="29"/>
                </a:cubicBezTo>
                <a:cubicBezTo>
                  <a:pt x="4" y="34"/>
                  <a:pt x="3" y="39"/>
                  <a:pt x="4" y="42"/>
                </a:cubicBezTo>
                <a:cubicBezTo>
                  <a:pt x="4" y="41"/>
                  <a:pt x="4" y="44"/>
                  <a:pt x="4" y="45"/>
                </a:cubicBezTo>
                <a:cubicBezTo>
                  <a:pt x="5" y="48"/>
                  <a:pt x="3" y="54"/>
                  <a:pt x="4" y="58"/>
                </a:cubicBezTo>
                <a:cubicBezTo>
                  <a:pt x="4" y="58"/>
                  <a:pt x="4" y="58"/>
                  <a:pt x="4" y="58"/>
                </a:cubicBezTo>
                <a:cubicBezTo>
                  <a:pt x="4" y="70"/>
                  <a:pt x="3" y="84"/>
                  <a:pt x="4" y="97"/>
                </a:cubicBezTo>
                <a:cubicBezTo>
                  <a:pt x="4" y="104"/>
                  <a:pt x="3" y="112"/>
                  <a:pt x="4" y="120"/>
                </a:cubicBezTo>
                <a:cubicBezTo>
                  <a:pt x="4" y="122"/>
                  <a:pt x="4" y="120"/>
                  <a:pt x="4" y="122"/>
                </a:cubicBezTo>
                <a:cubicBezTo>
                  <a:pt x="4" y="124"/>
                  <a:pt x="4" y="122"/>
                  <a:pt x="4" y="122"/>
                </a:cubicBezTo>
                <a:cubicBezTo>
                  <a:pt x="4" y="123"/>
                  <a:pt x="4" y="123"/>
                  <a:pt x="4" y="123"/>
                </a:cubicBezTo>
                <a:cubicBezTo>
                  <a:pt x="4" y="123"/>
                  <a:pt x="4" y="123"/>
                  <a:pt x="4" y="123"/>
                </a:cubicBezTo>
                <a:cubicBezTo>
                  <a:pt x="0" y="119"/>
                  <a:pt x="9" y="128"/>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9" y="127"/>
                  <a:pt x="9" y="127"/>
                  <a:pt x="9" y="127"/>
                </a:cubicBezTo>
                <a:cubicBezTo>
                  <a:pt x="10" y="127"/>
                  <a:pt x="10" y="127"/>
                  <a:pt x="10" y="127"/>
                </a:cubicBezTo>
                <a:cubicBezTo>
                  <a:pt x="14" y="127"/>
                  <a:pt x="14" y="127"/>
                  <a:pt x="14" y="127"/>
                </a:cubicBezTo>
                <a:cubicBezTo>
                  <a:pt x="21" y="127"/>
                  <a:pt x="21" y="127"/>
                  <a:pt x="21" y="127"/>
                </a:cubicBezTo>
                <a:cubicBezTo>
                  <a:pt x="22" y="127"/>
                  <a:pt x="23" y="127"/>
                  <a:pt x="23" y="127"/>
                </a:cubicBezTo>
                <a:cubicBezTo>
                  <a:pt x="28" y="127"/>
                  <a:pt x="36" y="126"/>
                  <a:pt x="41" y="127"/>
                </a:cubicBezTo>
                <a:cubicBezTo>
                  <a:pt x="39" y="126"/>
                  <a:pt x="45" y="126"/>
                  <a:pt x="47" y="126"/>
                </a:cubicBezTo>
                <a:cubicBezTo>
                  <a:pt x="48" y="126"/>
                  <a:pt x="48" y="126"/>
                  <a:pt x="47" y="127"/>
                </a:cubicBezTo>
                <a:cubicBezTo>
                  <a:pt x="52" y="126"/>
                  <a:pt x="54" y="126"/>
                  <a:pt x="59" y="127"/>
                </a:cubicBezTo>
                <a:cubicBezTo>
                  <a:pt x="61" y="127"/>
                  <a:pt x="62" y="126"/>
                  <a:pt x="65" y="126"/>
                </a:cubicBezTo>
                <a:cubicBezTo>
                  <a:pt x="66" y="127"/>
                  <a:pt x="70" y="126"/>
                  <a:pt x="73" y="126"/>
                </a:cubicBezTo>
                <a:cubicBezTo>
                  <a:pt x="72" y="126"/>
                  <a:pt x="76" y="125"/>
                  <a:pt x="79" y="125"/>
                </a:cubicBezTo>
                <a:cubicBezTo>
                  <a:pt x="78" y="126"/>
                  <a:pt x="78" y="126"/>
                  <a:pt x="78" y="126"/>
                </a:cubicBezTo>
                <a:cubicBezTo>
                  <a:pt x="87" y="126"/>
                  <a:pt x="99" y="127"/>
                  <a:pt x="109" y="126"/>
                </a:cubicBezTo>
                <a:cubicBezTo>
                  <a:pt x="110" y="126"/>
                  <a:pt x="110" y="126"/>
                  <a:pt x="110" y="126"/>
                </a:cubicBezTo>
                <a:cubicBezTo>
                  <a:pt x="120" y="126"/>
                  <a:pt x="131" y="126"/>
                  <a:pt x="141" y="125"/>
                </a:cubicBezTo>
                <a:cubicBezTo>
                  <a:pt x="144" y="126"/>
                  <a:pt x="148" y="126"/>
                  <a:pt x="151" y="126"/>
                </a:cubicBezTo>
                <a:cubicBezTo>
                  <a:pt x="154" y="125"/>
                  <a:pt x="156" y="125"/>
                  <a:pt x="158" y="125"/>
                </a:cubicBezTo>
                <a:cubicBezTo>
                  <a:pt x="159" y="124"/>
                  <a:pt x="160" y="125"/>
                  <a:pt x="161" y="125"/>
                </a:cubicBezTo>
                <a:cubicBezTo>
                  <a:pt x="165" y="125"/>
                  <a:pt x="170" y="126"/>
                  <a:pt x="174" y="125"/>
                </a:cubicBezTo>
                <a:cubicBezTo>
                  <a:pt x="174" y="126"/>
                  <a:pt x="174" y="126"/>
                  <a:pt x="174" y="126"/>
                </a:cubicBezTo>
                <a:cubicBezTo>
                  <a:pt x="177" y="125"/>
                  <a:pt x="183" y="125"/>
                  <a:pt x="187" y="125"/>
                </a:cubicBezTo>
                <a:cubicBezTo>
                  <a:pt x="188" y="125"/>
                  <a:pt x="192" y="124"/>
                  <a:pt x="190" y="124"/>
                </a:cubicBezTo>
                <a:cubicBezTo>
                  <a:pt x="192" y="124"/>
                  <a:pt x="191" y="125"/>
                  <a:pt x="193" y="124"/>
                </a:cubicBezTo>
                <a:cubicBezTo>
                  <a:pt x="191" y="125"/>
                  <a:pt x="191" y="125"/>
                  <a:pt x="191" y="125"/>
                </a:cubicBezTo>
                <a:cubicBezTo>
                  <a:pt x="201" y="125"/>
                  <a:pt x="209" y="125"/>
                  <a:pt x="218" y="124"/>
                </a:cubicBezTo>
                <a:cubicBezTo>
                  <a:pt x="220" y="125"/>
                  <a:pt x="226" y="124"/>
                  <a:pt x="231" y="125"/>
                </a:cubicBezTo>
                <a:cubicBezTo>
                  <a:pt x="234" y="124"/>
                  <a:pt x="239" y="125"/>
                  <a:pt x="242" y="124"/>
                </a:cubicBezTo>
                <a:cubicBezTo>
                  <a:pt x="242" y="124"/>
                  <a:pt x="242" y="124"/>
                  <a:pt x="242" y="124"/>
                </a:cubicBezTo>
                <a:cubicBezTo>
                  <a:pt x="246" y="124"/>
                  <a:pt x="251" y="124"/>
                  <a:pt x="256" y="125"/>
                </a:cubicBezTo>
                <a:cubicBezTo>
                  <a:pt x="259" y="125"/>
                  <a:pt x="259" y="124"/>
                  <a:pt x="262" y="124"/>
                </a:cubicBezTo>
                <a:cubicBezTo>
                  <a:pt x="262" y="124"/>
                  <a:pt x="262" y="124"/>
                  <a:pt x="262" y="124"/>
                </a:cubicBezTo>
                <a:cubicBezTo>
                  <a:pt x="264" y="124"/>
                  <a:pt x="265" y="123"/>
                  <a:pt x="266" y="123"/>
                </a:cubicBezTo>
                <a:cubicBezTo>
                  <a:pt x="268" y="123"/>
                  <a:pt x="268" y="123"/>
                  <a:pt x="270" y="123"/>
                </a:cubicBezTo>
                <a:cubicBezTo>
                  <a:pt x="269" y="123"/>
                  <a:pt x="267" y="124"/>
                  <a:pt x="266" y="125"/>
                </a:cubicBezTo>
                <a:cubicBezTo>
                  <a:pt x="269" y="125"/>
                  <a:pt x="272" y="124"/>
                  <a:pt x="274" y="124"/>
                </a:cubicBezTo>
                <a:cubicBezTo>
                  <a:pt x="277" y="124"/>
                  <a:pt x="279" y="124"/>
                  <a:pt x="279" y="124"/>
                </a:cubicBezTo>
                <a:cubicBezTo>
                  <a:pt x="279" y="124"/>
                  <a:pt x="281" y="124"/>
                  <a:pt x="279" y="124"/>
                </a:cubicBezTo>
                <a:cubicBezTo>
                  <a:pt x="281" y="124"/>
                  <a:pt x="283" y="124"/>
                  <a:pt x="284" y="124"/>
                </a:cubicBezTo>
                <a:cubicBezTo>
                  <a:pt x="283" y="124"/>
                  <a:pt x="283" y="124"/>
                  <a:pt x="283" y="124"/>
                </a:cubicBezTo>
                <a:cubicBezTo>
                  <a:pt x="283" y="123"/>
                  <a:pt x="285" y="123"/>
                  <a:pt x="285" y="123"/>
                </a:cubicBezTo>
                <a:cubicBezTo>
                  <a:pt x="284" y="123"/>
                  <a:pt x="284" y="123"/>
                  <a:pt x="283" y="123"/>
                </a:cubicBezTo>
                <a:cubicBezTo>
                  <a:pt x="283" y="122"/>
                  <a:pt x="287" y="122"/>
                  <a:pt x="288" y="123"/>
                </a:cubicBezTo>
                <a:cubicBezTo>
                  <a:pt x="289" y="123"/>
                  <a:pt x="285" y="124"/>
                  <a:pt x="287" y="124"/>
                </a:cubicBezTo>
                <a:cubicBezTo>
                  <a:pt x="292" y="123"/>
                  <a:pt x="292" y="123"/>
                  <a:pt x="292" y="123"/>
                </a:cubicBezTo>
                <a:cubicBezTo>
                  <a:pt x="291" y="123"/>
                  <a:pt x="289" y="123"/>
                  <a:pt x="290" y="122"/>
                </a:cubicBezTo>
                <a:cubicBezTo>
                  <a:pt x="288" y="123"/>
                  <a:pt x="288" y="123"/>
                  <a:pt x="288" y="123"/>
                </a:cubicBezTo>
                <a:cubicBezTo>
                  <a:pt x="288" y="122"/>
                  <a:pt x="288" y="122"/>
                  <a:pt x="288" y="122"/>
                </a:cubicBezTo>
                <a:cubicBezTo>
                  <a:pt x="284" y="122"/>
                  <a:pt x="281" y="122"/>
                  <a:pt x="278" y="122"/>
                </a:cubicBezTo>
                <a:cubicBezTo>
                  <a:pt x="279" y="123"/>
                  <a:pt x="279" y="123"/>
                  <a:pt x="279" y="123"/>
                </a:cubicBezTo>
                <a:cubicBezTo>
                  <a:pt x="277" y="123"/>
                  <a:pt x="275" y="123"/>
                  <a:pt x="273" y="123"/>
                </a:cubicBezTo>
                <a:cubicBezTo>
                  <a:pt x="274" y="123"/>
                  <a:pt x="273" y="122"/>
                  <a:pt x="273" y="122"/>
                </a:cubicBezTo>
                <a:cubicBezTo>
                  <a:pt x="272" y="122"/>
                  <a:pt x="272" y="122"/>
                  <a:pt x="271" y="122"/>
                </a:cubicBezTo>
                <a:cubicBezTo>
                  <a:pt x="272" y="121"/>
                  <a:pt x="272" y="121"/>
                  <a:pt x="272" y="121"/>
                </a:cubicBezTo>
                <a:cubicBezTo>
                  <a:pt x="271" y="122"/>
                  <a:pt x="266" y="122"/>
                  <a:pt x="265" y="122"/>
                </a:cubicBezTo>
                <a:cubicBezTo>
                  <a:pt x="265" y="122"/>
                  <a:pt x="265" y="122"/>
                  <a:pt x="265" y="122"/>
                </a:cubicBezTo>
                <a:cubicBezTo>
                  <a:pt x="262" y="121"/>
                  <a:pt x="266" y="122"/>
                  <a:pt x="264" y="122"/>
                </a:cubicBezTo>
                <a:cubicBezTo>
                  <a:pt x="262" y="122"/>
                  <a:pt x="263" y="121"/>
                  <a:pt x="261" y="121"/>
                </a:cubicBezTo>
                <a:cubicBezTo>
                  <a:pt x="258" y="121"/>
                  <a:pt x="252" y="122"/>
                  <a:pt x="248" y="121"/>
                </a:cubicBezTo>
                <a:cubicBezTo>
                  <a:pt x="245" y="121"/>
                  <a:pt x="242" y="121"/>
                  <a:pt x="239" y="122"/>
                </a:cubicBezTo>
                <a:cubicBezTo>
                  <a:pt x="236" y="122"/>
                  <a:pt x="239" y="121"/>
                  <a:pt x="236" y="121"/>
                </a:cubicBezTo>
                <a:cubicBezTo>
                  <a:pt x="237" y="121"/>
                  <a:pt x="236" y="121"/>
                  <a:pt x="236" y="120"/>
                </a:cubicBezTo>
                <a:cubicBezTo>
                  <a:pt x="236" y="121"/>
                  <a:pt x="231" y="120"/>
                  <a:pt x="233" y="121"/>
                </a:cubicBezTo>
                <a:cubicBezTo>
                  <a:pt x="229" y="121"/>
                  <a:pt x="225" y="121"/>
                  <a:pt x="221" y="121"/>
                </a:cubicBezTo>
                <a:cubicBezTo>
                  <a:pt x="222" y="121"/>
                  <a:pt x="223" y="120"/>
                  <a:pt x="221" y="120"/>
                </a:cubicBezTo>
                <a:cubicBezTo>
                  <a:pt x="219" y="121"/>
                  <a:pt x="216" y="121"/>
                  <a:pt x="213" y="121"/>
                </a:cubicBezTo>
                <a:cubicBezTo>
                  <a:pt x="213" y="121"/>
                  <a:pt x="214" y="121"/>
                  <a:pt x="213" y="122"/>
                </a:cubicBezTo>
                <a:cubicBezTo>
                  <a:pt x="213" y="122"/>
                  <a:pt x="212" y="122"/>
                  <a:pt x="211" y="122"/>
                </a:cubicBezTo>
                <a:cubicBezTo>
                  <a:pt x="211" y="122"/>
                  <a:pt x="211" y="121"/>
                  <a:pt x="208" y="121"/>
                </a:cubicBezTo>
                <a:cubicBezTo>
                  <a:pt x="209" y="120"/>
                  <a:pt x="213" y="121"/>
                  <a:pt x="212" y="120"/>
                </a:cubicBezTo>
                <a:cubicBezTo>
                  <a:pt x="213" y="119"/>
                  <a:pt x="219" y="119"/>
                  <a:pt x="220" y="120"/>
                </a:cubicBezTo>
                <a:cubicBezTo>
                  <a:pt x="223" y="119"/>
                  <a:pt x="218" y="119"/>
                  <a:pt x="218" y="119"/>
                </a:cubicBezTo>
                <a:cubicBezTo>
                  <a:pt x="216" y="119"/>
                  <a:pt x="215" y="119"/>
                  <a:pt x="211" y="119"/>
                </a:cubicBezTo>
                <a:cubicBezTo>
                  <a:pt x="211" y="120"/>
                  <a:pt x="212" y="120"/>
                  <a:pt x="210" y="120"/>
                </a:cubicBezTo>
                <a:cubicBezTo>
                  <a:pt x="207" y="121"/>
                  <a:pt x="206" y="119"/>
                  <a:pt x="205" y="119"/>
                </a:cubicBezTo>
                <a:cubicBezTo>
                  <a:pt x="207" y="119"/>
                  <a:pt x="207" y="119"/>
                  <a:pt x="207" y="119"/>
                </a:cubicBezTo>
                <a:cubicBezTo>
                  <a:pt x="204" y="119"/>
                  <a:pt x="204" y="119"/>
                  <a:pt x="201" y="119"/>
                </a:cubicBezTo>
                <a:cubicBezTo>
                  <a:pt x="201" y="118"/>
                  <a:pt x="205" y="119"/>
                  <a:pt x="206" y="119"/>
                </a:cubicBezTo>
                <a:cubicBezTo>
                  <a:pt x="204" y="118"/>
                  <a:pt x="204" y="118"/>
                  <a:pt x="204" y="118"/>
                </a:cubicBezTo>
                <a:cubicBezTo>
                  <a:pt x="200" y="118"/>
                  <a:pt x="203" y="119"/>
                  <a:pt x="199" y="118"/>
                </a:cubicBezTo>
                <a:cubicBezTo>
                  <a:pt x="200" y="118"/>
                  <a:pt x="200" y="118"/>
                  <a:pt x="200" y="118"/>
                </a:cubicBezTo>
                <a:cubicBezTo>
                  <a:pt x="197" y="118"/>
                  <a:pt x="197" y="118"/>
                  <a:pt x="197" y="118"/>
                </a:cubicBezTo>
                <a:cubicBezTo>
                  <a:pt x="197" y="119"/>
                  <a:pt x="198" y="119"/>
                  <a:pt x="200" y="119"/>
                </a:cubicBezTo>
                <a:cubicBezTo>
                  <a:pt x="199" y="120"/>
                  <a:pt x="198" y="119"/>
                  <a:pt x="195" y="120"/>
                </a:cubicBezTo>
                <a:cubicBezTo>
                  <a:pt x="194" y="120"/>
                  <a:pt x="196" y="120"/>
                  <a:pt x="196" y="120"/>
                </a:cubicBezTo>
                <a:cubicBezTo>
                  <a:pt x="197" y="121"/>
                  <a:pt x="194" y="121"/>
                  <a:pt x="193" y="121"/>
                </a:cubicBezTo>
                <a:cubicBezTo>
                  <a:pt x="190" y="121"/>
                  <a:pt x="191" y="120"/>
                  <a:pt x="190" y="120"/>
                </a:cubicBezTo>
                <a:cubicBezTo>
                  <a:pt x="191" y="120"/>
                  <a:pt x="193" y="120"/>
                  <a:pt x="193" y="120"/>
                </a:cubicBezTo>
                <a:cubicBezTo>
                  <a:pt x="196" y="119"/>
                  <a:pt x="191" y="119"/>
                  <a:pt x="193" y="118"/>
                </a:cubicBezTo>
                <a:cubicBezTo>
                  <a:pt x="191" y="118"/>
                  <a:pt x="191" y="119"/>
                  <a:pt x="190" y="119"/>
                </a:cubicBezTo>
                <a:cubicBezTo>
                  <a:pt x="190" y="119"/>
                  <a:pt x="189" y="119"/>
                  <a:pt x="190" y="120"/>
                </a:cubicBezTo>
                <a:cubicBezTo>
                  <a:pt x="185" y="121"/>
                  <a:pt x="187" y="118"/>
                  <a:pt x="183" y="119"/>
                </a:cubicBezTo>
                <a:cubicBezTo>
                  <a:pt x="184" y="120"/>
                  <a:pt x="177" y="120"/>
                  <a:pt x="180" y="121"/>
                </a:cubicBezTo>
                <a:cubicBezTo>
                  <a:pt x="179" y="122"/>
                  <a:pt x="178" y="122"/>
                  <a:pt x="177" y="122"/>
                </a:cubicBezTo>
                <a:cubicBezTo>
                  <a:pt x="178" y="121"/>
                  <a:pt x="175" y="121"/>
                  <a:pt x="177" y="120"/>
                </a:cubicBezTo>
                <a:cubicBezTo>
                  <a:pt x="175" y="120"/>
                  <a:pt x="175" y="120"/>
                  <a:pt x="175" y="120"/>
                </a:cubicBezTo>
                <a:cubicBezTo>
                  <a:pt x="178" y="120"/>
                  <a:pt x="178" y="120"/>
                  <a:pt x="178" y="120"/>
                </a:cubicBezTo>
                <a:cubicBezTo>
                  <a:pt x="176" y="119"/>
                  <a:pt x="173" y="119"/>
                  <a:pt x="172" y="118"/>
                </a:cubicBezTo>
                <a:cubicBezTo>
                  <a:pt x="170" y="119"/>
                  <a:pt x="173" y="119"/>
                  <a:pt x="170" y="119"/>
                </a:cubicBezTo>
                <a:cubicBezTo>
                  <a:pt x="171" y="119"/>
                  <a:pt x="170" y="118"/>
                  <a:pt x="169" y="118"/>
                </a:cubicBezTo>
                <a:cubicBezTo>
                  <a:pt x="171" y="119"/>
                  <a:pt x="169" y="119"/>
                  <a:pt x="167" y="120"/>
                </a:cubicBezTo>
                <a:cubicBezTo>
                  <a:pt x="165" y="120"/>
                  <a:pt x="163" y="119"/>
                  <a:pt x="164" y="119"/>
                </a:cubicBezTo>
                <a:cubicBezTo>
                  <a:pt x="166" y="118"/>
                  <a:pt x="166" y="118"/>
                  <a:pt x="166" y="118"/>
                </a:cubicBezTo>
                <a:cubicBezTo>
                  <a:pt x="164" y="119"/>
                  <a:pt x="165" y="118"/>
                  <a:pt x="163" y="118"/>
                </a:cubicBezTo>
                <a:cubicBezTo>
                  <a:pt x="163" y="118"/>
                  <a:pt x="162" y="119"/>
                  <a:pt x="161" y="120"/>
                </a:cubicBezTo>
                <a:cubicBezTo>
                  <a:pt x="160" y="120"/>
                  <a:pt x="159" y="119"/>
                  <a:pt x="158" y="119"/>
                </a:cubicBezTo>
                <a:cubicBezTo>
                  <a:pt x="160" y="119"/>
                  <a:pt x="160" y="119"/>
                  <a:pt x="160" y="119"/>
                </a:cubicBezTo>
                <a:cubicBezTo>
                  <a:pt x="157" y="119"/>
                  <a:pt x="160" y="118"/>
                  <a:pt x="157" y="118"/>
                </a:cubicBezTo>
                <a:cubicBezTo>
                  <a:pt x="156" y="119"/>
                  <a:pt x="156" y="119"/>
                  <a:pt x="156" y="119"/>
                </a:cubicBezTo>
                <a:cubicBezTo>
                  <a:pt x="155" y="119"/>
                  <a:pt x="155" y="118"/>
                  <a:pt x="156" y="118"/>
                </a:cubicBezTo>
                <a:cubicBezTo>
                  <a:pt x="155" y="119"/>
                  <a:pt x="153" y="118"/>
                  <a:pt x="153" y="119"/>
                </a:cubicBezTo>
                <a:cubicBezTo>
                  <a:pt x="152" y="118"/>
                  <a:pt x="152" y="118"/>
                  <a:pt x="152" y="118"/>
                </a:cubicBezTo>
                <a:cubicBezTo>
                  <a:pt x="151" y="118"/>
                  <a:pt x="150" y="119"/>
                  <a:pt x="148" y="119"/>
                </a:cubicBezTo>
                <a:cubicBezTo>
                  <a:pt x="149" y="119"/>
                  <a:pt x="150" y="119"/>
                  <a:pt x="152" y="119"/>
                </a:cubicBezTo>
                <a:cubicBezTo>
                  <a:pt x="153" y="120"/>
                  <a:pt x="150" y="120"/>
                  <a:pt x="149" y="120"/>
                </a:cubicBezTo>
                <a:cubicBezTo>
                  <a:pt x="149" y="119"/>
                  <a:pt x="146" y="120"/>
                  <a:pt x="144" y="120"/>
                </a:cubicBezTo>
                <a:cubicBezTo>
                  <a:pt x="143" y="119"/>
                  <a:pt x="142" y="119"/>
                  <a:pt x="142" y="119"/>
                </a:cubicBezTo>
                <a:cubicBezTo>
                  <a:pt x="141" y="119"/>
                  <a:pt x="141" y="119"/>
                  <a:pt x="141" y="119"/>
                </a:cubicBezTo>
                <a:cubicBezTo>
                  <a:pt x="141" y="118"/>
                  <a:pt x="138" y="120"/>
                  <a:pt x="136" y="119"/>
                </a:cubicBezTo>
                <a:cubicBezTo>
                  <a:pt x="137" y="119"/>
                  <a:pt x="137" y="119"/>
                  <a:pt x="136" y="118"/>
                </a:cubicBezTo>
                <a:cubicBezTo>
                  <a:pt x="138" y="119"/>
                  <a:pt x="133" y="119"/>
                  <a:pt x="134" y="120"/>
                </a:cubicBezTo>
                <a:cubicBezTo>
                  <a:pt x="131" y="120"/>
                  <a:pt x="134" y="119"/>
                  <a:pt x="134" y="118"/>
                </a:cubicBezTo>
                <a:cubicBezTo>
                  <a:pt x="132" y="119"/>
                  <a:pt x="130" y="118"/>
                  <a:pt x="129" y="119"/>
                </a:cubicBezTo>
                <a:cubicBezTo>
                  <a:pt x="131" y="119"/>
                  <a:pt x="129" y="119"/>
                  <a:pt x="128" y="120"/>
                </a:cubicBezTo>
                <a:cubicBezTo>
                  <a:pt x="125" y="120"/>
                  <a:pt x="129" y="119"/>
                  <a:pt x="127" y="119"/>
                </a:cubicBezTo>
                <a:cubicBezTo>
                  <a:pt x="125" y="119"/>
                  <a:pt x="124" y="120"/>
                  <a:pt x="126" y="120"/>
                </a:cubicBezTo>
                <a:cubicBezTo>
                  <a:pt x="124" y="120"/>
                  <a:pt x="122" y="121"/>
                  <a:pt x="120" y="120"/>
                </a:cubicBezTo>
                <a:cubicBezTo>
                  <a:pt x="120" y="120"/>
                  <a:pt x="124" y="120"/>
                  <a:pt x="123" y="120"/>
                </a:cubicBezTo>
                <a:cubicBezTo>
                  <a:pt x="119" y="119"/>
                  <a:pt x="121" y="121"/>
                  <a:pt x="117" y="121"/>
                </a:cubicBezTo>
                <a:cubicBezTo>
                  <a:pt x="119" y="121"/>
                  <a:pt x="117" y="122"/>
                  <a:pt x="115" y="123"/>
                </a:cubicBezTo>
                <a:cubicBezTo>
                  <a:pt x="111" y="123"/>
                  <a:pt x="117" y="122"/>
                  <a:pt x="115" y="122"/>
                </a:cubicBezTo>
                <a:cubicBezTo>
                  <a:pt x="114" y="122"/>
                  <a:pt x="114" y="122"/>
                  <a:pt x="114" y="122"/>
                </a:cubicBezTo>
                <a:cubicBezTo>
                  <a:pt x="112" y="121"/>
                  <a:pt x="119" y="120"/>
                  <a:pt x="117" y="119"/>
                </a:cubicBezTo>
                <a:cubicBezTo>
                  <a:pt x="115" y="120"/>
                  <a:pt x="115" y="120"/>
                  <a:pt x="115" y="120"/>
                </a:cubicBezTo>
                <a:cubicBezTo>
                  <a:pt x="115" y="119"/>
                  <a:pt x="116" y="119"/>
                  <a:pt x="115" y="119"/>
                </a:cubicBezTo>
                <a:cubicBezTo>
                  <a:pt x="115" y="119"/>
                  <a:pt x="111" y="119"/>
                  <a:pt x="111" y="119"/>
                </a:cubicBezTo>
                <a:cubicBezTo>
                  <a:pt x="110" y="120"/>
                  <a:pt x="112" y="119"/>
                  <a:pt x="112" y="119"/>
                </a:cubicBezTo>
                <a:cubicBezTo>
                  <a:pt x="110" y="119"/>
                  <a:pt x="109" y="120"/>
                  <a:pt x="106" y="120"/>
                </a:cubicBezTo>
                <a:cubicBezTo>
                  <a:pt x="108" y="120"/>
                  <a:pt x="105" y="119"/>
                  <a:pt x="106" y="119"/>
                </a:cubicBezTo>
                <a:cubicBezTo>
                  <a:pt x="105" y="119"/>
                  <a:pt x="106" y="120"/>
                  <a:pt x="104" y="119"/>
                </a:cubicBezTo>
                <a:cubicBezTo>
                  <a:pt x="104" y="119"/>
                  <a:pt x="104" y="119"/>
                  <a:pt x="104" y="119"/>
                </a:cubicBezTo>
                <a:cubicBezTo>
                  <a:pt x="96" y="119"/>
                  <a:pt x="87" y="119"/>
                  <a:pt x="80" y="120"/>
                </a:cubicBezTo>
                <a:cubicBezTo>
                  <a:pt x="79" y="120"/>
                  <a:pt x="77" y="120"/>
                  <a:pt x="73" y="119"/>
                </a:cubicBezTo>
                <a:cubicBezTo>
                  <a:pt x="75" y="119"/>
                  <a:pt x="73" y="120"/>
                  <a:pt x="72" y="120"/>
                </a:cubicBezTo>
                <a:cubicBezTo>
                  <a:pt x="70" y="119"/>
                  <a:pt x="70" y="119"/>
                  <a:pt x="70" y="119"/>
                </a:cubicBezTo>
                <a:cubicBezTo>
                  <a:pt x="68" y="119"/>
                  <a:pt x="65" y="120"/>
                  <a:pt x="63" y="120"/>
                </a:cubicBezTo>
                <a:cubicBezTo>
                  <a:pt x="63" y="120"/>
                  <a:pt x="63" y="120"/>
                  <a:pt x="63" y="119"/>
                </a:cubicBezTo>
                <a:cubicBezTo>
                  <a:pt x="61" y="119"/>
                  <a:pt x="61" y="120"/>
                  <a:pt x="60" y="120"/>
                </a:cubicBezTo>
                <a:cubicBezTo>
                  <a:pt x="58" y="119"/>
                  <a:pt x="58" y="119"/>
                  <a:pt x="58" y="119"/>
                </a:cubicBezTo>
                <a:cubicBezTo>
                  <a:pt x="58" y="120"/>
                  <a:pt x="58" y="120"/>
                  <a:pt x="58" y="120"/>
                </a:cubicBezTo>
                <a:cubicBezTo>
                  <a:pt x="56" y="120"/>
                  <a:pt x="54" y="120"/>
                  <a:pt x="54" y="119"/>
                </a:cubicBezTo>
                <a:cubicBezTo>
                  <a:pt x="53" y="119"/>
                  <a:pt x="52" y="120"/>
                  <a:pt x="53" y="120"/>
                </a:cubicBezTo>
                <a:cubicBezTo>
                  <a:pt x="51" y="119"/>
                  <a:pt x="46" y="119"/>
                  <a:pt x="42" y="120"/>
                </a:cubicBezTo>
                <a:cubicBezTo>
                  <a:pt x="44" y="120"/>
                  <a:pt x="44" y="120"/>
                  <a:pt x="44" y="121"/>
                </a:cubicBezTo>
                <a:cubicBezTo>
                  <a:pt x="44" y="121"/>
                  <a:pt x="43" y="120"/>
                  <a:pt x="42" y="121"/>
                </a:cubicBezTo>
                <a:cubicBezTo>
                  <a:pt x="42" y="121"/>
                  <a:pt x="40" y="120"/>
                  <a:pt x="42" y="120"/>
                </a:cubicBezTo>
                <a:cubicBezTo>
                  <a:pt x="37" y="119"/>
                  <a:pt x="31" y="120"/>
                  <a:pt x="25" y="120"/>
                </a:cubicBezTo>
                <a:cubicBezTo>
                  <a:pt x="24" y="120"/>
                  <a:pt x="24" y="120"/>
                  <a:pt x="23" y="120"/>
                </a:cubicBezTo>
                <a:cubicBezTo>
                  <a:pt x="20" y="119"/>
                  <a:pt x="15" y="120"/>
                  <a:pt x="11" y="120"/>
                </a:cubicBezTo>
                <a:cubicBezTo>
                  <a:pt x="12" y="120"/>
                  <a:pt x="11" y="120"/>
                  <a:pt x="11" y="121"/>
                </a:cubicBezTo>
                <a:cubicBezTo>
                  <a:pt x="11" y="121"/>
                  <a:pt x="11" y="120"/>
                  <a:pt x="11" y="120"/>
                </a:cubicBezTo>
                <a:cubicBezTo>
                  <a:pt x="11" y="119"/>
                  <a:pt x="11" y="117"/>
                  <a:pt x="11" y="116"/>
                </a:cubicBezTo>
                <a:cubicBezTo>
                  <a:pt x="11" y="116"/>
                  <a:pt x="11" y="116"/>
                  <a:pt x="11" y="116"/>
                </a:cubicBezTo>
                <a:cubicBezTo>
                  <a:pt x="10" y="115"/>
                  <a:pt x="10" y="113"/>
                  <a:pt x="10" y="111"/>
                </a:cubicBezTo>
                <a:cubicBezTo>
                  <a:pt x="10" y="112"/>
                  <a:pt x="10" y="112"/>
                  <a:pt x="10" y="112"/>
                </a:cubicBezTo>
                <a:cubicBezTo>
                  <a:pt x="11" y="110"/>
                  <a:pt x="11" y="109"/>
                  <a:pt x="11" y="107"/>
                </a:cubicBezTo>
                <a:cubicBezTo>
                  <a:pt x="10" y="107"/>
                  <a:pt x="11" y="103"/>
                  <a:pt x="10" y="103"/>
                </a:cubicBezTo>
                <a:cubicBezTo>
                  <a:pt x="10" y="102"/>
                  <a:pt x="10" y="103"/>
                  <a:pt x="10" y="102"/>
                </a:cubicBezTo>
                <a:cubicBezTo>
                  <a:pt x="10" y="102"/>
                  <a:pt x="10" y="102"/>
                  <a:pt x="10" y="102"/>
                </a:cubicBezTo>
                <a:cubicBezTo>
                  <a:pt x="10" y="100"/>
                  <a:pt x="10" y="100"/>
                  <a:pt x="10" y="100"/>
                </a:cubicBezTo>
                <a:cubicBezTo>
                  <a:pt x="10" y="100"/>
                  <a:pt x="11" y="100"/>
                  <a:pt x="11" y="101"/>
                </a:cubicBezTo>
                <a:cubicBezTo>
                  <a:pt x="11" y="98"/>
                  <a:pt x="10" y="100"/>
                  <a:pt x="10" y="99"/>
                </a:cubicBezTo>
                <a:cubicBezTo>
                  <a:pt x="10" y="96"/>
                  <a:pt x="10" y="97"/>
                  <a:pt x="10" y="96"/>
                </a:cubicBezTo>
                <a:cubicBezTo>
                  <a:pt x="11" y="96"/>
                  <a:pt x="10" y="97"/>
                  <a:pt x="10" y="98"/>
                </a:cubicBezTo>
                <a:cubicBezTo>
                  <a:pt x="11" y="99"/>
                  <a:pt x="10" y="96"/>
                  <a:pt x="11" y="96"/>
                </a:cubicBezTo>
                <a:cubicBezTo>
                  <a:pt x="11" y="96"/>
                  <a:pt x="10" y="96"/>
                  <a:pt x="10" y="94"/>
                </a:cubicBezTo>
                <a:cubicBezTo>
                  <a:pt x="10" y="93"/>
                  <a:pt x="10" y="90"/>
                  <a:pt x="11" y="90"/>
                </a:cubicBezTo>
                <a:cubicBezTo>
                  <a:pt x="10" y="89"/>
                  <a:pt x="10" y="88"/>
                  <a:pt x="10" y="87"/>
                </a:cubicBezTo>
                <a:cubicBezTo>
                  <a:pt x="10" y="88"/>
                  <a:pt x="10" y="90"/>
                  <a:pt x="10" y="90"/>
                </a:cubicBezTo>
                <a:cubicBezTo>
                  <a:pt x="9" y="89"/>
                  <a:pt x="9" y="87"/>
                  <a:pt x="10" y="87"/>
                </a:cubicBezTo>
                <a:cubicBezTo>
                  <a:pt x="10" y="88"/>
                  <a:pt x="10" y="88"/>
                  <a:pt x="10" y="88"/>
                </a:cubicBezTo>
                <a:cubicBezTo>
                  <a:pt x="10" y="87"/>
                  <a:pt x="10" y="84"/>
                  <a:pt x="9" y="86"/>
                </a:cubicBezTo>
                <a:cubicBezTo>
                  <a:pt x="10" y="84"/>
                  <a:pt x="10" y="84"/>
                  <a:pt x="10" y="84"/>
                </a:cubicBezTo>
                <a:cubicBezTo>
                  <a:pt x="10" y="83"/>
                  <a:pt x="10" y="81"/>
                  <a:pt x="9" y="79"/>
                </a:cubicBezTo>
                <a:cubicBezTo>
                  <a:pt x="10" y="79"/>
                  <a:pt x="11" y="81"/>
                  <a:pt x="11" y="78"/>
                </a:cubicBezTo>
                <a:cubicBezTo>
                  <a:pt x="10" y="75"/>
                  <a:pt x="10" y="75"/>
                  <a:pt x="10" y="75"/>
                </a:cubicBezTo>
                <a:cubicBezTo>
                  <a:pt x="10" y="74"/>
                  <a:pt x="10" y="73"/>
                  <a:pt x="11" y="73"/>
                </a:cubicBezTo>
                <a:cubicBezTo>
                  <a:pt x="11" y="69"/>
                  <a:pt x="9" y="69"/>
                  <a:pt x="10" y="65"/>
                </a:cubicBezTo>
                <a:cubicBezTo>
                  <a:pt x="10" y="67"/>
                  <a:pt x="10" y="65"/>
                  <a:pt x="11" y="64"/>
                </a:cubicBezTo>
                <a:cubicBezTo>
                  <a:pt x="10" y="63"/>
                  <a:pt x="10" y="63"/>
                  <a:pt x="10" y="63"/>
                </a:cubicBezTo>
                <a:cubicBezTo>
                  <a:pt x="10" y="63"/>
                  <a:pt x="11" y="64"/>
                  <a:pt x="10" y="65"/>
                </a:cubicBezTo>
                <a:cubicBezTo>
                  <a:pt x="10" y="65"/>
                  <a:pt x="10" y="63"/>
                  <a:pt x="10" y="63"/>
                </a:cubicBezTo>
                <a:cubicBezTo>
                  <a:pt x="11" y="59"/>
                  <a:pt x="10" y="52"/>
                  <a:pt x="11" y="46"/>
                </a:cubicBezTo>
                <a:cubicBezTo>
                  <a:pt x="10" y="47"/>
                  <a:pt x="11" y="44"/>
                  <a:pt x="10" y="43"/>
                </a:cubicBezTo>
                <a:cubicBezTo>
                  <a:pt x="11" y="43"/>
                  <a:pt x="10" y="40"/>
                  <a:pt x="11" y="38"/>
                </a:cubicBezTo>
                <a:cubicBezTo>
                  <a:pt x="10" y="39"/>
                  <a:pt x="10" y="39"/>
                  <a:pt x="10" y="39"/>
                </a:cubicBezTo>
                <a:cubicBezTo>
                  <a:pt x="10" y="36"/>
                  <a:pt x="8" y="34"/>
                  <a:pt x="10" y="32"/>
                </a:cubicBezTo>
                <a:cubicBezTo>
                  <a:pt x="10" y="30"/>
                  <a:pt x="10" y="32"/>
                  <a:pt x="10" y="33"/>
                </a:cubicBezTo>
                <a:cubicBezTo>
                  <a:pt x="11" y="31"/>
                  <a:pt x="10" y="26"/>
                  <a:pt x="11" y="24"/>
                </a:cubicBezTo>
                <a:cubicBezTo>
                  <a:pt x="10" y="24"/>
                  <a:pt x="10" y="25"/>
                  <a:pt x="9" y="23"/>
                </a:cubicBezTo>
                <a:cubicBezTo>
                  <a:pt x="10" y="21"/>
                  <a:pt x="10" y="17"/>
                  <a:pt x="10" y="18"/>
                </a:cubicBezTo>
                <a:cubicBezTo>
                  <a:pt x="10" y="16"/>
                  <a:pt x="10" y="16"/>
                  <a:pt x="10" y="14"/>
                </a:cubicBezTo>
                <a:cubicBezTo>
                  <a:pt x="10" y="14"/>
                  <a:pt x="10" y="15"/>
                  <a:pt x="11" y="16"/>
                </a:cubicBezTo>
                <a:cubicBezTo>
                  <a:pt x="11" y="13"/>
                  <a:pt x="10" y="11"/>
                  <a:pt x="10" y="9"/>
                </a:cubicBezTo>
                <a:cubicBezTo>
                  <a:pt x="10" y="9"/>
                  <a:pt x="10" y="8"/>
                  <a:pt x="10" y="8"/>
                </a:cubicBezTo>
                <a:cubicBezTo>
                  <a:pt x="11" y="8"/>
                  <a:pt x="13" y="7"/>
                  <a:pt x="13" y="8"/>
                </a:cubicBezTo>
                <a:cubicBezTo>
                  <a:pt x="14" y="7"/>
                  <a:pt x="17" y="8"/>
                  <a:pt x="18" y="7"/>
                </a:cubicBezTo>
                <a:cubicBezTo>
                  <a:pt x="17" y="7"/>
                  <a:pt x="18" y="7"/>
                  <a:pt x="18" y="7"/>
                </a:cubicBezTo>
                <a:cubicBezTo>
                  <a:pt x="19" y="7"/>
                  <a:pt x="20" y="6"/>
                  <a:pt x="21" y="6"/>
                </a:cubicBezTo>
                <a:cubicBezTo>
                  <a:pt x="21" y="7"/>
                  <a:pt x="21" y="7"/>
                  <a:pt x="21" y="7"/>
                </a:cubicBezTo>
                <a:cubicBezTo>
                  <a:pt x="21" y="8"/>
                  <a:pt x="25" y="7"/>
                  <a:pt x="25" y="8"/>
                </a:cubicBezTo>
                <a:cubicBezTo>
                  <a:pt x="24" y="7"/>
                  <a:pt x="27" y="8"/>
                  <a:pt x="27" y="7"/>
                </a:cubicBezTo>
                <a:cubicBezTo>
                  <a:pt x="29" y="7"/>
                  <a:pt x="29" y="7"/>
                  <a:pt x="29" y="7"/>
                </a:cubicBezTo>
                <a:cubicBezTo>
                  <a:pt x="31" y="7"/>
                  <a:pt x="29" y="7"/>
                  <a:pt x="32" y="7"/>
                </a:cubicBezTo>
                <a:cubicBezTo>
                  <a:pt x="34" y="7"/>
                  <a:pt x="33" y="7"/>
                  <a:pt x="32" y="7"/>
                </a:cubicBezTo>
                <a:cubicBezTo>
                  <a:pt x="34" y="8"/>
                  <a:pt x="35" y="7"/>
                  <a:pt x="37" y="7"/>
                </a:cubicBezTo>
                <a:cubicBezTo>
                  <a:pt x="36" y="7"/>
                  <a:pt x="36" y="7"/>
                  <a:pt x="36" y="7"/>
                </a:cubicBezTo>
                <a:cubicBezTo>
                  <a:pt x="36" y="7"/>
                  <a:pt x="37" y="7"/>
                  <a:pt x="37" y="7"/>
                </a:cubicBezTo>
                <a:cubicBezTo>
                  <a:pt x="37" y="7"/>
                  <a:pt x="38" y="7"/>
                  <a:pt x="39" y="7"/>
                </a:cubicBezTo>
                <a:cubicBezTo>
                  <a:pt x="39" y="7"/>
                  <a:pt x="39" y="7"/>
                  <a:pt x="39" y="7"/>
                </a:cubicBezTo>
                <a:cubicBezTo>
                  <a:pt x="38" y="7"/>
                  <a:pt x="37" y="7"/>
                  <a:pt x="37" y="7"/>
                </a:cubicBezTo>
                <a:cubicBezTo>
                  <a:pt x="37" y="7"/>
                  <a:pt x="38" y="7"/>
                  <a:pt x="39" y="7"/>
                </a:cubicBezTo>
                <a:cubicBezTo>
                  <a:pt x="39" y="7"/>
                  <a:pt x="39" y="7"/>
                  <a:pt x="39" y="7"/>
                </a:cubicBezTo>
                <a:cubicBezTo>
                  <a:pt x="40" y="7"/>
                  <a:pt x="40" y="7"/>
                  <a:pt x="40" y="8"/>
                </a:cubicBezTo>
                <a:cubicBezTo>
                  <a:pt x="40" y="8"/>
                  <a:pt x="40" y="8"/>
                  <a:pt x="40" y="8"/>
                </a:cubicBezTo>
                <a:cubicBezTo>
                  <a:pt x="41" y="8"/>
                  <a:pt x="44" y="7"/>
                  <a:pt x="44" y="7"/>
                </a:cubicBezTo>
                <a:cubicBezTo>
                  <a:pt x="48" y="8"/>
                  <a:pt x="56" y="7"/>
                  <a:pt x="59" y="7"/>
                </a:cubicBezTo>
                <a:cubicBezTo>
                  <a:pt x="58" y="7"/>
                  <a:pt x="58" y="7"/>
                  <a:pt x="59" y="7"/>
                </a:cubicBezTo>
                <a:cubicBezTo>
                  <a:pt x="60" y="7"/>
                  <a:pt x="62" y="7"/>
                  <a:pt x="62" y="7"/>
                </a:cubicBezTo>
                <a:cubicBezTo>
                  <a:pt x="63" y="7"/>
                  <a:pt x="63" y="7"/>
                  <a:pt x="65" y="7"/>
                </a:cubicBezTo>
                <a:cubicBezTo>
                  <a:pt x="66" y="7"/>
                  <a:pt x="66" y="7"/>
                  <a:pt x="65" y="7"/>
                </a:cubicBezTo>
                <a:cubicBezTo>
                  <a:pt x="69" y="8"/>
                  <a:pt x="74" y="6"/>
                  <a:pt x="79" y="7"/>
                </a:cubicBezTo>
                <a:cubicBezTo>
                  <a:pt x="78" y="7"/>
                  <a:pt x="78" y="7"/>
                  <a:pt x="77" y="7"/>
                </a:cubicBezTo>
                <a:cubicBezTo>
                  <a:pt x="81" y="7"/>
                  <a:pt x="84" y="7"/>
                  <a:pt x="87" y="6"/>
                </a:cubicBezTo>
                <a:cubicBezTo>
                  <a:pt x="87" y="6"/>
                  <a:pt x="87" y="7"/>
                  <a:pt x="86" y="7"/>
                </a:cubicBezTo>
                <a:cubicBezTo>
                  <a:pt x="89" y="7"/>
                  <a:pt x="91" y="7"/>
                  <a:pt x="93" y="6"/>
                </a:cubicBezTo>
                <a:cubicBezTo>
                  <a:pt x="91" y="6"/>
                  <a:pt x="92" y="6"/>
                  <a:pt x="91" y="6"/>
                </a:cubicBezTo>
                <a:cubicBezTo>
                  <a:pt x="90" y="6"/>
                  <a:pt x="93" y="5"/>
                  <a:pt x="94" y="6"/>
                </a:cubicBezTo>
                <a:cubicBezTo>
                  <a:pt x="94" y="6"/>
                  <a:pt x="94" y="6"/>
                  <a:pt x="94" y="6"/>
                </a:cubicBezTo>
                <a:cubicBezTo>
                  <a:pt x="97" y="6"/>
                  <a:pt x="97" y="5"/>
                  <a:pt x="99" y="5"/>
                </a:cubicBezTo>
                <a:cubicBezTo>
                  <a:pt x="101" y="6"/>
                  <a:pt x="98" y="6"/>
                  <a:pt x="99" y="6"/>
                </a:cubicBezTo>
                <a:cubicBezTo>
                  <a:pt x="99" y="7"/>
                  <a:pt x="104" y="6"/>
                  <a:pt x="105" y="7"/>
                </a:cubicBezTo>
                <a:cubicBezTo>
                  <a:pt x="105" y="6"/>
                  <a:pt x="106" y="6"/>
                  <a:pt x="106" y="6"/>
                </a:cubicBezTo>
                <a:cubicBezTo>
                  <a:pt x="108" y="6"/>
                  <a:pt x="107" y="6"/>
                  <a:pt x="108" y="6"/>
                </a:cubicBezTo>
                <a:cubicBezTo>
                  <a:pt x="113" y="5"/>
                  <a:pt x="113" y="5"/>
                  <a:pt x="113" y="5"/>
                </a:cubicBezTo>
                <a:cubicBezTo>
                  <a:pt x="113" y="5"/>
                  <a:pt x="115" y="6"/>
                  <a:pt x="114" y="6"/>
                </a:cubicBezTo>
                <a:cubicBezTo>
                  <a:pt x="117" y="6"/>
                  <a:pt x="120" y="5"/>
                  <a:pt x="122" y="4"/>
                </a:cubicBezTo>
                <a:cubicBezTo>
                  <a:pt x="123" y="4"/>
                  <a:pt x="127" y="4"/>
                  <a:pt x="129" y="4"/>
                </a:cubicBezTo>
                <a:cubicBezTo>
                  <a:pt x="129" y="4"/>
                  <a:pt x="127" y="4"/>
                  <a:pt x="127" y="4"/>
                </a:cubicBezTo>
                <a:cubicBezTo>
                  <a:pt x="129" y="5"/>
                  <a:pt x="129" y="5"/>
                  <a:pt x="129" y="5"/>
                </a:cubicBezTo>
                <a:cubicBezTo>
                  <a:pt x="126" y="5"/>
                  <a:pt x="129" y="6"/>
                  <a:pt x="128" y="6"/>
                </a:cubicBezTo>
                <a:cubicBezTo>
                  <a:pt x="130" y="6"/>
                  <a:pt x="135" y="6"/>
                  <a:pt x="138" y="6"/>
                </a:cubicBezTo>
                <a:cubicBezTo>
                  <a:pt x="136" y="5"/>
                  <a:pt x="143" y="6"/>
                  <a:pt x="142" y="5"/>
                </a:cubicBezTo>
                <a:cubicBezTo>
                  <a:pt x="146" y="5"/>
                  <a:pt x="144" y="6"/>
                  <a:pt x="146" y="6"/>
                </a:cubicBezTo>
                <a:cubicBezTo>
                  <a:pt x="150" y="5"/>
                  <a:pt x="153" y="6"/>
                  <a:pt x="157" y="6"/>
                </a:cubicBezTo>
                <a:cubicBezTo>
                  <a:pt x="157" y="6"/>
                  <a:pt x="157" y="6"/>
                  <a:pt x="157" y="6"/>
                </a:cubicBezTo>
                <a:cubicBezTo>
                  <a:pt x="160" y="5"/>
                  <a:pt x="165" y="6"/>
                  <a:pt x="168" y="5"/>
                </a:cubicBezTo>
                <a:cubicBezTo>
                  <a:pt x="168" y="5"/>
                  <a:pt x="168" y="5"/>
                  <a:pt x="168" y="5"/>
                </a:cubicBezTo>
                <a:cubicBezTo>
                  <a:pt x="171" y="6"/>
                  <a:pt x="168" y="4"/>
                  <a:pt x="172" y="5"/>
                </a:cubicBezTo>
                <a:cubicBezTo>
                  <a:pt x="171" y="5"/>
                  <a:pt x="171" y="5"/>
                  <a:pt x="171" y="5"/>
                </a:cubicBezTo>
                <a:cubicBezTo>
                  <a:pt x="174" y="5"/>
                  <a:pt x="176" y="6"/>
                  <a:pt x="179" y="5"/>
                </a:cubicBezTo>
                <a:cubicBezTo>
                  <a:pt x="179" y="5"/>
                  <a:pt x="178" y="5"/>
                  <a:pt x="178" y="5"/>
                </a:cubicBezTo>
                <a:cubicBezTo>
                  <a:pt x="181" y="5"/>
                  <a:pt x="183" y="5"/>
                  <a:pt x="186" y="5"/>
                </a:cubicBezTo>
                <a:cubicBezTo>
                  <a:pt x="186" y="5"/>
                  <a:pt x="186" y="5"/>
                  <a:pt x="185" y="5"/>
                </a:cubicBezTo>
                <a:cubicBezTo>
                  <a:pt x="187" y="6"/>
                  <a:pt x="187" y="5"/>
                  <a:pt x="190" y="5"/>
                </a:cubicBezTo>
                <a:cubicBezTo>
                  <a:pt x="190" y="5"/>
                  <a:pt x="192" y="5"/>
                  <a:pt x="191" y="5"/>
                </a:cubicBezTo>
                <a:cubicBezTo>
                  <a:pt x="192" y="5"/>
                  <a:pt x="196" y="5"/>
                  <a:pt x="197" y="5"/>
                </a:cubicBezTo>
                <a:cubicBezTo>
                  <a:pt x="198" y="5"/>
                  <a:pt x="199" y="5"/>
                  <a:pt x="200" y="5"/>
                </a:cubicBezTo>
                <a:cubicBezTo>
                  <a:pt x="213" y="5"/>
                  <a:pt x="226" y="6"/>
                  <a:pt x="239" y="5"/>
                </a:cubicBezTo>
                <a:cubicBezTo>
                  <a:pt x="241" y="6"/>
                  <a:pt x="236" y="5"/>
                  <a:pt x="237" y="6"/>
                </a:cubicBezTo>
                <a:cubicBezTo>
                  <a:pt x="237" y="5"/>
                  <a:pt x="239" y="6"/>
                  <a:pt x="243" y="6"/>
                </a:cubicBezTo>
                <a:cubicBezTo>
                  <a:pt x="243" y="6"/>
                  <a:pt x="243" y="6"/>
                  <a:pt x="243" y="6"/>
                </a:cubicBezTo>
                <a:cubicBezTo>
                  <a:pt x="245" y="5"/>
                  <a:pt x="246" y="6"/>
                  <a:pt x="248" y="6"/>
                </a:cubicBezTo>
                <a:cubicBezTo>
                  <a:pt x="248" y="6"/>
                  <a:pt x="248" y="6"/>
                  <a:pt x="248" y="6"/>
                </a:cubicBezTo>
                <a:cubicBezTo>
                  <a:pt x="250" y="5"/>
                  <a:pt x="252" y="7"/>
                  <a:pt x="253" y="6"/>
                </a:cubicBezTo>
                <a:cubicBezTo>
                  <a:pt x="254" y="6"/>
                  <a:pt x="254" y="6"/>
                  <a:pt x="254" y="6"/>
                </a:cubicBezTo>
                <a:cubicBezTo>
                  <a:pt x="256" y="5"/>
                  <a:pt x="257" y="6"/>
                  <a:pt x="260" y="6"/>
                </a:cubicBezTo>
                <a:cubicBezTo>
                  <a:pt x="259" y="6"/>
                  <a:pt x="259" y="6"/>
                  <a:pt x="259" y="6"/>
                </a:cubicBezTo>
                <a:cubicBezTo>
                  <a:pt x="262" y="6"/>
                  <a:pt x="266" y="5"/>
                  <a:pt x="267" y="6"/>
                </a:cubicBezTo>
                <a:cubicBezTo>
                  <a:pt x="270" y="5"/>
                  <a:pt x="273" y="5"/>
                  <a:pt x="273" y="5"/>
                </a:cubicBezTo>
                <a:cubicBezTo>
                  <a:pt x="274" y="5"/>
                  <a:pt x="273" y="5"/>
                  <a:pt x="273" y="5"/>
                </a:cubicBezTo>
                <a:cubicBezTo>
                  <a:pt x="283" y="5"/>
                  <a:pt x="294" y="5"/>
                  <a:pt x="303" y="4"/>
                </a:cubicBezTo>
                <a:cubicBezTo>
                  <a:pt x="303" y="5"/>
                  <a:pt x="303" y="5"/>
                  <a:pt x="302" y="5"/>
                </a:cubicBezTo>
                <a:cubicBezTo>
                  <a:pt x="310" y="4"/>
                  <a:pt x="303" y="14"/>
                  <a:pt x="307" y="17"/>
                </a:cubicBezTo>
                <a:cubicBezTo>
                  <a:pt x="307" y="18"/>
                  <a:pt x="307" y="18"/>
                  <a:pt x="307" y="18"/>
                </a:cubicBezTo>
                <a:cubicBezTo>
                  <a:pt x="307" y="20"/>
                  <a:pt x="307" y="20"/>
                  <a:pt x="306" y="21"/>
                </a:cubicBezTo>
                <a:cubicBezTo>
                  <a:pt x="307" y="22"/>
                  <a:pt x="306" y="26"/>
                  <a:pt x="307" y="26"/>
                </a:cubicBezTo>
                <a:cubicBezTo>
                  <a:pt x="307" y="27"/>
                  <a:pt x="307" y="26"/>
                  <a:pt x="306" y="26"/>
                </a:cubicBezTo>
                <a:cubicBezTo>
                  <a:pt x="306" y="28"/>
                  <a:pt x="307" y="31"/>
                  <a:pt x="307" y="34"/>
                </a:cubicBezTo>
                <a:cubicBezTo>
                  <a:pt x="307" y="33"/>
                  <a:pt x="307" y="33"/>
                  <a:pt x="307" y="33"/>
                </a:cubicBezTo>
                <a:cubicBezTo>
                  <a:pt x="306" y="46"/>
                  <a:pt x="305" y="62"/>
                  <a:pt x="306" y="72"/>
                </a:cubicBezTo>
                <a:cubicBezTo>
                  <a:pt x="307" y="75"/>
                  <a:pt x="305" y="73"/>
                  <a:pt x="306" y="75"/>
                </a:cubicBezTo>
                <a:cubicBezTo>
                  <a:pt x="307" y="85"/>
                  <a:pt x="305" y="98"/>
                  <a:pt x="307" y="108"/>
                </a:cubicBezTo>
                <a:cubicBezTo>
                  <a:pt x="307" y="115"/>
                  <a:pt x="309" y="118"/>
                  <a:pt x="309" y="118"/>
                </a:cubicBezTo>
                <a:cubicBezTo>
                  <a:pt x="308" y="99"/>
                  <a:pt x="309" y="83"/>
                  <a:pt x="310" y="65"/>
                </a:cubicBezTo>
                <a:cubicBezTo>
                  <a:pt x="310" y="59"/>
                  <a:pt x="310" y="51"/>
                  <a:pt x="310" y="45"/>
                </a:cubicBezTo>
                <a:cubicBezTo>
                  <a:pt x="310" y="33"/>
                  <a:pt x="310" y="21"/>
                  <a:pt x="311" y="9"/>
                </a:cubicBezTo>
                <a:cubicBezTo>
                  <a:pt x="311" y="7"/>
                  <a:pt x="311" y="7"/>
                  <a:pt x="311" y="7"/>
                </a:cubicBezTo>
                <a:cubicBezTo>
                  <a:pt x="311" y="6"/>
                  <a:pt x="311" y="6"/>
                  <a:pt x="311" y="6"/>
                </a:cubicBezTo>
                <a:cubicBezTo>
                  <a:pt x="311" y="5"/>
                  <a:pt x="311" y="5"/>
                  <a:pt x="311" y="5"/>
                </a:cubicBezTo>
                <a:cubicBezTo>
                  <a:pt x="311" y="5"/>
                  <a:pt x="311" y="5"/>
                  <a:pt x="311" y="5"/>
                </a:cubicBezTo>
                <a:cubicBezTo>
                  <a:pt x="311" y="5"/>
                  <a:pt x="311" y="5"/>
                  <a:pt x="311" y="5"/>
                </a:cubicBezTo>
                <a:cubicBezTo>
                  <a:pt x="311" y="5"/>
                  <a:pt x="311" y="5"/>
                  <a:pt x="311" y="5"/>
                </a:cubicBezTo>
                <a:cubicBezTo>
                  <a:pt x="311" y="5"/>
                  <a:pt x="311" y="5"/>
                  <a:pt x="311" y="5"/>
                </a:cubicBezTo>
                <a:cubicBezTo>
                  <a:pt x="309" y="3"/>
                  <a:pt x="316" y="10"/>
                  <a:pt x="306" y="0"/>
                </a:cubicBezTo>
                <a:close/>
              </a:path>
            </a:pathLst>
          </a:custGeom>
          <a:solidFill>
            <a:srgbClr val="442A58"/>
          </a:solidFill>
          <a:ln w="9525">
            <a:noFill/>
            <a:round/>
            <a:headEnd/>
            <a:tailEnd/>
          </a:ln>
        </p:spPr>
        <p:txBody>
          <a:bodyPr vert="horz" wrap="square" lIns="27000" tIns="27000" rIns="27000" bIns="27000" numCol="1" anchor="ctr" anchorCtr="1" compatLnSpc="1">
            <a:prstTxWarp prst="textNoShape">
              <a:avLst/>
            </a:prstTxWarp>
          </a:bodyPr>
          <a:lstStyle/>
          <a:p>
            <a:pPr eaLnBrk="1" fontAlgn="auto" hangingPunct="1">
              <a:spcBef>
                <a:spcPts val="0"/>
              </a:spcBef>
              <a:spcAft>
                <a:spcPts val="0"/>
              </a:spcAft>
            </a:pPr>
            <a:endParaRPr lang="pl-PL" sz="900" b="1" u="sng" dirty="0">
              <a:solidFill>
                <a:prstClr val="black"/>
              </a:solidFill>
              <a:latin typeface="Segoe Print" pitchFamily="2" charset="0"/>
              <a:cs typeface="+mn-cs"/>
            </a:endParaRPr>
          </a:p>
        </p:txBody>
      </p:sp>
    </p:spTree>
    <p:extLst>
      <p:ext uri="{BB962C8B-B14F-4D97-AF65-F5344CB8AC3E}">
        <p14:creationId xmlns:p14="http://schemas.microsoft.com/office/powerpoint/2010/main" val="280114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solidFill>
                  <a:srgbClr val="714989"/>
                </a:solidFill>
              </a:defRPr>
            </a:lvl1pPr>
          </a:lstStyle>
          <a:p>
            <a:r>
              <a:rPr lang="pl-PL" dirty="0"/>
              <a:t>Kliknij, aby edytować styl</a:t>
            </a:r>
          </a:p>
        </p:txBody>
      </p:sp>
      <p:sp>
        <p:nvSpPr>
          <p:cNvPr id="3" name="Symbol zastępczy zawartości 2"/>
          <p:cNvSpPr>
            <a:spLocks noGrp="1"/>
          </p:cNvSpPr>
          <p:nvPr>
            <p:ph idx="1"/>
          </p:nvPr>
        </p:nvSpPr>
        <p:spPr/>
        <p:txBody>
          <a:bodyPr/>
          <a:lstStyle>
            <a:lvl1pPr marL="257175" indent="-257175">
              <a:buClr>
                <a:srgbClr val="7030A0"/>
              </a:buClr>
              <a:buFontTx/>
              <a:buBlip>
                <a:blip r:embed="rId2"/>
              </a:buBlip>
              <a:defRPr>
                <a:latin typeface="+mn-lt"/>
              </a:defRPr>
            </a:lvl1pPr>
            <a:lvl2pPr marL="557213" indent="-214313">
              <a:buClr>
                <a:srgbClr val="7030A0"/>
              </a:buClr>
              <a:buFont typeface="Wingdings" panose="05000000000000000000" pitchFamily="2" charset="2"/>
              <a:buChar char="§"/>
              <a:defRPr>
                <a:latin typeface="+mn-lt"/>
              </a:defRPr>
            </a:lvl2pPr>
            <a:lvl3pPr>
              <a:defRPr>
                <a:latin typeface="+mn-lt"/>
              </a:defRPr>
            </a:lvl3pPr>
            <a:lvl4pPr>
              <a:defRPr>
                <a:latin typeface="+mn-lt"/>
              </a:defRPr>
            </a:lvl4pPr>
            <a:lvl5pPr>
              <a:defRPr>
                <a:latin typeface="+mn-l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4093578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Kliknij, aby edytować styl</a:t>
            </a:r>
          </a:p>
        </p:txBody>
      </p:sp>
      <p:sp>
        <p:nvSpPr>
          <p:cNvPr id="3" name="Symbol zastępczy zawartości 2"/>
          <p:cNvSpPr>
            <a:spLocks noGrp="1"/>
          </p:cNvSpPr>
          <p:nvPr>
            <p:ph sz="half" idx="1"/>
          </p:nvPr>
        </p:nvSpPr>
        <p:spPr>
          <a:xfrm>
            <a:off x="457200" y="1600202"/>
            <a:ext cx="4038600" cy="4525963"/>
          </a:xfrm>
        </p:spPr>
        <p:txBody>
          <a:bodyPr/>
          <a:lstStyle>
            <a:lvl1pPr>
              <a:defRPr sz="2100">
                <a:latin typeface="+mn-lt"/>
              </a:defRPr>
            </a:lvl1pPr>
            <a:lvl2pPr>
              <a:defRPr sz="1800">
                <a:latin typeface="+mn-lt"/>
              </a:defRPr>
            </a:lvl2pPr>
            <a:lvl3pPr>
              <a:defRPr sz="1500">
                <a:latin typeface="+mn-lt"/>
              </a:defRPr>
            </a:lvl3pPr>
            <a:lvl4pPr>
              <a:defRPr sz="1350">
                <a:latin typeface="+mn-lt"/>
              </a:defRPr>
            </a:lvl4pPr>
            <a:lvl5pPr>
              <a:defRPr sz="1350">
                <a:latin typeface="+mn-lt"/>
              </a:defRPr>
            </a:lvl5pPr>
            <a:lvl6pPr>
              <a:defRPr sz="1350"/>
            </a:lvl6pPr>
            <a:lvl7pPr>
              <a:defRPr sz="1350"/>
            </a:lvl7pPr>
            <a:lvl8pPr>
              <a:defRPr sz="1350"/>
            </a:lvl8pPr>
            <a:lvl9pPr>
              <a:defRPr sz="135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Symbol zastępczy zawartości 3"/>
          <p:cNvSpPr>
            <a:spLocks noGrp="1"/>
          </p:cNvSpPr>
          <p:nvPr>
            <p:ph sz="half" idx="2"/>
          </p:nvPr>
        </p:nvSpPr>
        <p:spPr>
          <a:xfrm>
            <a:off x="4648200" y="1600202"/>
            <a:ext cx="4038600" cy="4525963"/>
          </a:xfrm>
        </p:spPr>
        <p:txBody>
          <a:bodyPr/>
          <a:lstStyle>
            <a:lvl1pPr>
              <a:defRPr sz="2100">
                <a:latin typeface="+mn-lt"/>
              </a:defRPr>
            </a:lvl1pPr>
            <a:lvl2pPr>
              <a:defRPr sz="1800">
                <a:latin typeface="+mn-lt"/>
              </a:defRPr>
            </a:lvl2pPr>
            <a:lvl3pPr>
              <a:defRPr sz="1500">
                <a:latin typeface="+mn-lt"/>
              </a:defRPr>
            </a:lvl3pPr>
            <a:lvl4pPr>
              <a:defRPr sz="1350">
                <a:latin typeface="+mn-lt"/>
              </a:defRPr>
            </a:lvl4pPr>
            <a:lvl5pPr>
              <a:defRPr sz="1350">
                <a:latin typeface="+mn-lt"/>
              </a:defRPr>
            </a:lvl5pPr>
            <a:lvl6pPr>
              <a:defRPr sz="1350"/>
            </a:lvl6pPr>
            <a:lvl7pPr>
              <a:defRPr sz="1350"/>
            </a:lvl7pPr>
            <a:lvl8pPr>
              <a:defRPr sz="1350"/>
            </a:lvl8pPr>
            <a:lvl9pPr>
              <a:defRPr sz="135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1038395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18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dirty="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1800">
                <a:latin typeface="+mn-lt"/>
              </a:defRPr>
            </a:lvl1pPr>
            <a:lvl2pPr>
              <a:defRPr sz="1500">
                <a:latin typeface="+mn-lt"/>
              </a:defRPr>
            </a:lvl2pPr>
            <a:lvl3pPr>
              <a:defRPr sz="1350">
                <a:latin typeface="+mn-lt"/>
              </a:defRPr>
            </a:lvl3pPr>
            <a:lvl4pPr>
              <a:defRPr sz="1200">
                <a:latin typeface="+mn-lt"/>
              </a:defRPr>
            </a:lvl4pPr>
            <a:lvl5pPr>
              <a:defRPr sz="1200">
                <a:latin typeface="+mn-lt"/>
              </a:defRPr>
            </a:lvl5pPr>
            <a:lvl6pPr>
              <a:defRPr sz="1200"/>
            </a:lvl6pPr>
            <a:lvl7pPr>
              <a:defRPr sz="1200"/>
            </a:lvl7pPr>
            <a:lvl8pPr>
              <a:defRPr sz="1200"/>
            </a:lvl8pPr>
            <a:lvl9pPr>
              <a:defRPr sz="120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Symbol zastępczy tekstu 4"/>
          <p:cNvSpPr>
            <a:spLocks noGrp="1"/>
          </p:cNvSpPr>
          <p:nvPr>
            <p:ph type="body" sz="quarter" idx="3"/>
          </p:nvPr>
        </p:nvSpPr>
        <p:spPr>
          <a:xfrm>
            <a:off x="4645026" y="1535113"/>
            <a:ext cx="4041775" cy="639762"/>
          </a:xfrm>
        </p:spPr>
        <p:txBody>
          <a:bodyPr anchor="b"/>
          <a:lstStyle>
            <a:lvl1pPr marL="0" indent="0">
              <a:buNone/>
              <a:defRPr sz="18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dirty="0"/>
              <a:t>Kliknij, aby edytować style wzorca tekstu</a:t>
            </a:r>
          </a:p>
        </p:txBody>
      </p:sp>
      <p:sp>
        <p:nvSpPr>
          <p:cNvPr id="6" name="Symbol zastępczy zawartości 5"/>
          <p:cNvSpPr>
            <a:spLocks noGrp="1"/>
          </p:cNvSpPr>
          <p:nvPr>
            <p:ph sz="quarter" idx="4"/>
          </p:nvPr>
        </p:nvSpPr>
        <p:spPr>
          <a:xfrm>
            <a:off x="4645026" y="2174875"/>
            <a:ext cx="4041775" cy="3951288"/>
          </a:xfrm>
        </p:spPr>
        <p:txBody>
          <a:bodyPr/>
          <a:lstStyle>
            <a:lvl1pPr>
              <a:defRPr sz="1800">
                <a:latin typeface="+mn-lt"/>
              </a:defRPr>
            </a:lvl1pPr>
            <a:lvl2pPr>
              <a:defRPr sz="1500">
                <a:latin typeface="+mn-lt"/>
              </a:defRPr>
            </a:lvl2pPr>
            <a:lvl3pPr>
              <a:defRPr sz="1350">
                <a:latin typeface="+mn-lt"/>
              </a:defRPr>
            </a:lvl3pPr>
            <a:lvl4pPr>
              <a:defRPr sz="1200">
                <a:latin typeface="+mn-lt"/>
              </a:defRPr>
            </a:lvl4pPr>
            <a:lvl5pPr>
              <a:defRPr sz="1200">
                <a:latin typeface="+mn-lt"/>
              </a:defRPr>
            </a:lvl5pPr>
            <a:lvl6pPr>
              <a:defRPr sz="1200"/>
            </a:lvl6pPr>
            <a:lvl7pPr>
              <a:defRPr sz="1200"/>
            </a:lvl7pPr>
            <a:lvl8pPr>
              <a:defRPr sz="1200"/>
            </a:lvl8pPr>
            <a:lvl9pPr>
              <a:defRPr sz="120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3519298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3336445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09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1" y="273050"/>
            <a:ext cx="3008313" cy="1162050"/>
          </a:xfrm>
        </p:spPr>
        <p:txBody>
          <a:bodyPr anchor="b"/>
          <a:lstStyle>
            <a:lvl1pPr algn="l">
              <a:defRPr sz="1500" b="1"/>
            </a:lvl1pPr>
          </a:lstStyle>
          <a:p>
            <a:r>
              <a:rPr lang="pl-PL" dirty="0"/>
              <a:t>Kliknij, aby edytować styl</a:t>
            </a:r>
          </a:p>
        </p:txBody>
      </p:sp>
      <p:sp>
        <p:nvSpPr>
          <p:cNvPr id="3" name="Symbol zastępczy zawartości 2"/>
          <p:cNvSpPr>
            <a:spLocks noGrp="1"/>
          </p:cNvSpPr>
          <p:nvPr>
            <p:ph idx="1"/>
          </p:nvPr>
        </p:nvSpPr>
        <p:spPr>
          <a:xfrm>
            <a:off x="3575050" y="273052"/>
            <a:ext cx="5111750" cy="5853113"/>
          </a:xfrm>
        </p:spPr>
        <p:txBody>
          <a:bodyPr/>
          <a:lstStyle>
            <a:lvl1pPr>
              <a:defRPr sz="2400">
                <a:latin typeface="+mn-lt"/>
              </a:defRPr>
            </a:lvl1pPr>
            <a:lvl2pPr>
              <a:defRPr sz="2100">
                <a:latin typeface="+mn-lt"/>
              </a:defRPr>
            </a:lvl2pPr>
            <a:lvl3pPr>
              <a:defRPr sz="1800">
                <a:latin typeface="+mn-lt"/>
              </a:defRPr>
            </a:lvl3pPr>
            <a:lvl4pPr>
              <a:defRPr sz="1500">
                <a:latin typeface="+mn-lt"/>
              </a:defRPr>
            </a:lvl4pPr>
            <a:lvl5pPr>
              <a:defRPr sz="1500">
                <a:latin typeface="+mn-lt"/>
              </a:defRPr>
            </a:lvl5pPr>
            <a:lvl6pPr>
              <a:defRPr sz="1500"/>
            </a:lvl6pPr>
            <a:lvl7pPr>
              <a:defRPr sz="1500"/>
            </a:lvl7pPr>
            <a:lvl8pPr>
              <a:defRPr sz="1500"/>
            </a:lvl8pPr>
            <a:lvl9pPr>
              <a:defRPr sz="150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Symbol zastępczy tekstu 3"/>
          <p:cNvSpPr>
            <a:spLocks noGrp="1"/>
          </p:cNvSpPr>
          <p:nvPr>
            <p:ph type="body" sz="half" idx="2"/>
          </p:nvPr>
        </p:nvSpPr>
        <p:spPr>
          <a:xfrm>
            <a:off x="457201" y="1435102"/>
            <a:ext cx="3008313" cy="4691063"/>
          </a:xfrm>
        </p:spPr>
        <p:txBody>
          <a:bodyPr/>
          <a:lstStyle>
            <a:lvl1pPr marL="0" indent="0">
              <a:buNone/>
              <a:defRPr sz="1050">
                <a:latin typeface="+mn-l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dirty="0"/>
              <a:t>Kliknij, aby edytować style wzorca tekstu</a:t>
            </a:r>
          </a:p>
        </p:txBody>
      </p:sp>
    </p:spTree>
    <p:extLst>
      <p:ext uri="{BB962C8B-B14F-4D97-AF65-F5344CB8AC3E}">
        <p14:creationId xmlns:p14="http://schemas.microsoft.com/office/powerpoint/2010/main" val="346536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17" cstate="print"/>
          <a:srcRect/>
          <a:stretch>
            <a:fillRect/>
          </a:stretch>
        </p:blipFill>
        <p:spPr bwMode="auto">
          <a:xfrm>
            <a:off x="-20050" y="-21478"/>
            <a:ext cx="9164082" cy="6879502"/>
          </a:xfrm>
          <a:prstGeom prst="rect">
            <a:avLst/>
          </a:prstGeom>
          <a:noFill/>
          <a:ln w="9525">
            <a:noFill/>
            <a:miter lim="800000"/>
            <a:headEnd/>
            <a:tailEnd/>
          </a:ln>
        </p:spPr>
      </p:pic>
      <p:sp>
        <p:nvSpPr>
          <p:cNvPr id="2" name="Symbol zastępczy tytułu 1"/>
          <p:cNvSpPr>
            <a:spLocks noGrp="1"/>
          </p:cNvSpPr>
          <p:nvPr>
            <p:ph type="title"/>
          </p:nvPr>
        </p:nvSpPr>
        <p:spPr>
          <a:xfrm>
            <a:off x="251520" y="71414"/>
            <a:ext cx="8640960" cy="928694"/>
          </a:xfrm>
          <a:prstGeom prst="rect">
            <a:avLst/>
          </a:prstGeom>
        </p:spPr>
        <p:txBody>
          <a:bodyPr vert="horz" lIns="91440" tIns="45720" rIns="91440" bIns="45720" rtlCol="0" anchor="ctr">
            <a:normAutofit/>
          </a:bodyPr>
          <a:lstStyle/>
          <a:p>
            <a:r>
              <a:rPr lang="pl-PL" dirty="0"/>
              <a:t>Kliknij, aby edytować styl</a:t>
            </a:r>
          </a:p>
        </p:txBody>
      </p:sp>
      <p:sp>
        <p:nvSpPr>
          <p:cNvPr id="3" name="Symbol zastępczy tekstu 2" hidden="1"/>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Rectangle 4"/>
          <p:cNvSpPr/>
          <p:nvPr/>
        </p:nvSpPr>
        <p:spPr>
          <a:xfrm>
            <a:off x="-20050" y="-21478"/>
            <a:ext cx="9164082" cy="104605"/>
          </a:xfrm>
          <a:prstGeom prst="rect">
            <a:avLst/>
          </a:prstGeom>
          <a:gradFill flip="none" rotWithShape="1">
            <a:gsLst>
              <a:gs pos="0">
                <a:srgbClr val="442A58"/>
              </a:gs>
              <a:gs pos="17000">
                <a:srgbClr val="714989"/>
              </a:gs>
              <a:gs pos="100000">
                <a:srgbClr val="BA97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10E8E5FE-2A43-44D3-A041-0E235A90849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713406" y="6387427"/>
            <a:ext cx="1430594" cy="470573"/>
          </a:xfrm>
          <a:prstGeom prst="rect">
            <a:avLst/>
          </a:prstGeom>
        </p:spPr>
      </p:pic>
    </p:spTree>
    <p:extLst>
      <p:ext uri="{BB962C8B-B14F-4D97-AF65-F5344CB8AC3E}">
        <p14:creationId xmlns:p14="http://schemas.microsoft.com/office/powerpoint/2010/main" val="41334492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defTabSz="685800" rtl="0" eaLnBrk="1" latinLnBrk="0" hangingPunct="1">
        <a:spcBef>
          <a:spcPct val="0"/>
        </a:spcBef>
        <a:buNone/>
        <a:defRPr lang="pl-PL" sz="2700" b="1" kern="1200" dirty="0">
          <a:solidFill>
            <a:srgbClr val="714989"/>
          </a:solidFill>
          <a:latin typeface="+mj-lt"/>
          <a:ea typeface="+mj-ea"/>
          <a:cs typeface="Arial" pitchFamily="34" charset="0"/>
        </a:defRPr>
      </a:lvl1pPr>
    </p:titleStyle>
    <p:bodyStyle>
      <a:lvl1pPr marL="257175" indent="-257175" algn="l" defTabSz="685800" rtl="0" eaLnBrk="1" latinLnBrk="0" hangingPunct="1">
        <a:spcBef>
          <a:spcPct val="20000"/>
        </a:spcBef>
        <a:buClr>
          <a:srgbClr val="F0A000"/>
        </a:buClr>
        <a:buFont typeface="Arial" pitchFamily="34" charset="0"/>
        <a:buChar char="•"/>
        <a:defRPr sz="2100" kern="1200">
          <a:solidFill>
            <a:schemeClr val="tx1"/>
          </a:solidFill>
          <a:latin typeface="Arial" pitchFamily="34" charset="0"/>
          <a:ea typeface="+mn-ea"/>
          <a:cs typeface="Arial" pitchFamily="34" charset="0"/>
        </a:defRPr>
      </a:lvl1pPr>
      <a:lvl2pPr marL="557213" indent="-214313" algn="l" defTabSz="685800" rtl="0" eaLnBrk="1" latinLnBrk="0" hangingPunct="1">
        <a:spcBef>
          <a:spcPct val="20000"/>
        </a:spcBef>
        <a:buClr>
          <a:srgbClr val="0070C0"/>
        </a:buClr>
        <a:buFont typeface="Arial" pitchFamily="34" charset="0"/>
        <a:buChar char="•"/>
        <a:defRPr sz="1800" kern="1200">
          <a:solidFill>
            <a:schemeClr val="tx1"/>
          </a:solidFill>
          <a:latin typeface="Arial" pitchFamily="34" charset="0"/>
          <a:ea typeface="+mn-ea"/>
          <a:cs typeface="Arial" pitchFamily="34" charset="0"/>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jpeg"/><Relationship Id="rId1" Type="http://schemas.openxmlformats.org/officeDocument/2006/relationships/slideLayout" Target="../slideLayouts/slideLayout8.xml"/><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jpeg"/><Relationship Id="rId1" Type="http://schemas.openxmlformats.org/officeDocument/2006/relationships/slideLayout" Target="../slideLayouts/slideLayout8.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jpeg"/><Relationship Id="rId1" Type="http://schemas.openxmlformats.org/officeDocument/2006/relationships/slideLayout" Target="../slideLayouts/slideLayout8.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jpeg"/><Relationship Id="rId1" Type="http://schemas.openxmlformats.org/officeDocument/2006/relationships/slideLayout" Target="../slideLayouts/slideLayout8.xml"/><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6.jpeg"/><Relationship Id="rId1" Type="http://schemas.openxmlformats.org/officeDocument/2006/relationships/slideLayout" Target="../slideLayouts/slideLayout8.xml"/><Relationship Id="rId5" Type="http://schemas.openxmlformats.org/officeDocument/2006/relationships/image" Target="../media/image47.jpe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6.jpeg"/><Relationship Id="rId1" Type="http://schemas.openxmlformats.org/officeDocument/2006/relationships/slideLayout" Target="../slideLayouts/slideLayout8.xml"/><Relationship Id="rId5" Type="http://schemas.openxmlformats.org/officeDocument/2006/relationships/image" Target="../media/image47.jpe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xml"/><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hyperlink" Target="mailto:todd@Kanban.university" TargetMode="External"/><Relationship Id="rId7"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www.toddlittleweb.com/Downloads/books/StandBackAndDeliver.pdf" TargetMode="External"/><Relationship Id="rId5" Type="http://schemas.openxmlformats.org/officeDocument/2006/relationships/hyperlink" Target="http://www.linkedin.com/in/toddelittle/" TargetMode="External"/><Relationship Id="rId4" Type="http://schemas.openxmlformats.org/officeDocument/2006/relationships/hyperlink" Target="http://www.toddlittleweb.com/"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56312B-ED1B-418D-986F-4F75890D0DCD}"/>
              </a:ext>
            </a:extLst>
          </p:cNvPr>
          <p:cNvSpPr>
            <a:spLocks noGrp="1"/>
          </p:cNvSpPr>
          <p:nvPr>
            <p:ph type="title"/>
          </p:nvPr>
        </p:nvSpPr>
        <p:spPr>
          <a:xfrm>
            <a:off x="837853" y="3748368"/>
            <a:ext cx="3820308" cy="860677"/>
          </a:xfrm>
        </p:spPr>
        <p:txBody>
          <a:bodyPr>
            <a:normAutofit fontScale="90000"/>
          </a:bodyPr>
          <a:lstStyle/>
          <a:p>
            <a:pPr algn="ctr"/>
            <a:r>
              <a:rPr lang="en-US" sz="3000" dirty="0">
                <a:latin typeface="Arial" panose="020B0604020202020204" pitchFamily="34" charset="0"/>
              </a:rPr>
              <a:t>Discovering The Kanban Mindset</a:t>
            </a:r>
          </a:p>
        </p:txBody>
      </p:sp>
      <p:sp>
        <p:nvSpPr>
          <p:cNvPr id="9" name="Text Placeholder 8">
            <a:extLst>
              <a:ext uri="{FF2B5EF4-FFF2-40B4-BE49-F238E27FC236}">
                <a16:creationId xmlns:a16="http://schemas.microsoft.com/office/drawing/2014/main" id="{CDA20A52-FF95-4BA1-B741-FF8B97138BF5}"/>
              </a:ext>
            </a:extLst>
          </p:cNvPr>
          <p:cNvSpPr>
            <a:spLocks noGrp="1"/>
          </p:cNvSpPr>
          <p:nvPr>
            <p:ph type="body" sz="half" idx="2"/>
          </p:nvPr>
        </p:nvSpPr>
        <p:spPr>
          <a:xfrm>
            <a:off x="365761" y="5406719"/>
            <a:ext cx="5001576" cy="804862"/>
          </a:xfrm>
        </p:spPr>
        <p:txBody>
          <a:bodyPr>
            <a:noAutofit/>
          </a:bodyPr>
          <a:lstStyle/>
          <a:p>
            <a:r>
              <a:rPr lang="en-US" sz="2000" dirty="0"/>
              <a:t>Todd Little, Chairman Kanban University</a:t>
            </a:r>
          </a:p>
        </p:txBody>
      </p:sp>
      <p:pic>
        <p:nvPicPr>
          <p:cNvPr id="5" name="Picture 4" descr="http://www.healthtechnica.com/blogsphere/wp-content/uploads/2010/10/brainm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7337" y="1306116"/>
            <a:ext cx="3662363"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madbricks.co/wp-content/uploads/2016/10/kanban-board-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1150" y="1914356"/>
            <a:ext cx="2162175" cy="10652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6F73D50-8184-41FB-B057-85F943FCA2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0716" y="754683"/>
            <a:ext cx="2994583" cy="2993685"/>
          </a:xfrm>
          <a:prstGeom prst="rect">
            <a:avLst/>
          </a:prstGeom>
        </p:spPr>
      </p:pic>
    </p:spTree>
    <p:extLst>
      <p:ext uri="{BB962C8B-B14F-4D97-AF65-F5344CB8AC3E}">
        <p14:creationId xmlns:p14="http://schemas.microsoft.com/office/powerpoint/2010/main" val="3313198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82534-93F1-4787-B3AD-2EAE945BAB2B}"/>
              </a:ext>
            </a:extLst>
          </p:cNvPr>
          <p:cNvSpPr>
            <a:spLocks noGrp="1"/>
          </p:cNvSpPr>
          <p:nvPr>
            <p:ph type="title"/>
          </p:nvPr>
        </p:nvSpPr>
        <p:spPr>
          <a:xfrm>
            <a:off x="85265" y="2544261"/>
            <a:ext cx="8640960" cy="696521"/>
          </a:xfrm>
        </p:spPr>
        <p:txBody>
          <a:bodyPr>
            <a:noAutofit/>
          </a:bodyPr>
          <a:lstStyle/>
          <a:p>
            <a:r>
              <a:rPr lang="en-US" sz="5400" dirty="0">
                <a:latin typeface="Arial" panose="020B0604020202020204" pitchFamily="34" charset="0"/>
              </a:rPr>
              <a:t>What is Kanban?</a:t>
            </a:r>
          </a:p>
        </p:txBody>
      </p:sp>
    </p:spTree>
    <p:extLst>
      <p:ext uri="{BB962C8B-B14F-4D97-AF65-F5344CB8AC3E}">
        <p14:creationId xmlns:p14="http://schemas.microsoft.com/office/powerpoint/2010/main" val="4294390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D967C1-E665-4E1E-94E2-FA095847DBF8}"/>
              </a:ext>
            </a:extLst>
          </p:cNvPr>
          <p:cNvGrpSpPr/>
          <p:nvPr/>
        </p:nvGrpSpPr>
        <p:grpSpPr>
          <a:xfrm>
            <a:off x="1718497" y="1837936"/>
            <a:ext cx="5633502" cy="3278591"/>
            <a:chOff x="2062729" y="2076508"/>
            <a:chExt cx="7511336" cy="4371455"/>
          </a:xfrm>
        </p:grpSpPr>
        <p:cxnSp>
          <p:nvCxnSpPr>
            <p:cNvPr id="4" name="Straight Connector 3">
              <a:extLst>
                <a:ext uri="{FF2B5EF4-FFF2-40B4-BE49-F238E27FC236}">
                  <a16:creationId xmlns:a16="http://schemas.microsoft.com/office/drawing/2014/main" id="{CD822E4C-A38C-41C0-8800-3998A9F1697E}"/>
                </a:ext>
              </a:extLst>
            </p:cNvPr>
            <p:cNvCxnSpPr/>
            <p:nvPr/>
          </p:nvCxnSpPr>
          <p:spPr>
            <a:xfrm rot="5400000">
              <a:off x="2081910" y="4254573"/>
              <a:ext cx="4357718" cy="1588"/>
            </a:xfrm>
            <a:prstGeom prst="line">
              <a:avLst/>
            </a:prstGeom>
            <a:ln w="38100" cmpd="sng">
              <a:solidFill>
                <a:srgbClr val="002060"/>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2D94773-6CE1-4DE1-9B06-E283B846DFE9}"/>
                </a:ext>
              </a:extLst>
            </p:cNvPr>
            <p:cNvCxnSpPr/>
            <p:nvPr/>
          </p:nvCxnSpPr>
          <p:spPr>
            <a:xfrm rot="5400000">
              <a:off x="5131006" y="4268310"/>
              <a:ext cx="4357718" cy="1588"/>
            </a:xfrm>
            <a:prstGeom prst="line">
              <a:avLst/>
            </a:prstGeom>
            <a:ln w="38100" cmpd="sng">
              <a:solidFill>
                <a:srgbClr val="002060"/>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97A8396-553E-4785-81DB-BFB93EB6D770}"/>
                </a:ext>
              </a:extLst>
            </p:cNvPr>
            <p:cNvSpPr/>
            <p:nvPr/>
          </p:nvSpPr>
          <p:spPr>
            <a:xfrm>
              <a:off x="2379849" y="287688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7" name="Rectangle 6">
              <a:extLst>
                <a:ext uri="{FF2B5EF4-FFF2-40B4-BE49-F238E27FC236}">
                  <a16:creationId xmlns:a16="http://schemas.microsoft.com/office/drawing/2014/main" id="{29CFBFCE-E3C1-4CDA-9353-05A82C71A3B1}"/>
                </a:ext>
              </a:extLst>
            </p:cNvPr>
            <p:cNvSpPr/>
            <p:nvPr/>
          </p:nvSpPr>
          <p:spPr>
            <a:xfrm>
              <a:off x="3022791" y="4091327"/>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8" name="Rectangle 7">
              <a:extLst>
                <a:ext uri="{FF2B5EF4-FFF2-40B4-BE49-F238E27FC236}">
                  <a16:creationId xmlns:a16="http://schemas.microsoft.com/office/drawing/2014/main" id="{10AC159E-7BB7-4B73-9CB7-80F1EBA5D3B3}"/>
                </a:ext>
              </a:extLst>
            </p:cNvPr>
            <p:cNvSpPr/>
            <p:nvPr/>
          </p:nvSpPr>
          <p:spPr>
            <a:xfrm>
              <a:off x="3022791" y="35198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9" name="Rectangle 8">
              <a:extLst>
                <a:ext uri="{FF2B5EF4-FFF2-40B4-BE49-F238E27FC236}">
                  <a16:creationId xmlns:a16="http://schemas.microsoft.com/office/drawing/2014/main" id="{7D715338-2BD5-441D-B67D-8F4B31CCC3BF}"/>
                </a:ext>
              </a:extLst>
            </p:cNvPr>
            <p:cNvSpPr/>
            <p:nvPr/>
          </p:nvSpPr>
          <p:spPr>
            <a:xfrm>
              <a:off x="3022791" y="280544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0" name="Rectangle 9">
              <a:extLst>
                <a:ext uri="{FF2B5EF4-FFF2-40B4-BE49-F238E27FC236}">
                  <a16:creationId xmlns:a16="http://schemas.microsoft.com/office/drawing/2014/main" id="{E2A18A6E-6E71-4220-B760-486857185323}"/>
                </a:ext>
              </a:extLst>
            </p:cNvPr>
            <p:cNvSpPr/>
            <p:nvPr/>
          </p:nvSpPr>
          <p:spPr>
            <a:xfrm>
              <a:off x="2379849" y="35198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1" name="Rectangle 10">
              <a:extLst>
                <a:ext uri="{FF2B5EF4-FFF2-40B4-BE49-F238E27FC236}">
                  <a16:creationId xmlns:a16="http://schemas.microsoft.com/office/drawing/2014/main" id="{FA2FD406-0294-4B63-9819-C0542244552D}"/>
                </a:ext>
              </a:extLst>
            </p:cNvPr>
            <p:cNvSpPr/>
            <p:nvPr/>
          </p:nvSpPr>
          <p:spPr>
            <a:xfrm>
              <a:off x="5308807" y="4091327"/>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2" name="Rectangle 11">
              <a:extLst>
                <a:ext uri="{FF2B5EF4-FFF2-40B4-BE49-F238E27FC236}">
                  <a16:creationId xmlns:a16="http://schemas.microsoft.com/office/drawing/2014/main" id="{753FB317-0317-41A6-9147-0DD839DF1D16}"/>
                </a:ext>
              </a:extLst>
            </p:cNvPr>
            <p:cNvSpPr/>
            <p:nvPr/>
          </p:nvSpPr>
          <p:spPr>
            <a:xfrm>
              <a:off x="5308807" y="35198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3" name="Rectangle 12">
              <a:extLst>
                <a:ext uri="{FF2B5EF4-FFF2-40B4-BE49-F238E27FC236}">
                  <a16:creationId xmlns:a16="http://schemas.microsoft.com/office/drawing/2014/main" id="{CFAF610C-3D38-41B5-B7A6-49CF8020F8E7}"/>
                </a:ext>
              </a:extLst>
            </p:cNvPr>
            <p:cNvSpPr/>
            <p:nvPr/>
          </p:nvSpPr>
          <p:spPr>
            <a:xfrm>
              <a:off x="5308807" y="287688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4" name="Rectangle 13">
              <a:extLst>
                <a:ext uri="{FF2B5EF4-FFF2-40B4-BE49-F238E27FC236}">
                  <a16:creationId xmlns:a16="http://schemas.microsoft.com/office/drawing/2014/main" id="{C78A1B99-E982-4DAE-9DCF-DF6E16294620}"/>
                </a:ext>
              </a:extLst>
            </p:cNvPr>
            <p:cNvSpPr/>
            <p:nvPr/>
          </p:nvSpPr>
          <p:spPr>
            <a:xfrm>
              <a:off x="6737567" y="287688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5" name="Rectangle 14">
              <a:extLst>
                <a:ext uri="{FF2B5EF4-FFF2-40B4-BE49-F238E27FC236}">
                  <a16:creationId xmlns:a16="http://schemas.microsoft.com/office/drawing/2014/main" id="{0E5AF44E-E04F-4C23-90AD-4D707652B6C8}"/>
                </a:ext>
              </a:extLst>
            </p:cNvPr>
            <p:cNvSpPr/>
            <p:nvPr/>
          </p:nvSpPr>
          <p:spPr>
            <a:xfrm>
              <a:off x="4525505" y="4412798"/>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6" name="Rectangle 15">
              <a:extLst>
                <a:ext uri="{FF2B5EF4-FFF2-40B4-BE49-F238E27FC236}">
                  <a16:creationId xmlns:a16="http://schemas.microsoft.com/office/drawing/2014/main" id="{9744EF27-7F13-425F-913C-E9078DA20B87}"/>
                </a:ext>
              </a:extLst>
            </p:cNvPr>
            <p:cNvSpPr/>
            <p:nvPr/>
          </p:nvSpPr>
          <p:spPr>
            <a:xfrm>
              <a:off x="8112917" y="3341228"/>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7" name="Rectangle 16">
              <a:extLst>
                <a:ext uri="{FF2B5EF4-FFF2-40B4-BE49-F238E27FC236}">
                  <a16:creationId xmlns:a16="http://schemas.microsoft.com/office/drawing/2014/main" id="{27424169-70CF-4CE7-B480-83E14640C6A6}"/>
                </a:ext>
              </a:extLst>
            </p:cNvPr>
            <p:cNvSpPr/>
            <p:nvPr/>
          </p:nvSpPr>
          <p:spPr>
            <a:xfrm>
              <a:off x="7639730" y="323407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8" name="Rectangle 17">
              <a:extLst>
                <a:ext uri="{FF2B5EF4-FFF2-40B4-BE49-F238E27FC236}">
                  <a16:creationId xmlns:a16="http://schemas.microsoft.com/office/drawing/2014/main" id="{1309F2EA-2D7D-47B0-A2CC-1E27678D0BB9}"/>
                </a:ext>
              </a:extLst>
            </p:cNvPr>
            <p:cNvSpPr/>
            <p:nvPr/>
          </p:nvSpPr>
          <p:spPr>
            <a:xfrm>
              <a:off x="8166327" y="287688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9" name="Rectangle 18">
              <a:extLst>
                <a:ext uri="{FF2B5EF4-FFF2-40B4-BE49-F238E27FC236}">
                  <a16:creationId xmlns:a16="http://schemas.microsoft.com/office/drawing/2014/main" id="{41B37834-3EE4-4D50-946E-2D2E64A5869F}"/>
                </a:ext>
              </a:extLst>
            </p:cNvPr>
            <p:cNvSpPr/>
            <p:nvPr/>
          </p:nvSpPr>
          <p:spPr>
            <a:xfrm>
              <a:off x="2379849" y="3305509"/>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0" name="Rectangle 19">
              <a:extLst>
                <a:ext uri="{FF2B5EF4-FFF2-40B4-BE49-F238E27FC236}">
                  <a16:creationId xmlns:a16="http://schemas.microsoft.com/office/drawing/2014/main" id="{7A055FB3-5D66-4FA4-8092-A09F668EF6D4}"/>
                </a:ext>
              </a:extLst>
            </p:cNvPr>
            <p:cNvSpPr/>
            <p:nvPr/>
          </p:nvSpPr>
          <p:spPr>
            <a:xfrm>
              <a:off x="2379849" y="394845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1" name="Rectangle 20">
              <a:extLst>
                <a:ext uri="{FF2B5EF4-FFF2-40B4-BE49-F238E27FC236}">
                  <a16:creationId xmlns:a16="http://schemas.microsoft.com/office/drawing/2014/main" id="{E085DDC5-95E6-429A-AE61-9DB57A8A95E2}"/>
                </a:ext>
              </a:extLst>
            </p:cNvPr>
            <p:cNvSpPr/>
            <p:nvPr/>
          </p:nvSpPr>
          <p:spPr>
            <a:xfrm>
              <a:off x="2379849" y="4519955"/>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2" name="Rectangle 21">
              <a:extLst>
                <a:ext uri="{FF2B5EF4-FFF2-40B4-BE49-F238E27FC236}">
                  <a16:creationId xmlns:a16="http://schemas.microsoft.com/office/drawing/2014/main" id="{907EFDEC-776C-4DBF-8F69-C32B4F929414}"/>
                </a:ext>
              </a:extLst>
            </p:cNvPr>
            <p:cNvSpPr/>
            <p:nvPr/>
          </p:nvSpPr>
          <p:spPr>
            <a:xfrm>
              <a:off x="2379849" y="5162897"/>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3" name="TextBox 22">
              <a:extLst>
                <a:ext uri="{FF2B5EF4-FFF2-40B4-BE49-F238E27FC236}">
                  <a16:creationId xmlns:a16="http://schemas.microsoft.com/office/drawing/2014/main" id="{99FFCAAE-923A-4CA2-9AC6-100154CA1CEB}"/>
                </a:ext>
              </a:extLst>
            </p:cNvPr>
            <p:cNvSpPr txBox="1"/>
            <p:nvPr/>
          </p:nvSpPr>
          <p:spPr>
            <a:xfrm>
              <a:off x="2796732" y="2088455"/>
              <a:ext cx="752771" cy="338555"/>
            </a:xfrm>
            <a:prstGeom prst="rect">
              <a:avLst/>
            </a:prstGeom>
            <a:noFill/>
            <a:effectLst>
              <a:softEdge rad="31750"/>
            </a:effectLst>
          </p:spPr>
          <p:txBody>
            <a:bodyPr wrap="none" rtlCol="0">
              <a:spAutoFit/>
            </a:bodyPr>
            <a:lstStyle/>
            <a:p>
              <a:pPr algn="ctr"/>
              <a:r>
                <a:rPr lang="nl-NL" sz="1050" b="1" dirty="0">
                  <a:solidFill>
                    <a:prstClr val="black"/>
                  </a:solidFill>
                  <a:latin typeface="Arial" panose="020B0604020202020204" pitchFamily="34" charset="0"/>
                  <a:cs typeface="Arial" panose="020B0604020202020204" pitchFamily="34" charset="0"/>
                </a:rPr>
                <a:t>To Do</a:t>
              </a:r>
            </a:p>
          </p:txBody>
        </p:sp>
        <p:sp>
          <p:nvSpPr>
            <p:cNvPr id="24" name="TextBox 23">
              <a:extLst>
                <a:ext uri="{FF2B5EF4-FFF2-40B4-BE49-F238E27FC236}">
                  <a16:creationId xmlns:a16="http://schemas.microsoft.com/office/drawing/2014/main" id="{C9D77080-D4F4-42E4-B6E0-4A71D8B8B433}"/>
                </a:ext>
              </a:extLst>
            </p:cNvPr>
            <p:cNvSpPr txBox="1"/>
            <p:nvPr/>
          </p:nvSpPr>
          <p:spPr>
            <a:xfrm>
              <a:off x="7955405" y="2100420"/>
              <a:ext cx="695064" cy="338555"/>
            </a:xfrm>
            <a:prstGeom prst="rect">
              <a:avLst/>
            </a:prstGeom>
            <a:noFill/>
            <a:effectLst>
              <a:softEdge rad="31750"/>
            </a:effectLst>
          </p:spPr>
          <p:txBody>
            <a:bodyPr wrap="none" rtlCol="0">
              <a:spAutoFit/>
            </a:bodyPr>
            <a:lstStyle/>
            <a:p>
              <a:pPr algn="ctr"/>
              <a:r>
                <a:rPr lang="nl-NL" sz="1050" b="1" dirty="0">
                  <a:solidFill>
                    <a:prstClr val="black"/>
                  </a:solidFill>
                  <a:latin typeface="Arial" panose="020B0604020202020204" pitchFamily="34" charset="0"/>
                  <a:cs typeface="Arial" panose="020B0604020202020204" pitchFamily="34" charset="0"/>
                </a:rPr>
                <a:t>Done</a:t>
              </a:r>
            </a:p>
          </p:txBody>
        </p:sp>
        <p:sp>
          <p:nvSpPr>
            <p:cNvPr id="25" name="TextBox 24">
              <a:extLst>
                <a:ext uri="{FF2B5EF4-FFF2-40B4-BE49-F238E27FC236}">
                  <a16:creationId xmlns:a16="http://schemas.microsoft.com/office/drawing/2014/main" id="{EEB10FF8-933A-4C36-8CF8-9BD83EBD03ED}"/>
                </a:ext>
              </a:extLst>
            </p:cNvPr>
            <p:cNvSpPr txBox="1"/>
            <p:nvPr/>
          </p:nvSpPr>
          <p:spPr>
            <a:xfrm>
              <a:off x="5209316" y="2112197"/>
              <a:ext cx="1233671" cy="338555"/>
            </a:xfrm>
            <a:prstGeom prst="rect">
              <a:avLst/>
            </a:prstGeom>
            <a:noFill/>
            <a:effectLst>
              <a:softEdge rad="31750"/>
            </a:effectLst>
          </p:spPr>
          <p:txBody>
            <a:bodyPr wrap="none" rtlCol="0">
              <a:spAutoFit/>
            </a:bodyPr>
            <a:lstStyle/>
            <a:p>
              <a:pPr algn="ctr"/>
              <a:r>
                <a:rPr lang="nl-NL" sz="1050" b="1" dirty="0">
                  <a:solidFill>
                    <a:prstClr val="black"/>
                  </a:solidFill>
                  <a:latin typeface="Arial" panose="020B0604020202020204" pitchFamily="34" charset="0"/>
                  <a:cs typeface="Arial" panose="020B0604020202020204" pitchFamily="34" charset="0"/>
                </a:rPr>
                <a:t>In Progress</a:t>
              </a:r>
            </a:p>
          </p:txBody>
        </p:sp>
        <p:sp>
          <p:nvSpPr>
            <p:cNvPr id="26" name="Rectangle 25">
              <a:extLst>
                <a:ext uri="{FF2B5EF4-FFF2-40B4-BE49-F238E27FC236}">
                  <a16:creationId xmlns:a16="http://schemas.microsoft.com/office/drawing/2014/main" id="{933A44FF-CC87-4994-9E8E-A05D8F144D7E}"/>
                </a:ext>
              </a:extLst>
            </p:cNvPr>
            <p:cNvSpPr/>
            <p:nvPr/>
          </p:nvSpPr>
          <p:spPr>
            <a:xfrm>
              <a:off x="4692110" y="3091195"/>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7" name="Rectangle 26">
              <a:extLst>
                <a:ext uri="{FF2B5EF4-FFF2-40B4-BE49-F238E27FC236}">
                  <a16:creationId xmlns:a16="http://schemas.microsoft.com/office/drawing/2014/main" id="{7055BB2F-021D-4667-9360-73A1B8D2EE44}"/>
                </a:ext>
              </a:extLst>
            </p:cNvPr>
            <p:cNvSpPr/>
            <p:nvPr/>
          </p:nvSpPr>
          <p:spPr>
            <a:xfrm>
              <a:off x="5739812" y="3204102"/>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8" name="Rectangle 27">
              <a:extLst>
                <a:ext uri="{FF2B5EF4-FFF2-40B4-BE49-F238E27FC236}">
                  <a16:creationId xmlns:a16="http://schemas.microsoft.com/office/drawing/2014/main" id="{04B99BF4-9483-4CE0-AEA9-5C8E376587E5}"/>
                </a:ext>
              </a:extLst>
            </p:cNvPr>
            <p:cNvSpPr/>
            <p:nvPr/>
          </p:nvSpPr>
          <p:spPr>
            <a:xfrm>
              <a:off x="5865505" y="3561292"/>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9" name="Rectangle 28">
              <a:extLst>
                <a:ext uri="{FF2B5EF4-FFF2-40B4-BE49-F238E27FC236}">
                  <a16:creationId xmlns:a16="http://schemas.microsoft.com/office/drawing/2014/main" id="{6F55C194-4675-4AE2-B90D-A8C9E91193D8}"/>
                </a:ext>
              </a:extLst>
            </p:cNvPr>
            <p:cNvSpPr/>
            <p:nvPr/>
          </p:nvSpPr>
          <p:spPr>
            <a:xfrm>
              <a:off x="5918407" y="41294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0" name="Rectangle 29">
              <a:extLst>
                <a:ext uri="{FF2B5EF4-FFF2-40B4-BE49-F238E27FC236}">
                  <a16:creationId xmlns:a16="http://schemas.microsoft.com/office/drawing/2014/main" id="{519A0332-B8AD-4F2E-8053-DD2E88B65940}"/>
                </a:ext>
              </a:extLst>
            </p:cNvPr>
            <p:cNvSpPr/>
            <p:nvPr/>
          </p:nvSpPr>
          <p:spPr>
            <a:xfrm>
              <a:off x="6501300" y="359126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1" name="Rectangle 30">
              <a:extLst>
                <a:ext uri="{FF2B5EF4-FFF2-40B4-BE49-F238E27FC236}">
                  <a16:creationId xmlns:a16="http://schemas.microsoft.com/office/drawing/2014/main" id="{A201CFFF-5FE0-490F-AACB-7DA42B699700}"/>
                </a:ext>
              </a:extLst>
            </p:cNvPr>
            <p:cNvSpPr/>
            <p:nvPr/>
          </p:nvSpPr>
          <p:spPr>
            <a:xfrm>
              <a:off x="6223207" y="44342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2" name="Rectangle 31">
              <a:extLst>
                <a:ext uri="{FF2B5EF4-FFF2-40B4-BE49-F238E27FC236}">
                  <a16:creationId xmlns:a16="http://schemas.microsoft.com/office/drawing/2014/main" id="{1CB2556A-D7EA-41C3-9D79-B573EB6D7BCF}"/>
                </a:ext>
              </a:extLst>
            </p:cNvPr>
            <p:cNvSpPr/>
            <p:nvPr/>
          </p:nvSpPr>
          <p:spPr>
            <a:xfrm>
              <a:off x="6041072" y="5055740"/>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3" name="Rectangle 32">
              <a:extLst>
                <a:ext uri="{FF2B5EF4-FFF2-40B4-BE49-F238E27FC236}">
                  <a16:creationId xmlns:a16="http://schemas.microsoft.com/office/drawing/2014/main" id="{977E3111-DEF6-4072-A86E-5F90358BE25E}"/>
                </a:ext>
              </a:extLst>
            </p:cNvPr>
            <p:cNvSpPr/>
            <p:nvPr/>
          </p:nvSpPr>
          <p:spPr>
            <a:xfrm>
              <a:off x="6528007" y="47390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4" name="Rectangle 33">
              <a:extLst>
                <a:ext uri="{FF2B5EF4-FFF2-40B4-BE49-F238E27FC236}">
                  <a16:creationId xmlns:a16="http://schemas.microsoft.com/office/drawing/2014/main" id="{8F6C506F-1046-4B55-8997-D0D03B34DF33}"/>
                </a:ext>
              </a:extLst>
            </p:cNvPr>
            <p:cNvSpPr/>
            <p:nvPr/>
          </p:nvSpPr>
          <p:spPr>
            <a:xfrm>
              <a:off x="6751912" y="4310528"/>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5" name="Rectangle 34">
              <a:extLst>
                <a:ext uri="{FF2B5EF4-FFF2-40B4-BE49-F238E27FC236}">
                  <a16:creationId xmlns:a16="http://schemas.microsoft.com/office/drawing/2014/main" id="{D89BABB9-4936-48AA-83B3-EFFB6B18FF20}"/>
                </a:ext>
              </a:extLst>
            </p:cNvPr>
            <p:cNvSpPr/>
            <p:nvPr/>
          </p:nvSpPr>
          <p:spPr>
            <a:xfrm>
              <a:off x="4525505" y="4990915"/>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6" name="Rectangle 35">
              <a:extLst>
                <a:ext uri="{FF2B5EF4-FFF2-40B4-BE49-F238E27FC236}">
                  <a16:creationId xmlns:a16="http://schemas.microsoft.com/office/drawing/2014/main" id="{BF369257-1CA3-4D21-A26D-98CFFAEC0142}"/>
                </a:ext>
              </a:extLst>
            </p:cNvPr>
            <p:cNvSpPr/>
            <p:nvPr/>
          </p:nvSpPr>
          <p:spPr>
            <a:xfrm>
              <a:off x="6223207" y="316263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7" name="Rectangle 36">
              <a:extLst>
                <a:ext uri="{FF2B5EF4-FFF2-40B4-BE49-F238E27FC236}">
                  <a16:creationId xmlns:a16="http://schemas.microsoft.com/office/drawing/2014/main" id="{E44FD5A8-74F9-4B27-B8F0-DB8B2B3CCC1B}"/>
                </a:ext>
              </a:extLst>
            </p:cNvPr>
            <p:cNvSpPr/>
            <p:nvPr/>
          </p:nvSpPr>
          <p:spPr>
            <a:xfrm>
              <a:off x="5373800" y="4769988"/>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8" name="Rectangle 37">
              <a:extLst>
                <a:ext uri="{FF2B5EF4-FFF2-40B4-BE49-F238E27FC236}">
                  <a16:creationId xmlns:a16="http://schemas.microsoft.com/office/drawing/2014/main" id="{D7CAE113-1BEF-4CD1-816D-FB230FA1DEA8}"/>
                </a:ext>
              </a:extLst>
            </p:cNvPr>
            <p:cNvSpPr/>
            <p:nvPr/>
          </p:nvSpPr>
          <p:spPr>
            <a:xfrm>
              <a:off x="4870705" y="373339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9" name="Rectangle 38">
              <a:extLst>
                <a:ext uri="{FF2B5EF4-FFF2-40B4-BE49-F238E27FC236}">
                  <a16:creationId xmlns:a16="http://schemas.microsoft.com/office/drawing/2014/main" id="{043684A0-6530-4956-AFAE-E7711AA1396D}"/>
                </a:ext>
              </a:extLst>
            </p:cNvPr>
            <p:cNvSpPr/>
            <p:nvPr/>
          </p:nvSpPr>
          <p:spPr>
            <a:xfrm>
              <a:off x="3563608" y="2745600"/>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0" name="Rectangle 39">
              <a:extLst>
                <a:ext uri="{FF2B5EF4-FFF2-40B4-BE49-F238E27FC236}">
                  <a16:creationId xmlns:a16="http://schemas.microsoft.com/office/drawing/2014/main" id="{068DE97E-4E6B-4A50-BE77-4DEFD76C0196}"/>
                </a:ext>
              </a:extLst>
            </p:cNvPr>
            <p:cNvSpPr/>
            <p:nvPr/>
          </p:nvSpPr>
          <p:spPr>
            <a:xfrm>
              <a:off x="3022791" y="4698550"/>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1" name="Rectangle 40">
              <a:extLst>
                <a:ext uri="{FF2B5EF4-FFF2-40B4-BE49-F238E27FC236}">
                  <a16:creationId xmlns:a16="http://schemas.microsoft.com/office/drawing/2014/main" id="{8641E2C2-9604-47FD-8D24-00411B9D3DA4}"/>
                </a:ext>
              </a:extLst>
            </p:cNvPr>
            <p:cNvSpPr/>
            <p:nvPr/>
          </p:nvSpPr>
          <p:spPr>
            <a:xfrm>
              <a:off x="5461207" y="36722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2" name="Rectangle 41">
              <a:extLst>
                <a:ext uri="{FF2B5EF4-FFF2-40B4-BE49-F238E27FC236}">
                  <a16:creationId xmlns:a16="http://schemas.microsoft.com/office/drawing/2014/main" id="{08397FB0-3D9B-4E02-A524-28A4BAB64454}"/>
                </a:ext>
              </a:extLst>
            </p:cNvPr>
            <p:cNvSpPr/>
            <p:nvPr/>
          </p:nvSpPr>
          <p:spPr>
            <a:xfrm>
              <a:off x="5508315" y="5055740"/>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3" name="Rectangle 42">
              <a:extLst>
                <a:ext uri="{FF2B5EF4-FFF2-40B4-BE49-F238E27FC236}">
                  <a16:creationId xmlns:a16="http://schemas.microsoft.com/office/drawing/2014/main" id="{6960CBE5-83D2-4A3B-A69A-71EA51830DBA}"/>
                </a:ext>
              </a:extLst>
            </p:cNvPr>
            <p:cNvSpPr/>
            <p:nvPr/>
          </p:nvSpPr>
          <p:spPr>
            <a:xfrm>
              <a:off x="5104017" y="4412798"/>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4" name="Rectangle 43">
              <a:extLst>
                <a:ext uri="{FF2B5EF4-FFF2-40B4-BE49-F238E27FC236}">
                  <a16:creationId xmlns:a16="http://schemas.microsoft.com/office/drawing/2014/main" id="{07956B59-7381-40F7-8329-0C1C95480DD6}"/>
                </a:ext>
              </a:extLst>
            </p:cNvPr>
            <p:cNvSpPr/>
            <p:nvPr/>
          </p:nvSpPr>
          <p:spPr>
            <a:xfrm>
              <a:off x="8654613" y="360502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5" name="Rectangle 44">
              <a:extLst>
                <a:ext uri="{FF2B5EF4-FFF2-40B4-BE49-F238E27FC236}">
                  <a16:creationId xmlns:a16="http://schemas.microsoft.com/office/drawing/2014/main" id="{DA27AE46-35EA-42BE-A176-F90CEEC51091}"/>
                </a:ext>
              </a:extLst>
            </p:cNvPr>
            <p:cNvSpPr/>
            <p:nvPr/>
          </p:nvSpPr>
          <p:spPr>
            <a:xfrm>
              <a:off x="7772098" y="3662699"/>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6" name="Rectangle 45">
              <a:extLst>
                <a:ext uri="{FF2B5EF4-FFF2-40B4-BE49-F238E27FC236}">
                  <a16:creationId xmlns:a16="http://schemas.microsoft.com/office/drawing/2014/main" id="{CF0FA96C-2E5B-407C-918D-CB988C197234}"/>
                </a:ext>
              </a:extLst>
            </p:cNvPr>
            <p:cNvSpPr/>
            <p:nvPr/>
          </p:nvSpPr>
          <p:spPr>
            <a:xfrm>
              <a:off x="7537545" y="402941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7" name="Rectangle 46">
              <a:extLst>
                <a:ext uri="{FF2B5EF4-FFF2-40B4-BE49-F238E27FC236}">
                  <a16:creationId xmlns:a16="http://schemas.microsoft.com/office/drawing/2014/main" id="{73DBF13F-45D5-44F0-99BE-1F9254C0C281}"/>
                </a:ext>
              </a:extLst>
            </p:cNvPr>
            <p:cNvSpPr/>
            <p:nvPr/>
          </p:nvSpPr>
          <p:spPr>
            <a:xfrm>
              <a:off x="2062729" y="2076508"/>
              <a:ext cx="7511336" cy="4330791"/>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solidFill>
                  <a:prstClr val="black"/>
                </a:solidFill>
              </a:endParaRPr>
            </a:p>
          </p:txBody>
        </p:sp>
      </p:grpSp>
      <p:sp>
        <p:nvSpPr>
          <p:cNvPr id="48" name="Title 1">
            <a:extLst>
              <a:ext uri="{FF2B5EF4-FFF2-40B4-BE49-F238E27FC236}">
                <a16:creationId xmlns:a16="http://schemas.microsoft.com/office/drawing/2014/main" id="{230E5655-8019-492E-B2EC-8C0B4A4A591F}"/>
              </a:ext>
            </a:extLst>
          </p:cNvPr>
          <p:cNvSpPr txBox="1">
            <a:spLocks/>
          </p:cNvSpPr>
          <p:nvPr/>
        </p:nvSpPr>
        <p:spPr>
          <a:xfrm>
            <a:off x="628650" y="1131094"/>
            <a:ext cx="7886700" cy="465179"/>
          </a:xfrm>
          <a:prstGeom prst="rect">
            <a:avLst/>
          </a:prstGeom>
        </p:spPr>
        <p:txBody>
          <a:bodyPr vert="horz" lIns="68580" tIns="34290" rIns="68580" bIns="34290" rtlCol="0" anchor="ctr">
            <a:normAutofit lnSpcReduction="10000"/>
          </a:bodyPr>
          <a:lstStyle>
            <a:lvl1pPr algn="ctr" defTabSz="914400" rtl="0" eaLnBrk="1" latinLnBrk="0" hangingPunct="1">
              <a:spcBef>
                <a:spcPct val="0"/>
              </a:spcBef>
              <a:buNone/>
              <a:defRPr lang="pl-PL" sz="3600" b="1" kern="1200" dirty="0">
                <a:solidFill>
                  <a:srgbClr val="714989"/>
                </a:solidFill>
                <a:latin typeface="+mj-lt"/>
                <a:ea typeface="+mj-ea"/>
                <a:cs typeface="Arial" pitchFamily="34" charset="0"/>
              </a:defRPr>
            </a:lvl1pPr>
          </a:lstStyle>
          <a:p>
            <a:r>
              <a:rPr lang="en-US" sz="2700" dirty="0">
                <a:latin typeface="Arial" panose="020B0604020202020204" pitchFamily="34" charset="0"/>
              </a:rPr>
              <a:t>What people think Kanban is</a:t>
            </a:r>
          </a:p>
        </p:txBody>
      </p:sp>
    </p:spTree>
    <p:extLst>
      <p:ext uri="{BB962C8B-B14F-4D97-AF65-F5344CB8AC3E}">
        <p14:creationId xmlns:p14="http://schemas.microsoft.com/office/powerpoint/2010/main" val="3916935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53594-3C73-46A7-A087-117B3CF4E77E}"/>
              </a:ext>
            </a:extLst>
          </p:cNvPr>
          <p:cNvSpPr>
            <a:spLocks noGrp="1"/>
          </p:cNvSpPr>
          <p:nvPr>
            <p:ph type="title"/>
          </p:nvPr>
        </p:nvSpPr>
        <p:spPr/>
        <p:txBody>
          <a:bodyPr/>
          <a:lstStyle/>
          <a:p>
            <a:r>
              <a:rPr lang="en-US" dirty="0">
                <a:latin typeface="Arial" panose="020B0604020202020204" pitchFamily="34" charset="0"/>
              </a:rPr>
              <a:t>What is Kanban?</a:t>
            </a:r>
          </a:p>
        </p:txBody>
      </p:sp>
      <p:sp>
        <p:nvSpPr>
          <p:cNvPr id="3" name="Content Placeholder 2">
            <a:extLst>
              <a:ext uri="{FF2B5EF4-FFF2-40B4-BE49-F238E27FC236}">
                <a16:creationId xmlns:a16="http://schemas.microsoft.com/office/drawing/2014/main" id="{16308F6E-6801-43F5-9CCA-5D1F4536496D}"/>
              </a:ext>
            </a:extLst>
          </p:cNvPr>
          <p:cNvSpPr>
            <a:spLocks noGrp="1"/>
          </p:cNvSpPr>
          <p:nvPr>
            <p:ph idx="1"/>
          </p:nvPr>
        </p:nvSpPr>
        <p:spPr/>
        <p:txBody>
          <a:bodyPr/>
          <a:lstStyle/>
          <a:p>
            <a:r>
              <a:rPr lang="en-US" dirty="0">
                <a:latin typeface="Arial" panose="020B0604020202020204" pitchFamily="34" charset="0"/>
              </a:rPr>
              <a:t>The </a:t>
            </a:r>
            <a:r>
              <a:rPr lang="en-US" b="1" u="sng" dirty="0">
                <a:latin typeface="Arial" panose="020B0604020202020204" pitchFamily="34" charset="0"/>
              </a:rPr>
              <a:t>Kanban Method </a:t>
            </a:r>
            <a:r>
              <a:rPr lang="en-US" dirty="0">
                <a:latin typeface="Arial" panose="020B0604020202020204" pitchFamily="34" charset="0"/>
              </a:rPr>
              <a:t>teaches organizations how to understand, </a:t>
            </a:r>
            <a:r>
              <a:rPr lang="en-US" b="1" dirty="0">
                <a:latin typeface="Arial" panose="020B0604020202020204" pitchFamily="34" charset="0"/>
              </a:rPr>
              <a:t>visualize </a:t>
            </a:r>
            <a:r>
              <a:rPr lang="en-US" dirty="0">
                <a:latin typeface="Arial" panose="020B0604020202020204" pitchFamily="34" charset="0"/>
              </a:rPr>
              <a:t>and </a:t>
            </a:r>
            <a:r>
              <a:rPr lang="en-US" b="1" dirty="0">
                <a:latin typeface="Arial" panose="020B0604020202020204" pitchFamily="34" charset="0"/>
              </a:rPr>
              <a:t>measure </a:t>
            </a:r>
            <a:r>
              <a:rPr lang="en-US" dirty="0">
                <a:latin typeface="Arial" panose="020B0604020202020204" pitchFamily="34" charset="0"/>
              </a:rPr>
              <a:t>systems of work to continually </a:t>
            </a:r>
            <a:r>
              <a:rPr lang="en-US" b="1" dirty="0">
                <a:latin typeface="Arial" panose="020B0604020202020204" pitchFamily="34" charset="0"/>
              </a:rPr>
              <a:t>improve</a:t>
            </a:r>
            <a:r>
              <a:rPr lang="en-US" dirty="0">
                <a:latin typeface="Arial" panose="020B0604020202020204" pitchFamily="34" charset="0"/>
              </a:rPr>
              <a:t> and </a:t>
            </a:r>
            <a:r>
              <a:rPr lang="en-US" b="1" dirty="0">
                <a:latin typeface="Arial" panose="020B0604020202020204" pitchFamily="34" charset="0"/>
              </a:rPr>
              <a:t>consistently</a:t>
            </a:r>
            <a:r>
              <a:rPr lang="en-US" dirty="0">
                <a:latin typeface="Arial" panose="020B0604020202020204" pitchFamily="34" charset="0"/>
              </a:rPr>
              <a:t> deliver </a:t>
            </a:r>
            <a:r>
              <a:rPr lang="en-US" b="1" dirty="0">
                <a:latin typeface="Arial" panose="020B0604020202020204" pitchFamily="34" charset="0"/>
              </a:rPr>
              <a:t>results</a:t>
            </a:r>
            <a:r>
              <a:rPr lang="en-US" dirty="0">
                <a:latin typeface="Arial" panose="020B0604020202020204" pitchFamily="34" charset="0"/>
              </a:rPr>
              <a:t>.</a:t>
            </a:r>
          </a:p>
          <a:p>
            <a:r>
              <a:rPr lang="en-US" dirty="0">
                <a:latin typeface="Arial" panose="020B0604020202020204" pitchFamily="34" charset="0"/>
              </a:rPr>
              <a:t>The Kanban Method provides a set of </a:t>
            </a:r>
            <a:r>
              <a:rPr lang="en-US" b="1" u="sng" dirty="0">
                <a:latin typeface="Arial" panose="020B0604020202020204" pitchFamily="34" charset="0"/>
              </a:rPr>
              <a:t>proven practices </a:t>
            </a:r>
            <a:r>
              <a:rPr lang="en-US" dirty="0">
                <a:latin typeface="Arial" panose="020B0604020202020204" pitchFamily="34" charset="0"/>
              </a:rPr>
              <a:t>and approaches that </a:t>
            </a:r>
            <a:r>
              <a:rPr lang="en-US" b="1" dirty="0">
                <a:latin typeface="Arial" panose="020B0604020202020204" pitchFamily="34" charset="0"/>
              </a:rPr>
              <a:t>scale</a:t>
            </a:r>
            <a:r>
              <a:rPr lang="en-US" dirty="0">
                <a:latin typeface="Arial" panose="020B0604020202020204" pitchFamily="34" charset="0"/>
              </a:rPr>
              <a:t> from individuals and</a:t>
            </a:r>
            <a:r>
              <a:rPr lang="en-US" i="1" dirty="0">
                <a:latin typeface="Arial" panose="020B0604020202020204" pitchFamily="34" charset="0"/>
              </a:rPr>
              <a:t> teams </a:t>
            </a:r>
            <a:r>
              <a:rPr lang="en-US" dirty="0">
                <a:latin typeface="Arial" panose="020B0604020202020204" pitchFamily="34" charset="0"/>
              </a:rPr>
              <a:t>to the </a:t>
            </a:r>
            <a:r>
              <a:rPr lang="en-US" i="1" dirty="0">
                <a:latin typeface="Arial" panose="020B0604020202020204" pitchFamily="34" charset="0"/>
              </a:rPr>
              <a:t>enterprise</a:t>
            </a:r>
            <a:r>
              <a:rPr lang="en-US" dirty="0"/>
              <a:t>.</a:t>
            </a:r>
          </a:p>
          <a:p>
            <a:pPr marL="0" indent="0">
              <a:buNone/>
            </a:pPr>
            <a:endParaRPr lang="en-US" dirty="0"/>
          </a:p>
        </p:txBody>
      </p:sp>
      <p:pic>
        <p:nvPicPr>
          <p:cNvPr id="4" name="Picture 3">
            <a:extLst>
              <a:ext uri="{FF2B5EF4-FFF2-40B4-BE49-F238E27FC236}">
                <a16:creationId xmlns:a16="http://schemas.microsoft.com/office/drawing/2014/main" id="{7F70D8A0-B276-4392-B6B6-330D0DD6E48D}"/>
              </a:ext>
            </a:extLst>
          </p:cNvPr>
          <p:cNvPicPr>
            <a:picLocks noChangeAspect="1"/>
          </p:cNvPicPr>
          <p:nvPr/>
        </p:nvPicPr>
        <p:blipFill>
          <a:blip r:embed="rId2"/>
          <a:stretch>
            <a:fillRect/>
          </a:stretch>
        </p:blipFill>
        <p:spPr>
          <a:xfrm>
            <a:off x="1940672" y="4074787"/>
            <a:ext cx="4766831" cy="1564183"/>
          </a:xfrm>
          <a:prstGeom prst="rect">
            <a:avLst/>
          </a:prstGeom>
        </p:spPr>
      </p:pic>
    </p:spTree>
    <p:extLst>
      <p:ext uri="{BB962C8B-B14F-4D97-AF65-F5344CB8AC3E}">
        <p14:creationId xmlns:p14="http://schemas.microsoft.com/office/powerpoint/2010/main" val="102079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3A9E162-1EDC-460A-8B6F-23CA50650AC3}"/>
              </a:ext>
            </a:extLst>
          </p:cNvPr>
          <p:cNvSpPr/>
          <p:nvPr/>
        </p:nvSpPr>
        <p:spPr>
          <a:xfrm>
            <a:off x="1027280" y="2648399"/>
            <a:ext cx="4744122" cy="3033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latin typeface="Arial" panose="020B0604020202020204" pitchFamily="34" charset="0"/>
                <a:cs typeface="Arial" panose="020B0604020202020204" pitchFamily="34" charset="0"/>
              </a:rPr>
              <a:t>Agile</a:t>
            </a: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p:txBody>
      </p:sp>
      <p:sp>
        <p:nvSpPr>
          <p:cNvPr id="3" name="Oval 2">
            <a:extLst>
              <a:ext uri="{FF2B5EF4-FFF2-40B4-BE49-F238E27FC236}">
                <a16:creationId xmlns:a16="http://schemas.microsoft.com/office/drawing/2014/main" id="{4F9863CA-1428-467F-835F-3786F2061D06}"/>
              </a:ext>
            </a:extLst>
          </p:cNvPr>
          <p:cNvSpPr/>
          <p:nvPr/>
        </p:nvSpPr>
        <p:spPr>
          <a:xfrm>
            <a:off x="1230406" y="3168449"/>
            <a:ext cx="2872293" cy="22973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err="1">
                <a:solidFill>
                  <a:prstClr val="white"/>
                </a:solidFill>
                <a:latin typeface="Arial" panose="020B0604020202020204" pitchFamily="34" charset="0"/>
                <a:cs typeface="Arial" panose="020B0604020202020204" pitchFamily="34" charset="0"/>
              </a:rPr>
              <a:t>SAFe</a:t>
            </a:r>
            <a:endParaRPr lang="en-US" sz="1350" dirty="0">
              <a:solidFill>
                <a:prstClr val="white"/>
              </a:solidFill>
              <a:latin typeface="Arial" panose="020B0604020202020204" pitchFamily="34" charset="0"/>
              <a:cs typeface="Arial" panose="020B0604020202020204" pitchFamily="34" charset="0"/>
            </a:endParaRPr>
          </a:p>
          <a:p>
            <a:endParaRPr lang="en-US" sz="1350" dirty="0">
              <a:solidFill>
                <a:prstClr val="white"/>
              </a:solidFill>
            </a:endParaRPr>
          </a:p>
          <a:p>
            <a:endParaRPr lang="en-US" sz="1350" dirty="0">
              <a:solidFill>
                <a:prstClr val="white"/>
              </a:solidFill>
            </a:endParaRPr>
          </a:p>
          <a:p>
            <a:endParaRPr lang="en-US" sz="1350" dirty="0">
              <a:solidFill>
                <a:prstClr val="white"/>
              </a:solidFill>
            </a:endParaRPr>
          </a:p>
          <a:p>
            <a:endParaRPr lang="en-US" sz="1350" dirty="0">
              <a:solidFill>
                <a:prstClr val="white"/>
              </a:solidFill>
            </a:endParaRPr>
          </a:p>
          <a:p>
            <a:endParaRPr lang="en-US" sz="1350" dirty="0">
              <a:solidFill>
                <a:prstClr val="white"/>
              </a:solidFill>
            </a:endParaRPr>
          </a:p>
          <a:p>
            <a:endParaRPr lang="en-US" sz="1350" dirty="0">
              <a:solidFill>
                <a:prstClr val="white"/>
              </a:solidFill>
            </a:endParaRPr>
          </a:p>
        </p:txBody>
      </p:sp>
      <p:sp>
        <p:nvSpPr>
          <p:cNvPr id="4" name="Oval 3">
            <a:extLst>
              <a:ext uri="{FF2B5EF4-FFF2-40B4-BE49-F238E27FC236}">
                <a16:creationId xmlns:a16="http://schemas.microsoft.com/office/drawing/2014/main" id="{CE7CC35F-ADF0-4EB7-B6FB-848747E75554}"/>
              </a:ext>
            </a:extLst>
          </p:cNvPr>
          <p:cNvSpPr/>
          <p:nvPr/>
        </p:nvSpPr>
        <p:spPr>
          <a:xfrm>
            <a:off x="2707871" y="3111181"/>
            <a:ext cx="1589442" cy="15168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latin typeface="Arial" panose="020B0604020202020204" pitchFamily="34" charset="0"/>
                <a:cs typeface="Arial" panose="020B0604020202020204" pitchFamily="34" charset="0"/>
              </a:rPr>
              <a:t>Scrum</a:t>
            </a:r>
          </a:p>
        </p:txBody>
      </p:sp>
      <p:sp>
        <p:nvSpPr>
          <p:cNvPr id="5" name="TextBox 4">
            <a:extLst>
              <a:ext uri="{FF2B5EF4-FFF2-40B4-BE49-F238E27FC236}">
                <a16:creationId xmlns:a16="http://schemas.microsoft.com/office/drawing/2014/main" id="{39E14460-3F68-42AE-AE74-E6D7C796D18B}"/>
              </a:ext>
            </a:extLst>
          </p:cNvPr>
          <p:cNvSpPr txBox="1"/>
          <p:nvPr/>
        </p:nvSpPr>
        <p:spPr>
          <a:xfrm>
            <a:off x="3216738" y="4254188"/>
            <a:ext cx="894797" cy="300082"/>
          </a:xfrm>
          <a:prstGeom prst="rect">
            <a:avLst/>
          </a:prstGeom>
          <a:noFill/>
        </p:spPr>
        <p:txBody>
          <a:bodyPr wrap="none" rtlCol="0">
            <a:spAutoFit/>
          </a:bodyPr>
          <a:lstStyle/>
          <a:p>
            <a:r>
              <a:rPr lang="en-US" sz="1350" dirty="0" err="1">
                <a:solidFill>
                  <a:prstClr val="white"/>
                </a:solidFill>
              </a:rPr>
              <a:t>Scrumban</a:t>
            </a:r>
            <a:endParaRPr lang="en-US" sz="1350" dirty="0">
              <a:solidFill>
                <a:prstClr val="white"/>
              </a:solidFill>
            </a:endParaRPr>
          </a:p>
        </p:txBody>
      </p:sp>
      <p:sp>
        <p:nvSpPr>
          <p:cNvPr id="6" name="Oval 5">
            <a:extLst>
              <a:ext uri="{FF2B5EF4-FFF2-40B4-BE49-F238E27FC236}">
                <a16:creationId xmlns:a16="http://schemas.microsoft.com/office/drawing/2014/main" id="{C4FA0218-A916-4D5E-84DC-2EE39112E53E}"/>
              </a:ext>
            </a:extLst>
          </p:cNvPr>
          <p:cNvSpPr/>
          <p:nvPr/>
        </p:nvSpPr>
        <p:spPr>
          <a:xfrm>
            <a:off x="2958691" y="4085240"/>
            <a:ext cx="1605428" cy="1253359"/>
          </a:xfrm>
          <a:prstGeom prst="ellipse">
            <a:avLst/>
          </a:prstGeom>
          <a:solidFill>
            <a:srgbClr val="8EB4E3">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a:p>
            <a:pPr algn="ctr"/>
            <a:endParaRPr lang="en-US" sz="1350" dirty="0">
              <a:solidFill>
                <a:prstClr val="white"/>
              </a:solidFill>
            </a:endParaRPr>
          </a:p>
          <a:p>
            <a:pPr algn="ctr"/>
            <a:r>
              <a:rPr lang="en-US" sz="1350" dirty="0">
                <a:solidFill>
                  <a:prstClr val="black"/>
                </a:solidFill>
                <a:latin typeface="Arial" panose="020B0604020202020204" pitchFamily="34" charset="0"/>
                <a:cs typeface="Arial" panose="020B0604020202020204" pitchFamily="34" charset="0"/>
              </a:rPr>
              <a:t>Kanban</a:t>
            </a:r>
          </a:p>
        </p:txBody>
      </p:sp>
      <p:sp>
        <p:nvSpPr>
          <p:cNvPr id="7" name="Title 1">
            <a:extLst>
              <a:ext uri="{FF2B5EF4-FFF2-40B4-BE49-F238E27FC236}">
                <a16:creationId xmlns:a16="http://schemas.microsoft.com/office/drawing/2014/main" id="{10187FF2-5B6D-4D66-93D7-658D9B7BB532}"/>
              </a:ext>
            </a:extLst>
          </p:cNvPr>
          <p:cNvSpPr txBox="1">
            <a:spLocks/>
          </p:cNvSpPr>
          <p:nvPr/>
        </p:nvSpPr>
        <p:spPr>
          <a:xfrm>
            <a:off x="628650" y="1131094"/>
            <a:ext cx="7886700" cy="994172"/>
          </a:xfrm>
          <a:prstGeom prst="rect">
            <a:avLst/>
          </a:prstGeom>
        </p:spPr>
        <p:txBody>
          <a:bodyPr/>
          <a:lstStyle>
            <a:lvl1pPr algn="ctr" defTabSz="914400" rtl="0" eaLnBrk="1" latinLnBrk="0" hangingPunct="1">
              <a:spcBef>
                <a:spcPct val="0"/>
              </a:spcBef>
              <a:buNone/>
              <a:defRPr lang="pl-PL" sz="3600" b="1" kern="1200" dirty="0">
                <a:solidFill>
                  <a:srgbClr val="714989"/>
                </a:solidFill>
                <a:latin typeface="+mj-lt"/>
                <a:ea typeface="+mj-ea"/>
                <a:cs typeface="Arial" pitchFamily="34" charset="0"/>
              </a:defRPr>
            </a:lvl1pPr>
          </a:lstStyle>
          <a:p>
            <a:r>
              <a:rPr lang="en-US" sz="2700" dirty="0">
                <a:latin typeface="Arial" panose="020B0604020202020204" pitchFamily="34" charset="0"/>
              </a:rPr>
              <a:t>How Many People See Kanban</a:t>
            </a:r>
          </a:p>
        </p:txBody>
      </p:sp>
    </p:spTree>
    <p:extLst>
      <p:ext uri="{BB962C8B-B14F-4D97-AF65-F5344CB8AC3E}">
        <p14:creationId xmlns:p14="http://schemas.microsoft.com/office/powerpoint/2010/main" val="4122121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3A9E162-1EDC-460A-8B6F-23CA50650AC3}"/>
              </a:ext>
            </a:extLst>
          </p:cNvPr>
          <p:cNvSpPr/>
          <p:nvPr/>
        </p:nvSpPr>
        <p:spPr>
          <a:xfrm>
            <a:off x="1027280" y="2648399"/>
            <a:ext cx="4744122" cy="3033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Agile</a:t>
            </a: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p:txBody>
      </p:sp>
      <p:sp>
        <p:nvSpPr>
          <p:cNvPr id="3" name="Oval 2">
            <a:extLst>
              <a:ext uri="{FF2B5EF4-FFF2-40B4-BE49-F238E27FC236}">
                <a16:creationId xmlns:a16="http://schemas.microsoft.com/office/drawing/2014/main" id="{4F9863CA-1428-467F-835F-3786F2061D06}"/>
              </a:ext>
            </a:extLst>
          </p:cNvPr>
          <p:cNvSpPr/>
          <p:nvPr/>
        </p:nvSpPr>
        <p:spPr>
          <a:xfrm>
            <a:off x="1230406" y="3168449"/>
            <a:ext cx="2872293" cy="22973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err="1">
                <a:solidFill>
                  <a:prstClr val="white"/>
                </a:solidFill>
                <a:latin typeface="Arial" panose="020B0604020202020204" pitchFamily="34" charset="0"/>
                <a:cs typeface="Arial" panose="020B0604020202020204" pitchFamily="34" charset="0"/>
              </a:rPr>
              <a:t>SAFe</a:t>
            </a:r>
            <a:endParaRPr lang="en-US" sz="1350" dirty="0">
              <a:solidFill>
                <a:prstClr val="white"/>
              </a:solidFill>
              <a:latin typeface="Arial" panose="020B0604020202020204" pitchFamily="34" charset="0"/>
              <a:cs typeface="Arial" panose="020B0604020202020204" pitchFamily="34" charset="0"/>
            </a:endParaRPr>
          </a:p>
          <a:p>
            <a:endParaRPr lang="en-US" sz="1350" dirty="0">
              <a:solidFill>
                <a:prstClr val="white"/>
              </a:solidFill>
            </a:endParaRPr>
          </a:p>
          <a:p>
            <a:endParaRPr lang="en-US" sz="1350" dirty="0">
              <a:solidFill>
                <a:prstClr val="white"/>
              </a:solidFill>
            </a:endParaRPr>
          </a:p>
          <a:p>
            <a:endParaRPr lang="en-US" sz="1350" dirty="0">
              <a:solidFill>
                <a:prstClr val="white"/>
              </a:solidFill>
            </a:endParaRPr>
          </a:p>
          <a:p>
            <a:endParaRPr lang="en-US" sz="1350" dirty="0">
              <a:solidFill>
                <a:prstClr val="white"/>
              </a:solidFill>
            </a:endParaRPr>
          </a:p>
          <a:p>
            <a:endParaRPr lang="en-US" sz="1350" dirty="0">
              <a:solidFill>
                <a:prstClr val="white"/>
              </a:solidFill>
            </a:endParaRPr>
          </a:p>
          <a:p>
            <a:endParaRPr lang="en-US" sz="1350" dirty="0">
              <a:solidFill>
                <a:prstClr val="white"/>
              </a:solidFill>
            </a:endParaRPr>
          </a:p>
        </p:txBody>
      </p:sp>
      <p:sp>
        <p:nvSpPr>
          <p:cNvPr id="4" name="Oval 3">
            <a:extLst>
              <a:ext uri="{FF2B5EF4-FFF2-40B4-BE49-F238E27FC236}">
                <a16:creationId xmlns:a16="http://schemas.microsoft.com/office/drawing/2014/main" id="{CE7CC35F-ADF0-4EB7-B6FB-848747E75554}"/>
              </a:ext>
            </a:extLst>
          </p:cNvPr>
          <p:cNvSpPr/>
          <p:nvPr/>
        </p:nvSpPr>
        <p:spPr>
          <a:xfrm>
            <a:off x="2707871" y="3111181"/>
            <a:ext cx="1589442" cy="15168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Scrum</a:t>
            </a:r>
          </a:p>
        </p:txBody>
      </p:sp>
      <p:sp>
        <p:nvSpPr>
          <p:cNvPr id="5" name="TextBox 4">
            <a:extLst>
              <a:ext uri="{FF2B5EF4-FFF2-40B4-BE49-F238E27FC236}">
                <a16:creationId xmlns:a16="http://schemas.microsoft.com/office/drawing/2014/main" id="{39E14460-3F68-42AE-AE74-E6D7C796D18B}"/>
              </a:ext>
            </a:extLst>
          </p:cNvPr>
          <p:cNvSpPr txBox="1"/>
          <p:nvPr/>
        </p:nvSpPr>
        <p:spPr>
          <a:xfrm>
            <a:off x="3216738" y="4351010"/>
            <a:ext cx="894797" cy="300082"/>
          </a:xfrm>
          <a:prstGeom prst="rect">
            <a:avLst/>
          </a:prstGeom>
          <a:noFill/>
        </p:spPr>
        <p:txBody>
          <a:bodyPr wrap="none" rtlCol="0">
            <a:spAutoFit/>
          </a:bodyPr>
          <a:lstStyle/>
          <a:p>
            <a:r>
              <a:rPr lang="en-US" sz="1350" dirty="0" err="1">
                <a:solidFill>
                  <a:prstClr val="white"/>
                </a:solidFill>
              </a:rPr>
              <a:t>Scrumban</a:t>
            </a:r>
            <a:endParaRPr lang="en-US" sz="1350" dirty="0">
              <a:solidFill>
                <a:prstClr val="white"/>
              </a:solidFill>
            </a:endParaRPr>
          </a:p>
        </p:txBody>
      </p:sp>
      <p:sp>
        <p:nvSpPr>
          <p:cNvPr id="6" name="Oval 5">
            <a:extLst>
              <a:ext uri="{FF2B5EF4-FFF2-40B4-BE49-F238E27FC236}">
                <a16:creationId xmlns:a16="http://schemas.microsoft.com/office/drawing/2014/main" id="{C4FA0218-A916-4D5E-84DC-2EE39112E53E}"/>
              </a:ext>
            </a:extLst>
          </p:cNvPr>
          <p:cNvSpPr/>
          <p:nvPr/>
        </p:nvSpPr>
        <p:spPr>
          <a:xfrm>
            <a:off x="2958690" y="2648399"/>
            <a:ext cx="6031676" cy="3046536"/>
          </a:xfrm>
          <a:prstGeom prst="ellipse">
            <a:avLst/>
          </a:prstGeom>
          <a:solidFill>
            <a:srgbClr val="8EB4E3">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350" dirty="0">
              <a:solidFill>
                <a:prstClr val="white"/>
              </a:solidFill>
            </a:endParaRPr>
          </a:p>
          <a:p>
            <a:pPr algn="r"/>
            <a:endParaRPr lang="en-US" sz="1350" dirty="0">
              <a:solidFill>
                <a:prstClr val="white"/>
              </a:solidFill>
            </a:endParaRPr>
          </a:p>
          <a:p>
            <a:pPr algn="r"/>
            <a:endParaRPr lang="en-US" sz="1350" dirty="0">
              <a:solidFill>
                <a:prstClr val="white"/>
              </a:solidFill>
            </a:endParaRPr>
          </a:p>
          <a:p>
            <a:pPr algn="r"/>
            <a:endParaRPr lang="en-US" sz="1350" dirty="0">
              <a:solidFill>
                <a:prstClr val="white"/>
              </a:solidFill>
            </a:endParaRPr>
          </a:p>
          <a:p>
            <a:pPr algn="r"/>
            <a:endParaRPr lang="en-US" sz="1350" dirty="0">
              <a:solidFill>
                <a:prstClr val="white"/>
              </a:solidFill>
            </a:endParaRPr>
          </a:p>
          <a:p>
            <a:pPr algn="r"/>
            <a:r>
              <a:rPr lang="en-US" sz="1500" b="1" dirty="0">
                <a:solidFill>
                  <a:prstClr val="black"/>
                </a:solidFill>
                <a:latin typeface="Arial" panose="020B0604020202020204" pitchFamily="34" charset="0"/>
                <a:cs typeface="Arial" panose="020B0604020202020204" pitchFamily="34" charset="0"/>
              </a:rPr>
              <a:t>Kanban</a:t>
            </a:r>
          </a:p>
        </p:txBody>
      </p:sp>
      <p:sp>
        <p:nvSpPr>
          <p:cNvPr id="7" name="Title 1">
            <a:extLst>
              <a:ext uri="{FF2B5EF4-FFF2-40B4-BE49-F238E27FC236}">
                <a16:creationId xmlns:a16="http://schemas.microsoft.com/office/drawing/2014/main" id="{10187FF2-5B6D-4D66-93D7-658D9B7BB532}"/>
              </a:ext>
            </a:extLst>
          </p:cNvPr>
          <p:cNvSpPr txBox="1">
            <a:spLocks/>
          </p:cNvSpPr>
          <p:nvPr/>
        </p:nvSpPr>
        <p:spPr>
          <a:xfrm>
            <a:off x="628650" y="1131094"/>
            <a:ext cx="7886700" cy="994172"/>
          </a:xfrm>
          <a:prstGeom prst="rect">
            <a:avLst/>
          </a:prstGeom>
        </p:spPr>
        <p:txBody>
          <a:bodyPr/>
          <a:lstStyle>
            <a:lvl1pPr algn="ctr" defTabSz="914400" rtl="0" eaLnBrk="1" latinLnBrk="0" hangingPunct="1">
              <a:spcBef>
                <a:spcPct val="0"/>
              </a:spcBef>
              <a:buNone/>
              <a:defRPr lang="pl-PL" sz="3600" b="1" kern="1200" dirty="0">
                <a:solidFill>
                  <a:srgbClr val="714989"/>
                </a:solidFill>
                <a:latin typeface="+mj-lt"/>
                <a:ea typeface="+mj-ea"/>
                <a:cs typeface="Arial" pitchFamily="34" charset="0"/>
              </a:defRPr>
            </a:lvl1pPr>
          </a:lstStyle>
          <a:p>
            <a:r>
              <a:rPr lang="en-US" sz="2700" dirty="0">
                <a:latin typeface="Arial" panose="020B0604020202020204" pitchFamily="34" charset="0"/>
              </a:rPr>
              <a:t>How Kanban University sees Kanban</a:t>
            </a:r>
          </a:p>
        </p:txBody>
      </p:sp>
    </p:spTree>
    <p:extLst>
      <p:ext uri="{BB962C8B-B14F-4D97-AF65-F5344CB8AC3E}">
        <p14:creationId xmlns:p14="http://schemas.microsoft.com/office/powerpoint/2010/main" val="2988755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9DDE1-BF1A-462E-B055-DD3A55A94A89}"/>
              </a:ext>
            </a:extLst>
          </p:cNvPr>
          <p:cNvSpPr txBox="1">
            <a:spLocks/>
          </p:cNvSpPr>
          <p:nvPr/>
        </p:nvSpPr>
        <p:spPr>
          <a:xfrm>
            <a:off x="713558" y="628694"/>
            <a:ext cx="7886700" cy="994172"/>
          </a:xfrm>
          <a:prstGeom prst="rect">
            <a:avLst/>
          </a:prstGeom>
        </p:spPr>
        <p:txBody>
          <a:bodyPr/>
          <a:lstStyle>
            <a:lvl1pPr algn="ctr" defTabSz="914400" rtl="0" eaLnBrk="1" latinLnBrk="0" hangingPunct="1">
              <a:spcBef>
                <a:spcPct val="0"/>
              </a:spcBef>
              <a:buNone/>
              <a:defRPr lang="pl-PL" sz="3600" b="1" kern="1200" dirty="0">
                <a:solidFill>
                  <a:srgbClr val="714989"/>
                </a:solidFill>
                <a:latin typeface="+mj-lt"/>
                <a:ea typeface="+mj-ea"/>
                <a:cs typeface="Arial" pitchFamily="34" charset="0"/>
              </a:defRPr>
            </a:lvl1pPr>
          </a:lstStyle>
          <a:p>
            <a:r>
              <a:rPr lang="en-US" sz="2700" dirty="0">
                <a:latin typeface="Arial" panose="020B0604020202020204" pitchFamily="34" charset="0"/>
              </a:rPr>
              <a:t>Kanban: The Great Unifier – </a:t>
            </a:r>
          </a:p>
          <a:p>
            <a:r>
              <a:rPr lang="en-US" sz="2700" dirty="0">
                <a:latin typeface="Arial" panose="020B0604020202020204" pitchFamily="34" charset="0"/>
              </a:rPr>
              <a:t>Start where you are now</a:t>
            </a:r>
          </a:p>
        </p:txBody>
      </p:sp>
      <p:sp>
        <p:nvSpPr>
          <p:cNvPr id="3" name="Oval 2">
            <a:extLst>
              <a:ext uri="{FF2B5EF4-FFF2-40B4-BE49-F238E27FC236}">
                <a16:creationId xmlns:a16="http://schemas.microsoft.com/office/drawing/2014/main" id="{FE342501-8D23-40D6-A49D-CA4D88B32C80}"/>
              </a:ext>
            </a:extLst>
          </p:cNvPr>
          <p:cNvSpPr/>
          <p:nvPr/>
        </p:nvSpPr>
        <p:spPr>
          <a:xfrm>
            <a:off x="1556162" y="2544639"/>
            <a:ext cx="6031676" cy="3046536"/>
          </a:xfrm>
          <a:prstGeom prst="ellipse">
            <a:avLst/>
          </a:prstGeom>
          <a:solidFill>
            <a:schemeClr val="accent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solidFill>
                  <a:prstClr val="white"/>
                </a:solidFill>
                <a:latin typeface="Arial" panose="020B0604020202020204" pitchFamily="34" charset="0"/>
                <a:cs typeface="Arial" panose="020B0604020202020204" pitchFamily="34" charset="0"/>
              </a:rPr>
              <a:t>Kanban</a:t>
            </a:r>
          </a:p>
        </p:txBody>
      </p:sp>
      <p:sp>
        <p:nvSpPr>
          <p:cNvPr id="4" name="Oval 3">
            <a:extLst>
              <a:ext uri="{FF2B5EF4-FFF2-40B4-BE49-F238E27FC236}">
                <a16:creationId xmlns:a16="http://schemas.microsoft.com/office/drawing/2014/main" id="{2D23216D-6350-4C7A-97BF-F29562CE5DD1}"/>
              </a:ext>
            </a:extLst>
          </p:cNvPr>
          <p:cNvSpPr/>
          <p:nvPr/>
        </p:nvSpPr>
        <p:spPr>
          <a:xfrm>
            <a:off x="1009650" y="3034880"/>
            <a:ext cx="2263363" cy="636711"/>
          </a:xfrm>
          <a:prstGeom prst="ellipse">
            <a:avLst/>
          </a:prstGeom>
          <a:solidFill>
            <a:schemeClr val="accent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solidFill>
                  <a:prstClr val="white"/>
                </a:solidFill>
                <a:latin typeface="Arial" panose="020B0604020202020204" pitchFamily="34" charset="0"/>
                <a:cs typeface="Arial" panose="020B0604020202020204" pitchFamily="34" charset="0"/>
              </a:rPr>
              <a:t>SAFe</a:t>
            </a:r>
            <a:endParaRPr lang="en-US" sz="2700" dirty="0">
              <a:solidFill>
                <a:prstClr val="white"/>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4EDB5B69-7FDF-4E0F-B980-E410113C08BE}"/>
              </a:ext>
            </a:extLst>
          </p:cNvPr>
          <p:cNvSpPr/>
          <p:nvPr/>
        </p:nvSpPr>
        <p:spPr>
          <a:xfrm>
            <a:off x="1009651" y="4480001"/>
            <a:ext cx="2263363" cy="636711"/>
          </a:xfrm>
          <a:prstGeom prst="ellipse">
            <a:avLst/>
          </a:prstGeom>
          <a:solidFill>
            <a:schemeClr val="accent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prstClr val="white"/>
                </a:solidFill>
                <a:latin typeface="Arial" panose="020B0604020202020204" pitchFamily="34" charset="0"/>
                <a:cs typeface="Arial" panose="020B0604020202020204" pitchFamily="34" charset="0"/>
              </a:rPr>
              <a:t>Waterfall</a:t>
            </a:r>
          </a:p>
        </p:txBody>
      </p:sp>
      <p:sp>
        <p:nvSpPr>
          <p:cNvPr id="6" name="Oval 5">
            <a:extLst>
              <a:ext uri="{FF2B5EF4-FFF2-40B4-BE49-F238E27FC236}">
                <a16:creationId xmlns:a16="http://schemas.microsoft.com/office/drawing/2014/main" id="{7D0A685E-E001-4639-96D4-A8DC316DF14F}"/>
              </a:ext>
            </a:extLst>
          </p:cNvPr>
          <p:cNvSpPr/>
          <p:nvPr/>
        </p:nvSpPr>
        <p:spPr>
          <a:xfrm>
            <a:off x="5870987" y="3087633"/>
            <a:ext cx="2263363" cy="636711"/>
          </a:xfrm>
          <a:prstGeom prst="ellipse">
            <a:avLst/>
          </a:prstGeom>
          <a:solidFill>
            <a:schemeClr val="accent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prstClr val="white"/>
                </a:solidFill>
                <a:latin typeface="Arial" panose="020B0604020202020204" pitchFamily="34" charset="0"/>
                <a:cs typeface="Arial" panose="020B0604020202020204" pitchFamily="34" charset="0"/>
              </a:rPr>
              <a:t>Scrum</a:t>
            </a:r>
          </a:p>
        </p:txBody>
      </p:sp>
      <p:sp>
        <p:nvSpPr>
          <p:cNvPr id="7" name="Oval 6">
            <a:extLst>
              <a:ext uri="{FF2B5EF4-FFF2-40B4-BE49-F238E27FC236}">
                <a16:creationId xmlns:a16="http://schemas.microsoft.com/office/drawing/2014/main" id="{06FF41B0-5745-47EF-AB3C-5A685C3F2B4B}"/>
              </a:ext>
            </a:extLst>
          </p:cNvPr>
          <p:cNvSpPr/>
          <p:nvPr/>
        </p:nvSpPr>
        <p:spPr>
          <a:xfrm>
            <a:off x="3440319" y="2226469"/>
            <a:ext cx="2263363" cy="636711"/>
          </a:xfrm>
          <a:prstGeom prst="ellipse">
            <a:avLst/>
          </a:prstGeom>
          <a:solidFill>
            <a:schemeClr val="accent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prstClr val="white"/>
                </a:solidFill>
                <a:latin typeface="Arial" panose="020B0604020202020204" pitchFamily="34" charset="0"/>
                <a:cs typeface="Arial" panose="020B0604020202020204" pitchFamily="34" charset="0"/>
              </a:rPr>
              <a:t>Chaos</a:t>
            </a:r>
          </a:p>
        </p:txBody>
      </p:sp>
      <p:sp>
        <p:nvSpPr>
          <p:cNvPr id="8" name="Oval 7">
            <a:extLst>
              <a:ext uri="{FF2B5EF4-FFF2-40B4-BE49-F238E27FC236}">
                <a16:creationId xmlns:a16="http://schemas.microsoft.com/office/drawing/2014/main" id="{9FED7D0C-A137-4F29-BB1D-7869F35F6874}"/>
              </a:ext>
            </a:extLst>
          </p:cNvPr>
          <p:cNvSpPr/>
          <p:nvPr/>
        </p:nvSpPr>
        <p:spPr>
          <a:xfrm>
            <a:off x="5950156" y="4480733"/>
            <a:ext cx="2263363" cy="636711"/>
          </a:xfrm>
          <a:prstGeom prst="ellipse">
            <a:avLst/>
          </a:prstGeom>
          <a:solidFill>
            <a:schemeClr val="accent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solidFill>
                  <a:prstClr val="white"/>
                </a:solidFill>
                <a:latin typeface="Arial" panose="020B0604020202020204" pitchFamily="34" charset="0"/>
                <a:cs typeface="Arial" panose="020B0604020202020204" pitchFamily="34" charset="0"/>
              </a:rPr>
              <a:t>CMMi</a:t>
            </a:r>
            <a:endParaRPr lang="en-US" sz="27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586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82534-93F1-4787-B3AD-2EAE945BAB2B}"/>
              </a:ext>
            </a:extLst>
          </p:cNvPr>
          <p:cNvSpPr>
            <a:spLocks noGrp="1"/>
          </p:cNvSpPr>
          <p:nvPr>
            <p:ph type="title"/>
          </p:nvPr>
        </p:nvSpPr>
        <p:spPr>
          <a:xfrm>
            <a:off x="85265" y="2544261"/>
            <a:ext cx="8640960" cy="696521"/>
          </a:xfrm>
        </p:spPr>
        <p:txBody>
          <a:bodyPr>
            <a:noAutofit/>
          </a:bodyPr>
          <a:lstStyle/>
          <a:p>
            <a:r>
              <a:rPr lang="en-US" sz="5400"/>
              <a:t>Foundations </a:t>
            </a:r>
            <a:r>
              <a:rPr lang="en-US" sz="5400" dirty="0"/>
              <a:t>of Kanban</a:t>
            </a:r>
          </a:p>
        </p:txBody>
      </p:sp>
    </p:spTree>
    <p:extLst>
      <p:ext uri="{BB962C8B-B14F-4D97-AF65-F5344CB8AC3E}">
        <p14:creationId xmlns:p14="http://schemas.microsoft.com/office/powerpoint/2010/main" val="3607699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latin typeface="+mn-lt"/>
              </a:rPr>
              <a:t>Motivation for the Kanban Method (Agendas)</a:t>
            </a:r>
          </a:p>
        </p:txBody>
      </p:sp>
      <p:grpSp>
        <p:nvGrpSpPr>
          <p:cNvPr id="6" name="Gruppieren 5">
            <a:extLst>
              <a:ext uri="{FF2B5EF4-FFF2-40B4-BE49-F238E27FC236}">
                <a16:creationId xmlns:a16="http://schemas.microsoft.com/office/drawing/2014/main" id="{26543458-63BB-754B-8B0F-D5E8F163335E}"/>
              </a:ext>
            </a:extLst>
          </p:cNvPr>
          <p:cNvGrpSpPr/>
          <p:nvPr/>
        </p:nvGrpSpPr>
        <p:grpSpPr>
          <a:xfrm>
            <a:off x="600075" y="1696045"/>
            <a:ext cx="2688949" cy="3653692"/>
            <a:chOff x="800100" y="1118393"/>
            <a:chExt cx="3585265" cy="4871589"/>
          </a:xfrm>
        </p:grpSpPr>
        <p:sp>
          <p:nvSpPr>
            <p:cNvPr id="17" name="Rechteck 16"/>
            <p:cNvSpPr/>
            <p:nvPr/>
          </p:nvSpPr>
          <p:spPr>
            <a:xfrm>
              <a:off x="800100" y="1118393"/>
              <a:ext cx="3585265" cy="9340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714988"/>
                  </a:solidFill>
                  <a:ea typeface="Work Sans" charset="0"/>
                  <a:cs typeface="Work Sans" charset="0"/>
                </a:rPr>
                <a:t>Line-Level, Individual Contributors             </a:t>
              </a:r>
            </a:p>
          </p:txBody>
        </p:sp>
        <p:sp>
          <p:nvSpPr>
            <p:cNvPr id="20" name="Rechteck 19"/>
            <p:cNvSpPr/>
            <p:nvPr/>
          </p:nvSpPr>
          <p:spPr>
            <a:xfrm>
              <a:off x="800100" y="5055902"/>
              <a:ext cx="3585265" cy="934080"/>
            </a:xfrm>
            <a:prstGeom prst="rect">
              <a:avLst/>
            </a:prstGeom>
            <a:solidFill>
              <a:srgbClr val="7149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ea typeface="Work Sans" charset="0"/>
                  <a:cs typeface="Work Sans" charset="0"/>
                </a:rPr>
                <a:t>SUSTAINABILITY</a:t>
              </a:r>
            </a:p>
          </p:txBody>
        </p:sp>
        <p:sp>
          <p:nvSpPr>
            <p:cNvPr id="23" name="Pfeil nach unten 22"/>
            <p:cNvSpPr/>
            <p:nvPr/>
          </p:nvSpPr>
          <p:spPr>
            <a:xfrm>
              <a:off x="1886022" y="2181808"/>
              <a:ext cx="1413422" cy="2773501"/>
            </a:xfrm>
            <a:prstGeom prst="downArrow">
              <a:avLst/>
            </a:prstGeom>
            <a:gradFill flip="none" rotWithShape="1">
              <a:gsLst>
                <a:gs pos="0">
                  <a:schemeClr val="bg1">
                    <a:lumMod val="95000"/>
                  </a:schemeClr>
                </a:gs>
                <a:gs pos="66000">
                  <a:schemeClr val="bg1">
                    <a:lumMod val="85000"/>
                  </a:schemeClr>
                </a:gs>
                <a:gs pos="100000">
                  <a:srgbClr val="714988"/>
                </a:gs>
              </a:gsLst>
              <a:lin ang="5400000" scaled="0"/>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ea typeface="Work Sans" charset="0"/>
                <a:cs typeface="Work Sans" charset="0"/>
              </a:endParaRPr>
            </a:p>
          </p:txBody>
        </p:sp>
        <p:sp>
          <p:nvSpPr>
            <p:cNvPr id="26" name="Textfeld 25"/>
            <p:cNvSpPr txBox="1"/>
            <p:nvPr/>
          </p:nvSpPr>
          <p:spPr>
            <a:xfrm>
              <a:off x="800101" y="2052473"/>
              <a:ext cx="3504054" cy="1661993"/>
            </a:xfrm>
            <a:prstGeom prst="rect">
              <a:avLst/>
            </a:prstGeom>
            <a:noFill/>
          </p:spPr>
          <p:txBody>
            <a:bodyPr wrap="square" rtlCol="0">
              <a:spAutoFit/>
            </a:bodyPr>
            <a:lstStyle/>
            <a:p>
              <a:pPr marL="257175" indent="-257175">
                <a:buFont typeface="Arial" panose="020B0604020202020204" pitchFamily="34" charset="0"/>
                <a:buChar char="•"/>
              </a:pPr>
              <a:r>
                <a:rPr lang="en-US" sz="1500" dirty="0">
                  <a:latin typeface="+mj-lt"/>
                </a:rPr>
                <a:t>Relief from overburdening</a:t>
              </a:r>
            </a:p>
            <a:p>
              <a:pPr marL="257175" indent="-257175">
                <a:buFont typeface="Arial" panose="020B0604020202020204" pitchFamily="34" charset="0"/>
                <a:buChar char="•"/>
              </a:pPr>
              <a:r>
                <a:rPr lang="en-US" sz="1500" dirty="0">
                  <a:latin typeface="+mj-lt"/>
                </a:rPr>
                <a:t>Produce better quality</a:t>
              </a:r>
            </a:p>
            <a:p>
              <a:pPr marL="257175" indent="-257175">
                <a:buFont typeface="Arial" panose="020B0604020202020204" pitchFamily="34" charset="0"/>
                <a:buChar char="•"/>
              </a:pPr>
              <a:r>
                <a:rPr lang="en-US" sz="1500" dirty="0">
                  <a:latin typeface="+mj-lt"/>
                </a:rPr>
                <a:t>Take a professional pride in their work &amp; customer satisfaction</a:t>
              </a:r>
            </a:p>
          </p:txBody>
        </p:sp>
      </p:grpSp>
      <p:grpSp>
        <p:nvGrpSpPr>
          <p:cNvPr id="7" name="Gruppieren 6">
            <a:extLst>
              <a:ext uri="{FF2B5EF4-FFF2-40B4-BE49-F238E27FC236}">
                <a16:creationId xmlns:a16="http://schemas.microsoft.com/office/drawing/2014/main" id="{D8A4E55F-DB99-F94B-8230-2C216C93F15A}"/>
              </a:ext>
            </a:extLst>
          </p:cNvPr>
          <p:cNvGrpSpPr/>
          <p:nvPr/>
        </p:nvGrpSpPr>
        <p:grpSpPr>
          <a:xfrm>
            <a:off x="3424765" y="1696045"/>
            <a:ext cx="2463176" cy="3653692"/>
            <a:chOff x="4566352" y="1118393"/>
            <a:chExt cx="3284235" cy="4871589"/>
          </a:xfrm>
        </p:grpSpPr>
        <p:sp>
          <p:nvSpPr>
            <p:cNvPr id="18" name="Rechteck 17"/>
            <p:cNvSpPr/>
            <p:nvPr/>
          </p:nvSpPr>
          <p:spPr>
            <a:xfrm>
              <a:off x="4699938" y="1118393"/>
              <a:ext cx="2956120" cy="9340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714988"/>
                  </a:solidFill>
                  <a:ea typeface="Work Sans" charset="0"/>
                  <a:cs typeface="Work Sans" charset="0"/>
                </a:rPr>
                <a:t>Mid-Level Management</a:t>
              </a:r>
            </a:p>
          </p:txBody>
        </p:sp>
        <p:sp>
          <p:nvSpPr>
            <p:cNvPr id="21" name="Rechteck 20"/>
            <p:cNvSpPr/>
            <p:nvPr/>
          </p:nvSpPr>
          <p:spPr>
            <a:xfrm>
              <a:off x="4566352" y="5055902"/>
              <a:ext cx="3223291" cy="934080"/>
            </a:xfrm>
            <a:prstGeom prst="rect">
              <a:avLst/>
            </a:prstGeom>
            <a:solidFill>
              <a:srgbClr val="7149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ea typeface="Work Sans" charset="0"/>
                  <a:cs typeface="Work Sans" charset="0"/>
                </a:rPr>
                <a:t>SERVICE ORIENTATION</a:t>
              </a:r>
            </a:p>
          </p:txBody>
        </p:sp>
        <p:sp>
          <p:nvSpPr>
            <p:cNvPr id="24" name="Pfeil nach unten 23"/>
            <p:cNvSpPr/>
            <p:nvPr/>
          </p:nvSpPr>
          <p:spPr>
            <a:xfrm>
              <a:off x="5471287" y="2181808"/>
              <a:ext cx="1413422" cy="2802241"/>
            </a:xfrm>
            <a:prstGeom prst="downArrow">
              <a:avLst/>
            </a:prstGeom>
            <a:gradFill flip="none" rotWithShape="1">
              <a:gsLst>
                <a:gs pos="0">
                  <a:schemeClr val="bg1">
                    <a:lumMod val="95000"/>
                  </a:schemeClr>
                </a:gs>
                <a:gs pos="66000">
                  <a:schemeClr val="bg1">
                    <a:lumMod val="85000"/>
                  </a:schemeClr>
                </a:gs>
                <a:gs pos="100000">
                  <a:srgbClr val="714988"/>
                </a:gs>
              </a:gsLst>
              <a:lin ang="5400000" scaled="0"/>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ea typeface="Work Sans" charset="0"/>
                <a:cs typeface="Work Sans" charset="0"/>
              </a:endParaRPr>
            </a:p>
          </p:txBody>
        </p:sp>
        <p:sp>
          <p:nvSpPr>
            <p:cNvPr id="27" name="Rechteck 26"/>
            <p:cNvSpPr/>
            <p:nvPr/>
          </p:nvSpPr>
          <p:spPr>
            <a:xfrm>
              <a:off x="4627296" y="2052473"/>
              <a:ext cx="3223291" cy="2585322"/>
            </a:xfrm>
            <a:prstGeom prst="rect">
              <a:avLst/>
            </a:prstGeom>
          </p:spPr>
          <p:txBody>
            <a:bodyPr wrap="square">
              <a:spAutoFit/>
            </a:bodyPr>
            <a:lstStyle/>
            <a:p>
              <a:pPr marL="257175" indent="-257175">
                <a:buFont typeface="Arial" panose="020B0604020202020204" pitchFamily="34" charset="0"/>
                <a:buChar char="•"/>
              </a:pPr>
              <a:r>
                <a:rPr lang="en-US" sz="1500" dirty="0">
                  <a:latin typeface="+mj-lt"/>
                </a:rPr>
                <a:t>Up-managing – answer the hard questions with confidence</a:t>
              </a:r>
            </a:p>
            <a:p>
              <a:pPr marL="257175" indent="-257175">
                <a:buFont typeface="Arial" panose="020B0604020202020204" pitchFamily="34" charset="0"/>
                <a:buChar char="•"/>
              </a:pPr>
              <a:r>
                <a:rPr lang="en-US" sz="1500" dirty="0">
                  <a:latin typeface="+mj-lt"/>
                </a:rPr>
                <a:t>Down-managing – make difficult decisions with confidence</a:t>
              </a:r>
            </a:p>
            <a:p>
              <a:pPr marL="257175" indent="-257175">
                <a:buFont typeface="Arial" panose="020B0604020202020204" pitchFamily="34" charset="0"/>
                <a:buChar char="•"/>
              </a:pPr>
              <a:r>
                <a:rPr lang="en-US" sz="1500" dirty="0">
                  <a:latin typeface="+mj-lt"/>
                </a:rPr>
                <a:t>Reliable, predictable, faster service delivery</a:t>
              </a:r>
            </a:p>
          </p:txBody>
        </p:sp>
      </p:grpSp>
      <p:grpSp>
        <p:nvGrpSpPr>
          <p:cNvPr id="8" name="Gruppieren 7">
            <a:extLst>
              <a:ext uri="{FF2B5EF4-FFF2-40B4-BE49-F238E27FC236}">
                <a16:creationId xmlns:a16="http://schemas.microsoft.com/office/drawing/2014/main" id="{65CEB365-05D6-C648-83D1-F0A4D1171726}"/>
              </a:ext>
            </a:extLst>
          </p:cNvPr>
          <p:cNvGrpSpPr/>
          <p:nvPr/>
        </p:nvGrpSpPr>
        <p:grpSpPr>
          <a:xfrm>
            <a:off x="5977974" y="1698241"/>
            <a:ext cx="2688949" cy="3651496"/>
            <a:chOff x="7970631" y="1121321"/>
            <a:chExt cx="3585265" cy="4868661"/>
          </a:xfrm>
        </p:grpSpPr>
        <p:sp>
          <p:nvSpPr>
            <p:cNvPr id="19" name="Rechteck 18"/>
            <p:cNvSpPr/>
            <p:nvPr/>
          </p:nvSpPr>
          <p:spPr>
            <a:xfrm>
              <a:off x="8293771" y="1121321"/>
              <a:ext cx="2938984" cy="9340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714988"/>
                  </a:solidFill>
                  <a:ea typeface="Work Sans" charset="0"/>
                  <a:cs typeface="Work Sans" charset="0"/>
                </a:rPr>
                <a:t>Senior-Level</a:t>
              </a:r>
              <a:br>
                <a:rPr lang="en-US" b="1" dirty="0">
                  <a:solidFill>
                    <a:srgbClr val="714988"/>
                  </a:solidFill>
                  <a:ea typeface="Work Sans" charset="0"/>
                  <a:cs typeface="Work Sans" charset="0"/>
                </a:rPr>
              </a:br>
              <a:r>
                <a:rPr lang="en-US" b="1" dirty="0">
                  <a:solidFill>
                    <a:srgbClr val="714988"/>
                  </a:solidFill>
                  <a:ea typeface="Work Sans" charset="0"/>
                  <a:cs typeface="Work Sans" charset="0"/>
                </a:rPr>
                <a:t>Management</a:t>
              </a:r>
            </a:p>
          </p:txBody>
        </p:sp>
        <p:sp>
          <p:nvSpPr>
            <p:cNvPr id="22" name="Rechteck 21"/>
            <p:cNvSpPr/>
            <p:nvPr/>
          </p:nvSpPr>
          <p:spPr>
            <a:xfrm>
              <a:off x="7970631" y="5055902"/>
              <a:ext cx="3585265" cy="934080"/>
            </a:xfrm>
            <a:prstGeom prst="rect">
              <a:avLst/>
            </a:prstGeom>
            <a:solidFill>
              <a:srgbClr val="7149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bg1"/>
                  </a:solidFill>
                  <a:ea typeface="Work Sans" charset="0"/>
                  <a:cs typeface="Work Sans" charset="0"/>
                </a:rPr>
                <a:t>SURVIVABILITY</a:t>
              </a:r>
            </a:p>
          </p:txBody>
        </p:sp>
        <p:sp>
          <p:nvSpPr>
            <p:cNvPr id="25" name="Pfeil nach unten 24"/>
            <p:cNvSpPr/>
            <p:nvPr/>
          </p:nvSpPr>
          <p:spPr>
            <a:xfrm>
              <a:off x="9056552" y="2181808"/>
              <a:ext cx="1413422" cy="2802241"/>
            </a:xfrm>
            <a:prstGeom prst="downArrow">
              <a:avLst/>
            </a:prstGeom>
            <a:gradFill flip="none" rotWithShape="1">
              <a:gsLst>
                <a:gs pos="0">
                  <a:schemeClr val="bg1">
                    <a:lumMod val="95000"/>
                  </a:schemeClr>
                </a:gs>
                <a:gs pos="66000">
                  <a:schemeClr val="bg1">
                    <a:lumMod val="85000"/>
                  </a:schemeClr>
                </a:gs>
                <a:gs pos="100000">
                  <a:srgbClr val="714988"/>
                </a:gs>
              </a:gsLst>
              <a:lin ang="5400000" scaled="0"/>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ea typeface="Work Sans" charset="0"/>
                <a:cs typeface="Work Sans" charset="0"/>
              </a:endParaRPr>
            </a:p>
          </p:txBody>
        </p:sp>
        <p:sp>
          <p:nvSpPr>
            <p:cNvPr id="28" name="Textfeld 27"/>
            <p:cNvSpPr txBox="1"/>
            <p:nvPr/>
          </p:nvSpPr>
          <p:spPr>
            <a:xfrm>
              <a:off x="7970631" y="2052473"/>
              <a:ext cx="3585265" cy="1046440"/>
            </a:xfrm>
            <a:prstGeom prst="rect">
              <a:avLst/>
            </a:prstGeom>
            <a:noFill/>
          </p:spPr>
          <p:txBody>
            <a:bodyPr wrap="square" rtlCol="0">
              <a:spAutoFit/>
            </a:bodyPr>
            <a:lstStyle/>
            <a:p>
              <a:pPr marL="257175" indent="-257175">
                <a:buFont typeface="Arial" panose="020B0604020202020204" pitchFamily="34" charset="0"/>
                <a:buChar char="•"/>
              </a:pPr>
              <a:r>
                <a:rPr lang="en-US" sz="1500" dirty="0">
                  <a:latin typeface="+mj-lt"/>
                </a:rPr>
                <a:t>Make promises we can keep</a:t>
              </a:r>
            </a:p>
            <a:p>
              <a:pPr marL="257175" indent="-257175">
                <a:buFont typeface="Arial" panose="020B0604020202020204" pitchFamily="34" charset="0"/>
                <a:buChar char="•"/>
              </a:pPr>
              <a:r>
                <a:rPr lang="en-US" sz="1500" dirty="0">
                  <a:latin typeface="+mj-lt"/>
                </a:rPr>
                <a:t>Lead the business (strategy, positioning)</a:t>
              </a:r>
              <a:endParaRPr lang="en-US" sz="1500" dirty="0">
                <a:latin typeface="+mj-lt"/>
                <a:ea typeface="Work Sans" charset="0"/>
                <a:cs typeface="Work Sans" charset="0"/>
              </a:endParaRPr>
            </a:p>
          </p:txBody>
        </p:sp>
      </p:grpSp>
      <p:sp>
        <p:nvSpPr>
          <p:cNvPr id="29" name="Rechteck 28">
            <a:extLst>
              <a:ext uri="{FF2B5EF4-FFF2-40B4-BE49-F238E27FC236}">
                <a16:creationId xmlns:a16="http://schemas.microsoft.com/office/drawing/2014/main" id="{C9D9A8EC-BA9E-164B-BF5F-BF677E6F46B0}"/>
              </a:ext>
            </a:extLst>
          </p:cNvPr>
          <p:cNvSpPr/>
          <p:nvPr/>
        </p:nvSpPr>
        <p:spPr>
          <a:xfrm>
            <a:off x="3424765" y="4648610"/>
            <a:ext cx="2417468" cy="700560"/>
          </a:xfrm>
          <a:prstGeom prst="rect">
            <a:avLst/>
          </a:prstGeom>
          <a:solidFill>
            <a:srgbClr val="E975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ea typeface="Work Sans" charset="0"/>
                <a:cs typeface="Work Sans" charset="0"/>
              </a:rPr>
              <a:t>SERVICE ORIENTATION</a:t>
            </a:r>
          </a:p>
        </p:txBody>
      </p:sp>
    </p:spTree>
    <p:extLst>
      <p:ext uri="{BB962C8B-B14F-4D97-AF65-F5344CB8AC3E}">
        <p14:creationId xmlns:p14="http://schemas.microsoft.com/office/powerpoint/2010/main" val="216187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dissolv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EABDD6DB-6FB3-B542-BFD1-BFC37330F2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6681" y="1607331"/>
            <a:ext cx="3970639" cy="3984871"/>
          </a:xfrm>
          <a:prstGeom prst="rect">
            <a:avLst/>
          </a:prstGeom>
        </p:spPr>
      </p:pic>
      <p:sp>
        <p:nvSpPr>
          <p:cNvPr id="5" name="Titel 4">
            <a:extLst>
              <a:ext uri="{FF2B5EF4-FFF2-40B4-BE49-F238E27FC236}">
                <a16:creationId xmlns:a16="http://schemas.microsoft.com/office/drawing/2014/main" id="{4B7C8D91-DAE4-B54C-A1D8-5F478A712FB9}"/>
              </a:ext>
            </a:extLst>
          </p:cNvPr>
          <p:cNvSpPr>
            <a:spLocks noGrp="1"/>
          </p:cNvSpPr>
          <p:nvPr>
            <p:ph type="title"/>
          </p:nvPr>
        </p:nvSpPr>
        <p:spPr/>
        <p:txBody>
          <a:bodyPr/>
          <a:lstStyle/>
          <a:p>
            <a:r>
              <a:rPr lang="en-US" dirty="0"/>
              <a:t>Elements of the Kanban Method</a:t>
            </a:r>
          </a:p>
        </p:txBody>
      </p:sp>
      <p:pic>
        <p:nvPicPr>
          <p:cNvPr id="13" name="Grafik 12">
            <a:extLst>
              <a:ext uri="{FF2B5EF4-FFF2-40B4-BE49-F238E27FC236}">
                <a16:creationId xmlns:a16="http://schemas.microsoft.com/office/drawing/2014/main" id="{43471D05-6C17-0D44-B7A1-F56673FFA7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6681" y="1607331"/>
            <a:ext cx="3970639" cy="3984871"/>
          </a:xfrm>
          <a:prstGeom prst="rect">
            <a:avLst/>
          </a:prstGeom>
        </p:spPr>
      </p:pic>
      <p:pic>
        <p:nvPicPr>
          <p:cNvPr id="15" name="Grafik 14">
            <a:extLst>
              <a:ext uri="{FF2B5EF4-FFF2-40B4-BE49-F238E27FC236}">
                <a16:creationId xmlns:a16="http://schemas.microsoft.com/office/drawing/2014/main" id="{629788F1-ABEE-3E43-8016-7746B87E4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6681" y="1607331"/>
            <a:ext cx="3970639" cy="3984871"/>
          </a:xfrm>
          <a:prstGeom prst="rect">
            <a:avLst/>
          </a:prstGeom>
        </p:spPr>
      </p:pic>
      <p:pic>
        <p:nvPicPr>
          <p:cNvPr id="17" name="Grafik 16">
            <a:extLst>
              <a:ext uri="{FF2B5EF4-FFF2-40B4-BE49-F238E27FC236}">
                <a16:creationId xmlns:a16="http://schemas.microsoft.com/office/drawing/2014/main" id="{BCCA6685-D0C9-1641-B777-0AB386CEF3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86681" y="1607331"/>
            <a:ext cx="3970639" cy="3984871"/>
          </a:xfrm>
          <a:prstGeom prst="rect">
            <a:avLst/>
          </a:prstGeom>
        </p:spPr>
      </p:pic>
    </p:spTree>
    <p:extLst>
      <p:ext uri="{BB962C8B-B14F-4D97-AF65-F5344CB8AC3E}">
        <p14:creationId xmlns:p14="http://schemas.microsoft.com/office/powerpoint/2010/main" val="27281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E619E2F-A441-184E-82C1-AA808328BF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359" t="40159" r="17906"/>
          <a:stretch/>
        </p:blipFill>
        <p:spPr>
          <a:xfrm>
            <a:off x="284356" y="1729004"/>
            <a:ext cx="3763537" cy="3915400"/>
          </a:xfrm>
          <a:prstGeom prst="rect">
            <a:avLst/>
          </a:prstGeom>
        </p:spPr>
      </p:pic>
      <p:sp>
        <p:nvSpPr>
          <p:cNvPr id="2" name="Title 1"/>
          <p:cNvSpPr>
            <a:spLocks noGrp="1"/>
          </p:cNvSpPr>
          <p:nvPr>
            <p:ph type="title"/>
          </p:nvPr>
        </p:nvSpPr>
        <p:spPr/>
        <p:txBody>
          <a:bodyPr>
            <a:normAutofit/>
          </a:bodyPr>
          <a:lstStyle/>
          <a:p>
            <a:r>
              <a:rPr lang="en-US" dirty="0"/>
              <a:t>Kanban Method: Change Management Principles</a:t>
            </a:r>
          </a:p>
        </p:txBody>
      </p:sp>
      <p:sp>
        <p:nvSpPr>
          <p:cNvPr id="4" name="Inhaltsplatzhalter 3">
            <a:extLst>
              <a:ext uri="{FF2B5EF4-FFF2-40B4-BE49-F238E27FC236}">
                <a16:creationId xmlns:a16="http://schemas.microsoft.com/office/drawing/2014/main" id="{F8FECE49-6F35-4E40-BB52-A82357FB4AA3}"/>
              </a:ext>
            </a:extLst>
          </p:cNvPr>
          <p:cNvSpPr>
            <a:spLocks noGrp="1"/>
          </p:cNvSpPr>
          <p:nvPr>
            <p:ph idx="1"/>
          </p:nvPr>
        </p:nvSpPr>
        <p:spPr>
          <a:xfrm>
            <a:off x="4572000" y="1729004"/>
            <a:ext cx="4114800" cy="3915399"/>
          </a:xfrm>
        </p:spPr>
        <p:txBody>
          <a:bodyPr>
            <a:normAutofit fontScale="92500"/>
          </a:bodyPr>
          <a:lstStyle/>
          <a:p>
            <a:pPr>
              <a:buClr>
                <a:srgbClr val="5C3575"/>
              </a:buClr>
              <a:buSzPct val="100000"/>
              <a:buFont typeface="+mj-lt"/>
              <a:buAutoNum type="arabicParenR"/>
            </a:pPr>
            <a:r>
              <a:rPr lang="en-US" sz="2400" dirty="0"/>
              <a:t>Start with what you do now.</a:t>
            </a:r>
          </a:p>
          <a:p>
            <a:pPr lvl="2">
              <a:buClr>
                <a:srgbClr val="5C3575"/>
              </a:buClr>
              <a:buSzPct val="120000"/>
              <a:buFont typeface="Wingdings" pitchFamily="2" charset="2"/>
              <a:buChar char="§"/>
            </a:pPr>
            <a:r>
              <a:rPr lang="en-US" sz="1950" dirty="0"/>
              <a:t>Understanding current processes, as actually practiced</a:t>
            </a:r>
          </a:p>
          <a:p>
            <a:pPr lvl="2">
              <a:buClr>
                <a:srgbClr val="5C3575"/>
              </a:buClr>
              <a:buSzPct val="120000"/>
              <a:buFont typeface="Wingdings" pitchFamily="2" charset="2"/>
              <a:buChar char="§"/>
            </a:pPr>
            <a:r>
              <a:rPr lang="en-US" sz="1950" dirty="0"/>
              <a:t>Respecting existing roles, responsibilities, and </a:t>
            </a:r>
            <a:br>
              <a:rPr lang="en-US" sz="1950" dirty="0"/>
            </a:br>
            <a:r>
              <a:rPr lang="en-US" sz="1950" dirty="0"/>
              <a:t>job titles</a:t>
            </a:r>
          </a:p>
          <a:p>
            <a:pPr>
              <a:buClr>
                <a:srgbClr val="5C3575"/>
              </a:buClr>
              <a:buSzPct val="100000"/>
              <a:buFont typeface="+mj-lt"/>
              <a:buAutoNum type="arabicParenR"/>
            </a:pPr>
            <a:r>
              <a:rPr lang="en-US" sz="2400" dirty="0"/>
              <a:t>Gain agreement to pursue </a:t>
            </a:r>
            <a:br>
              <a:rPr lang="en-US" sz="2400" dirty="0"/>
            </a:br>
            <a:r>
              <a:rPr lang="en-US" sz="2400" dirty="0"/>
              <a:t>improvement through </a:t>
            </a:r>
            <a:br>
              <a:rPr lang="en-US" sz="2400" dirty="0"/>
            </a:br>
            <a:r>
              <a:rPr lang="en-US" sz="2400" dirty="0"/>
              <a:t>evolutionary change.</a:t>
            </a:r>
          </a:p>
          <a:p>
            <a:pPr>
              <a:buClr>
                <a:srgbClr val="5C3575"/>
              </a:buClr>
              <a:buSzPct val="100000"/>
              <a:buFont typeface="+mj-lt"/>
              <a:buAutoNum type="arabicParenR"/>
            </a:pPr>
            <a:r>
              <a:rPr lang="en-US" sz="2400" dirty="0"/>
              <a:t>Encourage acts of leadership at all levels.</a:t>
            </a:r>
          </a:p>
          <a:p>
            <a:pPr marL="0" indent="0">
              <a:buNone/>
            </a:pPr>
            <a:endParaRPr lang="en-US" dirty="0"/>
          </a:p>
        </p:txBody>
      </p:sp>
    </p:spTree>
    <p:extLst>
      <p:ext uri="{BB962C8B-B14F-4D97-AF65-F5344CB8AC3E}">
        <p14:creationId xmlns:p14="http://schemas.microsoft.com/office/powerpoint/2010/main" val="344810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Todd</a:t>
            </a:r>
          </a:p>
        </p:txBody>
      </p:sp>
      <p:sp>
        <p:nvSpPr>
          <p:cNvPr id="3" name="Content Placeholder 2"/>
          <p:cNvSpPr>
            <a:spLocks noGrp="1"/>
          </p:cNvSpPr>
          <p:nvPr>
            <p:ph idx="1"/>
          </p:nvPr>
        </p:nvSpPr>
        <p:spPr>
          <a:xfrm>
            <a:off x="1880314" y="1143000"/>
            <a:ext cx="6349286" cy="5377393"/>
          </a:xfrm>
        </p:spPr>
        <p:txBody>
          <a:bodyPr>
            <a:normAutofit/>
          </a:bodyPr>
          <a:lstStyle/>
          <a:p>
            <a:pPr marL="0" indent="0">
              <a:buNone/>
            </a:pPr>
            <a:r>
              <a:rPr lang="en-US" sz="1800" b="1" dirty="0"/>
              <a:t>Chairman Kanban University</a:t>
            </a:r>
          </a:p>
          <a:p>
            <a:pPr marL="0" indent="0">
              <a:buNone/>
            </a:pPr>
            <a:r>
              <a:rPr lang="en-US" sz="1800" dirty="0"/>
              <a:t>Executive roles as VP Product Development, Director of Software &amp; Technology</a:t>
            </a:r>
          </a:p>
          <a:p>
            <a:pPr marL="0" indent="0">
              <a:buNone/>
            </a:pPr>
            <a:r>
              <a:rPr lang="en-US" sz="1800" b="1" dirty="0"/>
              <a:t>@toddelittle</a:t>
            </a:r>
          </a:p>
        </p:txBody>
      </p:sp>
      <p:pic>
        <p:nvPicPr>
          <p:cNvPr id="5" name="Picture 4" descr="Pollyanna 102"/>
          <p:cNvPicPr>
            <a:picLocks noChangeAspect="1"/>
          </p:cNvPicPr>
          <p:nvPr/>
        </p:nvPicPr>
        <p:blipFill>
          <a:blip r:embed="rId3" cstate="print"/>
          <a:srcRect/>
          <a:stretch>
            <a:fillRect/>
          </a:stretch>
        </p:blipFill>
        <p:spPr bwMode="auto">
          <a:xfrm>
            <a:off x="203914" y="1219200"/>
            <a:ext cx="1633451" cy="2238202"/>
          </a:xfrm>
          <a:prstGeom prst="rect">
            <a:avLst/>
          </a:prstGeom>
          <a:noFill/>
          <a:ln w="9525">
            <a:noFill/>
            <a:miter lim="800000"/>
            <a:headEnd/>
            <a:tailEnd/>
          </a:ln>
        </p:spPr>
      </p:pic>
      <p:pic>
        <p:nvPicPr>
          <p:cNvPr id="6" name="Picture 5" descr="51sOIwJFqRL"/>
          <p:cNvPicPr>
            <a:picLocks noChangeAspect="1" noChangeArrowheads="1"/>
          </p:cNvPicPr>
          <p:nvPr/>
        </p:nvPicPr>
        <p:blipFill>
          <a:blip r:embed="rId4" cstate="print"/>
          <a:srcRect l="12202" r="12228"/>
          <a:stretch>
            <a:fillRect/>
          </a:stretch>
        </p:blipFill>
        <p:spPr bwMode="auto">
          <a:xfrm>
            <a:off x="167949" y="3815352"/>
            <a:ext cx="1658039" cy="2194140"/>
          </a:xfrm>
          <a:prstGeom prst="rect">
            <a:avLst/>
          </a:prstGeom>
          <a:noFill/>
          <a:ln w="9525">
            <a:solidFill>
              <a:schemeClr val="tx1"/>
            </a:solidFill>
            <a:miter lim="800000"/>
            <a:headEnd/>
            <a:tailEnd/>
          </a:ln>
        </p:spPr>
      </p:pic>
      <p:pic>
        <p:nvPicPr>
          <p:cNvPr id="4" name="Picture 3"/>
          <p:cNvPicPr>
            <a:picLocks noChangeAspect="1"/>
          </p:cNvPicPr>
          <p:nvPr/>
        </p:nvPicPr>
        <p:blipFill>
          <a:blip r:embed="rId5" cstate="print">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4572000" y="4297854"/>
            <a:ext cx="1727202" cy="655146"/>
          </a:xfrm>
          <a:prstGeom prst="rect">
            <a:avLst/>
          </a:prstGeom>
        </p:spPr>
      </p:pic>
      <p:pic>
        <p:nvPicPr>
          <p:cNvPr id="9" name="Picture 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14600" y="5022315"/>
            <a:ext cx="1739113" cy="1191173"/>
          </a:xfrm>
          <a:prstGeom prst="rect">
            <a:avLst/>
          </a:prstGeom>
        </p:spPr>
      </p:pic>
      <p:pic>
        <p:nvPicPr>
          <p:cNvPr id="10" name="Picture 9"/>
          <p:cNvPicPr>
            <a:picLocks noChangeAspect="1"/>
          </p:cNvPicPr>
          <p:nvPr/>
        </p:nvPicPr>
        <p:blipFill>
          <a:blip r:embed="rId7" cstate="print">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6149372" y="5095892"/>
            <a:ext cx="2352538" cy="1156665"/>
          </a:xfrm>
          <a:prstGeom prst="rect">
            <a:avLst/>
          </a:prstGeom>
        </p:spPr>
      </p:pic>
      <p:pic>
        <p:nvPicPr>
          <p:cNvPr id="13" name="Picture 12"/>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34695" y="2619271"/>
            <a:ext cx="1744442" cy="1308332"/>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61869" y="2841634"/>
            <a:ext cx="1045864" cy="1045864"/>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31208" y="2731261"/>
            <a:ext cx="1452718" cy="1452282"/>
          </a:xfrm>
          <a:prstGeom prst="rect">
            <a:avLst/>
          </a:prstGeom>
        </p:spPr>
      </p:pic>
    </p:spTree>
    <p:extLst>
      <p:ext uri="{BB962C8B-B14F-4D97-AF65-F5344CB8AC3E}">
        <p14:creationId xmlns:p14="http://schemas.microsoft.com/office/powerpoint/2010/main" val="649670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Evolutionary Change in Action</a:t>
            </a:r>
          </a:p>
        </p:txBody>
      </p:sp>
      <p:pic>
        <p:nvPicPr>
          <p:cNvPr id="4" name="Content Placeholder 3" descr="kanban031710sm.jpg"/>
          <p:cNvPicPr>
            <a:picLocks noGrp="1" noChangeAspect="1"/>
          </p:cNvPicPr>
          <p:nvPr>
            <p:ph idx="4294967295"/>
          </p:nvPr>
        </p:nvPicPr>
        <p:blipFill>
          <a:blip r:embed="rId3" cstate="print"/>
          <a:stretch>
            <a:fillRect/>
          </a:stretch>
        </p:blipFill>
        <p:spPr>
          <a:xfrm>
            <a:off x="1951627" y="1563099"/>
            <a:ext cx="5190521" cy="4002149"/>
          </a:xfrm>
        </p:spPr>
      </p:pic>
    </p:spTree>
    <p:extLst>
      <p:ext uri="{BB962C8B-B14F-4D97-AF65-F5344CB8AC3E}">
        <p14:creationId xmlns:p14="http://schemas.microsoft.com/office/powerpoint/2010/main" val="20744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Evolutionary Change in Action</a:t>
            </a:r>
          </a:p>
        </p:txBody>
      </p:sp>
      <p:pic>
        <p:nvPicPr>
          <p:cNvPr id="4" name="Content Placeholder 3" descr="kanban031710sm.jpg"/>
          <p:cNvPicPr>
            <a:picLocks noGrp="1" noChangeAspect="1"/>
          </p:cNvPicPr>
          <p:nvPr>
            <p:ph idx="4294967295"/>
          </p:nvPr>
        </p:nvPicPr>
        <p:blipFill>
          <a:blip r:embed="rId3" cstate="print"/>
          <a:stretch>
            <a:fillRect/>
          </a:stretch>
        </p:blipFill>
        <p:spPr>
          <a:xfrm>
            <a:off x="3816258" y="1377767"/>
            <a:ext cx="5190521" cy="4002149"/>
          </a:xfrm>
        </p:spPr>
      </p:pic>
      <p:grpSp>
        <p:nvGrpSpPr>
          <p:cNvPr id="2" name="Group 1">
            <a:extLst>
              <a:ext uri="{FF2B5EF4-FFF2-40B4-BE49-F238E27FC236}">
                <a16:creationId xmlns:a16="http://schemas.microsoft.com/office/drawing/2014/main" id="{6270AA05-3FA8-490B-AAF4-981A647D027A}"/>
              </a:ext>
            </a:extLst>
          </p:cNvPr>
          <p:cNvGrpSpPr/>
          <p:nvPr/>
        </p:nvGrpSpPr>
        <p:grpSpPr>
          <a:xfrm>
            <a:off x="251520" y="2835103"/>
            <a:ext cx="4152229" cy="2738804"/>
            <a:chOff x="2989386" y="1717427"/>
            <a:chExt cx="5536305" cy="3651738"/>
          </a:xfrm>
        </p:grpSpPr>
        <p:sp>
          <p:nvSpPr>
            <p:cNvPr id="6" name="Rectangle 5">
              <a:extLst>
                <a:ext uri="{FF2B5EF4-FFF2-40B4-BE49-F238E27FC236}">
                  <a16:creationId xmlns:a16="http://schemas.microsoft.com/office/drawing/2014/main" id="{F97FE542-3F1F-4796-96E0-2B6B0729CFBF}"/>
                </a:ext>
              </a:extLst>
            </p:cNvPr>
            <p:cNvSpPr/>
            <p:nvPr/>
          </p:nvSpPr>
          <p:spPr>
            <a:xfrm>
              <a:off x="3141784" y="1869827"/>
              <a:ext cx="5240216" cy="3368590"/>
            </a:xfrm>
            <a:prstGeom prst="rect">
              <a:avLst/>
            </a:prstGeom>
            <a:gradFill flip="none" rotWithShape="1">
              <a:gsLst>
                <a:gs pos="0">
                  <a:srgbClr val="D65C00"/>
                </a:gs>
                <a:gs pos="50000">
                  <a:srgbClr val="FFCA00">
                    <a:shade val="67500"/>
                    <a:satMod val="115000"/>
                  </a:srgbClr>
                </a:gs>
                <a:gs pos="100000">
                  <a:srgbClr val="FFCA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7" name="Freeform 439">
              <a:extLst>
                <a:ext uri="{FF2B5EF4-FFF2-40B4-BE49-F238E27FC236}">
                  <a16:creationId xmlns:a16="http://schemas.microsoft.com/office/drawing/2014/main" id="{3766D578-4560-4C61-910C-DDFD7722E082}"/>
                </a:ext>
              </a:extLst>
            </p:cNvPr>
            <p:cNvSpPr>
              <a:spLocks/>
            </p:cNvSpPr>
            <p:nvPr/>
          </p:nvSpPr>
          <p:spPr bwMode="auto">
            <a:xfrm>
              <a:off x="2989386" y="1717427"/>
              <a:ext cx="5536305" cy="3651738"/>
            </a:xfrm>
            <a:custGeom>
              <a:avLst/>
              <a:gdLst/>
              <a:ahLst/>
              <a:cxnLst>
                <a:cxn ang="0">
                  <a:pos x="273" y="1"/>
                </a:cxn>
                <a:cxn ang="0">
                  <a:pos x="238" y="1"/>
                </a:cxn>
                <a:cxn ang="0">
                  <a:pos x="51" y="2"/>
                </a:cxn>
                <a:cxn ang="0">
                  <a:pos x="10" y="2"/>
                </a:cxn>
                <a:cxn ang="0">
                  <a:pos x="4" y="15"/>
                </a:cxn>
                <a:cxn ang="0">
                  <a:pos x="4" y="97"/>
                </a:cxn>
                <a:cxn ang="0">
                  <a:pos x="8" y="127"/>
                </a:cxn>
                <a:cxn ang="0">
                  <a:pos x="9" y="127"/>
                </a:cxn>
                <a:cxn ang="0">
                  <a:pos x="47" y="126"/>
                </a:cxn>
                <a:cxn ang="0">
                  <a:pos x="78" y="126"/>
                </a:cxn>
                <a:cxn ang="0">
                  <a:pos x="161" y="125"/>
                </a:cxn>
                <a:cxn ang="0">
                  <a:pos x="191" y="125"/>
                </a:cxn>
                <a:cxn ang="0">
                  <a:pos x="262" y="124"/>
                </a:cxn>
                <a:cxn ang="0">
                  <a:pos x="279" y="124"/>
                </a:cxn>
                <a:cxn ang="0">
                  <a:pos x="288" y="123"/>
                </a:cxn>
                <a:cxn ang="0">
                  <a:pos x="278" y="122"/>
                </a:cxn>
                <a:cxn ang="0">
                  <a:pos x="265" y="122"/>
                </a:cxn>
                <a:cxn ang="0">
                  <a:pos x="236" y="121"/>
                </a:cxn>
                <a:cxn ang="0">
                  <a:pos x="213" y="122"/>
                </a:cxn>
                <a:cxn ang="0">
                  <a:pos x="211" y="119"/>
                </a:cxn>
                <a:cxn ang="0">
                  <a:pos x="204" y="118"/>
                </a:cxn>
                <a:cxn ang="0">
                  <a:pos x="196" y="120"/>
                </a:cxn>
                <a:cxn ang="0">
                  <a:pos x="190" y="120"/>
                </a:cxn>
                <a:cxn ang="0">
                  <a:pos x="178" y="120"/>
                </a:cxn>
                <a:cxn ang="0">
                  <a:pos x="166" y="118"/>
                </a:cxn>
                <a:cxn ang="0">
                  <a:pos x="156" y="119"/>
                </a:cxn>
                <a:cxn ang="0">
                  <a:pos x="149" y="120"/>
                </a:cxn>
                <a:cxn ang="0">
                  <a:pos x="134" y="120"/>
                </a:cxn>
                <a:cxn ang="0">
                  <a:pos x="120" y="120"/>
                </a:cxn>
                <a:cxn ang="0">
                  <a:pos x="117" y="119"/>
                </a:cxn>
                <a:cxn ang="0">
                  <a:pos x="106" y="119"/>
                </a:cxn>
                <a:cxn ang="0">
                  <a:pos x="70" y="119"/>
                </a:cxn>
                <a:cxn ang="0">
                  <a:pos x="54" y="119"/>
                </a:cxn>
                <a:cxn ang="0">
                  <a:pos x="25" y="120"/>
                </a:cxn>
                <a:cxn ang="0">
                  <a:pos x="11" y="116"/>
                </a:cxn>
                <a:cxn ang="0">
                  <a:pos x="10" y="102"/>
                </a:cxn>
                <a:cxn ang="0">
                  <a:pos x="11" y="96"/>
                </a:cxn>
                <a:cxn ang="0">
                  <a:pos x="10" y="88"/>
                </a:cxn>
                <a:cxn ang="0">
                  <a:pos x="11" y="73"/>
                </a:cxn>
                <a:cxn ang="0">
                  <a:pos x="11" y="46"/>
                </a:cxn>
                <a:cxn ang="0">
                  <a:pos x="11" y="24"/>
                </a:cxn>
                <a:cxn ang="0">
                  <a:pos x="10" y="8"/>
                </a:cxn>
                <a:cxn ang="0">
                  <a:pos x="25" y="8"/>
                </a:cxn>
                <a:cxn ang="0">
                  <a:pos x="36" y="7"/>
                </a:cxn>
                <a:cxn ang="0">
                  <a:pos x="39" y="7"/>
                </a:cxn>
                <a:cxn ang="0">
                  <a:pos x="62" y="7"/>
                </a:cxn>
                <a:cxn ang="0">
                  <a:pos x="86" y="7"/>
                </a:cxn>
                <a:cxn ang="0">
                  <a:pos x="99" y="6"/>
                </a:cxn>
                <a:cxn ang="0">
                  <a:pos x="122" y="4"/>
                </a:cxn>
                <a:cxn ang="0">
                  <a:pos x="142" y="5"/>
                </a:cxn>
                <a:cxn ang="0">
                  <a:pos x="172" y="5"/>
                </a:cxn>
                <a:cxn ang="0">
                  <a:pos x="190" y="5"/>
                </a:cxn>
                <a:cxn ang="0">
                  <a:pos x="243" y="6"/>
                </a:cxn>
                <a:cxn ang="0">
                  <a:pos x="260" y="6"/>
                </a:cxn>
                <a:cxn ang="0">
                  <a:pos x="302" y="5"/>
                </a:cxn>
                <a:cxn ang="0">
                  <a:pos x="307" y="34"/>
                </a:cxn>
                <a:cxn ang="0">
                  <a:pos x="310" y="65"/>
                </a:cxn>
                <a:cxn ang="0">
                  <a:pos x="311" y="5"/>
                </a:cxn>
              </a:cxnLst>
              <a:rect l="0" t="0" r="r" b="b"/>
              <a:pathLst>
                <a:path w="316" h="128">
                  <a:moveTo>
                    <a:pt x="306" y="0"/>
                  </a:moveTo>
                  <a:cubicBezTo>
                    <a:pt x="306" y="0"/>
                    <a:pt x="306" y="0"/>
                    <a:pt x="306" y="0"/>
                  </a:cubicBezTo>
                  <a:cubicBezTo>
                    <a:pt x="301" y="0"/>
                    <a:pt x="301" y="0"/>
                    <a:pt x="301" y="0"/>
                  </a:cubicBezTo>
                  <a:cubicBezTo>
                    <a:pt x="292" y="0"/>
                    <a:pt x="292" y="0"/>
                    <a:pt x="292" y="0"/>
                  </a:cubicBezTo>
                  <a:cubicBezTo>
                    <a:pt x="274" y="0"/>
                    <a:pt x="274" y="0"/>
                    <a:pt x="274" y="0"/>
                  </a:cubicBezTo>
                  <a:cubicBezTo>
                    <a:pt x="275" y="0"/>
                    <a:pt x="274" y="0"/>
                    <a:pt x="273" y="1"/>
                  </a:cubicBezTo>
                  <a:cubicBezTo>
                    <a:pt x="273" y="0"/>
                    <a:pt x="273" y="0"/>
                    <a:pt x="273" y="0"/>
                  </a:cubicBezTo>
                  <a:cubicBezTo>
                    <a:pt x="271" y="1"/>
                    <a:pt x="271" y="1"/>
                    <a:pt x="271" y="1"/>
                  </a:cubicBezTo>
                  <a:cubicBezTo>
                    <a:pt x="269" y="1"/>
                    <a:pt x="270" y="0"/>
                    <a:pt x="271" y="0"/>
                  </a:cubicBezTo>
                  <a:cubicBezTo>
                    <a:pt x="261" y="0"/>
                    <a:pt x="253" y="0"/>
                    <a:pt x="243" y="0"/>
                  </a:cubicBezTo>
                  <a:cubicBezTo>
                    <a:pt x="243" y="1"/>
                    <a:pt x="239" y="0"/>
                    <a:pt x="238" y="1"/>
                  </a:cubicBezTo>
                  <a:cubicBezTo>
                    <a:pt x="238" y="1"/>
                    <a:pt x="238" y="1"/>
                    <a:pt x="238" y="1"/>
                  </a:cubicBezTo>
                  <a:cubicBezTo>
                    <a:pt x="232" y="1"/>
                    <a:pt x="232" y="1"/>
                    <a:pt x="226" y="0"/>
                  </a:cubicBezTo>
                  <a:cubicBezTo>
                    <a:pt x="200" y="0"/>
                    <a:pt x="176" y="0"/>
                    <a:pt x="151" y="0"/>
                  </a:cubicBezTo>
                  <a:cubicBezTo>
                    <a:pt x="126" y="0"/>
                    <a:pt x="101" y="1"/>
                    <a:pt x="75" y="1"/>
                  </a:cubicBezTo>
                  <a:cubicBezTo>
                    <a:pt x="71" y="2"/>
                    <a:pt x="65" y="1"/>
                    <a:pt x="61" y="3"/>
                  </a:cubicBezTo>
                  <a:cubicBezTo>
                    <a:pt x="61" y="2"/>
                    <a:pt x="61" y="2"/>
                    <a:pt x="61" y="2"/>
                  </a:cubicBezTo>
                  <a:cubicBezTo>
                    <a:pt x="57" y="3"/>
                    <a:pt x="56" y="2"/>
                    <a:pt x="51" y="2"/>
                  </a:cubicBezTo>
                  <a:cubicBezTo>
                    <a:pt x="51" y="2"/>
                    <a:pt x="49" y="2"/>
                    <a:pt x="50" y="2"/>
                  </a:cubicBezTo>
                  <a:cubicBezTo>
                    <a:pt x="48" y="3"/>
                    <a:pt x="47" y="1"/>
                    <a:pt x="44" y="2"/>
                  </a:cubicBezTo>
                  <a:cubicBezTo>
                    <a:pt x="44" y="2"/>
                    <a:pt x="44" y="2"/>
                    <a:pt x="44" y="2"/>
                  </a:cubicBezTo>
                  <a:cubicBezTo>
                    <a:pt x="37" y="3"/>
                    <a:pt x="45" y="2"/>
                    <a:pt x="36" y="1"/>
                  </a:cubicBezTo>
                  <a:cubicBezTo>
                    <a:pt x="19" y="1"/>
                    <a:pt x="19" y="1"/>
                    <a:pt x="19" y="1"/>
                  </a:cubicBezTo>
                  <a:cubicBezTo>
                    <a:pt x="10" y="2"/>
                    <a:pt x="10" y="2"/>
                    <a:pt x="10" y="2"/>
                  </a:cubicBezTo>
                  <a:cubicBezTo>
                    <a:pt x="8" y="2"/>
                    <a:pt x="8" y="2"/>
                    <a:pt x="8" y="2"/>
                  </a:cubicBezTo>
                  <a:cubicBezTo>
                    <a:pt x="1" y="8"/>
                    <a:pt x="6" y="5"/>
                    <a:pt x="4" y="7"/>
                  </a:cubicBezTo>
                  <a:cubicBezTo>
                    <a:pt x="4" y="11"/>
                    <a:pt x="4" y="11"/>
                    <a:pt x="4" y="11"/>
                  </a:cubicBezTo>
                  <a:cubicBezTo>
                    <a:pt x="4" y="10"/>
                    <a:pt x="5" y="10"/>
                    <a:pt x="5" y="11"/>
                  </a:cubicBezTo>
                  <a:cubicBezTo>
                    <a:pt x="4" y="12"/>
                    <a:pt x="5" y="15"/>
                    <a:pt x="5" y="17"/>
                  </a:cubicBezTo>
                  <a:cubicBezTo>
                    <a:pt x="4" y="16"/>
                    <a:pt x="4" y="16"/>
                    <a:pt x="4" y="15"/>
                  </a:cubicBezTo>
                  <a:cubicBezTo>
                    <a:pt x="4" y="20"/>
                    <a:pt x="4" y="24"/>
                    <a:pt x="4" y="29"/>
                  </a:cubicBezTo>
                  <a:cubicBezTo>
                    <a:pt x="4" y="34"/>
                    <a:pt x="3" y="39"/>
                    <a:pt x="4" y="42"/>
                  </a:cubicBezTo>
                  <a:cubicBezTo>
                    <a:pt x="4" y="41"/>
                    <a:pt x="4" y="44"/>
                    <a:pt x="4" y="45"/>
                  </a:cubicBezTo>
                  <a:cubicBezTo>
                    <a:pt x="5" y="48"/>
                    <a:pt x="3" y="54"/>
                    <a:pt x="4" y="58"/>
                  </a:cubicBezTo>
                  <a:cubicBezTo>
                    <a:pt x="4" y="58"/>
                    <a:pt x="4" y="58"/>
                    <a:pt x="4" y="58"/>
                  </a:cubicBezTo>
                  <a:cubicBezTo>
                    <a:pt x="4" y="70"/>
                    <a:pt x="3" y="84"/>
                    <a:pt x="4" y="97"/>
                  </a:cubicBezTo>
                  <a:cubicBezTo>
                    <a:pt x="4" y="104"/>
                    <a:pt x="3" y="112"/>
                    <a:pt x="4" y="120"/>
                  </a:cubicBezTo>
                  <a:cubicBezTo>
                    <a:pt x="4" y="122"/>
                    <a:pt x="4" y="120"/>
                    <a:pt x="4" y="122"/>
                  </a:cubicBezTo>
                  <a:cubicBezTo>
                    <a:pt x="4" y="124"/>
                    <a:pt x="4" y="122"/>
                    <a:pt x="4" y="122"/>
                  </a:cubicBezTo>
                  <a:cubicBezTo>
                    <a:pt x="4" y="123"/>
                    <a:pt x="4" y="123"/>
                    <a:pt x="4" y="123"/>
                  </a:cubicBezTo>
                  <a:cubicBezTo>
                    <a:pt x="4" y="123"/>
                    <a:pt x="4" y="123"/>
                    <a:pt x="4" y="123"/>
                  </a:cubicBezTo>
                  <a:cubicBezTo>
                    <a:pt x="0" y="119"/>
                    <a:pt x="9" y="128"/>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9" y="127"/>
                    <a:pt x="9" y="127"/>
                    <a:pt x="9" y="127"/>
                  </a:cubicBezTo>
                  <a:cubicBezTo>
                    <a:pt x="10" y="127"/>
                    <a:pt x="10" y="127"/>
                    <a:pt x="10" y="127"/>
                  </a:cubicBezTo>
                  <a:cubicBezTo>
                    <a:pt x="14" y="127"/>
                    <a:pt x="14" y="127"/>
                    <a:pt x="14" y="127"/>
                  </a:cubicBezTo>
                  <a:cubicBezTo>
                    <a:pt x="21" y="127"/>
                    <a:pt x="21" y="127"/>
                    <a:pt x="21" y="127"/>
                  </a:cubicBezTo>
                  <a:cubicBezTo>
                    <a:pt x="22" y="127"/>
                    <a:pt x="23" y="127"/>
                    <a:pt x="23" y="127"/>
                  </a:cubicBezTo>
                  <a:cubicBezTo>
                    <a:pt x="28" y="127"/>
                    <a:pt x="36" y="126"/>
                    <a:pt x="41" y="127"/>
                  </a:cubicBezTo>
                  <a:cubicBezTo>
                    <a:pt x="39" y="126"/>
                    <a:pt x="45" y="126"/>
                    <a:pt x="47" y="126"/>
                  </a:cubicBezTo>
                  <a:cubicBezTo>
                    <a:pt x="48" y="126"/>
                    <a:pt x="48" y="126"/>
                    <a:pt x="47" y="127"/>
                  </a:cubicBezTo>
                  <a:cubicBezTo>
                    <a:pt x="52" y="126"/>
                    <a:pt x="54" y="126"/>
                    <a:pt x="59" y="127"/>
                  </a:cubicBezTo>
                  <a:cubicBezTo>
                    <a:pt x="61" y="127"/>
                    <a:pt x="62" y="126"/>
                    <a:pt x="65" y="126"/>
                  </a:cubicBezTo>
                  <a:cubicBezTo>
                    <a:pt x="66" y="127"/>
                    <a:pt x="70" y="126"/>
                    <a:pt x="73" y="126"/>
                  </a:cubicBezTo>
                  <a:cubicBezTo>
                    <a:pt x="72" y="126"/>
                    <a:pt x="76" y="125"/>
                    <a:pt x="79" y="125"/>
                  </a:cubicBezTo>
                  <a:cubicBezTo>
                    <a:pt x="78" y="126"/>
                    <a:pt x="78" y="126"/>
                    <a:pt x="78" y="126"/>
                  </a:cubicBezTo>
                  <a:cubicBezTo>
                    <a:pt x="87" y="126"/>
                    <a:pt x="99" y="127"/>
                    <a:pt x="109" y="126"/>
                  </a:cubicBezTo>
                  <a:cubicBezTo>
                    <a:pt x="110" y="126"/>
                    <a:pt x="110" y="126"/>
                    <a:pt x="110" y="126"/>
                  </a:cubicBezTo>
                  <a:cubicBezTo>
                    <a:pt x="120" y="126"/>
                    <a:pt x="131" y="126"/>
                    <a:pt x="141" y="125"/>
                  </a:cubicBezTo>
                  <a:cubicBezTo>
                    <a:pt x="144" y="126"/>
                    <a:pt x="148" y="126"/>
                    <a:pt x="151" y="126"/>
                  </a:cubicBezTo>
                  <a:cubicBezTo>
                    <a:pt x="154" y="125"/>
                    <a:pt x="156" y="125"/>
                    <a:pt x="158" y="125"/>
                  </a:cubicBezTo>
                  <a:cubicBezTo>
                    <a:pt x="159" y="124"/>
                    <a:pt x="160" y="125"/>
                    <a:pt x="161" y="125"/>
                  </a:cubicBezTo>
                  <a:cubicBezTo>
                    <a:pt x="165" y="125"/>
                    <a:pt x="170" y="126"/>
                    <a:pt x="174" y="125"/>
                  </a:cubicBezTo>
                  <a:cubicBezTo>
                    <a:pt x="174" y="126"/>
                    <a:pt x="174" y="126"/>
                    <a:pt x="174" y="126"/>
                  </a:cubicBezTo>
                  <a:cubicBezTo>
                    <a:pt x="177" y="125"/>
                    <a:pt x="183" y="125"/>
                    <a:pt x="187" y="125"/>
                  </a:cubicBezTo>
                  <a:cubicBezTo>
                    <a:pt x="188" y="125"/>
                    <a:pt x="192" y="124"/>
                    <a:pt x="190" y="124"/>
                  </a:cubicBezTo>
                  <a:cubicBezTo>
                    <a:pt x="192" y="124"/>
                    <a:pt x="191" y="125"/>
                    <a:pt x="193" y="124"/>
                  </a:cubicBezTo>
                  <a:cubicBezTo>
                    <a:pt x="191" y="125"/>
                    <a:pt x="191" y="125"/>
                    <a:pt x="191" y="125"/>
                  </a:cubicBezTo>
                  <a:cubicBezTo>
                    <a:pt x="201" y="125"/>
                    <a:pt x="209" y="125"/>
                    <a:pt x="218" y="124"/>
                  </a:cubicBezTo>
                  <a:cubicBezTo>
                    <a:pt x="220" y="125"/>
                    <a:pt x="226" y="124"/>
                    <a:pt x="231" y="125"/>
                  </a:cubicBezTo>
                  <a:cubicBezTo>
                    <a:pt x="234" y="124"/>
                    <a:pt x="239" y="125"/>
                    <a:pt x="242" y="124"/>
                  </a:cubicBezTo>
                  <a:cubicBezTo>
                    <a:pt x="242" y="124"/>
                    <a:pt x="242" y="124"/>
                    <a:pt x="242" y="124"/>
                  </a:cubicBezTo>
                  <a:cubicBezTo>
                    <a:pt x="246" y="124"/>
                    <a:pt x="251" y="124"/>
                    <a:pt x="256" y="125"/>
                  </a:cubicBezTo>
                  <a:cubicBezTo>
                    <a:pt x="259" y="125"/>
                    <a:pt x="259" y="124"/>
                    <a:pt x="262" y="124"/>
                  </a:cubicBezTo>
                  <a:cubicBezTo>
                    <a:pt x="262" y="124"/>
                    <a:pt x="262" y="124"/>
                    <a:pt x="262" y="124"/>
                  </a:cubicBezTo>
                  <a:cubicBezTo>
                    <a:pt x="264" y="124"/>
                    <a:pt x="265" y="123"/>
                    <a:pt x="266" y="123"/>
                  </a:cubicBezTo>
                  <a:cubicBezTo>
                    <a:pt x="268" y="123"/>
                    <a:pt x="268" y="123"/>
                    <a:pt x="270" y="123"/>
                  </a:cubicBezTo>
                  <a:cubicBezTo>
                    <a:pt x="269" y="123"/>
                    <a:pt x="267" y="124"/>
                    <a:pt x="266" y="125"/>
                  </a:cubicBezTo>
                  <a:cubicBezTo>
                    <a:pt x="269" y="125"/>
                    <a:pt x="272" y="124"/>
                    <a:pt x="274" y="124"/>
                  </a:cubicBezTo>
                  <a:cubicBezTo>
                    <a:pt x="277" y="124"/>
                    <a:pt x="279" y="124"/>
                    <a:pt x="279" y="124"/>
                  </a:cubicBezTo>
                  <a:cubicBezTo>
                    <a:pt x="279" y="124"/>
                    <a:pt x="281" y="124"/>
                    <a:pt x="279" y="124"/>
                  </a:cubicBezTo>
                  <a:cubicBezTo>
                    <a:pt x="281" y="124"/>
                    <a:pt x="283" y="124"/>
                    <a:pt x="284" y="124"/>
                  </a:cubicBezTo>
                  <a:cubicBezTo>
                    <a:pt x="283" y="124"/>
                    <a:pt x="283" y="124"/>
                    <a:pt x="283" y="124"/>
                  </a:cubicBezTo>
                  <a:cubicBezTo>
                    <a:pt x="283" y="123"/>
                    <a:pt x="285" y="123"/>
                    <a:pt x="285" y="123"/>
                  </a:cubicBezTo>
                  <a:cubicBezTo>
                    <a:pt x="284" y="123"/>
                    <a:pt x="284" y="123"/>
                    <a:pt x="283" y="123"/>
                  </a:cubicBezTo>
                  <a:cubicBezTo>
                    <a:pt x="283" y="122"/>
                    <a:pt x="287" y="122"/>
                    <a:pt x="288" y="123"/>
                  </a:cubicBezTo>
                  <a:cubicBezTo>
                    <a:pt x="289" y="123"/>
                    <a:pt x="285" y="124"/>
                    <a:pt x="287" y="124"/>
                  </a:cubicBezTo>
                  <a:cubicBezTo>
                    <a:pt x="292" y="123"/>
                    <a:pt x="292" y="123"/>
                    <a:pt x="292" y="123"/>
                  </a:cubicBezTo>
                  <a:cubicBezTo>
                    <a:pt x="291" y="123"/>
                    <a:pt x="289" y="123"/>
                    <a:pt x="290" y="122"/>
                  </a:cubicBezTo>
                  <a:cubicBezTo>
                    <a:pt x="288" y="123"/>
                    <a:pt x="288" y="123"/>
                    <a:pt x="288" y="123"/>
                  </a:cubicBezTo>
                  <a:cubicBezTo>
                    <a:pt x="288" y="122"/>
                    <a:pt x="288" y="122"/>
                    <a:pt x="288" y="122"/>
                  </a:cubicBezTo>
                  <a:cubicBezTo>
                    <a:pt x="284" y="122"/>
                    <a:pt x="281" y="122"/>
                    <a:pt x="278" y="122"/>
                  </a:cubicBezTo>
                  <a:cubicBezTo>
                    <a:pt x="279" y="123"/>
                    <a:pt x="279" y="123"/>
                    <a:pt x="279" y="123"/>
                  </a:cubicBezTo>
                  <a:cubicBezTo>
                    <a:pt x="277" y="123"/>
                    <a:pt x="275" y="123"/>
                    <a:pt x="273" y="123"/>
                  </a:cubicBezTo>
                  <a:cubicBezTo>
                    <a:pt x="274" y="123"/>
                    <a:pt x="273" y="122"/>
                    <a:pt x="273" y="122"/>
                  </a:cubicBezTo>
                  <a:cubicBezTo>
                    <a:pt x="272" y="122"/>
                    <a:pt x="272" y="122"/>
                    <a:pt x="271" y="122"/>
                  </a:cubicBezTo>
                  <a:cubicBezTo>
                    <a:pt x="272" y="121"/>
                    <a:pt x="272" y="121"/>
                    <a:pt x="272" y="121"/>
                  </a:cubicBezTo>
                  <a:cubicBezTo>
                    <a:pt x="271" y="122"/>
                    <a:pt x="266" y="122"/>
                    <a:pt x="265" y="122"/>
                  </a:cubicBezTo>
                  <a:cubicBezTo>
                    <a:pt x="265" y="122"/>
                    <a:pt x="265" y="122"/>
                    <a:pt x="265" y="122"/>
                  </a:cubicBezTo>
                  <a:cubicBezTo>
                    <a:pt x="262" y="121"/>
                    <a:pt x="266" y="122"/>
                    <a:pt x="264" y="122"/>
                  </a:cubicBezTo>
                  <a:cubicBezTo>
                    <a:pt x="262" y="122"/>
                    <a:pt x="263" y="121"/>
                    <a:pt x="261" y="121"/>
                  </a:cubicBezTo>
                  <a:cubicBezTo>
                    <a:pt x="258" y="121"/>
                    <a:pt x="252" y="122"/>
                    <a:pt x="248" y="121"/>
                  </a:cubicBezTo>
                  <a:cubicBezTo>
                    <a:pt x="245" y="121"/>
                    <a:pt x="242" y="121"/>
                    <a:pt x="239" y="122"/>
                  </a:cubicBezTo>
                  <a:cubicBezTo>
                    <a:pt x="236" y="122"/>
                    <a:pt x="239" y="121"/>
                    <a:pt x="236" y="121"/>
                  </a:cubicBezTo>
                  <a:cubicBezTo>
                    <a:pt x="237" y="121"/>
                    <a:pt x="236" y="121"/>
                    <a:pt x="236" y="120"/>
                  </a:cubicBezTo>
                  <a:cubicBezTo>
                    <a:pt x="236" y="121"/>
                    <a:pt x="231" y="120"/>
                    <a:pt x="233" y="121"/>
                  </a:cubicBezTo>
                  <a:cubicBezTo>
                    <a:pt x="229" y="121"/>
                    <a:pt x="225" y="121"/>
                    <a:pt x="221" y="121"/>
                  </a:cubicBezTo>
                  <a:cubicBezTo>
                    <a:pt x="222" y="121"/>
                    <a:pt x="223" y="120"/>
                    <a:pt x="221" y="120"/>
                  </a:cubicBezTo>
                  <a:cubicBezTo>
                    <a:pt x="219" y="121"/>
                    <a:pt x="216" y="121"/>
                    <a:pt x="213" y="121"/>
                  </a:cubicBezTo>
                  <a:cubicBezTo>
                    <a:pt x="213" y="121"/>
                    <a:pt x="214" y="121"/>
                    <a:pt x="213" y="122"/>
                  </a:cubicBezTo>
                  <a:cubicBezTo>
                    <a:pt x="213" y="122"/>
                    <a:pt x="212" y="122"/>
                    <a:pt x="211" y="122"/>
                  </a:cubicBezTo>
                  <a:cubicBezTo>
                    <a:pt x="211" y="122"/>
                    <a:pt x="211" y="121"/>
                    <a:pt x="208" y="121"/>
                  </a:cubicBezTo>
                  <a:cubicBezTo>
                    <a:pt x="209" y="120"/>
                    <a:pt x="213" y="121"/>
                    <a:pt x="212" y="120"/>
                  </a:cubicBezTo>
                  <a:cubicBezTo>
                    <a:pt x="213" y="119"/>
                    <a:pt x="219" y="119"/>
                    <a:pt x="220" y="120"/>
                  </a:cubicBezTo>
                  <a:cubicBezTo>
                    <a:pt x="223" y="119"/>
                    <a:pt x="218" y="119"/>
                    <a:pt x="218" y="119"/>
                  </a:cubicBezTo>
                  <a:cubicBezTo>
                    <a:pt x="216" y="119"/>
                    <a:pt x="215" y="119"/>
                    <a:pt x="211" y="119"/>
                  </a:cubicBezTo>
                  <a:cubicBezTo>
                    <a:pt x="211" y="120"/>
                    <a:pt x="212" y="120"/>
                    <a:pt x="210" y="120"/>
                  </a:cubicBezTo>
                  <a:cubicBezTo>
                    <a:pt x="207" y="121"/>
                    <a:pt x="206" y="119"/>
                    <a:pt x="205" y="119"/>
                  </a:cubicBezTo>
                  <a:cubicBezTo>
                    <a:pt x="207" y="119"/>
                    <a:pt x="207" y="119"/>
                    <a:pt x="207" y="119"/>
                  </a:cubicBezTo>
                  <a:cubicBezTo>
                    <a:pt x="204" y="119"/>
                    <a:pt x="204" y="119"/>
                    <a:pt x="201" y="119"/>
                  </a:cubicBezTo>
                  <a:cubicBezTo>
                    <a:pt x="201" y="118"/>
                    <a:pt x="205" y="119"/>
                    <a:pt x="206" y="119"/>
                  </a:cubicBezTo>
                  <a:cubicBezTo>
                    <a:pt x="204" y="118"/>
                    <a:pt x="204" y="118"/>
                    <a:pt x="204" y="118"/>
                  </a:cubicBezTo>
                  <a:cubicBezTo>
                    <a:pt x="200" y="118"/>
                    <a:pt x="203" y="119"/>
                    <a:pt x="199" y="118"/>
                  </a:cubicBezTo>
                  <a:cubicBezTo>
                    <a:pt x="200" y="118"/>
                    <a:pt x="200" y="118"/>
                    <a:pt x="200" y="118"/>
                  </a:cubicBezTo>
                  <a:cubicBezTo>
                    <a:pt x="197" y="118"/>
                    <a:pt x="197" y="118"/>
                    <a:pt x="197" y="118"/>
                  </a:cubicBezTo>
                  <a:cubicBezTo>
                    <a:pt x="197" y="119"/>
                    <a:pt x="198" y="119"/>
                    <a:pt x="200" y="119"/>
                  </a:cubicBezTo>
                  <a:cubicBezTo>
                    <a:pt x="199" y="120"/>
                    <a:pt x="198" y="119"/>
                    <a:pt x="195" y="120"/>
                  </a:cubicBezTo>
                  <a:cubicBezTo>
                    <a:pt x="194" y="120"/>
                    <a:pt x="196" y="120"/>
                    <a:pt x="196" y="120"/>
                  </a:cubicBezTo>
                  <a:cubicBezTo>
                    <a:pt x="197" y="121"/>
                    <a:pt x="194" y="121"/>
                    <a:pt x="193" y="121"/>
                  </a:cubicBezTo>
                  <a:cubicBezTo>
                    <a:pt x="190" y="121"/>
                    <a:pt x="191" y="120"/>
                    <a:pt x="190" y="120"/>
                  </a:cubicBezTo>
                  <a:cubicBezTo>
                    <a:pt x="191" y="120"/>
                    <a:pt x="193" y="120"/>
                    <a:pt x="193" y="120"/>
                  </a:cubicBezTo>
                  <a:cubicBezTo>
                    <a:pt x="196" y="119"/>
                    <a:pt x="191" y="119"/>
                    <a:pt x="193" y="118"/>
                  </a:cubicBezTo>
                  <a:cubicBezTo>
                    <a:pt x="191" y="118"/>
                    <a:pt x="191" y="119"/>
                    <a:pt x="190" y="119"/>
                  </a:cubicBezTo>
                  <a:cubicBezTo>
                    <a:pt x="190" y="119"/>
                    <a:pt x="189" y="119"/>
                    <a:pt x="190" y="120"/>
                  </a:cubicBezTo>
                  <a:cubicBezTo>
                    <a:pt x="185" y="121"/>
                    <a:pt x="187" y="118"/>
                    <a:pt x="183" y="119"/>
                  </a:cubicBezTo>
                  <a:cubicBezTo>
                    <a:pt x="184" y="120"/>
                    <a:pt x="177" y="120"/>
                    <a:pt x="180" y="121"/>
                  </a:cubicBezTo>
                  <a:cubicBezTo>
                    <a:pt x="179" y="122"/>
                    <a:pt x="178" y="122"/>
                    <a:pt x="177" y="122"/>
                  </a:cubicBezTo>
                  <a:cubicBezTo>
                    <a:pt x="178" y="121"/>
                    <a:pt x="175" y="121"/>
                    <a:pt x="177" y="120"/>
                  </a:cubicBezTo>
                  <a:cubicBezTo>
                    <a:pt x="175" y="120"/>
                    <a:pt x="175" y="120"/>
                    <a:pt x="175" y="120"/>
                  </a:cubicBezTo>
                  <a:cubicBezTo>
                    <a:pt x="178" y="120"/>
                    <a:pt x="178" y="120"/>
                    <a:pt x="178" y="120"/>
                  </a:cubicBezTo>
                  <a:cubicBezTo>
                    <a:pt x="176" y="119"/>
                    <a:pt x="173" y="119"/>
                    <a:pt x="172" y="118"/>
                  </a:cubicBezTo>
                  <a:cubicBezTo>
                    <a:pt x="170" y="119"/>
                    <a:pt x="173" y="119"/>
                    <a:pt x="170" y="119"/>
                  </a:cubicBezTo>
                  <a:cubicBezTo>
                    <a:pt x="171" y="119"/>
                    <a:pt x="170" y="118"/>
                    <a:pt x="169" y="118"/>
                  </a:cubicBezTo>
                  <a:cubicBezTo>
                    <a:pt x="171" y="119"/>
                    <a:pt x="169" y="119"/>
                    <a:pt x="167" y="120"/>
                  </a:cubicBezTo>
                  <a:cubicBezTo>
                    <a:pt x="165" y="120"/>
                    <a:pt x="163" y="119"/>
                    <a:pt x="164" y="119"/>
                  </a:cubicBezTo>
                  <a:cubicBezTo>
                    <a:pt x="166" y="118"/>
                    <a:pt x="166" y="118"/>
                    <a:pt x="166" y="118"/>
                  </a:cubicBezTo>
                  <a:cubicBezTo>
                    <a:pt x="164" y="119"/>
                    <a:pt x="165" y="118"/>
                    <a:pt x="163" y="118"/>
                  </a:cubicBezTo>
                  <a:cubicBezTo>
                    <a:pt x="163" y="118"/>
                    <a:pt x="162" y="119"/>
                    <a:pt x="161" y="120"/>
                  </a:cubicBezTo>
                  <a:cubicBezTo>
                    <a:pt x="160" y="120"/>
                    <a:pt x="159" y="119"/>
                    <a:pt x="158" y="119"/>
                  </a:cubicBezTo>
                  <a:cubicBezTo>
                    <a:pt x="160" y="119"/>
                    <a:pt x="160" y="119"/>
                    <a:pt x="160" y="119"/>
                  </a:cubicBezTo>
                  <a:cubicBezTo>
                    <a:pt x="157" y="119"/>
                    <a:pt x="160" y="118"/>
                    <a:pt x="157" y="118"/>
                  </a:cubicBezTo>
                  <a:cubicBezTo>
                    <a:pt x="156" y="119"/>
                    <a:pt x="156" y="119"/>
                    <a:pt x="156" y="119"/>
                  </a:cubicBezTo>
                  <a:cubicBezTo>
                    <a:pt x="155" y="119"/>
                    <a:pt x="155" y="118"/>
                    <a:pt x="156" y="118"/>
                  </a:cubicBezTo>
                  <a:cubicBezTo>
                    <a:pt x="155" y="119"/>
                    <a:pt x="153" y="118"/>
                    <a:pt x="153" y="119"/>
                  </a:cubicBezTo>
                  <a:cubicBezTo>
                    <a:pt x="152" y="118"/>
                    <a:pt x="152" y="118"/>
                    <a:pt x="152" y="118"/>
                  </a:cubicBezTo>
                  <a:cubicBezTo>
                    <a:pt x="151" y="118"/>
                    <a:pt x="150" y="119"/>
                    <a:pt x="148" y="119"/>
                  </a:cubicBezTo>
                  <a:cubicBezTo>
                    <a:pt x="149" y="119"/>
                    <a:pt x="150" y="119"/>
                    <a:pt x="152" y="119"/>
                  </a:cubicBezTo>
                  <a:cubicBezTo>
                    <a:pt x="153" y="120"/>
                    <a:pt x="150" y="120"/>
                    <a:pt x="149" y="120"/>
                  </a:cubicBezTo>
                  <a:cubicBezTo>
                    <a:pt x="149" y="119"/>
                    <a:pt x="146" y="120"/>
                    <a:pt x="144" y="120"/>
                  </a:cubicBezTo>
                  <a:cubicBezTo>
                    <a:pt x="143" y="119"/>
                    <a:pt x="142" y="119"/>
                    <a:pt x="142" y="119"/>
                  </a:cubicBezTo>
                  <a:cubicBezTo>
                    <a:pt x="141" y="119"/>
                    <a:pt x="141" y="119"/>
                    <a:pt x="141" y="119"/>
                  </a:cubicBezTo>
                  <a:cubicBezTo>
                    <a:pt x="141" y="118"/>
                    <a:pt x="138" y="120"/>
                    <a:pt x="136" y="119"/>
                  </a:cubicBezTo>
                  <a:cubicBezTo>
                    <a:pt x="137" y="119"/>
                    <a:pt x="137" y="119"/>
                    <a:pt x="136" y="118"/>
                  </a:cubicBezTo>
                  <a:cubicBezTo>
                    <a:pt x="138" y="119"/>
                    <a:pt x="133" y="119"/>
                    <a:pt x="134" y="120"/>
                  </a:cubicBezTo>
                  <a:cubicBezTo>
                    <a:pt x="131" y="120"/>
                    <a:pt x="134" y="119"/>
                    <a:pt x="134" y="118"/>
                  </a:cubicBezTo>
                  <a:cubicBezTo>
                    <a:pt x="132" y="119"/>
                    <a:pt x="130" y="118"/>
                    <a:pt x="129" y="119"/>
                  </a:cubicBezTo>
                  <a:cubicBezTo>
                    <a:pt x="131" y="119"/>
                    <a:pt x="129" y="119"/>
                    <a:pt x="128" y="120"/>
                  </a:cubicBezTo>
                  <a:cubicBezTo>
                    <a:pt x="125" y="120"/>
                    <a:pt x="129" y="119"/>
                    <a:pt x="127" y="119"/>
                  </a:cubicBezTo>
                  <a:cubicBezTo>
                    <a:pt x="125" y="119"/>
                    <a:pt x="124" y="120"/>
                    <a:pt x="126" y="120"/>
                  </a:cubicBezTo>
                  <a:cubicBezTo>
                    <a:pt x="124" y="120"/>
                    <a:pt x="122" y="121"/>
                    <a:pt x="120" y="120"/>
                  </a:cubicBezTo>
                  <a:cubicBezTo>
                    <a:pt x="120" y="120"/>
                    <a:pt x="124" y="120"/>
                    <a:pt x="123" y="120"/>
                  </a:cubicBezTo>
                  <a:cubicBezTo>
                    <a:pt x="119" y="119"/>
                    <a:pt x="121" y="121"/>
                    <a:pt x="117" y="121"/>
                  </a:cubicBezTo>
                  <a:cubicBezTo>
                    <a:pt x="119" y="121"/>
                    <a:pt x="117" y="122"/>
                    <a:pt x="115" y="123"/>
                  </a:cubicBezTo>
                  <a:cubicBezTo>
                    <a:pt x="111" y="123"/>
                    <a:pt x="117" y="122"/>
                    <a:pt x="115" y="122"/>
                  </a:cubicBezTo>
                  <a:cubicBezTo>
                    <a:pt x="114" y="122"/>
                    <a:pt x="114" y="122"/>
                    <a:pt x="114" y="122"/>
                  </a:cubicBezTo>
                  <a:cubicBezTo>
                    <a:pt x="112" y="121"/>
                    <a:pt x="119" y="120"/>
                    <a:pt x="117" y="119"/>
                  </a:cubicBezTo>
                  <a:cubicBezTo>
                    <a:pt x="115" y="120"/>
                    <a:pt x="115" y="120"/>
                    <a:pt x="115" y="120"/>
                  </a:cubicBezTo>
                  <a:cubicBezTo>
                    <a:pt x="115" y="119"/>
                    <a:pt x="116" y="119"/>
                    <a:pt x="115" y="119"/>
                  </a:cubicBezTo>
                  <a:cubicBezTo>
                    <a:pt x="115" y="119"/>
                    <a:pt x="111" y="119"/>
                    <a:pt x="111" y="119"/>
                  </a:cubicBezTo>
                  <a:cubicBezTo>
                    <a:pt x="110" y="120"/>
                    <a:pt x="112" y="119"/>
                    <a:pt x="112" y="119"/>
                  </a:cubicBezTo>
                  <a:cubicBezTo>
                    <a:pt x="110" y="119"/>
                    <a:pt x="109" y="120"/>
                    <a:pt x="106" y="120"/>
                  </a:cubicBezTo>
                  <a:cubicBezTo>
                    <a:pt x="108" y="120"/>
                    <a:pt x="105" y="119"/>
                    <a:pt x="106" y="119"/>
                  </a:cubicBezTo>
                  <a:cubicBezTo>
                    <a:pt x="105" y="119"/>
                    <a:pt x="106" y="120"/>
                    <a:pt x="104" y="119"/>
                  </a:cubicBezTo>
                  <a:cubicBezTo>
                    <a:pt x="104" y="119"/>
                    <a:pt x="104" y="119"/>
                    <a:pt x="104" y="119"/>
                  </a:cubicBezTo>
                  <a:cubicBezTo>
                    <a:pt x="96" y="119"/>
                    <a:pt x="87" y="119"/>
                    <a:pt x="80" y="120"/>
                  </a:cubicBezTo>
                  <a:cubicBezTo>
                    <a:pt x="79" y="120"/>
                    <a:pt x="77" y="120"/>
                    <a:pt x="73" y="119"/>
                  </a:cubicBezTo>
                  <a:cubicBezTo>
                    <a:pt x="75" y="119"/>
                    <a:pt x="73" y="120"/>
                    <a:pt x="72" y="120"/>
                  </a:cubicBezTo>
                  <a:cubicBezTo>
                    <a:pt x="70" y="119"/>
                    <a:pt x="70" y="119"/>
                    <a:pt x="70" y="119"/>
                  </a:cubicBezTo>
                  <a:cubicBezTo>
                    <a:pt x="68" y="119"/>
                    <a:pt x="65" y="120"/>
                    <a:pt x="63" y="120"/>
                  </a:cubicBezTo>
                  <a:cubicBezTo>
                    <a:pt x="63" y="120"/>
                    <a:pt x="63" y="120"/>
                    <a:pt x="63" y="119"/>
                  </a:cubicBezTo>
                  <a:cubicBezTo>
                    <a:pt x="61" y="119"/>
                    <a:pt x="61" y="120"/>
                    <a:pt x="60" y="120"/>
                  </a:cubicBezTo>
                  <a:cubicBezTo>
                    <a:pt x="58" y="119"/>
                    <a:pt x="58" y="119"/>
                    <a:pt x="58" y="119"/>
                  </a:cubicBezTo>
                  <a:cubicBezTo>
                    <a:pt x="58" y="120"/>
                    <a:pt x="58" y="120"/>
                    <a:pt x="58" y="120"/>
                  </a:cubicBezTo>
                  <a:cubicBezTo>
                    <a:pt x="56" y="120"/>
                    <a:pt x="54" y="120"/>
                    <a:pt x="54" y="119"/>
                  </a:cubicBezTo>
                  <a:cubicBezTo>
                    <a:pt x="53" y="119"/>
                    <a:pt x="52" y="120"/>
                    <a:pt x="53" y="120"/>
                  </a:cubicBezTo>
                  <a:cubicBezTo>
                    <a:pt x="51" y="119"/>
                    <a:pt x="46" y="119"/>
                    <a:pt x="42" y="120"/>
                  </a:cubicBezTo>
                  <a:cubicBezTo>
                    <a:pt x="44" y="120"/>
                    <a:pt x="44" y="120"/>
                    <a:pt x="44" y="121"/>
                  </a:cubicBezTo>
                  <a:cubicBezTo>
                    <a:pt x="44" y="121"/>
                    <a:pt x="43" y="120"/>
                    <a:pt x="42" y="121"/>
                  </a:cubicBezTo>
                  <a:cubicBezTo>
                    <a:pt x="42" y="121"/>
                    <a:pt x="40" y="120"/>
                    <a:pt x="42" y="120"/>
                  </a:cubicBezTo>
                  <a:cubicBezTo>
                    <a:pt x="37" y="119"/>
                    <a:pt x="31" y="120"/>
                    <a:pt x="25" y="120"/>
                  </a:cubicBezTo>
                  <a:cubicBezTo>
                    <a:pt x="24" y="120"/>
                    <a:pt x="24" y="120"/>
                    <a:pt x="23" y="120"/>
                  </a:cubicBezTo>
                  <a:cubicBezTo>
                    <a:pt x="20" y="119"/>
                    <a:pt x="15" y="120"/>
                    <a:pt x="11" y="120"/>
                  </a:cubicBezTo>
                  <a:cubicBezTo>
                    <a:pt x="12" y="120"/>
                    <a:pt x="11" y="120"/>
                    <a:pt x="11" y="121"/>
                  </a:cubicBezTo>
                  <a:cubicBezTo>
                    <a:pt x="11" y="121"/>
                    <a:pt x="11" y="120"/>
                    <a:pt x="11" y="120"/>
                  </a:cubicBezTo>
                  <a:cubicBezTo>
                    <a:pt x="11" y="119"/>
                    <a:pt x="11" y="117"/>
                    <a:pt x="11" y="116"/>
                  </a:cubicBezTo>
                  <a:cubicBezTo>
                    <a:pt x="11" y="116"/>
                    <a:pt x="11" y="116"/>
                    <a:pt x="11" y="116"/>
                  </a:cubicBezTo>
                  <a:cubicBezTo>
                    <a:pt x="10" y="115"/>
                    <a:pt x="10" y="113"/>
                    <a:pt x="10" y="111"/>
                  </a:cubicBezTo>
                  <a:cubicBezTo>
                    <a:pt x="10" y="112"/>
                    <a:pt x="10" y="112"/>
                    <a:pt x="10" y="112"/>
                  </a:cubicBezTo>
                  <a:cubicBezTo>
                    <a:pt x="11" y="110"/>
                    <a:pt x="11" y="109"/>
                    <a:pt x="11" y="107"/>
                  </a:cubicBezTo>
                  <a:cubicBezTo>
                    <a:pt x="10" y="107"/>
                    <a:pt x="11" y="103"/>
                    <a:pt x="10" y="103"/>
                  </a:cubicBezTo>
                  <a:cubicBezTo>
                    <a:pt x="10" y="102"/>
                    <a:pt x="10" y="103"/>
                    <a:pt x="10" y="102"/>
                  </a:cubicBezTo>
                  <a:cubicBezTo>
                    <a:pt x="10" y="102"/>
                    <a:pt x="10" y="102"/>
                    <a:pt x="10" y="102"/>
                  </a:cubicBezTo>
                  <a:cubicBezTo>
                    <a:pt x="10" y="100"/>
                    <a:pt x="10" y="100"/>
                    <a:pt x="10" y="100"/>
                  </a:cubicBezTo>
                  <a:cubicBezTo>
                    <a:pt x="10" y="100"/>
                    <a:pt x="11" y="100"/>
                    <a:pt x="11" y="101"/>
                  </a:cubicBezTo>
                  <a:cubicBezTo>
                    <a:pt x="11" y="98"/>
                    <a:pt x="10" y="100"/>
                    <a:pt x="10" y="99"/>
                  </a:cubicBezTo>
                  <a:cubicBezTo>
                    <a:pt x="10" y="96"/>
                    <a:pt x="10" y="97"/>
                    <a:pt x="10" y="96"/>
                  </a:cubicBezTo>
                  <a:cubicBezTo>
                    <a:pt x="11" y="96"/>
                    <a:pt x="10" y="97"/>
                    <a:pt x="10" y="98"/>
                  </a:cubicBezTo>
                  <a:cubicBezTo>
                    <a:pt x="11" y="99"/>
                    <a:pt x="10" y="96"/>
                    <a:pt x="11" y="96"/>
                  </a:cubicBezTo>
                  <a:cubicBezTo>
                    <a:pt x="11" y="96"/>
                    <a:pt x="10" y="96"/>
                    <a:pt x="10" y="94"/>
                  </a:cubicBezTo>
                  <a:cubicBezTo>
                    <a:pt x="10" y="93"/>
                    <a:pt x="10" y="90"/>
                    <a:pt x="11" y="90"/>
                  </a:cubicBezTo>
                  <a:cubicBezTo>
                    <a:pt x="10" y="89"/>
                    <a:pt x="10" y="88"/>
                    <a:pt x="10" y="87"/>
                  </a:cubicBezTo>
                  <a:cubicBezTo>
                    <a:pt x="10" y="88"/>
                    <a:pt x="10" y="90"/>
                    <a:pt x="10" y="90"/>
                  </a:cubicBezTo>
                  <a:cubicBezTo>
                    <a:pt x="9" y="89"/>
                    <a:pt x="9" y="87"/>
                    <a:pt x="10" y="87"/>
                  </a:cubicBezTo>
                  <a:cubicBezTo>
                    <a:pt x="10" y="88"/>
                    <a:pt x="10" y="88"/>
                    <a:pt x="10" y="88"/>
                  </a:cubicBezTo>
                  <a:cubicBezTo>
                    <a:pt x="10" y="87"/>
                    <a:pt x="10" y="84"/>
                    <a:pt x="9" y="86"/>
                  </a:cubicBezTo>
                  <a:cubicBezTo>
                    <a:pt x="10" y="84"/>
                    <a:pt x="10" y="84"/>
                    <a:pt x="10" y="84"/>
                  </a:cubicBezTo>
                  <a:cubicBezTo>
                    <a:pt x="10" y="83"/>
                    <a:pt x="10" y="81"/>
                    <a:pt x="9" y="79"/>
                  </a:cubicBezTo>
                  <a:cubicBezTo>
                    <a:pt x="10" y="79"/>
                    <a:pt x="11" y="81"/>
                    <a:pt x="11" y="78"/>
                  </a:cubicBezTo>
                  <a:cubicBezTo>
                    <a:pt x="10" y="75"/>
                    <a:pt x="10" y="75"/>
                    <a:pt x="10" y="75"/>
                  </a:cubicBezTo>
                  <a:cubicBezTo>
                    <a:pt x="10" y="74"/>
                    <a:pt x="10" y="73"/>
                    <a:pt x="11" y="73"/>
                  </a:cubicBezTo>
                  <a:cubicBezTo>
                    <a:pt x="11" y="69"/>
                    <a:pt x="9" y="69"/>
                    <a:pt x="10" y="65"/>
                  </a:cubicBezTo>
                  <a:cubicBezTo>
                    <a:pt x="10" y="67"/>
                    <a:pt x="10" y="65"/>
                    <a:pt x="11" y="64"/>
                  </a:cubicBezTo>
                  <a:cubicBezTo>
                    <a:pt x="10" y="63"/>
                    <a:pt x="10" y="63"/>
                    <a:pt x="10" y="63"/>
                  </a:cubicBezTo>
                  <a:cubicBezTo>
                    <a:pt x="10" y="63"/>
                    <a:pt x="11" y="64"/>
                    <a:pt x="10" y="65"/>
                  </a:cubicBezTo>
                  <a:cubicBezTo>
                    <a:pt x="10" y="65"/>
                    <a:pt x="10" y="63"/>
                    <a:pt x="10" y="63"/>
                  </a:cubicBezTo>
                  <a:cubicBezTo>
                    <a:pt x="11" y="59"/>
                    <a:pt x="10" y="52"/>
                    <a:pt x="11" y="46"/>
                  </a:cubicBezTo>
                  <a:cubicBezTo>
                    <a:pt x="10" y="47"/>
                    <a:pt x="11" y="44"/>
                    <a:pt x="10" y="43"/>
                  </a:cubicBezTo>
                  <a:cubicBezTo>
                    <a:pt x="11" y="43"/>
                    <a:pt x="10" y="40"/>
                    <a:pt x="11" y="38"/>
                  </a:cubicBezTo>
                  <a:cubicBezTo>
                    <a:pt x="10" y="39"/>
                    <a:pt x="10" y="39"/>
                    <a:pt x="10" y="39"/>
                  </a:cubicBezTo>
                  <a:cubicBezTo>
                    <a:pt x="10" y="36"/>
                    <a:pt x="8" y="34"/>
                    <a:pt x="10" y="32"/>
                  </a:cubicBezTo>
                  <a:cubicBezTo>
                    <a:pt x="10" y="30"/>
                    <a:pt x="10" y="32"/>
                    <a:pt x="10" y="33"/>
                  </a:cubicBezTo>
                  <a:cubicBezTo>
                    <a:pt x="11" y="31"/>
                    <a:pt x="10" y="26"/>
                    <a:pt x="11" y="24"/>
                  </a:cubicBezTo>
                  <a:cubicBezTo>
                    <a:pt x="10" y="24"/>
                    <a:pt x="10" y="25"/>
                    <a:pt x="9" y="23"/>
                  </a:cubicBezTo>
                  <a:cubicBezTo>
                    <a:pt x="10" y="21"/>
                    <a:pt x="10" y="17"/>
                    <a:pt x="10" y="18"/>
                  </a:cubicBezTo>
                  <a:cubicBezTo>
                    <a:pt x="10" y="16"/>
                    <a:pt x="10" y="16"/>
                    <a:pt x="10" y="14"/>
                  </a:cubicBezTo>
                  <a:cubicBezTo>
                    <a:pt x="10" y="14"/>
                    <a:pt x="10" y="15"/>
                    <a:pt x="11" y="16"/>
                  </a:cubicBezTo>
                  <a:cubicBezTo>
                    <a:pt x="11" y="13"/>
                    <a:pt x="10" y="11"/>
                    <a:pt x="10" y="9"/>
                  </a:cubicBezTo>
                  <a:cubicBezTo>
                    <a:pt x="10" y="9"/>
                    <a:pt x="10" y="8"/>
                    <a:pt x="10" y="8"/>
                  </a:cubicBezTo>
                  <a:cubicBezTo>
                    <a:pt x="11" y="8"/>
                    <a:pt x="13" y="7"/>
                    <a:pt x="13" y="8"/>
                  </a:cubicBezTo>
                  <a:cubicBezTo>
                    <a:pt x="14" y="7"/>
                    <a:pt x="17" y="8"/>
                    <a:pt x="18" y="7"/>
                  </a:cubicBezTo>
                  <a:cubicBezTo>
                    <a:pt x="17" y="7"/>
                    <a:pt x="18" y="7"/>
                    <a:pt x="18" y="7"/>
                  </a:cubicBezTo>
                  <a:cubicBezTo>
                    <a:pt x="19" y="7"/>
                    <a:pt x="20" y="6"/>
                    <a:pt x="21" y="6"/>
                  </a:cubicBezTo>
                  <a:cubicBezTo>
                    <a:pt x="21" y="7"/>
                    <a:pt x="21" y="7"/>
                    <a:pt x="21" y="7"/>
                  </a:cubicBezTo>
                  <a:cubicBezTo>
                    <a:pt x="21" y="8"/>
                    <a:pt x="25" y="7"/>
                    <a:pt x="25" y="8"/>
                  </a:cubicBezTo>
                  <a:cubicBezTo>
                    <a:pt x="24" y="7"/>
                    <a:pt x="27" y="8"/>
                    <a:pt x="27" y="7"/>
                  </a:cubicBezTo>
                  <a:cubicBezTo>
                    <a:pt x="29" y="7"/>
                    <a:pt x="29" y="7"/>
                    <a:pt x="29" y="7"/>
                  </a:cubicBezTo>
                  <a:cubicBezTo>
                    <a:pt x="31" y="7"/>
                    <a:pt x="29" y="7"/>
                    <a:pt x="32" y="7"/>
                  </a:cubicBezTo>
                  <a:cubicBezTo>
                    <a:pt x="34" y="7"/>
                    <a:pt x="33" y="7"/>
                    <a:pt x="32" y="7"/>
                  </a:cubicBezTo>
                  <a:cubicBezTo>
                    <a:pt x="34" y="8"/>
                    <a:pt x="35" y="7"/>
                    <a:pt x="37" y="7"/>
                  </a:cubicBezTo>
                  <a:cubicBezTo>
                    <a:pt x="36" y="7"/>
                    <a:pt x="36" y="7"/>
                    <a:pt x="36" y="7"/>
                  </a:cubicBezTo>
                  <a:cubicBezTo>
                    <a:pt x="36" y="7"/>
                    <a:pt x="37" y="7"/>
                    <a:pt x="37" y="7"/>
                  </a:cubicBezTo>
                  <a:cubicBezTo>
                    <a:pt x="37" y="7"/>
                    <a:pt x="38" y="7"/>
                    <a:pt x="39" y="7"/>
                  </a:cubicBezTo>
                  <a:cubicBezTo>
                    <a:pt x="39" y="7"/>
                    <a:pt x="39" y="7"/>
                    <a:pt x="39" y="7"/>
                  </a:cubicBezTo>
                  <a:cubicBezTo>
                    <a:pt x="38" y="7"/>
                    <a:pt x="37" y="7"/>
                    <a:pt x="37" y="7"/>
                  </a:cubicBezTo>
                  <a:cubicBezTo>
                    <a:pt x="37" y="7"/>
                    <a:pt x="38" y="7"/>
                    <a:pt x="39" y="7"/>
                  </a:cubicBezTo>
                  <a:cubicBezTo>
                    <a:pt x="39" y="7"/>
                    <a:pt x="39" y="7"/>
                    <a:pt x="39" y="7"/>
                  </a:cubicBezTo>
                  <a:cubicBezTo>
                    <a:pt x="40" y="7"/>
                    <a:pt x="40" y="7"/>
                    <a:pt x="40" y="8"/>
                  </a:cubicBezTo>
                  <a:cubicBezTo>
                    <a:pt x="40" y="8"/>
                    <a:pt x="40" y="8"/>
                    <a:pt x="40" y="8"/>
                  </a:cubicBezTo>
                  <a:cubicBezTo>
                    <a:pt x="41" y="8"/>
                    <a:pt x="44" y="7"/>
                    <a:pt x="44" y="7"/>
                  </a:cubicBezTo>
                  <a:cubicBezTo>
                    <a:pt x="48" y="8"/>
                    <a:pt x="56" y="7"/>
                    <a:pt x="59" y="7"/>
                  </a:cubicBezTo>
                  <a:cubicBezTo>
                    <a:pt x="58" y="7"/>
                    <a:pt x="58" y="7"/>
                    <a:pt x="59" y="7"/>
                  </a:cubicBezTo>
                  <a:cubicBezTo>
                    <a:pt x="60" y="7"/>
                    <a:pt x="62" y="7"/>
                    <a:pt x="62" y="7"/>
                  </a:cubicBezTo>
                  <a:cubicBezTo>
                    <a:pt x="63" y="7"/>
                    <a:pt x="63" y="7"/>
                    <a:pt x="65" y="7"/>
                  </a:cubicBezTo>
                  <a:cubicBezTo>
                    <a:pt x="66" y="7"/>
                    <a:pt x="66" y="7"/>
                    <a:pt x="65" y="7"/>
                  </a:cubicBezTo>
                  <a:cubicBezTo>
                    <a:pt x="69" y="8"/>
                    <a:pt x="74" y="6"/>
                    <a:pt x="79" y="7"/>
                  </a:cubicBezTo>
                  <a:cubicBezTo>
                    <a:pt x="78" y="7"/>
                    <a:pt x="78" y="7"/>
                    <a:pt x="77" y="7"/>
                  </a:cubicBezTo>
                  <a:cubicBezTo>
                    <a:pt x="81" y="7"/>
                    <a:pt x="84" y="7"/>
                    <a:pt x="87" y="6"/>
                  </a:cubicBezTo>
                  <a:cubicBezTo>
                    <a:pt x="87" y="6"/>
                    <a:pt x="87" y="7"/>
                    <a:pt x="86" y="7"/>
                  </a:cubicBezTo>
                  <a:cubicBezTo>
                    <a:pt x="89" y="7"/>
                    <a:pt x="91" y="7"/>
                    <a:pt x="93" y="6"/>
                  </a:cubicBezTo>
                  <a:cubicBezTo>
                    <a:pt x="91" y="6"/>
                    <a:pt x="92" y="6"/>
                    <a:pt x="91" y="6"/>
                  </a:cubicBezTo>
                  <a:cubicBezTo>
                    <a:pt x="90" y="6"/>
                    <a:pt x="93" y="5"/>
                    <a:pt x="94" y="6"/>
                  </a:cubicBezTo>
                  <a:cubicBezTo>
                    <a:pt x="94" y="6"/>
                    <a:pt x="94" y="6"/>
                    <a:pt x="94" y="6"/>
                  </a:cubicBezTo>
                  <a:cubicBezTo>
                    <a:pt x="97" y="6"/>
                    <a:pt x="97" y="5"/>
                    <a:pt x="99" y="5"/>
                  </a:cubicBezTo>
                  <a:cubicBezTo>
                    <a:pt x="101" y="6"/>
                    <a:pt x="98" y="6"/>
                    <a:pt x="99" y="6"/>
                  </a:cubicBezTo>
                  <a:cubicBezTo>
                    <a:pt x="99" y="7"/>
                    <a:pt x="104" y="6"/>
                    <a:pt x="105" y="7"/>
                  </a:cubicBezTo>
                  <a:cubicBezTo>
                    <a:pt x="105" y="6"/>
                    <a:pt x="106" y="6"/>
                    <a:pt x="106" y="6"/>
                  </a:cubicBezTo>
                  <a:cubicBezTo>
                    <a:pt x="108" y="6"/>
                    <a:pt x="107" y="6"/>
                    <a:pt x="108" y="6"/>
                  </a:cubicBezTo>
                  <a:cubicBezTo>
                    <a:pt x="113" y="5"/>
                    <a:pt x="113" y="5"/>
                    <a:pt x="113" y="5"/>
                  </a:cubicBezTo>
                  <a:cubicBezTo>
                    <a:pt x="113" y="5"/>
                    <a:pt x="115" y="6"/>
                    <a:pt x="114" y="6"/>
                  </a:cubicBezTo>
                  <a:cubicBezTo>
                    <a:pt x="117" y="6"/>
                    <a:pt x="120" y="5"/>
                    <a:pt x="122" y="4"/>
                  </a:cubicBezTo>
                  <a:cubicBezTo>
                    <a:pt x="123" y="4"/>
                    <a:pt x="127" y="4"/>
                    <a:pt x="129" y="4"/>
                  </a:cubicBezTo>
                  <a:cubicBezTo>
                    <a:pt x="129" y="4"/>
                    <a:pt x="127" y="4"/>
                    <a:pt x="127" y="4"/>
                  </a:cubicBezTo>
                  <a:cubicBezTo>
                    <a:pt x="129" y="5"/>
                    <a:pt x="129" y="5"/>
                    <a:pt x="129" y="5"/>
                  </a:cubicBezTo>
                  <a:cubicBezTo>
                    <a:pt x="126" y="5"/>
                    <a:pt x="129" y="6"/>
                    <a:pt x="128" y="6"/>
                  </a:cubicBezTo>
                  <a:cubicBezTo>
                    <a:pt x="130" y="6"/>
                    <a:pt x="135" y="6"/>
                    <a:pt x="138" y="6"/>
                  </a:cubicBezTo>
                  <a:cubicBezTo>
                    <a:pt x="136" y="5"/>
                    <a:pt x="143" y="6"/>
                    <a:pt x="142" y="5"/>
                  </a:cubicBezTo>
                  <a:cubicBezTo>
                    <a:pt x="146" y="5"/>
                    <a:pt x="144" y="6"/>
                    <a:pt x="146" y="6"/>
                  </a:cubicBezTo>
                  <a:cubicBezTo>
                    <a:pt x="150" y="5"/>
                    <a:pt x="153" y="6"/>
                    <a:pt x="157" y="6"/>
                  </a:cubicBezTo>
                  <a:cubicBezTo>
                    <a:pt x="157" y="6"/>
                    <a:pt x="157" y="6"/>
                    <a:pt x="157" y="6"/>
                  </a:cubicBezTo>
                  <a:cubicBezTo>
                    <a:pt x="160" y="5"/>
                    <a:pt x="165" y="6"/>
                    <a:pt x="168" y="5"/>
                  </a:cubicBezTo>
                  <a:cubicBezTo>
                    <a:pt x="168" y="5"/>
                    <a:pt x="168" y="5"/>
                    <a:pt x="168" y="5"/>
                  </a:cubicBezTo>
                  <a:cubicBezTo>
                    <a:pt x="171" y="6"/>
                    <a:pt x="168" y="4"/>
                    <a:pt x="172" y="5"/>
                  </a:cubicBezTo>
                  <a:cubicBezTo>
                    <a:pt x="171" y="5"/>
                    <a:pt x="171" y="5"/>
                    <a:pt x="171" y="5"/>
                  </a:cubicBezTo>
                  <a:cubicBezTo>
                    <a:pt x="174" y="5"/>
                    <a:pt x="176" y="6"/>
                    <a:pt x="179" y="5"/>
                  </a:cubicBezTo>
                  <a:cubicBezTo>
                    <a:pt x="179" y="5"/>
                    <a:pt x="178" y="5"/>
                    <a:pt x="178" y="5"/>
                  </a:cubicBezTo>
                  <a:cubicBezTo>
                    <a:pt x="181" y="5"/>
                    <a:pt x="183" y="5"/>
                    <a:pt x="186" y="5"/>
                  </a:cubicBezTo>
                  <a:cubicBezTo>
                    <a:pt x="186" y="5"/>
                    <a:pt x="186" y="5"/>
                    <a:pt x="185" y="5"/>
                  </a:cubicBezTo>
                  <a:cubicBezTo>
                    <a:pt x="187" y="6"/>
                    <a:pt x="187" y="5"/>
                    <a:pt x="190" y="5"/>
                  </a:cubicBezTo>
                  <a:cubicBezTo>
                    <a:pt x="190" y="5"/>
                    <a:pt x="192" y="5"/>
                    <a:pt x="191" y="5"/>
                  </a:cubicBezTo>
                  <a:cubicBezTo>
                    <a:pt x="192" y="5"/>
                    <a:pt x="196" y="5"/>
                    <a:pt x="197" y="5"/>
                  </a:cubicBezTo>
                  <a:cubicBezTo>
                    <a:pt x="198" y="5"/>
                    <a:pt x="199" y="5"/>
                    <a:pt x="200" y="5"/>
                  </a:cubicBezTo>
                  <a:cubicBezTo>
                    <a:pt x="213" y="5"/>
                    <a:pt x="226" y="6"/>
                    <a:pt x="239" y="5"/>
                  </a:cubicBezTo>
                  <a:cubicBezTo>
                    <a:pt x="241" y="6"/>
                    <a:pt x="236" y="5"/>
                    <a:pt x="237" y="6"/>
                  </a:cubicBezTo>
                  <a:cubicBezTo>
                    <a:pt x="237" y="5"/>
                    <a:pt x="239" y="6"/>
                    <a:pt x="243" y="6"/>
                  </a:cubicBezTo>
                  <a:cubicBezTo>
                    <a:pt x="243" y="6"/>
                    <a:pt x="243" y="6"/>
                    <a:pt x="243" y="6"/>
                  </a:cubicBezTo>
                  <a:cubicBezTo>
                    <a:pt x="245" y="5"/>
                    <a:pt x="246" y="6"/>
                    <a:pt x="248" y="6"/>
                  </a:cubicBezTo>
                  <a:cubicBezTo>
                    <a:pt x="248" y="6"/>
                    <a:pt x="248" y="6"/>
                    <a:pt x="248" y="6"/>
                  </a:cubicBezTo>
                  <a:cubicBezTo>
                    <a:pt x="250" y="5"/>
                    <a:pt x="252" y="7"/>
                    <a:pt x="253" y="6"/>
                  </a:cubicBezTo>
                  <a:cubicBezTo>
                    <a:pt x="254" y="6"/>
                    <a:pt x="254" y="6"/>
                    <a:pt x="254" y="6"/>
                  </a:cubicBezTo>
                  <a:cubicBezTo>
                    <a:pt x="256" y="5"/>
                    <a:pt x="257" y="6"/>
                    <a:pt x="260" y="6"/>
                  </a:cubicBezTo>
                  <a:cubicBezTo>
                    <a:pt x="259" y="6"/>
                    <a:pt x="259" y="6"/>
                    <a:pt x="259" y="6"/>
                  </a:cubicBezTo>
                  <a:cubicBezTo>
                    <a:pt x="262" y="6"/>
                    <a:pt x="266" y="5"/>
                    <a:pt x="267" y="6"/>
                  </a:cubicBezTo>
                  <a:cubicBezTo>
                    <a:pt x="270" y="5"/>
                    <a:pt x="273" y="5"/>
                    <a:pt x="273" y="5"/>
                  </a:cubicBezTo>
                  <a:cubicBezTo>
                    <a:pt x="274" y="5"/>
                    <a:pt x="273" y="5"/>
                    <a:pt x="273" y="5"/>
                  </a:cubicBezTo>
                  <a:cubicBezTo>
                    <a:pt x="283" y="5"/>
                    <a:pt x="294" y="5"/>
                    <a:pt x="303" y="4"/>
                  </a:cubicBezTo>
                  <a:cubicBezTo>
                    <a:pt x="303" y="5"/>
                    <a:pt x="303" y="5"/>
                    <a:pt x="302" y="5"/>
                  </a:cubicBezTo>
                  <a:cubicBezTo>
                    <a:pt x="310" y="4"/>
                    <a:pt x="303" y="14"/>
                    <a:pt x="307" y="17"/>
                  </a:cubicBezTo>
                  <a:cubicBezTo>
                    <a:pt x="307" y="18"/>
                    <a:pt x="307" y="18"/>
                    <a:pt x="307" y="18"/>
                  </a:cubicBezTo>
                  <a:cubicBezTo>
                    <a:pt x="307" y="20"/>
                    <a:pt x="307" y="20"/>
                    <a:pt x="306" y="21"/>
                  </a:cubicBezTo>
                  <a:cubicBezTo>
                    <a:pt x="307" y="22"/>
                    <a:pt x="306" y="26"/>
                    <a:pt x="307" y="26"/>
                  </a:cubicBezTo>
                  <a:cubicBezTo>
                    <a:pt x="307" y="27"/>
                    <a:pt x="307" y="26"/>
                    <a:pt x="306" y="26"/>
                  </a:cubicBezTo>
                  <a:cubicBezTo>
                    <a:pt x="306" y="28"/>
                    <a:pt x="307" y="31"/>
                    <a:pt x="307" y="34"/>
                  </a:cubicBezTo>
                  <a:cubicBezTo>
                    <a:pt x="307" y="33"/>
                    <a:pt x="307" y="33"/>
                    <a:pt x="307" y="33"/>
                  </a:cubicBezTo>
                  <a:cubicBezTo>
                    <a:pt x="306" y="46"/>
                    <a:pt x="305" y="62"/>
                    <a:pt x="306" y="72"/>
                  </a:cubicBezTo>
                  <a:cubicBezTo>
                    <a:pt x="307" y="75"/>
                    <a:pt x="305" y="73"/>
                    <a:pt x="306" y="75"/>
                  </a:cubicBezTo>
                  <a:cubicBezTo>
                    <a:pt x="307" y="85"/>
                    <a:pt x="305" y="98"/>
                    <a:pt x="307" y="108"/>
                  </a:cubicBezTo>
                  <a:cubicBezTo>
                    <a:pt x="307" y="115"/>
                    <a:pt x="309" y="118"/>
                    <a:pt x="309" y="118"/>
                  </a:cubicBezTo>
                  <a:cubicBezTo>
                    <a:pt x="308" y="99"/>
                    <a:pt x="309" y="83"/>
                    <a:pt x="310" y="65"/>
                  </a:cubicBezTo>
                  <a:cubicBezTo>
                    <a:pt x="310" y="59"/>
                    <a:pt x="310" y="51"/>
                    <a:pt x="310" y="45"/>
                  </a:cubicBezTo>
                  <a:cubicBezTo>
                    <a:pt x="310" y="33"/>
                    <a:pt x="310" y="21"/>
                    <a:pt x="311" y="9"/>
                  </a:cubicBezTo>
                  <a:cubicBezTo>
                    <a:pt x="311" y="7"/>
                    <a:pt x="311" y="7"/>
                    <a:pt x="311" y="7"/>
                  </a:cubicBezTo>
                  <a:cubicBezTo>
                    <a:pt x="311" y="6"/>
                    <a:pt x="311" y="6"/>
                    <a:pt x="311" y="6"/>
                  </a:cubicBezTo>
                  <a:cubicBezTo>
                    <a:pt x="311" y="5"/>
                    <a:pt x="311" y="5"/>
                    <a:pt x="311" y="5"/>
                  </a:cubicBezTo>
                  <a:cubicBezTo>
                    <a:pt x="311" y="5"/>
                    <a:pt x="311" y="5"/>
                    <a:pt x="311" y="5"/>
                  </a:cubicBezTo>
                  <a:cubicBezTo>
                    <a:pt x="311" y="5"/>
                    <a:pt x="311" y="5"/>
                    <a:pt x="311" y="5"/>
                  </a:cubicBezTo>
                  <a:cubicBezTo>
                    <a:pt x="311" y="5"/>
                    <a:pt x="311" y="5"/>
                    <a:pt x="311" y="5"/>
                  </a:cubicBezTo>
                  <a:cubicBezTo>
                    <a:pt x="311" y="5"/>
                    <a:pt x="311" y="5"/>
                    <a:pt x="311" y="5"/>
                  </a:cubicBezTo>
                  <a:cubicBezTo>
                    <a:pt x="309" y="3"/>
                    <a:pt x="316" y="10"/>
                    <a:pt x="306" y="0"/>
                  </a:cubicBezTo>
                  <a:close/>
                </a:path>
              </a:pathLst>
            </a:custGeom>
            <a:solidFill>
              <a:srgbClr val="442A58"/>
            </a:solidFill>
            <a:ln w="9525">
              <a:noFill/>
              <a:round/>
              <a:headEnd/>
              <a:tailEnd/>
            </a:ln>
          </p:spPr>
          <p:txBody>
            <a:bodyPr vert="horz" wrap="square" lIns="27000" tIns="27000" rIns="27000" bIns="27000" numCol="1" anchor="ctr" anchorCtr="1" compatLnSpc="1">
              <a:prstTxWarp prst="textNoShape">
                <a:avLst/>
              </a:prstTxWarp>
            </a:bodyPr>
            <a:lstStyle/>
            <a:p>
              <a:endParaRPr lang="pl-PL" sz="900" b="1" u="sng" dirty="0">
                <a:solidFill>
                  <a:prstClr val="black"/>
                </a:solidFill>
                <a:latin typeface="Segoe Print" pitchFamily="2" charset="0"/>
              </a:endParaRPr>
            </a:p>
          </p:txBody>
        </p:sp>
        <p:sp>
          <p:nvSpPr>
            <p:cNvPr id="8" name="TextBox 7">
              <a:extLst>
                <a:ext uri="{FF2B5EF4-FFF2-40B4-BE49-F238E27FC236}">
                  <a16:creationId xmlns:a16="http://schemas.microsoft.com/office/drawing/2014/main" id="{98200AD0-D234-4ACC-86DB-EE891CDA7721}"/>
                </a:ext>
              </a:extLst>
            </p:cNvPr>
            <p:cNvSpPr txBox="1"/>
            <p:nvPr/>
          </p:nvSpPr>
          <p:spPr>
            <a:xfrm>
              <a:off x="3476793" y="2359700"/>
              <a:ext cx="4905208" cy="861775"/>
            </a:xfrm>
            <a:prstGeom prst="rect">
              <a:avLst/>
            </a:prstGeom>
            <a:noFill/>
          </p:spPr>
          <p:txBody>
            <a:bodyPr wrap="square" rtlCol="0">
              <a:spAutoFit/>
            </a:bodyPr>
            <a:lstStyle/>
            <a:p>
              <a:r>
                <a:rPr lang="en-US" b="1" dirty="0">
                  <a:solidFill>
                    <a:srgbClr val="FFFFFF"/>
                  </a:solidFill>
                  <a:latin typeface="Segoe Print" panose="02000600000000000000" pitchFamily="2" charset="0"/>
                </a:rPr>
                <a:t>Formula for evolutionary change …</a:t>
              </a:r>
            </a:p>
          </p:txBody>
        </p:sp>
        <p:sp>
          <p:nvSpPr>
            <p:cNvPr id="9" name="TextBox 8">
              <a:extLst>
                <a:ext uri="{FF2B5EF4-FFF2-40B4-BE49-F238E27FC236}">
                  <a16:creationId xmlns:a16="http://schemas.microsoft.com/office/drawing/2014/main" id="{4CC0828C-E307-4BD8-A7CF-6E637CC99C1F}"/>
                </a:ext>
              </a:extLst>
            </p:cNvPr>
            <p:cNvSpPr txBox="1"/>
            <p:nvPr/>
          </p:nvSpPr>
          <p:spPr>
            <a:xfrm>
              <a:off x="3976201" y="3546228"/>
              <a:ext cx="4218230" cy="1231106"/>
            </a:xfrm>
            <a:prstGeom prst="rect">
              <a:avLst/>
            </a:prstGeom>
            <a:noFill/>
          </p:spPr>
          <p:txBody>
            <a:bodyPr wrap="square" rtlCol="0">
              <a:spAutoFit/>
            </a:bodyPr>
            <a:lstStyle/>
            <a:p>
              <a:pPr marL="257175" indent="-257175">
                <a:buFont typeface="Wingdings" panose="05000000000000000000" pitchFamily="2" charset="2"/>
                <a:buChar char="§"/>
              </a:pPr>
              <a:r>
                <a:rPr lang="en-US" b="1" dirty="0">
                  <a:solidFill>
                    <a:srgbClr val="FFFFFF"/>
                  </a:solidFill>
                  <a:latin typeface="Segoe Print" panose="02000600000000000000" pitchFamily="2" charset="0"/>
                </a:rPr>
                <a:t>Stressor</a:t>
              </a:r>
            </a:p>
            <a:p>
              <a:pPr marL="257175" indent="-257175">
                <a:buFont typeface="Wingdings" panose="05000000000000000000" pitchFamily="2" charset="2"/>
                <a:buChar char="§"/>
              </a:pPr>
              <a:r>
                <a:rPr lang="en-US" b="1" dirty="0">
                  <a:solidFill>
                    <a:srgbClr val="FFFFFF"/>
                  </a:solidFill>
                  <a:latin typeface="Segoe Print" panose="02000600000000000000" pitchFamily="2" charset="0"/>
                </a:rPr>
                <a:t>Reflection Mechanism</a:t>
              </a:r>
            </a:p>
            <a:p>
              <a:pPr marL="257175" indent="-257175">
                <a:buFont typeface="Wingdings" panose="05000000000000000000" pitchFamily="2" charset="2"/>
                <a:buChar char="§"/>
              </a:pPr>
              <a:r>
                <a:rPr lang="en-US" b="1" dirty="0">
                  <a:solidFill>
                    <a:srgbClr val="FFFFFF"/>
                  </a:solidFill>
                  <a:latin typeface="Segoe Print" panose="02000600000000000000" pitchFamily="2" charset="0"/>
                </a:rPr>
                <a:t>Leadership</a:t>
              </a:r>
            </a:p>
          </p:txBody>
        </p:sp>
      </p:grpSp>
    </p:spTree>
    <p:extLst>
      <p:ext uri="{BB962C8B-B14F-4D97-AF65-F5344CB8AC3E}">
        <p14:creationId xmlns:p14="http://schemas.microsoft.com/office/powerpoint/2010/main" val="4169175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Traditional Change is an A to B Process</a:t>
            </a:r>
          </a:p>
        </p:txBody>
      </p:sp>
      <p:pic>
        <p:nvPicPr>
          <p:cNvPr id="38" name="Grafik 37">
            <a:extLst>
              <a:ext uri="{FF2B5EF4-FFF2-40B4-BE49-F238E27FC236}">
                <a16:creationId xmlns:a16="http://schemas.microsoft.com/office/drawing/2014/main" id="{FEAC5332-2283-A74C-8F9E-E4737BB242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12" t="45186" r="88" b="17464"/>
          <a:stretch/>
        </p:blipFill>
        <p:spPr>
          <a:xfrm>
            <a:off x="521941" y="3476574"/>
            <a:ext cx="7960659" cy="2128990"/>
          </a:xfrm>
          <a:prstGeom prst="rect">
            <a:avLst/>
          </a:prstGeom>
        </p:spPr>
      </p:pic>
      <p:grpSp>
        <p:nvGrpSpPr>
          <p:cNvPr id="3" name="Gruppieren 2">
            <a:extLst>
              <a:ext uri="{FF2B5EF4-FFF2-40B4-BE49-F238E27FC236}">
                <a16:creationId xmlns:a16="http://schemas.microsoft.com/office/drawing/2014/main" id="{D154F326-7C47-5D4F-88A2-8F6DC855076E}"/>
              </a:ext>
            </a:extLst>
          </p:cNvPr>
          <p:cNvGrpSpPr/>
          <p:nvPr/>
        </p:nvGrpSpPr>
        <p:grpSpPr>
          <a:xfrm>
            <a:off x="956360" y="2405568"/>
            <a:ext cx="1804806" cy="646331"/>
            <a:chOff x="1275146" y="2064423"/>
            <a:chExt cx="2406408" cy="861775"/>
          </a:xfrm>
        </p:grpSpPr>
        <p:sp>
          <p:nvSpPr>
            <p:cNvPr id="5" name="TextBox 4"/>
            <p:cNvSpPr txBox="1"/>
            <p:nvPr/>
          </p:nvSpPr>
          <p:spPr>
            <a:xfrm>
              <a:off x="1275146" y="2064423"/>
              <a:ext cx="2363463" cy="861775"/>
            </a:xfrm>
            <a:prstGeom prst="rect">
              <a:avLst/>
            </a:prstGeom>
            <a:noFill/>
          </p:spPr>
          <p:txBody>
            <a:bodyPr wrap="square" rtlCol="0">
              <a:spAutoFit/>
            </a:bodyPr>
            <a:lstStyle/>
            <a:p>
              <a:pPr algn="ctr"/>
              <a:r>
                <a:rPr lang="en-US" b="1" dirty="0">
                  <a:solidFill>
                    <a:srgbClr val="5C3575"/>
                  </a:solidFill>
                </a:rPr>
                <a:t>Current</a:t>
              </a:r>
            </a:p>
            <a:p>
              <a:pPr algn="ctr"/>
              <a:r>
                <a:rPr lang="en-US" b="1" dirty="0">
                  <a:solidFill>
                    <a:srgbClr val="5C3575"/>
                  </a:solidFill>
                </a:rPr>
                <a:t>Process</a:t>
              </a:r>
            </a:p>
          </p:txBody>
        </p:sp>
        <p:sp>
          <p:nvSpPr>
            <p:cNvPr id="9" name="Oval 8"/>
            <p:cNvSpPr/>
            <p:nvPr/>
          </p:nvSpPr>
          <p:spPr>
            <a:xfrm>
              <a:off x="3321554" y="2273664"/>
              <a:ext cx="360000" cy="360000"/>
            </a:xfrm>
            <a:prstGeom prst="ellipse">
              <a:avLst/>
            </a:prstGeom>
            <a:solidFill>
              <a:srgbClr val="5C3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0" name="Gruppieren 49">
            <a:extLst>
              <a:ext uri="{FF2B5EF4-FFF2-40B4-BE49-F238E27FC236}">
                <a16:creationId xmlns:a16="http://schemas.microsoft.com/office/drawing/2014/main" id="{719E770B-0CFC-5D45-85BE-3EE96767CA28}"/>
              </a:ext>
            </a:extLst>
          </p:cNvPr>
          <p:cNvGrpSpPr/>
          <p:nvPr/>
        </p:nvGrpSpPr>
        <p:grpSpPr>
          <a:xfrm>
            <a:off x="5960069" y="2503296"/>
            <a:ext cx="1846790" cy="646331"/>
            <a:chOff x="7946758" y="2194727"/>
            <a:chExt cx="2462387" cy="861775"/>
          </a:xfrm>
        </p:grpSpPr>
        <p:sp>
          <p:nvSpPr>
            <p:cNvPr id="45" name="Oval 44">
              <a:extLst>
                <a:ext uri="{FF2B5EF4-FFF2-40B4-BE49-F238E27FC236}">
                  <a16:creationId xmlns:a16="http://schemas.microsoft.com/office/drawing/2014/main" id="{B0EB1E91-7D64-AE4F-B4B0-3AEC6B501361}"/>
                </a:ext>
              </a:extLst>
            </p:cNvPr>
            <p:cNvSpPr/>
            <p:nvPr/>
          </p:nvSpPr>
          <p:spPr>
            <a:xfrm>
              <a:off x="7946758" y="2448674"/>
              <a:ext cx="360000" cy="360000"/>
            </a:xfrm>
            <a:prstGeom prst="ellipse">
              <a:avLst/>
            </a:prstGeom>
            <a:solidFill>
              <a:srgbClr val="F25A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TextBox 4">
              <a:extLst>
                <a:ext uri="{FF2B5EF4-FFF2-40B4-BE49-F238E27FC236}">
                  <a16:creationId xmlns:a16="http://schemas.microsoft.com/office/drawing/2014/main" id="{7DDB6560-A533-714E-A19D-8D86162BE2F3}"/>
                </a:ext>
              </a:extLst>
            </p:cNvPr>
            <p:cNvSpPr txBox="1"/>
            <p:nvPr/>
          </p:nvSpPr>
          <p:spPr>
            <a:xfrm>
              <a:off x="8045682" y="2194727"/>
              <a:ext cx="2363463" cy="861775"/>
            </a:xfrm>
            <a:prstGeom prst="rect">
              <a:avLst/>
            </a:prstGeom>
            <a:noFill/>
          </p:spPr>
          <p:txBody>
            <a:bodyPr wrap="square" rtlCol="0">
              <a:spAutoFit/>
            </a:bodyPr>
            <a:lstStyle/>
            <a:p>
              <a:pPr algn="ctr"/>
              <a:r>
                <a:rPr lang="en-US" b="1" dirty="0">
                  <a:solidFill>
                    <a:srgbClr val="F25A23"/>
                  </a:solidFill>
                </a:rPr>
                <a:t>Future</a:t>
              </a:r>
              <a:br>
                <a:rPr lang="en-US" b="1" dirty="0">
                  <a:solidFill>
                    <a:srgbClr val="F25A23"/>
                  </a:solidFill>
                </a:rPr>
              </a:br>
              <a:r>
                <a:rPr lang="en-US" b="1" dirty="0">
                  <a:solidFill>
                    <a:srgbClr val="F25A23"/>
                  </a:solidFill>
                </a:rPr>
                <a:t>Process</a:t>
              </a:r>
            </a:p>
          </p:txBody>
        </p:sp>
      </p:grpSp>
      <p:grpSp>
        <p:nvGrpSpPr>
          <p:cNvPr id="4" name="Gruppieren 3">
            <a:extLst>
              <a:ext uri="{FF2B5EF4-FFF2-40B4-BE49-F238E27FC236}">
                <a16:creationId xmlns:a16="http://schemas.microsoft.com/office/drawing/2014/main" id="{255C5601-3422-6D40-A67A-C59D7C93A2E5}"/>
              </a:ext>
            </a:extLst>
          </p:cNvPr>
          <p:cNvGrpSpPr/>
          <p:nvPr/>
        </p:nvGrpSpPr>
        <p:grpSpPr>
          <a:xfrm>
            <a:off x="2880819" y="1792856"/>
            <a:ext cx="3123989" cy="849353"/>
            <a:chOff x="3841091" y="1247474"/>
            <a:chExt cx="4165319" cy="1132471"/>
          </a:xfrm>
        </p:grpSpPr>
        <p:sp>
          <p:nvSpPr>
            <p:cNvPr id="35" name="TextBox 34"/>
            <p:cNvSpPr txBox="1"/>
            <p:nvPr/>
          </p:nvSpPr>
          <p:spPr>
            <a:xfrm>
              <a:off x="4575422" y="1742975"/>
              <a:ext cx="2363463" cy="492443"/>
            </a:xfrm>
            <a:prstGeom prst="rect">
              <a:avLst/>
            </a:prstGeom>
            <a:noFill/>
          </p:spPr>
          <p:txBody>
            <a:bodyPr wrap="square" rtlCol="0">
              <a:spAutoFit/>
            </a:bodyPr>
            <a:lstStyle/>
            <a:p>
              <a:pPr algn="ctr"/>
              <a:r>
                <a:rPr lang="en-US" b="1" dirty="0">
                  <a:solidFill>
                    <a:srgbClr val="0B5729"/>
                  </a:solidFill>
                </a:rPr>
                <a:t>Transformation</a:t>
              </a:r>
            </a:p>
          </p:txBody>
        </p:sp>
        <p:sp>
          <p:nvSpPr>
            <p:cNvPr id="41" name="Freihandform 40">
              <a:extLst>
                <a:ext uri="{FF2B5EF4-FFF2-40B4-BE49-F238E27FC236}">
                  <a16:creationId xmlns:a16="http://schemas.microsoft.com/office/drawing/2014/main" id="{52CB9291-922F-1F42-8220-4FCCB2D31957}"/>
                </a:ext>
              </a:extLst>
            </p:cNvPr>
            <p:cNvSpPr/>
            <p:nvPr/>
          </p:nvSpPr>
          <p:spPr>
            <a:xfrm rot="12388035" flipH="1" flipV="1">
              <a:off x="3841091" y="1520514"/>
              <a:ext cx="528900" cy="859431"/>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42" name="Freihandform 41">
              <a:extLst>
                <a:ext uri="{FF2B5EF4-FFF2-40B4-BE49-F238E27FC236}">
                  <a16:creationId xmlns:a16="http://schemas.microsoft.com/office/drawing/2014/main" id="{F2DFCC5B-A67F-A143-9B5C-D7AFC4E231D1}"/>
                </a:ext>
              </a:extLst>
            </p:cNvPr>
            <p:cNvSpPr/>
            <p:nvPr/>
          </p:nvSpPr>
          <p:spPr>
            <a:xfrm rot="14477783" flipH="1" flipV="1">
              <a:off x="4998131" y="1050715"/>
              <a:ext cx="331036" cy="946161"/>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43" name="Freihandform 42">
              <a:extLst>
                <a:ext uri="{FF2B5EF4-FFF2-40B4-BE49-F238E27FC236}">
                  <a16:creationId xmlns:a16="http://schemas.microsoft.com/office/drawing/2014/main" id="{F548774D-07AF-314F-B3F0-A2280EA91B9A}"/>
                </a:ext>
              </a:extLst>
            </p:cNvPr>
            <p:cNvSpPr/>
            <p:nvPr/>
          </p:nvSpPr>
          <p:spPr>
            <a:xfrm rot="15399821" flipH="1" flipV="1">
              <a:off x="6126809" y="955047"/>
              <a:ext cx="478772" cy="1063626"/>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48" name="Freihandform 47">
              <a:extLst>
                <a:ext uri="{FF2B5EF4-FFF2-40B4-BE49-F238E27FC236}">
                  <a16:creationId xmlns:a16="http://schemas.microsoft.com/office/drawing/2014/main" id="{50758BCB-1B3F-144C-A6E2-E486C01D3C81}"/>
                </a:ext>
              </a:extLst>
            </p:cNvPr>
            <p:cNvSpPr/>
            <p:nvPr/>
          </p:nvSpPr>
          <p:spPr>
            <a:xfrm rot="16004961" flipH="1" flipV="1">
              <a:off x="7190309" y="1546994"/>
              <a:ext cx="719765" cy="912437"/>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grpSp>
      <p:sp>
        <p:nvSpPr>
          <p:cNvPr id="49" name="Abgerundete rechteckige Legende 4">
            <a:extLst>
              <a:ext uri="{FF2B5EF4-FFF2-40B4-BE49-F238E27FC236}">
                <a16:creationId xmlns:a16="http://schemas.microsoft.com/office/drawing/2014/main" id="{10AF300D-D1C2-C44E-ACB9-96CAD361D7D5}"/>
              </a:ext>
            </a:extLst>
          </p:cNvPr>
          <p:cNvSpPr/>
          <p:nvPr/>
        </p:nvSpPr>
        <p:spPr>
          <a:xfrm>
            <a:off x="6855844" y="1429651"/>
            <a:ext cx="2059556" cy="1143524"/>
          </a:xfrm>
          <a:prstGeom prst="wedgeRoundRectCallout">
            <a:avLst>
              <a:gd name="adj1" fmla="val -59280"/>
              <a:gd name="adj2" fmla="val 38099"/>
              <a:gd name="adj3" fmla="val 16667"/>
            </a:avLst>
          </a:prstGeom>
          <a:solidFill>
            <a:srgbClr val="F25A2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latin typeface="Segoe Print" panose="02000800000000000000" pitchFamily="2" charset="0"/>
              </a:rPr>
              <a:t>Future process is defined / designed in advance</a:t>
            </a:r>
            <a:endParaRPr lang="en-US" sz="1500" dirty="0">
              <a:solidFill>
                <a:schemeClr val="bg1"/>
              </a:solidFill>
              <a:latin typeface="Segoe Print" panose="02000800000000000000" pitchFamily="2" charset="0"/>
            </a:endParaRPr>
          </a:p>
        </p:txBody>
      </p:sp>
    </p:spTree>
    <p:extLst>
      <p:ext uri="{BB962C8B-B14F-4D97-AF65-F5344CB8AC3E}">
        <p14:creationId xmlns:p14="http://schemas.microsoft.com/office/powerpoint/2010/main" val="156589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06DB9BF-F4E2-954B-B896-B7D117EB4F9C}"/>
              </a:ext>
            </a:extLst>
          </p:cNvPr>
          <p:cNvSpPr>
            <a:spLocks noGrp="1"/>
          </p:cNvSpPr>
          <p:nvPr>
            <p:ph type="title"/>
          </p:nvPr>
        </p:nvSpPr>
        <p:spPr/>
        <p:txBody>
          <a:bodyPr>
            <a:normAutofit/>
          </a:bodyPr>
          <a:lstStyle/>
          <a:p>
            <a:r>
              <a:rPr lang="en-US" dirty="0"/>
              <a:t>What Change Really Feels Like: The J Curve</a:t>
            </a:r>
          </a:p>
        </p:txBody>
      </p:sp>
      <p:grpSp>
        <p:nvGrpSpPr>
          <p:cNvPr id="2" name="Gruppieren 1">
            <a:extLst>
              <a:ext uri="{FF2B5EF4-FFF2-40B4-BE49-F238E27FC236}">
                <a16:creationId xmlns:a16="http://schemas.microsoft.com/office/drawing/2014/main" id="{7296A5B0-E10B-3247-87D9-CC23716FB128}"/>
              </a:ext>
            </a:extLst>
          </p:cNvPr>
          <p:cNvGrpSpPr/>
          <p:nvPr/>
        </p:nvGrpSpPr>
        <p:grpSpPr>
          <a:xfrm>
            <a:off x="1274071" y="3864221"/>
            <a:ext cx="387519" cy="1291731"/>
            <a:chOff x="2940842" y="3965046"/>
            <a:chExt cx="516691" cy="1722308"/>
          </a:xfrm>
        </p:grpSpPr>
        <p:cxnSp>
          <p:nvCxnSpPr>
            <p:cNvPr id="4" name="Straight Arrow Connector 2">
              <a:extLst>
                <a:ext uri="{FF2B5EF4-FFF2-40B4-BE49-F238E27FC236}">
                  <a16:creationId xmlns:a16="http://schemas.microsoft.com/office/drawing/2014/main" id="{7562C78E-BBF0-3841-8539-9F6F60D8508A}"/>
                </a:ext>
              </a:extLst>
            </p:cNvPr>
            <p:cNvCxnSpPr>
              <a:cxnSpLocks/>
            </p:cNvCxnSpPr>
            <p:nvPr/>
          </p:nvCxnSpPr>
          <p:spPr bwMode="auto">
            <a:xfrm>
              <a:off x="3457533" y="3965046"/>
              <a:ext cx="0" cy="1722308"/>
            </a:xfrm>
            <a:prstGeom prst="straightConnector1">
              <a:avLst/>
            </a:prstGeom>
            <a:solidFill>
              <a:schemeClr val="accent1"/>
            </a:solidFill>
            <a:ln w="57150" cap="flat" cmpd="sng" algn="ctr">
              <a:solidFill>
                <a:srgbClr val="F25A23"/>
              </a:solidFill>
              <a:prstDash val="solid"/>
              <a:miter lim="800000"/>
              <a:headEnd type="arrow" w="med" len="sm"/>
              <a:tailEnd type="arrow" w="med" len="sm"/>
            </a:ln>
            <a:effectLst/>
          </p:spPr>
        </p:cxnSp>
        <p:sp>
          <p:nvSpPr>
            <p:cNvPr id="6" name="TextBox 4">
              <a:extLst>
                <a:ext uri="{FF2B5EF4-FFF2-40B4-BE49-F238E27FC236}">
                  <a16:creationId xmlns:a16="http://schemas.microsoft.com/office/drawing/2014/main" id="{AD19D34B-F80A-084F-B33B-5F3E1361E80B}"/>
                </a:ext>
              </a:extLst>
            </p:cNvPr>
            <p:cNvSpPr txBox="1"/>
            <p:nvPr/>
          </p:nvSpPr>
          <p:spPr>
            <a:xfrm rot="16200000">
              <a:off x="2621895" y="4579978"/>
              <a:ext cx="1130336" cy="492442"/>
            </a:xfrm>
            <a:prstGeom prst="rect">
              <a:avLst/>
            </a:prstGeom>
            <a:noFill/>
          </p:spPr>
          <p:txBody>
            <a:bodyPr wrap="square" rtlCol="0">
              <a:spAutoFit/>
            </a:bodyPr>
            <a:lstStyle/>
            <a:p>
              <a:r>
                <a:rPr lang="en-US" b="1" dirty="0">
                  <a:solidFill>
                    <a:srgbClr val="F25A23"/>
                  </a:solidFill>
                </a:rPr>
                <a:t>Safety!</a:t>
              </a:r>
            </a:p>
          </p:txBody>
        </p:sp>
      </p:grpSp>
      <p:pic>
        <p:nvPicPr>
          <p:cNvPr id="27" name="Grafik 26">
            <a:extLst>
              <a:ext uri="{FF2B5EF4-FFF2-40B4-BE49-F238E27FC236}">
                <a16:creationId xmlns:a16="http://schemas.microsoft.com/office/drawing/2014/main" id="{1B674C01-935E-C848-8EAA-50DB2620D7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8376" y="2206293"/>
            <a:ext cx="5247248" cy="2945230"/>
          </a:xfrm>
          <a:prstGeom prst="rect">
            <a:avLst/>
          </a:prstGeom>
        </p:spPr>
      </p:pic>
      <p:grpSp>
        <p:nvGrpSpPr>
          <p:cNvPr id="34" name="Gruppieren 33">
            <a:extLst>
              <a:ext uri="{FF2B5EF4-FFF2-40B4-BE49-F238E27FC236}">
                <a16:creationId xmlns:a16="http://schemas.microsoft.com/office/drawing/2014/main" id="{A9A52898-3529-B74B-A27A-35503D5397A1}"/>
              </a:ext>
            </a:extLst>
          </p:cNvPr>
          <p:cNvGrpSpPr/>
          <p:nvPr/>
        </p:nvGrpSpPr>
        <p:grpSpPr>
          <a:xfrm>
            <a:off x="3020158" y="5270249"/>
            <a:ext cx="2215661" cy="369332"/>
            <a:chOff x="4026877" y="5567477"/>
            <a:chExt cx="2954215" cy="492443"/>
          </a:xfrm>
        </p:grpSpPr>
        <p:sp>
          <p:nvSpPr>
            <p:cNvPr id="16" name="TextBox 1">
              <a:extLst>
                <a:ext uri="{FF2B5EF4-FFF2-40B4-BE49-F238E27FC236}">
                  <a16:creationId xmlns:a16="http://schemas.microsoft.com/office/drawing/2014/main" id="{8EBD45EC-CA02-C844-8EAF-BBDB62FE4981}"/>
                </a:ext>
              </a:extLst>
            </p:cNvPr>
            <p:cNvSpPr txBox="1"/>
            <p:nvPr/>
          </p:nvSpPr>
          <p:spPr>
            <a:xfrm>
              <a:off x="4814180" y="5567477"/>
              <a:ext cx="1436461" cy="492443"/>
            </a:xfrm>
            <a:prstGeom prst="rect">
              <a:avLst/>
            </a:prstGeom>
            <a:noFill/>
          </p:spPr>
          <p:txBody>
            <a:bodyPr wrap="none" rtlCol="0">
              <a:spAutoFit/>
            </a:bodyPr>
            <a:lstStyle/>
            <a:p>
              <a:r>
                <a:rPr lang="en-US" b="1" dirty="0">
                  <a:solidFill>
                    <a:srgbClr val="F25A23"/>
                  </a:solidFill>
                </a:rPr>
                <a:t>Patience!</a:t>
              </a:r>
            </a:p>
          </p:txBody>
        </p:sp>
        <p:cxnSp>
          <p:nvCxnSpPr>
            <p:cNvPr id="29" name="Straight Arrow Connector 2">
              <a:extLst>
                <a:ext uri="{FF2B5EF4-FFF2-40B4-BE49-F238E27FC236}">
                  <a16:creationId xmlns:a16="http://schemas.microsoft.com/office/drawing/2014/main" id="{F957AA38-1FDD-D148-8FF2-16F9953F19EE}"/>
                </a:ext>
              </a:extLst>
            </p:cNvPr>
            <p:cNvCxnSpPr>
              <a:cxnSpLocks/>
            </p:cNvCxnSpPr>
            <p:nvPr/>
          </p:nvCxnSpPr>
          <p:spPr bwMode="auto">
            <a:xfrm flipH="1">
              <a:off x="4026877" y="5567477"/>
              <a:ext cx="2954215" cy="0"/>
            </a:xfrm>
            <a:prstGeom prst="straightConnector1">
              <a:avLst/>
            </a:prstGeom>
            <a:solidFill>
              <a:schemeClr val="accent1"/>
            </a:solidFill>
            <a:ln w="57150" cap="flat" cmpd="sng" algn="ctr">
              <a:solidFill>
                <a:srgbClr val="F25A23"/>
              </a:solidFill>
              <a:prstDash val="solid"/>
              <a:miter lim="800000"/>
              <a:headEnd type="arrow" w="med" len="sm"/>
              <a:tailEnd type="arrow" w="med" len="sm"/>
            </a:ln>
            <a:effectLst/>
          </p:spPr>
        </p:cxnSp>
      </p:grpSp>
      <p:sp>
        <p:nvSpPr>
          <p:cNvPr id="32" name="Textfeld 31">
            <a:extLst>
              <a:ext uri="{FF2B5EF4-FFF2-40B4-BE49-F238E27FC236}">
                <a16:creationId xmlns:a16="http://schemas.microsoft.com/office/drawing/2014/main" id="{66C448CC-9A13-254E-BD06-A9501BC754FE}"/>
              </a:ext>
            </a:extLst>
          </p:cNvPr>
          <p:cNvSpPr txBox="1"/>
          <p:nvPr/>
        </p:nvSpPr>
        <p:spPr>
          <a:xfrm>
            <a:off x="6575766" y="3864221"/>
            <a:ext cx="1239715" cy="300082"/>
          </a:xfrm>
          <a:prstGeom prst="rect">
            <a:avLst/>
          </a:prstGeom>
          <a:noFill/>
        </p:spPr>
        <p:txBody>
          <a:bodyPr wrap="square" rtlCol="0">
            <a:spAutoFit/>
          </a:bodyPr>
          <a:lstStyle/>
          <a:p>
            <a:r>
              <a:rPr lang="en-US" sz="1350" dirty="0">
                <a:latin typeface="+mj-lt"/>
              </a:rPr>
              <a:t>time</a:t>
            </a:r>
          </a:p>
        </p:txBody>
      </p:sp>
      <p:sp>
        <p:nvSpPr>
          <p:cNvPr id="33" name="Textfeld 32">
            <a:extLst>
              <a:ext uri="{FF2B5EF4-FFF2-40B4-BE49-F238E27FC236}">
                <a16:creationId xmlns:a16="http://schemas.microsoft.com/office/drawing/2014/main" id="{0A4F7B2B-8EB1-4D41-9DF8-12FB4C4DDBC7}"/>
              </a:ext>
            </a:extLst>
          </p:cNvPr>
          <p:cNvSpPr txBox="1"/>
          <p:nvPr/>
        </p:nvSpPr>
        <p:spPr>
          <a:xfrm rot="16200000">
            <a:off x="1190019" y="2557378"/>
            <a:ext cx="1239715" cy="300082"/>
          </a:xfrm>
          <a:prstGeom prst="rect">
            <a:avLst/>
          </a:prstGeom>
          <a:noFill/>
        </p:spPr>
        <p:txBody>
          <a:bodyPr wrap="square" rtlCol="0">
            <a:spAutoFit/>
          </a:bodyPr>
          <a:lstStyle/>
          <a:p>
            <a:r>
              <a:rPr lang="en-US" sz="1350" dirty="0">
                <a:latin typeface="+mj-lt"/>
              </a:rPr>
              <a:t>performance</a:t>
            </a:r>
          </a:p>
        </p:txBody>
      </p:sp>
    </p:spTree>
    <p:extLst>
      <p:ext uri="{BB962C8B-B14F-4D97-AF65-F5344CB8AC3E}">
        <p14:creationId xmlns:p14="http://schemas.microsoft.com/office/powerpoint/2010/main" val="158251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 name="Gruppieren 162">
            <a:extLst>
              <a:ext uri="{FF2B5EF4-FFF2-40B4-BE49-F238E27FC236}">
                <a16:creationId xmlns:a16="http://schemas.microsoft.com/office/drawing/2014/main" id="{4CC8BC82-0EA0-E742-B3E3-6FA726B4337F}"/>
              </a:ext>
            </a:extLst>
          </p:cNvPr>
          <p:cNvGrpSpPr/>
          <p:nvPr/>
        </p:nvGrpSpPr>
        <p:grpSpPr>
          <a:xfrm>
            <a:off x="2180788" y="4395958"/>
            <a:ext cx="1826615" cy="517064"/>
            <a:chOff x="2344630" y="4869200"/>
            <a:chExt cx="3247314" cy="919225"/>
          </a:xfrm>
        </p:grpSpPr>
        <p:sp>
          <p:nvSpPr>
            <p:cNvPr id="80" name="Oval 79">
              <a:extLst>
                <a:ext uri="{FF2B5EF4-FFF2-40B4-BE49-F238E27FC236}">
                  <a16:creationId xmlns:a16="http://schemas.microsoft.com/office/drawing/2014/main" id="{5510CF48-496D-BC44-9E1C-6D8E9ACF8582}"/>
                </a:ext>
              </a:extLst>
            </p:cNvPr>
            <p:cNvSpPr>
              <a:spLocks noChangeAspect="1"/>
            </p:cNvSpPr>
            <p:nvPr/>
          </p:nvSpPr>
          <p:spPr>
            <a:xfrm>
              <a:off x="5231944" y="4869200"/>
              <a:ext cx="360000" cy="3600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89" name="Freihandform 88">
              <a:extLst>
                <a:ext uri="{FF2B5EF4-FFF2-40B4-BE49-F238E27FC236}">
                  <a16:creationId xmlns:a16="http://schemas.microsoft.com/office/drawing/2014/main" id="{217CF256-70F0-2D4C-881C-6877093E4804}"/>
                </a:ext>
              </a:extLst>
            </p:cNvPr>
            <p:cNvSpPr/>
            <p:nvPr/>
          </p:nvSpPr>
          <p:spPr>
            <a:xfrm rot="5089358">
              <a:off x="3555274" y="4165227"/>
              <a:ext cx="412554" cy="2833842"/>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Lst>
              <a:ahLst/>
              <a:cxnLst>
                <a:cxn ang="0">
                  <a:pos x="connsiteX0" y="connsiteY0"/>
                </a:cxn>
                <a:cxn ang="0">
                  <a:pos x="connsiteX1" y="connsiteY1"/>
                </a:cxn>
              </a:cxnLst>
              <a:rect l="l" t="t" r="r" b="b"/>
              <a:pathLst>
                <a:path w="777435" h="1911761">
                  <a:moveTo>
                    <a:pt x="350216" y="1911761"/>
                  </a:moveTo>
                  <a:cubicBezTo>
                    <a:pt x="1257998" y="1494195"/>
                    <a:pt x="514673" y="644954"/>
                    <a:pt x="0" y="0"/>
                  </a:cubicBezTo>
                </a:path>
              </a:pathLst>
            </a:custGeom>
            <a:noFill/>
            <a:ln w="63500">
              <a:solidFill>
                <a:srgbClr val="5C3575"/>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grpSp>
      <p:grpSp>
        <p:nvGrpSpPr>
          <p:cNvPr id="164" name="Gruppieren 163">
            <a:extLst>
              <a:ext uri="{FF2B5EF4-FFF2-40B4-BE49-F238E27FC236}">
                <a16:creationId xmlns:a16="http://schemas.microsoft.com/office/drawing/2014/main" id="{648C05B4-B761-A646-90EC-35460A65341A}"/>
              </a:ext>
            </a:extLst>
          </p:cNvPr>
          <p:cNvGrpSpPr/>
          <p:nvPr/>
        </p:nvGrpSpPr>
        <p:grpSpPr>
          <a:xfrm>
            <a:off x="4052928" y="3990890"/>
            <a:ext cx="1169633" cy="656393"/>
            <a:chOff x="5672878" y="4149080"/>
            <a:chExt cx="2079346" cy="1166921"/>
          </a:xfrm>
        </p:grpSpPr>
        <p:sp>
          <p:nvSpPr>
            <p:cNvPr id="78" name="Oval 77">
              <a:extLst>
                <a:ext uri="{FF2B5EF4-FFF2-40B4-BE49-F238E27FC236}">
                  <a16:creationId xmlns:a16="http://schemas.microsoft.com/office/drawing/2014/main" id="{F6C77309-FD36-0E40-9060-1C1154453D4B}"/>
                </a:ext>
              </a:extLst>
            </p:cNvPr>
            <p:cNvSpPr>
              <a:spLocks noChangeAspect="1"/>
            </p:cNvSpPr>
            <p:nvPr/>
          </p:nvSpPr>
          <p:spPr>
            <a:xfrm>
              <a:off x="7392224" y="4149080"/>
              <a:ext cx="360000" cy="3600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90" name="Freihandform 89">
              <a:extLst>
                <a:ext uri="{FF2B5EF4-FFF2-40B4-BE49-F238E27FC236}">
                  <a16:creationId xmlns:a16="http://schemas.microsoft.com/office/drawing/2014/main" id="{9C885F5F-C722-B24D-BCFC-068BEED4AF31}"/>
                </a:ext>
              </a:extLst>
            </p:cNvPr>
            <p:cNvSpPr/>
            <p:nvPr/>
          </p:nvSpPr>
          <p:spPr>
            <a:xfrm rot="4595260">
              <a:off x="6360023" y="4102939"/>
              <a:ext cx="525917" cy="190020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Lst>
              <a:ahLst/>
              <a:cxnLst>
                <a:cxn ang="0">
                  <a:pos x="connsiteX0" y="connsiteY0"/>
                </a:cxn>
                <a:cxn ang="0">
                  <a:pos x="connsiteX1" y="connsiteY1"/>
                </a:cxn>
              </a:cxnLst>
              <a:rect l="l" t="t" r="r" b="b"/>
              <a:pathLst>
                <a:path w="690971" h="1928812">
                  <a:moveTo>
                    <a:pt x="228600" y="1928812"/>
                  </a:moveTo>
                  <a:cubicBezTo>
                    <a:pt x="1136382" y="1511246"/>
                    <a:pt x="514673" y="644954"/>
                    <a:pt x="0" y="0"/>
                  </a:cubicBezTo>
                </a:path>
              </a:pathLst>
            </a:custGeom>
            <a:noFill/>
            <a:ln w="63500">
              <a:solidFill>
                <a:srgbClr val="5C3575"/>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grpSp>
      <p:sp>
        <p:nvSpPr>
          <p:cNvPr id="81" name="Oval 80">
            <a:extLst>
              <a:ext uri="{FF2B5EF4-FFF2-40B4-BE49-F238E27FC236}">
                <a16:creationId xmlns:a16="http://schemas.microsoft.com/office/drawing/2014/main" id="{E563D6BC-6634-604D-9D73-8C2C47210480}"/>
              </a:ext>
            </a:extLst>
          </p:cNvPr>
          <p:cNvSpPr>
            <a:spLocks noChangeAspect="1"/>
          </p:cNvSpPr>
          <p:nvPr/>
        </p:nvSpPr>
        <p:spPr>
          <a:xfrm>
            <a:off x="5830128" y="3383344"/>
            <a:ext cx="202500" cy="2025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grpSp>
        <p:nvGrpSpPr>
          <p:cNvPr id="166" name="Gruppieren 165">
            <a:extLst>
              <a:ext uri="{FF2B5EF4-FFF2-40B4-BE49-F238E27FC236}">
                <a16:creationId xmlns:a16="http://schemas.microsoft.com/office/drawing/2014/main" id="{D557B773-CD8C-8943-BEA9-B38E307EE4AA}"/>
              </a:ext>
            </a:extLst>
          </p:cNvPr>
          <p:cNvGrpSpPr/>
          <p:nvPr/>
        </p:nvGrpSpPr>
        <p:grpSpPr>
          <a:xfrm>
            <a:off x="5971140" y="2370733"/>
            <a:ext cx="742634" cy="1554770"/>
            <a:chOff x="9083029" y="1268800"/>
            <a:chExt cx="1320239" cy="2764036"/>
          </a:xfrm>
        </p:grpSpPr>
        <p:sp>
          <p:nvSpPr>
            <p:cNvPr id="83" name="Oval 82">
              <a:extLst>
                <a:ext uri="{FF2B5EF4-FFF2-40B4-BE49-F238E27FC236}">
                  <a16:creationId xmlns:a16="http://schemas.microsoft.com/office/drawing/2014/main" id="{5AF99EBC-6E96-F349-9B40-5C51B7F7E489}"/>
                </a:ext>
              </a:extLst>
            </p:cNvPr>
            <p:cNvSpPr>
              <a:spLocks noChangeAspect="1"/>
            </p:cNvSpPr>
            <p:nvPr/>
          </p:nvSpPr>
          <p:spPr>
            <a:xfrm>
              <a:off x="9912464" y="1268800"/>
              <a:ext cx="360000" cy="3600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94" name="Freihandform 93">
              <a:extLst>
                <a:ext uri="{FF2B5EF4-FFF2-40B4-BE49-F238E27FC236}">
                  <a16:creationId xmlns:a16="http://schemas.microsoft.com/office/drawing/2014/main" id="{1B3DACB1-9488-9A42-895A-B30EC44D3691}"/>
                </a:ext>
              </a:extLst>
            </p:cNvPr>
            <p:cNvSpPr/>
            <p:nvPr/>
          </p:nvSpPr>
          <p:spPr>
            <a:xfrm rot="4554796">
              <a:off x="8680144" y="2309712"/>
              <a:ext cx="2126009" cy="1320239"/>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475610 w 871236"/>
                <a:gd name="connsiteY0" fmla="*/ 1208180 h 1208180"/>
                <a:gd name="connsiteX1" fmla="*/ 0 w 871236"/>
                <a:gd name="connsiteY1" fmla="*/ 0 h 1208180"/>
                <a:gd name="connsiteX0" fmla="*/ 475610 w 894594"/>
                <a:gd name="connsiteY0" fmla="*/ 1208180 h 1208180"/>
                <a:gd name="connsiteX1" fmla="*/ 0 w 894594"/>
                <a:gd name="connsiteY1" fmla="*/ 0 h 1208180"/>
                <a:gd name="connsiteX0" fmla="*/ 636238 w 1017217"/>
                <a:gd name="connsiteY0" fmla="*/ 1039551 h 1039551"/>
                <a:gd name="connsiteX1" fmla="*/ 0 w 1017217"/>
                <a:gd name="connsiteY1" fmla="*/ 0 h 1039551"/>
                <a:gd name="connsiteX0" fmla="*/ 661820 w 1037312"/>
                <a:gd name="connsiteY0" fmla="*/ 1119260 h 1119260"/>
                <a:gd name="connsiteX1" fmla="*/ 0 w 1037312"/>
                <a:gd name="connsiteY1" fmla="*/ 0 h 1119260"/>
                <a:gd name="connsiteX0" fmla="*/ 661820 w 966013"/>
                <a:gd name="connsiteY0" fmla="*/ 1119260 h 1119260"/>
                <a:gd name="connsiteX1" fmla="*/ 0 w 966013"/>
                <a:gd name="connsiteY1" fmla="*/ 0 h 1119260"/>
              </a:gdLst>
              <a:ahLst/>
              <a:cxnLst>
                <a:cxn ang="0">
                  <a:pos x="connsiteX0" y="connsiteY0"/>
                </a:cxn>
                <a:cxn ang="0">
                  <a:pos x="connsiteX1" y="connsiteY1"/>
                </a:cxn>
              </a:cxnLst>
              <a:rect l="l" t="t" r="r" b="b"/>
              <a:pathLst>
                <a:path w="966013" h="1119260">
                  <a:moveTo>
                    <a:pt x="661820" y="1119260"/>
                  </a:moveTo>
                  <a:cubicBezTo>
                    <a:pt x="1407387" y="612200"/>
                    <a:pt x="624713" y="353501"/>
                    <a:pt x="0" y="0"/>
                  </a:cubicBezTo>
                </a:path>
              </a:pathLst>
            </a:custGeom>
            <a:noFill/>
            <a:ln w="63500">
              <a:solidFill>
                <a:srgbClr val="5C3575"/>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grpSp>
      <p:grpSp>
        <p:nvGrpSpPr>
          <p:cNvPr id="173" name="Gruppieren 172">
            <a:extLst>
              <a:ext uri="{FF2B5EF4-FFF2-40B4-BE49-F238E27FC236}">
                <a16:creationId xmlns:a16="http://schemas.microsoft.com/office/drawing/2014/main" id="{7771DB1D-8ED4-5949-9C52-C0E22655A61C}"/>
              </a:ext>
            </a:extLst>
          </p:cNvPr>
          <p:cNvGrpSpPr/>
          <p:nvPr/>
        </p:nvGrpSpPr>
        <p:grpSpPr>
          <a:xfrm>
            <a:off x="2062567" y="2608859"/>
            <a:ext cx="4970141" cy="2999477"/>
            <a:chOff x="2134457" y="1692137"/>
            <a:chExt cx="8835805" cy="5332402"/>
          </a:xfrm>
        </p:grpSpPr>
        <p:sp>
          <p:nvSpPr>
            <p:cNvPr id="97" name="Textfeld 96">
              <a:extLst>
                <a:ext uri="{FF2B5EF4-FFF2-40B4-BE49-F238E27FC236}">
                  <a16:creationId xmlns:a16="http://schemas.microsoft.com/office/drawing/2014/main" id="{B37E1006-E5BB-B94F-8599-74E1978E63C3}"/>
                </a:ext>
              </a:extLst>
            </p:cNvPr>
            <p:cNvSpPr txBox="1"/>
            <p:nvPr/>
          </p:nvSpPr>
          <p:spPr>
            <a:xfrm>
              <a:off x="8328246" y="6121728"/>
              <a:ext cx="1683203" cy="902811"/>
            </a:xfrm>
            <a:prstGeom prst="rect">
              <a:avLst/>
            </a:prstGeom>
            <a:noFill/>
          </p:spPr>
          <p:txBody>
            <a:bodyPr wrap="square" rtlCol="0">
              <a:spAutoFit/>
            </a:bodyPr>
            <a:lstStyle/>
            <a:p>
              <a:pPr algn="ctr"/>
              <a:r>
                <a:rPr lang="en-US" sz="1350" b="1" dirty="0">
                  <a:solidFill>
                    <a:srgbClr val="5C3575"/>
                  </a:solidFill>
                </a:rPr>
                <a:t>Evolving Process</a:t>
              </a:r>
            </a:p>
          </p:txBody>
        </p:sp>
        <p:sp>
          <p:nvSpPr>
            <p:cNvPr id="125" name="Freihandform 124">
              <a:extLst>
                <a:ext uri="{FF2B5EF4-FFF2-40B4-BE49-F238E27FC236}">
                  <a16:creationId xmlns:a16="http://schemas.microsoft.com/office/drawing/2014/main" id="{7D5E7563-0FA8-6D43-999A-E7CD9FFE13AF}"/>
                </a:ext>
              </a:extLst>
            </p:cNvPr>
            <p:cNvSpPr/>
            <p:nvPr/>
          </p:nvSpPr>
          <p:spPr>
            <a:xfrm>
              <a:off x="2134457" y="5701574"/>
              <a:ext cx="6193791" cy="1036249"/>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Lst>
              <a:ahLst/>
              <a:cxnLst>
                <a:cxn ang="0">
                  <a:pos x="connsiteX0" y="connsiteY0"/>
                </a:cxn>
                <a:cxn ang="0">
                  <a:pos x="connsiteX1" y="connsiteY1"/>
                </a:cxn>
              </a:cxnLst>
              <a:rect l="l" t="t" r="r" b="b"/>
              <a:pathLst>
                <a:path w="6017265" h="1690614">
                  <a:moveTo>
                    <a:pt x="0" y="0"/>
                  </a:moveTo>
                  <a:cubicBezTo>
                    <a:pt x="449217" y="1775082"/>
                    <a:pt x="3073121" y="1889797"/>
                    <a:pt x="6017265" y="1519230"/>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5C3575"/>
                </a:solidFill>
              </a:endParaRPr>
            </a:p>
          </p:txBody>
        </p:sp>
        <p:sp>
          <p:nvSpPr>
            <p:cNvPr id="127" name="Freihandform 126">
              <a:extLst>
                <a:ext uri="{FF2B5EF4-FFF2-40B4-BE49-F238E27FC236}">
                  <a16:creationId xmlns:a16="http://schemas.microsoft.com/office/drawing/2014/main" id="{F95C41EF-DF85-1A4B-842D-5DDFCDF5CA12}"/>
                </a:ext>
              </a:extLst>
            </p:cNvPr>
            <p:cNvSpPr/>
            <p:nvPr/>
          </p:nvSpPr>
          <p:spPr>
            <a:xfrm>
              <a:off x="5454807" y="5362155"/>
              <a:ext cx="2873441" cy="1180783"/>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 name="connsiteX0" fmla="*/ 0 w 6017265"/>
                <a:gd name="connsiteY0" fmla="*/ 0 h 1646610"/>
                <a:gd name="connsiteX1" fmla="*/ 6017265 w 6017265"/>
                <a:gd name="connsiteY1" fmla="*/ 1519230 h 1646610"/>
                <a:gd name="connsiteX0" fmla="*/ 0 w 5516112"/>
                <a:gd name="connsiteY0" fmla="*/ 0 h 1188443"/>
                <a:gd name="connsiteX1" fmla="*/ 5516112 w 5516112"/>
                <a:gd name="connsiteY1" fmla="*/ 932083 h 1188443"/>
                <a:gd name="connsiteX0" fmla="*/ 0 w 5928828"/>
                <a:gd name="connsiteY0" fmla="*/ 0 h 1565304"/>
                <a:gd name="connsiteX1" fmla="*/ 5928828 w 5928828"/>
                <a:gd name="connsiteY1" fmla="*/ 1424528 h 1565304"/>
              </a:gdLst>
              <a:ahLst/>
              <a:cxnLst>
                <a:cxn ang="0">
                  <a:pos x="connsiteX0" y="connsiteY0"/>
                </a:cxn>
                <a:cxn ang="0">
                  <a:pos x="connsiteX1" y="connsiteY1"/>
                </a:cxn>
              </a:cxnLst>
              <a:rect l="l" t="t" r="r" b="b"/>
              <a:pathLst>
                <a:path w="5928828" h="1565304">
                  <a:moveTo>
                    <a:pt x="0" y="0"/>
                  </a:moveTo>
                  <a:cubicBezTo>
                    <a:pt x="1009333" y="1472038"/>
                    <a:pt x="2984684" y="1795095"/>
                    <a:pt x="5928828" y="1424528"/>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5C3575"/>
                </a:solidFill>
              </a:endParaRPr>
            </a:p>
          </p:txBody>
        </p:sp>
        <p:sp>
          <p:nvSpPr>
            <p:cNvPr id="128" name="Freihandform 127">
              <a:extLst>
                <a:ext uri="{FF2B5EF4-FFF2-40B4-BE49-F238E27FC236}">
                  <a16:creationId xmlns:a16="http://schemas.microsoft.com/office/drawing/2014/main" id="{845A5F78-4D4A-B14B-AE68-1093090FCE01}"/>
                </a:ext>
              </a:extLst>
            </p:cNvPr>
            <p:cNvSpPr/>
            <p:nvPr/>
          </p:nvSpPr>
          <p:spPr>
            <a:xfrm>
              <a:off x="7575983" y="4588951"/>
              <a:ext cx="752264" cy="1647999"/>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 name="connsiteX0" fmla="*/ 64852 w 6082117"/>
                <a:gd name="connsiteY0" fmla="*/ 0 h 1597541"/>
                <a:gd name="connsiteX1" fmla="*/ 6082117 w 6082117"/>
                <a:gd name="connsiteY1" fmla="*/ 1519230 h 1597541"/>
                <a:gd name="connsiteX0" fmla="*/ 115454 w 6132719"/>
                <a:gd name="connsiteY0" fmla="*/ 0 h 1554435"/>
                <a:gd name="connsiteX1" fmla="*/ 6132719 w 6132719"/>
                <a:gd name="connsiteY1" fmla="*/ 1519230 h 1554435"/>
              </a:gdLst>
              <a:ahLst/>
              <a:cxnLst>
                <a:cxn ang="0">
                  <a:pos x="connsiteX0" y="connsiteY0"/>
                </a:cxn>
                <a:cxn ang="0">
                  <a:pos x="connsiteX1" y="connsiteY1"/>
                </a:cxn>
              </a:cxnLst>
              <a:rect l="l" t="t" r="r" b="b"/>
              <a:pathLst>
                <a:path w="6132719" h="1554435">
                  <a:moveTo>
                    <a:pt x="115454" y="0"/>
                  </a:moveTo>
                  <a:cubicBezTo>
                    <a:pt x="-483613" y="872167"/>
                    <a:pt x="1208464" y="1741558"/>
                    <a:pt x="6132719" y="1519230"/>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5C3575"/>
                </a:solidFill>
              </a:endParaRPr>
            </a:p>
          </p:txBody>
        </p:sp>
        <p:sp>
          <p:nvSpPr>
            <p:cNvPr id="130" name="Freihandform 129">
              <a:extLst>
                <a:ext uri="{FF2B5EF4-FFF2-40B4-BE49-F238E27FC236}">
                  <a16:creationId xmlns:a16="http://schemas.microsoft.com/office/drawing/2014/main" id="{8A68E572-15BC-6444-9753-38AF6754A67D}"/>
                </a:ext>
              </a:extLst>
            </p:cNvPr>
            <p:cNvSpPr/>
            <p:nvPr/>
          </p:nvSpPr>
          <p:spPr>
            <a:xfrm flipH="1">
              <a:off x="9765874" y="1692137"/>
              <a:ext cx="1204388" cy="4674753"/>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 name="connsiteX0" fmla="*/ 0 w 6017265"/>
                <a:gd name="connsiteY0" fmla="*/ 0 h 1623671"/>
                <a:gd name="connsiteX1" fmla="*/ 6017265 w 6017265"/>
                <a:gd name="connsiteY1" fmla="*/ 1519230 h 1623671"/>
                <a:gd name="connsiteX0" fmla="*/ 0 w 5891064"/>
                <a:gd name="connsiteY0" fmla="*/ 0 h 1707072"/>
                <a:gd name="connsiteX1" fmla="*/ 5891064 w 5891064"/>
                <a:gd name="connsiteY1" fmla="*/ 1618857 h 1707072"/>
                <a:gd name="connsiteX0" fmla="*/ 0 w 5891064"/>
                <a:gd name="connsiteY0" fmla="*/ 0 h 1625111"/>
                <a:gd name="connsiteX1" fmla="*/ 5891064 w 5891064"/>
                <a:gd name="connsiteY1" fmla="*/ 1618857 h 1625111"/>
                <a:gd name="connsiteX0" fmla="*/ 0 w 5891064"/>
                <a:gd name="connsiteY0" fmla="*/ 0 h 1619074"/>
                <a:gd name="connsiteX1" fmla="*/ 5891064 w 5891064"/>
                <a:gd name="connsiteY1" fmla="*/ 1618857 h 1619074"/>
                <a:gd name="connsiteX0" fmla="*/ 2373326 w 2477015"/>
                <a:gd name="connsiteY0" fmla="*/ 0 h 2696677"/>
                <a:gd name="connsiteX1" fmla="*/ 1541587 w 2477015"/>
                <a:gd name="connsiteY1" fmla="*/ 2696638 h 2696677"/>
                <a:gd name="connsiteX0" fmla="*/ 3905915 w 3905914"/>
                <a:gd name="connsiteY0" fmla="*/ 0 h 2696677"/>
                <a:gd name="connsiteX1" fmla="*/ 3074176 w 3905914"/>
                <a:gd name="connsiteY1" fmla="*/ 2696638 h 2696677"/>
                <a:gd name="connsiteX0" fmla="*/ 4845965 w 4845964"/>
                <a:gd name="connsiteY0" fmla="*/ 0 h 2732904"/>
                <a:gd name="connsiteX1" fmla="*/ 2443474 w 4845964"/>
                <a:gd name="connsiteY1" fmla="*/ 2732866 h 2732904"/>
                <a:gd name="connsiteX0" fmla="*/ 4683102 w 4683101"/>
                <a:gd name="connsiteY0" fmla="*/ 0 h 2751018"/>
                <a:gd name="connsiteX1" fmla="*/ 2531931 w 4683101"/>
                <a:gd name="connsiteY1" fmla="*/ 2750980 h 2751018"/>
                <a:gd name="connsiteX0" fmla="*/ 5494375 w 5494374"/>
                <a:gd name="connsiteY0" fmla="*/ 0 h 2769131"/>
                <a:gd name="connsiteX1" fmla="*/ 2149433 w 5494374"/>
                <a:gd name="connsiteY1" fmla="*/ 2769094 h 2769131"/>
                <a:gd name="connsiteX0" fmla="*/ 2638432 w 4822526"/>
                <a:gd name="connsiteY0" fmla="*/ 0 h 2965530"/>
                <a:gd name="connsiteX1" fmla="*/ 4822525 w 4822526"/>
                <a:gd name="connsiteY1" fmla="*/ 2965497 h 2965530"/>
                <a:gd name="connsiteX0" fmla="*/ 2032498 w 4216592"/>
                <a:gd name="connsiteY0" fmla="*/ 0 h 2965611"/>
                <a:gd name="connsiteX1" fmla="*/ 4216591 w 4216592"/>
                <a:gd name="connsiteY1" fmla="*/ 2965497 h 2965611"/>
                <a:gd name="connsiteX0" fmla="*/ 2132673 w 4025365"/>
                <a:gd name="connsiteY0" fmla="*/ 0 h 2920987"/>
                <a:gd name="connsiteX1" fmla="*/ 4025364 w 4025365"/>
                <a:gd name="connsiteY1" fmla="*/ 2920860 h 2920987"/>
                <a:gd name="connsiteX0" fmla="*/ 3020206 w 4912898"/>
                <a:gd name="connsiteY0" fmla="*/ 0 h 2920968"/>
                <a:gd name="connsiteX1" fmla="*/ 4912897 w 4912898"/>
                <a:gd name="connsiteY1" fmla="*/ 2920860 h 2920968"/>
              </a:gdLst>
              <a:ahLst/>
              <a:cxnLst>
                <a:cxn ang="0">
                  <a:pos x="connsiteX0" y="connsiteY0"/>
                </a:cxn>
                <a:cxn ang="0">
                  <a:pos x="connsiteX1" y="connsiteY1"/>
                </a:cxn>
              </a:cxnLst>
              <a:rect l="l" t="t" r="r" b="b"/>
              <a:pathLst>
                <a:path w="4912898" h="2920968">
                  <a:moveTo>
                    <a:pt x="3020206" y="0"/>
                  </a:moveTo>
                  <a:cubicBezTo>
                    <a:pt x="-2652203" y="2466364"/>
                    <a:pt x="643645" y="2929148"/>
                    <a:pt x="4912897" y="2920860"/>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5C3575"/>
                </a:solidFill>
              </a:endParaRPr>
            </a:p>
          </p:txBody>
        </p:sp>
        <p:sp>
          <p:nvSpPr>
            <p:cNvPr id="131" name="Freihandform 130">
              <a:extLst>
                <a:ext uri="{FF2B5EF4-FFF2-40B4-BE49-F238E27FC236}">
                  <a16:creationId xmlns:a16="http://schemas.microsoft.com/office/drawing/2014/main" id="{A1FC992E-0B49-1B45-BBB9-2708F93C3C61}"/>
                </a:ext>
              </a:extLst>
            </p:cNvPr>
            <p:cNvSpPr/>
            <p:nvPr/>
          </p:nvSpPr>
          <p:spPr>
            <a:xfrm flipH="1">
              <a:off x="9065521" y="3555162"/>
              <a:ext cx="1098053" cy="2650816"/>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 name="connsiteX0" fmla="*/ 0 w 6017265"/>
                <a:gd name="connsiteY0" fmla="*/ 0 h 1623671"/>
                <a:gd name="connsiteX1" fmla="*/ 6017265 w 6017265"/>
                <a:gd name="connsiteY1" fmla="*/ 1519230 h 1623671"/>
                <a:gd name="connsiteX0" fmla="*/ 0 w 5891064"/>
                <a:gd name="connsiteY0" fmla="*/ 0 h 1707072"/>
                <a:gd name="connsiteX1" fmla="*/ 5891064 w 5891064"/>
                <a:gd name="connsiteY1" fmla="*/ 1618857 h 1707072"/>
                <a:gd name="connsiteX0" fmla="*/ 0 w 5891064"/>
                <a:gd name="connsiteY0" fmla="*/ 0 h 1625111"/>
                <a:gd name="connsiteX1" fmla="*/ 5891064 w 5891064"/>
                <a:gd name="connsiteY1" fmla="*/ 1618857 h 1625111"/>
                <a:gd name="connsiteX0" fmla="*/ 0 w 5891064"/>
                <a:gd name="connsiteY0" fmla="*/ 0 h 1619074"/>
                <a:gd name="connsiteX1" fmla="*/ 5891064 w 5891064"/>
                <a:gd name="connsiteY1" fmla="*/ 1618857 h 1619074"/>
                <a:gd name="connsiteX0" fmla="*/ 2373326 w 2477015"/>
                <a:gd name="connsiteY0" fmla="*/ 0 h 2696677"/>
                <a:gd name="connsiteX1" fmla="*/ 1541587 w 2477015"/>
                <a:gd name="connsiteY1" fmla="*/ 2696638 h 2696677"/>
                <a:gd name="connsiteX0" fmla="*/ 3905915 w 3905914"/>
                <a:gd name="connsiteY0" fmla="*/ 0 h 2696677"/>
                <a:gd name="connsiteX1" fmla="*/ 3074176 w 3905914"/>
                <a:gd name="connsiteY1" fmla="*/ 2696638 h 2696677"/>
                <a:gd name="connsiteX0" fmla="*/ 4845965 w 4845964"/>
                <a:gd name="connsiteY0" fmla="*/ 0 h 2732904"/>
                <a:gd name="connsiteX1" fmla="*/ 2443474 w 4845964"/>
                <a:gd name="connsiteY1" fmla="*/ 2732866 h 2732904"/>
                <a:gd name="connsiteX0" fmla="*/ 4683102 w 4683101"/>
                <a:gd name="connsiteY0" fmla="*/ 0 h 2751018"/>
                <a:gd name="connsiteX1" fmla="*/ 2531931 w 4683101"/>
                <a:gd name="connsiteY1" fmla="*/ 2750980 h 2751018"/>
                <a:gd name="connsiteX0" fmla="*/ 5494375 w 5494374"/>
                <a:gd name="connsiteY0" fmla="*/ 0 h 2769131"/>
                <a:gd name="connsiteX1" fmla="*/ 2149433 w 5494374"/>
                <a:gd name="connsiteY1" fmla="*/ 2769094 h 2769131"/>
                <a:gd name="connsiteX0" fmla="*/ 7787637 w 7787636"/>
                <a:gd name="connsiteY0" fmla="*/ 0 h 3200599"/>
                <a:gd name="connsiteX1" fmla="*/ 1528329 w 7787636"/>
                <a:gd name="connsiteY1" fmla="*/ 3200571 h 3200599"/>
                <a:gd name="connsiteX0" fmla="*/ 5599527 w 5599526"/>
                <a:gd name="connsiteY0" fmla="*/ 0 h 2682838"/>
                <a:gd name="connsiteX1" fmla="*/ 2108870 w 5599526"/>
                <a:gd name="connsiteY1" fmla="*/ 2682798 h 2682838"/>
                <a:gd name="connsiteX0" fmla="*/ 4939272 w 4939273"/>
                <a:gd name="connsiteY0" fmla="*/ 0 h 1661833"/>
                <a:gd name="connsiteX1" fmla="*/ 2395783 w 4939273"/>
                <a:gd name="connsiteY1" fmla="*/ 1661636 h 1661833"/>
                <a:gd name="connsiteX0" fmla="*/ 5599527 w 5599526"/>
                <a:gd name="connsiteY0" fmla="*/ 0 h 2668457"/>
                <a:gd name="connsiteX1" fmla="*/ 2108870 w 5599526"/>
                <a:gd name="connsiteY1" fmla="*/ 2668417 h 2668457"/>
              </a:gdLst>
              <a:ahLst/>
              <a:cxnLst>
                <a:cxn ang="0">
                  <a:pos x="connsiteX0" y="connsiteY0"/>
                </a:cxn>
                <a:cxn ang="0">
                  <a:pos x="connsiteX1" y="connsiteY1"/>
                </a:cxn>
              </a:cxnLst>
              <a:rect l="l" t="t" r="r" b="b"/>
              <a:pathLst>
                <a:path w="5599526" h="2668457">
                  <a:moveTo>
                    <a:pt x="5599527" y="0"/>
                  </a:moveTo>
                  <a:cubicBezTo>
                    <a:pt x="584700" y="1421860"/>
                    <a:pt x="-2160382" y="2676705"/>
                    <a:pt x="2108870" y="2668417"/>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5C3575"/>
                </a:solidFill>
              </a:endParaRPr>
            </a:p>
          </p:txBody>
        </p:sp>
      </p:grpSp>
      <p:grpSp>
        <p:nvGrpSpPr>
          <p:cNvPr id="162" name="Gruppieren 161">
            <a:extLst>
              <a:ext uri="{FF2B5EF4-FFF2-40B4-BE49-F238E27FC236}">
                <a16:creationId xmlns:a16="http://schemas.microsoft.com/office/drawing/2014/main" id="{3B6B6C61-127D-7743-BD27-D93DFFCAB190}"/>
              </a:ext>
            </a:extLst>
          </p:cNvPr>
          <p:cNvGrpSpPr/>
          <p:nvPr/>
        </p:nvGrpSpPr>
        <p:grpSpPr>
          <a:xfrm>
            <a:off x="1242805" y="4544388"/>
            <a:ext cx="897083" cy="507831"/>
            <a:chOff x="-786932" y="8845775"/>
            <a:chExt cx="1594813" cy="902811"/>
          </a:xfrm>
        </p:grpSpPr>
        <p:sp>
          <p:nvSpPr>
            <p:cNvPr id="79" name="Oval 78">
              <a:extLst>
                <a:ext uri="{FF2B5EF4-FFF2-40B4-BE49-F238E27FC236}">
                  <a16:creationId xmlns:a16="http://schemas.microsoft.com/office/drawing/2014/main" id="{CF6A0104-BB0C-B54E-A5C7-B31DD1F7CA56}"/>
                </a:ext>
              </a:extLst>
            </p:cNvPr>
            <p:cNvSpPr>
              <a:spLocks noChangeAspect="1"/>
            </p:cNvSpPr>
            <p:nvPr/>
          </p:nvSpPr>
          <p:spPr>
            <a:xfrm>
              <a:off x="447881" y="8968096"/>
              <a:ext cx="360000" cy="3600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136" name="Textfeld 135">
              <a:extLst>
                <a:ext uri="{FF2B5EF4-FFF2-40B4-BE49-F238E27FC236}">
                  <a16:creationId xmlns:a16="http://schemas.microsoft.com/office/drawing/2014/main" id="{54E3BDB4-6080-5C45-85EA-D4B69E3E2432}"/>
                </a:ext>
              </a:extLst>
            </p:cNvPr>
            <p:cNvSpPr txBox="1"/>
            <p:nvPr/>
          </p:nvSpPr>
          <p:spPr>
            <a:xfrm>
              <a:off x="-786932" y="8845775"/>
              <a:ext cx="1314443" cy="902811"/>
            </a:xfrm>
            <a:prstGeom prst="rect">
              <a:avLst/>
            </a:prstGeom>
            <a:noFill/>
          </p:spPr>
          <p:txBody>
            <a:bodyPr wrap="square" rtlCol="0">
              <a:spAutoFit/>
            </a:bodyPr>
            <a:lstStyle/>
            <a:p>
              <a:pPr algn="ctr"/>
              <a:r>
                <a:rPr lang="en-US" sz="1350" b="1" dirty="0">
                  <a:solidFill>
                    <a:srgbClr val="5C3575"/>
                  </a:solidFill>
                </a:rPr>
                <a:t>Initial Process</a:t>
              </a:r>
            </a:p>
          </p:txBody>
        </p:sp>
      </p:grpSp>
      <p:grpSp>
        <p:nvGrpSpPr>
          <p:cNvPr id="172" name="Gruppieren 171">
            <a:extLst>
              <a:ext uri="{FF2B5EF4-FFF2-40B4-BE49-F238E27FC236}">
                <a16:creationId xmlns:a16="http://schemas.microsoft.com/office/drawing/2014/main" id="{705E705A-D0BB-184E-BB64-3E571156023D}"/>
              </a:ext>
            </a:extLst>
          </p:cNvPr>
          <p:cNvGrpSpPr/>
          <p:nvPr/>
        </p:nvGrpSpPr>
        <p:grpSpPr>
          <a:xfrm>
            <a:off x="6481252" y="1242557"/>
            <a:ext cx="1393763" cy="1787735"/>
            <a:chOff x="9989898" y="-736846"/>
            <a:chExt cx="2477800" cy="3178196"/>
          </a:xfrm>
        </p:grpSpPr>
        <p:sp>
          <p:nvSpPr>
            <p:cNvPr id="132" name="Freihandform 131">
              <a:extLst>
                <a:ext uri="{FF2B5EF4-FFF2-40B4-BE49-F238E27FC236}">
                  <a16:creationId xmlns:a16="http://schemas.microsoft.com/office/drawing/2014/main" id="{6085C3D6-DCE0-7540-B69F-80B517DA05CF}"/>
                </a:ext>
              </a:extLst>
            </p:cNvPr>
            <p:cNvSpPr/>
            <p:nvPr/>
          </p:nvSpPr>
          <p:spPr>
            <a:xfrm rot="4554796">
              <a:off x="9756626" y="-269722"/>
              <a:ext cx="3178196" cy="224394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475610 w 871236"/>
                <a:gd name="connsiteY0" fmla="*/ 1208180 h 1208180"/>
                <a:gd name="connsiteX1" fmla="*/ 0 w 871236"/>
                <a:gd name="connsiteY1" fmla="*/ 0 h 1208180"/>
                <a:gd name="connsiteX0" fmla="*/ 475610 w 894594"/>
                <a:gd name="connsiteY0" fmla="*/ 1208180 h 1208180"/>
                <a:gd name="connsiteX1" fmla="*/ 0 w 894594"/>
                <a:gd name="connsiteY1" fmla="*/ 0 h 1208180"/>
                <a:gd name="connsiteX0" fmla="*/ 636238 w 1017217"/>
                <a:gd name="connsiteY0" fmla="*/ 1039551 h 1039551"/>
                <a:gd name="connsiteX1" fmla="*/ 0 w 1017217"/>
                <a:gd name="connsiteY1" fmla="*/ 0 h 1039551"/>
                <a:gd name="connsiteX0" fmla="*/ 661820 w 1037312"/>
                <a:gd name="connsiteY0" fmla="*/ 1119260 h 1119260"/>
                <a:gd name="connsiteX1" fmla="*/ 0 w 1037312"/>
                <a:gd name="connsiteY1" fmla="*/ 0 h 1119260"/>
                <a:gd name="connsiteX0" fmla="*/ 661820 w 966013"/>
                <a:gd name="connsiteY0" fmla="*/ 1119260 h 1119260"/>
                <a:gd name="connsiteX1" fmla="*/ 0 w 966013"/>
                <a:gd name="connsiteY1" fmla="*/ 0 h 1119260"/>
              </a:gdLst>
              <a:ahLst/>
              <a:cxnLst>
                <a:cxn ang="0">
                  <a:pos x="connsiteX0" y="connsiteY0"/>
                </a:cxn>
                <a:cxn ang="0">
                  <a:pos x="connsiteX1" y="connsiteY1"/>
                </a:cxn>
              </a:cxnLst>
              <a:rect l="l" t="t" r="r" b="b"/>
              <a:pathLst>
                <a:path w="966013" h="1119260">
                  <a:moveTo>
                    <a:pt x="661820" y="1119260"/>
                  </a:moveTo>
                  <a:cubicBezTo>
                    <a:pt x="1407387" y="612200"/>
                    <a:pt x="624713" y="353501"/>
                    <a:pt x="0" y="0"/>
                  </a:cubicBezTo>
                </a:path>
              </a:pathLst>
            </a:custGeom>
            <a:noFill/>
            <a:ln w="63500">
              <a:solidFill>
                <a:srgbClr val="5C3575"/>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137" name="Textfeld 136">
              <a:extLst>
                <a:ext uri="{FF2B5EF4-FFF2-40B4-BE49-F238E27FC236}">
                  <a16:creationId xmlns:a16="http://schemas.microsoft.com/office/drawing/2014/main" id="{BA45CFCB-9857-BF49-8651-06B2D6BDFD27}"/>
                </a:ext>
              </a:extLst>
            </p:cNvPr>
            <p:cNvSpPr txBox="1"/>
            <p:nvPr/>
          </p:nvSpPr>
          <p:spPr>
            <a:xfrm>
              <a:off x="9989898" y="-580268"/>
              <a:ext cx="1902300" cy="1272144"/>
            </a:xfrm>
            <a:prstGeom prst="rect">
              <a:avLst/>
            </a:prstGeom>
            <a:noFill/>
            <a:ln>
              <a:noFill/>
            </a:ln>
          </p:spPr>
          <p:txBody>
            <a:bodyPr vert="horz" wrap="square" rtlCol="0">
              <a:spAutoFit/>
            </a:bodyPr>
            <a:lstStyle/>
            <a:p>
              <a:pPr algn="ctr"/>
              <a:r>
                <a:rPr lang="en-US" sz="1350" b="1" dirty="0">
                  <a:solidFill>
                    <a:srgbClr val="5C3575"/>
                  </a:solidFill>
                </a:rPr>
                <a:t>Future process</a:t>
              </a:r>
            </a:p>
            <a:p>
              <a:pPr algn="ctr"/>
              <a:r>
                <a:rPr lang="en-US" sz="1350" b="1" dirty="0">
                  <a:solidFill>
                    <a:srgbClr val="5C3575"/>
                  </a:solidFill>
                </a:rPr>
                <a:t>is emergent</a:t>
              </a:r>
            </a:p>
          </p:txBody>
        </p:sp>
      </p:grpSp>
      <p:grpSp>
        <p:nvGrpSpPr>
          <p:cNvPr id="167" name="Gruppieren 166">
            <a:extLst>
              <a:ext uri="{FF2B5EF4-FFF2-40B4-BE49-F238E27FC236}">
                <a16:creationId xmlns:a16="http://schemas.microsoft.com/office/drawing/2014/main" id="{4DCE7B4D-1895-C343-A094-0A6241C1987C}"/>
              </a:ext>
            </a:extLst>
          </p:cNvPr>
          <p:cNvGrpSpPr/>
          <p:nvPr/>
        </p:nvGrpSpPr>
        <p:grpSpPr>
          <a:xfrm>
            <a:off x="1573583" y="3743076"/>
            <a:ext cx="739375" cy="780853"/>
            <a:chOff x="1265150" y="3708520"/>
            <a:chExt cx="1314444" cy="1388183"/>
          </a:xfrm>
        </p:grpSpPr>
        <p:sp>
          <p:nvSpPr>
            <p:cNvPr id="139" name="Textfeld 138">
              <a:extLst>
                <a:ext uri="{FF2B5EF4-FFF2-40B4-BE49-F238E27FC236}">
                  <a16:creationId xmlns:a16="http://schemas.microsoft.com/office/drawing/2014/main" id="{5262D7E0-32B5-904B-9032-9233C8C54025}"/>
                </a:ext>
              </a:extLst>
            </p:cNvPr>
            <p:cNvSpPr txBox="1"/>
            <p:nvPr/>
          </p:nvSpPr>
          <p:spPr>
            <a:xfrm>
              <a:off x="1265150" y="3708520"/>
              <a:ext cx="1314444" cy="738663"/>
            </a:xfrm>
            <a:prstGeom prst="rect">
              <a:avLst/>
            </a:prstGeom>
            <a:noFill/>
            <a:ln>
              <a:noFill/>
            </a:ln>
          </p:spPr>
          <p:txBody>
            <a:bodyPr wrap="square" rtlCol="0">
              <a:spAutoFit/>
            </a:bodyPr>
            <a:lstStyle/>
            <a:p>
              <a:pPr algn="ctr"/>
              <a:r>
                <a:rPr lang="en-US" sz="1050" dirty="0">
                  <a:solidFill>
                    <a:srgbClr val="5C3575"/>
                  </a:solidFill>
                </a:rPr>
                <a:t>Evaluate Fitness</a:t>
              </a:r>
            </a:p>
          </p:txBody>
        </p:sp>
        <p:sp>
          <p:nvSpPr>
            <p:cNvPr id="151" name="Freihandform 150">
              <a:extLst>
                <a:ext uri="{FF2B5EF4-FFF2-40B4-BE49-F238E27FC236}">
                  <a16:creationId xmlns:a16="http://schemas.microsoft.com/office/drawing/2014/main" id="{55F572D3-095D-8344-8C67-4AD9C4535A83}"/>
                </a:ext>
              </a:extLst>
            </p:cNvPr>
            <p:cNvSpPr/>
            <p:nvPr/>
          </p:nvSpPr>
          <p:spPr>
            <a:xfrm rot="8622445" flipH="1" flipV="1">
              <a:off x="1765610" y="4364277"/>
              <a:ext cx="362934" cy="732426"/>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grpSp>
      <p:grpSp>
        <p:nvGrpSpPr>
          <p:cNvPr id="168" name="Gruppieren 167">
            <a:extLst>
              <a:ext uri="{FF2B5EF4-FFF2-40B4-BE49-F238E27FC236}">
                <a16:creationId xmlns:a16="http://schemas.microsoft.com/office/drawing/2014/main" id="{B72D2737-1655-6C4C-91CD-5028731B24B3}"/>
              </a:ext>
            </a:extLst>
          </p:cNvPr>
          <p:cNvGrpSpPr/>
          <p:nvPr/>
        </p:nvGrpSpPr>
        <p:grpSpPr>
          <a:xfrm>
            <a:off x="3268029" y="3402731"/>
            <a:ext cx="739375" cy="928393"/>
            <a:chOff x="4277500" y="3103466"/>
            <a:chExt cx="1314444" cy="1650476"/>
          </a:xfrm>
        </p:grpSpPr>
        <p:sp>
          <p:nvSpPr>
            <p:cNvPr id="140" name="Freihandform 139">
              <a:extLst>
                <a:ext uri="{FF2B5EF4-FFF2-40B4-BE49-F238E27FC236}">
                  <a16:creationId xmlns:a16="http://schemas.microsoft.com/office/drawing/2014/main" id="{E826E7F9-5522-5348-910A-44666E027293}"/>
                </a:ext>
              </a:extLst>
            </p:cNvPr>
            <p:cNvSpPr/>
            <p:nvPr/>
          </p:nvSpPr>
          <p:spPr>
            <a:xfrm rot="8163200" flipH="1" flipV="1">
              <a:off x="4798890" y="3756464"/>
              <a:ext cx="540639" cy="99747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54" name="Textfeld 153">
              <a:extLst>
                <a:ext uri="{FF2B5EF4-FFF2-40B4-BE49-F238E27FC236}">
                  <a16:creationId xmlns:a16="http://schemas.microsoft.com/office/drawing/2014/main" id="{96B19810-85BA-314D-9827-05669B883470}"/>
                </a:ext>
              </a:extLst>
            </p:cNvPr>
            <p:cNvSpPr txBox="1"/>
            <p:nvPr/>
          </p:nvSpPr>
          <p:spPr>
            <a:xfrm>
              <a:off x="4277500" y="3103466"/>
              <a:ext cx="1314444" cy="738663"/>
            </a:xfrm>
            <a:prstGeom prst="rect">
              <a:avLst/>
            </a:prstGeom>
            <a:noFill/>
            <a:ln>
              <a:noFill/>
            </a:ln>
          </p:spPr>
          <p:txBody>
            <a:bodyPr wrap="square" rtlCol="0">
              <a:spAutoFit/>
            </a:bodyPr>
            <a:lstStyle/>
            <a:p>
              <a:pPr algn="ctr"/>
              <a:r>
                <a:rPr lang="en-US" sz="1050" dirty="0">
                  <a:solidFill>
                    <a:srgbClr val="5C3575"/>
                  </a:solidFill>
                </a:rPr>
                <a:t>Evaluate Fitness</a:t>
              </a:r>
            </a:p>
          </p:txBody>
        </p:sp>
      </p:grpSp>
      <p:grpSp>
        <p:nvGrpSpPr>
          <p:cNvPr id="169" name="Gruppieren 168">
            <a:extLst>
              <a:ext uri="{FF2B5EF4-FFF2-40B4-BE49-F238E27FC236}">
                <a16:creationId xmlns:a16="http://schemas.microsoft.com/office/drawing/2014/main" id="{F133AEB3-1AA6-F24F-912D-A0CFFDAE5BCE}"/>
              </a:ext>
            </a:extLst>
          </p:cNvPr>
          <p:cNvGrpSpPr/>
          <p:nvPr/>
        </p:nvGrpSpPr>
        <p:grpSpPr>
          <a:xfrm>
            <a:off x="4536185" y="2850091"/>
            <a:ext cx="739375" cy="1031168"/>
            <a:chOff x="6531999" y="2120994"/>
            <a:chExt cx="1314444" cy="1833188"/>
          </a:xfrm>
        </p:grpSpPr>
        <p:sp>
          <p:nvSpPr>
            <p:cNvPr id="152" name="Freihandform 151">
              <a:extLst>
                <a:ext uri="{FF2B5EF4-FFF2-40B4-BE49-F238E27FC236}">
                  <a16:creationId xmlns:a16="http://schemas.microsoft.com/office/drawing/2014/main" id="{34AB0FF5-B32E-7447-85FC-146FDBADB805}"/>
                </a:ext>
              </a:extLst>
            </p:cNvPr>
            <p:cNvSpPr/>
            <p:nvPr/>
          </p:nvSpPr>
          <p:spPr>
            <a:xfrm rot="8163200" flipH="1" flipV="1">
              <a:off x="6987700" y="2812444"/>
              <a:ext cx="705200" cy="114173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55" name="Textfeld 154">
              <a:extLst>
                <a:ext uri="{FF2B5EF4-FFF2-40B4-BE49-F238E27FC236}">
                  <a16:creationId xmlns:a16="http://schemas.microsoft.com/office/drawing/2014/main" id="{945727DE-CE54-AF41-AA7F-7D4A1704C158}"/>
                </a:ext>
              </a:extLst>
            </p:cNvPr>
            <p:cNvSpPr txBox="1"/>
            <p:nvPr/>
          </p:nvSpPr>
          <p:spPr>
            <a:xfrm>
              <a:off x="6531999" y="2120994"/>
              <a:ext cx="1314444" cy="738663"/>
            </a:xfrm>
            <a:prstGeom prst="rect">
              <a:avLst/>
            </a:prstGeom>
            <a:noFill/>
            <a:ln>
              <a:noFill/>
            </a:ln>
          </p:spPr>
          <p:txBody>
            <a:bodyPr wrap="square" rtlCol="0">
              <a:spAutoFit/>
            </a:bodyPr>
            <a:lstStyle/>
            <a:p>
              <a:pPr algn="ctr"/>
              <a:r>
                <a:rPr lang="en-US" sz="1050" dirty="0">
                  <a:solidFill>
                    <a:srgbClr val="5C3575"/>
                  </a:solidFill>
                </a:rPr>
                <a:t>Evaluate Fitness</a:t>
              </a:r>
            </a:p>
          </p:txBody>
        </p:sp>
      </p:grpSp>
      <p:grpSp>
        <p:nvGrpSpPr>
          <p:cNvPr id="170" name="Gruppieren 169">
            <a:extLst>
              <a:ext uri="{FF2B5EF4-FFF2-40B4-BE49-F238E27FC236}">
                <a16:creationId xmlns:a16="http://schemas.microsoft.com/office/drawing/2014/main" id="{53CBB3AF-5AB8-954E-988B-E024A8C317F4}"/>
              </a:ext>
            </a:extLst>
          </p:cNvPr>
          <p:cNvGrpSpPr/>
          <p:nvPr/>
        </p:nvGrpSpPr>
        <p:grpSpPr>
          <a:xfrm>
            <a:off x="4834798" y="2324367"/>
            <a:ext cx="1126493" cy="985435"/>
            <a:chOff x="7062865" y="1186373"/>
            <a:chExt cx="2002655" cy="1751884"/>
          </a:xfrm>
        </p:grpSpPr>
        <p:sp>
          <p:nvSpPr>
            <p:cNvPr id="153" name="Freihandform 152">
              <a:extLst>
                <a:ext uri="{FF2B5EF4-FFF2-40B4-BE49-F238E27FC236}">
                  <a16:creationId xmlns:a16="http://schemas.microsoft.com/office/drawing/2014/main" id="{B54E498F-5783-8241-A182-4D6CAB94A8D6}"/>
                </a:ext>
              </a:extLst>
            </p:cNvPr>
            <p:cNvSpPr/>
            <p:nvPr/>
          </p:nvSpPr>
          <p:spPr>
            <a:xfrm rot="10800000" flipV="1">
              <a:off x="8235337" y="1442483"/>
              <a:ext cx="830183" cy="1495774"/>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56" name="Textfeld 155">
              <a:extLst>
                <a:ext uri="{FF2B5EF4-FFF2-40B4-BE49-F238E27FC236}">
                  <a16:creationId xmlns:a16="http://schemas.microsoft.com/office/drawing/2014/main" id="{19E94D3E-E57E-8A4F-8CFA-4E1E09E55B67}"/>
                </a:ext>
              </a:extLst>
            </p:cNvPr>
            <p:cNvSpPr txBox="1"/>
            <p:nvPr/>
          </p:nvSpPr>
          <p:spPr>
            <a:xfrm>
              <a:off x="7062865" y="1186373"/>
              <a:ext cx="1314443" cy="738663"/>
            </a:xfrm>
            <a:prstGeom prst="rect">
              <a:avLst/>
            </a:prstGeom>
            <a:noFill/>
            <a:ln>
              <a:noFill/>
            </a:ln>
          </p:spPr>
          <p:txBody>
            <a:bodyPr wrap="square" rtlCol="0">
              <a:spAutoFit/>
            </a:bodyPr>
            <a:lstStyle/>
            <a:p>
              <a:pPr algn="ctr"/>
              <a:r>
                <a:rPr lang="en-US" sz="1050" dirty="0">
                  <a:solidFill>
                    <a:srgbClr val="5C3575"/>
                  </a:solidFill>
                </a:rPr>
                <a:t>Evaluate Fitness</a:t>
              </a:r>
            </a:p>
          </p:txBody>
        </p:sp>
      </p:grpSp>
      <p:grpSp>
        <p:nvGrpSpPr>
          <p:cNvPr id="171" name="Gruppieren 170">
            <a:extLst>
              <a:ext uri="{FF2B5EF4-FFF2-40B4-BE49-F238E27FC236}">
                <a16:creationId xmlns:a16="http://schemas.microsoft.com/office/drawing/2014/main" id="{9FE493F2-5298-6C4C-964B-79D825577255}"/>
              </a:ext>
            </a:extLst>
          </p:cNvPr>
          <p:cNvGrpSpPr/>
          <p:nvPr/>
        </p:nvGrpSpPr>
        <p:grpSpPr>
          <a:xfrm>
            <a:off x="5418890" y="1715636"/>
            <a:ext cx="1100547" cy="605638"/>
            <a:chOff x="8101253" y="104184"/>
            <a:chExt cx="1956528" cy="1076689"/>
          </a:xfrm>
        </p:grpSpPr>
        <p:sp>
          <p:nvSpPr>
            <p:cNvPr id="157" name="Textfeld 156">
              <a:extLst>
                <a:ext uri="{FF2B5EF4-FFF2-40B4-BE49-F238E27FC236}">
                  <a16:creationId xmlns:a16="http://schemas.microsoft.com/office/drawing/2014/main" id="{4D70A6BB-8DF8-594B-AE25-6594E16B034B}"/>
                </a:ext>
              </a:extLst>
            </p:cNvPr>
            <p:cNvSpPr txBox="1"/>
            <p:nvPr/>
          </p:nvSpPr>
          <p:spPr>
            <a:xfrm>
              <a:off x="8101253" y="104184"/>
              <a:ext cx="1314444" cy="738663"/>
            </a:xfrm>
            <a:prstGeom prst="rect">
              <a:avLst/>
            </a:prstGeom>
            <a:noFill/>
            <a:ln>
              <a:noFill/>
            </a:ln>
          </p:spPr>
          <p:txBody>
            <a:bodyPr wrap="square" rtlCol="0">
              <a:spAutoFit/>
            </a:bodyPr>
            <a:lstStyle/>
            <a:p>
              <a:pPr algn="ctr"/>
              <a:r>
                <a:rPr lang="en-US" sz="1050" dirty="0">
                  <a:solidFill>
                    <a:srgbClr val="5C3575"/>
                  </a:solidFill>
                </a:rPr>
                <a:t>Evaluate Fitness</a:t>
              </a:r>
            </a:p>
          </p:txBody>
        </p:sp>
        <p:sp>
          <p:nvSpPr>
            <p:cNvPr id="159" name="Freihandform 158">
              <a:extLst>
                <a:ext uri="{FF2B5EF4-FFF2-40B4-BE49-F238E27FC236}">
                  <a16:creationId xmlns:a16="http://schemas.microsoft.com/office/drawing/2014/main" id="{711B6A6E-6279-2F4B-B15B-AAA959F0F923}"/>
                </a:ext>
              </a:extLst>
            </p:cNvPr>
            <p:cNvSpPr/>
            <p:nvPr/>
          </p:nvSpPr>
          <p:spPr>
            <a:xfrm rot="10800000" flipV="1">
              <a:off x="9227598" y="404346"/>
              <a:ext cx="830183" cy="776527"/>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5C3575"/>
                </a:solidFill>
              </a:endParaRPr>
            </a:p>
          </p:txBody>
        </p:sp>
      </p:grpSp>
      <p:sp>
        <p:nvSpPr>
          <p:cNvPr id="161" name="Titel 160">
            <a:extLst>
              <a:ext uri="{FF2B5EF4-FFF2-40B4-BE49-F238E27FC236}">
                <a16:creationId xmlns:a16="http://schemas.microsoft.com/office/drawing/2014/main" id="{B120413C-F37C-5644-8E9A-40D215C64417}"/>
              </a:ext>
            </a:extLst>
          </p:cNvPr>
          <p:cNvSpPr>
            <a:spLocks noGrp="1"/>
          </p:cNvSpPr>
          <p:nvPr>
            <p:ph type="title"/>
          </p:nvPr>
        </p:nvSpPr>
        <p:spPr>
          <a:xfrm>
            <a:off x="251521" y="978924"/>
            <a:ext cx="5906744" cy="628407"/>
          </a:xfrm>
        </p:spPr>
        <p:txBody>
          <a:bodyPr/>
          <a:lstStyle/>
          <a:p>
            <a:r>
              <a:rPr lang="en-US" dirty="0">
                <a:solidFill>
                  <a:srgbClr val="5C3575"/>
                </a:solidFill>
                <a:latin typeface="+mn-lt"/>
              </a:rPr>
              <a:t>Evolutionary Change</a:t>
            </a:r>
          </a:p>
        </p:txBody>
      </p:sp>
      <p:grpSp>
        <p:nvGrpSpPr>
          <p:cNvPr id="177" name="Gruppieren 176">
            <a:extLst>
              <a:ext uri="{FF2B5EF4-FFF2-40B4-BE49-F238E27FC236}">
                <a16:creationId xmlns:a16="http://schemas.microsoft.com/office/drawing/2014/main" id="{2A63A0FD-02C6-0A4B-BE9F-B23B86B60523}"/>
              </a:ext>
            </a:extLst>
          </p:cNvPr>
          <p:cNvGrpSpPr/>
          <p:nvPr/>
        </p:nvGrpSpPr>
        <p:grpSpPr>
          <a:xfrm>
            <a:off x="3925887" y="3927591"/>
            <a:ext cx="1068867" cy="397365"/>
            <a:chOff x="5447027" y="4036544"/>
            <a:chExt cx="1900208" cy="706425"/>
          </a:xfrm>
        </p:grpSpPr>
        <p:sp>
          <p:nvSpPr>
            <p:cNvPr id="95" name="Freihandform 94">
              <a:extLst>
                <a:ext uri="{FF2B5EF4-FFF2-40B4-BE49-F238E27FC236}">
                  <a16:creationId xmlns:a16="http://schemas.microsoft.com/office/drawing/2014/main" id="{E1062443-026C-8A4D-858A-5B7FA46C0F86}"/>
                </a:ext>
              </a:extLst>
            </p:cNvPr>
            <p:cNvSpPr/>
            <p:nvPr/>
          </p:nvSpPr>
          <p:spPr>
            <a:xfrm rot="4595260" flipH="1" flipV="1">
              <a:off x="6134172" y="3349399"/>
              <a:ext cx="525917" cy="190020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Lst>
              <a:ahLst/>
              <a:cxnLst>
                <a:cxn ang="0">
                  <a:pos x="connsiteX0" y="connsiteY0"/>
                </a:cxn>
                <a:cxn ang="0">
                  <a:pos x="connsiteX1" y="connsiteY1"/>
                </a:cxn>
              </a:cxnLst>
              <a:rect l="l" t="t" r="r" b="b"/>
              <a:pathLst>
                <a:path w="690971" h="1928812">
                  <a:moveTo>
                    <a:pt x="228600" y="1928812"/>
                  </a:moveTo>
                  <a:cubicBezTo>
                    <a:pt x="1136382" y="1511246"/>
                    <a:pt x="514673" y="644954"/>
                    <a:pt x="0" y="0"/>
                  </a:cubicBezTo>
                </a:path>
              </a:pathLst>
            </a:custGeom>
            <a:noFill/>
            <a:ln w="63500">
              <a:solidFill>
                <a:schemeClr val="accent3">
                  <a:lumMod val="75000"/>
                </a:schemeClr>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74" name="Textfeld 173">
              <a:extLst>
                <a:ext uri="{FF2B5EF4-FFF2-40B4-BE49-F238E27FC236}">
                  <a16:creationId xmlns:a16="http://schemas.microsoft.com/office/drawing/2014/main" id="{652B485E-723E-6947-9197-8651D77B1B08}"/>
                </a:ext>
              </a:extLst>
            </p:cNvPr>
            <p:cNvSpPr txBox="1"/>
            <p:nvPr/>
          </p:nvSpPr>
          <p:spPr>
            <a:xfrm>
              <a:off x="6005139" y="4291564"/>
              <a:ext cx="1314444" cy="451405"/>
            </a:xfrm>
            <a:prstGeom prst="rect">
              <a:avLst/>
            </a:prstGeom>
            <a:noFill/>
          </p:spPr>
          <p:txBody>
            <a:bodyPr wrap="square" rtlCol="0">
              <a:spAutoFit/>
            </a:bodyPr>
            <a:lstStyle/>
            <a:p>
              <a:pPr algn="ctr"/>
              <a:r>
                <a:rPr lang="en-US" sz="1050" dirty="0">
                  <a:solidFill>
                    <a:srgbClr val="5C3575"/>
                  </a:solidFill>
                </a:rPr>
                <a:t>Roll back</a:t>
              </a:r>
            </a:p>
          </p:txBody>
        </p:sp>
      </p:grpSp>
      <p:grpSp>
        <p:nvGrpSpPr>
          <p:cNvPr id="176" name="Gruppieren 175">
            <a:extLst>
              <a:ext uri="{FF2B5EF4-FFF2-40B4-BE49-F238E27FC236}">
                <a16:creationId xmlns:a16="http://schemas.microsoft.com/office/drawing/2014/main" id="{1220610A-974B-AF45-BBB3-450DF5E4A782}"/>
              </a:ext>
            </a:extLst>
          </p:cNvPr>
          <p:cNvGrpSpPr/>
          <p:nvPr/>
        </p:nvGrpSpPr>
        <p:grpSpPr>
          <a:xfrm>
            <a:off x="5074593" y="3161543"/>
            <a:ext cx="801584" cy="649068"/>
            <a:chOff x="7489168" y="2674688"/>
            <a:chExt cx="1425038" cy="1153898"/>
          </a:xfrm>
        </p:grpSpPr>
        <p:sp>
          <p:nvSpPr>
            <p:cNvPr id="96" name="Freihandform 95">
              <a:extLst>
                <a:ext uri="{FF2B5EF4-FFF2-40B4-BE49-F238E27FC236}">
                  <a16:creationId xmlns:a16="http://schemas.microsoft.com/office/drawing/2014/main" id="{0DCA4311-B700-1348-B20D-047E5201481C}"/>
                </a:ext>
              </a:extLst>
            </p:cNvPr>
            <p:cNvSpPr/>
            <p:nvPr/>
          </p:nvSpPr>
          <p:spPr>
            <a:xfrm rot="4595260" flipH="1" flipV="1">
              <a:off x="7624738" y="2539118"/>
              <a:ext cx="1153898" cy="142503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475610 w 871236"/>
                <a:gd name="connsiteY0" fmla="*/ 1208180 h 1208180"/>
                <a:gd name="connsiteX1" fmla="*/ 0 w 871236"/>
                <a:gd name="connsiteY1" fmla="*/ 0 h 1208180"/>
                <a:gd name="connsiteX0" fmla="*/ 475610 w 894594"/>
                <a:gd name="connsiteY0" fmla="*/ 1208180 h 1208180"/>
                <a:gd name="connsiteX1" fmla="*/ 0 w 894594"/>
                <a:gd name="connsiteY1" fmla="*/ 0 h 1208180"/>
                <a:gd name="connsiteX0" fmla="*/ 519685 w 927592"/>
                <a:gd name="connsiteY0" fmla="*/ 1358038 h 1358038"/>
                <a:gd name="connsiteX1" fmla="*/ 0 w 927592"/>
                <a:gd name="connsiteY1" fmla="*/ 0 h 1358038"/>
                <a:gd name="connsiteX0" fmla="*/ 519685 w 875359"/>
                <a:gd name="connsiteY0" fmla="*/ 1358038 h 1358038"/>
                <a:gd name="connsiteX1" fmla="*/ 0 w 875359"/>
                <a:gd name="connsiteY1" fmla="*/ 0 h 1358038"/>
              </a:gdLst>
              <a:ahLst/>
              <a:cxnLst>
                <a:cxn ang="0">
                  <a:pos x="connsiteX0" y="connsiteY0"/>
                </a:cxn>
                <a:cxn ang="0">
                  <a:pos x="connsiteX1" y="connsiteY1"/>
                </a:cxn>
              </a:cxnLst>
              <a:rect l="l" t="t" r="r" b="b"/>
              <a:pathLst>
                <a:path w="875359" h="1358038">
                  <a:moveTo>
                    <a:pt x="519685" y="1358038"/>
                  </a:moveTo>
                  <a:cubicBezTo>
                    <a:pt x="1309846" y="859687"/>
                    <a:pt x="624713" y="353501"/>
                    <a:pt x="0" y="0"/>
                  </a:cubicBezTo>
                </a:path>
              </a:pathLst>
            </a:custGeom>
            <a:noFill/>
            <a:ln w="63500">
              <a:solidFill>
                <a:schemeClr val="accent3">
                  <a:lumMod val="75000"/>
                </a:schemeClr>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75" name="Textfeld 174">
              <a:extLst>
                <a:ext uri="{FF2B5EF4-FFF2-40B4-BE49-F238E27FC236}">
                  <a16:creationId xmlns:a16="http://schemas.microsoft.com/office/drawing/2014/main" id="{81E5E6C6-BC11-B64E-8377-A44BAF29581B}"/>
                </a:ext>
              </a:extLst>
            </p:cNvPr>
            <p:cNvSpPr txBox="1"/>
            <p:nvPr/>
          </p:nvSpPr>
          <p:spPr>
            <a:xfrm>
              <a:off x="7748958" y="3005417"/>
              <a:ext cx="1098458" cy="738663"/>
            </a:xfrm>
            <a:prstGeom prst="rect">
              <a:avLst/>
            </a:prstGeom>
            <a:noFill/>
          </p:spPr>
          <p:txBody>
            <a:bodyPr wrap="square" rtlCol="0">
              <a:spAutoFit/>
            </a:bodyPr>
            <a:lstStyle/>
            <a:p>
              <a:pPr algn="ctr"/>
              <a:r>
                <a:rPr lang="en-US" sz="1050" dirty="0">
                  <a:solidFill>
                    <a:srgbClr val="5C3575"/>
                  </a:solidFill>
                </a:rPr>
                <a:t>Roll forward</a:t>
              </a:r>
            </a:p>
          </p:txBody>
        </p:sp>
      </p:grpSp>
    </p:spTree>
    <p:extLst>
      <p:ext uri="{BB962C8B-B14F-4D97-AF65-F5344CB8AC3E}">
        <p14:creationId xmlns:p14="http://schemas.microsoft.com/office/powerpoint/2010/main" val="121982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3"/>
                                        </p:tgtEl>
                                        <p:attrNameLst>
                                          <p:attrName>style.visibility</p:attrName>
                                        </p:attrNameLst>
                                      </p:cBhvr>
                                      <p:to>
                                        <p:strVal val="visible"/>
                                      </p:to>
                                    </p:set>
                                  </p:childTnLst>
                                </p:cTn>
                              </p:par>
                              <p:par>
                                <p:cTn id="59" presetID="35" presetClass="emph" presetSubtype="0" repeatCount="3000" fill="hold" nodeType="withEffect">
                                  <p:stCondLst>
                                    <p:cond delay="0"/>
                                  </p:stCondLst>
                                  <p:childTnLst>
                                    <p:anim calcmode="discrete" valueType="str">
                                      <p:cBhvr>
                                        <p:cTn id="60" dur="1000" fill="hold"/>
                                        <p:tgtEl>
                                          <p:spTgt spid="17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008"/>
            <a:ext cx="9144000" cy="6412992"/>
          </a:xfrm>
          <a:prstGeom prst="rect">
            <a:avLst/>
          </a:prstGeom>
        </p:spPr>
      </p:pic>
      <p:sp>
        <p:nvSpPr>
          <p:cNvPr id="2" name="Title 1"/>
          <p:cNvSpPr>
            <a:spLocks noGrp="1"/>
          </p:cNvSpPr>
          <p:nvPr>
            <p:ph type="title"/>
          </p:nvPr>
        </p:nvSpPr>
        <p:spPr/>
        <p:txBody>
          <a:bodyPr/>
          <a:lstStyle/>
          <a:p>
            <a:r>
              <a:rPr lang="en-US" dirty="0">
                <a:solidFill>
                  <a:schemeClr val="bg1"/>
                </a:solidFill>
              </a:rPr>
              <a:t>Water flows around the rock</a:t>
            </a:r>
          </a:p>
        </p:txBody>
      </p:sp>
      <p:sp>
        <p:nvSpPr>
          <p:cNvPr id="7" name="TextBox 6"/>
          <p:cNvSpPr txBox="1"/>
          <p:nvPr/>
        </p:nvSpPr>
        <p:spPr>
          <a:xfrm>
            <a:off x="609600" y="2164080"/>
            <a:ext cx="2435090" cy="523220"/>
          </a:xfrm>
          <a:prstGeom prst="rect">
            <a:avLst/>
          </a:prstGeom>
          <a:noFill/>
        </p:spPr>
        <p:txBody>
          <a:bodyPr wrap="none" rtlCol="0">
            <a:spAutoFit/>
          </a:bodyPr>
          <a:lstStyle/>
          <a:p>
            <a:r>
              <a:rPr lang="en-US" sz="2800" b="1" i="1" dirty="0">
                <a:solidFill>
                  <a:schemeClr val="bg1"/>
                </a:solidFill>
              </a:rPr>
              <a:t>“be like water”</a:t>
            </a:r>
          </a:p>
        </p:txBody>
      </p:sp>
      <p:sp>
        <p:nvSpPr>
          <p:cNvPr id="9" name="TextBox 8"/>
          <p:cNvSpPr txBox="1"/>
          <p:nvPr/>
        </p:nvSpPr>
        <p:spPr>
          <a:xfrm>
            <a:off x="4419600" y="5715000"/>
            <a:ext cx="4652236" cy="461665"/>
          </a:xfrm>
          <a:prstGeom prst="rect">
            <a:avLst/>
          </a:prstGeom>
          <a:noFill/>
        </p:spPr>
        <p:txBody>
          <a:bodyPr wrap="none" rtlCol="0">
            <a:spAutoFit/>
          </a:bodyPr>
          <a:lstStyle/>
          <a:p>
            <a:r>
              <a:rPr lang="en-US" sz="2400" b="1" i="1" dirty="0">
                <a:solidFill>
                  <a:schemeClr val="bg1"/>
                </a:solidFill>
              </a:rPr>
              <a:t>the rock represents resistance</a:t>
            </a:r>
          </a:p>
        </p:txBody>
      </p:sp>
    </p:spTree>
    <p:extLst>
      <p:ext uri="{BB962C8B-B14F-4D97-AF65-F5344CB8AC3E}">
        <p14:creationId xmlns:p14="http://schemas.microsoft.com/office/powerpoint/2010/main" val="4159092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 y="0"/>
            <a:ext cx="8236777" cy="1433418"/>
          </a:xfrm>
          <a:prstGeom prst="rect">
            <a:avLst/>
          </a:prstGeom>
        </p:spPr>
        <p:txBody>
          <a:bodyPr anchor="ctr">
            <a:normAutofit/>
          </a:bodyPr>
          <a:lstStyle>
            <a:lvl1pPr algn="r" rtl="0" eaLnBrk="0" fontAlgn="base" hangingPunct="0">
              <a:lnSpc>
                <a:spcPct val="80000"/>
              </a:lnSpc>
              <a:spcBef>
                <a:spcPct val="0"/>
              </a:spcBef>
              <a:spcAft>
                <a:spcPct val="0"/>
              </a:spcAft>
              <a:defRPr sz="2800">
                <a:solidFill>
                  <a:schemeClr val="tx1"/>
                </a:solidFill>
                <a:latin typeface="+mj-lt"/>
                <a:ea typeface="+mj-ea"/>
                <a:cs typeface="+mj-cs"/>
              </a:defRPr>
            </a:lvl1pPr>
            <a:lvl2pPr algn="r" rtl="0" eaLnBrk="0" fontAlgn="base" hangingPunct="0">
              <a:lnSpc>
                <a:spcPct val="80000"/>
              </a:lnSpc>
              <a:spcBef>
                <a:spcPct val="0"/>
              </a:spcBef>
              <a:spcAft>
                <a:spcPct val="0"/>
              </a:spcAft>
              <a:defRPr sz="2800">
                <a:solidFill>
                  <a:schemeClr val="tx1"/>
                </a:solidFill>
                <a:latin typeface="Arial" charset="0"/>
                <a:cs typeface="Arial" charset="0"/>
              </a:defRPr>
            </a:lvl2pPr>
            <a:lvl3pPr algn="r" rtl="0" eaLnBrk="0" fontAlgn="base" hangingPunct="0">
              <a:lnSpc>
                <a:spcPct val="80000"/>
              </a:lnSpc>
              <a:spcBef>
                <a:spcPct val="0"/>
              </a:spcBef>
              <a:spcAft>
                <a:spcPct val="0"/>
              </a:spcAft>
              <a:defRPr sz="2800">
                <a:solidFill>
                  <a:schemeClr val="tx1"/>
                </a:solidFill>
                <a:latin typeface="Arial" charset="0"/>
                <a:cs typeface="Arial" charset="0"/>
              </a:defRPr>
            </a:lvl3pPr>
            <a:lvl4pPr algn="r" rtl="0" eaLnBrk="0" fontAlgn="base" hangingPunct="0">
              <a:lnSpc>
                <a:spcPct val="80000"/>
              </a:lnSpc>
              <a:spcBef>
                <a:spcPct val="0"/>
              </a:spcBef>
              <a:spcAft>
                <a:spcPct val="0"/>
              </a:spcAft>
              <a:defRPr sz="2800">
                <a:solidFill>
                  <a:schemeClr val="tx1"/>
                </a:solidFill>
                <a:latin typeface="Arial" charset="0"/>
                <a:cs typeface="Arial" charset="0"/>
              </a:defRPr>
            </a:lvl4pPr>
            <a:lvl5pPr algn="r" rtl="0" eaLnBrk="0" fontAlgn="base" hangingPunct="0">
              <a:lnSpc>
                <a:spcPct val="80000"/>
              </a:lnSpc>
              <a:spcBef>
                <a:spcPct val="0"/>
              </a:spcBef>
              <a:spcAft>
                <a:spcPct val="0"/>
              </a:spcAft>
              <a:defRPr sz="2800">
                <a:solidFill>
                  <a:schemeClr val="tx1"/>
                </a:solidFill>
                <a:latin typeface="Arial" charset="0"/>
                <a:cs typeface="Arial" charset="0"/>
              </a:defRPr>
            </a:lvl5pPr>
            <a:lvl6pPr marL="457200" algn="r" rtl="0" fontAlgn="base">
              <a:lnSpc>
                <a:spcPct val="80000"/>
              </a:lnSpc>
              <a:spcBef>
                <a:spcPct val="0"/>
              </a:spcBef>
              <a:spcAft>
                <a:spcPct val="0"/>
              </a:spcAft>
              <a:defRPr sz="2800">
                <a:solidFill>
                  <a:schemeClr val="tx1"/>
                </a:solidFill>
                <a:latin typeface="Arial" charset="0"/>
                <a:cs typeface="Arial" charset="0"/>
              </a:defRPr>
            </a:lvl6pPr>
            <a:lvl7pPr marL="914400" algn="r" rtl="0" fontAlgn="base">
              <a:lnSpc>
                <a:spcPct val="80000"/>
              </a:lnSpc>
              <a:spcBef>
                <a:spcPct val="0"/>
              </a:spcBef>
              <a:spcAft>
                <a:spcPct val="0"/>
              </a:spcAft>
              <a:defRPr sz="2800">
                <a:solidFill>
                  <a:schemeClr val="tx1"/>
                </a:solidFill>
                <a:latin typeface="Arial" charset="0"/>
                <a:cs typeface="Arial" charset="0"/>
              </a:defRPr>
            </a:lvl7pPr>
            <a:lvl8pPr marL="1371600" algn="r" rtl="0" fontAlgn="base">
              <a:lnSpc>
                <a:spcPct val="80000"/>
              </a:lnSpc>
              <a:spcBef>
                <a:spcPct val="0"/>
              </a:spcBef>
              <a:spcAft>
                <a:spcPct val="0"/>
              </a:spcAft>
              <a:defRPr sz="2800">
                <a:solidFill>
                  <a:schemeClr val="tx1"/>
                </a:solidFill>
                <a:latin typeface="Arial" charset="0"/>
                <a:cs typeface="Arial" charset="0"/>
              </a:defRPr>
            </a:lvl8pPr>
            <a:lvl9pPr marL="1828800" algn="r" rtl="0" fontAlgn="base">
              <a:lnSpc>
                <a:spcPct val="80000"/>
              </a:lnSpc>
              <a:spcBef>
                <a:spcPct val="0"/>
              </a:spcBef>
              <a:spcAft>
                <a:spcPct val="0"/>
              </a:spcAft>
              <a:defRPr sz="2800">
                <a:solidFill>
                  <a:schemeClr val="tx1"/>
                </a:solidFill>
                <a:latin typeface="Arial" charset="0"/>
                <a:cs typeface="Arial" charset="0"/>
              </a:defRPr>
            </a:lvl9pPr>
          </a:lstStyle>
          <a:p>
            <a:pPr algn="ctr">
              <a:lnSpc>
                <a:spcPct val="100000"/>
              </a:lnSpc>
            </a:pPr>
            <a:r>
              <a:rPr lang="en-US" sz="3600" dirty="0">
                <a:solidFill>
                  <a:srgbClr val="000000"/>
                </a:solidFill>
                <a:latin typeface="Calibri"/>
                <a:cs typeface="Calibri"/>
              </a:rPr>
              <a:t>Evolutionary change with</a:t>
            </a:r>
            <a:br>
              <a:rPr lang="en-US" sz="3600" dirty="0">
                <a:solidFill>
                  <a:srgbClr val="000000"/>
                </a:solidFill>
                <a:latin typeface="Calibri"/>
                <a:cs typeface="Calibri"/>
              </a:rPr>
            </a:br>
            <a:r>
              <a:rPr lang="en-US" sz="3600" dirty="0">
                <a:solidFill>
                  <a:srgbClr val="000000"/>
                </a:solidFill>
                <a:latin typeface="Calibri"/>
                <a:cs typeface="Calibri"/>
              </a:rPr>
              <a:t>many small J’s</a:t>
            </a:r>
          </a:p>
        </p:txBody>
      </p:sp>
      <p:grpSp>
        <p:nvGrpSpPr>
          <p:cNvPr id="15" name="Group 14"/>
          <p:cNvGrpSpPr/>
          <p:nvPr/>
        </p:nvGrpSpPr>
        <p:grpSpPr>
          <a:xfrm>
            <a:off x="0" y="1433419"/>
            <a:ext cx="9000309" cy="4837820"/>
            <a:chOff x="1119795" y="1272289"/>
            <a:chExt cx="6560977" cy="4439251"/>
          </a:xfrm>
          <a:solidFill>
            <a:schemeClr val="accent5">
              <a:lumMod val="20000"/>
              <a:lumOff val="80000"/>
            </a:schemeClr>
          </a:solidFill>
        </p:grpSpPr>
        <p:grpSp>
          <p:nvGrpSpPr>
            <p:cNvPr id="16" name="Group 15"/>
            <p:cNvGrpSpPr/>
            <p:nvPr/>
          </p:nvGrpSpPr>
          <p:grpSpPr>
            <a:xfrm>
              <a:off x="1119795" y="1272289"/>
              <a:ext cx="6560977" cy="4439251"/>
              <a:chOff x="1077462" y="1006737"/>
              <a:chExt cx="6560977" cy="4439251"/>
            </a:xfrm>
            <a:grpFill/>
          </p:grpSpPr>
          <p:sp>
            <p:nvSpPr>
              <p:cNvPr id="20" name="Rectangle 19"/>
              <p:cNvSpPr/>
              <p:nvPr/>
            </p:nvSpPr>
            <p:spPr>
              <a:xfrm>
                <a:off x="1077462" y="1006737"/>
                <a:ext cx="6560977" cy="443925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nvGrpSpPr>
              <p:cNvPr id="21" name="Group 20"/>
              <p:cNvGrpSpPr/>
              <p:nvPr/>
            </p:nvGrpSpPr>
            <p:grpSpPr>
              <a:xfrm>
                <a:off x="1461194" y="1286702"/>
                <a:ext cx="5647923" cy="3617710"/>
                <a:chOff x="1406392" y="1252194"/>
                <a:chExt cx="5647923" cy="3617710"/>
              </a:xfrm>
              <a:grpFill/>
            </p:grpSpPr>
            <p:grpSp>
              <p:nvGrpSpPr>
                <p:cNvPr id="23" name="Group 22"/>
                <p:cNvGrpSpPr/>
                <p:nvPr/>
              </p:nvGrpSpPr>
              <p:grpSpPr>
                <a:xfrm>
                  <a:off x="1553501" y="1617085"/>
                  <a:ext cx="5401638" cy="3215711"/>
                  <a:chOff x="1350030" y="2702588"/>
                  <a:chExt cx="6860643" cy="2643514"/>
                </a:xfrm>
                <a:grpFill/>
              </p:grpSpPr>
              <p:pic>
                <p:nvPicPr>
                  <p:cNvPr id="28" name="Picture 27" descr="Untitled 5.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50030" y="4895295"/>
                    <a:ext cx="780015" cy="450807"/>
                  </a:xfrm>
                  <a:prstGeom prst="rect">
                    <a:avLst/>
                  </a:prstGeom>
                  <a:grpFill/>
                </p:spPr>
              </p:pic>
              <p:pic>
                <p:nvPicPr>
                  <p:cNvPr id="29" name="Picture 28" descr="Untitled 5.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60183" y="4637228"/>
                    <a:ext cx="928068" cy="536374"/>
                  </a:xfrm>
                  <a:prstGeom prst="rect">
                    <a:avLst/>
                  </a:prstGeom>
                  <a:grpFill/>
                </p:spPr>
              </p:pic>
              <p:pic>
                <p:nvPicPr>
                  <p:cNvPr id="30" name="Picture 29" descr="Untitled 5.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17999" y="4297557"/>
                    <a:ext cx="1115104" cy="644471"/>
                  </a:xfrm>
                  <a:prstGeom prst="rect">
                    <a:avLst/>
                  </a:prstGeom>
                  <a:grpFill/>
                </p:spPr>
              </p:pic>
              <p:pic>
                <p:nvPicPr>
                  <p:cNvPr id="31" name="Picture 30" descr="Untitled 5.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23477" y="3884047"/>
                    <a:ext cx="1404349" cy="811639"/>
                  </a:xfrm>
                  <a:prstGeom prst="rect">
                    <a:avLst/>
                  </a:prstGeom>
                  <a:grpFill/>
                </p:spPr>
              </p:pic>
              <p:pic>
                <p:nvPicPr>
                  <p:cNvPr id="32" name="Picture 31" descr="Untitled 5.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79982" y="3381927"/>
                    <a:ext cx="1693595" cy="978808"/>
                  </a:xfrm>
                  <a:prstGeom prst="rect">
                    <a:avLst/>
                  </a:prstGeom>
                  <a:grpFill/>
                </p:spPr>
              </p:pic>
              <p:pic>
                <p:nvPicPr>
                  <p:cNvPr id="33" name="Picture 32" descr="Untitled 5.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02279" y="2702588"/>
                    <a:ext cx="2008394" cy="1308428"/>
                  </a:xfrm>
                  <a:prstGeom prst="rect">
                    <a:avLst/>
                  </a:prstGeom>
                  <a:grpFill/>
                </p:spPr>
              </p:pic>
            </p:grpSp>
            <p:cxnSp>
              <p:nvCxnSpPr>
                <p:cNvPr id="24" name="Straight Arrow Connector 23"/>
                <p:cNvCxnSpPr/>
                <p:nvPr/>
              </p:nvCxnSpPr>
              <p:spPr bwMode="auto">
                <a:xfrm flipH="1" flipV="1">
                  <a:off x="1502592" y="1252194"/>
                  <a:ext cx="1360" cy="3617710"/>
                </a:xfrm>
                <a:prstGeom prst="straightConnector1">
                  <a:avLst/>
                </a:prstGeom>
                <a:grpFill/>
                <a:ln w="28575" cap="flat" cmpd="sng" algn="ctr">
                  <a:solidFill>
                    <a:schemeClr val="tx1"/>
                  </a:solidFill>
                  <a:prstDash val="solid"/>
                  <a:round/>
                  <a:headEnd type="none" w="med" len="med"/>
                  <a:tailEnd type="arrow"/>
                </a:ln>
                <a:effectLst/>
              </p:spPr>
            </p:cxnSp>
            <p:sp>
              <p:nvSpPr>
                <p:cNvPr id="25" name="TextBox 24"/>
                <p:cNvSpPr txBox="1"/>
                <p:nvPr/>
              </p:nvSpPr>
              <p:spPr>
                <a:xfrm>
                  <a:off x="1515741" y="1326712"/>
                  <a:ext cx="1343661" cy="538952"/>
                </a:xfrm>
                <a:prstGeom prst="rect">
                  <a:avLst/>
                </a:prstGeom>
                <a:grpFill/>
                <a:ln>
                  <a:noFill/>
                </a:ln>
              </p:spPr>
              <p:txBody>
                <a:bodyPr wrap="none" rtlCol="0">
                  <a:spAutoFit/>
                </a:bodyPr>
                <a:lstStyle/>
                <a:p>
                  <a:r>
                    <a:rPr lang="en-US" sz="2400" b="1" dirty="0">
                      <a:solidFill>
                        <a:srgbClr val="000000"/>
                      </a:solidFill>
                      <a:latin typeface="Century Gothic"/>
                      <a:cs typeface="Century Gothic"/>
                    </a:rPr>
                    <a:t>Fitness</a:t>
                  </a:r>
                </a:p>
              </p:txBody>
            </p:sp>
            <p:cxnSp>
              <p:nvCxnSpPr>
                <p:cNvPr id="26" name="Straight Arrow Connector 25"/>
                <p:cNvCxnSpPr/>
                <p:nvPr/>
              </p:nvCxnSpPr>
              <p:spPr bwMode="auto">
                <a:xfrm flipV="1">
                  <a:off x="1406392" y="4590188"/>
                  <a:ext cx="5647923" cy="0"/>
                </a:xfrm>
                <a:prstGeom prst="straightConnector1">
                  <a:avLst/>
                </a:prstGeom>
                <a:grpFill/>
                <a:ln w="28575" cap="flat" cmpd="sng" algn="ctr">
                  <a:solidFill>
                    <a:srgbClr val="000000"/>
                  </a:solidFill>
                  <a:prstDash val="solid"/>
                  <a:round/>
                  <a:headEnd type="none" w="med" len="med"/>
                  <a:tailEnd type="arrow"/>
                </a:ln>
                <a:effectLst/>
              </p:spPr>
            </p:cxnSp>
            <p:sp>
              <p:nvSpPr>
                <p:cNvPr id="27" name="TextBox 26"/>
                <p:cNvSpPr txBox="1"/>
                <p:nvPr/>
              </p:nvSpPr>
              <p:spPr>
                <a:xfrm rot="19880939">
                  <a:off x="3079203" y="2249413"/>
                  <a:ext cx="3003610" cy="423630"/>
                </a:xfrm>
                <a:prstGeom prst="rect">
                  <a:avLst/>
                </a:prstGeom>
                <a:grpFill/>
                <a:ln>
                  <a:noFill/>
                </a:ln>
              </p:spPr>
              <p:txBody>
                <a:bodyPr wrap="square" rtlCol="0">
                  <a:spAutoFit/>
                </a:bodyPr>
                <a:lstStyle/>
                <a:p>
                  <a:r>
                    <a:rPr lang="en-US" sz="2400" b="1" dirty="0">
                      <a:solidFill>
                        <a:srgbClr val="000000"/>
                      </a:solidFill>
                      <a:latin typeface="Century Gothic"/>
                      <a:cs typeface="Century Gothic"/>
                    </a:rPr>
                    <a:t>Capability for Change</a:t>
                  </a:r>
                </a:p>
              </p:txBody>
            </p:sp>
          </p:grpSp>
        </p:grpSp>
        <p:sp>
          <p:nvSpPr>
            <p:cNvPr id="19" name="TextBox 18"/>
            <p:cNvSpPr txBox="1"/>
            <p:nvPr/>
          </p:nvSpPr>
          <p:spPr>
            <a:xfrm>
              <a:off x="5883461" y="4826243"/>
              <a:ext cx="1022079" cy="538952"/>
            </a:xfrm>
            <a:prstGeom prst="rect">
              <a:avLst/>
            </a:prstGeom>
            <a:noFill/>
            <a:ln>
              <a:noFill/>
            </a:ln>
          </p:spPr>
          <p:txBody>
            <a:bodyPr wrap="none" rtlCol="0">
              <a:spAutoFit/>
            </a:bodyPr>
            <a:lstStyle/>
            <a:p>
              <a:r>
                <a:rPr lang="en-US" sz="2400" b="1" dirty="0">
                  <a:solidFill>
                    <a:srgbClr val="000000"/>
                  </a:solidFill>
                  <a:latin typeface="Century Gothic"/>
                  <a:cs typeface="Century Gothic"/>
                </a:rPr>
                <a:t>Time</a:t>
              </a:r>
            </a:p>
          </p:txBody>
        </p:sp>
      </p:grpSp>
    </p:spTree>
    <p:extLst>
      <p:ext uri="{BB962C8B-B14F-4D97-AF65-F5344CB8AC3E}">
        <p14:creationId xmlns:p14="http://schemas.microsoft.com/office/powerpoint/2010/main" val="1508640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Kanban Method</a:t>
            </a:r>
          </a:p>
        </p:txBody>
      </p:sp>
      <p:sp>
        <p:nvSpPr>
          <p:cNvPr id="5" name="Inhaltsplatzhalter 4">
            <a:extLst>
              <a:ext uri="{FF2B5EF4-FFF2-40B4-BE49-F238E27FC236}">
                <a16:creationId xmlns:a16="http://schemas.microsoft.com/office/drawing/2014/main" id="{9064E17C-AD0F-4D48-8CBC-C51206A651CF}"/>
              </a:ext>
            </a:extLst>
          </p:cNvPr>
          <p:cNvSpPr>
            <a:spLocks noGrp="1"/>
          </p:cNvSpPr>
          <p:nvPr>
            <p:ph idx="1"/>
          </p:nvPr>
        </p:nvSpPr>
        <p:spPr>
          <a:xfrm>
            <a:off x="457201" y="3134576"/>
            <a:ext cx="3949700" cy="2317297"/>
          </a:xfrm>
        </p:spPr>
        <p:txBody>
          <a:bodyPr>
            <a:normAutofit lnSpcReduction="10000"/>
          </a:bodyPr>
          <a:lstStyle/>
          <a:p>
            <a:r>
              <a:rPr lang="en-US" dirty="0"/>
              <a:t>“Kanban is a management method for</a:t>
            </a:r>
          </a:p>
          <a:p>
            <a:pPr lvl="1"/>
            <a:r>
              <a:rPr lang="en-US" dirty="0"/>
              <a:t>directly improving service delivery,</a:t>
            </a:r>
          </a:p>
          <a:p>
            <a:pPr lvl="1"/>
            <a:r>
              <a:rPr lang="en-US" dirty="0"/>
              <a:t>catalyzing improvements, and</a:t>
            </a:r>
          </a:p>
          <a:p>
            <a:pPr lvl="1"/>
            <a:r>
              <a:rPr lang="en-US" dirty="0"/>
              <a:t>evolving a business to be “fit for purpose.”</a:t>
            </a:r>
          </a:p>
          <a:p>
            <a:endParaRPr lang="en-US" dirty="0"/>
          </a:p>
        </p:txBody>
      </p:sp>
      <p:sp>
        <p:nvSpPr>
          <p:cNvPr id="6" name="Inhaltsplatzhalter 5">
            <a:extLst>
              <a:ext uri="{FF2B5EF4-FFF2-40B4-BE49-F238E27FC236}">
                <a16:creationId xmlns:a16="http://schemas.microsoft.com/office/drawing/2014/main" id="{BDDE3C08-A2CA-6549-9417-9D4DD23FDC3C}"/>
              </a:ext>
            </a:extLst>
          </p:cNvPr>
          <p:cNvSpPr>
            <a:spLocks noGrp="1"/>
          </p:cNvSpPr>
          <p:nvPr>
            <p:ph idx="12"/>
          </p:nvPr>
        </p:nvSpPr>
        <p:spPr>
          <a:xfrm>
            <a:off x="4737100" y="3134576"/>
            <a:ext cx="3949700" cy="2317297"/>
          </a:xfrm>
        </p:spPr>
        <p:txBody>
          <a:bodyPr>
            <a:normAutofit fontScale="92500"/>
          </a:bodyPr>
          <a:lstStyle/>
          <a:p>
            <a:r>
              <a:rPr lang="en-US" dirty="0"/>
              <a:t>“Kanban is a project management method.”</a:t>
            </a:r>
          </a:p>
          <a:p>
            <a:r>
              <a:rPr lang="en-US" dirty="0"/>
              <a:t>“Kanban is a software development lifecycle process.”</a:t>
            </a:r>
          </a:p>
          <a:p>
            <a:r>
              <a:rPr lang="en-US" dirty="0"/>
              <a:t>Kanban for Ops, Scrum for projects</a:t>
            </a:r>
          </a:p>
          <a:p>
            <a:pPr marL="0" indent="0">
              <a:buNone/>
            </a:pPr>
            <a:endParaRPr lang="en-US" dirty="0"/>
          </a:p>
        </p:txBody>
      </p:sp>
      <p:pic>
        <p:nvPicPr>
          <p:cNvPr id="4" name="Grafik 3">
            <a:extLst>
              <a:ext uri="{FF2B5EF4-FFF2-40B4-BE49-F238E27FC236}">
                <a16:creationId xmlns:a16="http://schemas.microsoft.com/office/drawing/2014/main" id="{B9F7EA3E-110B-6246-B54B-A57D130D47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0757" y="1993871"/>
            <a:ext cx="942386" cy="942386"/>
          </a:xfrm>
          <a:prstGeom prst="rect">
            <a:avLst/>
          </a:prstGeom>
        </p:spPr>
      </p:pic>
      <p:pic>
        <p:nvPicPr>
          <p:cNvPr id="8" name="Grafik 7">
            <a:extLst>
              <a:ext uri="{FF2B5EF4-FFF2-40B4-BE49-F238E27FC236}">
                <a16:creationId xmlns:a16="http://schemas.microsoft.com/office/drawing/2014/main" id="{B7309E88-5110-604D-8043-0A430BBDB4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0857" y="1993871"/>
            <a:ext cx="942386" cy="942386"/>
          </a:xfrm>
          <a:prstGeom prst="rect">
            <a:avLst/>
          </a:prstGeom>
        </p:spPr>
      </p:pic>
    </p:spTree>
    <p:extLst>
      <p:ext uri="{BB962C8B-B14F-4D97-AF65-F5344CB8AC3E}">
        <p14:creationId xmlns:p14="http://schemas.microsoft.com/office/powerpoint/2010/main" val="353848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Kanban Method: Service Delivery Principles</a:t>
            </a:r>
          </a:p>
        </p:txBody>
      </p:sp>
      <p:sp>
        <p:nvSpPr>
          <p:cNvPr id="5" name="TextBox 4"/>
          <p:cNvSpPr txBox="1"/>
          <p:nvPr/>
        </p:nvSpPr>
        <p:spPr>
          <a:xfrm>
            <a:off x="403411" y="2022714"/>
            <a:ext cx="5491402" cy="3182923"/>
          </a:xfrm>
          <a:prstGeom prst="rect">
            <a:avLst/>
          </a:prstGeom>
          <a:noFill/>
        </p:spPr>
        <p:txBody>
          <a:bodyPr wrap="square" rtlCol="0">
            <a:spAutoFit/>
          </a:bodyPr>
          <a:lstStyle/>
          <a:p>
            <a:pPr>
              <a:spcAft>
                <a:spcPts val="450"/>
              </a:spcAft>
            </a:pPr>
            <a:r>
              <a:rPr lang="en-US" dirty="0">
                <a:latin typeface="+mj-lt"/>
              </a:rPr>
              <a:t>Your organization is a network of interdependent services with policies that determine its behavior.</a:t>
            </a:r>
          </a:p>
          <a:p>
            <a:pPr>
              <a:spcAft>
                <a:spcPts val="450"/>
              </a:spcAft>
            </a:pPr>
            <a:endParaRPr lang="en-US" dirty="0">
              <a:latin typeface="+mj-lt"/>
            </a:endParaRPr>
          </a:p>
          <a:p>
            <a:pPr>
              <a:spcAft>
                <a:spcPts val="450"/>
              </a:spcAft>
            </a:pPr>
            <a:r>
              <a:rPr lang="en-US" dirty="0">
                <a:latin typeface="+mj-lt"/>
              </a:rPr>
              <a:t>Therefore: </a:t>
            </a:r>
          </a:p>
          <a:p>
            <a:pPr marL="385763" indent="-385763">
              <a:spcAft>
                <a:spcPts val="450"/>
              </a:spcAft>
              <a:buAutoNum type="arabicPeriod"/>
            </a:pPr>
            <a:r>
              <a:rPr lang="en-US" dirty="0">
                <a:latin typeface="+mj-lt"/>
              </a:rPr>
              <a:t>Understand and focus on the customer’s </a:t>
            </a:r>
            <a:br>
              <a:rPr lang="en-US" dirty="0">
                <a:latin typeface="+mj-lt"/>
              </a:rPr>
            </a:br>
            <a:r>
              <a:rPr lang="en-US" dirty="0">
                <a:latin typeface="+mj-lt"/>
              </a:rPr>
              <a:t>needs and expectations. </a:t>
            </a:r>
          </a:p>
          <a:p>
            <a:pPr marL="385763" indent="-385763">
              <a:spcAft>
                <a:spcPts val="450"/>
              </a:spcAft>
              <a:buAutoNum type="arabicPeriod"/>
            </a:pPr>
            <a:r>
              <a:rPr lang="en-US" dirty="0">
                <a:latin typeface="+mj-lt"/>
              </a:rPr>
              <a:t>Manage the work; </a:t>
            </a:r>
            <a:br>
              <a:rPr lang="en-US" dirty="0">
                <a:latin typeface="+mj-lt"/>
              </a:rPr>
            </a:br>
            <a:r>
              <a:rPr lang="en-US" dirty="0">
                <a:latin typeface="+mj-lt"/>
              </a:rPr>
              <a:t>let workers self-organize around it.</a:t>
            </a:r>
          </a:p>
          <a:p>
            <a:pPr marL="385763" indent="-385763">
              <a:spcAft>
                <a:spcPts val="450"/>
              </a:spcAft>
              <a:buAutoNum type="arabicPeriod"/>
            </a:pPr>
            <a:r>
              <a:rPr lang="en-US" dirty="0">
                <a:latin typeface="+mj-lt"/>
              </a:rPr>
              <a:t>Regularly review the network and its policies to improve outcomes.</a:t>
            </a:r>
          </a:p>
        </p:txBody>
      </p:sp>
      <p:sp>
        <p:nvSpPr>
          <p:cNvPr id="11" name="Rechteck 10">
            <a:extLst>
              <a:ext uri="{FF2B5EF4-FFF2-40B4-BE49-F238E27FC236}">
                <a16:creationId xmlns:a16="http://schemas.microsoft.com/office/drawing/2014/main" id="{09F263C5-56AB-A34A-B83D-621F05246035}"/>
              </a:ext>
            </a:extLst>
          </p:cNvPr>
          <p:cNvSpPr/>
          <p:nvPr/>
        </p:nvSpPr>
        <p:spPr>
          <a:xfrm>
            <a:off x="403411" y="2869530"/>
            <a:ext cx="4615397" cy="2571751"/>
          </a:xfrm>
          <a:prstGeom prst="rect">
            <a:avLst/>
          </a:prstGeom>
          <a:noFill/>
        </p:spPr>
        <p:txBody>
          <a:bodyPr wrap="square">
            <a:noAutofit/>
          </a:bodyPr>
          <a:lstStyle/>
          <a:p>
            <a:pPr marL="385763" indent="-385763">
              <a:spcAft>
                <a:spcPts val="450"/>
              </a:spcAft>
              <a:buAutoNum type="arabicPeriod"/>
            </a:pPr>
            <a:endParaRPr lang="en-US" sz="2100" dirty="0">
              <a:cs typeface="Arial" panose="020B0604020202020204" pitchFamily="34" charset="0"/>
            </a:endParaRPr>
          </a:p>
        </p:txBody>
      </p:sp>
      <p:pic>
        <p:nvPicPr>
          <p:cNvPr id="10" name="Inhaltsplatzhalter 9">
            <a:extLst>
              <a:ext uri="{FF2B5EF4-FFF2-40B4-BE49-F238E27FC236}">
                <a16:creationId xmlns:a16="http://schemas.microsoft.com/office/drawing/2014/main" id="{5DBB0127-DA53-0E42-97F9-C898F8C95178}"/>
              </a:ext>
            </a:extLst>
          </p:cNvPr>
          <p:cNvPicPr>
            <a:picLocks noGrp="1" noChangeAspect="1"/>
          </p:cNvPicPr>
          <p:nvPr>
            <p:ph idx="12"/>
          </p:nvPr>
        </p:nvPicPr>
        <p:blipFill rotWithShape="1">
          <a:blip r:embed="rId3" cstate="print">
            <a:extLst>
              <a:ext uri="{28A0092B-C50C-407E-A947-70E740481C1C}">
                <a14:useLocalDpi xmlns:a14="http://schemas.microsoft.com/office/drawing/2010/main" val="0"/>
              </a:ext>
            </a:extLst>
          </a:blip>
          <a:srcRect l="36170" t="30797" r="29558" b="2294"/>
          <a:stretch/>
        </p:blipFill>
        <p:spPr>
          <a:xfrm>
            <a:off x="6041232" y="2008585"/>
            <a:ext cx="2645569" cy="3443289"/>
          </a:xfrm>
          <a:prstGeom prst="rect">
            <a:avLst/>
          </a:prstGeom>
        </p:spPr>
      </p:pic>
    </p:spTree>
    <p:extLst>
      <p:ext uri="{BB962C8B-B14F-4D97-AF65-F5344CB8AC3E}">
        <p14:creationId xmlns:p14="http://schemas.microsoft.com/office/powerpoint/2010/main" val="310118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0DB298-76DC-944E-9AC9-06F86D730027}"/>
              </a:ext>
            </a:extLst>
          </p:cNvPr>
          <p:cNvSpPr>
            <a:spLocks noGrp="1"/>
          </p:cNvSpPr>
          <p:nvPr>
            <p:ph type="title"/>
          </p:nvPr>
        </p:nvSpPr>
        <p:spPr/>
        <p:txBody>
          <a:bodyPr/>
          <a:lstStyle/>
          <a:p>
            <a:r>
              <a:rPr lang="en-US" dirty="0"/>
              <a:t>What is a service?</a:t>
            </a:r>
          </a:p>
        </p:txBody>
      </p:sp>
      <p:grpSp>
        <p:nvGrpSpPr>
          <p:cNvPr id="24" name="Gruppieren 23">
            <a:extLst>
              <a:ext uri="{FF2B5EF4-FFF2-40B4-BE49-F238E27FC236}">
                <a16:creationId xmlns:a16="http://schemas.microsoft.com/office/drawing/2014/main" id="{766F2BEA-FA93-1D45-ACC7-AC43FA097A79}"/>
              </a:ext>
            </a:extLst>
          </p:cNvPr>
          <p:cNvGrpSpPr/>
          <p:nvPr/>
        </p:nvGrpSpPr>
        <p:grpSpPr>
          <a:xfrm>
            <a:off x="700411" y="1809743"/>
            <a:ext cx="1703381" cy="2843390"/>
            <a:chOff x="822033" y="932904"/>
            <a:chExt cx="2271175" cy="3791187"/>
          </a:xfrm>
        </p:grpSpPr>
        <p:pic>
          <p:nvPicPr>
            <p:cNvPr id="16" name="Grafik 15">
              <a:extLst>
                <a:ext uri="{FF2B5EF4-FFF2-40B4-BE49-F238E27FC236}">
                  <a16:creationId xmlns:a16="http://schemas.microsoft.com/office/drawing/2014/main" id="{0A28B9F9-D54B-9348-981E-496F1A5412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136" y="1394569"/>
              <a:ext cx="2154072" cy="1958247"/>
            </a:xfrm>
            <a:prstGeom prst="rect">
              <a:avLst/>
            </a:prstGeom>
          </p:spPr>
        </p:pic>
        <p:sp>
          <p:nvSpPr>
            <p:cNvPr id="17" name="Textfeld 16">
              <a:extLst>
                <a:ext uri="{FF2B5EF4-FFF2-40B4-BE49-F238E27FC236}">
                  <a16:creationId xmlns:a16="http://schemas.microsoft.com/office/drawing/2014/main" id="{33E33B5F-303D-7F4E-BD0F-10D4FE061942}"/>
                </a:ext>
              </a:extLst>
            </p:cNvPr>
            <p:cNvSpPr txBox="1"/>
            <p:nvPr/>
          </p:nvSpPr>
          <p:spPr>
            <a:xfrm>
              <a:off x="845229" y="932904"/>
              <a:ext cx="1967346" cy="492443"/>
            </a:xfrm>
            <a:prstGeom prst="rect">
              <a:avLst/>
            </a:prstGeom>
            <a:noFill/>
          </p:spPr>
          <p:txBody>
            <a:bodyPr wrap="square" rtlCol="0">
              <a:spAutoFit/>
            </a:bodyPr>
            <a:lstStyle/>
            <a:p>
              <a:r>
                <a:rPr lang="en-US" b="1" dirty="0">
                  <a:solidFill>
                    <a:srgbClr val="5C3575"/>
                  </a:solidFill>
                </a:rPr>
                <a:t>Customer</a:t>
              </a:r>
            </a:p>
          </p:txBody>
        </p:sp>
        <p:sp>
          <p:nvSpPr>
            <p:cNvPr id="18" name="Textfeld 17">
              <a:extLst>
                <a:ext uri="{FF2B5EF4-FFF2-40B4-BE49-F238E27FC236}">
                  <a16:creationId xmlns:a16="http://schemas.microsoft.com/office/drawing/2014/main" id="{1A39D6FF-E2A1-D647-82F5-BEB586232BDF}"/>
                </a:ext>
              </a:extLst>
            </p:cNvPr>
            <p:cNvSpPr txBox="1"/>
            <p:nvPr/>
          </p:nvSpPr>
          <p:spPr>
            <a:xfrm>
              <a:off x="822033" y="3985427"/>
              <a:ext cx="2138192" cy="738664"/>
            </a:xfrm>
            <a:prstGeom prst="rect">
              <a:avLst/>
            </a:prstGeom>
            <a:noFill/>
          </p:spPr>
          <p:txBody>
            <a:bodyPr wrap="none" rtlCol="0">
              <a:spAutoFit/>
            </a:bodyPr>
            <a:lstStyle/>
            <a:p>
              <a:pPr algn="ctr"/>
              <a:r>
                <a:rPr lang="en-US" sz="1500" dirty="0"/>
                <a:t>Requests a </a:t>
              </a:r>
              <a:br>
                <a:rPr lang="en-US" sz="1500" dirty="0"/>
              </a:br>
              <a:r>
                <a:rPr lang="en-US" sz="1500" dirty="0"/>
                <a:t>product or service</a:t>
              </a:r>
            </a:p>
          </p:txBody>
        </p:sp>
        <p:sp>
          <p:nvSpPr>
            <p:cNvPr id="20" name="Rechteck 19">
              <a:extLst>
                <a:ext uri="{FF2B5EF4-FFF2-40B4-BE49-F238E27FC236}">
                  <a16:creationId xmlns:a16="http://schemas.microsoft.com/office/drawing/2014/main" id="{DA8E435F-58AC-4A46-ABE4-86E7A15EC6A9}"/>
                </a:ext>
              </a:extLst>
            </p:cNvPr>
            <p:cNvSpPr/>
            <p:nvPr/>
          </p:nvSpPr>
          <p:spPr>
            <a:xfrm>
              <a:off x="1177896" y="3527587"/>
              <a:ext cx="1460231" cy="492443"/>
            </a:xfrm>
            <a:prstGeom prst="rect">
              <a:avLst/>
            </a:prstGeom>
          </p:spPr>
          <p:txBody>
            <a:bodyPr wrap="none">
              <a:spAutoFit/>
            </a:bodyPr>
            <a:lstStyle/>
            <a:p>
              <a:pPr algn="ctr"/>
              <a:r>
                <a:rPr lang="en-US" b="1" dirty="0">
                  <a:solidFill>
                    <a:srgbClr val="5C3575"/>
                  </a:solidFill>
                </a:rPr>
                <a:t>Has Need</a:t>
              </a:r>
            </a:p>
          </p:txBody>
        </p:sp>
      </p:grpSp>
      <p:grpSp>
        <p:nvGrpSpPr>
          <p:cNvPr id="49" name="Gruppieren 48">
            <a:extLst>
              <a:ext uri="{FF2B5EF4-FFF2-40B4-BE49-F238E27FC236}">
                <a16:creationId xmlns:a16="http://schemas.microsoft.com/office/drawing/2014/main" id="{61EC5372-C044-0248-953E-EB314827707A}"/>
              </a:ext>
            </a:extLst>
          </p:cNvPr>
          <p:cNvGrpSpPr/>
          <p:nvPr/>
        </p:nvGrpSpPr>
        <p:grpSpPr>
          <a:xfrm>
            <a:off x="5529744" y="2484278"/>
            <a:ext cx="3192572" cy="2974098"/>
            <a:chOff x="5046172" y="2363051"/>
            <a:chExt cx="4256763" cy="3965464"/>
          </a:xfrm>
        </p:grpSpPr>
        <p:grpSp>
          <p:nvGrpSpPr>
            <p:cNvPr id="23" name="Gruppieren 22">
              <a:extLst>
                <a:ext uri="{FF2B5EF4-FFF2-40B4-BE49-F238E27FC236}">
                  <a16:creationId xmlns:a16="http://schemas.microsoft.com/office/drawing/2014/main" id="{17C63014-E071-E548-BD81-6BBAB51B8A40}"/>
                </a:ext>
              </a:extLst>
            </p:cNvPr>
            <p:cNvGrpSpPr/>
            <p:nvPr/>
          </p:nvGrpSpPr>
          <p:grpSpPr>
            <a:xfrm>
              <a:off x="5633619" y="3441728"/>
              <a:ext cx="3669316" cy="2886787"/>
              <a:chOff x="5605909" y="3605700"/>
              <a:chExt cx="3669316" cy="2886787"/>
            </a:xfrm>
          </p:grpSpPr>
          <p:pic>
            <p:nvPicPr>
              <p:cNvPr id="11" name="Grafik 10">
                <a:extLst>
                  <a:ext uri="{FF2B5EF4-FFF2-40B4-BE49-F238E27FC236}">
                    <a16:creationId xmlns:a16="http://schemas.microsoft.com/office/drawing/2014/main" id="{C2E8EE99-C741-C045-9CE1-4236686258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7760" y="3605700"/>
                <a:ext cx="1326936" cy="1482436"/>
              </a:xfrm>
              <a:prstGeom prst="rect">
                <a:avLst/>
              </a:prstGeom>
            </p:spPr>
          </p:pic>
          <p:sp>
            <p:nvSpPr>
              <p:cNvPr id="12" name="Textfeld 11">
                <a:extLst>
                  <a:ext uri="{FF2B5EF4-FFF2-40B4-BE49-F238E27FC236}">
                    <a16:creationId xmlns:a16="http://schemas.microsoft.com/office/drawing/2014/main" id="{2AF76AE4-9952-6444-8D6D-A8C056303B31}"/>
                  </a:ext>
                </a:extLst>
              </p:cNvPr>
              <p:cNvSpPr txBox="1"/>
              <p:nvPr/>
            </p:nvSpPr>
            <p:spPr>
              <a:xfrm>
                <a:off x="5605909" y="5753823"/>
                <a:ext cx="3669316" cy="738664"/>
              </a:xfrm>
              <a:prstGeom prst="rect">
                <a:avLst/>
              </a:prstGeom>
              <a:noFill/>
            </p:spPr>
            <p:txBody>
              <a:bodyPr wrap="square" rtlCol="0">
                <a:spAutoFit/>
              </a:bodyPr>
              <a:lstStyle/>
              <a:p>
                <a:pPr algn="ctr"/>
                <a:r>
                  <a:rPr lang="en-US" sz="1500" dirty="0"/>
                  <a:t>Customer accepts or acknowledges delivery </a:t>
                </a:r>
              </a:p>
            </p:txBody>
          </p:sp>
          <p:sp>
            <p:nvSpPr>
              <p:cNvPr id="19" name="Rechteck 18">
                <a:extLst>
                  <a:ext uri="{FF2B5EF4-FFF2-40B4-BE49-F238E27FC236}">
                    <a16:creationId xmlns:a16="http://schemas.microsoft.com/office/drawing/2014/main" id="{5D8E9E5F-631E-F243-AC8A-35F5EBE639DD}"/>
                  </a:ext>
                </a:extLst>
              </p:cNvPr>
              <p:cNvSpPr/>
              <p:nvPr/>
            </p:nvSpPr>
            <p:spPr>
              <a:xfrm>
                <a:off x="5888052" y="5342070"/>
                <a:ext cx="3105032" cy="492443"/>
              </a:xfrm>
              <a:prstGeom prst="rect">
                <a:avLst/>
              </a:prstGeom>
            </p:spPr>
            <p:txBody>
              <a:bodyPr wrap="square">
                <a:spAutoFit/>
              </a:bodyPr>
              <a:lstStyle/>
              <a:p>
                <a:pPr algn="ctr"/>
                <a:r>
                  <a:rPr lang="en-US" b="1" dirty="0">
                    <a:solidFill>
                      <a:srgbClr val="5C3575"/>
                    </a:solidFill>
                  </a:rPr>
                  <a:t>Need Fulfilled</a:t>
                </a:r>
              </a:p>
            </p:txBody>
          </p:sp>
        </p:grpSp>
        <p:pic>
          <p:nvPicPr>
            <p:cNvPr id="46" name="Grafik 45">
              <a:extLst>
                <a:ext uri="{FF2B5EF4-FFF2-40B4-BE49-F238E27FC236}">
                  <a16:creationId xmlns:a16="http://schemas.microsoft.com/office/drawing/2014/main" id="{24856E39-77C5-594F-8C64-FA18FE8FAA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45326">
              <a:off x="5046172" y="2363051"/>
              <a:ext cx="2141850" cy="1124756"/>
            </a:xfrm>
            <a:prstGeom prst="rect">
              <a:avLst/>
            </a:prstGeom>
          </p:spPr>
        </p:pic>
      </p:grpSp>
      <p:grpSp>
        <p:nvGrpSpPr>
          <p:cNvPr id="48" name="Gruppieren 47">
            <a:extLst>
              <a:ext uri="{FF2B5EF4-FFF2-40B4-BE49-F238E27FC236}">
                <a16:creationId xmlns:a16="http://schemas.microsoft.com/office/drawing/2014/main" id="{479895B5-D692-8742-B78D-2CB234D6C5E0}"/>
              </a:ext>
            </a:extLst>
          </p:cNvPr>
          <p:cNvGrpSpPr/>
          <p:nvPr/>
        </p:nvGrpSpPr>
        <p:grpSpPr>
          <a:xfrm>
            <a:off x="2510021" y="1834548"/>
            <a:ext cx="3263782" cy="3382837"/>
            <a:chOff x="1884971" y="1272077"/>
            <a:chExt cx="4351709" cy="4510449"/>
          </a:xfrm>
        </p:grpSpPr>
        <p:grpSp>
          <p:nvGrpSpPr>
            <p:cNvPr id="44" name="Gruppieren 43">
              <a:extLst>
                <a:ext uri="{FF2B5EF4-FFF2-40B4-BE49-F238E27FC236}">
                  <a16:creationId xmlns:a16="http://schemas.microsoft.com/office/drawing/2014/main" id="{87EDF611-55E1-8A43-B583-DE3F1F39DA4E}"/>
                </a:ext>
              </a:extLst>
            </p:cNvPr>
            <p:cNvGrpSpPr/>
            <p:nvPr/>
          </p:nvGrpSpPr>
          <p:grpSpPr>
            <a:xfrm>
              <a:off x="2891929" y="1841128"/>
              <a:ext cx="3344751" cy="3941398"/>
              <a:chOff x="2891929" y="1841128"/>
              <a:chExt cx="3344751" cy="3941398"/>
            </a:xfrm>
          </p:grpSpPr>
          <p:grpSp>
            <p:nvGrpSpPr>
              <p:cNvPr id="39" name="Gruppieren 38">
                <a:extLst>
                  <a:ext uri="{FF2B5EF4-FFF2-40B4-BE49-F238E27FC236}">
                    <a16:creationId xmlns:a16="http://schemas.microsoft.com/office/drawing/2014/main" id="{031C145D-C22B-1940-9246-C091C2ED70B8}"/>
                  </a:ext>
                </a:extLst>
              </p:cNvPr>
              <p:cNvGrpSpPr/>
              <p:nvPr/>
            </p:nvGrpSpPr>
            <p:grpSpPr>
              <a:xfrm>
                <a:off x="3287209" y="1841128"/>
                <a:ext cx="2624059" cy="2944342"/>
                <a:chOff x="3794952" y="1732662"/>
                <a:chExt cx="2624059" cy="2944342"/>
              </a:xfrm>
            </p:grpSpPr>
            <p:pic>
              <p:nvPicPr>
                <p:cNvPr id="30" name="Grafik 29">
                  <a:extLst>
                    <a:ext uri="{FF2B5EF4-FFF2-40B4-BE49-F238E27FC236}">
                      <a16:creationId xmlns:a16="http://schemas.microsoft.com/office/drawing/2014/main" id="{09EBCC9E-E4BF-5A4D-920E-6ED467146D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4952" y="1732662"/>
                  <a:ext cx="2624059" cy="2264598"/>
                </a:xfrm>
                <a:prstGeom prst="rect">
                  <a:avLst/>
                </a:prstGeom>
              </p:spPr>
            </p:pic>
            <p:sp>
              <p:nvSpPr>
                <p:cNvPr id="32" name="Rechteck 31">
                  <a:extLst>
                    <a:ext uri="{FF2B5EF4-FFF2-40B4-BE49-F238E27FC236}">
                      <a16:creationId xmlns:a16="http://schemas.microsoft.com/office/drawing/2014/main" id="{D9EDA375-C0B0-C644-B211-5595EBADB517}"/>
                    </a:ext>
                  </a:extLst>
                </p:cNvPr>
                <p:cNvSpPr/>
                <p:nvPr/>
              </p:nvSpPr>
              <p:spPr>
                <a:xfrm>
                  <a:off x="3867589" y="4184562"/>
                  <a:ext cx="2280114" cy="492442"/>
                </a:xfrm>
                <a:prstGeom prst="rect">
                  <a:avLst/>
                </a:prstGeom>
              </p:spPr>
              <p:txBody>
                <a:bodyPr wrap="none">
                  <a:spAutoFit/>
                </a:bodyPr>
                <a:lstStyle/>
                <a:p>
                  <a:pPr algn="ctr"/>
                  <a:r>
                    <a:rPr lang="en-US" b="1" dirty="0">
                      <a:solidFill>
                        <a:srgbClr val="5C3575"/>
                      </a:solidFill>
                    </a:rPr>
                    <a:t>Service Delivery</a:t>
                  </a:r>
                </a:p>
              </p:txBody>
            </p:sp>
          </p:grpSp>
          <p:sp>
            <p:nvSpPr>
              <p:cNvPr id="43" name="Rechteck 42">
                <a:extLst>
                  <a:ext uri="{FF2B5EF4-FFF2-40B4-BE49-F238E27FC236}">
                    <a16:creationId xmlns:a16="http://schemas.microsoft.com/office/drawing/2014/main" id="{DC5FED9F-440A-B240-A96E-EB1270BBE568}"/>
                  </a:ext>
                </a:extLst>
              </p:cNvPr>
              <p:cNvSpPr/>
              <p:nvPr/>
            </p:nvSpPr>
            <p:spPr>
              <a:xfrm>
                <a:off x="2891929" y="4828418"/>
                <a:ext cx="3344751" cy="954108"/>
              </a:xfrm>
              <a:prstGeom prst="rect">
                <a:avLst/>
              </a:prstGeom>
            </p:spPr>
            <p:txBody>
              <a:bodyPr wrap="square">
                <a:spAutoFit/>
              </a:bodyPr>
              <a:lstStyle/>
              <a:p>
                <a:pPr algn="ctr"/>
                <a:r>
                  <a:rPr lang="en-US" sz="1350" dirty="0"/>
                  <a:t>Responds to the need</a:t>
                </a:r>
                <a:br>
                  <a:rPr lang="en-US" sz="1350" dirty="0"/>
                </a:br>
                <a:r>
                  <a:rPr lang="en-US" sz="1350" dirty="0"/>
                  <a:t>with a series of</a:t>
                </a:r>
              </a:p>
              <a:p>
                <a:pPr algn="ctr"/>
                <a:r>
                  <a:rPr lang="en-US" sz="1350" dirty="0"/>
                  <a:t>activities</a:t>
                </a:r>
              </a:p>
            </p:txBody>
          </p:sp>
        </p:grpSp>
        <p:pic>
          <p:nvPicPr>
            <p:cNvPr id="47" name="Grafik 46">
              <a:extLst>
                <a:ext uri="{FF2B5EF4-FFF2-40B4-BE49-F238E27FC236}">
                  <a16:creationId xmlns:a16="http://schemas.microsoft.com/office/drawing/2014/main" id="{F6D53655-2E68-E341-8993-DF670025BB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43061">
              <a:off x="1884971" y="1272077"/>
              <a:ext cx="1723769" cy="1105461"/>
            </a:xfrm>
            <a:prstGeom prst="rect">
              <a:avLst/>
            </a:prstGeom>
          </p:spPr>
        </p:pic>
      </p:grpSp>
    </p:spTree>
    <p:extLst>
      <p:ext uri="{BB962C8B-B14F-4D97-AF65-F5344CB8AC3E}">
        <p14:creationId xmlns:p14="http://schemas.microsoft.com/office/powerpoint/2010/main" val="320753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9E73B2-03D7-4F23-B830-8618F42920FA}"/>
              </a:ext>
            </a:extLst>
          </p:cNvPr>
          <p:cNvSpPr>
            <a:spLocks noGrp="1"/>
          </p:cNvSpPr>
          <p:nvPr>
            <p:ph type="title"/>
          </p:nvPr>
        </p:nvSpPr>
        <p:spPr/>
        <p:txBody>
          <a:bodyPr/>
          <a:lstStyle/>
          <a:p>
            <a:r>
              <a:rPr lang="en-US" dirty="0"/>
              <a:t>Lean Kanban University is now Kanban University</a:t>
            </a:r>
          </a:p>
        </p:txBody>
      </p:sp>
      <p:pic>
        <p:nvPicPr>
          <p:cNvPr id="9" name="Picture 8">
            <a:extLst>
              <a:ext uri="{FF2B5EF4-FFF2-40B4-BE49-F238E27FC236}">
                <a16:creationId xmlns:a16="http://schemas.microsoft.com/office/drawing/2014/main" id="{CF3F0D33-ACBE-429F-9C68-92A719A5A4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1460" y="3705872"/>
            <a:ext cx="2994583" cy="2993685"/>
          </a:xfrm>
          <a:prstGeom prst="rect">
            <a:avLst/>
          </a:prstGeom>
        </p:spPr>
      </p:pic>
      <p:pic>
        <p:nvPicPr>
          <p:cNvPr id="10" name="Picture 2" descr="David J Anderson School of Management">
            <a:extLst>
              <a:ext uri="{FF2B5EF4-FFF2-40B4-BE49-F238E27FC236}">
                <a16:creationId xmlns:a16="http://schemas.microsoft.com/office/drawing/2014/main" id="{FD5F1641-91F3-430E-BAEC-B9CF04840E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3698" y="4941457"/>
            <a:ext cx="4096124"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97F2E37-7F82-4A04-9746-550CD52FBA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1460" y="884208"/>
            <a:ext cx="2854597" cy="2626437"/>
          </a:xfrm>
          <a:prstGeom prst="rect">
            <a:avLst/>
          </a:prstGeom>
        </p:spPr>
      </p:pic>
    </p:spTree>
    <p:extLst>
      <p:ext uri="{BB962C8B-B14F-4D97-AF65-F5344CB8AC3E}">
        <p14:creationId xmlns:p14="http://schemas.microsoft.com/office/powerpoint/2010/main" val="994454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910810"/>
            <a:ext cx="3321596" cy="696521"/>
          </a:xfrm>
        </p:spPr>
        <p:txBody>
          <a:bodyPr/>
          <a:lstStyle/>
          <a:p>
            <a:r>
              <a:rPr lang="en-US" dirty="0"/>
              <a:t>The Kanban Lens</a:t>
            </a:r>
          </a:p>
        </p:txBody>
      </p:sp>
      <p:grpSp>
        <p:nvGrpSpPr>
          <p:cNvPr id="6" name="Group 5"/>
          <p:cNvGrpSpPr>
            <a:grpSpLocks noChangeAspect="1"/>
          </p:cNvGrpSpPr>
          <p:nvPr/>
        </p:nvGrpSpPr>
        <p:grpSpPr>
          <a:xfrm>
            <a:off x="3846040" y="910811"/>
            <a:ext cx="5133170" cy="3138754"/>
            <a:chOff x="528637" y="44457"/>
            <a:chExt cx="11134725" cy="6808494"/>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422" b="10050"/>
            <a:stretch/>
          </p:blipFill>
          <p:spPr>
            <a:xfrm>
              <a:off x="528637" y="44457"/>
              <a:ext cx="11134725" cy="6808494"/>
            </a:xfrm>
            <a:prstGeom prst="rect">
              <a:avLst/>
            </a:prstGeom>
          </p:spPr>
        </p:pic>
        <p:pic>
          <p:nvPicPr>
            <p:cNvPr id="5" name="Picture 2" descr="http://madbricks.co/wp-content/uploads/2016/10/kanban-board-2.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7183" y="2133375"/>
              <a:ext cx="4389028" cy="216240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Content Placeholder 2"/>
          <p:cNvSpPr>
            <a:spLocks noGrp="1" noChangeAspect="1"/>
          </p:cNvSpPr>
          <p:nvPr>
            <p:ph idx="1"/>
          </p:nvPr>
        </p:nvSpPr>
        <p:spPr>
          <a:xfrm>
            <a:off x="436872" y="3496301"/>
            <a:ext cx="8399561" cy="2230722"/>
          </a:xfrm>
        </p:spPr>
        <p:txBody>
          <a:bodyPr>
            <a:normAutofit lnSpcReduction="10000"/>
          </a:bodyPr>
          <a:lstStyle/>
          <a:p>
            <a:r>
              <a:rPr lang="en-US" sz="3300" dirty="0"/>
              <a:t>See work as flow </a:t>
            </a:r>
          </a:p>
          <a:p>
            <a:r>
              <a:rPr lang="en-US" sz="3300" dirty="0"/>
              <a:t>See workflow as knowledge discovery steps</a:t>
            </a:r>
          </a:p>
          <a:p>
            <a:r>
              <a:rPr lang="en-US" sz="3300" dirty="0"/>
              <a:t>See knowledge work as a service</a:t>
            </a:r>
          </a:p>
          <a:p>
            <a:r>
              <a:rPr lang="en-US" sz="3300" dirty="0"/>
              <a:t>See organizations as networks of services</a:t>
            </a:r>
          </a:p>
          <a:p>
            <a:pPr marL="0" indent="0">
              <a:buNone/>
            </a:pPr>
            <a:endParaRPr lang="en-US" dirty="0"/>
          </a:p>
        </p:txBody>
      </p:sp>
    </p:spTree>
    <p:extLst>
      <p:ext uri="{BB962C8B-B14F-4D97-AF65-F5344CB8AC3E}">
        <p14:creationId xmlns:p14="http://schemas.microsoft.com/office/powerpoint/2010/main" val="460939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feld 20">
            <a:extLst>
              <a:ext uri="{FF2B5EF4-FFF2-40B4-BE49-F238E27FC236}">
                <a16:creationId xmlns:a16="http://schemas.microsoft.com/office/drawing/2014/main" id="{BC118293-558F-7343-8EA8-BBFFB50BB27C}"/>
              </a:ext>
            </a:extLst>
          </p:cNvPr>
          <p:cNvSpPr txBox="1"/>
          <p:nvPr/>
        </p:nvSpPr>
        <p:spPr>
          <a:xfrm rot="16200000">
            <a:off x="-1109335" y="3176367"/>
            <a:ext cx="2568368" cy="369332"/>
          </a:xfrm>
          <a:prstGeom prst="rect">
            <a:avLst/>
          </a:prstGeom>
          <a:solidFill>
            <a:srgbClr val="78598C"/>
          </a:solidFill>
          <a:ln>
            <a:noFill/>
          </a:ln>
        </p:spPr>
        <p:txBody>
          <a:bodyPr wrap="square" rtlCol="0">
            <a:spAutoFit/>
          </a:bodyPr>
          <a:lstStyle/>
          <a:p>
            <a:pPr algn="ctr"/>
            <a:r>
              <a:rPr lang="en-US" dirty="0">
                <a:solidFill>
                  <a:schemeClr val="bg1"/>
                </a:solidFill>
              </a:rPr>
              <a:t>Kanban General Practices</a:t>
            </a:r>
          </a:p>
        </p:txBody>
      </p:sp>
      <p:pic>
        <p:nvPicPr>
          <p:cNvPr id="6" name="Grafik 5">
            <a:extLst>
              <a:ext uri="{FF2B5EF4-FFF2-40B4-BE49-F238E27FC236}">
                <a16:creationId xmlns:a16="http://schemas.microsoft.com/office/drawing/2014/main" id="{1774FBAB-EE93-F74F-B40D-70FAA15B1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614" y="901672"/>
            <a:ext cx="2783700" cy="2348747"/>
          </a:xfrm>
          <a:prstGeom prst="rect">
            <a:avLst/>
          </a:prstGeom>
        </p:spPr>
      </p:pic>
      <p:grpSp>
        <p:nvGrpSpPr>
          <p:cNvPr id="41" name="Gruppieren 40">
            <a:extLst>
              <a:ext uri="{FF2B5EF4-FFF2-40B4-BE49-F238E27FC236}">
                <a16:creationId xmlns:a16="http://schemas.microsoft.com/office/drawing/2014/main" id="{7C42DA2B-5BDF-1B48-A05B-0F78F14D8C40}"/>
              </a:ext>
            </a:extLst>
          </p:cNvPr>
          <p:cNvGrpSpPr/>
          <p:nvPr/>
        </p:nvGrpSpPr>
        <p:grpSpPr>
          <a:xfrm>
            <a:off x="3025591" y="901672"/>
            <a:ext cx="2892653" cy="2348747"/>
            <a:chOff x="4034121" y="85812"/>
            <a:chExt cx="3856870" cy="3131663"/>
          </a:xfrm>
        </p:grpSpPr>
        <p:cxnSp>
          <p:nvCxnSpPr>
            <p:cNvPr id="27" name="Gerade Verbindung 26">
              <a:extLst>
                <a:ext uri="{FF2B5EF4-FFF2-40B4-BE49-F238E27FC236}">
                  <a16:creationId xmlns:a16="http://schemas.microsoft.com/office/drawing/2014/main" id="{1C7AF4FD-A0E3-8E4B-BBC3-9FE208C1B115}"/>
                </a:ext>
              </a:extLst>
            </p:cNvPr>
            <p:cNvCxnSpPr>
              <a:cxnSpLocks/>
            </p:cNvCxnSpPr>
            <p:nvPr/>
          </p:nvCxnSpPr>
          <p:spPr>
            <a:xfrm>
              <a:off x="4034121" y="345983"/>
              <a:ext cx="0" cy="2696705"/>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954C5CE8-34F1-7246-BE42-3FA9975D40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9391" y="85812"/>
              <a:ext cx="3711600" cy="3131663"/>
            </a:xfrm>
            <a:prstGeom prst="rect">
              <a:avLst/>
            </a:prstGeom>
          </p:spPr>
        </p:pic>
      </p:grpSp>
      <p:grpSp>
        <p:nvGrpSpPr>
          <p:cNvPr id="42" name="Gruppieren 41">
            <a:extLst>
              <a:ext uri="{FF2B5EF4-FFF2-40B4-BE49-F238E27FC236}">
                <a16:creationId xmlns:a16="http://schemas.microsoft.com/office/drawing/2014/main" id="{6BE0AD38-637C-C545-87A7-AE5AC4CB8EA0}"/>
              </a:ext>
            </a:extLst>
          </p:cNvPr>
          <p:cNvGrpSpPr/>
          <p:nvPr/>
        </p:nvGrpSpPr>
        <p:grpSpPr>
          <a:xfrm>
            <a:off x="6027195" y="901672"/>
            <a:ext cx="2856439" cy="2348747"/>
            <a:chOff x="8036260" y="110840"/>
            <a:chExt cx="3808585" cy="3131663"/>
          </a:xfrm>
        </p:grpSpPr>
        <p:cxnSp>
          <p:nvCxnSpPr>
            <p:cNvPr id="25" name="Gerade Verbindung 24">
              <a:extLst>
                <a:ext uri="{FF2B5EF4-FFF2-40B4-BE49-F238E27FC236}">
                  <a16:creationId xmlns:a16="http://schemas.microsoft.com/office/drawing/2014/main" id="{EF18481A-C190-1B42-ABA5-F6D00CA5ED25}"/>
                </a:ext>
              </a:extLst>
            </p:cNvPr>
            <p:cNvCxnSpPr>
              <a:cxnSpLocks/>
            </p:cNvCxnSpPr>
            <p:nvPr/>
          </p:nvCxnSpPr>
          <p:spPr>
            <a:xfrm>
              <a:off x="8036260" y="332128"/>
              <a:ext cx="0" cy="2696705"/>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4DC9C845-6118-FA4C-B9EE-02778DC687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3245" y="110840"/>
              <a:ext cx="3711600" cy="3131663"/>
            </a:xfrm>
            <a:prstGeom prst="rect">
              <a:avLst/>
            </a:prstGeom>
          </p:spPr>
        </p:pic>
      </p:grpSp>
      <p:grpSp>
        <p:nvGrpSpPr>
          <p:cNvPr id="43" name="Gruppieren 42">
            <a:extLst>
              <a:ext uri="{FF2B5EF4-FFF2-40B4-BE49-F238E27FC236}">
                <a16:creationId xmlns:a16="http://schemas.microsoft.com/office/drawing/2014/main" id="{64F7360C-A161-E54E-B606-C74D134A03CA}"/>
              </a:ext>
            </a:extLst>
          </p:cNvPr>
          <p:cNvGrpSpPr/>
          <p:nvPr/>
        </p:nvGrpSpPr>
        <p:grpSpPr>
          <a:xfrm>
            <a:off x="181164" y="3283676"/>
            <a:ext cx="2783700" cy="2521439"/>
            <a:chOff x="241552" y="3235235"/>
            <a:chExt cx="3711600" cy="3361918"/>
          </a:xfrm>
        </p:grpSpPr>
        <p:cxnSp>
          <p:nvCxnSpPr>
            <p:cNvPr id="9" name="Gerade Verbindung 8">
              <a:extLst>
                <a:ext uri="{FF2B5EF4-FFF2-40B4-BE49-F238E27FC236}">
                  <a16:creationId xmlns:a16="http://schemas.microsoft.com/office/drawing/2014/main" id="{91B10E15-2F57-4B4E-B991-7CCD381C5575}"/>
                </a:ext>
              </a:extLst>
            </p:cNvPr>
            <p:cNvCxnSpPr>
              <a:cxnSpLocks/>
            </p:cNvCxnSpPr>
            <p:nvPr/>
          </p:nvCxnSpPr>
          <p:spPr>
            <a:xfrm>
              <a:off x="463965" y="3235235"/>
              <a:ext cx="3317621" cy="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D36C7408-A853-204A-B521-B5CF24EEE8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552" y="3465490"/>
              <a:ext cx="3711600" cy="3131663"/>
            </a:xfrm>
            <a:prstGeom prst="rect">
              <a:avLst/>
            </a:prstGeom>
          </p:spPr>
        </p:pic>
      </p:grpSp>
      <p:grpSp>
        <p:nvGrpSpPr>
          <p:cNvPr id="46" name="Gruppieren 45">
            <a:extLst>
              <a:ext uri="{FF2B5EF4-FFF2-40B4-BE49-F238E27FC236}">
                <a16:creationId xmlns:a16="http://schemas.microsoft.com/office/drawing/2014/main" id="{5AD72F95-402C-D649-B352-3AFDE3344EE8}"/>
              </a:ext>
            </a:extLst>
          </p:cNvPr>
          <p:cNvGrpSpPr/>
          <p:nvPr/>
        </p:nvGrpSpPr>
        <p:grpSpPr>
          <a:xfrm>
            <a:off x="3025591" y="3290429"/>
            <a:ext cx="2901625" cy="2511915"/>
            <a:chOff x="4034121" y="3244239"/>
            <a:chExt cx="3868833" cy="3349220"/>
          </a:xfrm>
        </p:grpSpPr>
        <p:grpSp>
          <p:nvGrpSpPr>
            <p:cNvPr id="29" name="Gruppieren 28">
              <a:extLst>
                <a:ext uri="{FF2B5EF4-FFF2-40B4-BE49-F238E27FC236}">
                  <a16:creationId xmlns:a16="http://schemas.microsoft.com/office/drawing/2014/main" id="{200BB601-F8A9-2C48-9409-EFF8EAFB503B}"/>
                </a:ext>
              </a:extLst>
            </p:cNvPr>
            <p:cNvGrpSpPr/>
            <p:nvPr/>
          </p:nvGrpSpPr>
          <p:grpSpPr>
            <a:xfrm>
              <a:off x="4034121" y="3244239"/>
              <a:ext cx="3637597" cy="3315707"/>
              <a:chOff x="4004684" y="3244239"/>
              <a:chExt cx="3637597" cy="3315707"/>
            </a:xfrm>
          </p:grpSpPr>
          <p:cxnSp>
            <p:nvCxnSpPr>
              <p:cNvPr id="36" name="Gerade Verbindung 35">
                <a:extLst>
                  <a:ext uri="{FF2B5EF4-FFF2-40B4-BE49-F238E27FC236}">
                    <a16:creationId xmlns:a16="http://schemas.microsoft.com/office/drawing/2014/main" id="{B2947BCC-DE5D-5C46-A0F9-4675F9C422D0}"/>
                  </a:ext>
                </a:extLst>
              </p:cNvPr>
              <p:cNvCxnSpPr>
                <a:cxnSpLocks/>
              </p:cNvCxnSpPr>
              <p:nvPr/>
            </p:nvCxnSpPr>
            <p:spPr>
              <a:xfrm>
                <a:off x="4004684" y="3461796"/>
                <a:ext cx="0" cy="309815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CC707D23-5D9D-D14E-AE33-533716897C31}"/>
                  </a:ext>
                </a:extLst>
              </p:cNvPr>
              <p:cNvCxnSpPr>
                <a:cxnSpLocks/>
              </p:cNvCxnSpPr>
              <p:nvPr/>
            </p:nvCxnSpPr>
            <p:spPr>
              <a:xfrm>
                <a:off x="4324660" y="3244239"/>
                <a:ext cx="3317621" cy="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grpSp>
        <p:pic>
          <p:nvPicPr>
            <p:cNvPr id="45" name="Grafik 44">
              <a:extLst>
                <a:ext uri="{FF2B5EF4-FFF2-40B4-BE49-F238E27FC236}">
                  <a16:creationId xmlns:a16="http://schemas.microsoft.com/office/drawing/2014/main" id="{17C6345F-1F70-CB46-912F-6DF69007D9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1354" y="3461796"/>
              <a:ext cx="3711600" cy="3131663"/>
            </a:xfrm>
            <a:prstGeom prst="rect">
              <a:avLst/>
            </a:prstGeom>
          </p:spPr>
        </p:pic>
      </p:grpSp>
      <p:grpSp>
        <p:nvGrpSpPr>
          <p:cNvPr id="49" name="Gruppieren 48">
            <a:extLst>
              <a:ext uri="{FF2B5EF4-FFF2-40B4-BE49-F238E27FC236}">
                <a16:creationId xmlns:a16="http://schemas.microsoft.com/office/drawing/2014/main" id="{80A04E9B-89B0-EC49-8F3E-D95F10ADE328}"/>
              </a:ext>
            </a:extLst>
          </p:cNvPr>
          <p:cNvGrpSpPr/>
          <p:nvPr/>
        </p:nvGrpSpPr>
        <p:grpSpPr>
          <a:xfrm>
            <a:off x="6027196" y="3283676"/>
            <a:ext cx="2881943" cy="2518668"/>
            <a:chOff x="8036260" y="3235235"/>
            <a:chExt cx="3842591" cy="3358224"/>
          </a:xfrm>
        </p:grpSpPr>
        <p:cxnSp>
          <p:nvCxnSpPr>
            <p:cNvPr id="28" name="Gerade Verbindung 27">
              <a:extLst>
                <a:ext uri="{FF2B5EF4-FFF2-40B4-BE49-F238E27FC236}">
                  <a16:creationId xmlns:a16="http://schemas.microsoft.com/office/drawing/2014/main" id="{03D2953B-4DE2-5B47-8E43-ACB30B130D5C}"/>
                </a:ext>
              </a:extLst>
            </p:cNvPr>
            <p:cNvCxnSpPr>
              <a:cxnSpLocks/>
            </p:cNvCxnSpPr>
            <p:nvPr/>
          </p:nvCxnSpPr>
          <p:spPr>
            <a:xfrm>
              <a:off x="8330398" y="3235235"/>
              <a:ext cx="3548453" cy="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40" name="Grafik 39">
              <a:extLst>
                <a:ext uri="{FF2B5EF4-FFF2-40B4-BE49-F238E27FC236}">
                  <a16:creationId xmlns:a16="http://schemas.microsoft.com/office/drawing/2014/main" id="{0470C1D2-4ED2-7B49-AB01-3C8B5E947B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21005" y="3461796"/>
              <a:ext cx="3711600" cy="3131663"/>
            </a:xfrm>
            <a:prstGeom prst="rect">
              <a:avLst/>
            </a:prstGeom>
          </p:spPr>
        </p:pic>
        <p:cxnSp>
          <p:nvCxnSpPr>
            <p:cNvPr id="48" name="Gerade Verbindung 47">
              <a:extLst>
                <a:ext uri="{FF2B5EF4-FFF2-40B4-BE49-F238E27FC236}">
                  <a16:creationId xmlns:a16="http://schemas.microsoft.com/office/drawing/2014/main" id="{8DA844F1-0911-4F4C-B151-F7311C4BCF42}"/>
                </a:ext>
              </a:extLst>
            </p:cNvPr>
            <p:cNvCxnSpPr>
              <a:cxnSpLocks/>
            </p:cNvCxnSpPr>
            <p:nvPr/>
          </p:nvCxnSpPr>
          <p:spPr>
            <a:xfrm>
              <a:off x="8036260" y="3461796"/>
              <a:ext cx="0" cy="309815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6004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2054" name="Picture 6" descr="https://mytheoblogy.files.wordpress.com/2013/12/christmas-present-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3822097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2054" name="Picture 6" descr="https://mytheoblogy.files.wordpress.com/2013/12/christmas-present-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25218200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CEF7E6C-0005-3C4F-8474-4339DA9AEBF0}"/>
              </a:ext>
            </a:extLst>
          </p:cNvPr>
          <p:cNvSpPr>
            <a:spLocks noGrp="1"/>
          </p:cNvSpPr>
          <p:nvPr>
            <p:ph type="title"/>
          </p:nvPr>
        </p:nvSpPr>
        <p:spPr>
          <a:xfrm>
            <a:off x="251520" y="978924"/>
            <a:ext cx="8640960" cy="786603"/>
          </a:xfrm>
        </p:spPr>
        <p:txBody>
          <a:bodyPr>
            <a:normAutofit/>
          </a:bodyPr>
          <a:lstStyle/>
          <a:p>
            <a:r>
              <a:rPr lang="en-US" dirty="0">
                <a:solidFill>
                  <a:srgbClr val="714988"/>
                </a:solidFill>
              </a:rPr>
              <a:t>Systems Thinking Approach to Introducing Kanban (STATIK)</a:t>
            </a:r>
          </a:p>
        </p:txBody>
      </p:sp>
      <p:sp>
        <p:nvSpPr>
          <p:cNvPr id="3" name="Content Placeholder 2"/>
          <p:cNvSpPr>
            <a:spLocks noGrp="1"/>
          </p:cNvSpPr>
          <p:nvPr>
            <p:ph idx="4294967295"/>
          </p:nvPr>
        </p:nvSpPr>
        <p:spPr>
          <a:xfrm>
            <a:off x="251520" y="2328862"/>
            <a:ext cx="6505575" cy="3500438"/>
          </a:xfrm>
        </p:spPr>
        <p:txBody>
          <a:bodyPr>
            <a:normAutofit fontScale="92500" lnSpcReduction="10000"/>
          </a:bodyPr>
          <a:lstStyle/>
          <a:p>
            <a:pPr marL="557213" indent="-557213">
              <a:spcBef>
                <a:spcPts val="954"/>
              </a:spcBef>
              <a:buClr>
                <a:srgbClr val="5C3575"/>
              </a:buClr>
              <a:buFont typeface="+mj-lt"/>
              <a:buAutoNum type="arabicPeriod"/>
            </a:pPr>
            <a:r>
              <a:rPr lang="en-US" dirty="0"/>
              <a:t>Understand what makes the service “fit for purpose”</a:t>
            </a:r>
          </a:p>
          <a:p>
            <a:pPr marL="557213" indent="-557213">
              <a:spcBef>
                <a:spcPts val="954"/>
              </a:spcBef>
              <a:buClr>
                <a:srgbClr val="5C3575"/>
              </a:buClr>
              <a:buFont typeface="+mj-lt"/>
              <a:buAutoNum type="arabicPeriod"/>
            </a:pPr>
            <a:r>
              <a:rPr lang="en-US" dirty="0"/>
              <a:t>Understand sources of dissatisfaction regarding current delivery</a:t>
            </a:r>
          </a:p>
          <a:p>
            <a:pPr marL="557213" indent="-557213">
              <a:spcBef>
                <a:spcPts val="954"/>
              </a:spcBef>
              <a:buClr>
                <a:srgbClr val="5C3575"/>
              </a:buClr>
              <a:buFont typeface="+mj-lt"/>
              <a:buAutoNum type="arabicPeriod"/>
            </a:pPr>
            <a:r>
              <a:rPr lang="en-US" dirty="0"/>
              <a:t>Analyze sources of and nature of demand</a:t>
            </a:r>
          </a:p>
          <a:p>
            <a:pPr marL="557213" indent="-557213">
              <a:spcBef>
                <a:spcPts val="954"/>
              </a:spcBef>
              <a:buClr>
                <a:srgbClr val="5C3575"/>
              </a:buClr>
              <a:buFont typeface="+mj-lt"/>
              <a:buAutoNum type="arabicPeriod"/>
            </a:pPr>
            <a:r>
              <a:rPr lang="en-US" dirty="0"/>
              <a:t>Analyze current delivery capability</a:t>
            </a:r>
          </a:p>
          <a:p>
            <a:pPr marL="557213" indent="-557213">
              <a:spcBef>
                <a:spcPts val="954"/>
              </a:spcBef>
              <a:buClr>
                <a:srgbClr val="5C3575"/>
              </a:buClr>
              <a:buFont typeface="+mj-lt"/>
              <a:buAutoNum type="arabicPeriod"/>
            </a:pPr>
            <a:r>
              <a:rPr lang="en-US" dirty="0"/>
              <a:t>Model the service delivery workflow</a:t>
            </a:r>
          </a:p>
          <a:p>
            <a:pPr marL="557213" indent="-557213">
              <a:spcBef>
                <a:spcPts val="954"/>
              </a:spcBef>
              <a:buClr>
                <a:srgbClr val="5C3575"/>
              </a:buClr>
              <a:buFont typeface="+mj-lt"/>
              <a:buAutoNum type="arabicPeriod"/>
            </a:pPr>
            <a:r>
              <a:rPr lang="en-US" dirty="0"/>
              <a:t>Identify &amp; define classes of service</a:t>
            </a:r>
          </a:p>
          <a:p>
            <a:pPr marL="557213" indent="-557213">
              <a:spcBef>
                <a:spcPts val="954"/>
              </a:spcBef>
              <a:buClr>
                <a:srgbClr val="5C3575"/>
              </a:buClr>
              <a:buFont typeface="+mj-lt"/>
              <a:buAutoNum type="arabicPeriod"/>
            </a:pPr>
            <a:r>
              <a:rPr lang="en-US" dirty="0"/>
              <a:t>Design the Kanban system</a:t>
            </a:r>
          </a:p>
          <a:p>
            <a:pPr marL="557213" indent="-557213">
              <a:spcBef>
                <a:spcPts val="954"/>
              </a:spcBef>
              <a:buClr>
                <a:srgbClr val="5C3575"/>
              </a:buClr>
              <a:buFont typeface="+mj-lt"/>
              <a:buAutoNum type="arabicPeriod"/>
            </a:pPr>
            <a:r>
              <a:rPr lang="en-US" dirty="0"/>
              <a:t>Socialize, design &amp; negotiate implementation</a:t>
            </a:r>
          </a:p>
        </p:txBody>
      </p:sp>
      <p:sp>
        <p:nvSpPr>
          <p:cNvPr id="11" name="TextBox 10"/>
          <p:cNvSpPr txBox="1"/>
          <p:nvPr/>
        </p:nvSpPr>
        <p:spPr>
          <a:xfrm>
            <a:off x="6447121" y="4949742"/>
            <a:ext cx="1693113" cy="553998"/>
          </a:xfrm>
          <a:prstGeom prst="rect">
            <a:avLst/>
          </a:prstGeom>
          <a:noFill/>
        </p:spPr>
        <p:txBody>
          <a:bodyPr wrap="square" rtlCol="0">
            <a:spAutoFit/>
          </a:bodyPr>
          <a:lstStyle/>
          <a:p>
            <a:pPr algn="ctr"/>
            <a:r>
              <a:rPr lang="en-US" sz="1500" dirty="0">
                <a:solidFill>
                  <a:srgbClr val="714988"/>
                </a:solidFill>
              </a:rPr>
              <a:t>This process tends to be iterative</a:t>
            </a:r>
          </a:p>
        </p:txBody>
      </p:sp>
      <p:sp>
        <p:nvSpPr>
          <p:cNvPr id="14" name="TextBox 13"/>
          <p:cNvSpPr txBox="1"/>
          <p:nvPr/>
        </p:nvSpPr>
        <p:spPr>
          <a:xfrm>
            <a:off x="251521" y="1892324"/>
            <a:ext cx="4290647" cy="415498"/>
          </a:xfrm>
          <a:prstGeom prst="rect">
            <a:avLst/>
          </a:prstGeom>
          <a:noFill/>
        </p:spPr>
        <p:txBody>
          <a:bodyPr wrap="square" rtlCol="0">
            <a:spAutoFit/>
          </a:bodyPr>
          <a:lstStyle/>
          <a:p>
            <a:r>
              <a:rPr lang="en-US" sz="2100" b="1" dirty="0">
                <a:solidFill>
                  <a:srgbClr val="714988"/>
                </a:solidFill>
              </a:rPr>
              <a:t>Identify Services. For each service:</a:t>
            </a:r>
          </a:p>
        </p:txBody>
      </p:sp>
      <p:pic>
        <p:nvPicPr>
          <p:cNvPr id="13" name="Grafik 12">
            <a:extLst>
              <a:ext uri="{FF2B5EF4-FFF2-40B4-BE49-F238E27FC236}">
                <a16:creationId xmlns:a16="http://schemas.microsoft.com/office/drawing/2014/main" id="{FD2B47A4-6C85-4848-8BFF-325AD7188B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4469" y="3297021"/>
            <a:ext cx="1818416" cy="1619766"/>
          </a:xfrm>
          <a:prstGeom prst="rect">
            <a:avLst/>
          </a:prstGeom>
        </p:spPr>
      </p:pic>
    </p:spTree>
    <p:extLst>
      <p:ext uri="{BB962C8B-B14F-4D97-AF65-F5344CB8AC3E}">
        <p14:creationId xmlns:p14="http://schemas.microsoft.com/office/powerpoint/2010/main" val="91006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2054" name="Picture 6" descr="https://mytheoblogy.files.wordpress.com/2013/12/christmas-present-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11411217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2054" name="Picture 6" descr="https://mytheoblogy.files.wordpress.com/2013/12/christmas-present-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3214387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8" name="Content Placeholder 4">
            <a:extLst>
              <a:ext uri="{FF2B5EF4-FFF2-40B4-BE49-F238E27FC236}">
                <a16:creationId xmlns:a16="http://schemas.microsoft.com/office/drawing/2014/main" id="{46C2BDC3-824D-44EE-AF34-8D158BC2E084}"/>
              </a:ext>
            </a:extLst>
          </p:cNvPr>
          <p:cNvPicPr>
            <a:picLocks noChangeAspect="1"/>
          </p:cNvPicPr>
          <p:nvPr/>
        </p:nvPicPr>
        <p:blipFill>
          <a:blip r:embed="rId3">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14374661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8" name="Content Placeholder 4">
            <a:extLst>
              <a:ext uri="{FF2B5EF4-FFF2-40B4-BE49-F238E27FC236}">
                <a16:creationId xmlns:a16="http://schemas.microsoft.com/office/drawing/2014/main" id="{46C2BDC3-824D-44EE-AF34-8D158BC2E084}"/>
              </a:ext>
            </a:extLst>
          </p:cNvPr>
          <p:cNvPicPr>
            <a:picLocks noChangeAspect="1"/>
          </p:cNvPicPr>
          <p:nvPr/>
        </p:nvPicPr>
        <p:blipFill>
          <a:blip r:embed="rId3">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7" name="TextBox 6"/>
          <p:cNvSpPr txBox="1"/>
          <p:nvPr/>
        </p:nvSpPr>
        <p:spPr>
          <a:xfrm>
            <a:off x="5619843" y="4906013"/>
            <a:ext cx="1017633" cy="300082"/>
          </a:xfrm>
          <a:prstGeom prst="rect">
            <a:avLst/>
          </a:prstGeom>
          <a:noFill/>
        </p:spPr>
        <p:txBody>
          <a:bodyPr wrap="square" rtlCol="0">
            <a:spAutoFit/>
          </a:bodyPr>
          <a:lstStyle/>
          <a:p>
            <a:pPr algn="ctr"/>
            <a:r>
              <a:rPr lang="en-US" sz="1350" dirty="0"/>
              <a:t>Limit WIP</a:t>
            </a:r>
          </a:p>
        </p:txBody>
      </p:sp>
      <p:cxnSp>
        <p:nvCxnSpPr>
          <p:cNvPr id="13" name="Straight Arrow Connector 12"/>
          <p:cNvCxnSpPr>
            <a:stCxn id="7" idx="0"/>
          </p:cNvCxnSpPr>
          <p:nvPr/>
        </p:nvCxnSpPr>
        <p:spPr>
          <a:xfrm flipV="1">
            <a:off x="6128660" y="4246281"/>
            <a:ext cx="0" cy="659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18505329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8" name="Content Placeholder 4">
            <a:extLst>
              <a:ext uri="{FF2B5EF4-FFF2-40B4-BE49-F238E27FC236}">
                <a16:creationId xmlns:a16="http://schemas.microsoft.com/office/drawing/2014/main" id="{46C2BDC3-824D-44EE-AF34-8D158BC2E084}"/>
              </a:ext>
            </a:extLst>
          </p:cNvPr>
          <p:cNvPicPr>
            <a:picLocks noChangeAspect="1"/>
          </p:cNvPicPr>
          <p:nvPr/>
        </p:nvPicPr>
        <p:blipFill>
          <a:blip r:embed="rId3">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7" name="TextBox 6"/>
          <p:cNvSpPr txBox="1"/>
          <p:nvPr/>
        </p:nvSpPr>
        <p:spPr>
          <a:xfrm>
            <a:off x="5619843" y="4906013"/>
            <a:ext cx="1017633" cy="300082"/>
          </a:xfrm>
          <a:prstGeom prst="rect">
            <a:avLst/>
          </a:prstGeom>
          <a:noFill/>
        </p:spPr>
        <p:txBody>
          <a:bodyPr wrap="square" rtlCol="0">
            <a:spAutoFit/>
          </a:bodyPr>
          <a:lstStyle/>
          <a:p>
            <a:pPr algn="ctr"/>
            <a:r>
              <a:rPr lang="en-US" sz="1350" dirty="0"/>
              <a:t>Limit WIP</a:t>
            </a:r>
          </a:p>
        </p:txBody>
      </p:sp>
      <p:cxnSp>
        <p:nvCxnSpPr>
          <p:cNvPr id="13" name="Straight Arrow Connector 12"/>
          <p:cNvCxnSpPr>
            <a:stCxn id="7" idx="0"/>
          </p:cNvCxnSpPr>
          <p:nvPr/>
        </p:nvCxnSpPr>
        <p:spPr>
          <a:xfrm flipV="1">
            <a:off x="6128660" y="4246281"/>
            <a:ext cx="0" cy="659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67569" y="4865809"/>
            <a:ext cx="1017633" cy="300082"/>
          </a:xfrm>
          <a:prstGeom prst="rect">
            <a:avLst/>
          </a:prstGeom>
          <a:noFill/>
        </p:spPr>
        <p:txBody>
          <a:bodyPr wrap="square" rtlCol="0">
            <a:spAutoFit/>
          </a:bodyPr>
          <a:lstStyle/>
          <a:p>
            <a:pPr algn="ctr"/>
            <a:r>
              <a:rPr lang="en-US" sz="1350" dirty="0"/>
              <a:t>Bottleneck</a:t>
            </a:r>
          </a:p>
        </p:txBody>
      </p:sp>
      <p:cxnSp>
        <p:nvCxnSpPr>
          <p:cNvPr id="34" name="Straight Arrow Connector 33"/>
          <p:cNvCxnSpPr>
            <a:stCxn id="30" idx="0"/>
          </p:cNvCxnSpPr>
          <p:nvPr/>
        </p:nvCxnSpPr>
        <p:spPr>
          <a:xfrm flipH="1" flipV="1">
            <a:off x="6337981" y="4457832"/>
            <a:ext cx="738405" cy="4079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697505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82534-93F1-4787-B3AD-2EAE945BAB2B}"/>
              </a:ext>
            </a:extLst>
          </p:cNvPr>
          <p:cNvSpPr>
            <a:spLocks noGrp="1"/>
          </p:cNvSpPr>
          <p:nvPr>
            <p:ph type="title"/>
          </p:nvPr>
        </p:nvSpPr>
        <p:spPr>
          <a:xfrm>
            <a:off x="85265" y="2544261"/>
            <a:ext cx="8640960" cy="696521"/>
          </a:xfrm>
        </p:spPr>
        <p:txBody>
          <a:bodyPr>
            <a:noAutofit/>
          </a:bodyPr>
          <a:lstStyle/>
          <a:p>
            <a:r>
              <a:rPr lang="en-US" sz="5400" dirty="0">
                <a:latin typeface="Arial" panose="020B0604020202020204" pitchFamily="34" charset="0"/>
              </a:rPr>
              <a:t>Why Kanban?</a:t>
            </a:r>
          </a:p>
        </p:txBody>
      </p:sp>
    </p:spTree>
    <p:extLst>
      <p:ext uri="{BB962C8B-B14F-4D97-AF65-F5344CB8AC3E}">
        <p14:creationId xmlns:p14="http://schemas.microsoft.com/office/powerpoint/2010/main" val="26377158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8" name="Content Placeholder 4">
            <a:extLst>
              <a:ext uri="{FF2B5EF4-FFF2-40B4-BE49-F238E27FC236}">
                <a16:creationId xmlns:a16="http://schemas.microsoft.com/office/drawing/2014/main" id="{46C2BDC3-824D-44EE-AF34-8D158BC2E084}"/>
              </a:ext>
            </a:extLst>
          </p:cNvPr>
          <p:cNvPicPr>
            <a:picLocks noChangeAspect="1"/>
          </p:cNvPicPr>
          <p:nvPr/>
        </p:nvPicPr>
        <p:blipFill>
          <a:blip r:embed="rId3">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7" name="TextBox 6"/>
          <p:cNvSpPr txBox="1"/>
          <p:nvPr/>
        </p:nvSpPr>
        <p:spPr>
          <a:xfrm>
            <a:off x="5619843" y="4906013"/>
            <a:ext cx="1017633" cy="300082"/>
          </a:xfrm>
          <a:prstGeom prst="rect">
            <a:avLst/>
          </a:prstGeom>
          <a:noFill/>
        </p:spPr>
        <p:txBody>
          <a:bodyPr wrap="square" rtlCol="0">
            <a:spAutoFit/>
          </a:bodyPr>
          <a:lstStyle/>
          <a:p>
            <a:pPr algn="ctr"/>
            <a:r>
              <a:rPr lang="en-US" sz="1350" dirty="0"/>
              <a:t>Limit WIP</a:t>
            </a:r>
          </a:p>
        </p:txBody>
      </p:sp>
      <p:cxnSp>
        <p:nvCxnSpPr>
          <p:cNvPr id="13" name="Straight Arrow Connector 12"/>
          <p:cNvCxnSpPr>
            <a:stCxn id="7" idx="0"/>
          </p:cNvCxnSpPr>
          <p:nvPr/>
        </p:nvCxnSpPr>
        <p:spPr>
          <a:xfrm flipV="1">
            <a:off x="6128660" y="4246281"/>
            <a:ext cx="0" cy="659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67569" y="4865809"/>
            <a:ext cx="1017633" cy="300082"/>
          </a:xfrm>
          <a:prstGeom prst="rect">
            <a:avLst/>
          </a:prstGeom>
          <a:noFill/>
        </p:spPr>
        <p:txBody>
          <a:bodyPr wrap="square" rtlCol="0">
            <a:spAutoFit/>
          </a:bodyPr>
          <a:lstStyle/>
          <a:p>
            <a:pPr algn="ctr"/>
            <a:r>
              <a:rPr lang="en-US" sz="1350" dirty="0"/>
              <a:t>Bottleneck</a:t>
            </a:r>
          </a:p>
        </p:txBody>
      </p:sp>
      <p:cxnSp>
        <p:nvCxnSpPr>
          <p:cNvPr id="34" name="Straight Arrow Connector 33"/>
          <p:cNvCxnSpPr>
            <a:stCxn id="30" idx="0"/>
          </p:cNvCxnSpPr>
          <p:nvPr/>
        </p:nvCxnSpPr>
        <p:spPr>
          <a:xfrm flipH="1" flipV="1">
            <a:off x="6337981" y="4457832"/>
            <a:ext cx="738405" cy="4079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Right Arrow 35"/>
          <p:cNvSpPr/>
          <p:nvPr/>
        </p:nvSpPr>
        <p:spPr>
          <a:xfrm rot="16200000">
            <a:off x="1011635" y="2534173"/>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Scale</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16800773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7" name="Picture 66"/>
          <p:cNvPicPr>
            <a:picLocks noChangeAspect="1"/>
          </p:cNvPicPr>
          <p:nvPr/>
        </p:nvPicPr>
        <p:blipFill>
          <a:blip r:embed="rId3"/>
          <a:stretch>
            <a:fillRect/>
          </a:stretch>
        </p:blipFill>
        <p:spPr>
          <a:xfrm>
            <a:off x="6652368" y="2927544"/>
            <a:ext cx="1893896" cy="770355"/>
          </a:xfrm>
          <a:prstGeom prst="rect">
            <a:avLst/>
          </a:prstGeom>
        </p:spPr>
      </p:pic>
      <p:pic>
        <p:nvPicPr>
          <p:cNvPr id="68" name="Content Placeholder 4">
            <a:extLst>
              <a:ext uri="{FF2B5EF4-FFF2-40B4-BE49-F238E27FC236}">
                <a16:creationId xmlns:a16="http://schemas.microsoft.com/office/drawing/2014/main" id="{46C2BDC3-824D-44EE-AF34-8D158BC2E084}"/>
              </a:ext>
            </a:extLst>
          </p:cNvPr>
          <p:cNvPicPr>
            <a:picLocks noChangeAspect="1"/>
          </p:cNvPicPr>
          <p:nvPr/>
        </p:nvPicPr>
        <p:blipFill>
          <a:blip r:embed="rId4">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75" name="U-Turn Arrow 74"/>
          <p:cNvSpPr/>
          <p:nvPr/>
        </p:nvSpPr>
        <p:spPr>
          <a:xfrm flipH="1">
            <a:off x="3823402" y="1873826"/>
            <a:ext cx="4537739" cy="848176"/>
          </a:xfrm>
          <a:prstGeom prst="uturnArrow">
            <a:avLst>
              <a:gd name="adj1" fmla="val 15931"/>
              <a:gd name="adj2" fmla="val 25000"/>
              <a:gd name="adj3" fmla="val 25000"/>
              <a:gd name="adj4" fmla="val 43750"/>
              <a:gd name="adj5"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7" name="TextBox 6"/>
          <p:cNvSpPr txBox="1"/>
          <p:nvPr/>
        </p:nvSpPr>
        <p:spPr>
          <a:xfrm>
            <a:off x="5619843" y="4906013"/>
            <a:ext cx="1017633" cy="300082"/>
          </a:xfrm>
          <a:prstGeom prst="rect">
            <a:avLst/>
          </a:prstGeom>
          <a:noFill/>
        </p:spPr>
        <p:txBody>
          <a:bodyPr wrap="square" rtlCol="0">
            <a:spAutoFit/>
          </a:bodyPr>
          <a:lstStyle/>
          <a:p>
            <a:pPr algn="ctr"/>
            <a:r>
              <a:rPr lang="en-US" sz="1350" dirty="0"/>
              <a:t>Limit WIP</a:t>
            </a:r>
          </a:p>
        </p:txBody>
      </p:sp>
      <p:cxnSp>
        <p:nvCxnSpPr>
          <p:cNvPr id="13" name="Straight Arrow Connector 12"/>
          <p:cNvCxnSpPr>
            <a:stCxn id="7" idx="0"/>
          </p:cNvCxnSpPr>
          <p:nvPr/>
        </p:nvCxnSpPr>
        <p:spPr>
          <a:xfrm flipV="1">
            <a:off x="6128660" y="4246281"/>
            <a:ext cx="0" cy="659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67569" y="4865809"/>
            <a:ext cx="1017633" cy="300082"/>
          </a:xfrm>
          <a:prstGeom prst="rect">
            <a:avLst/>
          </a:prstGeom>
          <a:noFill/>
        </p:spPr>
        <p:txBody>
          <a:bodyPr wrap="square" rtlCol="0">
            <a:spAutoFit/>
          </a:bodyPr>
          <a:lstStyle/>
          <a:p>
            <a:pPr algn="ctr"/>
            <a:r>
              <a:rPr lang="en-US" sz="1350" dirty="0"/>
              <a:t>Bottleneck</a:t>
            </a:r>
          </a:p>
        </p:txBody>
      </p:sp>
      <p:cxnSp>
        <p:nvCxnSpPr>
          <p:cNvPr id="34" name="Straight Arrow Connector 33"/>
          <p:cNvCxnSpPr>
            <a:stCxn id="30" idx="0"/>
          </p:cNvCxnSpPr>
          <p:nvPr/>
        </p:nvCxnSpPr>
        <p:spPr>
          <a:xfrm flipH="1" flipV="1">
            <a:off x="6337981" y="4457832"/>
            <a:ext cx="738405" cy="4079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343582" y="1596827"/>
            <a:ext cx="4202682" cy="300082"/>
          </a:xfrm>
          <a:prstGeom prst="rect">
            <a:avLst/>
          </a:prstGeom>
          <a:noFill/>
        </p:spPr>
        <p:txBody>
          <a:bodyPr wrap="square" rtlCol="0">
            <a:spAutoFit/>
          </a:bodyPr>
          <a:lstStyle/>
          <a:p>
            <a:r>
              <a:rPr lang="en-US" sz="1350" dirty="0"/>
              <a:t>Incremental process improvement through measurement</a:t>
            </a:r>
          </a:p>
        </p:txBody>
      </p:sp>
      <p:sp>
        <p:nvSpPr>
          <p:cNvPr id="36" name="Right Arrow 35"/>
          <p:cNvSpPr/>
          <p:nvPr/>
        </p:nvSpPr>
        <p:spPr>
          <a:xfrm rot="16200000">
            <a:off x="1011635" y="2534173"/>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Scale</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30184136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7" name="Picture 66"/>
          <p:cNvPicPr>
            <a:picLocks noChangeAspect="1"/>
          </p:cNvPicPr>
          <p:nvPr/>
        </p:nvPicPr>
        <p:blipFill>
          <a:blip r:embed="rId3"/>
          <a:stretch>
            <a:fillRect/>
          </a:stretch>
        </p:blipFill>
        <p:spPr>
          <a:xfrm>
            <a:off x="6652368" y="2927544"/>
            <a:ext cx="1893896" cy="770355"/>
          </a:xfrm>
          <a:prstGeom prst="rect">
            <a:avLst/>
          </a:prstGeom>
        </p:spPr>
      </p:pic>
      <p:pic>
        <p:nvPicPr>
          <p:cNvPr id="68" name="Content Placeholder 4">
            <a:extLst>
              <a:ext uri="{FF2B5EF4-FFF2-40B4-BE49-F238E27FC236}">
                <a16:creationId xmlns:a16="http://schemas.microsoft.com/office/drawing/2014/main" id="{46C2BDC3-824D-44EE-AF34-8D158BC2E084}"/>
              </a:ext>
            </a:extLst>
          </p:cNvPr>
          <p:cNvPicPr>
            <a:picLocks noChangeAspect="1"/>
          </p:cNvPicPr>
          <p:nvPr/>
        </p:nvPicPr>
        <p:blipFill>
          <a:blip r:embed="rId4">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72" name="Bent Arrow 71"/>
          <p:cNvSpPr/>
          <p:nvPr/>
        </p:nvSpPr>
        <p:spPr>
          <a:xfrm rot="16200000">
            <a:off x="3668118" y="1290304"/>
            <a:ext cx="1782023" cy="6165285"/>
          </a:xfrm>
          <a:prstGeom prst="bentArrow">
            <a:avLst>
              <a:gd name="adj1" fmla="val 6674"/>
              <a:gd name="adj2" fmla="val 7025"/>
              <a:gd name="adj3" fmla="val 18891"/>
              <a:gd name="adj4" fmla="val 413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75" name="U-Turn Arrow 74"/>
          <p:cNvSpPr/>
          <p:nvPr/>
        </p:nvSpPr>
        <p:spPr>
          <a:xfrm flipH="1">
            <a:off x="3823402" y="1873826"/>
            <a:ext cx="4537739" cy="848176"/>
          </a:xfrm>
          <a:prstGeom prst="uturnArrow">
            <a:avLst>
              <a:gd name="adj1" fmla="val 15931"/>
              <a:gd name="adj2" fmla="val 25000"/>
              <a:gd name="adj3" fmla="val 25000"/>
              <a:gd name="adj4" fmla="val 43750"/>
              <a:gd name="adj5"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7" name="TextBox 6"/>
          <p:cNvSpPr txBox="1"/>
          <p:nvPr/>
        </p:nvSpPr>
        <p:spPr>
          <a:xfrm>
            <a:off x="5619843" y="4906013"/>
            <a:ext cx="1017633" cy="300082"/>
          </a:xfrm>
          <a:prstGeom prst="rect">
            <a:avLst/>
          </a:prstGeom>
          <a:noFill/>
        </p:spPr>
        <p:txBody>
          <a:bodyPr wrap="square" rtlCol="0">
            <a:spAutoFit/>
          </a:bodyPr>
          <a:lstStyle/>
          <a:p>
            <a:pPr algn="ctr"/>
            <a:r>
              <a:rPr lang="en-US" sz="1350" dirty="0"/>
              <a:t>Limit WIP</a:t>
            </a:r>
          </a:p>
        </p:txBody>
      </p:sp>
      <p:cxnSp>
        <p:nvCxnSpPr>
          <p:cNvPr id="13" name="Straight Arrow Connector 12"/>
          <p:cNvCxnSpPr>
            <a:stCxn id="7" idx="0"/>
          </p:cNvCxnSpPr>
          <p:nvPr/>
        </p:nvCxnSpPr>
        <p:spPr>
          <a:xfrm flipV="1">
            <a:off x="6128660" y="4246281"/>
            <a:ext cx="0" cy="659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67569" y="4865809"/>
            <a:ext cx="1017633" cy="300082"/>
          </a:xfrm>
          <a:prstGeom prst="rect">
            <a:avLst/>
          </a:prstGeom>
          <a:noFill/>
        </p:spPr>
        <p:txBody>
          <a:bodyPr wrap="square" rtlCol="0">
            <a:spAutoFit/>
          </a:bodyPr>
          <a:lstStyle/>
          <a:p>
            <a:pPr algn="ctr"/>
            <a:r>
              <a:rPr lang="en-US" sz="1350" dirty="0"/>
              <a:t>Bottleneck</a:t>
            </a:r>
          </a:p>
        </p:txBody>
      </p:sp>
      <p:cxnSp>
        <p:nvCxnSpPr>
          <p:cNvPr id="34" name="Straight Arrow Connector 33"/>
          <p:cNvCxnSpPr>
            <a:stCxn id="30" idx="0"/>
          </p:cNvCxnSpPr>
          <p:nvPr/>
        </p:nvCxnSpPr>
        <p:spPr>
          <a:xfrm flipH="1" flipV="1">
            <a:off x="6337981" y="4457832"/>
            <a:ext cx="738405" cy="4079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343582" y="1596827"/>
            <a:ext cx="4202682" cy="300082"/>
          </a:xfrm>
          <a:prstGeom prst="rect">
            <a:avLst/>
          </a:prstGeom>
          <a:noFill/>
        </p:spPr>
        <p:txBody>
          <a:bodyPr wrap="square" rtlCol="0">
            <a:spAutoFit/>
          </a:bodyPr>
          <a:lstStyle/>
          <a:p>
            <a:r>
              <a:rPr lang="en-US" sz="1350" dirty="0"/>
              <a:t>Incremental process improvement through measurement</a:t>
            </a:r>
          </a:p>
        </p:txBody>
      </p:sp>
      <p:sp>
        <p:nvSpPr>
          <p:cNvPr id="35" name="TextBox 34"/>
          <p:cNvSpPr txBox="1"/>
          <p:nvPr/>
        </p:nvSpPr>
        <p:spPr>
          <a:xfrm>
            <a:off x="1865310" y="5260927"/>
            <a:ext cx="4202682" cy="300082"/>
          </a:xfrm>
          <a:prstGeom prst="rect">
            <a:avLst/>
          </a:prstGeom>
          <a:noFill/>
        </p:spPr>
        <p:txBody>
          <a:bodyPr wrap="square" rtlCol="0">
            <a:spAutoFit/>
          </a:bodyPr>
          <a:lstStyle/>
          <a:p>
            <a:r>
              <a:rPr lang="en-US" sz="1350" dirty="0"/>
              <a:t>Double loop learning</a:t>
            </a:r>
          </a:p>
        </p:txBody>
      </p:sp>
      <p:sp>
        <p:nvSpPr>
          <p:cNvPr id="36" name="Right Arrow 35"/>
          <p:cNvSpPr/>
          <p:nvPr/>
        </p:nvSpPr>
        <p:spPr>
          <a:xfrm rot="16200000">
            <a:off x="1011635" y="2534173"/>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Scale</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12233028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82534-93F1-4787-B3AD-2EAE945BAB2B}"/>
              </a:ext>
            </a:extLst>
          </p:cNvPr>
          <p:cNvSpPr>
            <a:spLocks noGrp="1"/>
          </p:cNvSpPr>
          <p:nvPr>
            <p:ph type="title"/>
          </p:nvPr>
        </p:nvSpPr>
        <p:spPr>
          <a:xfrm>
            <a:off x="105143" y="1252174"/>
            <a:ext cx="8640960" cy="696521"/>
          </a:xfrm>
        </p:spPr>
        <p:txBody>
          <a:bodyPr>
            <a:noAutofit/>
          </a:bodyPr>
          <a:lstStyle/>
          <a:p>
            <a:r>
              <a:rPr lang="en-US" sz="5400" dirty="0"/>
              <a:t>Kanban Maturity Model</a:t>
            </a:r>
          </a:p>
        </p:txBody>
      </p:sp>
      <p:pic>
        <p:nvPicPr>
          <p:cNvPr id="3" name="Content Placeholder 2" descr="http://www.kanbanmaturitymodel.com/wp-content/uploads/2018/03/bookweb.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8603" y="2057401"/>
            <a:ext cx="4266794" cy="3394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8846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55929" y="2720121"/>
            <a:ext cx="3845122" cy="2354491"/>
          </a:xfrm>
          <a:prstGeom prst="rect">
            <a:avLst/>
          </a:prstGeom>
        </p:spPr>
        <p:txBody>
          <a:bodyPr wrap="square">
            <a:spAutoFit/>
          </a:bodyPr>
          <a:lstStyle/>
          <a:p>
            <a:pPr lvl="0"/>
            <a:r>
              <a:rPr lang="en-US" sz="2100" b="1" dirty="0">
                <a:latin typeface="Arial" panose="020B0604020202020204" pitchFamily="34" charset="0"/>
              </a:rPr>
              <a:t>The Kanban Maturity Model (KMM) maps ~150 specific Kanban practices to </a:t>
            </a:r>
            <a:r>
              <a:rPr lang="en-US" sz="2100" b="1" dirty="0">
                <a:solidFill>
                  <a:srgbClr val="FF0000"/>
                </a:solidFill>
                <a:latin typeface="Arial" panose="020B0604020202020204" pitchFamily="34" charset="0"/>
              </a:rPr>
              <a:t>observable business outcomes</a:t>
            </a:r>
            <a:r>
              <a:rPr lang="en-US" sz="2100" b="1" dirty="0">
                <a:latin typeface="Arial" panose="020B0604020202020204" pitchFamily="34" charset="0"/>
              </a:rPr>
              <a:t> using seven levels of organizational maturity</a:t>
            </a:r>
            <a:endParaRPr lang="en-US" sz="21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792" y="2557988"/>
            <a:ext cx="3660552" cy="3253265"/>
          </a:xfrm>
          <a:prstGeom prst="rect">
            <a:avLst/>
          </a:prstGeom>
        </p:spPr>
      </p:pic>
      <p:sp>
        <p:nvSpPr>
          <p:cNvPr id="4" name="Title 1">
            <a:extLst>
              <a:ext uri="{FF2B5EF4-FFF2-40B4-BE49-F238E27FC236}">
                <a16:creationId xmlns:a16="http://schemas.microsoft.com/office/drawing/2014/main" id="{0CC82534-93F1-4787-B3AD-2EAE945BAB2B}"/>
              </a:ext>
            </a:extLst>
          </p:cNvPr>
          <p:cNvSpPr>
            <a:spLocks noGrp="1"/>
          </p:cNvSpPr>
          <p:nvPr>
            <p:ph type="title"/>
          </p:nvPr>
        </p:nvSpPr>
        <p:spPr>
          <a:xfrm>
            <a:off x="1221857" y="1796382"/>
            <a:ext cx="6480720" cy="522391"/>
          </a:xfrm>
        </p:spPr>
        <p:txBody>
          <a:bodyPr>
            <a:noAutofit/>
          </a:bodyPr>
          <a:lstStyle/>
          <a:p>
            <a:r>
              <a:rPr lang="en-US" sz="4050" dirty="0"/>
              <a:t>Kanban Maturity Model</a:t>
            </a:r>
          </a:p>
        </p:txBody>
      </p:sp>
    </p:spTree>
    <p:extLst>
      <p:ext uri="{BB962C8B-B14F-4D97-AF65-F5344CB8AC3E}">
        <p14:creationId xmlns:p14="http://schemas.microsoft.com/office/powerpoint/2010/main" val="18981111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792" y="2557988"/>
            <a:ext cx="3660552" cy="3253265"/>
          </a:xfrm>
          <a:prstGeom prst="rect">
            <a:avLst/>
          </a:prstGeom>
        </p:spPr>
      </p:pic>
      <p:sp>
        <p:nvSpPr>
          <p:cNvPr id="5" name="Rectangle 4"/>
          <p:cNvSpPr/>
          <p:nvPr/>
        </p:nvSpPr>
        <p:spPr>
          <a:xfrm>
            <a:off x="4630938" y="2720121"/>
            <a:ext cx="3589639" cy="3000821"/>
          </a:xfrm>
          <a:prstGeom prst="rect">
            <a:avLst/>
          </a:prstGeom>
        </p:spPr>
        <p:txBody>
          <a:bodyPr wrap="square">
            <a:spAutoFit/>
          </a:bodyPr>
          <a:lstStyle/>
          <a:p>
            <a:pPr lvl="0"/>
            <a:r>
              <a:rPr lang="en-US" sz="2100" b="1" dirty="0">
                <a:latin typeface="Arial" panose="020B0604020202020204" pitchFamily="34" charset="0"/>
              </a:rPr>
              <a:t>KMM helps eliminate the two failure modes in Kanban and Agile implementations: overreaching causing an aborted start; false summit plateaus and failure to realize full benefit.</a:t>
            </a:r>
          </a:p>
        </p:txBody>
      </p:sp>
      <p:sp>
        <p:nvSpPr>
          <p:cNvPr id="6" name="Curved Left Arrow 5"/>
          <p:cNvSpPr/>
          <p:nvPr/>
        </p:nvSpPr>
        <p:spPr>
          <a:xfrm>
            <a:off x="3437425" y="2914650"/>
            <a:ext cx="415437" cy="138062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solidFill>
            </a:endParaRPr>
          </a:p>
        </p:txBody>
      </p:sp>
      <p:sp>
        <p:nvSpPr>
          <p:cNvPr id="7" name="Left-Right Arrow 6"/>
          <p:cNvSpPr/>
          <p:nvPr/>
        </p:nvSpPr>
        <p:spPr>
          <a:xfrm>
            <a:off x="1750865" y="3336225"/>
            <a:ext cx="1153991" cy="6525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8" name="Title 1">
            <a:extLst>
              <a:ext uri="{FF2B5EF4-FFF2-40B4-BE49-F238E27FC236}">
                <a16:creationId xmlns:a16="http://schemas.microsoft.com/office/drawing/2014/main" id="{0CC82534-93F1-4787-B3AD-2EAE945BAB2B}"/>
              </a:ext>
            </a:extLst>
          </p:cNvPr>
          <p:cNvSpPr>
            <a:spLocks noGrp="1"/>
          </p:cNvSpPr>
          <p:nvPr>
            <p:ph type="title"/>
          </p:nvPr>
        </p:nvSpPr>
        <p:spPr>
          <a:xfrm>
            <a:off x="1221857" y="1796382"/>
            <a:ext cx="6480720" cy="522391"/>
          </a:xfrm>
        </p:spPr>
        <p:txBody>
          <a:bodyPr>
            <a:noAutofit/>
          </a:bodyPr>
          <a:lstStyle/>
          <a:p>
            <a:r>
              <a:rPr lang="en-US" sz="4050" dirty="0"/>
              <a:t>Kanban Maturity Model</a:t>
            </a:r>
          </a:p>
        </p:txBody>
      </p:sp>
    </p:spTree>
    <p:extLst>
      <p:ext uri="{BB962C8B-B14F-4D97-AF65-F5344CB8AC3E}">
        <p14:creationId xmlns:p14="http://schemas.microsoft.com/office/powerpoint/2010/main" val="26776097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82534-93F1-4787-B3AD-2EAE945BAB2B}"/>
              </a:ext>
            </a:extLst>
          </p:cNvPr>
          <p:cNvSpPr>
            <a:spLocks noGrp="1"/>
          </p:cNvSpPr>
          <p:nvPr>
            <p:ph type="title"/>
          </p:nvPr>
        </p:nvSpPr>
        <p:spPr>
          <a:xfrm>
            <a:off x="85265" y="2544261"/>
            <a:ext cx="8640960" cy="696521"/>
          </a:xfrm>
        </p:spPr>
        <p:txBody>
          <a:bodyPr>
            <a:noAutofit/>
          </a:bodyPr>
          <a:lstStyle/>
          <a:p>
            <a:r>
              <a:rPr lang="en-US" sz="5400" dirty="0"/>
              <a:t>KMM Case Studies</a:t>
            </a:r>
          </a:p>
        </p:txBody>
      </p:sp>
    </p:spTree>
    <p:extLst>
      <p:ext uri="{BB962C8B-B14F-4D97-AF65-F5344CB8AC3E}">
        <p14:creationId xmlns:p14="http://schemas.microsoft.com/office/powerpoint/2010/main" val="18515124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alt text provided for this image">
            <a:extLst>
              <a:ext uri="{FF2B5EF4-FFF2-40B4-BE49-F238E27FC236}">
                <a16:creationId xmlns:a16="http://schemas.microsoft.com/office/drawing/2014/main" id="{15D9876A-8F69-4BA4-91A2-A7F2615578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615" y="2571751"/>
            <a:ext cx="6334771" cy="23610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C5C1FF-60BE-4A95-9233-F6C62479F6BB}"/>
              </a:ext>
            </a:extLst>
          </p:cNvPr>
          <p:cNvSpPr>
            <a:spLocks noGrp="1"/>
          </p:cNvSpPr>
          <p:nvPr>
            <p:ph type="title"/>
          </p:nvPr>
        </p:nvSpPr>
        <p:spPr/>
        <p:txBody>
          <a:bodyPr/>
          <a:lstStyle/>
          <a:p>
            <a:r>
              <a:rPr lang="en-US" dirty="0"/>
              <a:t>Kanban Impact at Accenture Brazil</a:t>
            </a:r>
          </a:p>
        </p:txBody>
      </p:sp>
      <p:sp>
        <p:nvSpPr>
          <p:cNvPr id="3" name="Content Placeholder 2">
            <a:extLst>
              <a:ext uri="{FF2B5EF4-FFF2-40B4-BE49-F238E27FC236}">
                <a16:creationId xmlns:a16="http://schemas.microsoft.com/office/drawing/2014/main" id="{A406D06E-155F-4D77-BAE2-E79DCD6D6B9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9848503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153CF-D182-48BF-9488-644BBBDD8747}"/>
              </a:ext>
            </a:extLst>
          </p:cNvPr>
          <p:cNvSpPr>
            <a:spLocks noGrp="1"/>
          </p:cNvSpPr>
          <p:nvPr>
            <p:ph type="title"/>
          </p:nvPr>
        </p:nvSpPr>
        <p:spPr>
          <a:xfrm>
            <a:off x="4235824" y="910810"/>
            <a:ext cx="4656656" cy="696521"/>
          </a:xfrm>
        </p:spPr>
        <p:txBody>
          <a:bodyPr/>
          <a:lstStyle/>
          <a:p>
            <a:r>
              <a:rPr lang="en-US" dirty="0"/>
              <a:t>BBVA Case Study</a:t>
            </a:r>
          </a:p>
        </p:txBody>
      </p:sp>
      <p:sp>
        <p:nvSpPr>
          <p:cNvPr id="3" name="Content Placeholder 2">
            <a:extLst>
              <a:ext uri="{FF2B5EF4-FFF2-40B4-BE49-F238E27FC236}">
                <a16:creationId xmlns:a16="http://schemas.microsoft.com/office/drawing/2014/main" id="{AA02C53F-2B74-48C0-82B3-8840237BC246}"/>
              </a:ext>
            </a:extLst>
          </p:cNvPr>
          <p:cNvSpPr>
            <a:spLocks noGrp="1"/>
          </p:cNvSpPr>
          <p:nvPr>
            <p:ph idx="1"/>
          </p:nvPr>
        </p:nvSpPr>
        <p:spPr>
          <a:xfrm>
            <a:off x="4235824" y="2057401"/>
            <a:ext cx="4450976" cy="3394472"/>
          </a:xfrm>
        </p:spPr>
        <p:txBody>
          <a:bodyPr/>
          <a:lstStyle/>
          <a:p>
            <a:pPr marL="0" indent="0">
              <a:buNone/>
            </a:pPr>
            <a:r>
              <a:rPr lang="en-US" b="1" i="1" dirty="0"/>
              <a:t>At BBVA we seek to improve continuously, focused on our values: “Customer first,” “Think big,” and “We are a team.” Therefore, we decided to look at how KMM could help us achieve our goal. After a few months, we have proof that it gives us valid guidance on how to improve our level of customer service. </a:t>
            </a:r>
          </a:p>
          <a:p>
            <a:pPr marL="0" indent="0">
              <a:buNone/>
            </a:pPr>
            <a:r>
              <a:rPr lang="en-US" dirty="0"/>
              <a:t>—Juan José Gil Bilbao</a:t>
            </a:r>
          </a:p>
        </p:txBody>
      </p:sp>
      <p:pic>
        <p:nvPicPr>
          <p:cNvPr id="5" name="Picture 4">
            <a:extLst>
              <a:ext uri="{FF2B5EF4-FFF2-40B4-BE49-F238E27FC236}">
                <a16:creationId xmlns:a16="http://schemas.microsoft.com/office/drawing/2014/main" id="{0C5EAF2F-0C5F-4D3A-B66C-52FDF8609B6C}"/>
              </a:ext>
            </a:extLst>
          </p:cNvPr>
          <p:cNvPicPr>
            <a:picLocks noChangeAspect="1"/>
          </p:cNvPicPr>
          <p:nvPr/>
        </p:nvPicPr>
        <p:blipFill>
          <a:blip r:embed="rId2"/>
          <a:stretch>
            <a:fillRect/>
          </a:stretch>
        </p:blipFill>
        <p:spPr>
          <a:xfrm>
            <a:off x="0" y="857250"/>
            <a:ext cx="3918307" cy="5143500"/>
          </a:xfrm>
          <a:prstGeom prst="rect">
            <a:avLst/>
          </a:prstGeom>
        </p:spPr>
      </p:pic>
    </p:spTree>
    <p:extLst>
      <p:ext uri="{BB962C8B-B14F-4D97-AF65-F5344CB8AC3E}">
        <p14:creationId xmlns:p14="http://schemas.microsoft.com/office/powerpoint/2010/main" val="21576631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Maturity Model at BBVA</a:t>
            </a:r>
          </a:p>
        </p:txBody>
      </p:sp>
      <p:sp>
        <p:nvSpPr>
          <p:cNvPr id="3" name="Content Placeholder 2"/>
          <p:cNvSpPr>
            <a:spLocks noGrp="1"/>
          </p:cNvSpPr>
          <p:nvPr>
            <p:ph idx="1"/>
          </p:nvPr>
        </p:nvSpPr>
        <p:spPr/>
        <p:txBody>
          <a:bodyPr/>
          <a:lstStyle/>
          <a:p>
            <a:pPr marL="0" indent="0">
              <a:buNone/>
            </a:pPr>
            <a:r>
              <a:rPr lang="en-US" b="1" i="1" dirty="0"/>
              <a:t>“We developed the capability to manage based on data, not on perceptions. This helps us to foresee future needs and resolve blockages due to dependencies on other teams in a fast and simple manner.”</a:t>
            </a:r>
            <a:endParaRPr lang="en-US" dirty="0"/>
          </a:p>
          <a:p>
            <a:pPr marL="0" indent="0">
              <a:buNone/>
            </a:pPr>
            <a:r>
              <a:rPr lang="en-US" b="1" i="1" dirty="0"/>
              <a:t>—</a:t>
            </a:r>
            <a:r>
              <a:rPr lang="en-US" b="1" i="1" dirty="0" err="1"/>
              <a:t>Nagore</a:t>
            </a:r>
            <a:r>
              <a:rPr lang="en-US" b="1" i="1" dirty="0"/>
              <a:t> Bilbao, Core Data Program Manager</a:t>
            </a:r>
            <a:endParaRPr lang="en-US" dirty="0"/>
          </a:p>
          <a:p>
            <a:pPr marL="0" indent="0">
              <a:buNone/>
            </a:pPr>
            <a:endParaRPr lang="en-US" dirty="0"/>
          </a:p>
        </p:txBody>
      </p:sp>
    </p:spTree>
    <p:extLst>
      <p:ext uri="{BB962C8B-B14F-4D97-AF65-F5344CB8AC3E}">
        <p14:creationId xmlns:p14="http://schemas.microsoft.com/office/powerpoint/2010/main" val="230256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2019 Scrum Master Trends (Scrum.org)</a:t>
            </a: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1264813" y="2081894"/>
            <a:ext cx="6553038" cy="3086100"/>
          </a:xfrm>
          <a:prstGeom prst="rect">
            <a:avLst/>
          </a:prstGeom>
        </p:spPr>
      </p:pic>
      <p:sp>
        <p:nvSpPr>
          <p:cNvPr id="3" name="Oval 2">
            <a:extLst>
              <a:ext uri="{FF2B5EF4-FFF2-40B4-BE49-F238E27FC236}">
                <a16:creationId xmlns:a16="http://schemas.microsoft.com/office/drawing/2014/main" id="{22C6369C-53EA-4510-B75E-E90DD84A76EB}"/>
              </a:ext>
            </a:extLst>
          </p:cNvPr>
          <p:cNvSpPr/>
          <p:nvPr/>
        </p:nvSpPr>
        <p:spPr>
          <a:xfrm>
            <a:off x="3641270" y="2804433"/>
            <a:ext cx="1334861" cy="58782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0849229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Maturity Model at BBVA</a:t>
            </a:r>
          </a:p>
        </p:txBody>
      </p:sp>
      <p:sp>
        <p:nvSpPr>
          <p:cNvPr id="3" name="Content Placeholder 2"/>
          <p:cNvSpPr>
            <a:spLocks noGrp="1"/>
          </p:cNvSpPr>
          <p:nvPr>
            <p:ph idx="1"/>
          </p:nvPr>
        </p:nvSpPr>
        <p:spPr/>
        <p:txBody>
          <a:bodyPr/>
          <a:lstStyle/>
          <a:p>
            <a:r>
              <a:rPr lang="en-US" dirty="0"/>
              <a:t>In only one year, two programs have evolved from team-focused management to service-oriented entities with deep understanding of their real capability and the types of services they are delivering to their customers. </a:t>
            </a:r>
          </a:p>
          <a:p>
            <a:r>
              <a:rPr lang="en-US" dirty="0"/>
              <a:t>Three more programs have evolved from team-focused to flow-oriented management. The approach taken using the Kanban Maturity Model has proven to be repeatable.</a:t>
            </a:r>
          </a:p>
        </p:txBody>
      </p:sp>
    </p:spTree>
    <p:extLst>
      <p:ext uri="{BB962C8B-B14F-4D97-AF65-F5344CB8AC3E}">
        <p14:creationId xmlns:p14="http://schemas.microsoft.com/office/powerpoint/2010/main" val="31920886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153CF-D182-48BF-9488-644BBBDD8747}"/>
              </a:ext>
            </a:extLst>
          </p:cNvPr>
          <p:cNvSpPr>
            <a:spLocks noGrp="1"/>
          </p:cNvSpPr>
          <p:nvPr>
            <p:ph type="title"/>
          </p:nvPr>
        </p:nvSpPr>
        <p:spPr>
          <a:xfrm>
            <a:off x="4235824" y="910810"/>
            <a:ext cx="4656656" cy="696521"/>
          </a:xfrm>
        </p:spPr>
        <p:txBody>
          <a:bodyPr/>
          <a:lstStyle/>
          <a:p>
            <a:r>
              <a:rPr lang="en-US" dirty="0"/>
              <a:t>Vanguard Case Study</a:t>
            </a:r>
          </a:p>
        </p:txBody>
      </p:sp>
      <p:sp>
        <p:nvSpPr>
          <p:cNvPr id="3" name="Content Placeholder 2">
            <a:extLst>
              <a:ext uri="{FF2B5EF4-FFF2-40B4-BE49-F238E27FC236}">
                <a16:creationId xmlns:a16="http://schemas.microsoft.com/office/drawing/2014/main" id="{AA02C53F-2B74-48C0-82B3-8840237BC246}"/>
              </a:ext>
            </a:extLst>
          </p:cNvPr>
          <p:cNvSpPr>
            <a:spLocks noGrp="1"/>
          </p:cNvSpPr>
          <p:nvPr>
            <p:ph idx="1"/>
          </p:nvPr>
        </p:nvSpPr>
        <p:spPr>
          <a:xfrm>
            <a:off x="4235824" y="2057401"/>
            <a:ext cx="4450976" cy="3394472"/>
          </a:xfrm>
        </p:spPr>
        <p:txBody>
          <a:bodyPr>
            <a:normAutofit fontScale="92500"/>
          </a:bodyPr>
          <a:lstStyle/>
          <a:p>
            <a:pPr marL="0" indent="0">
              <a:buNone/>
            </a:pPr>
            <a:r>
              <a:rPr lang="en-US" b="1" i="1" dirty="0"/>
              <a:t>“Kanban helped Vanguard FinTech operate in a lean model and accelerate delivered value more so than with using just Scrum or traditional project management methods. Our teams are now starting less work before WIP is finished and the productivity and morale of each team has increased."</a:t>
            </a:r>
            <a:r>
              <a:rPr lang="en-US" b="1" dirty="0"/>
              <a:t> </a:t>
            </a:r>
          </a:p>
          <a:p>
            <a:pPr marL="0" indent="0">
              <a:buNone/>
            </a:pPr>
            <a:r>
              <a:rPr lang="en-US" b="1" i="1" dirty="0"/>
              <a:t>— Christopher Sicilia, Principal, Head of Technology and Project Management at Vanguard Finance Technology. </a:t>
            </a:r>
          </a:p>
        </p:txBody>
      </p:sp>
      <p:pic>
        <p:nvPicPr>
          <p:cNvPr id="4" name="Picture 3">
            <a:extLst>
              <a:ext uri="{FF2B5EF4-FFF2-40B4-BE49-F238E27FC236}">
                <a16:creationId xmlns:a16="http://schemas.microsoft.com/office/drawing/2014/main" id="{D6FF954C-0BC0-4756-B56B-3B12739C28C2}"/>
              </a:ext>
            </a:extLst>
          </p:cNvPr>
          <p:cNvPicPr>
            <a:picLocks noChangeAspect="1"/>
          </p:cNvPicPr>
          <p:nvPr/>
        </p:nvPicPr>
        <p:blipFill>
          <a:blip r:embed="rId2"/>
          <a:stretch>
            <a:fillRect/>
          </a:stretch>
        </p:blipFill>
        <p:spPr>
          <a:xfrm>
            <a:off x="1" y="849419"/>
            <a:ext cx="3896591" cy="5143500"/>
          </a:xfrm>
          <a:prstGeom prst="rect">
            <a:avLst/>
          </a:prstGeom>
        </p:spPr>
      </p:pic>
    </p:spTree>
    <p:extLst>
      <p:ext uri="{BB962C8B-B14F-4D97-AF65-F5344CB8AC3E}">
        <p14:creationId xmlns:p14="http://schemas.microsoft.com/office/powerpoint/2010/main" val="6802565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Maturity Model at Vanguard</a:t>
            </a:r>
          </a:p>
        </p:txBody>
      </p:sp>
      <p:sp>
        <p:nvSpPr>
          <p:cNvPr id="3" name="Content Placeholder 2"/>
          <p:cNvSpPr>
            <a:spLocks noGrp="1"/>
          </p:cNvSpPr>
          <p:nvPr>
            <p:ph idx="1"/>
          </p:nvPr>
        </p:nvSpPr>
        <p:spPr/>
        <p:txBody>
          <a:bodyPr>
            <a:normAutofit/>
          </a:bodyPr>
          <a:lstStyle/>
          <a:p>
            <a:r>
              <a:rPr lang="en-US" dirty="0"/>
              <a:t>From April 2018 through March 2019, maturity levels were studied to quantify the effects of twelve years of Agile “transformation” and five years of DevOps. A target population of approximately 240 Agile teams was sampled. The sample set grew to approximately 10 percent of the total population, with good distribution across the enterprise. </a:t>
            </a:r>
          </a:p>
          <a:p>
            <a:r>
              <a:rPr lang="en-US" dirty="0"/>
              <a:t>The key result was that, of the twenty-four teams in the sample set, all of which started with Scrum, 40 percent “voted with their feet” and switched or were planning to switch to Kanban. A related result was that the Kanban teams who recovered from “Scrum stall” exhibited flow metrics that outperformed all but one of the very best Scrum teams!</a:t>
            </a:r>
          </a:p>
          <a:p>
            <a:r>
              <a:rPr lang="en-US" dirty="0"/>
              <a:t>Teams are asking for Kanban coaching in four out of five new requests. </a:t>
            </a:r>
          </a:p>
        </p:txBody>
      </p:sp>
    </p:spTree>
    <p:extLst>
      <p:ext uri="{BB962C8B-B14F-4D97-AF65-F5344CB8AC3E}">
        <p14:creationId xmlns:p14="http://schemas.microsoft.com/office/powerpoint/2010/main" val="23476244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Maturity Model at Vanguard</a:t>
            </a:r>
          </a:p>
        </p:txBody>
      </p:sp>
      <p:sp>
        <p:nvSpPr>
          <p:cNvPr id="3" name="Content Placeholder 2"/>
          <p:cNvSpPr>
            <a:spLocks noGrp="1"/>
          </p:cNvSpPr>
          <p:nvPr>
            <p:ph idx="1"/>
          </p:nvPr>
        </p:nvSpPr>
        <p:spPr/>
        <p:txBody>
          <a:bodyPr>
            <a:normAutofit/>
          </a:bodyPr>
          <a:lstStyle/>
          <a:p>
            <a:pPr>
              <a:lnSpc>
                <a:spcPct val="90000"/>
              </a:lnSpc>
            </a:pPr>
            <a:r>
              <a:rPr lang="en-US" sz="1950" dirty="0"/>
              <a:t>For “Fast Flow,” Kanban has a richer, simpler, and more effective set of metrics and forecasting tools. </a:t>
            </a:r>
          </a:p>
          <a:p>
            <a:pPr>
              <a:lnSpc>
                <a:spcPct val="90000"/>
              </a:lnSpc>
            </a:pPr>
            <a:r>
              <a:rPr lang="en-US" sz="1950" dirty="0"/>
              <a:t>For “Fast Feedback,” Kanban’s visual orientation encourages end-to-end systems thinking. So, the indispensable upstream flow receives a lot of attention.</a:t>
            </a:r>
          </a:p>
          <a:p>
            <a:pPr>
              <a:lnSpc>
                <a:spcPct val="90000"/>
              </a:lnSpc>
            </a:pPr>
            <a:r>
              <a:rPr lang="en-US" sz="1950" dirty="0"/>
              <a:t>For “Fast Learning,” Vanguard knows it must continue to evolve its nimble digital infrastructure.  Essentially, this is the evolutionary approach of the Kanban Method.</a:t>
            </a:r>
          </a:p>
          <a:p>
            <a:pPr marL="385763" indent="-385763">
              <a:buFont typeface="+mj-lt"/>
              <a:buAutoNum type="arabicPeriod"/>
            </a:pPr>
            <a:endParaRPr lang="en-US" dirty="0"/>
          </a:p>
        </p:txBody>
      </p:sp>
    </p:spTree>
    <p:extLst>
      <p:ext uri="{BB962C8B-B14F-4D97-AF65-F5344CB8AC3E}">
        <p14:creationId xmlns:p14="http://schemas.microsoft.com/office/powerpoint/2010/main" val="31050380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Maturity Model at Vanguard</a:t>
            </a:r>
          </a:p>
        </p:txBody>
      </p:sp>
      <p:sp>
        <p:nvSpPr>
          <p:cNvPr id="3" name="Content Placeholder 2"/>
          <p:cNvSpPr>
            <a:spLocks noGrp="1"/>
          </p:cNvSpPr>
          <p:nvPr>
            <p:ph idx="1"/>
          </p:nvPr>
        </p:nvSpPr>
        <p:spPr>
          <a:xfrm>
            <a:off x="457200" y="1871663"/>
            <a:ext cx="8229600" cy="3580211"/>
          </a:xfrm>
        </p:spPr>
        <p:txBody>
          <a:bodyPr>
            <a:normAutofit lnSpcReduction="10000"/>
          </a:bodyPr>
          <a:lstStyle/>
          <a:p>
            <a:r>
              <a:rPr lang="en-US" dirty="0"/>
              <a:t>Scrum Stall</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System lead time improved by 78 percent in approximately ninety days! </a:t>
            </a:r>
          </a:p>
        </p:txBody>
      </p:sp>
      <p:pic>
        <p:nvPicPr>
          <p:cNvPr id="6" name="Picture 5"/>
          <p:cNvPicPr>
            <a:picLocks noChangeAspect="1"/>
          </p:cNvPicPr>
          <p:nvPr/>
        </p:nvPicPr>
        <p:blipFill>
          <a:blip r:embed="rId2"/>
          <a:stretch>
            <a:fillRect/>
          </a:stretch>
        </p:blipFill>
        <p:spPr>
          <a:xfrm>
            <a:off x="2269828" y="1739825"/>
            <a:ext cx="5304432" cy="3149750"/>
          </a:xfrm>
          <a:prstGeom prst="rect">
            <a:avLst/>
          </a:prstGeom>
        </p:spPr>
      </p:pic>
    </p:spTree>
    <p:extLst>
      <p:ext uri="{BB962C8B-B14F-4D97-AF65-F5344CB8AC3E}">
        <p14:creationId xmlns:p14="http://schemas.microsoft.com/office/powerpoint/2010/main" val="8557947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Maturity Model at Vanguard</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98593" y="2074197"/>
            <a:ext cx="6738076" cy="3377676"/>
          </a:xfrm>
          <a:prstGeom prst="rect">
            <a:avLst/>
          </a:prstGeom>
        </p:spPr>
      </p:pic>
    </p:spTree>
    <p:extLst>
      <p:ext uri="{BB962C8B-B14F-4D97-AF65-F5344CB8AC3E}">
        <p14:creationId xmlns:p14="http://schemas.microsoft.com/office/powerpoint/2010/main" val="6363991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6DA0ED-34FB-40CF-A804-86FF4FC7FB00}"/>
              </a:ext>
            </a:extLst>
          </p:cNvPr>
          <p:cNvPicPr>
            <a:picLocks noChangeAspect="1"/>
          </p:cNvPicPr>
          <p:nvPr/>
        </p:nvPicPr>
        <p:blipFill>
          <a:blip r:embed="rId2"/>
          <a:stretch>
            <a:fillRect/>
          </a:stretch>
        </p:blipFill>
        <p:spPr>
          <a:xfrm>
            <a:off x="431652" y="3038280"/>
            <a:ext cx="3712242" cy="2690311"/>
          </a:xfrm>
          <a:prstGeom prst="rect">
            <a:avLst/>
          </a:prstGeom>
        </p:spPr>
      </p:pic>
      <p:pic>
        <p:nvPicPr>
          <p:cNvPr id="3" name="Picture 2">
            <a:extLst>
              <a:ext uri="{FF2B5EF4-FFF2-40B4-BE49-F238E27FC236}">
                <a16:creationId xmlns:a16="http://schemas.microsoft.com/office/drawing/2014/main" id="{25565A08-9FFA-457A-8EF5-52F82DFBF6CA}"/>
              </a:ext>
            </a:extLst>
          </p:cNvPr>
          <p:cNvPicPr>
            <a:picLocks noChangeAspect="1"/>
          </p:cNvPicPr>
          <p:nvPr/>
        </p:nvPicPr>
        <p:blipFill>
          <a:blip r:embed="rId3"/>
          <a:stretch>
            <a:fillRect/>
          </a:stretch>
        </p:blipFill>
        <p:spPr>
          <a:xfrm>
            <a:off x="4711495" y="3038280"/>
            <a:ext cx="3667733" cy="2690311"/>
          </a:xfrm>
          <a:prstGeom prst="rect">
            <a:avLst/>
          </a:prstGeom>
        </p:spPr>
      </p:pic>
      <p:sp>
        <p:nvSpPr>
          <p:cNvPr id="4" name="Rectangle 3">
            <a:extLst>
              <a:ext uri="{FF2B5EF4-FFF2-40B4-BE49-F238E27FC236}">
                <a16:creationId xmlns:a16="http://schemas.microsoft.com/office/drawing/2014/main" id="{4F8241DA-E8E1-4E05-BF19-C4804B409E6F}"/>
              </a:ext>
            </a:extLst>
          </p:cNvPr>
          <p:cNvSpPr/>
          <p:nvPr/>
        </p:nvSpPr>
        <p:spPr>
          <a:xfrm>
            <a:off x="382386" y="1653575"/>
            <a:ext cx="8258695" cy="1546577"/>
          </a:xfrm>
          <a:prstGeom prst="rect">
            <a:avLst/>
          </a:prstGeom>
        </p:spPr>
        <p:txBody>
          <a:bodyPr wrap="square">
            <a:spAutoFit/>
          </a:bodyPr>
          <a:lstStyle/>
          <a:p>
            <a:r>
              <a:rPr lang="en-US" sz="1350" dirty="0"/>
              <a:t>“Vistaprint transformed its software development teams to Scrum and Kanban, reducing release cycles from 18 months to 3 weeks. But Marketing had to move faster to match this pace. The bottlenecks seemed to be in Creative (the in-house advertising agency). Could Kanban work for Creative? Yes it could!”</a:t>
            </a:r>
            <a:br>
              <a:rPr lang="en-US" sz="1350" dirty="0"/>
            </a:br>
            <a:endParaRPr lang="en-US" sz="1350" dirty="0"/>
          </a:p>
          <a:p>
            <a:r>
              <a:rPr lang="en-US" sz="1350" dirty="0"/>
              <a:t>“We reduced the lead time for the North American email team from 8 weeks to 9 days. The cycle time dropped from 15 days to 4. Late night and weekend work disappeared. The on-time delivery rate soared and quality did not suffer.”</a:t>
            </a:r>
          </a:p>
        </p:txBody>
      </p:sp>
      <p:pic>
        <p:nvPicPr>
          <p:cNvPr id="1026" name="Picture 2" descr="Image result for vistaprint">
            <a:extLst>
              <a:ext uri="{FF2B5EF4-FFF2-40B4-BE49-F238E27FC236}">
                <a16:creationId xmlns:a16="http://schemas.microsoft.com/office/drawing/2014/main" id="{B3141072-EEAC-42FF-9452-BC7B3D237A8D}"/>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07" y="945508"/>
            <a:ext cx="2500427" cy="639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4196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19525F-F4A1-485B-93B0-7A38B4868DA8}"/>
              </a:ext>
            </a:extLst>
          </p:cNvPr>
          <p:cNvPicPr>
            <a:picLocks noChangeAspect="1"/>
          </p:cNvPicPr>
          <p:nvPr/>
        </p:nvPicPr>
        <p:blipFill>
          <a:blip r:embed="rId2"/>
          <a:stretch>
            <a:fillRect/>
          </a:stretch>
        </p:blipFill>
        <p:spPr>
          <a:xfrm>
            <a:off x="1498637" y="2461607"/>
            <a:ext cx="5729290" cy="3405960"/>
          </a:xfrm>
          <a:prstGeom prst="rect">
            <a:avLst/>
          </a:prstGeom>
        </p:spPr>
      </p:pic>
      <p:sp>
        <p:nvSpPr>
          <p:cNvPr id="3" name="Rectangle 2">
            <a:extLst>
              <a:ext uri="{FF2B5EF4-FFF2-40B4-BE49-F238E27FC236}">
                <a16:creationId xmlns:a16="http://schemas.microsoft.com/office/drawing/2014/main" id="{DABBC8B3-3F66-486A-9977-DF257EEC9054}"/>
              </a:ext>
            </a:extLst>
          </p:cNvPr>
          <p:cNvSpPr/>
          <p:nvPr/>
        </p:nvSpPr>
        <p:spPr>
          <a:xfrm>
            <a:off x="901931" y="1648841"/>
            <a:ext cx="7065818" cy="715581"/>
          </a:xfrm>
          <a:prstGeom prst="rect">
            <a:avLst/>
          </a:prstGeom>
        </p:spPr>
        <p:txBody>
          <a:bodyPr wrap="square">
            <a:spAutoFit/>
          </a:bodyPr>
          <a:lstStyle/>
          <a:p>
            <a:r>
              <a:rPr lang="en-US" sz="1350" dirty="0"/>
              <a:t>“This approach is now being used to spread Kanban to other teams in the agency in both the US and Europe. We demonstrated that Kanban works well outside of software. Now we have traction for an enterprise-wide transformation.”</a:t>
            </a:r>
          </a:p>
        </p:txBody>
      </p:sp>
      <p:pic>
        <p:nvPicPr>
          <p:cNvPr id="5" name="Picture 2" descr="Image result for vistaprint">
            <a:extLst>
              <a:ext uri="{FF2B5EF4-FFF2-40B4-BE49-F238E27FC236}">
                <a16:creationId xmlns:a16="http://schemas.microsoft.com/office/drawing/2014/main" id="{795BE9C7-C98F-4CA7-A740-084632C9F883}"/>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07" y="945508"/>
            <a:ext cx="2500427" cy="639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6206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82534-93F1-4787-B3AD-2EAE945BAB2B}"/>
              </a:ext>
            </a:extLst>
          </p:cNvPr>
          <p:cNvSpPr>
            <a:spLocks noGrp="1"/>
          </p:cNvSpPr>
          <p:nvPr>
            <p:ph type="title"/>
          </p:nvPr>
        </p:nvSpPr>
        <p:spPr>
          <a:xfrm>
            <a:off x="85266" y="2544261"/>
            <a:ext cx="4937756" cy="696521"/>
          </a:xfrm>
        </p:spPr>
        <p:txBody>
          <a:bodyPr>
            <a:noAutofit/>
          </a:bodyPr>
          <a:lstStyle/>
          <a:p>
            <a:r>
              <a:rPr lang="en-US" sz="5400" dirty="0">
                <a:latin typeface="Arial" panose="020B0604020202020204" pitchFamily="34" charset="0"/>
              </a:rPr>
              <a:t>Growing the Kanban Mindset</a:t>
            </a:r>
          </a:p>
        </p:txBody>
      </p:sp>
      <p:pic>
        <p:nvPicPr>
          <p:cNvPr id="3" name="Picture 2" descr="http://www.healthtechnica.com/blogsphere/wp-content/uploads/2010/10/brainm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7337" y="1306116"/>
            <a:ext cx="3662363"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rved Down Arrow 3"/>
          <p:cNvSpPr/>
          <p:nvPr/>
        </p:nvSpPr>
        <p:spPr>
          <a:xfrm flipH="1">
            <a:off x="6494860" y="1750219"/>
            <a:ext cx="1843088" cy="576263"/>
          </a:xfrm>
          <a:prstGeom prst="curved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chemeClr val="tx1"/>
              </a:solidFill>
            </a:endParaRPr>
          </a:p>
        </p:txBody>
      </p:sp>
      <p:sp>
        <p:nvSpPr>
          <p:cNvPr id="5" name="Curved Down Arrow 4"/>
          <p:cNvSpPr/>
          <p:nvPr/>
        </p:nvSpPr>
        <p:spPr>
          <a:xfrm flipV="1">
            <a:off x="6580585" y="2556272"/>
            <a:ext cx="1844278" cy="576263"/>
          </a:xfrm>
          <a:prstGeom prst="curved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chemeClr val="tx1"/>
              </a:solidFill>
            </a:endParaRPr>
          </a:p>
        </p:txBody>
      </p:sp>
      <p:sp>
        <p:nvSpPr>
          <p:cNvPr id="6" name="TextBox 7"/>
          <p:cNvSpPr txBox="1">
            <a:spLocks noChangeArrowheads="1"/>
          </p:cNvSpPr>
          <p:nvPr/>
        </p:nvSpPr>
        <p:spPr bwMode="auto">
          <a:xfrm>
            <a:off x="6687772" y="1922004"/>
            <a:ext cx="195259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2100" dirty="0">
                <a:solidFill>
                  <a:srgbClr val="FFFF00"/>
                </a:solidFill>
              </a:rPr>
              <a:t>Learning and Evolutionary Change</a:t>
            </a:r>
          </a:p>
        </p:txBody>
      </p:sp>
    </p:spTree>
    <p:extLst>
      <p:ext uri="{BB962C8B-B14F-4D97-AF65-F5344CB8AC3E}">
        <p14:creationId xmlns:p14="http://schemas.microsoft.com/office/powerpoint/2010/main" val="363121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30E654-810D-DF4E-8BCD-3F56EB8DD2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3346927"/>
            <a:ext cx="2089928" cy="1405093"/>
          </a:xfrm>
          <a:prstGeom prst="rect">
            <a:avLst/>
          </a:prstGeom>
        </p:spPr>
      </p:pic>
      <p:pic>
        <p:nvPicPr>
          <p:cNvPr id="16" name="Picture 15">
            <a:extLst>
              <a:ext uri="{FF2B5EF4-FFF2-40B4-BE49-F238E27FC236}">
                <a16:creationId xmlns:a16="http://schemas.microsoft.com/office/drawing/2014/main" id="{AC3C0327-2F1C-1742-9E71-A6DE0E94D9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3128" y="3380419"/>
            <a:ext cx="2040111" cy="1371600"/>
          </a:xfrm>
          <a:prstGeom prst="rect">
            <a:avLst/>
          </a:prstGeom>
        </p:spPr>
      </p:pic>
      <p:pic>
        <p:nvPicPr>
          <p:cNvPr id="18" name="Picture 17">
            <a:extLst>
              <a:ext uri="{FF2B5EF4-FFF2-40B4-BE49-F238E27FC236}">
                <a16:creationId xmlns:a16="http://schemas.microsoft.com/office/drawing/2014/main" id="{8E5C2A20-111A-614B-BDFA-169524565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3128" y="4549361"/>
            <a:ext cx="2040111" cy="1371600"/>
          </a:xfrm>
          <a:prstGeom prst="rect">
            <a:avLst/>
          </a:prstGeom>
        </p:spPr>
      </p:pic>
      <p:sp>
        <p:nvSpPr>
          <p:cNvPr id="2" name="TextBox 1">
            <a:extLst>
              <a:ext uri="{FF2B5EF4-FFF2-40B4-BE49-F238E27FC236}">
                <a16:creationId xmlns:a16="http://schemas.microsoft.com/office/drawing/2014/main" id="{827781AF-19E1-4973-A1F4-D686C6BF4F12}"/>
              </a:ext>
            </a:extLst>
          </p:cNvPr>
          <p:cNvSpPr txBox="1"/>
          <p:nvPr/>
        </p:nvSpPr>
        <p:spPr>
          <a:xfrm>
            <a:off x="7200900" y="1314450"/>
            <a:ext cx="600164" cy="4400550"/>
          </a:xfrm>
          <a:prstGeom prst="rect">
            <a:avLst/>
          </a:prstGeom>
          <a:noFill/>
        </p:spPr>
        <p:txBody>
          <a:bodyPr vert="vert270" wrap="square" rtlCol="0">
            <a:spAutoFit/>
          </a:bodyPr>
          <a:lstStyle/>
          <a:p>
            <a:pPr algn="ctr"/>
            <a:r>
              <a:rPr lang="en-US" sz="2700" dirty="0"/>
              <a:t>Coaching Proficiency</a:t>
            </a:r>
          </a:p>
        </p:txBody>
      </p:sp>
      <p:cxnSp>
        <p:nvCxnSpPr>
          <p:cNvPr id="5" name="Straight Arrow Connector 4">
            <a:extLst>
              <a:ext uri="{FF2B5EF4-FFF2-40B4-BE49-F238E27FC236}">
                <a16:creationId xmlns:a16="http://schemas.microsoft.com/office/drawing/2014/main" id="{3C21C7EC-40ED-473D-A6B2-DC6DD0665B49}"/>
              </a:ext>
            </a:extLst>
          </p:cNvPr>
          <p:cNvCxnSpPr/>
          <p:nvPr/>
        </p:nvCxnSpPr>
        <p:spPr>
          <a:xfrm flipV="1">
            <a:off x="7029450" y="1257300"/>
            <a:ext cx="0" cy="4400550"/>
          </a:xfrm>
          <a:prstGeom prst="straightConnector1">
            <a:avLst/>
          </a:prstGeom>
          <a:ln w="762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EAE80E27-F848-4CE3-8D88-DA7A9ACA1FEB}"/>
              </a:ext>
            </a:extLst>
          </p:cNvPr>
          <p:cNvCxnSpPr>
            <a:cxnSpLocks/>
          </p:cNvCxnSpPr>
          <p:nvPr/>
        </p:nvCxnSpPr>
        <p:spPr>
          <a:xfrm flipH="1">
            <a:off x="2228850" y="4686300"/>
            <a:ext cx="3829050" cy="0"/>
          </a:xfrm>
          <a:prstGeom prst="straightConnector1">
            <a:avLst/>
          </a:prstGeom>
          <a:ln w="762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TextBox 9">
            <a:extLst>
              <a:ext uri="{FF2B5EF4-FFF2-40B4-BE49-F238E27FC236}">
                <a16:creationId xmlns:a16="http://schemas.microsoft.com/office/drawing/2014/main" id="{5D6B677D-0B8F-4F1A-9E56-A24ED82FD26D}"/>
              </a:ext>
            </a:extLst>
          </p:cNvPr>
          <p:cNvSpPr txBox="1"/>
          <p:nvPr/>
        </p:nvSpPr>
        <p:spPr>
          <a:xfrm>
            <a:off x="2714625" y="4738245"/>
            <a:ext cx="2048016" cy="507831"/>
          </a:xfrm>
          <a:prstGeom prst="rect">
            <a:avLst/>
          </a:prstGeom>
          <a:noFill/>
        </p:spPr>
        <p:txBody>
          <a:bodyPr wrap="square" rtlCol="0">
            <a:spAutoFit/>
          </a:bodyPr>
          <a:lstStyle/>
          <a:p>
            <a:pPr algn="ctr"/>
            <a:r>
              <a:rPr lang="en-US" sz="2700" dirty="0"/>
              <a:t>Training</a:t>
            </a:r>
          </a:p>
        </p:txBody>
      </p:sp>
      <p:pic>
        <p:nvPicPr>
          <p:cNvPr id="4" name="Picture 3" descr="A close up of a logo&#10;&#10;Description automatically generated">
            <a:extLst>
              <a:ext uri="{FF2B5EF4-FFF2-40B4-BE49-F238E27FC236}">
                <a16:creationId xmlns:a16="http://schemas.microsoft.com/office/drawing/2014/main" id="{886F6B3E-9AFD-4EF2-9F7E-8C3190579A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4618" y="973348"/>
            <a:ext cx="1992288" cy="1928840"/>
          </a:xfrm>
          <a:prstGeom prst="rect">
            <a:avLst/>
          </a:prstGeom>
        </p:spPr>
      </p:pic>
      <p:pic>
        <p:nvPicPr>
          <p:cNvPr id="8" name="Picture 7" descr="A close up of a logo&#10;&#10;Description automatically generated">
            <a:extLst>
              <a:ext uri="{FF2B5EF4-FFF2-40B4-BE49-F238E27FC236}">
                <a16:creationId xmlns:a16="http://schemas.microsoft.com/office/drawing/2014/main" id="{898F7108-7EC1-4FE7-971E-ECE5FECA12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4093" y="1190738"/>
            <a:ext cx="2038063" cy="1371600"/>
          </a:xfrm>
          <a:prstGeom prst="rect">
            <a:avLst/>
          </a:prstGeom>
        </p:spPr>
      </p:pic>
      <p:pic>
        <p:nvPicPr>
          <p:cNvPr id="11" name="Picture 10">
            <a:extLst>
              <a:ext uri="{FF2B5EF4-FFF2-40B4-BE49-F238E27FC236}">
                <a16:creationId xmlns:a16="http://schemas.microsoft.com/office/drawing/2014/main" id="{2690111A-2554-4099-82A8-3E119BB6CB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0423" y="2487904"/>
            <a:ext cx="1655762" cy="1009358"/>
          </a:xfrm>
          <a:prstGeom prst="rect">
            <a:avLst/>
          </a:prstGeom>
        </p:spPr>
      </p:pic>
    </p:spTree>
    <p:extLst>
      <p:ext uri="{BB962C8B-B14F-4D97-AF65-F5344CB8AC3E}">
        <p14:creationId xmlns:p14="http://schemas.microsoft.com/office/powerpoint/2010/main" val="121378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E749C5-3813-4AC6-9C88-86107C36314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23313" y="1067643"/>
            <a:ext cx="6497375" cy="4737002"/>
          </a:xfrm>
          <a:prstGeom prst="rect">
            <a:avLst/>
          </a:prstGeom>
        </p:spPr>
      </p:pic>
      <p:sp>
        <p:nvSpPr>
          <p:cNvPr id="8" name="TextBox 7">
            <a:extLst>
              <a:ext uri="{FF2B5EF4-FFF2-40B4-BE49-F238E27FC236}">
                <a16:creationId xmlns:a16="http://schemas.microsoft.com/office/drawing/2014/main" id="{BCA47B5B-DF48-423C-AA8B-96ADBC6129EB}"/>
              </a:ext>
            </a:extLst>
          </p:cNvPr>
          <p:cNvSpPr txBox="1"/>
          <p:nvPr/>
        </p:nvSpPr>
        <p:spPr>
          <a:xfrm>
            <a:off x="4152452" y="1708433"/>
            <a:ext cx="2668851" cy="369332"/>
          </a:xfrm>
          <a:prstGeom prst="rect">
            <a:avLst/>
          </a:prstGeom>
          <a:noFill/>
        </p:spPr>
        <p:txBody>
          <a:bodyPr wrap="square" rtlCol="0">
            <a:spAutoFit/>
          </a:bodyPr>
          <a:lstStyle/>
          <a:p>
            <a:r>
              <a:rPr lang="en-US" dirty="0"/>
              <a:t>Over 50000 through 2019</a:t>
            </a:r>
          </a:p>
        </p:txBody>
      </p:sp>
    </p:spTree>
    <p:extLst>
      <p:ext uri="{BB962C8B-B14F-4D97-AF65-F5344CB8AC3E}">
        <p14:creationId xmlns:p14="http://schemas.microsoft.com/office/powerpoint/2010/main" val="15275286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AC22CF-A28A-452C-95AC-5A805F543D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646" y="1099794"/>
            <a:ext cx="2040111" cy="1371600"/>
          </a:xfrm>
          <a:prstGeom prst="rect">
            <a:avLst/>
          </a:prstGeom>
        </p:spPr>
      </p:pic>
      <p:sp>
        <p:nvSpPr>
          <p:cNvPr id="3" name="TextBox 2">
            <a:extLst>
              <a:ext uri="{FF2B5EF4-FFF2-40B4-BE49-F238E27FC236}">
                <a16:creationId xmlns:a16="http://schemas.microsoft.com/office/drawing/2014/main" id="{2CB789C8-DFE4-4B31-8EA9-1D3648B69424}"/>
              </a:ext>
            </a:extLst>
          </p:cNvPr>
          <p:cNvSpPr txBox="1"/>
          <p:nvPr/>
        </p:nvSpPr>
        <p:spPr>
          <a:xfrm>
            <a:off x="3410172" y="736097"/>
            <a:ext cx="4840941" cy="2585323"/>
          </a:xfrm>
          <a:prstGeom prst="rect">
            <a:avLst/>
          </a:prstGeom>
          <a:noFill/>
        </p:spPr>
        <p:txBody>
          <a:bodyPr wrap="square" rtlCol="0">
            <a:spAutoFit/>
          </a:bodyPr>
          <a:lstStyle/>
          <a:p>
            <a:r>
              <a:rPr lang="en-US" b="1" dirty="0"/>
              <a:t>KMP I – Kanban Systems Design</a:t>
            </a:r>
          </a:p>
          <a:p>
            <a:r>
              <a:rPr lang="en-US" b="1" dirty="0"/>
              <a:t>Todd Little</a:t>
            </a:r>
          </a:p>
          <a:p>
            <a:r>
              <a:rPr lang="en-US" b="1" dirty="0"/>
              <a:t>March 14-15, 2020</a:t>
            </a:r>
          </a:p>
          <a:p>
            <a:r>
              <a:rPr lang="en-US" b="1" dirty="0"/>
              <a:t>Bengaluru</a:t>
            </a:r>
          </a:p>
          <a:p>
            <a:endParaRPr lang="en-US" b="1" dirty="0"/>
          </a:p>
          <a:p>
            <a:r>
              <a:rPr lang="en-US" b="1" dirty="0"/>
              <a:t>KMP II – Kanban Management Professional</a:t>
            </a:r>
          </a:p>
          <a:p>
            <a:r>
              <a:rPr lang="en-US" b="1" dirty="0"/>
              <a:t>Todd Little</a:t>
            </a:r>
          </a:p>
          <a:p>
            <a:r>
              <a:rPr lang="en-US" b="1" dirty="0"/>
              <a:t>March 21-22, 2020</a:t>
            </a:r>
          </a:p>
          <a:p>
            <a:r>
              <a:rPr lang="en-US" b="1" dirty="0"/>
              <a:t>Bengaluru</a:t>
            </a:r>
          </a:p>
        </p:txBody>
      </p:sp>
      <p:pic>
        <p:nvPicPr>
          <p:cNvPr id="4" name="Picture 3">
            <a:extLst>
              <a:ext uri="{FF2B5EF4-FFF2-40B4-BE49-F238E27FC236}">
                <a16:creationId xmlns:a16="http://schemas.microsoft.com/office/drawing/2014/main" id="{189FDDEB-6DC4-4B07-A22A-AEE406674F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646" y="3448001"/>
            <a:ext cx="2089928" cy="1405093"/>
          </a:xfrm>
          <a:prstGeom prst="rect">
            <a:avLst/>
          </a:prstGeom>
        </p:spPr>
      </p:pic>
      <p:sp>
        <p:nvSpPr>
          <p:cNvPr id="6" name="TextBox 5">
            <a:extLst>
              <a:ext uri="{FF2B5EF4-FFF2-40B4-BE49-F238E27FC236}">
                <a16:creationId xmlns:a16="http://schemas.microsoft.com/office/drawing/2014/main" id="{BB7F4CE1-4E5A-424D-8E09-A81EDC4E1C84}"/>
              </a:ext>
            </a:extLst>
          </p:cNvPr>
          <p:cNvSpPr txBox="1"/>
          <p:nvPr/>
        </p:nvSpPr>
        <p:spPr>
          <a:xfrm>
            <a:off x="3410172" y="5445713"/>
            <a:ext cx="4840941" cy="1200329"/>
          </a:xfrm>
          <a:prstGeom prst="rect">
            <a:avLst/>
          </a:prstGeom>
          <a:noFill/>
        </p:spPr>
        <p:txBody>
          <a:bodyPr wrap="square" rtlCol="0">
            <a:spAutoFit/>
          </a:bodyPr>
          <a:lstStyle/>
          <a:p>
            <a:r>
              <a:rPr lang="en-US" b="1" dirty="0"/>
              <a:t>KCP – Kanban Coaching Professional</a:t>
            </a:r>
          </a:p>
          <a:p>
            <a:r>
              <a:rPr lang="en-US" b="1" dirty="0"/>
              <a:t>David Anderson</a:t>
            </a:r>
          </a:p>
          <a:p>
            <a:r>
              <a:rPr lang="en-US" b="1" dirty="0"/>
              <a:t>August 9-13</a:t>
            </a:r>
          </a:p>
          <a:p>
            <a:r>
              <a:rPr lang="en-US" b="1" dirty="0"/>
              <a:t>Bengaluru</a:t>
            </a:r>
          </a:p>
        </p:txBody>
      </p:sp>
      <p:pic>
        <p:nvPicPr>
          <p:cNvPr id="7" name="Picture 6">
            <a:extLst>
              <a:ext uri="{FF2B5EF4-FFF2-40B4-BE49-F238E27FC236}">
                <a16:creationId xmlns:a16="http://schemas.microsoft.com/office/drawing/2014/main" id="{58C5AF78-82C5-427B-9163-919930EBFC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820" y="5478023"/>
            <a:ext cx="1655762" cy="1009358"/>
          </a:xfrm>
          <a:prstGeom prst="rect">
            <a:avLst/>
          </a:prstGeom>
        </p:spPr>
      </p:pic>
      <p:sp>
        <p:nvSpPr>
          <p:cNvPr id="8" name="TextBox 7">
            <a:extLst>
              <a:ext uri="{FF2B5EF4-FFF2-40B4-BE49-F238E27FC236}">
                <a16:creationId xmlns:a16="http://schemas.microsoft.com/office/drawing/2014/main" id="{D304EDB7-E112-41E3-9808-5ED5C807A578}"/>
              </a:ext>
            </a:extLst>
          </p:cNvPr>
          <p:cNvSpPr txBox="1"/>
          <p:nvPr/>
        </p:nvSpPr>
        <p:spPr>
          <a:xfrm>
            <a:off x="3410173" y="3632579"/>
            <a:ext cx="4840941" cy="1200329"/>
          </a:xfrm>
          <a:prstGeom prst="rect">
            <a:avLst/>
          </a:prstGeom>
          <a:noFill/>
        </p:spPr>
        <p:txBody>
          <a:bodyPr wrap="square" rtlCol="0">
            <a:spAutoFit/>
          </a:bodyPr>
          <a:lstStyle/>
          <a:p>
            <a:r>
              <a:rPr lang="en-US" b="1" dirty="0"/>
              <a:t>AKT – Accredited Kanban Trainer</a:t>
            </a:r>
          </a:p>
          <a:p>
            <a:r>
              <a:rPr lang="en-US" b="1" dirty="0"/>
              <a:t>Todd Little</a:t>
            </a:r>
          </a:p>
          <a:p>
            <a:r>
              <a:rPr lang="en-US" b="1" dirty="0"/>
              <a:t>August 2-6</a:t>
            </a:r>
          </a:p>
          <a:p>
            <a:r>
              <a:rPr lang="en-US" b="1" dirty="0"/>
              <a:t>Bengaluru</a:t>
            </a:r>
          </a:p>
        </p:txBody>
      </p:sp>
    </p:spTree>
    <p:extLst>
      <p:ext uri="{BB962C8B-B14F-4D97-AF65-F5344CB8AC3E}">
        <p14:creationId xmlns:p14="http://schemas.microsoft.com/office/powerpoint/2010/main" val="12409734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A579EC0-0931-4239-A651-CAC44FB2BF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6638"/>
            <a:ext cx="9144000" cy="478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8211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pPr algn="l"/>
            <a:r>
              <a:rPr lang="en-US" dirty="0"/>
              <a:t>Contact</a:t>
            </a:r>
          </a:p>
        </p:txBody>
      </p:sp>
      <p:sp>
        <p:nvSpPr>
          <p:cNvPr id="3" name="Text Placeholder 2"/>
          <p:cNvSpPr>
            <a:spLocks noGrp="1"/>
          </p:cNvSpPr>
          <p:nvPr>
            <p:ph idx="1"/>
          </p:nvPr>
        </p:nvSpPr>
        <p:spPr>
          <a:xfrm>
            <a:off x="457200" y="1185028"/>
            <a:ext cx="4648200" cy="4236747"/>
          </a:xfrm>
        </p:spPr>
        <p:txBody>
          <a:bodyPr/>
          <a:lstStyle/>
          <a:p>
            <a:r>
              <a:rPr lang="en-US" sz="2400" dirty="0"/>
              <a:t>Todd Little</a:t>
            </a:r>
          </a:p>
          <a:p>
            <a:pPr lvl="1"/>
            <a:r>
              <a:rPr lang="en-US" sz="1800" dirty="0" err="1">
                <a:hlinkClick r:id="rId3"/>
              </a:rPr>
              <a:t>todd@kanban.university</a:t>
            </a:r>
            <a:endParaRPr lang="en-US" sz="1800" dirty="0">
              <a:hlinkClick r:id="" action="ppaction://noaction"/>
            </a:endParaRPr>
          </a:p>
          <a:p>
            <a:pPr lvl="1"/>
            <a:r>
              <a:rPr lang="en-US" sz="1800" dirty="0">
                <a:hlinkClick r:id="" action="ppaction://noaction"/>
              </a:rPr>
              <a:t>toddelittle@gmail.com</a:t>
            </a:r>
            <a:endParaRPr lang="en-US" sz="1800" dirty="0"/>
          </a:p>
          <a:p>
            <a:pPr lvl="1"/>
            <a:r>
              <a:rPr lang="en-US" sz="1800" dirty="0">
                <a:hlinkClick r:id="rId4"/>
              </a:rPr>
              <a:t>www.toddlittleweb.com</a:t>
            </a:r>
            <a:endParaRPr lang="en-US" sz="1800" dirty="0"/>
          </a:p>
          <a:p>
            <a:pPr lvl="1"/>
            <a:r>
              <a:rPr lang="en-US" sz="1800" dirty="0">
                <a:hlinkClick r:id="rId5"/>
              </a:rPr>
              <a:t>www.linkedin.com/in/toddelittle/</a:t>
            </a:r>
            <a:endParaRPr lang="en-US" sz="1800" dirty="0"/>
          </a:p>
          <a:p>
            <a:pPr lvl="1"/>
            <a:r>
              <a:rPr lang="en-US" sz="1800" dirty="0"/>
              <a:t>@</a:t>
            </a:r>
            <a:r>
              <a:rPr lang="en-US" sz="1800" dirty="0" err="1"/>
              <a:t>toddelittle</a:t>
            </a:r>
            <a:endParaRPr lang="en-US" sz="1800" dirty="0"/>
          </a:p>
          <a:p>
            <a:pPr marL="171450" lvl="1" indent="0">
              <a:buNone/>
            </a:pPr>
            <a:endParaRPr lang="en-US" sz="1800" dirty="0"/>
          </a:p>
          <a:p>
            <a:pPr lvl="1"/>
            <a:endParaRPr lang="en-US" sz="1800" dirty="0"/>
          </a:p>
          <a:p>
            <a:endParaRPr lang="en-US" sz="2400" dirty="0"/>
          </a:p>
          <a:p>
            <a:pPr lvl="1"/>
            <a:endParaRPr lang="en-US" dirty="0"/>
          </a:p>
          <a:p>
            <a:pPr marL="457200" lvl="1" indent="0">
              <a:buNone/>
            </a:pPr>
            <a:endParaRPr lang="en-US" dirty="0"/>
          </a:p>
          <a:p>
            <a:pPr marL="0" indent="0">
              <a:buNone/>
            </a:pPr>
            <a:endParaRPr lang="en-US" dirty="0"/>
          </a:p>
        </p:txBody>
      </p:sp>
      <p:pic>
        <p:nvPicPr>
          <p:cNvPr id="4" name="Picture 3" descr="51sOIwJFqRL">
            <a:hlinkClick r:id="rId6"/>
          </p:cNvPr>
          <p:cNvPicPr>
            <a:picLocks noChangeAspect="1" noChangeArrowheads="1"/>
          </p:cNvPicPr>
          <p:nvPr/>
        </p:nvPicPr>
        <p:blipFill>
          <a:blip r:embed="rId7"/>
          <a:srcRect l="12202" r="12228"/>
          <a:stretch>
            <a:fillRect/>
          </a:stretch>
        </p:blipFill>
        <p:spPr bwMode="auto">
          <a:xfrm>
            <a:off x="5410200" y="1093150"/>
            <a:ext cx="3458592" cy="4576874"/>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9821540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6528" y="2088891"/>
            <a:ext cx="5500397" cy="923330"/>
          </a:xfrm>
          <a:prstGeom prst="rect">
            <a:avLst/>
          </a:prstGeom>
          <a:noFill/>
        </p:spPr>
        <p:txBody>
          <a:bodyPr wrap="square" rtlCol="0">
            <a:spAutoFit/>
          </a:bodyPr>
          <a:lstStyle/>
          <a:p>
            <a:pPr algn="ctr"/>
            <a:r>
              <a:rPr lang="en-US" sz="5400" dirty="0">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2839294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82534-93F1-4787-B3AD-2EAE945BAB2B}"/>
              </a:ext>
            </a:extLst>
          </p:cNvPr>
          <p:cNvSpPr>
            <a:spLocks noGrp="1"/>
          </p:cNvSpPr>
          <p:nvPr>
            <p:ph type="title"/>
          </p:nvPr>
        </p:nvSpPr>
        <p:spPr>
          <a:xfrm>
            <a:off x="85265" y="2544261"/>
            <a:ext cx="8640960" cy="696521"/>
          </a:xfrm>
        </p:spPr>
        <p:txBody>
          <a:bodyPr>
            <a:noAutofit/>
          </a:bodyPr>
          <a:lstStyle/>
          <a:p>
            <a:r>
              <a:rPr lang="en-US" sz="5400" dirty="0"/>
              <a:t>But Why Kanban?</a:t>
            </a:r>
          </a:p>
        </p:txBody>
      </p:sp>
    </p:spTree>
    <p:extLst>
      <p:ext uri="{BB962C8B-B14F-4D97-AF65-F5344CB8AC3E}">
        <p14:creationId xmlns:p14="http://schemas.microsoft.com/office/powerpoint/2010/main" val="4231085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D376F-E655-4ECC-9364-91EDAE86F4B9}"/>
              </a:ext>
            </a:extLst>
          </p:cNvPr>
          <p:cNvSpPr>
            <a:spLocks noGrp="1"/>
          </p:cNvSpPr>
          <p:nvPr>
            <p:ph type="title"/>
          </p:nvPr>
        </p:nvSpPr>
        <p:spPr/>
        <p:txBody>
          <a:bodyPr/>
          <a:lstStyle/>
          <a:p>
            <a:r>
              <a:rPr lang="en-US" dirty="0"/>
              <a:t>Business Problems Persist</a:t>
            </a:r>
          </a:p>
        </p:txBody>
      </p:sp>
      <p:sp>
        <p:nvSpPr>
          <p:cNvPr id="3" name="Content Placeholder 2">
            <a:extLst>
              <a:ext uri="{FF2B5EF4-FFF2-40B4-BE49-F238E27FC236}">
                <a16:creationId xmlns:a16="http://schemas.microsoft.com/office/drawing/2014/main" id="{1EC24C8F-5637-49FE-973C-4E40E154D06C}"/>
              </a:ext>
            </a:extLst>
          </p:cNvPr>
          <p:cNvSpPr>
            <a:spLocks noGrp="1"/>
          </p:cNvSpPr>
          <p:nvPr>
            <p:ph idx="1"/>
          </p:nvPr>
        </p:nvSpPr>
        <p:spPr/>
        <p:txBody>
          <a:bodyPr/>
          <a:lstStyle/>
          <a:p>
            <a:r>
              <a:rPr lang="en-US" dirty="0"/>
              <a:t>Business agility</a:t>
            </a:r>
          </a:p>
          <a:p>
            <a:r>
              <a:rPr lang="en-US" dirty="0"/>
              <a:t>Predictability</a:t>
            </a:r>
          </a:p>
          <a:p>
            <a:r>
              <a:rPr lang="en-US" dirty="0"/>
              <a:t>Efficiency</a:t>
            </a:r>
          </a:p>
          <a:p>
            <a:r>
              <a:rPr lang="en-US" dirty="0"/>
              <a:t>Scale</a:t>
            </a:r>
          </a:p>
          <a:p>
            <a:r>
              <a:rPr lang="en-US" dirty="0"/>
              <a:t>Continuous Improvement</a:t>
            </a:r>
          </a:p>
        </p:txBody>
      </p:sp>
    </p:spTree>
    <p:extLst>
      <p:ext uri="{BB962C8B-B14F-4D97-AF65-F5344CB8AC3E}">
        <p14:creationId xmlns:p14="http://schemas.microsoft.com/office/powerpoint/2010/main" val="2219380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82534-93F1-4787-B3AD-2EAE945BAB2B}"/>
              </a:ext>
            </a:extLst>
          </p:cNvPr>
          <p:cNvSpPr>
            <a:spLocks noGrp="1"/>
          </p:cNvSpPr>
          <p:nvPr>
            <p:ph type="title"/>
          </p:nvPr>
        </p:nvSpPr>
        <p:spPr>
          <a:xfrm>
            <a:off x="85266" y="2544261"/>
            <a:ext cx="4937756" cy="696521"/>
          </a:xfrm>
        </p:spPr>
        <p:txBody>
          <a:bodyPr>
            <a:noAutofit/>
          </a:bodyPr>
          <a:lstStyle/>
          <a:p>
            <a:r>
              <a:rPr lang="en-US" sz="5400" dirty="0">
                <a:latin typeface="Arial" panose="020B0604020202020204" pitchFamily="34" charset="0"/>
              </a:rPr>
              <a:t>What is the Kanban Mindset?</a:t>
            </a:r>
          </a:p>
        </p:txBody>
      </p:sp>
      <p:pic>
        <p:nvPicPr>
          <p:cNvPr id="3" name="Picture 2" descr="http://www.healthtechnica.com/blogsphere/wp-content/uploads/2010/10/brainm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7337" y="1306116"/>
            <a:ext cx="3662363"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madbricks.co/wp-content/uploads/2016/10/kanban-board-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1150" y="1914356"/>
            <a:ext cx="2162175" cy="1065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435042"/>
      </p:ext>
    </p:extLst>
  </p:cSld>
  <p:clrMapOvr>
    <a:masterClrMapping/>
  </p:clrMapOvr>
</p:sld>
</file>

<file path=ppt/theme/theme1.xml><?xml version="1.0" encoding="utf-8"?>
<a:theme xmlns:a="http://schemas.openxmlformats.org/drawingml/2006/main" name="1_Motyw pakietu Office">
  <a:themeElements>
    <a:clrScheme name="kangur2">
      <a:dk1>
        <a:sysClr val="windowText" lastClr="000000"/>
      </a:dk1>
      <a:lt1>
        <a:sysClr val="window" lastClr="FFFFFF"/>
      </a:lt1>
      <a:dk2>
        <a:srgbClr val="1F497D"/>
      </a:dk2>
      <a:lt2>
        <a:srgbClr val="EEECE1"/>
      </a:lt2>
      <a:accent1>
        <a:srgbClr val="4F81BD"/>
      </a:accent1>
      <a:accent2>
        <a:srgbClr val="C00000"/>
      </a:accent2>
      <a:accent3>
        <a:srgbClr val="9BBB59"/>
      </a:accent3>
      <a:accent4>
        <a:srgbClr val="003366"/>
      </a:accent4>
      <a:accent5>
        <a:srgbClr val="FFC000"/>
      </a:accent5>
      <a:accent6>
        <a:srgbClr val="90CF03"/>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21025</TotalTime>
  <Words>2600</Words>
  <Application>Microsoft Office PowerPoint</Application>
  <PresentationFormat>On-screen Show (4:3)</PresentationFormat>
  <Paragraphs>469</Paragraphs>
  <Slides>63</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Calibri</vt:lpstr>
      <vt:lpstr>Century Gothic</vt:lpstr>
      <vt:lpstr>Segoe Print</vt:lpstr>
      <vt:lpstr>Wingdings</vt:lpstr>
      <vt:lpstr>1_Motyw pakietu Office</vt:lpstr>
      <vt:lpstr>Discovering The Kanban Mindset</vt:lpstr>
      <vt:lpstr>About Todd</vt:lpstr>
      <vt:lpstr>Lean Kanban University is now Kanban University</vt:lpstr>
      <vt:lpstr>Why Kanban?</vt:lpstr>
      <vt:lpstr>2019 Scrum Master Trends (Scrum.org)</vt:lpstr>
      <vt:lpstr>PowerPoint Presentation</vt:lpstr>
      <vt:lpstr>But Why Kanban?</vt:lpstr>
      <vt:lpstr>Business Problems Persist</vt:lpstr>
      <vt:lpstr>What is the Kanban Mindset?</vt:lpstr>
      <vt:lpstr>What is Kanban?</vt:lpstr>
      <vt:lpstr>PowerPoint Presentation</vt:lpstr>
      <vt:lpstr>What is Kanban?</vt:lpstr>
      <vt:lpstr>PowerPoint Presentation</vt:lpstr>
      <vt:lpstr>PowerPoint Presentation</vt:lpstr>
      <vt:lpstr>PowerPoint Presentation</vt:lpstr>
      <vt:lpstr>Foundations of Kanban</vt:lpstr>
      <vt:lpstr>Motivation for the Kanban Method (Agendas)</vt:lpstr>
      <vt:lpstr>Elements of the Kanban Method</vt:lpstr>
      <vt:lpstr>Kanban Method: Change Management Principles</vt:lpstr>
      <vt:lpstr>Evolutionary Change in Action</vt:lpstr>
      <vt:lpstr>Evolutionary Change in Action</vt:lpstr>
      <vt:lpstr>Traditional Change is an A to B Process</vt:lpstr>
      <vt:lpstr>What Change Really Feels Like: The J Curve</vt:lpstr>
      <vt:lpstr>Evolutionary Change</vt:lpstr>
      <vt:lpstr>Water flows around the rock</vt:lpstr>
      <vt:lpstr>PowerPoint Presentation</vt:lpstr>
      <vt:lpstr>The Kanban Method</vt:lpstr>
      <vt:lpstr>Kanban Method: Service Delivery Principles</vt:lpstr>
      <vt:lpstr>What is a service?</vt:lpstr>
      <vt:lpstr>The Kanban Lens</vt:lpstr>
      <vt:lpstr>PowerPoint Presentation</vt:lpstr>
      <vt:lpstr>PowerPoint Presentation</vt:lpstr>
      <vt:lpstr>PowerPoint Presentation</vt:lpstr>
      <vt:lpstr>Systems Thinking Approach to Introducing Kanban (STATIK)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Kanban Maturity Model</vt:lpstr>
      <vt:lpstr>Kanban Maturity Model</vt:lpstr>
      <vt:lpstr>Kanban Maturity Model</vt:lpstr>
      <vt:lpstr>KMM Case Studies</vt:lpstr>
      <vt:lpstr>Kanban Impact at Accenture Brazil</vt:lpstr>
      <vt:lpstr>BBVA Case Study</vt:lpstr>
      <vt:lpstr>Kanban Maturity Model at BBVA</vt:lpstr>
      <vt:lpstr>Kanban Maturity Model at BBVA</vt:lpstr>
      <vt:lpstr>Vanguard Case Study</vt:lpstr>
      <vt:lpstr>Kanban Maturity Model at Vanguard</vt:lpstr>
      <vt:lpstr>Kanban Maturity Model at Vanguard</vt:lpstr>
      <vt:lpstr>Kanban Maturity Model at Vanguard</vt:lpstr>
      <vt:lpstr>Kanban Maturity Model at Vanguard</vt:lpstr>
      <vt:lpstr>PowerPoint Presentation</vt:lpstr>
      <vt:lpstr>PowerPoint Presentation</vt:lpstr>
      <vt:lpstr>Growing the Kanban Mindset</vt:lpstr>
      <vt:lpstr>PowerPoint Presentation</vt:lpstr>
      <vt:lpstr>PowerPoint Presentation</vt:lpstr>
      <vt:lpstr>PowerPoint Presentation</vt:lpstr>
      <vt:lpstr>Contact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Todd Little</dc:creator>
  <cp:lastModifiedBy>Todd Little</cp:lastModifiedBy>
  <cp:revision>257</cp:revision>
  <cp:lastPrinted>2019-03-03T23:20:14Z</cp:lastPrinted>
  <dcterms:created xsi:type="dcterms:W3CDTF">2018-01-11T23:42:51Z</dcterms:created>
  <dcterms:modified xsi:type="dcterms:W3CDTF">2020-02-20T14:23:55Z</dcterms:modified>
</cp:coreProperties>
</file>