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2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299" r:id="rId24"/>
    <p:sldId id="293" r:id="rId25"/>
    <p:sldId id="294" r:id="rId26"/>
    <p:sldId id="297" r:id="rId27"/>
    <p:sldId id="290" r:id="rId28"/>
    <p:sldId id="296" r:id="rId29"/>
    <p:sldId id="303" r:id="rId30"/>
    <p:sldId id="302" r:id="rId31"/>
    <p:sldId id="305" r:id="rId32"/>
    <p:sldId id="300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8555950058004275E-2"/>
                  <c:y val="8.518300820328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94937572505344E-3"/>
                  <c:y val="0.10505904345071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Known Issues at Ship</c:v>
                </c:pt>
                <c:pt idx="1">
                  <c:v>Defects Found in Beta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</c:v>
                </c:pt>
                <c:pt idx="1">
                  <c:v>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9972912601507477E-2"/>
                  <c:y val="-4.543093770841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10190693880141E-2"/>
                  <c:y val="-5.6788672135520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Known Issues at Ship</c:v>
                </c:pt>
                <c:pt idx="1">
                  <c:v>Defects Found in Beta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81632"/>
        <c:axId val="46583168"/>
        <c:axId val="0"/>
      </c:bar3DChart>
      <c:catAx>
        <c:axId val="46581632"/>
        <c:scaling>
          <c:orientation val="minMax"/>
        </c:scaling>
        <c:delete val="0"/>
        <c:axPos val="l"/>
        <c:majorTickMark val="out"/>
        <c:minorTickMark val="none"/>
        <c:tickLblPos val="nextTo"/>
        <c:crossAx val="46583168"/>
        <c:crosses val="autoZero"/>
        <c:auto val="1"/>
        <c:lblAlgn val="ctr"/>
        <c:lblOffset val="100"/>
        <c:noMultiLvlLbl val="0"/>
      </c:catAx>
      <c:valAx>
        <c:axId val="46583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658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Automation</c:v>
                </c:pt>
                <c:pt idx="1">
                  <c:v>Manual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Reduction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Automation</c:v>
                </c:pt>
                <c:pt idx="1">
                  <c:v>Manual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129152"/>
        <c:axId val="50266112"/>
        <c:axId val="0"/>
      </c:bar3DChart>
      <c:catAx>
        <c:axId val="50129152"/>
        <c:scaling>
          <c:orientation val="minMax"/>
        </c:scaling>
        <c:delete val="0"/>
        <c:axPos val="l"/>
        <c:majorTickMark val="out"/>
        <c:minorTickMark val="none"/>
        <c:tickLblPos val="nextTo"/>
        <c:crossAx val="50266112"/>
        <c:crosses val="autoZero"/>
        <c:auto val="1"/>
        <c:lblAlgn val="ctr"/>
        <c:lblOffset val="100"/>
        <c:noMultiLvlLbl val="0"/>
      </c:catAx>
      <c:valAx>
        <c:axId val="502661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0129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64009635781848E-2"/>
          <c:y val="7.4548806399200099E-2"/>
          <c:w val="0.63185214348206453"/>
          <c:h val="0.8326195683872849"/>
        </c:manualLayout>
      </c:layout>
      <c:area3D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New</c:v>
                </c:pt>
              </c:strCache>
            </c:strRef>
          </c:tx>
          <c:spPr>
            <a:ln>
              <a:noFill/>
            </a:ln>
          </c:spPr>
          <c:cat>
            <c:strRef>
              <c:f>Sheet1!$B$2:$F$2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#,##0">
                  <c:v>500</c:v>
                </c:pt>
                <c:pt idx="1">
                  <c:v>1000</c:v>
                </c:pt>
                <c:pt idx="2">
                  <c:v>800</c:v>
                </c:pt>
                <c:pt idx="3">
                  <c:v>500</c:v>
                </c:pt>
                <c:pt idx="4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Regression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cat>
            <c:strRef>
              <c:f>Sheet1!$B$2:$F$2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1">
                  <c:v>500</c:v>
                </c:pt>
                <c:pt idx="2">
                  <c:v>1500</c:v>
                </c:pt>
                <c:pt idx="3">
                  <c:v>2300</c:v>
                </c:pt>
                <c:pt idx="4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97472"/>
        <c:axId val="121651200"/>
        <c:axId val="0"/>
      </c:area3DChart>
      <c:catAx>
        <c:axId val="117897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1651200"/>
        <c:crossesAt val="0"/>
        <c:auto val="1"/>
        <c:lblAlgn val="ctr"/>
        <c:lblOffset val="100"/>
        <c:noMultiLvlLbl val="0"/>
      </c:catAx>
      <c:valAx>
        <c:axId val="121651200"/>
        <c:scaling>
          <c:orientation val="minMax"/>
          <c:max val="4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117897472"/>
        <c:crosses val="autoZero"/>
        <c:crossBetween val="midCat"/>
        <c:majorUnit val="500"/>
        <c:minorUnit val="100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New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Sheet1!$B$30:$F$30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Sheet1!$B$31:$F$31</c:f>
              <c:numCache>
                <c:formatCode>General</c:formatCode>
                <c:ptCount val="5"/>
                <c:pt idx="0" formatCode="#,##0">
                  <c:v>500</c:v>
                </c:pt>
                <c:pt idx="1">
                  <c:v>1000</c:v>
                </c:pt>
                <c:pt idx="2">
                  <c:v>800</c:v>
                </c:pt>
                <c:pt idx="3">
                  <c:v>500</c:v>
                </c:pt>
                <c:pt idx="4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Limit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Sheet1!$B$30:$F$30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Sheet1!$B$32:$F$32</c:f>
              <c:numCache>
                <c:formatCode>General</c:formatCode>
                <c:ptCount val="5"/>
                <c:pt idx="1">
                  <c:v>500</c:v>
                </c:pt>
                <c:pt idx="2">
                  <c:v>900</c:v>
                </c:pt>
                <c:pt idx="3">
                  <c:v>1300</c:v>
                </c:pt>
                <c:pt idx="4">
                  <c:v>600</c:v>
                </c:pt>
              </c:numCache>
            </c:numRef>
          </c:val>
        </c:ser>
        <c:ser>
          <c:idx val="2"/>
          <c:order val="2"/>
          <c:tx>
            <c:strRef>
              <c:f>Sheet1!$A$33</c:f>
              <c:strCache>
                <c:ptCount val="1"/>
                <c:pt idx="0">
                  <c:v>Automate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cat>
            <c:strRef>
              <c:f>Sheet1!$B$30:$F$30</c:f>
              <c:strCache>
                <c:ptCount val="5"/>
                <c:pt idx="0">
                  <c:v>Sprint 1</c:v>
                </c:pt>
                <c:pt idx="1">
                  <c:v>Sprint 2</c:v>
                </c:pt>
                <c:pt idx="2">
                  <c:v>Sprint 3</c:v>
                </c:pt>
                <c:pt idx="3">
                  <c:v>Sprint 4</c:v>
                </c:pt>
                <c:pt idx="4">
                  <c:v>Sprint 5</c:v>
                </c:pt>
              </c:strCache>
            </c:strRef>
          </c:cat>
          <c:val>
            <c:numRef>
              <c:f>Sheet1!$B$33:$F$33</c:f>
              <c:numCache>
                <c:formatCode>General</c:formatCode>
                <c:ptCount val="5"/>
                <c:pt idx="1">
                  <c:v>0</c:v>
                </c:pt>
                <c:pt idx="2">
                  <c:v>600</c:v>
                </c:pt>
                <c:pt idx="3">
                  <c:v>1000</c:v>
                </c:pt>
                <c:pt idx="4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87040"/>
        <c:axId val="121688832"/>
        <c:axId val="0"/>
      </c:area3DChart>
      <c:catAx>
        <c:axId val="12168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688832"/>
        <c:crosses val="autoZero"/>
        <c:auto val="1"/>
        <c:lblAlgn val="ctr"/>
        <c:lblOffset val="100"/>
        <c:noMultiLvlLbl val="0"/>
      </c:catAx>
      <c:valAx>
        <c:axId val="1216888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21687040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0.03045</cdr:x>
      <cdr:y>0.11762</cdr:y>
    </cdr:from>
    <cdr:to>
      <cdr:x>0.09712</cdr:x>
      <cdr:y>0.76384</cdr:y>
    </cdr:to>
    <cdr:sp macro="" textlink="">
      <cdr:nvSpPr>
        <cdr:cNvPr id="2" name="Rectangle 1"/>
        <cdr:cNvSpPr/>
      </cdr:nvSpPr>
      <cdr:spPr>
        <a:xfrm xmlns:a="http://schemas.openxmlformats.org/drawingml/2006/main" rot="21447909">
          <a:off x="208800" y="466058"/>
          <a:ext cx="457223" cy="25605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D561-8053-488E-AD2F-9FF42BC7624D}" type="datetimeFigureOut">
              <a:rPr lang="en-US" smtClean="0"/>
              <a:pPr/>
              <a:t>11/27/2012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C402-310E-4EA6-BC08-53E43BD67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00E9F-5FDC-4E0D-A2D2-9E977B0349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6" name="Rectangle 3"/>
          <p:cNvSpPr>
            <a:spLocks noGrp="1"/>
          </p:cNvSpPr>
          <p:nvPr>
            <p:ph type="body" idx="1"/>
          </p:nvPr>
        </p:nvSpPr>
        <p:spPr bwMode="auto">
          <a:xfrm>
            <a:off x="686991" y="4343401"/>
            <a:ext cx="5484019" cy="41169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C402-310E-4EA6-BC08-53E43BD67B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52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3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0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9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facts that how</a:t>
            </a:r>
            <a:r>
              <a:rPr lang="en-US" baseline="0" dirty="0" smtClean="0"/>
              <a:t> TA / ABT reduces the need for coding; and efficient test design reduces the number of tests that need to be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C402-310E-4EA6-BC08-53E43BD67B4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61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3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6" name="Rectangle 3"/>
          <p:cNvSpPr>
            <a:spLocks noGrp="1"/>
          </p:cNvSpPr>
          <p:nvPr>
            <p:ph type="body" idx="1"/>
          </p:nvPr>
        </p:nvSpPr>
        <p:spPr bwMode="auto">
          <a:xfrm>
            <a:off x="686991" y="4343401"/>
            <a:ext cx="5484019" cy="41169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78B76-F4EF-480D-A93C-3F1A34F020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647"/>
            <a:ext cx="9144000" cy="2641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1722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05200"/>
            <a:ext cx="1701654" cy="5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9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0668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5A3C02-F1A1-46C1-B59A-246797ABC5E3}" type="datetimeFigureOut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11/27/2012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20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66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51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86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3C02-F1A1-46C1-B59A-246797ABC5E3}" type="datetimeFigureOut">
              <a:rPr lang="en-US" smtClean="0"/>
              <a:pPr/>
              <a:t>11/27/2012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87"/>
            <a:ext cx="9144000" cy="64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39923"/>
            <a:ext cx="1414230" cy="438104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66800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5A3C02-F1A1-46C1-B59A-246797ABC5E3}" type="datetimeFigureOut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11/27/2012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3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accent1">
              <a:lumMod val="5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4/Stick_Figure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hansb@logigear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test automation = big challenges</a:t>
            </a:r>
            <a:endParaRPr lang="en-US" dirty="0"/>
          </a:p>
        </p:txBody>
      </p:sp>
      <p:pic>
        <p:nvPicPr>
          <p:cNvPr id="4098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Regression Tests over time</a:t>
            </a:r>
          </a:p>
        </p:txBody>
      </p:sp>
      <p:graphicFrame>
        <p:nvGraphicFramePr>
          <p:cNvPr id="4689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76258"/>
              </p:ext>
            </p:extLst>
          </p:nvPr>
        </p:nvGraphicFramePr>
        <p:xfrm>
          <a:off x="1295400" y="1143001"/>
          <a:ext cx="67148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7658033" imgH="4952992" progId="Excel.Sheet.8">
                  <p:embed/>
                </p:oleObj>
              </mc:Choice>
              <mc:Fallback>
                <p:oleObj name="Worksheet" r:id="rId4" imgW="7658033" imgH="49529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1"/>
                        <a:ext cx="6714837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3300" y="2732767"/>
            <a:ext cx="80010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 smtClean="0"/>
              <a:t>Customer X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353300" y="3133081"/>
            <a:ext cx="8001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 smtClean="0"/>
              <a:t>Customer Other</a:t>
            </a:r>
            <a:endParaRPr lang="en-US" sz="900" dirty="0"/>
          </a:p>
        </p:txBody>
      </p:sp>
      <p:pic>
        <p:nvPicPr>
          <p:cNvPr id="7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Automation Workflow</a:t>
            </a:r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155425" y="1892800"/>
            <a:ext cx="8671254" cy="2800094"/>
            <a:chOff x="0" y="0"/>
            <a:chExt cx="80874" cy="26115"/>
          </a:xfrm>
        </p:grpSpPr>
        <p:sp>
          <p:nvSpPr>
            <p:cNvPr id="6" name="Flowchart: Document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825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Input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Document 3"/>
            <p:cNvSpPr>
              <a:spLocks noChangeAspect="1" noChangeArrowheads="1"/>
            </p:cNvSpPr>
            <p:nvPr/>
          </p:nvSpPr>
          <p:spPr bwMode="auto">
            <a:xfrm>
              <a:off x="33796" y="0"/>
              <a:ext cx="13826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Document 4"/>
            <p:cNvSpPr>
              <a:spLocks noChangeAspect="1" noChangeArrowheads="1"/>
            </p:cNvSpPr>
            <p:nvPr/>
          </p:nvSpPr>
          <p:spPr bwMode="auto">
            <a:xfrm>
              <a:off x="33865" y="17282"/>
              <a:ext cx="13826" cy="8833"/>
            </a:xfrm>
            <a:prstGeom prst="flowChartDocumen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Baseline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5"/>
            <p:cNvSpPr>
              <a:spLocks noChangeAspect="1" noChangeArrowheads="1"/>
            </p:cNvSpPr>
            <p:nvPr/>
          </p:nvSpPr>
          <p:spPr bwMode="auto">
            <a:xfrm>
              <a:off x="17282" y="576"/>
              <a:ext cx="13442" cy="7681"/>
            </a:xfrm>
            <a:prstGeom prst="flowChart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Actions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bow Connector 6"/>
            <p:cNvSpPr>
              <a:spLocks noChangeAspect="1" noChangeShapeType="1"/>
            </p:cNvSpPr>
            <p:nvPr/>
          </p:nvSpPr>
          <p:spPr bwMode="auto">
            <a:xfrm flipV="1">
              <a:off x="13825" y="4416"/>
              <a:ext cx="3457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1" name="Elbow Connector 7"/>
            <p:cNvSpPr>
              <a:spLocks noChangeAspect="1" noChangeShapeType="1"/>
            </p:cNvSpPr>
            <p:nvPr/>
          </p:nvSpPr>
          <p:spPr bwMode="auto">
            <a:xfrm>
              <a:off x="30724" y="4416"/>
              <a:ext cx="3072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" name="Flowchart: Process 8"/>
            <p:cNvSpPr>
              <a:spLocks noChangeAspect="1" noChangeArrowheads="1"/>
            </p:cNvSpPr>
            <p:nvPr/>
          </p:nvSpPr>
          <p:spPr bwMode="auto">
            <a:xfrm>
              <a:off x="50310" y="8877"/>
              <a:ext cx="13442" cy="7681"/>
            </a:xfrm>
            <a:prstGeom prst="flowChartProcess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Difference 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Engine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bow Connector 9"/>
            <p:cNvSpPr>
              <a:spLocks noChangeAspect="1" noChangeShapeType="1"/>
            </p:cNvSpPr>
            <p:nvPr/>
          </p:nvSpPr>
          <p:spPr bwMode="auto">
            <a:xfrm>
              <a:off x="47622" y="4416"/>
              <a:ext cx="9409" cy="4461"/>
            </a:xfrm>
            <a:prstGeom prst="bentConnector2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4" name="Elbow Connector 10"/>
            <p:cNvSpPr>
              <a:spLocks noChangeAspect="1" noChangeShapeType="1"/>
            </p:cNvSpPr>
            <p:nvPr/>
          </p:nvSpPr>
          <p:spPr bwMode="auto">
            <a:xfrm flipV="1">
              <a:off x="47691" y="16558"/>
              <a:ext cx="9340" cy="5140"/>
            </a:xfrm>
            <a:prstGeom prst="bentConnector2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Elbow Connector 11"/>
            <p:cNvSpPr>
              <a:spLocks noChangeAspect="1" noChangeShapeType="1"/>
            </p:cNvSpPr>
            <p:nvPr/>
          </p:nvSpPr>
          <p:spPr bwMode="auto">
            <a:xfrm>
              <a:off x="63752" y="12718"/>
              <a:ext cx="3296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4A7EBB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Flowchart: Document 12"/>
            <p:cNvSpPr>
              <a:spLocks noChangeAspect="1" noChangeArrowheads="1"/>
            </p:cNvSpPr>
            <p:nvPr/>
          </p:nvSpPr>
          <p:spPr bwMode="auto">
            <a:xfrm>
              <a:off x="67048" y="8301"/>
              <a:ext cx="13826" cy="8833"/>
            </a:xfrm>
            <a:prstGeom prst="flowChartDocument">
              <a:avLst/>
            </a:prstGeom>
            <a:solidFill>
              <a:srgbClr val="92D05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Report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– Playback Test Automation</a:t>
            </a:r>
            <a:endParaRPr lang="en-US" dirty="0"/>
          </a:p>
        </p:txBody>
      </p:sp>
      <p:pic>
        <p:nvPicPr>
          <p:cNvPr id="470018" name="Picture 2" descr="http://xunitpatterns.com/Recorded%20Test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5" y="932675"/>
            <a:ext cx="3806552" cy="28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38749" y="3581400"/>
            <a:ext cx="0" cy="218908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38749" y="5747237"/>
            <a:ext cx="2381110" cy="2324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72205" y="3988700"/>
            <a:ext cx="1771579" cy="174338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1140" y="5874869"/>
            <a:ext cx="364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Number of tests automated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3585314" y="4473355"/>
            <a:ext cx="14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72205" y="5022868"/>
            <a:ext cx="1771579" cy="72437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4275" y="4562008"/>
            <a:ext cx="142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to generate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4275" y="3601883"/>
            <a:ext cx="142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 to Maintain</a:t>
            </a:r>
            <a:endParaRPr lang="en-US" dirty="0"/>
          </a:p>
        </p:txBody>
      </p:sp>
      <p:pic>
        <p:nvPicPr>
          <p:cNvPr id="14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 flipV="1">
            <a:off x="4772205" y="3988700"/>
            <a:ext cx="1771579" cy="1743382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72205" y="5022868"/>
            <a:ext cx="1771579" cy="724371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Based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8" y="1066800"/>
            <a:ext cx="5184219" cy="3264425"/>
          </a:xfrm>
        </p:spPr>
      </p:pic>
      <p:cxnSp>
        <p:nvCxnSpPr>
          <p:cNvPr id="15" name="Straight Arrow Connector 14"/>
          <p:cNvCxnSpPr/>
          <p:nvPr/>
        </p:nvCxnSpPr>
        <p:spPr>
          <a:xfrm flipV="1">
            <a:off x="4738749" y="5747237"/>
            <a:ext cx="2381110" cy="2324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1140" y="5874869"/>
            <a:ext cx="364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Number of tests automated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85314" y="4473355"/>
            <a:ext cx="14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84275" y="4875802"/>
            <a:ext cx="142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to generate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84275" y="4146107"/>
            <a:ext cx="142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 to Maintain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724400" y="5027035"/>
            <a:ext cx="1760562" cy="395785"/>
          </a:xfrm>
          <a:custGeom>
            <a:avLst/>
            <a:gdLst>
              <a:gd name="connsiteX0" fmla="*/ 0 w 1855782"/>
              <a:gd name="connsiteY0" fmla="*/ 400370 h 400370"/>
              <a:gd name="connsiteX1" fmla="*/ 682388 w 1855782"/>
              <a:gd name="connsiteY1" fmla="*/ 141063 h 400370"/>
              <a:gd name="connsiteX2" fmla="*/ 1760562 w 1855782"/>
              <a:gd name="connsiteY2" fmla="*/ 4585 h 400370"/>
              <a:gd name="connsiteX3" fmla="*/ 1733266 w 1855782"/>
              <a:gd name="connsiteY3" fmla="*/ 45528 h 400370"/>
              <a:gd name="connsiteX0" fmla="*/ 0 w 1760562"/>
              <a:gd name="connsiteY0" fmla="*/ 395785 h 395785"/>
              <a:gd name="connsiteX1" fmla="*/ 682388 w 1760562"/>
              <a:gd name="connsiteY1" fmla="*/ 136478 h 395785"/>
              <a:gd name="connsiteX2" fmla="*/ 1760562 w 1760562"/>
              <a:gd name="connsiteY2" fmla="*/ 0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0562" h="395785">
                <a:moveTo>
                  <a:pt x="0" y="395785"/>
                </a:moveTo>
                <a:cubicBezTo>
                  <a:pt x="194480" y="299113"/>
                  <a:pt x="388961" y="202442"/>
                  <a:pt x="682388" y="136478"/>
                </a:cubicBezTo>
                <a:cubicBezTo>
                  <a:pt x="975815" y="70514"/>
                  <a:pt x="1585416" y="15922"/>
                  <a:pt x="1760562" y="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92638" y="4717630"/>
            <a:ext cx="1760562" cy="692570"/>
          </a:xfrm>
          <a:custGeom>
            <a:avLst/>
            <a:gdLst>
              <a:gd name="connsiteX0" fmla="*/ 0 w 1855782"/>
              <a:gd name="connsiteY0" fmla="*/ 400370 h 400370"/>
              <a:gd name="connsiteX1" fmla="*/ 682388 w 1855782"/>
              <a:gd name="connsiteY1" fmla="*/ 141063 h 400370"/>
              <a:gd name="connsiteX2" fmla="*/ 1760562 w 1855782"/>
              <a:gd name="connsiteY2" fmla="*/ 4585 h 400370"/>
              <a:gd name="connsiteX3" fmla="*/ 1733266 w 1855782"/>
              <a:gd name="connsiteY3" fmla="*/ 45528 h 400370"/>
              <a:gd name="connsiteX0" fmla="*/ 0 w 1760562"/>
              <a:gd name="connsiteY0" fmla="*/ 395785 h 395785"/>
              <a:gd name="connsiteX1" fmla="*/ 682388 w 1760562"/>
              <a:gd name="connsiteY1" fmla="*/ 136478 h 395785"/>
              <a:gd name="connsiteX2" fmla="*/ 1760562 w 1760562"/>
              <a:gd name="connsiteY2" fmla="*/ 0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0562" h="395785">
                <a:moveTo>
                  <a:pt x="0" y="395785"/>
                </a:moveTo>
                <a:cubicBezTo>
                  <a:pt x="194480" y="299113"/>
                  <a:pt x="388961" y="202442"/>
                  <a:pt x="682388" y="136478"/>
                </a:cubicBezTo>
                <a:cubicBezTo>
                  <a:pt x="975815" y="70514"/>
                  <a:pt x="1585416" y="15922"/>
                  <a:pt x="1760562" y="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38749" y="3602114"/>
            <a:ext cx="0" cy="218908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Agile/Scrum in a Nutshell </a:t>
            </a:r>
          </a:p>
        </p:txBody>
      </p:sp>
      <p:sp>
        <p:nvSpPr>
          <p:cNvPr id="290821" name="AutoShape 5"/>
          <p:cNvSpPr>
            <a:spLocks noChangeAspect="1" noChangeArrowheads="1"/>
          </p:cNvSpPr>
          <p:nvPr/>
        </p:nvSpPr>
        <p:spPr bwMode="auto">
          <a:xfrm rot="6109147" flipH="1" flipV="1">
            <a:off x="4794574" y="1509203"/>
            <a:ext cx="1551597" cy="1372142"/>
          </a:xfrm>
          <a:custGeom>
            <a:avLst/>
            <a:gdLst>
              <a:gd name="G0" fmla="+- 4261215 0 0"/>
              <a:gd name="G1" fmla="+- -10890144 0 0"/>
              <a:gd name="G2" fmla="+- 4261215 0 -10890144"/>
              <a:gd name="G3" fmla="+- 10800 0 0"/>
              <a:gd name="G4" fmla="+- 0 0 42612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74 0 0"/>
              <a:gd name="G9" fmla="+- 0 0 -10890144"/>
              <a:gd name="G10" fmla="+- 7674 0 2700"/>
              <a:gd name="G11" fmla="cos G10 4261215"/>
              <a:gd name="G12" fmla="sin G10 4261215"/>
              <a:gd name="G13" fmla="cos 13500 4261215"/>
              <a:gd name="G14" fmla="sin 13500 4261215"/>
              <a:gd name="G15" fmla="+- G11 10800 0"/>
              <a:gd name="G16" fmla="+- G12 10800 0"/>
              <a:gd name="G17" fmla="+- G13 10800 0"/>
              <a:gd name="G18" fmla="+- G14 10800 0"/>
              <a:gd name="G19" fmla="*/ 7674 1 2"/>
              <a:gd name="G20" fmla="+- G19 5400 0"/>
              <a:gd name="G21" fmla="cos G20 4261215"/>
              <a:gd name="G22" fmla="sin G20 4261215"/>
              <a:gd name="G23" fmla="+- G21 10800 0"/>
              <a:gd name="G24" fmla="+- G12 G23 G22"/>
              <a:gd name="G25" fmla="+- G22 G23 G11"/>
              <a:gd name="G26" fmla="cos 10800 4261215"/>
              <a:gd name="G27" fmla="sin 10800 4261215"/>
              <a:gd name="G28" fmla="cos 7674 4261215"/>
              <a:gd name="G29" fmla="sin 7674 42612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90144"/>
              <a:gd name="G36" fmla="sin G34 -10890144"/>
              <a:gd name="G37" fmla="+/ -10890144 42612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74 G39"/>
              <a:gd name="G43" fmla="sin 76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58 w 21600"/>
              <a:gd name="T5" fmla="*/ 2457 h 21600"/>
              <a:gd name="T6" fmla="*/ 1830 w 21600"/>
              <a:gd name="T7" fmla="*/ 8592 h 21600"/>
              <a:gd name="T8" fmla="*/ 15673 w 21600"/>
              <a:gd name="T9" fmla="*/ 4872 h 21600"/>
              <a:gd name="T10" fmla="*/ 16500 w 21600"/>
              <a:gd name="T11" fmla="*/ 23037 h 21600"/>
              <a:gd name="T12" fmla="*/ 10836 w 21600"/>
              <a:gd name="T13" fmla="*/ 20972 h 21600"/>
              <a:gd name="T14" fmla="*/ 12900 w 21600"/>
              <a:gd name="T15" fmla="*/ 1530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5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9123" name="Text Box 6"/>
          <p:cNvSpPr txBox="1">
            <a:spLocks noChangeAspect="1" noChangeArrowheads="1"/>
          </p:cNvSpPr>
          <p:nvPr/>
        </p:nvSpPr>
        <p:spPr bwMode="auto">
          <a:xfrm>
            <a:off x="5105400" y="1949171"/>
            <a:ext cx="821187" cy="30777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24 </a:t>
            </a:r>
            <a:r>
              <a:rPr lang="en-US" sz="1400" dirty="0" smtClean="0"/>
              <a:t>hours</a:t>
            </a:r>
            <a:endParaRPr lang="en-US" sz="1400" dirty="0"/>
          </a:p>
        </p:txBody>
      </p:sp>
      <p:grpSp>
        <p:nvGrpSpPr>
          <p:cNvPr id="389124" name="Group 7"/>
          <p:cNvGrpSpPr>
            <a:grpSpLocks noChangeAspect="1"/>
          </p:cNvGrpSpPr>
          <p:nvPr/>
        </p:nvGrpSpPr>
        <p:grpSpPr bwMode="auto">
          <a:xfrm>
            <a:off x="5171870" y="2333148"/>
            <a:ext cx="1630568" cy="1809750"/>
            <a:chOff x="2826" y="1486"/>
            <a:chExt cx="1314" cy="1458"/>
          </a:xfrm>
        </p:grpSpPr>
        <p:sp>
          <p:nvSpPr>
            <p:cNvPr id="389141" name="Text Box 8"/>
            <p:cNvSpPr txBox="1">
              <a:spLocks noChangeAspect="1" noChangeArrowheads="1"/>
            </p:cNvSpPr>
            <p:nvPr/>
          </p:nvSpPr>
          <p:spPr bwMode="auto">
            <a:xfrm>
              <a:off x="3138" y="2100"/>
              <a:ext cx="740" cy="248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1-4 weeks</a:t>
              </a:r>
            </a:p>
          </p:txBody>
        </p:sp>
        <p:grpSp>
          <p:nvGrpSpPr>
            <p:cNvPr id="389142" name="Group 9"/>
            <p:cNvGrpSpPr>
              <a:grpSpLocks noChangeAspect="1"/>
            </p:cNvGrpSpPr>
            <p:nvPr/>
          </p:nvGrpSpPr>
          <p:grpSpPr bwMode="auto">
            <a:xfrm>
              <a:off x="2826" y="1486"/>
              <a:ext cx="1314" cy="1458"/>
              <a:chOff x="2826" y="1486"/>
              <a:chExt cx="1314" cy="1458"/>
            </a:xfrm>
          </p:grpSpPr>
          <p:sp>
            <p:nvSpPr>
              <p:cNvPr id="389143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892" y="2704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" name="AutoShape 11"/>
              <p:cNvSpPr>
                <a:spLocks noChangeAspect="1" noChangeArrowheads="1"/>
              </p:cNvSpPr>
              <p:nvPr/>
            </p:nvSpPr>
            <p:spPr bwMode="auto">
              <a:xfrm rot="15490853" flipV="1">
                <a:off x="2760" y="1552"/>
                <a:ext cx="1458" cy="1314"/>
              </a:xfrm>
              <a:custGeom>
                <a:avLst/>
                <a:gdLst>
                  <a:gd name="G0" fmla="+- 7802764 0 0"/>
                  <a:gd name="G1" fmla="+- 10969111 0 0"/>
                  <a:gd name="G2" fmla="+- 7802764 0 10969111"/>
                  <a:gd name="G3" fmla="+- 10800 0 0"/>
                  <a:gd name="G4" fmla="+- 0 0 780276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261 0 0"/>
                  <a:gd name="G9" fmla="+- 0 0 10969111"/>
                  <a:gd name="G10" fmla="+- 7261 0 2700"/>
                  <a:gd name="G11" fmla="cos G10 7802764"/>
                  <a:gd name="G12" fmla="sin G10 7802764"/>
                  <a:gd name="G13" fmla="cos 13500 7802764"/>
                  <a:gd name="G14" fmla="sin 13500 780276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261 1 2"/>
                  <a:gd name="G20" fmla="+- G19 5400 0"/>
                  <a:gd name="G21" fmla="cos G20 7802764"/>
                  <a:gd name="G22" fmla="sin G20 7802764"/>
                  <a:gd name="G23" fmla="+- G21 10800 0"/>
                  <a:gd name="G24" fmla="+- G12 G23 G22"/>
                  <a:gd name="G25" fmla="+- G22 G23 G11"/>
                  <a:gd name="G26" fmla="cos 10800 7802764"/>
                  <a:gd name="G27" fmla="sin 10800 7802764"/>
                  <a:gd name="G28" fmla="cos 7261 7802764"/>
                  <a:gd name="G29" fmla="sin 7261 780276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969111"/>
                  <a:gd name="G36" fmla="sin G34 10969111"/>
                  <a:gd name="G37" fmla="+/ 10969111 780276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261 G39"/>
                  <a:gd name="G43" fmla="sin 726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9449 w 21600"/>
                  <a:gd name="T5" fmla="*/ 4333 h 21600"/>
                  <a:gd name="T6" fmla="*/ 1987 w 21600"/>
                  <a:gd name="T7" fmla="*/ 12773 h 21600"/>
                  <a:gd name="T8" fmla="*/ 16615 w 21600"/>
                  <a:gd name="T9" fmla="*/ 6452 h 21600"/>
                  <a:gd name="T10" fmla="*/ 4242 w 21600"/>
                  <a:gd name="T11" fmla="*/ 22600 h 21600"/>
                  <a:gd name="T12" fmla="*/ 2505 w 21600"/>
                  <a:gd name="T13" fmla="*/ 16523 h 21600"/>
                  <a:gd name="T14" fmla="*/ 8584 w 21600"/>
                  <a:gd name="T15" fmla="*/ 1478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7273" y="17146"/>
                    </a:moveTo>
                    <a:cubicBezTo>
                      <a:pt x="8351" y="17746"/>
                      <a:pt x="9565" y="18061"/>
                      <a:pt x="10800" y="18061"/>
                    </a:cubicBezTo>
                    <a:cubicBezTo>
                      <a:pt x="14810" y="18061"/>
                      <a:pt x="18061" y="14810"/>
                      <a:pt x="18061" y="10800"/>
                    </a:cubicBezTo>
                    <a:cubicBezTo>
                      <a:pt x="18061" y="6789"/>
                      <a:pt x="14810" y="3539"/>
                      <a:pt x="10800" y="3539"/>
                    </a:cubicBezTo>
                    <a:cubicBezTo>
                      <a:pt x="6789" y="3539"/>
                      <a:pt x="3539" y="6789"/>
                      <a:pt x="3539" y="10800"/>
                    </a:cubicBezTo>
                    <a:cubicBezTo>
                      <a:pt x="3538" y="11333"/>
                      <a:pt x="3597" y="11866"/>
                      <a:pt x="3714" y="12386"/>
                    </a:cubicBezTo>
                    <a:lnTo>
                      <a:pt x="261" y="13160"/>
                    </a:lnTo>
                    <a:cubicBezTo>
                      <a:pt x="87" y="12385"/>
                      <a:pt x="0" y="1159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8964" y="21600"/>
                      <a:pt x="7158" y="21132"/>
                      <a:pt x="5554" y="20240"/>
                    </a:cubicBezTo>
                    <a:lnTo>
                      <a:pt x="4242" y="22600"/>
                    </a:lnTo>
                    <a:lnTo>
                      <a:pt x="2505" y="16523"/>
                    </a:lnTo>
                    <a:lnTo>
                      <a:pt x="8584" y="14786"/>
                    </a:lnTo>
                    <a:lnTo>
                      <a:pt x="7273" y="17146"/>
                    </a:lnTo>
                    <a:close/>
                  </a:path>
                </a:pathLst>
              </a:custGeom>
              <a:solidFill>
                <a:schemeClr val="accent1"/>
              </a:solidFill>
              <a:ln w="31750" algn="ctr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89125" name="AutoShape 13"/>
          <p:cNvSpPr>
            <a:spLocks noChangeAspect="1" noChangeArrowheads="1"/>
          </p:cNvSpPr>
          <p:nvPr/>
        </p:nvSpPr>
        <p:spPr bwMode="auto">
          <a:xfrm>
            <a:off x="1706563" y="4844573"/>
            <a:ext cx="828675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26" name="AutoShape 14"/>
          <p:cNvSpPr>
            <a:spLocks noChangeAspect="1" noChangeArrowheads="1"/>
          </p:cNvSpPr>
          <p:nvPr/>
        </p:nvSpPr>
        <p:spPr bwMode="auto">
          <a:xfrm>
            <a:off x="1987550" y="4469923"/>
            <a:ext cx="827088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27" name="AutoShape 15"/>
          <p:cNvSpPr>
            <a:spLocks noChangeAspect="1" noChangeArrowheads="1"/>
          </p:cNvSpPr>
          <p:nvPr/>
        </p:nvSpPr>
        <p:spPr bwMode="auto">
          <a:xfrm>
            <a:off x="1779588" y="4107973"/>
            <a:ext cx="828675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28" name="Text Box 16"/>
          <p:cNvSpPr txBox="1">
            <a:spLocks noChangeAspect="1" noChangeArrowheads="1"/>
          </p:cNvSpPr>
          <p:nvPr/>
        </p:nvSpPr>
        <p:spPr bwMode="auto">
          <a:xfrm>
            <a:off x="269875" y="4555648"/>
            <a:ext cx="1396536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 Narrow" pitchFamily="34" charset="0"/>
              </a:rPr>
              <a:t>Release Backlog </a:t>
            </a:r>
          </a:p>
          <a:p>
            <a:endParaRPr lang="en-US" sz="1400" dirty="0">
              <a:latin typeface="Arial Narrow" pitchFamily="34" charset="0"/>
            </a:endParaRPr>
          </a:p>
        </p:txBody>
      </p:sp>
      <p:grpSp>
        <p:nvGrpSpPr>
          <p:cNvPr id="389129" name="Group 18"/>
          <p:cNvGrpSpPr>
            <a:grpSpLocks noChangeAspect="1"/>
          </p:cNvGrpSpPr>
          <p:nvPr/>
        </p:nvGrpSpPr>
        <p:grpSpPr bwMode="auto">
          <a:xfrm>
            <a:off x="4111625" y="3652361"/>
            <a:ext cx="806450" cy="600075"/>
            <a:chOff x="2550" y="2556"/>
            <a:chExt cx="810" cy="602"/>
          </a:xfrm>
        </p:grpSpPr>
        <p:sp>
          <p:nvSpPr>
            <p:cNvPr id="389137" name="AutoShape 19"/>
            <p:cNvSpPr>
              <a:spLocks noChangeAspect="1" noChangeArrowheads="1"/>
            </p:cNvSpPr>
            <p:nvPr/>
          </p:nvSpPr>
          <p:spPr bwMode="auto">
            <a:xfrm>
              <a:off x="2688" y="2830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38" name="AutoShape 20"/>
            <p:cNvSpPr>
              <a:spLocks noChangeAspect="1" noChangeArrowheads="1"/>
            </p:cNvSpPr>
            <p:nvPr/>
          </p:nvSpPr>
          <p:spPr bwMode="auto">
            <a:xfrm>
              <a:off x="2642" y="2739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39" name="AutoShape 21"/>
            <p:cNvSpPr>
              <a:spLocks noChangeAspect="1" noChangeArrowheads="1"/>
            </p:cNvSpPr>
            <p:nvPr/>
          </p:nvSpPr>
          <p:spPr bwMode="auto">
            <a:xfrm>
              <a:off x="2596" y="2648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40" name="AutoShape 22"/>
            <p:cNvSpPr>
              <a:spLocks noChangeAspect="1" noChangeArrowheads="1"/>
            </p:cNvSpPr>
            <p:nvPr/>
          </p:nvSpPr>
          <p:spPr bwMode="auto">
            <a:xfrm>
              <a:off x="2550" y="2556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90839" name="AutoShape 23"/>
          <p:cNvSpPr>
            <a:spLocks noChangeAspect="1" noChangeArrowheads="1"/>
          </p:cNvSpPr>
          <p:nvPr/>
        </p:nvSpPr>
        <p:spPr bwMode="auto">
          <a:xfrm>
            <a:off x="3082925" y="3592036"/>
            <a:ext cx="960438" cy="684212"/>
          </a:xfrm>
          <a:prstGeom prst="rightArrow">
            <a:avLst>
              <a:gd name="adj1" fmla="val 50000"/>
              <a:gd name="adj2" fmla="val 350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9131" name="Text Box 24"/>
          <p:cNvSpPr txBox="1">
            <a:spLocks noChangeAspect="1" noChangeArrowheads="1"/>
          </p:cNvSpPr>
          <p:nvPr/>
        </p:nvSpPr>
        <p:spPr bwMode="auto">
          <a:xfrm>
            <a:off x="3770820" y="3182461"/>
            <a:ext cx="1175322" cy="30777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Arial Narrow" pitchFamily="34" charset="0"/>
              </a:rPr>
              <a:t>Backlog tasks</a:t>
            </a:r>
          </a:p>
        </p:txBody>
      </p:sp>
      <p:sp>
        <p:nvSpPr>
          <p:cNvPr id="290842" name="AutoShape 26"/>
          <p:cNvSpPr>
            <a:spLocks noChangeAspect="1" noChangeArrowheads="1"/>
          </p:cNvSpPr>
          <p:nvPr/>
        </p:nvSpPr>
        <p:spPr bwMode="auto">
          <a:xfrm>
            <a:off x="6184900" y="3611086"/>
            <a:ext cx="1039813" cy="684212"/>
          </a:xfrm>
          <a:prstGeom prst="rightArrow">
            <a:avLst>
              <a:gd name="adj1" fmla="val 50000"/>
              <a:gd name="adj2" fmla="val 379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9133" name="AutoShape 27"/>
          <p:cNvSpPr>
            <a:spLocks noChangeAspect="1" noChangeArrowheads="1"/>
          </p:cNvSpPr>
          <p:nvPr/>
        </p:nvSpPr>
        <p:spPr bwMode="auto">
          <a:xfrm>
            <a:off x="7375525" y="3641248"/>
            <a:ext cx="1003300" cy="5651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34" name="Text Box 28"/>
          <p:cNvSpPr txBox="1">
            <a:spLocks noChangeAspect="1" noChangeArrowheads="1"/>
          </p:cNvSpPr>
          <p:nvPr/>
        </p:nvSpPr>
        <p:spPr bwMode="auto">
          <a:xfrm>
            <a:off x="7145007" y="4341336"/>
            <a:ext cx="1677061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Arial Narrow" pitchFamily="34" charset="0"/>
              </a:rPr>
              <a:t>Potentially Shippable</a:t>
            </a:r>
          </a:p>
          <a:p>
            <a:pPr algn="ctr"/>
            <a:r>
              <a:rPr lang="en-US" sz="1400" b="1" i="1" dirty="0">
                <a:latin typeface="Arial Narrow" pitchFamily="34" charset="0"/>
              </a:rPr>
              <a:t>Product Increment</a:t>
            </a:r>
          </a:p>
        </p:txBody>
      </p:sp>
      <p:sp>
        <p:nvSpPr>
          <p:cNvPr id="389135" name="AutoShape 31"/>
          <p:cNvSpPr>
            <a:spLocks noChangeAspect="1" noChangeArrowheads="1"/>
          </p:cNvSpPr>
          <p:nvPr/>
        </p:nvSpPr>
        <p:spPr bwMode="auto">
          <a:xfrm>
            <a:off x="1968500" y="3752373"/>
            <a:ext cx="1017588" cy="465138"/>
          </a:xfrm>
          <a:prstGeom prst="cube">
            <a:avLst>
              <a:gd name="adj" fmla="val 25000"/>
            </a:avLst>
          </a:prstGeom>
          <a:solidFill>
            <a:srgbClr val="FF7C80"/>
          </a:solidFill>
          <a:ln w="31750">
            <a:solidFill>
              <a:srgbClr val="3366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36" name="Text Box 32"/>
          <p:cNvSpPr txBox="1">
            <a:spLocks noChangeAspect="1" noChangeArrowheads="1"/>
          </p:cNvSpPr>
          <p:nvPr/>
        </p:nvSpPr>
        <p:spPr bwMode="auto">
          <a:xfrm>
            <a:off x="1614488" y="3249136"/>
            <a:ext cx="2227262" cy="30777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Arial Narrow" pitchFamily="34" charset="0"/>
              </a:rPr>
              <a:t>Iteration Backlog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490780" y="762000"/>
            <a:ext cx="888045" cy="27659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8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0980"/>
              </p:ext>
            </p:extLst>
          </p:nvPr>
        </p:nvGraphicFramePr>
        <p:xfrm>
          <a:off x="424260" y="1508750"/>
          <a:ext cx="7115855" cy="447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 rot="728119">
            <a:off x="751339" y="4036558"/>
            <a:ext cx="5147563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97% Reduction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Across Halliburton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15088"/>
              </p:ext>
            </p:extLst>
          </p:nvPr>
        </p:nvGraphicFramePr>
        <p:xfrm>
          <a:off x="457200" y="1219200"/>
          <a:ext cx="826254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67676"/>
                <a:gridCol w="1894864"/>
              </a:tblGrid>
              <a:tr h="5061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of Projects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</a:p>
                  </a:txBody>
                  <a:tcPr/>
                </a:tc>
              </a:tr>
              <a:tr h="5061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of Test Automation</a:t>
                      </a:r>
                      <a:r>
                        <a:rPr lang="en-US" sz="2800" baseline="0" dirty="0" smtClean="0"/>
                        <a:t> Engineers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76</a:t>
                      </a:r>
                      <a:endParaRPr lang="en-US" sz="2800" dirty="0"/>
                    </a:p>
                  </a:txBody>
                  <a:tcPr/>
                </a:tc>
              </a:tr>
              <a:tr h="5061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 of Test Cases Automated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11,018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0018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075" y="4081885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190" y="5166375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191" y="4038961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Stick Fig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240" y="2891330"/>
            <a:ext cx="80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74940" y="4312315"/>
            <a:ext cx="1766630" cy="57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7880" y="3455479"/>
            <a:ext cx="34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Leveraged Investment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009319" y="3717804"/>
            <a:ext cx="3686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Testers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82760"/>
              </p:ext>
            </p:extLst>
          </p:nvPr>
        </p:nvGraphicFramePr>
        <p:xfrm>
          <a:off x="533400" y="102816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Outsourcing Challenges</a:t>
            </a:r>
            <a:endParaRPr lang="en-US" dirty="0"/>
          </a:p>
        </p:txBody>
      </p:sp>
      <p:pic>
        <p:nvPicPr>
          <p:cNvPr id="472066" name="Picture 2" descr="http://blog.softheme.com/wp-content/uploads/2010/08/software-outsourcing-tren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6" y="1124700"/>
            <a:ext cx="7692794" cy="51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Proprietary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4826" y="4598988"/>
            <a:ext cx="8661166" cy="1751224"/>
            <a:chOff x="174826" y="4598988"/>
            <a:chExt cx="8661166" cy="175122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57200" y="4598988"/>
              <a:ext cx="8229600" cy="1587"/>
            </a:xfrm>
            <a:prstGeom prst="line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16200000">
              <a:off x="1872457" y="5188744"/>
              <a:ext cx="1143000" cy="1587"/>
            </a:xfrm>
            <a:prstGeom prst="line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" name="Picture 52" descr="http://t2.gstatic.com/images?q=tbn:ANd9GcSj01wxvyznrRxHOnr2_LI8eJPAcBRmqs2S8acl5fuJNntiIuQJ7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02212" y="4781576"/>
              <a:ext cx="1033780" cy="1033781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174826" y="4907693"/>
              <a:ext cx="8333907" cy="1442519"/>
              <a:chOff x="174826" y="4907693"/>
              <a:chExt cx="8333907" cy="1442519"/>
            </a:xfrm>
          </p:grpSpPr>
          <p:pic>
            <p:nvPicPr>
              <p:cNvPr id="9" name="Picture 2" descr="Oilfield Services | Halliburton Solving challenges.™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34141" b="-9904"/>
              <a:stretch>
                <a:fillRect/>
              </a:stretch>
            </p:blipFill>
            <p:spPr bwMode="auto">
              <a:xfrm>
                <a:off x="3731814" y="5611039"/>
                <a:ext cx="2091472" cy="179822"/>
              </a:xfrm>
              <a:prstGeom prst="rect">
                <a:avLst/>
              </a:prstGeom>
              <a:noFill/>
            </p:spPr>
          </p:pic>
          <p:pic>
            <p:nvPicPr>
              <p:cNvPr id="10" name="Picture 10" descr="http://www.heatingoil.com/wp-content/uploads/2009/12/shell-logo-t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826" y="5800121"/>
                <a:ext cx="575945" cy="498604"/>
              </a:xfrm>
              <a:prstGeom prst="rect">
                <a:avLst/>
              </a:prstGeom>
              <a:noFill/>
            </p:spPr>
          </p:pic>
          <p:pic>
            <p:nvPicPr>
              <p:cNvPr id="11" name="Picture 12" descr="http://t1.gstatic.com/images?q=tbn:ANd9GcShYCTnA6PBVCE_qWwwBRVipBu1H00HDbc8UbC9uWP68St4Encem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42044" y="5100199"/>
                <a:ext cx="396103" cy="473392"/>
              </a:xfrm>
              <a:prstGeom prst="rect">
                <a:avLst/>
              </a:prstGeom>
              <a:noFill/>
            </p:spPr>
          </p:pic>
          <p:pic>
            <p:nvPicPr>
              <p:cNvPr id="12" name="Picture 18" descr="http://media.tumblr.com/tumblr_ktxkuiGhWU1qzr5ik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32504" y="5606734"/>
                <a:ext cx="547066" cy="718025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t1.gstatic.com/images?q=tbn:ANd9GcSQnWKmrdvQ_GcYaJQ7xrj84bgJ3tb1LzInFw8DRBfFZgB4qJ0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9219" y="4972981"/>
                <a:ext cx="933650" cy="393968"/>
              </a:xfrm>
              <a:prstGeom prst="rect">
                <a:avLst/>
              </a:prstGeom>
              <a:noFill/>
            </p:spPr>
          </p:pic>
          <p:pic>
            <p:nvPicPr>
              <p:cNvPr id="14" name="Picture 24" descr="http://t0.gstatic.com/images?q=tbn:ANd9GcTaiJ1L0Eie0HAJEFt0NMdiTchA-eO94u6zOuFMePXdmF_ja-1q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7010" y="5077523"/>
                <a:ext cx="725771" cy="543628"/>
              </a:xfrm>
              <a:prstGeom prst="rect">
                <a:avLst/>
              </a:prstGeom>
              <a:noFill/>
            </p:spPr>
          </p:pic>
          <p:pic>
            <p:nvPicPr>
              <p:cNvPr id="15" name="Picture 26" descr="http://t3.gstatic.com/images?q=tbn:ANd9GcRIAVczKUudpRV13XIB7aHjbNFmPfVF2zhVViFjwXun3KahO18ZZwt3rUv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035650" y="5764337"/>
                <a:ext cx="720284" cy="489035"/>
              </a:xfrm>
              <a:prstGeom prst="rect">
                <a:avLst/>
              </a:prstGeom>
              <a:noFill/>
            </p:spPr>
          </p:pic>
          <p:pic>
            <p:nvPicPr>
              <p:cNvPr id="16" name="Picture 30" descr="http://t2.gstatic.com/images?q=tbn:ANd9GcS1HzmiNtLK1kNG0h0qRALDuVmiGpwmeStFICt0_fp1hI0yGKb1DUUW4B_g5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69817" y="5080947"/>
                <a:ext cx="682258" cy="498157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http://t1.gstatic.com/images?q=tbn:ANd9GcTi2J5O5COEHobEqXkw9WSNjIEvyn3zDIj7e9Yb5eoZ_h_KS5HK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874077" y="5792850"/>
                <a:ext cx="793149" cy="451484"/>
              </a:xfrm>
              <a:prstGeom prst="rect">
                <a:avLst/>
              </a:prstGeom>
              <a:noFill/>
            </p:spPr>
          </p:pic>
          <p:pic>
            <p:nvPicPr>
              <p:cNvPr id="18" name="Picture 36" descr="http://www.localizedusa.com/logos/conocophillips_logo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21183" y="6007619"/>
                <a:ext cx="1124585" cy="281834"/>
              </a:xfrm>
              <a:prstGeom prst="rect">
                <a:avLst/>
              </a:prstGeom>
              <a:noFill/>
            </p:spPr>
          </p:pic>
          <p:pic>
            <p:nvPicPr>
              <p:cNvPr id="19" name="Picture 38" descr="http://t3.gstatic.com/images?q=tbn:ANd9GcTumXHn7djUIXOVYJWSN0Y5eN1QfSPBtUwomxN9gac2gXivAc4Y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08757" y="5127782"/>
                <a:ext cx="908650" cy="235440"/>
              </a:xfrm>
              <a:prstGeom prst="rect">
                <a:avLst/>
              </a:prstGeom>
              <a:noFill/>
            </p:spPr>
          </p:pic>
          <p:pic>
            <p:nvPicPr>
              <p:cNvPr id="20" name="Picture 40" descr="http://t3.gstatic.com/images?q=tbn:ANd9GcQdbRopbjRq_vpE62ON5lIbGFK69f9rUtNwpglAD_L2jhsm73pj_JybuMvRJA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204417" y="4907693"/>
                <a:ext cx="557997" cy="557997"/>
              </a:xfrm>
              <a:prstGeom prst="rect">
                <a:avLst/>
              </a:prstGeom>
              <a:noFill/>
            </p:spPr>
          </p:pic>
          <p:pic>
            <p:nvPicPr>
              <p:cNvPr id="21" name="Picture 42" descr="http://t2.gstatic.com/images?q=tbn:ANd9GcTnM1juIeR4ujJxzITi3Efr3OwdahiAOG9LJYq8D1BOGUN5OxmC1mDCs0_wF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829034" y="5690757"/>
                <a:ext cx="552516" cy="659455"/>
              </a:xfrm>
              <a:prstGeom prst="rect">
                <a:avLst/>
              </a:prstGeom>
              <a:noFill/>
            </p:spPr>
          </p:pic>
          <p:pic>
            <p:nvPicPr>
              <p:cNvPr id="22" name="Picture 48" descr="http://4.bp.blogspot.com/_PiLNVeFLCEc/SPJLd3b0QqI/AAAAAAAAANg/ptjF45oq7vI/s400/sonatrach+logo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22306" y="5704703"/>
                <a:ext cx="425517" cy="509668"/>
              </a:xfrm>
              <a:prstGeom prst="rect">
                <a:avLst/>
              </a:prstGeom>
              <a:noFill/>
            </p:spPr>
          </p:pic>
          <p:pic>
            <p:nvPicPr>
              <p:cNvPr id="23" name="Picture 50" descr="http://t1.gstatic.com/images?q=tbn:ANd9GcSvrkeRPqpPTvhnsq3M2XMfLHN97fH-by4YuyODJZ73j1r9cqJHf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715584" y="5714323"/>
                <a:ext cx="793149" cy="386722"/>
              </a:xfrm>
              <a:prstGeom prst="rect">
                <a:avLst/>
              </a:prstGeom>
              <a:noFill/>
            </p:spPr>
          </p:pic>
          <p:pic>
            <p:nvPicPr>
              <p:cNvPr id="24" name="Picture 54" descr="http://t3.gstatic.com/images?q=tbn:ANd9GcQSMDDyt07gx1Mc4olWiU9ismWSv7JZR9Jt7DUek3fDM6DhsptgMw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109193" y="4990868"/>
                <a:ext cx="716147" cy="52281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5" descr="KOC Image"/>
          <p:cNvPicPr>
            <a:picLocks noChangeAspect="1" noChangeArrowheads="1"/>
          </p:cNvPicPr>
          <p:nvPr/>
        </p:nvPicPr>
        <p:blipFill>
          <a:blip r:embed="rId20"/>
          <a:srcRect t="5009"/>
          <a:stretch>
            <a:fillRect/>
          </a:stretch>
        </p:blipFill>
        <p:spPr bwMode="auto">
          <a:xfrm>
            <a:off x="1873845" y="1547155"/>
            <a:ext cx="4772025" cy="271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2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412512" y="2256846"/>
            <a:ext cx="4731487" cy="2166298"/>
          </a:xfrm>
          <a:prstGeom prst="rect">
            <a:avLst/>
          </a:prstGeom>
          <a:solidFill>
            <a:srgbClr val="8E979D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" y="1901699"/>
            <a:ext cx="5975499" cy="2500180"/>
          </a:xfrm>
          <a:prstGeom prst="rect">
            <a:avLst/>
          </a:prstGeom>
          <a:solidFill>
            <a:srgbClr val="7EA52E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4437" y="2590707"/>
            <a:ext cx="5539564" cy="1821805"/>
          </a:xfrm>
          <a:prstGeom prst="rect">
            <a:avLst/>
          </a:prstGeom>
          <a:solidFill>
            <a:srgbClr val="FBAA29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64865" y="2913935"/>
            <a:ext cx="3179134" cy="1509209"/>
          </a:xfrm>
          <a:prstGeom prst="rect">
            <a:avLst/>
          </a:prstGeom>
          <a:solidFill>
            <a:srgbClr val="008BA7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04437" y="2250465"/>
            <a:ext cx="5539564" cy="322733"/>
          </a:xfrm>
          <a:prstGeom prst="rect">
            <a:avLst/>
          </a:prstGeom>
          <a:solidFill>
            <a:srgbClr val="FBAA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Drilling and Completions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6120"/>
            <a:ext cx="8525435" cy="863600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Calibri" pitchFamily="34" charset="0"/>
              </a:rPr>
              <a:t>Landmark E&amp;P Ecosystem</a:t>
            </a:r>
            <a:r>
              <a:rPr lang="en-US" sz="2800" dirty="0" smtClean="0">
                <a:cs typeface="Calibri" pitchFamily="34" charset="0"/>
              </a:rPr>
              <a:t/>
            </a:r>
            <a:br>
              <a:rPr lang="en-US" sz="2800" dirty="0" smtClean="0">
                <a:cs typeface="Calibri" pitchFamily="34" charset="0"/>
              </a:rPr>
            </a:br>
            <a:r>
              <a:rPr lang="en-US" sz="1800" b="0" i="1" dirty="0" smtClean="0">
                <a:solidFill>
                  <a:srgbClr val="C00000"/>
                </a:solidFill>
                <a:cs typeface="Calibri" pitchFamily="34" charset="0"/>
              </a:rPr>
              <a:t>Collaborative Applications  –  Data Management  –  Modern Platform  –  Expert Services</a:t>
            </a:r>
            <a:endParaRPr lang="en-US" sz="2400" b="0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5" name="Picture 4" descr="icons_bas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20" y="3253326"/>
            <a:ext cx="665081" cy="66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cons_earthmodel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20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cons_geolog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4621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cons_geophysi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4034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cons_plann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5794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cons_simula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6380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cons_desig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46966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cons_reporti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8818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cons_surveillanc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003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icons_realtim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01257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icons_optimizati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71845" y="3253563"/>
            <a:ext cx="667907" cy="66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6556979" y="3947962"/>
            <a:ext cx="124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SURVEILLANCE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9516" y="3937755"/>
            <a:ext cx="964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PLANNING</a:t>
            </a:r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7265" y="3937059"/>
            <a:ext cx="100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EARTH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MODELING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8569" y="3947962"/>
            <a:ext cx="904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GEOLOGY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9947" y="3947962"/>
            <a:ext cx="109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GEOPHYSICS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5074" y="3947962"/>
            <a:ext cx="655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BASIN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3301" y="3947962"/>
            <a:ext cx="1033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9451" y="3947962"/>
            <a:ext cx="75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DESIGN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39857" y="3947962"/>
            <a:ext cx="1116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SIMULATION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3218" y="3947962"/>
            <a:ext cx="975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REAL-TIME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1312" y="3947962"/>
            <a:ext cx="125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OPTIMIZATION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4869467"/>
            <a:ext cx="9144000" cy="43030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Data Management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4338160" y="63854"/>
            <a:ext cx="467680" cy="914400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DecisionSpace Platform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64865" y="2573692"/>
            <a:ext cx="3179135" cy="322733"/>
          </a:xfrm>
          <a:prstGeom prst="rect">
            <a:avLst/>
          </a:prstGeom>
          <a:solidFill>
            <a:srgbClr val="008B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Production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2512" y="1927237"/>
            <a:ext cx="4731487" cy="322733"/>
          </a:xfrm>
          <a:prstGeom prst="rect">
            <a:avLst/>
          </a:prstGeom>
          <a:solidFill>
            <a:srgbClr val="8E97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Reservoir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" y="1593358"/>
            <a:ext cx="5975499" cy="322733"/>
          </a:xfrm>
          <a:prstGeom prst="rect">
            <a:avLst/>
          </a:prstGeom>
          <a:solidFill>
            <a:srgbClr val="7EA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Geosciences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-1580812" y="3176322"/>
            <a:ext cx="3699506" cy="537882"/>
          </a:xfrm>
          <a:prstGeom prst="rect">
            <a:avLst/>
          </a:prstGeom>
          <a:solidFill>
            <a:srgbClr val="312B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 and Support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1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Time Shift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8820" y="1219200"/>
            <a:ext cx="738636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3595" y="2445188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 hours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1085" y="3382897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 hours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Challenge: Time Shift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8820" y="1219200"/>
            <a:ext cx="738636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3595" y="2445188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 hours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1085" y="3382897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 hours</a:t>
            </a:r>
            <a:endParaRPr lang="en-US" b="1" dirty="0"/>
          </a:p>
        </p:txBody>
      </p:sp>
      <p:sp>
        <p:nvSpPr>
          <p:cNvPr id="3" name="Right Arrow 2"/>
          <p:cNvSpPr/>
          <p:nvPr/>
        </p:nvSpPr>
        <p:spPr>
          <a:xfrm rot="12381939">
            <a:off x="5263290" y="2814520"/>
            <a:ext cx="1805035" cy="1075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261954">
            <a:off x="1988210" y="2743408"/>
            <a:ext cx="2942431" cy="1075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Find and Correct Defects Early to Reduce Uncertainty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A </a:t>
            </a:r>
            <a:r>
              <a:rPr lang="en-US" b="1" i="1" dirty="0"/>
              <a:t>Testing Strategy Helps to Maximize Efficiency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Test </a:t>
            </a:r>
            <a:r>
              <a:rPr lang="en-US" b="1" i="1" dirty="0"/>
              <a:t>Automation Helps to Maintain Velocity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Outsourcing </a:t>
            </a:r>
            <a:r>
              <a:rPr lang="en-US" b="1" i="1" dirty="0"/>
              <a:t>Can Work When Used Judiciously.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Treat Outsourcer as a Partner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Cost Effective Global Talent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Distributed Teams Can be Effective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/>
              <a:t>Test Automation Does not Replace Exploratory </a:t>
            </a:r>
            <a:r>
              <a:rPr lang="en-US" b="1" i="1" dirty="0" smtClean="0"/>
              <a:t>Testing</a:t>
            </a:r>
          </a:p>
          <a:p>
            <a:pPr marL="230188" lvl="1" indent="-230188">
              <a:buClr>
                <a:srgbClr val="CC0000"/>
              </a:buClr>
            </a:pPr>
            <a:r>
              <a:rPr lang="en-US" b="1" i="1" dirty="0" smtClean="0"/>
              <a:t>Action Based Testing Reduces Test Brittleness</a:t>
            </a:r>
            <a:endParaRPr lang="en-US" b="1" i="1" dirty="0"/>
          </a:p>
          <a:p>
            <a:endParaRPr lang="en-US" b="1" dirty="0"/>
          </a:p>
        </p:txBody>
      </p:sp>
      <p:pic>
        <p:nvPicPr>
          <p:cNvPr id="4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Achieving large-scale automation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testing </a:t>
            </a:r>
            <a:r>
              <a:rPr lang="en-US" dirty="0"/>
              <a:t>c</a:t>
            </a:r>
            <a:r>
              <a:rPr lang="en-US" dirty="0" smtClean="0"/>
              <a:t>hallenges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96123"/>
              </p:ext>
            </p:extLst>
          </p:nvPr>
        </p:nvGraphicFramePr>
        <p:xfrm>
          <a:off x="304800" y="1524000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 rot="418307">
            <a:off x="2199611" y="4262301"/>
            <a:ext cx="28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Manual exploratory testing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64694">
            <a:off x="2971800" y="3276600"/>
            <a:ext cx="204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Regression testing requirements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981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Sprints speed development.</a:t>
            </a:r>
          </a:p>
          <a:p>
            <a:endParaRPr lang="en-US" dirty="0">
              <a:latin typeface="Segoe UI Symbol" pitchFamily="34" charset="0"/>
              <a:ea typeface="Segoe UI Symbol" pitchFamily="34" charset="0"/>
            </a:endParaRPr>
          </a:p>
          <a:p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Regression tests increase with each sprint.</a:t>
            </a:r>
          </a:p>
          <a:p>
            <a:endParaRPr lang="en-US" dirty="0">
              <a:latin typeface="Segoe UI Symbol" pitchFamily="34" charset="0"/>
              <a:ea typeface="Segoe UI Symbol" pitchFamily="34" charset="0"/>
            </a:endParaRPr>
          </a:p>
          <a:p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Testing must scale with every sprint.</a:t>
            </a:r>
            <a:endParaRPr lang="en-US" dirty="0"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testing challenges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190149"/>
              </p:ext>
            </p:extLst>
          </p:nvPr>
        </p:nvGraphicFramePr>
        <p:xfrm>
          <a:off x="457200" y="1676400"/>
          <a:ext cx="5181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378771">
            <a:off x="3733800" y="410048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Total Testing Capacity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4875">
            <a:off x="3733800" y="2986755"/>
            <a:ext cx="10287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Testing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Deficit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3633086"/>
            <a:ext cx="0" cy="970866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1981200"/>
            <a:ext cx="2819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Large-scale</a:t>
            </a:r>
            <a:r>
              <a:rPr lang="en-US" dirty="0" smtClean="0"/>
              <a:t> testing typically reaches resource limits.</a:t>
            </a:r>
          </a:p>
          <a:p>
            <a:endParaRPr lang="en-US" dirty="0"/>
          </a:p>
          <a:p>
            <a:r>
              <a:rPr lang="en-US" dirty="0" smtClean="0"/>
              <a:t>Options: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Increase resources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Slow release cycles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Limit test coverage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Change the approach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425559">
            <a:off x="524542" y="1828800"/>
            <a:ext cx="457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modular test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3688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Test Modules are the units in which tests are organized efficiently.</a:t>
            </a:r>
            <a:endParaRPr lang="en-US" dirty="0">
              <a:latin typeface="Segoe UI Symbol" pitchFamily="34" charset="0"/>
              <a:ea typeface="Segoe UI Symbol" pitchFamily="34" charset="0"/>
            </a:endParaRPr>
          </a:p>
          <a:p>
            <a:endParaRPr lang="en-US" dirty="0" smtClean="0">
              <a:latin typeface="Segoe UI Symbol" pitchFamily="34" charset="0"/>
              <a:ea typeface="Segoe UI Symbol" pitchFamily="34" charset="0"/>
            </a:endParaRPr>
          </a:p>
          <a:p>
            <a:endParaRPr lang="en-US" dirty="0">
              <a:latin typeface="Segoe UI Symbol" pitchFamily="34" charset="0"/>
              <a:ea typeface="Segoe UI Symbol" pitchFamily="34" charset="0"/>
            </a:endParaRPr>
          </a:p>
          <a:p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Separation of tests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, actions &amp; interfaces 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from 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the underlying 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code make 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tests m</a:t>
            </a:r>
            <a:r>
              <a:rPr lang="en-US" dirty="0" smtClean="0">
                <a:latin typeface="Segoe UI Symbol" pitchFamily="34" charset="0"/>
                <a:ea typeface="Segoe UI Symbol" pitchFamily="34" charset="0"/>
              </a:rPr>
              <a:t>aintainable</a:t>
            </a:r>
            <a:r>
              <a:rPr lang="en-US" dirty="0"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endParaRPr lang="en-US" dirty="0" smtClean="0">
              <a:latin typeface="Segoe UI Symbol" pitchFamily="34" charset="0"/>
              <a:ea typeface="Segoe UI Symbol" pitchFamily="34" charset="0"/>
            </a:endParaRPr>
          </a:p>
          <a:p>
            <a:endParaRPr lang="en-US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353" y="10856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TestArchitect incorporates the Action Based Testing method into a keyword-driven, module-based test development and automation platform.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27132"/>
            <a:ext cx="3886200" cy="3881654"/>
          </a:xfrm>
        </p:spPr>
      </p:pic>
    </p:spTree>
    <p:extLst>
      <p:ext uri="{BB962C8B-B14F-4D97-AF65-F5344CB8AC3E}">
        <p14:creationId xmlns:p14="http://schemas.microsoft.com/office/powerpoint/2010/main" val="18967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Action-based modular test design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396952" y="3625524"/>
            <a:ext cx="34255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22662" y="3625524"/>
            <a:ext cx="1" cy="60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62697" y="4347817"/>
            <a:ext cx="559968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>
            <a:off x="2414079" y="4347817"/>
            <a:ext cx="398128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Connector 2052"/>
          <p:cNvCxnSpPr/>
          <p:nvPr/>
        </p:nvCxnSpPr>
        <p:spPr>
          <a:xfrm flipH="1">
            <a:off x="2672622" y="3854124"/>
            <a:ext cx="452842" cy="2030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1917002" y="2133600"/>
            <a:ext cx="204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Symbol" pitchFamily="34" charset="0"/>
                <a:ea typeface="Segoe UI Symbol" pitchFamily="34" charset="0"/>
              </a:rPr>
              <a:t>Keyword action:  </a:t>
            </a:r>
            <a:r>
              <a:rPr lang="en-US" sz="1400" b="1" dirty="0" smtClean="0">
                <a:solidFill>
                  <a:schemeClr val="accent1"/>
                </a:solidFill>
                <a:latin typeface="Segoe UI Symbol" pitchFamily="34" charset="0"/>
                <a:ea typeface="Segoe UI Symbol" pitchFamily="34" charset="0"/>
              </a:rPr>
              <a:t>Click</a:t>
            </a:r>
            <a:r>
              <a:rPr lang="en-US" sz="1400" b="1" dirty="0" smtClean="0">
                <a:latin typeface="Segoe UI Symbol" pitchFamily="34" charset="0"/>
                <a:ea typeface="Segoe UI Symbol" pitchFamily="34" charset="0"/>
              </a:rPr>
              <a:t>.</a:t>
            </a:r>
          </a:p>
          <a:p>
            <a:r>
              <a:rPr lang="en-US" sz="1400" dirty="0" smtClean="0">
                <a:latin typeface="Segoe UI Symbol" pitchFamily="34" charset="0"/>
                <a:ea typeface="Segoe UI Symbol" pitchFamily="34" charset="0"/>
              </a:rPr>
              <a:t>Action – mouse click.</a:t>
            </a:r>
          </a:p>
          <a:p>
            <a:endParaRPr lang="en-US" sz="1400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7002" y="2995253"/>
            <a:ext cx="242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Symbol" pitchFamily="34" charset="0"/>
                <a:ea typeface="Segoe UI Symbol" pitchFamily="34" charset="0"/>
              </a:rPr>
              <a:t>Action(s) -- Select product, click “ok”, Click “checkout”.</a:t>
            </a:r>
          </a:p>
          <a:p>
            <a:endParaRPr lang="en-US" sz="1400" dirty="0" smtClean="0">
              <a:latin typeface="Segoe UI Symbol" pitchFamily="34" charset="0"/>
              <a:ea typeface="Segoe UI Symbol" pitchFamily="34" charset="0"/>
            </a:endParaRPr>
          </a:p>
          <a:p>
            <a:r>
              <a:rPr lang="en-US" sz="1400" b="1" dirty="0">
                <a:latin typeface="Segoe UI Symbol" pitchFamily="34" charset="0"/>
                <a:ea typeface="Segoe UI Symbol" pitchFamily="34" charset="0"/>
              </a:rPr>
              <a:t>Keyword action: </a:t>
            </a:r>
            <a:r>
              <a:rPr lang="en-US" sz="14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Segoe UI Symbol" pitchFamily="34" charset="0"/>
                <a:ea typeface="Segoe UI Symbol" pitchFamily="34" charset="0"/>
              </a:rPr>
              <a:t>Checkout.</a:t>
            </a:r>
            <a:endParaRPr lang="en-US" sz="1400" dirty="0">
              <a:solidFill>
                <a:schemeClr val="accent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17001" y="4492661"/>
            <a:ext cx="25973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Symbol" pitchFamily="34" charset="0"/>
                <a:ea typeface="Segoe UI Symbol" pitchFamily="34" charset="0"/>
              </a:rPr>
              <a:t>Keyword action:  </a:t>
            </a:r>
            <a:r>
              <a:rPr lang="en-US" sz="1400" b="1" dirty="0" smtClean="0">
                <a:solidFill>
                  <a:schemeClr val="accent1"/>
                </a:solidFill>
                <a:latin typeface="Segoe UI Symbol" pitchFamily="34" charset="0"/>
                <a:ea typeface="Segoe UI Symbol" pitchFamily="34" charset="0"/>
              </a:rPr>
              <a:t>Order Entry.</a:t>
            </a:r>
          </a:p>
          <a:p>
            <a:r>
              <a:rPr lang="en-US" sz="1400" dirty="0" smtClean="0">
                <a:latin typeface="Segoe UI Symbol" pitchFamily="34" charset="0"/>
                <a:ea typeface="Segoe UI Symbol" pitchFamily="34" charset="0"/>
              </a:rPr>
              <a:t>Actions -- all actions &amp; steps associated with the entire order process.</a:t>
            </a:r>
          </a:p>
          <a:p>
            <a:endParaRPr lang="en-US" sz="1400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4876800" y="160317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Low-level actions…can be used to create test cases…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9400" y="2689656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…and be combined to make higher level actions…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9980" y="34067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Segoe UI Symbol" pitchFamily="34" charset="0"/>
                <a:ea typeface="Segoe UI Symbol" pitchFamily="34" charset="0"/>
              </a:rPr>
              <a:t>hat combine to make even higher level actions.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2061" name="Straight Arrow Connector 2060"/>
          <p:cNvCxnSpPr/>
          <p:nvPr/>
        </p:nvCxnSpPr>
        <p:spPr>
          <a:xfrm>
            <a:off x="4343400" y="3733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391503" y="4814225"/>
            <a:ext cx="119361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882587" y="2428827"/>
            <a:ext cx="537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75" y="3549926"/>
            <a:ext cx="2133600" cy="246987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57200" y="1295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ymbol" pitchFamily="34" charset="0"/>
                <a:ea typeface="Segoe UI Symbol" pitchFamily="34" charset="0"/>
              </a:rPr>
              <a:t>Actions simplify &amp; reduce test creation.</a:t>
            </a:r>
            <a:endParaRPr lang="en-US" sz="2400" dirty="0">
              <a:latin typeface="Segoe UI Symbol" pitchFamily="34" charset="0"/>
              <a:ea typeface="Segoe UI Symbo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43400" y="2884724"/>
            <a:ext cx="1066800" cy="391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86433"/>
            <a:ext cx="459971" cy="4686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7" y="2506047"/>
            <a:ext cx="459971" cy="4686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28" y="2209800"/>
            <a:ext cx="459971" cy="4686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5638"/>
            <a:ext cx="459971" cy="468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14" y="2865143"/>
            <a:ext cx="783861" cy="9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Action-based modular test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75" y="3626126"/>
            <a:ext cx="2133600" cy="2469874"/>
          </a:xfrm>
          <a:prstGeom prst="rect">
            <a:avLst/>
          </a:prstGeom>
        </p:spPr>
      </p:pic>
      <p:sp>
        <p:nvSpPr>
          <p:cNvPr id="2058" name="TextBox 2057"/>
          <p:cNvSpPr txBox="1"/>
          <p:nvPr/>
        </p:nvSpPr>
        <p:spPr>
          <a:xfrm>
            <a:off x="1676400" y="258683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Symbol" pitchFamily="34" charset="0"/>
                <a:ea typeface="Segoe UI Symbol" pitchFamily="34" charset="0"/>
              </a:rPr>
              <a:t>For example: New functionality requires “click” to be changed to “swipe”.</a:t>
            </a:r>
          </a:p>
          <a:p>
            <a:endParaRPr lang="en-US" sz="1400" dirty="0">
              <a:latin typeface="Segoe UI Symbol" pitchFamily="34" charset="0"/>
              <a:ea typeface="Segoe UI Symbol" pitchFamily="34" charset="0"/>
            </a:endParaRPr>
          </a:p>
          <a:p>
            <a:endParaRPr lang="en-US" sz="1400" dirty="0" smtClean="0">
              <a:latin typeface="Segoe UI Symbol" pitchFamily="34" charset="0"/>
              <a:ea typeface="Segoe UI Symbol" pitchFamily="34" charset="0"/>
            </a:endParaRPr>
          </a:p>
          <a:p>
            <a:endParaRPr lang="en-US" sz="1400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0" y="2457160"/>
            <a:ext cx="2807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Action is updated &amp; saved.</a:t>
            </a:r>
          </a:p>
          <a:p>
            <a:endParaRPr lang="en-US" sz="1400" dirty="0" smtClean="0"/>
          </a:p>
          <a:p>
            <a:r>
              <a:rPr lang="en-US" sz="1400" dirty="0" smtClean="0"/>
              <a:t>Every test &amp; high-level action containing the </a:t>
            </a:r>
            <a:r>
              <a:rPr lang="en-US" sz="1400" dirty="0" smtClean="0">
                <a:latin typeface="Segoe UI Symbol" pitchFamily="34" charset="0"/>
                <a:ea typeface="Segoe UI Symbol" pitchFamily="34" charset="0"/>
              </a:rPr>
              <a:t>previous</a:t>
            </a:r>
            <a:r>
              <a:rPr lang="en-US" sz="1400" dirty="0" smtClean="0"/>
              <a:t> action is automatically updated when tests are executed.</a:t>
            </a:r>
          </a:p>
          <a:p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06470" y="3044861"/>
            <a:ext cx="370794" cy="88433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06470" y="3044861"/>
            <a:ext cx="157739" cy="1603339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531994" y="3044861"/>
            <a:ext cx="374476" cy="1246609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06470" y="3044861"/>
            <a:ext cx="1113330" cy="2060539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1295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ymbol" pitchFamily="34" charset="0"/>
                <a:ea typeface="Segoe UI Symbol" pitchFamily="34" charset="0"/>
              </a:rPr>
              <a:t>Test are easily maintained when requirements change.</a:t>
            </a:r>
            <a:endParaRPr lang="en-US" sz="2400" dirty="0">
              <a:latin typeface="Segoe UI Symbol" pitchFamily="34" charset="0"/>
              <a:ea typeface="Segoe UI Symbo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29" y="2503178"/>
            <a:ext cx="459971" cy="4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69156" b="29528"/>
          <a:stretch/>
        </p:blipFill>
        <p:spPr bwMode="auto">
          <a:xfrm>
            <a:off x="4183380" y="1032510"/>
            <a:ext cx="4647678" cy="495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 &amp; organization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800600" y="1447800"/>
            <a:ext cx="1706619" cy="1447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19600" y="3276600"/>
            <a:ext cx="17526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7445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Modules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5330" y="35116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library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1600200"/>
            <a:ext cx="2286000" cy="328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3511604"/>
            <a:ext cx="2057400" cy="26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470" y="4800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definitions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19400" y="4985266"/>
            <a:ext cx="1752600" cy="882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96887"/>
            <a:ext cx="231172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4"/>
          <a:srcRect l="756" r="1260"/>
          <a:stretch>
            <a:fillRect/>
          </a:stretch>
        </p:blipFill>
        <p:spPr bwMode="auto">
          <a:xfrm>
            <a:off x="3499333" y="1785457"/>
            <a:ext cx="229186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8195" name="Picture 3" descr="3dview_manifolds"/>
          <p:cNvPicPr>
            <a:picLocks noChangeAspect="1" noChangeArrowheads="1"/>
          </p:cNvPicPr>
          <p:nvPr/>
        </p:nvPicPr>
        <p:blipFill>
          <a:blip r:embed="rId5"/>
          <a:srcRect r="6386"/>
          <a:stretch>
            <a:fillRect/>
          </a:stretch>
        </p:blipFill>
        <p:spPr bwMode="auto">
          <a:xfrm>
            <a:off x="6096000" y="1838559"/>
            <a:ext cx="224187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>
            <a:stCxn id="6" idx="2"/>
          </p:cNvCxnSpPr>
          <p:nvPr/>
        </p:nvCxnSpPr>
        <p:spPr>
          <a:xfrm rot="16200000" flipH="1">
            <a:off x="2414469" y="3014778"/>
            <a:ext cx="1089423" cy="20826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agnetic Disk 16"/>
          <p:cNvSpPr/>
          <p:nvPr/>
        </p:nvSpPr>
        <p:spPr>
          <a:xfrm>
            <a:off x="4248150" y="4208379"/>
            <a:ext cx="800100" cy="723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hape 40"/>
          <p:cNvCxnSpPr>
            <a:endCxn id="648195" idx="2"/>
          </p:cNvCxnSpPr>
          <p:nvPr/>
        </p:nvCxnSpPr>
        <p:spPr>
          <a:xfrm flipV="1">
            <a:off x="5295900" y="3553059"/>
            <a:ext cx="1921040" cy="101727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2500" y="1419459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User Interface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238500" y="1419459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Graphical Pre-Processing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829300" y="141945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Graphical Post-Processing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329299" y="5026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 Performance Cluster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648194" idx="2"/>
          </p:cNvCxnSpPr>
          <p:nvPr/>
        </p:nvCxnSpPr>
        <p:spPr>
          <a:xfrm flipH="1">
            <a:off x="4645266" y="3522817"/>
            <a:ext cx="1" cy="63984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creation using actions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3442" y="1127606"/>
            <a:ext cx="8107158" cy="4689231"/>
            <a:chOff x="960642" y="1101969"/>
            <a:chExt cx="8107158" cy="46892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5" r="15842" b="3846"/>
            <a:stretch/>
          </p:blipFill>
          <p:spPr bwMode="auto">
            <a:xfrm>
              <a:off x="960642" y="1101969"/>
              <a:ext cx="8107158" cy="4689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19200" y="3962400"/>
              <a:ext cx="990600" cy="1524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200" y="3810000"/>
              <a:ext cx="990600" cy="1524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209800" y="3886200"/>
              <a:ext cx="685800" cy="9144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209800" y="3989462"/>
              <a:ext cx="859208" cy="457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143000" y="3581400"/>
              <a:ext cx="990600" cy="1524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133600" y="3124200"/>
              <a:ext cx="609600" cy="533400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4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ABT in Agile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10000"/>
            <a:ext cx="173346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Test Module</a:t>
            </a:r>
          </a:p>
          <a:p>
            <a:pPr algn="ctr"/>
            <a:r>
              <a:rPr lang="en-US" sz="1400" dirty="0" smtClean="0"/>
              <a:t>Definition</a:t>
            </a:r>
            <a:r>
              <a:rPr lang="en-US" sz="1400" dirty="0"/>
              <a:t>s</a:t>
            </a:r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3820180"/>
            <a:ext cx="12954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Module Development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138" y="4416623"/>
            <a:ext cx="1677062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Interface Definition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797623"/>
            <a:ext cx="25908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Action Automation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178623"/>
            <a:ext cx="17526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Execution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67000" y="2895600"/>
            <a:ext cx="3962400" cy="609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10400" y="2895600"/>
            <a:ext cx="1676400" cy="609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2895600"/>
            <a:ext cx="1905000" cy="609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 Backlog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3886200"/>
            <a:ext cx="17526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re-use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4343400"/>
            <a:ext cx="17526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Automation re-use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" y="1828800"/>
            <a:ext cx="1676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owner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667000" y="1828800"/>
            <a:ext cx="3810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705600" y="18288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 owner  &amp; team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362200" y="3200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705600" y="3200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170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 reduction in testing resources</a:t>
            </a:r>
          </a:p>
          <a:p>
            <a:r>
              <a:rPr lang="en-US" sz="2400" dirty="0" smtClean="0"/>
              <a:t>Increased test coverage</a:t>
            </a:r>
          </a:p>
          <a:p>
            <a:r>
              <a:rPr lang="en-US" sz="2400" dirty="0" smtClean="0"/>
              <a:t>Improved product quality.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pPr algn="l"/>
            <a:r>
              <a:rPr lang="en-US" sz="3000" dirty="0" smtClean="0"/>
              <a:t>The Bottom Line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472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Efficiency increase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5562600"/>
            <a:ext cx="2362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5" y="3681412"/>
            <a:ext cx="3297295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72151"/>
            <a:ext cx="38862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8229600" cy="715962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more information on TestArchitect go to: www.testarchitect.com</a:t>
            </a:r>
          </a:p>
          <a:p>
            <a:endParaRPr lang="en-US" sz="2400" dirty="0"/>
          </a:p>
          <a:p>
            <a:r>
              <a:rPr lang="en-US" sz="2400" dirty="0" smtClean="0"/>
              <a:t>For more about ABT you can </a:t>
            </a:r>
            <a:r>
              <a:rPr lang="en-US" sz="2400" dirty="0" smtClean="0"/>
              <a:t>contact: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joeh</a:t>
            </a:r>
            <a:r>
              <a:rPr lang="en-US" sz="2400" dirty="0" smtClean="0"/>
              <a:t> </a:t>
            </a:r>
            <a:r>
              <a:rPr lang="en-US" sz="2400" dirty="0" smtClean="0"/>
              <a:t>@ logigear.com</a:t>
            </a:r>
          </a:p>
          <a:p>
            <a:endParaRPr lang="en-US" sz="2400" dirty="0"/>
          </a:p>
          <a:p>
            <a:r>
              <a:rPr lang="en-US" sz="2400" dirty="0" smtClean="0"/>
              <a:t>Contact LogiGear:</a:t>
            </a:r>
          </a:p>
          <a:p>
            <a:pPr>
              <a:buNone/>
            </a:pPr>
            <a:r>
              <a:rPr lang="en-US" sz="2400" dirty="0" smtClean="0"/>
              <a:t>	info @ logigear.com</a:t>
            </a:r>
            <a:endParaRPr lang="en-US" sz="240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01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66688"/>
            <a:ext cx="8261350" cy="8636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9000"/>
            <a:ext cx="7696200" cy="24732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Simulations can take hours or days, or even …</a:t>
            </a:r>
          </a:p>
          <a:p>
            <a:r>
              <a:rPr lang="en-US" sz="2000" dirty="0" smtClean="0"/>
              <a:t>Our Testers are Petroleum Engineers, not Test Automation Specialists.</a:t>
            </a:r>
          </a:p>
          <a:p>
            <a:r>
              <a:rPr lang="en-US" sz="2000" dirty="0" smtClean="0"/>
              <a:t>Numerical Simulation is an approximation and as such is subject to round-off and/or perturbation differences.</a:t>
            </a:r>
            <a:endParaRPr lang="en-US" sz="2400" dirty="0"/>
          </a:p>
        </p:txBody>
      </p:sp>
      <p:pic>
        <p:nvPicPr>
          <p:cNvPr id="472066" name="Picture 2" descr="structure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8549"/>
            <a:ext cx="2209800" cy="18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8" name="Picture 4" descr="http://ars.sciencedirect.com/content/image/1-s2.0-S0021999103003462-si10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0"/>
          <a:stretch/>
        </p:blipFill>
        <p:spPr bwMode="auto">
          <a:xfrm>
            <a:off x="1047890" y="1198548"/>
            <a:ext cx="4590910" cy="17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Agile/Scrum in a Nutshell </a:t>
            </a:r>
          </a:p>
        </p:txBody>
      </p:sp>
      <p:sp>
        <p:nvSpPr>
          <p:cNvPr id="290821" name="AutoShape 5"/>
          <p:cNvSpPr>
            <a:spLocks noChangeAspect="1" noChangeArrowheads="1"/>
          </p:cNvSpPr>
          <p:nvPr/>
        </p:nvSpPr>
        <p:spPr bwMode="auto">
          <a:xfrm rot="6109147" flipH="1" flipV="1">
            <a:off x="4794574" y="1509203"/>
            <a:ext cx="1551597" cy="1372142"/>
          </a:xfrm>
          <a:custGeom>
            <a:avLst/>
            <a:gdLst>
              <a:gd name="G0" fmla="+- 4261215 0 0"/>
              <a:gd name="G1" fmla="+- -10890144 0 0"/>
              <a:gd name="G2" fmla="+- 4261215 0 -10890144"/>
              <a:gd name="G3" fmla="+- 10800 0 0"/>
              <a:gd name="G4" fmla="+- 0 0 42612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74 0 0"/>
              <a:gd name="G9" fmla="+- 0 0 -10890144"/>
              <a:gd name="G10" fmla="+- 7674 0 2700"/>
              <a:gd name="G11" fmla="cos G10 4261215"/>
              <a:gd name="G12" fmla="sin G10 4261215"/>
              <a:gd name="G13" fmla="cos 13500 4261215"/>
              <a:gd name="G14" fmla="sin 13500 4261215"/>
              <a:gd name="G15" fmla="+- G11 10800 0"/>
              <a:gd name="G16" fmla="+- G12 10800 0"/>
              <a:gd name="G17" fmla="+- G13 10800 0"/>
              <a:gd name="G18" fmla="+- G14 10800 0"/>
              <a:gd name="G19" fmla="*/ 7674 1 2"/>
              <a:gd name="G20" fmla="+- G19 5400 0"/>
              <a:gd name="G21" fmla="cos G20 4261215"/>
              <a:gd name="G22" fmla="sin G20 4261215"/>
              <a:gd name="G23" fmla="+- G21 10800 0"/>
              <a:gd name="G24" fmla="+- G12 G23 G22"/>
              <a:gd name="G25" fmla="+- G22 G23 G11"/>
              <a:gd name="G26" fmla="cos 10800 4261215"/>
              <a:gd name="G27" fmla="sin 10800 4261215"/>
              <a:gd name="G28" fmla="cos 7674 4261215"/>
              <a:gd name="G29" fmla="sin 7674 42612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90144"/>
              <a:gd name="G36" fmla="sin G34 -10890144"/>
              <a:gd name="G37" fmla="+/ -10890144 42612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74 G39"/>
              <a:gd name="G43" fmla="sin 76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58 w 21600"/>
              <a:gd name="T5" fmla="*/ 2457 h 21600"/>
              <a:gd name="T6" fmla="*/ 1830 w 21600"/>
              <a:gd name="T7" fmla="*/ 8592 h 21600"/>
              <a:gd name="T8" fmla="*/ 15673 w 21600"/>
              <a:gd name="T9" fmla="*/ 4872 h 21600"/>
              <a:gd name="T10" fmla="*/ 16500 w 21600"/>
              <a:gd name="T11" fmla="*/ 23037 h 21600"/>
              <a:gd name="T12" fmla="*/ 10836 w 21600"/>
              <a:gd name="T13" fmla="*/ 20972 h 21600"/>
              <a:gd name="T14" fmla="*/ 12900 w 21600"/>
              <a:gd name="T15" fmla="*/ 1530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5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9123" name="Text Box 6"/>
          <p:cNvSpPr txBox="1">
            <a:spLocks noChangeAspect="1" noChangeArrowheads="1"/>
          </p:cNvSpPr>
          <p:nvPr/>
        </p:nvSpPr>
        <p:spPr bwMode="auto">
          <a:xfrm>
            <a:off x="5105400" y="1949171"/>
            <a:ext cx="821187" cy="30777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24 </a:t>
            </a:r>
            <a:r>
              <a:rPr lang="en-US" sz="1400" dirty="0" smtClean="0"/>
              <a:t>hours</a:t>
            </a:r>
            <a:endParaRPr lang="en-US" sz="1400" dirty="0"/>
          </a:p>
        </p:txBody>
      </p:sp>
      <p:grpSp>
        <p:nvGrpSpPr>
          <p:cNvPr id="389124" name="Group 7"/>
          <p:cNvGrpSpPr>
            <a:grpSpLocks noChangeAspect="1"/>
          </p:cNvGrpSpPr>
          <p:nvPr/>
        </p:nvGrpSpPr>
        <p:grpSpPr bwMode="auto">
          <a:xfrm>
            <a:off x="5171870" y="2333148"/>
            <a:ext cx="1630568" cy="1809750"/>
            <a:chOff x="2826" y="1486"/>
            <a:chExt cx="1314" cy="1458"/>
          </a:xfrm>
        </p:grpSpPr>
        <p:sp>
          <p:nvSpPr>
            <p:cNvPr id="389141" name="Text Box 8"/>
            <p:cNvSpPr txBox="1">
              <a:spLocks noChangeAspect="1" noChangeArrowheads="1"/>
            </p:cNvSpPr>
            <p:nvPr/>
          </p:nvSpPr>
          <p:spPr bwMode="auto">
            <a:xfrm>
              <a:off x="3138" y="2100"/>
              <a:ext cx="740" cy="248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1-4 weeks</a:t>
              </a:r>
            </a:p>
          </p:txBody>
        </p:sp>
        <p:grpSp>
          <p:nvGrpSpPr>
            <p:cNvPr id="389142" name="Group 9"/>
            <p:cNvGrpSpPr>
              <a:grpSpLocks noChangeAspect="1"/>
            </p:cNvGrpSpPr>
            <p:nvPr/>
          </p:nvGrpSpPr>
          <p:grpSpPr bwMode="auto">
            <a:xfrm>
              <a:off x="2826" y="1486"/>
              <a:ext cx="1314" cy="1458"/>
              <a:chOff x="2826" y="1486"/>
              <a:chExt cx="1314" cy="1458"/>
            </a:xfrm>
          </p:grpSpPr>
          <p:sp>
            <p:nvSpPr>
              <p:cNvPr id="389143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892" y="2704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" name="AutoShape 11"/>
              <p:cNvSpPr>
                <a:spLocks noChangeAspect="1" noChangeArrowheads="1"/>
              </p:cNvSpPr>
              <p:nvPr/>
            </p:nvSpPr>
            <p:spPr bwMode="auto">
              <a:xfrm rot="15490853" flipV="1">
                <a:off x="2760" y="1552"/>
                <a:ext cx="1458" cy="1314"/>
              </a:xfrm>
              <a:custGeom>
                <a:avLst/>
                <a:gdLst>
                  <a:gd name="G0" fmla="+- 7802764 0 0"/>
                  <a:gd name="G1" fmla="+- 10969111 0 0"/>
                  <a:gd name="G2" fmla="+- 7802764 0 10969111"/>
                  <a:gd name="G3" fmla="+- 10800 0 0"/>
                  <a:gd name="G4" fmla="+- 0 0 780276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261 0 0"/>
                  <a:gd name="G9" fmla="+- 0 0 10969111"/>
                  <a:gd name="G10" fmla="+- 7261 0 2700"/>
                  <a:gd name="G11" fmla="cos G10 7802764"/>
                  <a:gd name="G12" fmla="sin G10 7802764"/>
                  <a:gd name="G13" fmla="cos 13500 7802764"/>
                  <a:gd name="G14" fmla="sin 13500 780276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261 1 2"/>
                  <a:gd name="G20" fmla="+- G19 5400 0"/>
                  <a:gd name="G21" fmla="cos G20 7802764"/>
                  <a:gd name="G22" fmla="sin G20 7802764"/>
                  <a:gd name="G23" fmla="+- G21 10800 0"/>
                  <a:gd name="G24" fmla="+- G12 G23 G22"/>
                  <a:gd name="G25" fmla="+- G22 G23 G11"/>
                  <a:gd name="G26" fmla="cos 10800 7802764"/>
                  <a:gd name="G27" fmla="sin 10800 7802764"/>
                  <a:gd name="G28" fmla="cos 7261 7802764"/>
                  <a:gd name="G29" fmla="sin 7261 780276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969111"/>
                  <a:gd name="G36" fmla="sin G34 10969111"/>
                  <a:gd name="G37" fmla="+/ 10969111 780276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261 G39"/>
                  <a:gd name="G43" fmla="sin 726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9449 w 21600"/>
                  <a:gd name="T5" fmla="*/ 4333 h 21600"/>
                  <a:gd name="T6" fmla="*/ 1987 w 21600"/>
                  <a:gd name="T7" fmla="*/ 12773 h 21600"/>
                  <a:gd name="T8" fmla="*/ 16615 w 21600"/>
                  <a:gd name="T9" fmla="*/ 6452 h 21600"/>
                  <a:gd name="T10" fmla="*/ 4242 w 21600"/>
                  <a:gd name="T11" fmla="*/ 22600 h 21600"/>
                  <a:gd name="T12" fmla="*/ 2505 w 21600"/>
                  <a:gd name="T13" fmla="*/ 16523 h 21600"/>
                  <a:gd name="T14" fmla="*/ 8584 w 21600"/>
                  <a:gd name="T15" fmla="*/ 1478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7273" y="17146"/>
                    </a:moveTo>
                    <a:cubicBezTo>
                      <a:pt x="8351" y="17746"/>
                      <a:pt x="9565" y="18061"/>
                      <a:pt x="10800" y="18061"/>
                    </a:cubicBezTo>
                    <a:cubicBezTo>
                      <a:pt x="14810" y="18061"/>
                      <a:pt x="18061" y="14810"/>
                      <a:pt x="18061" y="10800"/>
                    </a:cubicBezTo>
                    <a:cubicBezTo>
                      <a:pt x="18061" y="6789"/>
                      <a:pt x="14810" y="3539"/>
                      <a:pt x="10800" y="3539"/>
                    </a:cubicBezTo>
                    <a:cubicBezTo>
                      <a:pt x="6789" y="3539"/>
                      <a:pt x="3539" y="6789"/>
                      <a:pt x="3539" y="10800"/>
                    </a:cubicBezTo>
                    <a:cubicBezTo>
                      <a:pt x="3538" y="11333"/>
                      <a:pt x="3597" y="11866"/>
                      <a:pt x="3714" y="12386"/>
                    </a:cubicBezTo>
                    <a:lnTo>
                      <a:pt x="261" y="13160"/>
                    </a:lnTo>
                    <a:cubicBezTo>
                      <a:pt x="87" y="12385"/>
                      <a:pt x="0" y="1159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8964" y="21600"/>
                      <a:pt x="7158" y="21132"/>
                      <a:pt x="5554" y="20240"/>
                    </a:cubicBezTo>
                    <a:lnTo>
                      <a:pt x="4242" y="22600"/>
                    </a:lnTo>
                    <a:lnTo>
                      <a:pt x="2505" y="16523"/>
                    </a:lnTo>
                    <a:lnTo>
                      <a:pt x="8584" y="14786"/>
                    </a:lnTo>
                    <a:lnTo>
                      <a:pt x="7273" y="17146"/>
                    </a:lnTo>
                    <a:close/>
                  </a:path>
                </a:pathLst>
              </a:custGeom>
              <a:solidFill>
                <a:schemeClr val="accent1"/>
              </a:solidFill>
              <a:ln w="31750" algn="ctr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89125" name="AutoShape 13"/>
          <p:cNvSpPr>
            <a:spLocks noChangeAspect="1" noChangeArrowheads="1"/>
          </p:cNvSpPr>
          <p:nvPr/>
        </p:nvSpPr>
        <p:spPr bwMode="auto">
          <a:xfrm>
            <a:off x="1706563" y="4844573"/>
            <a:ext cx="828675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26" name="AutoShape 14"/>
          <p:cNvSpPr>
            <a:spLocks noChangeAspect="1" noChangeArrowheads="1"/>
          </p:cNvSpPr>
          <p:nvPr/>
        </p:nvSpPr>
        <p:spPr bwMode="auto">
          <a:xfrm>
            <a:off x="1987550" y="4469923"/>
            <a:ext cx="827088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27" name="AutoShape 15"/>
          <p:cNvSpPr>
            <a:spLocks noChangeAspect="1" noChangeArrowheads="1"/>
          </p:cNvSpPr>
          <p:nvPr/>
        </p:nvSpPr>
        <p:spPr bwMode="auto">
          <a:xfrm>
            <a:off x="1779588" y="4107973"/>
            <a:ext cx="828675" cy="46672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31750">
            <a:solidFill>
              <a:srgbClr val="006CD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28" name="Text Box 16"/>
          <p:cNvSpPr txBox="1">
            <a:spLocks noChangeAspect="1" noChangeArrowheads="1"/>
          </p:cNvSpPr>
          <p:nvPr/>
        </p:nvSpPr>
        <p:spPr bwMode="auto">
          <a:xfrm>
            <a:off x="269875" y="4555648"/>
            <a:ext cx="1396536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 Narrow" pitchFamily="34" charset="0"/>
              </a:rPr>
              <a:t>Release Backlog </a:t>
            </a:r>
          </a:p>
          <a:p>
            <a:endParaRPr lang="en-US" sz="1400" dirty="0">
              <a:latin typeface="Arial Narrow" pitchFamily="34" charset="0"/>
            </a:endParaRPr>
          </a:p>
        </p:txBody>
      </p:sp>
      <p:grpSp>
        <p:nvGrpSpPr>
          <p:cNvPr id="389129" name="Group 18"/>
          <p:cNvGrpSpPr>
            <a:grpSpLocks noChangeAspect="1"/>
          </p:cNvGrpSpPr>
          <p:nvPr/>
        </p:nvGrpSpPr>
        <p:grpSpPr bwMode="auto">
          <a:xfrm>
            <a:off x="4111625" y="3652361"/>
            <a:ext cx="806450" cy="600075"/>
            <a:chOff x="2550" y="2556"/>
            <a:chExt cx="810" cy="602"/>
          </a:xfrm>
        </p:grpSpPr>
        <p:sp>
          <p:nvSpPr>
            <p:cNvPr id="389137" name="AutoShape 19"/>
            <p:cNvSpPr>
              <a:spLocks noChangeAspect="1" noChangeArrowheads="1"/>
            </p:cNvSpPr>
            <p:nvPr/>
          </p:nvSpPr>
          <p:spPr bwMode="auto">
            <a:xfrm>
              <a:off x="2688" y="2830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38" name="AutoShape 20"/>
            <p:cNvSpPr>
              <a:spLocks noChangeAspect="1" noChangeArrowheads="1"/>
            </p:cNvSpPr>
            <p:nvPr/>
          </p:nvSpPr>
          <p:spPr bwMode="auto">
            <a:xfrm>
              <a:off x="2642" y="2739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39" name="AutoShape 21"/>
            <p:cNvSpPr>
              <a:spLocks noChangeAspect="1" noChangeArrowheads="1"/>
            </p:cNvSpPr>
            <p:nvPr/>
          </p:nvSpPr>
          <p:spPr bwMode="auto">
            <a:xfrm>
              <a:off x="2596" y="2648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40" name="AutoShape 22"/>
            <p:cNvSpPr>
              <a:spLocks noChangeAspect="1" noChangeArrowheads="1"/>
            </p:cNvSpPr>
            <p:nvPr/>
          </p:nvSpPr>
          <p:spPr bwMode="auto">
            <a:xfrm>
              <a:off x="2550" y="2556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90839" name="AutoShape 23"/>
          <p:cNvSpPr>
            <a:spLocks noChangeAspect="1" noChangeArrowheads="1"/>
          </p:cNvSpPr>
          <p:nvPr/>
        </p:nvSpPr>
        <p:spPr bwMode="auto">
          <a:xfrm>
            <a:off x="3082925" y="3592036"/>
            <a:ext cx="960438" cy="684212"/>
          </a:xfrm>
          <a:prstGeom prst="rightArrow">
            <a:avLst>
              <a:gd name="adj1" fmla="val 50000"/>
              <a:gd name="adj2" fmla="val 350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9131" name="Text Box 24"/>
          <p:cNvSpPr txBox="1">
            <a:spLocks noChangeAspect="1" noChangeArrowheads="1"/>
          </p:cNvSpPr>
          <p:nvPr/>
        </p:nvSpPr>
        <p:spPr bwMode="auto">
          <a:xfrm>
            <a:off x="3770820" y="3182461"/>
            <a:ext cx="1175322" cy="30777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Arial Narrow" pitchFamily="34" charset="0"/>
              </a:rPr>
              <a:t>Backlog tasks</a:t>
            </a:r>
          </a:p>
        </p:txBody>
      </p:sp>
      <p:sp>
        <p:nvSpPr>
          <p:cNvPr id="290842" name="AutoShape 26"/>
          <p:cNvSpPr>
            <a:spLocks noChangeAspect="1" noChangeArrowheads="1"/>
          </p:cNvSpPr>
          <p:nvPr/>
        </p:nvSpPr>
        <p:spPr bwMode="auto">
          <a:xfrm>
            <a:off x="6184900" y="3611086"/>
            <a:ext cx="1039813" cy="684212"/>
          </a:xfrm>
          <a:prstGeom prst="rightArrow">
            <a:avLst>
              <a:gd name="adj1" fmla="val 50000"/>
              <a:gd name="adj2" fmla="val 379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9133" name="AutoShape 27"/>
          <p:cNvSpPr>
            <a:spLocks noChangeAspect="1" noChangeArrowheads="1"/>
          </p:cNvSpPr>
          <p:nvPr/>
        </p:nvSpPr>
        <p:spPr bwMode="auto">
          <a:xfrm>
            <a:off x="7375525" y="3641248"/>
            <a:ext cx="1003300" cy="5651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34" name="Text Box 28"/>
          <p:cNvSpPr txBox="1">
            <a:spLocks noChangeAspect="1" noChangeArrowheads="1"/>
          </p:cNvSpPr>
          <p:nvPr/>
        </p:nvSpPr>
        <p:spPr bwMode="auto">
          <a:xfrm>
            <a:off x="7145007" y="4341336"/>
            <a:ext cx="1677061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Arial Narrow" pitchFamily="34" charset="0"/>
              </a:rPr>
              <a:t>Potentially Shippable</a:t>
            </a:r>
          </a:p>
          <a:p>
            <a:pPr algn="ctr"/>
            <a:r>
              <a:rPr lang="en-US" sz="1400" b="1" i="1" dirty="0">
                <a:latin typeface="Arial Narrow" pitchFamily="34" charset="0"/>
              </a:rPr>
              <a:t>Product Increment</a:t>
            </a:r>
          </a:p>
        </p:txBody>
      </p:sp>
      <p:sp>
        <p:nvSpPr>
          <p:cNvPr id="389135" name="AutoShape 31"/>
          <p:cNvSpPr>
            <a:spLocks noChangeAspect="1" noChangeArrowheads="1"/>
          </p:cNvSpPr>
          <p:nvPr/>
        </p:nvSpPr>
        <p:spPr bwMode="auto">
          <a:xfrm>
            <a:off x="1968500" y="3752373"/>
            <a:ext cx="1017588" cy="465138"/>
          </a:xfrm>
          <a:prstGeom prst="cube">
            <a:avLst>
              <a:gd name="adj" fmla="val 25000"/>
            </a:avLst>
          </a:prstGeom>
          <a:solidFill>
            <a:srgbClr val="FF7C80"/>
          </a:solidFill>
          <a:ln w="31750">
            <a:solidFill>
              <a:srgbClr val="3366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36" name="Text Box 32"/>
          <p:cNvSpPr txBox="1">
            <a:spLocks noChangeAspect="1" noChangeArrowheads="1"/>
          </p:cNvSpPr>
          <p:nvPr/>
        </p:nvSpPr>
        <p:spPr bwMode="auto">
          <a:xfrm>
            <a:off x="1614488" y="3249136"/>
            <a:ext cx="2227262" cy="30777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Arial Narrow" pitchFamily="34" charset="0"/>
              </a:rPr>
              <a:t>Iteration Backlog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490780" y="762000"/>
            <a:ext cx="888045" cy="27659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28732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Automation Strategy</a:t>
            </a:r>
          </a:p>
        </p:txBody>
      </p:sp>
      <p:sp>
        <p:nvSpPr>
          <p:cNvPr id="413698" name="Rectangle 4"/>
          <p:cNvSpPr>
            <a:spLocks noChangeArrowheads="1"/>
          </p:cNvSpPr>
          <p:nvPr/>
        </p:nvSpPr>
        <p:spPr bwMode="auto">
          <a:xfrm>
            <a:off x="1192213" y="1295400"/>
            <a:ext cx="63754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Line 5"/>
          <p:cNvSpPr>
            <a:spLocks noChangeShapeType="1"/>
          </p:cNvSpPr>
          <p:nvPr/>
        </p:nvSpPr>
        <p:spPr bwMode="auto">
          <a:xfrm>
            <a:off x="1192213" y="3330575"/>
            <a:ext cx="637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0" name="Line 6"/>
          <p:cNvSpPr>
            <a:spLocks noChangeShapeType="1"/>
          </p:cNvSpPr>
          <p:nvPr/>
        </p:nvSpPr>
        <p:spPr bwMode="auto">
          <a:xfrm>
            <a:off x="4379913" y="12954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1" name="Text Box 7"/>
          <p:cNvSpPr txBox="1">
            <a:spLocks noChangeArrowheads="1"/>
          </p:cNvSpPr>
          <p:nvPr/>
        </p:nvSpPr>
        <p:spPr bwMode="auto">
          <a:xfrm>
            <a:off x="3073400" y="5557837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Breadth of Coverage</a:t>
            </a:r>
          </a:p>
        </p:txBody>
      </p:sp>
      <p:sp>
        <p:nvSpPr>
          <p:cNvPr id="413702" name="Text Box 8"/>
          <p:cNvSpPr txBox="1">
            <a:spLocks noChangeArrowheads="1"/>
          </p:cNvSpPr>
          <p:nvPr/>
        </p:nvSpPr>
        <p:spPr bwMode="auto">
          <a:xfrm rot="-5400000">
            <a:off x="-564356" y="3166269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Complexity of Tests</a:t>
            </a:r>
          </a:p>
        </p:txBody>
      </p:sp>
      <p:sp>
        <p:nvSpPr>
          <p:cNvPr id="413709" name="Text Box 9"/>
          <p:cNvSpPr txBox="1">
            <a:spLocks noChangeArrowheads="1"/>
          </p:cNvSpPr>
          <p:nvPr/>
        </p:nvSpPr>
        <p:spPr bwMode="auto">
          <a:xfrm>
            <a:off x="6134100" y="4668837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Developer Tests</a:t>
            </a:r>
          </a:p>
        </p:txBody>
      </p:sp>
      <p:sp>
        <p:nvSpPr>
          <p:cNvPr id="413710" name="Text Box 10"/>
          <p:cNvSpPr txBox="1">
            <a:spLocks noChangeArrowheads="1"/>
          </p:cNvSpPr>
          <p:nvPr/>
        </p:nvSpPr>
        <p:spPr bwMode="auto">
          <a:xfrm>
            <a:off x="2857500" y="1500187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94275" y="4681319"/>
            <a:ext cx="1304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Every </a:t>
            </a:r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97808" y="4750355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95600" y="2224087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Weekly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90700" y="4471987"/>
            <a:ext cx="1524000" cy="64633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Smoke Tests (manual)</a:t>
            </a:r>
            <a:endParaRPr lang="en-US" dirty="0"/>
          </a:p>
        </p:txBody>
      </p:sp>
      <p:pic>
        <p:nvPicPr>
          <p:cNvPr id="14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45847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Automation Strategy</a:t>
            </a:r>
          </a:p>
        </p:txBody>
      </p:sp>
      <p:sp>
        <p:nvSpPr>
          <p:cNvPr id="413698" name="Rectangle 4"/>
          <p:cNvSpPr>
            <a:spLocks noChangeArrowheads="1"/>
          </p:cNvSpPr>
          <p:nvPr/>
        </p:nvSpPr>
        <p:spPr bwMode="auto">
          <a:xfrm>
            <a:off x="1192213" y="1295400"/>
            <a:ext cx="63754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Line 5"/>
          <p:cNvSpPr>
            <a:spLocks noChangeShapeType="1"/>
          </p:cNvSpPr>
          <p:nvPr/>
        </p:nvSpPr>
        <p:spPr bwMode="auto">
          <a:xfrm>
            <a:off x="1192213" y="3330575"/>
            <a:ext cx="637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0" name="Line 6"/>
          <p:cNvSpPr>
            <a:spLocks noChangeShapeType="1"/>
          </p:cNvSpPr>
          <p:nvPr/>
        </p:nvSpPr>
        <p:spPr bwMode="auto">
          <a:xfrm>
            <a:off x="4379913" y="12954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1" name="Text Box 7"/>
          <p:cNvSpPr txBox="1">
            <a:spLocks noChangeArrowheads="1"/>
          </p:cNvSpPr>
          <p:nvPr/>
        </p:nvSpPr>
        <p:spPr bwMode="auto">
          <a:xfrm>
            <a:off x="3073400" y="5557837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Breadth of Coverage</a:t>
            </a:r>
          </a:p>
        </p:txBody>
      </p:sp>
      <p:sp>
        <p:nvSpPr>
          <p:cNvPr id="413702" name="Text Box 8"/>
          <p:cNvSpPr txBox="1">
            <a:spLocks noChangeArrowheads="1"/>
          </p:cNvSpPr>
          <p:nvPr/>
        </p:nvSpPr>
        <p:spPr bwMode="auto">
          <a:xfrm rot="-5400000">
            <a:off x="-564356" y="3166269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Complexity of Tests</a:t>
            </a:r>
          </a:p>
        </p:txBody>
      </p:sp>
      <p:sp>
        <p:nvSpPr>
          <p:cNvPr id="413709" name="Text Box 9"/>
          <p:cNvSpPr txBox="1">
            <a:spLocks noChangeArrowheads="1"/>
          </p:cNvSpPr>
          <p:nvPr/>
        </p:nvSpPr>
        <p:spPr bwMode="auto">
          <a:xfrm>
            <a:off x="6134100" y="4668837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Developer Tests</a:t>
            </a:r>
          </a:p>
        </p:txBody>
      </p:sp>
      <p:sp>
        <p:nvSpPr>
          <p:cNvPr id="413710" name="Text Box 10"/>
          <p:cNvSpPr txBox="1">
            <a:spLocks noChangeArrowheads="1"/>
          </p:cNvSpPr>
          <p:nvPr/>
        </p:nvSpPr>
        <p:spPr bwMode="auto">
          <a:xfrm>
            <a:off x="2857500" y="1500187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94275" y="4681319"/>
            <a:ext cx="1304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Every </a:t>
            </a:r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97808" y="4750355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95600" y="2224087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Weekly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90700" y="4471987"/>
            <a:ext cx="1524000" cy="64633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Smoke Tests (manual)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60069" y="2141537"/>
            <a:ext cx="1939131" cy="2417763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2937828">
            <a:off x="4770892" y="2778058"/>
            <a:ext cx="142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Gap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384385" y="4251927"/>
            <a:ext cx="2995528" cy="13059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45847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Automation Strategy</a:t>
            </a:r>
          </a:p>
        </p:txBody>
      </p:sp>
      <p:sp>
        <p:nvSpPr>
          <p:cNvPr id="413698" name="Rectangle 4"/>
          <p:cNvSpPr>
            <a:spLocks noChangeArrowheads="1"/>
          </p:cNvSpPr>
          <p:nvPr/>
        </p:nvSpPr>
        <p:spPr bwMode="auto">
          <a:xfrm>
            <a:off x="1192213" y="1295400"/>
            <a:ext cx="63754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Line 5"/>
          <p:cNvSpPr>
            <a:spLocks noChangeShapeType="1"/>
          </p:cNvSpPr>
          <p:nvPr/>
        </p:nvSpPr>
        <p:spPr bwMode="auto">
          <a:xfrm>
            <a:off x="1192213" y="3330575"/>
            <a:ext cx="637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0" name="Line 6"/>
          <p:cNvSpPr>
            <a:spLocks noChangeShapeType="1"/>
          </p:cNvSpPr>
          <p:nvPr/>
        </p:nvSpPr>
        <p:spPr bwMode="auto">
          <a:xfrm>
            <a:off x="4379913" y="12954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01" name="Text Box 7"/>
          <p:cNvSpPr txBox="1">
            <a:spLocks noChangeArrowheads="1"/>
          </p:cNvSpPr>
          <p:nvPr/>
        </p:nvSpPr>
        <p:spPr bwMode="auto">
          <a:xfrm>
            <a:off x="3073400" y="5557837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Breadth of Coverage</a:t>
            </a:r>
          </a:p>
        </p:txBody>
      </p:sp>
      <p:sp>
        <p:nvSpPr>
          <p:cNvPr id="413702" name="Text Box 8"/>
          <p:cNvSpPr txBox="1">
            <a:spLocks noChangeArrowheads="1"/>
          </p:cNvSpPr>
          <p:nvPr/>
        </p:nvSpPr>
        <p:spPr bwMode="auto">
          <a:xfrm rot="-5400000">
            <a:off x="-564356" y="3166269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Complexity of Tests</a:t>
            </a:r>
          </a:p>
        </p:txBody>
      </p:sp>
      <p:sp>
        <p:nvSpPr>
          <p:cNvPr id="413705" name="Text Box 11"/>
          <p:cNvSpPr txBox="1">
            <a:spLocks noChangeArrowheads="1"/>
          </p:cNvSpPr>
          <p:nvPr/>
        </p:nvSpPr>
        <p:spPr bwMode="auto">
          <a:xfrm>
            <a:off x="6146605" y="3737943"/>
            <a:ext cx="107449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Mid-Tier</a:t>
            </a:r>
            <a:r>
              <a:rPr lang="en-US" dirty="0"/>
              <a:t> </a:t>
            </a:r>
            <a:r>
              <a:rPr lang="en-US" dirty="0" smtClean="0"/>
              <a:t>Tests</a:t>
            </a:r>
          </a:p>
        </p:txBody>
      </p:sp>
      <p:sp>
        <p:nvSpPr>
          <p:cNvPr id="413709" name="Text Box 9"/>
          <p:cNvSpPr txBox="1">
            <a:spLocks noChangeArrowheads="1"/>
          </p:cNvSpPr>
          <p:nvPr/>
        </p:nvSpPr>
        <p:spPr bwMode="auto">
          <a:xfrm>
            <a:off x="6134100" y="4668837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Developer Tests</a:t>
            </a:r>
          </a:p>
        </p:txBody>
      </p:sp>
      <p:sp>
        <p:nvSpPr>
          <p:cNvPr id="413710" name="Text Box 10"/>
          <p:cNvSpPr txBox="1">
            <a:spLocks noChangeArrowheads="1"/>
          </p:cNvSpPr>
          <p:nvPr/>
        </p:nvSpPr>
        <p:spPr bwMode="auto">
          <a:xfrm>
            <a:off x="2857500" y="1500187"/>
            <a:ext cx="1304925" cy="641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Customer Models</a:t>
            </a:r>
          </a:p>
        </p:txBody>
      </p:sp>
      <p:sp>
        <p:nvSpPr>
          <p:cNvPr id="413711" name="Text Box 12"/>
          <p:cNvSpPr txBox="1">
            <a:spLocks noChangeArrowheads="1"/>
          </p:cNvSpPr>
          <p:nvPr/>
        </p:nvSpPr>
        <p:spPr bwMode="auto">
          <a:xfrm>
            <a:off x="4411662" y="4090987"/>
            <a:ext cx="14176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GUI Tests (automated)</a:t>
            </a:r>
            <a:endParaRPr lang="en-US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96000" y="5272087"/>
            <a:ext cx="1304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Every </a:t>
            </a:r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000375" y="4750355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954580" y="3368612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Nightly</a:t>
            </a:r>
            <a:endParaRPr 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95600" y="2224087"/>
            <a:ext cx="130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Weekly</a:t>
            </a:r>
            <a:endParaRPr lang="en-US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90700" y="4471987"/>
            <a:ext cx="1524000" cy="646331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Smoke Tests (manual)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467100" y="4357687"/>
            <a:ext cx="800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http://www.seeklogo.com/images/H/Halliburton-logo-7F570AB60E-seeklogo.co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1" b="36899"/>
          <a:stretch/>
        </p:blipFill>
        <p:spPr bwMode="auto">
          <a:xfrm>
            <a:off x="137583" y="5545847"/>
            <a:ext cx="1905000" cy="4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Expertise </a:t>
            </a:r>
            <a:br>
              <a:rPr lang="en-US" dirty="0" smtClean="0"/>
            </a:br>
            <a:r>
              <a:rPr lang="en-US" sz="2400" dirty="0" smtClean="0"/>
              <a:t>(Houston, Bucharest, Ho Chi Minh City)</a:t>
            </a:r>
            <a:endParaRPr lang="en-US" sz="2400" dirty="0"/>
          </a:p>
        </p:txBody>
      </p:sp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319514"/>
            <a:ext cx="7477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9222" name="Picture 6" descr="http://media.cnbc.com/i/CNBC/Sections/News_And_Analysis/_News/_SLIDESHOWS/HighestPaidDegrees2009/SS_highest_paid_petr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2114550" cy="1409700"/>
          </a:xfrm>
          <a:prstGeom prst="rect">
            <a:avLst/>
          </a:prstGeom>
          <a:noFill/>
        </p:spPr>
      </p:pic>
      <p:pic>
        <p:nvPicPr>
          <p:cNvPr id="649224" name="Picture 8" descr="http://softtest.ie/wp-content/uploads/2011/03/LogiGe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700" y="4191000"/>
            <a:ext cx="1858379" cy="7334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http://www.clusterconnection.com/wordpress/wp-content/uploads/2009/05/cluster-300x3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738372"/>
            <a:ext cx="1485900" cy="87172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19224820">
            <a:off x="2667000" y="27813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75180" flipV="1">
            <a:off x="5760690" y="3238439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0335" y="461955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Dev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 PE Test</a:t>
            </a:r>
          </a:p>
          <a:p>
            <a:pPr algn="ctr"/>
            <a:r>
              <a:rPr lang="en-US" dirty="0" smtClean="0"/>
              <a:t>2 </a:t>
            </a:r>
            <a:r>
              <a:rPr lang="en-US" dirty="0" err="1" smtClean="0"/>
              <a:t>Pgm</a:t>
            </a:r>
            <a:r>
              <a:rPr lang="en-US" dirty="0" smtClean="0"/>
              <a:t> </a:t>
            </a:r>
            <a:r>
              <a:rPr lang="en-US" dirty="0" err="1" smtClean="0"/>
              <a:t>Mgr</a:t>
            </a:r>
            <a:endParaRPr lang="en-US" dirty="0" smtClean="0"/>
          </a:p>
          <a:p>
            <a:pPr algn="ctr"/>
            <a:r>
              <a:rPr lang="en-US" dirty="0" smtClean="0"/>
              <a:t>2 Prod </a:t>
            </a:r>
            <a:r>
              <a:rPr lang="en-US" dirty="0" err="1" smtClean="0"/>
              <a:t>Mgr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2500" y="13729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 Dev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 PE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040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Auto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763</Words>
  <Application>Microsoft Office PowerPoint</Application>
  <PresentationFormat>On-screen Show (4:3)</PresentationFormat>
  <Paragraphs>236</Paragraphs>
  <Slides>33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Worksheet</vt:lpstr>
      <vt:lpstr>Agile test automation = big challenges</vt:lpstr>
      <vt:lpstr>Landmark E&amp;P Ecosystem Collaborative Applications  –  Data Management  –  Modern Platform  –  Expert Services</vt:lpstr>
      <vt:lpstr>System Workflow</vt:lpstr>
      <vt:lpstr>Computing Challenges</vt:lpstr>
      <vt:lpstr>Agile/Scrum in a Nutshell </vt:lpstr>
      <vt:lpstr>Testing and Automation Strategy</vt:lpstr>
      <vt:lpstr>Testing and Automation Strategy</vt:lpstr>
      <vt:lpstr>Testing and Automation Strategy</vt:lpstr>
      <vt:lpstr>Global Expertise  (Houston, Bucharest, Ho Chi Minh City)</vt:lpstr>
      <vt:lpstr>Simulator Regression Tests over time</vt:lpstr>
      <vt:lpstr>Test Automation Workflow</vt:lpstr>
      <vt:lpstr>Record – Playback Test Automation</vt:lpstr>
      <vt:lpstr>Action Based Testing</vt:lpstr>
      <vt:lpstr>Agile/Scrum in a Nutshell </vt:lpstr>
      <vt:lpstr>The Bottom Line</vt:lpstr>
      <vt:lpstr>Automation Across Halliburton</vt:lpstr>
      <vt:lpstr>Freeing Testers</vt:lpstr>
      <vt:lpstr>Overcoming Outsourcing Challenges</vt:lpstr>
      <vt:lpstr>Outsourcing Challenge: Proprietary Data</vt:lpstr>
      <vt:lpstr>Outsourcing Challenge: Time Shift</vt:lpstr>
      <vt:lpstr>Outsourcing Challenge: Time Shift</vt:lpstr>
      <vt:lpstr>Key Take Aways</vt:lpstr>
      <vt:lpstr>Achieving large-scale automation</vt:lpstr>
      <vt:lpstr>Agile testing challenges </vt:lpstr>
      <vt:lpstr>Agile testing challenges</vt:lpstr>
      <vt:lpstr>Efficient modular test development</vt:lpstr>
      <vt:lpstr>Action-based modular test design</vt:lpstr>
      <vt:lpstr>Action-based modular test design</vt:lpstr>
      <vt:lpstr>Test design &amp; organization </vt:lpstr>
      <vt:lpstr>Test creation using actions</vt:lpstr>
      <vt:lpstr>ABT in Agile</vt:lpstr>
      <vt:lpstr>The Bottom Line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Luthy</dc:creator>
  <cp:lastModifiedBy>Joe Luthy</cp:lastModifiedBy>
  <cp:revision>106</cp:revision>
  <cp:lastPrinted>2012-10-24T16:02:00Z</cp:lastPrinted>
  <dcterms:created xsi:type="dcterms:W3CDTF">2012-10-24T15:51:04Z</dcterms:created>
  <dcterms:modified xsi:type="dcterms:W3CDTF">2012-11-27T23:03:15Z</dcterms:modified>
</cp:coreProperties>
</file>