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33"/>
  </p:notesMasterIdLst>
  <p:handoutMasterIdLst>
    <p:handoutMasterId r:id="rId34"/>
  </p:handoutMasterIdLst>
  <p:sldIdLst>
    <p:sldId id="256" r:id="rId5"/>
    <p:sldId id="433" r:id="rId6"/>
    <p:sldId id="417" r:id="rId7"/>
    <p:sldId id="407" r:id="rId8"/>
    <p:sldId id="413" r:id="rId9"/>
    <p:sldId id="441" r:id="rId10"/>
    <p:sldId id="442" r:id="rId11"/>
    <p:sldId id="445" r:id="rId12"/>
    <p:sldId id="443" r:id="rId13"/>
    <p:sldId id="416" r:id="rId14"/>
    <p:sldId id="419" r:id="rId15"/>
    <p:sldId id="375" r:id="rId16"/>
    <p:sldId id="395" r:id="rId17"/>
    <p:sldId id="447" r:id="rId18"/>
    <p:sldId id="446" r:id="rId19"/>
    <p:sldId id="409" r:id="rId20"/>
    <p:sldId id="408" r:id="rId21"/>
    <p:sldId id="451" r:id="rId22"/>
    <p:sldId id="450" r:id="rId23"/>
    <p:sldId id="440" r:id="rId24"/>
    <p:sldId id="429" r:id="rId25"/>
    <p:sldId id="435" r:id="rId26"/>
    <p:sldId id="434" r:id="rId27"/>
    <p:sldId id="428" r:id="rId28"/>
    <p:sldId id="410" r:id="rId29"/>
    <p:sldId id="400" r:id="rId30"/>
    <p:sldId id="411" r:id="rId31"/>
    <p:sldId id="412" r:id="rId32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CC99"/>
    <a:srgbClr val="948A54"/>
    <a:srgbClr val="B2B2B2"/>
    <a:srgbClr val="808080"/>
    <a:srgbClr val="C0C0C0"/>
    <a:srgbClr val="3102D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6" autoAdjust="0"/>
    <p:restoredTop sz="80000" autoAdjust="0"/>
  </p:normalViewPr>
  <p:slideViewPr>
    <p:cSldViewPr>
      <p:cViewPr>
        <p:scale>
          <a:sx n="70" d="100"/>
          <a:sy n="70" d="100"/>
        </p:scale>
        <p:origin x="-2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el\AppData\Local\Microsoft\Windows\Temporary%20Internet%20Files\Content.Outlook\L2BE60HD\Landmark-Automation%20Test%20Statistics_update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Known Issues at Ship</c:v>
                </c:pt>
                <c:pt idx="1">
                  <c:v>Defects Found in Beta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</c:v>
                </c:pt>
                <c:pt idx="1">
                  <c:v>222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Known Issues at Ship</c:v>
                </c:pt>
                <c:pt idx="1">
                  <c:v>Defects Found in Beta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0640"/>
        <c:axId val="51042176"/>
      </c:barChart>
      <c:catAx>
        <c:axId val="51040640"/>
        <c:scaling>
          <c:orientation val="minMax"/>
        </c:scaling>
        <c:delete val="0"/>
        <c:axPos val="l"/>
        <c:majorTickMark val="out"/>
        <c:minorTickMark val="none"/>
        <c:tickLblPos val="nextTo"/>
        <c:crossAx val="51042176"/>
        <c:crosses val="autoZero"/>
        <c:auto val="1"/>
        <c:lblAlgn val="ctr"/>
        <c:lblOffset val="100"/>
        <c:noMultiLvlLbl val="0"/>
      </c:catAx>
      <c:valAx>
        <c:axId val="51042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104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4472878390201"/>
          <c:y val="7.407407407407407E-2"/>
          <c:w val="0.47332392825896763"/>
          <c:h val="0.833094196558763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'[Landmark-Automation Test Statistics_update (2).xlsx]Sheet1'!$A$2</c:f>
              <c:strCache>
                <c:ptCount val="1"/>
                <c:pt idx="0">
                  <c:v>Testing man hours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'[Landmark-Automation Test Statistics_update (2).xlsx]Sheet1'!$B$1:$C$1</c:f>
              <c:strCache>
                <c:ptCount val="2"/>
                <c:pt idx="0">
                  <c:v>Automated</c:v>
                </c:pt>
                <c:pt idx="1">
                  <c:v>Manual testing</c:v>
                </c:pt>
              </c:strCache>
            </c:strRef>
          </c:cat>
          <c:val>
            <c:numRef>
              <c:f>'[Landmark-Automation Test Statistics_update (2).xlsx]Sheet1'!$B$2:$C$2</c:f>
              <c:numCache>
                <c:formatCode>_(* #,##0_);_(* \(#,##0\);_(* "-"??_);_(@_)</c:formatCode>
                <c:ptCount val="2"/>
                <c:pt idx="0">
                  <c:v>18320</c:v>
                </c:pt>
                <c:pt idx="1">
                  <c:v>124090</c:v>
                </c:pt>
              </c:numCache>
            </c:numRef>
          </c:val>
        </c:ser>
        <c:ser>
          <c:idx val="1"/>
          <c:order val="1"/>
          <c:tx>
            <c:strRef>
              <c:f>'[Landmark-Automation Test Statistics_update (2).xlsx]Sheet1'!$A$3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strRef>
              <c:f>'[Landmark-Automation Test Statistics_update (2).xlsx]Sheet1'!$B$1:$C$1</c:f>
              <c:strCache>
                <c:ptCount val="2"/>
                <c:pt idx="0">
                  <c:v>Automated</c:v>
                </c:pt>
                <c:pt idx="1">
                  <c:v>Manual testing</c:v>
                </c:pt>
              </c:strCache>
            </c:strRef>
          </c:cat>
          <c:val>
            <c:numRef>
              <c:f>'[Landmark-Automation Test Statistics_update (2).xlsx]Sheet1'!$B$3:$C$3</c:f>
              <c:numCache>
                <c:formatCode>General</c:formatCode>
                <c:ptCount val="2"/>
                <c:pt idx="0">
                  <c:v>105770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185536"/>
        <c:axId val="49187072"/>
      </c:barChart>
      <c:catAx>
        <c:axId val="4918553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800" baseline="0"/>
            </a:pPr>
            <a:endParaRPr lang="en-US"/>
          </a:p>
        </c:txPr>
        <c:crossAx val="49187072"/>
        <c:crosses val="autoZero"/>
        <c:auto val="1"/>
        <c:lblAlgn val="ctr"/>
        <c:lblOffset val="100"/>
        <c:noMultiLvlLbl val="0"/>
      </c:catAx>
      <c:valAx>
        <c:axId val="49187072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49185536"/>
        <c:crosses val="autoZero"/>
        <c:crossBetween val="between"/>
        <c:majorUnit val="2500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54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153B6-3245-4EC2-9688-842081FE9D87}" type="datetimeFigureOut">
              <a:rPr lang="en-US"/>
              <a:pPr>
                <a:defRPr/>
              </a:pPr>
              <a:t>10/23/2012</a:t>
            </a:fld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541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8B04BF-B313-4509-8EDD-7DE918165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B281B0-D0A3-4307-BB93-DA9308A6461D}" type="datetimeFigureOut">
              <a:rPr lang="en-US"/>
              <a:pPr>
                <a:defRPr/>
              </a:pPr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D78B76-F4EF-480D-A93C-3F1A34F0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7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00E9F-5FDC-4E0D-A2D2-9E977B0349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3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0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9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8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9" indent="-291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51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7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9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1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3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5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7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33241" eaLnBrk="1" hangingPunct="1"/>
            <a:fld id="{8DA4EBA9-F824-46F3-8243-EAE1CA15B8D5}" type="slidenum">
              <a:rPr lang="en-US" smtClean="0"/>
              <a:pPr defTabSz="933241" eaLnBrk="1" hangingPunct="1"/>
              <a:t>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4488" y="515938"/>
            <a:ext cx="3527425" cy="264477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215" y="3335973"/>
            <a:ext cx="6812128" cy="3160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We look at a typical software project…..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9" indent="-291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51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7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92" indent="-2333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1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33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5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74" indent="-233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33241" eaLnBrk="1" hangingPunct="1"/>
            <a:fld id="{9D50788B-4F04-48CA-AA53-2C3A80BE1F5B}" type="slidenum">
              <a:rPr lang="en-US" smtClean="0"/>
              <a:pPr defTabSz="933241" eaLnBrk="1" hangingPunct="1"/>
              <a:t>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1113" y="515282"/>
            <a:ext cx="3573972" cy="2644796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215" y="3335973"/>
            <a:ext cx="6812128" cy="3160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525463"/>
            <a:ext cx="3509962" cy="2633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6" name="Rectangle 3"/>
          <p:cNvSpPr>
            <a:spLocks noGrp="1"/>
          </p:cNvSpPr>
          <p:nvPr>
            <p:ph type="body" idx="1"/>
          </p:nvPr>
        </p:nvSpPr>
        <p:spPr bwMode="auto">
          <a:xfrm>
            <a:off x="932527" y="3335973"/>
            <a:ext cx="7444048" cy="31620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Lessons learned:  If uncertainty is high, work on it earlier.  Reduce Technical Debt—Get to potentially shippable at each iteration.  Finding and fixing the last bugs has high uncertainty – plan on there being uncertainty.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900" indent="-2888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230" indent="-231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322" indent="-231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414" indent="-231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506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3598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690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7782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24184" eaLnBrk="1" hangingPunct="1"/>
            <a:fld id="{6A105FD0-4EC6-4A6C-A347-2F0F9706F0A6}" type="slidenum">
              <a:rPr lang="en-US" smtClean="0"/>
              <a:pPr defTabSz="924184"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2382838"/>
            <a:ext cx="7772400" cy="9906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1125" y="3709988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dcs_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67450"/>
            <a:ext cx="9144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35250" y="6623050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schemeClr val="bg1"/>
              </a:solidFill>
              <a:cs typeface="+mn-cs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82838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09988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693F-7BB6-4A8A-8353-F575359B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C32C-E9B0-4F3F-AF58-AA699434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5F95E-0502-4CAF-AF23-229E8FBDD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B038-3ED2-4258-8519-2103360C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A129-27D0-427D-AFD2-816A938D7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66A6-652D-4758-99AF-224690911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0005-8E9A-4272-AC29-44B37D1C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872E0-C05D-4B3C-A454-79FDCB6E3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86C1-E444-4B90-8880-A123C10EA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C971-5980-4944-9F3C-01985C932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35250" y="6623050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schemeClr val="bg1"/>
              </a:solidFill>
              <a:cs typeface="+mn-cs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2838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09988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17C4-D550-495D-AC8F-29868F9C5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C988-59BF-418D-AFE8-D548F6E5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2652-09CE-4007-BF32-9D23C1799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9F3D-BE79-4FF6-9952-44E853360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1D77-8B40-48F6-AD43-5BC32B861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8B95-3077-4F43-8785-BBE6258ED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BD319-7B65-4CE5-A6DB-25514440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D9B-F731-41EE-890F-78264431D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F6B9-73A1-472E-BAFB-59EF64A59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1D64-F38F-4D1B-857D-C6CF87951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33463"/>
            <a:ext cx="8229600" cy="50927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C258-03EA-426D-A72F-8429E5F9C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AL_logo_rever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4140200"/>
            <a:ext cx="21669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60888"/>
            <a:ext cx="7772400" cy="1206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792788"/>
            <a:ext cx="6400800" cy="7540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8" descr="http://softtest.ie/wp-content/uploads/2011/03/LogiGear.png"/>
          <p:cNvPicPr>
            <a:picLocks noChangeAspect="1" noChangeArrowheads="1"/>
          </p:cNvPicPr>
          <p:nvPr userDrawn="1"/>
        </p:nvPicPr>
        <p:blipFill>
          <a:blip r:embed="rId2"/>
          <a:srcRect r="8546" b="36090"/>
          <a:stretch>
            <a:fillRect/>
          </a:stretch>
        </p:blipFill>
        <p:spPr bwMode="auto">
          <a:xfrm>
            <a:off x="7444442" y="152400"/>
            <a:ext cx="1699558" cy="46872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0500"/>
            <a:ext cx="4038600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0500"/>
            <a:ext cx="4038600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66688"/>
            <a:ext cx="2065337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5450" y="166688"/>
            <a:ext cx="6043613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231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1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84588"/>
            <a:ext cx="4038600" cy="231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038600" cy="231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779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0500"/>
            <a:ext cx="82296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10200" y="64770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2462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F04738-84B1-411A-96FB-14C4891BF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465638" y="6518275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13318" name="Picture 6" descr="hdc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650" y="6546850"/>
            <a:ext cx="408622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2462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5C1A6B-1337-4BDC-A206-8864776DF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465638" y="6518275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25606" name="Picture 6" descr="DEDSlower"/>
          <p:cNvPicPr>
            <a:picLocks noChangeAspect="1" noChangeArrowheads="1"/>
          </p:cNvPicPr>
          <p:nvPr/>
        </p:nvPicPr>
        <p:blipFill>
          <a:blip r:embed="rId15" cstate="print"/>
          <a:srcRect t="92245"/>
          <a:stretch>
            <a:fillRect/>
          </a:stretch>
        </p:blipFill>
        <p:spPr bwMode="auto">
          <a:xfrm>
            <a:off x="0" y="6426200"/>
            <a:ext cx="9144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66688"/>
            <a:ext cx="8261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8916" name="Picture 7" descr="HAL_logo_reverse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5675" y="6534150"/>
            <a:ext cx="15081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50013"/>
            <a:ext cx="2895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  <a:cs typeface="+mn-cs"/>
              </a:rPr>
              <a:t>© 2009 Halliburton. All Rights Reserved.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05200" y="6446838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FF61466-8857-4F4B-947D-425CB22A4313}" type="slidenum">
              <a:rPr lang="en-US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latin typeface="+mn-lt"/>
              <a:cs typeface="+mn-cs"/>
            </a:endParaRPr>
          </a:p>
        </p:txBody>
      </p:sp>
      <p:pic>
        <p:nvPicPr>
          <p:cNvPr id="38919" name="Picture 14" descr="HAL_logo_re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81900" y="6497638"/>
            <a:ext cx="14446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36" r:id="rId12"/>
    <p:sldLayoutId id="2147483735" r:id="rId13"/>
    <p:sldLayoutId id="2147483734" r:id="rId14"/>
    <p:sldLayoutId id="21474837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jpeg"/><Relationship Id="rId5" Type="http://schemas.openxmlformats.org/officeDocument/2006/relationships/image" Target="../media/image14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4/Stick_Figure.sv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4.wav"/><Relationship Id="rId11" Type="http://schemas.openxmlformats.org/officeDocument/2006/relationships/image" Target="../media/image36.png"/><Relationship Id="rId5" Type="http://schemas.openxmlformats.org/officeDocument/2006/relationships/audio" Target="../media/audio3.wav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6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9.wav"/><Relationship Id="rId11" Type="http://schemas.openxmlformats.org/officeDocument/2006/relationships/image" Target="../media/image35.png"/><Relationship Id="rId5" Type="http://schemas.openxmlformats.org/officeDocument/2006/relationships/audio" Target="../media/audio8.wav"/><Relationship Id="rId10" Type="http://schemas.openxmlformats.org/officeDocument/2006/relationships/image" Target="../media/image38.png"/><Relationship Id="rId4" Type="http://schemas.openxmlformats.org/officeDocument/2006/relationships/audio" Target="../media/audio7.wav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/>
          </p:nvPr>
        </p:nvSpPr>
        <p:spPr>
          <a:xfrm>
            <a:off x="232235" y="279790"/>
            <a:ext cx="8641125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Leveraging Global Talent for Effective Agility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7880" y="1316725"/>
            <a:ext cx="3341236" cy="2496325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r>
              <a:rPr lang="en-US" dirty="0" smtClean="0"/>
              <a:t>Sr. Development Manager, Landmark/Halliburton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4648809" y="1316725"/>
            <a:ext cx="3341236" cy="24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Joe Hughes</a:t>
            </a:r>
          </a:p>
          <a:p>
            <a:r>
              <a:rPr lang="en-US" dirty="0" smtClean="0"/>
              <a:t>VP</a:t>
            </a:r>
          </a:p>
          <a:p>
            <a:r>
              <a:rPr lang="en-US" dirty="0" err="1" smtClean="0"/>
              <a:t>Logigear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8" descr="http://softtest.ie/wp-content/uploads/2011/03/LogiGear.png"/>
          <p:cNvPicPr>
            <a:picLocks noChangeAspect="1" noChangeArrowheads="1"/>
          </p:cNvPicPr>
          <p:nvPr/>
        </p:nvPicPr>
        <p:blipFill>
          <a:blip r:embed="rId3"/>
          <a:srcRect r="8546" b="36090"/>
          <a:stretch>
            <a:fillRect/>
          </a:stretch>
        </p:blipFill>
        <p:spPr bwMode="auto">
          <a:xfrm>
            <a:off x="923525" y="4857310"/>
            <a:ext cx="1699558" cy="46872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Workflow</a:t>
            </a:r>
            <a:endParaRPr lang="en-US" dirty="0"/>
          </a:p>
        </p:txBody>
      </p:sp>
      <p:pic>
        <p:nvPicPr>
          <p:cNvPr id="643074" name="Picture 2" descr="http://www.clusterconnection.com/wordpress/wp-content/uploads/2009/05/cluster-300x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4800600"/>
            <a:ext cx="2857500" cy="16764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65860"/>
            <a:ext cx="231172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5"/>
          <a:srcRect l="756" r="1260"/>
          <a:stretch>
            <a:fillRect/>
          </a:stretch>
        </p:blipFill>
        <p:spPr bwMode="auto">
          <a:xfrm>
            <a:off x="3251200" y="1066800"/>
            <a:ext cx="229186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8195" name="Picture 3" descr="3dview_manifolds"/>
          <p:cNvPicPr>
            <a:picLocks noChangeAspect="1" noChangeArrowheads="1"/>
          </p:cNvPicPr>
          <p:nvPr/>
        </p:nvPicPr>
        <p:blipFill>
          <a:blip r:embed="rId6"/>
          <a:srcRect r="6386"/>
          <a:stretch>
            <a:fillRect/>
          </a:stretch>
        </p:blipFill>
        <p:spPr bwMode="auto">
          <a:xfrm>
            <a:off x="6444921" y="1089660"/>
            <a:ext cx="224187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>
            <a:stCxn id="6" idx="2"/>
          </p:cNvCxnSpPr>
          <p:nvPr/>
        </p:nvCxnSpPr>
        <p:spPr>
          <a:xfrm rot="16200000" flipH="1">
            <a:off x="2361010" y="1751410"/>
            <a:ext cx="624842" cy="27303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agnetic Disk 16"/>
          <p:cNvSpPr/>
          <p:nvPr/>
        </p:nvSpPr>
        <p:spPr>
          <a:xfrm>
            <a:off x="4000500" y="3352800"/>
            <a:ext cx="800100" cy="723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648194" idx="2"/>
            <a:endCxn id="17" idx="1"/>
          </p:cNvCxnSpPr>
          <p:nvPr/>
        </p:nvCxnSpPr>
        <p:spPr>
          <a:xfrm rot="16200000" flipH="1">
            <a:off x="4124522" y="3076772"/>
            <a:ext cx="548640" cy="341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7" idx="2"/>
            <a:endCxn id="643074" idx="1"/>
          </p:cNvCxnSpPr>
          <p:nvPr/>
        </p:nvCxnSpPr>
        <p:spPr>
          <a:xfrm rot="10800000" flipV="1">
            <a:off x="3009900" y="3714750"/>
            <a:ext cx="990600" cy="1924050"/>
          </a:xfrm>
          <a:prstGeom prst="bentConnector3">
            <a:avLst>
              <a:gd name="adj1" fmla="val 123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643074" idx="3"/>
            <a:endCxn id="17" idx="4"/>
          </p:cNvCxnSpPr>
          <p:nvPr/>
        </p:nvCxnSpPr>
        <p:spPr>
          <a:xfrm flipH="1" flipV="1">
            <a:off x="4800600" y="3714750"/>
            <a:ext cx="1066800" cy="1924050"/>
          </a:xfrm>
          <a:prstGeom prst="bentConnector3">
            <a:avLst>
              <a:gd name="adj1" fmla="val -21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endCxn id="648195" idx="2"/>
          </p:cNvCxnSpPr>
          <p:nvPr/>
        </p:nvCxnSpPr>
        <p:spPr>
          <a:xfrm flipV="1">
            <a:off x="4800600" y="2804160"/>
            <a:ext cx="2765261" cy="6629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0500" y="29337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71800" y="2895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Pre-Processing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960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Post-Processing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09900" y="43931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Performance Cluster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3619500"/>
            <a:ext cx="6019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800100"/>
            <a:ext cx="91440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155425" y="1892800"/>
            <a:ext cx="8671254" cy="2800094"/>
            <a:chOff x="0" y="0"/>
            <a:chExt cx="80874" cy="26115"/>
          </a:xfrm>
        </p:grpSpPr>
        <p:sp>
          <p:nvSpPr>
            <p:cNvPr id="6" name="Flowchart: Document 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3825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Input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Document 3"/>
            <p:cNvSpPr>
              <a:spLocks noChangeAspect="1" noChangeArrowheads="1"/>
            </p:cNvSpPr>
            <p:nvPr/>
          </p:nvSpPr>
          <p:spPr bwMode="auto">
            <a:xfrm>
              <a:off x="33796" y="0"/>
              <a:ext cx="13826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Output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Document 4"/>
            <p:cNvSpPr>
              <a:spLocks noChangeAspect="1" noChangeArrowheads="1"/>
            </p:cNvSpPr>
            <p:nvPr/>
          </p:nvSpPr>
          <p:spPr bwMode="auto">
            <a:xfrm>
              <a:off x="33865" y="17282"/>
              <a:ext cx="13826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Baseline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5"/>
            <p:cNvSpPr>
              <a:spLocks noChangeAspect="1" noChangeArrowheads="1"/>
            </p:cNvSpPr>
            <p:nvPr/>
          </p:nvSpPr>
          <p:spPr bwMode="auto">
            <a:xfrm>
              <a:off x="17282" y="576"/>
              <a:ext cx="13442" cy="7681"/>
            </a:xfrm>
            <a:prstGeom prst="flowChart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Simulate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bow Connector 6"/>
            <p:cNvSpPr>
              <a:spLocks noChangeAspect="1" noChangeShapeType="1"/>
            </p:cNvSpPr>
            <p:nvPr/>
          </p:nvSpPr>
          <p:spPr bwMode="auto">
            <a:xfrm flipV="1">
              <a:off x="13825" y="4416"/>
              <a:ext cx="3457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1" name="Elbow Connector 7"/>
            <p:cNvSpPr>
              <a:spLocks noChangeAspect="1" noChangeShapeType="1"/>
            </p:cNvSpPr>
            <p:nvPr/>
          </p:nvSpPr>
          <p:spPr bwMode="auto">
            <a:xfrm>
              <a:off x="30724" y="4416"/>
              <a:ext cx="3072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" name="Flowchart: Process 8"/>
            <p:cNvSpPr>
              <a:spLocks noChangeAspect="1" noChangeArrowheads="1"/>
            </p:cNvSpPr>
            <p:nvPr/>
          </p:nvSpPr>
          <p:spPr bwMode="auto">
            <a:xfrm>
              <a:off x="50310" y="8877"/>
              <a:ext cx="13442" cy="7681"/>
            </a:xfrm>
            <a:prstGeom prst="flowChartProcess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Difference 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Engine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bow Connector 9"/>
            <p:cNvSpPr>
              <a:spLocks noChangeAspect="1" noChangeShapeType="1"/>
            </p:cNvSpPr>
            <p:nvPr/>
          </p:nvSpPr>
          <p:spPr bwMode="auto">
            <a:xfrm>
              <a:off x="47622" y="4416"/>
              <a:ext cx="9409" cy="4461"/>
            </a:xfrm>
            <a:prstGeom prst="bentConnector2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4" name="Elbow Connector 10"/>
            <p:cNvSpPr>
              <a:spLocks noChangeAspect="1" noChangeShapeType="1"/>
            </p:cNvSpPr>
            <p:nvPr/>
          </p:nvSpPr>
          <p:spPr bwMode="auto">
            <a:xfrm flipV="1">
              <a:off x="47691" y="16558"/>
              <a:ext cx="9340" cy="5140"/>
            </a:xfrm>
            <a:prstGeom prst="bentConnector2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Elbow Connector 11"/>
            <p:cNvSpPr>
              <a:spLocks noChangeAspect="1" noChangeShapeType="1"/>
            </p:cNvSpPr>
            <p:nvPr/>
          </p:nvSpPr>
          <p:spPr bwMode="auto">
            <a:xfrm>
              <a:off x="63752" y="12718"/>
              <a:ext cx="3296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lowchart: Document 12"/>
            <p:cNvSpPr>
              <a:spLocks noChangeAspect="1" noChangeArrowheads="1"/>
            </p:cNvSpPr>
            <p:nvPr/>
          </p:nvSpPr>
          <p:spPr bwMode="auto">
            <a:xfrm>
              <a:off x="67048" y="8301"/>
              <a:ext cx="13826" cy="8833"/>
            </a:xfrm>
            <a:prstGeom prst="flowChartDocument">
              <a:avLst/>
            </a:prstGeom>
            <a:solidFill>
              <a:srgbClr val="92D05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Report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8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Automation Strategy</a:t>
            </a:r>
          </a:p>
        </p:txBody>
      </p:sp>
      <p:sp>
        <p:nvSpPr>
          <p:cNvPr id="413698" name="Rectangle 4"/>
          <p:cNvSpPr>
            <a:spLocks noChangeArrowheads="1"/>
          </p:cNvSpPr>
          <p:nvPr/>
        </p:nvSpPr>
        <p:spPr bwMode="auto">
          <a:xfrm>
            <a:off x="1192213" y="1547813"/>
            <a:ext cx="63754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Line 5"/>
          <p:cNvSpPr>
            <a:spLocks noChangeShapeType="1"/>
          </p:cNvSpPr>
          <p:nvPr/>
        </p:nvSpPr>
        <p:spPr bwMode="auto">
          <a:xfrm>
            <a:off x="1192213" y="3582988"/>
            <a:ext cx="637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0" name="Line 6"/>
          <p:cNvSpPr>
            <a:spLocks noChangeShapeType="1"/>
          </p:cNvSpPr>
          <p:nvPr/>
        </p:nvSpPr>
        <p:spPr bwMode="auto">
          <a:xfrm>
            <a:off x="4379913" y="15478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1" name="Text Box 7"/>
          <p:cNvSpPr txBox="1">
            <a:spLocks noChangeArrowheads="1"/>
          </p:cNvSpPr>
          <p:nvPr/>
        </p:nvSpPr>
        <p:spPr bwMode="auto">
          <a:xfrm>
            <a:off x="3073400" y="5810250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Breadth of Coverage</a:t>
            </a:r>
          </a:p>
        </p:txBody>
      </p:sp>
      <p:sp>
        <p:nvSpPr>
          <p:cNvPr id="413702" name="Text Box 8"/>
          <p:cNvSpPr txBox="1">
            <a:spLocks noChangeArrowheads="1"/>
          </p:cNvSpPr>
          <p:nvPr/>
        </p:nvSpPr>
        <p:spPr bwMode="auto">
          <a:xfrm rot="-5400000">
            <a:off x="-564356" y="3418682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Complexity of Tests</a:t>
            </a:r>
          </a:p>
        </p:txBody>
      </p:sp>
      <p:sp>
        <p:nvSpPr>
          <p:cNvPr id="413705" name="Text Box 11"/>
          <p:cNvSpPr txBox="1">
            <a:spLocks noChangeArrowheads="1"/>
          </p:cNvSpPr>
          <p:nvPr/>
        </p:nvSpPr>
        <p:spPr bwMode="auto">
          <a:xfrm>
            <a:off x="6492875" y="4137025"/>
            <a:ext cx="103663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Mid-Tier</a:t>
            </a:r>
          </a:p>
        </p:txBody>
      </p:sp>
      <p:sp>
        <p:nvSpPr>
          <p:cNvPr id="413709" name="Text Box 9"/>
          <p:cNvSpPr txBox="1">
            <a:spLocks noChangeArrowheads="1"/>
          </p:cNvSpPr>
          <p:nvPr/>
        </p:nvSpPr>
        <p:spPr bwMode="auto">
          <a:xfrm>
            <a:off x="6134100" y="4921250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Developer Tests</a:t>
            </a:r>
          </a:p>
        </p:txBody>
      </p:sp>
      <p:sp>
        <p:nvSpPr>
          <p:cNvPr id="413710" name="Text Box 10"/>
          <p:cNvSpPr txBox="1">
            <a:spLocks noChangeArrowheads="1"/>
          </p:cNvSpPr>
          <p:nvPr/>
        </p:nvSpPr>
        <p:spPr bwMode="auto">
          <a:xfrm>
            <a:off x="2857500" y="1752600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 Models</a:t>
            </a:r>
          </a:p>
        </p:txBody>
      </p:sp>
      <p:sp>
        <p:nvSpPr>
          <p:cNvPr id="413711" name="Text Box 12"/>
          <p:cNvSpPr txBox="1">
            <a:spLocks noChangeArrowheads="1"/>
          </p:cNvSpPr>
          <p:nvPr/>
        </p:nvSpPr>
        <p:spPr bwMode="auto">
          <a:xfrm>
            <a:off x="4411662" y="4343400"/>
            <a:ext cx="141763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GUI Tests (automated)</a:t>
            </a:r>
            <a:endParaRPr lang="en-US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96000" y="5524500"/>
            <a:ext cx="1304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Every </a:t>
            </a:r>
            <a:r>
              <a:rPr lang="en-US" dirty="0" err="1" smtClean="0"/>
              <a:t>Checkin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000375" y="5002768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096000" y="3771900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95600" y="2476500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Weekly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90700" y="4724400"/>
            <a:ext cx="1524000" cy="64633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Smoke Tests (manual)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467100" y="4610100"/>
            <a:ext cx="800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5" grpId="0" animBg="1"/>
      <p:bldP spid="413709" grpId="0" animBg="1"/>
      <p:bldP spid="413710" grpId="0" animBg="1"/>
      <p:bldP spid="413711" grpId="0" animBg="1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Regression Tests over time</a:t>
            </a:r>
          </a:p>
        </p:txBody>
      </p:sp>
      <p:graphicFrame>
        <p:nvGraphicFramePr>
          <p:cNvPr id="4689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76288" y="1246188"/>
          <a:ext cx="7551737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20" name="Worksheet" r:id="rId5" imgW="7658033" imgH="4952992" progId="Excel.Sheet.8">
                  <p:embed/>
                </p:oleObj>
              </mc:Choice>
              <mc:Fallback>
                <p:oleObj name="Worksheet" r:id="rId5" imgW="7658033" imgH="495299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246188"/>
                        <a:ext cx="7551737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3300" y="2835955"/>
            <a:ext cx="80010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900" dirty="0" smtClean="0"/>
              <a:t>Customer X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353300" y="3236269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900" dirty="0" smtClean="0"/>
              <a:t>Customer Other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– Playback Test Automation</a:t>
            </a:r>
            <a:endParaRPr lang="en-US" dirty="0"/>
          </a:p>
        </p:txBody>
      </p:sp>
      <p:pic>
        <p:nvPicPr>
          <p:cNvPr id="470018" name="Picture 2" descr="http://xunitpatterns.com/Recorded%20Test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5" y="932675"/>
            <a:ext cx="3806552" cy="28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675186" y="3754162"/>
            <a:ext cx="0" cy="218908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75186" y="5919999"/>
            <a:ext cx="2381110" cy="2324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08642" y="4161462"/>
            <a:ext cx="1771579" cy="174338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21566" y="2876866"/>
            <a:ext cx="134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automation programs</a:t>
            </a:r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7590" y="5033152"/>
            <a:ext cx="134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tests automated</a:t>
            </a:r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7876" y="5262538"/>
            <a:ext cx="4169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Test : test program ratio = 1:1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more tests the greater the maintenance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Reached limit of maintainability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45491" y="6047631"/>
            <a:ext cx="364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Automation effort vs. number of 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71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39" y="3204589"/>
            <a:ext cx="2913565" cy="2684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Based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6" y="1009484"/>
            <a:ext cx="5184219" cy="3264425"/>
          </a:xfrm>
        </p:spPr>
      </p:pic>
      <p:sp>
        <p:nvSpPr>
          <p:cNvPr id="9" name="TextBox 8"/>
          <p:cNvSpPr txBox="1"/>
          <p:nvPr/>
        </p:nvSpPr>
        <p:spPr>
          <a:xfrm>
            <a:off x="6031389" y="3127778"/>
            <a:ext cx="134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automation programs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5135" y="5033041"/>
            <a:ext cx="1574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tests automated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2915" y="5153192"/>
            <a:ext cx="3648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Test : test program ratio &lt; 1:1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Need for added automation declines.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Long-term maintainable.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1265" y="5970821"/>
            <a:ext cx="364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Automation effort vs. number of 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23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Expertise </a:t>
            </a:r>
            <a:br>
              <a:rPr lang="en-US" dirty="0" smtClean="0"/>
            </a:br>
            <a:r>
              <a:rPr lang="en-US" sz="2400" dirty="0" smtClean="0"/>
              <a:t>(Houston, Bucharest, Ho Chi Minh City)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319514"/>
            <a:ext cx="7477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9222" name="Picture 6" descr="http://media.cnbc.com/i/CNBC/Sections/News_And_Analysis/_News/_SLIDESHOWS/HighestPaidDegrees2009/SS_highest_paid_petr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2114550" cy="1409700"/>
          </a:xfrm>
          <a:prstGeom prst="rect">
            <a:avLst/>
          </a:prstGeom>
          <a:noFill/>
        </p:spPr>
      </p:pic>
      <p:pic>
        <p:nvPicPr>
          <p:cNvPr id="649224" name="Picture 8" descr="http://softtest.ie/wp-content/uploads/2011/03/LogiGe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700" y="4191000"/>
            <a:ext cx="1858379" cy="7334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http://www.clusterconnection.com/wordpress/wp-content/uploads/2009/05/cluster-300x3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738372"/>
            <a:ext cx="1485900" cy="871728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19224820">
            <a:off x="2667000" y="27813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375180" flipV="1">
            <a:off x="5760690" y="3238439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0335" y="461955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Dev</a:t>
            </a:r>
          </a:p>
          <a:p>
            <a:pPr algn="ctr"/>
            <a:r>
              <a:rPr lang="en-US" dirty="0"/>
              <a:t>6</a:t>
            </a:r>
            <a:r>
              <a:rPr lang="en-US" dirty="0" smtClean="0"/>
              <a:t> PE Test</a:t>
            </a:r>
          </a:p>
          <a:p>
            <a:pPr algn="ctr"/>
            <a:r>
              <a:rPr lang="en-US" dirty="0" smtClean="0"/>
              <a:t>2 </a:t>
            </a:r>
            <a:r>
              <a:rPr lang="en-US" dirty="0" err="1" smtClean="0"/>
              <a:t>Pgm</a:t>
            </a:r>
            <a:r>
              <a:rPr lang="en-US" dirty="0" smtClean="0"/>
              <a:t> </a:t>
            </a:r>
            <a:r>
              <a:rPr lang="en-US" dirty="0" err="1" smtClean="0"/>
              <a:t>Mgr</a:t>
            </a:r>
            <a:endParaRPr lang="en-US" dirty="0" smtClean="0"/>
          </a:p>
          <a:p>
            <a:pPr algn="ctr"/>
            <a:r>
              <a:rPr lang="en-US" dirty="0" smtClean="0"/>
              <a:t>2 Prod </a:t>
            </a:r>
            <a:r>
              <a:rPr lang="en-US" dirty="0" err="1" smtClean="0"/>
              <a:t>Mgr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2500" y="13729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 Dev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 PE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040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Auto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028824"/>
              </p:ext>
            </p:extLst>
          </p:nvPr>
        </p:nvGraphicFramePr>
        <p:xfrm>
          <a:off x="424260" y="1508750"/>
          <a:ext cx="7115855" cy="447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 rot="728119">
            <a:off x="751339" y="4036558"/>
            <a:ext cx="5147563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97% Reduction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Across Halliburton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361091"/>
              </p:ext>
            </p:extLst>
          </p:nvPr>
        </p:nvGraphicFramePr>
        <p:xfrm>
          <a:off x="457200" y="1219200"/>
          <a:ext cx="826254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67676"/>
                <a:gridCol w="1894864"/>
              </a:tblGrid>
              <a:tr h="5061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of Projects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</a:p>
                  </a:txBody>
                  <a:tcPr/>
                </a:tc>
              </a:tr>
              <a:tr h="5061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of Test Automation</a:t>
                      </a:r>
                      <a:r>
                        <a:rPr lang="en-US" sz="2800" baseline="0" dirty="0" smtClean="0"/>
                        <a:t> Engineers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76</a:t>
                      </a:r>
                      <a:endParaRPr lang="en-US" sz="2800" dirty="0"/>
                    </a:p>
                  </a:txBody>
                  <a:tcPr/>
                </a:tc>
              </a:tr>
              <a:tr h="5061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of Test Cases Automated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11,018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0018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075" y="4081885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200" y="5159024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201" y="4031610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7250" y="2883979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695" y="5166375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696" y="4038961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745" y="2891330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190" y="5166375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191" y="4038961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240" y="2891330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74940" y="4312315"/>
            <a:ext cx="1766630" cy="57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7880" y="3455479"/>
            <a:ext cx="345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Leveraged Investment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034329" y="2430470"/>
            <a:ext cx="368688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r>
              <a:rPr lang="en-US" sz="2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en-US" sz="2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32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85% reduction in testing man-hours </a:t>
            </a:r>
            <a:r>
              <a:rPr lang="en-US" i="1" dirty="0" smtClean="0">
                <a:solidFill>
                  <a:srgbClr val="C00000"/>
                </a:solidFill>
              </a:rPr>
              <a:t>per month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08321"/>
              </p:ext>
            </p:extLst>
          </p:nvPr>
        </p:nvGraphicFramePr>
        <p:xfrm>
          <a:off x="616285" y="2123230"/>
          <a:ext cx="7604190" cy="359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66230" y="5696561"/>
            <a:ext cx="192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Man-hours/month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381445" y="4445563"/>
            <a:ext cx="126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105,770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pPr algn="l"/>
            <a:r>
              <a:rPr lang="en-US" sz="3000" dirty="0" smtClean="0"/>
              <a:t>The Bottom Line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6605" y="4279928"/>
            <a:ext cx="28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 projects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76 automation engineers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11,018 test cases automated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41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12512" y="2256846"/>
            <a:ext cx="4731487" cy="2166298"/>
          </a:xfrm>
          <a:prstGeom prst="rect">
            <a:avLst/>
          </a:prstGeom>
          <a:solidFill>
            <a:srgbClr val="8E979D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" y="1901699"/>
            <a:ext cx="5975499" cy="2500180"/>
          </a:xfrm>
          <a:prstGeom prst="rect">
            <a:avLst/>
          </a:prstGeom>
          <a:solidFill>
            <a:srgbClr val="7EA52E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04437" y="2590707"/>
            <a:ext cx="5539564" cy="1821805"/>
          </a:xfrm>
          <a:prstGeom prst="rect">
            <a:avLst/>
          </a:prstGeom>
          <a:solidFill>
            <a:srgbClr val="FBAA29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64865" y="2913935"/>
            <a:ext cx="3179134" cy="1509209"/>
          </a:xfrm>
          <a:prstGeom prst="rect">
            <a:avLst/>
          </a:prstGeom>
          <a:solidFill>
            <a:srgbClr val="008BA7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04437" y="2250465"/>
            <a:ext cx="5539564" cy="322733"/>
          </a:xfrm>
          <a:prstGeom prst="rect">
            <a:avLst/>
          </a:prstGeom>
          <a:solidFill>
            <a:srgbClr val="FBAA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Drilling and Completions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6120"/>
            <a:ext cx="8525435" cy="863600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Calibri" pitchFamily="34" charset="0"/>
              </a:rPr>
              <a:t>Landmark </a:t>
            </a:r>
            <a:r>
              <a:rPr lang="en-US" sz="3200" dirty="0" err="1" smtClean="0">
                <a:cs typeface="Calibri" pitchFamily="34" charset="0"/>
              </a:rPr>
              <a:t>E&amp;P</a:t>
            </a:r>
            <a:r>
              <a:rPr lang="en-US" sz="3200" dirty="0" smtClean="0">
                <a:cs typeface="Calibri" pitchFamily="34" charset="0"/>
              </a:rPr>
              <a:t> Ecosystem</a:t>
            </a:r>
            <a:r>
              <a:rPr lang="en-US" sz="2800" dirty="0" smtClean="0">
                <a:cs typeface="Calibri" pitchFamily="34" charset="0"/>
              </a:rPr>
              <a:t/>
            </a:r>
            <a:br>
              <a:rPr lang="en-US" sz="2800" dirty="0" smtClean="0">
                <a:cs typeface="Calibri" pitchFamily="34" charset="0"/>
              </a:rPr>
            </a:br>
            <a:r>
              <a:rPr lang="en-US" sz="1800" b="0" i="1" dirty="0" smtClean="0">
                <a:solidFill>
                  <a:srgbClr val="C00000"/>
                </a:solidFill>
                <a:cs typeface="Calibri" pitchFamily="34" charset="0"/>
              </a:rPr>
              <a:t>Collaborative Applications  –  Data Management  –  Modern Platform  –  Expert Services</a:t>
            </a:r>
            <a:endParaRPr lang="en-US" sz="2400" b="0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5" name="Picture 4" descr="icons_bas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20" y="3253326"/>
            <a:ext cx="665081" cy="66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cons_earthmodel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520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cons_geolog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4621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cons_geophysic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4034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cons_plann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5794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cons_simula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6380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cons_desig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46966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cons_reporti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8818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cons_surveillanc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2003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icons_realtim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0125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icons_optimizati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71845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6556979" y="3947962"/>
            <a:ext cx="124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SURVEILLANCE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9516" y="3937755"/>
            <a:ext cx="96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FIELD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PLANNING</a:t>
            </a:r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7265" y="3937059"/>
            <a:ext cx="100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EARTH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MODELING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8569" y="3947962"/>
            <a:ext cx="9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GEOLOGY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9947" y="3947962"/>
            <a:ext cx="109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GEOPHYSICS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5074" y="3947962"/>
            <a:ext cx="655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BASIN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3301" y="3947962"/>
            <a:ext cx="1033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9451" y="3947962"/>
            <a:ext cx="75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39857" y="3947962"/>
            <a:ext cx="1116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SIMULATION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3218" y="3947962"/>
            <a:ext cx="975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REAL-TIME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1312" y="3947962"/>
            <a:ext cx="125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OPTIMIZATION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4869467"/>
            <a:ext cx="9144000" cy="43030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Data Management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4338160" y="63854"/>
            <a:ext cx="467680" cy="914400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DecisionSpace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Platform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64865" y="2573692"/>
            <a:ext cx="3179135" cy="322733"/>
          </a:xfrm>
          <a:prstGeom prst="rect">
            <a:avLst/>
          </a:prstGeom>
          <a:solidFill>
            <a:srgbClr val="008B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Production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2512" y="1927237"/>
            <a:ext cx="4731487" cy="322733"/>
          </a:xfrm>
          <a:prstGeom prst="rect">
            <a:avLst/>
          </a:prstGeom>
          <a:solidFill>
            <a:srgbClr val="8E97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Reservoir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" y="1593358"/>
            <a:ext cx="5975499" cy="322733"/>
          </a:xfrm>
          <a:prstGeom prst="rect">
            <a:avLst/>
          </a:prstGeom>
          <a:solidFill>
            <a:srgbClr val="7EA5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Geosciences</a:t>
            </a:r>
          </a:p>
        </p:txBody>
      </p:sp>
      <p:sp>
        <p:nvSpPr>
          <p:cNvPr id="43" name="Rectangle 42"/>
          <p:cNvSpPr/>
          <p:nvPr/>
        </p:nvSpPr>
        <p:spPr>
          <a:xfrm rot="16200000">
            <a:off x="-1580812" y="3176322"/>
            <a:ext cx="3699506" cy="537882"/>
          </a:xfrm>
          <a:prstGeom prst="rect">
            <a:avLst/>
          </a:prstGeom>
          <a:solidFill>
            <a:srgbClr val="312B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 and Support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51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8" grpId="0" animBg="1"/>
      <p:bldP spid="39" grpId="0" animBg="1"/>
      <p:bldP spid="41" grpId="0" animBg="1"/>
      <p:bldP spid="57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51" grpId="0" animBg="1"/>
      <p:bldP spid="52" grpId="0" animBg="1"/>
      <p:bldP spid="56" grpId="0" animBg="1"/>
      <p:bldP spid="58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Outsourcing Challenges</a:t>
            </a:r>
            <a:endParaRPr lang="en-US" dirty="0"/>
          </a:p>
        </p:txBody>
      </p:sp>
      <p:pic>
        <p:nvPicPr>
          <p:cNvPr id="472066" name="Picture 2" descr="http://blog.softheme.com/wp-content/uploads/2010/08/software-outsourcing-tren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6" y="1124700"/>
            <a:ext cx="7692794" cy="51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Challenge: Proprietary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4826" y="4598988"/>
            <a:ext cx="8661166" cy="1751224"/>
            <a:chOff x="174826" y="4598988"/>
            <a:chExt cx="8661166" cy="175122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57200" y="4598988"/>
              <a:ext cx="8229600" cy="1587"/>
            </a:xfrm>
            <a:prstGeom prst="line">
              <a:avLst/>
            </a:prstGeom>
            <a:solidFill>
              <a:srgbClr val="FFFF00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16200000">
              <a:off x="1872457" y="5188744"/>
              <a:ext cx="1143000" cy="1587"/>
            </a:xfrm>
            <a:prstGeom prst="line">
              <a:avLst/>
            </a:prstGeom>
            <a:solidFill>
              <a:srgbClr val="FFFF00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Picture 52" descr="http://t2.gstatic.com/images?q=tbn:ANd9GcSj01wxvyznrRxHOnr2_LI8eJPAcBRmqs2S8acl5fuJNntiIuQJ7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02212" y="4781576"/>
              <a:ext cx="1033780" cy="1033781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174826" y="4907693"/>
              <a:ext cx="8333907" cy="1442519"/>
              <a:chOff x="174826" y="4907693"/>
              <a:chExt cx="8333907" cy="1442519"/>
            </a:xfrm>
          </p:grpSpPr>
          <p:pic>
            <p:nvPicPr>
              <p:cNvPr id="9" name="Picture 2" descr="Oilfield Services | Halliburton Solving challenges.™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4141" b="-9904"/>
              <a:stretch>
                <a:fillRect/>
              </a:stretch>
            </p:blipFill>
            <p:spPr bwMode="auto">
              <a:xfrm>
                <a:off x="3731814" y="5611039"/>
                <a:ext cx="2091472" cy="179822"/>
              </a:xfrm>
              <a:prstGeom prst="rect">
                <a:avLst/>
              </a:prstGeom>
              <a:noFill/>
            </p:spPr>
          </p:pic>
          <p:pic>
            <p:nvPicPr>
              <p:cNvPr id="10" name="Picture 10" descr="http://www.heatingoil.com/wp-content/uploads/2009/12/shell-logo-t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4826" y="5800121"/>
                <a:ext cx="575945" cy="498604"/>
              </a:xfrm>
              <a:prstGeom prst="rect">
                <a:avLst/>
              </a:prstGeom>
              <a:noFill/>
            </p:spPr>
          </p:pic>
          <p:pic>
            <p:nvPicPr>
              <p:cNvPr id="11" name="Picture 12" descr="http://t1.gstatic.com/images?q=tbn:ANd9GcShYCTnA6PBVCE_qWwwBRVipBu1H00HDbc8UbC9uWP68St4Encem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42044" y="5100199"/>
                <a:ext cx="396103" cy="473392"/>
              </a:xfrm>
              <a:prstGeom prst="rect">
                <a:avLst/>
              </a:prstGeom>
              <a:noFill/>
            </p:spPr>
          </p:pic>
          <p:pic>
            <p:nvPicPr>
              <p:cNvPr id="12" name="Picture 18" descr="http://media.tumblr.com/tumblr_ktxkuiGhWU1qzr5ik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32504" y="5606734"/>
                <a:ext cx="547066" cy="718025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t1.gstatic.com/images?q=tbn:ANd9GcSQnWKmrdvQ_GcYaJQ7xrj84bgJ3tb1LzInFw8DRBfFZgB4qJ0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59219" y="4972981"/>
                <a:ext cx="933650" cy="393968"/>
              </a:xfrm>
              <a:prstGeom prst="rect">
                <a:avLst/>
              </a:prstGeom>
              <a:noFill/>
            </p:spPr>
          </p:pic>
          <p:pic>
            <p:nvPicPr>
              <p:cNvPr id="14" name="Picture 24" descr="http://t0.gstatic.com/images?q=tbn:ANd9GcTaiJ1L0Eie0HAJEFt0NMdiTchA-eO94u6zOuFMePXdmF_ja-1q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7010" y="5077523"/>
                <a:ext cx="725771" cy="543628"/>
              </a:xfrm>
              <a:prstGeom prst="rect">
                <a:avLst/>
              </a:prstGeom>
              <a:noFill/>
            </p:spPr>
          </p:pic>
          <p:pic>
            <p:nvPicPr>
              <p:cNvPr id="15" name="Picture 26" descr="http://t3.gstatic.com/images?q=tbn:ANd9GcRIAVczKUudpRV13XIB7aHjbNFmPfVF2zhVViFjwXun3KahO18ZZwt3rUv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035650" y="5764337"/>
                <a:ext cx="720284" cy="489035"/>
              </a:xfrm>
              <a:prstGeom prst="rect">
                <a:avLst/>
              </a:prstGeom>
              <a:noFill/>
            </p:spPr>
          </p:pic>
          <p:pic>
            <p:nvPicPr>
              <p:cNvPr id="16" name="Picture 30" descr="http://t2.gstatic.com/images?q=tbn:ANd9GcS1HzmiNtLK1kNG0h0qRALDuVmiGpwmeStFICt0_fp1hI0yGKb1DUUW4B_g5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9817" y="5080947"/>
                <a:ext cx="682258" cy="498157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http://t1.gstatic.com/images?q=tbn:ANd9GcTi2J5O5COEHobEqXkw9WSNjIEvyn3zDIj7e9Yb5eoZ_h_KS5HK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874077" y="5792850"/>
                <a:ext cx="793149" cy="451484"/>
              </a:xfrm>
              <a:prstGeom prst="rect">
                <a:avLst/>
              </a:prstGeom>
              <a:noFill/>
            </p:spPr>
          </p:pic>
          <p:pic>
            <p:nvPicPr>
              <p:cNvPr id="18" name="Picture 36" descr="http://www.localizedusa.com/logos/conocophillips_logo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121183" y="6007619"/>
                <a:ext cx="1124585" cy="281834"/>
              </a:xfrm>
              <a:prstGeom prst="rect">
                <a:avLst/>
              </a:prstGeom>
              <a:noFill/>
            </p:spPr>
          </p:pic>
          <p:pic>
            <p:nvPicPr>
              <p:cNvPr id="19" name="Picture 38" descr="http://t3.gstatic.com/images?q=tbn:ANd9GcTumXHn7djUIXOVYJWSN0Y5eN1QfSPBtUwomxN9gac2gXivAc4Y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808757" y="5127782"/>
                <a:ext cx="908650" cy="235440"/>
              </a:xfrm>
              <a:prstGeom prst="rect">
                <a:avLst/>
              </a:prstGeom>
              <a:noFill/>
            </p:spPr>
          </p:pic>
          <p:pic>
            <p:nvPicPr>
              <p:cNvPr id="20" name="Picture 40" descr="http://t3.gstatic.com/images?q=tbn:ANd9GcQdbRopbjRq_vpE62ON5lIbGFK69f9rUtNwpglAD_L2jhsm73pj_JybuMvRJA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204417" y="4907693"/>
                <a:ext cx="557997" cy="557997"/>
              </a:xfrm>
              <a:prstGeom prst="rect">
                <a:avLst/>
              </a:prstGeom>
              <a:noFill/>
            </p:spPr>
          </p:pic>
          <p:pic>
            <p:nvPicPr>
              <p:cNvPr id="21" name="Picture 42" descr="http://t2.gstatic.com/images?q=tbn:ANd9GcTnM1juIeR4ujJxzITi3Efr3OwdahiAOG9LJYq8D1BOGUN5OxmC1mDCs0_wF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829034" y="5690757"/>
                <a:ext cx="552516" cy="659455"/>
              </a:xfrm>
              <a:prstGeom prst="rect">
                <a:avLst/>
              </a:prstGeom>
              <a:noFill/>
            </p:spPr>
          </p:pic>
          <p:pic>
            <p:nvPicPr>
              <p:cNvPr id="22" name="Picture 48" descr="http://4.bp.blogspot.com/_PiLNVeFLCEc/SPJLd3b0QqI/AAAAAAAAANg/ptjF45oq7vI/s400/sonatrach+logo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822306" y="5704703"/>
                <a:ext cx="425517" cy="509668"/>
              </a:xfrm>
              <a:prstGeom prst="rect">
                <a:avLst/>
              </a:prstGeom>
              <a:noFill/>
            </p:spPr>
          </p:pic>
          <p:pic>
            <p:nvPicPr>
              <p:cNvPr id="23" name="Picture 50" descr="http://t1.gstatic.com/images?q=tbn:ANd9GcSvrkeRPqpPTvhnsq3M2XMfLHN97fH-by4YuyODJZ73j1r9cqJHf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715584" y="5714323"/>
                <a:ext cx="793149" cy="386722"/>
              </a:xfrm>
              <a:prstGeom prst="rect">
                <a:avLst/>
              </a:prstGeom>
              <a:noFill/>
            </p:spPr>
          </p:pic>
          <p:pic>
            <p:nvPicPr>
              <p:cNvPr id="24" name="Picture 54" descr="http://t3.gstatic.com/images?q=tbn:ANd9GcQSMDDyt07gx1Mc4olWiU9ismWSv7JZR9Jt7DUek3fDM6DhsptgMw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109193" y="4990868"/>
                <a:ext cx="716147" cy="52281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5" descr="KOC Image"/>
          <p:cNvPicPr>
            <a:picLocks noChangeAspect="1" noChangeArrowheads="1"/>
          </p:cNvPicPr>
          <p:nvPr/>
        </p:nvPicPr>
        <p:blipFill>
          <a:blip r:embed="rId20"/>
          <a:srcRect t="5009"/>
          <a:stretch>
            <a:fillRect/>
          </a:stretch>
        </p:blipFill>
        <p:spPr bwMode="auto">
          <a:xfrm>
            <a:off x="1873845" y="1547155"/>
            <a:ext cx="4772025" cy="271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0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Challenge: Time Shift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8820" y="1219200"/>
            <a:ext cx="738636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33595" y="2445188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 hours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1085" y="3382897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 hours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1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 Challenge: </a:t>
            </a:r>
            <a:r>
              <a:rPr lang="en-US" dirty="0" smtClean="0"/>
              <a:t>Xenophobia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0018" name="Picture 2" descr="http://www.chicagolandrealestateforum.com/wp-content/uploads/2011/10/mi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2" y="1163105"/>
            <a:ext cx="7405828" cy="49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Find and Correct Defects Early to Reduce Uncertainty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A </a:t>
            </a:r>
            <a:r>
              <a:rPr lang="en-US" b="1" i="1" dirty="0"/>
              <a:t>Testing Strategy Helps to Maximize Efficiency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Test </a:t>
            </a:r>
            <a:r>
              <a:rPr lang="en-US" b="1" i="1" dirty="0"/>
              <a:t>Automation Helps to Maintain Velocity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Outsourcing </a:t>
            </a:r>
            <a:r>
              <a:rPr lang="en-US" b="1" i="1" dirty="0"/>
              <a:t>Can Work When Used Judiciously.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Treat Outsourcer as a Partner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Cost Effective Global Talent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Distributed Teams Can be Effective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Test Automation Does not Replace Exploratory Testing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42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Global Talent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9458" name="Picture 2" descr="http://hrclubsydney.com/wp-content/uploads/2010/03/global-tal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92480"/>
            <a:ext cx="8119262" cy="534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Globally and Optimize the Whole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9762" name="Picture 2" descr="http://us.cdn4.123rf.com/168nwm/quido/quido0901/quido090100056/4207462-doughnut-structured-earth-in-black-sp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828675"/>
            <a:ext cx="7429500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7410" name="Picture 2" descr="http://www.bendytree.com/wp-content/uploads/2011/03/automa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571500"/>
            <a:ext cx="7620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– Automate - Automate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40200" cy="4779963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/>
              <a:t>tlittle@lgc.com</a:t>
            </a:r>
          </a:p>
          <a:p>
            <a:pPr lvl="1"/>
            <a:r>
              <a:rPr lang="en-US" dirty="0" smtClean="0"/>
              <a:t>www.toddlittleweb.com</a:t>
            </a:r>
          </a:p>
          <a:p>
            <a:endParaRPr lang="en-US" dirty="0" smtClean="0"/>
          </a:p>
          <a:p>
            <a:r>
              <a:rPr lang="en-US" dirty="0" smtClean="0"/>
              <a:t>Joe Hughes</a:t>
            </a:r>
          </a:p>
          <a:p>
            <a:pPr lvl="1"/>
            <a:r>
              <a:rPr lang="en-US" dirty="0" smtClean="0"/>
              <a:t>joeh@logigear.com</a:t>
            </a:r>
          </a:p>
          <a:p>
            <a:pPr lvl="1"/>
            <a:r>
              <a:rPr lang="en-US" dirty="0" smtClean="0"/>
              <a:t>www.logigear.com</a:t>
            </a:r>
            <a:endParaRPr lang="en-US" dirty="0"/>
          </a:p>
        </p:txBody>
      </p:sp>
      <p:pic>
        <p:nvPicPr>
          <p:cNvPr id="4" name="Picture 3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4597400" y="619416"/>
            <a:ext cx="4368800" cy="5781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Reservoir Simulation</a:t>
            </a:r>
            <a:endParaRPr lang="en-US" dirty="0"/>
          </a:p>
        </p:txBody>
      </p:sp>
      <p:pic>
        <p:nvPicPr>
          <p:cNvPr id="7" name="whole320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5888" y="1219200"/>
            <a:ext cx="6373812" cy="4779963"/>
          </a:xfrm>
        </p:spPr>
      </p:pic>
    </p:spTree>
    <p:extLst>
      <p:ext uri="{BB962C8B-B14F-4D97-AF65-F5344CB8AC3E}">
        <p14:creationId xmlns:p14="http://schemas.microsoft.com/office/powerpoint/2010/main" val="30357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Workflow</a:t>
            </a:r>
            <a:endParaRPr lang="en-US" dirty="0"/>
          </a:p>
        </p:txBody>
      </p:sp>
      <p:pic>
        <p:nvPicPr>
          <p:cNvPr id="643074" name="Picture 2" descr="http://www.clusterconnection.com/wordpress/wp-content/uploads/2009/05/cluster-300x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4800600"/>
            <a:ext cx="2857500" cy="16764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4625"/>
            <a:ext cx="231172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5"/>
          <a:srcRect l="756" r="1260"/>
          <a:stretch>
            <a:fillRect/>
          </a:stretch>
        </p:blipFill>
        <p:spPr bwMode="auto">
          <a:xfrm>
            <a:off x="3251200" y="1066800"/>
            <a:ext cx="229186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8195" name="Picture 3" descr="3dview_manifolds"/>
          <p:cNvPicPr>
            <a:picLocks noChangeAspect="1" noChangeArrowheads="1"/>
          </p:cNvPicPr>
          <p:nvPr/>
        </p:nvPicPr>
        <p:blipFill>
          <a:blip r:embed="rId6"/>
          <a:srcRect r="6386"/>
          <a:stretch>
            <a:fillRect/>
          </a:stretch>
        </p:blipFill>
        <p:spPr bwMode="auto">
          <a:xfrm>
            <a:off x="6444921" y="1089660"/>
            <a:ext cx="224187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>
            <a:stCxn id="6" idx="2"/>
          </p:cNvCxnSpPr>
          <p:nvPr/>
        </p:nvCxnSpPr>
        <p:spPr>
          <a:xfrm rot="16200000" flipH="1">
            <a:off x="2361010" y="1800175"/>
            <a:ext cx="624842" cy="27303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agnetic Disk 16"/>
          <p:cNvSpPr/>
          <p:nvPr/>
        </p:nvSpPr>
        <p:spPr>
          <a:xfrm>
            <a:off x="4000500" y="3352800"/>
            <a:ext cx="800100" cy="723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648194" idx="2"/>
            <a:endCxn id="17" idx="1"/>
          </p:cNvCxnSpPr>
          <p:nvPr/>
        </p:nvCxnSpPr>
        <p:spPr>
          <a:xfrm rot="16200000" flipH="1">
            <a:off x="4124522" y="3076772"/>
            <a:ext cx="548640" cy="341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7" idx="2"/>
            <a:endCxn id="643074" idx="1"/>
          </p:cNvCxnSpPr>
          <p:nvPr/>
        </p:nvCxnSpPr>
        <p:spPr>
          <a:xfrm rot="10800000" flipV="1">
            <a:off x="3009900" y="3714750"/>
            <a:ext cx="990600" cy="1924050"/>
          </a:xfrm>
          <a:prstGeom prst="bentConnector3">
            <a:avLst>
              <a:gd name="adj1" fmla="val 123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643074" idx="3"/>
            <a:endCxn id="17" idx="4"/>
          </p:cNvCxnSpPr>
          <p:nvPr/>
        </p:nvCxnSpPr>
        <p:spPr>
          <a:xfrm flipH="1" flipV="1">
            <a:off x="4800600" y="3714750"/>
            <a:ext cx="1066800" cy="1924050"/>
          </a:xfrm>
          <a:prstGeom prst="bentConnector3">
            <a:avLst>
              <a:gd name="adj1" fmla="val -21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endCxn id="648195" idx="2"/>
          </p:cNvCxnSpPr>
          <p:nvPr/>
        </p:nvCxnSpPr>
        <p:spPr>
          <a:xfrm flipV="1">
            <a:off x="4800599" y="2804160"/>
            <a:ext cx="2765262" cy="6629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0500" y="29337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71800" y="2895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Pre-Processing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960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Graphical Post-Processing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09900" y="43931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Performance Cluster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" y="166688"/>
            <a:ext cx="8261350" cy="863600"/>
          </a:xfrm>
        </p:spPr>
        <p:txBody>
          <a:bodyPr/>
          <a:lstStyle/>
          <a:p>
            <a:r>
              <a:rPr lang="en-US" dirty="0" smtClean="0"/>
              <a:t>Computing</a:t>
            </a:r>
            <a:br>
              <a:rPr lang="en-US" dirty="0" smtClean="0"/>
            </a:b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10" y="2971112"/>
            <a:ext cx="4806090" cy="3184643"/>
          </a:xfrm>
        </p:spPr>
        <p:txBody>
          <a:bodyPr/>
          <a:lstStyle/>
          <a:p>
            <a:r>
              <a:rPr lang="en-US" sz="2400" dirty="0" smtClean="0"/>
              <a:t>Some Simulations take hours or even days, or even …</a:t>
            </a:r>
          </a:p>
          <a:p>
            <a:r>
              <a:rPr lang="en-US" sz="2400" dirty="0" smtClean="0"/>
              <a:t>Our Testers are Petroleum Engineers, not Test Automation Specialists</a:t>
            </a:r>
          </a:p>
          <a:p>
            <a:r>
              <a:rPr lang="en-US" sz="2400" dirty="0" smtClean="0"/>
              <a:t>Numerical Simulation is an approximation and as such is subject to round-off and/or perturbation differences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72066" name="Picture 2" descr="structure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3083355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8" name="Picture 4" descr="http://ars.sciencedirect.com/content/image/1-s2.0-S0021999103003462-si10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0"/>
          <a:stretch/>
        </p:blipFill>
        <p:spPr bwMode="auto">
          <a:xfrm>
            <a:off x="2190890" y="266218"/>
            <a:ext cx="6848475" cy="26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ig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CC"/>
                </a:solidFill>
              </a:rPr>
              <a:t>Managing the Coming Storm </a:t>
            </a:r>
            <a:br>
              <a:rPr lang="en-US" sz="4000" dirty="0" smtClean="0">
                <a:solidFill>
                  <a:srgbClr val="FFFFCC"/>
                </a:solidFill>
              </a:rPr>
            </a:br>
            <a:r>
              <a:rPr lang="en-US" sz="3200" dirty="0" smtClean="0">
                <a:solidFill>
                  <a:srgbClr val="FFFFCC"/>
                </a:solidFill>
              </a:rPr>
              <a:t>Inside the Tornado</a:t>
            </a:r>
            <a:r>
              <a:rPr lang="en-US" sz="4000" dirty="0" smtClean="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238" y="1676400"/>
            <a:ext cx="4983162" cy="463550"/>
            <a:chOff x="317" y="1056"/>
            <a:chExt cx="3139" cy="292"/>
          </a:xfrm>
        </p:grpSpPr>
        <p:sp>
          <p:nvSpPr>
            <p:cNvPr id="42021" name="Text Box 5"/>
            <p:cNvSpPr txBox="1">
              <a:spLocks noChangeArrowheads="1"/>
            </p:cNvSpPr>
            <p:nvPr/>
          </p:nvSpPr>
          <p:spPr bwMode="auto">
            <a:xfrm>
              <a:off x="528" y="1056"/>
              <a:ext cx="29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When will we get the requirements?</a:t>
              </a:r>
            </a:p>
          </p:txBody>
        </p:sp>
        <p:pic>
          <p:nvPicPr>
            <p:cNvPr id="42022" name="Picture 6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056"/>
              <a:ext cx="15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63" y="2057400"/>
            <a:ext cx="6815137" cy="484188"/>
            <a:chOff x="315" y="1296"/>
            <a:chExt cx="4293" cy="305"/>
          </a:xfrm>
        </p:grpSpPr>
        <p:sp>
          <p:nvSpPr>
            <p:cNvPr id="42019" name="Text Box 8"/>
            <p:cNvSpPr txBox="1">
              <a:spLocks noChangeArrowheads="1"/>
            </p:cNvSpPr>
            <p:nvPr/>
          </p:nvSpPr>
          <p:spPr bwMode="auto">
            <a:xfrm>
              <a:off x="528" y="129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All in good time, my little pretty, all in good time</a:t>
              </a:r>
            </a:p>
          </p:txBody>
        </p:sp>
        <p:pic>
          <p:nvPicPr>
            <p:cNvPr id="42020" name="Picture 9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339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0063" y="2438400"/>
            <a:ext cx="6815137" cy="525463"/>
            <a:chOff x="315" y="1536"/>
            <a:chExt cx="4293" cy="331"/>
          </a:xfrm>
        </p:grpSpPr>
        <p:sp>
          <p:nvSpPr>
            <p:cNvPr id="42017" name="Text Box 11"/>
            <p:cNvSpPr txBox="1">
              <a:spLocks noChangeArrowheads="1"/>
            </p:cNvSpPr>
            <p:nvPr/>
          </p:nvSpPr>
          <p:spPr bwMode="auto">
            <a:xfrm>
              <a:off x="528" y="153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But I guess it doesn't matter anyway</a:t>
              </a:r>
            </a:p>
          </p:txBody>
        </p:sp>
        <p:pic>
          <p:nvPicPr>
            <p:cNvPr id="42018" name="Picture 12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567"/>
              <a:ext cx="16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00063" y="5314950"/>
            <a:ext cx="6815137" cy="476250"/>
            <a:chOff x="315" y="3120"/>
            <a:chExt cx="4293" cy="300"/>
          </a:xfrm>
        </p:grpSpPr>
        <p:sp>
          <p:nvSpPr>
            <p:cNvPr id="42015" name="Text Box 14"/>
            <p:cNvSpPr txBox="1">
              <a:spLocks noChangeArrowheads="1"/>
            </p:cNvSpPr>
            <p:nvPr/>
          </p:nvSpPr>
          <p:spPr bwMode="auto">
            <a:xfrm>
              <a:off x="528" y="312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Doesn't anybody believe me?</a:t>
              </a:r>
            </a:p>
          </p:txBody>
        </p:sp>
        <p:pic>
          <p:nvPicPr>
            <p:cNvPr id="42016" name="Picture 15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3120"/>
              <a:ext cx="16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00063" y="6086475"/>
            <a:ext cx="6815137" cy="542925"/>
            <a:chOff x="315" y="3606"/>
            <a:chExt cx="4293" cy="342"/>
          </a:xfrm>
        </p:grpSpPr>
        <p:sp>
          <p:nvSpPr>
            <p:cNvPr id="42013" name="Text Box 17"/>
            <p:cNvSpPr txBox="1">
              <a:spLocks noChangeArrowheads="1"/>
            </p:cNvSpPr>
            <p:nvPr/>
          </p:nvSpPr>
          <p:spPr bwMode="auto">
            <a:xfrm>
              <a:off x="528" y="360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You're a very bad man!</a:t>
              </a:r>
            </a:p>
          </p:txBody>
        </p:sp>
        <p:pic>
          <p:nvPicPr>
            <p:cNvPr id="42014" name="Picture 18" descr="dorothy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3648"/>
              <a:ext cx="16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00063" y="2819400"/>
            <a:ext cx="6815137" cy="492125"/>
            <a:chOff x="315" y="1776"/>
            <a:chExt cx="4293" cy="310"/>
          </a:xfrm>
        </p:grpSpPr>
        <p:sp>
          <p:nvSpPr>
            <p:cNvPr id="42011" name="Text Box 20"/>
            <p:cNvSpPr txBox="1">
              <a:spLocks noChangeArrowheads="1"/>
            </p:cNvSpPr>
            <p:nvPr/>
          </p:nvSpPr>
          <p:spPr bwMode="auto">
            <a:xfrm>
              <a:off x="528" y="177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Just give me your estimates by this afternoon</a:t>
              </a:r>
            </a:p>
          </p:txBody>
        </p:sp>
        <p:pic>
          <p:nvPicPr>
            <p:cNvPr id="42012" name="Picture 21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824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00063" y="4171950"/>
            <a:ext cx="6815137" cy="466725"/>
            <a:chOff x="315" y="2400"/>
            <a:chExt cx="4293" cy="294"/>
          </a:xfrm>
        </p:grpSpPr>
        <p:sp>
          <p:nvSpPr>
            <p:cNvPr id="42009" name="Text Box 23"/>
            <p:cNvSpPr txBox="1">
              <a:spLocks noChangeArrowheads="1"/>
            </p:cNvSpPr>
            <p:nvPr/>
          </p:nvSpPr>
          <p:spPr bwMode="auto">
            <a:xfrm>
              <a:off x="528" y="240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No, we need something today!</a:t>
              </a:r>
            </a:p>
          </p:txBody>
        </p:sp>
        <p:pic>
          <p:nvPicPr>
            <p:cNvPr id="42010" name="Picture 24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2400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0063" y="5705475"/>
            <a:ext cx="7729537" cy="482600"/>
            <a:chOff x="315" y="3366"/>
            <a:chExt cx="4869" cy="304"/>
          </a:xfrm>
        </p:grpSpPr>
        <p:sp>
          <p:nvSpPr>
            <p:cNvPr id="42007" name="Text Box 26"/>
            <p:cNvSpPr txBox="1">
              <a:spLocks noChangeArrowheads="1"/>
            </p:cNvSpPr>
            <p:nvPr/>
          </p:nvSpPr>
          <p:spPr bwMode="auto">
            <a:xfrm>
              <a:off x="528" y="3366"/>
              <a:ext cx="4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I already promised the customer it will be out in 6 months</a:t>
              </a:r>
            </a:p>
          </p:txBody>
        </p:sp>
        <p:pic>
          <p:nvPicPr>
            <p:cNvPr id="42008" name="Picture 27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3408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00063" y="4933950"/>
            <a:ext cx="6815137" cy="466725"/>
            <a:chOff x="315" y="2880"/>
            <a:chExt cx="4293" cy="294"/>
          </a:xfrm>
        </p:grpSpPr>
        <p:sp>
          <p:nvSpPr>
            <p:cNvPr id="42005" name="Text Box 29"/>
            <p:cNvSpPr txBox="1">
              <a:spLocks noChangeArrowheads="1"/>
            </p:cNvSpPr>
            <p:nvPr/>
          </p:nvSpPr>
          <p:spPr bwMode="auto">
            <a:xfrm>
              <a:off x="528" y="288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No, we need it sooner.</a:t>
              </a:r>
            </a:p>
          </p:txBody>
        </p:sp>
        <p:pic>
          <p:nvPicPr>
            <p:cNvPr id="42006" name="Picture 30" descr="wwitch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2880"/>
              <a:ext cx="1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81000" y="3594100"/>
            <a:ext cx="8229600" cy="676275"/>
            <a:chOff x="240" y="2016"/>
            <a:chExt cx="5184" cy="426"/>
          </a:xfrm>
        </p:grpSpPr>
        <p:sp>
          <p:nvSpPr>
            <p:cNvPr id="42003" name="Text Box 32"/>
            <p:cNvSpPr txBox="1">
              <a:spLocks noChangeArrowheads="1"/>
            </p:cNvSpPr>
            <p:nvPr/>
          </p:nvSpPr>
          <p:spPr bwMode="auto">
            <a:xfrm>
              <a:off x="528" y="2016"/>
              <a:ext cx="489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Not so fast! Not so fast! ... I'll have to give the matter a little thought. Go away and come back tomorrow</a:t>
              </a:r>
            </a:p>
          </p:txBody>
        </p:sp>
        <p:pic>
          <p:nvPicPr>
            <p:cNvPr id="42004" name="Picture 33" descr="trio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9"/>
                </a:clrFrom>
                <a:clrTo>
                  <a:srgbClr val="FEFE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64"/>
              <a:ext cx="31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81000" y="4562475"/>
            <a:ext cx="6934200" cy="457200"/>
            <a:chOff x="240" y="2646"/>
            <a:chExt cx="4368" cy="288"/>
          </a:xfrm>
        </p:grpSpPr>
        <p:sp>
          <p:nvSpPr>
            <p:cNvPr id="42001" name="Text Box 35"/>
            <p:cNvSpPr txBox="1">
              <a:spLocks noChangeArrowheads="1"/>
            </p:cNvSpPr>
            <p:nvPr/>
          </p:nvSpPr>
          <p:spPr bwMode="auto">
            <a:xfrm>
              <a:off x="528" y="2646"/>
              <a:ext cx="4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Ok then, it will take 2 years.</a:t>
              </a:r>
            </a:p>
          </p:txBody>
        </p:sp>
        <p:pic>
          <p:nvPicPr>
            <p:cNvPr id="42002" name="Picture 36" descr="trio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9"/>
                </a:clrFrom>
                <a:clrTo>
                  <a:srgbClr val="FEFE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688"/>
              <a:ext cx="31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990600" y="3276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Team Unity</a:t>
            </a:r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990600" y="1371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Project Kickoff</a:t>
            </a:r>
          </a:p>
        </p:txBody>
      </p:sp>
    </p:spTree>
    <p:extLst>
      <p:ext uri="{BB962C8B-B14F-4D97-AF65-F5344CB8AC3E}">
        <p14:creationId xmlns:p14="http://schemas.microsoft.com/office/powerpoint/2010/main" val="7455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l_in_good_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esnt_ma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_so_f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ieve_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d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1" grpId="0" autoUpdateAnimBg="0"/>
      <p:bldP spid="778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ig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CC"/>
                </a:solidFill>
              </a:rPr>
              <a:t>We’re not in Kansas Anymore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8663" y="3754438"/>
            <a:ext cx="6972300" cy="588962"/>
            <a:chOff x="485" y="2355"/>
            <a:chExt cx="4075" cy="390"/>
          </a:xfrm>
        </p:grpSpPr>
        <p:sp>
          <p:nvSpPr>
            <p:cNvPr id="43025" name="Text Box 5"/>
            <p:cNvSpPr txBox="1">
              <a:spLocks noChangeArrowheads="1"/>
            </p:cNvSpPr>
            <p:nvPr/>
          </p:nvSpPr>
          <p:spPr bwMode="auto">
            <a:xfrm>
              <a:off x="487" y="2442"/>
              <a:ext cx="407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My! People come and go so quickly here!</a:t>
              </a:r>
            </a:p>
          </p:txBody>
        </p:sp>
        <p:pic>
          <p:nvPicPr>
            <p:cNvPr id="43026" name="Picture 6" descr="dorothy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EE"/>
                </a:clrFrom>
                <a:clrTo>
                  <a:srgbClr val="FEF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355"/>
              <a:ext cx="18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28663" y="2533650"/>
            <a:ext cx="8115300" cy="579438"/>
            <a:chOff x="457" y="1540"/>
            <a:chExt cx="4199" cy="385"/>
          </a:xfrm>
        </p:grpSpPr>
        <p:sp>
          <p:nvSpPr>
            <p:cNvPr id="43023" name="Text Box 8"/>
            <p:cNvSpPr txBox="1">
              <a:spLocks noChangeArrowheads="1"/>
            </p:cNvSpPr>
            <p:nvPr/>
          </p:nvSpPr>
          <p:spPr bwMode="auto">
            <a:xfrm>
              <a:off x="534" y="1578"/>
              <a:ext cx="412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I may not come out alive, but I'm goin' in there!</a:t>
              </a:r>
            </a:p>
          </p:txBody>
        </p:sp>
        <p:pic>
          <p:nvPicPr>
            <p:cNvPr id="43024" name="Picture 9" descr="lion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" y="1540"/>
              <a:ext cx="18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60400" y="3324225"/>
            <a:ext cx="7650163" cy="488950"/>
            <a:chOff x="466" y="2073"/>
            <a:chExt cx="4910" cy="323"/>
          </a:xfrm>
        </p:grpSpPr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>
              <a:off x="480" y="2142"/>
              <a:ext cx="489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The Great and Powerful Oz has got matters well in hand.</a:t>
              </a:r>
            </a:p>
          </p:txBody>
        </p:sp>
        <p:pic>
          <p:nvPicPr>
            <p:cNvPr id="43022" name="Picture 12" descr="wizofoz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" y="2073"/>
              <a:ext cx="2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60400" y="4648200"/>
            <a:ext cx="6843713" cy="822325"/>
            <a:chOff x="461" y="3024"/>
            <a:chExt cx="4311" cy="518"/>
          </a:xfrm>
        </p:grpSpPr>
        <p:sp>
          <p:nvSpPr>
            <p:cNvPr id="43019" name="Text Box 14"/>
            <p:cNvSpPr txBox="1">
              <a:spLocks noChangeArrowheads="1"/>
            </p:cNvSpPr>
            <p:nvPr/>
          </p:nvSpPr>
          <p:spPr bwMode="auto">
            <a:xfrm>
              <a:off x="528" y="3024"/>
              <a:ext cx="42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CC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"Hee hee hee ha ha! Going so soon? I wouldn't hear of it! Why, my little party's just beginning!</a:t>
              </a:r>
            </a:p>
          </p:txBody>
        </p:sp>
        <p:pic>
          <p:nvPicPr>
            <p:cNvPr id="43020" name="Picture 15" descr="wwitch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3034"/>
              <a:ext cx="21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1219200" y="2209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Developer Hero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1219200" y="2971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Reorg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1219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952200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in_in_th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ll_in_h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ople_come_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ing_so_s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utoUpdateAnimBg="0"/>
      <p:bldP spid="79889" grpId="0" autoUpdateAnimBg="0"/>
      <p:bldP spid="798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Agile/Scrum in a Nutshell </a:t>
            </a:r>
          </a:p>
        </p:txBody>
      </p:sp>
      <p:sp>
        <p:nvSpPr>
          <p:cNvPr id="290821" name="AutoShape 5"/>
          <p:cNvSpPr>
            <a:spLocks noChangeAspect="1" noChangeArrowheads="1"/>
          </p:cNvSpPr>
          <p:nvPr/>
        </p:nvSpPr>
        <p:spPr bwMode="auto">
          <a:xfrm rot="6109147" flipH="1" flipV="1">
            <a:off x="4462463" y="1557337"/>
            <a:ext cx="1784350" cy="1577975"/>
          </a:xfrm>
          <a:custGeom>
            <a:avLst/>
            <a:gdLst>
              <a:gd name="G0" fmla="+- 4261215 0 0"/>
              <a:gd name="G1" fmla="+- -10890144 0 0"/>
              <a:gd name="G2" fmla="+- 4261215 0 -10890144"/>
              <a:gd name="G3" fmla="+- 10800 0 0"/>
              <a:gd name="G4" fmla="+- 0 0 42612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74 0 0"/>
              <a:gd name="G9" fmla="+- 0 0 -10890144"/>
              <a:gd name="G10" fmla="+- 7674 0 2700"/>
              <a:gd name="G11" fmla="cos G10 4261215"/>
              <a:gd name="G12" fmla="sin G10 4261215"/>
              <a:gd name="G13" fmla="cos 13500 4261215"/>
              <a:gd name="G14" fmla="sin 13500 4261215"/>
              <a:gd name="G15" fmla="+- G11 10800 0"/>
              <a:gd name="G16" fmla="+- G12 10800 0"/>
              <a:gd name="G17" fmla="+- G13 10800 0"/>
              <a:gd name="G18" fmla="+- G14 10800 0"/>
              <a:gd name="G19" fmla="*/ 7674 1 2"/>
              <a:gd name="G20" fmla="+- G19 5400 0"/>
              <a:gd name="G21" fmla="cos G20 4261215"/>
              <a:gd name="G22" fmla="sin G20 4261215"/>
              <a:gd name="G23" fmla="+- G21 10800 0"/>
              <a:gd name="G24" fmla="+- G12 G23 G22"/>
              <a:gd name="G25" fmla="+- G22 G23 G11"/>
              <a:gd name="G26" fmla="cos 10800 4261215"/>
              <a:gd name="G27" fmla="sin 10800 4261215"/>
              <a:gd name="G28" fmla="cos 7674 4261215"/>
              <a:gd name="G29" fmla="sin 7674 42612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890144"/>
              <a:gd name="G36" fmla="sin G34 -10890144"/>
              <a:gd name="G37" fmla="+/ -10890144 42612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74 G39"/>
              <a:gd name="G43" fmla="sin 76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58 w 21600"/>
              <a:gd name="T5" fmla="*/ 2457 h 21600"/>
              <a:gd name="T6" fmla="*/ 1830 w 21600"/>
              <a:gd name="T7" fmla="*/ 8592 h 21600"/>
              <a:gd name="T8" fmla="*/ 15673 w 21600"/>
              <a:gd name="T9" fmla="*/ 4872 h 21600"/>
              <a:gd name="T10" fmla="*/ 16500 w 21600"/>
              <a:gd name="T11" fmla="*/ 23037 h 21600"/>
              <a:gd name="T12" fmla="*/ 10836 w 21600"/>
              <a:gd name="T13" fmla="*/ 20972 h 21600"/>
              <a:gd name="T14" fmla="*/ 12900 w 21600"/>
              <a:gd name="T15" fmla="*/ 1530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40" y="17756"/>
                </a:moveTo>
                <a:cubicBezTo>
                  <a:pt x="16744" y="16496"/>
                  <a:pt x="18474" y="13783"/>
                  <a:pt x="18474" y="10800"/>
                </a:cubicBezTo>
                <a:cubicBezTo>
                  <a:pt x="18474" y="6561"/>
                  <a:pt x="15038" y="3126"/>
                  <a:pt x="10800" y="3126"/>
                </a:cubicBezTo>
                <a:cubicBezTo>
                  <a:pt x="7268" y="3125"/>
                  <a:pt x="4192" y="5536"/>
                  <a:pt x="3348" y="8965"/>
                </a:cubicBezTo>
                <a:lnTo>
                  <a:pt x="313" y="8218"/>
                </a:lnTo>
                <a:cubicBezTo>
                  <a:pt x="1501" y="3392"/>
                  <a:pt x="582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998"/>
                  <a:pt x="19166" y="18816"/>
                  <a:pt x="15360" y="20589"/>
                </a:cubicBezTo>
                <a:lnTo>
                  <a:pt x="16500" y="23037"/>
                </a:lnTo>
                <a:lnTo>
                  <a:pt x="10836" y="20972"/>
                </a:lnTo>
                <a:lnTo>
                  <a:pt x="12900" y="15308"/>
                </a:lnTo>
                <a:lnTo>
                  <a:pt x="14040" y="17756"/>
                </a:lnTo>
                <a:close/>
              </a:path>
            </a:pathLst>
          </a:cu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23" name="Text Box 6"/>
          <p:cNvSpPr txBox="1">
            <a:spLocks noChangeAspect="1" noChangeArrowheads="1"/>
          </p:cNvSpPr>
          <p:nvPr/>
        </p:nvSpPr>
        <p:spPr bwMode="auto">
          <a:xfrm>
            <a:off x="4838700" y="2124075"/>
            <a:ext cx="97472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24 hours</a:t>
            </a:r>
          </a:p>
        </p:txBody>
      </p:sp>
      <p:grpSp>
        <p:nvGrpSpPr>
          <p:cNvPr id="389124" name="Group 7"/>
          <p:cNvGrpSpPr>
            <a:grpSpLocks noChangeAspect="1"/>
          </p:cNvGrpSpPr>
          <p:nvPr/>
        </p:nvGrpSpPr>
        <p:grpSpPr bwMode="auto">
          <a:xfrm>
            <a:off x="4924425" y="2468563"/>
            <a:ext cx="1878013" cy="2084387"/>
            <a:chOff x="2826" y="1486"/>
            <a:chExt cx="1314" cy="1458"/>
          </a:xfrm>
        </p:grpSpPr>
        <p:sp>
          <p:nvSpPr>
            <p:cNvPr id="389141" name="Text Box 8"/>
            <p:cNvSpPr txBox="1">
              <a:spLocks noChangeAspect="1" noChangeArrowheads="1"/>
            </p:cNvSpPr>
            <p:nvPr/>
          </p:nvSpPr>
          <p:spPr bwMode="auto">
            <a:xfrm>
              <a:off x="3065" y="2111"/>
              <a:ext cx="776" cy="23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1-4 weeks</a:t>
              </a:r>
            </a:p>
          </p:txBody>
        </p:sp>
        <p:grpSp>
          <p:nvGrpSpPr>
            <p:cNvPr id="389142" name="Group 9"/>
            <p:cNvGrpSpPr>
              <a:grpSpLocks noChangeAspect="1"/>
            </p:cNvGrpSpPr>
            <p:nvPr/>
          </p:nvGrpSpPr>
          <p:grpSpPr bwMode="auto">
            <a:xfrm>
              <a:off x="2826" y="1486"/>
              <a:ext cx="1314" cy="1458"/>
              <a:chOff x="2826" y="1486"/>
              <a:chExt cx="1314" cy="1458"/>
            </a:xfrm>
          </p:grpSpPr>
          <p:sp>
            <p:nvSpPr>
              <p:cNvPr id="389143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892" y="2704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AutoShape 11"/>
              <p:cNvSpPr>
                <a:spLocks noChangeAspect="1" noChangeArrowheads="1"/>
              </p:cNvSpPr>
              <p:nvPr/>
            </p:nvSpPr>
            <p:spPr bwMode="auto">
              <a:xfrm rot="15490853" flipV="1">
                <a:off x="2760" y="1552"/>
                <a:ext cx="1458" cy="1314"/>
              </a:xfrm>
              <a:custGeom>
                <a:avLst/>
                <a:gdLst>
                  <a:gd name="G0" fmla="+- 7802764 0 0"/>
                  <a:gd name="G1" fmla="+- 10969111 0 0"/>
                  <a:gd name="G2" fmla="+- 7802764 0 10969111"/>
                  <a:gd name="G3" fmla="+- 10800 0 0"/>
                  <a:gd name="G4" fmla="+- 0 0 780276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261 0 0"/>
                  <a:gd name="G9" fmla="+- 0 0 10969111"/>
                  <a:gd name="G10" fmla="+- 7261 0 2700"/>
                  <a:gd name="G11" fmla="cos G10 7802764"/>
                  <a:gd name="G12" fmla="sin G10 7802764"/>
                  <a:gd name="G13" fmla="cos 13500 7802764"/>
                  <a:gd name="G14" fmla="sin 13500 780276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261 1 2"/>
                  <a:gd name="G20" fmla="+- G19 5400 0"/>
                  <a:gd name="G21" fmla="cos G20 7802764"/>
                  <a:gd name="G22" fmla="sin G20 7802764"/>
                  <a:gd name="G23" fmla="+- G21 10800 0"/>
                  <a:gd name="G24" fmla="+- G12 G23 G22"/>
                  <a:gd name="G25" fmla="+- G22 G23 G11"/>
                  <a:gd name="G26" fmla="cos 10800 7802764"/>
                  <a:gd name="G27" fmla="sin 10800 7802764"/>
                  <a:gd name="G28" fmla="cos 7261 7802764"/>
                  <a:gd name="G29" fmla="sin 7261 780276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969111"/>
                  <a:gd name="G36" fmla="sin G34 10969111"/>
                  <a:gd name="G37" fmla="+/ 10969111 780276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261 G39"/>
                  <a:gd name="G43" fmla="sin 726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9449 w 21600"/>
                  <a:gd name="T5" fmla="*/ 4333 h 21600"/>
                  <a:gd name="T6" fmla="*/ 1987 w 21600"/>
                  <a:gd name="T7" fmla="*/ 12773 h 21600"/>
                  <a:gd name="T8" fmla="*/ 16615 w 21600"/>
                  <a:gd name="T9" fmla="*/ 6452 h 21600"/>
                  <a:gd name="T10" fmla="*/ 4242 w 21600"/>
                  <a:gd name="T11" fmla="*/ 22600 h 21600"/>
                  <a:gd name="T12" fmla="*/ 2505 w 21600"/>
                  <a:gd name="T13" fmla="*/ 16523 h 21600"/>
                  <a:gd name="T14" fmla="*/ 8584 w 21600"/>
                  <a:gd name="T15" fmla="*/ 1478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7273" y="17146"/>
                    </a:moveTo>
                    <a:cubicBezTo>
                      <a:pt x="8351" y="17746"/>
                      <a:pt x="9565" y="18061"/>
                      <a:pt x="10800" y="18061"/>
                    </a:cubicBezTo>
                    <a:cubicBezTo>
                      <a:pt x="14810" y="18061"/>
                      <a:pt x="18061" y="14810"/>
                      <a:pt x="18061" y="10800"/>
                    </a:cubicBezTo>
                    <a:cubicBezTo>
                      <a:pt x="18061" y="6789"/>
                      <a:pt x="14810" y="3539"/>
                      <a:pt x="10800" y="3539"/>
                    </a:cubicBezTo>
                    <a:cubicBezTo>
                      <a:pt x="6789" y="3539"/>
                      <a:pt x="3539" y="6789"/>
                      <a:pt x="3539" y="10800"/>
                    </a:cubicBezTo>
                    <a:cubicBezTo>
                      <a:pt x="3538" y="11333"/>
                      <a:pt x="3597" y="11866"/>
                      <a:pt x="3714" y="12386"/>
                    </a:cubicBezTo>
                    <a:lnTo>
                      <a:pt x="261" y="13160"/>
                    </a:lnTo>
                    <a:cubicBezTo>
                      <a:pt x="87" y="12385"/>
                      <a:pt x="0" y="1159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8964" y="21600"/>
                      <a:pt x="7158" y="21132"/>
                      <a:pt x="5554" y="20240"/>
                    </a:cubicBezTo>
                    <a:lnTo>
                      <a:pt x="4242" y="22600"/>
                    </a:lnTo>
                    <a:lnTo>
                      <a:pt x="2505" y="16523"/>
                    </a:lnTo>
                    <a:lnTo>
                      <a:pt x="8584" y="14786"/>
                    </a:lnTo>
                    <a:lnTo>
                      <a:pt x="7273" y="17146"/>
                    </a:lnTo>
                    <a:close/>
                  </a:path>
                </a:pathLst>
              </a:custGeom>
              <a:solidFill>
                <a:schemeClr val="accent1"/>
              </a:solidFill>
              <a:ln w="31750" algn="ctr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89125" name="AutoShape 13"/>
          <p:cNvSpPr>
            <a:spLocks noChangeAspect="1" noChangeArrowheads="1"/>
          </p:cNvSpPr>
          <p:nvPr/>
        </p:nvSpPr>
        <p:spPr bwMode="auto">
          <a:xfrm>
            <a:off x="1706563" y="5254625"/>
            <a:ext cx="828675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26" name="AutoShape 14"/>
          <p:cNvSpPr>
            <a:spLocks noChangeAspect="1" noChangeArrowheads="1"/>
          </p:cNvSpPr>
          <p:nvPr/>
        </p:nvSpPr>
        <p:spPr bwMode="auto">
          <a:xfrm>
            <a:off x="1987550" y="4879975"/>
            <a:ext cx="827088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27" name="AutoShape 15"/>
          <p:cNvSpPr>
            <a:spLocks noChangeAspect="1" noChangeArrowheads="1"/>
          </p:cNvSpPr>
          <p:nvPr/>
        </p:nvSpPr>
        <p:spPr bwMode="auto">
          <a:xfrm>
            <a:off x="1779588" y="4518025"/>
            <a:ext cx="828675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28" name="Text Box 16"/>
          <p:cNvSpPr txBox="1">
            <a:spLocks noChangeAspect="1" noChangeArrowheads="1"/>
          </p:cNvSpPr>
          <p:nvPr/>
        </p:nvSpPr>
        <p:spPr bwMode="auto">
          <a:xfrm>
            <a:off x="269875" y="4965700"/>
            <a:ext cx="1550988" cy="549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latin typeface="Arial Narrow" pitchFamily="34" charset="0"/>
              </a:rPr>
              <a:t>Release Backlog </a:t>
            </a:r>
          </a:p>
          <a:p>
            <a:endParaRPr lang="en-US" sz="1400">
              <a:latin typeface="Arial Narrow" pitchFamily="34" charset="0"/>
            </a:endParaRPr>
          </a:p>
        </p:txBody>
      </p:sp>
      <p:grpSp>
        <p:nvGrpSpPr>
          <p:cNvPr id="389129" name="Group 18"/>
          <p:cNvGrpSpPr>
            <a:grpSpLocks noChangeAspect="1"/>
          </p:cNvGrpSpPr>
          <p:nvPr/>
        </p:nvGrpSpPr>
        <p:grpSpPr bwMode="auto">
          <a:xfrm>
            <a:off x="4111625" y="4062413"/>
            <a:ext cx="806450" cy="600075"/>
            <a:chOff x="2550" y="2556"/>
            <a:chExt cx="810" cy="602"/>
          </a:xfrm>
        </p:grpSpPr>
        <p:sp>
          <p:nvSpPr>
            <p:cNvPr id="389137" name="AutoShape 19"/>
            <p:cNvSpPr>
              <a:spLocks noChangeAspect="1" noChangeArrowheads="1"/>
            </p:cNvSpPr>
            <p:nvPr/>
          </p:nvSpPr>
          <p:spPr bwMode="auto">
            <a:xfrm>
              <a:off x="2688" y="2830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38" name="AutoShape 20"/>
            <p:cNvSpPr>
              <a:spLocks noChangeAspect="1" noChangeArrowheads="1"/>
            </p:cNvSpPr>
            <p:nvPr/>
          </p:nvSpPr>
          <p:spPr bwMode="auto">
            <a:xfrm>
              <a:off x="2642" y="2739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39" name="AutoShape 21"/>
            <p:cNvSpPr>
              <a:spLocks noChangeAspect="1" noChangeArrowheads="1"/>
            </p:cNvSpPr>
            <p:nvPr/>
          </p:nvSpPr>
          <p:spPr bwMode="auto">
            <a:xfrm>
              <a:off x="2596" y="2648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40" name="AutoShape 22"/>
            <p:cNvSpPr>
              <a:spLocks noChangeAspect="1" noChangeArrowheads="1"/>
            </p:cNvSpPr>
            <p:nvPr/>
          </p:nvSpPr>
          <p:spPr bwMode="auto">
            <a:xfrm>
              <a:off x="2550" y="2556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0839" name="AutoShape 23"/>
          <p:cNvSpPr>
            <a:spLocks noChangeAspect="1" noChangeArrowheads="1"/>
          </p:cNvSpPr>
          <p:nvPr/>
        </p:nvSpPr>
        <p:spPr bwMode="auto">
          <a:xfrm>
            <a:off x="3082925" y="4002088"/>
            <a:ext cx="960438" cy="684212"/>
          </a:xfrm>
          <a:prstGeom prst="rightArrow">
            <a:avLst>
              <a:gd name="adj1" fmla="val 50000"/>
              <a:gd name="adj2" fmla="val 350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31" name="Text Box 24"/>
          <p:cNvSpPr txBox="1">
            <a:spLocks noChangeAspect="1" noChangeArrowheads="1"/>
          </p:cNvSpPr>
          <p:nvPr/>
        </p:nvSpPr>
        <p:spPr bwMode="auto">
          <a:xfrm>
            <a:off x="3708400" y="3592513"/>
            <a:ext cx="1300163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Arial Narrow" pitchFamily="34" charset="0"/>
              </a:rPr>
              <a:t>Backlog tasks</a:t>
            </a:r>
          </a:p>
        </p:txBody>
      </p:sp>
      <p:sp>
        <p:nvSpPr>
          <p:cNvPr id="290842" name="AutoShape 26"/>
          <p:cNvSpPr>
            <a:spLocks noChangeAspect="1" noChangeArrowheads="1"/>
          </p:cNvSpPr>
          <p:nvPr/>
        </p:nvSpPr>
        <p:spPr bwMode="auto">
          <a:xfrm>
            <a:off x="6184900" y="4021138"/>
            <a:ext cx="1039813" cy="684212"/>
          </a:xfrm>
          <a:prstGeom prst="rightArrow">
            <a:avLst>
              <a:gd name="adj1" fmla="val 50000"/>
              <a:gd name="adj2" fmla="val 379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33" name="AutoShape 27"/>
          <p:cNvSpPr>
            <a:spLocks noChangeAspect="1" noChangeArrowheads="1"/>
          </p:cNvSpPr>
          <p:nvPr/>
        </p:nvSpPr>
        <p:spPr bwMode="auto">
          <a:xfrm>
            <a:off x="7375525" y="4051300"/>
            <a:ext cx="1003300" cy="56515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34" name="Text Box 28"/>
          <p:cNvSpPr txBox="1">
            <a:spLocks noChangeAspect="1" noChangeArrowheads="1"/>
          </p:cNvSpPr>
          <p:nvPr/>
        </p:nvSpPr>
        <p:spPr bwMode="auto">
          <a:xfrm>
            <a:off x="7051675" y="4751388"/>
            <a:ext cx="1863725" cy="5810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latin typeface="Arial Narrow" pitchFamily="34" charset="0"/>
              </a:rPr>
              <a:t>Potentially Shippable</a:t>
            </a:r>
          </a:p>
          <a:p>
            <a:pPr algn="ctr"/>
            <a:r>
              <a:rPr lang="en-US" sz="1600" b="1" i="1" dirty="0">
                <a:latin typeface="Arial Narrow" pitchFamily="34" charset="0"/>
              </a:rPr>
              <a:t>Product Increment</a:t>
            </a:r>
          </a:p>
        </p:txBody>
      </p:sp>
      <p:sp>
        <p:nvSpPr>
          <p:cNvPr id="389135" name="AutoShape 31"/>
          <p:cNvSpPr>
            <a:spLocks noChangeAspect="1" noChangeArrowheads="1"/>
          </p:cNvSpPr>
          <p:nvPr/>
        </p:nvSpPr>
        <p:spPr bwMode="auto">
          <a:xfrm>
            <a:off x="1968500" y="4162425"/>
            <a:ext cx="1017588" cy="465138"/>
          </a:xfrm>
          <a:prstGeom prst="cube">
            <a:avLst>
              <a:gd name="adj" fmla="val 25000"/>
            </a:avLst>
          </a:prstGeom>
          <a:solidFill>
            <a:srgbClr val="FF7C80"/>
          </a:solidFill>
          <a:ln w="31750">
            <a:solidFill>
              <a:srgbClr val="3366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36" name="Text Box 32"/>
          <p:cNvSpPr txBox="1">
            <a:spLocks noChangeAspect="1" noChangeArrowheads="1"/>
          </p:cNvSpPr>
          <p:nvPr/>
        </p:nvSpPr>
        <p:spPr bwMode="auto">
          <a:xfrm>
            <a:off x="1614488" y="3659188"/>
            <a:ext cx="2227262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latin typeface="Arial Narrow" pitchFamily="34" charset="0"/>
              </a:rPr>
              <a:t>Iteration Backlog</a:t>
            </a:r>
          </a:p>
        </p:txBody>
      </p:sp>
      <p:sp>
        <p:nvSpPr>
          <p:cNvPr id="2" name="Down Arrow 1"/>
          <p:cNvSpPr/>
          <p:nvPr/>
        </p:nvSpPr>
        <p:spPr>
          <a:xfrm>
            <a:off x="7490780" y="1163105"/>
            <a:ext cx="888045" cy="2765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6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7020" y="166688"/>
            <a:ext cx="7296950" cy="863600"/>
          </a:xfrm>
        </p:spPr>
        <p:txBody>
          <a:bodyPr/>
          <a:lstStyle/>
          <a:p>
            <a:pPr algn="r"/>
            <a:r>
              <a:rPr lang="en-US" sz="3200" dirty="0" smtClean="0"/>
              <a:t>Lan Cao - Estimating Agile Software Project Effort: An Empirical Study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2" descr="http://www.oraclealchemist.com/wp-content/uploads/2008/07/bug-fe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6002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3567113" cy="2246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2X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Uncertainty,</a:t>
            </a:r>
          </a:p>
        </p:txBody>
      </p:sp>
    </p:spTree>
    <p:extLst>
      <p:ext uri="{BB962C8B-B14F-4D97-AF65-F5344CB8AC3E}">
        <p14:creationId xmlns:p14="http://schemas.microsoft.com/office/powerpoint/2010/main" val="6861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DS">
  <a:themeElements>
    <a:clrScheme name="Internal_temp1c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Internal_temp1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nal_temp1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09Template_White_Bkgrnd_Extern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693"/>
      </a:lt2>
      <a:accent1>
        <a:srgbClr val="CE1126"/>
      </a:accent1>
      <a:accent2>
        <a:srgbClr val="2E3C48"/>
      </a:accent2>
      <a:accent3>
        <a:srgbClr val="FFFFFF"/>
      </a:accent3>
      <a:accent4>
        <a:srgbClr val="000000"/>
      </a:accent4>
      <a:accent5>
        <a:srgbClr val="E3AAAC"/>
      </a:accent5>
      <a:accent6>
        <a:srgbClr val="293540"/>
      </a:accent6>
      <a:hlink>
        <a:srgbClr val="8F9D05"/>
      </a:hlink>
      <a:folHlink>
        <a:srgbClr val="C67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6CAF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919693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838785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DEDS</Template>
  <TotalTime>6398</TotalTime>
  <Words>686</Words>
  <Application>Microsoft Office PowerPoint</Application>
  <PresentationFormat>On-screen Show (4:3)</PresentationFormat>
  <Paragraphs>191</Paragraphs>
  <Slides>28</Slides>
  <Notes>28</Notes>
  <HiddenSlides>2</HiddenSlides>
  <MMClips>1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DEDS</vt:lpstr>
      <vt:lpstr>2_Custom Design</vt:lpstr>
      <vt:lpstr>3_Custom Design</vt:lpstr>
      <vt:lpstr>2009Template_White_Bkgrnd_External</vt:lpstr>
      <vt:lpstr>Worksheet</vt:lpstr>
      <vt:lpstr>Leveraging Global Talent for Effective Agility</vt:lpstr>
      <vt:lpstr>Landmark E&amp;P Ecosystem Collaborative Applications  –  Data Management  –  Modern Platform  –  Expert Services</vt:lpstr>
      <vt:lpstr>Petroleum Reservoir Simulation</vt:lpstr>
      <vt:lpstr>System Workflow</vt:lpstr>
      <vt:lpstr>Computing Challenges</vt:lpstr>
      <vt:lpstr>Managing the Coming Storm  Inside the Tornado </vt:lpstr>
      <vt:lpstr>We’re not in Kansas Anymore</vt:lpstr>
      <vt:lpstr>Agile/Scrum in a Nutshell </vt:lpstr>
      <vt:lpstr>Lan Cao - Estimating Agile Software Project Effort: An Empirical Study</vt:lpstr>
      <vt:lpstr>System Workflow</vt:lpstr>
      <vt:lpstr>Test Automation Workflow</vt:lpstr>
      <vt:lpstr>Testing and Automation Strategy</vt:lpstr>
      <vt:lpstr>Simulator Regression Tests over time</vt:lpstr>
      <vt:lpstr>Record – Playback Test Automation</vt:lpstr>
      <vt:lpstr>Action Based Testing</vt:lpstr>
      <vt:lpstr>Global Expertise  (Houston, Bucharest, Ho Chi Minh City)</vt:lpstr>
      <vt:lpstr>The Bottom Line</vt:lpstr>
      <vt:lpstr>Automation Across Halliburton</vt:lpstr>
      <vt:lpstr>The Bottom Line</vt:lpstr>
      <vt:lpstr>Overcoming Outsourcing Challenges</vt:lpstr>
      <vt:lpstr>Outsourcing Challenge: Proprietary Data</vt:lpstr>
      <vt:lpstr>Outsourcing Challenge: Time Shift</vt:lpstr>
      <vt:lpstr>Outsourcing Challenge: Xenophobia</vt:lpstr>
      <vt:lpstr>Key Take Aways</vt:lpstr>
      <vt:lpstr>Leverage Global Talent</vt:lpstr>
      <vt:lpstr>Think Globally and Optimize the Whole</vt:lpstr>
      <vt:lpstr>Automate – Automate - Automate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 and a search for a web strategy</dc:title>
  <dc:creator>Robert Kellogg</dc:creator>
  <cp:lastModifiedBy>Todd Little</cp:lastModifiedBy>
  <cp:revision>190</cp:revision>
  <cp:lastPrinted>2012-08-10T23:11:52Z</cp:lastPrinted>
  <dcterms:created xsi:type="dcterms:W3CDTF">2009-09-29T20:14:20Z</dcterms:created>
  <dcterms:modified xsi:type="dcterms:W3CDTF">2012-10-24T03:45:34Z</dcterms:modified>
</cp:coreProperties>
</file>