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fntdata" ContentType="application/x-fontdat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3"/>
  </p:sldMasterIdLst>
  <p:notesMasterIdLst>
    <p:notesMasterId r:id="rId61"/>
  </p:notesMasterIdLst>
  <p:sldIdLst>
    <p:sldId id="256" r:id="rId4"/>
    <p:sldId id="5488" r:id="rId5"/>
    <p:sldId id="5477" r:id="rId6"/>
    <p:sldId id="5445" r:id="rId7"/>
    <p:sldId id="5498" r:id="rId8"/>
    <p:sldId id="5366" r:id="rId9"/>
    <p:sldId id="5479" r:id="rId10"/>
    <p:sldId id="5453" r:id="rId11"/>
    <p:sldId id="359" r:id="rId12"/>
    <p:sldId id="2499" r:id="rId13"/>
    <p:sldId id="2500" r:id="rId14"/>
    <p:sldId id="5494" r:id="rId15"/>
    <p:sldId id="301" r:id="rId16"/>
    <p:sldId id="5468" r:id="rId17"/>
    <p:sldId id="5463" r:id="rId18"/>
    <p:sldId id="5464" r:id="rId19"/>
    <p:sldId id="5466" r:id="rId20"/>
    <p:sldId id="2142531771" r:id="rId21"/>
    <p:sldId id="5495" r:id="rId22"/>
    <p:sldId id="421" r:id="rId23"/>
    <p:sldId id="5465" r:id="rId24"/>
    <p:sldId id="515" r:id="rId25"/>
    <p:sldId id="5472" r:id="rId26"/>
    <p:sldId id="5473" r:id="rId27"/>
    <p:sldId id="5474" r:id="rId28"/>
    <p:sldId id="4165" r:id="rId29"/>
    <p:sldId id="5475" r:id="rId30"/>
    <p:sldId id="5486" r:id="rId31"/>
    <p:sldId id="5485" r:id="rId32"/>
    <p:sldId id="5476" r:id="rId33"/>
    <p:sldId id="5435" r:id="rId34"/>
    <p:sldId id="1952" r:id="rId35"/>
    <p:sldId id="2443" r:id="rId36"/>
    <p:sldId id="2446" r:id="rId37"/>
    <p:sldId id="2448" r:id="rId38"/>
    <p:sldId id="2451" r:id="rId39"/>
    <p:sldId id="2496" r:id="rId40"/>
    <p:sldId id="2454" r:id="rId41"/>
    <p:sldId id="2455" r:id="rId42"/>
    <p:sldId id="2456" r:id="rId43"/>
    <p:sldId id="2457" r:id="rId44"/>
    <p:sldId id="2497" r:id="rId45"/>
    <p:sldId id="2461" r:id="rId46"/>
    <p:sldId id="1977" r:id="rId47"/>
    <p:sldId id="1978" r:id="rId48"/>
    <p:sldId id="1979" r:id="rId49"/>
    <p:sldId id="365" r:id="rId50"/>
    <p:sldId id="417" r:id="rId51"/>
    <p:sldId id="415" r:id="rId52"/>
    <p:sldId id="439" r:id="rId53"/>
    <p:sldId id="393" r:id="rId54"/>
    <p:sldId id="392" r:id="rId55"/>
    <p:sldId id="438" r:id="rId56"/>
    <p:sldId id="3516" r:id="rId57"/>
    <p:sldId id="5487" r:id="rId58"/>
    <p:sldId id="2142531772" r:id="rId59"/>
    <p:sldId id="5478" r:id="rId60"/>
  </p:sldIdLst>
  <p:sldSz cx="18288000" cy="10287000"/>
  <p:notesSz cx="9385300" cy="7099300"/>
  <p:embeddedFontLst>
    <p:embeddedFont>
      <p:font typeface="Architects Daughter" panose="020B0604020202020204" charset="0"/>
      <p:regular r:id="rId62"/>
    </p:embeddedFont>
    <p:embeddedFont>
      <p:font typeface="Calibri" panose="020F0502020204030204" pitchFamily="34" charset="0"/>
      <p:regular r:id="rId63"/>
      <p:bold r:id="rId64"/>
      <p:italic r:id="rId65"/>
      <p:boldItalic r:id="rId66"/>
    </p:embeddedFont>
    <p:embeddedFont>
      <p:font typeface="Montserrat" panose="00000500000000000000" pitchFamily="2" charset="0"/>
      <p:regular r:id="rId67"/>
      <p:bold r:id="rId68"/>
      <p:italic r:id="rId69"/>
      <p:boldItalic r:id="rId70"/>
    </p:embeddedFont>
    <p:embeddedFont>
      <p:font typeface="Montserrat Medium" panose="00000600000000000000" pitchFamily="2" charset="0"/>
      <p:regular r:id="rId71"/>
      <p:bold r:id="rId72"/>
      <p:italic r:id="rId73"/>
      <p:boldItalic r:id="rId74"/>
    </p:embeddedFont>
    <p:embeddedFont>
      <p:font typeface="PT Sans" panose="020B0503020203020204" pitchFamily="34" charset="0"/>
      <p:regular r:id="rId75"/>
      <p:bold r:id="rId76"/>
      <p:italic r:id="rId77"/>
      <p:boldItalic r:id="rId78"/>
    </p:embeddedFont>
    <p:embeddedFont>
      <p:font typeface="Segoe Print" panose="02000600000000000000" pitchFamily="2" charset="0"/>
      <p:regular r:id="rId79"/>
      <p:bold r:id="rId80"/>
    </p:embeddedFont>
  </p:embeddedFontLst>
  <p:custDataLst>
    <p:tags r:id="rId8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17E4F"/>
    <a:srgbClr val="F6B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309C2-314E-45F5-A52D-503A73E97E79}" v="5" dt="2023-01-11T21:26:25.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41" autoAdjust="0"/>
    <p:restoredTop sz="94562"/>
  </p:normalViewPr>
  <p:slideViewPr>
    <p:cSldViewPr snapToGrid="0">
      <p:cViewPr varScale="1">
        <p:scale>
          <a:sx n="49" d="100"/>
          <a:sy n="49" d="100"/>
        </p:scale>
        <p:origin x="36" y="288"/>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tags" Target="tags/tag1.xml"/><Relationship Id="rId86"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87" Type="http://schemas.microsoft.com/office/2015/10/relationships/revisionInfo" Target="revisionInfo.xml"/><Relationship Id="rId61" Type="http://schemas.openxmlformats.org/officeDocument/2006/relationships/notesMaster" Target="notesMasters/notesMaster1.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Little" userId="ef989e96-92d9-4e76-9dad-4c562c86dd1c" providerId="ADAL" clId="{091309C2-314E-45F5-A52D-503A73E97E79}"/>
    <pc:docChg chg="undo custSel addSld delSld modSld">
      <pc:chgData name="Todd Little" userId="ef989e96-92d9-4e76-9dad-4c562c86dd1c" providerId="ADAL" clId="{091309C2-314E-45F5-A52D-503A73E97E79}" dt="2023-01-11T21:26:25.598" v="70"/>
      <pc:docMkLst>
        <pc:docMk/>
      </pc:docMkLst>
      <pc:sldChg chg="del">
        <pc:chgData name="Todd Little" userId="ef989e96-92d9-4e76-9dad-4c562c86dd1c" providerId="ADAL" clId="{091309C2-314E-45F5-A52D-503A73E97E79}" dt="2023-01-11T21:19:08.830" v="7" actId="47"/>
        <pc:sldMkLst>
          <pc:docMk/>
          <pc:sldMk cId="148863709" sldId="1261"/>
        </pc:sldMkLst>
      </pc:sldChg>
      <pc:sldChg chg="add del">
        <pc:chgData name="Todd Little" userId="ef989e96-92d9-4e76-9dad-4c562c86dd1c" providerId="ADAL" clId="{091309C2-314E-45F5-A52D-503A73E97E79}" dt="2023-01-11T21:22:55.793" v="55" actId="47"/>
        <pc:sldMkLst>
          <pc:docMk/>
          <pc:sldMk cId="2388550429" sldId="1952"/>
        </pc:sldMkLst>
      </pc:sldChg>
      <pc:sldChg chg="add">
        <pc:chgData name="Todd Little" userId="ef989e96-92d9-4e76-9dad-4c562c86dd1c" providerId="ADAL" clId="{091309C2-314E-45F5-A52D-503A73E97E79}" dt="2023-01-11T21:26:25.598" v="70"/>
        <pc:sldMkLst>
          <pc:docMk/>
          <pc:sldMk cId="222091767" sldId="2499"/>
        </pc:sldMkLst>
      </pc:sldChg>
      <pc:sldChg chg="del">
        <pc:chgData name="Todd Little" userId="ef989e96-92d9-4e76-9dad-4c562c86dd1c" providerId="ADAL" clId="{091309C2-314E-45F5-A52D-503A73E97E79}" dt="2023-01-11T21:26:07.702" v="69" actId="2696"/>
        <pc:sldMkLst>
          <pc:docMk/>
          <pc:sldMk cId="3309766062" sldId="2499"/>
        </pc:sldMkLst>
      </pc:sldChg>
      <pc:sldChg chg="add">
        <pc:chgData name="Todd Little" userId="ef989e96-92d9-4e76-9dad-4c562c86dd1c" providerId="ADAL" clId="{091309C2-314E-45F5-A52D-503A73E97E79}" dt="2023-01-11T21:26:25.598" v="70"/>
        <pc:sldMkLst>
          <pc:docMk/>
          <pc:sldMk cId="2985571970" sldId="2500"/>
        </pc:sldMkLst>
      </pc:sldChg>
      <pc:sldChg chg="del">
        <pc:chgData name="Todd Little" userId="ef989e96-92d9-4e76-9dad-4c562c86dd1c" providerId="ADAL" clId="{091309C2-314E-45F5-A52D-503A73E97E79}" dt="2023-01-11T21:26:07.702" v="69" actId="2696"/>
        <pc:sldMkLst>
          <pc:docMk/>
          <pc:sldMk cId="3146318978" sldId="2500"/>
        </pc:sldMkLst>
      </pc:sldChg>
      <pc:sldChg chg="del">
        <pc:chgData name="Todd Little" userId="ef989e96-92d9-4e76-9dad-4c562c86dd1c" providerId="ADAL" clId="{091309C2-314E-45F5-A52D-503A73E97E79}" dt="2023-01-11T21:22:45.312" v="48" actId="47"/>
        <pc:sldMkLst>
          <pc:docMk/>
          <pc:sldMk cId="1883223163" sldId="5376"/>
        </pc:sldMkLst>
      </pc:sldChg>
      <pc:sldChg chg="del">
        <pc:chgData name="Todd Little" userId="ef989e96-92d9-4e76-9dad-4c562c86dd1c" providerId="ADAL" clId="{091309C2-314E-45F5-A52D-503A73E97E79}" dt="2023-01-11T21:22:46.959" v="49" actId="47"/>
        <pc:sldMkLst>
          <pc:docMk/>
          <pc:sldMk cId="1540665473" sldId="5394"/>
        </pc:sldMkLst>
      </pc:sldChg>
      <pc:sldChg chg="del">
        <pc:chgData name="Todd Little" userId="ef989e96-92d9-4e76-9dad-4c562c86dd1c" providerId="ADAL" clId="{091309C2-314E-45F5-A52D-503A73E97E79}" dt="2023-01-11T21:22:47.881" v="50" actId="47"/>
        <pc:sldMkLst>
          <pc:docMk/>
          <pc:sldMk cId="3399839355" sldId="5403"/>
        </pc:sldMkLst>
      </pc:sldChg>
      <pc:sldChg chg="del">
        <pc:chgData name="Todd Little" userId="ef989e96-92d9-4e76-9dad-4c562c86dd1c" providerId="ADAL" clId="{091309C2-314E-45F5-A52D-503A73E97E79}" dt="2023-01-11T21:22:48.460" v="51" actId="47"/>
        <pc:sldMkLst>
          <pc:docMk/>
          <pc:sldMk cId="1572012432" sldId="5415"/>
        </pc:sldMkLst>
      </pc:sldChg>
      <pc:sldChg chg="del">
        <pc:chgData name="Todd Little" userId="ef989e96-92d9-4e76-9dad-4c562c86dd1c" providerId="ADAL" clId="{091309C2-314E-45F5-A52D-503A73E97E79}" dt="2023-01-11T21:22:49.294" v="52" actId="47"/>
        <pc:sldMkLst>
          <pc:docMk/>
          <pc:sldMk cId="250629670" sldId="5416"/>
        </pc:sldMkLst>
      </pc:sldChg>
      <pc:sldChg chg="del">
        <pc:chgData name="Todd Little" userId="ef989e96-92d9-4e76-9dad-4c562c86dd1c" providerId="ADAL" clId="{091309C2-314E-45F5-A52D-503A73E97E79}" dt="2023-01-11T21:18:43.277" v="3" actId="47"/>
        <pc:sldMkLst>
          <pc:docMk/>
          <pc:sldMk cId="3380067998" sldId="5417"/>
        </pc:sldMkLst>
      </pc:sldChg>
      <pc:sldChg chg="del">
        <pc:chgData name="Todd Little" userId="ef989e96-92d9-4e76-9dad-4c562c86dd1c" providerId="ADAL" clId="{091309C2-314E-45F5-A52D-503A73E97E79}" dt="2023-01-11T21:18:40.572" v="2" actId="47"/>
        <pc:sldMkLst>
          <pc:docMk/>
          <pc:sldMk cId="1641544580" sldId="5418"/>
        </pc:sldMkLst>
      </pc:sldChg>
      <pc:sldChg chg="del">
        <pc:chgData name="Todd Little" userId="ef989e96-92d9-4e76-9dad-4c562c86dd1c" providerId="ADAL" clId="{091309C2-314E-45F5-A52D-503A73E97E79}" dt="2023-01-11T21:18:50.674" v="6" actId="47"/>
        <pc:sldMkLst>
          <pc:docMk/>
          <pc:sldMk cId="3951820744" sldId="5419"/>
        </pc:sldMkLst>
      </pc:sldChg>
      <pc:sldChg chg="del">
        <pc:chgData name="Todd Little" userId="ef989e96-92d9-4e76-9dad-4c562c86dd1c" providerId="ADAL" clId="{091309C2-314E-45F5-A52D-503A73E97E79}" dt="2023-01-11T21:18:44.564" v="4" actId="47"/>
        <pc:sldMkLst>
          <pc:docMk/>
          <pc:sldMk cId="1456593607" sldId="5420"/>
        </pc:sldMkLst>
      </pc:sldChg>
      <pc:sldChg chg="del">
        <pc:chgData name="Todd Little" userId="ef989e96-92d9-4e76-9dad-4c562c86dd1c" providerId="ADAL" clId="{091309C2-314E-45F5-A52D-503A73E97E79}" dt="2023-01-11T21:22:51.015" v="53" actId="47"/>
        <pc:sldMkLst>
          <pc:docMk/>
          <pc:sldMk cId="1474174563" sldId="5427"/>
        </pc:sldMkLst>
      </pc:sldChg>
      <pc:sldChg chg="del">
        <pc:chgData name="Todd Little" userId="ef989e96-92d9-4e76-9dad-4c562c86dd1c" providerId="ADAL" clId="{091309C2-314E-45F5-A52D-503A73E97E79}" dt="2023-01-11T21:25:20.839" v="66" actId="47"/>
        <pc:sldMkLst>
          <pc:docMk/>
          <pc:sldMk cId="3277850000" sldId="5447"/>
        </pc:sldMkLst>
      </pc:sldChg>
      <pc:sldChg chg="del">
        <pc:chgData name="Todd Little" userId="ef989e96-92d9-4e76-9dad-4c562c86dd1c" providerId="ADAL" clId="{091309C2-314E-45F5-A52D-503A73E97E79}" dt="2023-01-11T21:22:58.309" v="56" actId="47"/>
        <pc:sldMkLst>
          <pc:docMk/>
          <pc:sldMk cId="2117982036" sldId="5492"/>
        </pc:sldMkLst>
      </pc:sldChg>
      <pc:sldChg chg="del">
        <pc:chgData name="Todd Little" userId="ef989e96-92d9-4e76-9dad-4c562c86dd1c" providerId="ADAL" clId="{091309C2-314E-45F5-A52D-503A73E97E79}" dt="2023-01-11T21:22:44.253" v="47" actId="47"/>
        <pc:sldMkLst>
          <pc:docMk/>
          <pc:sldMk cId="3990428964" sldId="5493"/>
        </pc:sldMkLst>
      </pc:sldChg>
      <pc:sldChg chg="del">
        <pc:chgData name="Todd Little" userId="ef989e96-92d9-4e76-9dad-4c562c86dd1c" providerId="ADAL" clId="{091309C2-314E-45F5-A52D-503A73E97E79}" dt="2023-01-11T21:25:27.912" v="68" actId="47"/>
        <pc:sldMkLst>
          <pc:docMk/>
          <pc:sldMk cId="1830780049" sldId="5496"/>
        </pc:sldMkLst>
      </pc:sldChg>
      <pc:sldChg chg="del">
        <pc:chgData name="Todd Little" userId="ef989e96-92d9-4e76-9dad-4c562c86dd1c" providerId="ADAL" clId="{091309C2-314E-45F5-A52D-503A73E97E79}" dt="2023-01-11T21:25:21.483" v="67" actId="47"/>
        <pc:sldMkLst>
          <pc:docMk/>
          <pc:sldMk cId="2081848589" sldId="5497"/>
        </pc:sldMkLst>
      </pc:sldChg>
      <pc:sldChg chg="modSp mod">
        <pc:chgData name="Todd Little" userId="ef989e96-92d9-4e76-9dad-4c562c86dd1c" providerId="ADAL" clId="{091309C2-314E-45F5-A52D-503A73E97E79}" dt="2023-01-11T21:24:59.869" v="65" actId="20577"/>
        <pc:sldMkLst>
          <pc:docMk/>
          <pc:sldMk cId="4194169036" sldId="5498"/>
        </pc:sldMkLst>
        <pc:spChg chg="mod">
          <ac:chgData name="Todd Little" userId="ef989e96-92d9-4e76-9dad-4c562c86dd1c" providerId="ADAL" clId="{091309C2-314E-45F5-A52D-503A73E97E79}" dt="2023-01-11T21:24:59.869" v="65" actId="20577"/>
          <ac:spMkLst>
            <pc:docMk/>
            <pc:sldMk cId="4194169036" sldId="5498"/>
            <ac:spMk id="4" creationId="{861FC4E5-97BA-3E42-409B-13224FCF0590}"/>
          </ac:spMkLst>
        </pc:spChg>
      </pc:sldChg>
      <pc:sldChg chg="del">
        <pc:chgData name="Todd Little" userId="ef989e96-92d9-4e76-9dad-4c562c86dd1c" providerId="ADAL" clId="{091309C2-314E-45F5-A52D-503A73E97E79}" dt="2023-01-11T21:18:36.988" v="0" actId="47"/>
        <pc:sldMkLst>
          <pc:docMk/>
          <pc:sldMk cId="1333854197" sldId="5499"/>
        </pc:sldMkLst>
      </pc:sldChg>
      <pc:sldChg chg="del">
        <pc:chgData name="Todd Little" userId="ef989e96-92d9-4e76-9dad-4c562c86dd1c" providerId="ADAL" clId="{091309C2-314E-45F5-A52D-503A73E97E79}" dt="2023-01-11T21:18:38.166" v="1" actId="47"/>
        <pc:sldMkLst>
          <pc:docMk/>
          <pc:sldMk cId="3432387443" sldId="2142531769"/>
        </pc:sldMkLst>
      </pc:sldChg>
      <pc:sldChg chg="del">
        <pc:chgData name="Todd Little" userId="ef989e96-92d9-4e76-9dad-4c562c86dd1c" providerId="ADAL" clId="{091309C2-314E-45F5-A52D-503A73E97E79}" dt="2023-01-11T21:18:49.648" v="5" actId="47"/>
        <pc:sldMkLst>
          <pc:docMk/>
          <pc:sldMk cId="637177167" sldId="2142531770"/>
        </pc:sldMkLst>
      </pc:sldChg>
      <pc:sldChg chg="addSp delSp modSp mod">
        <pc:chgData name="Todd Little" userId="ef989e96-92d9-4e76-9dad-4c562c86dd1c" providerId="ADAL" clId="{091309C2-314E-45F5-A52D-503A73E97E79}" dt="2023-01-11T21:21:27.175" v="46" actId="767"/>
        <pc:sldMkLst>
          <pc:docMk/>
          <pc:sldMk cId="528976505" sldId="2142531771"/>
        </pc:sldMkLst>
        <pc:spChg chg="add del mod">
          <ac:chgData name="Todd Little" userId="ef989e96-92d9-4e76-9dad-4c562c86dd1c" providerId="ADAL" clId="{091309C2-314E-45F5-A52D-503A73E97E79}" dt="2023-01-11T21:21:27.175" v="46" actId="767"/>
          <ac:spMkLst>
            <pc:docMk/>
            <pc:sldMk cId="528976505" sldId="2142531771"/>
            <ac:spMk id="5" creationId="{FED7DBD9-05CF-33DC-1580-93B3616FE537}"/>
          </ac:spMkLst>
        </pc:spChg>
        <pc:spChg chg="add del mod">
          <ac:chgData name="Todd Little" userId="ef989e96-92d9-4e76-9dad-4c562c86dd1c" providerId="ADAL" clId="{091309C2-314E-45F5-A52D-503A73E97E79}" dt="2023-01-11T21:21:22.273" v="36"/>
          <ac:spMkLst>
            <pc:docMk/>
            <pc:sldMk cId="528976505" sldId="2142531771"/>
            <ac:spMk id="8" creationId="{0299800B-3D8A-454A-5086-063887A0838E}"/>
          </ac:spMkLst>
        </pc:spChg>
      </pc:sldChg>
      <pc:sldMasterChg chg="delSldLayout">
        <pc:chgData name="Todd Little" userId="ef989e96-92d9-4e76-9dad-4c562c86dd1c" providerId="ADAL" clId="{091309C2-314E-45F5-A52D-503A73E97E79}" dt="2023-01-11T21:26:07.702" v="69" actId="2696"/>
        <pc:sldMasterMkLst>
          <pc:docMk/>
          <pc:sldMasterMk cId="0" sldId="2147483656"/>
        </pc:sldMasterMkLst>
        <pc:sldLayoutChg chg="del">
          <pc:chgData name="Todd Little" userId="ef989e96-92d9-4e76-9dad-4c562c86dd1c" providerId="ADAL" clId="{091309C2-314E-45F5-A52D-503A73E97E79}" dt="2023-01-11T21:22:49.294" v="52" actId="47"/>
          <pc:sldLayoutMkLst>
            <pc:docMk/>
            <pc:sldMasterMk cId="0" sldId="2147483656"/>
            <pc:sldLayoutMk cId="2865683580" sldId="2147483667"/>
          </pc:sldLayoutMkLst>
        </pc:sldLayoutChg>
        <pc:sldLayoutChg chg="del">
          <pc:chgData name="Todd Little" userId="ef989e96-92d9-4e76-9dad-4c562c86dd1c" providerId="ADAL" clId="{091309C2-314E-45F5-A52D-503A73E97E79}" dt="2023-01-11T21:26:07.702" v="69" actId="2696"/>
          <pc:sldLayoutMkLst>
            <pc:docMk/>
            <pc:sldMasterMk cId="0" sldId="2147483656"/>
            <pc:sldLayoutMk cId="4058148405" sldId="2147483668"/>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image" Target="../media/image33.jpe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890FC1-8D10-EB4E-829F-0B2FF38B6E4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5A02DC2-5703-F64E-B4F1-38CC04C74FB2}">
      <dgm:prSet/>
      <dgm:spPr/>
      <dgm:t>
        <a:bodyPr/>
        <a:lstStyle/>
        <a:p>
          <a:r>
            <a:rPr lang="en-US"/>
            <a:t>Big, visible physical Kanban board</a:t>
          </a:r>
        </a:p>
      </dgm:t>
    </dgm:pt>
    <dgm:pt modelId="{A6AA4148-C938-754C-A1AF-0E28BB6DEC69}" type="parTrans" cxnId="{52402AE9-2E50-7245-8AB5-2E9CA4A4E357}">
      <dgm:prSet/>
      <dgm:spPr/>
      <dgm:t>
        <a:bodyPr/>
        <a:lstStyle/>
        <a:p>
          <a:endParaRPr lang="en-US"/>
        </a:p>
      </dgm:t>
    </dgm:pt>
    <dgm:pt modelId="{9C8D2867-AF51-844C-88BE-82AAB3FBC183}" type="sibTrans" cxnId="{52402AE9-2E50-7245-8AB5-2E9CA4A4E357}">
      <dgm:prSet/>
      <dgm:spPr/>
      <dgm:t>
        <a:bodyPr/>
        <a:lstStyle/>
        <a:p>
          <a:endParaRPr lang="en-US"/>
        </a:p>
      </dgm:t>
    </dgm:pt>
    <dgm:pt modelId="{89162734-7C69-8246-8C70-39BF1E7C68D1}">
      <dgm:prSet/>
      <dgm:spPr/>
      <dgm:t>
        <a:bodyPr/>
        <a:lstStyle/>
        <a:p>
          <a:r>
            <a:rPr lang="en-US"/>
            <a:t>Upstream filtering</a:t>
          </a:r>
        </a:p>
      </dgm:t>
    </dgm:pt>
    <dgm:pt modelId="{D6D2C196-ECFF-D444-BA76-A059DBB797D9}" type="parTrans" cxnId="{8CAF985A-0239-EC40-AE18-ADEEA0918FA5}">
      <dgm:prSet/>
      <dgm:spPr/>
      <dgm:t>
        <a:bodyPr/>
        <a:lstStyle/>
        <a:p>
          <a:endParaRPr lang="en-US"/>
        </a:p>
      </dgm:t>
    </dgm:pt>
    <dgm:pt modelId="{C57AACE9-6670-144E-A3B1-AAFB1C160E39}" type="sibTrans" cxnId="{8CAF985A-0239-EC40-AE18-ADEEA0918FA5}">
      <dgm:prSet/>
      <dgm:spPr/>
      <dgm:t>
        <a:bodyPr/>
        <a:lstStyle/>
        <a:p>
          <a:endParaRPr lang="en-US"/>
        </a:p>
      </dgm:t>
    </dgm:pt>
    <dgm:pt modelId="{0BC0DB0B-F77F-894C-B885-BFEC440A82CE}">
      <dgm:prSet/>
      <dgm:spPr/>
      <dgm:t>
        <a:bodyPr/>
        <a:lstStyle/>
        <a:p>
          <a:r>
            <a:rPr lang="en-US"/>
            <a:t>Focus on bottlenecks</a:t>
          </a:r>
        </a:p>
      </dgm:t>
    </dgm:pt>
    <dgm:pt modelId="{DBEE95E6-CACC-DF45-9BC6-C9473BBE595F}" type="parTrans" cxnId="{67DBA1CE-E486-8C41-AABC-7E41656413E3}">
      <dgm:prSet/>
      <dgm:spPr/>
      <dgm:t>
        <a:bodyPr/>
        <a:lstStyle/>
        <a:p>
          <a:endParaRPr lang="en-US"/>
        </a:p>
      </dgm:t>
    </dgm:pt>
    <dgm:pt modelId="{0D5794C9-0C1E-A049-ABDB-6BD914D8D6DB}" type="sibTrans" cxnId="{67DBA1CE-E486-8C41-AABC-7E41656413E3}">
      <dgm:prSet/>
      <dgm:spPr/>
      <dgm:t>
        <a:bodyPr/>
        <a:lstStyle/>
        <a:p>
          <a:endParaRPr lang="en-US"/>
        </a:p>
      </dgm:t>
    </dgm:pt>
    <dgm:pt modelId="{9185BC1B-62BD-4F43-8C41-E8B15FD26E87}">
      <dgm:prSet/>
      <dgm:spPr>
        <a:blipFill rotWithShape="0">
          <a:blip xmlns:r="http://schemas.openxmlformats.org/officeDocument/2006/relationships" r:embed="rId1"/>
          <a:srcRect/>
          <a:stretch>
            <a:fillRect l="-25000" r="-25000"/>
          </a:stretch>
        </a:blipFill>
      </dgm:spPr>
      <dgm:t>
        <a:bodyPr/>
        <a:lstStyle/>
        <a:p>
          <a:endParaRPr lang="en-US" dirty="0"/>
        </a:p>
      </dgm:t>
    </dgm:pt>
    <dgm:pt modelId="{7CE4F71E-F594-BB4A-BC31-32CC4D71438C}" type="parTrans" cxnId="{5CA66A50-E3CB-3A42-88D6-4CBBB7F076A1}">
      <dgm:prSet/>
      <dgm:spPr/>
      <dgm:t>
        <a:bodyPr/>
        <a:lstStyle/>
        <a:p>
          <a:endParaRPr lang="en-US"/>
        </a:p>
      </dgm:t>
    </dgm:pt>
    <dgm:pt modelId="{AF3D1050-F256-3049-A336-8D9DA92807C9}" type="sibTrans" cxnId="{5CA66A50-E3CB-3A42-88D6-4CBBB7F076A1}">
      <dgm:prSet/>
      <dgm:spPr/>
      <dgm:t>
        <a:bodyPr/>
        <a:lstStyle/>
        <a:p>
          <a:endParaRPr lang="en-US"/>
        </a:p>
      </dgm:t>
    </dgm:pt>
    <dgm:pt modelId="{F50BFBF5-00C3-FC43-85E1-044A7901805D}">
      <dgm:prSet/>
      <dgm:spPr/>
      <dgm:t>
        <a:bodyPr/>
        <a:lstStyle/>
        <a:p>
          <a:r>
            <a:rPr lang="en-US"/>
            <a:t>Kanban Maturity Model</a:t>
          </a:r>
        </a:p>
      </dgm:t>
    </dgm:pt>
    <dgm:pt modelId="{AFCBDA46-925D-5E44-AFBE-2D4240600B63}" type="parTrans" cxnId="{B06D3D20-8C33-0844-BC6D-ADF7691B40C5}">
      <dgm:prSet/>
      <dgm:spPr/>
      <dgm:t>
        <a:bodyPr/>
        <a:lstStyle/>
        <a:p>
          <a:endParaRPr lang="en-US"/>
        </a:p>
      </dgm:t>
    </dgm:pt>
    <dgm:pt modelId="{8B952C54-B909-4C43-8B2D-C292EF8E2CC3}" type="sibTrans" cxnId="{B06D3D20-8C33-0844-BC6D-ADF7691B40C5}">
      <dgm:prSet/>
      <dgm:spPr/>
      <dgm:t>
        <a:bodyPr/>
        <a:lstStyle/>
        <a:p>
          <a:endParaRPr lang="en-US"/>
        </a:p>
      </dgm:t>
    </dgm:pt>
    <dgm:pt modelId="{62197878-13A3-BE46-A9C7-158514F42F16}">
      <dgm:prSet/>
      <dgm:spPr>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l="-34000" r="-34000"/>
          </a:stretch>
        </a:blipFill>
      </dgm:spPr>
      <dgm:t>
        <a:bodyPr/>
        <a:lstStyle/>
        <a:p>
          <a:endParaRPr lang="en-US" dirty="0"/>
        </a:p>
      </dgm:t>
    </dgm:pt>
    <dgm:pt modelId="{ACB0059B-DD7C-124F-B822-FD0CED283581}" type="parTrans" cxnId="{2072F9CE-602D-FD49-8F65-FDF6DB192A2D}">
      <dgm:prSet/>
      <dgm:spPr/>
      <dgm:t>
        <a:bodyPr/>
        <a:lstStyle/>
        <a:p>
          <a:endParaRPr lang="en-US"/>
        </a:p>
      </dgm:t>
    </dgm:pt>
    <dgm:pt modelId="{DC0C6173-23F2-8A47-A40E-2575801DADA5}" type="sibTrans" cxnId="{2072F9CE-602D-FD49-8F65-FDF6DB192A2D}">
      <dgm:prSet/>
      <dgm:spPr/>
      <dgm:t>
        <a:bodyPr/>
        <a:lstStyle/>
        <a:p>
          <a:endParaRPr lang="en-US"/>
        </a:p>
      </dgm:t>
    </dgm:pt>
    <dgm:pt modelId="{B60D2420-491C-4CEE-A42D-E6BC30DF6D48}">
      <dgm:prSet/>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n-US" dirty="0"/>
        </a:p>
      </dgm:t>
    </dgm:pt>
    <dgm:pt modelId="{0D60B9C9-DCF7-4E24-AE45-2E0990455B1F}" type="parTrans" cxnId="{434A4597-4BD3-4F45-9FD6-B9CC44D6BB19}">
      <dgm:prSet/>
      <dgm:spPr/>
      <dgm:t>
        <a:bodyPr/>
        <a:lstStyle/>
        <a:p>
          <a:endParaRPr lang="en-US"/>
        </a:p>
      </dgm:t>
    </dgm:pt>
    <dgm:pt modelId="{27331CED-4A54-4041-9CB5-EAE36A44E59A}" type="sibTrans" cxnId="{434A4597-4BD3-4F45-9FD6-B9CC44D6BB19}">
      <dgm:prSet/>
      <dgm:spPr/>
      <dgm:t>
        <a:bodyPr/>
        <a:lstStyle/>
        <a:p>
          <a:endParaRPr lang="en-US"/>
        </a:p>
      </dgm:t>
    </dgm:pt>
    <dgm:pt modelId="{0DE23C34-1D52-418D-87A3-27163A07D504}">
      <dgm:prSet/>
      <dgm:spPr/>
      <dgm:t>
        <a:bodyPr/>
        <a:lstStyle/>
        <a:p>
          <a:endParaRPr lang="en-US" dirty="0"/>
        </a:p>
      </dgm:t>
    </dgm:pt>
    <dgm:pt modelId="{CCCE0D12-9A29-4067-9131-53C4F8490E9A}" type="parTrans" cxnId="{962ACCBD-F8BE-4A73-834C-8F0C7EFFD82B}">
      <dgm:prSet/>
      <dgm:spPr/>
      <dgm:t>
        <a:bodyPr/>
        <a:lstStyle/>
        <a:p>
          <a:endParaRPr lang="en-US"/>
        </a:p>
      </dgm:t>
    </dgm:pt>
    <dgm:pt modelId="{24E8A061-A169-4E16-A5E7-80E7B0B9CE77}" type="sibTrans" cxnId="{962ACCBD-F8BE-4A73-834C-8F0C7EFFD82B}">
      <dgm:prSet/>
      <dgm:spPr/>
      <dgm:t>
        <a:bodyPr/>
        <a:lstStyle/>
        <a:p>
          <a:endParaRPr lang="en-US"/>
        </a:p>
      </dgm:t>
    </dgm:pt>
    <dgm:pt modelId="{5195568D-EC31-41E0-ADA3-99C95B81196C}">
      <dgm:prSet/>
      <dgm:spPr/>
      <dgm:t>
        <a:bodyPr/>
        <a:lstStyle/>
        <a:p>
          <a:endParaRPr lang="en-US" dirty="0"/>
        </a:p>
      </dgm:t>
    </dgm:pt>
    <dgm:pt modelId="{50444A30-7A1E-49D2-AC67-827584354D1D}" type="parTrans" cxnId="{BE4A5BB5-6756-428A-A6AB-E4666253A1F3}">
      <dgm:prSet/>
      <dgm:spPr/>
      <dgm:t>
        <a:bodyPr/>
        <a:lstStyle/>
        <a:p>
          <a:endParaRPr lang="en-US"/>
        </a:p>
      </dgm:t>
    </dgm:pt>
    <dgm:pt modelId="{48CAB8FF-D192-4C25-B32B-A5DAB46812CE}" type="sibTrans" cxnId="{BE4A5BB5-6756-428A-A6AB-E4666253A1F3}">
      <dgm:prSet/>
      <dgm:spPr/>
      <dgm:t>
        <a:bodyPr/>
        <a:lstStyle/>
        <a:p>
          <a:endParaRPr lang="en-US"/>
        </a:p>
      </dgm:t>
    </dgm:pt>
    <dgm:pt modelId="{FC49BB2A-AB27-45A6-A70C-BC40880E5C6F}">
      <dgm:prSet/>
      <dgm:spPr/>
      <dgm:t>
        <a:bodyPr/>
        <a:lstStyle/>
        <a:p>
          <a:endParaRPr lang="en-US" dirty="0"/>
        </a:p>
      </dgm:t>
    </dgm:pt>
    <dgm:pt modelId="{EC5D6493-1E86-4158-9818-40232BA4FA20}" type="parTrans" cxnId="{B9042C9D-AD71-43B0-9F92-F0119CDB4E97}">
      <dgm:prSet/>
      <dgm:spPr/>
      <dgm:t>
        <a:bodyPr/>
        <a:lstStyle/>
        <a:p>
          <a:endParaRPr lang="en-US"/>
        </a:p>
      </dgm:t>
    </dgm:pt>
    <dgm:pt modelId="{8AF0789C-20E6-4D1A-8296-8918DE9E888F}" type="sibTrans" cxnId="{B9042C9D-AD71-43B0-9F92-F0119CDB4E97}">
      <dgm:prSet/>
      <dgm:spPr/>
      <dgm:t>
        <a:bodyPr/>
        <a:lstStyle/>
        <a:p>
          <a:endParaRPr lang="en-US"/>
        </a:p>
      </dgm:t>
    </dgm:pt>
    <dgm:pt modelId="{5F42786F-B8B9-47E7-8674-90308FD5D390}">
      <dgm:prSet/>
      <dgm:spPr/>
      <dgm:t>
        <a:bodyPr/>
        <a:lstStyle/>
        <a:p>
          <a:endParaRPr lang="en-US" dirty="0"/>
        </a:p>
      </dgm:t>
    </dgm:pt>
    <dgm:pt modelId="{0CF4D230-BC06-48A0-A1F5-3D83AB29AE7F}" type="parTrans" cxnId="{27720D50-B625-4970-9C80-0042A5AAE27C}">
      <dgm:prSet/>
      <dgm:spPr/>
      <dgm:t>
        <a:bodyPr/>
        <a:lstStyle/>
        <a:p>
          <a:endParaRPr lang="en-US"/>
        </a:p>
      </dgm:t>
    </dgm:pt>
    <dgm:pt modelId="{B4A1E538-71CC-4EBE-A00B-BBD53230E470}" type="sibTrans" cxnId="{27720D50-B625-4970-9C80-0042A5AAE27C}">
      <dgm:prSet/>
      <dgm:spPr/>
      <dgm:t>
        <a:bodyPr/>
        <a:lstStyle/>
        <a:p>
          <a:endParaRPr lang="en-US"/>
        </a:p>
      </dgm:t>
    </dgm:pt>
    <dgm:pt modelId="{B6B77737-68FE-464C-924E-9A3233F88C32}">
      <dgm:prSet/>
      <dgm:spPr/>
      <dgm:t>
        <a:bodyPr/>
        <a:lstStyle/>
        <a:p>
          <a:endParaRPr lang="en-US" dirty="0"/>
        </a:p>
      </dgm:t>
    </dgm:pt>
    <dgm:pt modelId="{8D3C9ABF-F421-4702-87EC-BB38CF625A0C}" type="parTrans" cxnId="{CE7740BF-B06B-4296-8ABB-EBDA3DB0255F}">
      <dgm:prSet/>
      <dgm:spPr/>
      <dgm:t>
        <a:bodyPr/>
        <a:lstStyle/>
        <a:p>
          <a:endParaRPr lang="en-US"/>
        </a:p>
      </dgm:t>
    </dgm:pt>
    <dgm:pt modelId="{2FB71F67-40C7-4AD8-BD19-6CD8867229E9}" type="sibTrans" cxnId="{CE7740BF-B06B-4296-8ABB-EBDA3DB0255F}">
      <dgm:prSet/>
      <dgm:spPr/>
      <dgm:t>
        <a:bodyPr/>
        <a:lstStyle/>
        <a:p>
          <a:endParaRPr lang="en-US"/>
        </a:p>
      </dgm:t>
    </dgm:pt>
    <dgm:pt modelId="{AAB6C5A3-49B7-4377-9260-AB22E8EDD977}">
      <dgm:prSet/>
      <dgm:spPr/>
      <dgm:t>
        <a:bodyPr/>
        <a:lstStyle/>
        <a:p>
          <a:endParaRPr lang="en-US" dirty="0"/>
        </a:p>
      </dgm:t>
    </dgm:pt>
    <dgm:pt modelId="{0CEE455F-5AE6-40A5-B684-2DD75AF52A84}" type="parTrans" cxnId="{095E907C-731F-42E4-BE57-14F1E6861E67}">
      <dgm:prSet/>
      <dgm:spPr/>
      <dgm:t>
        <a:bodyPr/>
        <a:lstStyle/>
        <a:p>
          <a:endParaRPr lang="en-US"/>
        </a:p>
      </dgm:t>
    </dgm:pt>
    <dgm:pt modelId="{C8EA93D7-FED0-4F1E-B465-EF1B574B2697}" type="sibTrans" cxnId="{095E907C-731F-42E4-BE57-14F1E6861E67}">
      <dgm:prSet/>
      <dgm:spPr/>
      <dgm:t>
        <a:bodyPr/>
        <a:lstStyle/>
        <a:p>
          <a:endParaRPr lang="en-US"/>
        </a:p>
      </dgm:t>
    </dgm:pt>
    <dgm:pt modelId="{115FCEB5-1374-44C2-81CF-C8392D0D56B8}">
      <dgm:prSet/>
      <dgm:spPr/>
      <dgm:t>
        <a:bodyPr/>
        <a:lstStyle/>
        <a:p>
          <a:endParaRPr lang="en-US" dirty="0"/>
        </a:p>
      </dgm:t>
    </dgm:pt>
    <dgm:pt modelId="{E6045DDF-BB11-4AAB-98CB-8AF413751615}" type="parTrans" cxnId="{F4987557-1F23-4BAE-B17D-D007322BA8FC}">
      <dgm:prSet/>
      <dgm:spPr/>
      <dgm:t>
        <a:bodyPr/>
        <a:lstStyle/>
        <a:p>
          <a:endParaRPr lang="en-US"/>
        </a:p>
      </dgm:t>
    </dgm:pt>
    <dgm:pt modelId="{BF5DFF79-9DA5-46B2-9A2A-C6BED4BC1BF5}" type="sibTrans" cxnId="{F4987557-1F23-4BAE-B17D-D007322BA8FC}">
      <dgm:prSet/>
      <dgm:spPr/>
      <dgm:t>
        <a:bodyPr/>
        <a:lstStyle/>
        <a:p>
          <a:endParaRPr lang="en-US"/>
        </a:p>
      </dgm:t>
    </dgm:pt>
    <dgm:pt modelId="{8A378A15-C10F-EB4E-8D3D-6E5EA2654B26}" type="pres">
      <dgm:prSet presAssocID="{EA890FC1-8D10-EB4E-829F-0B2FF38B6E4D}" presName="Name0" presStyleCnt="0">
        <dgm:presLayoutVars>
          <dgm:dir/>
          <dgm:animLvl val="lvl"/>
          <dgm:resizeHandles val="exact"/>
        </dgm:presLayoutVars>
      </dgm:prSet>
      <dgm:spPr/>
    </dgm:pt>
    <dgm:pt modelId="{B4D98BDC-E0C2-474F-A1C7-C27058F54E4C}" type="pres">
      <dgm:prSet presAssocID="{95A02DC2-5703-F64E-B4F1-38CC04C74FB2}" presName="composite" presStyleCnt="0"/>
      <dgm:spPr/>
    </dgm:pt>
    <dgm:pt modelId="{3D47786A-0262-8B43-A312-7280A8A0F0FC}" type="pres">
      <dgm:prSet presAssocID="{95A02DC2-5703-F64E-B4F1-38CC04C74FB2}" presName="parTx" presStyleLbl="alignNode1" presStyleIdx="0" presStyleCnt="4">
        <dgm:presLayoutVars>
          <dgm:chMax val="0"/>
          <dgm:chPref val="0"/>
          <dgm:bulletEnabled val="1"/>
        </dgm:presLayoutVars>
      </dgm:prSet>
      <dgm:spPr/>
    </dgm:pt>
    <dgm:pt modelId="{CAF44F65-2F4F-944C-A4D1-82806F2BA7F5}" type="pres">
      <dgm:prSet presAssocID="{95A02DC2-5703-F64E-B4F1-38CC04C74FB2}" presName="desTx" presStyleLbl="alignAccFollowNode1" presStyleIdx="0" presStyleCnt="4" custLinFactNeighborX="675" custLinFactNeighborY="-2404">
        <dgm:presLayoutVars>
          <dgm:bulletEnabled val="1"/>
        </dgm:presLayoutVars>
      </dgm:prSet>
      <dgm:spPr/>
    </dgm:pt>
    <dgm:pt modelId="{AA3D3A14-831F-E842-8066-393457F495AA}" type="pres">
      <dgm:prSet presAssocID="{9C8D2867-AF51-844C-88BE-82AAB3FBC183}" presName="space" presStyleCnt="0"/>
      <dgm:spPr/>
    </dgm:pt>
    <dgm:pt modelId="{8649781C-DD2E-934D-915C-05579BC2EAA9}" type="pres">
      <dgm:prSet presAssocID="{89162734-7C69-8246-8C70-39BF1E7C68D1}" presName="composite" presStyleCnt="0"/>
      <dgm:spPr/>
    </dgm:pt>
    <dgm:pt modelId="{2B9FA959-497E-A341-8EDE-0C52DB84A509}" type="pres">
      <dgm:prSet presAssocID="{89162734-7C69-8246-8C70-39BF1E7C68D1}" presName="parTx" presStyleLbl="alignNode1" presStyleIdx="1" presStyleCnt="4">
        <dgm:presLayoutVars>
          <dgm:chMax val="0"/>
          <dgm:chPref val="0"/>
          <dgm:bulletEnabled val="1"/>
        </dgm:presLayoutVars>
      </dgm:prSet>
      <dgm:spPr/>
    </dgm:pt>
    <dgm:pt modelId="{487A4A00-2FFE-944E-A917-5554E084A1F8}" type="pres">
      <dgm:prSet presAssocID="{89162734-7C69-8246-8C70-39BF1E7C68D1}" presName="desTx" presStyleLbl="alignAccFollowNode1" presStyleIdx="1" presStyleCnt="4">
        <dgm:presLayoutVars>
          <dgm:bulletEnabled val="1"/>
        </dgm:presLayoutVars>
      </dgm:prSet>
      <dgm:spPr>
        <a:blipFill rotWithShape="0">
          <a:blip xmlns:r="http://schemas.openxmlformats.org/officeDocument/2006/relationships" r:embed="rId4"/>
          <a:srcRect/>
          <a:stretch>
            <a:fillRect l="-73000" r="-73000"/>
          </a:stretch>
        </a:blipFill>
      </dgm:spPr>
    </dgm:pt>
    <dgm:pt modelId="{C6DD1582-1710-AC4A-BA9B-3996C0C8257F}" type="pres">
      <dgm:prSet presAssocID="{C57AACE9-6670-144E-A3B1-AAFB1C160E39}" presName="space" presStyleCnt="0"/>
      <dgm:spPr/>
    </dgm:pt>
    <dgm:pt modelId="{9CBB9227-7734-F346-8838-187F9D215818}" type="pres">
      <dgm:prSet presAssocID="{0BC0DB0B-F77F-894C-B885-BFEC440A82CE}" presName="composite" presStyleCnt="0"/>
      <dgm:spPr/>
    </dgm:pt>
    <dgm:pt modelId="{D3AAC245-8D4A-8E43-B4E9-E48438BD83B0}" type="pres">
      <dgm:prSet presAssocID="{0BC0DB0B-F77F-894C-B885-BFEC440A82CE}" presName="parTx" presStyleLbl="alignNode1" presStyleIdx="2" presStyleCnt="4">
        <dgm:presLayoutVars>
          <dgm:chMax val="0"/>
          <dgm:chPref val="0"/>
          <dgm:bulletEnabled val="1"/>
        </dgm:presLayoutVars>
      </dgm:prSet>
      <dgm:spPr/>
    </dgm:pt>
    <dgm:pt modelId="{CA6ABD46-283B-8B4E-BB42-B417B9A16095}" type="pres">
      <dgm:prSet presAssocID="{0BC0DB0B-F77F-894C-B885-BFEC440A82CE}" presName="desTx" presStyleLbl="alignAccFollowNode1" presStyleIdx="2" presStyleCnt="4">
        <dgm:presLayoutVars>
          <dgm:bulletEnabled val="1"/>
        </dgm:presLayoutVars>
      </dgm:prSet>
      <dgm:spPr/>
    </dgm:pt>
    <dgm:pt modelId="{3D455976-63A8-0E4F-A15C-74A9435DFA32}" type="pres">
      <dgm:prSet presAssocID="{0D5794C9-0C1E-A049-ABDB-6BD914D8D6DB}" presName="space" presStyleCnt="0"/>
      <dgm:spPr/>
    </dgm:pt>
    <dgm:pt modelId="{A2974612-F5CA-2B49-80A3-B38FE5821DCA}" type="pres">
      <dgm:prSet presAssocID="{F50BFBF5-00C3-FC43-85E1-044A7901805D}" presName="composite" presStyleCnt="0"/>
      <dgm:spPr/>
    </dgm:pt>
    <dgm:pt modelId="{8DF25421-5546-9143-ADFE-382EEBAE52C3}" type="pres">
      <dgm:prSet presAssocID="{F50BFBF5-00C3-FC43-85E1-044A7901805D}" presName="parTx" presStyleLbl="alignNode1" presStyleIdx="3" presStyleCnt="4">
        <dgm:presLayoutVars>
          <dgm:chMax val="0"/>
          <dgm:chPref val="0"/>
          <dgm:bulletEnabled val="1"/>
        </dgm:presLayoutVars>
      </dgm:prSet>
      <dgm:spPr/>
    </dgm:pt>
    <dgm:pt modelId="{45FE71B2-740A-3041-B101-5058F78F9094}" type="pres">
      <dgm:prSet presAssocID="{F50BFBF5-00C3-FC43-85E1-044A7901805D}" presName="desTx" presStyleLbl="alignAccFollowNode1" presStyleIdx="3" presStyleCnt="4">
        <dgm:presLayoutVars>
          <dgm:bulletEnabled val="1"/>
        </dgm:presLayoutVars>
      </dgm:prSet>
      <dgm:spPr/>
    </dgm:pt>
  </dgm:ptLst>
  <dgm:cxnLst>
    <dgm:cxn modelId="{FF6A7A08-1522-4E92-92B0-127A9512753A}" type="presOf" srcId="{5195568D-EC31-41E0-ADA3-99C95B81196C}" destId="{CAF44F65-2F4F-944C-A4D1-82806F2BA7F5}" srcOrd="0" destOrd="2" presId="urn:microsoft.com/office/officeart/2005/8/layout/hList1"/>
    <dgm:cxn modelId="{B06D3D20-8C33-0844-BC6D-ADF7691B40C5}" srcId="{EA890FC1-8D10-EB4E-829F-0B2FF38B6E4D}" destId="{F50BFBF5-00C3-FC43-85E1-044A7901805D}" srcOrd="3" destOrd="0" parTransId="{AFCBDA46-925D-5E44-AFBE-2D4240600B63}" sibTransId="{8B952C54-B909-4C43-8B2D-C292EF8E2CC3}"/>
    <dgm:cxn modelId="{3B08653D-4522-9F42-9012-E9919437CB86}" type="presOf" srcId="{9185BC1B-62BD-4F43-8C41-E8B15FD26E87}" destId="{CA6ABD46-283B-8B4E-BB42-B417B9A16095}" srcOrd="0" destOrd="0" presId="urn:microsoft.com/office/officeart/2005/8/layout/hList1"/>
    <dgm:cxn modelId="{BC229D41-E34B-4E77-BE0F-FF0820C79490}" type="presOf" srcId="{AAB6C5A3-49B7-4377-9260-AB22E8EDD977}" destId="{CAF44F65-2F4F-944C-A4D1-82806F2BA7F5}" srcOrd="0" destOrd="6" presId="urn:microsoft.com/office/officeart/2005/8/layout/hList1"/>
    <dgm:cxn modelId="{2AC11D4A-B0C6-5042-9BC8-C2F302C24FD2}" type="presOf" srcId="{89162734-7C69-8246-8C70-39BF1E7C68D1}" destId="{2B9FA959-497E-A341-8EDE-0C52DB84A509}" srcOrd="0" destOrd="0" presId="urn:microsoft.com/office/officeart/2005/8/layout/hList1"/>
    <dgm:cxn modelId="{27720D50-B625-4970-9C80-0042A5AAE27C}" srcId="{95A02DC2-5703-F64E-B4F1-38CC04C74FB2}" destId="{5F42786F-B8B9-47E7-8674-90308FD5D390}" srcOrd="4" destOrd="0" parTransId="{0CF4D230-BC06-48A0-A1F5-3D83AB29AE7F}" sibTransId="{B4A1E538-71CC-4EBE-A00B-BBD53230E470}"/>
    <dgm:cxn modelId="{5CA66A50-E3CB-3A42-88D6-4CBBB7F076A1}" srcId="{0BC0DB0B-F77F-894C-B885-BFEC440A82CE}" destId="{9185BC1B-62BD-4F43-8C41-E8B15FD26E87}" srcOrd="0" destOrd="0" parTransId="{7CE4F71E-F594-BB4A-BC31-32CC4D71438C}" sibTransId="{AF3D1050-F256-3049-A336-8D9DA92807C9}"/>
    <dgm:cxn modelId="{1B188F70-4056-AE45-97B6-616BCCC6FF72}" type="presOf" srcId="{0BC0DB0B-F77F-894C-B885-BFEC440A82CE}" destId="{D3AAC245-8D4A-8E43-B4E9-E48438BD83B0}" srcOrd="0" destOrd="0" presId="urn:microsoft.com/office/officeart/2005/8/layout/hList1"/>
    <dgm:cxn modelId="{F4987557-1F23-4BAE-B17D-D007322BA8FC}" srcId="{95A02DC2-5703-F64E-B4F1-38CC04C74FB2}" destId="{115FCEB5-1374-44C2-81CF-C8392D0D56B8}" srcOrd="7" destOrd="0" parTransId="{E6045DDF-BB11-4AAB-98CB-8AF413751615}" sibTransId="{BF5DFF79-9DA5-46B2-9A2A-C6BED4BC1BF5}"/>
    <dgm:cxn modelId="{AAD87658-5AAD-471F-BECF-FA14E60D288C}" type="presOf" srcId="{0DE23C34-1D52-418D-87A3-27163A07D504}" destId="{CAF44F65-2F4F-944C-A4D1-82806F2BA7F5}" srcOrd="0" destOrd="1" presId="urn:microsoft.com/office/officeart/2005/8/layout/hList1"/>
    <dgm:cxn modelId="{8CAF985A-0239-EC40-AE18-ADEEA0918FA5}" srcId="{EA890FC1-8D10-EB4E-829F-0B2FF38B6E4D}" destId="{89162734-7C69-8246-8C70-39BF1E7C68D1}" srcOrd="1" destOrd="0" parTransId="{D6D2C196-ECFF-D444-BA76-A059DBB797D9}" sibTransId="{C57AACE9-6670-144E-A3B1-AAFB1C160E39}"/>
    <dgm:cxn modelId="{095E907C-731F-42E4-BE57-14F1E6861E67}" srcId="{95A02DC2-5703-F64E-B4F1-38CC04C74FB2}" destId="{AAB6C5A3-49B7-4377-9260-AB22E8EDD977}" srcOrd="6" destOrd="0" parTransId="{0CEE455F-5AE6-40A5-B684-2DD75AF52A84}" sibTransId="{C8EA93D7-FED0-4F1E-B465-EF1B574B2697}"/>
    <dgm:cxn modelId="{B1BB8F95-13FA-4FCC-8E45-C56CE1956DA6}" type="presOf" srcId="{B60D2420-491C-4CEE-A42D-E6BC30DF6D48}" destId="{CAF44F65-2F4F-944C-A4D1-82806F2BA7F5}" srcOrd="0" destOrd="0" presId="urn:microsoft.com/office/officeart/2005/8/layout/hList1"/>
    <dgm:cxn modelId="{434A4597-4BD3-4F45-9FD6-B9CC44D6BB19}" srcId="{95A02DC2-5703-F64E-B4F1-38CC04C74FB2}" destId="{B60D2420-491C-4CEE-A42D-E6BC30DF6D48}" srcOrd="0" destOrd="0" parTransId="{0D60B9C9-DCF7-4E24-AE45-2E0990455B1F}" sibTransId="{27331CED-4A54-4041-9CB5-EAE36A44E59A}"/>
    <dgm:cxn modelId="{B9042C9D-AD71-43B0-9F92-F0119CDB4E97}" srcId="{95A02DC2-5703-F64E-B4F1-38CC04C74FB2}" destId="{FC49BB2A-AB27-45A6-A70C-BC40880E5C6F}" srcOrd="3" destOrd="0" parTransId="{EC5D6493-1E86-4158-9818-40232BA4FA20}" sibTransId="{8AF0789C-20E6-4D1A-8296-8918DE9E888F}"/>
    <dgm:cxn modelId="{7BA14EA4-185F-E54E-95A0-C31AB2526A79}" type="presOf" srcId="{95A02DC2-5703-F64E-B4F1-38CC04C74FB2}" destId="{3D47786A-0262-8B43-A312-7280A8A0F0FC}" srcOrd="0" destOrd="0" presId="urn:microsoft.com/office/officeart/2005/8/layout/hList1"/>
    <dgm:cxn modelId="{59BDDAAC-C3E0-1E4E-906F-D72145ADF790}" type="presOf" srcId="{F50BFBF5-00C3-FC43-85E1-044A7901805D}" destId="{8DF25421-5546-9143-ADFE-382EEBAE52C3}" srcOrd="0" destOrd="0" presId="urn:microsoft.com/office/officeart/2005/8/layout/hList1"/>
    <dgm:cxn modelId="{96CA2CB3-D100-4D72-8FBF-CC807289E319}" type="presOf" srcId="{B6B77737-68FE-464C-924E-9A3233F88C32}" destId="{CAF44F65-2F4F-944C-A4D1-82806F2BA7F5}" srcOrd="0" destOrd="5" presId="urn:microsoft.com/office/officeart/2005/8/layout/hList1"/>
    <dgm:cxn modelId="{BE4A5BB5-6756-428A-A6AB-E4666253A1F3}" srcId="{95A02DC2-5703-F64E-B4F1-38CC04C74FB2}" destId="{5195568D-EC31-41E0-ADA3-99C95B81196C}" srcOrd="2" destOrd="0" parTransId="{50444A30-7A1E-49D2-AC67-827584354D1D}" sibTransId="{48CAB8FF-D192-4C25-B32B-A5DAB46812CE}"/>
    <dgm:cxn modelId="{962ACCBD-F8BE-4A73-834C-8F0C7EFFD82B}" srcId="{95A02DC2-5703-F64E-B4F1-38CC04C74FB2}" destId="{0DE23C34-1D52-418D-87A3-27163A07D504}" srcOrd="1" destOrd="0" parTransId="{CCCE0D12-9A29-4067-9131-53C4F8490E9A}" sibTransId="{24E8A061-A169-4E16-A5E7-80E7B0B9CE77}"/>
    <dgm:cxn modelId="{CE7740BF-B06B-4296-8ABB-EBDA3DB0255F}" srcId="{95A02DC2-5703-F64E-B4F1-38CC04C74FB2}" destId="{B6B77737-68FE-464C-924E-9A3233F88C32}" srcOrd="5" destOrd="0" parTransId="{8D3C9ABF-F421-4702-87EC-BB38CF625A0C}" sibTransId="{2FB71F67-40C7-4AD8-BD19-6CD8867229E9}"/>
    <dgm:cxn modelId="{B735EDC1-B886-8E4E-8C94-E4D88FCEFF9F}" type="presOf" srcId="{EA890FC1-8D10-EB4E-829F-0B2FF38B6E4D}" destId="{8A378A15-C10F-EB4E-8D3D-6E5EA2654B26}" srcOrd="0" destOrd="0" presId="urn:microsoft.com/office/officeart/2005/8/layout/hList1"/>
    <dgm:cxn modelId="{67DBA1CE-E486-8C41-AABC-7E41656413E3}" srcId="{EA890FC1-8D10-EB4E-829F-0B2FF38B6E4D}" destId="{0BC0DB0B-F77F-894C-B885-BFEC440A82CE}" srcOrd="2" destOrd="0" parTransId="{DBEE95E6-CACC-DF45-9BC6-C9473BBE595F}" sibTransId="{0D5794C9-0C1E-A049-ABDB-6BD914D8D6DB}"/>
    <dgm:cxn modelId="{2072F9CE-602D-FD49-8F65-FDF6DB192A2D}" srcId="{F50BFBF5-00C3-FC43-85E1-044A7901805D}" destId="{62197878-13A3-BE46-A9C7-158514F42F16}" srcOrd="0" destOrd="0" parTransId="{ACB0059B-DD7C-124F-B822-FD0CED283581}" sibTransId="{DC0C6173-23F2-8A47-A40E-2575801DADA5}"/>
    <dgm:cxn modelId="{C1ADC0D1-B894-AC40-8773-003240B0DC2D}" type="presOf" srcId="{62197878-13A3-BE46-A9C7-158514F42F16}" destId="{45FE71B2-740A-3041-B101-5058F78F9094}" srcOrd="0" destOrd="0" presId="urn:microsoft.com/office/officeart/2005/8/layout/hList1"/>
    <dgm:cxn modelId="{932063DC-4B7A-4004-939A-8399D75E3340}" type="presOf" srcId="{5F42786F-B8B9-47E7-8674-90308FD5D390}" destId="{CAF44F65-2F4F-944C-A4D1-82806F2BA7F5}" srcOrd="0" destOrd="4" presId="urn:microsoft.com/office/officeart/2005/8/layout/hList1"/>
    <dgm:cxn modelId="{D0C627E3-28D9-405A-B662-909C9233F14E}" type="presOf" srcId="{115FCEB5-1374-44C2-81CF-C8392D0D56B8}" destId="{CAF44F65-2F4F-944C-A4D1-82806F2BA7F5}" srcOrd="0" destOrd="7" presId="urn:microsoft.com/office/officeart/2005/8/layout/hList1"/>
    <dgm:cxn modelId="{52402AE9-2E50-7245-8AB5-2E9CA4A4E357}" srcId="{EA890FC1-8D10-EB4E-829F-0B2FF38B6E4D}" destId="{95A02DC2-5703-F64E-B4F1-38CC04C74FB2}" srcOrd="0" destOrd="0" parTransId="{A6AA4148-C938-754C-A1AF-0E28BB6DEC69}" sibTransId="{9C8D2867-AF51-844C-88BE-82AAB3FBC183}"/>
    <dgm:cxn modelId="{5E3BE4F4-6E38-4B0A-B301-4E06F3EE4118}" type="presOf" srcId="{FC49BB2A-AB27-45A6-A70C-BC40880E5C6F}" destId="{CAF44F65-2F4F-944C-A4D1-82806F2BA7F5}" srcOrd="0" destOrd="3" presId="urn:microsoft.com/office/officeart/2005/8/layout/hList1"/>
    <dgm:cxn modelId="{C5B13446-1588-C94B-A1EE-C829C2BF50C5}" type="presParOf" srcId="{8A378A15-C10F-EB4E-8D3D-6E5EA2654B26}" destId="{B4D98BDC-E0C2-474F-A1C7-C27058F54E4C}" srcOrd="0" destOrd="0" presId="urn:microsoft.com/office/officeart/2005/8/layout/hList1"/>
    <dgm:cxn modelId="{D08C1FFF-DD0E-9445-BD63-EC66F5D646E8}" type="presParOf" srcId="{B4D98BDC-E0C2-474F-A1C7-C27058F54E4C}" destId="{3D47786A-0262-8B43-A312-7280A8A0F0FC}" srcOrd="0" destOrd="0" presId="urn:microsoft.com/office/officeart/2005/8/layout/hList1"/>
    <dgm:cxn modelId="{CECFCCF9-FFA9-2D49-8B8F-65F1F79120F9}" type="presParOf" srcId="{B4D98BDC-E0C2-474F-A1C7-C27058F54E4C}" destId="{CAF44F65-2F4F-944C-A4D1-82806F2BA7F5}" srcOrd="1" destOrd="0" presId="urn:microsoft.com/office/officeart/2005/8/layout/hList1"/>
    <dgm:cxn modelId="{D77C1620-47E2-5248-BFCE-0AE435665783}" type="presParOf" srcId="{8A378A15-C10F-EB4E-8D3D-6E5EA2654B26}" destId="{AA3D3A14-831F-E842-8066-393457F495AA}" srcOrd="1" destOrd="0" presId="urn:microsoft.com/office/officeart/2005/8/layout/hList1"/>
    <dgm:cxn modelId="{C067BDE4-C95E-9849-AB62-7E8180103C3A}" type="presParOf" srcId="{8A378A15-C10F-EB4E-8D3D-6E5EA2654B26}" destId="{8649781C-DD2E-934D-915C-05579BC2EAA9}" srcOrd="2" destOrd="0" presId="urn:microsoft.com/office/officeart/2005/8/layout/hList1"/>
    <dgm:cxn modelId="{5E5D5F93-99A5-924F-A8CC-25B2CC1F5190}" type="presParOf" srcId="{8649781C-DD2E-934D-915C-05579BC2EAA9}" destId="{2B9FA959-497E-A341-8EDE-0C52DB84A509}" srcOrd="0" destOrd="0" presId="urn:microsoft.com/office/officeart/2005/8/layout/hList1"/>
    <dgm:cxn modelId="{F7E453DC-FBE6-FE41-8BB3-D1765F495B54}" type="presParOf" srcId="{8649781C-DD2E-934D-915C-05579BC2EAA9}" destId="{487A4A00-2FFE-944E-A917-5554E084A1F8}" srcOrd="1" destOrd="0" presId="urn:microsoft.com/office/officeart/2005/8/layout/hList1"/>
    <dgm:cxn modelId="{C1F09F1A-833C-B040-B629-DEFDBE0B0106}" type="presParOf" srcId="{8A378A15-C10F-EB4E-8D3D-6E5EA2654B26}" destId="{C6DD1582-1710-AC4A-BA9B-3996C0C8257F}" srcOrd="3" destOrd="0" presId="urn:microsoft.com/office/officeart/2005/8/layout/hList1"/>
    <dgm:cxn modelId="{D78F70A2-05A6-E84E-8079-CCAB56F42DF4}" type="presParOf" srcId="{8A378A15-C10F-EB4E-8D3D-6E5EA2654B26}" destId="{9CBB9227-7734-F346-8838-187F9D215818}" srcOrd="4" destOrd="0" presId="urn:microsoft.com/office/officeart/2005/8/layout/hList1"/>
    <dgm:cxn modelId="{FEB6B438-9060-9C46-87C2-FE05BC5E86E3}" type="presParOf" srcId="{9CBB9227-7734-F346-8838-187F9D215818}" destId="{D3AAC245-8D4A-8E43-B4E9-E48438BD83B0}" srcOrd="0" destOrd="0" presId="urn:microsoft.com/office/officeart/2005/8/layout/hList1"/>
    <dgm:cxn modelId="{F64CEFA6-4DB3-E847-8AEC-6D97FC092D11}" type="presParOf" srcId="{9CBB9227-7734-F346-8838-187F9D215818}" destId="{CA6ABD46-283B-8B4E-BB42-B417B9A16095}" srcOrd="1" destOrd="0" presId="urn:microsoft.com/office/officeart/2005/8/layout/hList1"/>
    <dgm:cxn modelId="{4FFCDA38-3F3B-164E-A3DD-2D6455A1B499}" type="presParOf" srcId="{8A378A15-C10F-EB4E-8D3D-6E5EA2654B26}" destId="{3D455976-63A8-0E4F-A15C-74A9435DFA32}" srcOrd="5" destOrd="0" presId="urn:microsoft.com/office/officeart/2005/8/layout/hList1"/>
    <dgm:cxn modelId="{A1F8F904-9E1F-9B47-8C73-B0E2F80DEB35}" type="presParOf" srcId="{8A378A15-C10F-EB4E-8D3D-6E5EA2654B26}" destId="{A2974612-F5CA-2B49-80A3-B38FE5821DCA}" srcOrd="6" destOrd="0" presId="urn:microsoft.com/office/officeart/2005/8/layout/hList1"/>
    <dgm:cxn modelId="{A2E16C61-3AB1-5C43-B59C-256E156CA3E2}" type="presParOf" srcId="{A2974612-F5CA-2B49-80A3-B38FE5821DCA}" destId="{8DF25421-5546-9143-ADFE-382EEBAE52C3}" srcOrd="0" destOrd="0" presId="urn:microsoft.com/office/officeart/2005/8/layout/hList1"/>
    <dgm:cxn modelId="{EE694DF4-2C6B-FF4E-A025-49AB12B3CCF2}" type="presParOf" srcId="{A2974612-F5CA-2B49-80A3-B38FE5821DCA}" destId="{45FE71B2-740A-3041-B101-5058F78F909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7786A-0262-8B43-A312-7280A8A0F0FC}">
      <dsp:nvSpPr>
        <dsp:cNvPr id="0" name=""/>
        <dsp:cNvSpPr/>
      </dsp:nvSpPr>
      <dsp:spPr>
        <a:xfrm>
          <a:off x="5779" y="1224493"/>
          <a:ext cx="3475110" cy="13900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Big, visible physical Kanban board</a:t>
          </a:r>
        </a:p>
      </dsp:txBody>
      <dsp:txXfrm>
        <a:off x="5779" y="1224493"/>
        <a:ext cx="3475110" cy="1390044"/>
      </dsp:txXfrm>
    </dsp:sp>
    <dsp:sp modelId="{CAF44F65-2F4F-944C-A4D1-82806F2BA7F5}">
      <dsp:nvSpPr>
        <dsp:cNvPr id="0" name=""/>
        <dsp:cNvSpPr/>
      </dsp:nvSpPr>
      <dsp:spPr>
        <a:xfrm>
          <a:off x="29236" y="2520766"/>
          <a:ext cx="3475110" cy="3900645"/>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endParaRPr lang="en-US" sz="2900" kern="1200" dirty="0"/>
        </a:p>
      </dsp:txBody>
      <dsp:txXfrm>
        <a:off x="29236" y="2520766"/>
        <a:ext cx="3475110" cy="3900645"/>
      </dsp:txXfrm>
    </dsp:sp>
    <dsp:sp modelId="{2B9FA959-497E-A341-8EDE-0C52DB84A509}">
      <dsp:nvSpPr>
        <dsp:cNvPr id="0" name=""/>
        <dsp:cNvSpPr/>
      </dsp:nvSpPr>
      <dsp:spPr>
        <a:xfrm>
          <a:off x="3967405" y="1224493"/>
          <a:ext cx="3475110" cy="13900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Upstream filtering</a:t>
          </a:r>
        </a:p>
      </dsp:txBody>
      <dsp:txXfrm>
        <a:off x="3967405" y="1224493"/>
        <a:ext cx="3475110" cy="1390044"/>
      </dsp:txXfrm>
    </dsp:sp>
    <dsp:sp modelId="{487A4A00-2FFE-944E-A917-5554E084A1F8}">
      <dsp:nvSpPr>
        <dsp:cNvPr id="0" name=""/>
        <dsp:cNvSpPr/>
      </dsp:nvSpPr>
      <dsp:spPr>
        <a:xfrm>
          <a:off x="3967405" y="2614537"/>
          <a:ext cx="3475110" cy="3900645"/>
        </a:xfrm>
        <a:prstGeom prst="rect">
          <a:avLst/>
        </a:prstGeom>
        <a:blipFill rotWithShape="0">
          <a:blip xmlns:r="http://schemas.openxmlformats.org/officeDocument/2006/relationships" r:embed="rId2"/>
          <a:srcRect/>
          <a:stretch>
            <a:fillRect l="-73000" r="-73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AAC245-8D4A-8E43-B4E9-E48438BD83B0}">
      <dsp:nvSpPr>
        <dsp:cNvPr id="0" name=""/>
        <dsp:cNvSpPr/>
      </dsp:nvSpPr>
      <dsp:spPr>
        <a:xfrm>
          <a:off x="7929032" y="1224493"/>
          <a:ext cx="3475110" cy="13900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Focus on bottlenecks</a:t>
          </a:r>
        </a:p>
      </dsp:txBody>
      <dsp:txXfrm>
        <a:off x="7929032" y="1224493"/>
        <a:ext cx="3475110" cy="1390044"/>
      </dsp:txXfrm>
    </dsp:sp>
    <dsp:sp modelId="{CA6ABD46-283B-8B4E-BB42-B417B9A16095}">
      <dsp:nvSpPr>
        <dsp:cNvPr id="0" name=""/>
        <dsp:cNvSpPr/>
      </dsp:nvSpPr>
      <dsp:spPr>
        <a:xfrm>
          <a:off x="7929032" y="2614537"/>
          <a:ext cx="3475110" cy="3900645"/>
        </a:xfrm>
        <a:prstGeom prst="rect">
          <a:avLst/>
        </a:prstGeom>
        <a:blipFill rotWithShape="0">
          <a:blip xmlns:r="http://schemas.openxmlformats.org/officeDocument/2006/relationships" r:embed="rId3"/>
          <a:srcRect/>
          <a:stretch>
            <a:fillRect l="-25000" r="-25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endParaRPr lang="en-US" sz="2900" kern="1200" dirty="0"/>
        </a:p>
      </dsp:txBody>
      <dsp:txXfrm>
        <a:off x="7929032" y="2614537"/>
        <a:ext cx="3475110" cy="3900645"/>
      </dsp:txXfrm>
    </dsp:sp>
    <dsp:sp modelId="{8DF25421-5546-9143-ADFE-382EEBAE52C3}">
      <dsp:nvSpPr>
        <dsp:cNvPr id="0" name=""/>
        <dsp:cNvSpPr/>
      </dsp:nvSpPr>
      <dsp:spPr>
        <a:xfrm>
          <a:off x="11890658" y="1224493"/>
          <a:ext cx="3475110" cy="13900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Kanban Maturity Model</a:t>
          </a:r>
        </a:p>
      </dsp:txBody>
      <dsp:txXfrm>
        <a:off x="11890658" y="1224493"/>
        <a:ext cx="3475110" cy="1390044"/>
      </dsp:txXfrm>
    </dsp:sp>
    <dsp:sp modelId="{45FE71B2-740A-3041-B101-5058F78F9094}">
      <dsp:nvSpPr>
        <dsp:cNvPr id="0" name=""/>
        <dsp:cNvSpPr/>
      </dsp:nvSpPr>
      <dsp:spPr>
        <a:xfrm>
          <a:off x="11890658" y="2614537"/>
          <a:ext cx="3475110" cy="3900645"/>
        </a:xfrm>
        <a:prstGeom prst="rect">
          <a:avLst/>
        </a:prstGeom>
        <a:blipFill rotWithShape="0">
          <a:blip xmlns:r="http://schemas.openxmlformats.org/officeDocument/2006/relationships" r:embed="rId4" cstate="screen">
            <a:extLst>
              <a:ext uri="{28A0092B-C50C-407E-A947-70E740481C1C}">
                <a14:useLocalDpi xmlns:a14="http://schemas.microsoft.com/office/drawing/2010/main"/>
              </a:ext>
            </a:extLst>
          </a:blip>
          <a:srcRect/>
          <a:stretch>
            <a:fillRect l="-34000" r="-34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endParaRPr lang="en-US" sz="2900" kern="1200" dirty="0"/>
        </a:p>
      </dsp:txBody>
      <dsp:txXfrm>
        <a:off x="11890658" y="2614537"/>
        <a:ext cx="3475110" cy="390064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27275" y="531813"/>
            <a:ext cx="4730750" cy="26622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38530" y="3372168"/>
            <a:ext cx="7508240" cy="3194685"/>
          </a:xfrm>
          <a:prstGeom prst="rect">
            <a:avLst/>
          </a:prstGeom>
          <a:noFill/>
          <a:ln>
            <a:noFill/>
          </a:ln>
        </p:spPr>
        <p:txBody>
          <a:bodyPr spcFirstLastPara="1" wrap="square" lIns="94177" tIns="94177" rIns="94177" bIns="94177"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eankanban.com/principles-general-practices-kanban-metho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notes"/>
          <p:cNvSpPr>
            <a:spLocks noGrp="1" noRot="1" noChangeAspect="1"/>
          </p:cNvSpPr>
          <p:nvPr>
            <p:ph type="sldImg" idx="2"/>
          </p:nvPr>
        </p:nvSpPr>
        <p:spPr>
          <a:xfrm>
            <a:off x="2327275" y="531813"/>
            <a:ext cx="4730750" cy="2662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p:notes"/>
          <p:cNvSpPr txBox="1">
            <a:spLocks noGrp="1"/>
          </p:cNvSpPr>
          <p:nvPr>
            <p:ph type="body" idx="1"/>
          </p:nvPr>
        </p:nvSpPr>
        <p:spPr>
          <a:xfrm>
            <a:off x="938530" y="3372168"/>
            <a:ext cx="7508240" cy="3194685"/>
          </a:xfrm>
          <a:prstGeom prst="rect">
            <a:avLst/>
          </a:prstGeom>
        </p:spPr>
        <p:txBody>
          <a:bodyPr spcFirstLastPara="1" wrap="square" lIns="94177" tIns="94177" rIns="94177" bIns="94177" anchor="t" anchorCtr="0">
            <a:noAutofit/>
          </a:bodyPr>
          <a:lstStyle/>
          <a:p>
            <a:pPr marL="0" indent="0">
              <a:buNone/>
            </a:pPr>
            <a:endParaRPr sz="18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b="1"/>
              <a:t>Scrum worked okay!  The product was launched. </a:t>
            </a:r>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34</a:t>
            </a:fld>
            <a:endParaRPr lang="en-US" sz="1200" kern="1200">
              <a:latin typeface="Arial" charset="0"/>
              <a:ea typeface="+mn-ea"/>
              <a:cs typeface="+mn-cs"/>
            </a:endParaRPr>
          </a:p>
        </p:txBody>
      </p:sp>
    </p:spTree>
    <p:extLst>
      <p:ext uri="{BB962C8B-B14F-4D97-AF65-F5344CB8AC3E}">
        <p14:creationId xmlns:p14="http://schemas.microsoft.com/office/powerpoint/2010/main" val="278369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b="1"/>
              <a:t>Even though the product was developed fine with Scrum, after release Scrum is not satisfactory</a:t>
            </a:r>
          </a:p>
          <a:p>
            <a:endParaRPr lang="en-US"/>
          </a:p>
          <a:p>
            <a:r>
              <a:rPr lang="en-US"/>
              <a:t>The developers became unhappy with the rules of Scrum and started to show resistance to it. The</a:t>
            </a:r>
            <a:r>
              <a:rPr lang="en-US" baseline="0"/>
              <a:t> project manager looked for a solution but received no satisfactory answer from the Agile community.</a:t>
            </a:r>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35</a:t>
            </a:fld>
            <a:endParaRPr lang="en-US" sz="1200" kern="1200">
              <a:latin typeface="Arial" charset="0"/>
              <a:ea typeface="+mn-ea"/>
              <a:cs typeface="+mn-cs"/>
            </a:endParaRPr>
          </a:p>
        </p:txBody>
      </p:sp>
    </p:spTree>
    <p:extLst>
      <p:ext uri="{BB962C8B-B14F-4D97-AF65-F5344CB8AC3E}">
        <p14:creationId xmlns:p14="http://schemas.microsoft.com/office/powerpoint/2010/main" val="124491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Internal</a:t>
            </a:r>
            <a:r>
              <a:rPr lang="en-US" baseline="0"/>
              <a:t> and external dissatisfaction. </a:t>
            </a:r>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36</a:t>
            </a:fld>
            <a:endParaRPr lang="en-US" sz="1200" kern="1200">
              <a:latin typeface="Arial" charset="0"/>
              <a:ea typeface="+mn-ea"/>
              <a:cs typeface="+mn-cs"/>
            </a:endParaRPr>
          </a:p>
        </p:txBody>
      </p:sp>
    </p:spTree>
    <p:extLst>
      <p:ext uri="{BB962C8B-B14F-4D97-AF65-F5344CB8AC3E}">
        <p14:creationId xmlns:p14="http://schemas.microsoft.com/office/powerpoint/2010/main" val="1103238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b="1"/>
              <a:t>Key changes when moving from Scrum to Proto-</a:t>
            </a:r>
            <a:r>
              <a:rPr lang="en-US" b="1" err="1"/>
              <a:t>kanban</a:t>
            </a:r>
            <a:endParaRPr lang="en-US" b="1"/>
          </a:p>
          <a:p>
            <a:endParaRPr lang="en-US"/>
          </a:p>
          <a:p>
            <a:r>
              <a:rPr lang="en-US"/>
              <a:t>Hourly</a:t>
            </a:r>
            <a:r>
              <a:rPr lang="en-US" baseline="0"/>
              <a:t> task estimation was dropped in favor of t-shirt sizes (S,M,L)</a:t>
            </a:r>
          </a:p>
          <a:p>
            <a:r>
              <a:rPr lang="en-US" baseline="0"/>
              <a:t>A per-person WIP limit was added, limiting each developer to 3 stories at a time</a:t>
            </a:r>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37</a:t>
            </a:fld>
            <a:endParaRPr lang="en-US" sz="1200" kern="1200">
              <a:latin typeface="Arial" charset="0"/>
              <a:ea typeface="+mn-ea"/>
              <a:cs typeface="+mn-cs"/>
            </a:endParaRPr>
          </a:p>
        </p:txBody>
      </p:sp>
    </p:spTree>
    <p:extLst>
      <p:ext uri="{BB962C8B-B14F-4D97-AF65-F5344CB8AC3E}">
        <p14:creationId xmlns:p14="http://schemas.microsoft.com/office/powerpoint/2010/main" val="47084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This is what the board looked like. It was derived from the Scrum board.</a:t>
            </a:r>
          </a:p>
          <a:p>
            <a:endParaRPr lang="en-US"/>
          </a:p>
          <a:p>
            <a:r>
              <a:rPr lang="en-US"/>
              <a:t>Instructors can point out that the “per person” WIP limit in the Posit Science case</a:t>
            </a:r>
            <a:r>
              <a:rPr lang="en-US" baseline="0"/>
              <a:t> study is another sign of proto-Kanban</a:t>
            </a:r>
          </a:p>
          <a:p>
            <a:endParaRPr lang="en-US" baseline="0"/>
          </a:p>
          <a:p>
            <a:r>
              <a:rPr lang="en-US" baseline="0"/>
              <a:t>The main focus of proto-Kanban is reduction of multitasking and individual relief from overburdening, but the system can still be overburdened, slow and unpredictable</a:t>
            </a:r>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solidFill>
                  <a:prstClr val="black"/>
                </a:solidFill>
                <a:latin typeface="Arial" charset="0"/>
                <a:ea typeface="+mn-ea"/>
                <a:cs typeface="+mn-cs"/>
              </a:rPr>
              <a:pPr algn="r" defTabSz="941923" eaLnBrk="0" fontAlgn="base" hangingPunct="0">
                <a:spcBef>
                  <a:spcPct val="0"/>
                </a:spcBef>
                <a:spcAft>
                  <a:spcPct val="0"/>
                </a:spcAft>
                <a:buClrTx/>
                <a:defRPr/>
              </a:pPr>
              <a:t>38</a:t>
            </a:fld>
            <a:endParaRPr lang="en-US" sz="1200" kern="1200">
              <a:solidFill>
                <a:prstClr val="black"/>
              </a:solidFill>
              <a:latin typeface="Arial" charset="0"/>
              <a:ea typeface="+mn-ea"/>
              <a:cs typeface="+mn-cs"/>
            </a:endParaRPr>
          </a:p>
        </p:txBody>
      </p:sp>
    </p:spTree>
    <p:extLst>
      <p:ext uri="{BB962C8B-B14F-4D97-AF65-F5344CB8AC3E}">
        <p14:creationId xmlns:p14="http://schemas.microsoft.com/office/powerpoint/2010/main" val="149261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0" indent="0" defTabSz="941923" eaLnBrk="0" fontAlgn="base" hangingPunct="0">
              <a:spcBef>
                <a:spcPct val="30000"/>
              </a:spcBef>
              <a:spcAft>
                <a:spcPct val="0"/>
              </a:spcAft>
              <a:buClrTx/>
              <a:buSzTx/>
              <a:buNone/>
              <a:defRPr/>
            </a:pPr>
            <a:r>
              <a:rPr lang="en-US"/>
              <a:t>After 6</a:t>
            </a:r>
            <a:r>
              <a:rPr lang="en-US" baseline="0"/>
              <a:t> months of living with proto-Kanban, the group and stakeholders were surveyed again. They still had great dissatisfactions but could express the problems more clearly and specifically.</a:t>
            </a:r>
            <a:endParaRPr lang="en-US"/>
          </a:p>
          <a:p>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39</a:t>
            </a:fld>
            <a:endParaRPr lang="en-US" sz="1200" kern="1200">
              <a:latin typeface="Arial" charset="0"/>
              <a:ea typeface="+mn-ea"/>
              <a:cs typeface="+mn-cs"/>
            </a:endParaRPr>
          </a:p>
        </p:txBody>
      </p:sp>
    </p:spTree>
    <p:extLst>
      <p:ext uri="{BB962C8B-B14F-4D97-AF65-F5344CB8AC3E}">
        <p14:creationId xmlns:p14="http://schemas.microsoft.com/office/powerpoint/2010/main" val="222341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The new list of dissatisfactions. Note the more specific</a:t>
            </a:r>
            <a:r>
              <a:rPr lang="en-US" baseline="0"/>
              <a:t> complaints about workflow and too much work in progress.</a:t>
            </a:r>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40</a:t>
            </a:fld>
            <a:endParaRPr lang="en-US" sz="1200" kern="1200">
              <a:latin typeface="Arial" charset="0"/>
              <a:ea typeface="+mn-ea"/>
              <a:cs typeface="+mn-cs"/>
            </a:endParaRPr>
          </a:p>
        </p:txBody>
      </p:sp>
    </p:spTree>
    <p:extLst>
      <p:ext uri="{BB962C8B-B14F-4D97-AF65-F5344CB8AC3E}">
        <p14:creationId xmlns:p14="http://schemas.microsoft.com/office/powerpoint/2010/main" val="3704320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0" indent="0" defTabSz="941923" eaLnBrk="0" fontAlgn="base" hangingPunct="0">
              <a:spcBef>
                <a:spcPct val="30000"/>
              </a:spcBef>
              <a:spcAft>
                <a:spcPct val="0"/>
              </a:spcAft>
              <a:buClrTx/>
              <a:buSzTx/>
              <a:buNone/>
              <a:defRPr/>
            </a:pPr>
            <a:r>
              <a:rPr lang="en-US"/>
              <a:t>A new system was proposed which expanded the current proto-Kanban system. Improvements were designed</a:t>
            </a:r>
            <a:r>
              <a:rPr lang="en-US" baseline="0"/>
              <a:t> to address the specific complaints.</a:t>
            </a:r>
            <a:endParaRPr lang="en-US"/>
          </a:p>
          <a:p>
            <a:r>
              <a:rPr lang="en-US"/>
              <a:t> </a:t>
            </a:r>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41</a:t>
            </a:fld>
            <a:endParaRPr lang="en-US" sz="1200" kern="1200">
              <a:latin typeface="Arial" charset="0"/>
              <a:ea typeface="+mn-ea"/>
              <a:cs typeface="+mn-cs"/>
            </a:endParaRPr>
          </a:p>
        </p:txBody>
      </p:sp>
    </p:spTree>
    <p:extLst>
      <p:ext uri="{BB962C8B-B14F-4D97-AF65-F5344CB8AC3E}">
        <p14:creationId xmlns:p14="http://schemas.microsoft.com/office/powerpoint/2010/main" val="294925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b="1"/>
              <a:t>Calendar iterations were dropped; Only feature-level work was planned; SLA was established</a:t>
            </a:r>
          </a:p>
          <a:p>
            <a:endParaRPr lang="en-US"/>
          </a:p>
          <a:p>
            <a:r>
              <a:rPr lang="en-US"/>
              <a:t>Hourly</a:t>
            </a:r>
            <a:r>
              <a:rPr lang="en-US" baseline="0"/>
              <a:t> task estimation was dropped in favor of t-shirt sizes (S,M,L)</a:t>
            </a:r>
          </a:p>
          <a:p>
            <a:r>
              <a:rPr lang="en-US" baseline="0"/>
              <a:t>A per-person WIP limit was added, limiting each developer to 3 stories at a time</a:t>
            </a:r>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42</a:t>
            </a:fld>
            <a:endParaRPr lang="en-US" sz="1200" kern="1200">
              <a:latin typeface="Arial" charset="0"/>
              <a:ea typeface="+mn-ea"/>
              <a:cs typeface="+mn-cs"/>
            </a:endParaRPr>
          </a:p>
        </p:txBody>
      </p:sp>
    </p:spTree>
    <p:extLst>
      <p:ext uri="{BB962C8B-B14F-4D97-AF65-F5344CB8AC3E}">
        <p14:creationId xmlns:p14="http://schemas.microsoft.com/office/powerpoint/2010/main" val="3287836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[detail on slide] The</a:t>
            </a:r>
            <a:r>
              <a:rPr lang="en-US" baseline="0"/>
              <a:t> input queue for the kanban board was the Top 10 List, shown here with Top 10 slots on left, 3 features in progress on right, 1 expedite in progress, and completed features.</a:t>
            </a:r>
          </a:p>
          <a:p>
            <a:endParaRPr lang="en-US" baseline="0"/>
          </a:p>
          <a:p>
            <a:pPr marL="0" indent="0" defTabSz="941923" eaLnBrk="0" fontAlgn="base" hangingPunct="0">
              <a:spcBef>
                <a:spcPct val="30000"/>
              </a:spcBef>
              <a:spcAft>
                <a:spcPct val="0"/>
              </a:spcAft>
              <a:buClrTx/>
              <a:buSzTx/>
              <a:buNone/>
              <a:defRPr/>
            </a:pPr>
            <a:r>
              <a:rPr lang="en-US" baseline="0"/>
              <a:t>Blue “Intangible” class of service features got a capacity allocation of 2 allowed on the Top 10. This was to satisfy the developers who usually created these features and were concerned that they would never be prioritized onto the Top 10.</a:t>
            </a:r>
          </a:p>
          <a:p>
            <a:pPr marL="0" indent="0" defTabSz="941923" eaLnBrk="0" fontAlgn="base" hangingPunct="0">
              <a:spcBef>
                <a:spcPct val="30000"/>
              </a:spcBef>
              <a:spcAft>
                <a:spcPct val="0"/>
              </a:spcAft>
              <a:buClrTx/>
              <a:buSzTx/>
              <a:buNone/>
              <a:defRPr/>
            </a:pPr>
            <a:endParaRPr lang="en-US" baseline="0"/>
          </a:p>
          <a:p>
            <a:pPr marL="0" indent="0" defTabSz="941923" eaLnBrk="0" fontAlgn="base" hangingPunct="0">
              <a:spcBef>
                <a:spcPct val="30000"/>
              </a:spcBef>
              <a:spcAft>
                <a:spcPct val="0"/>
              </a:spcAft>
              <a:buClrTx/>
              <a:buSzTx/>
              <a:buNone/>
              <a:defRPr/>
            </a:pPr>
            <a:r>
              <a:rPr lang="en-US" baseline="0"/>
              <a:t>Dots showed dependencies on a Design team.</a:t>
            </a:r>
          </a:p>
          <a:p>
            <a:pPr marL="0" indent="0" defTabSz="941923" eaLnBrk="0" fontAlgn="base" hangingPunct="0">
              <a:spcBef>
                <a:spcPct val="30000"/>
              </a:spcBef>
              <a:spcAft>
                <a:spcPct val="0"/>
              </a:spcAft>
              <a:buClrTx/>
              <a:buSzTx/>
              <a:buNone/>
              <a:defRPr/>
            </a:pPr>
            <a:endParaRPr lang="en-US" baseline="0"/>
          </a:p>
          <a:p>
            <a:pPr marL="0" indent="0" defTabSz="941923" eaLnBrk="0" fontAlgn="base" hangingPunct="0">
              <a:spcBef>
                <a:spcPct val="30000"/>
              </a:spcBef>
              <a:spcAft>
                <a:spcPct val="0"/>
              </a:spcAft>
              <a:buClrTx/>
              <a:buSzTx/>
              <a:buNone/>
              <a:defRPr/>
            </a:pPr>
            <a:r>
              <a:rPr lang="en-US" baseline="0"/>
              <a:t>SLA Clock Ticking shows how many days remaining to finish the in-progress feature.</a:t>
            </a:r>
          </a:p>
          <a:p>
            <a:pPr marL="0" indent="0" defTabSz="941923" eaLnBrk="0" fontAlgn="base" hangingPunct="0">
              <a:spcBef>
                <a:spcPct val="30000"/>
              </a:spcBef>
              <a:spcAft>
                <a:spcPct val="0"/>
              </a:spcAft>
              <a:buClrTx/>
              <a:buSzTx/>
              <a:buNone/>
              <a:defRPr/>
            </a:pPr>
            <a:endParaRPr lang="en-US" baseline="0"/>
          </a:p>
          <a:p>
            <a:pPr marL="0" indent="0" defTabSz="941923" eaLnBrk="0" fontAlgn="base" hangingPunct="0">
              <a:spcBef>
                <a:spcPct val="30000"/>
              </a:spcBef>
              <a:spcAft>
                <a:spcPct val="0"/>
              </a:spcAft>
              <a:buClrTx/>
              <a:buSzTx/>
              <a:buNone/>
              <a:defRPr/>
            </a:pPr>
            <a:r>
              <a:rPr lang="en-US" baseline="0"/>
              <a:t>Checkmark means a rough estimate confirmed that it could be finished in 21 days or less.</a:t>
            </a:r>
            <a:endParaRPr lang="en-US"/>
          </a:p>
          <a:p>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43</a:t>
            </a:fld>
            <a:endParaRPr lang="en-US" sz="1200" kern="1200">
              <a:latin typeface="Arial" charset="0"/>
              <a:ea typeface="+mn-ea"/>
              <a:cs typeface="+mn-cs"/>
            </a:endParaRPr>
          </a:p>
        </p:txBody>
      </p:sp>
    </p:spTree>
    <p:extLst>
      <p:ext uri="{BB962C8B-B14F-4D97-AF65-F5344CB8AC3E}">
        <p14:creationId xmlns:p14="http://schemas.microsoft.com/office/powerpoint/2010/main" val="19271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different background</a:t>
            </a:r>
          </a:p>
        </p:txBody>
      </p:sp>
    </p:spTree>
    <p:extLst>
      <p:ext uri="{BB962C8B-B14F-4D97-AF65-F5344CB8AC3E}">
        <p14:creationId xmlns:p14="http://schemas.microsoft.com/office/powerpoint/2010/main" val="457084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b="1"/>
              <a:t>The </a:t>
            </a:r>
            <a:r>
              <a:rPr lang="en-US" b="1" err="1"/>
              <a:t>kanban</a:t>
            </a:r>
            <a:r>
              <a:rPr lang="en-US" b="1"/>
              <a:t> system design</a:t>
            </a:r>
          </a:p>
          <a:p>
            <a:endParaRPr lang="en-US"/>
          </a:p>
          <a:p>
            <a:r>
              <a:rPr lang="en-US"/>
              <a:t>This is the new kanban board design. When a slot opened in any</a:t>
            </a:r>
            <a:r>
              <a:rPr lang="en-US" baseline="0"/>
              <a:t> of the 3 Feature lanes, a feature was pulled from the Top 10 input queue, then a planning meeting would be called in which the feature was decomposed into user stories. The SLA clock starts when the feature is pulled onto the board. Note workflow WIP limits as well as limits implied in the board design.</a:t>
            </a:r>
            <a:endParaRPr lang="en-US"/>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44</a:t>
            </a:fld>
            <a:endParaRPr lang="en-US" sz="1200" kern="1200">
              <a:latin typeface="Arial" charset="0"/>
              <a:ea typeface="+mn-ea"/>
              <a:cs typeface="+mn-cs"/>
            </a:endParaRPr>
          </a:p>
        </p:txBody>
      </p:sp>
    </p:spTree>
    <p:extLst>
      <p:ext uri="{BB962C8B-B14F-4D97-AF65-F5344CB8AC3E}">
        <p14:creationId xmlns:p14="http://schemas.microsoft.com/office/powerpoint/2010/main" val="193185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This is a photograph of the actual kanban board. Note some elements such</a:t>
            </a:r>
            <a:r>
              <a:rPr lang="en-US" baseline="0"/>
              <a:t> as WIP limits and colors were updated over time.</a:t>
            </a:r>
            <a:endParaRPr lang="en-US"/>
          </a:p>
        </p:txBody>
      </p:sp>
      <p:sp>
        <p:nvSpPr>
          <p:cNvPr id="4" name="Slide Number Placeholder 3"/>
          <p:cNvSpPr>
            <a:spLocks noGrp="1"/>
          </p:cNvSpPr>
          <p:nvPr>
            <p:ph type="sldNum" sz="quarter" idx="10"/>
          </p:nvPr>
        </p:nvSpPr>
        <p:spPr/>
        <p:txBody>
          <a:bodyPr lIns="94192" tIns="47096" rIns="94192" bIns="47096"/>
          <a:lstStyle/>
          <a:p>
            <a:pPr>
              <a:defRPr/>
            </a:pPr>
            <a:fld id="{8B953E72-4EE6-499B-9125-A3E491C481D8}" type="slidenum">
              <a:rPr lang="en-US" smtClean="0"/>
              <a:pPr>
                <a:defRPr/>
              </a:pPr>
              <a:t>45</a:t>
            </a:fld>
            <a:endParaRPr lang="en-US"/>
          </a:p>
        </p:txBody>
      </p:sp>
    </p:spTree>
    <p:extLst>
      <p:ext uri="{BB962C8B-B14F-4D97-AF65-F5344CB8AC3E}">
        <p14:creationId xmlns:p14="http://schemas.microsoft.com/office/powerpoint/2010/main" val="336205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Note elements to address previous complaints. </a:t>
            </a:r>
          </a:p>
          <a:p>
            <a:endParaRPr lang="en-US"/>
          </a:p>
          <a:p>
            <a:r>
              <a:rPr lang="en-US"/>
              <a:t>The expedit</a:t>
            </a:r>
            <a:r>
              <a:rPr lang="en-US" baseline="0"/>
              <a:t>e is now orange instead of white. The team decided to keep it orange to remember that a fixed date feature had to be expedited and learn from this.</a:t>
            </a:r>
            <a:endParaRPr lang="en-US"/>
          </a:p>
        </p:txBody>
      </p:sp>
      <p:sp>
        <p:nvSpPr>
          <p:cNvPr id="4" name="Slide Number Placeholder 3"/>
          <p:cNvSpPr>
            <a:spLocks noGrp="1"/>
          </p:cNvSpPr>
          <p:nvPr>
            <p:ph type="sldNum" sz="quarter" idx="10"/>
          </p:nvPr>
        </p:nvSpPr>
        <p:spPr/>
        <p:txBody>
          <a:bodyPr lIns="94192" tIns="47096" rIns="94192" bIns="47096"/>
          <a:lstStyle/>
          <a:p>
            <a:pPr>
              <a:defRPr/>
            </a:pPr>
            <a:fld id="{8B953E72-4EE6-499B-9125-A3E491C481D8}" type="slidenum">
              <a:rPr lang="en-US" smtClean="0"/>
              <a:pPr>
                <a:defRPr/>
              </a:pPr>
              <a:t>46</a:t>
            </a:fld>
            <a:endParaRPr lang="en-US"/>
          </a:p>
        </p:txBody>
      </p:sp>
    </p:spTree>
    <p:extLst>
      <p:ext uri="{BB962C8B-B14F-4D97-AF65-F5344CB8AC3E}">
        <p14:creationId xmlns:p14="http://schemas.microsoft.com/office/powerpoint/2010/main" val="75815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Good afternoon. This is an experience report about Kanban at Vanguard. I’m Dave Hughes, the Senior Lean-Agile Enterprise Coach at Vanguard’s main campus located in Malvern, Pennsylvania.</a:t>
            </a:r>
          </a:p>
        </p:txBody>
      </p:sp>
      <p:sp>
        <p:nvSpPr>
          <p:cNvPr id="4" name="Slide Number Placeholder 3"/>
          <p:cNvSpPr>
            <a:spLocks noGrp="1"/>
          </p:cNvSpPr>
          <p:nvPr>
            <p:ph type="sldNum" sz="quarter" idx="5"/>
          </p:nvPr>
        </p:nvSpPr>
        <p:spPr/>
        <p:txBody>
          <a:bodyPr lIns="94192" tIns="47096" rIns="94192" bIns="47096"/>
          <a:lstStyle/>
          <a:p>
            <a:pPr>
              <a:defRPr/>
            </a:pPr>
            <a:fld id="{78B6F77A-EB1B-41F4-ABB1-A60771D0F56E}" type="slidenum">
              <a:rPr lang="en-US" smtClean="0"/>
              <a:pPr>
                <a:defRPr/>
              </a:pPr>
              <a:t>47</a:t>
            </a:fld>
            <a:endParaRPr lang="en-US"/>
          </a:p>
        </p:txBody>
      </p:sp>
      <p:sp>
        <p:nvSpPr>
          <p:cNvPr id="5" name="Footer Placeholder 4">
            <a:extLst>
              <a:ext uri="{FF2B5EF4-FFF2-40B4-BE49-F238E27FC236}">
                <a16:creationId xmlns:a16="http://schemas.microsoft.com/office/drawing/2014/main" id="{61299C0C-F03F-4A15-AFB4-99C175A4CE70}"/>
              </a:ext>
            </a:extLst>
          </p:cNvPr>
          <p:cNvSpPr>
            <a:spLocks noGrp="1"/>
          </p:cNvSpPr>
          <p:nvPr>
            <p:ph type="ftr" sz="quarter" idx="4"/>
          </p:nvPr>
        </p:nvSpPr>
        <p:spPr/>
        <p:txBody>
          <a:bodyPr lIns="94192" tIns="47096" rIns="94192" bIns="47096"/>
          <a:lstStyle/>
          <a:p>
            <a:pPr>
              <a:defRPr/>
            </a:pPr>
            <a:r>
              <a:rPr lang="en-US"/>
              <a:t>David Hughes, KCP - Senior Lean-Agile Enterprise Coach, Vanguard HQ</a:t>
            </a:r>
          </a:p>
        </p:txBody>
      </p:sp>
      <p:sp>
        <p:nvSpPr>
          <p:cNvPr id="6" name="Header Placeholder 5">
            <a:extLst>
              <a:ext uri="{FF2B5EF4-FFF2-40B4-BE49-F238E27FC236}">
                <a16:creationId xmlns:a16="http://schemas.microsoft.com/office/drawing/2014/main" id="{58095C3D-5FE5-4384-BDBD-21F5FF569C95}"/>
              </a:ext>
            </a:extLst>
          </p:cNvPr>
          <p:cNvSpPr>
            <a:spLocks noGrp="1"/>
          </p:cNvSpPr>
          <p:nvPr>
            <p:ph type="hdr" sz="quarter"/>
          </p:nvPr>
        </p:nvSpPr>
        <p:spPr/>
        <p:txBody>
          <a:bodyPr lIns="94192" tIns="47096" rIns="94192" bIns="47096"/>
          <a:lstStyle/>
          <a:p>
            <a:pPr>
              <a:defRPr/>
            </a:pPr>
            <a:r>
              <a:rPr lang="en-US"/>
              <a:t>Kanban @ Vanguard: An Experience Report</a:t>
            </a:r>
          </a:p>
        </p:txBody>
      </p:sp>
    </p:spTree>
    <p:extLst>
      <p:ext uri="{BB962C8B-B14F-4D97-AF65-F5344CB8AC3E}">
        <p14:creationId xmlns:p14="http://schemas.microsoft.com/office/powerpoint/2010/main" val="382478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Average delivery lead time was high due to:</a:t>
            </a:r>
          </a:p>
          <a:p>
            <a:r>
              <a:rPr lang="en-US"/>
              <a:t>Uneven flow = mura.</a:t>
            </a:r>
          </a:p>
          <a:p>
            <a:r>
              <a:rPr lang="en-US"/>
              <a:t>Over-burdening = muri.</a:t>
            </a:r>
          </a:p>
          <a:p>
            <a:r>
              <a:rPr lang="en-US"/>
              <a:t>Technical debt, rework, backward flow = muda.</a:t>
            </a:r>
          </a:p>
          <a:p>
            <a:endParaRPr lang="en-US"/>
          </a:p>
          <a:p>
            <a:r>
              <a:rPr lang="en-US" b="1"/>
              <a:t>[Click]</a:t>
            </a:r>
            <a:r>
              <a:rPr lang="en-US"/>
              <a:t> This team flew into a Scrum stall condition.</a:t>
            </a:r>
          </a:p>
          <a:p>
            <a:endParaRPr lang="en-US"/>
          </a:p>
        </p:txBody>
      </p:sp>
      <p:sp>
        <p:nvSpPr>
          <p:cNvPr id="4" name="Slide Number Placeholder 3"/>
          <p:cNvSpPr>
            <a:spLocks noGrp="1"/>
          </p:cNvSpPr>
          <p:nvPr>
            <p:ph type="sldNum" sz="quarter" idx="5"/>
          </p:nvPr>
        </p:nvSpPr>
        <p:spPr/>
        <p:txBody>
          <a:bodyPr lIns="94192" tIns="47096" rIns="94192" bIns="47096"/>
          <a:lstStyle/>
          <a:p>
            <a:pPr>
              <a:defRPr/>
            </a:pPr>
            <a:fld id="{78B6F77A-EB1B-41F4-ABB1-A60771D0F56E}" type="slidenum">
              <a:rPr lang="en-US" smtClean="0"/>
              <a:pPr>
                <a:defRPr/>
              </a:pPr>
              <a:t>48</a:t>
            </a:fld>
            <a:endParaRPr lang="en-US"/>
          </a:p>
        </p:txBody>
      </p:sp>
      <p:sp>
        <p:nvSpPr>
          <p:cNvPr id="5" name="Footer Placeholder 4">
            <a:extLst>
              <a:ext uri="{FF2B5EF4-FFF2-40B4-BE49-F238E27FC236}">
                <a16:creationId xmlns:a16="http://schemas.microsoft.com/office/drawing/2014/main" id="{095F2F69-AC28-4C30-8268-41C8D162FA23}"/>
              </a:ext>
            </a:extLst>
          </p:cNvPr>
          <p:cNvSpPr>
            <a:spLocks noGrp="1"/>
          </p:cNvSpPr>
          <p:nvPr>
            <p:ph type="ftr" sz="quarter" idx="4"/>
          </p:nvPr>
        </p:nvSpPr>
        <p:spPr/>
        <p:txBody>
          <a:bodyPr lIns="94192" tIns="47096" rIns="94192" bIns="47096"/>
          <a:lstStyle/>
          <a:p>
            <a:pPr>
              <a:defRPr/>
            </a:pPr>
            <a:r>
              <a:rPr lang="en-US"/>
              <a:t>David Hughes, KCP - Senior Lean-Agile Enterprise Coach, Vanguard HQ</a:t>
            </a:r>
          </a:p>
        </p:txBody>
      </p:sp>
      <p:sp>
        <p:nvSpPr>
          <p:cNvPr id="6" name="Header Placeholder 5">
            <a:extLst>
              <a:ext uri="{FF2B5EF4-FFF2-40B4-BE49-F238E27FC236}">
                <a16:creationId xmlns:a16="http://schemas.microsoft.com/office/drawing/2014/main" id="{C1242ADD-49BE-4D99-B292-1D19625E3A0B}"/>
              </a:ext>
            </a:extLst>
          </p:cNvPr>
          <p:cNvSpPr>
            <a:spLocks noGrp="1"/>
          </p:cNvSpPr>
          <p:nvPr>
            <p:ph type="hdr" sz="quarter"/>
          </p:nvPr>
        </p:nvSpPr>
        <p:spPr/>
        <p:txBody>
          <a:bodyPr lIns="94192" tIns="47096" rIns="94192" bIns="47096"/>
          <a:lstStyle/>
          <a:p>
            <a:pPr>
              <a:defRPr/>
            </a:pPr>
            <a:r>
              <a:rPr lang="en-US"/>
              <a:t>Kanban @ Vanguard: An Experience Report</a:t>
            </a:r>
          </a:p>
        </p:txBody>
      </p:sp>
    </p:spTree>
    <p:extLst>
      <p:ext uri="{BB962C8B-B14F-4D97-AF65-F5344CB8AC3E}">
        <p14:creationId xmlns:p14="http://schemas.microsoft.com/office/powerpoint/2010/main" val="27226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Oct 2: 7.5d,</a:t>
            </a:r>
            <a:r>
              <a:rPr lang="en-US" baseline="0"/>
              <a:t> 9.3d</a:t>
            </a:r>
          </a:p>
          <a:p>
            <a:r>
              <a:rPr lang="en-US" baseline="0"/>
              <a:t>Sep 25: 10.0d, 8.2d</a:t>
            </a:r>
          </a:p>
          <a:p>
            <a:r>
              <a:rPr lang="en-US" baseline="0"/>
              <a:t>Sep 11: 27.4d, 38.8d</a:t>
            </a:r>
          </a:p>
          <a:p>
            <a:r>
              <a:rPr lang="en-US" baseline="0"/>
              <a:t>Aug 29: 35.9d, 38.8d</a:t>
            </a:r>
          </a:p>
          <a:p>
            <a:r>
              <a:rPr lang="en-US" baseline="0"/>
              <a:t>Jun 31: 38d to 57d (old measures)</a:t>
            </a:r>
          </a:p>
          <a:p>
            <a:endParaRPr lang="en-US" baseline="0"/>
          </a:p>
          <a:p>
            <a:r>
              <a:rPr lang="en-US" baseline="0"/>
              <a:t>System lead time improved 78% in approximately 90 days! Note the eradication of upper control limit violations. Standard deviation still too high a percentage of sample mean in relative terms. In absolute terms, however, Team P became much more predictable with a bias toward “better than expected.” Team P could commit to service levels.</a:t>
            </a:r>
          </a:p>
          <a:p>
            <a:endParaRPr lang="en-US" baseline="0"/>
          </a:p>
          <a:p>
            <a:r>
              <a:rPr lang="en-US" baseline="0"/>
              <a:t>All system variables were kept constant, except improvements in workflow modeling with an end-to-end WiP limit, and classes of service with new, explicit pull policies and upstream work filters driving better decision making.</a:t>
            </a:r>
          </a:p>
          <a:p>
            <a:endParaRPr lang="en-US" baseline="0"/>
          </a:p>
          <a:p>
            <a:endParaRPr lang="en-US"/>
          </a:p>
        </p:txBody>
      </p:sp>
      <p:sp>
        <p:nvSpPr>
          <p:cNvPr id="4" name="Slide Number Placeholder 3"/>
          <p:cNvSpPr>
            <a:spLocks noGrp="1"/>
          </p:cNvSpPr>
          <p:nvPr>
            <p:ph type="sldNum" sz="quarter" idx="10"/>
          </p:nvPr>
        </p:nvSpPr>
        <p:spPr/>
        <p:txBody>
          <a:bodyPr lIns="94192" tIns="47096" rIns="94192" bIns="47096"/>
          <a:lstStyle/>
          <a:p>
            <a:pPr>
              <a:defRPr/>
            </a:pPr>
            <a:fld id="{78B6F77A-EB1B-41F4-ABB1-A60771D0F56E}" type="slidenum">
              <a:rPr lang="en-US" smtClean="0"/>
              <a:pPr>
                <a:defRPr/>
              </a:pPr>
              <a:t>49</a:t>
            </a:fld>
            <a:endParaRPr lang="en-US"/>
          </a:p>
        </p:txBody>
      </p:sp>
      <p:sp>
        <p:nvSpPr>
          <p:cNvPr id="5" name="Footer Placeholder 4">
            <a:extLst>
              <a:ext uri="{FF2B5EF4-FFF2-40B4-BE49-F238E27FC236}">
                <a16:creationId xmlns:a16="http://schemas.microsoft.com/office/drawing/2014/main" id="{15CA7D91-23BC-445F-A7AB-398851CAB96C}"/>
              </a:ext>
            </a:extLst>
          </p:cNvPr>
          <p:cNvSpPr>
            <a:spLocks noGrp="1"/>
          </p:cNvSpPr>
          <p:nvPr>
            <p:ph type="ftr" sz="quarter" idx="4"/>
          </p:nvPr>
        </p:nvSpPr>
        <p:spPr/>
        <p:txBody>
          <a:bodyPr lIns="94192" tIns="47096" rIns="94192" bIns="47096"/>
          <a:lstStyle/>
          <a:p>
            <a:pPr>
              <a:defRPr/>
            </a:pPr>
            <a:r>
              <a:rPr lang="en-US"/>
              <a:t>David Hughes, KCP - Senior Lean-Agile Enterprise Coach, Vanguard HQ</a:t>
            </a:r>
          </a:p>
        </p:txBody>
      </p:sp>
      <p:sp>
        <p:nvSpPr>
          <p:cNvPr id="6" name="Header Placeholder 5">
            <a:extLst>
              <a:ext uri="{FF2B5EF4-FFF2-40B4-BE49-F238E27FC236}">
                <a16:creationId xmlns:a16="http://schemas.microsoft.com/office/drawing/2014/main" id="{1C46C315-C491-4D45-8494-78D28E242C2A}"/>
              </a:ext>
            </a:extLst>
          </p:cNvPr>
          <p:cNvSpPr>
            <a:spLocks noGrp="1"/>
          </p:cNvSpPr>
          <p:nvPr>
            <p:ph type="hdr" sz="quarter"/>
          </p:nvPr>
        </p:nvSpPr>
        <p:spPr/>
        <p:txBody>
          <a:bodyPr lIns="94192" tIns="47096" rIns="94192" bIns="47096"/>
          <a:lstStyle/>
          <a:p>
            <a:pPr>
              <a:defRPr/>
            </a:pPr>
            <a:r>
              <a:rPr lang="en-US"/>
              <a:t>Kanban @ Vanguard: An Experience Report</a:t>
            </a:r>
          </a:p>
        </p:txBody>
      </p:sp>
    </p:spTree>
    <p:extLst>
      <p:ext uri="{BB962C8B-B14F-4D97-AF65-F5344CB8AC3E}">
        <p14:creationId xmlns:p14="http://schemas.microsoft.com/office/powerpoint/2010/main" val="3392593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The power of an end-to-end physical board with policies for workflow states, classes of service, and upstream filtering has been enormous and positive. This picture shows the initial attempt at a physical board correlated to a JIRA virtual board.</a:t>
            </a:r>
          </a:p>
        </p:txBody>
      </p:sp>
      <p:sp>
        <p:nvSpPr>
          <p:cNvPr id="4" name="Slide Number Placeholder 3"/>
          <p:cNvSpPr>
            <a:spLocks noGrp="1"/>
          </p:cNvSpPr>
          <p:nvPr>
            <p:ph type="sldNum" sz="quarter" idx="5"/>
          </p:nvPr>
        </p:nvSpPr>
        <p:spPr/>
        <p:txBody>
          <a:bodyPr lIns="94192" tIns="47096" rIns="94192" bIns="47096"/>
          <a:lstStyle/>
          <a:p>
            <a:pPr>
              <a:defRPr/>
            </a:pPr>
            <a:fld id="{78B6F77A-EB1B-41F4-ABB1-A60771D0F56E}" type="slidenum">
              <a:rPr lang="en-US" smtClean="0"/>
              <a:pPr>
                <a:defRPr/>
              </a:pPr>
              <a:t>50</a:t>
            </a:fld>
            <a:endParaRPr lang="en-US"/>
          </a:p>
        </p:txBody>
      </p:sp>
      <p:sp>
        <p:nvSpPr>
          <p:cNvPr id="5" name="Footer Placeholder 4">
            <a:extLst>
              <a:ext uri="{FF2B5EF4-FFF2-40B4-BE49-F238E27FC236}">
                <a16:creationId xmlns:a16="http://schemas.microsoft.com/office/drawing/2014/main" id="{55D22365-538F-4BCE-ADB1-F4ABF8AFB1F9}"/>
              </a:ext>
            </a:extLst>
          </p:cNvPr>
          <p:cNvSpPr>
            <a:spLocks noGrp="1"/>
          </p:cNvSpPr>
          <p:nvPr>
            <p:ph type="ftr" sz="quarter" idx="4"/>
          </p:nvPr>
        </p:nvSpPr>
        <p:spPr/>
        <p:txBody>
          <a:bodyPr lIns="94192" tIns="47096" rIns="94192" bIns="47096"/>
          <a:lstStyle/>
          <a:p>
            <a:pPr>
              <a:defRPr/>
            </a:pPr>
            <a:r>
              <a:rPr lang="en-US"/>
              <a:t>David Hughes, KCP - Senior Lean-Agile Enterprise Coach, Vanguard HQ</a:t>
            </a:r>
          </a:p>
        </p:txBody>
      </p:sp>
      <p:sp>
        <p:nvSpPr>
          <p:cNvPr id="6" name="Header Placeholder 5">
            <a:extLst>
              <a:ext uri="{FF2B5EF4-FFF2-40B4-BE49-F238E27FC236}">
                <a16:creationId xmlns:a16="http://schemas.microsoft.com/office/drawing/2014/main" id="{DD1EFD7F-4C35-4F12-BE72-BBA0F6313A87}"/>
              </a:ext>
            </a:extLst>
          </p:cNvPr>
          <p:cNvSpPr>
            <a:spLocks noGrp="1"/>
          </p:cNvSpPr>
          <p:nvPr>
            <p:ph type="hdr" sz="quarter"/>
          </p:nvPr>
        </p:nvSpPr>
        <p:spPr/>
        <p:txBody>
          <a:bodyPr lIns="94192" tIns="47096" rIns="94192" bIns="47096"/>
          <a:lstStyle/>
          <a:p>
            <a:pPr>
              <a:defRPr/>
            </a:pPr>
            <a:r>
              <a:rPr lang="en-US"/>
              <a:t>Kanban @ Vanguard: An Experience Report</a:t>
            </a:r>
          </a:p>
        </p:txBody>
      </p:sp>
    </p:spTree>
    <p:extLst>
      <p:ext uri="{BB962C8B-B14F-4D97-AF65-F5344CB8AC3E}">
        <p14:creationId xmlns:p14="http://schemas.microsoft.com/office/powerpoint/2010/main" val="3799385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Vanguard has proved that s</a:t>
            </a:r>
            <a:r>
              <a:rPr lang="en-US" baseline="0"/>
              <a:t>catter plots do not always improve in lockstep with cumulative flow diagrams. In this case, system lead time improvement  lagged about a month. </a:t>
            </a:r>
          </a:p>
          <a:p>
            <a:endParaRPr lang="en-US" baseline="0"/>
          </a:p>
          <a:p>
            <a:pPr marL="0" indent="0" defTabSz="1048217" eaLnBrk="0" fontAlgn="base" hangingPunct="0">
              <a:spcBef>
                <a:spcPct val="30000"/>
              </a:spcBef>
              <a:spcAft>
                <a:spcPct val="0"/>
              </a:spcAft>
              <a:buClrTx/>
              <a:buSzTx/>
              <a:buNone/>
              <a:defRPr/>
            </a:pPr>
            <a:r>
              <a:rPr lang="en-US"/>
              <a:t>System lead time dropped from an average of 65 days to 15 days, a 77% improvement! Note that upper control limit violations have been reduced to nearly zero. Team Q repeated Team P’s experimental results to within one percentage point for system lead time improvement and with nearly the same reduction of upper limit lead time violations to near zero.</a:t>
            </a:r>
          </a:p>
          <a:p>
            <a:pPr marL="0" indent="0" defTabSz="1048217" eaLnBrk="0" fontAlgn="base" hangingPunct="0">
              <a:spcBef>
                <a:spcPct val="30000"/>
              </a:spcBef>
              <a:spcAft>
                <a:spcPct val="0"/>
              </a:spcAft>
              <a:buClrTx/>
              <a:buSzTx/>
              <a:buNone/>
              <a:defRPr/>
            </a:pPr>
            <a:endParaRPr lang="en-US"/>
          </a:p>
        </p:txBody>
      </p:sp>
      <p:sp>
        <p:nvSpPr>
          <p:cNvPr id="4" name="Slide Number Placeholder 3"/>
          <p:cNvSpPr>
            <a:spLocks noGrp="1"/>
          </p:cNvSpPr>
          <p:nvPr>
            <p:ph type="sldNum" sz="quarter" idx="10"/>
          </p:nvPr>
        </p:nvSpPr>
        <p:spPr/>
        <p:txBody>
          <a:bodyPr lIns="94192" tIns="47096" rIns="94192" bIns="47096"/>
          <a:lstStyle/>
          <a:p>
            <a:pPr>
              <a:defRPr/>
            </a:pPr>
            <a:fld id="{78B6F77A-EB1B-41F4-ABB1-A60771D0F56E}" type="slidenum">
              <a:rPr lang="en-US" smtClean="0"/>
              <a:pPr>
                <a:defRPr/>
              </a:pPr>
              <a:t>51</a:t>
            </a:fld>
            <a:endParaRPr lang="en-US"/>
          </a:p>
        </p:txBody>
      </p:sp>
      <p:sp>
        <p:nvSpPr>
          <p:cNvPr id="5" name="Footer Placeholder 4">
            <a:extLst>
              <a:ext uri="{FF2B5EF4-FFF2-40B4-BE49-F238E27FC236}">
                <a16:creationId xmlns:a16="http://schemas.microsoft.com/office/drawing/2014/main" id="{67B1CA20-5A33-4421-903B-A4744052E2AE}"/>
              </a:ext>
            </a:extLst>
          </p:cNvPr>
          <p:cNvSpPr>
            <a:spLocks noGrp="1"/>
          </p:cNvSpPr>
          <p:nvPr>
            <p:ph type="ftr" sz="quarter" idx="4"/>
          </p:nvPr>
        </p:nvSpPr>
        <p:spPr/>
        <p:txBody>
          <a:bodyPr lIns="94192" tIns="47096" rIns="94192" bIns="47096"/>
          <a:lstStyle/>
          <a:p>
            <a:pPr>
              <a:defRPr/>
            </a:pPr>
            <a:r>
              <a:rPr lang="en-US"/>
              <a:t>David Hughes, KCP - Senior Lean-Agile Enterprise Coach, Vanguard HQ</a:t>
            </a:r>
          </a:p>
        </p:txBody>
      </p:sp>
      <p:sp>
        <p:nvSpPr>
          <p:cNvPr id="6" name="Header Placeholder 5">
            <a:extLst>
              <a:ext uri="{FF2B5EF4-FFF2-40B4-BE49-F238E27FC236}">
                <a16:creationId xmlns:a16="http://schemas.microsoft.com/office/drawing/2014/main" id="{87C1D091-7E75-4EB4-A88C-99D81B29A4E5}"/>
              </a:ext>
            </a:extLst>
          </p:cNvPr>
          <p:cNvSpPr>
            <a:spLocks noGrp="1"/>
          </p:cNvSpPr>
          <p:nvPr>
            <p:ph type="hdr" sz="quarter"/>
          </p:nvPr>
        </p:nvSpPr>
        <p:spPr/>
        <p:txBody>
          <a:bodyPr lIns="94192" tIns="47096" rIns="94192" bIns="47096"/>
          <a:lstStyle/>
          <a:p>
            <a:pPr>
              <a:defRPr/>
            </a:pPr>
            <a:r>
              <a:rPr lang="en-US"/>
              <a:t>Kanban @ Vanguard: An Experience Report</a:t>
            </a:r>
          </a:p>
        </p:txBody>
      </p:sp>
    </p:spTree>
    <p:extLst>
      <p:ext uri="{BB962C8B-B14F-4D97-AF65-F5344CB8AC3E}">
        <p14:creationId xmlns:p14="http://schemas.microsoft.com/office/powerpoint/2010/main" val="2969645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Team Q’s flow improvement was spectacular after they hit </a:t>
            </a:r>
            <a:r>
              <a:rPr lang="en-US" b="1"/>
              <a:t>[</a:t>
            </a:r>
            <a:r>
              <a:rPr lang="en-US" sz="1300" b="1" kern="1200">
                <a:solidFill>
                  <a:schemeClr val="tx1"/>
                </a:solidFill>
                <a:latin typeface="+mn-lt"/>
                <a:ea typeface="+mn-ea"/>
                <a:cs typeface="+mn-cs"/>
              </a:rPr>
              <a:t>click]</a:t>
            </a:r>
            <a:r>
              <a:rPr lang="en-US" sz="1300" kern="1200">
                <a:solidFill>
                  <a:schemeClr val="tx1"/>
                </a:solidFill>
                <a:latin typeface="+mn-lt"/>
                <a:ea typeface="+mn-ea"/>
                <a:cs typeface="+mn-cs"/>
              </a:rPr>
              <a:t> </a:t>
            </a:r>
            <a:r>
              <a:rPr lang="en-US"/>
              <a:t>an in</a:t>
            </a:r>
            <a:r>
              <a:rPr lang="en-US" baseline="0"/>
              <a:t>flection point in Jan 2019. We concluded that:</a:t>
            </a:r>
          </a:p>
          <a:p>
            <a:endParaRPr lang="en-US" baseline="0"/>
          </a:p>
          <a:p>
            <a:pPr marL="294351" indent="-294351">
              <a:buFont typeface="Arial" panose="020B0604020202020204" pitchFamily="34" charset="0"/>
              <a:buChar char="•"/>
            </a:pPr>
            <a:r>
              <a:rPr lang="en-US" baseline="0"/>
              <a:t>merging multiple separate boards into one large board promoted simplicity and effectiveness, and enabled …</a:t>
            </a:r>
          </a:p>
          <a:p>
            <a:pPr marL="294351" indent="-294351">
              <a:buFont typeface="Arial" panose="020B0604020202020204" pitchFamily="34" charset="0"/>
              <a:buChar char="•"/>
            </a:pPr>
            <a:r>
              <a:rPr lang="en-US" baseline="0"/>
              <a:t>a robust focus on upstream work classification and filtering, which …</a:t>
            </a:r>
          </a:p>
          <a:p>
            <a:pPr marL="294351" indent="-294351">
              <a:buFont typeface="Arial" panose="020B0604020202020204" pitchFamily="34" charset="0"/>
              <a:buChar char="•"/>
            </a:pPr>
            <a:r>
              <a:rPr lang="en-US" baseline="0"/>
              <a:t>motivated the team to focus on WiP limits. Simultaneously, …</a:t>
            </a:r>
          </a:p>
          <a:p>
            <a:pPr marL="294351" indent="-294351">
              <a:buFont typeface="Arial" panose="020B0604020202020204" pitchFamily="34" charset="0"/>
              <a:buChar char="•"/>
            </a:pPr>
            <a:r>
              <a:rPr lang="en-US" baseline="0"/>
              <a:t>a set of service classes renewed the focus on the customer, vendors, and production release frequency.</a:t>
            </a:r>
          </a:p>
          <a:p>
            <a:endParaRPr lang="en-US" baseline="0"/>
          </a:p>
          <a:p>
            <a:r>
              <a:rPr lang="en-US" sz="1300" kern="1200">
                <a:solidFill>
                  <a:schemeClr val="tx1"/>
                </a:solidFill>
                <a:latin typeface="+mn-lt"/>
                <a:ea typeface="+mn-ea"/>
                <a:cs typeface="+mn-cs"/>
              </a:rPr>
              <a:t>In retrospect, we discovered that team Q’s inflection point </a:t>
            </a:r>
            <a:r>
              <a:rPr lang="en-US" sz="1300" b="1" kern="1200">
                <a:solidFill>
                  <a:schemeClr val="tx1"/>
                </a:solidFill>
                <a:latin typeface="+mn-lt"/>
                <a:ea typeface="+mn-ea"/>
                <a:cs typeface="+mn-cs"/>
              </a:rPr>
              <a:t>[Click]</a:t>
            </a:r>
            <a:r>
              <a:rPr lang="en-US" sz="1300" kern="1200">
                <a:solidFill>
                  <a:schemeClr val="tx1"/>
                </a:solidFill>
                <a:latin typeface="+mn-lt"/>
                <a:ea typeface="+mn-ea"/>
                <a:cs typeface="+mn-cs"/>
              </a:rPr>
              <a:t> occurred when they achieved maturity level 3. You really never know when this will happen but, if the right environment is nurtured and the right behaviors are cultivated, it happens. Vanguard’s six critical success factors were used </a:t>
            </a:r>
            <a:r>
              <a:rPr lang="en-US" sz="1300" u="sng" kern="1200">
                <a:solidFill>
                  <a:schemeClr val="tx1"/>
                </a:solidFill>
                <a:latin typeface="+mn-lt"/>
                <a:ea typeface="+mn-ea"/>
                <a:cs typeface="+mn-cs"/>
              </a:rPr>
              <a:t>all together</a:t>
            </a:r>
            <a:r>
              <a:rPr lang="en-US" sz="1300" kern="1200">
                <a:solidFill>
                  <a:schemeClr val="tx1"/>
                </a:solidFill>
                <a:latin typeface="+mn-lt"/>
                <a:ea typeface="+mn-ea"/>
                <a:cs typeface="+mn-cs"/>
              </a:rPr>
              <a:t> and it took about 90 days to observe the effects. You are looking at an average delivery rate increase of 325% and this really got the attention of management. As a matter of fact, this is being written up in a company newsletter as an example of success!</a:t>
            </a:r>
            <a:endParaRPr lang="en-US"/>
          </a:p>
        </p:txBody>
      </p:sp>
      <p:sp>
        <p:nvSpPr>
          <p:cNvPr id="4" name="Slide Number Placeholder 3"/>
          <p:cNvSpPr>
            <a:spLocks noGrp="1"/>
          </p:cNvSpPr>
          <p:nvPr>
            <p:ph type="sldNum" sz="quarter" idx="10"/>
          </p:nvPr>
        </p:nvSpPr>
        <p:spPr/>
        <p:txBody>
          <a:bodyPr lIns="94192" tIns="47096" rIns="94192" bIns="47096"/>
          <a:lstStyle/>
          <a:p>
            <a:pPr>
              <a:defRPr/>
            </a:pPr>
            <a:fld id="{78B6F77A-EB1B-41F4-ABB1-A60771D0F56E}" type="slidenum">
              <a:rPr lang="en-US" smtClean="0"/>
              <a:pPr>
                <a:defRPr/>
              </a:pPr>
              <a:t>52</a:t>
            </a:fld>
            <a:endParaRPr lang="en-US"/>
          </a:p>
        </p:txBody>
      </p:sp>
      <p:sp>
        <p:nvSpPr>
          <p:cNvPr id="5" name="Footer Placeholder 4">
            <a:extLst>
              <a:ext uri="{FF2B5EF4-FFF2-40B4-BE49-F238E27FC236}">
                <a16:creationId xmlns:a16="http://schemas.microsoft.com/office/drawing/2014/main" id="{FCE8C079-87DC-4A97-BA12-7948C6802544}"/>
              </a:ext>
            </a:extLst>
          </p:cNvPr>
          <p:cNvSpPr>
            <a:spLocks noGrp="1"/>
          </p:cNvSpPr>
          <p:nvPr>
            <p:ph type="ftr" sz="quarter" idx="4"/>
          </p:nvPr>
        </p:nvSpPr>
        <p:spPr/>
        <p:txBody>
          <a:bodyPr lIns="94192" tIns="47096" rIns="94192" bIns="47096"/>
          <a:lstStyle/>
          <a:p>
            <a:pPr>
              <a:defRPr/>
            </a:pPr>
            <a:r>
              <a:rPr lang="en-US"/>
              <a:t>David Hughes, KCP - Senior Lean-Agile Enterprise Coach, Vanguard HQ</a:t>
            </a:r>
          </a:p>
        </p:txBody>
      </p:sp>
      <p:sp>
        <p:nvSpPr>
          <p:cNvPr id="6" name="Header Placeholder 5">
            <a:extLst>
              <a:ext uri="{FF2B5EF4-FFF2-40B4-BE49-F238E27FC236}">
                <a16:creationId xmlns:a16="http://schemas.microsoft.com/office/drawing/2014/main" id="{119CC0DB-006C-402E-90B4-D6AAA8A24EBC}"/>
              </a:ext>
            </a:extLst>
          </p:cNvPr>
          <p:cNvSpPr>
            <a:spLocks noGrp="1"/>
          </p:cNvSpPr>
          <p:nvPr>
            <p:ph type="hdr" sz="quarter"/>
          </p:nvPr>
        </p:nvSpPr>
        <p:spPr/>
        <p:txBody>
          <a:bodyPr lIns="94192" tIns="47096" rIns="94192" bIns="47096"/>
          <a:lstStyle/>
          <a:p>
            <a:pPr>
              <a:defRPr/>
            </a:pPr>
            <a:r>
              <a:rPr lang="en-US"/>
              <a:t>Kanban @ Vanguard: An Experience Report</a:t>
            </a:r>
          </a:p>
        </p:txBody>
      </p:sp>
    </p:spTree>
    <p:extLst>
      <p:ext uri="{BB962C8B-B14F-4D97-AF65-F5344CB8AC3E}">
        <p14:creationId xmlns:p14="http://schemas.microsoft.com/office/powerpoint/2010/main" val="3265625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These factors were focused on early and all together. The Kanban Maturity Model was (and still is) used as a “map back to actual practice.” The KMM is not used as a “map forward to next steps.”</a:t>
            </a:r>
          </a:p>
        </p:txBody>
      </p:sp>
      <p:sp>
        <p:nvSpPr>
          <p:cNvPr id="4" name="Slide Number Placeholder 3"/>
          <p:cNvSpPr>
            <a:spLocks noGrp="1"/>
          </p:cNvSpPr>
          <p:nvPr>
            <p:ph type="sldNum" sz="quarter" idx="5"/>
          </p:nvPr>
        </p:nvSpPr>
        <p:spPr/>
        <p:txBody>
          <a:bodyPr lIns="94192" tIns="47096" rIns="94192" bIns="47096"/>
          <a:lstStyle/>
          <a:p>
            <a:pPr>
              <a:defRPr/>
            </a:pPr>
            <a:fld id="{78B6F77A-EB1B-41F4-ABB1-A60771D0F56E}" type="slidenum">
              <a:rPr lang="en-US" smtClean="0"/>
              <a:pPr>
                <a:defRPr/>
              </a:pPr>
              <a:t>53</a:t>
            </a:fld>
            <a:endParaRPr lang="en-US"/>
          </a:p>
        </p:txBody>
      </p:sp>
      <p:sp>
        <p:nvSpPr>
          <p:cNvPr id="5" name="Footer Placeholder 4">
            <a:extLst>
              <a:ext uri="{FF2B5EF4-FFF2-40B4-BE49-F238E27FC236}">
                <a16:creationId xmlns:a16="http://schemas.microsoft.com/office/drawing/2014/main" id="{A4E1F46D-3B5C-4954-9CBE-4E9834F75854}"/>
              </a:ext>
            </a:extLst>
          </p:cNvPr>
          <p:cNvSpPr>
            <a:spLocks noGrp="1"/>
          </p:cNvSpPr>
          <p:nvPr>
            <p:ph type="ftr" sz="quarter" idx="4"/>
          </p:nvPr>
        </p:nvSpPr>
        <p:spPr/>
        <p:txBody>
          <a:bodyPr lIns="94192" tIns="47096" rIns="94192" bIns="47096"/>
          <a:lstStyle/>
          <a:p>
            <a:pPr>
              <a:defRPr/>
            </a:pPr>
            <a:r>
              <a:rPr lang="en-US"/>
              <a:t>David Hughes, KCP - Senior Lean-Agile Enterprise Coach, Vanguard HQ</a:t>
            </a:r>
          </a:p>
        </p:txBody>
      </p:sp>
      <p:sp>
        <p:nvSpPr>
          <p:cNvPr id="6" name="Header Placeholder 5">
            <a:extLst>
              <a:ext uri="{FF2B5EF4-FFF2-40B4-BE49-F238E27FC236}">
                <a16:creationId xmlns:a16="http://schemas.microsoft.com/office/drawing/2014/main" id="{4445B313-C7E9-4ADE-ACB0-3198BFEA1E1E}"/>
              </a:ext>
            </a:extLst>
          </p:cNvPr>
          <p:cNvSpPr>
            <a:spLocks noGrp="1"/>
          </p:cNvSpPr>
          <p:nvPr>
            <p:ph type="hdr" sz="quarter"/>
          </p:nvPr>
        </p:nvSpPr>
        <p:spPr/>
        <p:txBody>
          <a:bodyPr lIns="94192" tIns="47096" rIns="94192" bIns="47096"/>
          <a:lstStyle/>
          <a:p>
            <a:pPr>
              <a:defRPr/>
            </a:pPr>
            <a:r>
              <a:rPr lang="en-US"/>
              <a:t>Kanban @ Vanguard: An Experience Report</a:t>
            </a:r>
          </a:p>
        </p:txBody>
      </p:sp>
    </p:spTree>
    <p:extLst>
      <p:ext uri="{BB962C8B-B14F-4D97-AF65-F5344CB8AC3E}">
        <p14:creationId xmlns:p14="http://schemas.microsoft.com/office/powerpoint/2010/main" val="45143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58B25-C626-2647-80F3-41FB2548E585}" type="slidenum">
              <a:rPr lang="en-US" smtClean="0"/>
              <a:t>10</a:t>
            </a:fld>
            <a:endParaRPr lang="en-US"/>
          </a:p>
        </p:txBody>
      </p:sp>
    </p:spTree>
    <p:extLst>
      <p:ext uri="{BB962C8B-B14F-4D97-AF65-F5344CB8AC3E}">
        <p14:creationId xmlns:p14="http://schemas.microsoft.com/office/powerpoint/2010/main" val="278640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58B25-C626-2647-80F3-41FB2548E585}" type="slidenum">
              <a:rPr lang="en-US" smtClean="0"/>
              <a:t>11</a:t>
            </a:fld>
            <a:endParaRPr lang="en-US"/>
          </a:p>
        </p:txBody>
      </p:sp>
    </p:spTree>
    <p:extLst>
      <p:ext uri="{BB962C8B-B14F-4D97-AF65-F5344CB8AC3E}">
        <p14:creationId xmlns:p14="http://schemas.microsoft.com/office/powerpoint/2010/main" val="151170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a:t>There</a:t>
            </a:r>
            <a:r>
              <a:rPr lang="en-US" baseline="0"/>
              <a:t> are 3 Change Management Principles designed to frame an evolutionary approach to improvement.  Be aware that the Kanban Method is applied to the way you work now, and it will help you evolve the way you work gradually over time. </a:t>
            </a:r>
          </a:p>
          <a:p>
            <a:r>
              <a:rPr lang="en-US" baseline="0"/>
              <a:t>[Briefly walk through each of the principles.  See David’s blog at </a:t>
            </a:r>
            <a:r>
              <a:rPr lang="en-US">
                <a:hlinkClick r:id="rId3"/>
              </a:rPr>
              <a:t>https://leankanban.com/principles-general-practices-kanban-method/</a:t>
            </a:r>
            <a:r>
              <a:rPr lang="en-US"/>
              <a:t> </a:t>
            </a:r>
            <a:r>
              <a:rPr lang="en-US" baseline="0"/>
              <a:t>if you want help with how to explain each.]</a:t>
            </a:r>
            <a:endParaRPr lang="en-US"/>
          </a:p>
          <a:p>
            <a:endParaRPr lang="en-US"/>
          </a:p>
        </p:txBody>
      </p:sp>
      <p:sp>
        <p:nvSpPr>
          <p:cNvPr id="4" name="Slide Number Placeholder 3"/>
          <p:cNvSpPr>
            <a:spLocks noGrp="1"/>
          </p:cNvSpPr>
          <p:nvPr>
            <p:ph type="sldNum" sz="quarter" idx="5"/>
          </p:nvPr>
        </p:nvSpPr>
        <p:spPr/>
        <p:txBody>
          <a:bodyPr lIns="94192" tIns="47096" rIns="94192" bIns="47096"/>
          <a:lstStyle/>
          <a:p>
            <a:fld id="{B47AC96D-6329-4E4D-9262-95437F5314A3}" type="slidenum">
              <a:rPr lang="en-US" smtClean="0"/>
              <a:t>13</a:t>
            </a:fld>
            <a:endParaRPr lang="en-US"/>
          </a:p>
        </p:txBody>
      </p:sp>
    </p:spTree>
    <p:extLst>
      <p:ext uri="{BB962C8B-B14F-4D97-AF65-F5344CB8AC3E}">
        <p14:creationId xmlns:p14="http://schemas.microsoft.com/office/powerpoint/2010/main" val="282590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235481" indent="-235481">
              <a:buAutoNum type="arabicPeriod"/>
            </a:pPr>
            <a:r>
              <a:rPr lang="en-US"/>
              <a:t>Assess this organization – what ML? What problems? </a:t>
            </a:r>
          </a:p>
        </p:txBody>
      </p:sp>
      <p:sp>
        <p:nvSpPr>
          <p:cNvPr id="4" name="Slide Number Placeholder 3"/>
          <p:cNvSpPr>
            <a:spLocks noGrp="1"/>
          </p:cNvSpPr>
          <p:nvPr>
            <p:ph type="sldNum" sz="quarter" idx="5"/>
          </p:nvPr>
        </p:nvSpPr>
        <p:spPr/>
        <p:txBody>
          <a:bodyPr lIns="94192" tIns="47096" rIns="94192" bIns="47096"/>
          <a:lstStyle/>
          <a:p>
            <a:pPr>
              <a:defRPr/>
            </a:pPr>
            <a:fld id="{8B953E72-4EE6-499B-9125-A3E491C481D8}" type="slidenum">
              <a:rPr lang="en-US" smtClean="0"/>
              <a:pPr>
                <a:defRPr/>
              </a:pPr>
              <a:t>18</a:t>
            </a:fld>
            <a:endParaRPr lang="en-US"/>
          </a:p>
        </p:txBody>
      </p:sp>
    </p:spTree>
    <p:extLst>
      <p:ext uri="{BB962C8B-B14F-4D97-AF65-F5344CB8AC3E}">
        <p14:creationId xmlns:p14="http://schemas.microsoft.com/office/powerpoint/2010/main" val="54229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68850" y="688975"/>
            <a:ext cx="3309938" cy="1862138"/>
          </a:xfrm>
        </p:spPr>
      </p:sp>
      <p:sp>
        <p:nvSpPr>
          <p:cNvPr id="3" name="Notizenplatzhalter 2"/>
          <p:cNvSpPr>
            <a:spLocks noGrp="1"/>
          </p:cNvSpPr>
          <p:nvPr>
            <p:ph type="body" idx="1"/>
          </p:nvPr>
        </p:nvSpPr>
        <p:spPr/>
        <p:txBody>
          <a:bodyPr/>
          <a:lstStyle/>
          <a:p>
            <a:r>
              <a:rPr lang="en-US"/>
              <a:t>Walk the class through the Kanban practices.</a:t>
            </a:r>
          </a:p>
          <a:p>
            <a:endParaRPr lang="en-US"/>
          </a:p>
          <a:p>
            <a:pPr defTabSz="970652" eaLnBrk="0" fontAlgn="base" hangingPunct="0">
              <a:spcBef>
                <a:spcPct val="30000"/>
              </a:spcBef>
              <a:spcAft>
                <a:spcPct val="0"/>
              </a:spcAft>
              <a:defRPr/>
            </a:pPr>
            <a:r>
              <a:rPr lang="en-US"/>
              <a:t>There are 6 General Practices in the Kanban Method. [Walk</a:t>
            </a:r>
            <a:r>
              <a:rPr lang="en-US" baseline="0"/>
              <a:t> briefly through each of the 6 Practices. See David Anderson’s blog at http://</a:t>
            </a:r>
            <a:r>
              <a:rPr lang="en-US" baseline="0" err="1"/>
              <a:t>www.djaa.com</a:t>
            </a:r>
            <a:r>
              <a:rPr lang="en-US" baseline="0"/>
              <a:t>/principles-general-practices-</a:t>
            </a:r>
            <a:r>
              <a:rPr lang="en-US" baseline="0" err="1"/>
              <a:t>kanban</a:t>
            </a:r>
            <a:r>
              <a:rPr lang="en-US" baseline="0"/>
              <a:t>-method if you want help with how to explain]</a:t>
            </a:r>
            <a:endParaRPr lang="en-US"/>
          </a:p>
          <a:p>
            <a:endParaRPr lang="en-US"/>
          </a:p>
          <a:p>
            <a:r>
              <a:rPr lang="en-US"/>
              <a:t>Instead of using this slide, you can also create a flipchart with similar info etc.</a:t>
            </a:r>
          </a:p>
          <a:p>
            <a:r>
              <a:rPr lang="en-US"/>
              <a:t>You might revise this after the simulation.</a:t>
            </a:r>
          </a:p>
          <a:p>
            <a:endParaRPr lang="en-US"/>
          </a:p>
          <a:p>
            <a:endParaRPr lang="en-US"/>
          </a:p>
        </p:txBody>
      </p:sp>
      <p:sp>
        <p:nvSpPr>
          <p:cNvPr id="4" name="Foliennummernplatzhalter 3"/>
          <p:cNvSpPr>
            <a:spLocks noGrp="1"/>
          </p:cNvSpPr>
          <p:nvPr>
            <p:ph type="sldNum" sz="quarter" idx="10"/>
          </p:nvPr>
        </p:nvSpPr>
        <p:spPr/>
        <p:txBody>
          <a:bodyPr lIns="94192" tIns="47096" rIns="94192" bIns="47096"/>
          <a:lstStyle/>
          <a:p>
            <a:pPr>
              <a:defRPr/>
            </a:pPr>
            <a:fld id="{8B953E72-4EE6-499B-9125-A3E491C481D8}" type="slidenum">
              <a:rPr lang="en-US" smtClean="0"/>
              <a:pPr>
                <a:defRPr/>
              </a:pPr>
              <a:t>20</a:t>
            </a:fld>
            <a:endParaRPr lang="en-US"/>
          </a:p>
        </p:txBody>
      </p:sp>
    </p:spTree>
    <p:extLst>
      <p:ext uri="{BB962C8B-B14F-4D97-AF65-F5344CB8AC3E}">
        <p14:creationId xmlns:p14="http://schemas.microsoft.com/office/powerpoint/2010/main" val="160052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235481" indent="-235481">
              <a:buAutoNum type="arabicPeriod"/>
            </a:pPr>
            <a:r>
              <a:rPr lang="en-US"/>
              <a:t>Assess this organization – what ML? What problems? </a:t>
            </a:r>
          </a:p>
        </p:txBody>
      </p:sp>
      <p:sp>
        <p:nvSpPr>
          <p:cNvPr id="4" name="Slide Number Placeholder 3"/>
          <p:cNvSpPr>
            <a:spLocks noGrp="1"/>
          </p:cNvSpPr>
          <p:nvPr>
            <p:ph type="sldNum" sz="quarter" idx="5"/>
          </p:nvPr>
        </p:nvSpPr>
        <p:spPr/>
        <p:txBody>
          <a:bodyPr lIns="94192" tIns="47096" rIns="94192" bIns="47096"/>
          <a:lstStyle/>
          <a:p>
            <a:pPr>
              <a:defRPr/>
            </a:pPr>
            <a:fld id="{8B953E72-4EE6-499B-9125-A3E491C481D8}" type="slidenum">
              <a:rPr lang="en-US" smtClean="0"/>
              <a:pPr>
                <a:defRPr/>
              </a:pPr>
              <a:t>26</a:t>
            </a:fld>
            <a:endParaRPr lang="en-US"/>
          </a:p>
        </p:txBody>
      </p:sp>
    </p:spTree>
    <p:extLst>
      <p:ext uri="{BB962C8B-B14F-4D97-AF65-F5344CB8AC3E}">
        <p14:creationId xmlns:p14="http://schemas.microsoft.com/office/powerpoint/2010/main" val="266155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r>
              <a:rPr lang="en-US" b="1"/>
              <a:t>Posit Science makes games to improve brain plasticity</a:t>
            </a:r>
            <a:r>
              <a:rPr lang="en-US"/>
              <a:t>. Scientist Dr. Mike </a:t>
            </a:r>
            <a:r>
              <a:rPr lang="en-US" err="1"/>
              <a:t>Merzenich</a:t>
            </a:r>
            <a:r>
              <a:rPr lang="en-US"/>
              <a:t> is a founder.</a:t>
            </a:r>
          </a:p>
        </p:txBody>
      </p:sp>
      <p:sp>
        <p:nvSpPr>
          <p:cNvPr id="4" name="Slide Number Placeholder 3"/>
          <p:cNvSpPr>
            <a:spLocks noGrp="1"/>
          </p:cNvSpPr>
          <p:nvPr>
            <p:ph type="sldNum" sz="quarter" idx="10"/>
          </p:nvPr>
        </p:nvSpPr>
        <p:spPr/>
        <p:txBody>
          <a:bodyPr lIns="94192" tIns="47096" rIns="94192" bIns="47096"/>
          <a:lstStyle/>
          <a:p>
            <a:pPr algn="r" defTabSz="941923" eaLnBrk="0" fontAlgn="base" hangingPunct="0">
              <a:spcBef>
                <a:spcPct val="0"/>
              </a:spcBef>
              <a:spcAft>
                <a:spcPct val="0"/>
              </a:spcAft>
              <a:buClrTx/>
              <a:defRPr/>
            </a:pPr>
            <a:fld id="{8B953E72-4EE6-499B-9125-A3E491C481D8}" type="slidenum">
              <a:rPr lang="en-US" sz="1200" kern="1200">
                <a:latin typeface="Arial" charset="0"/>
                <a:ea typeface="+mn-ea"/>
                <a:cs typeface="+mn-cs"/>
              </a:rPr>
              <a:pPr algn="r" defTabSz="941923" eaLnBrk="0" fontAlgn="base" hangingPunct="0">
                <a:spcBef>
                  <a:spcPct val="0"/>
                </a:spcBef>
                <a:spcAft>
                  <a:spcPct val="0"/>
                </a:spcAft>
                <a:buClrTx/>
                <a:defRPr/>
              </a:pPr>
              <a:t>33</a:t>
            </a:fld>
            <a:endParaRPr lang="en-US" sz="1200" kern="1200">
              <a:latin typeface="Arial" charset="0"/>
              <a:ea typeface="+mn-ea"/>
              <a:cs typeface="+mn-cs"/>
            </a:endParaRPr>
          </a:p>
        </p:txBody>
      </p:sp>
    </p:spTree>
    <p:extLst>
      <p:ext uri="{BB962C8B-B14F-4D97-AF65-F5344CB8AC3E}">
        <p14:creationId xmlns:p14="http://schemas.microsoft.com/office/powerpoint/2010/main" val="562569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623400" y="661450"/>
            <a:ext cx="17041200" cy="11454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623400" y="1884425"/>
            <a:ext cx="17041200" cy="7353900"/>
          </a:xfrm>
          <a:prstGeom prst="rect">
            <a:avLst/>
          </a:prstGeom>
        </p:spPr>
        <p:txBody>
          <a:bodyPr spcFirstLastPara="1" wrap="square" lIns="182850" tIns="182850" rIns="182850" bIns="182850" anchor="t" anchorCtr="0">
            <a:normAutofit/>
          </a:bodyPr>
          <a:lstStyle>
            <a:lvl1pPr marL="457200" lvl="0" indent="-457200" rtl="0">
              <a:spcBef>
                <a:spcPts val="0"/>
              </a:spcBef>
              <a:spcAft>
                <a:spcPts val="0"/>
              </a:spcAft>
              <a:buSzPts val="3600"/>
              <a:buChar char="●"/>
              <a:defRPr/>
            </a:lvl1pPr>
            <a:lvl2pPr marL="914400" lvl="1" indent="-406400" rtl="0">
              <a:spcBef>
                <a:spcPts val="0"/>
              </a:spcBef>
              <a:spcAft>
                <a:spcPts val="0"/>
              </a:spcAft>
              <a:buSzPts val="2800"/>
              <a:buChar char="○"/>
              <a:defRPr/>
            </a:lvl2pPr>
            <a:lvl3pPr marL="1371600" lvl="2" indent="-406400" rtl="0">
              <a:spcBef>
                <a:spcPts val="0"/>
              </a:spcBef>
              <a:spcAft>
                <a:spcPts val="0"/>
              </a:spcAft>
              <a:buSzPts val="2800"/>
              <a:buChar char="■"/>
              <a:defRPr/>
            </a:lvl3pPr>
            <a:lvl4pPr marL="1828800" lvl="3" indent="-406400" rtl="0">
              <a:spcBef>
                <a:spcPts val="0"/>
              </a:spcBef>
              <a:spcAft>
                <a:spcPts val="0"/>
              </a:spcAft>
              <a:buSzPts val="2800"/>
              <a:buChar char="●"/>
              <a:defRPr/>
            </a:lvl4pPr>
            <a:lvl5pPr marL="2286000" lvl="4" indent="-406400" rtl="0">
              <a:spcBef>
                <a:spcPts val="0"/>
              </a:spcBef>
              <a:spcAft>
                <a:spcPts val="0"/>
              </a:spcAft>
              <a:buSzPts val="2800"/>
              <a:buChar char="○"/>
              <a:defRPr/>
            </a:lvl5pPr>
            <a:lvl6pPr marL="2743200" lvl="5" indent="-406400" rtl="0">
              <a:spcBef>
                <a:spcPts val="0"/>
              </a:spcBef>
              <a:spcAft>
                <a:spcPts val="0"/>
              </a:spcAft>
              <a:buSzPts val="2800"/>
              <a:buChar char="■"/>
              <a:defRPr/>
            </a:lvl6pPr>
            <a:lvl7pPr marL="3200400" lvl="6" indent="-406400" rtl="0">
              <a:spcBef>
                <a:spcPts val="0"/>
              </a:spcBef>
              <a:spcAft>
                <a:spcPts val="0"/>
              </a:spcAft>
              <a:buSzPts val="2800"/>
              <a:buChar char="●"/>
              <a:defRPr/>
            </a:lvl7pPr>
            <a:lvl8pPr marL="3657600" lvl="7" indent="-406400" rtl="0">
              <a:spcBef>
                <a:spcPts val="0"/>
              </a:spcBef>
              <a:spcAft>
                <a:spcPts val="0"/>
              </a:spcAft>
              <a:buSzPts val="2800"/>
              <a:buChar char="○"/>
              <a:defRPr/>
            </a:lvl8pPr>
            <a:lvl9pPr marL="4114800" lvl="8" indent="-406400"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6047719" y="9320940"/>
            <a:ext cx="1874521" cy="609219"/>
          </a:xfrm>
          <a:prstGeom prst="rect">
            <a:avLst/>
          </a:prstGeom>
        </p:spPr>
      </p:pic>
      <p:pic>
        <p:nvPicPr>
          <p:cNvPr id="2" name="Picture 1" descr="Logo&#10;&#10;Description automatically generated">
            <a:extLst>
              <a:ext uri="{FF2B5EF4-FFF2-40B4-BE49-F238E27FC236}">
                <a16:creationId xmlns:a16="http://schemas.microsoft.com/office/drawing/2014/main" id="{18160AA7-07D7-09F6-12B9-26D0A52298B6}"/>
              </a:ext>
            </a:extLst>
          </p:cNvPr>
          <p:cNvPicPr>
            <a:picLocks noChangeAspect="1"/>
          </p:cNvPicPr>
          <p:nvPr userDrawn="1"/>
        </p:nvPicPr>
        <p:blipFill>
          <a:blip r:embed="rId3"/>
          <a:stretch>
            <a:fillRect/>
          </a:stretch>
        </p:blipFill>
        <p:spPr>
          <a:xfrm>
            <a:off x="283120" y="9475189"/>
            <a:ext cx="2019815" cy="7569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Date Placeholder 3">
            <a:extLst>
              <a:ext uri="{FF2B5EF4-FFF2-40B4-BE49-F238E27FC236}">
                <a16:creationId xmlns:a16="http://schemas.microsoft.com/office/drawing/2014/main" id="{ED723C52-FB2F-D646-99A6-7932CA36E718}"/>
              </a:ext>
            </a:extLst>
          </p:cNvPr>
          <p:cNvSpPr txBox="1">
            <a:spLocks/>
          </p:cNvSpPr>
          <p:nvPr userDrawn="1"/>
        </p:nvSpPr>
        <p:spPr>
          <a:xfrm>
            <a:off x="1293876" y="9708262"/>
            <a:ext cx="4114800" cy="547688"/>
          </a:xfrm>
          <a:prstGeom prst="rect">
            <a:avLst/>
          </a:prstGeom>
          <a:solidFill>
            <a:schemeClr val="bg1"/>
          </a:solidFill>
        </p:spPr>
        <p:txBody>
          <a:bodyPr vert="horz" lIns="137160" tIns="68580" rIns="137160" bIns="6858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t>@toddelittle </a:t>
            </a:r>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6094476" y="9708262"/>
            <a:ext cx="6172200" cy="547688"/>
          </a:xfrm>
          <a:prstGeom prst="rect">
            <a:avLst/>
          </a:prstGeom>
          <a:solidFill>
            <a:schemeClr val="bg1"/>
          </a:solidFill>
        </p:spPr>
        <p:txBody>
          <a:bodyPr vert="horz" lIns="137160" tIns="68580" rIns="137160" bIns="6858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Copyright © Kanban University 2021</a:t>
            </a:r>
          </a:p>
        </p:txBody>
      </p:sp>
      <p:pic>
        <p:nvPicPr>
          <p:cNvPr id="9" name="Picture 8" descr="Logo&#10;&#10;Description automatically generated">
            <a:extLst>
              <a:ext uri="{FF2B5EF4-FFF2-40B4-BE49-F238E27FC236}">
                <a16:creationId xmlns:a16="http://schemas.microsoft.com/office/drawing/2014/main" id="{A7461C1A-D1E8-20AE-7876-EF118E5BD048}"/>
              </a:ext>
            </a:extLst>
          </p:cNvPr>
          <p:cNvPicPr>
            <a:picLocks noChangeAspect="1"/>
          </p:cNvPicPr>
          <p:nvPr userDrawn="1"/>
        </p:nvPicPr>
        <p:blipFill>
          <a:blip r:embed="rId2"/>
          <a:stretch>
            <a:fillRect/>
          </a:stretch>
        </p:blipFill>
        <p:spPr>
          <a:xfrm>
            <a:off x="2745449" y="9499002"/>
            <a:ext cx="2019815" cy="756948"/>
          </a:xfrm>
          <a:prstGeom prst="rect">
            <a:avLst/>
          </a:prstGeom>
        </p:spPr>
      </p:pic>
    </p:spTree>
    <p:extLst>
      <p:ext uri="{BB962C8B-B14F-4D97-AF65-F5344CB8AC3E}">
        <p14:creationId xmlns:p14="http://schemas.microsoft.com/office/powerpoint/2010/main" val="3814211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575955" y="801275"/>
            <a:ext cx="16074161" cy="523533"/>
          </a:xfrm>
        </p:spPr>
        <p:txBody>
          <a:bodyPr/>
          <a:lstStyle>
            <a:lvl1pPr>
              <a:defRPr baseline="0">
                <a:solidFill>
                  <a:srgbClr val="7030A0"/>
                </a:solidFill>
              </a:defRPr>
            </a:lvl1pPr>
          </a:lstStyle>
          <a:p>
            <a:r>
              <a:rPr lang="en-US" dirty="0"/>
              <a:t>Head (title) only layout: Type head here</a:t>
            </a:r>
          </a:p>
        </p:txBody>
      </p:sp>
      <p:pic>
        <p:nvPicPr>
          <p:cNvPr id="3" name="Picture 2" descr="Logo&#10;&#10;Description automatically generated">
            <a:extLst>
              <a:ext uri="{FF2B5EF4-FFF2-40B4-BE49-F238E27FC236}">
                <a16:creationId xmlns:a16="http://schemas.microsoft.com/office/drawing/2014/main" id="{83A4915F-099C-4BF7-5955-02A9D49D31FE}"/>
              </a:ext>
            </a:extLst>
          </p:cNvPr>
          <p:cNvPicPr>
            <a:picLocks noChangeAspect="1"/>
          </p:cNvPicPr>
          <p:nvPr userDrawn="1"/>
        </p:nvPicPr>
        <p:blipFill>
          <a:blip r:embed="rId2"/>
          <a:stretch>
            <a:fillRect/>
          </a:stretch>
        </p:blipFill>
        <p:spPr>
          <a:xfrm>
            <a:off x="1840985" y="9475189"/>
            <a:ext cx="2019815" cy="756948"/>
          </a:xfrm>
          <a:prstGeom prst="rect">
            <a:avLst/>
          </a:prstGeom>
        </p:spPr>
      </p:pic>
    </p:spTree>
    <p:extLst>
      <p:ext uri="{BB962C8B-B14F-4D97-AF65-F5344CB8AC3E}">
        <p14:creationId xmlns:p14="http://schemas.microsoft.com/office/powerpoint/2010/main" val="195768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1"/>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B37677E4-CEE0-2044-87B0-CB4DF8114CDB}" type="datetimeFigureOut">
              <a:rPr lang="en-US" smtClean="0"/>
              <a:t>1/11/2023</a:t>
            </a:fld>
            <a:endParaRPr lang="en-US"/>
          </a:p>
        </p:txBody>
      </p:sp>
      <p:sp>
        <p:nvSpPr>
          <p:cNvPr id="6" name="Footer Placeholder 5"/>
          <p:cNvSpPr>
            <a:spLocks noGrp="1"/>
          </p:cNvSpPr>
          <p:nvPr>
            <p:ph type="ftr" sz="quarter" idx="11"/>
          </p:nvPr>
        </p:nvSpPr>
        <p:spPr/>
        <p:txBody>
          <a:bodyPr/>
          <a:lstStyle/>
          <a:p>
            <a:r>
              <a:rPr lang="en-US" dirty="0" err="1"/>
              <a:t>kanban.university</a:t>
            </a:r>
            <a:endParaRPr lang="en-US" dirty="0"/>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144973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623400" y="182880"/>
            <a:ext cx="17041200" cy="11454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6047719" y="9320940"/>
            <a:ext cx="1874521" cy="609219"/>
          </a:xfrm>
          <a:prstGeom prst="rect">
            <a:avLst/>
          </a:prstGeom>
        </p:spPr>
      </p:pic>
      <p:pic>
        <p:nvPicPr>
          <p:cNvPr id="2" name="Picture 1" descr="Logo&#10;&#10;Description automatically generated">
            <a:extLst>
              <a:ext uri="{FF2B5EF4-FFF2-40B4-BE49-F238E27FC236}">
                <a16:creationId xmlns:a16="http://schemas.microsoft.com/office/drawing/2014/main" id="{7F53B774-B5EA-56C3-6E5C-936E4D36DB36}"/>
              </a:ext>
            </a:extLst>
          </p:cNvPr>
          <p:cNvPicPr>
            <a:picLocks noChangeAspect="1"/>
          </p:cNvPicPr>
          <p:nvPr userDrawn="1"/>
        </p:nvPicPr>
        <p:blipFill>
          <a:blip r:embed="rId3"/>
          <a:stretch>
            <a:fillRect/>
          </a:stretch>
        </p:blipFill>
        <p:spPr>
          <a:xfrm>
            <a:off x="113780" y="9475189"/>
            <a:ext cx="2019815" cy="756948"/>
          </a:xfrm>
          <a:prstGeom prst="rect">
            <a:avLst/>
          </a:prstGeom>
        </p:spPr>
      </p:pic>
    </p:spTree>
    <p:extLst>
      <p:ext uri="{BB962C8B-B14F-4D97-AF65-F5344CB8AC3E}">
        <p14:creationId xmlns:p14="http://schemas.microsoft.com/office/powerpoint/2010/main" val="475502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Blank" type="blank">
  <p:cSld name="BLANK">
    <p:spTree>
      <p:nvGrpSpPr>
        <p:cNvPr id="1" name="Shape 147"/>
        <p:cNvGrpSpPr/>
        <p:nvPr/>
      </p:nvGrpSpPr>
      <p:grpSpPr>
        <a:xfrm>
          <a:off x="0" y="0"/>
          <a:ext cx="0" cy="0"/>
          <a:chOff x="0" y="0"/>
          <a:chExt cx="0" cy="0"/>
        </a:xfrm>
      </p:grpSpPr>
      <p:sp>
        <p:nvSpPr>
          <p:cNvPr id="148" name="Google Shape;148;p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9" name="Google Shape;149;p9"/>
          <p:cNvPicPr preferRelativeResize="0"/>
          <p:nvPr/>
        </p:nvPicPr>
        <p:blipFill>
          <a:blip r:embed="rId2">
            <a:alphaModFix/>
          </a:blip>
          <a:stretch>
            <a:fillRect/>
          </a:stretch>
        </p:blipFill>
        <p:spPr>
          <a:xfrm>
            <a:off x="0" y="0"/>
            <a:ext cx="18288005" cy="10287003"/>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D0356EEF-E3F7-0E13-037A-2BB643991464}"/>
              </a:ext>
            </a:extLst>
          </p:cNvPr>
          <p:cNvPicPr>
            <a:picLocks noChangeAspect="1"/>
          </p:cNvPicPr>
          <p:nvPr userDrawn="1"/>
        </p:nvPicPr>
        <p:blipFill>
          <a:blip r:embed="rId3"/>
          <a:stretch>
            <a:fillRect/>
          </a:stretch>
        </p:blipFill>
        <p:spPr>
          <a:xfrm>
            <a:off x="1840985" y="9475189"/>
            <a:ext cx="2019815" cy="7569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63"/>
            <a:ext cx="18288000" cy="10287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23C6623-2D87-3349-963B-3C2CAAC748D0}"/>
              </a:ext>
            </a:extLst>
          </p:cNvPr>
          <p:cNvSpPr txBox="1">
            <a:spLocks/>
          </p:cNvSpPr>
          <p:nvPr userDrawn="1"/>
        </p:nvSpPr>
        <p:spPr>
          <a:xfrm>
            <a:off x="242316" y="9684449"/>
            <a:ext cx="4114800" cy="547688"/>
          </a:xfrm>
          <a:prstGeom prst="rect">
            <a:avLst/>
          </a:prstGeom>
          <a:solidFill>
            <a:schemeClr val="bg1"/>
          </a:solidFill>
        </p:spPr>
        <p:txBody>
          <a:bodyPr vert="horz" lIns="137160" tIns="68580" rIns="137160" bIns="6858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t>@toddelittle </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5042916" y="9684449"/>
            <a:ext cx="6172200" cy="547688"/>
          </a:xfrm>
          <a:prstGeom prst="rect">
            <a:avLst/>
          </a:prstGeom>
          <a:solidFill>
            <a:schemeClr val="bg1"/>
          </a:solidFill>
        </p:spPr>
        <p:txBody>
          <a:bodyPr vert="horz" lIns="137160" tIns="68580" rIns="137160" bIns="6858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Copyright © Kanban University 2021</a:t>
            </a:r>
          </a:p>
        </p:txBody>
      </p:sp>
      <p:pic>
        <p:nvPicPr>
          <p:cNvPr id="4" name="Picture 3" descr="Logo&#10;&#10;Description automatically generated">
            <a:extLst>
              <a:ext uri="{FF2B5EF4-FFF2-40B4-BE49-F238E27FC236}">
                <a16:creationId xmlns:a16="http://schemas.microsoft.com/office/drawing/2014/main" id="{0E3B1B0F-A6B3-8BEC-4C96-A8601E07CAF4}"/>
              </a:ext>
            </a:extLst>
          </p:cNvPr>
          <p:cNvPicPr>
            <a:picLocks noChangeAspect="1"/>
          </p:cNvPicPr>
          <p:nvPr userDrawn="1"/>
        </p:nvPicPr>
        <p:blipFill>
          <a:blip r:embed="rId3"/>
          <a:stretch>
            <a:fillRect/>
          </a:stretch>
        </p:blipFill>
        <p:spPr>
          <a:xfrm>
            <a:off x="1840985" y="9475189"/>
            <a:ext cx="2019815" cy="756948"/>
          </a:xfrm>
          <a:prstGeom prst="rect">
            <a:avLst/>
          </a:prstGeom>
        </p:spPr>
      </p:pic>
    </p:spTree>
    <p:extLst>
      <p:ext uri="{BB962C8B-B14F-4D97-AF65-F5344CB8AC3E}">
        <p14:creationId xmlns:p14="http://schemas.microsoft.com/office/powerpoint/2010/main" val="415610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030A0"/>
                </a:solidFill>
              </a:defRPr>
            </a:lvl1pPr>
          </a:lstStyle>
          <a:p>
            <a:r>
              <a:rPr lang="pl-PL" dirty="0"/>
              <a:t>Kliknij, aby edytować styl</a:t>
            </a:r>
          </a:p>
        </p:txBody>
      </p:sp>
      <p:sp>
        <p:nvSpPr>
          <p:cNvPr id="3" name="Symbol zastępczy zawartości 2"/>
          <p:cNvSpPr>
            <a:spLocks noGrp="1"/>
          </p:cNvSpPr>
          <p:nvPr>
            <p:ph sz="half" idx="1"/>
          </p:nvPr>
        </p:nvSpPr>
        <p:spPr>
          <a:xfrm>
            <a:off x="914400" y="2400302"/>
            <a:ext cx="8077200" cy="6788945"/>
          </a:xfrm>
        </p:spPr>
        <p:txBody>
          <a:bodyPr/>
          <a:lstStyle>
            <a:lvl1pPr>
              <a:defRPr sz="4200">
                <a:latin typeface="+mn-lt"/>
              </a:defRPr>
            </a:lvl1pPr>
            <a:lvl2pPr>
              <a:defRPr sz="3600">
                <a:latin typeface="+mn-lt"/>
              </a:defRPr>
            </a:lvl2pPr>
            <a:lvl3pPr>
              <a:defRPr sz="3000">
                <a:latin typeface="+mn-lt"/>
              </a:defRPr>
            </a:lvl3pPr>
            <a:lvl4pPr>
              <a:defRPr sz="2700">
                <a:latin typeface="+mn-lt"/>
              </a:defRPr>
            </a:lvl4pPr>
            <a:lvl5pPr>
              <a:defRPr sz="2700">
                <a:latin typeface="+mn-lt"/>
              </a:defRPr>
            </a:lvl5pPr>
            <a:lvl6pPr>
              <a:defRPr sz="2700"/>
            </a:lvl6pPr>
            <a:lvl7pPr>
              <a:defRPr sz="2700"/>
            </a:lvl7pPr>
            <a:lvl8pPr>
              <a:defRPr sz="2700"/>
            </a:lvl8pPr>
            <a:lvl9pPr>
              <a:defRPr sz="27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9296400" y="2400302"/>
            <a:ext cx="8077200" cy="6788945"/>
          </a:xfrm>
        </p:spPr>
        <p:txBody>
          <a:bodyPr/>
          <a:lstStyle>
            <a:lvl1pPr>
              <a:defRPr sz="4200">
                <a:latin typeface="+mn-lt"/>
              </a:defRPr>
            </a:lvl1pPr>
            <a:lvl2pPr>
              <a:defRPr sz="3600">
                <a:latin typeface="+mn-lt"/>
              </a:defRPr>
            </a:lvl2pPr>
            <a:lvl3pPr>
              <a:defRPr sz="3000">
                <a:latin typeface="+mn-lt"/>
              </a:defRPr>
            </a:lvl3pPr>
            <a:lvl4pPr>
              <a:defRPr sz="2700">
                <a:latin typeface="+mn-lt"/>
              </a:defRPr>
            </a:lvl4pPr>
            <a:lvl5pPr>
              <a:defRPr sz="2700">
                <a:latin typeface="+mn-lt"/>
              </a:defRPr>
            </a:lvl5pPr>
            <a:lvl6pPr>
              <a:defRPr sz="2700"/>
            </a:lvl6pPr>
            <a:lvl7pPr>
              <a:defRPr sz="2700"/>
            </a:lvl7pPr>
            <a:lvl8pPr>
              <a:defRPr sz="2700"/>
            </a:lvl8pPr>
            <a:lvl9pPr>
              <a:defRPr sz="27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5" name="Picture 4" descr="Logo&#10;&#10;Description automatically generated">
            <a:extLst>
              <a:ext uri="{FF2B5EF4-FFF2-40B4-BE49-F238E27FC236}">
                <a16:creationId xmlns:a16="http://schemas.microsoft.com/office/drawing/2014/main" id="{8BABE171-F369-F848-DB84-FE1AC7E25405}"/>
              </a:ext>
            </a:extLst>
          </p:cNvPr>
          <p:cNvPicPr>
            <a:picLocks noChangeAspect="1"/>
          </p:cNvPicPr>
          <p:nvPr userDrawn="1"/>
        </p:nvPicPr>
        <p:blipFill>
          <a:blip r:embed="rId2"/>
          <a:stretch>
            <a:fillRect/>
          </a:stretch>
        </p:blipFill>
        <p:spPr>
          <a:xfrm>
            <a:off x="266187" y="9475189"/>
            <a:ext cx="2019815" cy="756948"/>
          </a:xfrm>
          <a:prstGeom prst="rect">
            <a:avLst/>
          </a:prstGeom>
        </p:spPr>
      </p:pic>
    </p:spTree>
    <p:extLst>
      <p:ext uri="{BB962C8B-B14F-4D97-AF65-F5344CB8AC3E}">
        <p14:creationId xmlns:p14="http://schemas.microsoft.com/office/powerpoint/2010/main" val="69120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79145" y="-773907"/>
            <a:ext cx="18446289" cy="1030843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1257300" y="3900488"/>
            <a:ext cx="15773400" cy="1988345"/>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10005060" y="6203633"/>
            <a:ext cx="7025640" cy="547688"/>
          </a:xfrm>
        </p:spPr>
        <p:txBody>
          <a:bodyPr/>
          <a:lstStyle>
            <a:lvl1pPr marL="0" indent="0" algn="r">
              <a:buNone/>
              <a:defRPr>
                <a:solidFill>
                  <a:schemeClr val="bg1"/>
                </a:solidFill>
              </a:defRPr>
            </a:lvl1pPr>
          </a:lstStyle>
          <a:p>
            <a:pPr lvl="0"/>
            <a:r>
              <a:rPr lang="en-US"/>
              <a:t>Sub title or name</a:t>
            </a:r>
          </a:p>
        </p:txBody>
      </p:sp>
      <p:sp>
        <p:nvSpPr>
          <p:cNvPr id="9" name="Date Placeholder 3">
            <a:extLst>
              <a:ext uri="{FF2B5EF4-FFF2-40B4-BE49-F238E27FC236}">
                <a16:creationId xmlns:a16="http://schemas.microsoft.com/office/drawing/2014/main" id="{372217B9-F9D5-9244-8136-E4F9EF8BF5CE}"/>
              </a:ext>
            </a:extLst>
          </p:cNvPr>
          <p:cNvSpPr txBox="1">
            <a:spLocks/>
          </p:cNvSpPr>
          <p:nvPr userDrawn="1"/>
        </p:nvSpPr>
        <p:spPr>
          <a:xfrm>
            <a:off x="1239723" y="9671686"/>
            <a:ext cx="4114800" cy="547688"/>
          </a:xfrm>
          <a:prstGeom prst="rect">
            <a:avLst/>
          </a:prstGeom>
          <a:solidFill>
            <a:schemeClr val="bg1"/>
          </a:solidFill>
        </p:spPr>
        <p:txBody>
          <a:bodyPr vert="horz" lIns="137160" tIns="68580" rIns="137160" bIns="6858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t>@toddelittle </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6040323" y="9671686"/>
            <a:ext cx="6172200" cy="547688"/>
          </a:xfrm>
          <a:prstGeom prst="rect">
            <a:avLst/>
          </a:prstGeom>
          <a:solidFill>
            <a:schemeClr val="bg1"/>
          </a:solidFill>
        </p:spPr>
        <p:txBody>
          <a:bodyPr vert="horz" lIns="137160" tIns="68580" rIns="137160" bIns="6858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Copyright © Kanban University 2021</a:t>
            </a:r>
          </a:p>
        </p:txBody>
      </p:sp>
      <p:pic>
        <p:nvPicPr>
          <p:cNvPr id="7" name="Picture 6" descr="Logo&#10;&#10;Description automatically generated">
            <a:extLst>
              <a:ext uri="{FF2B5EF4-FFF2-40B4-BE49-F238E27FC236}">
                <a16:creationId xmlns:a16="http://schemas.microsoft.com/office/drawing/2014/main" id="{0FB0F3C4-ABB1-D784-A28C-039FA59F4AD1}"/>
              </a:ext>
            </a:extLst>
          </p:cNvPr>
          <p:cNvPicPr>
            <a:picLocks noChangeAspect="1"/>
          </p:cNvPicPr>
          <p:nvPr userDrawn="1"/>
        </p:nvPicPr>
        <p:blipFill>
          <a:blip r:embed="rId3"/>
          <a:stretch>
            <a:fillRect/>
          </a:stretch>
        </p:blipFill>
        <p:spPr>
          <a:xfrm>
            <a:off x="2924722" y="9475189"/>
            <a:ext cx="2019815" cy="756948"/>
          </a:xfrm>
          <a:prstGeom prst="rect">
            <a:avLst/>
          </a:prstGeom>
        </p:spPr>
      </p:pic>
    </p:spTree>
    <p:extLst>
      <p:ext uri="{BB962C8B-B14F-4D97-AF65-F5344CB8AC3E}">
        <p14:creationId xmlns:p14="http://schemas.microsoft.com/office/powerpoint/2010/main" val="100272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ing">
    <p:bg>
      <p:bgPr>
        <a:gradFill>
          <a:gsLst>
            <a:gs pos="21000">
              <a:srgbClr val="714989"/>
            </a:gs>
            <a:gs pos="58000">
              <a:srgbClr val="9966FF"/>
            </a:gs>
            <a:gs pos="100000">
              <a:srgbClr val="BA97FF"/>
            </a:gs>
          </a:gsLst>
          <a:lin ang="1200000" scaled="0"/>
        </a:gradFill>
        <a:effectLst/>
      </p:bgPr>
    </p:bg>
    <p:spTree>
      <p:nvGrpSpPr>
        <p:cNvPr id="1" name=""/>
        <p:cNvGrpSpPr/>
        <p:nvPr/>
      </p:nvGrpSpPr>
      <p:grpSpPr>
        <a:xfrm>
          <a:off x="0" y="0"/>
          <a:ext cx="0" cy="0"/>
          <a:chOff x="0" y="0"/>
          <a:chExt cx="0" cy="0"/>
        </a:xfrm>
      </p:grpSpPr>
      <p:sp>
        <p:nvSpPr>
          <p:cNvPr id="3" name="Rectangle 2"/>
          <p:cNvSpPr/>
          <p:nvPr userDrawn="1"/>
        </p:nvSpPr>
        <p:spPr>
          <a:xfrm>
            <a:off x="2599019" y="3275465"/>
            <a:ext cx="13008077" cy="3643950"/>
          </a:xfrm>
          <a:prstGeom prst="rect">
            <a:avLst/>
          </a:prstGeom>
          <a:gradFill flip="none" rotWithShape="1">
            <a:gsLst>
              <a:gs pos="17000">
                <a:srgbClr val="D65C00"/>
              </a:gs>
              <a:gs pos="58000">
                <a:srgbClr val="FFCA00">
                  <a:shade val="67500"/>
                  <a:satMod val="115000"/>
                </a:srgbClr>
              </a:gs>
              <a:gs pos="100000">
                <a:srgbClr val="FFCA00">
                  <a:shade val="100000"/>
                  <a:satMod val="115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2100">
              <a:solidFill>
                <a:schemeClr val="bg1"/>
              </a:solidFill>
            </a:endParaRPr>
          </a:p>
        </p:txBody>
      </p:sp>
      <p:sp>
        <p:nvSpPr>
          <p:cNvPr id="2" name="Title 1"/>
          <p:cNvSpPr>
            <a:spLocks noGrp="1"/>
          </p:cNvSpPr>
          <p:nvPr>
            <p:ph type="title"/>
          </p:nvPr>
        </p:nvSpPr>
        <p:spPr>
          <a:xfrm>
            <a:off x="2599018" y="3275465"/>
            <a:ext cx="13008077" cy="3643950"/>
          </a:xfrm>
        </p:spPr>
        <p:txBody>
          <a:bodyPr>
            <a:normAutofit/>
          </a:bodyPr>
          <a:lstStyle>
            <a:lvl1pPr>
              <a:defRPr sz="6600">
                <a:solidFill>
                  <a:schemeClr val="bg1"/>
                </a:solidFill>
              </a:defRPr>
            </a:lvl1pPr>
          </a:lstStyle>
          <a:p>
            <a:r>
              <a:rPr lang="en-US"/>
              <a:t>Click to edit Master title style</a:t>
            </a:r>
          </a:p>
        </p:txBody>
      </p:sp>
    </p:spTree>
    <p:extLst>
      <p:ext uri="{BB962C8B-B14F-4D97-AF65-F5344CB8AC3E}">
        <p14:creationId xmlns:p14="http://schemas.microsoft.com/office/powerpoint/2010/main" val="695350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9" name="Picture 8" descr="199C 45pct.jpg"/>
          <p:cNvPicPr>
            <a:picLocks noChangeAspect="1"/>
          </p:cNvPicPr>
          <p:nvPr userDrawn="1"/>
        </p:nvPicPr>
        <p:blipFill>
          <a:blip r:embed="rId2" cstate="print"/>
          <a:srcRect l="758" t="758" r="758" b="1339"/>
          <a:stretch>
            <a:fillRect/>
          </a:stretch>
        </p:blipFill>
        <p:spPr>
          <a:xfrm>
            <a:off x="0" y="1"/>
            <a:ext cx="18288000" cy="8892599"/>
          </a:xfrm>
          <a:prstGeom prst="rect">
            <a:avLst/>
          </a:prstGeom>
        </p:spPr>
      </p:pic>
      <p:sp>
        <p:nvSpPr>
          <p:cNvPr id="4" name="Rectangle 3"/>
          <p:cNvSpPr/>
          <p:nvPr userDrawn="1"/>
        </p:nvSpPr>
        <p:spPr>
          <a:xfrm>
            <a:off x="0" y="8875059"/>
            <a:ext cx="18288000" cy="1411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2">
              <a:solidFill>
                <a:srgbClr val="FFFFFF"/>
              </a:solidFill>
            </a:endParaRPr>
          </a:p>
        </p:txBody>
      </p:sp>
      <p:pic>
        <p:nvPicPr>
          <p:cNvPr id="5" name="Signature"/>
          <p:cNvPicPr>
            <a:picLocks noChangeAspect="1" noChangeArrowheads="1"/>
          </p:cNvPicPr>
          <p:nvPr userDrawn="1"/>
        </p:nvPicPr>
        <p:blipFill>
          <a:blip r:embed="rId3" cstate="print"/>
          <a:srcRect/>
          <a:stretch>
            <a:fillRect/>
          </a:stretch>
        </p:blipFill>
        <p:spPr bwMode="auto">
          <a:xfrm>
            <a:off x="13625101" y="9247996"/>
            <a:ext cx="3690197" cy="774551"/>
          </a:xfrm>
          <a:prstGeom prst="rect">
            <a:avLst/>
          </a:prstGeom>
          <a:noFill/>
          <a:ln w="12700">
            <a:noFill/>
            <a:miter lim="800000"/>
            <a:headEnd/>
            <a:tailEnd/>
          </a:ln>
        </p:spPr>
      </p:pic>
      <p:sp>
        <p:nvSpPr>
          <p:cNvPr id="12" name="Text Placeholder 11"/>
          <p:cNvSpPr>
            <a:spLocks noGrp="1"/>
          </p:cNvSpPr>
          <p:nvPr>
            <p:ph type="body" sz="quarter" idx="15" hasCustomPrompt="1"/>
          </p:nvPr>
        </p:nvSpPr>
        <p:spPr>
          <a:xfrm>
            <a:off x="1579418" y="2456778"/>
            <a:ext cx="12542664" cy="3934335"/>
          </a:xfrm>
          <a:prstGeom prst="rect">
            <a:avLst/>
          </a:prstGeom>
        </p:spPr>
        <p:txBody>
          <a:bodyPr lIns="0" tIns="0" rIns="0" bIns="0"/>
          <a:lstStyle>
            <a:lvl1pPr marL="0" indent="0">
              <a:spcBef>
                <a:spcPts val="0"/>
              </a:spcBef>
              <a:spcAft>
                <a:spcPts val="3441"/>
              </a:spcAft>
              <a:buNone/>
              <a:defRPr sz="6618">
                <a:solidFill>
                  <a:schemeClr val="bg1"/>
                </a:solidFill>
              </a:defRPr>
            </a:lvl1pPr>
            <a:lvl2pPr marL="0" indent="0">
              <a:lnSpc>
                <a:spcPct val="100000"/>
              </a:lnSpc>
              <a:spcBef>
                <a:spcPts val="0"/>
              </a:spcBef>
              <a:buNone/>
              <a:defRPr sz="2648">
                <a:solidFill>
                  <a:schemeClr val="bg1"/>
                </a:solidFill>
              </a:defRPr>
            </a:lvl2pPr>
          </a:lstStyle>
          <a:p>
            <a:pPr lvl="0"/>
            <a:r>
              <a:rPr lang="en-US"/>
              <a:t>Default red cover: Follow instructions below</a:t>
            </a:r>
          </a:p>
          <a:p>
            <a:pPr lvl="1"/>
            <a:r>
              <a:rPr lang="en-US"/>
              <a:t>Second level</a:t>
            </a:r>
          </a:p>
        </p:txBody>
      </p:sp>
      <p:sp>
        <p:nvSpPr>
          <p:cNvPr id="8" name="Text Placeholder 11"/>
          <p:cNvSpPr>
            <a:spLocks noGrp="1"/>
          </p:cNvSpPr>
          <p:nvPr>
            <p:ph type="body" sz="quarter" idx="14" hasCustomPrompt="1"/>
          </p:nvPr>
        </p:nvSpPr>
        <p:spPr>
          <a:xfrm>
            <a:off x="1575954" y="6176375"/>
            <a:ext cx="5284434" cy="2385681"/>
          </a:xfrm>
          <a:prstGeom prst="rect">
            <a:avLst/>
          </a:prstGeom>
          <a:solidFill>
            <a:srgbClr val="F0A2EC"/>
          </a:solidFill>
        </p:spPr>
        <p:txBody>
          <a:bodyPr lIns="137160" tIns="137160">
            <a:noAutofit/>
          </a:bodyPr>
          <a:lstStyle>
            <a:lvl1pPr marL="0" indent="0">
              <a:lnSpc>
                <a:spcPct val="80000"/>
              </a:lnSpc>
              <a:spcBef>
                <a:spcPts val="0"/>
              </a:spcBef>
              <a:spcAft>
                <a:spcPts val="0"/>
              </a:spcAft>
              <a:buFont typeface="Arial" pitchFamily="34" charset="0"/>
              <a:buNone/>
              <a:defRPr sz="1457" b="1" baseline="0"/>
            </a:lvl1pPr>
            <a:lvl2pPr>
              <a:buNone/>
              <a:defRPr sz="1589" baseline="0"/>
            </a:lvl2pPr>
            <a:lvl3pPr marL="0" indent="0">
              <a:spcBef>
                <a:spcPts val="381"/>
              </a:spcBef>
              <a:buFont typeface="Arial" pitchFamily="34" charset="0"/>
              <a:buNone/>
              <a:defRPr sz="1589"/>
            </a:lvl3pPr>
            <a:lvl4pPr marL="0" indent="0">
              <a:spcBef>
                <a:spcPts val="381"/>
              </a:spcBef>
              <a:buNone/>
              <a:defRPr sz="1589" baseline="0"/>
            </a:lvl4pPr>
            <a:lvl5pPr>
              <a:defRPr sz="1589"/>
            </a:lvl5pPr>
          </a:lstStyle>
          <a:p>
            <a:pPr lvl="0"/>
            <a:r>
              <a:rPr lang="en-US"/>
              <a:t>INSTRUCTIONS</a:t>
            </a:r>
            <a:br>
              <a:rPr lang="en-US"/>
            </a:br>
            <a:br>
              <a:rPr lang="en-US"/>
            </a:br>
            <a:r>
              <a:rPr lang="en-US"/>
              <a:t>1) Type your title. [appears in big text]</a:t>
            </a:r>
            <a:br>
              <a:rPr lang="en-US"/>
            </a:br>
            <a:br>
              <a:rPr lang="en-US"/>
            </a:br>
            <a:r>
              <a:rPr lang="en-US"/>
              <a:t>2) Press enter. </a:t>
            </a:r>
            <a:br>
              <a:rPr lang="en-US"/>
            </a:br>
            <a:br>
              <a:rPr lang="en-US"/>
            </a:br>
            <a:r>
              <a:rPr lang="en-US"/>
              <a:t>3) Press Alt + Shift + Right Arrow then type secondary info (name, date, etc.). [appears in smaller text]</a:t>
            </a:r>
            <a:br>
              <a:rPr lang="en-US"/>
            </a:br>
            <a:br>
              <a:rPr lang="en-US"/>
            </a:br>
            <a:r>
              <a:rPr lang="en-US"/>
              <a:t>4) Remove this box when done.</a:t>
            </a:r>
          </a:p>
        </p:txBody>
      </p:sp>
    </p:spTree>
    <p:extLst>
      <p:ext uri="{BB962C8B-B14F-4D97-AF65-F5344CB8AC3E}">
        <p14:creationId xmlns:p14="http://schemas.microsoft.com/office/powerpoint/2010/main" val="152270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 • TEXT">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575956" y="801275"/>
            <a:ext cx="16069640" cy="523533"/>
          </a:xfrm>
        </p:spPr>
        <p:txBody>
          <a:bodyPr/>
          <a:lstStyle>
            <a:lvl1pPr>
              <a:defRPr>
                <a:solidFill>
                  <a:srgbClr val="7030A0"/>
                </a:solidFill>
              </a:defRPr>
            </a:lvl1pPr>
          </a:lstStyle>
          <a:p>
            <a:r>
              <a:rPr lang="en-US" dirty="0"/>
              <a:t>Basic text layout: Type head here</a:t>
            </a:r>
          </a:p>
        </p:txBody>
      </p:sp>
      <p:sp>
        <p:nvSpPr>
          <p:cNvPr id="8" name="Sub and bullets"/>
          <p:cNvSpPr>
            <a:spLocks noGrp="1"/>
          </p:cNvSpPr>
          <p:nvPr>
            <p:ph type="body" sz="quarter" idx="10" hasCustomPrompt="1"/>
          </p:nvPr>
        </p:nvSpPr>
        <p:spPr>
          <a:xfrm>
            <a:off x="1575957" y="2198706"/>
            <a:ext cx="15133206" cy="2288976"/>
          </a:xfrm>
        </p:spPr>
        <p:txBody>
          <a:bodyPr/>
          <a:lstStyle>
            <a:lvl1pPr marL="0" indent="0">
              <a:lnSpc>
                <a:spcPct val="100000"/>
              </a:lnSpc>
              <a:spcBef>
                <a:spcPts val="2912"/>
              </a:spcBef>
              <a:spcAft>
                <a:spcPts val="0"/>
              </a:spcAft>
              <a:buSzPct val="100000"/>
              <a:buNone/>
              <a:defRPr sz="2846">
                <a:solidFill>
                  <a:schemeClr val="tx1"/>
                </a:solidFill>
              </a:defRPr>
            </a:lvl1pPr>
            <a:lvl2pPr marL="262653" indent="-262653">
              <a:lnSpc>
                <a:spcPct val="101000"/>
              </a:lnSpc>
              <a:spcBef>
                <a:spcPts val="1059"/>
              </a:spcBef>
              <a:spcAft>
                <a:spcPts val="132"/>
              </a:spcAft>
              <a:buSzPct val="95000"/>
              <a:defRPr sz="2448"/>
            </a:lvl2pPr>
            <a:lvl3pPr marL="577835" indent="-262653">
              <a:lnSpc>
                <a:spcPct val="101000"/>
              </a:lnSpc>
              <a:spcBef>
                <a:spcPts val="398"/>
              </a:spcBef>
              <a:spcAft>
                <a:spcPts val="132"/>
              </a:spcAft>
              <a:buSzPct val="95000"/>
              <a:buFont typeface="Arial" pitchFamily="34" charset="0"/>
              <a:buChar char="–"/>
              <a:defRPr sz="2448"/>
            </a:lvl3pPr>
            <a:lvl4pPr marL="859398" indent="-237438">
              <a:lnSpc>
                <a:spcPct val="101000"/>
              </a:lnSpc>
              <a:spcBef>
                <a:spcPts val="398"/>
              </a:spcBef>
              <a:spcAft>
                <a:spcPts val="132"/>
              </a:spcAft>
              <a:buSzPct val="95000"/>
              <a:buFont typeface="Arial" pitchFamily="34" charset="0"/>
              <a:buChar char="•"/>
              <a:defRPr sz="2448"/>
            </a:lvl4pPr>
          </a:lstStyle>
          <a:p>
            <a:pPr lvl="0"/>
            <a:r>
              <a:rPr lang="en-US"/>
              <a:t>Type text here</a:t>
            </a:r>
            <a:br>
              <a:rPr lang="en-US"/>
            </a:br>
            <a:r>
              <a:rPr lang="en-US"/>
              <a:t>Turn bullets on/off using Alt + Shift + Left or Right Arrow</a:t>
            </a:r>
          </a:p>
          <a:p>
            <a:pPr lvl="1"/>
            <a:r>
              <a:rPr lang="en-US"/>
              <a:t>Second level</a:t>
            </a:r>
          </a:p>
          <a:p>
            <a:pPr lvl="2"/>
            <a:r>
              <a:rPr lang="en-US"/>
              <a:t>Third level</a:t>
            </a:r>
          </a:p>
          <a:p>
            <a:pPr lvl="3"/>
            <a:r>
              <a:rPr lang="en-US"/>
              <a:t>Fourth level</a:t>
            </a:r>
          </a:p>
        </p:txBody>
      </p:sp>
      <p:pic>
        <p:nvPicPr>
          <p:cNvPr id="3" name="Picture 2" descr="Logo&#10;&#10;Description automatically generated">
            <a:extLst>
              <a:ext uri="{FF2B5EF4-FFF2-40B4-BE49-F238E27FC236}">
                <a16:creationId xmlns:a16="http://schemas.microsoft.com/office/drawing/2014/main" id="{9FC2638B-1DFF-F170-31FE-A0F285BB2E20}"/>
              </a:ext>
            </a:extLst>
          </p:cNvPr>
          <p:cNvPicPr>
            <a:picLocks noChangeAspect="1"/>
          </p:cNvPicPr>
          <p:nvPr userDrawn="1"/>
        </p:nvPicPr>
        <p:blipFill>
          <a:blip r:embed="rId2"/>
          <a:stretch>
            <a:fillRect/>
          </a:stretch>
        </p:blipFill>
        <p:spPr>
          <a:xfrm>
            <a:off x="266189" y="9475189"/>
            <a:ext cx="2019815" cy="756948"/>
          </a:xfrm>
          <a:prstGeom prst="rect">
            <a:avLst/>
          </a:prstGeom>
        </p:spPr>
      </p:pic>
    </p:spTree>
    <p:extLst>
      <p:ext uri="{BB962C8B-B14F-4D97-AF65-F5344CB8AC3E}">
        <p14:creationId xmlns:p14="http://schemas.microsoft.com/office/powerpoint/2010/main" val="31014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6614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rgbClr val="01BFE0"/>
              </a:buClr>
              <a:buSzPts val="4700"/>
              <a:buFont typeface="Montserrat Medium"/>
              <a:buNone/>
              <a:defRPr sz="4700">
                <a:solidFill>
                  <a:srgbClr val="01BFE0"/>
                </a:solidFill>
                <a:latin typeface="Montserrat Medium"/>
                <a:ea typeface="Montserrat Medium"/>
                <a:cs typeface="Montserrat Medium"/>
                <a:sym typeface="Montserrat Medium"/>
              </a:defRPr>
            </a:lvl1pPr>
            <a:lvl2pPr lvl="1">
              <a:spcBef>
                <a:spcPts val="0"/>
              </a:spcBef>
              <a:spcAft>
                <a:spcPts val="0"/>
              </a:spcAft>
              <a:buClr>
                <a:srgbClr val="01BFE0"/>
              </a:buClr>
              <a:buSzPts val="4700"/>
              <a:buNone/>
              <a:defRPr sz="4700">
                <a:solidFill>
                  <a:srgbClr val="01BFE0"/>
                </a:solidFill>
              </a:defRPr>
            </a:lvl2pPr>
            <a:lvl3pPr lvl="2">
              <a:spcBef>
                <a:spcPts val="0"/>
              </a:spcBef>
              <a:spcAft>
                <a:spcPts val="0"/>
              </a:spcAft>
              <a:buClr>
                <a:srgbClr val="01BFE0"/>
              </a:buClr>
              <a:buSzPts val="4700"/>
              <a:buNone/>
              <a:defRPr sz="4700">
                <a:solidFill>
                  <a:srgbClr val="01BFE0"/>
                </a:solidFill>
              </a:defRPr>
            </a:lvl3pPr>
            <a:lvl4pPr lvl="3">
              <a:spcBef>
                <a:spcPts val="0"/>
              </a:spcBef>
              <a:spcAft>
                <a:spcPts val="0"/>
              </a:spcAft>
              <a:buClr>
                <a:srgbClr val="01BFE0"/>
              </a:buClr>
              <a:buSzPts val="4700"/>
              <a:buNone/>
              <a:defRPr sz="4700">
                <a:solidFill>
                  <a:srgbClr val="01BFE0"/>
                </a:solidFill>
              </a:defRPr>
            </a:lvl4pPr>
            <a:lvl5pPr lvl="4">
              <a:spcBef>
                <a:spcPts val="0"/>
              </a:spcBef>
              <a:spcAft>
                <a:spcPts val="0"/>
              </a:spcAft>
              <a:buClr>
                <a:srgbClr val="01BFE0"/>
              </a:buClr>
              <a:buSzPts val="4700"/>
              <a:buNone/>
              <a:defRPr sz="4700">
                <a:solidFill>
                  <a:srgbClr val="01BFE0"/>
                </a:solidFill>
              </a:defRPr>
            </a:lvl5pPr>
            <a:lvl6pPr lvl="5">
              <a:spcBef>
                <a:spcPts val="0"/>
              </a:spcBef>
              <a:spcAft>
                <a:spcPts val="0"/>
              </a:spcAft>
              <a:buClr>
                <a:srgbClr val="01BFE0"/>
              </a:buClr>
              <a:buSzPts val="4700"/>
              <a:buNone/>
              <a:defRPr sz="4700">
                <a:solidFill>
                  <a:srgbClr val="01BFE0"/>
                </a:solidFill>
              </a:defRPr>
            </a:lvl6pPr>
            <a:lvl7pPr lvl="6">
              <a:spcBef>
                <a:spcPts val="0"/>
              </a:spcBef>
              <a:spcAft>
                <a:spcPts val="0"/>
              </a:spcAft>
              <a:buClr>
                <a:srgbClr val="01BFE0"/>
              </a:buClr>
              <a:buSzPts val="4700"/>
              <a:buNone/>
              <a:defRPr sz="4700">
                <a:solidFill>
                  <a:srgbClr val="01BFE0"/>
                </a:solidFill>
              </a:defRPr>
            </a:lvl7pPr>
            <a:lvl8pPr lvl="7">
              <a:spcBef>
                <a:spcPts val="0"/>
              </a:spcBef>
              <a:spcAft>
                <a:spcPts val="0"/>
              </a:spcAft>
              <a:buClr>
                <a:srgbClr val="01BFE0"/>
              </a:buClr>
              <a:buSzPts val="4700"/>
              <a:buNone/>
              <a:defRPr sz="4700">
                <a:solidFill>
                  <a:srgbClr val="01BFE0"/>
                </a:solidFill>
              </a:defRPr>
            </a:lvl8pPr>
            <a:lvl9pPr lvl="8">
              <a:spcBef>
                <a:spcPts val="0"/>
              </a:spcBef>
              <a:spcAft>
                <a:spcPts val="0"/>
              </a:spcAft>
              <a:buClr>
                <a:srgbClr val="01BFE0"/>
              </a:buClr>
              <a:buSzPts val="4700"/>
              <a:buNone/>
              <a:defRPr sz="4700">
                <a:solidFill>
                  <a:srgbClr val="01BFE0"/>
                </a:solidFill>
              </a:defRPr>
            </a:lvl9pPr>
          </a:lstStyle>
          <a:p>
            <a:endParaRPr/>
          </a:p>
        </p:txBody>
      </p:sp>
      <p:sp>
        <p:nvSpPr>
          <p:cNvPr id="7" name="Google Shape;7;p1"/>
          <p:cNvSpPr txBox="1">
            <a:spLocks noGrp="1"/>
          </p:cNvSpPr>
          <p:nvPr>
            <p:ph type="body" idx="1"/>
          </p:nvPr>
        </p:nvSpPr>
        <p:spPr>
          <a:xfrm>
            <a:off x="623400" y="20763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rgbClr val="111111"/>
              </a:buClr>
              <a:buSzPts val="3600"/>
              <a:buFont typeface="Montserrat Medium"/>
              <a:buChar char="●"/>
              <a:defRPr sz="3600">
                <a:solidFill>
                  <a:srgbClr val="111111"/>
                </a:solidFill>
                <a:latin typeface="Montserrat Medium"/>
                <a:ea typeface="Montserrat Medium"/>
                <a:cs typeface="Montserrat Medium"/>
                <a:sym typeface="Montserrat Medium"/>
              </a:defRPr>
            </a:lvl1pPr>
            <a:lvl2pPr marL="914400" lvl="1"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2pPr>
            <a:lvl3pPr marL="1371600" lvl="2"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3pPr>
            <a:lvl4pPr marL="1828800" lvl="3"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4pPr>
            <a:lvl5pPr marL="2286000" lvl="4"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5pPr>
            <a:lvl6pPr marL="2743200" lvl="5"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6pPr>
            <a:lvl7pPr marL="3200400" lvl="6"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7pPr>
            <a:lvl8pPr marL="3657600" lvl="7"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8pPr>
            <a:lvl9pPr marL="4114800" lvl="8"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66" r:id="rId2"/>
    <p:sldLayoutId id="2147483655" r:id="rId3"/>
    <p:sldLayoutId id="2147483657" r:id="rId4"/>
    <p:sldLayoutId id="2147483661" r:id="rId5"/>
    <p:sldLayoutId id="2147483662" r:id="rId6"/>
    <p:sldLayoutId id="2147483663" r:id="rId7"/>
    <p:sldLayoutId id="2147483664" r:id="rId8"/>
    <p:sldLayoutId id="2147483665"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eagleridgegm.com/what-is-a-turbocharger-and-how-does-it-work/"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Shape 153"/>
        <p:cNvGrpSpPr/>
        <p:nvPr/>
      </p:nvGrpSpPr>
      <p:grpSpPr>
        <a:xfrm>
          <a:off x="0" y="0"/>
          <a:ext cx="0" cy="0"/>
          <a:chOff x="0" y="0"/>
          <a:chExt cx="0" cy="0"/>
        </a:xfrm>
      </p:grpSpPr>
      <p:sp>
        <p:nvSpPr>
          <p:cNvPr id="157" name="Google Shape;157;p10"/>
          <p:cNvSpPr txBox="1"/>
          <p:nvPr/>
        </p:nvSpPr>
        <p:spPr>
          <a:xfrm>
            <a:off x="5361092" y="2865983"/>
            <a:ext cx="12926908" cy="6401692"/>
          </a:xfrm>
          <a:prstGeom prst="rect">
            <a:avLst/>
          </a:prstGeom>
          <a:noFill/>
          <a:ln>
            <a:noFill/>
          </a:ln>
        </p:spPr>
        <p:txBody>
          <a:bodyPr spcFirstLastPara="1" wrap="square" lIns="182850" tIns="182850" rIns="182850" bIns="182850" anchor="t" anchorCtr="0">
            <a:spAutoFit/>
          </a:bodyPr>
          <a:lstStyle/>
          <a:p>
            <a:pPr marL="0" lvl="0" indent="0" algn="ctr" rtl="0">
              <a:spcBef>
                <a:spcPts val="0"/>
              </a:spcBef>
              <a:spcAft>
                <a:spcPts val="0"/>
              </a:spcAft>
              <a:buNone/>
            </a:pPr>
            <a:r>
              <a:rPr lang="en" sz="8000" b="1">
                <a:solidFill>
                  <a:schemeClr val="lt1"/>
                </a:solidFill>
                <a:latin typeface="PT Sans" panose="020B0503020203020204" pitchFamily="34" charset="77"/>
                <a:ea typeface="Montserrat ExtraBold"/>
                <a:cs typeface="Montserrat ExtraBold"/>
                <a:sym typeface="Montserrat ExtraBold"/>
              </a:rPr>
              <a:t>TURBOCHARGE YOUR SCRUM </a:t>
            </a:r>
            <a:endParaRPr lang="en" sz="8000" b="1" dirty="0">
              <a:solidFill>
                <a:schemeClr val="lt1"/>
              </a:solidFill>
              <a:latin typeface="PT Sans" panose="020B0503020203020204" pitchFamily="34" charset="77"/>
              <a:ea typeface="Montserrat ExtraBold"/>
              <a:cs typeface="Montserrat ExtraBold"/>
              <a:sym typeface="Montserrat ExtraBold"/>
            </a:endParaRPr>
          </a:p>
          <a:p>
            <a:pPr marL="0" lvl="0" indent="0" algn="ctr" rtl="0">
              <a:spcBef>
                <a:spcPts val="0"/>
              </a:spcBef>
              <a:spcAft>
                <a:spcPts val="0"/>
              </a:spcAft>
              <a:buNone/>
            </a:pPr>
            <a:r>
              <a:rPr lang="en" sz="8000" b="1" dirty="0">
                <a:solidFill>
                  <a:schemeClr val="lt1"/>
                </a:solidFill>
                <a:latin typeface="PT Sans" panose="020B0503020203020204" pitchFamily="34" charset="77"/>
                <a:ea typeface="Montserrat ExtraBold"/>
                <a:cs typeface="Montserrat ExtraBold"/>
                <a:sym typeface="Montserrat ExtraBold"/>
              </a:rPr>
              <a:t>WITH </a:t>
            </a:r>
            <a:r>
              <a:rPr lang="en" sz="8000" b="1" dirty="0">
                <a:solidFill>
                  <a:schemeClr val="lt1"/>
                </a:solidFill>
                <a:latin typeface="PT Sans" panose="020B0503020203020204" pitchFamily="34" charset="77"/>
                <a:sym typeface="Montserrat ExtraBold"/>
              </a:rPr>
              <a:t>KANBAN</a:t>
            </a:r>
          </a:p>
          <a:p>
            <a:pPr marL="0" lvl="0" indent="0" algn="ctr" rtl="0">
              <a:spcBef>
                <a:spcPts val="0"/>
              </a:spcBef>
              <a:spcAft>
                <a:spcPts val="0"/>
              </a:spcAft>
              <a:buNone/>
            </a:pPr>
            <a:endParaRPr lang="en" sz="5600" b="1" dirty="0">
              <a:solidFill>
                <a:schemeClr val="lt1"/>
              </a:solidFill>
              <a:latin typeface="PT Sans" panose="020B0503020203020204" pitchFamily="34" charset="77"/>
              <a:ea typeface="Montserrat ExtraBold"/>
              <a:cs typeface="Montserrat ExtraBold"/>
              <a:sym typeface="Montserrat ExtraBold"/>
            </a:endParaRPr>
          </a:p>
          <a:p>
            <a:pPr marL="0" lvl="0" indent="0" algn="ctr" rtl="0">
              <a:spcBef>
                <a:spcPts val="0"/>
              </a:spcBef>
              <a:spcAft>
                <a:spcPts val="0"/>
              </a:spcAft>
              <a:buNone/>
            </a:pPr>
            <a:r>
              <a:rPr lang="en" sz="4800" b="1" dirty="0">
                <a:solidFill>
                  <a:schemeClr val="lt1"/>
                </a:solidFill>
                <a:latin typeface="PT Sans" panose="020B0503020203020204" pitchFamily="34" charset="77"/>
                <a:ea typeface="Montserrat ExtraBold"/>
                <a:cs typeface="Montserrat ExtraBold"/>
                <a:sym typeface="Montserrat ExtraBold"/>
              </a:rPr>
              <a:t>Todd Little</a:t>
            </a:r>
          </a:p>
          <a:p>
            <a:pPr marL="0" lvl="0" indent="0" algn="ctr" rtl="0">
              <a:spcBef>
                <a:spcPts val="0"/>
              </a:spcBef>
              <a:spcAft>
                <a:spcPts val="0"/>
              </a:spcAft>
              <a:buNone/>
            </a:pPr>
            <a:r>
              <a:rPr lang="en" sz="4800" b="1" dirty="0">
                <a:solidFill>
                  <a:schemeClr val="lt1"/>
                </a:solidFill>
                <a:latin typeface="PT Sans" panose="020B0503020203020204" pitchFamily="34" charset="77"/>
                <a:ea typeface="Montserrat ExtraBold"/>
                <a:cs typeface="Montserrat ExtraBold"/>
                <a:sym typeface="Montserrat ExtraBold"/>
              </a:rPr>
              <a:t>Chairman, Kanban University </a:t>
            </a:r>
            <a:endParaRPr sz="4800" b="1" dirty="0">
              <a:solidFill>
                <a:schemeClr val="lt1"/>
              </a:solidFill>
              <a:latin typeface="PT Sans" panose="020B0503020203020204" pitchFamily="34" charset="77"/>
              <a:ea typeface="Montserrat ExtraBold"/>
              <a:cs typeface="Montserrat ExtraBold"/>
              <a:sym typeface="Montserrat ExtraBold"/>
            </a:endParaRPr>
          </a:p>
        </p:txBody>
      </p:sp>
      <p:pic>
        <p:nvPicPr>
          <p:cNvPr id="6" name="Picture 5">
            <a:extLst>
              <a:ext uri="{FF2B5EF4-FFF2-40B4-BE49-F238E27FC236}">
                <a16:creationId xmlns:a16="http://schemas.microsoft.com/office/drawing/2014/main" id="{E735F63A-173B-1B44-0ED2-44C3228F2956}"/>
              </a:ext>
            </a:extLst>
          </p:cNvPr>
          <p:cNvPicPr>
            <a:picLocks noChangeAspect="1"/>
          </p:cNvPicPr>
          <p:nvPr/>
        </p:nvPicPr>
        <p:blipFill>
          <a:blip r:embed="rId4"/>
          <a:stretch>
            <a:fillRect/>
          </a:stretch>
        </p:blipFill>
        <p:spPr>
          <a:xfrm>
            <a:off x="9809284" y="1106161"/>
            <a:ext cx="3520831" cy="11442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2971-5333-04A7-3E12-1CE0715D5697}"/>
              </a:ext>
            </a:extLst>
          </p:cNvPr>
          <p:cNvSpPr>
            <a:spLocks noGrp="1"/>
          </p:cNvSpPr>
          <p:nvPr>
            <p:ph type="title"/>
          </p:nvPr>
        </p:nvSpPr>
        <p:spPr/>
        <p:txBody>
          <a:bodyPr/>
          <a:lstStyle/>
          <a:p>
            <a:r>
              <a:rPr lang="en-US" dirty="0"/>
              <a:t>What is a turbocharger?</a:t>
            </a:r>
          </a:p>
        </p:txBody>
      </p:sp>
      <p:sp>
        <p:nvSpPr>
          <p:cNvPr id="3" name="Content Placeholder 2">
            <a:extLst>
              <a:ext uri="{FF2B5EF4-FFF2-40B4-BE49-F238E27FC236}">
                <a16:creationId xmlns:a16="http://schemas.microsoft.com/office/drawing/2014/main" id="{DC256D1B-073B-3CB6-AFBF-61A8D1AFFAA7}"/>
              </a:ext>
            </a:extLst>
          </p:cNvPr>
          <p:cNvSpPr>
            <a:spLocks noGrp="1"/>
          </p:cNvSpPr>
          <p:nvPr>
            <p:ph type="body" sz="half" idx="2"/>
          </p:nvPr>
        </p:nvSpPr>
        <p:spPr/>
        <p:txBody>
          <a:bodyPr>
            <a:normAutofit/>
          </a:bodyPr>
          <a:lstStyle/>
          <a:p>
            <a:r>
              <a:rPr lang="en-US" sz="3000" dirty="0"/>
              <a:t>In addition to the extra power, turbochargers are sometimes referred to as devices that offer “free power” because unlike a supercharger, it does not require the engine’s power to drive it. </a:t>
            </a:r>
          </a:p>
        </p:txBody>
      </p:sp>
      <p:pic>
        <p:nvPicPr>
          <p:cNvPr id="5" name="Picture 2" descr="black and red car wheel">
            <a:extLst>
              <a:ext uri="{FF2B5EF4-FFF2-40B4-BE49-F238E27FC236}">
                <a16:creationId xmlns:a16="http://schemas.microsoft.com/office/drawing/2014/main" id="{ED6B8E1D-EE13-C9D4-D15F-3B5C17C7A5E3}"/>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23680" b="2368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FFD0EC-0E4B-68E5-750E-70AE9B4E6087}"/>
              </a:ext>
            </a:extLst>
          </p:cNvPr>
          <p:cNvSpPr txBox="1"/>
          <p:nvPr/>
        </p:nvSpPr>
        <p:spPr>
          <a:xfrm>
            <a:off x="1154802" y="9324201"/>
            <a:ext cx="12006471" cy="507831"/>
          </a:xfrm>
          <a:prstGeom prst="rect">
            <a:avLst/>
          </a:prstGeom>
          <a:noFill/>
        </p:spPr>
        <p:txBody>
          <a:bodyPr wrap="square">
            <a:spAutoFit/>
          </a:bodyPr>
          <a:lstStyle/>
          <a:p>
            <a:r>
              <a:rPr lang="en-US" sz="2700" u="sng"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https://www.eagleridgegm.com/what-is-a-turbocharger-and-how-does-it-work/</a:t>
            </a:r>
            <a:endParaRPr lang="en-US" sz="27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3AC9E86-900C-8C60-3677-3CDBE6365DCE}"/>
              </a:ext>
            </a:extLst>
          </p:cNvPr>
          <p:cNvSpPr txBox="1"/>
          <p:nvPr/>
        </p:nvSpPr>
        <p:spPr>
          <a:xfrm>
            <a:off x="7884318" y="8758299"/>
            <a:ext cx="9144000" cy="415498"/>
          </a:xfrm>
          <a:prstGeom prst="rect">
            <a:avLst/>
          </a:prstGeom>
          <a:noFill/>
        </p:spPr>
        <p:txBody>
          <a:bodyPr wrap="square">
            <a:spAutoFit/>
          </a:bodyPr>
          <a:lstStyle/>
          <a:p>
            <a:pPr algn="r"/>
            <a:r>
              <a:rPr lang="en-US" sz="2100" dirty="0">
                <a:solidFill>
                  <a:schemeClr val="bg1">
                    <a:lumMod val="95000"/>
                  </a:schemeClr>
                </a:solidFill>
              </a:rPr>
              <a:t>Credit: Simone Durelli</a:t>
            </a:r>
          </a:p>
        </p:txBody>
      </p:sp>
    </p:spTree>
    <p:extLst>
      <p:ext uri="{BB962C8B-B14F-4D97-AF65-F5344CB8AC3E}">
        <p14:creationId xmlns:p14="http://schemas.microsoft.com/office/powerpoint/2010/main" val="222091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254D58-0527-0E76-BEC2-123923343F7A}"/>
              </a:ext>
            </a:extLst>
          </p:cNvPr>
          <p:cNvSpPr>
            <a:spLocks noGrp="1"/>
          </p:cNvSpPr>
          <p:nvPr>
            <p:ph type="title"/>
          </p:nvPr>
        </p:nvSpPr>
        <p:spPr/>
        <p:txBody>
          <a:bodyPr/>
          <a:lstStyle/>
          <a:p>
            <a:r>
              <a:rPr lang="en-US" dirty="0"/>
              <a:t>A turbocharger …</a:t>
            </a:r>
          </a:p>
        </p:txBody>
      </p:sp>
      <p:sp>
        <p:nvSpPr>
          <p:cNvPr id="6" name="Content Placeholder 5">
            <a:extLst>
              <a:ext uri="{FF2B5EF4-FFF2-40B4-BE49-F238E27FC236}">
                <a16:creationId xmlns:a16="http://schemas.microsoft.com/office/drawing/2014/main" id="{24319C35-96ED-6D5D-9C36-7E17E92FE511}"/>
              </a:ext>
            </a:extLst>
          </p:cNvPr>
          <p:cNvSpPr>
            <a:spLocks noGrp="1"/>
          </p:cNvSpPr>
          <p:nvPr>
            <p:ph idx="4294967295"/>
          </p:nvPr>
        </p:nvSpPr>
        <p:spPr>
          <a:xfrm>
            <a:off x="6952130" y="2751885"/>
            <a:ext cx="8185150" cy="6527800"/>
          </a:xfrm>
        </p:spPr>
        <p:txBody>
          <a:bodyPr/>
          <a:lstStyle/>
          <a:p>
            <a:pPr marL="0" indent="0">
              <a:buNone/>
            </a:pPr>
            <a:r>
              <a:rPr lang="en-US" dirty="0">
                <a:solidFill>
                  <a:schemeClr val="bg1"/>
                </a:solidFill>
              </a:rPr>
              <a:t>Improves your team's performance without costing them a ton of energy to improve and potentially fail</a:t>
            </a:r>
          </a:p>
        </p:txBody>
      </p:sp>
    </p:spTree>
    <p:extLst>
      <p:ext uri="{BB962C8B-B14F-4D97-AF65-F5344CB8AC3E}">
        <p14:creationId xmlns:p14="http://schemas.microsoft.com/office/powerpoint/2010/main" val="298557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5537200" y="3058300"/>
            <a:ext cx="12750800" cy="1145400"/>
          </a:xfrm>
        </p:spPr>
        <p:txBody>
          <a:bodyPr>
            <a:noAutofit/>
          </a:bodyPr>
          <a:lstStyle/>
          <a:p>
            <a:pPr algn="ctr"/>
            <a:r>
              <a:rPr lang="en-US" sz="9600" b="1" dirty="0">
                <a:latin typeface="PT Sans" panose="020B0503020203020204" pitchFamily="34" charset="77"/>
              </a:rPr>
              <a:t>Kanban Change Management Principles</a:t>
            </a:r>
          </a:p>
        </p:txBody>
      </p:sp>
    </p:spTree>
    <p:extLst>
      <p:ext uri="{BB962C8B-B14F-4D97-AF65-F5344CB8AC3E}">
        <p14:creationId xmlns:p14="http://schemas.microsoft.com/office/powerpoint/2010/main" val="148224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E9B8-8C04-0740-8C7D-704EDD70C850}"/>
              </a:ext>
            </a:extLst>
          </p:cNvPr>
          <p:cNvSpPr>
            <a:spLocks noGrp="1"/>
          </p:cNvSpPr>
          <p:nvPr>
            <p:ph type="title"/>
          </p:nvPr>
        </p:nvSpPr>
        <p:spPr>
          <a:xfrm>
            <a:off x="311700" y="523508"/>
            <a:ext cx="17664600" cy="1145400"/>
          </a:xfrm>
        </p:spPr>
        <p:txBody>
          <a:bodyPr>
            <a:noAutofit/>
          </a:bodyPr>
          <a:lstStyle/>
          <a:p>
            <a:r>
              <a:rPr lang="en-US" sz="5400" b="1" dirty="0">
                <a:latin typeface="PT Sans" panose="020B0503020203020204" pitchFamily="34" charset="77"/>
              </a:rPr>
              <a:t>Kanban Method: Change Management Principles</a:t>
            </a:r>
          </a:p>
        </p:txBody>
      </p:sp>
      <p:sp>
        <p:nvSpPr>
          <p:cNvPr id="4" name="Content Placeholder 3">
            <a:extLst>
              <a:ext uri="{FF2B5EF4-FFF2-40B4-BE49-F238E27FC236}">
                <a16:creationId xmlns:a16="http://schemas.microsoft.com/office/drawing/2014/main" id="{1B66DD36-796B-D64C-A97E-7408F968E48C}"/>
              </a:ext>
            </a:extLst>
          </p:cNvPr>
          <p:cNvSpPr>
            <a:spLocks noGrp="1"/>
          </p:cNvSpPr>
          <p:nvPr>
            <p:ph sz="half" idx="4294967295"/>
          </p:nvPr>
        </p:nvSpPr>
        <p:spPr>
          <a:xfrm>
            <a:off x="9190075" y="2187649"/>
            <a:ext cx="8077200" cy="6789738"/>
          </a:xfrm>
        </p:spPr>
        <p:txBody>
          <a:bodyPr>
            <a:normAutofit lnSpcReduction="10000"/>
          </a:bodyPr>
          <a:lstStyle/>
          <a:p>
            <a:pPr marL="771525" indent="-771525">
              <a:buFont typeface="+mj-lt"/>
              <a:buAutoNum type="arabicPeriod"/>
            </a:pPr>
            <a:r>
              <a:rPr lang="en-US" sz="4000" b="1" dirty="0">
                <a:latin typeface="PT Sans" panose="020B0503020203020204" pitchFamily="34" charset="77"/>
              </a:rPr>
              <a:t>Start with what you do now</a:t>
            </a:r>
          </a:p>
          <a:p>
            <a:pPr lvl="1"/>
            <a:r>
              <a:rPr lang="en-US" sz="3200" dirty="0">
                <a:latin typeface="PT Sans" panose="020B0503020203020204" pitchFamily="34" charset="77"/>
              </a:rPr>
              <a:t>Understanding current processes, as actually practiced</a:t>
            </a:r>
          </a:p>
          <a:p>
            <a:pPr lvl="1"/>
            <a:r>
              <a:rPr lang="en-US" sz="3200" dirty="0">
                <a:latin typeface="PT Sans" panose="020B0503020203020204" pitchFamily="34" charset="77"/>
              </a:rPr>
              <a:t>Respecting existing roles, responsibilities &amp; job titles</a:t>
            </a:r>
          </a:p>
          <a:p>
            <a:pPr marL="771525" indent="-771525">
              <a:buFont typeface="+mj-lt"/>
              <a:buAutoNum type="arabicPeriod"/>
            </a:pPr>
            <a:r>
              <a:rPr lang="en-US" sz="4000" dirty="0">
                <a:latin typeface="PT Sans" panose="020B0503020203020204" pitchFamily="34" charset="77"/>
              </a:rPr>
              <a:t>Gain agreement to pursue </a:t>
            </a:r>
            <a:br>
              <a:rPr lang="en-US" sz="4000" dirty="0">
                <a:latin typeface="PT Sans" panose="020B0503020203020204" pitchFamily="34" charset="77"/>
              </a:rPr>
            </a:br>
            <a:r>
              <a:rPr lang="en-US" sz="4000" dirty="0">
                <a:latin typeface="PT Sans" panose="020B0503020203020204" pitchFamily="34" charset="77"/>
              </a:rPr>
              <a:t>improvement through </a:t>
            </a:r>
            <a:br>
              <a:rPr lang="en-US" sz="4000" dirty="0">
                <a:latin typeface="PT Sans" panose="020B0503020203020204" pitchFamily="34" charset="77"/>
              </a:rPr>
            </a:br>
            <a:r>
              <a:rPr lang="en-US" sz="4000" dirty="0">
                <a:latin typeface="PT Sans" panose="020B0503020203020204" pitchFamily="34" charset="77"/>
              </a:rPr>
              <a:t>evolutionary change</a:t>
            </a:r>
          </a:p>
          <a:p>
            <a:pPr marL="771525" indent="-771525">
              <a:buFont typeface="+mj-lt"/>
              <a:buAutoNum type="arabicPeriod"/>
            </a:pPr>
            <a:r>
              <a:rPr lang="en-US" sz="4000" dirty="0">
                <a:latin typeface="PT Sans" panose="020B0503020203020204" pitchFamily="34" charset="77"/>
              </a:rPr>
              <a:t>Encourage acts of leadership at all levels</a:t>
            </a:r>
          </a:p>
        </p:txBody>
      </p:sp>
      <p:pic>
        <p:nvPicPr>
          <p:cNvPr id="5" name="Grafik 4">
            <a:extLst>
              <a:ext uri="{FF2B5EF4-FFF2-40B4-BE49-F238E27FC236}">
                <a16:creationId xmlns:a16="http://schemas.microsoft.com/office/drawing/2014/main" id="{E0757C67-D368-394F-A2B5-9E009109EDB8}"/>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1020725" y="1923942"/>
            <a:ext cx="7464056" cy="7742453"/>
          </a:xfrm>
          <a:prstGeom prst="rect">
            <a:avLst/>
          </a:prstGeom>
        </p:spPr>
      </p:pic>
      <p:sp>
        <p:nvSpPr>
          <p:cNvPr id="3" name="Footer Placeholder 2">
            <a:extLst>
              <a:ext uri="{FF2B5EF4-FFF2-40B4-BE49-F238E27FC236}">
                <a16:creationId xmlns:a16="http://schemas.microsoft.com/office/drawing/2014/main" id="{D796E465-3F61-7241-9AA5-40A437B36E3A}"/>
              </a:ext>
            </a:extLst>
          </p:cNvPr>
          <p:cNvSpPr>
            <a:spLocks noGrp="1"/>
          </p:cNvSpPr>
          <p:nvPr>
            <p:ph type="ftr" sz="quarter" idx="4294967295"/>
          </p:nvPr>
        </p:nvSpPr>
        <p:spPr>
          <a:xfrm>
            <a:off x="9499859" y="9247188"/>
            <a:ext cx="7129462" cy="539750"/>
          </a:xfrm>
          <a:prstGeom prst="rect">
            <a:avLst/>
          </a:prstGeom>
        </p:spPr>
        <p:txBody>
          <a:bodyPr vert="horz" lIns="137160" tIns="68580" rIns="137160" bIns="68580" rtlCol="0" anchor="ctr"/>
          <a:lstStyle>
            <a:defPPr>
              <a:defRPr lang="en-US"/>
            </a:defPPr>
            <a:lvl1pPr marL="0" algn="ctr" defTabSz="1371600" rtl="0" eaLnBrk="1" latinLnBrk="0" hangingPunct="1">
              <a:defRPr sz="1800" kern="120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1600" dirty="0"/>
              <a:t>Official Licensed Material, Copyright © 2022 Kanban University</a:t>
            </a:r>
          </a:p>
        </p:txBody>
      </p:sp>
      <p:pic>
        <p:nvPicPr>
          <p:cNvPr id="6" name="Picture 5">
            <a:extLst>
              <a:ext uri="{FF2B5EF4-FFF2-40B4-BE49-F238E27FC236}">
                <a16:creationId xmlns:a16="http://schemas.microsoft.com/office/drawing/2014/main" id="{888868E8-8C85-F165-72C7-D330EB2F7DA9}"/>
              </a:ext>
            </a:extLst>
          </p:cNvPr>
          <p:cNvPicPr>
            <a:picLocks noChangeAspect="1"/>
          </p:cNvPicPr>
          <p:nvPr/>
        </p:nvPicPr>
        <p:blipFill>
          <a:blip r:embed="rId4"/>
          <a:stretch>
            <a:fillRect/>
          </a:stretch>
        </p:blipFill>
        <p:spPr>
          <a:xfrm>
            <a:off x="16116299" y="9320940"/>
            <a:ext cx="1874521" cy="609219"/>
          </a:xfrm>
          <a:prstGeom prst="rect">
            <a:avLst/>
          </a:prstGeom>
        </p:spPr>
      </p:pic>
      <p:pic>
        <p:nvPicPr>
          <p:cNvPr id="7" name="Picture 6" descr="Logo&#10;&#10;Description automatically generated">
            <a:extLst>
              <a:ext uri="{FF2B5EF4-FFF2-40B4-BE49-F238E27FC236}">
                <a16:creationId xmlns:a16="http://schemas.microsoft.com/office/drawing/2014/main" id="{9AF7671B-1A31-7A2A-DB33-BACFDAD0538C}"/>
              </a:ext>
            </a:extLst>
          </p:cNvPr>
          <p:cNvPicPr>
            <a:picLocks noChangeAspect="1"/>
          </p:cNvPicPr>
          <p:nvPr/>
        </p:nvPicPr>
        <p:blipFill>
          <a:blip r:embed="rId5"/>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144838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a:xfrm>
            <a:off x="623400" y="442996"/>
            <a:ext cx="17041200" cy="1145400"/>
          </a:xfrm>
        </p:spPr>
        <p:txBody>
          <a:bodyPr>
            <a:normAutofit/>
          </a:bodyPr>
          <a:lstStyle/>
          <a:p>
            <a:pPr algn="ctr"/>
            <a:r>
              <a:rPr lang="en-US" sz="4900" b="1" dirty="0">
                <a:solidFill>
                  <a:schemeClr val="bg1"/>
                </a:solidFill>
                <a:latin typeface="PT Sans" panose="020B0503020203020204" pitchFamily="34" charset="77"/>
              </a:rPr>
              <a:t>Scrum and Kanban Perspectives</a:t>
            </a: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623400" y="1910471"/>
            <a:ext cx="6443145" cy="4010439"/>
          </a:xfrm>
          <a:prstGeom prst="wedgeEllipseCallou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700" dirty="0">
                <a:solidFill>
                  <a:schemeClr val="tx1"/>
                </a:solidFill>
                <a:latin typeface="Architects Daughter" pitchFamily="2" charset="77"/>
              </a:rPr>
              <a:t>HI, I’M SAL, SHORT FOR SALVADOR AND I’M A LONG TIME SCRUM PRACTITIONER</a:t>
            </a:r>
            <a:endParaRPr lang="en-US" sz="27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E405ED12-3C7A-15AE-5FB5-987B0E549C12}"/>
              </a:ext>
            </a:extLst>
          </p:cNvPr>
          <p:cNvSpPr/>
          <p:nvPr/>
        </p:nvSpPr>
        <p:spPr>
          <a:xfrm>
            <a:off x="10821078" y="1705831"/>
            <a:ext cx="6443145" cy="4010439"/>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700" dirty="0">
                <a:solidFill>
                  <a:schemeClr val="tx1"/>
                </a:solidFill>
                <a:latin typeface="Architects Daughter" pitchFamily="2" charset="77"/>
              </a:rPr>
              <a:t>HI, I’M ROSIE AND #YESWEKANBAN</a:t>
            </a:r>
            <a:endParaRPr lang="en-US" sz="27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860101B-D24E-8190-F891-4963FE5958E7}"/>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08A1C5DC-6C54-453A-97EA-8BA74AB88EDF}"/>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6295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a:xfrm>
            <a:off x="623400" y="182880"/>
            <a:ext cx="17041200" cy="1145400"/>
          </a:xfrm>
        </p:spPr>
        <p:txBody>
          <a:bodyPr>
            <a:normAutofit/>
          </a:bodyPr>
          <a:lstStyle/>
          <a:p>
            <a:pPr algn="ctr"/>
            <a:r>
              <a:rPr lang="en-US" sz="4900" b="1" dirty="0">
                <a:solidFill>
                  <a:schemeClr val="bg1"/>
                </a:solidFill>
                <a:latin typeface="PT Sans" panose="020B0503020203020204" pitchFamily="34" charset="77"/>
              </a:rPr>
              <a:t>CMP#1: Start with what you do now</a:t>
            </a: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922427"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318976" y="1328280"/>
            <a:ext cx="6996226" cy="5348967"/>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700" dirty="0">
                <a:solidFill>
                  <a:schemeClr val="tx1"/>
                </a:solidFill>
                <a:latin typeface="Architects Daughter" pitchFamily="2" charset="77"/>
              </a:rPr>
              <a:t>IN OUR TRANSFORMATION WE RE-ORGANIZED INTO CROSS FUNCTIONAL TEAMS WITH THE 3 ROLES OF PRODUCT OWNER, SCRUM MASTER AND TEAM MEMBER</a:t>
            </a:r>
            <a:r>
              <a:rPr lang="en-US" sz="2700" dirty="0">
                <a:solidFill>
                  <a:schemeClr val="tx1"/>
                </a:solidFill>
              </a:rPr>
              <a:t>.  </a:t>
            </a:r>
            <a:endParaRPr lang="en-US" sz="27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E405ED12-3C7A-15AE-5FB5-987B0E549C12}"/>
              </a:ext>
            </a:extLst>
          </p:cNvPr>
          <p:cNvSpPr/>
          <p:nvPr/>
        </p:nvSpPr>
        <p:spPr>
          <a:xfrm>
            <a:off x="10972799" y="1328280"/>
            <a:ext cx="6996225" cy="5669479"/>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US" sz="2400" dirty="0">
              <a:solidFill>
                <a:schemeClr val="tx1"/>
              </a:solidFill>
              <a:latin typeface="Architects Daughter" pitchFamily="2" charset="77"/>
            </a:endParaRPr>
          </a:p>
          <a:p>
            <a:pPr algn="ctr">
              <a:lnSpc>
                <a:spcPct val="107000"/>
              </a:lnSpc>
            </a:pPr>
            <a:r>
              <a:rPr lang="en-US" sz="2400" dirty="0">
                <a:solidFill>
                  <a:schemeClr val="tx1"/>
                </a:solidFill>
                <a:latin typeface="Architects Daughter" pitchFamily="2" charset="77"/>
              </a:rPr>
              <a:t>KANBAN DOES NOT REQUIRE CROSS FUNCTIONAL TEAMS, BUT IF YOU ALREADY HAVE CROSS FUNCTIONAL TEAMS THAT WILL BE YOUR STARTING POINT.  IN KANBAN A REORGANIZATION IS GENERALLY A LAST RESORT.</a:t>
            </a:r>
          </a:p>
        </p:txBody>
      </p:sp>
      <p:pic>
        <p:nvPicPr>
          <p:cNvPr id="5" name="Picture 4">
            <a:extLst>
              <a:ext uri="{FF2B5EF4-FFF2-40B4-BE49-F238E27FC236}">
                <a16:creationId xmlns:a16="http://schemas.microsoft.com/office/drawing/2014/main" id="{2D595535-0BA7-110F-909F-23776490DFCE}"/>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3" name="Picture 2" descr="Logo&#10;&#10;Description automatically generated">
            <a:extLst>
              <a:ext uri="{FF2B5EF4-FFF2-40B4-BE49-F238E27FC236}">
                <a16:creationId xmlns:a16="http://schemas.microsoft.com/office/drawing/2014/main" id="{2AF8D6F9-AACB-76DD-D7DC-901FC7CCD62D}"/>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35108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a:xfrm>
            <a:off x="623400" y="182880"/>
            <a:ext cx="17041200" cy="1145400"/>
          </a:xfrm>
          <a:noFill/>
          <a:ln>
            <a:noFill/>
          </a:ln>
        </p:spPr>
        <p:txBody>
          <a:bodyPr spcFirstLastPara="1" wrap="square" lIns="182850" tIns="182850" rIns="182850" bIns="182850" anchor="t" anchorCtr="0">
            <a:normAutofit/>
          </a:bodyPr>
          <a:lstStyle/>
          <a:p>
            <a:pPr algn="ctr"/>
            <a:r>
              <a:rPr lang="en-US" b="1" dirty="0">
                <a:solidFill>
                  <a:schemeClr val="bg1"/>
                </a:solidFill>
                <a:latin typeface="PT Sans" panose="020B0503020203020204" pitchFamily="34" charset="77"/>
              </a:rPr>
              <a:t>CMP#2: Agree to evolutionary change</a:t>
            </a: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300765" y="1328280"/>
            <a:ext cx="6844315" cy="5629246"/>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rPr>
              <a:t>SCRUM IS BASED ON EMPIRICISM WHICH DONE WELL CONTINUES TO EVOLVE. UNFORTUNATELY, MANY IMPLEMENTATIONS STALL OUT, OR REVERT. IF YOU’RE DOING SCRUM HOW YOU WERE TAUGHT, YOU LIKELY AREN’T DOING SCRUM WELL.</a:t>
            </a:r>
            <a:endParaRPr lang="en-US" sz="24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E405ED12-3C7A-15AE-5FB5-987B0E549C12}"/>
              </a:ext>
            </a:extLst>
          </p:cNvPr>
          <p:cNvSpPr/>
          <p:nvPr/>
        </p:nvSpPr>
        <p:spPr>
          <a:xfrm>
            <a:off x="11142921" y="1328280"/>
            <a:ext cx="6844316" cy="5969488"/>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rPr>
              <a:t>KANBAN “STARTS WITH WHAT YOU DO NOW.” UNDERSTAND THE CURRENT PROCESS AS PRACTICED. THEN USE GUIDED EXPERIMENTS THAT CAN BE MEASURED TO ESTABLISH A MINDSET OF CONTINUOUS IMPROVEMENT. </a:t>
            </a:r>
            <a:endParaRPr lang="en-US" sz="24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101BD16-382B-69A8-7299-15DDAFA2F183}"/>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53FBA98D-FC1F-1A37-6130-68FE19EA2953}"/>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4593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a:xfrm>
            <a:off x="623400" y="159434"/>
            <a:ext cx="17041200" cy="1145400"/>
          </a:xfrm>
        </p:spPr>
        <p:txBody>
          <a:bodyPr>
            <a:normAutofit fontScale="90000"/>
          </a:bodyPr>
          <a:lstStyle/>
          <a:p>
            <a:pPr algn="ctr">
              <a:lnSpc>
                <a:spcPct val="107000"/>
              </a:lnSpc>
            </a:pPr>
            <a:r>
              <a:rPr lang="en-US" b="1" dirty="0">
                <a:solidFill>
                  <a:schemeClr val="bg1"/>
                </a:solidFill>
                <a:latin typeface="PT Sans" panose="020B0503020203020204" pitchFamily="34" charset="77"/>
              </a:rPr>
              <a:t>CMP#3: </a:t>
            </a:r>
            <a:r>
              <a:rPr lang="en-US" sz="5400" b="1" dirty="0">
                <a:solidFill>
                  <a:schemeClr val="bg1"/>
                </a:solidFill>
                <a:latin typeface="PT Sans" panose="020B0503020203020204" pitchFamily="34" charset="77"/>
              </a:rPr>
              <a:t>Encourage acts of leadership at all levels</a:t>
            </a:r>
            <a:endParaRPr lang="en-US" sz="5400" b="1" dirty="0">
              <a:solidFill>
                <a:schemeClr val="bg1"/>
              </a:solidFill>
              <a:latin typeface="PT Sans" panose="020B0503020203020204" pitchFamily="34" charset="77"/>
              <a:ea typeface="Calibri" panose="020F0502020204030204" pitchFamily="34" charset="0"/>
              <a:cs typeface="Times New Roman" panose="02020603050405020304" pitchFamily="18" charset="0"/>
            </a:endParaRP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0" y="1631132"/>
            <a:ext cx="7090992" cy="5528931"/>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rPr>
              <a:t>SCRUM’S SELF-ORGANIZATION CAN ENCOURAGE ACTS OF LEADERSHIP. BUT SOMETIMES THE PO, THE SM OR THE TEAM MANAGER WILL BE VIEWED AS THE “LEADERS” AND TEAM MEMBERS SIMPLY BECOME FOLLOWERS.</a:t>
            </a:r>
            <a:endParaRPr lang="en-US" sz="24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E405ED12-3C7A-15AE-5FB5-987B0E549C12}"/>
              </a:ext>
            </a:extLst>
          </p:cNvPr>
          <p:cNvSpPr/>
          <p:nvPr/>
        </p:nvSpPr>
        <p:spPr>
          <a:xfrm>
            <a:off x="10735225" y="1494568"/>
            <a:ext cx="6929375" cy="4714846"/>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700" dirty="0">
                <a:solidFill>
                  <a:schemeClr val="tx1"/>
                </a:solidFill>
                <a:latin typeface="Architects Daughter" pitchFamily="2" charset="77"/>
              </a:rPr>
              <a:t>WORK TO CREATE A SAFE ENVIRONMENT TO ENCOURAGE ACTS OF LEADERSHIP AT ALL LEVELS.</a:t>
            </a:r>
            <a:endParaRPr lang="en-US" sz="27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36EB45B-066B-2859-DA18-1A83EF496822}"/>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25E56F1D-930C-E0A7-E27B-8CC90DD724CC}"/>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3289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A2BEB5-8B14-44EF-994F-8A49C84DAAD2}"/>
              </a:ext>
            </a:extLst>
          </p:cNvPr>
          <p:cNvSpPr>
            <a:spLocks noGrp="1"/>
          </p:cNvSpPr>
          <p:nvPr>
            <p:ph type="title"/>
          </p:nvPr>
        </p:nvSpPr>
        <p:spPr/>
        <p:txBody>
          <a:bodyPr>
            <a:normAutofit/>
          </a:bodyPr>
          <a:lstStyle/>
          <a:p>
            <a:r>
              <a:rPr lang="en-US" sz="4800" b="1" dirty="0">
                <a:latin typeface="PT Sans" panose="020B0503020203020204" pitchFamily="34" charset="77"/>
              </a:rPr>
              <a:t>Acts of Leadership</a:t>
            </a:r>
          </a:p>
        </p:txBody>
      </p:sp>
      <p:sp>
        <p:nvSpPr>
          <p:cNvPr id="4" name="Foliennummernplatzhalter 3">
            <a:extLst>
              <a:ext uri="{FF2B5EF4-FFF2-40B4-BE49-F238E27FC236}">
                <a16:creationId xmlns:a16="http://schemas.microsoft.com/office/drawing/2014/main" id="{C7FC9264-0ACA-C746-9108-8BD60EE89647}"/>
              </a:ext>
            </a:extLst>
          </p:cNvPr>
          <p:cNvSpPr>
            <a:spLocks noGrp="1"/>
          </p:cNvSpPr>
          <p:nvPr>
            <p:ph type="sldNum" sz="quarter" idx="4294967295"/>
          </p:nvPr>
        </p:nvSpPr>
        <p:spPr>
          <a:xfrm>
            <a:off x="14185900" y="9517063"/>
            <a:ext cx="4102100" cy="541337"/>
          </a:xfrm>
          <a:prstGeom prst="rect">
            <a:avLst/>
          </a:prstGeom>
        </p:spPr>
        <p:txBody>
          <a:bodyPr vert="horz" lIns="137160" tIns="68580" rIns="137160" bIns="68580" rtlCol="0" anchor="ctr"/>
          <a:lstStyle>
            <a:defPPr>
              <a:defRPr lang="en-US"/>
            </a:defPPr>
            <a:lvl1pPr marL="0" algn="r" defTabSz="1371600" rtl="0" eaLnBrk="1" latinLnBrk="0" hangingPunct="1">
              <a:defRPr sz="1800" kern="120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113F2490-0CE6-6441-B6DE-B4EE6CFC5406}" type="slidenum">
              <a:rPr lang="en-US" smtClean="0"/>
              <a:pPr/>
              <a:t>18</a:t>
            </a:fld>
            <a:endParaRPr lang="en-US"/>
          </a:p>
        </p:txBody>
      </p:sp>
      <p:pic>
        <p:nvPicPr>
          <p:cNvPr id="6" name="Picture 5" descr="A close up of a logo&#10;&#10;Description automatically generated">
            <a:extLst>
              <a:ext uri="{FF2B5EF4-FFF2-40B4-BE49-F238E27FC236}">
                <a16:creationId xmlns:a16="http://schemas.microsoft.com/office/drawing/2014/main" id="{C4DF1A00-BCA1-C245-AEC6-E5FDFC8D3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906" y="1492232"/>
            <a:ext cx="10778117" cy="8119836"/>
          </a:xfrm>
          <a:prstGeom prst="rect">
            <a:avLst/>
          </a:prstGeom>
        </p:spPr>
      </p:pic>
      <p:cxnSp>
        <p:nvCxnSpPr>
          <p:cNvPr id="11" name="Straight Arrow Connector 10">
            <a:extLst>
              <a:ext uri="{FF2B5EF4-FFF2-40B4-BE49-F238E27FC236}">
                <a16:creationId xmlns:a16="http://schemas.microsoft.com/office/drawing/2014/main" id="{262FDBCE-B156-CBEB-D70E-3B8E51524825}"/>
              </a:ext>
            </a:extLst>
          </p:cNvPr>
          <p:cNvCxnSpPr>
            <a:cxnSpLocks/>
          </p:cNvCxnSpPr>
          <p:nvPr/>
        </p:nvCxnSpPr>
        <p:spPr>
          <a:xfrm flipV="1">
            <a:off x="2876719" y="3095204"/>
            <a:ext cx="2702552" cy="1051571"/>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2A6F39-B4D9-D82B-1E20-6712988072CC}"/>
              </a:ext>
            </a:extLst>
          </p:cNvPr>
          <p:cNvCxnSpPr>
            <a:cxnSpLocks/>
          </p:cNvCxnSpPr>
          <p:nvPr/>
        </p:nvCxnSpPr>
        <p:spPr>
          <a:xfrm flipV="1">
            <a:off x="3017142" y="2700582"/>
            <a:ext cx="4752417" cy="1699929"/>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DB0150-6A3B-EED1-17F5-52CC6FE04AEE}"/>
              </a:ext>
            </a:extLst>
          </p:cNvPr>
          <p:cNvCxnSpPr>
            <a:cxnSpLocks/>
          </p:cNvCxnSpPr>
          <p:nvPr/>
        </p:nvCxnSpPr>
        <p:spPr>
          <a:xfrm flipV="1">
            <a:off x="3280540" y="2958461"/>
            <a:ext cx="6777080" cy="177639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99B5EA-9BD3-4D6F-58BA-2E7C1F570235}"/>
              </a:ext>
            </a:extLst>
          </p:cNvPr>
          <p:cNvCxnSpPr>
            <a:cxnSpLocks/>
          </p:cNvCxnSpPr>
          <p:nvPr/>
        </p:nvCxnSpPr>
        <p:spPr>
          <a:xfrm flipH="1" flipV="1">
            <a:off x="13301573" y="3308777"/>
            <a:ext cx="2411315" cy="1422849"/>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080D1A8-895D-88FF-2819-0EF8D5E8BA1E}"/>
              </a:ext>
            </a:extLst>
          </p:cNvPr>
          <p:cNvPicPr>
            <a:picLocks noChangeAspect="1"/>
          </p:cNvPicPr>
          <p:nvPr/>
        </p:nvPicPr>
        <p:blipFill>
          <a:blip r:embed="rId4"/>
          <a:stretch>
            <a:fillRect/>
          </a:stretch>
        </p:blipFill>
        <p:spPr>
          <a:xfrm>
            <a:off x="16047719" y="9320940"/>
            <a:ext cx="1874521" cy="609219"/>
          </a:xfrm>
          <a:prstGeom prst="rect">
            <a:avLst/>
          </a:prstGeom>
        </p:spPr>
      </p:pic>
      <p:pic>
        <p:nvPicPr>
          <p:cNvPr id="3" name="Picture 2" descr="Logo&#10;&#10;Description automatically generated">
            <a:extLst>
              <a:ext uri="{FF2B5EF4-FFF2-40B4-BE49-F238E27FC236}">
                <a16:creationId xmlns:a16="http://schemas.microsoft.com/office/drawing/2014/main" id="{B3EA3BC2-504C-E181-A7A5-F56C7ADA110C}"/>
              </a:ext>
            </a:extLst>
          </p:cNvPr>
          <p:cNvPicPr>
            <a:picLocks noChangeAspect="1"/>
          </p:cNvPicPr>
          <p:nvPr/>
        </p:nvPicPr>
        <p:blipFill>
          <a:blip r:embed="rId5"/>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5289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5537200" y="3058300"/>
            <a:ext cx="12750800" cy="1145400"/>
          </a:xfrm>
        </p:spPr>
        <p:txBody>
          <a:bodyPr>
            <a:noAutofit/>
          </a:bodyPr>
          <a:lstStyle/>
          <a:p>
            <a:pPr algn="ctr"/>
            <a:r>
              <a:rPr lang="en-US" sz="9600" b="1" dirty="0">
                <a:latin typeface="PT Sans" panose="020B0503020203020204" pitchFamily="34" charset="77"/>
              </a:rPr>
              <a:t>Kanban General Practices</a:t>
            </a:r>
          </a:p>
        </p:txBody>
      </p:sp>
    </p:spTree>
    <p:extLst>
      <p:ext uri="{BB962C8B-B14F-4D97-AF65-F5344CB8AC3E}">
        <p14:creationId xmlns:p14="http://schemas.microsoft.com/office/powerpoint/2010/main" val="190021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62B2EE4-C907-06DC-1D17-1D343DD6EC71}"/>
              </a:ext>
            </a:extLst>
          </p:cNvPr>
          <p:cNvPicPr>
            <a:picLocks noChangeAspect="1"/>
          </p:cNvPicPr>
          <p:nvPr/>
        </p:nvPicPr>
        <p:blipFill>
          <a:blip r:embed="rId2"/>
          <a:stretch>
            <a:fillRect/>
          </a:stretch>
        </p:blipFill>
        <p:spPr>
          <a:xfrm>
            <a:off x="911612" y="662768"/>
            <a:ext cx="14864576" cy="9624232"/>
          </a:xfrm>
          <a:prstGeom prst="rect">
            <a:avLst/>
          </a:prstGeom>
        </p:spPr>
      </p:pic>
      <p:pic>
        <p:nvPicPr>
          <p:cNvPr id="2" name="Picture 1">
            <a:extLst>
              <a:ext uri="{FF2B5EF4-FFF2-40B4-BE49-F238E27FC236}">
                <a16:creationId xmlns:a16="http://schemas.microsoft.com/office/drawing/2014/main" id="{7C4AF3F9-DFD1-3839-FEF8-DB1F0F010633}"/>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3" name="Picture 2" descr="Logo&#10;&#10;Description automatically generated">
            <a:extLst>
              <a:ext uri="{FF2B5EF4-FFF2-40B4-BE49-F238E27FC236}">
                <a16:creationId xmlns:a16="http://schemas.microsoft.com/office/drawing/2014/main" id="{BD3777B1-C50D-564C-C476-8C91F0DD9B99}"/>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193350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BDA952-9EEC-4963-872D-2ED747AB043C}"/>
              </a:ext>
            </a:extLst>
          </p:cNvPr>
          <p:cNvGrpSpPr/>
          <p:nvPr/>
        </p:nvGrpSpPr>
        <p:grpSpPr>
          <a:xfrm>
            <a:off x="576841" y="730525"/>
            <a:ext cx="17532256" cy="8825949"/>
            <a:chOff x="1604461" y="901673"/>
            <a:chExt cx="8828679" cy="4903443"/>
          </a:xfrm>
        </p:grpSpPr>
        <p:sp>
          <p:nvSpPr>
            <p:cNvPr id="21" name="Textfeld 20">
              <a:extLst>
                <a:ext uri="{FF2B5EF4-FFF2-40B4-BE49-F238E27FC236}">
                  <a16:creationId xmlns:a16="http://schemas.microsoft.com/office/drawing/2014/main" id="{BC118293-558F-7343-8EA8-BBFFB50BB27C}"/>
                </a:ext>
              </a:extLst>
            </p:cNvPr>
            <p:cNvSpPr txBox="1"/>
            <p:nvPr/>
          </p:nvSpPr>
          <p:spPr>
            <a:xfrm rot="16200000">
              <a:off x="-677217" y="3183351"/>
              <a:ext cx="4772588" cy="209231"/>
            </a:xfrm>
            <a:prstGeom prst="rect">
              <a:avLst/>
            </a:prstGeom>
            <a:solidFill>
              <a:srgbClr val="78598C"/>
            </a:solidFill>
            <a:ln>
              <a:noFill/>
            </a:ln>
          </p:spPr>
          <p:txBody>
            <a:bodyPr wrap="square" rtlCol="0">
              <a:spAutoFit/>
            </a:bodyPr>
            <a:lstStyle/>
            <a:p>
              <a:pPr algn="ctr"/>
              <a:r>
                <a:rPr lang="en-US" sz="2100">
                  <a:solidFill>
                    <a:schemeClr val="bg1"/>
                  </a:solidFill>
                </a:rPr>
                <a:t>Kanban General Practices</a:t>
              </a:r>
            </a:p>
          </p:txBody>
        </p:sp>
        <p:pic>
          <p:nvPicPr>
            <p:cNvPr id="6" name="Grafik 5">
              <a:extLst>
                <a:ext uri="{FF2B5EF4-FFF2-40B4-BE49-F238E27FC236}">
                  <a16:creationId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14" y="901673"/>
              <a:ext cx="2783700" cy="2348747"/>
            </a:xfrm>
            <a:prstGeom prst="rect">
              <a:avLst/>
            </a:prstGeom>
          </p:spPr>
        </p:pic>
        <p:grpSp>
          <p:nvGrpSpPr>
            <p:cNvPr id="41" name="Gruppieren 40">
              <a:extLst>
                <a:ext uri="{FF2B5EF4-FFF2-40B4-BE49-F238E27FC236}">
                  <a16:creationId xmlns:a16="http://schemas.microsoft.com/office/drawing/2014/main" id="{7C42DA2B-5BDF-1B48-A05B-0F78F14D8C40}"/>
                </a:ext>
              </a:extLst>
            </p:cNvPr>
            <p:cNvGrpSpPr/>
            <p:nvPr/>
          </p:nvGrpSpPr>
          <p:grpSpPr>
            <a:xfrm>
              <a:off x="4549592" y="901673"/>
              <a:ext cx="2892653" cy="2348747"/>
              <a:chOff x="4034121" y="85812"/>
              <a:chExt cx="3856870" cy="3131663"/>
            </a:xfrm>
          </p:grpSpPr>
          <p:cxnSp>
            <p:nvCxnSpPr>
              <p:cNvPr id="27" name="Gerade Verbindung 26">
                <a:extLst>
                  <a:ext uri="{FF2B5EF4-FFF2-40B4-BE49-F238E27FC236}">
                    <a16:creationId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a16="http://schemas.microsoft.com/office/drawing/2014/main" id="{6BE0AD38-637C-C545-87A7-AE5AC4CB8EA0}"/>
                </a:ext>
              </a:extLst>
            </p:cNvPr>
            <p:cNvGrpSpPr/>
            <p:nvPr/>
          </p:nvGrpSpPr>
          <p:grpSpPr>
            <a:xfrm>
              <a:off x="7551196" y="901673"/>
              <a:ext cx="2856439" cy="2348747"/>
              <a:chOff x="8036260" y="110840"/>
              <a:chExt cx="3808585" cy="3131663"/>
            </a:xfrm>
          </p:grpSpPr>
          <p:cxnSp>
            <p:nvCxnSpPr>
              <p:cNvPr id="25" name="Gerade Verbindung 24">
                <a:extLst>
                  <a:ext uri="{FF2B5EF4-FFF2-40B4-BE49-F238E27FC236}">
                    <a16:creationId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a16="http://schemas.microsoft.com/office/drawing/2014/main" id="{64F7360C-A161-E54E-B606-C74D134A03CA}"/>
                </a:ext>
              </a:extLst>
            </p:cNvPr>
            <p:cNvGrpSpPr/>
            <p:nvPr/>
          </p:nvGrpSpPr>
          <p:grpSpPr>
            <a:xfrm>
              <a:off x="1705164" y="3283677"/>
              <a:ext cx="2783700" cy="2521439"/>
              <a:chOff x="241552" y="3235235"/>
              <a:chExt cx="3711600" cy="3361918"/>
            </a:xfrm>
          </p:grpSpPr>
          <p:cxnSp>
            <p:nvCxnSpPr>
              <p:cNvPr id="9" name="Gerade Verbindung 8">
                <a:extLst>
                  <a:ext uri="{FF2B5EF4-FFF2-40B4-BE49-F238E27FC236}">
                    <a16:creationId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a16="http://schemas.microsoft.com/office/drawing/2014/main" id="{5AD72F95-402C-D649-B352-3AFDE3344EE8}"/>
                </a:ext>
              </a:extLst>
            </p:cNvPr>
            <p:cNvGrpSpPr/>
            <p:nvPr/>
          </p:nvGrpSpPr>
          <p:grpSpPr>
            <a:xfrm>
              <a:off x="4549592" y="3290430"/>
              <a:ext cx="2901625" cy="2511915"/>
              <a:chOff x="4034121" y="3244239"/>
              <a:chExt cx="3868833" cy="3349220"/>
            </a:xfrm>
          </p:grpSpPr>
          <p:grpSp>
            <p:nvGrpSpPr>
              <p:cNvPr id="29" name="Gruppieren 28">
                <a:extLst>
                  <a:ext uri="{FF2B5EF4-FFF2-40B4-BE49-F238E27FC236}">
                    <a16:creationId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a16="http://schemas.microsoft.com/office/drawing/2014/main" id="{80A04E9B-89B0-EC49-8F3E-D95F10ADE328}"/>
                </a:ext>
              </a:extLst>
            </p:cNvPr>
            <p:cNvGrpSpPr/>
            <p:nvPr/>
          </p:nvGrpSpPr>
          <p:grpSpPr>
            <a:xfrm>
              <a:off x="7551197" y="3283676"/>
              <a:ext cx="2881943" cy="2518668"/>
              <a:chOff x="8036260" y="3235235"/>
              <a:chExt cx="3842591" cy="3358224"/>
            </a:xfrm>
          </p:grpSpPr>
          <p:cxnSp>
            <p:nvCxnSpPr>
              <p:cNvPr id="28" name="Gerade Verbindung 27">
                <a:extLst>
                  <a:ext uri="{FF2B5EF4-FFF2-40B4-BE49-F238E27FC236}">
                    <a16:creationId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a16="http://schemas.microsoft.com/office/drawing/2014/main" id="{2E9570CD-76DB-AB52-2A8B-4F5FD13BB6EA}"/>
              </a:ext>
            </a:extLst>
          </p:cNvPr>
          <p:cNvPicPr>
            <a:picLocks noChangeAspect="1"/>
          </p:cNvPicPr>
          <p:nvPr/>
        </p:nvPicPr>
        <p:blipFill>
          <a:blip r:embed="rId9"/>
          <a:stretch>
            <a:fillRect/>
          </a:stretch>
        </p:blipFill>
        <p:spPr>
          <a:xfrm>
            <a:off x="16047719" y="9320940"/>
            <a:ext cx="1874521" cy="609219"/>
          </a:xfrm>
          <a:prstGeom prst="rect">
            <a:avLst/>
          </a:prstGeom>
        </p:spPr>
      </p:pic>
      <p:pic>
        <p:nvPicPr>
          <p:cNvPr id="4" name="Picture 3" descr="Logo&#10;&#10;Description automatically generated">
            <a:extLst>
              <a:ext uri="{FF2B5EF4-FFF2-40B4-BE49-F238E27FC236}">
                <a16:creationId xmlns:a16="http://schemas.microsoft.com/office/drawing/2014/main" id="{8431F577-1A03-F70D-958C-5FA9F053DA99}"/>
              </a:ext>
            </a:extLst>
          </p:cNvPr>
          <p:cNvPicPr>
            <a:picLocks noChangeAspect="1"/>
          </p:cNvPicPr>
          <p:nvPr/>
        </p:nvPicPr>
        <p:blipFill>
          <a:blip r:embed="rId10"/>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709349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p:txBody>
          <a:bodyPr>
            <a:normAutofit fontScale="90000"/>
          </a:bodyPr>
          <a:lstStyle/>
          <a:p>
            <a:pPr algn="ctr">
              <a:lnSpc>
                <a:spcPct val="107000"/>
              </a:lnSpc>
            </a:pPr>
            <a:r>
              <a:rPr lang="en-US" sz="5400" b="1" dirty="0">
                <a:solidFill>
                  <a:schemeClr val="bg1"/>
                </a:solidFill>
                <a:latin typeface="PT Sans" panose="020B0503020203020204" pitchFamily="34" charset="77"/>
              </a:rPr>
              <a:t>Visualize</a:t>
            </a:r>
            <a:endParaRPr lang="en-US" sz="5400" b="1" dirty="0">
              <a:solidFill>
                <a:schemeClr val="bg1"/>
              </a:solidFill>
              <a:latin typeface="PT Sans" panose="020B0503020203020204" pitchFamily="34" charset="77"/>
              <a:ea typeface="Calibri" panose="020F0502020204030204" pitchFamily="34" charset="0"/>
              <a:cs typeface="Times New Roman" panose="02020603050405020304" pitchFamily="18" charset="0"/>
            </a:endParaRP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485862" y="1792280"/>
            <a:ext cx="6443145" cy="4010439"/>
          </a:xfrm>
          <a:prstGeom prst="wedgeEllipseCallout">
            <a:avLst/>
          </a:prstGeom>
          <a:solidFill>
            <a:schemeClr val="bg1"/>
          </a:solidFill>
          <a:ln w="127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pPr>
            <a:r>
              <a:rPr lang="en-US" sz="2400" dirty="0">
                <a:latin typeface="Architects Daughter" pitchFamily="2" charset="77"/>
              </a:rPr>
              <a:t>MANY SCRUM TEAMS MAKE A VISUAL BOARD EITHER PHYSICALLY OR USING AN ELECTRONIC TOOL.</a:t>
            </a:r>
            <a:endParaRPr lang="en-US" sz="24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E405ED12-3C7A-15AE-5FB5-987B0E549C12}"/>
              </a:ext>
            </a:extLst>
          </p:cNvPr>
          <p:cNvSpPr/>
          <p:nvPr/>
        </p:nvSpPr>
        <p:spPr>
          <a:xfrm>
            <a:off x="10441172" y="1116010"/>
            <a:ext cx="7846828" cy="4906232"/>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IF YOU HAVE NOT ALREADY DONE SO, LOOK AT MAPPING OUT THE WORKFLOW AS A SERIES OF KNOWLEDGE DISCOVERY STEPS.  LOOK AT THE ENTIRE SERVICE DELIVERY, NOT JUST A TEAM.</a:t>
            </a:r>
          </a:p>
        </p:txBody>
      </p:sp>
      <p:pic>
        <p:nvPicPr>
          <p:cNvPr id="3" name="Picture 2">
            <a:extLst>
              <a:ext uri="{FF2B5EF4-FFF2-40B4-BE49-F238E27FC236}">
                <a16:creationId xmlns:a16="http://schemas.microsoft.com/office/drawing/2014/main" id="{BE3E290D-D0DC-A724-6FDC-D6F3B81C2F49}"/>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1AA41543-5E2A-E393-4D3C-38E0FF746804}"/>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6154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3400" y="656423"/>
            <a:ext cx="17041200" cy="1145400"/>
          </a:xfrm>
        </p:spPr>
        <p:txBody>
          <a:bodyPr>
            <a:normAutofit fontScale="90000"/>
          </a:bodyPr>
          <a:lstStyle/>
          <a:p>
            <a:r>
              <a:rPr lang="en-US" sz="5400" b="1" dirty="0">
                <a:latin typeface="PT Sans" panose="020B0503020203020204" pitchFamily="34" charset="77"/>
              </a:rPr>
              <a:t>2019 Scrum Master Trends (</a:t>
            </a:r>
            <a:r>
              <a:rPr lang="en-US" sz="5400" b="1" dirty="0" err="1">
                <a:latin typeface="PT Sans" panose="020B0503020203020204" pitchFamily="34" charset="77"/>
              </a:rPr>
              <a:t>Scrum.org</a:t>
            </a:r>
            <a:r>
              <a:rPr lang="en-US" sz="5400" b="1" dirty="0">
                <a:latin typeface="PT Sans" panose="020B0503020203020204" pitchFamily="34" charset="77"/>
              </a:rPr>
              <a:t>)</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498788" y="1543050"/>
            <a:ext cx="15290423" cy="7200900"/>
          </a:xfrm>
          <a:prstGeom prst="rect">
            <a:avLst/>
          </a:prstGeom>
        </p:spPr>
      </p:pic>
      <p:sp>
        <p:nvSpPr>
          <p:cNvPr id="3" name="Oval 2">
            <a:extLst>
              <a:ext uri="{FF2B5EF4-FFF2-40B4-BE49-F238E27FC236}">
                <a16:creationId xmlns:a16="http://schemas.microsoft.com/office/drawing/2014/main" id="{22C6369C-53EA-4510-B75E-E90DD84A76EB}"/>
              </a:ext>
            </a:extLst>
          </p:cNvPr>
          <p:cNvSpPr/>
          <p:nvPr/>
        </p:nvSpPr>
        <p:spPr>
          <a:xfrm>
            <a:off x="7246622" y="3303751"/>
            <a:ext cx="2480718" cy="1505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pic>
        <p:nvPicPr>
          <p:cNvPr id="4" name="Picture 3">
            <a:extLst>
              <a:ext uri="{FF2B5EF4-FFF2-40B4-BE49-F238E27FC236}">
                <a16:creationId xmlns:a16="http://schemas.microsoft.com/office/drawing/2014/main" id="{2AB38CBB-3A18-4891-B76E-EC7AE76912C0}"/>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6" name="Picture 5" descr="Logo&#10;&#10;Description automatically generated">
            <a:extLst>
              <a:ext uri="{FF2B5EF4-FFF2-40B4-BE49-F238E27FC236}">
                <a16:creationId xmlns:a16="http://schemas.microsoft.com/office/drawing/2014/main" id="{3125DAAE-D9D4-F168-B130-C905E33B5692}"/>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3917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p:txBody>
          <a:bodyPr>
            <a:normAutofit fontScale="90000"/>
          </a:bodyPr>
          <a:lstStyle/>
          <a:p>
            <a:pPr algn="ctr">
              <a:lnSpc>
                <a:spcPct val="107000"/>
              </a:lnSpc>
            </a:pPr>
            <a:r>
              <a:rPr lang="en-US" sz="5400" b="1" dirty="0">
                <a:solidFill>
                  <a:schemeClr val="bg1"/>
                </a:solidFill>
                <a:latin typeface="PT Sans" panose="020B0503020203020204" pitchFamily="34" charset="77"/>
              </a:rPr>
              <a:t>Limit Work in Progress</a:t>
            </a:r>
            <a:endParaRPr lang="en-US" sz="5400" b="1" dirty="0">
              <a:solidFill>
                <a:schemeClr val="bg1"/>
              </a:solidFill>
              <a:latin typeface="PT Sans" panose="020B0503020203020204" pitchFamily="34" charset="77"/>
              <a:ea typeface="Calibri" panose="020F0502020204030204" pitchFamily="34" charset="0"/>
              <a:cs typeface="Times New Roman" panose="02020603050405020304" pitchFamily="18" charset="0"/>
            </a:endParaRP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1041437" y="2471469"/>
            <a:ext cx="5702472" cy="3123314"/>
          </a:xfrm>
          <a:prstGeom prst="wedgeEllipseCallout">
            <a:avLst/>
          </a:prstGeom>
          <a:solidFill>
            <a:schemeClr val="bg1"/>
          </a:solidFill>
          <a:ln w="127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pPr>
            <a:r>
              <a:rPr lang="en-US" sz="2400" dirty="0">
                <a:latin typeface="Architects Daughter" pitchFamily="2" charset="77"/>
              </a:rPr>
              <a:t>SCRUM LIMITS WIP TO SOME EXTENT BY SMALL BATCHES</a:t>
            </a:r>
            <a:endParaRPr lang="en-US" sz="2400" dirty="0">
              <a:solidFill>
                <a:schemeClr val="tx1"/>
              </a:solidFill>
              <a:latin typeface="Architects Daughter" pitchFamily="2" charset="77"/>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E405ED12-3C7A-15AE-5FB5-987B0E549C12}"/>
              </a:ext>
            </a:extLst>
          </p:cNvPr>
          <p:cNvSpPr/>
          <p:nvPr/>
        </p:nvSpPr>
        <p:spPr>
          <a:xfrm>
            <a:off x="11221456" y="2088697"/>
            <a:ext cx="6120508" cy="3506086"/>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SET WIP LIMITS FOR EACH STEP IN THE PROCESS TO IMPROVE CONTROL AND PREDICTABILITY.</a:t>
            </a:r>
          </a:p>
        </p:txBody>
      </p:sp>
      <p:pic>
        <p:nvPicPr>
          <p:cNvPr id="3" name="Picture 2">
            <a:extLst>
              <a:ext uri="{FF2B5EF4-FFF2-40B4-BE49-F238E27FC236}">
                <a16:creationId xmlns:a16="http://schemas.microsoft.com/office/drawing/2014/main" id="{933593C3-6876-1D36-EA49-0925ED989C13}"/>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17DE51C8-3165-D5CA-7927-6F0C486EA4A6}"/>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36875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p:txBody>
          <a:bodyPr>
            <a:normAutofit fontScale="90000"/>
          </a:bodyPr>
          <a:lstStyle/>
          <a:p>
            <a:pPr algn="ctr">
              <a:lnSpc>
                <a:spcPct val="107000"/>
              </a:lnSpc>
            </a:pPr>
            <a:r>
              <a:rPr lang="en-US" sz="5400" b="1" dirty="0">
                <a:solidFill>
                  <a:schemeClr val="bg1"/>
                </a:solidFill>
                <a:latin typeface="PT Sans" panose="020B0503020203020204" pitchFamily="34" charset="77"/>
              </a:rPr>
              <a:t>Manage Flow</a:t>
            </a:r>
            <a:endParaRPr lang="en-US" sz="5400" b="1" dirty="0">
              <a:solidFill>
                <a:schemeClr val="bg1"/>
              </a:solidFill>
              <a:latin typeface="PT Sans" panose="020B0503020203020204" pitchFamily="34" charset="77"/>
              <a:ea typeface="Calibri" panose="020F0502020204030204" pitchFamily="34" charset="0"/>
              <a:cs typeface="Times New Roman" panose="02020603050405020304" pitchFamily="18" charset="0"/>
            </a:endParaRP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139149" y="557573"/>
            <a:ext cx="7303642" cy="5928288"/>
          </a:xfrm>
          <a:prstGeom prst="wedgeEllipseCallout">
            <a:avLst/>
          </a:prstGeom>
          <a:solidFill>
            <a:schemeClr val="bg1"/>
          </a:solidFill>
          <a:ln w="127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SCRUM REQUIRES SELF-ORGANIZATION, BUT SADLY MANY IMPLEMENTATIONS OF SCRUM ARE NOT. IF THE DAILY SCRUM SOUNDS LIKE A STATUS REPORT, THERE IS ROOM FOR IMPROVEMENT. A COMMON SCRUM METRIC IS VELOCITY. IT CAN BE USEFUL OR MISUSED.</a:t>
            </a:r>
          </a:p>
        </p:txBody>
      </p:sp>
      <p:sp>
        <p:nvSpPr>
          <p:cNvPr id="7" name="Speech Bubble: Oval 6">
            <a:extLst>
              <a:ext uri="{FF2B5EF4-FFF2-40B4-BE49-F238E27FC236}">
                <a16:creationId xmlns:a16="http://schemas.microsoft.com/office/drawing/2014/main" id="{E405ED12-3C7A-15AE-5FB5-987B0E549C12}"/>
              </a:ext>
            </a:extLst>
          </p:cNvPr>
          <p:cNvSpPr/>
          <p:nvPr/>
        </p:nvSpPr>
        <p:spPr>
          <a:xfrm>
            <a:off x="10845211" y="755580"/>
            <a:ext cx="7142025" cy="5928288"/>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FOCUS ON THE WORK AND LET THE WORKERS SELF-ORGANIZE. WALK THE BOARD ASKING WHAT IS PREVENTING ITEMS FROM FLOWING.  COLLECT AND DISPLAY METRICS SUCH AS LEAD TIME, RUN CHART, AND CUMULATIVE FLOW DIAGRAMS.  </a:t>
            </a:r>
          </a:p>
        </p:txBody>
      </p:sp>
      <p:pic>
        <p:nvPicPr>
          <p:cNvPr id="3" name="Picture 2">
            <a:extLst>
              <a:ext uri="{FF2B5EF4-FFF2-40B4-BE49-F238E27FC236}">
                <a16:creationId xmlns:a16="http://schemas.microsoft.com/office/drawing/2014/main" id="{0F0B45DC-2A6A-AB2D-ADE7-35602B7DDBF1}"/>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F3CE38BC-6993-F34D-6FB3-DA33264FEA86}"/>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33116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p:txBody>
          <a:bodyPr>
            <a:normAutofit fontScale="90000"/>
          </a:bodyPr>
          <a:lstStyle/>
          <a:p>
            <a:pPr algn="ctr">
              <a:lnSpc>
                <a:spcPct val="107000"/>
              </a:lnSpc>
            </a:pPr>
            <a:r>
              <a:rPr lang="en-US" sz="5400" b="1" dirty="0">
                <a:solidFill>
                  <a:schemeClr val="bg1"/>
                </a:solidFill>
                <a:latin typeface="PT Sans" panose="020B0503020203020204" pitchFamily="34" charset="77"/>
              </a:rPr>
              <a:t>Make Policies Explicit</a:t>
            </a:r>
            <a:endParaRPr lang="en-US" sz="5400" b="1" dirty="0">
              <a:solidFill>
                <a:schemeClr val="bg1"/>
              </a:solidFill>
              <a:latin typeface="PT Sans" panose="020B0503020203020204" pitchFamily="34" charset="77"/>
              <a:ea typeface="Calibri" panose="020F0502020204030204" pitchFamily="34" charset="0"/>
              <a:cs typeface="Times New Roman" panose="02020603050405020304" pitchFamily="18" charset="0"/>
            </a:endParaRP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300763" y="1685954"/>
            <a:ext cx="6963401" cy="4010439"/>
          </a:xfrm>
          <a:prstGeom prst="wedgeEllipseCallout">
            <a:avLst/>
          </a:prstGeom>
          <a:solidFill>
            <a:schemeClr val="bg1"/>
          </a:solidFill>
          <a:ln w="127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MANY SCRUM TEAMS HAVE MADE A FEW POLICIES EXPLICIT LIKE DEFINITION OF DONE, DEFINITION OF READY.  THESE CAN BE GOOD POLICIES.</a:t>
            </a:r>
          </a:p>
        </p:txBody>
      </p:sp>
      <p:sp>
        <p:nvSpPr>
          <p:cNvPr id="7" name="Speech Bubble: Oval 6">
            <a:extLst>
              <a:ext uri="{FF2B5EF4-FFF2-40B4-BE49-F238E27FC236}">
                <a16:creationId xmlns:a16="http://schemas.microsoft.com/office/drawing/2014/main" id="{E405ED12-3C7A-15AE-5FB5-987B0E549C12}"/>
              </a:ext>
            </a:extLst>
          </p:cNvPr>
          <p:cNvSpPr/>
          <p:nvPr/>
        </p:nvSpPr>
        <p:spPr>
          <a:xfrm>
            <a:off x="10862222" y="1670232"/>
            <a:ext cx="6963400" cy="4010439"/>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START LOOKING AT OTHER POLICIES WHICH COULD BE MADE EXPLICIT, E.G.  PULL CRITERIA, CLASSES OF SERVICE, SERVICE LEVEL AGREEMENTS.</a:t>
            </a:r>
          </a:p>
        </p:txBody>
      </p:sp>
      <p:pic>
        <p:nvPicPr>
          <p:cNvPr id="3" name="Picture 2">
            <a:extLst>
              <a:ext uri="{FF2B5EF4-FFF2-40B4-BE49-F238E27FC236}">
                <a16:creationId xmlns:a16="http://schemas.microsoft.com/office/drawing/2014/main" id="{0CB7B86B-C9A5-C187-1D00-0CB5A24489F1}"/>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9A2D7957-41FE-E865-BEA4-317F0678A0EE}"/>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18203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A2BEB5-8B14-44EF-994F-8A49C84DAAD2}"/>
              </a:ext>
            </a:extLst>
          </p:cNvPr>
          <p:cNvSpPr>
            <a:spLocks noGrp="1"/>
          </p:cNvSpPr>
          <p:nvPr>
            <p:ph type="title"/>
          </p:nvPr>
        </p:nvSpPr>
        <p:spPr/>
        <p:txBody>
          <a:bodyPr>
            <a:normAutofit/>
          </a:bodyPr>
          <a:lstStyle/>
          <a:p>
            <a:r>
              <a:rPr lang="en-US" sz="4800" b="1" dirty="0">
                <a:latin typeface="PT Sans" panose="020B0503020203020204" pitchFamily="34" charset="77"/>
              </a:rPr>
              <a:t>Feedback and Feedback Loops</a:t>
            </a:r>
          </a:p>
        </p:txBody>
      </p:sp>
      <p:sp>
        <p:nvSpPr>
          <p:cNvPr id="4" name="Foliennummernplatzhalter 3">
            <a:extLst>
              <a:ext uri="{FF2B5EF4-FFF2-40B4-BE49-F238E27FC236}">
                <a16:creationId xmlns:a16="http://schemas.microsoft.com/office/drawing/2014/main" id="{C7FC9264-0ACA-C746-9108-8BD60EE89647}"/>
              </a:ext>
            </a:extLst>
          </p:cNvPr>
          <p:cNvSpPr>
            <a:spLocks noGrp="1"/>
          </p:cNvSpPr>
          <p:nvPr>
            <p:ph type="sldNum" sz="quarter" idx="4294967295"/>
          </p:nvPr>
        </p:nvSpPr>
        <p:spPr>
          <a:xfrm>
            <a:off x="14185900" y="9517063"/>
            <a:ext cx="4102100" cy="541337"/>
          </a:xfrm>
          <a:prstGeom prst="rect">
            <a:avLst/>
          </a:prstGeom>
        </p:spPr>
        <p:txBody>
          <a:bodyPr vert="horz" lIns="137160" tIns="68580" rIns="137160" bIns="68580" rtlCol="0" anchor="ctr"/>
          <a:lstStyle>
            <a:defPPr>
              <a:defRPr lang="en-US"/>
            </a:defPPr>
            <a:lvl1pPr marL="0" algn="r" defTabSz="1371600" rtl="0" eaLnBrk="1" latinLnBrk="0" hangingPunct="1">
              <a:defRPr sz="1800" kern="120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113F2490-0CE6-6441-B6DE-B4EE6CFC5406}" type="slidenum">
              <a:rPr lang="en-US" smtClean="0"/>
              <a:pPr/>
              <a:t>26</a:t>
            </a:fld>
            <a:endParaRPr lang="en-US"/>
          </a:p>
        </p:txBody>
      </p:sp>
      <p:pic>
        <p:nvPicPr>
          <p:cNvPr id="6" name="Picture 5" descr="A close up of a logo&#10;&#10;Description automatically generated">
            <a:extLst>
              <a:ext uri="{FF2B5EF4-FFF2-40B4-BE49-F238E27FC236}">
                <a16:creationId xmlns:a16="http://schemas.microsoft.com/office/drawing/2014/main" id="{C4DF1A00-BCA1-C245-AEC6-E5FDFC8D3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906" y="1492232"/>
            <a:ext cx="10778117" cy="8119836"/>
          </a:xfrm>
          <a:prstGeom prst="rect">
            <a:avLst/>
          </a:prstGeom>
        </p:spPr>
      </p:pic>
      <p:sp>
        <p:nvSpPr>
          <p:cNvPr id="5" name="TextBox 4">
            <a:extLst>
              <a:ext uri="{FF2B5EF4-FFF2-40B4-BE49-F238E27FC236}">
                <a16:creationId xmlns:a16="http://schemas.microsoft.com/office/drawing/2014/main" id="{9D8D7F8A-9DC9-0596-4448-45F5B557CDC1}"/>
              </a:ext>
            </a:extLst>
          </p:cNvPr>
          <p:cNvSpPr txBox="1"/>
          <p:nvPr/>
        </p:nvSpPr>
        <p:spPr>
          <a:xfrm>
            <a:off x="837526" y="4211905"/>
            <a:ext cx="2342645" cy="646331"/>
          </a:xfrm>
          <a:prstGeom prst="rect">
            <a:avLst/>
          </a:prstGeom>
          <a:noFill/>
        </p:spPr>
        <p:txBody>
          <a:bodyPr wrap="square" rtlCol="0">
            <a:spAutoFit/>
          </a:bodyPr>
          <a:lstStyle/>
          <a:p>
            <a:r>
              <a:rPr lang="en-US" sz="3600" dirty="0">
                <a:latin typeface="PT Sans" panose="020B0503020203020204" pitchFamily="34" charset="77"/>
              </a:rPr>
              <a:t>Feedback</a:t>
            </a:r>
          </a:p>
        </p:txBody>
      </p:sp>
      <p:sp>
        <p:nvSpPr>
          <p:cNvPr id="8" name="TextBox 7">
            <a:extLst>
              <a:ext uri="{FF2B5EF4-FFF2-40B4-BE49-F238E27FC236}">
                <a16:creationId xmlns:a16="http://schemas.microsoft.com/office/drawing/2014/main" id="{596B81F6-7C9D-41B7-0520-9FB08F593A87}"/>
              </a:ext>
            </a:extLst>
          </p:cNvPr>
          <p:cNvSpPr txBox="1"/>
          <p:nvPr/>
        </p:nvSpPr>
        <p:spPr>
          <a:xfrm>
            <a:off x="15411283" y="3255088"/>
            <a:ext cx="4259354" cy="1200329"/>
          </a:xfrm>
          <a:prstGeom prst="rect">
            <a:avLst/>
          </a:prstGeom>
          <a:noFill/>
        </p:spPr>
        <p:txBody>
          <a:bodyPr wrap="square" rtlCol="0">
            <a:spAutoFit/>
          </a:bodyPr>
          <a:lstStyle/>
          <a:p>
            <a:r>
              <a:rPr lang="en-US" sz="3600" dirty="0">
                <a:latin typeface="PT Sans" panose="020B0503020203020204" pitchFamily="34" charset="77"/>
              </a:rPr>
              <a:t>Feedback</a:t>
            </a:r>
          </a:p>
          <a:p>
            <a:r>
              <a:rPr lang="en-US" sz="3600" dirty="0">
                <a:latin typeface="PT Sans" panose="020B0503020203020204" pitchFamily="34" charset="77"/>
              </a:rPr>
              <a:t>Loop</a:t>
            </a:r>
          </a:p>
        </p:txBody>
      </p:sp>
      <p:cxnSp>
        <p:nvCxnSpPr>
          <p:cNvPr id="11" name="Straight Arrow Connector 10">
            <a:extLst>
              <a:ext uri="{FF2B5EF4-FFF2-40B4-BE49-F238E27FC236}">
                <a16:creationId xmlns:a16="http://schemas.microsoft.com/office/drawing/2014/main" id="{262FDBCE-B156-CBEB-D70E-3B8E51524825}"/>
              </a:ext>
            </a:extLst>
          </p:cNvPr>
          <p:cNvCxnSpPr>
            <a:cxnSpLocks/>
          </p:cNvCxnSpPr>
          <p:nvPr/>
        </p:nvCxnSpPr>
        <p:spPr>
          <a:xfrm flipV="1">
            <a:off x="2876719" y="3095204"/>
            <a:ext cx="2702552" cy="1051571"/>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2A6F39-B4D9-D82B-1E20-6712988072CC}"/>
              </a:ext>
            </a:extLst>
          </p:cNvPr>
          <p:cNvCxnSpPr>
            <a:cxnSpLocks/>
          </p:cNvCxnSpPr>
          <p:nvPr/>
        </p:nvCxnSpPr>
        <p:spPr>
          <a:xfrm flipV="1">
            <a:off x="3017142" y="2700582"/>
            <a:ext cx="4752417" cy="1699929"/>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DB0150-6A3B-EED1-17F5-52CC6FE04AEE}"/>
              </a:ext>
            </a:extLst>
          </p:cNvPr>
          <p:cNvCxnSpPr>
            <a:cxnSpLocks/>
          </p:cNvCxnSpPr>
          <p:nvPr/>
        </p:nvCxnSpPr>
        <p:spPr>
          <a:xfrm flipV="1">
            <a:off x="3280540" y="2958461"/>
            <a:ext cx="6777080" cy="177639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26FA9B6-5E98-E326-0635-97C95FB29348}"/>
              </a:ext>
            </a:extLst>
          </p:cNvPr>
          <p:cNvCxnSpPr>
            <a:cxnSpLocks/>
          </p:cNvCxnSpPr>
          <p:nvPr/>
        </p:nvCxnSpPr>
        <p:spPr>
          <a:xfrm flipV="1">
            <a:off x="3325827" y="4146774"/>
            <a:ext cx="6623349" cy="781275"/>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728402-3330-6E8F-DF57-B51A38898B89}"/>
              </a:ext>
            </a:extLst>
          </p:cNvPr>
          <p:cNvCxnSpPr>
            <a:cxnSpLocks/>
          </p:cNvCxnSpPr>
          <p:nvPr/>
        </p:nvCxnSpPr>
        <p:spPr>
          <a:xfrm>
            <a:off x="3172097" y="5306163"/>
            <a:ext cx="5330979" cy="215874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99B5EA-9BD3-4D6F-58BA-2E7C1F570235}"/>
              </a:ext>
            </a:extLst>
          </p:cNvPr>
          <p:cNvCxnSpPr>
            <a:cxnSpLocks/>
          </p:cNvCxnSpPr>
          <p:nvPr/>
        </p:nvCxnSpPr>
        <p:spPr>
          <a:xfrm flipH="1" flipV="1">
            <a:off x="13301573" y="3308777"/>
            <a:ext cx="2411315" cy="1422849"/>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080D1A8-895D-88FF-2819-0EF8D5E8BA1E}"/>
              </a:ext>
            </a:extLst>
          </p:cNvPr>
          <p:cNvPicPr>
            <a:picLocks noChangeAspect="1"/>
          </p:cNvPicPr>
          <p:nvPr/>
        </p:nvPicPr>
        <p:blipFill>
          <a:blip r:embed="rId4"/>
          <a:stretch>
            <a:fillRect/>
          </a:stretch>
        </p:blipFill>
        <p:spPr>
          <a:xfrm>
            <a:off x="16047719" y="9320940"/>
            <a:ext cx="1874521" cy="609219"/>
          </a:xfrm>
          <a:prstGeom prst="rect">
            <a:avLst/>
          </a:prstGeom>
        </p:spPr>
      </p:pic>
      <p:pic>
        <p:nvPicPr>
          <p:cNvPr id="3" name="Picture 2" descr="Logo&#10;&#10;Description automatically generated">
            <a:extLst>
              <a:ext uri="{FF2B5EF4-FFF2-40B4-BE49-F238E27FC236}">
                <a16:creationId xmlns:a16="http://schemas.microsoft.com/office/drawing/2014/main" id="{B3EA3BC2-504C-E181-A7A5-F56C7ADA110C}"/>
              </a:ext>
            </a:extLst>
          </p:cNvPr>
          <p:cNvPicPr>
            <a:picLocks noChangeAspect="1"/>
          </p:cNvPicPr>
          <p:nvPr/>
        </p:nvPicPr>
        <p:blipFill>
          <a:blip r:embed="rId5"/>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97185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p:txBody>
          <a:bodyPr>
            <a:normAutofit fontScale="90000"/>
          </a:bodyPr>
          <a:lstStyle/>
          <a:p>
            <a:pPr algn="ctr">
              <a:lnSpc>
                <a:spcPct val="107000"/>
              </a:lnSpc>
            </a:pPr>
            <a:r>
              <a:rPr lang="en-US" sz="5400" b="1" dirty="0">
                <a:solidFill>
                  <a:schemeClr val="bg1"/>
                </a:solidFill>
                <a:latin typeface="PT Sans" panose="020B0503020203020204" pitchFamily="34" charset="77"/>
              </a:rPr>
              <a:t>Feedback Loops</a:t>
            </a:r>
            <a:endParaRPr lang="en-US" sz="5400" b="1" dirty="0">
              <a:solidFill>
                <a:schemeClr val="bg1"/>
              </a:solidFill>
              <a:latin typeface="PT Sans" panose="020B0503020203020204" pitchFamily="34" charset="77"/>
              <a:ea typeface="Calibri" panose="020F0502020204030204" pitchFamily="34" charset="0"/>
              <a:cs typeface="Times New Roman" panose="02020603050405020304" pitchFamily="18" charset="0"/>
            </a:endParaRP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139148" y="1020159"/>
            <a:ext cx="7069726" cy="6253874"/>
          </a:xfrm>
          <a:prstGeom prst="wedgeEllipseCallout">
            <a:avLst/>
          </a:prstGeom>
          <a:solidFill>
            <a:schemeClr val="bg1"/>
          </a:solidFill>
          <a:ln w="127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SCRUM HAS THE 5 “EVENTS” FOR FEEDBACK, UNFORTUNATELY, WHILE MANY RELIGIOUSLY DO THE CEREMONIES, MANY FAIL TO “DO SOMETHING ABOUT IT.”  THE SCRUM GUIDE STATES THAT IMPROVEMENTS MAY EVEN BE ADDED TO THE SPRINT BACKLOG FOR THE NEXT SPRINT.</a:t>
            </a:r>
          </a:p>
        </p:txBody>
      </p:sp>
      <p:sp>
        <p:nvSpPr>
          <p:cNvPr id="7" name="Speech Bubble: Oval 6">
            <a:extLst>
              <a:ext uri="{FF2B5EF4-FFF2-40B4-BE49-F238E27FC236}">
                <a16:creationId xmlns:a16="http://schemas.microsoft.com/office/drawing/2014/main" id="{E405ED12-3C7A-15AE-5FB5-987B0E549C12}"/>
              </a:ext>
            </a:extLst>
          </p:cNvPr>
          <p:cNvSpPr/>
          <p:nvPr/>
        </p:nvSpPr>
        <p:spPr>
          <a:xfrm>
            <a:off x="10653823" y="1020159"/>
            <a:ext cx="7333414" cy="5671776"/>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KANBAN HAS CADENCES WHICH CAN START WITH THE SCRUM EVENTS. BUT THE KEY IS UTILIZING THE FEEDBACK AND TAKING ACTS OF LEADERSHIP TO DO SOMETHING ABOUT IT TO CLOSE THE FEEDBACK LOOP. </a:t>
            </a:r>
          </a:p>
        </p:txBody>
      </p:sp>
      <p:pic>
        <p:nvPicPr>
          <p:cNvPr id="5" name="Picture 4">
            <a:extLst>
              <a:ext uri="{FF2B5EF4-FFF2-40B4-BE49-F238E27FC236}">
                <a16:creationId xmlns:a16="http://schemas.microsoft.com/office/drawing/2014/main" id="{8F5F981E-1E07-04F4-249D-74270D5BC19A}"/>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3" name="Picture 2" descr="Logo&#10;&#10;Description automatically generated">
            <a:extLst>
              <a:ext uri="{FF2B5EF4-FFF2-40B4-BE49-F238E27FC236}">
                <a16:creationId xmlns:a16="http://schemas.microsoft.com/office/drawing/2014/main" id="{BC611357-CCE1-370E-BC7A-01C2EA555D36}"/>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12092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2C0E88-1CB7-2A37-C373-A8063EC7D275}"/>
              </a:ext>
            </a:extLst>
          </p:cNvPr>
          <p:cNvSpPr>
            <a:spLocks noGrp="1"/>
          </p:cNvSpPr>
          <p:nvPr>
            <p:ph type="title"/>
          </p:nvPr>
        </p:nvSpPr>
        <p:spPr>
          <a:xfrm>
            <a:off x="623400" y="598337"/>
            <a:ext cx="17041200" cy="1145400"/>
          </a:xfrm>
        </p:spPr>
        <p:txBody>
          <a:bodyPr/>
          <a:lstStyle/>
          <a:p>
            <a:r>
              <a:rPr lang="en-US" b="1" dirty="0">
                <a:latin typeface="PT Sans" panose="020B0503020203020204" pitchFamily="34" charset="77"/>
              </a:rPr>
              <a:t>Scrum Events and Kanban Cadences</a:t>
            </a:r>
          </a:p>
        </p:txBody>
      </p:sp>
      <p:graphicFrame>
        <p:nvGraphicFramePr>
          <p:cNvPr id="5" name="Table 5">
            <a:extLst>
              <a:ext uri="{FF2B5EF4-FFF2-40B4-BE49-F238E27FC236}">
                <a16:creationId xmlns:a16="http://schemas.microsoft.com/office/drawing/2014/main" id="{3CB51BBB-B515-E1B8-F1B3-753C94B3CC49}"/>
              </a:ext>
            </a:extLst>
          </p:cNvPr>
          <p:cNvGraphicFramePr>
            <a:graphicFrameLocks noGrp="1"/>
          </p:cNvGraphicFramePr>
          <p:nvPr>
            <p:ph idx="4294967295"/>
            <p:extLst>
              <p:ext uri="{D42A27DB-BD31-4B8C-83A1-F6EECF244321}">
                <p14:modId xmlns:p14="http://schemas.microsoft.com/office/powerpoint/2010/main" val="1241672295"/>
              </p:ext>
            </p:extLst>
          </p:nvPr>
        </p:nvGraphicFramePr>
        <p:xfrm>
          <a:off x="948955" y="2231506"/>
          <a:ext cx="16390090" cy="6918608"/>
        </p:xfrm>
        <a:graphic>
          <a:graphicData uri="http://schemas.openxmlformats.org/drawingml/2006/table">
            <a:tbl>
              <a:tblPr firstRow="1" bandRow="1">
                <a:tableStyleId>{5C22544A-7EE6-4342-B048-85BDC9FD1C3A}</a:tableStyleId>
              </a:tblPr>
              <a:tblGrid>
                <a:gridCol w="8195045">
                  <a:extLst>
                    <a:ext uri="{9D8B030D-6E8A-4147-A177-3AD203B41FA5}">
                      <a16:colId xmlns:a16="http://schemas.microsoft.com/office/drawing/2014/main" val="3652613537"/>
                    </a:ext>
                  </a:extLst>
                </a:gridCol>
                <a:gridCol w="8195045">
                  <a:extLst>
                    <a:ext uri="{9D8B030D-6E8A-4147-A177-3AD203B41FA5}">
                      <a16:colId xmlns:a16="http://schemas.microsoft.com/office/drawing/2014/main" val="3809784189"/>
                    </a:ext>
                  </a:extLst>
                </a:gridCol>
              </a:tblGrid>
              <a:tr h="1112432">
                <a:tc>
                  <a:txBody>
                    <a:bodyPr/>
                    <a:lstStyle/>
                    <a:p>
                      <a:r>
                        <a:rPr lang="en-US" sz="3600" b="1" i="0" dirty="0">
                          <a:latin typeface="PT Sans" panose="020B0503020203020204" pitchFamily="34" charset="77"/>
                        </a:rPr>
                        <a:t>Scrum Event</a:t>
                      </a:r>
                    </a:p>
                  </a:txBody>
                  <a:tcPr marL="137160" marR="137160" marT="68580" marB="68580">
                    <a:solidFill>
                      <a:srgbClr val="7030A0"/>
                    </a:solidFill>
                  </a:tcPr>
                </a:tc>
                <a:tc>
                  <a:txBody>
                    <a:bodyPr/>
                    <a:lstStyle/>
                    <a:p>
                      <a:r>
                        <a:rPr lang="en-US" sz="3600" b="1" i="0" dirty="0">
                          <a:latin typeface="PT Sans" panose="020B0503020203020204" pitchFamily="34" charset="77"/>
                        </a:rPr>
                        <a:t>Kanban Cadence</a:t>
                      </a:r>
                    </a:p>
                  </a:txBody>
                  <a:tcPr marL="137160" marR="137160" marT="68580" marB="68580">
                    <a:solidFill>
                      <a:srgbClr val="7030A0"/>
                    </a:solidFill>
                  </a:tcPr>
                </a:tc>
                <a:extLst>
                  <a:ext uri="{0D108BD9-81ED-4DB2-BD59-A6C34878D82A}">
                    <a16:rowId xmlns:a16="http://schemas.microsoft.com/office/drawing/2014/main" val="3186796274"/>
                  </a:ext>
                </a:extLst>
              </a:tr>
              <a:tr h="1112432">
                <a:tc>
                  <a:txBody>
                    <a:bodyPr/>
                    <a:lstStyle/>
                    <a:p>
                      <a:r>
                        <a:rPr lang="en-US" sz="2400" b="0" i="0" dirty="0">
                          <a:latin typeface="PT Sans" panose="020B0503020203020204" pitchFamily="34" charset="77"/>
                        </a:rPr>
                        <a:t>Sprint</a:t>
                      </a:r>
                    </a:p>
                  </a:txBody>
                  <a:tcPr marL="137160" marR="137160" marT="68580" marB="68580">
                    <a:solidFill>
                      <a:schemeClr val="accent4">
                        <a:lumMod val="40000"/>
                        <a:lumOff val="60000"/>
                      </a:schemeClr>
                    </a:solidFill>
                  </a:tcPr>
                </a:tc>
                <a:tc>
                  <a:txBody>
                    <a:bodyPr/>
                    <a:lstStyle/>
                    <a:p>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The Sprint is not required in Kanban.  If you like Sprints, it is ok to keep them.</a:t>
                      </a:r>
                      <a:endParaRPr lang="en-US" sz="2400" b="0" i="0" dirty="0">
                        <a:latin typeface="PT Sans" panose="020B0503020203020204" pitchFamily="34" charset="77"/>
                      </a:endParaRPr>
                    </a:p>
                  </a:txBody>
                  <a:tcPr marL="137160" marR="137160" marT="68580" marB="68580">
                    <a:solidFill>
                      <a:schemeClr val="accent4">
                        <a:lumMod val="40000"/>
                        <a:lumOff val="60000"/>
                      </a:schemeClr>
                    </a:solidFill>
                  </a:tcPr>
                </a:tc>
                <a:extLst>
                  <a:ext uri="{0D108BD9-81ED-4DB2-BD59-A6C34878D82A}">
                    <a16:rowId xmlns:a16="http://schemas.microsoft.com/office/drawing/2014/main" val="2981186037"/>
                  </a:ext>
                </a:extLst>
              </a:tr>
              <a:tr h="1112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Sprint Planning</a:t>
                      </a:r>
                      <a:endParaRPr lang="en-US" sz="2400" b="0" i="0" dirty="0">
                        <a:latin typeface="PT Sans" panose="020B0503020203020204" pitchFamily="34" charset="77"/>
                      </a:endParaRPr>
                    </a:p>
                  </a:txBody>
                  <a:tcPr marL="137160" marR="137160" marT="68580" marB="68580">
                    <a:solidFill>
                      <a:schemeClr val="accent4">
                        <a:lumMod val="20000"/>
                        <a:lumOff val="80000"/>
                      </a:schemeClr>
                    </a:solidFill>
                  </a:tcPr>
                </a:tc>
                <a:tc>
                  <a:txBody>
                    <a:bodyPr/>
                    <a:lstStyle/>
                    <a:p>
                      <a:r>
                        <a:rPr lang="en-US" sz="2400" b="0" i="0" dirty="0">
                          <a:latin typeface="PT Sans" panose="020B0503020203020204" pitchFamily="34" charset="77"/>
                        </a:rPr>
                        <a:t>Replenishment Meeting</a:t>
                      </a:r>
                    </a:p>
                    <a:p>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The main difference is that the Replenishment Meeting does not generally involve “planning.” </a:t>
                      </a:r>
                      <a:endParaRPr lang="en-US" sz="2400" b="0" i="0" dirty="0">
                        <a:latin typeface="PT Sans" panose="020B0503020203020204" pitchFamily="34" charset="77"/>
                      </a:endParaRPr>
                    </a:p>
                  </a:txBody>
                  <a:tcPr marL="137160" marR="137160" marT="68580" marB="68580">
                    <a:solidFill>
                      <a:schemeClr val="accent4">
                        <a:lumMod val="20000"/>
                        <a:lumOff val="80000"/>
                      </a:schemeClr>
                    </a:solidFill>
                  </a:tcPr>
                </a:tc>
                <a:extLst>
                  <a:ext uri="{0D108BD9-81ED-4DB2-BD59-A6C34878D82A}">
                    <a16:rowId xmlns:a16="http://schemas.microsoft.com/office/drawing/2014/main" val="3398398437"/>
                  </a:ext>
                </a:extLst>
              </a:tr>
              <a:tr h="1112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Daily Scrum</a:t>
                      </a:r>
                    </a:p>
                  </a:txBody>
                  <a:tcPr marL="137160" marR="137160" marT="68580" marB="68580">
                    <a:solidFill>
                      <a:schemeClr val="accent4">
                        <a:lumMod val="40000"/>
                        <a:lumOff val="60000"/>
                      </a:schemeClr>
                    </a:solidFill>
                  </a:tcPr>
                </a:tc>
                <a:tc>
                  <a:txBody>
                    <a:bodyPr/>
                    <a:lstStyle/>
                    <a:p>
                      <a:r>
                        <a:rPr lang="en-US" sz="2400" b="0" i="0" dirty="0">
                          <a:latin typeface="PT Sans" panose="020B0503020203020204" pitchFamily="34" charset="77"/>
                        </a:rPr>
                        <a:t>Kanban Meeting</a:t>
                      </a:r>
                    </a:p>
                    <a:p>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Main shift may be to focus on flow.</a:t>
                      </a:r>
                      <a:endParaRPr lang="en-US" sz="2400" b="0" i="0" dirty="0">
                        <a:latin typeface="PT Sans" panose="020B0503020203020204" pitchFamily="34" charset="77"/>
                      </a:endParaRPr>
                    </a:p>
                  </a:txBody>
                  <a:tcPr marL="137160" marR="137160" marT="68580" marB="68580">
                    <a:solidFill>
                      <a:schemeClr val="accent4">
                        <a:lumMod val="40000"/>
                        <a:lumOff val="60000"/>
                      </a:schemeClr>
                    </a:solidFill>
                  </a:tcPr>
                </a:tc>
                <a:extLst>
                  <a:ext uri="{0D108BD9-81ED-4DB2-BD59-A6C34878D82A}">
                    <a16:rowId xmlns:a16="http://schemas.microsoft.com/office/drawing/2014/main" val="321068610"/>
                  </a:ext>
                </a:extLst>
              </a:tr>
              <a:tr h="1112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Sprint Review</a:t>
                      </a:r>
                    </a:p>
                  </a:txBody>
                  <a:tcPr marL="137160" marR="137160" marT="68580" marB="68580">
                    <a:solidFill>
                      <a:schemeClr val="accent4">
                        <a:lumMod val="20000"/>
                        <a:lumOff val="80000"/>
                      </a:schemeClr>
                    </a:solidFill>
                  </a:tcPr>
                </a:tc>
                <a:tc>
                  <a:txBody>
                    <a:bodyPr/>
                    <a:lstStyle/>
                    <a:p>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Service Delivery Review</a:t>
                      </a:r>
                      <a:endParaRPr lang="en-US" sz="2400" b="0" i="0" dirty="0">
                        <a:latin typeface="PT Sans" panose="020B0503020203020204" pitchFamily="34" charset="77"/>
                      </a:endParaRPr>
                    </a:p>
                  </a:txBody>
                  <a:tcPr marL="137160" marR="137160" marT="68580" marB="68580">
                    <a:solidFill>
                      <a:schemeClr val="accent4">
                        <a:lumMod val="20000"/>
                        <a:lumOff val="80000"/>
                      </a:schemeClr>
                    </a:solidFill>
                  </a:tcPr>
                </a:tc>
                <a:extLst>
                  <a:ext uri="{0D108BD9-81ED-4DB2-BD59-A6C34878D82A}">
                    <a16:rowId xmlns:a16="http://schemas.microsoft.com/office/drawing/2014/main" val="89163978"/>
                  </a:ext>
                </a:extLst>
              </a:tr>
              <a:tr h="1112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Sprint Retrospective</a:t>
                      </a:r>
                    </a:p>
                  </a:txBody>
                  <a:tcPr marL="137160" marR="137160" marT="68580" marB="68580">
                    <a:solidFill>
                      <a:schemeClr val="accent4">
                        <a:lumMod val="40000"/>
                        <a:lumOff val="60000"/>
                      </a:schemeClr>
                    </a:solidFill>
                  </a:tcPr>
                </a:tc>
                <a:tc>
                  <a:txBody>
                    <a:bodyPr/>
                    <a:lstStyle/>
                    <a:p>
                      <a:r>
                        <a:rPr lang="en-US" sz="2400" b="0" i="0" dirty="0">
                          <a:solidFill>
                            <a:schemeClr val="tx1"/>
                          </a:solidFill>
                          <a:latin typeface="PT Sans" panose="020B0503020203020204" pitchFamily="34" charset="77"/>
                          <a:ea typeface="Calibri" panose="020F0502020204030204" pitchFamily="34" charset="0"/>
                          <a:cs typeface="Times New Roman" panose="02020603050405020304" pitchFamily="18" charset="0"/>
                        </a:rPr>
                        <a:t>Can be kept or dropped. Many Kanban implementations drop the formality of a retrospective and handle improvement through the reviews.</a:t>
                      </a:r>
                      <a:endParaRPr lang="en-US" sz="2400" b="0" i="0" dirty="0">
                        <a:latin typeface="PT Sans" panose="020B0503020203020204" pitchFamily="34" charset="77"/>
                      </a:endParaRPr>
                    </a:p>
                  </a:txBody>
                  <a:tcPr marL="137160" marR="137160" marT="68580" marB="68580">
                    <a:solidFill>
                      <a:schemeClr val="accent4">
                        <a:lumMod val="40000"/>
                        <a:lumOff val="60000"/>
                      </a:schemeClr>
                    </a:solidFill>
                  </a:tcPr>
                </a:tc>
                <a:extLst>
                  <a:ext uri="{0D108BD9-81ED-4DB2-BD59-A6C34878D82A}">
                    <a16:rowId xmlns:a16="http://schemas.microsoft.com/office/drawing/2014/main" val="3859579397"/>
                  </a:ext>
                </a:extLst>
              </a:tr>
            </a:tbl>
          </a:graphicData>
        </a:graphic>
      </p:graphicFrame>
      <p:pic>
        <p:nvPicPr>
          <p:cNvPr id="2" name="Picture 1">
            <a:extLst>
              <a:ext uri="{FF2B5EF4-FFF2-40B4-BE49-F238E27FC236}">
                <a16:creationId xmlns:a16="http://schemas.microsoft.com/office/drawing/2014/main" id="{1F9ADEA4-A031-E037-BD52-6E29B932BFC2}"/>
              </a:ext>
            </a:extLst>
          </p:cNvPr>
          <p:cNvPicPr>
            <a:picLocks noChangeAspect="1"/>
          </p:cNvPicPr>
          <p:nvPr/>
        </p:nvPicPr>
        <p:blipFill>
          <a:blip r:embed="rId2"/>
          <a:stretch>
            <a:fillRect/>
          </a:stretch>
        </p:blipFill>
        <p:spPr>
          <a:xfrm>
            <a:off x="16047719" y="9320940"/>
            <a:ext cx="1874521" cy="609219"/>
          </a:xfrm>
          <a:prstGeom prst="rect">
            <a:avLst/>
          </a:prstGeom>
        </p:spPr>
      </p:pic>
      <p:pic>
        <p:nvPicPr>
          <p:cNvPr id="4" name="Picture 3" descr="Logo&#10;&#10;Description automatically generated">
            <a:extLst>
              <a:ext uri="{FF2B5EF4-FFF2-40B4-BE49-F238E27FC236}">
                <a16:creationId xmlns:a16="http://schemas.microsoft.com/office/drawing/2014/main" id="{B709F2CB-6DCB-0CC0-2846-57F4E717D1C0}"/>
              </a:ext>
            </a:extLst>
          </p:cNvPr>
          <p:cNvPicPr>
            <a:picLocks noChangeAspect="1"/>
          </p:cNvPicPr>
          <p:nvPr/>
        </p:nvPicPr>
        <p:blipFill>
          <a:blip r:embed="rId3"/>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359897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30DF67-F650-A8B0-A10A-02F1C9C51DFD}"/>
              </a:ext>
            </a:extLst>
          </p:cNvPr>
          <p:cNvSpPr>
            <a:spLocks noGrp="1"/>
          </p:cNvSpPr>
          <p:nvPr>
            <p:ph type="title"/>
          </p:nvPr>
        </p:nvSpPr>
        <p:spPr/>
        <p:txBody>
          <a:bodyPr/>
          <a:lstStyle/>
          <a:p>
            <a:r>
              <a:rPr lang="en-US"/>
              <a:t>Feedback Loop?</a:t>
            </a:r>
          </a:p>
        </p:txBody>
      </p:sp>
      <p:pic>
        <p:nvPicPr>
          <p:cNvPr id="4" name="Picture 3">
            <a:extLst>
              <a:ext uri="{FF2B5EF4-FFF2-40B4-BE49-F238E27FC236}">
                <a16:creationId xmlns:a16="http://schemas.microsoft.com/office/drawing/2014/main" id="{CB07FDB0-0ABE-9DB9-A049-4D3148B0E3F9}"/>
              </a:ext>
            </a:extLst>
          </p:cNvPr>
          <p:cNvPicPr>
            <a:picLocks noChangeAspect="1"/>
          </p:cNvPicPr>
          <p:nvPr/>
        </p:nvPicPr>
        <p:blipFill>
          <a:blip r:embed="rId2"/>
          <a:stretch>
            <a:fillRect/>
          </a:stretch>
        </p:blipFill>
        <p:spPr>
          <a:xfrm>
            <a:off x="4133709" y="2400302"/>
            <a:ext cx="10020582" cy="6788945"/>
          </a:xfrm>
          <a:prstGeom prst="rect">
            <a:avLst/>
          </a:prstGeom>
          <a:noFill/>
        </p:spPr>
      </p:pic>
    </p:spTree>
    <p:extLst>
      <p:ext uri="{BB962C8B-B14F-4D97-AF65-F5344CB8AC3E}">
        <p14:creationId xmlns:p14="http://schemas.microsoft.com/office/powerpoint/2010/main" val="238503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71AC-4591-4927-8DFA-A6D1EC0613A8}"/>
              </a:ext>
            </a:extLst>
          </p:cNvPr>
          <p:cNvSpPr>
            <a:spLocks noGrp="1"/>
          </p:cNvSpPr>
          <p:nvPr>
            <p:ph type="title"/>
          </p:nvPr>
        </p:nvSpPr>
        <p:spPr/>
        <p:txBody>
          <a:bodyPr>
            <a:noAutofit/>
          </a:bodyPr>
          <a:lstStyle/>
          <a:p>
            <a:r>
              <a:rPr lang="en-US" sz="6000" b="1" dirty="0">
                <a:solidFill>
                  <a:srgbClr val="7030A0"/>
                </a:solidFill>
                <a:latin typeface="PT Sans" panose="020B0503020203020204" pitchFamily="34" charset="77"/>
              </a:rPr>
              <a:t>Outcomes from Scrum Transformations</a:t>
            </a:r>
          </a:p>
        </p:txBody>
      </p:sp>
      <p:graphicFrame>
        <p:nvGraphicFramePr>
          <p:cNvPr id="5" name="Table 5">
            <a:extLst>
              <a:ext uri="{FF2B5EF4-FFF2-40B4-BE49-F238E27FC236}">
                <a16:creationId xmlns:a16="http://schemas.microsoft.com/office/drawing/2014/main" id="{5A4F96AE-C4E6-E90B-DA5B-2FB4A8ED1D58}"/>
              </a:ext>
            </a:extLst>
          </p:cNvPr>
          <p:cNvGraphicFramePr>
            <a:graphicFrameLocks noGrp="1"/>
          </p:cNvGraphicFramePr>
          <p:nvPr>
            <p:ph idx="4294967295"/>
            <p:extLst>
              <p:ext uri="{D42A27DB-BD31-4B8C-83A1-F6EECF244321}">
                <p14:modId xmlns:p14="http://schemas.microsoft.com/office/powerpoint/2010/main" val="1176821064"/>
              </p:ext>
            </p:extLst>
          </p:nvPr>
        </p:nvGraphicFramePr>
        <p:xfrm>
          <a:off x="1257300" y="2357218"/>
          <a:ext cx="15773400" cy="6571450"/>
        </p:xfrm>
        <a:graphic>
          <a:graphicData uri="http://schemas.openxmlformats.org/drawingml/2006/table">
            <a:tbl>
              <a:tblPr firstRow="1" bandRow="1">
                <a:tableStyleId>{5940675A-B579-460E-94D1-54222C63F5DA}</a:tableStyleId>
              </a:tblPr>
              <a:tblGrid>
                <a:gridCol w="7929230">
                  <a:extLst>
                    <a:ext uri="{9D8B030D-6E8A-4147-A177-3AD203B41FA5}">
                      <a16:colId xmlns:a16="http://schemas.microsoft.com/office/drawing/2014/main" val="2300849073"/>
                    </a:ext>
                  </a:extLst>
                </a:gridCol>
                <a:gridCol w="7844170">
                  <a:extLst>
                    <a:ext uri="{9D8B030D-6E8A-4147-A177-3AD203B41FA5}">
                      <a16:colId xmlns:a16="http://schemas.microsoft.com/office/drawing/2014/main" val="766297596"/>
                    </a:ext>
                  </a:extLst>
                </a:gridCol>
              </a:tblGrid>
              <a:tr h="3285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Scrum worked for us, and we continue to get better.</a:t>
                      </a:r>
                    </a:p>
                    <a:p>
                      <a:endParaRPr lang="en-US" sz="2100" dirty="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Scrum helped a bit, but we haven’t gotten much better lately.</a:t>
                      </a:r>
                    </a:p>
                    <a:p>
                      <a:endParaRPr lang="en-US" sz="2100" dirty="0"/>
                    </a:p>
                  </a:txBody>
                  <a:tcPr marL="137160" marR="137160" marT="68580" marB="68580"/>
                </a:tc>
                <a:extLst>
                  <a:ext uri="{0D108BD9-81ED-4DB2-BD59-A6C34878D82A}">
                    <a16:rowId xmlns:a16="http://schemas.microsoft.com/office/drawing/2014/main" val="2522136099"/>
                  </a:ext>
                </a:extLst>
              </a:tr>
              <a:tr h="3285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Scrum has been a disaster.</a:t>
                      </a:r>
                    </a:p>
                    <a:p>
                      <a:endParaRPr lang="en-US" sz="2100" dirty="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Scrum didn’t really help, but didn’t really hurt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dirty="0"/>
                    </a:p>
                  </a:txBody>
                  <a:tcPr marL="137160" marR="137160" marT="68580" marB="68580"/>
                </a:tc>
                <a:extLst>
                  <a:ext uri="{0D108BD9-81ED-4DB2-BD59-A6C34878D82A}">
                    <a16:rowId xmlns:a16="http://schemas.microsoft.com/office/drawing/2014/main" val="3659242446"/>
                  </a:ext>
                </a:extLst>
              </a:tr>
            </a:tbl>
          </a:graphicData>
        </a:graphic>
      </p:graphicFrame>
      <p:sp>
        <p:nvSpPr>
          <p:cNvPr id="10" name="Freeform: Shape 9">
            <a:extLst>
              <a:ext uri="{FF2B5EF4-FFF2-40B4-BE49-F238E27FC236}">
                <a16:creationId xmlns:a16="http://schemas.microsoft.com/office/drawing/2014/main" id="{46434351-AE24-1B01-BC24-624837F851A6}"/>
              </a:ext>
            </a:extLst>
          </p:cNvPr>
          <p:cNvSpPr/>
          <p:nvPr/>
        </p:nvSpPr>
        <p:spPr>
          <a:xfrm>
            <a:off x="11307034" y="7223517"/>
            <a:ext cx="3590903" cy="427340"/>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35" h="284893">
                <a:moveTo>
                  <a:pt x="0" y="108012"/>
                </a:moveTo>
                <a:cubicBezTo>
                  <a:pt x="158469" y="118127"/>
                  <a:pt x="291538" y="300181"/>
                  <a:pt x="412694" y="283859"/>
                </a:cubicBezTo>
                <a:cubicBezTo>
                  <a:pt x="533850" y="267537"/>
                  <a:pt x="629035" y="46268"/>
                  <a:pt x="726935" y="10079"/>
                </a:cubicBezTo>
                <a:cubicBezTo>
                  <a:pt x="824835" y="-26110"/>
                  <a:pt x="923546" y="45144"/>
                  <a:pt x="1000092" y="66723"/>
                </a:cubicBezTo>
                <a:cubicBezTo>
                  <a:pt x="1076638" y="88302"/>
                  <a:pt x="1049993" y="138202"/>
                  <a:pt x="1186209" y="139551"/>
                </a:cubicBezTo>
                <a:cubicBezTo>
                  <a:pt x="1322425" y="140900"/>
                  <a:pt x="1670383" y="85604"/>
                  <a:pt x="1817388" y="74815"/>
                </a:cubicBezTo>
                <a:cubicBezTo>
                  <a:pt x="1964393" y="64026"/>
                  <a:pt x="1976531" y="73466"/>
                  <a:pt x="2068241" y="74815"/>
                </a:cubicBezTo>
                <a:cubicBezTo>
                  <a:pt x="2159951" y="76164"/>
                  <a:pt x="2319094" y="82907"/>
                  <a:pt x="2367646" y="82907"/>
                </a:cubicBezTo>
                <a:cubicBezTo>
                  <a:pt x="2416198" y="82907"/>
                  <a:pt x="2387876" y="78861"/>
                  <a:pt x="2359554" y="74815"/>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1" name="Freeform: Shape 10">
            <a:extLst>
              <a:ext uri="{FF2B5EF4-FFF2-40B4-BE49-F238E27FC236}">
                <a16:creationId xmlns:a16="http://schemas.microsoft.com/office/drawing/2014/main" id="{04740FE3-59F2-1EA1-7FE2-ED5C5B216C6E}"/>
              </a:ext>
            </a:extLst>
          </p:cNvPr>
          <p:cNvSpPr/>
          <p:nvPr/>
        </p:nvSpPr>
        <p:spPr>
          <a:xfrm rot="20399659">
            <a:off x="3351353" y="3844978"/>
            <a:ext cx="3490652" cy="366426"/>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347154"/>
              <a:gd name="connsiteY0" fmla="*/ 0 h 155022"/>
              <a:gd name="connsiteX1" fmla="*/ 459697 w 2347154"/>
              <a:gd name="connsiteY1" fmla="*/ 146906 h 155022"/>
              <a:gd name="connsiteX2" fmla="*/ 621538 w 2347154"/>
              <a:gd name="connsiteY2" fmla="*/ 25526 h 155022"/>
              <a:gd name="connsiteX3" fmla="*/ 953311 w 2347154"/>
              <a:gd name="connsiteY3" fmla="*/ 82170 h 155022"/>
              <a:gd name="connsiteX4" fmla="*/ 1139428 w 2347154"/>
              <a:gd name="connsiteY4" fmla="*/ 154998 h 155022"/>
              <a:gd name="connsiteX5" fmla="*/ 1770607 w 2347154"/>
              <a:gd name="connsiteY5" fmla="*/ 90262 h 155022"/>
              <a:gd name="connsiteX6" fmla="*/ 2021460 w 2347154"/>
              <a:gd name="connsiteY6" fmla="*/ 90262 h 155022"/>
              <a:gd name="connsiteX7" fmla="*/ 2320865 w 2347154"/>
              <a:gd name="connsiteY7" fmla="*/ 98354 h 155022"/>
              <a:gd name="connsiteX8" fmla="*/ 2312773 w 2347154"/>
              <a:gd name="connsiteY8" fmla="*/ 90262 h 155022"/>
              <a:gd name="connsiteX0" fmla="*/ 0 w 2327101"/>
              <a:gd name="connsiteY0" fmla="*/ 0 h 200150"/>
              <a:gd name="connsiteX1" fmla="*/ 439644 w 2327101"/>
              <a:gd name="connsiteY1" fmla="*/ 192034 h 200150"/>
              <a:gd name="connsiteX2" fmla="*/ 601485 w 2327101"/>
              <a:gd name="connsiteY2" fmla="*/ 70654 h 200150"/>
              <a:gd name="connsiteX3" fmla="*/ 933258 w 2327101"/>
              <a:gd name="connsiteY3" fmla="*/ 127298 h 200150"/>
              <a:gd name="connsiteX4" fmla="*/ 1119375 w 2327101"/>
              <a:gd name="connsiteY4" fmla="*/ 200126 h 200150"/>
              <a:gd name="connsiteX5" fmla="*/ 1750554 w 2327101"/>
              <a:gd name="connsiteY5" fmla="*/ 135390 h 200150"/>
              <a:gd name="connsiteX6" fmla="*/ 2001407 w 2327101"/>
              <a:gd name="connsiteY6" fmla="*/ 135390 h 200150"/>
              <a:gd name="connsiteX7" fmla="*/ 2300812 w 2327101"/>
              <a:gd name="connsiteY7" fmla="*/ 143482 h 200150"/>
              <a:gd name="connsiteX8" fmla="*/ 2292720 w 2327101"/>
              <a:gd name="connsiteY8" fmla="*/ 135390 h 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101" h="200150">
                <a:moveTo>
                  <a:pt x="0" y="0"/>
                </a:moveTo>
                <a:cubicBezTo>
                  <a:pt x="158469" y="10115"/>
                  <a:pt x="339397" y="180258"/>
                  <a:pt x="439644" y="192034"/>
                </a:cubicBezTo>
                <a:cubicBezTo>
                  <a:pt x="539891" y="203810"/>
                  <a:pt x="519216" y="81443"/>
                  <a:pt x="601485" y="70654"/>
                </a:cubicBezTo>
                <a:cubicBezTo>
                  <a:pt x="683754" y="59865"/>
                  <a:pt x="846943" y="105719"/>
                  <a:pt x="933258" y="127298"/>
                </a:cubicBezTo>
                <a:cubicBezTo>
                  <a:pt x="1019573" y="148877"/>
                  <a:pt x="983159" y="198777"/>
                  <a:pt x="1119375" y="200126"/>
                </a:cubicBezTo>
                <a:cubicBezTo>
                  <a:pt x="1255591" y="201475"/>
                  <a:pt x="1603549" y="146179"/>
                  <a:pt x="1750554" y="135390"/>
                </a:cubicBezTo>
                <a:cubicBezTo>
                  <a:pt x="1897559" y="124601"/>
                  <a:pt x="1909697" y="134041"/>
                  <a:pt x="2001407" y="135390"/>
                </a:cubicBezTo>
                <a:cubicBezTo>
                  <a:pt x="2093117" y="136739"/>
                  <a:pt x="2252260" y="143482"/>
                  <a:pt x="2300812" y="143482"/>
                </a:cubicBezTo>
                <a:cubicBezTo>
                  <a:pt x="2349364" y="143482"/>
                  <a:pt x="2321042" y="139436"/>
                  <a:pt x="2292720" y="135390"/>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rgbClr val="F17E4F"/>
              </a:solidFill>
            </a:endParaRPr>
          </a:p>
        </p:txBody>
      </p:sp>
      <p:sp>
        <p:nvSpPr>
          <p:cNvPr id="12" name="Freeform: Shape 11">
            <a:extLst>
              <a:ext uri="{FF2B5EF4-FFF2-40B4-BE49-F238E27FC236}">
                <a16:creationId xmlns:a16="http://schemas.microsoft.com/office/drawing/2014/main" id="{39426077-21F2-188A-39FC-710A6409C419}"/>
              </a:ext>
            </a:extLst>
          </p:cNvPr>
          <p:cNvSpPr/>
          <p:nvPr/>
        </p:nvSpPr>
        <p:spPr>
          <a:xfrm rot="20399659">
            <a:off x="11524500" y="3679594"/>
            <a:ext cx="3235106" cy="845904"/>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974457 w 2282058"/>
              <a:gd name="connsiteY6" fmla="*/ 66355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519224 w 2282058"/>
              <a:gd name="connsiteY5" fmla="*/ 189382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118338"/>
              <a:gd name="connsiteY0" fmla="*/ 122999 h 552193"/>
              <a:gd name="connsiteX1" fmla="*/ 412694 w 2118338"/>
              <a:gd name="connsiteY1" fmla="*/ 122999 h 552193"/>
              <a:gd name="connsiteX2" fmla="*/ 574535 w 2118338"/>
              <a:gd name="connsiteY2" fmla="*/ 1619 h 552193"/>
              <a:gd name="connsiteX3" fmla="*/ 906308 w 2118338"/>
              <a:gd name="connsiteY3" fmla="*/ 58263 h 552193"/>
              <a:gd name="connsiteX4" fmla="*/ 1092425 w 2118338"/>
              <a:gd name="connsiteY4" fmla="*/ 131091 h 552193"/>
              <a:gd name="connsiteX5" fmla="*/ 1519224 w 2118338"/>
              <a:gd name="connsiteY5" fmla="*/ 189382 h 552193"/>
              <a:gd name="connsiteX6" fmla="*/ 1859165 w 2118338"/>
              <a:gd name="connsiteY6" fmla="*/ 297732 h 552193"/>
              <a:gd name="connsiteX7" fmla="*/ 2014297 w 2118338"/>
              <a:gd name="connsiteY7" fmla="*/ 405894 h 552193"/>
              <a:gd name="connsiteX8" fmla="*/ 2112296 w 2118338"/>
              <a:gd name="connsiteY8" fmla="*/ 552113 h 552193"/>
              <a:gd name="connsiteX0" fmla="*/ 0 w 2156737"/>
              <a:gd name="connsiteY0" fmla="*/ 122999 h 462052"/>
              <a:gd name="connsiteX1" fmla="*/ 412694 w 2156737"/>
              <a:gd name="connsiteY1" fmla="*/ 122999 h 462052"/>
              <a:gd name="connsiteX2" fmla="*/ 574535 w 2156737"/>
              <a:gd name="connsiteY2" fmla="*/ 1619 h 462052"/>
              <a:gd name="connsiteX3" fmla="*/ 906308 w 2156737"/>
              <a:gd name="connsiteY3" fmla="*/ 58263 h 462052"/>
              <a:gd name="connsiteX4" fmla="*/ 1092425 w 2156737"/>
              <a:gd name="connsiteY4" fmla="*/ 131091 h 462052"/>
              <a:gd name="connsiteX5" fmla="*/ 1519224 w 2156737"/>
              <a:gd name="connsiteY5" fmla="*/ 189382 h 462052"/>
              <a:gd name="connsiteX6" fmla="*/ 1859165 w 2156737"/>
              <a:gd name="connsiteY6" fmla="*/ 297732 h 462052"/>
              <a:gd name="connsiteX7" fmla="*/ 2014297 w 2156737"/>
              <a:gd name="connsiteY7" fmla="*/ 405894 h 462052"/>
              <a:gd name="connsiteX8" fmla="*/ 2152402 w 2156737"/>
              <a:gd name="connsiteY8" fmla="*/ 461857 h 46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737" h="462052">
                <a:moveTo>
                  <a:pt x="0" y="122999"/>
                </a:moveTo>
                <a:cubicBezTo>
                  <a:pt x="158469" y="133114"/>
                  <a:pt x="316938" y="143229"/>
                  <a:pt x="412694" y="122999"/>
                </a:cubicBezTo>
                <a:cubicBezTo>
                  <a:pt x="508450" y="102769"/>
                  <a:pt x="492266" y="12408"/>
                  <a:pt x="574535" y="1619"/>
                </a:cubicBezTo>
                <a:cubicBezTo>
                  <a:pt x="656804" y="-9170"/>
                  <a:pt x="819993" y="36684"/>
                  <a:pt x="906308" y="58263"/>
                </a:cubicBezTo>
                <a:cubicBezTo>
                  <a:pt x="992623" y="79842"/>
                  <a:pt x="990272" y="109238"/>
                  <a:pt x="1092425" y="131091"/>
                </a:cubicBezTo>
                <a:cubicBezTo>
                  <a:pt x="1194578" y="152944"/>
                  <a:pt x="1391434" y="161608"/>
                  <a:pt x="1519224" y="189382"/>
                </a:cubicBezTo>
                <a:cubicBezTo>
                  <a:pt x="1647014" y="217156"/>
                  <a:pt x="1776653" y="261647"/>
                  <a:pt x="1859165" y="297732"/>
                </a:cubicBezTo>
                <a:cubicBezTo>
                  <a:pt x="1941677" y="333817"/>
                  <a:pt x="1965745" y="405894"/>
                  <a:pt x="2014297" y="405894"/>
                </a:cubicBezTo>
                <a:cubicBezTo>
                  <a:pt x="2062849" y="405894"/>
                  <a:pt x="2180724" y="465903"/>
                  <a:pt x="2152402" y="461857"/>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3" name="Freeform: Shape 12">
            <a:extLst>
              <a:ext uri="{FF2B5EF4-FFF2-40B4-BE49-F238E27FC236}">
                <a16:creationId xmlns:a16="http://schemas.microsoft.com/office/drawing/2014/main" id="{FA6C3E02-5FBB-4157-E795-A27356B3A751}"/>
              </a:ext>
            </a:extLst>
          </p:cNvPr>
          <p:cNvSpPr/>
          <p:nvPr/>
        </p:nvSpPr>
        <p:spPr>
          <a:xfrm>
            <a:off x="3542845" y="7124867"/>
            <a:ext cx="3405383" cy="624641"/>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388 h 285269"/>
              <a:gd name="connsiteX1" fmla="*/ 412694 w 2393935"/>
              <a:gd name="connsiteY1" fmla="*/ 284235 h 285269"/>
              <a:gd name="connsiteX2" fmla="*/ 726935 w 2393935"/>
              <a:gd name="connsiteY2" fmla="*/ 10455 h 285269"/>
              <a:gd name="connsiteX3" fmla="*/ 1000092 w 2393935"/>
              <a:gd name="connsiteY3" fmla="*/ 67099 h 285269"/>
              <a:gd name="connsiteX4" fmla="*/ 1244824 w 2393935"/>
              <a:gd name="connsiteY4" fmla="*/ 163373 h 285269"/>
              <a:gd name="connsiteX5" fmla="*/ 1817388 w 2393935"/>
              <a:gd name="connsiteY5" fmla="*/ 75191 h 285269"/>
              <a:gd name="connsiteX6" fmla="*/ 2068241 w 2393935"/>
              <a:gd name="connsiteY6" fmla="*/ 75191 h 285269"/>
              <a:gd name="connsiteX7" fmla="*/ 2367646 w 2393935"/>
              <a:gd name="connsiteY7" fmla="*/ 83283 h 285269"/>
              <a:gd name="connsiteX8" fmla="*/ 2359554 w 2393935"/>
              <a:gd name="connsiteY8" fmla="*/ 75191 h 285269"/>
              <a:gd name="connsiteX0" fmla="*/ 0 w 2393935"/>
              <a:gd name="connsiteY0" fmla="*/ 108388 h 357496"/>
              <a:gd name="connsiteX1" fmla="*/ 412694 w 2393935"/>
              <a:gd name="connsiteY1" fmla="*/ 284235 h 357496"/>
              <a:gd name="connsiteX2" fmla="*/ 726935 w 2393935"/>
              <a:gd name="connsiteY2" fmla="*/ 10455 h 357496"/>
              <a:gd name="connsiteX3" fmla="*/ 1000092 w 2393935"/>
              <a:gd name="connsiteY3" fmla="*/ 67099 h 357496"/>
              <a:gd name="connsiteX4" fmla="*/ 1244824 w 2393935"/>
              <a:gd name="connsiteY4" fmla="*/ 163373 h 357496"/>
              <a:gd name="connsiteX5" fmla="*/ 1782218 w 2393935"/>
              <a:gd name="connsiteY5" fmla="*/ 356545 h 357496"/>
              <a:gd name="connsiteX6" fmla="*/ 2068241 w 2393935"/>
              <a:gd name="connsiteY6" fmla="*/ 75191 h 357496"/>
              <a:gd name="connsiteX7" fmla="*/ 2367646 w 2393935"/>
              <a:gd name="connsiteY7" fmla="*/ 83283 h 357496"/>
              <a:gd name="connsiteX8" fmla="*/ 2359554 w 2393935"/>
              <a:gd name="connsiteY8" fmla="*/ 75191 h 357496"/>
              <a:gd name="connsiteX0" fmla="*/ 0 w 2393935"/>
              <a:gd name="connsiteY0" fmla="*/ 108388 h 360227"/>
              <a:gd name="connsiteX1" fmla="*/ 412694 w 2393935"/>
              <a:gd name="connsiteY1" fmla="*/ 284235 h 360227"/>
              <a:gd name="connsiteX2" fmla="*/ 726935 w 2393935"/>
              <a:gd name="connsiteY2" fmla="*/ 10455 h 360227"/>
              <a:gd name="connsiteX3" fmla="*/ 1000092 w 2393935"/>
              <a:gd name="connsiteY3" fmla="*/ 67099 h 360227"/>
              <a:gd name="connsiteX4" fmla="*/ 1244824 w 2393935"/>
              <a:gd name="connsiteY4" fmla="*/ 163373 h 360227"/>
              <a:gd name="connsiteX5" fmla="*/ 1782218 w 2393935"/>
              <a:gd name="connsiteY5" fmla="*/ 356545 h 360227"/>
              <a:gd name="connsiteX6" fmla="*/ 1986179 w 2393935"/>
              <a:gd name="connsiteY6" fmla="*/ 274483 h 360227"/>
              <a:gd name="connsiteX7" fmla="*/ 2367646 w 2393935"/>
              <a:gd name="connsiteY7" fmla="*/ 83283 h 360227"/>
              <a:gd name="connsiteX8" fmla="*/ 2359554 w 2393935"/>
              <a:gd name="connsiteY8" fmla="*/ 75191 h 360227"/>
              <a:gd name="connsiteX0" fmla="*/ 0 w 2380871"/>
              <a:gd name="connsiteY0" fmla="*/ 108388 h 368310"/>
              <a:gd name="connsiteX1" fmla="*/ 412694 w 2380871"/>
              <a:gd name="connsiteY1" fmla="*/ 284235 h 368310"/>
              <a:gd name="connsiteX2" fmla="*/ 726935 w 2380871"/>
              <a:gd name="connsiteY2" fmla="*/ 10455 h 368310"/>
              <a:gd name="connsiteX3" fmla="*/ 1000092 w 2380871"/>
              <a:gd name="connsiteY3" fmla="*/ 67099 h 368310"/>
              <a:gd name="connsiteX4" fmla="*/ 1244824 w 2380871"/>
              <a:gd name="connsiteY4" fmla="*/ 163373 h 368310"/>
              <a:gd name="connsiteX5" fmla="*/ 1782218 w 2380871"/>
              <a:gd name="connsiteY5" fmla="*/ 356545 h 368310"/>
              <a:gd name="connsiteX6" fmla="*/ 1986179 w 2380871"/>
              <a:gd name="connsiteY6" fmla="*/ 274483 h 368310"/>
              <a:gd name="connsiteX7" fmla="*/ 2367646 w 2380871"/>
              <a:gd name="connsiteY7" fmla="*/ 83283 h 368310"/>
              <a:gd name="connsiteX8" fmla="*/ 2289216 w 2380871"/>
              <a:gd name="connsiteY8" fmla="*/ 368268 h 368310"/>
              <a:gd name="connsiteX0" fmla="*/ 0 w 2561992"/>
              <a:gd name="connsiteY0" fmla="*/ 108388 h 485528"/>
              <a:gd name="connsiteX1" fmla="*/ 412694 w 2561992"/>
              <a:gd name="connsiteY1" fmla="*/ 284235 h 485528"/>
              <a:gd name="connsiteX2" fmla="*/ 726935 w 2561992"/>
              <a:gd name="connsiteY2" fmla="*/ 10455 h 485528"/>
              <a:gd name="connsiteX3" fmla="*/ 1000092 w 2561992"/>
              <a:gd name="connsiteY3" fmla="*/ 67099 h 485528"/>
              <a:gd name="connsiteX4" fmla="*/ 1244824 w 2561992"/>
              <a:gd name="connsiteY4" fmla="*/ 163373 h 485528"/>
              <a:gd name="connsiteX5" fmla="*/ 1782218 w 2561992"/>
              <a:gd name="connsiteY5" fmla="*/ 356545 h 485528"/>
              <a:gd name="connsiteX6" fmla="*/ 1986179 w 2561992"/>
              <a:gd name="connsiteY6" fmla="*/ 274483 h 485528"/>
              <a:gd name="connsiteX7" fmla="*/ 2367646 w 2561992"/>
              <a:gd name="connsiteY7" fmla="*/ 83283 h 485528"/>
              <a:gd name="connsiteX8" fmla="*/ 2558847 w 2561992"/>
              <a:gd name="connsiteY8" fmla="*/ 485498 h 485528"/>
              <a:gd name="connsiteX0" fmla="*/ 0 w 2560488"/>
              <a:gd name="connsiteY0" fmla="*/ 108388 h 485526"/>
              <a:gd name="connsiteX1" fmla="*/ 412694 w 2560488"/>
              <a:gd name="connsiteY1" fmla="*/ 284235 h 485526"/>
              <a:gd name="connsiteX2" fmla="*/ 726935 w 2560488"/>
              <a:gd name="connsiteY2" fmla="*/ 10455 h 485526"/>
              <a:gd name="connsiteX3" fmla="*/ 1000092 w 2560488"/>
              <a:gd name="connsiteY3" fmla="*/ 67099 h 485526"/>
              <a:gd name="connsiteX4" fmla="*/ 1244824 w 2560488"/>
              <a:gd name="connsiteY4" fmla="*/ 163373 h 485526"/>
              <a:gd name="connsiteX5" fmla="*/ 1782218 w 2560488"/>
              <a:gd name="connsiteY5" fmla="*/ 356545 h 485526"/>
              <a:gd name="connsiteX6" fmla="*/ 1986179 w 2560488"/>
              <a:gd name="connsiteY6" fmla="*/ 274483 h 485526"/>
              <a:gd name="connsiteX7" fmla="*/ 2191800 w 2560488"/>
              <a:gd name="connsiteY7" fmla="*/ 59837 h 485526"/>
              <a:gd name="connsiteX8" fmla="*/ 2558847 w 2560488"/>
              <a:gd name="connsiteY8" fmla="*/ 485498 h 485526"/>
              <a:gd name="connsiteX0" fmla="*/ 0 w 2560302"/>
              <a:gd name="connsiteY0" fmla="*/ 108388 h 485531"/>
              <a:gd name="connsiteX1" fmla="*/ 412694 w 2560302"/>
              <a:gd name="connsiteY1" fmla="*/ 284235 h 485531"/>
              <a:gd name="connsiteX2" fmla="*/ 726935 w 2560302"/>
              <a:gd name="connsiteY2" fmla="*/ 10455 h 485531"/>
              <a:gd name="connsiteX3" fmla="*/ 1000092 w 2560302"/>
              <a:gd name="connsiteY3" fmla="*/ 67099 h 485531"/>
              <a:gd name="connsiteX4" fmla="*/ 1244824 w 2560302"/>
              <a:gd name="connsiteY4" fmla="*/ 163373 h 485531"/>
              <a:gd name="connsiteX5" fmla="*/ 1782218 w 2560302"/>
              <a:gd name="connsiteY5" fmla="*/ 356545 h 485531"/>
              <a:gd name="connsiteX6" fmla="*/ 1986179 w 2560302"/>
              <a:gd name="connsiteY6" fmla="*/ 274483 h 485531"/>
              <a:gd name="connsiteX7" fmla="*/ 2144907 w 2560302"/>
              <a:gd name="connsiteY7" fmla="*/ 130175 h 485531"/>
              <a:gd name="connsiteX8" fmla="*/ 2558847 w 2560302"/>
              <a:gd name="connsiteY8" fmla="*/ 485498 h 48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302" h="485531">
                <a:moveTo>
                  <a:pt x="0" y="108388"/>
                </a:moveTo>
                <a:cubicBezTo>
                  <a:pt x="158469" y="118503"/>
                  <a:pt x="291538" y="300557"/>
                  <a:pt x="412694" y="284235"/>
                </a:cubicBezTo>
                <a:cubicBezTo>
                  <a:pt x="533850" y="267913"/>
                  <a:pt x="629035" y="46644"/>
                  <a:pt x="726935" y="10455"/>
                </a:cubicBezTo>
                <a:cubicBezTo>
                  <a:pt x="824835" y="-25734"/>
                  <a:pt x="913777" y="41613"/>
                  <a:pt x="1000092" y="67099"/>
                </a:cubicBezTo>
                <a:cubicBezTo>
                  <a:pt x="1086407" y="92585"/>
                  <a:pt x="1114470" y="115132"/>
                  <a:pt x="1244824" y="163373"/>
                </a:cubicBezTo>
                <a:cubicBezTo>
                  <a:pt x="1375178" y="211614"/>
                  <a:pt x="1658659" y="338027"/>
                  <a:pt x="1782218" y="356545"/>
                </a:cubicBezTo>
                <a:cubicBezTo>
                  <a:pt x="1905777" y="375063"/>
                  <a:pt x="1925731" y="312211"/>
                  <a:pt x="1986179" y="274483"/>
                </a:cubicBezTo>
                <a:cubicBezTo>
                  <a:pt x="2046627" y="236755"/>
                  <a:pt x="2096355" y="130175"/>
                  <a:pt x="2144907" y="130175"/>
                </a:cubicBezTo>
                <a:cubicBezTo>
                  <a:pt x="2193459" y="130175"/>
                  <a:pt x="2587169" y="489544"/>
                  <a:pt x="2558847" y="485498"/>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pic>
        <p:nvPicPr>
          <p:cNvPr id="3" name="Picture 2">
            <a:extLst>
              <a:ext uri="{FF2B5EF4-FFF2-40B4-BE49-F238E27FC236}">
                <a16:creationId xmlns:a16="http://schemas.microsoft.com/office/drawing/2014/main" id="{212F669D-B4F9-F11C-A3F9-3DFEAE11E617}"/>
              </a:ext>
            </a:extLst>
          </p:cNvPr>
          <p:cNvPicPr>
            <a:picLocks noChangeAspect="1"/>
          </p:cNvPicPr>
          <p:nvPr/>
        </p:nvPicPr>
        <p:blipFill>
          <a:blip r:embed="rId2"/>
          <a:stretch>
            <a:fillRect/>
          </a:stretch>
        </p:blipFill>
        <p:spPr>
          <a:xfrm>
            <a:off x="16047719" y="9320940"/>
            <a:ext cx="1874521" cy="609219"/>
          </a:xfrm>
          <a:prstGeom prst="rect">
            <a:avLst/>
          </a:prstGeom>
        </p:spPr>
      </p:pic>
      <p:pic>
        <p:nvPicPr>
          <p:cNvPr id="4" name="Picture 3" descr="Logo&#10;&#10;Description automatically generated">
            <a:extLst>
              <a:ext uri="{FF2B5EF4-FFF2-40B4-BE49-F238E27FC236}">
                <a16:creationId xmlns:a16="http://schemas.microsoft.com/office/drawing/2014/main" id="{9A7269D8-D88E-185A-3FFB-2C98D0EBBBC5}"/>
              </a:ext>
            </a:extLst>
          </p:cNvPr>
          <p:cNvPicPr>
            <a:picLocks noChangeAspect="1"/>
          </p:cNvPicPr>
          <p:nvPr/>
        </p:nvPicPr>
        <p:blipFill>
          <a:blip r:embed="rId3"/>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57365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6B1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243-13C6-227A-7F21-7EBB7A6191E1}"/>
              </a:ext>
            </a:extLst>
          </p:cNvPr>
          <p:cNvSpPr>
            <a:spLocks noGrp="1"/>
          </p:cNvSpPr>
          <p:nvPr>
            <p:ph type="title"/>
          </p:nvPr>
        </p:nvSpPr>
        <p:spPr/>
        <p:txBody>
          <a:bodyPr>
            <a:normAutofit fontScale="90000"/>
          </a:bodyPr>
          <a:lstStyle/>
          <a:p>
            <a:pPr algn="ctr">
              <a:lnSpc>
                <a:spcPct val="107000"/>
              </a:lnSpc>
            </a:pPr>
            <a:r>
              <a:rPr lang="en-US" sz="5400" b="1" dirty="0">
                <a:solidFill>
                  <a:schemeClr val="bg1"/>
                </a:solidFill>
                <a:latin typeface="PT Sans" panose="020B0503020203020204" pitchFamily="34" charset="77"/>
              </a:rPr>
              <a:t>Improve Collaboratively, Evolve Experimentally</a:t>
            </a:r>
            <a:endParaRPr lang="en-US" sz="5400" b="1" dirty="0">
              <a:solidFill>
                <a:schemeClr val="bg1"/>
              </a:solidFill>
              <a:latin typeface="PT Sans" panose="020B0503020203020204" pitchFamily="34" charset="77"/>
              <a:ea typeface="Calibri" panose="020F0502020204030204" pitchFamily="34" charset="0"/>
              <a:cs typeface="Times New Roman" panose="02020603050405020304" pitchFamily="18" charset="0"/>
            </a:endParaRPr>
          </a:p>
        </p:txBody>
      </p:sp>
      <p:pic>
        <p:nvPicPr>
          <p:cNvPr id="4" name="Picture 3" descr="A picture containing text, book, vector graphics&#10;&#10;Description automatically generated">
            <a:extLst>
              <a:ext uri="{FF2B5EF4-FFF2-40B4-BE49-F238E27FC236}">
                <a16:creationId xmlns:a16="http://schemas.microsoft.com/office/drawing/2014/main" id="{5BEEC45C-806E-BD23-998B-58936494F6F1}"/>
              </a:ext>
            </a:extLst>
          </p:cNvPr>
          <p:cNvPicPr>
            <a:picLocks noChangeAspect="1"/>
          </p:cNvPicPr>
          <p:nvPr/>
        </p:nvPicPr>
        <p:blipFill>
          <a:blip r:embed="rId2"/>
          <a:stretch>
            <a:fillRect/>
          </a:stretch>
        </p:blipFill>
        <p:spPr>
          <a:xfrm>
            <a:off x="5841620" y="4033126"/>
            <a:ext cx="6443145" cy="6253874"/>
          </a:xfrm>
          <a:prstGeom prst="rect">
            <a:avLst/>
          </a:prstGeom>
        </p:spPr>
      </p:pic>
      <p:sp>
        <p:nvSpPr>
          <p:cNvPr id="6" name="Speech Bubble: Oval 5">
            <a:extLst>
              <a:ext uri="{FF2B5EF4-FFF2-40B4-BE49-F238E27FC236}">
                <a16:creationId xmlns:a16="http://schemas.microsoft.com/office/drawing/2014/main" id="{88FD62B2-1E3F-B002-62D5-D55A1FF8251C}"/>
              </a:ext>
            </a:extLst>
          </p:cNvPr>
          <p:cNvSpPr/>
          <p:nvPr/>
        </p:nvSpPr>
        <p:spPr>
          <a:xfrm flipH="1">
            <a:off x="300763" y="1346887"/>
            <a:ext cx="6920871" cy="4884967"/>
          </a:xfrm>
          <a:prstGeom prst="wedgeEllipseCallout">
            <a:avLst/>
          </a:prstGeom>
          <a:solidFill>
            <a:schemeClr val="bg1"/>
          </a:solidFill>
          <a:ln w="127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SCRUM AIMS TO BE BASED ON EMPIRICISM AND WHEN DONE WELL CONTINUES TO EVOLVE. IF YOU’RE DOING SCRUM HOW YOU WERE TAUGHT, YOU LIKELY AREN’T DOING SCRUM WELL.</a:t>
            </a:r>
          </a:p>
        </p:txBody>
      </p:sp>
      <p:sp>
        <p:nvSpPr>
          <p:cNvPr id="7" name="Speech Bubble: Oval 6">
            <a:extLst>
              <a:ext uri="{FF2B5EF4-FFF2-40B4-BE49-F238E27FC236}">
                <a16:creationId xmlns:a16="http://schemas.microsoft.com/office/drawing/2014/main" id="{E405ED12-3C7A-15AE-5FB5-987B0E549C12}"/>
              </a:ext>
            </a:extLst>
          </p:cNvPr>
          <p:cNvSpPr/>
          <p:nvPr/>
        </p:nvSpPr>
        <p:spPr>
          <a:xfrm>
            <a:off x="11066368" y="1154326"/>
            <a:ext cx="7221632" cy="5602074"/>
          </a:xfrm>
          <a:prstGeom prst="wedgeEllipseCallou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2400" dirty="0">
                <a:solidFill>
                  <a:schemeClr val="tx1"/>
                </a:solidFill>
                <a:latin typeface="Architects Daughter" pitchFamily="2" charset="77"/>
                <a:ea typeface="Calibri" panose="020F0502020204030204" pitchFamily="34" charset="0"/>
                <a:cs typeface="Times New Roman" panose="02020603050405020304" pitchFamily="18" charset="0"/>
              </a:rPr>
              <a:t>EXPERIMENTS MIGHT BE A MISNOMER, AS WE NOW HAVE A LOT OF PRAGMATIC GUIDANCE FROM MANY YEARS OF KANBAN. THE KANBAN MATURITY MODEL IS A GREAT GUIDE FOR WHAT MIGHT BE APPROPRIATE NEXT STEPS.</a:t>
            </a:r>
          </a:p>
        </p:txBody>
      </p:sp>
      <p:pic>
        <p:nvPicPr>
          <p:cNvPr id="3" name="Picture 2">
            <a:extLst>
              <a:ext uri="{FF2B5EF4-FFF2-40B4-BE49-F238E27FC236}">
                <a16:creationId xmlns:a16="http://schemas.microsoft.com/office/drawing/2014/main" id="{5C936DB5-C5C7-AFB5-5B5B-3EC09E50E304}"/>
              </a:ext>
            </a:extLst>
          </p:cNvPr>
          <p:cNvPicPr>
            <a:picLocks noChangeAspect="1"/>
          </p:cNvPicPr>
          <p:nvPr/>
        </p:nvPicPr>
        <p:blipFill>
          <a:blip r:embed="rId3"/>
          <a:stretch>
            <a:fillRect/>
          </a:stretch>
        </p:blipFill>
        <p:spPr>
          <a:xfrm>
            <a:off x="16047719" y="9320940"/>
            <a:ext cx="1874521" cy="609219"/>
          </a:xfrm>
          <a:prstGeom prst="rect">
            <a:avLst/>
          </a:prstGeom>
        </p:spPr>
      </p:pic>
      <p:pic>
        <p:nvPicPr>
          <p:cNvPr id="5" name="Picture 4" descr="Logo&#10;&#10;Description automatically generated">
            <a:extLst>
              <a:ext uri="{FF2B5EF4-FFF2-40B4-BE49-F238E27FC236}">
                <a16:creationId xmlns:a16="http://schemas.microsoft.com/office/drawing/2014/main" id="{940688B2-CC34-1E2F-E080-4D7D14FA95B9}"/>
              </a:ext>
            </a:extLst>
          </p:cNvPr>
          <p:cNvPicPr>
            <a:picLocks noChangeAspect="1"/>
          </p:cNvPicPr>
          <p:nvPr/>
        </p:nvPicPr>
        <p:blipFill>
          <a:blip r:embed="rId4"/>
          <a:stretch>
            <a:fillRect/>
          </a:stretch>
        </p:blipFill>
        <p:spPr>
          <a:xfrm>
            <a:off x="249253" y="9475189"/>
            <a:ext cx="2019815" cy="756948"/>
          </a:xfrm>
          <a:prstGeom prst="rect">
            <a:avLst/>
          </a:prstGeom>
        </p:spPr>
      </p:pic>
    </p:spTree>
    <p:extLst>
      <p:ext uri="{BB962C8B-B14F-4D97-AF65-F5344CB8AC3E}">
        <p14:creationId xmlns:p14="http://schemas.microsoft.com/office/powerpoint/2010/main" val="26658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114BDC0E-013C-4EAF-90E7-970671F41200}"/>
              </a:ext>
            </a:extLst>
          </p:cNvPr>
          <p:cNvPicPr>
            <a:picLocks noGrp="1" noChangeAspect="1"/>
          </p:cNvPicPr>
          <p:nvPr>
            <p:ph idx="1"/>
          </p:nvPr>
        </p:nvPicPr>
        <p:blipFill rotWithShape="1">
          <a:blip r:embed="rId2"/>
          <a:srcRect t="15094"/>
          <a:stretch/>
        </p:blipFill>
        <p:spPr>
          <a:xfrm>
            <a:off x="30" y="15"/>
            <a:ext cx="18287970" cy="10286985"/>
          </a:xfrm>
          <a:prstGeom prst="rect">
            <a:avLst/>
          </a:prstGeom>
        </p:spPr>
      </p:pic>
      <p:sp>
        <p:nvSpPr>
          <p:cNvPr id="8" name="Title 7">
            <a:extLst>
              <a:ext uri="{FF2B5EF4-FFF2-40B4-BE49-F238E27FC236}">
                <a16:creationId xmlns:a16="http://schemas.microsoft.com/office/drawing/2014/main" id="{3AA07EB1-02C1-48E1-BA17-37A84999B6F4}"/>
              </a:ext>
            </a:extLst>
          </p:cNvPr>
          <p:cNvSpPr>
            <a:spLocks noGrp="1"/>
          </p:cNvSpPr>
          <p:nvPr>
            <p:ph type="title"/>
          </p:nvPr>
        </p:nvSpPr>
        <p:spPr>
          <a:xfrm>
            <a:off x="785813" y="7975860"/>
            <a:ext cx="16816388" cy="1117254"/>
          </a:xfrm>
        </p:spPr>
        <p:txBody>
          <a:bodyPr spcFirstLastPara="1" vert="horz" wrap="square" lIns="137160" tIns="68580" rIns="137160" bIns="68580" rtlCol="0" anchor="ctr" anchorCtr="0">
            <a:normAutofit/>
          </a:bodyPr>
          <a:lstStyle/>
          <a:p>
            <a:pPr algn="ctr"/>
            <a:r>
              <a:rPr lang="en-US" sz="6000" b="1" dirty="0">
                <a:solidFill>
                  <a:schemeClr val="bg1"/>
                </a:solidFill>
                <a:latin typeface="PT Sans" panose="020B0503020203020204" pitchFamily="34" charset="77"/>
              </a:rPr>
              <a:t>Evolutionary Change, not Revolutionary</a:t>
            </a:r>
          </a:p>
        </p:txBody>
      </p:sp>
      <p:pic>
        <p:nvPicPr>
          <p:cNvPr id="3" name="Picture 2">
            <a:extLst>
              <a:ext uri="{FF2B5EF4-FFF2-40B4-BE49-F238E27FC236}">
                <a16:creationId xmlns:a16="http://schemas.microsoft.com/office/drawing/2014/main" id="{C3573B2C-1668-317B-24E1-8373591FB7C3}"/>
              </a:ext>
            </a:extLst>
          </p:cNvPr>
          <p:cNvPicPr>
            <a:picLocks noChangeAspect="1"/>
          </p:cNvPicPr>
          <p:nvPr/>
        </p:nvPicPr>
        <p:blipFill>
          <a:blip r:embed="rId3"/>
          <a:stretch>
            <a:fillRect/>
          </a:stretch>
        </p:blipFill>
        <p:spPr>
          <a:xfrm>
            <a:off x="16010541" y="9332003"/>
            <a:ext cx="1874521" cy="609219"/>
          </a:xfrm>
          <a:prstGeom prst="rect">
            <a:avLst/>
          </a:prstGeom>
        </p:spPr>
      </p:pic>
    </p:spTree>
    <p:extLst>
      <p:ext uri="{BB962C8B-B14F-4D97-AF65-F5344CB8AC3E}">
        <p14:creationId xmlns:p14="http://schemas.microsoft.com/office/powerpoint/2010/main" val="3437830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232" y="661449"/>
            <a:ext cx="11480368" cy="8073477"/>
          </a:xfrm>
        </p:spPr>
        <p:txBody>
          <a:bodyPr>
            <a:normAutofit/>
          </a:bodyPr>
          <a:lstStyle/>
          <a:p>
            <a:r>
              <a:rPr lang="en-US" sz="9600"/>
              <a:t>Evolutionary Change at Posit Science </a:t>
            </a:r>
            <a:br>
              <a:rPr lang="en-US" sz="9600"/>
            </a:br>
            <a:r>
              <a:rPr lang="en-US" sz="9600"/>
              <a:t>(A Case Study)</a:t>
            </a:r>
          </a:p>
        </p:txBody>
      </p:sp>
    </p:spTree>
    <p:extLst>
      <p:ext uri="{BB962C8B-B14F-4D97-AF65-F5344CB8AC3E}">
        <p14:creationId xmlns:p14="http://schemas.microsoft.com/office/powerpoint/2010/main" val="2388550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8114" name="Picture 2" descr="http://static.squarespace.com/static/538fe9e6e4b03b3717bd4969/53af977fe4b0257357ec8662/53af9780e4b0257357ec869a/1276654045000/PositScience_Logo1.jpg?format=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174" y="4420897"/>
            <a:ext cx="6214547" cy="206449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Posit Science Background</a:t>
            </a:r>
          </a:p>
        </p:txBody>
      </p:sp>
      <p:sp>
        <p:nvSpPr>
          <p:cNvPr id="3" name="TextBox 2"/>
          <p:cNvSpPr txBox="1"/>
          <p:nvPr/>
        </p:nvSpPr>
        <p:spPr>
          <a:xfrm>
            <a:off x="3277106" y="6941126"/>
            <a:ext cx="2173993" cy="415498"/>
          </a:xfrm>
          <a:prstGeom prst="rect">
            <a:avLst/>
          </a:prstGeom>
          <a:noFill/>
        </p:spPr>
        <p:txBody>
          <a:bodyPr wrap="none" rtlCol="0">
            <a:spAutoFit/>
          </a:bodyPr>
          <a:lstStyle/>
          <a:p>
            <a:pPr eaLnBrk="0" fontAlgn="base" hangingPunct="0">
              <a:spcBef>
                <a:spcPct val="0"/>
              </a:spcBef>
              <a:spcAft>
                <a:spcPct val="0"/>
              </a:spcAft>
            </a:pPr>
            <a:r>
              <a:rPr lang="en-US" sz="2100" b="1">
                <a:solidFill>
                  <a:prstClr val="black"/>
                </a:solidFill>
                <a:latin typeface="Arial" charset="0"/>
                <a:cs typeface="Arial" charset="0"/>
              </a:rPr>
              <a:t>Mike </a:t>
            </a:r>
            <a:r>
              <a:rPr lang="en-US" sz="2100" b="1" err="1">
                <a:solidFill>
                  <a:prstClr val="black"/>
                </a:solidFill>
                <a:latin typeface="Arial" charset="0"/>
                <a:cs typeface="Arial" charset="0"/>
              </a:rPr>
              <a:t>Merzenich</a:t>
            </a:r>
            <a:endParaRPr lang="en-US" sz="2100" b="1">
              <a:solidFill>
                <a:prstClr val="black"/>
              </a:solidFill>
              <a:latin typeface="Arial" charset="0"/>
              <a:cs typeface="Arial" charset="0"/>
            </a:endParaRPr>
          </a:p>
        </p:txBody>
      </p:sp>
      <p:pic>
        <p:nvPicPr>
          <p:cNvPr id="4" name="Picture 3">
            <a:extLst>
              <a:ext uri="{FF2B5EF4-FFF2-40B4-BE49-F238E27FC236}">
                <a16:creationId xmlns:a16="http://schemas.microsoft.com/office/drawing/2014/main" id="{CC00C6BC-6759-41B6-BB68-03E0B8260820}"/>
              </a:ext>
            </a:extLst>
          </p:cNvPr>
          <p:cNvPicPr>
            <a:picLocks noChangeAspect="1"/>
          </p:cNvPicPr>
          <p:nvPr/>
        </p:nvPicPr>
        <p:blipFill>
          <a:blip r:embed="rId4"/>
          <a:stretch>
            <a:fillRect/>
          </a:stretch>
        </p:blipFill>
        <p:spPr>
          <a:xfrm>
            <a:off x="2400065" y="3403831"/>
            <a:ext cx="6879482" cy="4636328"/>
          </a:xfrm>
          <a:prstGeom prst="rect">
            <a:avLst/>
          </a:prstGeom>
        </p:spPr>
      </p:pic>
      <p:sp>
        <p:nvSpPr>
          <p:cNvPr id="6" name="Rounded Rectangular Callout 5"/>
          <p:cNvSpPr/>
          <p:nvPr/>
        </p:nvSpPr>
        <p:spPr>
          <a:xfrm>
            <a:off x="3649438" y="1668286"/>
            <a:ext cx="11250389" cy="2664263"/>
          </a:xfrm>
          <a:prstGeom prst="wedgeRoundRectCallout">
            <a:avLst>
              <a:gd name="adj1" fmla="val -22878"/>
              <a:gd name="adj2" fmla="val 48730"/>
              <a:gd name="adj3" fmla="val 16667"/>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a:solidFill>
                  <a:prstClr val="white"/>
                </a:solidFill>
                <a:latin typeface="Arial" panose="020B0604020202020204" pitchFamily="34" charset="0"/>
                <a:cs typeface="Arial" panose="020B0604020202020204" pitchFamily="34" charset="0"/>
              </a:rPr>
              <a:t>Posit Science was started by one of the world’s most pre-eminent neuroscientists to apply new discoveries in brain plasticity</a:t>
            </a:r>
          </a:p>
        </p:txBody>
      </p:sp>
      <p:sp>
        <p:nvSpPr>
          <p:cNvPr id="8" name="Rounded Rectangular Callout 11">
            <a:extLst>
              <a:ext uri="{FF2B5EF4-FFF2-40B4-BE49-F238E27FC236}">
                <a16:creationId xmlns:a16="http://schemas.microsoft.com/office/drawing/2014/main" id="{F2368A7D-7186-4C0D-9F3E-DD40CF7346B5}"/>
              </a:ext>
            </a:extLst>
          </p:cNvPr>
          <p:cNvSpPr/>
          <p:nvPr/>
        </p:nvSpPr>
        <p:spPr>
          <a:xfrm>
            <a:off x="2587049" y="8040158"/>
            <a:ext cx="4132160" cy="578561"/>
          </a:xfrm>
          <a:prstGeom prst="wedgeRoundRectCallout">
            <a:avLst>
              <a:gd name="adj1" fmla="val 21326"/>
              <a:gd name="adj2" fmla="val 48469"/>
              <a:gd name="adj3" fmla="val 16667"/>
            </a:avLst>
          </a:prstGeom>
          <a:solidFill>
            <a:srgbClr val="FFC000"/>
          </a:solidFill>
          <a:ln>
            <a:solidFill>
              <a:srgbClr val="E16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100">
                <a:solidFill>
                  <a:srgbClr val="000000"/>
                </a:solidFill>
                <a:latin typeface="Arial" panose="020B0604020202020204" pitchFamily="34" charset="0"/>
                <a:cs typeface="Arial" panose="020B0604020202020204" pitchFamily="34" charset="0"/>
              </a:rPr>
              <a:t>Dr. Michael </a:t>
            </a:r>
            <a:r>
              <a:rPr lang="en-US" sz="2100" err="1">
                <a:solidFill>
                  <a:srgbClr val="000000"/>
                </a:solidFill>
                <a:latin typeface="Arial" panose="020B0604020202020204" pitchFamily="34" charset="0"/>
                <a:cs typeface="Arial" panose="020B0604020202020204" pitchFamily="34" charset="0"/>
              </a:rPr>
              <a:t>Merzenich</a:t>
            </a:r>
            <a:endParaRPr lang="en-US" sz="2100">
              <a:solidFill>
                <a:srgbClr val="000000"/>
              </a:solidFill>
              <a:latin typeface="Segoe Print" pitchFamily="2" charset="0"/>
            </a:endParaRPr>
          </a:p>
        </p:txBody>
      </p:sp>
      <p:sp>
        <p:nvSpPr>
          <p:cNvPr id="5" name="TextBox 4">
            <a:extLst>
              <a:ext uri="{FF2B5EF4-FFF2-40B4-BE49-F238E27FC236}">
                <a16:creationId xmlns:a16="http://schemas.microsoft.com/office/drawing/2014/main" id="{7ACE9102-DB19-0147-7508-A8A339CF96E7}"/>
              </a:ext>
            </a:extLst>
          </p:cNvPr>
          <p:cNvSpPr txBox="1"/>
          <p:nvPr/>
        </p:nvSpPr>
        <p:spPr>
          <a:xfrm>
            <a:off x="9410174" y="6941126"/>
            <a:ext cx="6879482" cy="1754326"/>
          </a:xfrm>
          <a:prstGeom prst="rect">
            <a:avLst/>
          </a:prstGeom>
          <a:noFill/>
        </p:spPr>
        <p:txBody>
          <a:bodyPr wrap="square" rtlCol="0">
            <a:spAutoFit/>
          </a:bodyPr>
          <a:lstStyle/>
          <a:p>
            <a:pPr marL="514350" indent="-514350">
              <a:buFont typeface="Arial" panose="020B0604020202020204" pitchFamily="34" charset="0"/>
              <a:buChar char="•"/>
            </a:pPr>
            <a:r>
              <a:rPr lang="en-US" sz="3600"/>
              <a:t>Not Brain Surgery</a:t>
            </a:r>
          </a:p>
          <a:p>
            <a:pPr marL="514350" indent="-514350">
              <a:buFont typeface="Arial" panose="020B0604020202020204" pitchFamily="34" charset="0"/>
              <a:buChar char="•"/>
            </a:pPr>
            <a:r>
              <a:rPr lang="en-US" sz="3600"/>
              <a:t>Not Rocket Science</a:t>
            </a:r>
          </a:p>
          <a:p>
            <a:pPr marL="514350" indent="-514350">
              <a:buFont typeface="Arial" panose="020B0604020202020204" pitchFamily="34" charset="0"/>
              <a:buChar char="•"/>
            </a:pPr>
            <a:r>
              <a:rPr lang="en-US" sz="3600"/>
              <a:t>But it is Brain Science!</a:t>
            </a:r>
          </a:p>
        </p:txBody>
      </p:sp>
    </p:spTree>
    <p:extLst>
      <p:ext uri="{BB962C8B-B14F-4D97-AF65-F5344CB8AC3E}">
        <p14:creationId xmlns:p14="http://schemas.microsoft.com/office/powerpoint/2010/main" val="306531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1218" name="Picture 2" descr="Imagen relacionada">
            <a:extLst>
              <a:ext uri="{FF2B5EF4-FFF2-40B4-BE49-F238E27FC236}">
                <a16:creationId xmlns:a16="http://schemas.microsoft.com/office/drawing/2014/main" id="{B5D54572-A853-4D88-99EB-B4D76CA611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2" r="9097"/>
          <a:stretch/>
        </p:blipFill>
        <p:spPr bwMode="auto">
          <a:xfrm>
            <a:off x="2721299" y="2306448"/>
            <a:ext cx="6834932" cy="5000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Posit Science Background</a:t>
            </a:r>
          </a:p>
        </p:txBody>
      </p:sp>
      <p:sp>
        <p:nvSpPr>
          <p:cNvPr id="7" name="Rectangle 6">
            <a:extLst>
              <a:ext uri="{FF2B5EF4-FFF2-40B4-BE49-F238E27FC236}">
                <a16:creationId xmlns:a16="http://schemas.microsoft.com/office/drawing/2014/main" id="{98C53A33-5799-4231-B6F9-CDEA173E09FD}"/>
              </a:ext>
            </a:extLst>
          </p:cNvPr>
          <p:cNvSpPr/>
          <p:nvPr/>
        </p:nvSpPr>
        <p:spPr>
          <a:xfrm>
            <a:off x="2721299" y="2306449"/>
            <a:ext cx="6834932" cy="5000627"/>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100">
              <a:solidFill>
                <a:prstClr val="white"/>
              </a:solidFill>
              <a:latin typeface="Calibri"/>
            </a:endParaRPr>
          </a:p>
        </p:txBody>
      </p:sp>
      <p:sp>
        <p:nvSpPr>
          <p:cNvPr id="8" name="Rounded Rectangular Callout 10">
            <a:extLst>
              <a:ext uri="{FF2B5EF4-FFF2-40B4-BE49-F238E27FC236}">
                <a16:creationId xmlns:a16="http://schemas.microsoft.com/office/drawing/2014/main" id="{D4B7FF84-C0E0-6D94-3215-892AE6E6DC7A}"/>
              </a:ext>
            </a:extLst>
          </p:cNvPr>
          <p:cNvSpPr/>
          <p:nvPr/>
        </p:nvSpPr>
        <p:spPr>
          <a:xfrm>
            <a:off x="9789420" y="1401606"/>
            <a:ext cx="7241279" cy="2121524"/>
          </a:xfrm>
          <a:prstGeom prst="wedgeRoundRectCallout">
            <a:avLst>
              <a:gd name="adj1" fmla="val -20281"/>
              <a:gd name="adj2" fmla="val 47296"/>
              <a:gd name="adj3" fmla="val 16667"/>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b="1" dirty="0">
                <a:solidFill>
                  <a:prstClr val="white"/>
                </a:solidFill>
                <a:latin typeface="Arial" panose="020B0604020202020204" pitchFamily="34" charset="0"/>
                <a:cs typeface="Arial" panose="020B0604020202020204" pitchFamily="34" charset="0"/>
              </a:rPr>
              <a:t>Scrum</a:t>
            </a:r>
            <a:r>
              <a:rPr lang="en-US" sz="3600" dirty="0">
                <a:solidFill>
                  <a:prstClr val="white"/>
                </a:solidFill>
                <a:latin typeface="Arial" panose="020B0604020202020204" pitchFamily="34" charset="0"/>
                <a:cs typeface="Arial" panose="020B0604020202020204" pitchFamily="34" charset="0"/>
              </a:rPr>
              <a:t> was adopted as the development process. </a:t>
            </a:r>
          </a:p>
        </p:txBody>
      </p:sp>
      <p:sp>
        <p:nvSpPr>
          <p:cNvPr id="6" name="Rounded Rectangular Callout 5"/>
          <p:cNvSpPr/>
          <p:nvPr/>
        </p:nvSpPr>
        <p:spPr>
          <a:xfrm>
            <a:off x="9789420" y="4016945"/>
            <a:ext cx="7055929" cy="3586022"/>
          </a:xfrm>
          <a:prstGeom prst="wedgeRoundRectCallout">
            <a:avLst>
              <a:gd name="adj1" fmla="val -9987"/>
              <a:gd name="adj2" fmla="val 49326"/>
              <a:gd name="adj3" fmla="val 16667"/>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a:solidFill>
                  <a:prstClr val="white"/>
                </a:solidFill>
                <a:latin typeface="Arial" panose="020B0604020202020204" pitchFamily="34" charset="0"/>
                <a:cs typeface="Arial" panose="020B0604020202020204" pitchFamily="34" charset="0"/>
              </a:rPr>
              <a:t>Everything worked very well initially. Scrum really helped the firm deliver its early product</a:t>
            </a:r>
          </a:p>
        </p:txBody>
      </p:sp>
    </p:spTree>
    <p:extLst>
      <p:ext uri="{BB962C8B-B14F-4D97-AF65-F5344CB8AC3E}">
        <p14:creationId xmlns:p14="http://schemas.microsoft.com/office/powerpoint/2010/main" val="257042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Posit Science Background</a:t>
            </a:r>
          </a:p>
        </p:txBody>
      </p:sp>
      <p:sp>
        <p:nvSpPr>
          <p:cNvPr id="8" name="Rectangle 7">
            <a:extLst>
              <a:ext uri="{FF2B5EF4-FFF2-40B4-BE49-F238E27FC236}">
                <a16:creationId xmlns:a16="http://schemas.microsoft.com/office/drawing/2014/main" id="{04E5E87B-AEF9-4D23-953D-D77836804FEE}"/>
              </a:ext>
            </a:extLst>
          </p:cNvPr>
          <p:cNvSpPr/>
          <p:nvPr/>
        </p:nvSpPr>
        <p:spPr>
          <a:xfrm>
            <a:off x="4619497" y="3344328"/>
            <a:ext cx="8400713" cy="627833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100">
              <a:solidFill>
                <a:prstClr val="white"/>
              </a:solidFill>
              <a:latin typeface="Calibri"/>
            </a:endParaRPr>
          </a:p>
        </p:txBody>
      </p:sp>
      <p:sp>
        <p:nvSpPr>
          <p:cNvPr id="6" name="Rounded Rectangular Callout 5"/>
          <p:cNvSpPr/>
          <p:nvPr/>
        </p:nvSpPr>
        <p:spPr>
          <a:xfrm>
            <a:off x="3474779" y="1982256"/>
            <a:ext cx="11523015" cy="2483328"/>
          </a:xfrm>
          <a:prstGeom prst="wedgeRoundRectCallout">
            <a:avLst>
              <a:gd name="adj1" fmla="val 13971"/>
              <a:gd name="adj2" fmla="val 49327"/>
              <a:gd name="adj3" fmla="val 16667"/>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a:solidFill>
                  <a:prstClr val="white"/>
                </a:solidFill>
                <a:latin typeface="Arial" panose="020B0604020202020204" pitchFamily="34" charset="0"/>
                <a:cs typeface="Arial" panose="020B0604020202020204" pitchFamily="34" charset="0"/>
              </a:rPr>
              <a:t>Problems started to develop using Scrum. The team was not very happy</a:t>
            </a:r>
          </a:p>
        </p:txBody>
      </p:sp>
      <p:sp>
        <p:nvSpPr>
          <p:cNvPr id="10" name="Rounded Rectangular Callout 9"/>
          <p:cNvSpPr/>
          <p:nvPr/>
        </p:nvSpPr>
        <p:spPr>
          <a:xfrm>
            <a:off x="9708647" y="4947680"/>
            <a:ext cx="5710686" cy="3861587"/>
          </a:xfrm>
          <a:prstGeom prst="wedgeRoundRectCallout">
            <a:avLst>
              <a:gd name="adj1" fmla="val 20885"/>
              <a:gd name="adj2" fmla="val 49662"/>
              <a:gd name="adj3" fmla="val 16667"/>
            </a:avLst>
          </a:prstGeom>
          <a:solidFill>
            <a:srgbClr val="FFC000"/>
          </a:solidFill>
          <a:ln>
            <a:solidFill>
              <a:srgbClr val="E16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a:solidFill>
                  <a:srgbClr val="000000"/>
                </a:solidFill>
                <a:latin typeface="Arial" panose="020B0604020202020204" pitchFamily="34" charset="0"/>
                <a:cs typeface="Arial" panose="020B0604020202020204" pitchFamily="34" charset="0"/>
              </a:rPr>
              <a:t>Agile coaches insisted that the problem was with Posit Science and that they simply weren’t doing Scrum properly</a:t>
            </a:r>
            <a:endParaRPr lang="en-US" sz="3600">
              <a:solidFill>
                <a:srgbClr val="000000"/>
              </a:solidFill>
              <a:latin typeface="Segoe Print" pitchFamily="2" charset="0"/>
            </a:endParaRPr>
          </a:p>
        </p:txBody>
      </p:sp>
    </p:spTree>
    <p:extLst>
      <p:ext uri="{BB962C8B-B14F-4D97-AF65-F5344CB8AC3E}">
        <p14:creationId xmlns:p14="http://schemas.microsoft.com/office/powerpoint/2010/main" val="28703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Sources of Dissatisfaction - Motivation for Change</a:t>
            </a:r>
          </a:p>
        </p:txBody>
      </p:sp>
      <p:sp>
        <p:nvSpPr>
          <p:cNvPr id="10" name="Rounded Rectangular Callout 9"/>
          <p:cNvSpPr/>
          <p:nvPr/>
        </p:nvSpPr>
        <p:spPr>
          <a:xfrm>
            <a:off x="5135072" y="2134047"/>
            <a:ext cx="10164536" cy="2351313"/>
          </a:xfrm>
          <a:prstGeom prst="wedgeRoundRectCallout">
            <a:avLst>
              <a:gd name="adj1" fmla="val -3734"/>
              <a:gd name="adj2" fmla="val 3490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b="1">
                <a:solidFill>
                  <a:prstClr val="black"/>
                </a:solidFill>
                <a:latin typeface="Arial" panose="020B0604020202020204" pitchFamily="34" charset="0"/>
                <a:cs typeface="Arial" panose="020B0604020202020204" pitchFamily="34" charset="0"/>
              </a:rPr>
              <a:t>Customer Dissatisfaction (External)</a:t>
            </a:r>
          </a:p>
          <a:p>
            <a:pPr algn="ctr" eaLnBrk="0" fontAlgn="base" hangingPunct="0">
              <a:spcBef>
                <a:spcPct val="0"/>
              </a:spcBef>
              <a:spcAft>
                <a:spcPct val="0"/>
              </a:spcAft>
            </a:pPr>
            <a:endParaRPr lang="en-US" sz="3600" b="1">
              <a:solidFill>
                <a:prstClr val="black"/>
              </a:solidFill>
              <a:latin typeface="Segoe Print" pitchFamily="2" charset="0"/>
            </a:endParaRPr>
          </a:p>
          <a:p>
            <a:pPr algn="ctr" eaLnBrk="0" fontAlgn="base" hangingPunct="0">
              <a:spcBef>
                <a:spcPct val="0"/>
              </a:spcBef>
              <a:spcAft>
                <a:spcPct val="0"/>
              </a:spcAft>
            </a:pPr>
            <a:r>
              <a:rPr lang="en-US" sz="3600" b="1">
                <a:solidFill>
                  <a:prstClr val="black"/>
                </a:solidFill>
                <a:latin typeface="Segoe Print" pitchFamily="2" charset="0"/>
              </a:rPr>
              <a:t>Stories are not being finished</a:t>
            </a:r>
          </a:p>
          <a:p>
            <a:pPr algn="ctr" eaLnBrk="0" fontAlgn="base" hangingPunct="0">
              <a:spcBef>
                <a:spcPct val="0"/>
              </a:spcBef>
              <a:spcAft>
                <a:spcPct val="0"/>
              </a:spcAft>
            </a:pPr>
            <a:r>
              <a:rPr lang="en-US" sz="3600" b="1">
                <a:solidFill>
                  <a:prstClr val="black"/>
                </a:solidFill>
                <a:latin typeface="Segoe Print" pitchFamily="2" charset="0"/>
              </a:rPr>
              <a:t>Deadlines are being missed</a:t>
            </a:r>
          </a:p>
        </p:txBody>
      </p:sp>
      <p:sp>
        <p:nvSpPr>
          <p:cNvPr id="15" name="Rounded Rectangular Callout 14"/>
          <p:cNvSpPr/>
          <p:nvPr/>
        </p:nvSpPr>
        <p:spPr>
          <a:xfrm>
            <a:off x="3396178" y="5620199"/>
            <a:ext cx="12228545" cy="3690621"/>
          </a:xfrm>
          <a:prstGeom prst="wedgeRoundRectCallout">
            <a:avLst>
              <a:gd name="adj1" fmla="val 22734"/>
              <a:gd name="adj2" fmla="val 46291"/>
              <a:gd name="adj3" fmla="val 16667"/>
            </a:avLst>
          </a:prstGeom>
          <a:solidFill>
            <a:srgbClr val="0070C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b="1">
                <a:solidFill>
                  <a:prstClr val="white"/>
                </a:solidFill>
                <a:latin typeface="Arial" panose="020B0604020202020204" pitchFamily="34" charset="0"/>
                <a:cs typeface="Arial" panose="020B0604020202020204" pitchFamily="34" charset="0"/>
              </a:rPr>
              <a:t>Team Frustration (Internal)</a:t>
            </a:r>
          </a:p>
          <a:p>
            <a:pPr algn="ctr" eaLnBrk="0" fontAlgn="base" hangingPunct="0">
              <a:spcBef>
                <a:spcPct val="0"/>
              </a:spcBef>
              <a:spcAft>
                <a:spcPct val="0"/>
              </a:spcAft>
            </a:pPr>
            <a:endParaRPr lang="en-US" sz="3600" b="1">
              <a:solidFill>
                <a:prstClr val="white"/>
              </a:solidFill>
              <a:latin typeface="Segoe Print" pitchFamily="2" charset="0"/>
            </a:endParaRPr>
          </a:p>
          <a:p>
            <a:pPr algn="ctr" eaLnBrk="0" fontAlgn="base" hangingPunct="0">
              <a:spcBef>
                <a:spcPct val="0"/>
              </a:spcBef>
              <a:spcAft>
                <a:spcPct val="0"/>
              </a:spcAft>
            </a:pPr>
            <a:r>
              <a:rPr lang="en-US" sz="3600" b="1">
                <a:solidFill>
                  <a:prstClr val="white"/>
                </a:solidFill>
                <a:latin typeface="Segoe Print" pitchFamily="2" charset="0"/>
              </a:rPr>
              <a:t>“Fragmentation” </a:t>
            </a:r>
            <a:r>
              <a:rPr lang="en-US" sz="3600">
                <a:solidFill>
                  <a:prstClr val="white"/>
                </a:solidFill>
                <a:latin typeface="Segoe Print" pitchFamily="2" charset="0"/>
              </a:rPr>
              <a:t>– pulled in many directions, priorities always changing</a:t>
            </a:r>
          </a:p>
          <a:p>
            <a:pPr algn="ctr" eaLnBrk="0" fontAlgn="base" hangingPunct="0">
              <a:spcBef>
                <a:spcPct val="0"/>
              </a:spcBef>
              <a:spcAft>
                <a:spcPct val="0"/>
              </a:spcAft>
            </a:pPr>
            <a:r>
              <a:rPr lang="en-US" sz="3600" b="1">
                <a:solidFill>
                  <a:prstClr val="white"/>
                </a:solidFill>
                <a:latin typeface="Segoe Print" pitchFamily="2" charset="0"/>
              </a:rPr>
              <a:t>Task-based estimates </a:t>
            </a:r>
            <a:r>
              <a:rPr lang="en-US" sz="3600">
                <a:solidFill>
                  <a:prstClr val="white"/>
                </a:solidFill>
                <a:latin typeface="Segoe Print" pitchFamily="2" charset="0"/>
              </a:rPr>
              <a:t>– inaccurate, too much effort to produce</a:t>
            </a:r>
          </a:p>
        </p:txBody>
      </p:sp>
    </p:spTree>
    <p:extLst>
      <p:ext uri="{BB962C8B-B14F-4D97-AF65-F5344CB8AC3E}">
        <p14:creationId xmlns:p14="http://schemas.microsoft.com/office/powerpoint/2010/main" val="33603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Initial</a:t>
            </a:r>
            <a:r>
              <a:rPr lang="en-US">
                <a:solidFill>
                  <a:srgbClr val="396FD8"/>
                </a:solidFill>
              </a:rPr>
              <a:t> </a:t>
            </a:r>
            <a:r>
              <a:rPr lang="en-US"/>
              <a:t>“Kanban” adoption</a:t>
            </a:r>
          </a:p>
        </p:txBody>
      </p:sp>
      <p:graphicFrame>
        <p:nvGraphicFramePr>
          <p:cNvPr id="4" name="Content Placeholder 3"/>
          <p:cNvGraphicFramePr>
            <a:graphicFrameLocks noGrp="1"/>
          </p:cNvGraphicFramePr>
          <p:nvPr>
            <p:ph idx="4294967295"/>
          </p:nvPr>
        </p:nvGraphicFramePr>
        <p:xfrm>
          <a:off x="2451100" y="1625600"/>
          <a:ext cx="12344402" cy="72313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3064670">
                  <a:extLst>
                    <a:ext uri="{9D8B030D-6E8A-4147-A177-3AD203B41FA5}">
                      <a16:colId xmlns:a16="http://schemas.microsoft.com/office/drawing/2014/main" val="20001"/>
                    </a:ext>
                  </a:extLst>
                </a:gridCol>
                <a:gridCol w="5164932">
                  <a:extLst>
                    <a:ext uri="{9D8B030D-6E8A-4147-A177-3AD203B41FA5}">
                      <a16:colId xmlns:a16="http://schemas.microsoft.com/office/drawing/2014/main" val="20002"/>
                    </a:ext>
                  </a:extLst>
                </a:gridCol>
              </a:tblGrid>
              <a:tr h="556260">
                <a:tc>
                  <a:txBody>
                    <a:bodyPr/>
                    <a:lstStyle/>
                    <a:p>
                      <a:endParaRPr lang="en-US" sz="2100"/>
                    </a:p>
                  </a:txBody>
                  <a:tcPr marL="137160" marR="137160" marT="68580" marB="68580">
                    <a:solidFill>
                      <a:srgbClr val="714988"/>
                    </a:solidFill>
                  </a:tcPr>
                </a:tc>
                <a:tc>
                  <a:txBody>
                    <a:bodyPr/>
                    <a:lstStyle/>
                    <a:p>
                      <a:r>
                        <a:rPr lang="en-US" sz="2100"/>
                        <a:t>BEFORE</a:t>
                      </a:r>
                    </a:p>
                  </a:txBody>
                  <a:tcPr marL="137160" marR="137160" marT="68580" marB="68580">
                    <a:solidFill>
                      <a:srgbClr val="714988"/>
                    </a:solidFill>
                  </a:tcPr>
                </a:tc>
                <a:tc>
                  <a:txBody>
                    <a:bodyPr/>
                    <a:lstStyle/>
                    <a:p>
                      <a:r>
                        <a:rPr lang="en-US" sz="2100"/>
                        <a:t>AFTER</a:t>
                      </a:r>
                    </a:p>
                  </a:txBody>
                  <a:tcPr marL="137160" marR="137160" marT="68580" marB="68580">
                    <a:solidFill>
                      <a:srgbClr val="714988"/>
                    </a:solidFill>
                  </a:tcPr>
                </a:tc>
                <a:extLst>
                  <a:ext uri="{0D108BD9-81ED-4DB2-BD59-A6C34878D82A}">
                    <a16:rowId xmlns:a16="http://schemas.microsoft.com/office/drawing/2014/main" val="10000"/>
                  </a:ext>
                </a:extLst>
              </a:tr>
              <a:tr h="556260">
                <a:tc>
                  <a:txBody>
                    <a:bodyPr/>
                    <a:lstStyle/>
                    <a:p>
                      <a:r>
                        <a:rPr lang="en-US" sz="2100"/>
                        <a:t>Iterations</a:t>
                      </a:r>
                    </a:p>
                  </a:txBody>
                  <a:tcPr marL="137160" marR="137160" marT="68580" marB="68580" anchor="ctr">
                    <a:solidFill>
                      <a:srgbClr val="EFE9F9"/>
                    </a:solidFill>
                  </a:tcPr>
                </a:tc>
                <a:tc>
                  <a:txBody>
                    <a:bodyPr/>
                    <a:lstStyle/>
                    <a:p>
                      <a:pPr algn="l"/>
                      <a:r>
                        <a:rPr lang="en-US" sz="2100" b="1">
                          <a:solidFill>
                            <a:srgbClr val="5C3575"/>
                          </a:solidFill>
                        </a:rPr>
                        <a:t>✓</a:t>
                      </a:r>
                    </a:p>
                  </a:txBody>
                  <a:tcPr marL="810000" marR="137160" marT="68580" marB="68580">
                    <a:solidFill>
                      <a:srgbClr val="EFE9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EFE9F9"/>
                    </a:solidFill>
                  </a:tcPr>
                </a:tc>
                <a:extLst>
                  <a:ext uri="{0D108BD9-81ED-4DB2-BD59-A6C34878D82A}">
                    <a16:rowId xmlns:a16="http://schemas.microsoft.com/office/drawing/2014/main" val="10001"/>
                  </a:ext>
                </a:extLst>
              </a:tr>
              <a:tr h="556260">
                <a:tc>
                  <a:txBody>
                    <a:bodyPr/>
                    <a:lstStyle/>
                    <a:p>
                      <a:r>
                        <a:rPr lang="en-US" sz="2100"/>
                        <a:t>Scrum Master, PO</a:t>
                      </a:r>
                    </a:p>
                  </a:txBody>
                  <a:tcPr marL="137160" marR="137160" marT="68580" marB="6858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algn="l"/>
                      <a:r>
                        <a:rPr lang="en-US" sz="2100" b="1">
                          <a:solidFill>
                            <a:srgbClr val="5C3575"/>
                          </a:solidFill>
                        </a:rPr>
                        <a:t>✓</a:t>
                      </a:r>
                    </a:p>
                  </a:txBody>
                  <a:tcPr marL="810000" marR="137160" marT="68580" marB="68580">
                    <a:solidFill>
                      <a:srgbClr val="F2F2F2"/>
                    </a:solidFill>
                  </a:tcPr>
                </a:tc>
                <a:extLst>
                  <a:ext uri="{0D108BD9-81ED-4DB2-BD59-A6C34878D82A}">
                    <a16:rowId xmlns:a16="http://schemas.microsoft.com/office/drawing/2014/main" val="10002"/>
                  </a:ext>
                </a:extLst>
              </a:tr>
              <a:tr h="556260">
                <a:tc>
                  <a:txBody>
                    <a:bodyPr/>
                    <a:lstStyle/>
                    <a:p>
                      <a:endParaRPr lang="en-US" sz="2100"/>
                    </a:p>
                  </a:txBody>
                  <a:tcPr marL="137160" marR="137160" marT="68580" marB="68580" anchor="ctr">
                    <a:solidFill>
                      <a:srgbClr val="EFE9F9"/>
                    </a:solidFill>
                  </a:tcPr>
                </a:tc>
                <a:tc>
                  <a:txBody>
                    <a:bodyPr/>
                    <a:lstStyle/>
                    <a:p>
                      <a:pPr algn="l"/>
                      <a:endParaRPr lang="en-US" sz="2100" b="1">
                        <a:solidFill>
                          <a:srgbClr val="5C3575"/>
                        </a:solidFill>
                      </a:endParaRPr>
                    </a:p>
                  </a:txBody>
                  <a:tcPr marL="810000" marR="137160" marT="68580" marB="68580">
                    <a:solidFill>
                      <a:srgbClr val="EFE9F9"/>
                    </a:solidFill>
                  </a:tcPr>
                </a:tc>
                <a:tc>
                  <a:txBody>
                    <a:bodyPr/>
                    <a:lstStyle/>
                    <a:p>
                      <a:pPr algn="l"/>
                      <a:endParaRPr lang="en-US" sz="2100" b="1">
                        <a:solidFill>
                          <a:srgbClr val="5C3575"/>
                        </a:solidFill>
                      </a:endParaRPr>
                    </a:p>
                  </a:txBody>
                  <a:tcPr marL="810000" marR="137160" marT="68580" marB="68580">
                    <a:solidFill>
                      <a:srgbClr val="EFE9F9"/>
                    </a:solidFill>
                  </a:tcPr>
                </a:tc>
                <a:extLst>
                  <a:ext uri="{0D108BD9-81ED-4DB2-BD59-A6C34878D82A}">
                    <a16:rowId xmlns:a16="http://schemas.microsoft.com/office/drawing/2014/main" val="10003"/>
                  </a:ext>
                </a:extLst>
              </a:tr>
              <a:tr h="556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a:t>Sprint planning</a:t>
                      </a:r>
                    </a:p>
                  </a:txBody>
                  <a:tcPr marL="137160" marR="137160" marT="68580" marB="6858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algn="l"/>
                      <a:r>
                        <a:rPr lang="en-US" sz="2100" b="1">
                          <a:solidFill>
                            <a:srgbClr val="5C3575"/>
                          </a:solidFill>
                        </a:rPr>
                        <a:t>✓ </a:t>
                      </a:r>
                    </a:p>
                  </a:txBody>
                  <a:tcPr marL="810000" marR="137160" marT="68580" marB="68580">
                    <a:solidFill>
                      <a:srgbClr val="F2F2F2"/>
                    </a:solidFill>
                  </a:tcPr>
                </a:tc>
                <a:extLst>
                  <a:ext uri="{0D108BD9-81ED-4DB2-BD59-A6C34878D82A}">
                    <a16:rowId xmlns:a16="http://schemas.microsoft.com/office/drawing/2014/main" val="10004"/>
                  </a:ext>
                </a:extLst>
              </a:tr>
              <a:tr h="556260">
                <a:tc>
                  <a:txBody>
                    <a:bodyPr/>
                    <a:lstStyle/>
                    <a:p>
                      <a:r>
                        <a:rPr lang="en-US" sz="2100"/>
                        <a:t>Daily</a:t>
                      </a:r>
                      <a:r>
                        <a:rPr lang="en-US" sz="2100" baseline="0"/>
                        <a:t> Standup Meeting</a:t>
                      </a:r>
                      <a:endParaRPr lang="en-US" sz="2100"/>
                    </a:p>
                  </a:txBody>
                  <a:tcPr marL="137160" marR="137160" marT="68580" marB="68580" anchor="ctr">
                    <a:solidFill>
                      <a:srgbClr val="EFE9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EFE9F9"/>
                    </a:solidFill>
                  </a:tcPr>
                </a:tc>
                <a:tc>
                  <a:txBody>
                    <a:bodyPr/>
                    <a:lstStyle/>
                    <a:p>
                      <a:pPr algn="l"/>
                      <a:r>
                        <a:rPr lang="en-US" sz="2100" b="1">
                          <a:solidFill>
                            <a:srgbClr val="5C3575"/>
                          </a:solidFill>
                        </a:rPr>
                        <a:t>✓</a:t>
                      </a:r>
                    </a:p>
                  </a:txBody>
                  <a:tcPr marL="810000" marR="137160" marT="68580" marB="68580">
                    <a:solidFill>
                      <a:srgbClr val="EFE9F9"/>
                    </a:solidFill>
                  </a:tcPr>
                </a:tc>
                <a:extLst>
                  <a:ext uri="{0D108BD9-81ED-4DB2-BD59-A6C34878D82A}">
                    <a16:rowId xmlns:a16="http://schemas.microsoft.com/office/drawing/2014/main" val="10005"/>
                  </a:ext>
                </a:extLst>
              </a:tr>
              <a:tr h="556260">
                <a:tc>
                  <a:txBody>
                    <a:bodyPr/>
                    <a:lstStyle/>
                    <a:p>
                      <a:r>
                        <a:rPr lang="en-US" sz="2100"/>
                        <a:t>Product Owner</a:t>
                      </a:r>
                      <a:r>
                        <a:rPr lang="en-US" sz="2100" baseline="0"/>
                        <a:t> accepts</a:t>
                      </a:r>
                      <a:endParaRPr lang="en-US" sz="2100"/>
                    </a:p>
                  </a:txBody>
                  <a:tcPr marL="137160" marR="137160" marT="68580" marB="6858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algn="l"/>
                      <a:r>
                        <a:rPr lang="en-US" sz="2100" b="1">
                          <a:solidFill>
                            <a:srgbClr val="5C3575"/>
                          </a:solidFill>
                        </a:rPr>
                        <a:t>✓</a:t>
                      </a:r>
                    </a:p>
                  </a:txBody>
                  <a:tcPr marL="810000" marR="137160" marT="68580" marB="68580">
                    <a:solidFill>
                      <a:srgbClr val="F2F2F2"/>
                    </a:solidFill>
                  </a:tcPr>
                </a:tc>
                <a:extLst>
                  <a:ext uri="{0D108BD9-81ED-4DB2-BD59-A6C34878D82A}">
                    <a16:rowId xmlns:a16="http://schemas.microsoft.com/office/drawing/2014/main" val="10006"/>
                  </a:ext>
                </a:extLst>
              </a:tr>
              <a:tr h="556260">
                <a:tc>
                  <a:txBody>
                    <a:bodyPr/>
                    <a:lstStyle/>
                    <a:p>
                      <a:r>
                        <a:rPr lang="en-US" sz="2100"/>
                        <a:t>Demo</a:t>
                      </a:r>
                    </a:p>
                  </a:txBody>
                  <a:tcPr marL="137160" marR="137160" marT="68580" marB="68580" anchor="ctr">
                    <a:solidFill>
                      <a:srgbClr val="EFE9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EFE9F9"/>
                    </a:solidFill>
                  </a:tcPr>
                </a:tc>
                <a:tc>
                  <a:txBody>
                    <a:bodyPr/>
                    <a:lstStyle/>
                    <a:p>
                      <a:pPr algn="l"/>
                      <a:r>
                        <a:rPr lang="en-US" sz="2100" b="1">
                          <a:solidFill>
                            <a:srgbClr val="5C3575"/>
                          </a:solidFill>
                        </a:rPr>
                        <a:t>✓</a:t>
                      </a:r>
                    </a:p>
                  </a:txBody>
                  <a:tcPr marL="810000" marR="137160" marT="68580" marB="68580">
                    <a:solidFill>
                      <a:srgbClr val="EFE9F9"/>
                    </a:solidFill>
                  </a:tcPr>
                </a:tc>
                <a:extLst>
                  <a:ext uri="{0D108BD9-81ED-4DB2-BD59-A6C34878D82A}">
                    <a16:rowId xmlns:a16="http://schemas.microsoft.com/office/drawing/2014/main" val="10007"/>
                  </a:ext>
                </a:extLst>
              </a:tr>
              <a:tr h="556260">
                <a:tc>
                  <a:txBody>
                    <a:bodyPr/>
                    <a:lstStyle/>
                    <a:p>
                      <a:r>
                        <a:rPr lang="en-US" sz="2100"/>
                        <a:t>Retrospective</a:t>
                      </a:r>
                    </a:p>
                  </a:txBody>
                  <a:tcPr marL="137160" marR="137160" marT="68580" marB="6858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algn="l"/>
                      <a:r>
                        <a:rPr lang="en-US" sz="2100" b="1">
                          <a:solidFill>
                            <a:srgbClr val="5C3575"/>
                          </a:solidFill>
                        </a:rPr>
                        <a:t>✓</a:t>
                      </a:r>
                    </a:p>
                  </a:txBody>
                  <a:tcPr marL="810000" marR="137160" marT="68580" marB="68580">
                    <a:solidFill>
                      <a:srgbClr val="F2F2F2"/>
                    </a:solidFill>
                  </a:tcPr>
                </a:tc>
                <a:extLst>
                  <a:ext uri="{0D108BD9-81ED-4DB2-BD59-A6C34878D82A}">
                    <a16:rowId xmlns:a16="http://schemas.microsoft.com/office/drawing/2014/main" val="10008"/>
                  </a:ext>
                </a:extLst>
              </a:tr>
              <a:tr h="556260">
                <a:tc>
                  <a:txBody>
                    <a:bodyPr/>
                    <a:lstStyle/>
                    <a:p>
                      <a:endParaRPr lang="en-US" sz="2100"/>
                    </a:p>
                  </a:txBody>
                  <a:tcPr marL="137160" marR="137160" marT="68580" marB="68580" anchor="ctr">
                    <a:solidFill>
                      <a:srgbClr val="EFE9F9"/>
                    </a:solidFill>
                  </a:tcPr>
                </a:tc>
                <a:tc>
                  <a:txBody>
                    <a:bodyPr/>
                    <a:lstStyle/>
                    <a:p>
                      <a:pPr algn="l"/>
                      <a:endParaRPr lang="en-US" sz="2100" b="1"/>
                    </a:p>
                  </a:txBody>
                  <a:tcPr marL="810000" marR="137160" marT="68580" marB="68580">
                    <a:solidFill>
                      <a:srgbClr val="EFE9F9"/>
                    </a:solidFill>
                  </a:tcPr>
                </a:tc>
                <a:tc>
                  <a:txBody>
                    <a:bodyPr/>
                    <a:lstStyle/>
                    <a:p>
                      <a:pPr algn="l"/>
                      <a:endParaRPr lang="en-US" sz="2100" b="1">
                        <a:solidFill>
                          <a:srgbClr val="5C3575"/>
                        </a:solidFill>
                      </a:endParaRPr>
                    </a:p>
                  </a:txBody>
                  <a:tcPr marL="810000" marR="137160" marT="68580" marB="68580">
                    <a:solidFill>
                      <a:srgbClr val="EFE9F9"/>
                    </a:solidFill>
                  </a:tcPr>
                </a:tc>
                <a:extLst>
                  <a:ext uri="{0D108BD9-81ED-4DB2-BD59-A6C34878D82A}">
                    <a16:rowId xmlns:a16="http://schemas.microsoft.com/office/drawing/2014/main" val="10009"/>
                  </a:ext>
                </a:extLst>
              </a:tr>
              <a:tr h="556260">
                <a:tc>
                  <a:txBody>
                    <a:bodyPr/>
                    <a:lstStyle/>
                    <a:p>
                      <a:r>
                        <a:rPr lang="en-US" sz="2100"/>
                        <a:t>Estimation</a:t>
                      </a:r>
                    </a:p>
                  </a:txBody>
                  <a:tcPr marL="137160" marR="137160" marT="68580" marB="68580" anchor="ctr">
                    <a:solidFill>
                      <a:schemeClr val="accent5">
                        <a:lumMod val="60000"/>
                        <a:lumOff val="40000"/>
                      </a:schemeClr>
                    </a:solidFill>
                  </a:tcPr>
                </a:tc>
                <a:tc>
                  <a:txBody>
                    <a:bodyPr/>
                    <a:lstStyle/>
                    <a:p>
                      <a:pPr algn="l"/>
                      <a:r>
                        <a:rPr lang="en-US" sz="2100" b="1">
                          <a:solidFill>
                            <a:srgbClr val="5C3575"/>
                          </a:solidFill>
                        </a:rPr>
                        <a:t>✓ </a:t>
                      </a:r>
                      <a:r>
                        <a:rPr lang="en-US" sz="2100"/>
                        <a:t>By TASK</a:t>
                      </a:r>
                    </a:p>
                  </a:txBody>
                  <a:tcPr marL="810000" marR="137160" marT="68580" marB="68580">
                    <a:solidFill>
                      <a:srgbClr val="F2F2F2"/>
                    </a:solidFill>
                  </a:tcPr>
                </a:tc>
                <a:tc>
                  <a:txBody>
                    <a:bodyPr/>
                    <a:lstStyle/>
                    <a:p>
                      <a:pPr algn="l"/>
                      <a:r>
                        <a:rPr lang="en-US" sz="2100" b="1">
                          <a:solidFill>
                            <a:srgbClr val="5C3575"/>
                          </a:solidFill>
                        </a:rPr>
                        <a:t>✓ </a:t>
                      </a:r>
                      <a:r>
                        <a:rPr lang="en-US" sz="2100"/>
                        <a:t>By User Story (T-shirt sized)</a:t>
                      </a:r>
                    </a:p>
                  </a:txBody>
                  <a:tcPr marL="810000" marR="137160" marT="68580" marB="68580">
                    <a:solidFill>
                      <a:srgbClr val="F2F2F2"/>
                    </a:solidFill>
                  </a:tcPr>
                </a:tc>
                <a:extLst>
                  <a:ext uri="{0D108BD9-81ED-4DB2-BD59-A6C34878D82A}">
                    <a16:rowId xmlns:a16="http://schemas.microsoft.com/office/drawing/2014/main" val="10010"/>
                  </a:ext>
                </a:extLst>
              </a:tr>
              <a:tr h="556260">
                <a:tc>
                  <a:txBody>
                    <a:bodyPr/>
                    <a:lstStyle/>
                    <a:p>
                      <a:endParaRPr lang="en-US" sz="2100"/>
                    </a:p>
                  </a:txBody>
                  <a:tcPr marL="137160" marR="137160" marT="68580" marB="68580" anchor="ctr">
                    <a:solidFill>
                      <a:srgbClr val="EFE9F9"/>
                    </a:solidFill>
                  </a:tcPr>
                </a:tc>
                <a:tc>
                  <a:txBody>
                    <a:bodyPr/>
                    <a:lstStyle/>
                    <a:p>
                      <a:pPr algn="l"/>
                      <a:endParaRPr lang="en-US" sz="2100"/>
                    </a:p>
                  </a:txBody>
                  <a:tcPr marL="810000" marR="137160" marT="68580" marB="68580">
                    <a:solidFill>
                      <a:srgbClr val="EFE9F9"/>
                    </a:solidFill>
                  </a:tcPr>
                </a:tc>
                <a:tc>
                  <a:txBody>
                    <a:bodyPr/>
                    <a:lstStyle/>
                    <a:p>
                      <a:pPr algn="l"/>
                      <a:endParaRPr lang="en-US" sz="2100"/>
                    </a:p>
                  </a:txBody>
                  <a:tcPr marL="810000" marR="137160" marT="68580" marB="68580">
                    <a:solidFill>
                      <a:srgbClr val="EFE9F9"/>
                    </a:solidFill>
                  </a:tcPr>
                </a:tc>
                <a:extLst>
                  <a:ext uri="{0D108BD9-81ED-4DB2-BD59-A6C34878D82A}">
                    <a16:rowId xmlns:a16="http://schemas.microsoft.com/office/drawing/2014/main" val="10011"/>
                  </a:ext>
                </a:extLst>
              </a:tr>
              <a:tr h="556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a:t>Other</a:t>
                      </a:r>
                    </a:p>
                  </a:txBody>
                  <a:tcPr marL="137160" marR="137160" marT="68580" marB="68580" anchor="ctr">
                    <a:solidFill>
                      <a:schemeClr val="accent5">
                        <a:lumMod val="60000"/>
                        <a:lumOff val="40000"/>
                      </a:schemeClr>
                    </a:solidFill>
                  </a:tcPr>
                </a:tc>
                <a:tc>
                  <a:txBody>
                    <a:bodyPr/>
                    <a:lstStyle/>
                    <a:p>
                      <a:pPr algn="l"/>
                      <a:endParaRPr lang="en-US" sz="2100"/>
                    </a:p>
                  </a:txBody>
                  <a:tcPr marL="810000" marR="137160" marT="68580" marB="68580">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a:t>Per Person WIP LIMIT</a:t>
                      </a:r>
                    </a:p>
                  </a:txBody>
                  <a:tcPr marL="810000" marR="137160" marT="68580" marB="68580">
                    <a:solidFill>
                      <a:srgbClr val="F2F2F2"/>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255788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upa 57"/>
          <p:cNvGrpSpPr/>
          <p:nvPr/>
        </p:nvGrpSpPr>
        <p:grpSpPr>
          <a:xfrm>
            <a:off x="3517898" y="5338513"/>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181"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O</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82"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83" name="Grupa 57"/>
          <p:cNvGrpSpPr/>
          <p:nvPr/>
        </p:nvGrpSpPr>
        <p:grpSpPr>
          <a:xfrm>
            <a:off x="7325619" y="3434732"/>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184"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P</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85"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86" name="Grupa 57"/>
          <p:cNvGrpSpPr/>
          <p:nvPr/>
        </p:nvGrpSpPr>
        <p:grpSpPr>
          <a:xfrm>
            <a:off x="7091772" y="4539751"/>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187"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R</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88"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59" name="Grupa 57"/>
          <p:cNvGrpSpPr/>
          <p:nvPr/>
        </p:nvGrpSpPr>
        <p:grpSpPr>
          <a:xfrm>
            <a:off x="7253540" y="6108122"/>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160"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N</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61"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65" name="Grupa 57"/>
          <p:cNvGrpSpPr/>
          <p:nvPr/>
        </p:nvGrpSpPr>
        <p:grpSpPr>
          <a:xfrm>
            <a:off x="3847209" y="3472220"/>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166"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M</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67"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68" name="Grupa 57"/>
          <p:cNvGrpSpPr/>
          <p:nvPr/>
        </p:nvGrpSpPr>
        <p:grpSpPr>
          <a:xfrm>
            <a:off x="4166453" y="4433962"/>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169"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L</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70"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71" name="Grupa 57"/>
          <p:cNvGrpSpPr/>
          <p:nvPr/>
        </p:nvGrpSpPr>
        <p:grpSpPr>
          <a:xfrm>
            <a:off x="5666778" y="6220007"/>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172"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J</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73"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sp>
        <p:nvSpPr>
          <p:cNvPr id="4" name="Tytuł 3"/>
          <p:cNvSpPr>
            <a:spLocks noGrp="1"/>
          </p:cNvSpPr>
          <p:nvPr>
            <p:ph type="title"/>
          </p:nvPr>
        </p:nvSpPr>
        <p:spPr/>
        <p:txBody>
          <a:bodyPr>
            <a:normAutofit/>
          </a:bodyPr>
          <a:lstStyle/>
          <a:p>
            <a:r>
              <a:rPr lang="en-US"/>
              <a:t>Initial Kanban Board</a:t>
            </a:r>
            <a:endParaRPr lang="pl-PL"/>
          </a:p>
        </p:txBody>
      </p:sp>
      <p:sp>
        <p:nvSpPr>
          <p:cNvPr id="13" name="pole tekstowe 12"/>
          <p:cNvSpPr txBox="1"/>
          <p:nvPr/>
        </p:nvSpPr>
        <p:spPr>
          <a:xfrm>
            <a:off x="14207596" y="2458334"/>
            <a:ext cx="963725" cy="461665"/>
          </a:xfrm>
          <a:prstGeom prst="rect">
            <a:avLst/>
          </a:prstGeom>
          <a:noFill/>
        </p:spPr>
        <p:txBody>
          <a:bodyPr wrap="none" rtlCol="0">
            <a:spAutoFit/>
          </a:bodyPr>
          <a:lstStyle/>
          <a:p>
            <a:pPr algn="ctr" eaLnBrk="0" fontAlgn="base" hangingPunct="0">
              <a:spcBef>
                <a:spcPct val="0"/>
              </a:spcBef>
              <a:spcAft>
                <a:spcPct val="0"/>
              </a:spcAft>
            </a:pPr>
            <a:r>
              <a:rPr lang="pl-PL" sz="2400" b="1" err="1">
                <a:solidFill>
                  <a:srgbClr val="003366"/>
                </a:solidFill>
                <a:latin typeface="Segoe Print" pitchFamily="2" charset="0"/>
                <a:cs typeface="Arial" charset="0"/>
              </a:rPr>
              <a:t>Done</a:t>
            </a:r>
            <a:endParaRPr lang="pl-PL" sz="2400" b="1">
              <a:solidFill>
                <a:srgbClr val="003366"/>
              </a:solidFill>
              <a:latin typeface="Segoe Print" pitchFamily="2" charset="0"/>
              <a:cs typeface="Arial" charset="0"/>
            </a:endParaRPr>
          </a:p>
        </p:txBody>
      </p:sp>
      <p:grpSp>
        <p:nvGrpSpPr>
          <p:cNvPr id="2" name="Grupa 57"/>
          <p:cNvGrpSpPr/>
          <p:nvPr/>
        </p:nvGrpSpPr>
        <p:grpSpPr>
          <a:xfrm>
            <a:off x="10880711" y="7259851"/>
            <a:ext cx="1050222" cy="733907"/>
            <a:chOff x="5246340" y="1637308"/>
            <a:chExt cx="1384382" cy="936104"/>
          </a:xfrm>
        </p:grpSpPr>
        <p:sp>
          <p:nvSpPr>
            <p:cNvPr id="57"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F</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58"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3" name="Grupa 57"/>
          <p:cNvGrpSpPr/>
          <p:nvPr/>
        </p:nvGrpSpPr>
        <p:grpSpPr>
          <a:xfrm rot="21418658">
            <a:off x="5738381" y="3591257"/>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65"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H</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66"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5" name="Grupa 57"/>
          <p:cNvGrpSpPr/>
          <p:nvPr/>
        </p:nvGrpSpPr>
        <p:grpSpPr>
          <a:xfrm>
            <a:off x="10979933" y="3563570"/>
            <a:ext cx="1037711" cy="725165"/>
            <a:chOff x="5246340" y="1637308"/>
            <a:chExt cx="1384382" cy="936104"/>
          </a:xfrm>
        </p:grpSpPr>
        <p:sp>
          <p:nvSpPr>
            <p:cNvPr id="68"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E</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69"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6" name="Grupa 57"/>
          <p:cNvGrpSpPr/>
          <p:nvPr/>
        </p:nvGrpSpPr>
        <p:grpSpPr>
          <a:xfrm rot="404062">
            <a:off x="12076274" y="5827996"/>
            <a:ext cx="1037711" cy="725165"/>
            <a:chOff x="5246340" y="1637308"/>
            <a:chExt cx="1384382" cy="936104"/>
          </a:xfrm>
        </p:grpSpPr>
        <p:sp>
          <p:nvSpPr>
            <p:cNvPr id="71"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C</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72"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7" name="Grupa 57"/>
          <p:cNvGrpSpPr/>
          <p:nvPr/>
        </p:nvGrpSpPr>
        <p:grpSpPr>
          <a:xfrm rot="599610">
            <a:off x="14167603" y="3955054"/>
            <a:ext cx="1037711" cy="725165"/>
            <a:chOff x="5246340" y="1637308"/>
            <a:chExt cx="1384382" cy="936104"/>
          </a:xfrm>
        </p:grpSpPr>
        <p:sp>
          <p:nvSpPr>
            <p:cNvPr id="74"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A</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75"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8" name="Grupa 82"/>
          <p:cNvGrpSpPr/>
          <p:nvPr/>
        </p:nvGrpSpPr>
        <p:grpSpPr>
          <a:xfrm>
            <a:off x="2987316" y="1978007"/>
            <a:ext cx="12420000" cy="7263848"/>
            <a:chOff x="467544" y="1178722"/>
            <a:chExt cx="8280000" cy="4842565"/>
          </a:xfrm>
        </p:grpSpPr>
        <p:sp>
          <p:nvSpPr>
            <p:cNvPr id="77" name="Freeform 145"/>
            <p:cNvSpPr>
              <a:spLocks/>
            </p:cNvSpPr>
            <p:nvPr/>
          </p:nvSpPr>
          <p:spPr bwMode="auto">
            <a:xfrm rot="16200000">
              <a:off x="5238218" y="3554635"/>
              <a:ext cx="4797546" cy="45719"/>
            </a:xfrm>
            <a:custGeom>
              <a:avLst/>
              <a:gdLst/>
              <a:ahLst/>
              <a:cxnLst>
                <a:cxn ang="0">
                  <a:pos x="543" y="15"/>
                </a:cxn>
                <a:cxn ang="0">
                  <a:pos x="525" y="15"/>
                </a:cxn>
                <a:cxn ang="0">
                  <a:pos x="488" y="18"/>
                </a:cxn>
                <a:cxn ang="0">
                  <a:pos x="475" y="17"/>
                </a:cxn>
                <a:cxn ang="0">
                  <a:pos x="436" y="15"/>
                </a:cxn>
                <a:cxn ang="0">
                  <a:pos x="423" y="15"/>
                </a:cxn>
                <a:cxn ang="0">
                  <a:pos x="401" y="16"/>
                </a:cxn>
                <a:cxn ang="0">
                  <a:pos x="382" y="15"/>
                </a:cxn>
                <a:cxn ang="0">
                  <a:pos x="372" y="14"/>
                </a:cxn>
                <a:cxn ang="0">
                  <a:pos x="363" y="16"/>
                </a:cxn>
                <a:cxn ang="0">
                  <a:pos x="341" y="18"/>
                </a:cxn>
                <a:cxn ang="0">
                  <a:pos x="329" y="17"/>
                </a:cxn>
                <a:cxn ang="0">
                  <a:pos x="316" y="19"/>
                </a:cxn>
                <a:cxn ang="0">
                  <a:pos x="300" y="17"/>
                </a:cxn>
                <a:cxn ang="0">
                  <a:pos x="282" y="17"/>
                </a:cxn>
                <a:cxn ang="0">
                  <a:pos x="259" y="16"/>
                </a:cxn>
                <a:cxn ang="0">
                  <a:pos x="250" y="17"/>
                </a:cxn>
                <a:cxn ang="0">
                  <a:pos x="241" y="15"/>
                </a:cxn>
                <a:cxn ang="0">
                  <a:pos x="233" y="17"/>
                </a:cxn>
                <a:cxn ang="0">
                  <a:pos x="230" y="17"/>
                </a:cxn>
                <a:cxn ang="0">
                  <a:pos x="219" y="17"/>
                </a:cxn>
                <a:cxn ang="0">
                  <a:pos x="188" y="17"/>
                </a:cxn>
                <a:cxn ang="0">
                  <a:pos x="176" y="17"/>
                </a:cxn>
                <a:cxn ang="0">
                  <a:pos x="166" y="17"/>
                </a:cxn>
                <a:cxn ang="0">
                  <a:pos x="140" y="16"/>
                </a:cxn>
                <a:cxn ang="0">
                  <a:pos x="134" y="12"/>
                </a:cxn>
                <a:cxn ang="0">
                  <a:pos x="125" y="16"/>
                </a:cxn>
                <a:cxn ang="0">
                  <a:pos x="118" y="20"/>
                </a:cxn>
                <a:cxn ang="0">
                  <a:pos x="106" y="18"/>
                </a:cxn>
                <a:cxn ang="0">
                  <a:pos x="102" y="20"/>
                </a:cxn>
                <a:cxn ang="0">
                  <a:pos x="97" y="18"/>
                </a:cxn>
                <a:cxn ang="0">
                  <a:pos x="88" y="15"/>
                </a:cxn>
                <a:cxn ang="0">
                  <a:pos x="78" y="18"/>
                </a:cxn>
                <a:cxn ang="0">
                  <a:pos x="73" y="16"/>
                </a:cxn>
                <a:cxn ang="0">
                  <a:pos x="65" y="18"/>
                </a:cxn>
                <a:cxn ang="0">
                  <a:pos x="56" y="18"/>
                </a:cxn>
                <a:cxn ang="0">
                  <a:pos x="60" y="13"/>
                </a:cxn>
                <a:cxn ang="0">
                  <a:pos x="44" y="16"/>
                </a:cxn>
                <a:cxn ang="0">
                  <a:pos x="22" y="9"/>
                </a:cxn>
                <a:cxn ang="0">
                  <a:pos x="15" y="8"/>
                </a:cxn>
                <a:cxn ang="0">
                  <a:pos x="0" y="8"/>
                </a:cxn>
                <a:cxn ang="0">
                  <a:pos x="6" y="5"/>
                </a:cxn>
                <a:cxn ang="0">
                  <a:pos x="20" y="8"/>
                </a:cxn>
                <a:cxn ang="0">
                  <a:pos x="46" y="4"/>
                </a:cxn>
                <a:cxn ang="0">
                  <a:pos x="89" y="3"/>
                </a:cxn>
                <a:cxn ang="0">
                  <a:pos x="137" y="2"/>
                </a:cxn>
                <a:cxn ang="0">
                  <a:pos x="176" y="2"/>
                </a:cxn>
                <a:cxn ang="0">
                  <a:pos x="204" y="1"/>
                </a:cxn>
                <a:cxn ang="0">
                  <a:pos x="263" y="3"/>
                </a:cxn>
                <a:cxn ang="0">
                  <a:pos x="294" y="5"/>
                </a:cxn>
                <a:cxn ang="0">
                  <a:pos x="334" y="7"/>
                </a:cxn>
                <a:cxn ang="0">
                  <a:pos x="467" y="4"/>
                </a:cxn>
                <a:cxn ang="0">
                  <a:pos x="502" y="5"/>
                </a:cxn>
                <a:cxn ang="0">
                  <a:pos x="604" y="17"/>
                </a:cxn>
              </a:cxnLst>
              <a:rect l="0" t="0" r="r" b="b"/>
              <a:pathLst>
                <a:path w="613" h="21">
                  <a:moveTo>
                    <a:pt x="604" y="17"/>
                  </a:moveTo>
                  <a:cubicBezTo>
                    <a:pt x="597" y="21"/>
                    <a:pt x="587" y="16"/>
                    <a:pt x="579" y="18"/>
                  </a:cubicBezTo>
                  <a:cubicBezTo>
                    <a:pt x="578" y="19"/>
                    <a:pt x="580" y="16"/>
                    <a:pt x="577" y="17"/>
                  </a:cubicBezTo>
                  <a:cubicBezTo>
                    <a:pt x="570" y="20"/>
                    <a:pt x="557" y="17"/>
                    <a:pt x="548" y="15"/>
                  </a:cubicBezTo>
                  <a:cubicBezTo>
                    <a:pt x="549" y="14"/>
                    <a:pt x="549" y="14"/>
                    <a:pt x="549" y="14"/>
                  </a:cubicBezTo>
                  <a:cubicBezTo>
                    <a:pt x="547" y="13"/>
                    <a:pt x="545" y="15"/>
                    <a:pt x="543" y="15"/>
                  </a:cubicBezTo>
                  <a:cubicBezTo>
                    <a:pt x="543" y="15"/>
                    <a:pt x="543" y="14"/>
                    <a:pt x="543" y="14"/>
                  </a:cubicBezTo>
                  <a:cubicBezTo>
                    <a:pt x="542" y="15"/>
                    <a:pt x="539" y="14"/>
                    <a:pt x="539" y="15"/>
                  </a:cubicBezTo>
                  <a:cubicBezTo>
                    <a:pt x="538" y="15"/>
                    <a:pt x="538" y="14"/>
                    <a:pt x="537" y="13"/>
                  </a:cubicBezTo>
                  <a:cubicBezTo>
                    <a:pt x="536" y="15"/>
                    <a:pt x="536" y="15"/>
                    <a:pt x="536" y="15"/>
                  </a:cubicBezTo>
                  <a:cubicBezTo>
                    <a:pt x="533" y="18"/>
                    <a:pt x="529" y="14"/>
                    <a:pt x="524" y="16"/>
                  </a:cubicBezTo>
                  <a:cubicBezTo>
                    <a:pt x="525" y="16"/>
                    <a:pt x="525" y="15"/>
                    <a:pt x="525" y="15"/>
                  </a:cubicBezTo>
                  <a:cubicBezTo>
                    <a:pt x="518" y="17"/>
                    <a:pt x="510" y="16"/>
                    <a:pt x="502" y="17"/>
                  </a:cubicBezTo>
                  <a:cubicBezTo>
                    <a:pt x="503" y="16"/>
                    <a:pt x="503" y="15"/>
                    <a:pt x="502" y="15"/>
                  </a:cubicBezTo>
                  <a:cubicBezTo>
                    <a:pt x="502" y="16"/>
                    <a:pt x="500" y="17"/>
                    <a:pt x="498" y="17"/>
                  </a:cubicBezTo>
                  <a:cubicBezTo>
                    <a:pt x="497" y="15"/>
                    <a:pt x="494" y="18"/>
                    <a:pt x="492" y="17"/>
                  </a:cubicBezTo>
                  <a:cubicBezTo>
                    <a:pt x="492" y="17"/>
                    <a:pt x="492" y="17"/>
                    <a:pt x="492" y="17"/>
                  </a:cubicBezTo>
                  <a:cubicBezTo>
                    <a:pt x="490" y="19"/>
                    <a:pt x="490" y="16"/>
                    <a:pt x="488" y="18"/>
                  </a:cubicBezTo>
                  <a:cubicBezTo>
                    <a:pt x="487" y="17"/>
                    <a:pt x="487" y="17"/>
                    <a:pt x="487" y="17"/>
                  </a:cubicBezTo>
                  <a:cubicBezTo>
                    <a:pt x="486" y="19"/>
                    <a:pt x="485" y="16"/>
                    <a:pt x="483" y="17"/>
                  </a:cubicBezTo>
                  <a:cubicBezTo>
                    <a:pt x="483" y="17"/>
                    <a:pt x="483" y="17"/>
                    <a:pt x="483" y="17"/>
                  </a:cubicBezTo>
                  <a:cubicBezTo>
                    <a:pt x="482" y="18"/>
                    <a:pt x="481" y="16"/>
                    <a:pt x="480" y="17"/>
                  </a:cubicBezTo>
                  <a:cubicBezTo>
                    <a:pt x="480" y="17"/>
                    <a:pt x="480" y="17"/>
                    <a:pt x="480" y="17"/>
                  </a:cubicBezTo>
                  <a:cubicBezTo>
                    <a:pt x="477" y="17"/>
                    <a:pt x="475" y="16"/>
                    <a:pt x="475" y="17"/>
                  </a:cubicBezTo>
                  <a:cubicBezTo>
                    <a:pt x="474" y="16"/>
                    <a:pt x="478" y="17"/>
                    <a:pt x="477" y="15"/>
                  </a:cubicBezTo>
                  <a:cubicBezTo>
                    <a:pt x="467" y="16"/>
                    <a:pt x="457" y="16"/>
                    <a:pt x="447" y="16"/>
                  </a:cubicBezTo>
                  <a:cubicBezTo>
                    <a:pt x="446" y="15"/>
                    <a:pt x="446" y="15"/>
                    <a:pt x="445" y="14"/>
                  </a:cubicBezTo>
                  <a:cubicBezTo>
                    <a:pt x="444" y="15"/>
                    <a:pt x="442" y="14"/>
                    <a:pt x="441" y="15"/>
                  </a:cubicBezTo>
                  <a:cubicBezTo>
                    <a:pt x="441" y="15"/>
                    <a:pt x="440" y="14"/>
                    <a:pt x="440" y="14"/>
                  </a:cubicBezTo>
                  <a:cubicBezTo>
                    <a:pt x="438" y="14"/>
                    <a:pt x="438" y="16"/>
                    <a:pt x="436" y="15"/>
                  </a:cubicBezTo>
                  <a:cubicBezTo>
                    <a:pt x="437" y="15"/>
                    <a:pt x="437" y="14"/>
                    <a:pt x="437" y="14"/>
                  </a:cubicBezTo>
                  <a:cubicBezTo>
                    <a:pt x="435" y="15"/>
                    <a:pt x="433" y="15"/>
                    <a:pt x="431" y="15"/>
                  </a:cubicBezTo>
                  <a:cubicBezTo>
                    <a:pt x="431" y="15"/>
                    <a:pt x="432" y="15"/>
                    <a:pt x="431" y="14"/>
                  </a:cubicBezTo>
                  <a:cubicBezTo>
                    <a:pt x="429" y="16"/>
                    <a:pt x="428" y="14"/>
                    <a:pt x="426" y="15"/>
                  </a:cubicBezTo>
                  <a:cubicBezTo>
                    <a:pt x="426" y="14"/>
                    <a:pt x="426" y="14"/>
                    <a:pt x="426" y="14"/>
                  </a:cubicBezTo>
                  <a:cubicBezTo>
                    <a:pt x="423" y="12"/>
                    <a:pt x="426" y="16"/>
                    <a:pt x="423" y="15"/>
                  </a:cubicBezTo>
                  <a:cubicBezTo>
                    <a:pt x="424" y="15"/>
                    <a:pt x="423" y="14"/>
                    <a:pt x="423" y="14"/>
                  </a:cubicBezTo>
                  <a:cubicBezTo>
                    <a:pt x="421" y="16"/>
                    <a:pt x="417" y="15"/>
                    <a:pt x="415" y="16"/>
                  </a:cubicBezTo>
                  <a:cubicBezTo>
                    <a:pt x="415" y="15"/>
                    <a:pt x="415" y="15"/>
                    <a:pt x="415" y="15"/>
                  </a:cubicBezTo>
                  <a:cubicBezTo>
                    <a:pt x="412" y="15"/>
                    <a:pt x="409" y="15"/>
                    <a:pt x="406" y="15"/>
                  </a:cubicBezTo>
                  <a:cubicBezTo>
                    <a:pt x="405" y="15"/>
                    <a:pt x="407" y="13"/>
                    <a:pt x="404" y="13"/>
                  </a:cubicBezTo>
                  <a:cubicBezTo>
                    <a:pt x="404" y="15"/>
                    <a:pt x="399" y="14"/>
                    <a:pt x="401" y="16"/>
                  </a:cubicBezTo>
                  <a:cubicBezTo>
                    <a:pt x="399" y="16"/>
                    <a:pt x="395" y="15"/>
                    <a:pt x="393" y="16"/>
                  </a:cubicBezTo>
                  <a:cubicBezTo>
                    <a:pt x="394" y="15"/>
                    <a:pt x="392" y="13"/>
                    <a:pt x="394" y="13"/>
                  </a:cubicBezTo>
                  <a:cubicBezTo>
                    <a:pt x="393" y="12"/>
                    <a:pt x="393" y="12"/>
                    <a:pt x="393" y="12"/>
                  </a:cubicBezTo>
                  <a:cubicBezTo>
                    <a:pt x="393" y="11"/>
                    <a:pt x="394" y="12"/>
                    <a:pt x="394" y="11"/>
                  </a:cubicBezTo>
                  <a:cubicBezTo>
                    <a:pt x="393" y="11"/>
                    <a:pt x="390" y="12"/>
                    <a:pt x="389" y="12"/>
                  </a:cubicBezTo>
                  <a:cubicBezTo>
                    <a:pt x="387" y="13"/>
                    <a:pt x="385" y="15"/>
                    <a:pt x="382" y="15"/>
                  </a:cubicBezTo>
                  <a:cubicBezTo>
                    <a:pt x="384" y="15"/>
                    <a:pt x="382" y="13"/>
                    <a:pt x="383" y="13"/>
                  </a:cubicBezTo>
                  <a:cubicBezTo>
                    <a:pt x="378" y="17"/>
                    <a:pt x="378" y="17"/>
                    <a:pt x="378" y="17"/>
                  </a:cubicBezTo>
                  <a:cubicBezTo>
                    <a:pt x="377" y="17"/>
                    <a:pt x="378" y="15"/>
                    <a:pt x="377" y="16"/>
                  </a:cubicBezTo>
                  <a:cubicBezTo>
                    <a:pt x="377" y="16"/>
                    <a:pt x="376" y="16"/>
                    <a:pt x="376" y="17"/>
                  </a:cubicBezTo>
                  <a:cubicBezTo>
                    <a:pt x="375" y="17"/>
                    <a:pt x="372" y="17"/>
                    <a:pt x="371" y="15"/>
                  </a:cubicBezTo>
                  <a:cubicBezTo>
                    <a:pt x="371" y="15"/>
                    <a:pt x="373" y="15"/>
                    <a:pt x="372" y="14"/>
                  </a:cubicBezTo>
                  <a:cubicBezTo>
                    <a:pt x="370" y="14"/>
                    <a:pt x="370" y="15"/>
                    <a:pt x="368" y="15"/>
                  </a:cubicBezTo>
                  <a:cubicBezTo>
                    <a:pt x="368" y="15"/>
                    <a:pt x="368" y="15"/>
                    <a:pt x="368" y="15"/>
                  </a:cubicBezTo>
                  <a:cubicBezTo>
                    <a:pt x="367" y="14"/>
                    <a:pt x="364" y="15"/>
                    <a:pt x="366" y="16"/>
                  </a:cubicBezTo>
                  <a:cubicBezTo>
                    <a:pt x="366" y="17"/>
                    <a:pt x="365" y="15"/>
                    <a:pt x="367" y="16"/>
                  </a:cubicBezTo>
                  <a:cubicBezTo>
                    <a:pt x="366" y="17"/>
                    <a:pt x="364" y="17"/>
                    <a:pt x="362" y="17"/>
                  </a:cubicBezTo>
                  <a:cubicBezTo>
                    <a:pt x="362" y="17"/>
                    <a:pt x="362" y="16"/>
                    <a:pt x="363" y="16"/>
                  </a:cubicBezTo>
                  <a:cubicBezTo>
                    <a:pt x="360" y="17"/>
                    <a:pt x="357" y="18"/>
                    <a:pt x="355" y="18"/>
                  </a:cubicBezTo>
                  <a:cubicBezTo>
                    <a:pt x="355" y="19"/>
                    <a:pt x="356" y="17"/>
                    <a:pt x="356" y="17"/>
                  </a:cubicBezTo>
                  <a:cubicBezTo>
                    <a:pt x="353" y="16"/>
                    <a:pt x="349" y="19"/>
                    <a:pt x="346" y="17"/>
                  </a:cubicBezTo>
                  <a:cubicBezTo>
                    <a:pt x="346" y="17"/>
                    <a:pt x="346" y="18"/>
                    <a:pt x="346" y="18"/>
                  </a:cubicBezTo>
                  <a:cubicBezTo>
                    <a:pt x="344" y="18"/>
                    <a:pt x="345" y="17"/>
                    <a:pt x="343" y="17"/>
                  </a:cubicBezTo>
                  <a:cubicBezTo>
                    <a:pt x="343" y="16"/>
                    <a:pt x="342" y="17"/>
                    <a:pt x="341" y="18"/>
                  </a:cubicBezTo>
                  <a:cubicBezTo>
                    <a:pt x="340" y="18"/>
                    <a:pt x="341" y="17"/>
                    <a:pt x="342" y="17"/>
                  </a:cubicBezTo>
                  <a:cubicBezTo>
                    <a:pt x="340" y="18"/>
                    <a:pt x="334" y="19"/>
                    <a:pt x="330" y="18"/>
                  </a:cubicBezTo>
                  <a:cubicBezTo>
                    <a:pt x="330" y="18"/>
                    <a:pt x="328" y="20"/>
                    <a:pt x="327" y="19"/>
                  </a:cubicBezTo>
                  <a:cubicBezTo>
                    <a:pt x="327" y="18"/>
                    <a:pt x="327" y="18"/>
                    <a:pt x="327" y="18"/>
                  </a:cubicBezTo>
                  <a:cubicBezTo>
                    <a:pt x="327" y="17"/>
                    <a:pt x="324" y="18"/>
                    <a:pt x="324" y="17"/>
                  </a:cubicBezTo>
                  <a:cubicBezTo>
                    <a:pt x="322" y="19"/>
                    <a:pt x="331" y="16"/>
                    <a:pt x="329" y="17"/>
                  </a:cubicBezTo>
                  <a:cubicBezTo>
                    <a:pt x="328" y="16"/>
                    <a:pt x="325" y="19"/>
                    <a:pt x="326" y="17"/>
                  </a:cubicBezTo>
                  <a:cubicBezTo>
                    <a:pt x="324" y="17"/>
                    <a:pt x="323" y="19"/>
                    <a:pt x="321" y="18"/>
                  </a:cubicBezTo>
                  <a:cubicBezTo>
                    <a:pt x="321" y="18"/>
                    <a:pt x="322" y="16"/>
                    <a:pt x="321" y="16"/>
                  </a:cubicBezTo>
                  <a:cubicBezTo>
                    <a:pt x="319" y="16"/>
                    <a:pt x="320" y="17"/>
                    <a:pt x="318" y="17"/>
                  </a:cubicBezTo>
                  <a:cubicBezTo>
                    <a:pt x="317" y="17"/>
                    <a:pt x="317" y="17"/>
                    <a:pt x="317" y="17"/>
                  </a:cubicBezTo>
                  <a:cubicBezTo>
                    <a:pt x="317" y="19"/>
                    <a:pt x="315" y="17"/>
                    <a:pt x="316" y="19"/>
                  </a:cubicBezTo>
                  <a:cubicBezTo>
                    <a:pt x="316" y="18"/>
                    <a:pt x="312" y="19"/>
                    <a:pt x="313" y="17"/>
                  </a:cubicBezTo>
                  <a:cubicBezTo>
                    <a:pt x="313" y="16"/>
                    <a:pt x="313" y="16"/>
                    <a:pt x="313" y="16"/>
                  </a:cubicBezTo>
                  <a:cubicBezTo>
                    <a:pt x="312" y="16"/>
                    <a:pt x="311" y="17"/>
                    <a:pt x="310" y="18"/>
                  </a:cubicBezTo>
                  <a:cubicBezTo>
                    <a:pt x="310" y="18"/>
                    <a:pt x="310" y="17"/>
                    <a:pt x="310" y="17"/>
                  </a:cubicBezTo>
                  <a:cubicBezTo>
                    <a:pt x="310" y="20"/>
                    <a:pt x="308" y="17"/>
                    <a:pt x="306" y="19"/>
                  </a:cubicBezTo>
                  <a:cubicBezTo>
                    <a:pt x="304" y="18"/>
                    <a:pt x="301" y="19"/>
                    <a:pt x="300" y="17"/>
                  </a:cubicBezTo>
                  <a:cubicBezTo>
                    <a:pt x="298" y="18"/>
                    <a:pt x="297" y="19"/>
                    <a:pt x="295" y="18"/>
                  </a:cubicBezTo>
                  <a:cubicBezTo>
                    <a:pt x="295" y="18"/>
                    <a:pt x="296" y="18"/>
                    <a:pt x="296" y="17"/>
                  </a:cubicBezTo>
                  <a:cubicBezTo>
                    <a:pt x="295" y="17"/>
                    <a:pt x="294" y="17"/>
                    <a:pt x="293" y="18"/>
                  </a:cubicBezTo>
                  <a:cubicBezTo>
                    <a:pt x="293" y="17"/>
                    <a:pt x="291" y="16"/>
                    <a:pt x="289" y="15"/>
                  </a:cubicBezTo>
                  <a:cubicBezTo>
                    <a:pt x="288" y="16"/>
                    <a:pt x="288" y="17"/>
                    <a:pt x="288" y="18"/>
                  </a:cubicBezTo>
                  <a:cubicBezTo>
                    <a:pt x="287" y="16"/>
                    <a:pt x="283" y="20"/>
                    <a:pt x="282" y="17"/>
                  </a:cubicBezTo>
                  <a:cubicBezTo>
                    <a:pt x="282" y="17"/>
                    <a:pt x="284" y="16"/>
                    <a:pt x="283" y="16"/>
                  </a:cubicBezTo>
                  <a:cubicBezTo>
                    <a:pt x="281" y="13"/>
                    <a:pt x="280" y="17"/>
                    <a:pt x="277" y="16"/>
                  </a:cubicBezTo>
                  <a:cubicBezTo>
                    <a:pt x="278" y="18"/>
                    <a:pt x="278" y="18"/>
                    <a:pt x="278" y="18"/>
                  </a:cubicBezTo>
                  <a:cubicBezTo>
                    <a:pt x="277" y="17"/>
                    <a:pt x="274" y="19"/>
                    <a:pt x="274" y="17"/>
                  </a:cubicBezTo>
                  <a:cubicBezTo>
                    <a:pt x="273" y="18"/>
                    <a:pt x="271" y="17"/>
                    <a:pt x="272" y="18"/>
                  </a:cubicBezTo>
                  <a:cubicBezTo>
                    <a:pt x="268" y="17"/>
                    <a:pt x="262" y="19"/>
                    <a:pt x="259" y="16"/>
                  </a:cubicBezTo>
                  <a:cubicBezTo>
                    <a:pt x="259" y="16"/>
                    <a:pt x="257" y="16"/>
                    <a:pt x="258" y="17"/>
                  </a:cubicBezTo>
                  <a:cubicBezTo>
                    <a:pt x="259" y="18"/>
                    <a:pt x="259" y="16"/>
                    <a:pt x="259" y="17"/>
                  </a:cubicBezTo>
                  <a:cubicBezTo>
                    <a:pt x="259" y="17"/>
                    <a:pt x="259" y="17"/>
                    <a:pt x="259" y="18"/>
                  </a:cubicBezTo>
                  <a:cubicBezTo>
                    <a:pt x="257" y="17"/>
                    <a:pt x="256" y="17"/>
                    <a:pt x="258" y="15"/>
                  </a:cubicBezTo>
                  <a:cubicBezTo>
                    <a:pt x="255" y="14"/>
                    <a:pt x="255" y="19"/>
                    <a:pt x="251" y="18"/>
                  </a:cubicBezTo>
                  <a:cubicBezTo>
                    <a:pt x="251" y="17"/>
                    <a:pt x="251" y="17"/>
                    <a:pt x="250" y="17"/>
                  </a:cubicBezTo>
                  <a:cubicBezTo>
                    <a:pt x="248" y="18"/>
                    <a:pt x="248" y="18"/>
                    <a:pt x="248" y="18"/>
                  </a:cubicBezTo>
                  <a:cubicBezTo>
                    <a:pt x="246" y="18"/>
                    <a:pt x="247" y="16"/>
                    <a:pt x="247" y="15"/>
                  </a:cubicBezTo>
                  <a:cubicBezTo>
                    <a:pt x="246" y="15"/>
                    <a:pt x="244" y="15"/>
                    <a:pt x="243" y="16"/>
                  </a:cubicBezTo>
                  <a:cubicBezTo>
                    <a:pt x="242" y="14"/>
                    <a:pt x="242" y="14"/>
                    <a:pt x="242" y="14"/>
                  </a:cubicBezTo>
                  <a:cubicBezTo>
                    <a:pt x="243" y="16"/>
                    <a:pt x="241" y="15"/>
                    <a:pt x="240" y="16"/>
                  </a:cubicBezTo>
                  <a:cubicBezTo>
                    <a:pt x="241" y="15"/>
                    <a:pt x="241" y="15"/>
                    <a:pt x="241" y="15"/>
                  </a:cubicBezTo>
                  <a:cubicBezTo>
                    <a:pt x="241" y="15"/>
                    <a:pt x="239" y="15"/>
                    <a:pt x="239" y="15"/>
                  </a:cubicBezTo>
                  <a:cubicBezTo>
                    <a:pt x="239" y="16"/>
                    <a:pt x="240" y="16"/>
                    <a:pt x="241" y="17"/>
                  </a:cubicBezTo>
                  <a:cubicBezTo>
                    <a:pt x="240" y="17"/>
                    <a:pt x="239" y="17"/>
                    <a:pt x="239" y="18"/>
                  </a:cubicBezTo>
                  <a:cubicBezTo>
                    <a:pt x="239" y="16"/>
                    <a:pt x="237" y="17"/>
                    <a:pt x="236" y="17"/>
                  </a:cubicBezTo>
                  <a:cubicBezTo>
                    <a:pt x="235" y="16"/>
                    <a:pt x="234" y="18"/>
                    <a:pt x="234" y="18"/>
                  </a:cubicBezTo>
                  <a:cubicBezTo>
                    <a:pt x="234" y="17"/>
                    <a:pt x="232" y="18"/>
                    <a:pt x="233" y="17"/>
                  </a:cubicBezTo>
                  <a:cubicBezTo>
                    <a:pt x="233" y="16"/>
                    <a:pt x="234" y="17"/>
                    <a:pt x="235" y="17"/>
                  </a:cubicBezTo>
                  <a:cubicBezTo>
                    <a:pt x="234" y="16"/>
                    <a:pt x="234" y="15"/>
                    <a:pt x="232" y="16"/>
                  </a:cubicBezTo>
                  <a:cubicBezTo>
                    <a:pt x="231" y="16"/>
                    <a:pt x="233" y="18"/>
                    <a:pt x="231" y="18"/>
                  </a:cubicBezTo>
                  <a:cubicBezTo>
                    <a:pt x="231" y="17"/>
                    <a:pt x="231" y="17"/>
                    <a:pt x="232" y="16"/>
                  </a:cubicBezTo>
                  <a:cubicBezTo>
                    <a:pt x="230" y="16"/>
                    <a:pt x="230" y="16"/>
                    <a:pt x="230" y="16"/>
                  </a:cubicBezTo>
                  <a:cubicBezTo>
                    <a:pt x="230" y="17"/>
                    <a:pt x="230" y="17"/>
                    <a:pt x="230" y="17"/>
                  </a:cubicBezTo>
                  <a:cubicBezTo>
                    <a:pt x="229" y="16"/>
                    <a:pt x="229" y="16"/>
                    <a:pt x="229" y="16"/>
                  </a:cubicBezTo>
                  <a:cubicBezTo>
                    <a:pt x="229" y="17"/>
                    <a:pt x="226" y="17"/>
                    <a:pt x="226" y="18"/>
                  </a:cubicBezTo>
                  <a:cubicBezTo>
                    <a:pt x="225" y="18"/>
                    <a:pt x="224" y="17"/>
                    <a:pt x="223" y="17"/>
                  </a:cubicBezTo>
                  <a:cubicBezTo>
                    <a:pt x="223" y="17"/>
                    <a:pt x="223" y="17"/>
                    <a:pt x="223" y="17"/>
                  </a:cubicBezTo>
                  <a:cubicBezTo>
                    <a:pt x="222" y="16"/>
                    <a:pt x="220" y="17"/>
                    <a:pt x="219" y="17"/>
                  </a:cubicBezTo>
                  <a:cubicBezTo>
                    <a:pt x="219" y="17"/>
                    <a:pt x="219" y="17"/>
                    <a:pt x="219" y="17"/>
                  </a:cubicBezTo>
                  <a:cubicBezTo>
                    <a:pt x="218" y="17"/>
                    <a:pt x="217" y="17"/>
                    <a:pt x="216" y="18"/>
                  </a:cubicBezTo>
                  <a:cubicBezTo>
                    <a:pt x="214" y="17"/>
                    <a:pt x="215" y="13"/>
                    <a:pt x="214" y="15"/>
                  </a:cubicBezTo>
                  <a:cubicBezTo>
                    <a:pt x="212" y="15"/>
                    <a:pt x="211" y="17"/>
                    <a:pt x="212" y="18"/>
                  </a:cubicBezTo>
                  <a:cubicBezTo>
                    <a:pt x="209" y="17"/>
                    <a:pt x="205" y="19"/>
                    <a:pt x="202" y="17"/>
                  </a:cubicBezTo>
                  <a:cubicBezTo>
                    <a:pt x="202" y="17"/>
                    <a:pt x="202" y="18"/>
                    <a:pt x="201" y="18"/>
                  </a:cubicBezTo>
                  <a:cubicBezTo>
                    <a:pt x="197" y="17"/>
                    <a:pt x="192" y="19"/>
                    <a:pt x="188" y="17"/>
                  </a:cubicBezTo>
                  <a:cubicBezTo>
                    <a:pt x="190" y="16"/>
                    <a:pt x="188" y="16"/>
                    <a:pt x="188" y="15"/>
                  </a:cubicBezTo>
                  <a:cubicBezTo>
                    <a:pt x="187" y="16"/>
                    <a:pt x="187" y="14"/>
                    <a:pt x="187" y="16"/>
                  </a:cubicBezTo>
                  <a:cubicBezTo>
                    <a:pt x="187" y="17"/>
                    <a:pt x="187" y="17"/>
                    <a:pt x="188" y="18"/>
                  </a:cubicBezTo>
                  <a:cubicBezTo>
                    <a:pt x="185" y="18"/>
                    <a:pt x="181" y="18"/>
                    <a:pt x="180" y="17"/>
                  </a:cubicBezTo>
                  <a:cubicBezTo>
                    <a:pt x="181" y="18"/>
                    <a:pt x="180" y="18"/>
                    <a:pt x="179" y="18"/>
                  </a:cubicBezTo>
                  <a:cubicBezTo>
                    <a:pt x="180" y="17"/>
                    <a:pt x="178" y="16"/>
                    <a:pt x="176" y="17"/>
                  </a:cubicBezTo>
                  <a:cubicBezTo>
                    <a:pt x="176" y="18"/>
                    <a:pt x="176" y="18"/>
                    <a:pt x="176" y="18"/>
                  </a:cubicBezTo>
                  <a:cubicBezTo>
                    <a:pt x="175" y="17"/>
                    <a:pt x="175" y="17"/>
                    <a:pt x="175" y="17"/>
                  </a:cubicBezTo>
                  <a:cubicBezTo>
                    <a:pt x="174" y="17"/>
                    <a:pt x="174" y="19"/>
                    <a:pt x="173" y="18"/>
                  </a:cubicBezTo>
                  <a:cubicBezTo>
                    <a:pt x="172" y="17"/>
                    <a:pt x="172" y="17"/>
                    <a:pt x="172" y="17"/>
                  </a:cubicBezTo>
                  <a:cubicBezTo>
                    <a:pt x="171" y="18"/>
                    <a:pt x="169" y="19"/>
                    <a:pt x="167" y="18"/>
                  </a:cubicBezTo>
                  <a:cubicBezTo>
                    <a:pt x="166" y="17"/>
                    <a:pt x="166" y="17"/>
                    <a:pt x="166" y="17"/>
                  </a:cubicBezTo>
                  <a:cubicBezTo>
                    <a:pt x="165" y="17"/>
                    <a:pt x="164" y="18"/>
                    <a:pt x="165" y="18"/>
                  </a:cubicBezTo>
                  <a:cubicBezTo>
                    <a:pt x="162" y="17"/>
                    <a:pt x="160" y="17"/>
                    <a:pt x="160" y="16"/>
                  </a:cubicBezTo>
                  <a:cubicBezTo>
                    <a:pt x="155" y="19"/>
                    <a:pt x="147" y="19"/>
                    <a:pt x="142" y="19"/>
                  </a:cubicBezTo>
                  <a:cubicBezTo>
                    <a:pt x="142" y="18"/>
                    <a:pt x="142" y="18"/>
                    <a:pt x="142" y="18"/>
                  </a:cubicBezTo>
                  <a:cubicBezTo>
                    <a:pt x="140" y="17"/>
                    <a:pt x="141" y="19"/>
                    <a:pt x="140" y="19"/>
                  </a:cubicBezTo>
                  <a:cubicBezTo>
                    <a:pt x="141" y="18"/>
                    <a:pt x="139" y="17"/>
                    <a:pt x="140" y="16"/>
                  </a:cubicBezTo>
                  <a:cubicBezTo>
                    <a:pt x="138" y="15"/>
                    <a:pt x="137" y="17"/>
                    <a:pt x="136" y="18"/>
                  </a:cubicBezTo>
                  <a:cubicBezTo>
                    <a:pt x="136" y="19"/>
                    <a:pt x="137" y="17"/>
                    <a:pt x="137" y="18"/>
                  </a:cubicBezTo>
                  <a:cubicBezTo>
                    <a:pt x="137" y="19"/>
                    <a:pt x="134" y="18"/>
                    <a:pt x="133" y="19"/>
                  </a:cubicBezTo>
                  <a:cubicBezTo>
                    <a:pt x="133" y="18"/>
                    <a:pt x="133" y="17"/>
                    <a:pt x="134" y="17"/>
                  </a:cubicBezTo>
                  <a:cubicBezTo>
                    <a:pt x="132" y="17"/>
                    <a:pt x="132" y="17"/>
                    <a:pt x="132" y="17"/>
                  </a:cubicBezTo>
                  <a:cubicBezTo>
                    <a:pt x="131" y="16"/>
                    <a:pt x="136" y="14"/>
                    <a:pt x="134" y="12"/>
                  </a:cubicBezTo>
                  <a:cubicBezTo>
                    <a:pt x="133" y="12"/>
                    <a:pt x="133" y="12"/>
                    <a:pt x="133" y="12"/>
                  </a:cubicBezTo>
                  <a:cubicBezTo>
                    <a:pt x="132" y="11"/>
                    <a:pt x="136" y="10"/>
                    <a:pt x="133" y="10"/>
                  </a:cubicBezTo>
                  <a:cubicBezTo>
                    <a:pt x="132" y="11"/>
                    <a:pt x="131" y="13"/>
                    <a:pt x="132" y="14"/>
                  </a:cubicBezTo>
                  <a:cubicBezTo>
                    <a:pt x="129" y="14"/>
                    <a:pt x="131" y="17"/>
                    <a:pt x="128" y="17"/>
                  </a:cubicBezTo>
                  <a:cubicBezTo>
                    <a:pt x="127" y="16"/>
                    <a:pt x="130" y="17"/>
                    <a:pt x="129" y="16"/>
                  </a:cubicBezTo>
                  <a:cubicBezTo>
                    <a:pt x="128" y="14"/>
                    <a:pt x="127" y="16"/>
                    <a:pt x="125" y="16"/>
                  </a:cubicBezTo>
                  <a:cubicBezTo>
                    <a:pt x="127" y="16"/>
                    <a:pt x="126" y="18"/>
                    <a:pt x="125" y="18"/>
                  </a:cubicBezTo>
                  <a:cubicBezTo>
                    <a:pt x="123" y="17"/>
                    <a:pt x="126" y="17"/>
                    <a:pt x="124" y="17"/>
                  </a:cubicBezTo>
                  <a:cubicBezTo>
                    <a:pt x="123" y="17"/>
                    <a:pt x="121" y="18"/>
                    <a:pt x="123" y="19"/>
                  </a:cubicBezTo>
                  <a:cubicBezTo>
                    <a:pt x="122" y="21"/>
                    <a:pt x="121" y="18"/>
                    <a:pt x="119" y="20"/>
                  </a:cubicBezTo>
                  <a:cubicBezTo>
                    <a:pt x="119" y="18"/>
                    <a:pt x="122" y="16"/>
                    <a:pt x="119" y="16"/>
                  </a:cubicBezTo>
                  <a:cubicBezTo>
                    <a:pt x="120" y="17"/>
                    <a:pt x="116" y="17"/>
                    <a:pt x="118" y="20"/>
                  </a:cubicBezTo>
                  <a:cubicBezTo>
                    <a:pt x="117" y="19"/>
                    <a:pt x="117" y="18"/>
                    <a:pt x="117" y="17"/>
                  </a:cubicBezTo>
                  <a:cubicBezTo>
                    <a:pt x="116" y="16"/>
                    <a:pt x="114" y="20"/>
                    <a:pt x="114" y="17"/>
                  </a:cubicBezTo>
                  <a:cubicBezTo>
                    <a:pt x="113" y="18"/>
                    <a:pt x="113" y="18"/>
                    <a:pt x="113" y="18"/>
                  </a:cubicBezTo>
                  <a:cubicBezTo>
                    <a:pt x="113" y="18"/>
                    <a:pt x="112" y="18"/>
                    <a:pt x="111" y="17"/>
                  </a:cubicBezTo>
                  <a:cubicBezTo>
                    <a:pt x="110" y="17"/>
                    <a:pt x="108" y="19"/>
                    <a:pt x="108" y="16"/>
                  </a:cubicBezTo>
                  <a:cubicBezTo>
                    <a:pt x="107" y="17"/>
                    <a:pt x="105" y="17"/>
                    <a:pt x="106" y="18"/>
                  </a:cubicBezTo>
                  <a:cubicBezTo>
                    <a:pt x="107" y="19"/>
                    <a:pt x="108" y="17"/>
                    <a:pt x="109" y="19"/>
                  </a:cubicBezTo>
                  <a:cubicBezTo>
                    <a:pt x="107" y="17"/>
                    <a:pt x="106" y="19"/>
                    <a:pt x="105" y="20"/>
                  </a:cubicBezTo>
                  <a:cubicBezTo>
                    <a:pt x="105" y="19"/>
                    <a:pt x="105" y="19"/>
                    <a:pt x="105" y="19"/>
                  </a:cubicBezTo>
                  <a:cubicBezTo>
                    <a:pt x="105" y="19"/>
                    <a:pt x="103" y="19"/>
                    <a:pt x="103" y="20"/>
                  </a:cubicBezTo>
                  <a:cubicBezTo>
                    <a:pt x="103" y="19"/>
                    <a:pt x="103" y="19"/>
                    <a:pt x="103" y="19"/>
                  </a:cubicBezTo>
                  <a:cubicBezTo>
                    <a:pt x="102" y="20"/>
                    <a:pt x="102" y="20"/>
                    <a:pt x="102" y="20"/>
                  </a:cubicBezTo>
                  <a:cubicBezTo>
                    <a:pt x="100" y="20"/>
                    <a:pt x="101" y="18"/>
                    <a:pt x="99" y="18"/>
                  </a:cubicBezTo>
                  <a:cubicBezTo>
                    <a:pt x="101" y="17"/>
                    <a:pt x="101" y="17"/>
                    <a:pt x="101" y="17"/>
                  </a:cubicBezTo>
                  <a:cubicBezTo>
                    <a:pt x="101" y="17"/>
                    <a:pt x="100" y="16"/>
                    <a:pt x="99" y="16"/>
                  </a:cubicBezTo>
                  <a:cubicBezTo>
                    <a:pt x="98" y="18"/>
                    <a:pt x="97" y="19"/>
                    <a:pt x="97" y="20"/>
                  </a:cubicBezTo>
                  <a:cubicBezTo>
                    <a:pt x="96" y="20"/>
                    <a:pt x="97" y="19"/>
                    <a:pt x="95" y="20"/>
                  </a:cubicBezTo>
                  <a:cubicBezTo>
                    <a:pt x="97" y="18"/>
                    <a:pt x="97" y="18"/>
                    <a:pt x="97" y="18"/>
                  </a:cubicBezTo>
                  <a:cubicBezTo>
                    <a:pt x="97" y="18"/>
                    <a:pt x="96" y="16"/>
                    <a:pt x="94" y="16"/>
                  </a:cubicBezTo>
                  <a:cubicBezTo>
                    <a:pt x="93" y="17"/>
                    <a:pt x="91" y="18"/>
                    <a:pt x="93" y="19"/>
                  </a:cubicBezTo>
                  <a:cubicBezTo>
                    <a:pt x="92" y="19"/>
                    <a:pt x="91" y="18"/>
                    <a:pt x="92" y="18"/>
                  </a:cubicBezTo>
                  <a:cubicBezTo>
                    <a:pt x="90" y="18"/>
                    <a:pt x="92" y="19"/>
                    <a:pt x="90" y="19"/>
                  </a:cubicBezTo>
                  <a:cubicBezTo>
                    <a:pt x="90" y="19"/>
                    <a:pt x="87" y="18"/>
                    <a:pt x="86" y="16"/>
                  </a:cubicBezTo>
                  <a:cubicBezTo>
                    <a:pt x="88" y="15"/>
                    <a:pt x="88" y="15"/>
                    <a:pt x="88" y="15"/>
                  </a:cubicBezTo>
                  <a:cubicBezTo>
                    <a:pt x="87" y="15"/>
                    <a:pt x="87" y="15"/>
                    <a:pt x="87" y="15"/>
                  </a:cubicBezTo>
                  <a:cubicBezTo>
                    <a:pt x="88" y="13"/>
                    <a:pt x="86" y="13"/>
                    <a:pt x="87" y="12"/>
                  </a:cubicBezTo>
                  <a:cubicBezTo>
                    <a:pt x="86" y="12"/>
                    <a:pt x="85" y="12"/>
                    <a:pt x="84" y="12"/>
                  </a:cubicBezTo>
                  <a:cubicBezTo>
                    <a:pt x="87" y="15"/>
                    <a:pt x="82" y="16"/>
                    <a:pt x="82" y="18"/>
                  </a:cubicBezTo>
                  <a:cubicBezTo>
                    <a:pt x="79" y="19"/>
                    <a:pt x="81" y="13"/>
                    <a:pt x="77" y="16"/>
                  </a:cubicBezTo>
                  <a:cubicBezTo>
                    <a:pt x="78" y="17"/>
                    <a:pt x="76" y="19"/>
                    <a:pt x="78" y="18"/>
                  </a:cubicBezTo>
                  <a:cubicBezTo>
                    <a:pt x="76" y="18"/>
                    <a:pt x="77" y="20"/>
                    <a:pt x="74" y="19"/>
                  </a:cubicBezTo>
                  <a:cubicBezTo>
                    <a:pt x="76" y="18"/>
                    <a:pt x="73" y="17"/>
                    <a:pt x="75" y="15"/>
                  </a:cubicBezTo>
                  <a:cubicBezTo>
                    <a:pt x="75" y="16"/>
                    <a:pt x="76" y="16"/>
                    <a:pt x="77" y="16"/>
                  </a:cubicBezTo>
                  <a:cubicBezTo>
                    <a:pt x="76" y="15"/>
                    <a:pt x="77" y="13"/>
                    <a:pt x="75" y="13"/>
                  </a:cubicBezTo>
                  <a:cubicBezTo>
                    <a:pt x="74" y="14"/>
                    <a:pt x="72" y="14"/>
                    <a:pt x="72" y="15"/>
                  </a:cubicBezTo>
                  <a:cubicBezTo>
                    <a:pt x="72" y="16"/>
                    <a:pt x="74" y="15"/>
                    <a:pt x="73" y="16"/>
                  </a:cubicBezTo>
                  <a:cubicBezTo>
                    <a:pt x="71" y="17"/>
                    <a:pt x="71" y="15"/>
                    <a:pt x="70" y="17"/>
                  </a:cubicBezTo>
                  <a:cubicBezTo>
                    <a:pt x="71" y="17"/>
                    <a:pt x="71" y="18"/>
                    <a:pt x="71" y="19"/>
                  </a:cubicBezTo>
                  <a:cubicBezTo>
                    <a:pt x="70" y="20"/>
                    <a:pt x="70" y="20"/>
                    <a:pt x="70" y="20"/>
                  </a:cubicBezTo>
                  <a:cubicBezTo>
                    <a:pt x="70" y="19"/>
                    <a:pt x="70" y="19"/>
                    <a:pt x="70" y="19"/>
                  </a:cubicBezTo>
                  <a:cubicBezTo>
                    <a:pt x="67" y="18"/>
                    <a:pt x="69" y="20"/>
                    <a:pt x="66" y="20"/>
                  </a:cubicBezTo>
                  <a:cubicBezTo>
                    <a:pt x="65" y="18"/>
                    <a:pt x="65" y="18"/>
                    <a:pt x="65" y="18"/>
                  </a:cubicBezTo>
                  <a:cubicBezTo>
                    <a:pt x="66" y="17"/>
                    <a:pt x="69" y="19"/>
                    <a:pt x="69" y="16"/>
                  </a:cubicBezTo>
                  <a:cubicBezTo>
                    <a:pt x="67" y="16"/>
                    <a:pt x="66" y="18"/>
                    <a:pt x="64" y="17"/>
                  </a:cubicBezTo>
                  <a:cubicBezTo>
                    <a:pt x="66" y="16"/>
                    <a:pt x="66" y="16"/>
                    <a:pt x="66" y="16"/>
                  </a:cubicBezTo>
                  <a:cubicBezTo>
                    <a:pt x="65" y="16"/>
                    <a:pt x="65" y="13"/>
                    <a:pt x="62" y="15"/>
                  </a:cubicBezTo>
                  <a:cubicBezTo>
                    <a:pt x="61" y="16"/>
                    <a:pt x="62" y="16"/>
                    <a:pt x="61" y="17"/>
                  </a:cubicBezTo>
                  <a:cubicBezTo>
                    <a:pt x="59" y="17"/>
                    <a:pt x="58" y="18"/>
                    <a:pt x="56" y="18"/>
                  </a:cubicBezTo>
                  <a:cubicBezTo>
                    <a:pt x="56" y="16"/>
                    <a:pt x="52" y="18"/>
                    <a:pt x="55" y="16"/>
                  </a:cubicBezTo>
                  <a:cubicBezTo>
                    <a:pt x="55" y="17"/>
                    <a:pt x="60" y="17"/>
                    <a:pt x="61" y="15"/>
                  </a:cubicBezTo>
                  <a:cubicBezTo>
                    <a:pt x="60" y="13"/>
                    <a:pt x="63" y="16"/>
                    <a:pt x="64" y="13"/>
                  </a:cubicBezTo>
                  <a:cubicBezTo>
                    <a:pt x="61" y="13"/>
                    <a:pt x="62" y="11"/>
                    <a:pt x="61" y="10"/>
                  </a:cubicBezTo>
                  <a:cubicBezTo>
                    <a:pt x="61" y="10"/>
                    <a:pt x="60" y="10"/>
                    <a:pt x="60" y="11"/>
                  </a:cubicBezTo>
                  <a:cubicBezTo>
                    <a:pt x="59" y="12"/>
                    <a:pt x="60" y="12"/>
                    <a:pt x="60" y="13"/>
                  </a:cubicBezTo>
                  <a:cubicBezTo>
                    <a:pt x="57" y="13"/>
                    <a:pt x="55" y="13"/>
                    <a:pt x="53" y="15"/>
                  </a:cubicBezTo>
                  <a:cubicBezTo>
                    <a:pt x="53" y="14"/>
                    <a:pt x="53" y="13"/>
                    <a:pt x="54" y="13"/>
                  </a:cubicBezTo>
                  <a:cubicBezTo>
                    <a:pt x="51" y="13"/>
                    <a:pt x="48" y="13"/>
                    <a:pt x="45" y="12"/>
                  </a:cubicBezTo>
                  <a:cubicBezTo>
                    <a:pt x="46" y="14"/>
                    <a:pt x="41" y="13"/>
                    <a:pt x="43" y="15"/>
                  </a:cubicBezTo>
                  <a:cubicBezTo>
                    <a:pt x="44" y="15"/>
                    <a:pt x="45" y="17"/>
                    <a:pt x="45" y="18"/>
                  </a:cubicBezTo>
                  <a:cubicBezTo>
                    <a:pt x="44" y="17"/>
                    <a:pt x="45" y="17"/>
                    <a:pt x="44" y="16"/>
                  </a:cubicBezTo>
                  <a:cubicBezTo>
                    <a:pt x="43" y="17"/>
                    <a:pt x="42" y="14"/>
                    <a:pt x="41" y="16"/>
                  </a:cubicBezTo>
                  <a:cubicBezTo>
                    <a:pt x="44" y="15"/>
                    <a:pt x="42" y="13"/>
                    <a:pt x="42" y="12"/>
                  </a:cubicBezTo>
                  <a:cubicBezTo>
                    <a:pt x="40" y="13"/>
                    <a:pt x="42" y="11"/>
                    <a:pt x="40" y="11"/>
                  </a:cubicBezTo>
                  <a:cubicBezTo>
                    <a:pt x="38" y="11"/>
                    <a:pt x="36" y="12"/>
                    <a:pt x="33" y="12"/>
                  </a:cubicBezTo>
                  <a:cubicBezTo>
                    <a:pt x="31" y="11"/>
                    <a:pt x="26" y="12"/>
                    <a:pt x="24" y="12"/>
                  </a:cubicBezTo>
                  <a:cubicBezTo>
                    <a:pt x="22" y="11"/>
                    <a:pt x="23" y="10"/>
                    <a:pt x="22" y="9"/>
                  </a:cubicBezTo>
                  <a:cubicBezTo>
                    <a:pt x="20" y="9"/>
                    <a:pt x="23" y="11"/>
                    <a:pt x="20" y="10"/>
                  </a:cubicBezTo>
                  <a:cubicBezTo>
                    <a:pt x="21" y="10"/>
                    <a:pt x="21" y="10"/>
                    <a:pt x="21" y="10"/>
                  </a:cubicBezTo>
                  <a:cubicBezTo>
                    <a:pt x="20" y="10"/>
                    <a:pt x="16" y="9"/>
                    <a:pt x="15" y="11"/>
                  </a:cubicBezTo>
                  <a:cubicBezTo>
                    <a:pt x="16" y="9"/>
                    <a:pt x="16" y="9"/>
                    <a:pt x="16" y="9"/>
                  </a:cubicBezTo>
                  <a:cubicBezTo>
                    <a:pt x="16" y="9"/>
                    <a:pt x="15" y="9"/>
                    <a:pt x="15" y="10"/>
                  </a:cubicBezTo>
                  <a:cubicBezTo>
                    <a:pt x="15" y="9"/>
                    <a:pt x="14" y="8"/>
                    <a:pt x="15" y="8"/>
                  </a:cubicBezTo>
                  <a:cubicBezTo>
                    <a:pt x="14" y="7"/>
                    <a:pt x="12" y="8"/>
                    <a:pt x="10" y="8"/>
                  </a:cubicBezTo>
                  <a:cubicBezTo>
                    <a:pt x="11" y="9"/>
                    <a:pt x="11" y="9"/>
                    <a:pt x="11" y="9"/>
                  </a:cubicBezTo>
                  <a:cubicBezTo>
                    <a:pt x="8" y="10"/>
                    <a:pt x="6" y="9"/>
                    <a:pt x="4" y="9"/>
                  </a:cubicBezTo>
                  <a:cubicBezTo>
                    <a:pt x="4" y="8"/>
                    <a:pt x="4" y="8"/>
                    <a:pt x="4" y="8"/>
                  </a:cubicBezTo>
                  <a:cubicBezTo>
                    <a:pt x="2" y="9"/>
                    <a:pt x="2" y="9"/>
                    <a:pt x="2" y="9"/>
                  </a:cubicBezTo>
                  <a:cubicBezTo>
                    <a:pt x="2" y="8"/>
                    <a:pt x="1" y="7"/>
                    <a:pt x="0" y="8"/>
                  </a:cubicBezTo>
                  <a:cubicBezTo>
                    <a:pt x="4" y="5"/>
                    <a:pt x="4" y="5"/>
                    <a:pt x="4" y="5"/>
                  </a:cubicBezTo>
                  <a:cubicBezTo>
                    <a:pt x="6" y="6"/>
                    <a:pt x="3" y="6"/>
                    <a:pt x="4" y="8"/>
                  </a:cubicBezTo>
                  <a:cubicBezTo>
                    <a:pt x="4" y="9"/>
                    <a:pt x="7" y="8"/>
                    <a:pt x="8" y="7"/>
                  </a:cubicBezTo>
                  <a:cubicBezTo>
                    <a:pt x="7" y="7"/>
                    <a:pt x="6" y="7"/>
                    <a:pt x="6" y="8"/>
                  </a:cubicBezTo>
                  <a:cubicBezTo>
                    <a:pt x="5" y="6"/>
                    <a:pt x="7" y="6"/>
                    <a:pt x="8" y="5"/>
                  </a:cubicBezTo>
                  <a:cubicBezTo>
                    <a:pt x="7" y="5"/>
                    <a:pt x="6" y="5"/>
                    <a:pt x="6" y="5"/>
                  </a:cubicBezTo>
                  <a:cubicBezTo>
                    <a:pt x="7" y="4"/>
                    <a:pt x="8" y="4"/>
                    <a:pt x="10" y="4"/>
                  </a:cubicBezTo>
                  <a:cubicBezTo>
                    <a:pt x="9" y="5"/>
                    <a:pt x="11" y="5"/>
                    <a:pt x="10" y="6"/>
                  </a:cubicBezTo>
                  <a:cubicBezTo>
                    <a:pt x="10" y="4"/>
                    <a:pt x="12" y="4"/>
                    <a:pt x="14" y="4"/>
                  </a:cubicBezTo>
                  <a:cubicBezTo>
                    <a:pt x="16" y="6"/>
                    <a:pt x="18" y="4"/>
                    <a:pt x="20" y="4"/>
                  </a:cubicBezTo>
                  <a:cubicBezTo>
                    <a:pt x="19" y="5"/>
                    <a:pt x="18" y="7"/>
                    <a:pt x="17" y="7"/>
                  </a:cubicBezTo>
                  <a:cubicBezTo>
                    <a:pt x="18" y="8"/>
                    <a:pt x="18" y="7"/>
                    <a:pt x="20" y="8"/>
                  </a:cubicBezTo>
                  <a:cubicBezTo>
                    <a:pt x="21" y="7"/>
                    <a:pt x="21" y="5"/>
                    <a:pt x="23" y="5"/>
                  </a:cubicBezTo>
                  <a:cubicBezTo>
                    <a:pt x="23" y="6"/>
                    <a:pt x="23" y="6"/>
                    <a:pt x="23" y="6"/>
                  </a:cubicBezTo>
                  <a:cubicBezTo>
                    <a:pt x="25" y="5"/>
                    <a:pt x="25" y="4"/>
                    <a:pt x="27" y="4"/>
                  </a:cubicBezTo>
                  <a:cubicBezTo>
                    <a:pt x="31" y="5"/>
                    <a:pt x="35" y="5"/>
                    <a:pt x="38" y="5"/>
                  </a:cubicBezTo>
                  <a:cubicBezTo>
                    <a:pt x="38" y="6"/>
                    <a:pt x="38" y="6"/>
                    <a:pt x="38" y="6"/>
                  </a:cubicBezTo>
                  <a:cubicBezTo>
                    <a:pt x="40" y="4"/>
                    <a:pt x="44" y="5"/>
                    <a:pt x="46" y="4"/>
                  </a:cubicBezTo>
                  <a:cubicBezTo>
                    <a:pt x="50" y="5"/>
                    <a:pt x="55" y="3"/>
                    <a:pt x="57" y="5"/>
                  </a:cubicBezTo>
                  <a:cubicBezTo>
                    <a:pt x="63" y="4"/>
                    <a:pt x="69" y="4"/>
                    <a:pt x="76" y="4"/>
                  </a:cubicBezTo>
                  <a:cubicBezTo>
                    <a:pt x="75" y="6"/>
                    <a:pt x="75" y="6"/>
                    <a:pt x="75" y="6"/>
                  </a:cubicBezTo>
                  <a:cubicBezTo>
                    <a:pt x="76" y="5"/>
                    <a:pt x="76" y="7"/>
                    <a:pt x="77" y="7"/>
                  </a:cubicBezTo>
                  <a:cubicBezTo>
                    <a:pt x="76" y="5"/>
                    <a:pt x="79" y="5"/>
                    <a:pt x="80" y="4"/>
                  </a:cubicBezTo>
                  <a:cubicBezTo>
                    <a:pt x="83" y="5"/>
                    <a:pt x="87" y="4"/>
                    <a:pt x="89" y="3"/>
                  </a:cubicBezTo>
                  <a:cubicBezTo>
                    <a:pt x="90" y="4"/>
                    <a:pt x="90" y="4"/>
                    <a:pt x="90" y="4"/>
                  </a:cubicBezTo>
                  <a:cubicBezTo>
                    <a:pt x="92" y="2"/>
                    <a:pt x="96" y="4"/>
                    <a:pt x="99" y="4"/>
                  </a:cubicBezTo>
                  <a:cubicBezTo>
                    <a:pt x="100" y="5"/>
                    <a:pt x="100" y="6"/>
                    <a:pt x="101" y="6"/>
                  </a:cubicBezTo>
                  <a:cubicBezTo>
                    <a:pt x="103" y="4"/>
                    <a:pt x="104" y="4"/>
                    <a:pt x="107" y="3"/>
                  </a:cubicBezTo>
                  <a:cubicBezTo>
                    <a:pt x="109" y="3"/>
                    <a:pt x="112" y="4"/>
                    <a:pt x="114" y="4"/>
                  </a:cubicBezTo>
                  <a:cubicBezTo>
                    <a:pt x="122" y="2"/>
                    <a:pt x="130" y="4"/>
                    <a:pt x="137" y="2"/>
                  </a:cubicBezTo>
                  <a:cubicBezTo>
                    <a:pt x="138" y="3"/>
                    <a:pt x="138" y="3"/>
                    <a:pt x="138" y="3"/>
                  </a:cubicBezTo>
                  <a:cubicBezTo>
                    <a:pt x="146" y="1"/>
                    <a:pt x="155" y="3"/>
                    <a:pt x="162" y="2"/>
                  </a:cubicBezTo>
                  <a:cubicBezTo>
                    <a:pt x="161" y="4"/>
                    <a:pt x="161" y="4"/>
                    <a:pt x="161" y="4"/>
                  </a:cubicBezTo>
                  <a:cubicBezTo>
                    <a:pt x="163" y="5"/>
                    <a:pt x="166" y="4"/>
                    <a:pt x="165" y="2"/>
                  </a:cubicBezTo>
                  <a:cubicBezTo>
                    <a:pt x="167" y="3"/>
                    <a:pt x="170" y="1"/>
                    <a:pt x="172" y="3"/>
                  </a:cubicBezTo>
                  <a:cubicBezTo>
                    <a:pt x="174" y="4"/>
                    <a:pt x="174" y="2"/>
                    <a:pt x="176" y="2"/>
                  </a:cubicBezTo>
                  <a:cubicBezTo>
                    <a:pt x="180" y="3"/>
                    <a:pt x="182" y="3"/>
                    <a:pt x="186" y="2"/>
                  </a:cubicBezTo>
                  <a:cubicBezTo>
                    <a:pt x="185" y="2"/>
                    <a:pt x="185" y="2"/>
                    <a:pt x="185" y="2"/>
                  </a:cubicBezTo>
                  <a:cubicBezTo>
                    <a:pt x="184" y="3"/>
                    <a:pt x="184" y="3"/>
                    <a:pt x="185" y="4"/>
                  </a:cubicBezTo>
                  <a:cubicBezTo>
                    <a:pt x="187" y="3"/>
                    <a:pt x="190" y="4"/>
                    <a:pt x="189" y="2"/>
                  </a:cubicBezTo>
                  <a:cubicBezTo>
                    <a:pt x="193" y="3"/>
                    <a:pt x="199" y="1"/>
                    <a:pt x="203" y="3"/>
                  </a:cubicBezTo>
                  <a:cubicBezTo>
                    <a:pt x="203" y="2"/>
                    <a:pt x="204" y="2"/>
                    <a:pt x="204" y="1"/>
                  </a:cubicBezTo>
                  <a:cubicBezTo>
                    <a:pt x="208" y="1"/>
                    <a:pt x="212" y="3"/>
                    <a:pt x="215" y="2"/>
                  </a:cubicBezTo>
                  <a:cubicBezTo>
                    <a:pt x="215" y="2"/>
                    <a:pt x="214" y="3"/>
                    <a:pt x="215" y="3"/>
                  </a:cubicBezTo>
                  <a:cubicBezTo>
                    <a:pt x="216" y="3"/>
                    <a:pt x="215" y="2"/>
                    <a:pt x="216" y="2"/>
                  </a:cubicBezTo>
                  <a:cubicBezTo>
                    <a:pt x="222" y="0"/>
                    <a:pt x="229" y="3"/>
                    <a:pt x="234" y="3"/>
                  </a:cubicBezTo>
                  <a:cubicBezTo>
                    <a:pt x="244" y="2"/>
                    <a:pt x="254" y="3"/>
                    <a:pt x="263" y="3"/>
                  </a:cubicBezTo>
                  <a:cubicBezTo>
                    <a:pt x="263" y="3"/>
                    <a:pt x="263" y="3"/>
                    <a:pt x="263" y="3"/>
                  </a:cubicBezTo>
                  <a:cubicBezTo>
                    <a:pt x="266" y="1"/>
                    <a:pt x="270" y="5"/>
                    <a:pt x="273" y="2"/>
                  </a:cubicBezTo>
                  <a:cubicBezTo>
                    <a:pt x="274" y="3"/>
                    <a:pt x="276" y="2"/>
                    <a:pt x="275" y="3"/>
                  </a:cubicBezTo>
                  <a:cubicBezTo>
                    <a:pt x="278" y="2"/>
                    <a:pt x="282" y="5"/>
                    <a:pt x="286" y="3"/>
                  </a:cubicBezTo>
                  <a:cubicBezTo>
                    <a:pt x="285" y="3"/>
                    <a:pt x="285" y="3"/>
                    <a:pt x="285" y="3"/>
                  </a:cubicBezTo>
                  <a:cubicBezTo>
                    <a:pt x="288" y="5"/>
                    <a:pt x="292" y="3"/>
                    <a:pt x="295" y="4"/>
                  </a:cubicBezTo>
                  <a:cubicBezTo>
                    <a:pt x="295" y="4"/>
                    <a:pt x="294" y="5"/>
                    <a:pt x="294" y="5"/>
                  </a:cubicBezTo>
                  <a:cubicBezTo>
                    <a:pt x="296" y="6"/>
                    <a:pt x="298" y="3"/>
                    <a:pt x="298" y="5"/>
                  </a:cubicBezTo>
                  <a:cubicBezTo>
                    <a:pt x="299" y="5"/>
                    <a:pt x="299" y="4"/>
                    <a:pt x="299" y="4"/>
                  </a:cubicBezTo>
                  <a:cubicBezTo>
                    <a:pt x="307" y="5"/>
                    <a:pt x="316" y="4"/>
                    <a:pt x="325" y="3"/>
                  </a:cubicBezTo>
                  <a:cubicBezTo>
                    <a:pt x="331" y="5"/>
                    <a:pt x="325" y="8"/>
                    <a:pt x="330" y="6"/>
                  </a:cubicBezTo>
                  <a:cubicBezTo>
                    <a:pt x="330" y="6"/>
                    <a:pt x="330" y="5"/>
                    <a:pt x="330" y="5"/>
                  </a:cubicBezTo>
                  <a:cubicBezTo>
                    <a:pt x="332" y="5"/>
                    <a:pt x="333" y="8"/>
                    <a:pt x="334" y="7"/>
                  </a:cubicBezTo>
                  <a:cubicBezTo>
                    <a:pt x="334" y="5"/>
                    <a:pt x="335" y="6"/>
                    <a:pt x="335" y="5"/>
                  </a:cubicBezTo>
                  <a:cubicBezTo>
                    <a:pt x="339" y="6"/>
                    <a:pt x="340" y="8"/>
                    <a:pt x="343" y="7"/>
                  </a:cubicBezTo>
                  <a:cubicBezTo>
                    <a:pt x="343" y="7"/>
                    <a:pt x="343" y="7"/>
                    <a:pt x="343" y="7"/>
                  </a:cubicBezTo>
                  <a:cubicBezTo>
                    <a:pt x="346" y="5"/>
                    <a:pt x="350" y="6"/>
                    <a:pt x="353" y="4"/>
                  </a:cubicBezTo>
                  <a:cubicBezTo>
                    <a:pt x="373" y="4"/>
                    <a:pt x="392" y="3"/>
                    <a:pt x="411" y="3"/>
                  </a:cubicBezTo>
                  <a:cubicBezTo>
                    <a:pt x="429" y="3"/>
                    <a:pt x="448" y="3"/>
                    <a:pt x="467" y="4"/>
                  </a:cubicBezTo>
                  <a:cubicBezTo>
                    <a:pt x="471" y="7"/>
                    <a:pt x="472" y="6"/>
                    <a:pt x="476" y="6"/>
                  </a:cubicBezTo>
                  <a:cubicBezTo>
                    <a:pt x="476" y="6"/>
                    <a:pt x="476" y="6"/>
                    <a:pt x="476" y="6"/>
                  </a:cubicBezTo>
                  <a:cubicBezTo>
                    <a:pt x="477" y="5"/>
                    <a:pt x="480" y="6"/>
                    <a:pt x="480" y="5"/>
                  </a:cubicBezTo>
                  <a:cubicBezTo>
                    <a:pt x="487" y="5"/>
                    <a:pt x="494" y="5"/>
                    <a:pt x="501" y="5"/>
                  </a:cubicBezTo>
                  <a:cubicBezTo>
                    <a:pt x="500" y="5"/>
                    <a:pt x="499" y="7"/>
                    <a:pt x="501" y="7"/>
                  </a:cubicBezTo>
                  <a:cubicBezTo>
                    <a:pt x="502" y="5"/>
                    <a:pt x="502" y="5"/>
                    <a:pt x="502" y="5"/>
                  </a:cubicBezTo>
                  <a:cubicBezTo>
                    <a:pt x="502" y="6"/>
                    <a:pt x="502" y="6"/>
                    <a:pt x="502" y="6"/>
                  </a:cubicBezTo>
                  <a:cubicBezTo>
                    <a:pt x="503" y="6"/>
                    <a:pt x="504" y="5"/>
                    <a:pt x="503" y="4"/>
                  </a:cubicBezTo>
                  <a:cubicBezTo>
                    <a:pt x="522" y="3"/>
                    <a:pt x="539" y="7"/>
                    <a:pt x="557" y="7"/>
                  </a:cubicBezTo>
                  <a:cubicBezTo>
                    <a:pt x="562" y="8"/>
                    <a:pt x="568" y="8"/>
                    <a:pt x="572" y="7"/>
                  </a:cubicBezTo>
                  <a:cubicBezTo>
                    <a:pt x="586" y="10"/>
                    <a:pt x="598" y="13"/>
                    <a:pt x="613" y="12"/>
                  </a:cubicBezTo>
                  <a:cubicBezTo>
                    <a:pt x="613" y="12"/>
                    <a:pt x="610" y="17"/>
                    <a:pt x="604" y="17"/>
                  </a:cubicBezTo>
                  <a:close/>
                </a:path>
              </a:pathLst>
            </a:custGeom>
            <a:solidFill>
              <a:schemeClr val="tx1"/>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sp>
          <p:nvSpPr>
            <p:cNvPr id="78" name="Freeform 145"/>
            <p:cNvSpPr>
              <a:spLocks/>
            </p:cNvSpPr>
            <p:nvPr/>
          </p:nvSpPr>
          <p:spPr bwMode="auto">
            <a:xfrm>
              <a:off x="467544" y="1916651"/>
              <a:ext cx="8280000" cy="36000"/>
            </a:xfrm>
            <a:custGeom>
              <a:avLst/>
              <a:gdLst/>
              <a:ahLst/>
              <a:cxnLst>
                <a:cxn ang="0">
                  <a:pos x="543" y="15"/>
                </a:cxn>
                <a:cxn ang="0">
                  <a:pos x="525" y="15"/>
                </a:cxn>
                <a:cxn ang="0">
                  <a:pos x="488" y="18"/>
                </a:cxn>
                <a:cxn ang="0">
                  <a:pos x="475" y="17"/>
                </a:cxn>
                <a:cxn ang="0">
                  <a:pos x="436" y="15"/>
                </a:cxn>
                <a:cxn ang="0">
                  <a:pos x="423" y="15"/>
                </a:cxn>
                <a:cxn ang="0">
                  <a:pos x="401" y="16"/>
                </a:cxn>
                <a:cxn ang="0">
                  <a:pos x="382" y="15"/>
                </a:cxn>
                <a:cxn ang="0">
                  <a:pos x="372" y="14"/>
                </a:cxn>
                <a:cxn ang="0">
                  <a:pos x="363" y="16"/>
                </a:cxn>
                <a:cxn ang="0">
                  <a:pos x="341" y="18"/>
                </a:cxn>
                <a:cxn ang="0">
                  <a:pos x="329" y="17"/>
                </a:cxn>
                <a:cxn ang="0">
                  <a:pos x="316" y="19"/>
                </a:cxn>
                <a:cxn ang="0">
                  <a:pos x="300" y="17"/>
                </a:cxn>
                <a:cxn ang="0">
                  <a:pos x="282" y="17"/>
                </a:cxn>
                <a:cxn ang="0">
                  <a:pos x="259" y="16"/>
                </a:cxn>
                <a:cxn ang="0">
                  <a:pos x="250" y="17"/>
                </a:cxn>
                <a:cxn ang="0">
                  <a:pos x="241" y="15"/>
                </a:cxn>
                <a:cxn ang="0">
                  <a:pos x="233" y="17"/>
                </a:cxn>
                <a:cxn ang="0">
                  <a:pos x="230" y="17"/>
                </a:cxn>
                <a:cxn ang="0">
                  <a:pos x="219" y="17"/>
                </a:cxn>
                <a:cxn ang="0">
                  <a:pos x="188" y="17"/>
                </a:cxn>
                <a:cxn ang="0">
                  <a:pos x="176" y="17"/>
                </a:cxn>
                <a:cxn ang="0">
                  <a:pos x="166" y="17"/>
                </a:cxn>
                <a:cxn ang="0">
                  <a:pos x="140" y="16"/>
                </a:cxn>
                <a:cxn ang="0">
                  <a:pos x="134" y="12"/>
                </a:cxn>
                <a:cxn ang="0">
                  <a:pos x="125" y="16"/>
                </a:cxn>
                <a:cxn ang="0">
                  <a:pos x="118" y="20"/>
                </a:cxn>
                <a:cxn ang="0">
                  <a:pos x="106" y="18"/>
                </a:cxn>
                <a:cxn ang="0">
                  <a:pos x="102" y="20"/>
                </a:cxn>
                <a:cxn ang="0">
                  <a:pos x="97" y="18"/>
                </a:cxn>
                <a:cxn ang="0">
                  <a:pos x="88" y="15"/>
                </a:cxn>
                <a:cxn ang="0">
                  <a:pos x="78" y="18"/>
                </a:cxn>
                <a:cxn ang="0">
                  <a:pos x="73" y="16"/>
                </a:cxn>
                <a:cxn ang="0">
                  <a:pos x="65" y="18"/>
                </a:cxn>
                <a:cxn ang="0">
                  <a:pos x="56" y="18"/>
                </a:cxn>
                <a:cxn ang="0">
                  <a:pos x="60" y="13"/>
                </a:cxn>
                <a:cxn ang="0">
                  <a:pos x="44" y="16"/>
                </a:cxn>
                <a:cxn ang="0">
                  <a:pos x="22" y="9"/>
                </a:cxn>
                <a:cxn ang="0">
                  <a:pos x="15" y="8"/>
                </a:cxn>
                <a:cxn ang="0">
                  <a:pos x="0" y="8"/>
                </a:cxn>
                <a:cxn ang="0">
                  <a:pos x="6" y="5"/>
                </a:cxn>
                <a:cxn ang="0">
                  <a:pos x="20" y="8"/>
                </a:cxn>
                <a:cxn ang="0">
                  <a:pos x="46" y="4"/>
                </a:cxn>
                <a:cxn ang="0">
                  <a:pos x="89" y="3"/>
                </a:cxn>
                <a:cxn ang="0">
                  <a:pos x="137" y="2"/>
                </a:cxn>
                <a:cxn ang="0">
                  <a:pos x="176" y="2"/>
                </a:cxn>
                <a:cxn ang="0">
                  <a:pos x="204" y="1"/>
                </a:cxn>
                <a:cxn ang="0">
                  <a:pos x="263" y="3"/>
                </a:cxn>
                <a:cxn ang="0">
                  <a:pos x="294" y="5"/>
                </a:cxn>
                <a:cxn ang="0">
                  <a:pos x="334" y="7"/>
                </a:cxn>
                <a:cxn ang="0">
                  <a:pos x="467" y="4"/>
                </a:cxn>
                <a:cxn ang="0">
                  <a:pos x="502" y="5"/>
                </a:cxn>
                <a:cxn ang="0">
                  <a:pos x="604" y="17"/>
                </a:cxn>
              </a:cxnLst>
              <a:rect l="0" t="0" r="r" b="b"/>
              <a:pathLst>
                <a:path w="613" h="21">
                  <a:moveTo>
                    <a:pt x="604" y="17"/>
                  </a:moveTo>
                  <a:cubicBezTo>
                    <a:pt x="597" y="21"/>
                    <a:pt x="587" y="16"/>
                    <a:pt x="579" y="18"/>
                  </a:cubicBezTo>
                  <a:cubicBezTo>
                    <a:pt x="578" y="19"/>
                    <a:pt x="580" y="16"/>
                    <a:pt x="577" y="17"/>
                  </a:cubicBezTo>
                  <a:cubicBezTo>
                    <a:pt x="570" y="20"/>
                    <a:pt x="557" y="17"/>
                    <a:pt x="548" y="15"/>
                  </a:cubicBezTo>
                  <a:cubicBezTo>
                    <a:pt x="549" y="14"/>
                    <a:pt x="549" y="14"/>
                    <a:pt x="549" y="14"/>
                  </a:cubicBezTo>
                  <a:cubicBezTo>
                    <a:pt x="547" y="13"/>
                    <a:pt x="545" y="15"/>
                    <a:pt x="543" y="15"/>
                  </a:cubicBezTo>
                  <a:cubicBezTo>
                    <a:pt x="543" y="15"/>
                    <a:pt x="543" y="14"/>
                    <a:pt x="543" y="14"/>
                  </a:cubicBezTo>
                  <a:cubicBezTo>
                    <a:pt x="542" y="15"/>
                    <a:pt x="539" y="14"/>
                    <a:pt x="539" y="15"/>
                  </a:cubicBezTo>
                  <a:cubicBezTo>
                    <a:pt x="538" y="15"/>
                    <a:pt x="538" y="14"/>
                    <a:pt x="537" y="13"/>
                  </a:cubicBezTo>
                  <a:cubicBezTo>
                    <a:pt x="536" y="15"/>
                    <a:pt x="536" y="15"/>
                    <a:pt x="536" y="15"/>
                  </a:cubicBezTo>
                  <a:cubicBezTo>
                    <a:pt x="533" y="18"/>
                    <a:pt x="529" y="14"/>
                    <a:pt x="524" y="16"/>
                  </a:cubicBezTo>
                  <a:cubicBezTo>
                    <a:pt x="525" y="16"/>
                    <a:pt x="525" y="15"/>
                    <a:pt x="525" y="15"/>
                  </a:cubicBezTo>
                  <a:cubicBezTo>
                    <a:pt x="518" y="17"/>
                    <a:pt x="510" y="16"/>
                    <a:pt x="502" y="17"/>
                  </a:cubicBezTo>
                  <a:cubicBezTo>
                    <a:pt x="503" y="16"/>
                    <a:pt x="503" y="15"/>
                    <a:pt x="502" y="15"/>
                  </a:cubicBezTo>
                  <a:cubicBezTo>
                    <a:pt x="502" y="16"/>
                    <a:pt x="500" y="17"/>
                    <a:pt x="498" y="17"/>
                  </a:cubicBezTo>
                  <a:cubicBezTo>
                    <a:pt x="497" y="15"/>
                    <a:pt x="494" y="18"/>
                    <a:pt x="492" y="17"/>
                  </a:cubicBezTo>
                  <a:cubicBezTo>
                    <a:pt x="492" y="17"/>
                    <a:pt x="492" y="17"/>
                    <a:pt x="492" y="17"/>
                  </a:cubicBezTo>
                  <a:cubicBezTo>
                    <a:pt x="490" y="19"/>
                    <a:pt x="490" y="16"/>
                    <a:pt x="488" y="18"/>
                  </a:cubicBezTo>
                  <a:cubicBezTo>
                    <a:pt x="487" y="17"/>
                    <a:pt x="487" y="17"/>
                    <a:pt x="487" y="17"/>
                  </a:cubicBezTo>
                  <a:cubicBezTo>
                    <a:pt x="486" y="19"/>
                    <a:pt x="485" y="16"/>
                    <a:pt x="483" y="17"/>
                  </a:cubicBezTo>
                  <a:cubicBezTo>
                    <a:pt x="483" y="17"/>
                    <a:pt x="483" y="17"/>
                    <a:pt x="483" y="17"/>
                  </a:cubicBezTo>
                  <a:cubicBezTo>
                    <a:pt x="482" y="18"/>
                    <a:pt x="481" y="16"/>
                    <a:pt x="480" y="17"/>
                  </a:cubicBezTo>
                  <a:cubicBezTo>
                    <a:pt x="480" y="17"/>
                    <a:pt x="480" y="17"/>
                    <a:pt x="480" y="17"/>
                  </a:cubicBezTo>
                  <a:cubicBezTo>
                    <a:pt x="477" y="17"/>
                    <a:pt x="475" y="16"/>
                    <a:pt x="475" y="17"/>
                  </a:cubicBezTo>
                  <a:cubicBezTo>
                    <a:pt x="474" y="16"/>
                    <a:pt x="478" y="17"/>
                    <a:pt x="477" y="15"/>
                  </a:cubicBezTo>
                  <a:cubicBezTo>
                    <a:pt x="467" y="16"/>
                    <a:pt x="457" y="16"/>
                    <a:pt x="447" y="16"/>
                  </a:cubicBezTo>
                  <a:cubicBezTo>
                    <a:pt x="446" y="15"/>
                    <a:pt x="446" y="15"/>
                    <a:pt x="445" y="14"/>
                  </a:cubicBezTo>
                  <a:cubicBezTo>
                    <a:pt x="444" y="15"/>
                    <a:pt x="442" y="14"/>
                    <a:pt x="441" y="15"/>
                  </a:cubicBezTo>
                  <a:cubicBezTo>
                    <a:pt x="441" y="15"/>
                    <a:pt x="440" y="14"/>
                    <a:pt x="440" y="14"/>
                  </a:cubicBezTo>
                  <a:cubicBezTo>
                    <a:pt x="438" y="14"/>
                    <a:pt x="438" y="16"/>
                    <a:pt x="436" y="15"/>
                  </a:cubicBezTo>
                  <a:cubicBezTo>
                    <a:pt x="437" y="15"/>
                    <a:pt x="437" y="14"/>
                    <a:pt x="437" y="14"/>
                  </a:cubicBezTo>
                  <a:cubicBezTo>
                    <a:pt x="435" y="15"/>
                    <a:pt x="433" y="15"/>
                    <a:pt x="431" y="15"/>
                  </a:cubicBezTo>
                  <a:cubicBezTo>
                    <a:pt x="431" y="15"/>
                    <a:pt x="432" y="15"/>
                    <a:pt x="431" y="14"/>
                  </a:cubicBezTo>
                  <a:cubicBezTo>
                    <a:pt x="429" y="16"/>
                    <a:pt x="428" y="14"/>
                    <a:pt x="426" y="15"/>
                  </a:cubicBezTo>
                  <a:cubicBezTo>
                    <a:pt x="426" y="14"/>
                    <a:pt x="426" y="14"/>
                    <a:pt x="426" y="14"/>
                  </a:cubicBezTo>
                  <a:cubicBezTo>
                    <a:pt x="423" y="12"/>
                    <a:pt x="426" y="16"/>
                    <a:pt x="423" y="15"/>
                  </a:cubicBezTo>
                  <a:cubicBezTo>
                    <a:pt x="424" y="15"/>
                    <a:pt x="423" y="14"/>
                    <a:pt x="423" y="14"/>
                  </a:cubicBezTo>
                  <a:cubicBezTo>
                    <a:pt x="421" y="16"/>
                    <a:pt x="417" y="15"/>
                    <a:pt x="415" y="16"/>
                  </a:cubicBezTo>
                  <a:cubicBezTo>
                    <a:pt x="415" y="15"/>
                    <a:pt x="415" y="15"/>
                    <a:pt x="415" y="15"/>
                  </a:cubicBezTo>
                  <a:cubicBezTo>
                    <a:pt x="412" y="15"/>
                    <a:pt x="409" y="15"/>
                    <a:pt x="406" y="15"/>
                  </a:cubicBezTo>
                  <a:cubicBezTo>
                    <a:pt x="405" y="15"/>
                    <a:pt x="407" y="13"/>
                    <a:pt x="404" y="13"/>
                  </a:cubicBezTo>
                  <a:cubicBezTo>
                    <a:pt x="404" y="15"/>
                    <a:pt x="399" y="14"/>
                    <a:pt x="401" y="16"/>
                  </a:cubicBezTo>
                  <a:cubicBezTo>
                    <a:pt x="399" y="16"/>
                    <a:pt x="395" y="15"/>
                    <a:pt x="393" y="16"/>
                  </a:cubicBezTo>
                  <a:cubicBezTo>
                    <a:pt x="394" y="15"/>
                    <a:pt x="392" y="13"/>
                    <a:pt x="394" y="13"/>
                  </a:cubicBezTo>
                  <a:cubicBezTo>
                    <a:pt x="393" y="12"/>
                    <a:pt x="393" y="12"/>
                    <a:pt x="393" y="12"/>
                  </a:cubicBezTo>
                  <a:cubicBezTo>
                    <a:pt x="393" y="11"/>
                    <a:pt x="394" y="12"/>
                    <a:pt x="394" y="11"/>
                  </a:cubicBezTo>
                  <a:cubicBezTo>
                    <a:pt x="393" y="11"/>
                    <a:pt x="390" y="12"/>
                    <a:pt x="389" y="12"/>
                  </a:cubicBezTo>
                  <a:cubicBezTo>
                    <a:pt x="387" y="13"/>
                    <a:pt x="385" y="15"/>
                    <a:pt x="382" y="15"/>
                  </a:cubicBezTo>
                  <a:cubicBezTo>
                    <a:pt x="384" y="15"/>
                    <a:pt x="382" y="13"/>
                    <a:pt x="383" y="13"/>
                  </a:cubicBezTo>
                  <a:cubicBezTo>
                    <a:pt x="378" y="17"/>
                    <a:pt x="378" y="17"/>
                    <a:pt x="378" y="17"/>
                  </a:cubicBezTo>
                  <a:cubicBezTo>
                    <a:pt x="377" y="17"/>
                    <a:pt x="378" y="15"/>
                    <a:pt x="377" y="16"/>
                  </a:cubicBezTo>
                  <a:cubicBezTo>
                    <a:pt x="377" y="16"/>
                    <a:pt x="376" y="16"/>
                    <a:pt x="376" y="17"/>
                  </a:cubicBezTo>
                  <a:cubicBezTo>
                    <a:pt x="375" y="17"/>
                    <a:pt x="372" y="17"/>
                    <a:pt x="371" y="15"/>
                  </a:cubicBezTo>
                  <a:cubicBezTo>
                    <a:pt x="371" y="15"/>
                    <a:pt x="373" y="15"/>
                    <a:pt x="372" y="14"/>
                  </a:cubicBezTo>
                  <a:cubicBezTo>
                    <a:pt x="370" y="14"/>
                    <a:pt x="370" y="15"/>
                    <a:pt x="368" y="15"/>
                  </a:cubicBezTo>
                  <a:cubicBezTo>
                    <a:pt x="368" y="15"/>
                    <a:pt x="368" y="15"/>
                    <a:pt x="368" y="15"/>
                  </a:cubicBezTo>
                  <a:cubicBezTo>
                    <a:pt x="367" y="14"/>
                    <a:pt x="364" y="15"/>
                    <a:pt x="366" y="16"/>
                  </a:cubicBezTo>
                  <a:cubicBezTo>
                    <a:pt x="366" y="17"/>
                    <a:pt x="365" y="15"/>
                    <a:pt x="367" y="16"/>
                  </a:cubicBezTo>
                  <a:cubicBezTo>
                    <a:pt x="366" y="17"/>
                    <a:pt x="364" y="17"/>
                    <a:pt x="362" y="17"/>
                  </a:cubicBezTo>
                  <a:cubicBezTo>
                    <a:pt x="362" y="17"/>
                    <a:pt x="362" y="16"/>
                    <a:pt x="363" y="16"/>
                  </a:cubicBezTo>
                  <a:cubicBezTo>
                    <a:pt x="360" y="17"/>
                    <a:pt x="357" y="18"/>
                    <a:pt x="355" y="18"/>
                  </a:cubicBezTo>
                  <a:cubicBezTo>
                    <a:pt x="355" y="19"/>
                    <a:pt x="356" y="17"/>
                    <a:pt x="356" y="17"/>
                  </a:cubicBezTo>
                  <a:cubicBezTo>
                    <a:pt x="353" y="16"/>
                    <a:pt x="349" y="19"/>
                    <a:pt x="346" y="17"/>
                  </a:cubicBezTo>
                  <a:cubicBezTo>
                    <a:pt x="346" y="17"/>
                    <a:pt x="346" y="18"/>
                    <a:pt x="346" y="18"/>
                  </a:cubicBezTo>
                  <a:cubicBezTo>
                    <a:pt x="344" y="18"/>
                    <a:pt x="345" y="17"/>
                    <a:pt x="343" y="17"/>
                  </a:cubicBezTo>
                  <a:cubicBezTo>
                    <a:pt x="343" y="16"/>
                    <a:pt x="342" y="17"/>
                    <a:pt x="341" y="18"/>
                  </a:cubicBezTo>
                  <a:cubicBezTo>
                    <a:pt x="340" y="18"/>
                    <a:pt x="341" y="17"/>
                    <a:pt x="342" y="17"/>
                  </a:cubicBezTo>
                  <a:cubicBezTo>
                    <a:pt x="340" y="18"/>
                    <a:pt x="334" y="19"/>
                    <a:pt x="330" y="18"/>
                  </a:cubicBezTo>
                  <a:cubicBezTo>
                    <a:pt x="330" y="18"/>
                    <a:pt x="328" y="20"/>
                    <a:pt x="327" y="19"/>
                  </a:cubicBezTo>
                  <a:cubicBezTo>
                    <a:pt x="327" y="18"/>
                    <a:pt x="327" y="18"/>
                    <a:pt x="327" y="18"/>
                  </a:cubicBezTo>
                  <a:cubicBezTo>
                    <a:pt x="327" y="17"/>
                    <a:pt x="324" y="18"/>
                    <a:pt x="324" y="17"/>
                  </a:cubicBezTo>
                  <a:cubicBezTo>
                    <a:pt x="322" y="19"/>
                    <a:pt x="331" y="16"/>
                    <a:pt x="329" y="17"/>
                  </a:cubicBezTo>
                  <a:cubicBezTo>
                    <a:pt x="328" y="16"/>
                    <a:pt x="325" y="19"/>
                    <a:pt x="326" y="17"/>
                  </a:cubicBezTo>
                  <a:cubicBezTo>
                    <a:pt x="324" y="17"/>
                    <a:pt x="323" y="19"/>
                    <a:pt x="321" y="18"/>
                  </a:cubicBezTo>
                  <a:cubicBezTo>
                    <a:pt x="321" y="18"/>
                    <a:pt x="322" y="16"/>
                    <a:pt x="321" y="16"/>
                  </a:cubicBezTo>
                  <a:cubicBezTo>
                    <a:pt x="319" y="16"/>
                    <a:pt x="320" y="17"/>
                    <a:pt x="318" y="17"/>
                  </a:cubicBezTo>
                  <a:cubicBezTo>
                    <a:pt x="317" y="17"/>
                    <a:pt x="317" y="17"/>
                    <a:pt x="317" y="17"/>
                  </a:cubicBezTo>
                  <a:cubicBezTo>
                    <a:pt x="317" y="19"/>
                    <a:pt x="315" y="17"/>
                    <a:pt x="316" y="19"/>
                  </a:cubicBezTo>
                  <a:cubicBezTo>
                    <a:pt x="316" y="18"/>
                    <a:pt x="312" y="19"/>
                    <a:pt x="313" y="17"/>
                  </a:cubicBezTo>
                  <a:cubicBezTo>
                    <a:pt x="313" y="16"/>
                    <a:pt x="313" y="16"/>
                    <a:pt x="313" y="16"/>
                  </a:cubicBezTo>
                  <a:cubicBezTo>
                    <a:pt x="312" y="16"/>
                    <a:pt x="311" y="17"/>
                    <a:pt x="310" y="18"/>
                  </a:cubicBezTo>
                  <a:cubicBezTo>
                    <a:pt x="310" y="18"/>
                    <a:pt x="310" y="17"/>
                    <a:pt x="310" y="17"/>
                  </a:cubicBezTo>
                  <a:cubicBezTo>
                    <a:pt x="310" y="20"/>
                    <a:pt x="308" y="17"/>
                    <a:pt x="306" y="19"/>
                  </a:cubicBezTo>
                  <a:cubicBezTo>
                    <a:pt x="304" y="18"/>
                    <a:pt x="301" y="19"/>
                    <a:pt x="300" y="17"/>
                  </a:cubicBezTo>
                  <a:cubicBezTo>
                    <a:pt x="298" y="18"/>
                    <a:pt x="297" y="19"/>
                    <a:pt x="295" y="18"/>
                  </a:cubicBezTo>
                  <a:cubicBezTo>
                    <a:pt x="295" y="18"/>
                    <a:pt x="296" y="18"/>
                    <a:pt x="296" y="17"/>
                  </a:cubicBezTo>
                  <a:cubicBezTo>
                    <a:pt x="295" y="17"/>
                    <a:pt x="294" y="17"/>
                    <a:pt x="293" y="18"/>
                  </a:cubicBezTo>
                  <a:cubicBezTo>
                    <a:pt x="293" y="17"/>
                    <a:pt x="291" y="16"/>
                    <a:pt x="289" y="15"/>
                  </a:cubicBezTo>
                  <a:cubicBezTo>
                    <a:pt x="288" y="16"/>
                    <a:pt x="288" y="17"/>
                    <a:pt x="288" y="18"/>
                  </a:cubicBezTo>
                  <a:cubicBezTo>
                    <a:pt x="287" y="16"/>
                    <a:pt x="283" y="20"/>
                    <a:pt x="282" y="17"/>
                  </a:cubicBezTo>
                  <a:cubicBezTo>
                    <a:pt x="282" y="17"/>
                    <a:pt x="284" y="16"/>
                    <a:pt x="283" y="16"/>
                  </a:cubicBezTo>
                  <a:cubicBezTo>
                    <a:pt x="281" y="13"/>
                    <a:pt x="280" y="17"/>
                    <a:pt x="277" y="16"/>
                  </a:cubicBezTo>
                  <a:cubicBezTo>
                    <a:pt x="278" y="18"/>
                    <a:pt x="278" y="18"/>
                    <a:pt x="278" y="18"/>
                  </a:cubicBezTo>
                  <a:cubicBezTo>
                    <a:pt x="277" y="17"/>
                    <a:pt x="274" y="19"/>
                    <a:pt x="274" y="17"/>
                  </a:cubicBezTo>
                  <a:cubicBezTo>
                    <a:pt x="273" y="18"/>
                    <a:pt x="271" y="17"/>
                    <a:pt x="272" y="18"/>
                  </a:cubicBezTo>
                  <a:cubicBezTo>
                    <a:pt x="268" y="17"/>
                    <a:pt x="262" y="19"/>
                    <a:pt x="259" y="16"/>
                  </a:cubicBezTo>
                  <a:cubicBezTo>
                    <a:pt x="259" y="16"/>
                    <a:pt x="257" y="16"/>
                    <a:pt x="258" y="17"/>
                  </a:cubicBezTo>
                  <a:cubicBezTo>
                    <a:pt x="259" y="18"/>
                    <a:pt x="259" y="16"/>
                    <a:pt x="259" y="17"/>
                  </a:cubicBezTo>
                  <a:cubicBezTo>
                    <a:pt x="259" y="17"/>
                    <a:pt x="259" y="17"/>
                    <a:pt x="259" y="18"/>
                  </a:cubicBezTo>
                  <a:cubicBezTo>
                    <a:pt x="257" y="17"/>
                    <a:pt x="256" y="17"/>
                    <a:pt x="258" y="15"/>
                  </a:cubicBezTo>
                  <a:cubicBezTo>
                    <a:pt x="255" y="14"/>
                    <a:pt x="255" y="19"/>
                    <a:pt x="251" y="18"/>
                  </a:cubicBezTo>
                  <a:cubicBezTo>
                    <a:pt x="251" y="17"/>
                    <a:pt x="251" y="17"/>
                    <a:pt x="250" y="17"/>
                  </a:cubicBezTo>
                  <a:cubicBezTo>
                    <a:pt x="248" y="18"/>
                    <a:pt x="248" y="18"/>
                    <a:pt x="248" y="18"/>
                  </a:cubicBezTo>
                  <a:cubicBezTo>
                    <a:pt x="246" y="18"/>
                    <a:pt x="247" y="16"/>
                    <a:pt x="247" y="15"/>
                  </a:cubicBezTo>
                  <a:cubicBezTo>
                    <a:pt x="246" y="15"/>
                    <a:pt x="244" y="15"/>
                    <a:pt x="243" y="16"/>
                  </a:cubicBezTo>
                  <a:cubicBezTo>
                    <a:pt x="242" y="14"/>
                    <a:pt x="242" y="14"/>
                    <a:pt x="242" y="14"/>
                  </a:cubicBezTo>
                  <a:cubicBezTo>
                    <a:pt x="243" y="16"/>
                    <a:pt x="241" y="15"/>
                    <a:pt x="240" y="16"/>
                  </a:cubicBezTo>
                  <a:cubicBezTo>
                    <a:pt x="241" y="15"/>
                    <a:pt x="241" y="15"/>
                    <a:pt x="241" y="15"/>
                  </a:cubicBezTo>
                  <a:cubicBezTo>
                    <a:pt x="241" y="15"/>
                    <a:pt x="239" y="15"/>
                    <a:pt x="239" y="15"/>
                  </a:cubicBezTo>
                  <a:cubicBezTo>
                    <a:pt x="239" y="16"/>
                    <a:pt x="240" y="16"/>
                    <a:pt x="241" y="17"/>
                  </a:cubicBezTo>
                  <a:cubicBezTo>
                    <a:pt x="240" y="17"/>
                    <a:pt x="239" y="17"/>
                    <a:pt x="239" y="18"/>
                  </a:cubicBezTo>
                  <a:cubicBezTo>
                    <a:pt x="239" y="16"/>
                    <a:pt x="237" y="17"/>
                    <a:pt x="236" y="17"/>
                  </a:cubicBezTo>
                  <a:cubicBezTo>
                    <a:pt x="235" y="16"/>
                    <a:pt x="234" y="18"/>
                    <a:pt x="234" y="18"/>
                  </a:cubicBezTo>
                  <a:cubicBezTo>
                    <a:pt x="234" y="17"/>
                    <a:pt x="232" y="18"/>
                    <a:pt x="233" y="17"/>
                  </a:cubicBezTo>
                  <a:cubicBezTo>
                    <a:pt x="233" y="16"/>
                    <a:pt x="234" y="17"/>
                    <a:pt x="235" y="17"/>
                  </a:cubicBezTo>
                  <a:cubicBezTo>
                    <a:pt x="234" y="16"/>
                    <a:pt x="234" y="15"/>
                    <a:pt x="232" y="16"/>
                  </a:cubicBezTo>
                  <a:cubicBezTo>
                    <a:pt x="231" y="16"/>
                    <a:pt x="233" y="18"/>
                    <a:pt x="231" y="18"/>
                  </a:cubicBezTo>
                  <a:cubicBezTo>
                    <a:pt x="231" y="17"/>
                    <a:pt x="231" y="17"/>
                    <a:pt x="232" y="16"/>
                  </a:cubicBezTo>
                  <a:cubicBezTo>
                    <a:pt x="230" y="16"/>
                    <a:pt x="230" y="16"/>
                    <a:pt x="230" y="16"/>
                  </a:cubicBezTo>
                  <a:cubicBezTo>
                    <a:pt x="230" y="17"/>
                    <a:pt x="230" y="17"/>
                    <a:pt x="230" y="17"/>
                  </a:cubicBezTo>
                  <a:cubicBezTo>
                    <a:pt x="229" y="16"/>
                    <a:pt x="229" y="16"/>
                    <a:pt x="229" y="16"/>
                  </a:cubicBezTo>
                  <a:cubicBezTo>
                    <a:pt x="229" y="17"/>
                    <a:pt x="226" y="17"/>
                    <a:pt x="226" y="18"/>
                  </a:cubicBezTo>
                  <a:cubicBezTo>
                    <a:pt x="225" y="18"/>
                    <a:pt x="224" y="17"/>
                    <a:pt x="223" y="17"/>
                  </a:cubicBezTo>
                  <a:cubicBezTo>
                    <a:pt x="223" y="17"/>
                    <a:pt x="223" y="17"/>
                    <a:pt x="223" y="17"/>
                  </a:cubicBezTo>
                  <a:cubicBezTo>
                    <a:pt x="222" y="16"/>
                    <a:pt x="220" y="17"/>
                    <a:pt x="219" y="17"/>
                  </a:cubicBezTo>
                  <a:cubicBezTo>
                    <a:pt x="219" y="17"/>
                    <a:pt x="219" y="17"/>
                    <a:pt x="219" y="17"/>
                  </a:cubicBezTo>
                  <a:cubicBezTo>
                    <a:pt x="218" y="17"/>
                    <a:pt x="217" y="17"/>
                    <a:pt x="216" y="18"/>
                  </a:cubicBezTo>
                  <a:cubicBezTo>
                    <a:pt x="214" y="17"/>
                    <a:pt x="215" y="13"/>
                    <a:pt x="214" y="15"/>
                  </a:cubicBezTo>
                  <a:cubicBezTo>
                    <a:pt x="212" y="15"/>
                    <a:pt x="211" y="17"/>
                    <a:pt x="212" y="18"/>
                  </a:cubicBezTo>
                  <a:cubicBezTo>
                    <a:pt x="209" y="17"/>
                    <a:pt x="205" y="19"/>
                    <a:pt x="202" y="17"/>
                  </a:cubicBezTo>
                  <a:cubicBezTo>
                    <a:pt x="202" y="17"/>
                    <a:pt x="202" y="18"/>
                    <a:pt x="201" y="18"/>
                  </a:cubicBezTo>
                  <a:cubicBezTo>
                    <a:pt x="197" y="17"/>
                    <a:pt x="192" y="19"/>
                    <a:pt x="188" y="17"/>
                  </a:cubicBezTo>
                  <a:cubicBezTo>
                    <a:pt x="190" y="16"/>
                    <a:pt x="188" y="16"/>
                    <a:pt x="188" y="15"/>
                  </a:cubicBezTo>
                  <a:cubicBezTo>
                    <a:pt x="187" y="16"/>
                    <a:pt x="187" y="14"/>
                    <a:pt x="187" y="16"/>
                  </a:cubicBezTo>
                  <a:cubicBezTo>
                    <a:pt x="187" y="17"/>
                    <a:pt x="187" y="17"/>
                    <a:pt x="188" y="18"/>
                  </a:cubicBezTo>
                  <a:cubicBezTo>
                    <a:pt x="185" y="18"/>
                    <a:pt x="181" y="18"/>
                    <a:pt x="180" y="17"/>
                  </a:cubicBezTo>
                  <a:cubicBezTo>
                    <a:pt x="181" y="18"/>
                    <a:pt x="180" y="18"/>
                    <a:pt x="179" y="18"/>
                  </a:cubicBezTo>
                  <a:cubicBezTo>
                    <a:pt x="180" y="17"/>
                    <a:pt x="178" y="16"/>
                    <a:pt x="176" y="17"/>
                  </a:cubicBezTo>
                  <a:cubicBezTo>
                    <a:pt x="176" y="18"/>
                    <a:pt x="176" y="18"/>
                    <a:pt x="176" y="18"/>
                  </a:cubicBezTo>
                  <a:cubicBezTo>
                    <a:pt x="175" y="17"/>
                    <a:pt x="175" y="17"/>
                    <a:pt x="175" y="17"/>
                  </a:cubicBezTo>
                  <a:cubicBezTo>
                    <a:pt x="174" y="17"/>
                    <a:pt x="174" y="19"/>
                    <a:pt x="173" y="18"/>
                  </a:cubicBezTo>
                  <a:cubicBezTo>
                    <a:pt x="172" y="17"/>
                    <a:pt x="172" y="17"/>
                    <a:pt x="172" y="17"/>
                  </a:cubicBezTo>
                  <a:cubicBezTo>
                    <a:pt x="171" y="18"/>
                    <a:pt x="169" y="19"/>
                    <a:pt x="167" y="18"/>
                  </a:cubicBezTo>
                  <a:cubicBezTo>
                    <a:pt x="166" y="17"/>
                    <a:pt x="166" y="17"/>
                    <a:pt x="166" y="17"/>
                  </a:cubicBezTo>
                  <a:cubicBezTo>
                    <a:pt x="165" y="17"/>
                    <a:pt x="164" y="18"/>
                    <a:pt x="165" y="18"/>
                  </a:cubicBezTo>
                  <a:cubicBezTo>
                    <a:pt x="162" y="17"/>
                    <a:pt x="160" y="17"/>
                    <a:pt x="160" y="16"/>
                  </a:cubicBezTo>
                  <a:cubicBezTo>
                    <a:pt x="155" y="19"/>
                    <a:pt x="147" y="19"/>
                    <a:pt x="142" y="19"/>
                  </a:cubicBezTo>
                  <a:cubicBezTo>
                    <a:pt x="142" y="18"/>
                    <a:pt x="142" y="18"/>
                    <a:pt x="142" y="18"/>
                  </a:cubicBezTo>
                  <a:cubicBezTo>
                    <a:pt x="140" y="17"/>
                    <a:pt x="141" y="19"/>
                    <a:pt x="140" y="19"/>
                  </a:cubicBezTo>
                  <a:cubicBezTo>
                    <a:pt x="141" y="18"/>
                    <a:pt x="139" y="17"/>
                    <a:pt x="140" y="16"/>
                  </a:cubicBezTo>
                  <a:cubicBezTo>
                    <a:pt x="138" y="15"/>
                    <a:pt x="137" y="17"/>
                    <a:pt x="136" y="18"/>
                  </a:cubicBezTo>
                  <a:cubicBezTo>
                    <a:pt x="136" y="19"/>
                    <a:pt x="137" y="17"/>
                    <a:pt x="137" y="18"/>
                  </a:cubicBezTo>
                  <a:cubicBezTo>
                    <a:pt x="137" y="19"/>
                    <a:pt x="134" y="18"/>
                    <a:pt x="133" y="19"/>
                  </a:cubicBezTo>
                  <a:cubicBezTo>
                    <a:pt x="133" y="18"/>
                    <a:pt x="133" y="17"/>
                    <a:pt x="134" y="17"/>
                  </a:cubicBezTo>
                  <a:cubicBezTo>
                    <a:pt x="132" y="17"/>
                    <a:pt x="132" y="17"/>
                    <a:pt x="132" y="17"/>
                  </a:cubicBezTo>
                  <a:cubicBezTo>
                    <a:pt x="131" y="16"/>
                    <a:pt x="136" y="14"/>
                    <a:pt x="134" y="12"/>
                  </a:cubicBezTo>
                  <a:cubicBezTo>
                    <a:pt x="133" y="12"/>
                    <a:pt x="133" y="12"/>
                    <a:pt x="133" y="12"/>
                  </a:cubicBezTo>
                  <a:cubicBezTo>
                    <a:pt x="132" y="11"/>
                    <a:pt x="136" y="10"/>
                    <a:pt x="133" y="10"/>
                  </a:cubicBezTo>
                  <a:cubicBezTo>
                    <a:pt x="132" y="11"/>
                    <a:pt x="131" y="13"/>
                    <a:pt x="132" y="14"/>
                  </a:cubicBezTo>
                  <a:cubicBezTo>
                    <a:pt x="129" y="14"/>
                    <a:pt x="131" y="17"/>
                    <a:pt x="128" y="17"/>
                  </a:cubicBezTo>
                  <a:cubicBezTo>
                    <a:pt x="127" y="16"/>
                    <a:pt x="130" y="17"/>
                    <a:pt x="129" y="16"/>
                  </a:cubicBezTo>
                  <a:cubicBezTo>
                    <a:pt x="128" y="14"/>
                    <a:pt x="127" y="16"/>
                    <a:pt x="125" y="16"/>
                  </a:cubicBezTo>
                  <a:cubicBezTo>
                    <a:pt x="127" y="16"/>
                    <a:pt x="126" y="18"/>
                    <a:pt x="125" y="18"/>
                  </a:cubicBezTo>
                  <a:cubicBezTo>
                    <a:pt x="123" y="17"/>
                    <a:pt x="126" y="17"/>
                    <a:pt x="124" y="17"/>
                  </a:cubicBezTo>
                  <a:cubicBezTo>
                    <a:pt x="123" y="17"/>
                    <a:pt x="121" y="18"/>
                    <a:pt x="123" y="19"/>
                  </a:cubicBezTo>
                  <a:cubicBezTo>
                    <a:pt x="122" y="21"/>
                    <a:pt x="121" y="18"/>
                    <a:pt x="119" y="20"/>
                  </a:cubicBezTo>
                  <a:cubicBezTo>
                    <a:pt x="119" y="18"/>
                    <a:pt x="122" y="16"/>
                    <a:pt x="119" y="16"/>
                  </a:cubicBezTo>
                  <a:cubicBezTo>
                    <a:pt x="120" y="17"/>
                    <a:pt x="116" y="17"/>
                    <a:pt x="118" y="20"/>
                  </a:cubicBezTo>
                  <a:cubicBezTo>
                    <a:pt x="117" y="19"/>
                    <a:pt x="117" y="18"/>
                    <a:pt x="117" y="17"/>
                  </a:cubicBezTo>
                  <a:cubicBezTo>
                    <a:pt x="116" y="16"/>
                    <a:pt x="114" y="20"/>
                    <a:pt x="114" y="17"/>
                  </a:cubicBezTo>
                  <a:cubicBezTo>
                    <a:pt x="113" y="18"/>
                    <a:pt x="113" y="18"/>
                    <a:pt x="113" y="18"/>
                  </a:cubicBezTo>
                  <a:cubicBezTo>
                    <a:pt x="113" y="18"/>
                    <a:pt x="112" y="18"/>
                    <a:pt x="111" y="17"/>
                  </a:cubicBezTo>
                  <a:cubicBezTo>
                    <a:pt x="110" y="17"/>
                    <a:pt x="108" y="19"/>
                    <a:pt x="108" y="16"/>
                  </a:cubicBezTo>
                  <a:cubicBezTo>
                    <a:pt x="107" y="17"/>
                    <a:pt x="105" y="17"/>
                    <a:pt x="106" y="18"/>
                  </a:cubicBezTo>
                  <a:cubicBezTo>
                    <a:pt x="107" y="19"/>
                    <a:pt x="108" y="17"/>
                    <a:pt x="109" y="19"/>
                  </a:cubicBezTo>
                  <a:cubicBezTo>
                    <a:pt x="107" y="17"/>
                    <a:pt x="106" y="19"/>
                    <a:pt x="105" y="20"/>
                  </a:cubicBezTo>
                  <a:cubicBezTo>
                    <a:pt x="105" y="19"/>
                    <a:pt x="105" y="19"/>
                    <a:pt x="105" y="19"/>
                  </a:cubicBezTo>
                  <a:cubicBezTo>
                    <a:pt x="105" y="19"/>
                    <a:pt x="103" y="19"/>
                    <a:pt x="103" y="20"/>
                  </a:cubicBezTo>
                  <a:cubicBezTo>
                    <a:pt x="103" y="19"/>
                    <a:pt x="103" y="19"/>
                    <a:pt x="103" y="19"/>
                  </a:cubicBezTo>
                  <a:cubicBezTo>
                    <a:pt x="102" y="20"/>
                    <a:pt x="102" y="20"/>
                    <a:pt x="102" y="20"/>
                  </a:cubicBezTo>
                  <a:cubicBezTo>
                    <a:pt x="100" y="20"/>
                    <a:pt x="101" y="18"/>
                    <a:pt x="99" y="18"/>
                  </a:cubicBezTo>
                  <a:cubicBezTo>
                    <a:pt x="101" y="17"/>
                    <a:pt x="101" y="17"/>
                    <a:pt x="101" y="17"/>
                  </a:cubicBezTo>
                  <a:cubicBezTo>
                    <a:pt x="101" y="17"/>
                    <a:pt x="100" y="16"/>
                    <a:pt x="99" y="16"/>
                  </a:cubicBezTo>
                  <a:cubicBezTo>
                    <a:pt x="98" y="18"/>
                    <a:pt x="97" y="19"/>
                    <a:pt x="97" y="20"/>
                  </a:cubicBezTo>
                  <a:cubicBezTo>
                    <a:pt x="96" y="20"/>
                    <a:pt x="97" y="19"/>
                    <a:pt x="95" y="20"/>
                  </a:cubicBezTo>
                  <a:cubicBezTo>
                    <a:pt x="97" y="18"/>
                    <a:pt x="97" y="18"/>
                    <a:pt x="97" y="18"/>
                  </a:cubicBezTo>
                  <a:cubicBezTo>
                    <a:pt x="97" y="18"/>
                    <a:pt x="96" y="16"/>
                    <a:pt x="94" y="16"/>
                  </a:cubicBezTo>
                  <a:cubicBezTo>
                    <a:pt x="93" y="17"/>
                    <a:pt x="91" y="18"/>
                    <a:pt x="93" y="19"/>
                  </a:cubicBezTo>
                  <a:cubicBezTo>
                    <a:pt x="92" y="19"/>
                    <a:pt x="91" y="18"/>
                    <a:pt x="92" y="18"/>
                  </a:cubicBezTo>
                  <a:cubicBezTo>
                    <a:pt x="90" y="18"/>
                    <a:pt x="92" y="19"/>
                    <a:pt x="90" y="19"/>
                  </a:cubicBezTo>
                  <a:cubicBezTo>
                    <a:pt x="90" y="19"/>
                    <a:pt x="87" y="18"/>
                    <a:pt x="86" y="16"/>
                  </a:cubicBezTo>
                  <a:cubicBezTo>
                    <a:pt x="88" y="15"/>
                    <a:pt x="88" y="15"/>
                    <a:pt x="88" y="15"/>
                  </a:cubicBezTo>
                  <a:cubicBezTo>
                    <a:pt x="87" y="15"/>
                    <a:pt x="87" y="15"/>
                    <a:pt x="87" y="15"/>
                  </a:cubicBezTo>
                  <a:cubicBezTo>
                    <a:pt x="88" y="13"/>
                    <a:pt x="86" y="13"/>
                    <a:pt x="87" y="12"/>
                  </a:cubicBezTo>
                  <a:cubicBezTo>
                    <a:pt x="86" y="12"/>
                    <a:pt x="85" y="12"/>
                    <a:pt x="84" y="12"/>
                  </a:cubicBezTo>
                  <a:cubicBezTo>
                    <a:pt x="87" y="15"/>
                    <a:pt x="82" y="16"/>
                    <a:pt x="82" y="18"/>
                  </a:cubicBezTo>
                  <a:cubicBezTo>
                    <a:pt x="79" y="19"/>
                    <a:pt x="81" y="13"/>
                    <a:pt x="77" y="16"/>
                  </a:cubicBezTo>
                  <a:cubicBezTo>
                    <a:pt x="78" y="17"/>
                    <a:pt x="76" y="19"/>
                    <a:pt x="78" y="18"/>
                  </a:cubicBezTo>
                  <a:cubicBezTo>
                    <a:pt x="76" y="18"/>
                    <a:pt x="77" y="20"/>
                    <a:pt x="74" y="19"/>
                  </a:cubicBezTo>
                  <a:cubicBezTo>
                    <a:pt x="76" y="18"/>
                    <a:pt x="73" y="17"/>
                    <a:pt x="75" y="15"/>
                  </a:cubicBezTo>
                  <a:cubicBezTo>
                    <a:pt x="75" y="16"/>
                    <a:pt x="76" y="16"/>
                    <a:pt x="77" y="16"/>
                  </a:cubicBezTo>
                  <a:cubicBezTo>
                    <a:pt x="76" y="15"/>
                    <a:pt x="77" y="13"/>
                    <a:pt x="75" y="13"/>
                  </a:cubicBezTo>
                  <a:cubicBezTo>
                    <a:pt x="74" y="14"/>
                    <a:pt x="72" y="14"/>
                    <a:pt x="72" y="15"/>
                  </a:cubicBezTo>
                  <a:cubicBezTo>
                    <a:pt x="72" y="16"/>
                    <a:pt x="74" y="15"/>
                    <a:pt x="73" y="16"/>
                  </a:cubicBezTo>
                  <a:cubicBezTo>
                    <a:pt x="71" y="17"/>
                    <a:pt x="71" y="15"/>
                    <a:pt x="70" y="17"/>
                  </a:cubicBezTo>
                  <a:cubicBezTo>
                    <a:pt x="71" y="17"/>
                    <a:pt x="71" y="18"/>
                    <a:pt x="71" y="19"/>
                  </a:cubicBezTo>
                  <a:cubicBezTo>
                    <a:pt x="70" y="20"/>
                    <a:pt x="70" y="20"/>
                    <a:pt x="70" y="20"/>
                  </a:cubicBezTo>
                  <a:cubicBezTo>
                    <a:pt x="70" y="19"/>
                    <a:pt x="70" y="19"/>
                    <a:pt x="70" y="19"/>
                  </a:cubicBezTo>
                  <a:cubicBezTo>
                    <a:pt x="67" y="18"/>
                    <a:pt x="69" y="20"/>
                    <a:pt x="66" y="20"/>
                  </a:cubicBezTo>
                  <a:cubicBezTo>
                    <a:pt x="65" y="18"/>
                    <a:pt x="65" y="18"/>
                    <a:pt x="65" y="18"/>
                  </a:cubicBezTo>
                  <a:cubicBezTo>
                    <a:pt x="66" y="17"/>
                    <a:pt x="69" y="19"/>
                    <a:pt x="69" y="16"/>
                  </a:cubicBezTo>
                  <a:cubicBezTo>
                    <a:pt x="67" y="16"/>
                    <a:pt x="66" y="18"/>
                    <a:pt x="64" y="17"/>
                  </a:cubicBezTo>
                  <a:cubicBezTo>
                    <a:pt x="66" y="16"/>
                    <a:pt x="66" y="16"/>
                    <a:pt x="66" y="16"/>
                  </a:cubicBezTo>
                  <a:cubicBezTo>
                    <a:pt x="65" y="16"/>
                    <a:pt x="65" y="13"/>
                    <a:pt x="62" y="15"/>
                  </a:cubicBezTo>
                  <a:cubicBezTo>
                    <a:pt x="61" y="16"/>
                    <a:pt x="62" y="16"/>
                    <a:pt x="61" y="17"/>
                  </a:cubicBezTo>
                  <a:cubicBezTo>
                    <a:pt x="59" y="17"/>
                    <a:pt x="58" y="18"/>
                    <a:pt x="56" y="18"/>
                  </a:cubicBezTo>
                  <a:cubicBezTo>
                    <a:pt x="56" y="16"/>
                    <a:pt x="52" y="18"/>
                    <a:pt x="55" y="16"/>
                  </a:cubicBezTo>
                  <a:cubicBezTo>
                    <a:pt x="55" y="17"/>
                    <a:pt x="60" y="17"/>
                    <a:pt x="61" y="15"/>
                  </a:cubicBezTo>
                  <a:cubicBezTo>
                    <a:pt x="60" y="13"/>
                    <a:pt x="63" y="16"/>
                    <a:pt x="64" y="13"/>
                  </a:cubicBezTo>
                  <a:cubicBezTo>
                    <a:pt x="61" y="13"/>
                    <a:pt x="62" y="11"/>
                    <a:pt x="61" y="10"/>
                  </a:cubicBezTo>
                  <a:cubicBezTo>
                    <a:pt x="61" y="10"/>
                    <a:pt x="60" y="10"/>
                    <a:pt x="60" y="11"/>
                  </a:cubicBezTo>
                  <a:cubicBezTo>
                    <a:pt x="59" y="12"/>
                    <a:pt x="60" y="12"/>
                    <a:pt x="60" y="13"/>
                  </a:cubicBezTo>
                  <a:cubicBezTo>
                    <a:pt x="57" y="13"/>
                    <a:pt x="55" y="13"/>
                    <a:pt x="53" y="15"/>
                  </a:cubicBezTo>
                  <a:cubicBezTo>
                    <a:pt x="53" y="14"/>
                    <a:pt x="53" y="13"/>
                    <a:pt x="54" y="13"/>
                  </a:cubicBezTo>
                  <a:cubicBezTo>
                    <a:pt x="51" y="13"/>
                    <a:pt x="48" y="13"/>
                    <a:pt x="45" y="12"/>
                  </a:cubicBezTo>
                  <a:cubicBezTo>
                    <a:pt x="46" y="14"/>
                    <a:pt x="41" y="13"/>
                    <a:pt x="43" y="15"/>
                  </a:cubicBezTo>
                  <a:cubicBezTo>
                    <a:pt x="44" y="15"/>
                    <a:pt x="45" y="17"/>
                    <a:pt x="45" y="18"/>
                  </a:cubicBezTo>
                  <a:cubicBezTo>
                    <a:pt x="44" y="17"/>
                    <a:pt x="45" y="17"/>
                    <a:pt x="44" y="16"/>
                  </a:cubicBezTo>
                  <a:cubicBezTo>
                    <a:pt x="43" y="17"/>
                    <a:pt x="42" y="14"/>
                    <a:pt x="41" y="16"/>
                  </a:cubicBezTo>
                  <a:cubicBezTo>
                    <a:pt x="44" y="15"/>
                    <a:pt x="42" y="13"/>
                    <a:pt x="42" y="12"/>
                  </a:cubicBezTo>
                  <a:cubicBezTo>
                    <a:pt x="40" y="13"/>
                    <a:pt x="42" y="11"/>
                    <a:pt x="40" y="11"/>
                  </a:cubicBezTo>
                  <a:cubicBezTo>
                    <a:pt x="38" y="11"/>
                    <a:pt x="36" y="12"/>
                    <a:pt x="33" y="12"/>
                  </a:cubicBezTo>
                  <a:cubicBezTo>
                    <a:pt x="31" y="11"/>
                    <a:pt x="26" y="12"/>
                    <a:pt x="24" y="12"/>
                  </a:cubicBezTo>
                  <a:cubicBezTo>
                    <a:pt x="22" y="11"/>
                    <a:pt x="23" y="10"/>
                    <a:pt x="22" y="9"/>
                  </a:cubicBezTo>
                  <a:cubicBezTo>
                    <a:pt x="20" y="9"/>
                    <a:pt x="23" y="11"/>
                    <a:pt x="20" y="10"/>
                  </a:cubicBezTo>
                  <a:cubicBezTo>
                    <a:pt x="21" y="10"/>
                    <a:pt x="21" y="10"/>
                    <a:pt x="21" y="10"/>
                  </a:cubicBezTo>
                  <a:cubicBezTo>
                    <a:pt x="20" y="10"/>
                    <a:pt x="16" y="9"/>
                    <a:pt x="15" y="11"/>
                  </a:cubicBezTo>
                  <a:cubicBezTo>
                    <a:pt x="16" y="9"/>
                    <a:pt x="16" y="9"/>
                    <a:pt x="16" y="9"/>
                  </a:cubicBezTo>
                  <a:cubicBezTo>
                    <a:pt x="16" y="9"/>
                    <a:pt x="15" y="9"/>
                    <a:pt x="15" y="10"/>
                  </a:cubicBezTo>
                  <a:cubicBezTo>
                    <a:pt x="15" y="9"/>
                    <a:pt x="14" y="8"/>
                    <a:pt x="15" y="8"/>
                  </a:cubicBezTo>
                  <a:cubicBezTo>
                    <a:pt x="14" y="7"/>
                    <a:pt x="12" y="8"/>
                    <a:pt x="10" y="8"/>
                  </a:cubicBezTo>
                  <a:cubicBezTo>
                    <a:pt x="11" y="9"/>
                    <a:pt x="11" y="9"/>
                    <a:pt x="11" y="9"/>
                  </a:cubicBezTo>
                  <a:cubicBezTo>
                    <a:pt x="8" y="10"/>
                    <a:pt x="6" y="9"/>
                    <a:pt x="4" y="9"/>
                  </a:cubicBezTo>
                  <a:cubicBezTo>
                    <a:pt x="4" y="8"/>
                    <a:pt x="4" y="8"/>
                    <a:pt x="4" y="8"/>
                  </a:cubicBezTo>
                  <a:cubicBezTo>
                    <a:pt x="2" y="9"/>
                    <a:pt x="2" y="9"/>
                    <a:pt x="2" y="9"/>
                  </a:cubicBezTo>
                  <a:cubicBezTo>
                    <a:pt x="2" y="8"/>
                    <a:pt x="1" y="7"/>
                    <a:pt x="0" y="8"/>
                  </a:cubicBezTo>
                  <a:cubicBezTo>
                    <a:pt x="4" y="5"/>
                    <a:pt x="4" y="5"/>
                    <a:pt x="4" y="5"/>
                  </a:cubicBezTo>
                  <a:cubicBezTo>
                    <a:pt x="6" y="6"/>
                    <a:pt x="3" y="6"/>
                    <a:pt x="4" y="8"/>
                  </a:cubicBezTo>
                  <a:cubicBezTo>
                    <a:pt x="4" y="9"/>
                    <a:pt x="7" y="8"/>
                    <a:pt x="8" y="7"/>
                  </a:cubicBezTo>
                  <a:cubicBezTo>
                    <a:pt x="7" y="7"/>
                    <a:pt x="6" y="7"/>
                    <a:pt x="6" y="8"/>
                  </a:cubicBezTo>
                  <a:cubicBezTo>
                    <a:pt x="5" y="6"/>
                    <a:pt x="7" y="6"/>
                    <a:pt x="8" y="5"/>
                  </a:cubicBezTo>
                  <a:cubicBezTo>
                    <a:pt x="7" y="5"/>
                    <a:pt x="6" y="5"/>
                    <a:pt x="6" y="5"/>
                  </a:cubicBezTo>
                  <a:cubicBezTo>
                    <a:pt x="7" y="4"/>
                    <a:pt x="8" y="4"/>
                    <a:pt x="10" y="4"/>
                  </a:cubicBezTo>
                  <a:cubicBezTo>
                    <a:pt x="9" y="5"/>
                    <a:pt x="11" y="5"/>
                    <a:pt x="10" y="6"/>
                  </a:cubicBezTo>
                  <a:cubicBezTo>
                    <a:pt x="10" y="4"/>
                    <a:pt x="12" y="4"/>
                    <a:pt x="14" y="4"/>
                  </a:cubicBezTo>
                  <a:cubicBezTo>
                    <a:pt x="16" y="6"/>
                    <a:pt x="18" y="4"/>
                    <a:pt x="20" y="4"/>
                  </a:cubicBezTo>
                  <a:cubicBezTo>
                    <a:pt x="19" y="5"/>
                    <a:pt x="18" y="7"/>
                    <a:pt x="17" y="7"/>
                  </a:cubicBezTo>
                  <a:cubicBezTo>
                    <a:pt x="18" y="8"/>
                    <a:pt x="18" y="7"/>
                    <a:pt x="20" y="8"/>
                  </a:cubicBezTo>
                  <a:cubicBezTo>
                    <a:pt x="21" y="7"/>
                    <a:pt x="21" y="5"/>
                    <a:pt x="23" y="5"/>
                  </a:cubicBezTo>
                  <a:cubicBezTo>
                    <a:pt x="23" y="6"/>
                    <a:pt x="23" y="6"/>
                    <a:pt x="23" y="6"/>
                  </a:cubicBezTo>
                  <a:cubicBezTo>
                    <a:pt x="25" y="5"/>
                    <a:pt x="25" y="4"/>
                    <a:pt x="27" y="4"/>
                  </a:cubicBezTo>
                  <a:cubicBezTo>
                    <a:pt x="31" y="5"/>
                    <a:pt x="35" y="5"/>
                    <a:pt x="38" y="5"/>
                  </a:cubicBezTo>
                  <a:cubicBezTo>
                    <a:pt x="38" y="6"/>
                    <a:pt x="38" y="6"/>
                    <a:pt x="38" y="6"/>
                  </a:cubicBezTo>
                  <a:cubicBezTo>
                    <a:pt x="40" y="4"/>
                    <a:pt x="44" y="5"/>
                    <a:pt x="46" y="4"/>
                  </a:cubicBezTo>
                  <a:cubicBezTo>
                    <a:pt x="50" y="5"/>
                    <a:pt x="55" y="3"/>
                    <a:pt x="57" y="5"/>
                  </a:cubicBezTo>
                  <a:cubicBezTo>
                    <a:pt x="63" y="4"/>
                    <a:pt x="69" y="4"/>
                    <a:pt x="76" y="4"/>
                  </a:cubicBezTo>
                  <a:cubicBezTo>
                    <a:pt x="75" y="6"/>
                    <a:pt x="75" y="6"/>
                    <a:pt x="75" y="6"/>
                  </a:cubicBezTo>
                  <a:cubicBezTo>
                    <a:pt x="76" y="5"/>
                    <a:pt x="76" y="7"/>
                    <a:pt x="77" y="7"/>
                  </a:cubicBezTo>
                  <a:cubicBezTo>
                    <a:pt x="76" y="5"/>
                    <a:pt x="79" y="5"/>
                    <a:pt x="80" y="4"/>
                  </a:cubicBezTo>
                  <a:cubicBezTo>
                    <a:pt x="83" y="5"/>
                    <a:pt x="87" y="4"/>
                    <a:pt x="89" y="3"/>
                  </a:cubicBezTo>
                  <a:cubicBezTo>
                    <a:pt x="90" y="4"/>
                    <a:pt x="90" y="4"/>
                    <a:pt x="90" y="4"/>
                  </a:cubicBezTo>
                  <a:cubicBezTo>
                    <a:pt x="92" y="2"/>
                    <a:pt x="96" y="4"/>
                    <a:pt x="99" y="4"/>
                  </a:cubicBezTo>
                  <a:cubicBezTo>
                    <a:pt x="100" y="5"/>
                    <a:pt x="100" y="6"/>
                    <a:pt x="101" y="6"/>
                  </a:cubicBezTo>
                  <a:cubicBezTo>
                    <a:pt x="103" y="4"/>
                    <a:pt x="104" y="4"/>
                    <a:pt x="107" y="3"/>
                  </a:cubicBezTo>
                  <a:cubicBezTo>
                    <a:pt x="109" y="3"/>
                    <a:pt x="112" y="4"/>
                    <a:pt x="114" y="4"/>
                  </a:cubicBezTo>
                  <a:cubicBezTo>
                    <a:pt x="122" y="2"/>
                    <a:pt x="130" y="4"/>
                    <a:pt x="137" y="2"/>
                  </a:cubicBezTo>
                  <a:cubicBezTo>
                    <a:pt x="138" y="3"/>
                    <a:pt x="138" y="3"/>
                    <a:pt x="138" y="3"/>
                  </a:cubicBezTo>
                  <a:cubicBezTo>
                    <a:pt x="146" y="1"/>
                    <a:pt x="155" y="3"/>
                    <a:pt x="162" y="2"/>
                  </a:cubicBezTo>
                  <a:cubicBezTo>
                    <a:pt x="161" y="4"/>
                    <a:pt x="161" y="4"/>
                    <a:pt x="161" y="4"/>
                  </a:cubicBezTo>
                  <a:cubicBezTo>
                    <a:pt x="163" y="5"/>
                    <a:pt x="166" y="4"/>
                    <a:pt x="165" y="2"/>
                  </a:cubicBezTo>
                  <a:cubicBezTo>
                    <a:pt x="167" y="3"/>
                    <a:pt x="170" y="1"/>
                    <a:pt x="172" y="3"/>
                  </a:cubicBezTo>
                  <a:cubicBezTo>
                    <a:pt x="174" y="4"/>
                    <a:pt x="174" y="2"/>
                    <a:pt x="176" y="2"/>
                  </a:cubicBezTo>
                  <a:cubicBezTo>
                    <a:pt x="180" y="3"/>
                    <a:pt x="182" y="3"/>
                    <a:pt x="186" y="2"/>
                  </a:cubicBezTo>
                  <a:cubicBezTo>
                    <a:pt x="185" y="2"/>
                    <a:pt x="185" y="2"/>
                    <a:pt x="185" y="2"/>
                  </a:cubicBezTo>
                  <a:cubicBezTo>
                    <a:pt x="184" y="3"/>
                    <a:pt x="184" y="3"/>
                    <a:pt x="185" y="4"/>
                  </a:cubicBezTo>
                  <a:cubicBezTo>
                    <a:pt x="187" y="3"/>
                    <a:pt x="190" y="4"/>
                    <a:pt x="189" y="2"/>
                  </a:cubicBezTo>
                  <a:cubicBezTo>
                    <a:pt x="193" y="3"/>
                    <a:pt x="199" y="1"/>
                    <a:pt x="203" y="3"/>
                  </a:cubicBezTo>
                  <a:cubicBezTo>
                    <a:pt x="203" y="2"/>
                    <a:pt x="204" y="2"/>
                    <a:pt x="204" y="1"/>
                  </a:cubicBezTo>
                  <a:cubicBezTo>
                    <a:pt x="208" y="1"/>
                    <a:pt x="212" y="3"/>
                    <a:pt x="215" y="2"/>
                  </a:cubicBezTo>
                  <a:cubicBezTo>
                    <a:pt x="215" y="2"/>
                    <a:pt x="214" y="3"/>
                    <a:pt x="215" y="3"/>
                  </a:cubicBezTo>
                  <a:cubicBezTo>
                    <a:pt x="216" y="3"/>
                    <a:pt x="215" y="2"/>
                    <a:pt x="216" y="2"/>
                  </a:cubicBezTo>
                  <a:cubicBezTo>
                    <a:pt x="222" y="0"/>
                    <a:pt x="229" y="3"/>
                    <a:pt x="234" y="3"/>
                  </a:cubicBezTo>
                  <a:cubicBezTo>
                    <a:pt x="244" y="2"/>
                    <a:pt x="254" y="3"/>
                    <a:pt x="263" y="3"/>
                  </a:cubicBezTo>
                  <a:cubicBezTo>
                    <a:pt x="263" y="3"/>
                    <a:pt x="263" y="3"/>
                    <a:pt x="263" y="3"/>
                  </a:cubicBezTo>
                  <a:cubicBezTo>
                    <a:pt x="266" y="1"/>
                    <a:pt x="270" y="5"/>
                    <a:pt x="273" y="2"/>
                  </a:cubicBezTo>
                  <a:cubicBezTo>
                    <a:pt x="274" y="3"/>
                    <a:pt x="276" y="2"/>
                    <a:pt x="275" y="3"/>
                  </a:cubicBezTo>
                  <a:cubicBezTo>
                    <a:pt x="278" y="2"/>
                    <a:pt x="282" y="5"/>
                    <a:pt x="286" y="3"/>
                  </a:cubicBezTo>
                  <a:cubicBezTo>
                    <a:pt x="285" y="3"/>
                    <a:pt x="285" y="3"/>
                    <a:pt x="285" y="3"/>
                  </a:cubicBezTo>
                  <a:cubicBezTo>
                    <a:pt x="288" y="5"/>
                    <a:pt x="292" y="3"/>
                    <a:pt x="295" y="4"/>
                  </a:cubicBezTo>
                  <a:cubicBezTo>
                    <a:pt x="295" y="4"/>
                    <a:pt x="294" y="5"/>
                    <a:pt x="294" y="5"/>
                  </a:cubicBezTo>
                  <a:cubicBezTo>
                    <a:pt x="296" y="6"/>
                    <a:pt x="298" y="3"/>
                    <a:pt x="298" y="5"/>
                  </a:cubicBezTo>
                  <a:cubicBezTo>
                    <a:pt x="299" y="5"/>
                    <a:pt x="299" y="4"/>
                    <a:pt x="299" y="4"/>
                  </a:cubicBezTo>
                  <a:cubicBezTo>
                    <a:pt x="307" y="5"/>
                    <a:pt x="316" y="4"/>
                    <a:pt x="325" y="3"/>
                  </a:cubicBezTo>
                  <a:cubicBezTo>
                    <a:pt x="331" y="5"/>
                    <a:pt x="325" y="8"/>
                    <a:pt x="330" y="6"/>
                  </a:cubicBezTo>
                  <a:cubicBezTo>
                    <a:pt x="330" y="6"/>
                    <a:pt x="330" y="5"/>
                    <a:pt x="330" y="5"/>
                  </a:cubicBezTo>
                  <a:cubicBezTo>
                    <a:pt x="332" y="5"/>
                    <a:pt x="333" y="8"/>
                    <a:pt x="334" y="7"/>
                  </a:cubicBezTo>
                  <a:cubicBezTo>
                    <a:pt x="334" y="5"/>
                    <a:pt x="335" y="6"/>
                    <a:pt x="335" y="5"/>
                  </a:cubicBezTo>
                  <a:cubicBezTo>
                    <a:pt x="339" y="6"/>
                    <a:pt x="340" y="8"/>
                    <a:pt x="343" y="7"/>
                  </a:cubicBezTo>
                  <a:cubicBezTo>
                    <a:pt x="343" y="7"/>
                    <a:pt x="343" y="7"/>
                    <a:pt x="343" y="7"/>
                  </a:cubicBezTo>
                  <a:cubicBezTo>
                    <a:pt x="346" y="5"/>
                    <a:pt x="350" y="6"/>
                    <a:pt x="353" y="4"/>
                  </a:cubicBezTo>
                  <a:cubicBezTo>
                    <a:pt x="373" y="4"/>
                    <a:pt x="392" y="3"/>
                    <a:pt x="411" y="3"/>
                  </a:cubicBezTo>
                  <a:cubicBezTo>
                    <a:pt x="429" y="3"/>
                    <a:pt x="448" y="3"/>
                    <a:pt x="467" y="4"/>
                  </a:cubicBezTo>
                  <a:cubicBezTo>
                    <a:pt x="471" y="7"/>
                    <a:pt x="472" y="6"/>
                    <a:pt x="476" y="6"/>
                  </a:cubicBezTo>
                  <a:cubicBezTo>
                    <a:pt x="476" y="6"/>
                    <a:pt x="476" y="6"/>
                    <a:pt x="476" y="6"/>
                  </a:cubicBezTo>
                  <a:cubicBezTo>
                    <a:pt x="477" y="5"/>
                    <a:pt x="480" y="6"/>
                    <a:pt x="480" y="5"/>
                  </a:cubicBezTo>
                  <a:cubicBezTo>
                    <a:pt x="487" y="5"/>
                    <a:pt x="494" y="5"/>
                    <a:pt x="501" y="5"/>
                  </a:cubicBezTo>
                  <a:cubicBezTo>
                    <a:pt x="500" y="5"/>
                    <a:pt x="499" y="7"/>
                    <a:pt x="501" y="7"/>
                  </a:cubicBezTo>
                  <a:cubicBezTo>
                    <a:pt x="502" y="5"/>
                    <a:pt x="502" y="5"/>
                    <a:pt x="502" y="5"/>
                  </a:cubicBezTo>
                  <a:cubicBezTo>
                    <a:pt x="502" y="6"/>
                    <a:pt x="502" y="6"/>
                    <a:pt x="502" y="6"/>
                  </a:cubicBezTo>
                  <a:cubicBezTo>
                    <a:pt x="503" y="6"/>
                    <a:pt x="504" y="5"/>
                    <a:pt x="503" y="4"/>
                  </a:cubicBezTo>
                  <a:cubicBezTo>
                    <a:pt x="522" y="3"/>
                    <a:pt x="539" y="7"/>
                    <a:pt x="557" y="7"/>
                  </a:cubicBezTo>
                  <a:cubicBezTo>
                    <a:pt x="562" y="8"/>
                    <a:pt x="568" y="8"/>
                    <a:pt x="572" y="7"/>
                  </a:cubicBezTo>
                  <a:cubicBezTo>
                    <a:pt x="586" y="10"/>
                    <a:pt x="598" y="13"/>
                    <a:pt x="613" y="12"/>
                  </a:cubicBezTo>
                  <a:cubicBezTo>
                    <a:pt x="613" y="12"/>
                    <a:pt x="610" y="17"/>
                    <a:pt x="604" y="17"/>
                  </a:cubicBezTo>
                  <a:close/>
                </a:path>
              </a:pathLst>
            </a:custGeom>
            <a:solidFill>
              <a:schemeClr val="tx1"/>
            </a:solidFill>
            <a:ln w="9525">
              <a:noFill/>
              <a:round/>
              <a:headEnd/>
              <a:tailEnd/>
            </a:ln>
          </p:spPr>
          <p:txBody>
            <a:bodyPr vert="horz" wrap="square" lIns="137160" tIns="68580" rIns="137160" bIns="68580" numCol="1" anchor="t" anchorCtr="0" compatLnSpc="1">
              <a:prstTxWarp prst="textNoShape">
                <a:avLst/>
              </a:prstTxWarp>
            </a:bodyPr>
            <a:lstStyle/>
            <a:p>
              <a:pPr algn="ctr" eaLnBrk="0" fontAlgn="base" hangingPunct="0">
                <a:spcBef>
                  <a:spcPct val="0"/>
                </a:spcBef>
                <a:spcAft>
                  <a:spcPct val="0"/>
                </a:spcAft>
              </a:pPr>
              <a:endParaRPr lang="pl-PL" sz="2100">
                <a:solidFill>
                  <a:prstClr val="black"/>
                </a:solidFill>
                <a:latin typeface="Arial" charset="0"/>
                <a:cs typeface="Arial" charset="0"/>
              </a:endParaRPr>
            </a:p>
          </p:txBody>
        </p:sp>
        <p:sp>
          <p:nvSpPr>
            <p:cNvPr id="79" name="Freeform 145"/>
            <p:cNvSpPr>
              <a:spLocks/>
            </p:cNvSpPr>
            <p:nvPr/>
          </p:nvSpPr>
          <p:spPr bwMode="auto">
            <a:xfrm rot="16200000">
              <a:off x="2935228" y="3599654"/>
              <a:ext cx="4797546" cy="45719"/>
            </a:xfrm>
            <a:custGeom>
              <a:avLst/>
              <a:gdLst/>
              <a:ahLst/>
              <a:cxnLst>
                <a:cxn ang="0">
                  <a:pos x="543" y="15"/>
                </a:cxn>
                <a:cxn ang="0">
                  <a:pos x="525" y="15"/>
                </a:cxn>
                <a:cxn ang="0">
                  <a:pos x="488" y="18"/>
                </a:cxn>
                <a:cxn ang="0">
                  <a:pos x="475" y="17"/>
                </a:cxn>
                <a:cxn ang="0">
                  <a:pos x="436" y="15"/>
                </a:cxn>
                <a:cxn ang="0">
                  <a:pos x="423" y="15"/>
                </a:cxn>
                <a:cxn ang="0">
                  <a:pos x="401" y="16"/>
                </a:cxn>
                <a:cxn ang="0">
                  <a:pos x="382" y="15"/>
                </a:cxn>
                <a:cxn ang="0">
                  <a:pos x="372" y="14"/>
                </a:cxn>
                <a:cxn ang="0">
                  <a:pos x="363" y="16"/>
                </a:cxn>
                <a:cxn ang="0">
                  <a:pos x="341" y="18"/>
                </a:cxn>
                <a:cxn ang="0">
                  <a:pos x="329" y="17"/>
                </a:cxn>
                <a:cxn ang="0">
                  <a:pos x="316" y="19"/>
                </a:cxn>
                <a:cxn ang="0">
                  <a:pos x="300" y="17"/>
                </a:cxn>
                <a:cxn ang="0">
                  <a:pos x="282" y="17"/>
                </a:cxn>
                <a:cxn ang="0">
                  <a:pos x="259" y="16"/>
                </a:cxn>
                <a:cxn ang="0">
                  <a:pos x="250" y="17"/>
                </a:cxn>
                <a:cxn ang="0">
                  <a:pos x="241" y="15"/>
                </a:cxn>
                <a:cxn ang="0">
                  <a:pos x="233" y="17"/>
                </a:cxn>
                <a:cxn ang="0">
                  <a:pos x="230" y="17"/>
                </a:cxn>
                <a:cxn ang="0">
                  <a:pos x="219" y="17"/>
                </a:cxn>
                <a:cxn ang="0">
                  <a:pos x="188" y="17"/>
                </a:cxn>
                <a:cxn ang="0">
                  <a:pos x="176" y="17"/>
                </a:cxn>
                <a:cxn ang="0">
                  <a:pos x="166" y="17"/>
                </a:cxn>
                <a:cxn ang="0">
                  <a:pos x="140" y="16"/>
                </a:cxn>
                <a:cxn ang="0">
                  <a:pos x="134" y="12"/>
                </a:cxn>
                <a:cxn ang="0">
                  <a:pos x="125" y="16"/>
                </a:cxn>
                <a:cxn ang="0">
                  <a:pos x="118" y="20"/>
                </a:cxn>
                <a:cxn ang="0">
                  <a:pos x="106" y="18"/>
                </a:cxn>
                <a:cxn ang="0">
                  <a:pos x="102" y="20"/>
                </a:cxn>
                <a:cxn ang="0">
                  <a:pos x="97" y="18"/>
                </a:cxn>
                <a:cxn ang="0">
                  <a:pos x="88" y="15"/>
                </a:cxn>
                <a:cxn ang="0">
                  <a:pos x="78" y="18"/>
                </a:cxn>
                <a:cxn ang="0">
                  <a:pos x="73" y="16"/>
                </a:cxn>
                <a:cxn ang="0">
                  <a:pos x="65" y="18"/>
                </a:cxn>
                <a:cxn ang="0">
                  <a:pos x="56" y="18"/>
                </a:cxn>
                <a:cxn ang="0">
                  <a:pos x="60" y="13"/>
                </a:cxn>
                <a:cxn ang="0">
                  <a:pos x="44" y="16"/>
                </a:cxn>
                <a:cxn ang="0">
                  <a:pos x="22" y="9"/>
                </a:cxn>
                <a:cxn ang="0">
                  <a:pos x="15" y="8"/>
                </a:cxn>
                <a:cxn ang="0">
                  <a:pos x="0" y="8"/>
                </a:cxn>
                <a:cxn ang="0">
                  <a:pos x="6" y="5"/>
                </a:cxn>
                <a:cxn ang="0">
                  <a:pos x="20" y="8"/>
                </a:cxn>
                <a:cxn ang="0">
                  <a:pos x="46" y="4"/>
                </a:cxn>
                <a:cxn ang="0">
                  <a:pos x="89" y="3"/>
                </a:cxn>
                <a:cxn ang="0">
                  <a:pos x="137" y="2"/>
                </a:cxn>
                <a:cxn ang="0">
                  <a:pos x="176" y="2"/>
                </a:cxn>
                <a:cxn ang="0">
                  <a:pos x="204" y="1"/>
                </a:cxn>
                <a:cxn ang="0">
                  <a:pos x="263" y="3"/>
                </a:cxn>
                <a:cxn ang="0">
                  <a:pos x="294" y="5"/>
                </a:cxn>
                <a:cxn ang="0">
                  <a:pos x="334" y="7"/>
                </a:cxn>
                <a:cxn ang="0">
                  <a:pos x="467" y="4"/>
                </a:cxn>
                <a:cxn ang="0">
                  <a:pos x="502" y="5"/>
                </a:cxn>
                <a:cxn ang="0">
                  <a:pos x="604" y="17"/>
                </a:cxn>
              </a:cxnLst>
              <a:rect l="0" t="0" r="r" b="b"/>
              <a:pathLst>
                <a:path w="613" h="21">
                  <a:moveTo>
                    <a:pt x="604" y="17"/>
                  </a:moveTo>
                  <a:cubicBezTo>
                    <a:pt x="597" y="21"/>
                    <a:pt x="587" y="16"/>
                    <a:pt x="579" y="18"/>
                  </a:cubicBezTo>
                  <a:cubicBezTo>
                    <a:pt x="578" y="19"/>
                    <a:pt x="580" y="16"/>
                    <a:pt x="577" y="17"/>
                  </a:cubicBezTo>
                  <a:cubicBezTo>
                    <a:pt x="570" y="20"/>
                    <a:pt x="557" y="17"/>
                    <a:pt x="548" y="15"/>
                  </a:cubicBezTo>
                  <a:cubicBezTo>
                    <a:pt x="549" y="14"/>
                    <a:pt x="549" y="14"/>
                    <a:pt x="549" y="14"/>
                  </a:cubicBezTo>
                  <a:cubicBezTo>
                    <a:pt x="547" y="13"/>
                    <a:pt x="545" y="15"/>
                    <a:pt x="543" y="15"/>
                  </a:cubicBezTo>
                  <a:cubicBezTo>
                    <a:pt x="543" y="15"/>
                    <a:pt x="543" y="14"/>
                    <a:pt x="543" y="14"/>
                  </a:cubicBezTo>
                  <a:cubicBezTo>
                    <a:pt x="542" y="15"/>
                    <a:pt x="539" y="14"/>
                    <a:pt x="539" y="15"/>
                  </a:cubicBezTo>
                  <a:cubicBezTo>
                    <a:pt x="538" y="15"/>
                    <a:pt x="538" y="14"/>
                    <a:pt x="537" y="13"/>
                  </a:cubicBezTo>
                  <a:cubicBezTo>
                    <a:pt x="536" y="15"/>
                    <a:pt x="536" y="15"/>
                    <a:pt x="536" y="15"/>
                  </a:cubicBezTo>
                  <a:cubicBezTo>
                    <a:pt x="533" y="18"/>
                    <a:pt x="529" y="14"/>
                    <a:pt x="524" y="16"/>
                  </a:cubicBezTo>
                  <a:cubicBezTo>
                    <a:pt x="525" y="16"/>
                    <a:pt x="525" y="15"/>
                    <a:pt x="525" y="15"/>
                  </a:cubicBezTo>
                  <a:cubicBezTo>
                    <a:pt x="518" y="17"/>
                    <a:pt x="510" y="16"/>
                    <a:pt x="502" y="17"/>
                  </a:cubicBezTo>
                  <a:cubicBezTo>
                    <a:pt x="503" y="16"/>
                    <a:pt x="503" y="15"/>
                    <a:pt x="502" y="15"/>
                  </a:cubicBezTo>
                  <a:cubicBezTo>
                    <a:pt x="502" y="16"/>
                    <a:pt x="500" y="17"/>
                    <a:pt x="498" y="17"/>
                  </a:cubicBezTo>
                  <a:cubicBezTo>
                    <a:pt x="497" y="15"/>
                    <a:pt x="494" y="18"/>
                    <a:pt x="492" y="17"/>
                  </a:cubicBezTo>
                  <a:cubicBezTo>
                    <a:pt x="492" y="17"/>
                    <a:pt x="492" y="17"/>
                    <a:pt x="492" y="17"/>
                  </a:cubicBezTo>
                  <a:cubicBezTo>
                    <a:pt x="490" y="19"/>
                    <a:pt x="490" y="16"/>
                    <a:pt x="488" y="18"/>
                  </a:cubicBezTo>
                  <a:cubicBezTo>
                    <a:pt x="487" y="17"/>
                    <a:pt x="487" y="17"/>
                    <a:pt x="487" y="17"/>
                  </a:cubicBezTo>
                  <a:cubicBezTo>
                    <a:pt x="486" y="19"/>
                    <a:pt x="485" y="16"/>
                    <a:pt x="483" y="17"/>
                  </a:cubicBezTo>
                  <a:cubicBezTo>
                    <a:pt x="483" y="17"/>
                    <a:pt x="483" y="17"/>
                    <a:pt x="483" y="17"/>
                  </a:cubicBezTo>
                  <a:cubicBezTo>
                    <a:pt x="482" y="18"/>
                    <a:pt x="481" y="16"/>
                    <a:pt x="480" y="17"/>
                  </a:cubicBezTo>
                  <a:cubicBezTo>
                    <a:pt x="480" y="17"/>
                    <a:pt x="480" y="17"/>
                    <a:pt x="480" y="17"/>
                  </a:cubicBezTo>
                  <a:cubicBezTo>
                    <a:pt x="477" y="17"/>
                    <a:pt x="475" y="16"/>
                    <a:pt x="475" y="17"/>
                  </a:cubicBezTo>
                  <a:cubicBezTo>
                    <a:pt x="474" y="16"/>
                    <a:pt x="478" y="17"/>
                    <a:pt x="477" y="15"/>
                  </a:cubicBezTo>
                  <a:cubicBezTo>
                    <a:pt x="467" y="16"/>
                    <a:pt x="457" y="16"/>
                    <a:pt x="447" y="16"/>
                  </a:cubicBezTo>
                  <a:cubicBezTo>
                    <a:pt x="446" y="15"/>
                    <a:pt x="446" y="15"/>
                    <a:pt x="445" y="14"/>
                  </a:cubicBezTo>
                  <a:cubicBezTo>
                    <a:pt x="444" y="15"/>
                    <a:pt x="442" y="14"/>
                    <a:pt x="441" y="15"/>
                  </a:cubicBezTo>
                  <a:cubicBezTo>
                    <a:pt x="441" y="15"/>
                    <a:pt x="440" y="14"/>
                    <a:pt x="440" y="14"/>
                  </a:cubicBezTo>
                  <a:cubicBezTo>
                    <a:pt x="438" y="14"/>
                    <a:pt x="438" y="16"/>
                    <a:pt x="436" y="15"/>
                  </a:cubicBezTo>
                  <a:cubicBezTo>
                    <a:pt x="437" y="15"/>
                    <a:pt x="437" y="14"/>
                    <a:pt x="437" y="14"/>
                  </a:cubicBezTo>
                  <a:cubicBezTo>
                    <a:pt x="435" y="15"/>
                    <a:pt x="433" y="15"/>
                    <a:pt x="431" y="15"/>
                  </a:cubicBezTo>
                  <a:cubicBezTo>
                    <a:pt x="431" y="15"/>
                    <a:pt x="432" y="15"/>
                    <a:pt x="431" y="14"/>
                  </a:cubicBezTo>
                  <a:cubicBezTo>
                    <a:pt x="429" y="16"/>
                    <a:pt x="428" y="14"/>
                    <a:pt x="426" y="15"/>
                  </a:cubicBezTo>
                  <a:cubicBezTo>
                    <a:pt x="426" y="14"/>
                    <a:pt x="426" y="14"/>
                    <a:pt x="426" y="14"/>
                  </a:cubicBezTo>
                  <a:cubicBezTo>
                    <a:pt x="423" y="12"/>
                    <a:pt x="426" y="16"/>
                    <a:pt x="423" y="15"/>
                  </a:cubicBezTo>
                  <a:cubicBezTo>
                    <a:pt x="424" y="15"/>
                    <a:pt x="423" y="14"/>
                    <a:pt x="423" y="14"/>
                  </a:cubicBezTo>
                  <a:cubicBezTo>
                    <a:pt x="421" y="16"/>
                    <a:pt x="417" y="15"/>
                    <a:pt x="415" y="16"/>
                  </a:cubicBezTo>
                  <a:cubicBezTo>
                    <a:pt x="415" y="15"/>
                    <a:pt x="415" y="15"/>
                    <a:pt x="415" y="15"/>
                  </a:cubicBezTo>
                  <a:cubicBezTo>
                    <a:pt x="412" y="15"/>
                    <a:pt x="409" y="15"/>
                    <a:pt x="406" y="15"/>
                  </a:cubicBezTo>
                  <a:cubicBezTo>
                    <a:pt x="405" y="15"/>
                    <a:pt x="407" y="13"/>
                    <a:pt x="404" y="13"/>
                  </a:cubicBezTo>
                  <a:cubicBezTo>
                    <a:pt x="404" y="15"/>
                    <a:pt x="399" y="14"/>
                    <a:pt x="401" y="16"/>
                  </a:cubicBezTo>
                  <a:cubicBezTo>
                    <a:pt x="399" y="16"/>
                    <a:pt x="395" y="15"/>
                    <a:pt x="393" y="16"/>
                  </a:cubicBezTo>
                  <a:cubicBezTo>
                    <a:pt x="394" y="15"/>
                    <a:pt x="392" y="13"/>
                    <a:pt x="394" y="13"/>
                  </a:cubicBezTo>
                  <a:cubicBezTo>
                    <a:pt x="393" y="12"/>
                    <a:pt x="393" y="12"/>
                    <a:pt x="393" y="12"/>
                  </a:cubicBezTo>
                  <a:cubicBezTo>
                    <a:pt x="393" y="11"/>
                    <a:pt x="394" y="12"/>
                    <a:pt x="394" y="11"/>
                  </a:cubicBezTo>
                  <a:cubicBezTo>
                    <a:pt x="393" y="11"/>
                    <a:pt x="390" y="12"/>
                    <a:pt x="389" y="12"/>
                  </a:cubicBezTo>
                  <a:cubicBezTo>
                    <a:pt x="387" y="13"/>
                    <a:pt x="385" y="15"/>
                    <a:pt x="382" y="15"/>
                  </a:cubicBezTo>
                  <a:cubicBezTo>
                    <a:pt x="384" y="15"/>
                    <a:pt x="382" y="13"/>
                    <a:pt x="383" y="13"/>
                  </a:cubicBezTo>
                  <a:cubicBezTo>
                    <a:pt x="378" y="17"/>
                    <a:pt x="378" y="17"/>
                    <a:pt x="378" y="17"/>
                  </a:cubicBezTo>
                  <a:cubicBezTo>
                    <a:pt x="377" y="17"/>
                    <a:pt x="378" y="15"/>
                    <a:pt x="377" y="16"/>
                  </a:cubicBezTo>
                  <a:cubicBezTo>
                    <a:pt x="377" y="16"/>
                    <a:pt x="376" y="16"/>
                    <a:pt x="376" y="17"/>
                  </a:cubicBezTo>
                  <a:cubicBezTo>
                    <a:pt x="375" y="17"/>
                    <a:pt x="372" y="17"/>
                    <a:pt x="371" y="15"/>
                  </a:cubicBezTo>
                  <a:cubicBezTo>
                    <a:pt x="371" y="15"/>
                    <a:pt x="373" y="15"/>
                    <a:pt x="372" y="14"/>
                  </a:cubicBezTo>
                  <a:cubicBezTo>
                    <a:pt x="370" y="14"/>
                    <a:pt x="370" y="15"/>
                    <a:pt x="368" y="15"/>
                  </a:cubicBezTo>
                  <a:cubicBezTo>
                    <a:pt x="368" y="15"/>
                    <a:pt x="368" y="15"/>
                    <a:pt x="368" y="15"/>
                  </a:cubicBezTo>
                  <a:cubicBezTo>
                    <a:pt x="367" y="14"/>
                    <a:pt x="364" y="15"/>
                    <a:pt x="366" y="16"/>
                  </a:cubicBezTo>
                  <a:cubicBezTo>
                    <a:pt x="366" y="17"/>
                    <a:pt x="365" y="15"/>
                    <a:pt x="367" y="16"/>
                  </a:cubicBezTo>
                  <a:cubicBezTo>
                    <a:pt x="366" y="17"/>
                    <a:pt x="364" y="17"/>
                    <a:pt x="362" y="17"/>
                  </a:cubicBezTo>
                  <a:cubicBezTo>
                    <a:pt x="362" y="17"/>
                    <a:pt x="362" y="16"/>
                    <a:pt x="363" y="16"/>
                  </a:cubicBezTo>
                  <a:cubicBezTo>
                    <a:pt x="360" y="17"/>
                    <a:pt x="357" y="18"/>
                    <a:pt x="355" y="18"/>
                  </a:cubicBezTo>
                  <a:cubicBezTo>
                    <a:pt x="355" y="19"/>
                    <a:pt x="356" y="17"/>
                    <a:pt x="356" y="17"/>
                  </a:cubicBezTo>
                  <a:cubicBezTo>
                    <a:pt x="353" y="16"/>
                    <a:pt x="349" y="19"/>
                    <a:pt x="346" y="17"/>
                  </a:cubicBezTo>
                  <a:cubicBezTo>
                    <a:pt x="346" y="17"/>
                    <a:pt x="346" y="18"/>
                    <a:pt x="346" y="18"/>
                  </a:cubicBezTo>
                  <a:cubicBezTo>
                    <a:pt x="344" y="18"/>
                    <a:pt x="345" y="17"/>
                    <a:pt x="343" y="17"/>
                  </a:cubicBezTo>
                  <a:cubicBezTo>
                    <a:pt x="343" y="16"/>
                    <a:pt x="342" y="17"/>
                    <a:pt x="341" y="18"/>
                  </a:cubicBezTo>
                  <a:cubicBezTo>
                    <a:pt x="340" y="18"/>
                    <a:pt x="341" y="17"/>
                    <a:pt x="342" y="17"/>
                  </a:cubicBezTo>
                  <a:cubicBezTo>
                    <a:pt x="340" y="18"/>
                    <a:pt x="334" y="19"/>
                    <a:pt x="330" y="18"/>
                  </a:cubicBezTo>
                  <a:cubicBezTo>
                    <a:pt x="330" y="18"/>
                    <a:pt x="328" y="20"/>
                    <a:pt x="327" y="19"/>
                  </a:cubicBezTo>
                  <a:cubicBezTo>
                    <a:pt x="327" y="18"/>
                    <a:pt x="327" y="18"/>
                    <a:pt x="327" y="18"/>
                  </a:cubicBezTo>
                  <a:cubicBezTo>
                    <a:pt x="327" y="17"/>
                    <a:pt x="324" y="18"/>
                    <a:pt x="324" y="17"/>
                  </a:cubicBezTo>
                  <a:cubicBezTo>
                    <a:pt x="322" y="19"/>
                    <a:pt x="331" y="16"/>
                    <a:pt x="329" y="17"/>
                  </a:cubicBezTo>
                  <a:cubicBezTo>
                    <a:pt x="328" y="16"/>
                    <a:pt x="325" y="19"/>
                    <a:pt x="326" y="17"/>
                  </a:cubicBezTo>
                  <a:cubicBezTo>
                    <a:pt x="324" y="17"/>
                    <a:pt x="323" y="19"/>
                    <a:pt x="321" y="18"/>
                  </a:cubicBezTo>
                  <a:cubicBezTo>
                    <a:pt x="321" y="18"/>
                    <a:pt x="322" y="16"/>
                    <a:pt x="321" y="16"/>
                  </a:cubicBezTo>
                  <a:cubicBezTo>
                    <a:pt x="319" y="16"/>
                    <a:pt x="320" y="17"/>
                    <a:pt x="318" y="17"/>
                  </a:cubicBezTo>
                  <a:cubicBezTo>
                    <a:pt x="317" y="17"/>
                    <a:pt x="317" y="17"/>
                    <a:pt x="317" y="17"/>
                  </a:cubicBezTo>
                  <a:cubicBezTo>
                    <a:pt x="317" y="19"/>
                    <a:pt x="315" y="17"/>
                    <a:pt x="316" y="19"/>
                  </a:cubicBezTo>
                  <a:cubicBezTo>
                    <a:pt x="316" y="18"/>
                    <a:pt x="312" y="19"/>
                    <a:pt x="313" y="17"/>
                  </a:cubicBezTo>
                  <a:cubicBezTo>
                    <a:pt x="313" y="16"/>
                    <a:pt x="313" y="16"/>
                    <a:pt x="313" y="16"/>
                  </a:cubicBezTo>
                  <a:cubicBezTo>
                    <a:pt x="312" y="16"/>
                    <a:pt x="311" y="17"/>
                    <a:pt x="310" y="18"/>
                  </a:cubicBezTo>
                  <a:cubicBezTo>
                    <a:pt x="310" y="18"/>
                    <a:pt x="310" y="17"/>
                    <a:pt x="310" y="17"/>
                  </a:cubicBezTo>
                  <a:cubicBezTo>
                    <a:pt x="310" y="20"/>
                    <a:pt x="308" y="17"/>
                    <a:pt x="306" y="19"/>
                  </a:cubicBezTo>
                  <a:cubicBezTo>
                    <a:pt x="304" y="18"/>
                    <a:pt x="301" y="19"/>
                    <a:pt x="300" y="17"/>
                  </a:cubicBezTo>
                  <a:cubicBezTo>
                    <a:pt x="298" y="18"/>
                    <a:pt x="297" y="19"/>
                    <a:pt x="295" y="18"/>
                  </a:cubicBezTo>
                  <a:cubicBezTo>
                    <a:pt x="295" y="18"/>
                    <a:pt x="296" y="18"/>
                    <a:pt x="296" y="17"/>
                  </a:cubicBezTo>
                  <a:cubicBezTo>
                    <a:pt x="295" y="17"/>
                    <a:pt x="294" y="17"/>
                    <a:pt x="293" y="18"/>
                  </a:cubicBezTo>
                  <a:cubicBezTo>
                    <a:pt x="293" y="17"/>
                    <a:pt x="291" y="16"/>
                    <a:pt x="289" y="15"/>
                  </a:cubicBezTo>
                  <a:cubicBezTo>
                    <a:pt x="288" y="16"/>
                    <a:pt x="288" y="17"/>
                    <a:pt x="288" y="18"/>
                  </a:cubicBezTo>
                  <a:cubicBezTo>
                    <a:pt x="287" y="16"/>
                    <a:pt x="283" y="20"/>
                    <a:pt x="282" y="17"/>
                  </a:cubicBezTo>
                  <a:cubicBezTo>
                    <a:pt x="282" y="17"/>
                    <a:pt x="284" y="16"/>
                    <a:pt x="283" y="16"/>
                  </a:cubicBezTo>
                  <a:cubicBezTo>
                    <a:pt x="281" y="13"/>
                    <a:pt x="280" y="17"/>
                    <a:pt x="277" y="16"/>
                  </a:cubicBezTo>
                  <a:cubicBezTo>
                    <a:pt x="278" y="18"/>
                    <a:pt x="278" y="18"/>
                    <a:pt x="278" y="18"/>
                  </a:cubicBezTo>
                  <a:cubicBezTo>
                    <a:pt x="277" y="17"/>
                    <a:pt x="274" y="19"/>
                    <a:pt x="274" y="17"/>
                  </a:cubicBezTo>
                  <a:cubicBezTo>
                    <a:pt x="273" y="18"/>
                    <a:pt x="271" y="17"/>
                    <a:pt x="272" y="18"/>
                  </a:cubicBezTo>
                  <a:cubicBezTo>
                    <a:pt x="268" y="17"/>
                    <a:pt x="262" y="19"/>
                    <a:pt x="259" y="16"/>
                  </a:cubicBezTo>
                  <a:cubicBezTo>
                    <a:pt x="259" y="16"/>
                    <a:pt x="257" y="16"/>
                    <a:pt x="258" y="17"/>
                  </a:cubicBezTo>
                  <a:cubicBezTo>
                    <a:pt x="259" y="18"/>
                    <a:pt x="259" y="16"/>
                    <a:pt x="259" y="17"/>
                  </a:cubicBezTo>
                  <a:cubicBezTo>
                    <a:pt x="259" y="17"/>
                    <a:pt x="259" y="17"/>
                    <a:pt x="259" y="18"/>
                  </a:cubicBezTo>
                  <a:cubicBezTo>
                    <a:pt x="257" y="17"/>
                    <a:pt x="256" y="17"/>
                    <a:pt x="258" y="15"/>
                  </a:cubicBezTo>
                  <a:cubicBezTo>
                    <a:pt x="255" y="14"/>
                    <a:pt x="255" y="19"/>
                    <a:pt x="251" y="18"/>
                  </a:cubicBezTo>
                  <a:cubicBezTo>
                    <a:pt x="251" y="17"/>
                    <a:pt x="251" y="17"/>
                    <a:pt x="250" y="17"/>
                  </a:cubicBezTo>
                  <a:cubicBezTo>
                    <a:pt x="248" y="18"/>
                    <a:pt x="248" y="18"/>
                    <a:pt x="248" y="18"/>
                  </a:cubicBezTo>
                  <a:cubicBezTo>
                    <a:pt x="246" y="18"/>
                    <a:pt x="247" y="16"/>
                    <a:pt x="247" y="15"/>
                  </a:cubicBezTo>
                  <a:cubicBezTo>
                    <a:pt x="246" y="15"/>
                    <a:pt x="244" y="15"/>
                    <a:pt x="243" y="16"/>
                  </a:cubicBezTo>
                  <a:cubicBezTo>
                    <a:pt x="242" y="14"/>
                    <a:pt x="242" y="14"/>
                    <a:pt x="242" y="14"/>
                  </a:cubicBezTo>
                  <a:cubicBezTo>
                    <a:pt x="243" y="16"/>
                    <a:pt x="241" y="15"/>
                    <a:pt x="240" y="16"/>
                  </a:cubicBezTo>
                  <a:cubicBezTo>
                    <a:pt x="241" y="15"/>
                    <a:pt x="241" y="15"/>
                    <a:pt x="241" y="15"/>
                  </a:cubicBezTo>
                  <a:cubicBezTo>
                    <a:pt x="241" y="15"/>
                    <a:pt x="239" y="15"/>
                    <a:pt x="239" y="15"/>
                  </a:cubicBezTo>
                  <a:cubicBezTo>
                    <a:pt x="239" y="16"/>
                    <a:pt x="240" y="16"/>
                    <a:pt x="241" y="17"/>
                  </a:cubicBezTo>
                  <a:cubicBezTo>
                    <a:pt x="240" y="17"/>
                    <a:pt x="239" y="17"/>
                    <a:pt x="239" y="18"/>
                  </a:cubicBezTo>
                  <a:cubicBezTo>
                    <a:pt x="239" y="16"/>
                    <a:pt x="237" y="17"/>
                    <a:pt x="236" y="17"/>
                  </a:cubicBezTo>
                  <a:cubicBezTo>
                    <a:pt x="235" y="16"/>
                    <a:pt x="234" y="18"/>
                    <a:pt x="234" y="18"/>
                  </a:cubicBezTo>
                  <a:cubicBezTo>
                    <a:pt x="234" y="17"/>
                    <a:pt x="232" y="18"/>
                    <a:pt x="233" y="17"/>
                  </a:cubicBezTo>
                  <a:cubicBezTo>
                    <a:pt x="233" y="16"/>
                    <a:pt x="234" y="17"/>
                    <a:pt x="235" y="17"/>
                  </a:cubicBezTo>
                  <a:cubicBezTo>
                    <a:pt x="234" y="16"/>
                    <a:pt x="234" y="15"/>
                    <a:pt x="232" y="16"/>
                  </a:cubicBezTo>
                  <a:cubicBezTo>
                    <a:pt x="231" y="16"/>
                    <a:pt x="233" y="18"/>
                    <a:pt x="231" y="18"/>
                  </a:cubicBezTo>
                  <a:cubicBezTo>
                    <a:pt x="231" y="17"/>
                    <a:pt x="231" y="17"/>
                    <a:pt x="232" y="16"/>
                  </a:cubicBezTo>
                  <a:cubicBezTo>
                    <a:pt x="230" y="16"/>
                    <a:pt x="230" y="16"/>
                    <a:pt x="230" y="16"/>
                  </a:cubicBezTo>
                  <a:cubicBezTo>
                    <a:pt x="230" y="17"/>
                    <a:pt x="230" y="17"/>
                    <a:pt x="230" y="17"/>
                  </a:cubicBezTo>
                  <a:cubicBezTo>
                    <a:pt x="229" y="16"/>
                    <a:pt x="229" y="16"/>
                    <a:pt x="229" y="16"/>
                  </a:cubicBezTo>
                  <a:cubicBezTo>
                    <a:pt x="229" y="17"/>
                    <a:pt x="226" y="17"/>
                    <a:pt x="226" y="18"/>
                  </a:cubicBezTo>
                  <a:cubicBezTo>
                    <a:pt x="225" y="18"/>
                    <a:pt x="224" y="17"/>
                    <a:pt x="223" y="17"/>
                  </a:cubicBezTo>
                  <a:cubicBezTo>
                    <a:pt x="223" y="17"/>
                    <a:pt x="223" y="17"/>
                    <a:pt x="223" y="17"/>
                  </a:cubicBezTo>
                  <a:cubicBezTo>
                    <a:pt x="222" y="16"/>
                    <a:pt x="220" y="17"/>
                    <a:pt x="219" y="17"/>
                  </a:cubicBezTo>
                  <a:cubicBezTo>
                    <a:pt x="219" y="17"/>
                    <a:pt x="219" y="17"/>
                    <a:pt x="219" y="17"/>
                  </a:cubicBezTo>
                  <a:cubicBezTo>
                    <a:pt x="218" y="17"/>
                    <a:pt x="217" y="17"/>
                    <a:pt x="216" y="18"/>
                  </a:cubicBezTo>
                  <a:cubicBezTo>
                    <a:pt x="214" y="17"/>
                    <a:pt x="215" y="13"/>
                    <a:pt x="214" y="15"/>
                  </a:cubicBezTo>
                  <a:cubicBezTo>
                    <a:pt x="212" y="15"/>
                    <a:pt x="211" y="17"/>
                    <a:pt x="212" y="18"/>
                  </a:cubicBezTo>
                  <a:cubicBezTo>
                    <a:pt x="209" y="17"/>
                    <a:pt x="205" y="19"/>
                    <a:pt x="202" y="17"/>
                  </a:cubicBezTo>
                  <a:cubicBezTo>
                    <a:pt x="202" y="17"/>
                    <a:pt x="202" y="18"/>
                    <a:pt x="201" y="18"/>
                  </a:cubicBezTo>
                  <a:cubicBezTo>
                    <a:pt x="197" y="17"/>
                    <a:pt x="192" y="19"/>
                    <a:pt x="188" y="17"/>
                  </a:cubicBezTo>
                  <a:cubicBezTo>
                    <a:pt x="190" y="16"/>
                    <a:pt x="188" y="16"/>
                    <a:pt x="188" y="15"/>
                  </a:cubicBezTo>
                  <a:cubicBezTo>
                    <a:pt x="187" y="16"/>
                    <a:pt x="187" y="14"/>
                    <a:pt x="187" y="16"/>
                  </a:cubicBezTo>
                  <a:cubicBezTo>
                    <a:pt x="187" y="17"/>
                    <a:pt x="187" y="17"/>
                    <a:pt x="188" y="18"/>
                  </a:cubicBezTo>
                  <a:cubicBezTo>
                    <a:pt x="185" y="18"/>
                    <a:pt x="181" y="18"/>
                    <a:pt x="180" y="17"/>
                  </a:cubicBezTo>
                  <a:cubicBezTo>
                    <a:pt x="181" y="18"/>
                    <a:pt x="180" y="18"/>
                    <a:pt x="179" y="18"/>
                  </a:cubicBezTo>
                  <a:cubicBezTo>
                    <a:pt x="180" y="17"/>
                    <a:pt x="178" y="16"/>
                    <a:pt x="176" y="17"/>
                  </a:cubicBezTo>
                  <a:cubicBezTo>
                    <a:pt x="176" y="18"/>
                    <a:pt x="176" y="18"/>
                    <a:pt x="176" y="18"/>
                  </a:cubicBezTo>
                  <a:cubicBezTo>
                    <a:pt x="175" y="17"/>
                    <a:pt x="175" y="17"/>
                    <a:pt x="175" y="17"/>
                  </a:cubicBezTo>
                  <a:cubicBezTo>
                    <a:pt x="174" y="17"/>
                    <a:pt x="174" y="19"/>
                    <a:pt x="173" y="18"/>
                  </a:cubicBezTo>
                  <a:cubicBezTo>
                    <a:pt x="172" y="17"/>
                    <a:pt x="172" y="17"/>
                    <a:pt x="172" y="17"/>
                  </a:cubicBezTo>
                  <a:cubicBezTo>
                    <a:pt x="171" y="18"/>
                    <a:pt x="169" y="19"/>
                    <a:pt x="167" y="18"/>
                  </a:cubicBezTo>
                  <a:cubicBezTo>
                    <a:pt x="166" y="17"/>
                    <a:pt x="166" y="17"/>
                    <a:pt x="166" y="17"/>
                  </a:cubicBezTo>
                  <a:cubicBezTo>
                    <a:pt x="165" y="17"/>
                    <a:pt x="164" y="18"/>
                    <a:pt x="165" y="18"/>
                  </a:cubicBezTo>
                  <a:cubicBezTo>
                    <a:pt x="162" y="17"/>
                    <a:pt x="160" y="17"/>
                    <a:pt x="160" y="16"/>
                  </a:cubicBezTo>
                  <a:cubicBezTo>
                    <a:pt x="155" y="19"/>
                    <a:pt x="147" y="19"/>
                    <a:pt x="142" y="19"/>
                  </a:cubicBezTo>
                  <a:cubicBezTo>
                    <a:pt x="142" y="18"/>
                    <a:pt x="142" y="18"/>
                    <a:pt x="142" y="18"/>
                  </a:cubicBezTo>
                  <a:cubicBezTo>
                    <a:pt x="140" y="17"/>
                    <a:pt x="141" y="19"/>
                    <a:pt x="140" y="19"/>
                  </a:cubicBezTo>
                  <a:cubicBezTo>
                    <a:pt x="141" y="18"/>
                    <a:pt x="139" y="17"/>
                    <a:pt x="140" y="16"/>
                  </a:cubicBezTo>
                  <a:cubicBezTo>
                    <a:pt x="138" y="15"/>
                    <a:pt x="137" y="17"/>
                    <a:pt x="136" y="18"/>
                  </a:cubicBezTo>
                  <a:cubicBezTo>
                    <a:pt x="136" y="19"/>
                    <a:pt x="137" y="17"/>
                    <a:pt x="137" y="18"/>
                  </a:cubicBezTo>
                  <a:cubicBezTo>
                    <a:pt x="137" y="19"/>
                    <a:pt x="134" y="18"/>
                    <a:pt x="133" y="19"/>
                  </a:cubicBezTo>
                  <a:cubicBezTo>
                    <a:pt x="133" y="18"/>
                    <a:pt x="133" y="17"/>
                    <a:pt x="134" y="17"/>
                  </a:cubicBezTo>
                  <a:cubicBezTo>
                    <a:pt x="132" y="17"/>
                    <a:pt x="132" y="17"/>
                    <a:pt x="132" y="17"/>
                  </a:cubicBezTo>
                  <a:cubicBezTo>
                    <a:pt x="131" y="16"/>
                    <a:pt x="136" y="14"/>
                    <a:pt x="134" y="12"/>
                  </a:cubicBezTo>
                  <a:cubicBezTo>
                    <a:pt x="133" y="12"/>
                    <a:pt x="133" y="12"/>
                    <a:pt x="133" y="12"/>
                  </a:cubicBezTo>
                  <a:cubicBezTo>
                    <a:pt x="132" y="11"/>
                    <a:pt x="136" y="10"/>
                    <a:pt x="133" y="10"/>
                  </a:cubicBezTo>
                  <a:cubicBezTo>
                    <a:pt x="132" y="11"/>
                    <a:pt x="131" y="13"/>
                    <a:pt x="132" y="14"/>
                  </a:cubicBezTo>
                  <a:cubicBezTo>
                    <a:pt x="129" y="14"/>
                    <a:pt x="131" y="17"/>
                    <a:pt x="128" y="17"/>
                  </a:cubicBezTo>
                  <a:cubicBezTo>
                    <a:pt x="127" y="16"/>
                    <a:pt x="130" y="17"/>
                    <a:pt x="129" y="16"/>
                  </a:cubicBezTo>
                  <a:cubicBezTo>
                    <a:pt x="128" y="14"/>
                    <a:pt x="127" y="16"/>
                    <a:pt x="125" y="16"/>
                  </a:cubicBezTo>
                  <a:cubicBezTo>
                    <a:pt x="127" y="16"/>
                    <a:pt x="126" y="18"/>
                    <a:pt x="125" y="18"/>
                  </a:cubicBezTo>
                  <a:cubicBezTo>
                    <a:pt x="123" y="17"/>
                    <a:pt x="126" y="17"/>
                    <a:pt x="124" y="17"/>
                  </a:cubicBezTo>
                  <a:cubicBezTo>
                    <a:pt x="123" y="17"/>
                    <a:pt x="121" y="18"/>
                    <a:pt x="123" y="19"/>
                  </a:cubicBezTo>
                  <a:cubicBezTo>
                    <a:pt x="122" y="21"/>
                    <a:pt x="121" y="18"/>
                    <a:pt x="119" y="20"/>
                  </a:cubicBezTo>
                  <a:cubicBezTo>
                    <a:pt x="119" y="18"/>
                    <a:pt x="122" y="16"/>
                    <a:pt x="119" y="16"/>
                  </a:cubicBezTo>
                  <a:cubicBezTo>
                    <a:pt x="120" y="17"/>
                    <a:pt x="116" y="17"/>
                    <a:pt x="118" y="20"/>
                  </a:cubicBezTo>
                  <a:cubicBezTo>
                    <a:pt x="117" y="19"/>
                    <a:pt x="117" y="18"/>
                    <a:pt x="117" y="17"/>
                  </a:cubicBezTo>
                  <a:cubicBezTo>
                    <a:pt x="116" y="16"/>
                    <a:pt x="114" y="20"/>
                    <a:pt x="114" y="17"/>
                  </a:cubicBezTo>
                  <a:cubicBezTo>
                    <a:pt x="113" y="18"/>
                    <a:pt x="113" y="18"/>
                    <a:pt x="113" y="18"/>
                  </a:cubicBezTo>
                  <a:cubicBezTo>
                    <a:pt x="113" y="18"/>
                    <a:pt x="112" y="18"/>
                    <a:pt x="111" y="17"/>
                  </a:cubicBezTo>
                  <a:cubicBezTo>
                    <a:pt x="110" y="17"/>
                    <a:pt x="108" y="19"/>
                    <a:pt x="108" y="16"/>
                  </a:cubicBezTo>
                  <a:cubicBezTo>
                    <a:pt x="107" y="17"/>
                    <a:pt x="105" y="17"/>
                    <a:pt x="106" y="18"/>
                  </a:cubicBezTo>
                  <a:cubicBezTo>
                    <a:pt x="107" y="19"/>
                    <a:pt x="108" y="17"/>
                    <a:pt x="109" y="19"/>
                  </a:cubicBezTo>
                  <a:cubicBezTo>
                    <a:pt x="107" y="17"/>
                    <a:pt x="106" y="19"/>
                    <a:pt x="105" y="20"/>
                  </a:cubicBezTo>
                  <a:cubicBezTo>
                    <a:pt x="105" y="19"/>
                    <a:pt x="105" y="19"/>
                    <a:pt x="105" y="19"/>
                  </a:cubicBezTo>
                  <a:cubicBezTo>
                    <a:pt x="105" y="19"/>
                    <a:pt x="103" y="19"/>
                    <a:pt x="103" y="20"/>
                  </a:cubicBezTo>
                  <a:cubicBezTo>
                    <a:pt x="103" y="19"/>
                    <a:pt x="103" y="19"/>
                    <a:pt x="103" y="19"/>
                  </a:cubicBezTo>
                  <a:cubicBezTo>
                    <a:pt x="102" y="20"/>
                    <a:pt x="102" y="20"/>
                    <a:pt x="102" y="20"/>
                  </a:cubicBezTo>
                  <a:cubicBezTo>
                    <a:pt x="100" y="20"/>
                    <a:pt x="101" y="18"/>
                    <a:pt x="99" y="18"/>
                  </a:cubicBezTo>
                  <a:cubicBezTo>
                    <a:pt x="101" y="17"/>
                    <a:pt x="101" y="17"/>
                    <a:pt x="101" y="17"/>
                  </a:cubicBezTo>
                  <a:cubicBezTo>
                    <a:pt x="101" y="17"/>
                    <a:pt x="100" y="16"/>
                    <a:pt x="99" y="16"/>
                  </a:cubicBezTo>
                  <a:cubicBezTo>
                    <a:pt x="98" y="18"/>
                    <a:pt x="97" y="19"/>
                    <a:pt x="97" y="20"/>
                  </a:cubicBezTo>
                  <a:cubicBezTo>
                    <a:pt x="96" y="20"/>
                    <a:pt x="97" y="19"/>
                    <a:pt x="95" y="20"/>
                  </a:cubicBezTo>
                  <a:cubicBezTo>
                    <a:pt x="97" y="18"/>
                    <a:pt x="97" y="18"/>
                    <a:pt x="97" y="18"/>
                  </a:cubicBezTo>
                  <a:cubicBezTo>
                    <a:pt x="97" y="18"/>
                    <a:pt x="96" y="16"/>
                    <a:pt x="94" y="16"/>
                  </a:cubicBezTo>
                  <a:cubicBezTo>
                    <a:pt x="93" y="17"/>
                    <a:pt x="91" y="18"/>
                    <a:pt x="93" y="19"/>
                  </a:cubicBezTo>
                  <a:cubicBezTo>
                    <a:pt x="92" y="19"/>
                    <a:pt x="91" y="18"/>
                    <a:pt x="92" y="18"/>
                  </a:cubicBezTo>
                  <a:cubicBezTo>
                    <a:pt x="90" y="18"/>
                    <a:pt x="92" y="19"/>
                    <a:pt x="90" y="19"/>
                  </a:cubicBezTo>
                  <a:cubicBezTo>
                    <a:pt x="90" y="19"/>
                    <a:pt x="87" y="18"/>
                    <a:pt x="86" y="16"/>
                  </a:cubicBezTo>
                  <a:cubicBezTo>
                    <a:pt x="88" y="15"/>
                    <a:pt x="88" y="15"/>
                    <a:pt x="88" y="15"/>
                  </a:cubicBezTo>
                  <a:cubicBezTo>
                    <a:pt x="87" y="15"/>
                    <a:pt x="87" y="15"/>
                    <a:pt x="87" y="15"/>
                  </a:cubicBezTo>
                  <a:cubicBezTo>
                    <a:pt x="88" y="13"/>
                    <a:pt x="86" y="13"/>
                    <a:pt x="87" y="12"/>
                  </a:cubicBezTo>
                  <a:cubicBezTo>
                    <a:pt x="86" y="12"/>
                    <a:pt x="85" y="12"/>
                    <a:pt x="84" y="12"/>
                  </a:cubicBezTo>
                  <a:cubicBezTo>
                    <a:pt x="87" y="15"/>
                    <a:pt x="82" y="16"/>
                    <a:pt x="82" y="18"/>
                  </a:cubicBezTo>
                  <a:cubicBezTo>
                    <a:pt x="79" y="19"/>
                    <a:pt x="81" y="13"/>
                    <a:pt x="77" y="16"/>
                  </a:cubicBezTo>
                  <a:cubicBezTo>
                    <a:pt x="78" y="17"/>
                    <a:pt x="76" y="19"/>
                    <a:pt x="78" y="18"/>
                  </a:cubicBezTo>
                  <a:cubicBezTo>
                    <a:pt x="76" y="18"/>
                    <a:pt x="77" y="20"/>
                    <a:pt x="74" y="19"/>
                  </a:cubicBezTo>
                  <a:cubicBezTo>
                    <a:pt x="76" y="18"/>
                    <a:pt x="73" y="17"/>
                    <a:pt x="75" y="15"/>
                  </a:cubicBezTo>
                  <a:cubicBezTo>
                    <a:pt x="75" y="16"/>
                    <a:pt x="76" y="16"/>
                    <a:pt x="77" y="16"/>
                  </a:cubicBezTo>
                  <a:cubicBezTo>
                    <a:pt x="76" y="15"/>
                    <a:pt x="77" y="13"/>
                    <a:pt x="75" y="13"/>
                  </a:cubicBezTo>
                  <a:cubicBezTo>
                    <a:pt x="74" y="14"/>
                    <a:pt x="72" y="14"/>
                    <a:pt x="72" y="15"/>
                  </a:cubicBezTo>
                  <a:cubicBezTo>
                    <a:pt x="72" y="16"/>
                    <a:pt x="74" y="15"/>
                    <a:pt x="73" y="16"/>
                  </a:cubicBezTo>
                  <a:cubicBezTo>
                    <a:pt x="71" y="17"/>
                    <a:pt x="71" y="15"/>
                    <a:pt x="70" y="17"/>
                  </a:cubicBezTo>
                  <a:cubicBezTo>
                    <a:pt x="71" y="17"/>
                    <a:pt x="71" y="18"/>
                    <a:pt x="71" y="19"/>
                  </a:cubicBezTo>
                  <a:cubicBezTo>
                    <a:pt x="70" y="20"/>
                    <a:pt x="70" y="20"/>
                    <a:pt x="70" y="20"/>
                  </a:cubicBezTo>
                  <a:cubicBezTo>
                    <a:pt x="70" y="19"/>
                    <a:pt x="70" y="19"/>
                    <a:pt x="70" y="19"/>
                  </a:cubicBezTo>
                  <a:cubicBezTo>
                    <a:pt x="67" y="18"/>
                    <a:pt x="69" y="20"/>
                    <a:pt x="66" y="20"/>
                  </a:cubicBezTo>
                  <a:cubicBezTo>
                    <a:pt x="65" y="18"/>
                    <a:pt x="65" y="18"/>
                    <a:pt x="65" y="18"/>
                  </a:cubicBezTo>
                  <a:cubicBezTo>
                    <a:pt x="66" y="17"/>
                    <a:pt x="69" y="19"/>
                    <a:pt x="69" y="16"/>
                  </a:cubicBezTo>
                  <a:cubicBezTo>
                    <a:pt x="67" y="16"/>
                    <a:pt x="66" y="18"/>
                    <a:pt x="64" y="17"/>
                  </a:cubicBezTo>
                  <a:cubicBezTo>
                    <a:pt x="66" y="16"/>
                    <a:pt x="66" y="16"/>
                    <a:pt x="66" y="16"/>
                  </a:cubicBezTo>
                  <a:cubicBezTo>
                    <a:pt x="65" y="16"/>
                    <a:pt x="65" y="13"/>
                    <a:pt x="62" y="15"/>
                  </a:cubicBezTo>
                  <a:cubicBezTo>
                    <a:pt x="61" y="16"/>
                    <a:pt x="62" y="16"/>
                    <a:pt x="61" y="17"/>
                  </a:cubicBezTo>
                  <a:cubicBezTo>
                    <a:pt x="59" y="17"/>
                    <a:pt x="58" y="18"/>
                    <a:pt x="56" y="18"/>
                  </a:cubicBezTo>
                  <a:cubicBezTo>
                    <a:pt x="56" y="16"/>
                    <a:pt x="52" y="18"/>
                    <a:pt x="55" y="16"/>
                  </a:cubicBezTo>
                  <a:cubicBezTo>
                    <a:pt x="55" y="17"/>
                    <a:pt x="60" y="17"/>
                    <a:pt x="61" y="15"/>
                  </a:cubicBezTo>
                  <a:cubicBezTo>
                    <a:pt x="60" y="13"/>
                    <a:pt x="63" y="16"/>
                    <a:pt x="64" y="13"/>
                  </a:cubicBezTo>
                  <a:cubicBezTo>
                    <a:pt x="61" y="13"/>
                    <a:pt x="62" y="11"/>
                    <a:pt x="61" y="10"/>
                  </a:cubicBezTo>
                  <a:cubicBezTo>
                    <a:pt x="61" y="10"/>
                    <a:pt x="60" y="10"/>
                    <a:pt x="60" y="11"/>
                  </a:cubicBezTo>
                  <a:cubicBezTo>
                    <a:pt x="59" y="12"/>
                    <a:pt x="60" y="12"/>
                    <a:pt x="60" y="13"/>
                  </a:cubicBezTo>
                  <a:cubicBezTo>
                    <a:pt x="57" y="13"/>
                    <a:pt x="55" y="13"/>
                    <a:pt x="53" y="15"/>
                  </a:cubicBezTo>
                  <a:cubicBezTo>
                    <a:pt x="53" y="14"/>
                    <a:pt x="53" y="13"/>
                    <a:pt x="54" y="13"/>
                  </a:cubicBezTo>
                  <a:cubicBezTo>
                    <a:pt x="51" y="13"/>
                    <a:pt x="48" y="13"/>
                    <a:pt x="45" y="12"/>
                  </a:cubicBezTo>
                  <a:cubicBezTo>
                    <a:pt x="46" y="14"/>
                    <a:pt x="41" y="13"/>
                    <a:pt x="43" y="15"/>
                  </a:cubicBezTo>
                  <a:cubicBezTo>
                    <a:pt x="44" y="15"/>
                    <a:pt x="45" y="17"/>
                    <a:pt x="45" y="18"/>
                  </a:cubicBezTo>
                  <a:cubicBezTo>
                    <a:pt x="44" y="17"/>
                    <a:pt x="45" y="17"/>
                    <a:pt x="44" y="16"/>
                  </a:cubicBezTo>
                  <a:cubicBezTo>
                    <a:pt x="43" y="17"/>
                    <a:pt x="42" y="14"/>
                    <a:pt x="41" y="16"/>
                  </a:cubicBezTo>
                  <a:cubicBezTo>
                    <a:pt x="44" y="15"/>
                    <a:pt x="42" y="13"/>
                    <a:pt x="42" y="12"/>
                  </a:cubicBezTo>
                  <a:cubicBezTo>
                    <a:pt x="40" y="13"/>
                    <a:pt x="42" y="11"/>
                    <a:pt x="40" y="11"/>
                  </a:cubicBezTo>
                  <a:cubicBezTo>
                    <a:pt x="38" y="11"/>
                    <a:pt x="36" y="12"/>
                    <a:pt x="33" y="12"/>
                  </a:cubicBezTo>
                  <a:cubicBezTo>
                    <a:pt x="31" y="11"/>
                    <a:pt x="26" y="12"/>
                    <a:pt x="24" y="12"/>
                  </a:cubicBezTo>
                  <a:cubicBezTo>
                    <a:pt x="22" y="11"/>
                    <a:pt x="23" y="10"/>
                    <a:pt x="22" y="9"/>
                  </a:cubicBezTo>
                  <a:cubicBezTo>
                    <a:pt x="20" y="9"/>
                    <a:pt x="23" y="11"/>
                    <a:pt x="20" y="10"/>
                  </a:cubicBezTo>
                  <a:cubicBezTo>
                    <a:pt x="21" y="10"/>
                    <a:pt x="21" y="10"/>
                    <a:pt x="21" y="10"/>
                  </a:cubicBezTo>
                  <a:cubicBezTo>
                    <a:pt x="20" y="10"/>
                    <a:pt x="16" y="9"/>
                    <a:pt x="15" y="11"/>
                  </a:cubicBezTo>
                  <a:cubicBezTo>
                    <a:pt x="16" y="9"/>
                    <a:pt x="16" y="9"/>
                    <a:pt x="16" y="9"/>
                  </a:cubicBezTo>
                  <a:cubicBezTo>
                    <a:pt x="16" y="9"/>
                    <a:pt x="15" y="9"/>
                    <a:pt x="15" y="10"/>
                  </a:cubicBezTo>
                  <a:cubicBezTo>
                    <a:pt x="15" y="9"/>
                    <a:pt x="14" y="8"/>
                    <a:pt x="15" y="8"/>
                  </a:cubicBezTo>
                  <a:cubicBezTo>
                    <a:pt x="14" y="7"/>
                    <a:pt x="12" y="8"/>
                    <a:pt x="10" y="8"/>
                  </a:cubicBezTo>
                  <a:cubicBezTo>
                    <a:pt x="11" y="9"/>
                    <a:pt x="11" y="9"/>
                    <a:pt x="11" y="9"/>
                  </a:cubicBezTo>
                  <a:cubicBezTo>
                    <a:pt x="8" y="10"/>
                    <a:pt x="6" y="9"/>
                    <a:pt x="4" y="9"/>
                  </a:cubicBezTo>
                  <a:cubicBezTo>
                    <a:pt x="4" y="8"/>
                    <a:pt x="4" y="8"/>
                    <a:pt x="4" y="8"/>
                  </a:cubicBezTo>
                  <a:cubicBezTo>
                    <a:pt x="2" y="9"/>
                    <a:pt x="2" y="9"/>
                    <a:pt x="2" y="9"/>
                  </a:cubicBezTo>
                  <a:cubicBezTo>
                    <a:pt x="2" y="8"/>
                    <a:pt x="1" y="7"/>
                    <a:pt x="0" y="8"/>
                  </a:cubicBezTo>
                  <a:cubicBezTo>
                    <a:pt x="4" y="5"/>
                    <a:pt x="4" y="5"/>
                    <a:pt x="4" y="5"/>
                  </a:cubicBezTo>
                  <a:cubicBezTo>
                    <a:pt x="6" y="6"/>
                    <a:pt x="3" y="6"/>
                    <a:pt x="4" y="8"/>
                  </a:cubicBezTo>
                  <a:cubicBezTo>
                    <a:pt x="4" y="9"/>
                    <a:pt x="7" y="8"/>
                    <a:pt x="8" y="7"/>
                  </a:cubicBezTo>
                  <a:cubicBezTo>
                    <a:pt x="7" y="7"/>
                    <a:pt x="6" y="7"/>
                    <a:pt x="6" y="8"/>
                  </a:cubicBezTo>
                  <a:cubicBezTo>
                    <a:pt x="5" y="6"/>
                    <a:pt x="7" y="6"/>
                    <a:pt x="8" y="5"/>
                  </a:cubicBezTo>
                  <a:cubicBezTo>
                    <a:pt x="7" y="5"/>
                    <a:pt x="6" y="5"/>
                    <a:pt x="6" y="5"/>
                  </a:cubicBezTo>
                  <a:cubicBezTo>
                    <a:pt x="7" y="4"/>
                    <a:pt x="8" y="4"/>
                    <a:pt x="10" y="4"/>
                  </a:cubicBezTo>
                  <a:cubicBezTo>
                    <a:pt x="9" y="5"/>
                    <a:pt x="11" y="5"/>
                    <a:pt x="10" y="6"/>
                  </a:cubicBezTo>
                  <a:cubicBezTo>
                    <a:pt x="10" y="4"/>
                    <a:pt x="12" y="4"/>
                    <a:pt x="14" y="4"/>
                  </a:cubicBezTo>
                  <a:cubicBezTo>
                    <a:pt x="16" y="6"/>
                    <a:pt x="18" y="4"/>
                    <a:pt x="20" y="4"/>
                  </a:cubicBezTo>
                  <a:cubicBezTo>
                    <a:pt x="19" y="5"/>
                    <a:pt x="18" y="7"/>
                    <a:pt x="17" y="7"/>
                  </a:cubicBezTo>
                  <a:cubicBezTo>
                    <a:pt x="18" y="8"/>
                    <a:pt x="18" y="7"/>
                    <a:pt x="20" y="8"/>
                  </a:cubicBezTo>
                  <a:cubicBezTo>
                    <a:pt x="21" y="7"/>
                    <a:pt x="21" y="5"/>
                    <a:pt x="23" y="5"/>
                  </a:cubicBezTo>
                  <a:cubicBezTo>
                    <a:pt x="23" y="6"/>
                    <a:pt x="23" y="6"/>
                    <a:pt x="23" y="6"/>
                  </a:cubicBezTo>
                  <a:cubicBezTo>
                    <a:pt x="25" y="5"/>
                    <a:pt x="25" y="4"/>
                    <a:pt x="27" y="4"/>
                  </a:cubicBezTo>
                  <a:cubicBezTo>
                    <a:pt x="31" y="5"/>
                    <a:pt x="35" y="5"/>
                    <a:pt x="38" y="5"/>
                  </a:cubicBezTo>
                  <a:cubicBezTo>
                    <a:pt x="38" y="6"/>
                    <a:pt x="38" y="6"/>
                    <a:pt x="38" y="6"/>
                  </a:cubicBezTo>
                  <a:cubicBezTo>
                    <a:pt x="40" y="4"/>
                    <a:pt x="44" y="5"/>
                    <a:pt x="46" y="4"/>
                  </a:cubicBezTo>
                  <a:cubicBezTo>
                    <a:pt x="50" y="5"/>
                    <a:pt x="55" y="3"/>
                    <a:pt x="57" y="5"/>
                  </a:cubicBezTo>
                  <a:cubicBezTo>
                    <a:pt x="63" y="4"/>
                    <a:pt x="69" y="4"/>
                    <a:pt x="76" y="4"/>
                  </a:cubicBezTo>
                  <a:cubicBezTo>
                    <a:pt x="75" y="6"/>
                    <a:pt x="75" y="6"/>
                    <a:pt x="75" y="6"/>
                  </a:cubicBezTo>
                  <a:cubicBezTo>
                    <a:pt x="76" y="5"/>
                    <a:pt x="76" y="7"/>
                    <a:pt x="77" y="7"/>
                  </a:cubicBezTo>
                  <a:cubicBezTo>
                    <a:pt x="76" y="5"/>
                    <a:pt x="79" y="5"/>
                    <a:pt x="80" y="4"/>
                  </a:cubicBezTo>
                  <a:cubicBezTo>
                    <a:pt x="83" y="5"/>
                    <a:pt x="87" y="4"/>
                    <a:pt x="89" y="3"/>
                  </a:cubicBezTo>
                  <a:cubicBezTo>
                    <a:pt x="90" y="4"/>
                    <a:pt x="90" y="4"/>
                    <a:pt x="90" y="4"/>
                  </a:cubicBezTo>
                  <a:cubicBezTo>
                    <a:pt x="92" y="2"/>
                    <a:pt x="96" y="4"/>
                    <a:pt x="99" y="4"/>
                  </a:cubicBezTo>
                  <a:cubicBezTo>
                    <a:pt x="100" y="5"/>
                    <a:pt x="100" y="6"/>
                    <a:pt x="101" y="6"/>
                  </a:cubicBezTo>
                  <a:cubicBezTo>
                    <a:pt x="103" y="4"/>
                    <a:pt x="104" y="4"/>
                    <a:pt x="107" y="3"/>
                  </a:cubicBezTo>
                  <a:cubicBezTo>
                    <a:pt x="109" y="3"/>
                    <a:pt x="112" y="4"/>
                    <a:pt x="114" y="4"/>
                  </a:cubicBezTo>
                  <a:cubicBezTo>
                    <a:pt x="122" y="2"/>
                    <a:pt x="130" y="4"/>
                    <a:pt x="137" y="2"/>
                  </a:cubicBezTo>
                  <a:cubicBezTo>
                    <a:pt x="138" y="3"/>
                    <a:pt x="138" y="3"/>
                    <a:pt x="138" y="3"/>
                  </a:cubicBezTo>
                  <a:cubicBezTo>
                    <a:pt x="146" y="1"/>
                    <a:pt x="155" y="3"/>
                    <a:pt x="162" y="2"/>
                  </a:cubicBezTo>
                  <a:cubicBezTo>
                    <a:pt x="161" y="4"/>
                    <a:pt x="161" y="4"/>
                    <a:pt x="161" y="4"/>
                  </a:cubicBezTo>
                  <a:cubicBezTo>
                    <a:pt x="163" y="5"/>
                    <a:pt x="166" y="4"/>
                    <a:pt x="165" y="2"/>
                  </a:cubicBezTo>
                  <a:cubicBezTo>
                    <a:pt x="167" y="3"/>
                    <a:pt x="170" y="1"/>
                    <a:pt x="172" y="3"/>
                  </a:cubicBezTo>
                  <a:cubicBezTo>
                    <a:pt x="174" y="4"/>
                    <a:pt x="174" y="2"/>
                    <a:pt x="176" y="2"/>
                  </a:cubicBezTo>
                  <a:cubicBezTo>
                    <a:pt x="180" y="3"/>
                    <a:pt x="182" y="3"/>
                    <a:pt x="186" y="2"/>
                  </a:cubicBezTo>
                  <a:cubicBezTo>
                    <a:pt x="185" y="2"/>
                    <a:pt x="185" y="2"/>
                    <a:pt x="185" y="2"/>
                  </a:cubicBezTo>
                  <a:cubicBezTo>
                    <a:pt x="184" y="3"/>
                    <a:pt x="184" y="3"/>
                    <a:pt x="185" y="4"/>
                  </a:cubicBezTo>
                  <a:cubicBezTo>
                    <a:pt x="187" y="3"/>
                    <a:pt x="190" y="4"/>
                    <a:pt x="189" y="2"/>
                  </a:cubicBezTo>
                  <a:cubicBezTo>
                    <a:pt x="193" y="3"/>
                    <a:pt x="199" y="1"/>
                    <a:pt x="203" y="3"/>
                  </a:cubicBezTo>
                  <a:cubicBezTo>
                    <a:pt x="203" y="2"/>
                    <a:pt x="204" y="2"/>
                    <a:pt x="204" y="1"/>
                  </a:cubicBezTo>
                  <a:cubicBezTo>
                    <a:pt x="208" y="1"/>
                    <a:pt x="212" y="3"/>
                    <a:pt x="215" y="2"/>
                  </a:cubicBezTo>
                  <a:cubicBezTo>
                    <a:pt x="215" y="2"/>
                    <a:pt x="214" y="3"/>
                    <a:pt x="215" y="3"/>
                  </a:cubicBezTo>
                  <a:cubicBezTo>
                    <a:pt x="216" y="3"/>
                    <a:pt x="215" y="2"/>
                    <a:pt x="216" y="2"/>
                  </a:cubicBezTo>
                  <a:cubicBezTo>
                    <a:pt x="222" y="0"/>
                    <a:pt x="229" y="3"/>
                    <a:pt x="234" y="3"/>
                  </a:cubicBezTo>
                  <a:cubicBezTo>
                    <a:pt x="244" y="2"/>
                    <a:pt x="254" y="3"/>
                    <a:pt x="263" y="3"/>
                  </a:cubicBezTo>
                  <a:cubicBezTo>
                    <a:pt x="263" y="3"/>
                    <a:pt x="263" y="3"/>
                    <a:pt x="263" y="3"/>
                  </a:cubicBezTo>
                  <a:cubicBezTo>
                    <a:pt x="266" y="1"/>
                    <a:pt x="270" y="5"/>
                    <a:pt x="273" y="2"/>
                  </a:cubicBezTo>
                  <a:cubicBezTo>
                    <a:pt x="274" y="3"/>
                    <a:pt x="276" y="2"/>
                    <a:pt x="275" y="3"/>
                  </a:cubicBezTo>
                  <a:cubicBezTo>
                    <a:pt x="278" y="2"/>
                    <a:pt x="282" y="5"/>
                    <a:pt x="286" y="3"/>
                  </a:cubicBezTo>
                  <a:cubicBezTo>
                    <a:pt x="285" y="3"/>
                    <a:pt x="285" y="3"/>
                    <a:pt x="285" y="3"/>
                  </a:cubicBezTo>
                  <a:cubicBezTo>
                    <a:pt x="288" y="5"/>
                    <a:pt x="292" y="3"/>
                    <a:pt x="295" y="4"/>
                  </a:cubicBezTo>
                  <a:cubicBezTo>
                    <a:pt x="295" y="4"/>
                    <a:pt x="294" y="5"/>
                    <a:pt x="294" y="5"/>
                  </a:cubicBezTo>
                  <a:cubicBezTo>
                    <a:pt x="296" y="6"/>
                    <a:pt x="298" y="3"/>
                    <a:pt x="298" y="5"/>
                  </a:cubicBezTo>
                  <a:cubicBezTo>
                    <a:pt x="299" y="5"/>
                    <a:pt x="299" y="4"/>
                    <a:pt x="299" y="4"/>
                  </a:cubicBezTo>
                  <a:cubicBezTo>
                    <a:pt x="307" y="5"/>
                    <a:pt x="316" y="4"/>
                    <a:pt x="325" y="3"/>
                  </a:cubicBezTo>
                  <a:cubicBezTo>
                    <a:pt x="331" y="5"/>
                    <a:pt x="325" y="8"/>
                    <a:pt x="330" y="6"/>
                  </a:cubicBezTo>
                  <a:cubicBezTo>
                    <a:pt x="330" y="6"/>
                    <a:pt x="330" y="5"/>
                    <a:pt x="330" y="5"/>
                  </a:cubicBezTo>
                  <a:cubicBezTo>
                    <a:pt x="332" y="5"/>
                    <a:pt x="333" y="8"/>
                    <a:pt x="334" y="7"/>
                  </a:cubicBezTo>
                  <a:cubicBezTo>
                    <a:pt x="334" y="5"/>
                    <a:pt x="335" y="6"/>
                    <a:pt x="335" y="5"/>
                  </a:cubicBezTo>
                  <a:cubicBezTo>
                    <a:pt x="339" y="6"/>
                    <a:pt x="340" y="8"/>
                    <a:pt x="343" y="7"/>
                  </a:cubicBezTo>
                  <a:cubicBezTo>
                    <a:pt x="343" y="7"/>
                    <a:pt x="343" y="7"/>
                    <a:pt x="343" y="7"/>
                  </a:cubicBezTo>
                  <a:cubicBezTo>
                    <a:pt x="346" y="5"/>
                    <a:pt x="350" y="6"/>
                    <a:pt x="353" y="4"/>
                  </a:cubicBezTo>
                  <a:cubicBezTo>
                    <a:pt x="373" y="4"/>
                    <a:pt x="392" y="3"/>
                    <a:pt x="411" y="3"/>
                  </a:cubicBezTo>
                  <a:cubicBezTo>
                    <a:pt x="429" y="3"/>
                    <a:pt x="448" y="3"/>
                    <a:pt x="467" y="4"/>
                  </a:cubicBezTo>
                  <a:cubicBezTo>
                    <a:pt x="471" y="7"/>
                    <a:pt x="472" y="6"/>
                    <a:pt x="476" y="6"/>
                  </a:cubicBezTo>
                  <a:cubicBezTo>
                    <a:pt x="476" y="6"/>
                    <a:pt x="476" y="6"/>
                    <a:pt x="476" y="6"/>
                  </a:cubicBezTo>
                  <a:cubicBezTo>
                    <a:pt x="477" y="5"/>
                    <a:pt x="480" y="6"/>
                    <a:pt x="480" y="5"/>
                  </a:cubicBezTo>
                  <a:cubicBezTo>
                    <a:pt x="487" y="5"/>
                    <a:pt x="494" y="5"/>
                    <a:pt x="501" y="5"/>
                  </a:cubicBezTo>
                  <a:cubicBezTo>
                    <a:pt x="500" y="5"/>
                    <a:pt x="499" y="7"/>
                    <a:pt x="501" y="7"/>
                  </a:cubicBezTo>
                  <a:cubicBezTo>
                    <a:pt x="502" y="5"/>
                    <a:pt x="502" y="5"/>
                    <a:pt x="502" y="5"/>
                  </a:cubicBezTo>
                  <a:cubicBezTo>
                    <a:pt x="502" y="6"/>
                    <a:pt x="502" y="6"/>
                    <a:pt x="502" y="6"/>
                  </a:cubicBezTo>
                  <a:cubicBezTo>
                    <a:pt x="503" y="6"/>
                    <a:pt x="504" y="5"/>
                    <a:pt x="503" y="4"/>
                  </a:cubicBezTo>
                  <a:cubicBezTo>
                    <a:pt x="522" y="3"/>
                    <a:pt x="539" y="7"/>
                    <a:pt x="557" y="7"/>
                  </a:cubicBezTo>
                  <a:cubicBezTo>
                    <a:pt x="562" y="8"/>
                    <a:pt x="568" y="8"/>
                    <a:pt x="572" y="7"/>
                  </a:cubicBezTo>
                  <a:cubicBezTo>
                    <a:pt x="586" y="10"/>
                    <a:pt x="598" y="13"/>
                    <a:pt x="613" y="12"/>
                  </a:cubicBezTo>
                  <a:cubicBezTo>
                    <a:pt x="613" y="12"/>
                    <a:pt x="610" y="17"/>
                    <a:pt x="604" y="17"/>
                  </a:cubicBezTo>
                  <a:close/>
                </a:path>
              </a:pathLst>
            </a:custGeom>
            <a:solidFill>
              <a:schemeClr val="tx1"/>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sp>
          <p:nvSpPr>
            <p:cNvPr id="80" name="Freeform 145"/>
            <p:cNvSpPr>
              <a:spLocks/>
            </p:cNvSpPr>
            <p:nvPr/>
          </p:nvSpPr>
          <p:spPr bwMode="auto">
            <a:xfrm rot="16200000">
              <a:off x="-282162" y="3554636"/>
              <a:ext cx="4797546" cy="45719"/>
            </a:xfrm>
            <a:custGeom>
              <a:avLst/>
              <a:gdLst/>
              <a:ahLst/>
              <a:cxnLst>
                <a:cxn ang="0">
                  <a:pos x="543" y="15"/>
                </a:cxn>
                <a:cxn ang="0">
                  <a:pos x="525" y="15"/>
                </a:cxn>
                <a:cxn ang="0">
                  <a:pos x="488" y="18"/>
                </a:cxn>
                <a:cxn ang="0">
                  <a:pos x="475" y="17"/>
                </a:cxn>
                <a:cxn ang="0">
                  <a:pos x="436" y="15"/>
                </a:cxn>
                <a:cxn ang="0">
                  <a:pos x="423" y="15"/>
                </a:cxn>
                <a:cxn ang="0">
                  <a:pos x="401" y="16"/>
                </a:cxn>
                <a:cxn ang="0">
                  <a:pos x="382" y="15"/>
                </a:cxn>
                <a:cxn ang="0">
                  <a:pos x="372" y="14"/>
                </a:cxn>
                <a:cxn ang="0">
                  <a:pos x="363" y="16"/>
                </a:cxn>
                <a:cxn ang="0">
                  <a:pos x="341" y="18"/>
                </a:cxn>
                <a:cxn ang="0">
                  <a:pos x="329" y="17"/>
                </a:cxn>
                <a:cxn ang="0">
                  <a:pos x="316" y="19"/>
                </a:cxn>
                <a:cxn ang="0">
                  <a:pos x="300" y="17"/>
                </a:cxn>
                <a:cxn ang="0">
                  <a:pos x="282" y="17"/>
                </a:cxn>
                <a:cxn ang="0">
                  <a:pos x="259" y="16"/>
                </a:cxn>
                <a:cxn ang="0">
                  <a:pos x="250" y="17"/>
                </a:cxn>
                <a:cxn ang="0">
                  <a:pos x="241" y="15"/>
                </a:cxn>
                <a:cxn ang="0">
                  <a:pos x="233" y="17"/>
                </a:cxn>
                <a:cxn ang="0">
                  <a:pos x="230" y="17"/>
                </a:cxn>
                <a:cxn ang="0">
                  <a:pos x="219" y="17"/>
                </a:cxn>
                <a:cxn ang="0">
                  <a:pos x="188" y="17"/>
                </a:cxn>
                <a:cxn ang="0">
                  <a:pos x="176" y="17"/>
                </a:cxn>
                <a:cxn ang="0">
                  <a:pos x="166" y="17"/>
                </a:cxn>
                <a:cxn ang="0">
                  <a:pos x="140" y="16"/>
                </a:cxn>
                <a:cxn ang="0">
                  <a:pos x="134" y="12"/>
                </a:cxn>
                <a:cxn ang="0">
                  <a:pos x="125" y="16"/>
                </a:cxn>
                <a:cxn ang="0">
                  <a:pos x="118" y="20"/>
                </a:cxn>
                <a:cxn ang="0">
                  <a:pos x="106" y="18"/>
                </a:cxn>
                <a:cxn ang="0">
                  <a:pos x="102" y="20"/>
                </a:cxn>
                <a:cxn ang="0">
                  <a:pos x="97" y="18"/>
                </a:cxn>
                <a:cxn ang="0">
                  <a:pos x="88" y="15"/>
                </a:cxn>
                <a:cxn ang="0">
                  <a:pos x="78" y="18"/>
                </a:cxn>
                <a:cxn ang="0">
                  <a:pos x="73" y="16"/>
                </a:cxn>
                <a:cxn ang="0">
                  <a:pos x="65" y="18"/>
                </a:cxn>
                <a:cxn ang="0">
                  <a:pos x="56" y="18"/>
                </a:cxn>
                <a:cxn ang="0">
                  <a:pos x="60" y="13"/>
                </a:cxn>
                <a:cxn ang="0">
                  <a:pos x="44" y="16"/>
                </a:cxn>
                <a:cxn ang="0">
                  <a:pos x="22" y="9"/>
                </a:cxn>
                <a:cxn ang="0">
                  <a:pos x="15" y="8"/>
                </a:cxn>
                <a:cxn ang="0">
                  <a:pos x="0" y="8"/>
                </a:cxn>
                <a:cxn ang="0">
                  <a:pos x="6" y="5"/>
                </a:cxn>
                <a:cxn ang="0">
                  <a:pos x="20" y="8"/>
                </a:cxn>
                <a:cxn ang="0">
                  <a:pos x="46" y="4"/>
                </a:cxn>
                <a:cxn ang="0">
                  <a:pos x="89" y="3"/>
                </a:cxn>
                <a:cxn ang="0">
                  <a:pos x="137" y="2"/>
                </a:cxn>
                <a:cxn ang="0">
                  <a:pos x="176" y="2"/>
                </a:cxn>
                <a:cxn ang="0">
                  <a:pos x="204" y="1"/>
                </a:cxn>
                <a:cxn ang="0">
                  <a:pos x="263" y="3"/>
                </a:cxn>
                <a:cxn ang="0">
                  <a:pos x="294" y="5"/>
                </a:cxn>
                <a:cxn ang="0">
                  <a:pos x="334" y="7"/>
                </a:cxn>
                <a:cxn ang="0">
                  <a:pos x="467" y="4"/>
                </a:cxn>
                <a:cxn ang="0">
                  <a:pos x="502" y="5"/>
                </a:cxn>
                <a:cxn ang="0">
                  <a:pos x="604" y="17"/>
                </a:cxn>
              </a:cxnLst>
              <a:rect l="0" t="0" r="r" b="b"/>
              <a:pathLst>
                <a:path w="613" h="21">
                  <a:moveTo>
                    <a:pt x="604" y="17"/>
                  </a:moveTo>
                  <a:cubicBezTo>
                    <a:pt x="597" y="21"/>
                    <a:pt x="587" y="16"/>
                    <a:pt x="579" y="18"/>
                  </a:cubicBezTo>
                  <a:cubicBezTo>
                    <a:pt x="578" y="19"/>
                    <a:pt x="580" y="16"/>
                    <a:pt x="577" y="17"/>
                  </a:cubicBezTo>
                  <a:cubicBezTo>
                    <a:pt x="570" y="20"/>
                    <a:pt x="557" y="17"/>
                    <a:pt x="548" y="15"/>
                  </a:cubicBezTo>
                  <a:cubicBezTo>
                    <a:pt x="549" y="14"/>
                    <a:pt x="549" y="14"/>
                    <a:pt x="549" y="14"/>
                  </a:cubicBezTo>
                  <a:cubicBezTo>
                    <a:pt x="547" y="13"/>
                    <a:pt x="545" y="15"/>
                    <a:pt x="543" y="15"/>
                  </a:cubicBezTo>
                  <a:cubicBezTo>
                    <a:pt x="543" y="15"/>
                    <a:pt x="543" y="14"/>
                    <a:pt x="543" y="14"/>
                  </a:cubicBezTo>
                  <a:cubicBezTo>
                    <a:pt x="542" y="15"/>
                    <a:pt x="539" y="14"/>
                    <a:pt x="539" y="15"/>
                  </a:cubicBezTo>
                  <a:cubicBezTo>
                    <a:pt x="538" y="15"/>
                    <a:pt x="538" y="14"/>
                    <a:pt x="537" y="13"/>
                  </a:cubicBezTo>
                  <a:cubicBezTo>
                    <a:pt x="536" y="15"/>
                    <a:pt x="536" y="15"/>
                    <a:pt x="536" y="15"/>
                  </a:cubicBezTo>
                  <a:cubicBezTo>
                    <a:pt x="533" y="18"/>
                    <a:pt x="529" y="14"/>
                    <a:pt x="524" y="16"/>
                  </a:cubicBezTo>
                  <a:cubicBezTo>
                    <a:pt x="525" y="16"/>
                    <a:pt x="525" y="15"/>
                    <a:pt x="525" y="15"/>
                  </a:cubicBezTo>
                  <a:cubicBezTo>
                    <a:pt x="518" y="17"/>
                    <a:pt x="510" y="16"/>
                    <a:pt x="502" y="17"/>
                  </a:cubicBezTo>
                  <a:cubicBezTo>
                    <a:pt x="503" y="16"/>
                    <a:pt x="503" y="15"/>
                    <a:pt x="502" y="15"/>
                  </a:cubicBezTo>
                  <a:cubicBezTo>
                    <a:pt x="502" y="16"/>
                    <a:pt x="500" y="17"/>
                    <a:pt x="498" y="17"/>
                  </a:cubicBezTo>
                  <a:cubicBezTo>
                    <a:pt x="497" y="15"/>
                    <a:pt x="494" y="18"/>
                    <a:pt x="492" y="17"/>
                  </a:cubicBezTo>
                  <a:cubicBezTo>
                    <a:pt x="492" y="17"/>
                    <a:pt x="492" y="17"/>
                    <a:pt x="492" y="17"/>
                  </a:cubicBezTo>
                  <a:cubicBezTo>
                    <a:pt x="490" y="19"/>
                    <a:pt x="490" y="16"/>
                    <a:pt x="488" y="18"/>
                  </a:cubicBezTo>
                  <a:cubicBezTo>
                    <a:pt x="487" y="17"/>
                    <a:pt x="487" y="17"/>
                    <a:pt x="487" y="17"/>
                  </a:cubicBezTo>
                  <a:cubicBezTo>
                    <a:pt x="486" y="19"/>
                    <a:pt x="485" y="16"/>
                    <a:pt x="483" y="17"/>
                  </a:cubicBezTo>
                  <a:cubicBezTo>
                    <a:pt x="483" y="17"/>
                    <a:pt x="483" y="17"/>
                    <a:pt x="483" y="17"/>
                  </a:cubicBezTo>
                  <a:cubicBezTo>
                    <a:pt x="482" y="18"/>
                    <a:pt x="481" y="16"/>
                    <a:pt x="480" y="17"/>
                  </a:cubicBezTo>
                  <a:cubicBezTo>
                    <a:pt x="480" y="17"/>
                    <a:pt x="480" y="17"/>
                    <a:pt x="480" y="17"/>
                  </a:cubicBezTo>
                  <a:cubicBezTo>
                    <a:pt x="477" y="17"/>
                    <a:pt x="475" y="16"/>
                    <a:pt x="475" y="17"/>
                  </a:cubicBezTo>
                  <a:cubicBezTo>
                    <a:pt x="474" y="16"/>
                    <a:pt x="478" y="17"/>
                    <a:pt x="477" y="15"/>
                  </a:cubicBezTo>
                  <a:cubicBezTo>
                    <a:pt x="467" y="16"/>
                    <a:pt x="457" y="16"/>
                    <a:pt x="447" y="16"/>
                  </a:cubicBezTo>
                  <a:cubicBezTo>
                    <a:pt x="446" y="15"/>
                    <a:pt x="446" y="15"/>
                    <a:pt x="445" y="14"/>
                  </a:cubicBezTo>
                  <a:cubicBezTo>
                    <a:pt x="444" y="15"/>
                    <a:pt x="442" y="14"/>
                    <a:pt x="441" y="15"/>
                  </a:cubicBezTo>
                  <a:cubicBezTo>
                    <a:pt x="441" y="15"/>
                    <a:pt x="440" y="14"/>
                    <a:pt x="440" y="14"/>
                  </a:cubicBezTo>
                  <a:cubicBezTo>
                    <a:pt x="438" y="14"/>
                    <a:pt x="438" y="16"/>
                    <a:pt x="436" y="15"/>
                  </a:cubicBezTo>
                  <a:cubicBezTo>
                    <a:pt x="437" y="15"/>
                    <a:pt x="437" y="14"/>
                    <a:pt x="437" y="14"/>
                  </a:cubicBezTo>
                  <a:cubicBezTo>
                    <a:pt x="435" y="15"/>
                    <a:pt x="433" y="15"/>
                    <a:pt x="431" y="15"/>
                  </a:cubicBezTo>
                  <a:cubicBezTo>
                    <a:pt x="431" y="15"/>
                    <a:pt x="432" y="15"/>
                    <a:pt x="431" y="14"/>
                  </a:cubicBezTo>
                  <a:cubicBezTo>
                    <a:pt x="429" y="16"/>
                    <a:pt x="428" y="14"/>
                    <a:pt x="426" y="15"/>
                  </a:cubicBezTo>
                  <a:cubicBezTo>
                    <a:pt x="426" y="14"/>
                    <a:pt x="426" y="14"/>
                    <a:pt x="426" y="14"/>
                  </a:cubicBezTo>
                  <a:cubicBezTo>
                    <a:pt x="423" y="12"/>
                    <a:pt x="426" y="16"/>
                    <a:pt x="423" y="15"/>
                  </a:cubicBezTo>
                  <a:cubicBezTo>
                    <a:pt x="424" y="15"/>
                    <a:pt x="423" y="14"/>
                    <a:pt x="423" y="14"/>
                  </a:cubicBezTo>
                  <a:cubicBezTo>
                    <a:pt x="421" y="16"/>
                    <a:pt x="417" y="15"/>
                    <a:pt x="415" y="16"/>
                  </a:cubicBezTo>
                  <a:cubicBezTo>
                    <a:pt x="415" y="15"/>
                    <a:pt x="415" y="15"/>
                    <a:pt x="415" y="15"/>
                  </a:cubicBezTo>
                  <a:cubicBezTo>
                    <a:pt x="412" y="15"/>
                    <a:pt x="409" y="15"/>
                    <a:pt x="406" y="15"/>
                  </a:cubicBezTo>
                  <a:cubicBezTo>
                    <a:pt x="405" y="15"/>
                    <a:pt x="407" y="13"/>
                    <a:pt x="404" y="13"/>
                  </a:cubicBezTo>
                  <a:cubicBezTo>
                    <a:pt x="404" y="15"/>
                    <a:pt x="399" y="14"/>
                    <a:pt x="401" y="16"/>
                  </a:cubicBezTo>
                  <a:cubicBezTo>
                    <a:pt x="399" y="16"/>
                    <a:pt x="395" y="15"/>
                    <a:pt x="393" y="16"/>
                  </a:cubicBezTo>
                  <a:cubicBezTo>
                    <a:pt x="394" y="15"/>
                    <a:pt x="392" y="13"/>
                    <a:pt x="394" y="13"/>
                  </a:cubicBezTo>
                  <a:cubicBezTo>
                    <a:pt x="393" y="12"/>
                    <a:pt x="393" y="12"/>
                    <a:pt x="393" y="12"/>
                  </a:cubicBezTo>
                  <a:cubicBezTo>
                    <a:pt x="393" y="11"/>
                    <a:pt x="394" y="12"/>
                    <a:pt x="394" y="11"/>
                  </a:cubicBezTo>
                  <a:cubicBezTo>
                    <a:pt x="393" y="11"/>
                    <a:pt x="390" y="12"/>
                    <a:pt x="389" y="12"/>
                  </a:cubicBezTo>
                  <a:cubicBezTo>
                    <a:pt x="387" y="13"/>
                    <a:pt x="385" y="15"/>
                    <a:pt x="382" y="15"/>
                  </a:cubicBezTo>
                  <a:cubicBezTo>
                    <a:pt x="384" y="15"/>
                    <a:pt x="382" y="13"/>
                    <a:pt x="383" y="13"/>
                  </a:cubicBezTo>
                  <a:cubicBezTo>
                    <a:pt x="378" y="17"/>
                    <a:pt x="378" y="17"/>
                    <a:pt x="378" y="17"/>
                  </a:cubicBezTo>
                  <a:cubicBezTo>
                    <a:pt x="377" y="17"/>
                    <a:pt x="378" y="15"/>
                    <a:pt x="377" y="16"/>
                  </a:cubicBezTo>
                  <a:cubicBezTo>
                    <a:pt x="377" y="16"/>
                    <a:pt x="376" y="16"/>
                    <a:pt x="376" y="17"/>
                  </a:cubicBezTo>
                  <a:cubicBezTo>
                    <a:pt x="375" y="17"/>
                    <a:pt x="372" y="17"/>
                    <a:pt x="371" y="15"/>
                  </a:cubicBezTo>
                  <a:cubicBezTo>
                    <a:pt x="371" y="15"/>
                    <a:pt x="373" y="15"/>
                    <a:pt x="372" y="14"/>
                  </a:cubicBezTo>
                  <a:cubicBezTo>
                    <a:pt x="370" y="14"/>
                    <a:pt x="370" y="15"/>
                    <a:pt x="368" y="15"/>
                  </a:cubicBezTo>
                  <a:cubicBezTo>
                    <a:pt x="368" y="15"/>
                    <a:pt x="368" y="15"/>
                    <a:pt x="368" y="15"/>
                  </a:cubicBezTo>
                  <a:cubicBezTo>
                    <a:pt x="367" y="14"/>
                    <a:pt x="364" y="15"/>
                    <a:pt x="366" y="16"/>
                  </a:cubicBezTo>
                  <a:cubicBezTo>
                    <a:pt x="366" y="17"/>
                    <a:pt x="365" y="15"/>
                    <a:pt x="367" y="16"/>
                  </a:cubicBezTo>
                  <a:cubicBezTo>
                    <a:pt x="366" y="17"/>
                    <a:pt x="364" y="17"/>
                    <a:pt x="362" y="17"/>
                  </a:cubicBezTo>
                  <a:cubicBezTo>
                    <a:pt x="362" y="17"/>
                    <a:pt x="362" y="16"/>
                    <a:pt x="363" y="16"/>
                  </a:cubicBezTo>
                  <a:cubicBezTo>
                    <a:pt x="360" y="17"/>
                    <a:pt x="357" y="18"/>
                    <a:pt x="355" y="18"/>
                  </a:cubicBezTo>
                  <a:cubicBezTo>
                    <a:pt x="355" y="19"/>
                    <a:pt x="356" y="17"/>
                    <a:pt x="356" y="17"/>
                  </a:cubicBezTo>
                  <a:cubicBezTo>
                    <a:pt x="353" y="16"/>
                    <a:pt x="349" y="19"/>
                    <a:pt x="346" y="17"/>
                  </a:cubicBezTo>
                  <a:cubicBezTo>
                    <a:pt x="346" y="17"/>
                    <a:pt x="346" y="18"/>
                    <a:pt x="346" y="18"/>
                  </a:cubicBezTo>
                  <a:cubicBezTo>
                    <a:pt x="344" y="18"/>
                    <a:pt x="345" y="17"/>
                    <a:pt x="343" y="17"/>
                  </a:cubicBezTo>
                  <a:cubicBezTo>
                    <a:pt x="343" y="16"/>
                    <a:pt x="342" y="17"/>
                    <a:pt x="341" y="18"/>
                  </a:cubicBezTo>
                  <a:cubicBezTo>
                    <a:pt x="340" y="18"/>
                    <a:pt x="341" y="17"/>
                    <a:pt x="342" y="17"/>
                  </a:cubicBezTo>
                  <a:cubicBezTo>
                    <a:pt x="340" y="18"/>
                    <a:pt x="334" y="19"/>
                    <a:pt x="330" y="18"/>
                  </a:cubicBezTo>
                  <a:cubicBezTo>
                    <a:pt x="330" y="18"/>
                    <a:pt x="328" y="20"/>
                    <a:pt x="327" y="19"/>
                  </a:cubicBezTo>
                  <a:cubicBezTo>
                    <a:pt x="327" y="18"/>
                    <a:pt x="327" y="18"/>
                    <a:pt x="327" y="18"/>
                  </a:cubicBezTo>
                  <a:cubicBezTo>
                    <a:pt x="327" y="17"/>
                    <a:pt x="324" y="18"/>
                    <a:pt x="324" y="17"/>
                  </a:cubicBezTo>
                  <a:cubicBezTo>
                    <a:pt x="322" y="19"/>
                    <a:pt x="331" y="16"/>
                    <a:pt x="329" y="17"/>
                  </a:cubicBezTo>
                  <a:cubicBezTo>
                    <a:pt x="328" y="16"/>
                    <a:pt x="325" y="19"/>
                    <a:pt x="326" y="17"/>
                  </a:cubicBezTo>
                  <a:cubicBezTo>
                    <a:pt x="324" y="17"/>
                    <a:pt x="323" y="19"/>
                    <a:pt x="321" y="18"/>
                  </a:cubicBezTo>
                  <a:cubicBezTo>
                    <a:pt x="321" y="18"/>
                    <a:pt x="322" y="16"/>
                    <a:pt x="321" y="16"/>
                  </a:cubicBezTo>
                  <a:cubicBezTo>
                    <a:pt x="319" y="16"/>
                    <a:pt x="320" y="17"/>
                    <a:pt x="318" y="17"/>
                  </a:cubicBezTo>
                  <a:cubicBezTo>
                    <a:pt x="317" y="17"/>
                    <a:pt x="317" y="17"/>
                    <a:pt x="317" y="17"/>
                  </a:cubicBezTo>
                  <a:cubicBezTo>
                    <a:pt x="317" y="19"/>
                    <a:pt x="315" y="17"/>
                    <a:pt x="316" y="19"/>
                  </a:cubicBezTo>
                  <a:cubicBezTo>
                    <a:pt x="316" y="18"/>
                    <a:pt x="312" y="19"/>
                    <a:pt x="313" y="17"/>
                  </a:cubicBezTo>
                  <a:cubicBezTo>
                    <a:pt x="313" y="16"/>
                    <a:pt x="313" y="16"/>
                    <a:pt x="313" y="16"/>
                  </a:cubicBezTo>
                  <a:cubicBezTo>
                    <a:pt x="312" y="16"/>
                    <a:pt x="311" y="17"/>
                    <a:pt x="310" y="18"/>
                  </a:cubicBezTo>
                  <a:cubicBezTo>
                    <a:pt x="310" y="18"/>
                    <a:pt x="310" y="17"/>
                    <a:pt x="310" y="17"/>
                  </a:cubicBezTo>
                  <a:cubicBezTo>
                    <a:pt x="310" y="20"/>
                    <a:pt x="308" y="17"/>
                    <a:pt x="306" y="19"/>
                  </a:cubicBezTo>
                  <a:cubicBezTo>
                    <a:pt x="304" y="18"/>
                    <a:pt x="301" y="19"/>
                    <a:pt x="300" y="17"/>
                  </a:cubicBezTo>
                  <a:cubicBezTo>
                    <a:pt x="298" y="18"/>
                    <a:pt x="297" y="19"/>
                    <a:pt x="295" y="18"/>
                  </a:cubicBezTo>
                  <a:cubicBezTo>
                    <a:pt x="295" y="18"/>
                    <a:pt x="296" y="18"/>
                    <a:pt x="296" y="17"/>
                  </a:cubicBezTo>
                  <a:cubicBezTo>
                    <a:pt x="295" y="17"/>
                    <a:pt x="294" y="17"/>
                    <a:pt x="293" y="18"/>
                  </a:cubicBezTo>
                  <a:cubicBezTo>
                    <a:pt x="293" y="17"/>
                    <a:pt x="291" y="16"/>
                    <a:pt x="289" y="15"/>
                  </a:cubicBezTo>
                  <a:cubicBezTo>
                    <a:pt x="288" y="16"/>
                    <a:pt x="288" y="17"/>
                    <a:pt x="288" y="18"/>
                  </a:cubicBezTo>
                  <a:cubicBezTo>
                    <a:pt x="287" y="16"/>
                    <a:pt x="283" y="20"/>
                    <a:pt x="282" y="17"/>
                  </a:cubicBezTo>
                  <a:cubicBezTo>
                    <a:pt x="282" y="17"/>
                    <a:pt x="284" y="16"/>
                    <a:pt x="283" y="16"/>
                  </a:cubicBezTo>
                  <a:cubicBezTo>
                    <a:pt x="281" y="13"/>
                    <a:pt x="280" y="17"/>
                    <a:pt x="277" y="16"/>
                  </a:cubicBezTo>
                  <a:cubicBezTo>
                    <a:pt x="278" y="18"/>
                    <a:pt x="278" y="18"/>
                    <a:pt x="278" y="18"/>
                  </a:cubicBezTo>
                  <a:cubicBezTo>
                    <a:pt x="277" y="17"/>
                    <a:pt x="274" y="19"/>
                    <a:pt x="274" y="17"/>
                  </a:cubicBezTo>
                  <a:cubicBezTo>
                    <a:pt x="273" y="18"/>
                    <a:pt x="271" y="17"/>
                    <a:pt x="272" y="18"/>
                  </a:cubicBezTo>
                  <a:cubicBezTo>
                    <a:pt x="268" y="17"/>
                    <a:pt x="262" y="19"/>
                    <a:pt x="259" y="16"/>
                  </a:cubicBezTo>
                  <a:cubicBezTo>
                    <a:pt x="259" y="16"/>
                    <a:pt x="257" y="16"/>
                    <a:pt x="258" y="17"/>
                  </a:cubicBezTo>
                  <a:cubicBezTo>
                    <a:pt x="259" y="18"/>
                    <a:pt x="259" y="16"/>
                    <a:pt x="259" y="17"/>
                  </a:cubicBezTo>
                  <a:cubicBezTo>
                    <a:pt x="259" y="17"/>
                    <a:pt x="259" y="17"/>
                    <a:pt x="259" y="18"/>
                  </a:cubicBezTo>
                  <a:cubicBezTo>
                    <a:pt x="257" y="17"/>
                    <a:pt x="256" y="17"/>
                    <a:pt x="258" y="15"/>
                  </a:cubicBezTo>
                  <a:cubicBezTo>
                    <a:pt x="255" y="14"/>
                    <a:pt x="255" y="19"/>
                    <a:pt x="251" y="18"/>
                  </a:cubicBezTo>
                  <a:cubicBezTo>
                    <a:pt x="251" y="17"/>
                    <a:pt x="251" y="17"/>
                    <a:pt x="250" y="17"/>
                  </a:cubicBezTo>
                  <a:cubicBezTo>
                    <a:pt x="248" y="18"/>
                    <a:pt x="248" y="18"/>
                    <a:pt x="248" y="18"/>
                  </a:cubicBezTo>
                  <a:cubicBezTo>
                    <a:pt x="246" y="18"/>
                    <a:pt x="247" y="16"/>
                    <a:pt x="247" y="15"/>
                  </a:cubicBezTo>
                  <a:cubicBezTo>
                    <a:pt x="246" y="15"/>
                    <a:pt x="244" y="15"/>
                    <a:pt x="243" y="16"/>
                  </a:cubicBezTo>
                  <a:cubicBezTo>
                    <a:pt x="242" y="14"/>
                    <a:pt x="242" y="14"/>
                    <a:pt x="242" y="14"/>
                  </a:cubicBezTo>
                  <a:cubicBezTo>
                    <a:pt x="243" y="16"/>
                    <a:pt x="241" y="15"/>
                    <a:pt x="240" y="16"/>
                  </a:cubicBezTo>
                  <a:cubicBezTo>
                    <a:pt x="241" y="15"/>
                    <a:pt x="241" y="15"/>
                    <a:pt x="241" y="15"/>
                  </a:cubicBezTo>
                  <a:cubicBezTo>
                    <a:pt x="241" y="15"/>
                    <a:pt x="239" y="15"/>
                    <a:pt x="239" y="15"/>
                  </a:cubicBezTo>
                  <a:cubicBezTo>
                    <a:pt x="239" y="16"/>
                    <a:pt x="240" y="16"/>
                    <a:pt x="241" y="17"/>
                  </a:cubicBezTo>
                  <a:cubicBezTo>
                    <a:pt x="240" y="17"/>
                    <a:pt x="239" y="17"/>
                    <a:pt x="239" y="18"/>
                  </a:cubicBezTo>
                  <a:cubicBezTo>
                    <a:pt x="239" y="16"/>
                    <a:pt x="237" y="17"/>
                    <a:pt x="236" y="17"/>
                  </a:cubicBezTo>
                  <a:cubicBezTo>
                    <a:pt x="235" y="16"/>
                    <a:pt x="234" y="18"/>
                    <a:pt x="234" y="18"/>
                  </a:cubicBezTo>
                  <a:cubicBezTo>
                    <a:pt x="234" y="17"/>
                    <a:pt x="232" y="18"/>
                    <a:pt x="233" y="17"/>
                  </a:cubicBezTo>
                  <a:cubicBezTo>
                    <a:pt x="233" y="16"/>
                    <a:pt x="234" y="17"/>
                    <a:pt x="235" y="17"/>
                  </a:cubicBezTo>
                  <a:cubicBezTo>
                    <a:pt x="234" y="16"/>
                    <a:pt x="234" y="15"/>
                    <a:pt x="232" y="16"/>
                  </a:cubicBezTo>
                  <a:cubicBezTo>
                    <a:pt x="231" y="16"/>
                    <a:pt x="233" y="18"/>
                    <a:pt x="231" y="18"/>
                  </a:cubicBezTo>
                  <a:cubicBezTo>
                    <a:pt x="231" y="17"/>
                    <a:pt x="231" y="17"/>
                    <a:pt x="232" y="16"/>
                  </a:cubicBezTo>
                  <a:cubicBezTo>
                    <a:pt x="230" y="16"/>
                    <a:pt x="230" y="16"/>
                    <a:pt x="230" y="16"/>
                  </a:cubicBezTo>
                  <a:cubicBezTo>
                    <a:pt x="230" y="17"/>
                    <a:pt x="230" y="17"/>
                    <a:pt x="230" y="17"/>
                  </a:cubicBezTo>
                  <a:cubicBezTo>
                    <a:pt x="229" y="16"/>
                    <a:pt x="229" y="16"/>
                    <a:pt x="229" y="16"/>
                  </a:cubicBezTo>
                  <a:cubicBezTo>
                    <a:pt x="229" y="17"/>
                    <a:pt x="226" y="17"/>
                    <a:pt x="226" y="18"/>
                  </a:cubicBezTo>
                  <a:cubicBezTo>
                    <a:pt x="225" y="18"/>
                    <a:pt x="224" y="17"/>
                    <a:pt x="223" y="17"/>
                  </a:cubicBezTo>
                  <a:cubicBezTo>
                    <a:pt x="223" y="17"/>
                    <a:pt x="223" y="17"/>
                    <a:pt x="223" y="17"/>
                  </a:cubicBezTo>
                  <a:cubicBezTo>
                    <a:pt x="222" y="16"/>
                    <a:pt x="220" y="17"/>
                    <a:pt x="219" y="17"/>
                  </a:cubicBezTo>
                  <a:cubicBezTo>
                    <a:pt x="219" y="17"/>
                    <a:pt x="219" y="17"/>
                    <a:pt x="219" y="17"/>
                  </a:cubicBezTo>
                  <a:cubicBezTo>
                    <a:pt x="218" y="17"/>
                    <a:pt x="217" y="17"/>
                    <a:pt x="216" y="18"/>
                  </a:cubicBezTo>
                  <a:cubicBezTo>
                    <a:pt x="214" y="17"/>
                    <a:pt x="215" y="13"/>
                    <a:pt x="214" y="15"/>
                  </a:cubicBezTo>
                  <a:cubicBezTo>
                    <a:pt x="212" y="15"/>
                    <a:pt x="211" y="17"/>
                    <a:pt x="212" y="18"/>
                  </a:cubicBezTo>
                  <a:cubicBezTo>
                    <a:pt x="209" y="17"/>
                    <a:pt x="205" y="19"/>
                    <a:pt x="202" y="17"/>
                  </a:cubicBezTo>
                  <a:cubicBezTo>
                    <a:pt x="202" y="17"/>
                    <a:pt x="202" y="18"/>
                    <a:pt x="201" y="18"/>
                  </a:cubicBezTo>
                  <a:cubicBezTo>
                    <a:pt x="197" y="17"/>
                    <a:pt x="192" y="19"/>
                    <a:pt x="188" y="17"/>
                  </a:cubicBezTo>
                  <a:cubicBezTo>
                    <a:pt x="190" y="16"/>
                    <a:pt x="188" y="16"/>
                    <a:pt x="188" y="15"/>
                  </a:cubicBezTo>
                  <a:cubicBezTo>
                    <a:pt x="187" y="16"/>
                    <a:pt x="187" y="14"/>
                    <a:pt x="187" y="16"/>
                  </a:cubicBezTo>
                  <a:cubicBezTo>
                    <a:pt x="187" y="17"/>
                    <a:pt x="187" y="17"/>
                    <a:pt x="188" y="18"/>
                  </a:cubicBezTo>
                  <a:cubicBezTo>
                    <a:pt x="185" y="18"/>
                    <a:pt x="181" y="18"/>
                    <a:pt x="180" y="17"/>
                  </a:cubicBezTo>
                  <a:cubicBezTo>
                    <a:pt x="181" y="18"/>
                    <a:pt x="180" y="18"/>
                    <a:pt x="179" y="18"/>
                  </a:cubicBezTo>
                  <a:cubicBezTo>
                    <a:pt x="180" y="17"/>
                    <a:pt x="178" y="16"/>
                    <a:pt x="176" y="17"/>
                  </a:cubicBezTo>
                  <a:cubicBezTo>
                    <a:pt x="176" y="18"/>
                    <a:pt x="176" y="18"/>
                    <a:pt x="176" y="18"/>
                  </a:cubicBezTo>
                  <a:cubicBezTo>
                    <a:pt x="175" y="17"/>
                    <a:pt x="175" y="17"/>
                    <a:pt x="175" y="17"/>
                  </a:cubicBezTo>
                  <a:cubicBezTo>
                    <a:pt x="174" y="17"/>
                    <a:pt x="174" y="19"/>
                    <a:pt x="173" y="18"/>
                  </a:cubicBezTo>
                  <a:cubicBezTo>
                    <a:pt x="172" y="17"/>
                    <a:pt x="172" y="17"/>
                    <a:pt x="172" y="17"/>
                  </a:cubicBezTo>
                  <a:cubicBezTo>
                    <a:pt x="171" y="18"/>
                    <a:pt x="169" y="19"/>
                    <a:pt x="167" y="18"/>
                  </a:cubicBezTo>
                  <a:cubicBezTo>
                    <a:pt x="166" y="17"/>
                    <a:pt x="166" y="17"/>
                    <a:pt x="166" y="17"/>
                  </a:cubicBezTo>
                  <a:cubicBezTo>
                    <a:pt x="165" y="17"/>
                    <a:pt x="164" y="18"/>
                    <a:pt x="165" y="18"/>
                  </a:cubicBezTo>
                  <a:cubicBezTo>
                    <a:pt x="162" y="17"/>
                    <a:pt x="160" y="17"/>
                    <a:pt x="160" y="16"/>
                  </a:cubicBezTo>
                  <a:cubicBezTo>
                    <a:pt x="155" y="19"/>
                    <a:pt x="147" y="19"/>
                    <a:pt x="142" y="19"/>
                  </a:cubicBezTo>
                  <a:cubicBezTo>
                    <a:pt x="142" y="18"/>
                    <a:pt x="142" y="18"/>
                    <a:pt x="142" y="18"/>
                  </a:cubicBezTo>
                  <a:cubicBezTo>
                    <a:pt x="140" y="17"/>
                    <a:pt x="141" y="19"/>
                    <a:pt x="140" y="19"/>
                  </a:cubicBezTo>
                  <a:cubicBezTo>
                    <a:pt x="141" y="18"/>
                    <a:pt x="139" y="17"/>
                    <a:pt x="140" y="16"/>
                  </a:cubicBezTo>
                  <a:cubicBezTo>
                    <a:pt x="138" y="15"/>
                    <a:pt x="137" y="17"/>
                    <a:pt x="136" y="18"/>
                  </a:cubicBezTo>
                  <a:cubicBezTo>
                    <a:pt x="136" y="19"/>
                    <a:pt x="137" y="17"/>
                    <a:pt x="137" y="18"/>
                  </a:cubicBezTo>
                  <a:cubicBezTo>
                    <a:pt x="137" y="19"/>
                    <a:pt x="134" y="18"/>
                    <a:pt x="133" y="19"/>
                  </a:cubicBezTo>
                  <a:cubicBezTo>
                    <a:pt x="133" y="18"/>
                    <a:pt x="133" y="17"/>
                    <a:pt x="134" y="17"/>
                  </a:cubicBezTo>
                  <a:cubicBezTo>
                    <a:pt x="132" y="17"/>
                    <a:pt x="132" y="17"/>
                    <a:pt x="132" y="17"/>
                  </a:cubicBezTo>
                  <a:cubicBezTo>
                    <a:pt x="131" y="16"/>
                    <a:pt x="136" y="14"/>
                    <a:pt x="134" y="12"/>
                  </a:cubicBezTo>
                  <a:cubicBezTo>
                    <a:pt x="133" y="12"/>
                    <a:pt x="133" y="12"/>
                    <a:pt x="133" y="12"/>
                  </a:cubicBezTo>
                  <a:cubicBezTo>
                    <a:pt x="132" y="11"/>
                    <a:pt x="136" y="10"/>
                    <a:pt x="133" y="10"/>
                  </a:cubicBezTo>
                  <a:cubicBezTo>
                    <a:pt x="132" y="11"/>
                    <a:pt x="131" y="13"/>
                    <a:pt x="132" y="14"/>
                  </a:cubicBezTo>
                  <a:cubicBezTo>
                    <a:pt x="129" y="14"/>
                    <a:pt x="131" y="17"/>
                    <a:pt x="128" y="17"/>
                  </a:cubicBezTo>
                  <a:cubicBezTo>
                    <a:pt x="127" y="16"/>
                    <a:pt x="130" y="17"/>
                    <a:pt x="129" y="16"/>
                  </a:cubicBezTo>
                  <a:cubicBezTo>
                    <a:pt x="128" y="14"/>
                    <a:pt x="127" y="16"/>
                    <a:pt x="125" y="16"/>
                  </a:cubicBezTo>
                  <a:cubicBezTo>
                    <a:pt x="127" y="16"/>
                    <a:pt x="126" y="18"/>
                    <a:pt x="125" y="18"/>
                  </a:cubicBezTo>
                  <a:cubicBezTo>
                    <a:pt x="123" y="17"/>
                    <a:pt x="126" y="17"/>
                    <a:pt x="124" y="17"/>
                  </a:cubicBezTo>
                  <a:cubicBezTo>
                    <a:pt x="123" y="17"/>
                    <a:pt x="121" y="18"/>
                    <a:pt x="123" y="19"/>
                  </a:cubicBezTo>
                  <a:cubicBezTo>
                    <a:pt x="122" y="21"/>
                    <a:pt x="121" y="18"/>
                    <a:pt x="119" y="20"/>
                  </a:cubicBezTo>
                  <a:cubicBezTo>
                    <a:pt x="119" y="18"/>
                    <a:pt x="122" y="16"/>
                    <a:pt x="119" y="16"/>
                  </a:cubicBezTo>
                  <a:cubicBezTo>
                    <a:pt x="120" y="17"/>
                    <a:pt x="116" y="17"/>
                    <a:pt x="118" y="20"/>
                  </a:cubicBezTo>
                  <a:cubicBezTo>
                    <a:pt x="117" y="19"/>
                    <a:pt x="117" y="18"/>
                    <a:pt x="117" y="17"/>
                  </a:cubicBezTo>
                  <a:cubicBezTo>
                    <a:pt x="116" y="16"/>
                    <a:pt x="114" y="20"/>
                    <a:pt x="114" y="17"/>
                  </a:cubicBezTo>
                  <a:cubicBezTo>
                    <a:pt x="113" y="18"/>
                    <a:pt x="113" y="18"/>
                    <a:pt x="113" y="18"/>
                  </a:cubicBezTo>
                  <a:cubicBezTo>
                    <a:pt x="113" y="18"/>
                    <a:pt x="112" y="18"/>
                    <a:pt x="111" y="17"/>
                  </a:cubicBezTo>
                  <a:cubicBezTo>
                    <a:pt x="110" y="17"/>
                    <a:pt x="108" y="19"/>
                    <a:pt x="108" y="16"/>
                  </a:cubicBezTo>
                  <a:cubicBezTo>
                    <a:pt x="107" y="17"/>
                    <a:pt x="105" y="17"/>
                    <a:pt x="106" y="18"/>
                  </a:cubicBezTo>
                  <a:cubicBezTo>
                    <a:pt x="107" y="19"/>
                    <a:pt x="108" y="17"/>
                    <a:pt x="109" y="19"/>
                  </a:cubicBezTo>
                  <a:cubicBezTo>
                    <a:pt x="107" y="17"/>
                    <a:pt x="106" y="19"/>
                    <a:pt x="105" y="20"/>
                  </a:cubicBezTo>
                  <a:cubicBezTo>
                    <a:pt x="105" y="19"/>
                    <a:pt x="105" y="19"/>
                    <a:pt x="105" y="19"/>
                  </a:cubicBezTo>
                  <a:cubicBezTo>
                    <a:pt x="105" y="19"/>
                    <a:pt x="103" y="19"/>
                    <a:pt x="103" y="20"/>
                  </a:cubicBezTo>
                  <a:cubicBezTo>
                    <a:pt x="103" y="19"/>
                    <a:pt x="103" y="19"/>
                    <a:pt x="103" y="19"/>
                  </a:cubicBezTo>
                  <a:cubicBezTo>
                    <a:pt x="102" y="20"/>
                    <a:pt x="102" y="20"/>
                    <a:pt x="102" y="20"/>
                  </a:cubicBezTo>
                  <a:cubicBezTo>
                    <a:pt x="100" y="20"/>
                    <a:pt x="101" y="18"/>
                    <a:pt x="99" y="18"/>
                  </a:cubicBezTo>
                  <a:cubicBezTo>
                    <a:pt x="101" y="17"/>
                    <a:pt x="101" y="17"/>
                    <a:pt x="101" y="17"/>
                  </a:cubicBezTo>
                  <a:cubicBezTo>
                    <a:pt x="101" y="17"/>
                    <a:pt x="100" y="16"/>
                    <a:pt x="99" y="16"/>
                  </a:cubicBezTo>
                  <a:cubicBezTo>
                    <a:pt x="98" y="18"/>
                    <a:pt x="97" y="19"/>
                    <a:pt x="97" y="20"/>
                  </a:cubicBezTo>
                  <a:cubicBezTo>
                    <a:pt x="96" y="20"/>
                    <a:pt x="97" y="19"/>
                    <a:pt x="95" y="20"/>
                  </a:cubicBezTo>
                  <a:cubicBezTo>
                    <a:pt x="97" y="18"/>
                    <a:pt x="97" y="18"/>
                    <a:pt x="97" y="18"/>
                  </a:cubicBezTo>
                  <a:cubicBezTo>
                    <a:pt x="97" y="18"/>
                    <a:pt x="96" y="16"/>
                    <a:pt x="94" y="16"/>
                  </a:cubicBezTo>
                  <a:cubicBezTo>
                    <a:pt x="93" y="17"/>
                    <a:pt x="91" y="18"/>
                    <a:pt x="93" y="19"/>
                  </a:cubicBezTo>
                  <a:cubicBezTo>
                    <a:pt x="92" y="19"/>
                    <a:pt x="91" y="18"/>
                    <a:pt x="92" y="18"/>
                  </a:cubicBezTo>
                  <a:cubicBezTo>
                    <a:pt x="90" y="18"/>
                    <a:pt x="92" y="19"/>
                    <a:pt x="90" y="19"/>
                  </a:cubicBezTo>
                  <a:cubicBezTo>
                    <a:pt x="90" y="19"/>
                    <a:pt x="87" y="18"/>
                    <a:pt x="86" y="16"/>
                  </a:cubicBezTo>
                  <a:cubicBezTo>
                    <a:pt x="88" y="15"/>
                    <a:pt x="88" y="15"/>
                    <a:pt x="88" y="15"/>
                  </a:cubicBezTo>
                  <a:cubicBezTo>
                    <a:pt x="87" y="15"/>
                    <a:pt x="87" y="15"/>
                    <a:pt x="87" y="15"/>
                  </a:cubicBezTo>
                  <a:cubicBezTo>
                    <a:pt x="88" y="13"/>
                    <a:pt x="86" y="13"/>
                    <a:pt x="87" y="12"/>
                  </a:cubicBezTo>
                  <a:cubicBezTo>
                    <a:pt x="86" y="12"/>
                    <a:pt x="85" y="12"/>
                    <a:pt x="84" y="12"/>
                  </a:cubicBezTo>
                  <a:cubicBezTo>
                    <a:pt x="87" y="15"/>
                    <a:pt x="82" y="16"/>
                    <a:pt x="82" y="18"/>
                  </a:cubicBezTo>
                  <a:cubicBezTo>
                    <a:pt x="79" y="19"/>
                    <a:pt x="81" y="13"/>
                    <a:pt x="77" y="16"/>
                  </a:cubicBezTo>
                  <a:cubicBezTo>
                    <a:pt x="78" y="17"/>
                    <a:pt x="76" y="19"/>
                    <a:pt x="78" y="18"/>
                  </a:cubicBezTo>
                  <a:cubicBezTo>
                    <a:pt x="76" y="18"/>
                    <a:pt x="77" y="20"/>
                    <a:pt x="74" y="19"/>
                  </a:cubicBezTo>
                  <a:cubicBezTo>
                    <a:pt x="76" y="18"/>
                    <a:pt x="73" y="17"/>
                    <a:pt x="75" y="15"/>
                  </a:cubicBezTo>
                  <a:cubicBezTo>
                    <a:pt x="75" y="16"/>
                    <a:pt x="76" y="16"/>
                    <a:pt x="77" y="16"/>
                  </a:cubicBezTo>
                  <a:cubicBezTo>
                    <a:pt x="76" y="15"/>
                    <a:pt x="77" y="13"/>
                    <a:pt x="75" y="13"/>
                  </a:cubicBezTo>
                  <a:cubicBezTo>
                    <a:pt x="74" y="14"/>
                    <a:pt x="72" y="14"/>
                    <a:pt x="72" y="15"/>
                  </a:cubicBezTo>
                  <a:cubicBezTo>
                    <a:pt x="72" y="16"/>
                    <a:pt x="74" y="15"/>
                    <a:pt x="73" y="16"/>
                  </a:cubicBezTo>
                  <a:cubicBezTo>
                    <a:pt x="71" y="17"/>
                    <a:pt x="71" y="15"/>
                    <a:pt x="70" y="17"/>
                  </a:cubicBezTo>
                  <a:cubicBezTo>
                    <a:pt x="71" y="17"/>
                    <a:pt x="71" y="18"/>
                    <a:pt x="71" y="19"/>
                  </a:cubicBezTo>
                  <a:cubicBezTo>
                    <a:pt x="70" y="20"/>
                    <a:pt x="70" y="20"/>
                    <a:pt x="70" y="20"/>
                  </a:cubicBezTo>
                  <a:cubicBezTo>
                    <a:pt x="70" y="19"/>
                    <a:pt x="70" y="19"/>
                    <a:pt x="70" y="19"/>
                  </a:cubicBezTo>
                  <a:cubicBezTo>
                    <a:pt x="67" y="18"/>
                    <a:pt x="69" y="20"/>
                    <a:pt x="66" y="20"/>
                  </a:cubicBezTo>
                  <a:cubicBezTo>
                    <a:pt x="65" y="18"/>
                    <a:pt x="65" y="18"/>
                    <a:pt x="65" y="18"/>
                  </a:cubicBezTo>
                  <a:cubicBezTo>
                    <a:pt x="66" y="17"/>
                    <a:pt x="69" y="19"/>
                    <a:pt x="69" y="16"/>
                  </a:cubicBezTo>
                  <a:cubicBezTo>
                    <a:pt x="67" y="16"/>
                    <a:pt x="66" y="18"/>
                    <a:pt x="64" y="17"/>
                  </a:cubicBezTo>
                  <a:cubicBezTo>
                    <a:pt x="66" y="16"/>
                    <a:pt x="66" y="16"/>
                    <a:pt x="66" y="16"/>
                  </a:cubicBezTo>
                  <a:cubicBezTo>
                    <a:pt x="65" y="16"/>
                    <a:pt x="65" y="13"/>
                    <a:pt x="62" y="15"/>
                  </a:cubicBezTo>
                  <a:cubicBezTo>
                    <a:pt x="61" y="16"/>
                    <a:pt x="62" y="16"/>
                    <a:pt x="61" y="17"/>
                  </a:cubicBezTo>
                  <a:cubicBezTo>
                    <a:pt x="59" y="17"/>
                    <a:pt x="58" y="18"/>
                    <a:pt x="56" y="18"/>
                  </a:cubicBezTo>
                  <a:cubicBezTo>
                    <a:pt x="56" y="16"/>
                    <a:pt x="52" y="18"/>
                    <a:pt x="55" y="16"/>
                  </a:cubicBezTo>
                  <a:cubicBezTo>
                    <a:pt x="55" y="17"/>
                    <a:pt x="60" y="17"/>
                    <a:pt x="61" y="15"/>
                  </a:cubicBezTo>
                  <a:cubicBezTo>
                    <a:pt x="60" y="13"/>
                    <a:pt x="63" y="16"/>
                    <a:pt x="64" y="13"/>
                  </a:cubicBezTo>
                  <a:cubicBezTo>
                    <a:pt x="61" y="13"/>
                    <a:pt x="62" y="11"/>
                    <a:pt x="61" y="10"/>
                  </a:cubicBezTo>
                  <a:cubicBezTo>
                    <a:pt x="61" y="10"/>
                    <a:pt x="60" y="10"/>
                    <a:pt x="60" y="11"/>
                  </a:cubicBezTo>
                  <a:cubicBezTo>
                    <a:pt x="59" y="12"/>
                    <a:pt x="60" y="12"/>
                    <a:pt x="60" y="13"/>
                  </a:cubicBezTo>
                  <a:cubicBezTo>
                    <a:pt x="57" y="13"/>
                    <a:pt x="55" y="13"/>
                    <a:pt x="53" y="15"/>
                  </a:cubicBezTo>
                  <a:cubicBezTo>
                    <a:pt x="53" y="14"/>
                    <a:pt x="53" y="13"/>
                    <a:pt x="54" y="13"/>
                  </a:cubicBezTo>
                  <a:cubicBezTo>
                    <a:pt x="51" y="13"/>
                    <a:pt x="48" y="13"/>
                    <a:pt x="45" y="12"/>
                  </a:cubicBezTo>
                  <a:cubicBezTo>
                    <a:pt x="46" y="14"/>
                    <a:pt x="41" y="13"/>
                    <a:pt x="43" y="15"/>
                  </a:cubicBezTo>
                  <a:cubicBezTo>
                    <a:pt x="44" y="15"/>
                    <a:pt x="45" y="17"/>
                    <a:pt x="45" y="18"/>
                  </a:cubicBezTo>
                  <a:cubicBezTo>
                    <a:pt x="44" y="17"/>
                    <a:pt x="45" y="17"/>
                    <a:pt x="44" y="16"/>
                  </a:cubicBezTo>
                  <a:cubicBezTo>
                    <a:pt x="43" y="17"/>
                    <a:pt x="42" y="14"/>
                    <a:pt x="41" y="16"/>
                  </a:cubicBezTo>
                  <a:cubicBezTo>
                    <a:pt x="44" y="15"/>
                    <a:pt x="42" y="13"/>
                    <a:pt x="42" y="12"/>
                  </a:cubicBezTo>
                  <a:cubicBezTo>
                    <a:pt x="40" y="13"/>
                    <a:pt x="42" y="11"/>
                    <a:pt x="40" y="11"/>
                  </a:cubicBezTo>
                  <a:cubicBezTo>
                    <a:pt x="38" y="11"/>
                    <a:pt x="36" y="12"/>
                    <a:pt x="33" y="12"/>
                  </a:cubicBezTo>
                  <a:cubicBezTo>
                    <a:pt x="31" y="11"/>
                    <a:pt x="26" y="12"/>
                    <a:pt x="24" y="12"/>
                  </a:cubicBezTo>
                  <a:cubicBezTo>
                    <a:pt x="22" y="11"/>
                    <a:pt x="23" y="10"/>
                    <a:pt x="22" y="9"/>
                  </a:cubicBezTo>
                  <a:cubicBezTo>
                    <a:pt x="20" y="9"/>
                    <a:pt x="23" y="11"/>
                    <a:pt x="20" y="10"/>
                  </a:cubicBezTo>
                  <a:cubicBezTo>
                    <a:pt x="21" y="10"/>
                    <a:pt x="21" y="10"/>
                    <a:pt x="21" y="10"/>
                  </a:cubicBezTo>
                  <a:cubicBezTo>
                    <a:pt x="20" y="10"/>
                    <a:pt x="16" y="9"/>
                    <a:pt x="15" y="11"/>
                  </a:cubicBezTo>
                  <a:cubicBezTo>
                    <a:pt x="16" y="9"/>
                    <a:pt x="16" y="9"/>
                    <a:pt x="16" y="9"/>
                  </a:cubicBezTo>
                  <a:cubicBezTo>
                    <a:pt x="16" y="9"/>
                    <a:pt x="15" y="9"/>
                    <a:pt x="15" y="10"/>
                  </a:cubicBezTo>
                  <a:cubicBezTo>
                    <a:pt x="15" y="9"/>
                    <a:pt x="14" y="8"/>
                    <a:pt x="15" y="8"/>
                  </a:cubicBezTo>
                  <a:cubicBezTo>
                    <a:pt x="14" y="7"/>
                    <a:pt x="12" y="8"/>
                    <a:pt x="10" y="8"/>
                  </a:cubicBezTo>
                  <a:cubicBezTo>
                    <a:pt x="11" y="9"/>
                    <a:pt x="11" y="9"/>
                    <a:pt x="11" y="9"/>
                  </a:cubicBezTo>
                  <a:cubicBezTo>
                    <a:pt x="8" y="10"/>
                    <a:pt x="6" y="9"/>
                    <a:pt x="4" y="9"/>
                  </a:cubicBezTo>
                  <a:cubicBezTo>
                    <a:pt x="4" y="8"/>
                    <a:pt x="4" y="8"/>
                    <a:pt x="4" y="8"/>
                  </a:cubicBezTo>
                  <a:cubicBezTo>
                    <a:pt x="2" y="9"/>
                    <a:pt x="2" y="9"/>
                    <a:pt x="2" y="9"/>
                  </a:cubicBezTo>
                  <a:cubicBezTo>
                    <a:pt x="2" y="8"/>
                    <a:pt x="1" y="7"/>
                    <a:pt x="0" y="8"/>
                  </a:cubicBezTo>
                  <a:cubicBezTo>
                    <a:pt x="4" y="5"/>
                    <a:pt x="4" y="5"/>
                    <a:pt x="4" y="5"/>
                  </a:cubicBezTo>
                  <a:cubicBezTo>
                    <a:pt x="6" y="6"/>
                    <a:pt x="3" y="6"/>
                    <a:pt x="4" y="8"/>
                  </a:cubicBezTo>
                  <a:cubicBezTo>
                    <a:pt x="4" y="9"/>
                    <a:pt x="7" y="8"/>
                    <a:pt x="8" y="7"/>
                  </a:cubicBezTo>
                  <a:cubicBezTo>
                    <a:pt x="7" y="7"/>
                    <a:pt x="6" y="7"/>
                    <a:pt x="6" y="8"/>
                  </a:cubicBezTo>
                  <a:cubicBezTo>
                    <a:pt x="5" y="6"/>
                    <a:pt x="7" y="6"/>
                    <a:pt x="8" y="5"/>
                  </a:cubicBezTo>
                  <a:cubicBezTo>
                    <a:pt x="7" y="5"/>
                    <a:pt x="6" y="5"/>
                    <a:pt x="6" y="5"/>
                  </a:cubicBezTo>
                  <a:cubicBezTo>
                    <a:pt x="7" y="4"/>
                    <a:pt x="8" y="4"/>
                    <a:pt x="10" y="4"/>
                  </a:cubicBezTo>
                  <a:cubicBezTo>
                    <a:pt x="9" y="5"/>
                    <a:pt x="11" y="5"/>
                    <a:pt x="10" y="6"/>
                  </a:cubicBezTo>
                  <a:cubicBezTo>
                    <a:pt x="10" y="4"/>
                    <a:pt x="12" y="4"/>
                    <a:pt x="14" y="4"/>
                  </a:cubicBezTo>
                  <a:cubicBezTo>
                    <a:pt x="16" y="6"/>
                    <a:pt x="18" y="4"/>
                    <a:pt x="20" y="4"/>
                  </a:cubicBezTo>
                  <a:cubicBezTo>
                    <a:pt x="19" y="5"/>
                    <a:pt x="18" y="7"/>
                    <a:pt x="17" y="7"/>
                  </a:cubicBezTo>
                  <a:cubicBezTo>
                    <a:pt x="18" y="8"/>
                    <a:pt x="18" y="7"/>
                    <a:pt x="20" y="8"/>
                  </a:cubicBezTo>
                  <a:cubicBezTo>
                    <a:pt x="21" y="7"/>
                    <a:pt x="21" y="5"/>
                    <a:pt x="23" y="5"/>
                  </a:cubicBezTo>
                  <a:cubicBezTo>
                    <a:pt x="23" y="6"/>
                    <a:pt x="23" y="6"/>
                    <a:pt x="23" y="6"/>
                  </a:cubicBezTo>
                  <a:cubicBezTo>
                    <a:pt x="25" y="5"/>
                    <a:pt x="25" y="4"/>
                    <a:pt x="27" y="4"/>
                  </a:cubicBezTo>
                  <a:cubicBezTo>
                    <a:pt x="31" y="5"/>
                    <a:pt x="35" y="5"/>
                    <a:pt x="38" y="5"/>
                  </a:cubicBezTo>
                  <a:cubicBezTo>
                    <a:pt x="38" y="6"/>
                    <a:pt x="38" y="6"/>
                    <a:pt x="38" y="6"/>
                  </a:cubicBezTo>
                  <a:cubicBezTo>
                    <a:pt x="40" y="4"/>
                    <a:pt x="44" y="5"/>
                    <a:pt x="46" y="4"/>
                  </a:cubicBezTo>
                  <a:cubicBezTo>
                    <a:pt x="50" y="5"/>
                    <a:pt x="55" y="3"/>
                    <a:pt x="57" y="5"/>
                  </a:cubicBezTo>
                  <a:cubicBezTo>
                    <a:pt x="63" y="4"/>
                    <a:pt x="69" y="4"/>
                    <a:pt x="76" y="4"/>
                  </a:cubicBezTo>
                  <a:cubicBezTo>
                    <a:pt x="75" y="6"/>
                    <a:pt x="75" y="6"/>
                    <a:pt x="75" y="6"/>
                  </a:cubicBezTo>
                  <a:cubicBezTo>
                    <a:pt x="76" y="5"/>
                    <a:pt x="76" y="7"/>
                    <a:pt x="77" y="7"/>
                  </a:cubicBezTo>
                  <a:cubicBezTo>
                    <a:pt x="76" y="5"/>
                    <a:pt x="79" y="5"/>
                    <a:pt x="80" y="4"/>
                  </a:cubicBezTo>
                  <a:cubicBezTo>
                    <a:pt x="83" y="5"/>
                    <a:pt x="87" y="4"/>
                    <a:pt x="89" y="3"/>
                  </a:cubicBezTo>
                  <a:cubicBezTo>
                    <a:pt x="90" y="4"/>
                    <a:pt x="90" y="4"/>
                    <a:pt x="90" y="4"/>
                  </a:cubicBezTo>
                  <a:cubicBezTo>
                    <a:pt x="92" y="2"/>
                    <a:pt x="96" y="4"/>
                    <a:pt x="99" y="4"/>
                  </a:cubicBezTo>
                  <a:cubicBezTo>
                    <a:pt x="100" y="5"/>
                    <a:pt x="100" y="6"/>
                    <a:pt x="101" y="6"/>
                  </a:cubicBezTo>
                  <a:cubicBezTo>
                    <a:pt x="103" y="4"/>
                    <a:pt x="104" y="4"/>
                    <a:pt x="107" y="3"/>
                  </a:cubicBezTo>
                  <a:cubicBezTo>
                    <a:pt x="109" y="3"/>
                    <a:pt x="112" y="4"/>
                    <a:pt x="114" y="4"/>
                  </a:cubicBezTo>
                  <a:cubicBezTo>
                    <a:pt x="122" y="2"/>
                    <a:pt x="130" y="4"/>
                    <a:pt x="137" y="2"/>
                  </a:cubicBezTo>
                  <a:cubicBezTo>
                    <a:pt x="138" y="3"/>
                    <a:pt x="138" y="3"/>
                    <a:pt x="138" y="3"/>
                  </a:cubicBezTo>
                  <a:cubicBezTo>
                    <a:pt x="146" y="1"/>
                    <a:pt x="155" y="3"/>
                    <a:pt x="162" y="2"/>
                  </a:cubicBezTo>
                  <a:cubicBezTo>
                    <a:pt x="161" y="4"/>
                    <a:pt x="161" y="4"/>
                    <a:pt x="161" y="4"/>
                  </a:cubicBezTo>
                  <a:cubicBezTo>
                    <a:pt x="163" y="5"/>
                    <a:pt x="166" y="4"/>
                    <a:pt x="165" y="2"/>
                  </a:cubicBezTo>
                  <a:cubicBezTo>
                    <a:pt x="167" y="3"/>
                    <a:pt x="170" y="1"/>
                    <a:pt x="172" y="3"/>
                  </a:cubicBezTo>
                  <a:cubicBezTo>
                    <a:pt x="174" y="4"/>
                    <a:pt x="174" y="2"/>
                    <a:pt x="176" y="2"/>
                  </a:cubicBezTo>
                  <a:cubicBezTo>
                    <a:pt x="180" y="3"/>
                    <a:pt x="182" y="3"/>
                    <a:pt x="186" y="2"/>
                  </a:cubicBezTo>
                  <a:cubicBezTo>
                    <a:pt x="185" y="2"/>
                    <a:pt x="185" y="2"/>
                    <a:pt x="185" y="2"/>
                  </a:cubicBezTo>
                  <a:cubicBezTo>
                    <a:pt x="184" y="3"/>
                    <a:pt x="184" y="3"/>
                    <a:pt x="185" y="4"/>
                  </a:cubicBezTo>
                  <a:cubicBezTo>
                    <a:pt x="187" y="3"/>
                    <a:pt x="190" y="4"/>
                    <a:pt x="189" y="2"/>
                  </a:cubicBezTo>
                  <a:cubicBezTo>
                    <a:pt x="193" y="3"/>
                    <a:pt x="199" y="1"/>
                    <a:pt x="203" y="3"/>
                  </a:cubicBezTo>
                  <a:cubicBezTo>
                    <a:pt x="203" y="2"/>
                    <a:pt x="204" y="2"/>
                    <a:pt x="204" y="1"/>
                  </a:cubicBezTo>
                  <a:cubicBezTo>
                    <a:pt x="208" y="1"/>
                    <a:pt x="212" y="3"/>
                    <a:pt x="215" y="2"/>
                  </a:cubicBezTo>
                  <a:cubicBezTo>
                    <a:pt x="215" y="2"/>
                    <a:pt x="214" y="3"/>
                    <a:pt x="215" y="3"/>
                  </a:cubicBezTo>
                  <a:cubicBezTo>
                    <a:pt x="216" y="3"/>
                    <a:pt x="215" y="2"/>
                    <a:pt x="216" y="2"/>
                  </a:cubicBezTo>
                  <a:cubicBezTo>
                    <a:pt x="222" y="0"/>
                    <a:pt x="229" y="3"/>
                    <a:pt x="234" y="3"/>
                  </a:cubicBezTo>
                  <a:cubicBezTo>
                    <a:pt x="244" y="2"/>
                    <a:pt x="254" y="3"/>
                    <a:pt x="263" y="3"/>
                  </a:cubicBezTo>
                  <a:cubicBezTo>
                    <a:pt x="263" y="3"/>
                    <a:pt x="263" y="3"/>
                    <a:pt x="263" y="3"/>
                  </a:cubicBezTo>
                  <a:cubicBezTo>
                    <a:pt x="266" y="1"/>
                    <a:pt x="270" y="5"/>
                    <a:pt x="273" y="2"/>
                  </a:cubicBezTo>
                  <a:cubicBezTo>
                    <a:pt x="274" y="3"/>
                    <a:pt x="276" y="2"/>
                    <a:pt x="275" y="3"/>
                  </a:cubicBezTo>
                  <a:cubicBezTo>
                    <a:pt x="278" y="2"/>
                    <a:pt x="282" y="5"/>
                    <a:pt x="286" y="3"/>
                  </a:cubicBezTo>
                  <a:cubicBezTo>
                    <a:pt x="285" y="3"/>
                    <a:pt x="285" y="3"/>
                    <a:pt x="285" y="3"/>
                  </a:cubicBezTo>
                  <a:cubicBezTo>
                    <a:pt x="288" y="5"/>
                    <a:pt x="292" y="3"/>
                    <a:pt x="295" y="4"/>
                  </a:cubicBezTo>
                  <a:cubicBezTo>
                    <a:pt x="295" y="4"/>
                    <a:pt x="294" y="5"/>
                    <a:pt x="294" y="5"/>
                  </a:cubicBezTo>
                  <a:cubicBezTo>
                    <a:pt x="296" y="6"/>
                    <a:pt x="298" y="3"/>
                    <a:pt x="298" y="5"/>
                  </a:cubicBezTo>
                  <a:cubicBezTo>
                    <a:pt x="299" y="5"/>
                    <a:pt x="299" y="4"/>
                    <a:pt x="299" y="4"/>
                  </a:cubicBezTo>
                  <a:cubicBezTo>
                    <a:pt x="307" y="5"/>
                    <a:pt x="316" y="4"/>
                    <a:pt x="325" y="3"/>
                  </a:cubicBezTo>
                  <a:cubicBezTo>
                    <a:pt x="331" y="5"/>
                    <a:pt x="325" y="8"/>
                    <a:pt x="330" y="6"/>
                  </a:cubicBezTo>
                  <a:cubicBezTo>
                    <a:pt x="330" y="6"/>
                    <a:pt x="330" y="5"/>
                    <a:pt x="330" y="5"/>
                  </a:cubicBezTo>
                  <a:cubicBezTo>
                    <a:pt x="332" y="5"/>
                    <a:pt x="333" y="8"/>
                    <a:pt x="334" y="7"/>
                  </a:cubicBezTo>
                  <a:cubicBezTo>
                    <a:pt x="334" y="5"/>
                    <a:pt x="335" y="6"/>
                    <a:pt x="335" y="5"/>
                  </a:cubicBezTo>
                  <a:cubicBezTo>
                    <a:pt x="339" y="6"/>
                    <a:pt x="340" y="8"/>
                    <a:pt x="343" y="7"/>
                  </a:cubicBezTo>
                  <a:cubicBezTo>
                    <a:pt x="343" y="7"/>
                    <a:pt x="343" y="7"/>
                    <a:pt x="343" y="7"/>
                  </a:cubicBezTo>
                  <a:cubicBezTo>
                    <a:pt x="346" y="5"/>
                    <a:pt x="350" y="6"/>
                    <a:pt x="353" y="4"/>
                  </a:cubicBezTo>
                  <a:cubicBezTo>
                    <a:pt x="373" y="4"/>
                    <a:pt x="392" y="3"/>
                    <a:pt x="411" y="3"/>
                  </a:cubicBezTo>
                  <a:cubicBezTo>
                    <a:pt x="429" y="3"/>
                    <a:pt x="448" y="3"/>
                    <a:pt x="467" y="4"/>
                  </a:cubicBezTo>
                  <a:cubicBezTo>
                    <a:pt x="471" y="7"/>
                    <a:pt x="472" y="6"/>
                    <a:pt x="476" y="6"/>
                  </a:cubicBezTo>
                  <a:cubicBezTo>
                    <a:pt x="476" y="6"/>
                    <a:pt x="476" y="6"/>
                    <a:pt x="476" y="6"/>
                  </a:cubicBezTo>
                  <a:cubicBezTo>
                    <a:pt x="477" y="5"/>
                    <a:pt x="480" y="6"/>
                    <a:pt x="480" y="5"/>
                  </a:cubicBezTo>
                  <a:cubicBezTo>
                    <a:pt x="487" y="5"/>
                    <a:pt x="494" y="5"/>
                    <a:pt x="501" y="5"/>
                  </a:cubicBezTo>
                  <a:cubicBezTo>
                    <a:pt x="500" y="5"/>
                    <a:pt x="499" y="7"/>
                    <a:pt x="501" y="7"/>
                  </a:cubicBezTo>
                  <a:cubicBezTo>
                    <a:pt x="502" y="5"/>
                    <a:pt x="502" y="5"/>
                    <a:pt x="502" y="5"/>
                  </a:cubicBezTo>
                  <a:cubicBezTo>
                    <a:pt x="502" y="6"/>
                    <a:pt x="502" y="6"/>
                    <a:pt x="502" y="6"/>
                  </a:cubicBezTo>
                  <a:cubicBezTo>
                    <a:pt x="503" y="6"/>
                    <a:pt x="504" y="5"/>
                    <a:pt x="503" y="4"/>
                  </a:cubicBezTo>
                  <a:cubicBezTo>
                    <a:pt x="522" y="3"/>
                    <a:pt x="539" y="7"/>
                    <a:pt x="557" y="7"/>
                  </a:cubicBezTo>
                  <a:cubicBezTo>
                    <a:pt x="562" y="8"/>
                    <a:pt x="568" y="8"/>
                    <a:pt x="572" y="7"/>
                  </a:cubicBezTo>
                  <a:cubicBezTo>
                    <a:pt x="586" y="10"/>
                    <a:pt x="598" y="13"/>
                    <a:pt x="613" y="12"/>
                  </a:cubicBezTo>
                  <a:cubicBezTo>
                    <a:pt x="613" y="12"/>
                    <a:pt x="610" y="17"/>
                    <a:pt x="604" y="17"/>
                  </a:cubicBezTo>
                  <a:close/>
                </a:path>
              </a:pathLst>
            </a:custGeom>
            <a:solidFill>
              <a:schemeClr val="tx1"/>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grpSp>
      <p:grpSp>
        <p:nvGrpSpPr>
          <p:cNvPr id="9" name="Grupa 57"/>
          <p:cNvGrpSpPr/>
          <p:nvPr/>
        </p:nvGrpSpPr>
        <p:grpSpPr>
          <a:xfrm>
            <a:off x="7091772" y="7216348"/>
            <a:ext cx="1050222" cy="733907"/>
            <a:chOff x="5246340" y="1637308"/>
            <a:chExt cx="1384382" cy="936104"/>
          </a:xfrm>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p:grpSpPr>
        <p:sp>
          <p:nvSpPr>
            <p:cNvPr id="62"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p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I</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63"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grp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sp>
        <p:nvSpPr>
          <p:cNvPr id="67" name="pole tekstowe 66"/>
          <p:cNvSpPr txBox="1"/>
          <p:nvPr/>
        </p:nvSpPr>
        <p:spPr>
          <a:xfrm>
            <a:off x="3677283" y="2458334"/>
            <a:ext cx="1435008" cy="461665"/>
          </a:xfrm>
          <a:prstGeom prst="rect">
            <a:avLst/>
          </a:prstGeom>
          <a:noFill/>
        </p:spPr>
        <p:txBody>
          <a:bodyPr wrap="none" rtlCol="0">
            <a:spAutoFit/>
          </a:bodyPr>
          <a:lstStyle/>
          <a:p>
            <a:pPr algn="ctr" eaLnBrk="0" fontAlgn="base" hangingPunct="0">
              <a:spcBef>
                <a:spcPct val="0"/>
              </a:spcBef>
              <a:spcAft>
                <a:spcPct val="0"/>
              </a:spcAft>
            </a:pPr>
            <a:r>
              <a:rPr lang="en-US" sz="2400" b="1">
                <a:solidFill>
                  <a:srgbClr val="003366"/>
                </a:solidFill>
                <a:latin typeface="Segoe Print" pitchFamily="2" charset="0"/>
                <a:cs typeface="Arial" charset="0"/>
              </a:rPr>
              <a:t>Pending</a:t>
            </a:r>
            <a:endParaRPr lang="pl-PL" sz="2400" b="1">
              <a:solidFill>
                <a:srgbClr val="003366"/>
              </a:solidFill>
              <a:latin typeface="Segoe Print" pitchFamily="2" charset="0"/>
              <a:cs typeface="Arial" charset="0"/>
            </a:endParaRPr>
          </a:p>
        </p:txBody>
      </p:sp>
      <p:grpSp>
        <p:nvGrpSpPr>
          <p:cNvPr id="10" name="Grupa 57"/>
          <p:cNvGrpSpPr/>
          <p:nvPr/>
        </p:nvGrpSpPr>
        <p:grpSpPr>
          <a:xfrm>
            <a:off x="8694557" y="3665272"/>
            <a:ext cx="1037711" cy="725165"/>
            <a:chOff x="5246340" y="1637308"/>
            <a:chExt cx="1384382" cy="936104"/>
          </a:xfrm>
        </p:grpSpPr>
        <p:sp>
          <p:nvSpPr>
            <p:cNvPr id="88"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G</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89"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2" name="Grupa 57"/>
          <p:cNvGrpSpPr/>
          <p:nvPr/>
        </p:nvGrpSpPr>
        <p:grpSpPr>
          <a:xfrm>
            <a:off x="10582109" y="5003417"/>
            <a:ext cx="1037711" cy="725165"/>
            <a:chOff x="5246340" y="1637308"/>
            <a:chExt cx="1384382" cy="936104"/>
          </a:xfrm>
        </p:grpSpPr>
        <p:sp>
          <p:nvSpPr>
            <p:cNvPr id="91"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pl-PL" sz="3000">
                  <a:solidFill>
                    <a:sysClr val="windowText" lastClr="000000">
                      <a:lumMod val="95000"/>
                      <a:lumOff val="5000"/>
                    </a:sysClr>
                  </a:solidFill>
                  <a:latin typeface="Segoe Print" pitchFamily="2" charset="0"/>
                  <a:cs typeface="Arial" pitchFamily="34" charset="0"/>
                </a:rPr>
                <a:t>D</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92"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grpSp>
        <p:nvGrpSpPr>
          <p:cNvPr id="14" name="Grupa 82"/>
          <p:cNvGrpSpPr/>
          <p:nvPr/>
        </p:nvGrpSpPr>
        <p:grpSpPr>
          <a:xfrm>
            <a:off x="5575994" y="3963574"/>
            <a:ext cx="609051" cy="1039844"/>
            <a:chOff x="3203848" y="1464712"/>
            <a:chExt cx="406034" cy="693229"/>
          </a:xfrm>
        </p:grpSpPr>
        <p:sp>
          <p:nvSpPr>
            <p:cNvPr id="84" name="Freeform 56"/>
            <p:cNvSpPr>
              <a:spLocks/>
            </p:cNvSpPr>
            <p:nvPr/>
          </p:nvSpPr>
          <p:spPr bwMode="auto">
            <a:xfrm>
              <a:off x="3218703" y="1485757"/>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2">
                <a:lumMod val="40000"/>
                <a:lumOff val="6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pl-PL" sz="2100" b="1" err="1">
                  <a:solidFill>
                    <a:sysClr val="windowText" lastClr="000000"/>
                  </a:solidFill>
                  <a:latin typeface="Segoe Print" pitchFamily="2" charset="0"/>
                  <a:cs typeface="Arial" charset="0"/>
                </a:rPr>
                <a:t>GY</a:t>
              </a:r>
              <a:endParaRPr lang="pl-PL" sz="2100" b="1">
                <a:solidFill>
                  <a:sysClr val="windowText" lastClr="000000"/>
                </a:solidFill>
                <a:latin typeface="Segoe Print" pitchFamily="2" charset="0"/>
                <a:cs typeface="Arial" charset="0"/>
              </a:endParaRPr>
            </a:p>
          </p:txBody>
        </p:sp>
        <p:sp>
          <p:nvSpPr>
            <p:cNvPr id="87" name="Freeform 66"/>
            <p:cNvSpPr>
              <a:spLocks/>
            </p:cNvSpPr>
            <p:nvPr/>
          </p:nvSpPr>
          <p:spPr bwMode="auto">
            <a:xfrm>
              <a:off x="3203848" y="1464712"/>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2"/>
            </a:solidFill>
            <a:ln w="9525">
              <a:noFill/>
              <a:round/>
              <a:headEnd/>
              <a:tailEnd/>
            </a:ln>
            <a:effectLst/>
          </p:spPr>
          <p:txBody>
            <a:bodyPr vert="horz" wrap="square" lIns="54000" tIns="68580" rIns="13716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5" name="Grupa 89"/>
          <p:cNvGrpSpPr/>
          <p:nvPr/>
        </p:nvGrpSpPr>
        <p:grpSpPr>
          <a:xfrm>
            <a:off x="6831869" y="4813362"/>
            <a:ext cx="582983" cy="995337"/>
            <a:chOff x="2037501" y="1444568"/>
            <a:chExt cx="388655" cy="663558"/>
          </a:xfrm>
        </p:grpSpPr>
        <p:sp>
          <p:nvSpPr>
            <p:cNvPr id="93" name="Freeform 56"/>
            <p:cNvSpPr>
              <a:spLocks/>
            </p:cNvSpPr>
            <p:nvPr/>
          </p:nvSpPr>
          <p:spPr bwMode="auto">
            <a:xfrm>
              <a:off x="2051720" y="1464712"/>
              <a:ext cx="368512" cy="641045"/>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6">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pl-PL" sz="2100" b="1">
                  <a:solidFill>
                    <a:sysClr val="windowText" lastClr="000000"/>
                  </a:solidFill>
                  <a:latin typeface="Segoe Print" pitchFamily="2" charset="0"/>
                  <a:cs typeface="Arial" charset="0"/>
                </a:rPr>
                <a:t>PB</a:t>
              </a:r>
            </a:p>
          </p:txBody>
        </p:sp>
        <p:sp>
          <p:nvSpPr>
            <p:cNvPr id="96" name="Freeform 66"/>
            <p:cNvSpPr>
              <a:spLocks/>
            </p:cNvSpPr>
            <p:nvPr/>
          </p:nvSpPr>
          <p:spPr bwMode="auto">
            <a:xfrm>
              <a:off x="2037501" y="1444568"/>
              <a:ext cx="388655" cy="663558"/>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6">
                <a:lumMod val="75000"/>
              </a:schemeClr>
            </a:solidFill>
            <a:ln w="9525">
              <a:noFill/>
              <a:round/>
              <a:headEnd/>
              <a:tailEnd/>
            </a:ln>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6" name="Grupa 98"/>
          <p:cNvGrpSpPr/>
          <p:nvPr/>
        </p:nvGrpSpPr>
        <p:grpSpPr>
          <a:xfrm>
            <a:off x="7846062" y="4710011"/>
            <a:ext cx="609051" cy="1039844"/>
            <a:chOff x="4211960" y="1464712"/>
            <a:chExt cx="406034" cy="693229"/>
          </a:xfrm>
        </p:grpSpPr>
        <p:sp>
          <p:nvSpPr>
            <p:cNvPr id="102" name="Freeform 56"/>
            <p:cNvSpPr>
              <a:spLocks/>
            </p:cNvSpPr>
            <p:nvPr/>
          </p:nvSpPr>
          <p:spPr bwMode="auto">
            <a:xfrm>
              <a:off x="4226815" y="1485757"/>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1">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DE</a:t>
              </a:r>
              <a:endParaRPr lang="pl-PL" sz="2100" b="1">
                <a:solidFill>
                  <a:sysClr val="windowText" lastClr="000000"/>
                </a:solidFill>
                <a:latin typeface="Segoe Print" pitchFamily="2" charset="0"/>
                <a:cs typeface="Arial" charset="0"/>
              </a:endParaRPr>
            </a:p>
          </p:txBody>
        </p:sp>
        <p:sp>
          <p:nvSpPr>
            <p:cNvPr id="105" name="Freeform 66"/>
            <p:cNvSpPr>
              <a:spLocks/>
            </p:cNvSpPr>
            <p:nvPr/>
          </p:nvSpPr>
          <p:spPr bwMode="auto">
            <a:xfrm>
              <a:off x="4211960" y="1464712"/>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1">
                <a:lumMod val="75000"/>
              </a:schemeClr>
            </a:solidFill>
            <a:ln w="9525">
              <a:noFill/>
              <a:roun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7" name="Grupa 107"/>
          <p:cNvGrpSpPr/>
          <p:nvPr/>
        </p:nvGrpSpPr>
        <p:grpSpPr>
          <a:xfrm>
            <a:off x="6403193" y="3783272"/>
            <a:ext cx="609051" cy="1039844"/>
            <a:chOff x="5205217" y="1443667"/>
            <a:chExt cx="406034" cy="693229"/>
          </a:xfrm>
        </p:grpSpPr>
        <p:sp>
          <p:nvSpPr>
            <p:cNvPr id="109" name="Freeform 56"/>
            <p:cNvSpPr>
              <a:spLocks/>
            </p:cNvSpPr>
            <p:nvPr/>
          </p:nvSpPr>
          <p:spPr bwMode="auto">
            <a:xfrm>
              <a:off x="5220072" y="1464712"/>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5">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MN</a:t>
              </a:r>
              <a:endParaRPr lang="pl-PL" sz="2100" b="1">
                <a:solidFill>
                  <a:sysClr val="windowText" lastClr="000000"/>
                </a:solidFill>
                <a:latin typeface="Segoe Print" pitchFamily="2" charset="0"/>
                <a:cs typeface="Arial" charset="0"/>
              </a:endParaRPr>
            </a:p>
          </p:txBody>
        </p:sp>
        <p:sp>
          <p:nvSpPr>
            <p:cNvPr id="110" name="Freeform 66"/>
            <p:cNvSpPr>
              <a:spLocks/>
            </p:cNvSpPr>
            <p:nvPr/>
          </p:nvSpPr>
          <p:spPr bwMode="auto">
            <a:xfrm>
              <a:off x="5205217" y="1443667"/>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5">
                <a:lumMod val="75000"/>
              </a:schemeClr>
            </a:solidFill>
            <a:ln w="9525">
              <a:noFill/>
              <a:roun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8" name="Group 17"/>
          <p:cNvGrpSpPr/>
          <p:nvPr/>
        </p:nvGrpSpPr>
        <p:grpSpPr>
          <a:xfrm>
            <a:off x="5595529" y="6547494"/>
            <a:ext cx="582983" cy="995337"/>
            <a:chOff x="4607544" y="4684075"/>
            <a:chExt cx="388655" cy="663558"/>
          </a:xfrm>
        </p:grpSpPr>
        <p:sp>
          <p:nvSpPr>
            <p:cNvPr id="112" name="Freeform 56"/>
            <p:cNvSpPr>
              <a:spLocks/>
            </p:cNvSpPr>
            <p:nvPr/>
          </p:nvSpPr>
          <p:spPr bwMode="auto">
            <a:xfrm>
              <a:off x="4621763" y="4704219"/>
              <a:ext cx="368512" cy="641045"/>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rgbClr val="9966FF"/>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A</a:t>
              </a:r>
              <a:r>
                <a:rPr lang="pl-PL" sz="2100">
                  <a:solidFill>
                    <a:sysClr val="windowText" lastClr="000000"/>
                  </a:solidFill>
                  <a:latin typeface="Segoe Print" pitchFamily="2" charset="0"/>
                  <a:cs typeface="Arial" charset="0"/>
                </a:rPr>
                <a:t>B</a:t>
              </a:r>
              <a:endParaRPr lang="pl-PL" sz="2100" b="1">
                <a:solidFill>
                  <a:sysClr val="windowText" lastClr="000000"/>
                </a:solidFill>
                <a:latin typeface="Segoe Print" pitchFamily="2" charset="0"/>
                <a:cs typeface="Arial" charset="0"/>
              </a:endParaRPr>
            </a:p>
          </p:txBody>
        </p:sp>
        <p:sp>
          <p:nvSpPr>
            <p:cNvPr id="113" name="Freeform 66"/>
            <p:cNvSpPr>
              <a:spLocks/>
            </p:cNvSpPr>
            <p:nvPr/>
          </p:nvSpPr>
          <p:spPr bwMode="auto">
            <a:xfrm>
              <a:off x="4607544" y="4684075"/>
              <a:ext cx="388655" cy="663558"/>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rgbClr val="7030A0"/>
            </a:solidFill>
            <a:ln w="9525">
              <a:noFill/>
              <a:round/>
              <a:headEnd/>
              <a:tailEnd/>
            </a:ln>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sp>
        <p:nvSpPr>
          <p:cNvPr id="126" name="pole tekstowe 69"/>
          <p:cNvSpPr txBox="1"/>
          <p:nvPr/>
        </p:nvSpPr>
        <p:spPr>
          <a:xfrm>
            <a:off x="10973286" y="2115667"/>
            <a:ext cx="2044149" cy="830997"/>
          </a:xfrm>
          <a:prstGeom prst="rect">
            <a:avLst/>
          </a:prstGeom>
          <a:noFill/>
        </p:spPr>
        <p:txBody>
          <a:bodyPr wrap="none" rtlCol="0">
            <a:spAutoFit/>
          </a:bodyPr>
          <a:lstStyle/>
          <a:p>
            <a:pPr algn="ctr" eaLnBrk="0" fontAlgn="base" hangingPunct="0">
              <a:spcBef>
                <a:spcPct val="0"/>
              </a:spcBef>
              <a:spcAft>
                <a:spcPct val="0"/>
              </a:spcAft>
            </a:pPr>
            <a:r>
              <a:rPr lang="en-US" sz="2400" b="1">
                <a:solidFill>
                  <a:srgbClr val="003366"/>
                </a:solidFill>
                <a:latin typeface="Segoe Print" pitchFamily="2" charset="0"/>
                <a:cs typeface="Arial" charset="0"/>
              </a:rPr>
              <a:t>Dev/Build/</a:t>
            </a:r>
            <a:br>
              <a:rPr lang="en-US" sz="2400" b="1">
                <a:solidFill>
                  <a:srgbClr val="003366"/>
                </a:solidFill>
                <a:latin typeface="Segoe Print" pitchFamily="2" charset="0"/>
                <a:cs typeface="Arial" charset="0"/>
              </a:rPr>
            </a:br>
            <a:r>
              <a:rPr lang="en-US" sz="2400" b="1">
                <a:solidFill>
                  <a:srgbClr val="003366"/>
                </a:solidFill>
                <a:latin typeface="Segoe Print" pitchFamily="2" charset="0"/>
                <a:cs typeface="Arial" charset="0"/>
              </a:rPr>
              <a:t>Test/Deploy</a:t>
            </a:r>
            <a:endParaRPr lang="pl-PL" sz="2400" b="1">
              <a:solidFill>
                <a:srgbClr val="003366"/>
              </a:solidFill>
              <a:latin typeface="Segoe Print" pitchFamily="2" charset="0"/>
              <a:cs typeface="Arial" charset="0"/>
            </a:endParaRPr>
          </a:p>
        </p:txBody>
      </p:sp>
      <p:sp>
        <p:nvSpPr>
          <p:cNvPr id="94" name="pole tekstowe 72"/>
          <p:cNvSpPr txBox="1"/>
          <p:nvPr/>
        </p:nvSpPr>
        <p:spPr>
          <a:xfrm>
            <a:off x="8585771" y="2115666"/>
            <a:ext cx="1700064" cy="830997"/>
          </a:xfrm>
          <a:prstGeom prst="rect">
            <a:avLst/>
          </a:prstGeom>
          <a:noFill/>
        </p:spPr>
        <p:txBody>
          <a:bodyPr wrap="square" rtlCol="0">
            <a:spAutoFit/>
          </a:bodyPr>
          <a:lstStyle/>
          <a:p>
            <a:pPr algn="ctr" eaLnBrk="0" fontAlgn="base" hangingPunct="0">
              <a:spcBef>
                <a:spcPct val="0"/>
              </a:spcBef>
              <a:spcAft>
                <a:spcPct val="0"/>
              </a:spcAft>
            </a:pPr>
            <a:r>
              <a:rPr lang="en-US" sz="2400" b="1">
                <a:solidFill>
                  <a:srgbClr val="003366"/>
                </a:solidFill>
                <a:latin typeface="Segoe Print" pitchFamily="2" charset="0"/>
                <a:cs typeface="Arial" charset="0"/>
              </a:rPr>
              <a:t>Sprint</a:t>
            </a:r>
            <a:br>
              <a:rPr lang="en-US" sz="2400" b="1">
                <a:solidFill>
                  <a:srgbClr val="003366"/>
                </a:solidFill>
                <a:latin typeface="Segoe Print" pitchFamily="2" charset="0"/>
                <a:cs typeface="Arial" charset="0"/>
              </a:rPr>
            </a:br>
            <a:r>
              <a:rPr lang="en-US" sz="2400" b="1">
                <a:solidFill>
                  <a:srgbClr val="003366"/>
                </a:solidFill>
                <a:latin typeface="Segoe Print" pitchFamily="2" charset="0"/>
                <a:cs typeface="Arial" charset="0"/>
              </a:rPr>
              <a:t>Backlog</a:t>
            </a:r>
            <a:endParaRPr lang="pl-PL" sz="2400" b="1">
              <a:solidFill>
                <a:srgbClr val="003366"/>
              </a:solidFill>
              <a:latin typeface="Segoe Print" pitchFamily="2" charset="0"/>
              <a:cs typeface="Arial" charset="0"/>
            </a:endParaRPr>
          </a:p>
        </p:txBody>
      </p:sp>
      <p:sp>
        <p:nvSpPr>
          <p:cNvPr id="97" name="Freeform 145"/>
          <p:cNvSpPr>
            <a:spLocks/>
          </p:cNvSpPr>
          <p:nvPr/>
        </p:nvSpPr>
        <p:spPr bwMode="auto">
          <a:xfrm rot="16200000">
            <a:off x="5025057" y="5560928"/>
            <a:ext cx="7196319" cy="68579"/>
          </a:xfrm>
          <a:custGeom>
            <a:avLst/>
            <a:gdLst/>
            <a:ahLst/>
            <a:cxnLst>
              <a:cxn ang="0">
                <a:pos x="543" y="15"/>
              </a:cxn>
              <a:cxn ang="0">
                <a:pos x="525" y="15"/>
              </a:cxn>
              <a:cxn ang="0">
                <a:pos x="488" y="18"/>
              </a:cxn>
              <a:cxn ang="0">
                <a:pos x="475" y="17"/>
              </a:cxn>
              <a:cxn ang="0">
                <a:pos x="436" y="15"/>
              </a:cxn>
              <a:cxn ang="0">
                <a:pos x="423" y="15"/>
              </a:cxn>
              <a:cxn ang="0">
                <a:pos x="401" y="16"/>
              </a:cxn>
              <a:cxn ang="0">
                <a:pos x="382" y="15"/>
              </a:cxn>
              <a:cxn ang="0">
                <a:pos x="372" y="14"/>
              </a:cxn>
              <a:cxn ang="0">
                <a:pos x="363" y="16"/>
              </a:cxn>
              <a:cxn ang="0">
                <a:pos x="341" y="18"/>
              </a:cxn>
              <a:cxn ang="0">
                <a:pos x="329" y="17"/>
              </a:cxn>
              <a:cxn ang="0">
                <a:pos x="316" y="19"/>
              </a:cxn>
              <a:cxn ang="0">
                <a:pos x="300" y="17"/>
              </a:cxn>
              <a:cxn ang="0">
                <a:pos x="282" y="17"/>
              </a:cxn>
              <a:cxn ang="0">
                <a:pos x="259" y="16"/>
              </a:cxn>
              <a:cxn ang="0">
                <a:pos x="250" y="17"/>
              </a:cxn>
              <a:cxn ang="0">
                <a:pos x="241" y="15"/>
              </a:cxn>
              <a:cxn ang="0">
                <a:pos x="233" y="17"/>
              </a:cxn>
              <a:cxn ang="0">
                <a:pos x="230" y="17"/>
              </a:cxn>
              <a:cxn ang="0">
                <a:pos x="219" y="17"/>
              </a:cxn>
              <a:cxn ang="0">
                <a:pos x="188" y="17"/>
              </a:cxn>
              <a:cxn ang="0">
                <a:pos x="176" y="17"/>
              </a:cxn>
              <a:cxn ang="0">
                <a:pos x="166" y="17"/>
              </a:cxn>
              <a:cxn ang="0">
                <a:pos x="140" y="16"/>
              </a:cxn>
              <a:cxn ang="0">
                <a:pos x="134" y="12"/>
              </a:cxn>
              <a:cxn ang="0">
                <a:pos x="125" y="16"/>
              </a:cxn>
              <a:cxn ang="0">
                <a:pos x="118" y="20"/>
              </a:cxn>
              <a:cxn ang="0">
                <a:pos x="106" y="18"/>
              </a:cxn>
              <a:cxn ang="0">
                <a:pos x="102" y="20"/>
              </a:cxn>
              <a:cxn ang="0">
                <a:pos x="97" y="18"/>
              </a:cxn>
              <a:cxn ang="0">
                <a:pos x="88" y="15"/>
              </a:cxn>
              <a:cxn ang="0">
                <a:pos x="78" y="18"/>
              </a:cxn>
              <a:cxn ang="0">
                <a:pos x="73" y="16"/>
              </a:cxn>
              <a:cxn ang="0">
                <a:pos x="65" y="18"/>
              </a:cxn>
              <a:cxn ang="0">
                <a:pos x="56" y="18"/>
              </a:cxn>
              <a:cxn ang="0">
                <a:pos x="60" y="13"/>
              </a:cxn>
              <a:cxn ang="0">
                <a:pos x="44" y="16"/>
              </a:cxn>
              <a:cxn ang="0">
                <a:pos x="22" y="9"/>
              </a:cxn>
              <a:cxn ang="0">
                <a:pos x="15" y="8"/>
              </a:cxn>
              <a:cxn ang="0">
                <a:pos x="0" y="8"/>
              </a:cxn>
              <a:cxn ang="0">
                <a:pos x="6" y="5"/>
              </a:cxn>
              <a:cxn ang="0">
                <a:pos x="20" y="8"/>
              </a:cxn>
              <a:cxn ang="0">
                <a:pos x="46" y="4"/>
              </a:cxn>
              <a:cxn ang="0">
                <a:pos x="89" y="3"/>
              </a:cxn>
              <a:cxn ang="0">
                <a:pos x="137" y="2"/>
              </a:cxn>
              <a:cxn ang="0">
                <a:pos x="176" y="2"/>
              </a:cxn>
              <a:cxn ang="0">
                <a:pos x="204" y="1"/>
              </a:cxn>
              <a:cxn ang="0">
                <a:pos x="263" y="3"/>
              </a:cxn>
              <a:cxn ang="0">
                <a:pos x="294" y="5"/>
              </a:cxn>
              <a:cxn ang="0">
                <a:pos x="334" y="7"/>
              </a:cxn>
              <a:cxn ang="0">
                <a:pos x="467" y="4"/>
              </a:cxn>
              <a:cxn ang="0">
                <a:pos x="502" y="5"/>
              </a:cxn>
              <a:cxn ang="0">
                <a:pos x="604" y="17"/>
              </a:cxn>
            </a:cxnLst>
            <a:rect l="0" t="0" r="r" b="b"/>
            <a:pathLst>
              <a:path w="613" h="21">
                <a:moveTo>
                  <a:pt x="604" y="17"/>
                </a:moveTo>
                <a:cubicBezTo>
                  <a:pt x="597" y="21"/>
                  <a:pt x="587" y="16"/>
                  <a:pt x="579" y="18"/>
                </a:cubicBezTo>
                <a:cubicBezTo>
                  <a:pt x="578" y="19"/>
                  <a:pt x="580" y="16"/>
                  <a:pt x="577" y="17"/>
                </a:cubicBezTo>
                <a:cubicBezTo>
                  <a:pt x="570" y="20"/>
                  <a:pt x="557" y="17"/>
                  <a:pt x="548" y="15"/>
                </a:cubicBezTo>
                <a:cubicBezTo>
                  <a:pt x="549" y="14"/>
                  <a:pt x="549" y="14"/>
                  <a:pt x="549" y="14"/>
                </a:cubicBezTo>
                <a:cubicBezTo>
                  <a:pt x="547" y="13"/>
                  <a:pt x="545" y="15"/>
                  <a:pt x="543" y="15"/>
                </a:cubicBezTo>
                <a:cubicBezTo>
                  <a:pt x="543" y="15"/>
                  <a:pt x="543" y="14"/>
                  <a:pt x="543" y="14"/>
                </a:cubicBezTo>
                <a:cubicBezTo>
                  <a:pt x="542" y="15"/>
                  <a:pt x="539" y="14"/>
                  <a:pt x="539" y="15"/>
                </a:cubicBezTo>
                <a:cubicBezTo>
                  <a:pt x="538" y="15"/>
                  <a:pt x="538" y="14"/>
                  <a:pt x="537" y="13"/>
                </a:cubicBezTo>
                <a:cubicBezTo>
                  <a:pt x="536" y="15"/>
                  <a:pt x="536" y="15"/>
                  <a:pt x="536" y="15"/>
                </a:cubicBezTo>
                <a:cubicBezTo>
                  <a:pt x="533" y="18"/>
                  <a:pt x="529" y="14"/>
                  <a:pt x="524" y="16"/>
                </a:cubicBezTo>
                <a:cubicBezTo>
                  <a:pt x="525" y="16"/>
                  <a:pt x="525" y="15"/>
                  <a:pt x="525" y="15"/>
                </a:cubicBezTo>
                <a:cubicBezTo>
                  <a:pt x="518" y="17"/>
                  <a:pt x="510" y="16"/>
                  <a:pt x="502" y="17"/>
                </a:cubicBezTo>
                <a:cubicBezTo>
                  <a:pt x="503" y="16"/>
                  <a:pt x="503" y="15"/>
                  <a:pt x="502" y="15"/>
                </a:cubicBezTo>
                <a:cubicBezTo>
                  <a:pt x="502" y="16"/>
                  <a:pt x="500" y="17"/>
                  <a:pt x="498" y="17"/>
                </a:cubicBezTo>
                <a:cubicBezTo>
                  <a:pt x="497" y="15"/>
                  <a:pt x="494" y="18"/>
                  <a:pt x="492" y="17"/>
                </a:cubicBezTo>
                <a:cubicBezTo>
                  <a:pt x="492" y="17"/>
                  <a:pt x="492" y="17"/>
                  <a:pt x="492" y="17"/>
                </a:cubicBezTo>
                <a:cubicBezTo>
                  <a:pt x="490" y="19"/>
                  <a:pt x="490" y="16"/>
                  <a:pt x="488" y="18"/>
                </a:cubicBezTo>
                <a:cubicBezTo>
                  <a:pt x="487" y="17"/>
                  <a:pt x="487" y="17"/>
                  <a:pt x="487" y="17"/>
                </a:cubicBezTo>
                <a:cubicBezTo>
                  <a:pt x="486" y="19"/>
                  <a:pt x="485" y="16"/>
                  <a:pt x="483" y="17"/>
                </a:cubicBezTo>
                <a:cubicBezTo>
                  <a:pt x="483" y="17"/>
                  <a:pt x="483" y="17"/>
                  <a:pt x="483" y="17"/>
                </a:cubicBezTo>
                <a:cubicBezTo>
                  <a:pt x="482" y="18"/>
                  <a:pt x="481" y="16"/>
                  <a:pt x="480" y="17"/>
                </a:cubicBezTo>
                <a:cubicBezTo>
                  <a:pt x="480" y="17"/>
                  <a:pt x="480" y="17"/>
                  <a:pt x="480" y="17"/>
                </a:cubicBezTo>
                <a:cubicBezTo>
                  <a:pt x="477" y="17"/>
                  <a:pt x="475" y="16"/>
                  <a:pt x="475" y="17"/>
                </a:cubicBezTo>
                <a:cubicBezTo>
                  <a:pt x="474" y="16"/>
                  <a:pt x="478" y="17"/>
                  <a:pt x="477" y="15"/>
                </a:cubicBezTo>
                <a:cubicBezTo>
                  <a:pt x="467" y="16"/>
                  <a:pt x="457" y="16"/>
                  <a:pt x="447" y="16"/>
                </a:cubicBezTo>
                <a:cubicBezTo>
                  <a:pt x="446" y="15"/>
                  <a:pt x="446" y="15"/>
                  <a:pt x="445" y="14"/>
                </a:cubicBezTo>
                <a:cubicBezTo>
                  <a:pt x="444" y="15"/>
                  <a:pt x="442" y="14"/>
                  <a:pt x="441" y="15"/>
                </a:cubicBezTo>
                <a:cubicBezTo>
                  <a:pt x="441" y="15"/>
                  <a:pt x="440" y="14"/>
                  <a:pt x="440" y="14"/>
                </a:cubicBezTo>
                <a:cubicBezTo>
                  <a:pt x="438" y="14"/>
                  <a:pt x="438" y="16"/>
                  <a:pt x="436" y="15"/>
                </a:cubicBezTo>
                <a:cubicBezTo>
                  <a:pt x="437" y="15"/>
                  <a:pt x="437" y="14"/>
                  <a:pt x="437" y="14"/>
                </a:cubicBezTo>
                <a:cubicBezTo>
                  <a:pt x="435" y="15"/>
                  <a:pt x="433" y="15"/>
                  <a:pt x="431" y="15"/>
                </a:cubicBezTo>
                <a:cubicBezTo>
                  <a:pt x="431" y="15"/>
                  <a:pt x="432" y="15"/>
                  <a:pt x="431" y="14"/>
                </a:cubicBezTo>
                <a:cubicBezTo>
                  <a:pt x="429" y="16"/>
                  <a:pt x="428" y="14"/>
                  <a:pt x="426" y="15"/>
                </a:cubicBezTo>
                <a:cubicBezTo>
                  <a:pt x="426" y="14"/>
                  <a:pt x="426" y="14"/>
                  <a:pt x="426" y="14"/>
                </a:cubicBezTo>
                <a:cubicBezTo>
                  <a:pt x="423" y="12"/>
                  <a:pt x="426" y="16"/>
                  <a:pt x="423" y="15"/>
                </a:cubicBezTo>
                <a:cubicBezTo>
                  <a:pt x="424" y="15"/>
                  <a:pt x="423" y="14"/>
                  <a:pt x="423" y="14"/>
                </a:cubicBezTo>
                <a:cubicBezTo>
                  <a:pt x="421" y="16"/>
                  <a:pt x="417" y="15"/>
                  <a:pt x="415" y="16"/>
                </a:cubicBezTo>
                <a:cubicBezTo>
                  <a:pt x="415" y="15"/>
                  <a:pt x="415" y="15"/>
                  <a:pt x="415" y="15"/>
                </a:cubicBezTo>
                <a:cubicBezTo>
                  <a:pt x="412" y="15"/>
                  <a:pt x="409" y="15"/>
                  <a:pt x="406" y="15"/>
                </a:cubicBezTo>
                <a:cubicBezTo>
                  <a:pt x="405" y="15"/>
                  <a:pt x="407" y="13"/>
                  <a:pt x="404" y="13"/>
                </a:cubicBezTo>
                <a:cubicBezTo>
                  <a:pt x="404" y="15"/>
                  <a:pt x="399" y="14"/>
                  <a:pt x="401" y="16"/>
                </a:cubicBezTo>
                <a:cubicBezTo>
                  <a:pt x="399" y="16"/>
                  <a:pt x="395" y="15"/>
                  <a:pt x="393" y="16"/>
                </a:cubicBezTo>
                <a:cubicBezTo>
                  <a:pt x="394" y="15"/>
                  <a:pt x="392" y="13"/>
                  <a:pt x="394" y="13"/>
                </a:cubicBezTo>
                <a:cubicBezTo>
                  <a:pt x="393" y="12"/>
                  <a:pt x="393" y="12"/>
                  <a:pt x="393" y="12"/>
                </a:cubicBezTo>
                <a:cubicBezTo>
                  <a:pt x="393" y="11"/>
                  <a:pt x="394" y="12"/>
                  <a:pt x="394" y="11"/>
                </a:cubicBezTo>
                <a:cubicBezTo>
                  <a:pt x="393" y="11"/>
                  <a:pt x="390" y="12"/>
                  <a:pt x="389" y="12"/>
                </a:cubicBezTo>
                <a:cubicBezTo>
                  <a:pt x="387" y="13"/>
                  <a:pt x="385" y="15"/>
                  <a:pt x="382" y="15"/>
                </a:cubicBezTo>
                <a:cubicBezTo>
                  <a:pt x="384" y="15"/>
                  <a:pt x="382" y="13"/>
                  <a:pt x="383" y="13"/>
                </a:cubicBezTo>
                <a:cubicBezTo>
                  <a:pt x="378" y="17"/>
                  <a:pt x="378" y="17"/>
                  <a:pt x="378" y="17"/>
                </a:cubicBezTo>
                <a:cubicBezTo>
                  <a:pt x="377" y="17"/>
                  <a:pt x="378" y="15"/>
                  <a:pt x="377" y="16"/>
                </a:cubicBezTo>
                <a:cubicBezTo>
                  <a:pt x="377" y="16"/>
                  <a:pt x="376" y="16"/>
                  <a:pt x="376" y="17"/>
                </a:cubicBezTo>
                <a:cubicBezTo>
                  <a:pt x="375" y="17"/>
                  <a:pt x="372" y="17"/>
                  <a:pt x="371" y="15"/>
                </a:cubicBezTo>
                <a:cubicBezTo>
                  <a:pt x="371" y="15"/>
                  <a:pt x="373" y="15"/>
                  <a:pt x="372" y="14"/>
                </a:cubicBezTo>
                <a:cubicBezTo>
                  <a:pt x="370" y="14"/>
                  <a:pt x="370" y="15"/>
                  <a:pt x="368" y="15"/>
                </a:cubicBezTo>
                <a:cubicBezTo>
                  <a:pt x="368" y="15"/>
                  <a:pt x="368" y="15"/>
                  <a:pt x="368" y="15"/>
                </a:cubicBezTo>
                <a:cubicBezTo>
                  <a:pt x="367" y="14"/>
                  <a:pt x="364" y="15"/>
                  <a:pt x="366" y="16"/>
                </a:cubicBezTo>
                <a:cubicBezTo>
                  <a:pt x="366" y="17"/>
                  <a:pt x="365" y="15"/>
                  <a:pt x="367" y="16"/>
                </a:cubicBezTo>
                <a:cubicBezTo>
                  <a:pt x="366" y="17"/>
                  <a:pt x="364" y="17"/>
                  <a:pt x="362" y="17"/>
                </a:cubicBezTo>
                <a:cubicBezTo>
                  <a:pt x="362" y="17"/>
                  <a:pt x="362" y="16"/>
                  <a:pt x="363" y="16"/>
                </a:cubicBezTo>
                <a:cubicBezTo>
                  <a:pt x="360" y="17"/>
                  <a:pt x="357" y="18"/>
                  <a:pt x="355" y="18"/>
                </a:cubicBezTo>
                <a:cubicBezTo>
                  <a:pt x="355" y="19"/>
                  <a:pt x="356" y="17"/>
                  <a:pt x="356" y="17"/>
                </a:cubicBezTo>
                <a:cubicBezTo>
                  <a:pt x="353" y="16"/>
                  <a:pt x="349" y="19"/>
                  <a:pt x="346" y="17"/>
                </a:cubicBezTo>
                <a:cubicBezTo>
                  <a:pt x="346" y="17"/>
                  <a:pt x="346" y="18"/>
                  <a:pt x="346" y="18"/>
                </a:cubicBezTo>
                <a:cubicBezTo>
                  <a:pt x="344" y="18"/>
                  <a:pt x="345" y="17"/>
                  <a:pt x="343" y="17"/>
                </a:cubicBezTo>
                <a:cubicBezTo>
                  <a:pt x="343" y="16"/>
                  <a:pt x="342" y="17"/>
                  <a:pt x="341" y="18"/>
                </a:cubicBezTo>
                <a:cubicBezTo>
                  <a:pt x="340" y="18"/>
                  <a:pt x="341" y="17"/>
                  <a:pt x="342" y="17"/>
                </a:cubicBezTo>
                <a:cubicBezTo>
                  <a:pt x="340" y="18"/>
                  <a:pt x="334" y="19"/>
                  <a:pt x="330" y="18"/>
                </a:cubicBezTo>
                <a:cubicBezTo>
                  <a:pt x="330" y="18"/>
                  <a:pt x="328" y="20"/>
                  <a:pt x="327" y="19"/>
                </a:cubicBezTo>
                <a:cubicBezTo>
                  <a:pt x="327" y="18"/>
                  <a:pt x="327" y="18"/>
                  <a:pt x="327" y="18"/>
                </a:cubicBezTo>
                <a:cubicBezTo>
                  <a:pt x="327" y="17"/>
                  <a:pt x="324" y="18"/>
                  <a:pt x="324" y="17"/>
                </a:cubicBezTo>
                <a:cubicBezTo>
                  <a:pt x="322" y="19"/>
                  <a:pt x="331" y="16"/>
                  <a:pt x="329" y="17"/>
                </a:cubicBezTo>
                <a:cubicBezTo>
                  <a:pt x="328" y="16"/>
                  <a:pt x="325" y="19"/>
                  <a:pt x="326" y="17"/>
                </a:cubicBezTo>
                <a:cubicBezTo>
                  <a:pt x="324" y="17"/>
                  <a:pt x="323" y="19"/>
                  <a:pt x="321" y="18"/>
                </a:cubicBezTo>
                <a:cubicBezTo>
                  <a:pt x="321" y="18"/>
                  <a:pt x="322" y="16"/>
                  <a:pt x="321" y="16"/>
                </a:cubicBezTo>
                <a:cubicBezTo>
                  <a:pt x="319" y="16"/>
                  <a:pt x="320" y="17"/>
                  <a:pt x="318" y="17"/>
                </a:cubicBezTo>
                <a:cubicBezTo>
                  <a:pt x="317" y="17"/>
                  <a:pt x="317" y="17"/>
                  <a:pt x="317" y="17"/>
                </a:cubicBezTo>
                <a:cubicBezTo>
                  <a:pt x="317" y="19"/>
                  <a:pt x="315" y="17"/>
                  <a:pt x="316" y="19"/>
                </a:cubicBezTo>
                <a:cubicBezTo>
                  <a:pt x="316" y="18"/>
                  <a:pt x="312" y="19"/>
                  <a:pt x="313" y="17"/>
                </a:cubicBezTo>
                <a:cubicBezTo>
                  <a:pt x="313" y="16"/>
                  <a:pt x="313" y="16"/>
                  <a:pt x="313" y="16"/>
                </a:cubicBezTo>
                <a:cubicBezTo>
                  <a:pt x="312" y="16"/>
                  <a:pt x="311" y="17"/>
                  <a:pt x="310" y="18"/>
                </a:cubicBezTo>
                <a:cubicBezTo>
                  <a:pt x="310" y="18"/>
                  <a:pt x="310" y="17"/>
                  <a:pt x="310" y="17"/>
                </a:cubicBezTo>
                <a:cubicBezTo>
                  <a:pt x="310" y="20"/>
                  <a:pt x="308" y="17"/>
                  <a:pt x="306" y="19"/>
                </a:cubicBezTo>
                <a:cubicBezTo>
                  <a:pt x="304" y="18"/>
                  <a:pt x="301" y="19"/>
                  <a:pt x="300" y="17"/>
                </a:cubicBezTo>
                <a:cubicBezTo>
                  <a:pt x="298" y="18"/>
                  <a:pt x="297" y="19"/>
                  <a:pt x="295" y="18"/>
                </a:cubicBezTo>
                <a:cubicBezTo>
                  <a:pt x="295" y="18"/>
                  <a:pt x="296" y="18"/>
                  <a:pt x="296" y="17"/>
                </a:cubicBezTo>
                <a:cubicBezTo>
                  <a:pt x="295" y="17"/>
                  <a:pt x="294" y="17"/>
                  <a:pt x="293" y="18"/>
                </a:cubicBezTo>
                <a:cubicBezTo>
                  <a:pt x="293" y="17"/>
                  <a:pt x="291" y="16"/>
                  <a:pt x="289" y="15"/>
                </a:cubicBezTo>
                <a:cubicBezTo>
                  <a:pt x="288" y="16"/>
                  <a:pt x="288" y="17"/>
                  <a:pt x="288" y="18"/>
                </a:cubicBezTo>
                <a:cubicBezTo>
                  <a:pt x="287" y="16"/>
                  <a:pt x="283" y="20"/>
                  <a:pt x="282" y="17"/>
                </a:cubicBezTo>
                <a:cubicBezTo>
                  <a:pt x="282" y="17"/>
                  <a:pt x="284" y="16"/>
                  <a:pt x="283" y="16"/>
                </a:cubicBezTo>
                <a:cubicBezTo>
                  <a:pt x="281" y="13"/>
                  <a:pt x="280" y="17"/>
                  <a:pt x="277" y="16"/>
                </a:cubicBezTo>
                <a:cubicBezTo>
                  <a:pt x="278" y="18"/>
                  <a:pt x="278" y="18"/>
                  <a:pt x="278" y="18"/>
                </a:cubicBezTo>
                <a:cubicBezTo>
                  <a:pt x="277" y="17"/>
                  <a:pt x="274" y="19"/>
                  <a:pt x="274" y="17"/>
                </a:cubicBezTo>
                <a:cubicBezTo>
                  <a:pt x="273" y="18"/>
                  <a:pt x="271" y="17"/>
                  <a:pt x="272" y="18"/>
                </a:cubicBezTo>
                <a:cubicBezTo>
                  <a:pt x="268" y="17"/>
                  <a:pt x="262" y="19"/>
                  <a:pt x="259" y="16"/>
                </a:cubicBezTo>
                <a:cubicBezTo>
                  <a:pt x="259" y="16"/>
                  <a:pt x="257" y="16"/>
                  <a:pt x="258" y="17"/>
                </a:cubicBezTo>
                <a:cubicBezTo>
                  <a:pt x="259" y="18"/>
                  <a:pt x="259" y="16"/>
                  <a:pt x="259" y="17"/>
                </a:cubicBezTo>
                <a:cubicBezTo>
                  <a:pt x="259" y="17"/>
                  <a:pt x="259" y="17"/>
                  <a:pt x="259" y="18"/>
                </a:cubicBezTo>
                <a:cubicBezTo>
                  <a:pt x="257" y="17"/>
                  <a:pt x="256" y="17"/>
                  <a:pt x="258" y="15"/>
                </a:cubicBezTo>
                <a:cubicBezTo>
                  <a:pt x="255" y="14"/>
                  <a:pt x="255" y="19"/>
                  <a:pt x="251" y="18"/>
                </a:cubicBezTo>
                <a:cubicBezTo>
                  <a:pt x="251" y="17"/>
                  <a:pt x="251" y="17"/>
                  <a:pt x="250" y="17"/>
                </a:cubicBezTo>
                <a:cubicBezTo>
                  <a:pt x="248" y="18"/>
                  <a:pt x="248" y="18"/>
                  <a:pt x="248" y="18"/>
                </a:cubicBezTo>
                <a:cubicBezTo>
                  <a:pt x="246" y="18"/>
                  <a:pt x="247" y="16"/>
                  <a:pt x="247" y="15"/>
                </a:cubicBezTo>
                <a:cubicBezTo>
                  <a:pt x="246" y="15"/>
                  <a:pt x="244" y="15"/>
                  <a:pt x="243" y="16"/>
                </a:cubicBezTo>
                <a:cubicBezTo>
                  <a:pt x="242" y="14"/>
                  <a:pt x="242" y="14"/>
                  <a:pt x="242" y="14"/>
                </a:cubicBezTo>
                <a:cubicBezTo>
                  <a:pt x="243" y="16"/>
                  <a:pt x="241" y="15"/>
                  <a:pt x="240" y="16"/>
                </a:cubicBezTo>
                <a:cubicBezTo>
                  <a:pt x="241" y="15"/>
                  <a:pt x="241" y="15"/>
                  <a:pt x="241" y="15"/>
                </a:cubicBezTo>
                <a:cubicBezTo>
                  <a:pt x="241" y="15"/>
                  <a:pt x="239" y="15"/>
                  <a:pt x="239" y="15"/>
                </a:cubicBezTo>
                <a:cubicBezTo>
                  <a:pt x="239" y="16"/>
                  <a:pt x="240" y="16"/>
                  <a:pt x="241" y="17"/>
                </a:cubicBezTo>
                <a:cubicBezTo>
                  <a:pt x="240" y="17"/>
                  <a:pt x="239" y="17"/>
                  <a:pt x="239" y="18"/>
                </a:cubicBezTo>
                <a:cubicBezTo>
                  <a:pt x="239" y="16"/>
                  <a:pt x="237" y="17"/>
                  <a:pt x="236" y="17"/>
                </a:cubicBezTo>
                <a:cubicBezTo>
                  <a:pt x="235" y="16"/>
                  <a:pt x="234" y="18"/>
                  <a:pt x="234" y="18"/>
                </a:cubicBezTo>
                <a:cubicBezTo>
                  <a:pt x="234" y="17"/>
                  <a:pt x="232" y="18"/>
                  <a:pt x="233" y="17"/>
                </a:cubicBezTo>
                <a:cubicBezTo>
                  <a:pt x="233" y="16"/>
                  <a:pt x="234" y="17"/>
                  <a:pt x="235" y="17"/>
                </a:cubicBezTo>
                <a:cubicBezTo>
                  <a:pt x="234" y="16"/>
                  <a:pt x="234" y="15"/>
                  <a:pt x="232" y="16"/>
                </a:cubicBezTo>
                <a:cubicBezTo>
                  <a:pt x="231" y="16"/>
                  <a:pt x="233" y="18"/>
                  <a:pt x="231" y="18"/>
                </a:cubicBezTo>
                <a:cubicBezTo>
                  <a:pt x="231" y="17"/>
                  <a:pt x="231" y="17"/>
                  <a:pt x="232" y="16"/>
                </a:cubicBezTo>
                <a:cubicBezTo>
                  <a:pt x="230" y="16"/>
                  <a:pt x="230" y="16"/>
                  <a:pt x="230" y="16"/>
                </a:cubicBezTo>
                <a:cubicBezTo>
                  <a:pt x="230" y="17"/>
                  <a:pt x="230" y="17"/>
                  <a:pt x="230" y="17"/>
                </a:cubicBezTo>
                <a:cubicBezTo>
                  <a:pt x="229" y="16"/>
                  <a:pt x="229" y="16"/>
                  <a:pt x="229" y="16"/>
                </a:cubicBezTo>
                <a:cubicBezTo>
                  <a:pt x="229" y="17"/>
                  <a:pt x="226" y="17"/>
                  <a:pt x="226" y="18"/>
                </a:cubicBezTo>
                <a:cubicBezTo>
                  <a:pt x="225" y="18"/>
                  <a:pt x="224" y="17"/>
                  <a:pt x="223" y="17"/>
                </a:cubicBezTo>
                <a:cubicBezTo>
                  <a:pt x="223" y="17"/>
                  <a:pt x="223" y="17"/>
                  <a:pt x="223" y="17"/>
                </a:cubicBezTo>
                <a:cubicBezTo>
                  <a:pt x="222" y="16"/>
                  <a:pt x="220" y="17"/>
                  <a:pt x="219" y="17"/>
                </a:cubicBezTo>
                <a:cubicBezTo>
                  <a:pt x="219" y="17"/>
                  <a:pt x="219" y="17"/>
                  <a:pt x="219" y="17"/>
                </a:cubicBezTo>
                <a:cubicBezTo>
                  <a:pt x="218" y="17"/>
                  <a:pt x="217" y="17"/>
                  <a:pt x="216" y="18"/>
                </a:cubicBezTo>
                <a:cubicBezTo>
                  <a:pt x="214" y="17"/>
                  <a:pt x="215" y="13"/>
                  <a:pt x="214" y="15"/>
                </a:cubicBezTo>
                <a:cubicBezTo>
                  <a:pt x="212" y="15"/>
                  <a:pt x="211" y="17"/>
                  <a:pt x="212" y="18"/>
                </a:cubicBezTo>
                <a:cubicBezTo>
                  <a:pt x="209" y="17"/>
                  <a:pt x="205" y="19"/>
                  <a:pt x="202" y="17"/>
                </a:cubicBezTo>
                <a:cubicBezTo>
                  <a:pt x="202" y="17"/>
                  <a:pt x="202" y="18"/>
                  <a:pt x="201" y="18"/>
                </a:cubicBezTo>
                <a:cubicBezTo>
                  <a:pt x="197" y="17"/>
                  <a:pt x="192" y="19"/>
                  <a:pt x="188" y="17"/>
                </a:cubicBezTo>
                <a:cubicBezTo>
                  <a:pt x="190" y="16"/>
                  <a:pt x="188" y="16"/>
                  <a:pt x="188" y="15"/>
                </a:cubicBezTo>
                <a:cubicBezTo>
                  <a:pt x="187" y="16"/>
                  <a:pt x="187" y="14"/>
                  <a:pt x="187" y="16"/>
                </a:cubicBezTo>
                <a:cubicBezTo>
                  <a:pt x="187" y="17"/>
                  <a:pt x="187" y="17"/>
                  <a:pt x="188" y="18"/>
                </a:cubicBezTo>
                <a:cubicBezTo>
                  <a:pt x="185" y="18"/>
                  <a:pt x="181" y="18"/>
                  <a:pt x="180" y="17"/>
                </a:cubicBezTo>
                <a:cubicBezTo>
                  <a:pt x="181" y="18"/>
                  <a:pt x="180" y="18"/>
                  <a:pt x="179" y="18"/>
                </a:cubicBezTo>
                <a:cubicBezTo>
                  <a:pt x="180" y="17"/>
                  <a:pt x="178" y="16"/>
                  <a:pt x="176" y="17"/>
                </a:cubicBezTo>
                <a:cubicBezTo>
                  <a:pt x="176" y="18"/>
                  <a:pt x="176" y="18"/>
                  <a:pt x="176" y="18"/>
                </a:cubicBezTo>
                <a:cubicBezTo>
                  <a:pt x="175" y="17"/>
                  <a:pt x="175" y="17"/>
                  <a:pt x="175" y="17"/>
                </a:cubicBezTo>
                <a:cubicBezTo>
                  <a:pt x="174" y="17"/>
                  <a:pt x="174" y="19"/>
                  <a:pt x="173" y="18"/>
                </a:cubicBezTo>
                <a:cubicBezTo>
                  <a:pt x="172" y="17"/>
                  <a:pt x="172" y="17"/>
                  <a:pt x="172" y="17"/>
                </a:cubicBezTo>
                <a:cubicBezTo>
                  <a:pt x="171" y="18"/>
                  <a:pt x="169" y="19"/>
                  <a:pt x="167" y="18"/>
                </a:cubicBezTo>
                <a:cubicBezTo>
                  <a:pt x="166" y="17"/>
                  <a:pt x="166" y="17"/>
                  <a:pt x="166" y="17"/>
                </a:cubicBezTo>
                <a:cubicBezTo>
                  <a:pt x="165" y="17"/>
                  <a:pt x="164" y="18"/>
                  <a:pt x="165" y="18"/>
                </a:cubicBezTo>
                <a:cubicBezTo>
                  <a:pt x="162" y="17"/>
                  <a:pt x="160" y="17"/>
                  <a:pt x="160" y="16"/>
                </a:cubicBezTo>
                <a:cubicBezTo>
                  <a:pt x="155" y="19"/>
                  <a:pt x="147" y="19"/>
                  <a:pt x="142" y="19"/>
                </a:cubicBezTo>
                <a:cubicBezTo>
                  <a:pt x="142" y="18"/>
                  <a:pt x="142" y="18"/>
                  <a:pt x="142" y="18"/>
                </a:cubicBezTo>
                <a:cubicBezTo>
                  <a:pt x="140" y="17"/>
                  <a:pt x="141" y="19"/>
                  <a:pt x="140" y="19"/>
                </a:cubicBezTo>
                <a:cubicBezTo>
                  <a:pt x="141" y="18"/>
                  <a:pt x="139" y="17"/>
                  <a:pt x="140" y="16"/>
                </a:cubicBezTo>
                <a:cubicBezTo>
                  <a:pt x="138" y="15"/>
                  <a:pt x="137" y="17"/>
                  <a:pt x="136" y="18"/>
                </a:cubicBezTo>
                <a:cubicBezTo>
                  <a:pt x="136" y="19"/>
                  <a:pt x="137" y="17"/>
                  <a:pt x="137" y="18"/>
                </a:cubicBezTo>
                <a:cubicBezTo>
                  <a:pt x="137" y="19"/>
                  <a:pt x="134" y="18"/>
                  <a:pt x="133" y="19"/>
                </a:cubicBezTo>
                <a:cubicBezTo>
                  <a:pt x="133" y="18"/>
                  <a:pt x="133" y="17"/>
                  <a:pt x="134" y="17"/>
                </a:cubicBezTo>
                <a:cubicBezTo>
                  <a:pt x="132" y="17"/>
                  <a:pt x="132" y="17"/>
                  <a:pt x="132" y="17"/>
                </a:cubicBezTo>
                <a:cubicBezTo>
                  <a:pt x="131" y="16"/>
                  <a:pt x="136" y="14"/>
                  <a:pt x="134" y="12"/>
                </a:cubicBezTo>
                <a:cubicBezTo>
                  <a:pt x="133" y="12"/>
                  <a:pt x="133" y="12"/>
                  <a:pt x="133" y="12"/>
                </a:cubicBezTo>
                <a:cubicBezTo>
                  <a:pt x="132" y="11"/>
                  <a:pt x="136" y="10"/>
                  <a:pt x="133" y="10"/>
                </a:cubicBezTo>
                <a:cubicBezTo>
                  <a:pt x="132" y="11"/>
                  <a:pt x="131" y="13"/>
                  <a:pt x="132" y="14"/>
                </a:cubicBezTo>
                <a:cubicBezTo>
                  <a:pt x="129" y="14"/>
                  <a:pt x="131" y="17"/>
                  <a:pt x="128" y="17"/>
                </a:cubicBezTo>
                <a:cubicBezTo>
                  <a:pt x="127" y="16"/>
                  <a:pt x="130" y="17"/>
                  <a:pt x="129" y="16"/>
                </a:cubicBezTo>
                <a:cubicBezTo>
                  <a:pt x="128" y="14"/>
                  <a:pt x="127" y="16"/>
                  <a:pt x="125" y="16"/>
                </a:cubicBezTo>
                <a:cubicBezTo>
                  <a:pt x="127" y="16"/>
                  <a:pt x="126" y="18"/>
                  <a:pt x="125" y="18"/>
                </a:cubicBezTo>
                <a:cubicBezTo>
                  <a:pt x="123" y="17"/>
                  <a:pt x="126" y="17"/>
                  <a:pt x="124" y="17"/>
                </a:cubicBezTo>
                <a:cubicBezTo>
                  <a:pt x="123" y="17"/>
                  <a:pt x="121" y="18"/>
                  <a:pt x="123" y="19"/>
                </a:cubicBezTo>
                <a:cubicBezTo>
                  <a:pt x="122" y="21"/>
                  <a:pt x="121" y="18"/>
                  <a:pt x="119" y="20"/>
                </a:cubicBezTo>
                <a:cubicBezTo>
                  <a:pt x="119" y="18"/>
                  <a:pt x="122" y="16"/>
                  <a:pt x="119" y="16"/>
                </a:cubicBezTo>
                <a:cubicBezTo>
                  <a:pt x="120" y="17"/>
                  <a:pt x="116" y="17"/>
                  <a:pt x="118" y="20"/>
                </a:cubicBezTo>
                <a:cubicBezTo>
                  <a:pt x="117" y="19"/>
                  <a:pt x="117" y="18"/>
                  <a:pt x="117" y="17"/>
                </a:cubicBezTo>
                <a:cubicBezTo>
                  <a:pt x="116" y="16"/>
                  <a:pt x="114" y="20"/>
                  <a:pt x="114" y="17"/>
                </a:cubicBezTo>
                <a:cubicBezTo>
                  <a:pt x="113" y="18"/>
                  <a:pt x="113" y="18"/>
                  <a:pt x="113" y="18"/>
                </a:cubicBezTo>
                <a:cubicBezTo>
                  <a:pt x="113" y="18"/>
                  <a:pt x="112" y="18"/>
                  <a:pt x="111" y="17"/>
                </a:cubicBezTo>
                <a:cubicBezTo>
                  <a:pt x="110" y="17"/>
                  <a:pt x="108" y="19"/>
                  <a:pt x="108" y="16"/>
                </a:cubicBezTo>
                <a:cubicBezTo>
                  <a:pt x="107" y="17"/>
                  <a:pt x="105" y="17"/>
                  <a:pt x="106" y="18"/>
                </a:cubicBezTo>
                <a:cubicBezTo>
                  <a:pt x="107" y="19"/>
                  <a:pt x="108" y="17"/>
                  <a:pt x="109" y="19"/>
                </a:cubicBezTo>
                <a:cubicBezTo>
                  <a:pt x="107" y="17"/>
                  <a:pt x="106" y="19"/>
                  <a:pt x="105" y="20"/>
                </a:cubicBezTo>
                <a:cubicBezTo>
                  <a:pt x="105" y="19"/>
                  <a:pt x="105" y="19"/>
                  <a:pt x="105" y="19"/>
                </a:cubicBezTo>
                <a:cubicBezTo>
                  <a:pt x="105" y="19"/>
                  <a:pt x="103" y="19"/>
                  <a:pt x="103" y="20"/>
                </a:cubicBezTo>
                <a:cubicBezTo>
                  <a:pt x="103" y="19"/>
                  <a:pt x="103" y="19"/>
                  <a:pt x="103" y="19"/>
                </a:cubicBezTo>
                <a:cubicBezTo>
                  <a:pt x="102" y="20"/>
                  <a:pt x="102" y="20"/>
                  <a:pt x="102" y="20"/>
                </a:cubicBezTo>
                <a:cubicBezTo>
                  <a:pt x="100" y="20"/>
                  <a:pt x="101" y="18"/>
                  <a:pt x="99" y="18"/>
                </a:cubicBezTo>
                <a:cubicBezTo>
                  <a:pt x="101" y="17"/>
                  <a:pt x="101" y="17"/>
                  <a:pt x="101" y="17"/>
                </a:cubicBezTo>
                <a:cubicBezTo>
                  <a:pt x="101" y="17"/>
                  <a:pt x="100" y="16"/>
                  <a:pt x="99" y="16"/>
                </a:cubicBezTo>
                <a:cubicBezTo>
                  <a:pt x="98" y="18"/>
                  <a:pt x="97" y="19"/>
                  <a:pt x="97" y="20"/>
                </a:cubicBezTo>
                <a:cubicBezTo>
                  <a:pt x="96" y="20"/>
                  <a:pt x="97" y="19"/>
                  <a:pt x="95" y="20"/>
                </a:cubicBezTo>
                <a:cubicBezTo>
                  <a:pt x="97" y="18"/>
                  <a:pt x="97" y="18"/>
                  <a:pt x="97" y="18"/>
                </a:cubicBezTo>
                <a:cubicBezTo>
                  <a:pt x="97" y="18"/>
                  <a:pt x="96" y="16"/>
                  <a:pt x="94" y="16"/>
                </a:cubicBezTo>
                <a:cubicBezTo>
                  <a:pt x="93" y="17"/>
                  <a:pt x="91" y="18"/>
                  <a:pt x="93" y="19"/>
                </a:cubicBezTo>
                <a:cubicBezTo>
                  <a:pt x="92" y="19"/>
                  <a:pt x="91" y="18"/>
                  <a:pt x="92" y="18"/>
                </a:cubicBezTo>
                <a:cubicBezTo>
                  <a:pt x="90" y="18"/>
                  <a:pt x="92" y="19"/>
                  <a:pt x="90" y="19"/>
                </a:cubicBezTo>
                <a:cubicBezTo>
                  <a:pt x="90" y="19"/>
                  <a:pt x="87" y="18"/>
                  <a:pt x="86" y="16"/>
                </a:cubicBezTo>
                <a:cubicBezTo>
                  <a:pt x="88" y="15"/>
                  <a:pt x="88" y="15"/>
                  <a:pt x="88" y="15"/>
                </a:cubicBezTo>
                <a:cubicBezTo>
                  <a:pt x="87" y="15"/>
                  <a:pt x="87" y="15"/>
                  <a:pt x="87" y="15"/>
                </a:cubicBezTo>
                <a:cubicBezTo>
                  <a:pt x="88" y="13"/>
                  <a:pt x="86" y="13"/>
                  <a:pt x="87" y="12"/>
                </a:cubicBezTo>
                <a:cubicBezTo>
                  <a:pt x="86" y="12"/>
                  <a:pt x="85" y="12"/>
                  <a:pt x="84" y="12"/>
                </a:cubicBezTo>
                <a:cubicBezTo>
                  <a:pt x="87" y="15"/>
                  <a:pt x="82" y="16"/>
                  <a:pt x="82" y="18"/>
                </a:cubicBezTo>
                <a:cubicBezTo>
                  <a:pt x="79" y="19"/>
                  <a:pt x="81" y="13"/>
                  <a:pt x="77" y="16"/>
                </a:cubicBezTo>
                <a:cubicBezTo>
                  <a:pt x="78" y="17"/>
                  <a:pt x="76" y="19"/>
                  <a:pt x="78" y="18"/>
                </a:cubicBezTo>
                <a:cubicBezTo>
                  <a:pt x="76" y="18"/>
                  <a:pt x="77" y="20"/>
                  <a:pt x="74" y="19"/>
                </a:cubicBezTo>
                <a:cubicBezTo>
                  <a:pt x="76" y="18"/>
                  <a:pt x="73" y="17"/>
                  <a:pt x="75" y="15"/>
                </a:cubicBezTo>
                <a:cubicBezTo>
                  <a:pt x="75" y="16"/>
                  <a:pt x="76" y="16"/>
                  <a:pt x="77" y="16"/>
                </a:cubicBezTo>
                <a:cubicBezTo>
                  <a:pt x="76" y="15"/>
                  <a:pt x="77" y="13"/>
                  <a:pt x="75" y="13"/>
                </a:cubicBezTo>
                <a:cubicBezTo>
                  <a:pt x="74" y="14"/>
                  <a:pt x="72" y="14"/>
                  <a:pt x="72" y="15"/>
                </a:cubicBezTo>
                <a:cubicBezTo>
                  <a:pt x="72" y="16"/>
                  <a:pt x="74" y="15"/>
                  <a:pt x="73" y="16"/>
                </a:cubicBezTo>
                <a:cubicBezTo>
                  <a:pt x="71" y="17"/>
                  <a:pt x="71" y="15"/>
                  <a:pt x="70" y="17"/>
                </a:cubicBezTo>
                <a:cubicBezTo>
                  <a:pt x="71" y="17"/>
                  <a:pt x="71" y="18"/>
                  <a:pt x="71" y="19"/>
                </a:cubicBezTo>
                <a:cubicBezTo>
                  <a:pt x="70" y="20"/>
                  <a:pt x="70" y="20"/>
                  <a:pt x="70" y="20"/>
                </a:cubicBezTo>
                <a:cubicBezTo>
                  <a:pt x="70" y="19"/>
                  <a:pt x="70" y="19"/>
                  <a:pt x="70" y="19"/>
                </a:cubicBezTo>
                <a:cubicBezTo>
                  <a:pt x="67" y="18"/>
                  <a:pt x="69" y="20"/>
                  <a:pt x="66" y="20"/>
                </a:cubicBezTo>
                <a:cubicBezTo>
                  <a:pt x="65" y="18"/>
                  <a:pt x="65" y="18"/>
                  <a:pt x="65" y="18"/>
                </a:cubicBezTo>
                <a:cubicBezTo>
                  <a:pt x="66" y="17"/>
                  <a:pt x="69" y="19"/>
                  <a:pt x="69" y="16"/>
                </a:cubicBezTo>
                <a:cubicBezTo>
                  <a:pt x="67" y="16"/>
                  <a:pt x="66" y="18"/>
                  <a:pt x="64" y="17"/>
                </a:cubicBezTo>
                <a:cubicBezTo>
                  <a:pt x="66" y="16"/>
                  <a:pt x="66" y="16"/>
                  <a:pt x="66" y="16"/>
                </a:cubicBezTo>
                <a:cubicBezTo>
                  <a:pt x="65" y="16"/>
                  <a:pt x="65" y="13"/>
                  <a:pt x="62" y="15"/>
                </a:cubicBezTo>
                <a:cubicBezTo>
                  <a:pt x="61" y="16"/>
                  <a:pt x="62" y="16"/>
                  <a:pt x="61" y="17"/>
                </a:cubicBezTo>
                <a:cubicBezTo>
                  <a:pt x="59" y="17"/>
                  <a:pt x="58" y="18"/>
                  <a:pt x="56" y="18"/>
                </a:cubicBezTo>
                <a:cubicBezTo>
                  <a:pt x="56" y="16"/>
                  <a:pt x="52" y="18"/>
                  <a:pt x="55" y="16"/>
                </a:cubicBezTo>
                <a:cubicBezTo>
                  <a:pt x="55" y="17"/>
                  <a:pt x="60" y="17"/>
                  <a:pt x="61" y="15"/>
                </a:cubicBezTo>
                <a:cubicBezTo>
                  <a:pt x="60" y="13"/>
                  <a:pt x="63" y="16"/>
                  <a:pt x="64" y="13"/>
                </a:cubicBezTo>
                <a:cubicBezTo>
                  <a:pt x="61" y="13"/>
                  <a:pt x="62" y="11"/>
                  <a:pt x="61" y="10"/>
                </a:cubicBezTo>
                <a:cubicBezTo>
                  <a:pt x="61" y="10"/>
                  <a:pt x="60" y="10"/>
                  <a:pt x="60" y="11"/>
                </a:cubicBezTo>
                <a:cubicBezTo>
                  <a:pt x="59" y="12"/>
                  <a:pt x="60" y="12"/>
                  <a:pt x="60" y="13"/>
                </a:cubicBezTo>
                <a:cubicBezTo>
                  <a:pt x="57" y="13"/>
                  <a:pt x="55" y="13"/>
                  <a:pt x="53" y="15"/>
                </a:cubicBezTo>
                <a:cubicBezTo>
                  <a:pt x="53" y="14"/>
                  <a:pt x="53" y="13"/>
                  <a:pt x="54" y="13"/>
                </a:cubicBezTo>
                <a:cubicBezTo>
                  <a:pt x="51" y="13"/>
                  <a:pt x="48" y="13"/>
                  <a:pt x="45" y="12"/>
                </a:cubicBezTo>
                <a:cubicBezTo>
                  <a:pt x="46" y="14"/>
                  <a:pt x="41" y="13"/>
                  <a:pt x="43" y="15"/>
                </a:cubicBezTo>
                <a:cubicBezTo>
                  <a:pt x="44" y="15"/>
                  <a:pt x="45" y="17"/>
                  <a:pt x="45" y="18"/>
                </a:cubicBezTo>
                <a:cubicBezTo>
                  <a:pt x="44" y="17"/>
                  <a:pt x="45" y="17"/>
                  <a:pt x="44" y="16"/>
                </a:cubicBezTo>
                <a:cubicBezTo>
                  <a:pt x="43" y="17"/>
                  <a:pt x="42" y="14"/>
                  <a:pt x="41" y="16"/>
                </a:cubicBezTo>
                <a:cubicBezTo>
                  <a:pt x="44" y="15"/>
                  <a:pt x="42" y="13"/>
                  <a:pt x="42" y="12"/>
                </a:cubicBezTo>
                <a:cubicBezTo>
                  <a:pt x="40" y="13"/>
                  <a:pt x="42" y="11"/>
                  <a:pt x="40" y="11"/>
                </a:cubicBezTo>
                <a:cubicBezTo>
                  <a:pt x="38" y="11"/>
                  <a:pt x="36" y="12"/>
                  <a:pt x="33" y="12"/>
                </a:cubicBezTo>
                <a:cubicBezTo>
                  <a:pt x="31" y="11"/>
                  <a:pt x="26" y="12"/>
                  <a:pt x="24" y="12"/>
                </a:cubicBezTo>
                <a:cubicBezTo>
                  <a:pt x="22" y="11"/>
                  <a:pt x="23" y="10"/>
                  <a:pt x="22" y="9"/>
                </a:cubicBezTo>
                <a:cubicBezTo>
                  <a:pt x="20" y="9"/>
                  <a:pt x="23" y="11"/>
                  <a:pt x="20" y="10"/>
                </a:cubicBezTo>
                <a:cubicBezTo>
                  <a:pt x="21" y="10"/>
                  <a:pt x="21" y="10"/>
                  <a:pt x="21" y="10"/>
                </a:cubicBezTo>
                <a:cubicBezTo>
                  <a:pt x="20" y="10"/>
                  <a:pt x="16" y="9"/>
                  <a:pt x="15" y="11"/>
                </a:cubicBezTo>
                <a:cubicBezTo>
                  <a:pt x="16" y="9"/>
                  <a:pt x="16" y="9"/>
                  <a:pt x="16" y="9"/>
                </a:cubicBezTo>
                <a:cubicBezTo>
                  <a:pt x="16" y="9"/>
                  <a:pt x="15" y="9"/>
                  <a:pt x="15" y="10"/>
                </a:cubicBezTo>
                <a:cubicBezTo>
                  <a:pt x="15" y="9"/>
                  <a:pt x="14" y="8"/>
                  <a:pt x="15" y="8"/>
                </a:cubicBezTo>
                <a:cubicBezTo>
                  <a:pt x="14" y="7"/>
                  <a:pt x="12" y="8"/>
                  <a:pt x="10" y="8"/>
                </a:cubicBezTo>
                <a:cubicBezTo>
                  <a:pt x="11" y="9"/>
                  <a:pt x="11" y="9"/>
                  <a:pt x="11" y="9"/>
                </a:cubicBezTo>
                <a:cubicBezTo>
                  <a:pt x="8" y="10"/>
                  <a:pt x="6" y="9"/>
                  <a:pt x="4" y="9"/>
                </a:cubicBezTo>
                <a:cubicBezTo>
                  <a:pt x="4" y="8"/>
                  <a:pt x="4" y="8"/>
                  <a:pt x="4" y="8"/>
                </a:cubicBezTo>
                <a:cubicBezTo>
                  <a:pt x="2" y="9"/>
                  <a:pt x="2" y="9"/>
                  <a:pt x="2" y="9"/>
                </a:cubicBezTo>
                <a:cubicBezTo>
                  <a:pt x="2" y="8"/>
                  <a:pt x="1" y="7"/>
                  <a:pt x="0" y="8"/>
                </a:cubicBezTo>
                <a:cubicBezTo>
                  <a:pt x="4" y="5"/>
                  <a:pt x="4" y="5"/>
                  <a:pt x="4" y="5"/>
                </a:cubicBezTo>
                <a:cubicBezTo>
                  <a:pt x="6" y="6"/>
                  <a:pt x="3" y="6"/>
                  <a:pt x="4" y="8"/>
                </a:cubicBezTo>
                <a:cubicBezTo>
                  <a:pt x="4" y="9"/>
                  <a:pt x="7" y="8"/>
                  <a:pt x="8" y="7"/>
                </a:cubicBezTo>
                <a:cubicBezTo>
                  <a:pt x="7" y="7"/>
                  <a:pt x="6" y="7"/>
                  <a:pt x="6" y="8"/>
                </a:cubicBezTo>
                <a:cubicBezTo>
                  <a:pt x="5" y="6"/>
                  <a:pt x="7" y="6"/>
                  <a:pt x="8" y="5"/>
                </a:cubicBezTo>
                <a:cubicBezTo>
                  <a:pt x="7" y="5"/>
                  <a:pt x="6" y="5"/>
                  <a:pt x="6" y="5"/>
                </a:cubicBezTo>
                <a:cubicBezTo>
                  <a:pt x="7" y="4"/>
                  <a:pt x="8" y="4"/>
                  <a:pt x="10" y="4"/>
                </a:cubicBezTo>
                <a:cubicBezTo>
                  <a:pt x="9" y="5"/>
                  <a:pt x="11" y="5"/>
                  <a:pt x="10" y="6"/>
                </a:cubicBezTo>
                <a:cubicBezTo>
                  <a:pt x="10" y="4"/>
                  <a:pt x="12" y="4"/>
                  <a:pt x="14" y="4"/>
                </a:cubicBezTo>
                <a:cubicBezTo>
                  <a:pt x="16" y="6"/>
                  <a:pt x="18" y="4"/>
                  <a:pt x="20" y="4"/>
                </a:cubicBezTo>
                <a:cubicBezTo>
                  <a:pt x="19" y="5"/>
                  <a:pt x="18" y="7"/>
                  <a:pt x="17" y="7"/>
                </a:cubicBezTo>
                <a:cubicBezTo>
                  <a:pt x="18" y="8"/>
                  <a:pt x="18" y="7"/>
                  <a:pt x="20" y="8"/>
                </a:cubicBezTo>
                <a:cubicBezTo>
                  <a:pt x="21" y="7"/>
                  <a:pt x="21" y="5"/>
                  <a:pt x="23" y="5"/>
                </a:cubicBezTo>
                <a:cubicBezTo>
                  <a:pt x="23" y="6"/>
                  <a:pt x="23" y="6"/>
                  <a:pt x="23" y="6"/>
                </a:cubicBezTo>
                <a:cubicBezTo>
                  <a:pt x="25" y="5"/>
                  <a:pt x="25" y="4"/>
                  <a:pt x="27" y="4"/>
                </a:cubicBezTo>
                <a:cubicBezTo>
                  <a:pt x="31" y="5"/>
                  <a:pt x="35" y="5"/>
                  <a:pt x="38" y="5"/>
                </a:cubicBezTo>
                <a:cubicBezTo>
                  <a:pt x="38" y="6"/>
                  <a:pt x="38" y="6"/>
                  <a:pt x="38" y="6"/>
                </a:cubicBezTo>
                <a:cubicBezTo>
                  <a:pt x="40" y="4"/>
                  <a:pt x="44" y="5"/>
                  <a:pt x="46" y="4"/>
                </a:cubicBezTo>
                <a:cubicBezTo>
                  <a:pt x="50" y="5"/>
                  <a:pt x="55" y="3"/>
                  <a:pt x="57" y="5"/>
                </a:cubicBezTo>
                <a:cubicBezTo>
                  <a:pt x="63" y="4"/>
                  <a:pt x="69" y="4"/>
                  <a:pt x="76" y="4"/>
                </a:cubicBezTo>
                <a:cubicBezTo>
                  <a:pt x="75" y="6"/>
                  <a:pt x="75" y="6"/>
                  <a:pt x="75" y="6"/>
                </a:cubicBezTo>
                <a:cubicBezTo>
                  <a:pt x="76" y="5"/>
                  <a:pt x="76" y="7"/>
                  <a:pt x="77" y="7"/>
                </a:cubicBezTo>
                <a:cubicBezTo>
                  <a:pt x="76" y="5"/>
                  <a:pt x="79" y="5"/>
                  <a:pt x="80" y="4"/>
                </a:cubicBezTo>
                <a:cubicBezTo>
                  <a:pt x="83" y="5"/>
                  <a:pt x="87" y="4"/>
                  <a:pt x="89" y="3"/>
                </a:cubicBezTo>
                <a:cubicBezTo>
                  <a:pt x="90" y="4"/>
                  <a:pt x="90" y="4"/>
                  <a:pt x="90" y="4"/>
                </a:cubicBezTo>
                <a:cubicBezTo>
                  <a:pt x="92" y="2"/>
                  <a:pt x="96" y="4"/>
                  <a:pt x="99" y="4"/>
                </a:cubicBezTo>
                <a:cubicBezTo>
                  <a:pt x="100" y="5"/>
                  <a:pt x="100" y="6"/>
                  <a:pt x="101" y="6"/>
                </a:cubicBezTo>
                <a:cubicBezTo>
                  <a:pt x="103" y="4"/>
                  <a:pt x="104" y="4"/>
                  <a:pt x="107" y="3"/>
                </a:cubicBezTo>
                <a:cubicBezTo>
                  <a:pt x="109" y="3"/>
                  <a:pt x="112" y="4"/>
                  <a:pt x="114" y="4"/>
                </a:cubicBezTo>
                <a:cubicBezTo>
                  <a:pt x="122" y="2"/>
                  <a:pt x="130" y="4"/>
                  <a:pt x="137" y="2"/>
                </a:cubicBezTo>
                <a:cubicBezTo>
                  <a:pt x="138" y="3"/>
                  <a:pt x="138" y="3"/>
                  <a:pt x="138" y="3"/>
                </a:cubicBezTo>
                <a:cubicBezTo>
                  <a:pt x="146" y="1"/>
                  <a:pt x="155" y="3"/>
                  <a:pt x="162" y="2"/>
                </a:cubicBezTo>
                <a:cubicBezTo>
                  <a:pt x="161" y="4"/>
                  <a:pt x="161" y="4"/>
                  <a:pt x="161" y="4"/>
                </a:cubicBezTo>
                <a:cubicBezTo>
                  <a:pt x="163" y="5"/>
                  <a:pt x="166" y="4"/>
                  <a:pt x="165" y="2"/>
                </a:cubicBezTo>
                <a:cubicBezTo>
                  <a:pt x="167" y="3"/>
                  <a:pt x="170" y="1"/>
                  <a:pt x="172" y="3"/>
                </a:cubicBezTo>
                <a:cubicBezTo>
                  <a:pt x="174" y="4"/>
                  <a:pt x="174" y="2"/>
                  <a:pt x="176" y="2"/>
                </a:cubicBezTo>
                <a:cubicBezTo>
                  <a:pt x="180" y="3"/>
                  <a:pt x="182" y="3"/>
                  <a:pt x="186" y="2"/>
                </a:cubicBezTo>
                <a:cubicBezTo>
                  <a:pt x="185" y="2"/>
                  <a:pt x="185" y="2"/>
                  <a:pt x="185" y="2"/>
                </a:cubicBezTo>
                <a:cubicBezTo>
                  <a:pt x="184" y="3"/>
                  <a:pt x="184" y="3"/>
                  <a:pt x="185" y="4"/>
                </a:cubicBezTo>
                <a:cubicBezTo>
                  <a:pt x="187" y="3"/>
                  <a:pt x="190" y="4"/>
                  <a:pt x="189" y="2"/>
                </a:cubicBezTo>
                <a:cubicBezTo>
                  <a:pt x="193" y="3"/>
                  <a:pt x="199" y="1"/>
                  <a:pt x="203" y="3"/>
                </a:cubicBezTo>
                <a:cubicBezTo>
                  <a:pt x="203" y="2"/>
                  <a:pt x="204" y="2"/>
                  <a:pt x="204" y="1"/>
                </a:cubicBezTo>
                <a:cubicBezTo>
                  <a:pt x="208" y="1"/>
                  <a:pt x="212" y="3"/>
                  <a:pt x="215" y="2"/>
                </a:cubicBezTo>
                <a:cubicBezTo>
                  <a:pt x="215" y="2"/>
                  <a:pt x="214" y="3"/>
                  <a:pt x="215" y="3"/>
                </a:cubicBezTo>
                <a:cubicBezTo>
                  <a:pt x="216" y="3"/>
                  <a:pt x="215" y="2"/>
                  <a:pt x="216" y="2"/>
                </a:cubicBezTo>
                <a:cubicBezTo>
                  <a:pt x="222" y="0"/>
                  <a:pt x="229" y="3"/>
                  <a:pt x="234" y="3"/>
                </a:cubicBezTo>
                <a:cubicBezTo>
                  <a:pt x="244" y="2"/>
                  <a:pt x="254" y="3"/>
                  <a:pt x="263" y="3"/>
                </a:cubicBezTo>
                <a:cubicBezTo>
                  <a:pt x="263" y="3"/>
                  <a:pt x="263" y="3"/>
                  <a:pt x="263" y="3"/>
                </a:cubicBezTo>
                <a:cubicBezTo>
                  <a:pt x="266" y="1"/>
                  <a:pt x="270" y="5"/>
                  <a:pt x="273" y="2"/>
                </a:cubicBezTo>
                <a:cubicBezTo>
                  <a:pt x="274" y="3"/>
                  <a:pt x="276" y="2"/>
                  <a:pt x="275" y="3"/>
                </a:cubicBezTo>
                <a:cubicBezTo>
                  <a:pt x="278" y="2"/>
                  <a:pt x="282" y="5"/>
                  <a:pt x="286" y="3"/>
                </a:cubicBezTo>
                <a:cubicBezTo>
                  <a:pt x="285" y="3"/>
                  <a:pt x="285" y="3"/>
                  <a:pt x="285" y="3"/>
                </a:cubicBezTo>
                <a:cubicBezTo>
                  <a:pt x="288" y="5"/>
                  <a:pt x="292" y="3"/>
                  <a:pt x="295" y="4"/>
                </a:cubicBezTo>
                <a:cubicBezTo>
                  <a:pt x="295" y="4"/>
                  <a:pt x="294" y="5"/>
                  <a:pt x="294" y="5"/>
                </a:cubicBezTo>
                <a:cubicBezTo>
                  <a:pt x="296" y="6"/>
                  <a:pt x="298" y="3"/>
                  <a:pt x="298" y="5"/>
                </a:cubicBezTo>
                <a:cubicBezTo>
                  <a:pt x="299" y="5"/>
                  <a:pt x="299" y="4"/>
                  <a:pt x="299" y="4"/>
                </a:cubicBezTo>
                <a:cubicBezTo>
                  <a:pt x="307" y="5"/>
                  <a:pt x="316" y="4"/>
                  <a:pt x="325" y="3"/>
                </a:cubicBezTo>
                <a:cubicBezTo>
                  <a:pt x="331" y="5"/>
                  <a:pt x="325" y="8"/>
                  <a:pt x="330" y="6"/>
                </a:cubicBezTo>
                <a:cubicBezTo>
                  <a:pt x="330" y="6"/>
                  <a:pt x="330" y="5"/>
                  <a:pt x="330" y="5"/>
                </a:cubicBezTo>
                <a:cubicBezTo>
                  <a:pt x="332" y="5"/>
                  <a:pt x="333" y="8"/>
                  <a:pt x="334" y="7"/>
                </a:cubicBezTo>
                <a:cubicBezTo>
                  <a:pt x="334" y="5"/>
                  <a:pt x="335" y="6"/>
                  <a:pt x="335" y="5"/>
                </a:cubicBezTo>
                <a:cubicBezTo>
                  <a:pt x="339" y="6"/>
                  <a:pt x="340" y="8"/>
                  <a:pt x="343" y="7"/>
                </a:cubicBezTo>
                <a:cubicBezTo>
                  <a:pt x="343" y="7"/>
                  <a:pt x="343" y="7"/>
                  <a:pt x="343" y="7"/>
                </a:cubicBezTo>
                <a:cubicBezTo>
                  <a:pt x="346" y="5"/>
                  <a:pt x="350" y="6"/>
                  <a:pt x="353" y="4"/>
                </a:cubicBezTo>
                <a:cubicBezTo>
                  <a:pt x="373" y="4"/>
                  <a:pt x="392" y="3"/>
                  <a:pt x="411" y="3"/>
                </a:cubicBezTo>
                <a:cubicBezTo>
                  <a:pt x="429" y="3"/>
                  <a:pt x="448" y="3"/>
                  <a:pt x="467" y="4"/>
                </a:cubicBezTo>
                <a:cubicBezTo>
                  <a:pt x="471" y="7"/>
                  <a:pt x="472" y="6"/>
                  <a:pt x="476" y="6"/>
                </a:cubicBezTo>
                <a:cubicBezTo>
                  <a:pt x="476" y="6"/>
                  <a:pt x="476" y="6"/>
                  <a:pt x="476" y="6"/>
                </a:cubicBezTo>
                <a:cubicBezTo>
                  <a:pt x="477" y="5"/>
                  <a:pt x="480" y="6"/>
                  <a:pt x="480" y="5"/>
                </a:cubicBezTo>
                <a:cubicBezTo>
                  <a:pt x="487" y="5"/>
                  <a:pt x="494" y="5"/>
                  <a:pt x="501" y="5"/>
                </a:cubicBezTo>
                <a:cubicBezTo>
                  <a:pt x="500" y="5"/>
                  <a:pt x="499" y="7"/>
                  <a:pt x="501" y="7"/>
                </a:cubicBezTo>
                <a:cubicBezTo>
                  <a:pt x="502" y="5"/>
                  <a:pt x="502" y="5"/>
                  <a:pt x="502" y="5"/>
                </a:cubicBezTo>
                <a:cubicBezTo>
                  <a:pt x="502" y="6"/>
                  <a:pt x="502" y="6"/>
                  <a:pt x="502" y="6"/>
                </a:cubicBezTo>
                <a:cubicBezTo>
                  <a:pt x="503" y="6"/>
                  <a:pt x="504" y="5"/>
                  <a:pt x="503" y="4"/>
                </a:cubicBezTo>
                <a:cubicBezTo>
                  <a:pt x="522" y="3"/>
                  <a:pt x="539" y="7"/>
                  <a:pt x="557" y="7"/>
                </a:cubicBezTo>
                <a:cubicBezTo>
                  <a:pt x="562" y="8"/>
                  <a:pt x="568" y="8"/>
                  <a:pt x="572" y="7"/>
                </a:cubicBezTo>
                <a:cubicBezTo>
                  <a:pt x="586" y="10"/>
                  <a:pt x="598" y="13"/>
                  <a:pt x="613" y="12"/>
                </a:cubicBezTo>
                <a:cubicBezTo>
                  <a:pt x="613" y="12"/>
                  <a:pt x="610" y="17"/>
                  <a:pt x="604" y="17"/>
                </a:cubicBezTo>
                <a:close/>
              </a:path>
            </a:pathLst>
          </a:custGeom>
          <a:solidFill>
            <a:schemeClr val="tx1"/>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grpSp>
        <p:nvGrpSpPr>
          <p:cNvPr id="98" name="Grupa 82"/>
          <p:cNvGrpSpPr/>
          <p:nvPr/>
        </p:nvGrpSpPr>
        <p:grpSpPr>
          <a:xfrm>
            <a:off x="12757472" y="6220007"/>
            <a:ext cx="609051" cy="1039844"/>
            <a:chOff x="3203848" y="1464712"/>
            <a:chExt cx="406034" cy="693229"/>
          </a:xfrm>
        </p:grpSpPr>
        <p:sp>
          <p:nvSpPr>
            <p:cNvPr id="99" name="Freeform 56"/>
            <p:cNvSpPr>
              <a:spLocks/>
            </p:cNvSpPr>
            <p:nvPr/>
          </p:nvSpPr>
          <p:spPr bwMode="auto">
            <a:xfrm>
              <a:off x="3218703" y="1485757"/>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2">
                <a:lumMod val="40000"/>
                <a:lumOff val="6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pl-PL" sz="2100" b="1" err="1">
                  <a:solidFill>
                    <a:sysClr val="windowText" lastClr="000000"/>
                  </a:solidFill>
                  <a:latin typeface="Segoe Print" pitchFamily="2" charset="0"/>
                  <a:cs typeface="Arial" charset="0"/>
                </a:rPr>
                <a:t>GY</a:t>
              </a:r>
              <a:endParaRPr lang="pl-PL" sz="2100" b="1">
                <a:solidFill>
                  <a:sysClr val="windowText" lastClr="000000"/>
                </a:solidFill>
                <a:latin typeface="Segoe Print" pitchFamily="2" charset="0"/>
                <a:cs typeface="Arial" charset="0"/>
              </a:endParaRPr>
            </a:p>
          </p:txBody>
        </p:sp>
        <p:sp>
          <p:nvSpPr>
            <p:cNvPr id="100" name="Freeform 66"/>
            <p:cNvSpPr>
              <a:spLocks/>
            </p:cNvSpPr>
            <p:nvPr/>
          </p:nvSpPr>
          <p:spPr bwMode="auto">
            <a:xfrm>
              <a:off x="3203848" y="1464712"/>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2"/>
            </a:solidFill>
            <a:ln w="9525">
              <a:noFill/>
              <a:round/>
              <a:headEnd/>
              <a:tailEnd/>
            </a:ln>
            <a:effectLst/>
          </p:spPr>
          <p:txBody>
            <a:bodyPr vert="horz" wrap="square" lIns="54000" tIns="68580" rIns="13716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01" name="Grupa 82"/>
          <p:cNvGrpSpPr/>
          <p:nvPr/>
        </p:nvGrpSpPr>
        <p:grpSpPr>
          <a:xfrm>
            <a:off x="10706616" y="3803737"/>
            <a:ext cx="609051" cy="1039844"/>
            <a:chOff x="3203848" y="1464712"/>
            <a:chExt cx="406034" cy="693229"/>
          </a:xfrm>
        </p:grpSpPr>
        <p:sp>
          <p:nvSpPr>
            <p:cNvPr id="103" name="Freeform 56"/>
            <p:cNvSpPr>
              <a:spLocks/>
            </p:cNvSpPr>
            <p:nvPr/>
          </p:nvSpPr>
          <p:spPr bwMode="auto">
            <a:xfrm>
              <a:off x="3218703" y="1485757"/>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2">
                <a:lumMod val="40000"/>
                <a:lumOff val="6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pl-PL" sz="2100" b="1" err="1">
                  <a:solidFill>
                    <a:sysClr val="windowText" lastClr="000000"/>
                  </a:solidFill>
                  <a:latin typeface="Segoe Print" pitchFamily="2" charset="0"/>
                  <a:cs typeface="Arial" charset="0"/>
                </a:rPr>
                <a:t>GY</a:t>
              </a:r>
              <a:endParaRPr lang="pl-PL" sz="2100" b="1">
                <a:solidFill>
                  <a:sysClr val="windowText" lastClr="000000"/>
                </a:solidFill>
                <a:latin typeface="Segoe Print" pitchFamily="2" charset="0"/>
                <a:cs typeface="Arial" charset="0"/>
              </a:endParaRPr>
            </a:p>
          </p:txBody>
        </p:sp>
        <p:sp>
          <p:nvSpPr>
            <p:cNvPr id="104" name="Freeform 66"/>
            <p:cNvSpPr>
              <a:spLocks/>
            </p:cNvSpPr>
            <p:nvPr/>
          </p:nvSpPr>
          <p:spPr bwMode="auto">
            <a:xfrm>
              <a:off x="3203848" y="1464712"/>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2"/>
            </a:solidFill>
            <a:ln w="9525">
              <a:noFill/>
              <a:round/>
              <a:headEnd/>
              <a:tailEnd/>
            </a:ln>
            <a:effectLst/>
          </p:spPr>
          <p:txBody>
            <a:bodyPr vert="horz" wrap="square" lIns="54000" tIns="68580" rIns="13716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06" name="Grupa 89"/>
          <p:cNvGrpSpPr/>
          <p:nvPr/>
        </p:nvGrpSpPr>
        <p:grpSpPr>
          <a:xfrm>
            <a:off x="10415126" y="5432276"/>
            <a:ext cx="582983" cy="995337"/>
            <a:chOff x="2037501" y="1444568"/>
            <a:chExt cx="388655" cy="663558"/>
          </a:xfrm>
        </p:grpSpPr>
        <p:sp>
          <p:nvSpPr>
            <p:cNvPr id="107" name="Freeform 56"/>
            <p:cNvSpPr>
              <a:spLocks/>
            </p:cNvSpPr>
            <p:nvPr/>
          </p:nvSpPr>
          <p:spPr bwMode="auto">
            <a:xfrm>
              <a:off x="2051720" y="1464712"/>
              <a:ext cx="368512" cy="641045"/>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6">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pl-PL" sz="2100" b="1">
                  <a:solidFill>
                    <a:sysClr val="windowText" lastClr="000000"/>
                  </a:solidFill>
                  <a:latin typeface="Segoe Print" pitchFamily="2" charset="0"/>
                  <a:cs typeface="Arial" charset="0"/>
                </a:rPr>
                <a:t>PB</a:t>
              </a:r>
            </a:p>
          </p:txBody>
        </p:sp>
        <p:sp>
          <p:nvSpPr>
            <p:cNvPr id="108" name="Freeform 66"/>
            <p:cNvSpPr>
              <a:spLocks/>
            </p:cNvSpPr>
            <p:nvPr/>
          </p:nvSpPr>
          <p:spPr bwMode="auto">
            <a:xfrm>
              <a:off x="2037501" y="1444568"/>
              <a:ext cx="388655" cy="663558"/>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6">
                <a:lumMod val="75000"/>
              </a:schemeClr>
            </a:solidFill>
            <a:ln w="9525">
              <a:noFill/>
              <a:round/>
              <a:headEnd/>
              <a:tailEnd/>
            </a:ln>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16" name="Grupa 89"/>
          <p:cNvGrpSpPr/>
          <p:nvPr/>
        </p:nvGrpSpPr>
        <p:grpSpPr>
          <a:xfrm>
            <a:off x="4639664" y="7883160"/>
            <a:ext cx="582983" cy="995337"/>
            <a:chOff x="2037501" y="1444568"/>
            <a:chExt cx="388655" cy="663558"/>
          </a:xfrm>
        </p:grpSpPr>
        <p:sp>
          <p:nvSpPr>
            <p:cNvPr id="119" name="Freeform 56"/>
            <p:cNvSpPr>
              <a:spLocks/>
            </p:cNvSpPr>
            <p:nvPr/>
          </p:nvSpPr>
          <p:spPr bwMode="auto">
            <a:xfrm>
              <a:off x="2051720" y="1464712"/>
              <a:ext cx="368512" cy="641045"/>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6">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pl-PL" sz="2100" b="1">
                  <a:solidFill>
                    <a:sysClr val="windowText" lastClr="000000"/>
                  </a:solidFill>
                  <a:latin typeface="Segoe Print" pitchFamily="2" charset="0"/>
                  <a:cs typeface="Arial" charset="0"/>
                </a:rPr>
                <a:t>PB</a:t>
              </a:r>
            </a:p>
          </p:txBody>
        </p:sp>
        <p:sp>
          <p:nvSpPr>
            <p:cNvPr id="120" name="Freeform 66"/>
            <p:cNvSpPr>
              <a:spLocks/>
            </p:cNvSpPr>
            <p:nvPr/>
          </p:nvSpPr>
          <p:spPr bwMode="auto">
            <a:xfrm>
              <a:off x="2037501" y="1444568"/>
              <a:ext cx="388655" cy="663558"/>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6">
                <a:lumMod val="75000"/>
              </a:schemeClr>
            </a:solidFill>
            <a:ln w="9525">
              <a:noFill/>
              <a:round/>
              <a:headEnd/>
              <a:tailEnd/>
            </a:ln>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41" name="Grupa 107"/>
          <p:cNvGrpSpPr/>
          <p:nvPr/>
        </p:nvGrpSpPr>
        <p:grpSpPr>
          <a:xfrm>
            <a:off x="11872965" y="6108122"/>
            <a:ext cx="609051" cy="1039844"/>
            <a:chOff x="5205217" y="1443667"/>
            <a:chExt cx="406034" cy="693229"/>
          </a:xfrm>
        </p:grpSpPr>
        <p:sp>
          <p:nvSpPr>
            <p:cNvPr id="142" name="Freeform 56"/>
            <p:cNvSpPr>
              <a:spLocks/>
            </p:cNvSpPr>
            <p:nvPr/>
          </p:nvSpPr>
          <p:spPr bwMode="auto">
            <a:xfrm>
              <a:off x="5220072" y="1464712"/>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5">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MN</a:t>
              </a:r>
              <a:endParaRPr lang="pl-PL" sz="2100" b="1">
                <a:solidFill>
                  <a:sysClr val="windowText" lastClr="000000"/>
                </a:solidFill>
                <a:latin typeface="Segoe Print" pitchFamily="2" charset="0"/>
                <a:cs typeface="Arial" charset="0"/>
              </a:endParaRPr>
            </a:p>
          </p:txBody>
        </p:sp>
        <p:sp>
          <p:nvSpPr>
            <p:cNvPr id="143" name="Freeform 66"/>
            <p:cNvSpPr>
              <a:spLocks/>
            </p:cNvSpPr>
            <p:nvPr/>
          </p:nvSpPr>
          <p:spPr bwMode="auto">
            <a:xfrm>
              <a:off x="5205217" y="1443667"/>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5">
                <a:lumMod val="75000"/>
              </a:schemeClr>
            </a:solidFill>
            <a:ln w="9525">
              <a:noFill/>
              <a:roun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44" name="Grupa 107"/>
          <p:cNvGrpSpPr/>
          <p:nvPr/>
        </p:nvGrpSpPr>
        <p:grpSpPr>
          <a:xfrm>
            <a:off x="11241632" y="5273657"/>
            <a:ext cx="609051" cy="1039844"/>
            <a:chOff x="5205217" y="1443667"/>
            <a:chExt cx="406034" cy="693229"/>
          </a:xfrm>
        </p:grpSpPr>
        <p:sp>
          <p:nvSpPr>
            <p:cNvPr id="145" name="Freeform 56"/>
            <p:cNvSpPr>
              <a:spLocks/>
            </p:cNvSpPr>
            <p:nvPr/>
          </p:nvSpPr>
          <p:spPr bwMode="auto">
            <a:xfrm>
              <a:off x="5220072" y="1464712"/>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5">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MN</a:t>
              </a:r>
              <a:endParaRPr lang="pl-PL" sz="2100" b="1">
                <a:solidFill>
                  <a:sysClr val="windowText" lastClr="000000"/>
                </a:solidFill>
                <a:latin typeface="Segoe Print" pitchFamily="2" charset="0"/>
                <a:cs typeface="Arial" charset="0"/>
              </a:endParaRPr>
            </a:p>
          </p:txBody>
        </p:sp>
        <p:sp>
          <p:nvSpPr>
            <p:cNvPr id="146" name="Freeform 66"/>
            <p:cNvSpPr>
              <a:spLocks/>
            </p:cNvSpPr>
            <p:nvPr/>
          </p:nvSpPr>
          <p:spPr bwMode="auto">
            <a:xfrm>
              <a:off x="5205217" y="1443667"/>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5">
                <a:lumMod val="75000"/>
              </a:schemeClr>
            </a:solidFill>
            <a:ln w="9525">
              <a:noFill/>
              <a:roun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47" name="Grupa 98"/>
          <p:cNvGrpSpPr/>
          <p:nvPr/>
        </p:nvGrpSpPr>
        <p:grpSpPr>
          <a:xfrm>
            <a:off x="7823780" y="7344700"/>
            <a:ext cx="609051" cy="1039844"/>
            <a:chOff x="4211960" y="1464712"/>
            <a:chExt cx="406034" cy="693229"/>
          </a:xfrm>
        </p:grpSpPr>
        <p:sp>
          <p:nvSpPr>
            <p:cNvPr id="148" name="Freeform 56"/>
            <p:cNvSpPr>
              <a:spLocks/>
            </p:cNvSpPr>
            <p:nvPr/>
          </p:nvSpPr>
          <p:spPr bwMode="auto">
            <a:xfrm>
              <a:off x="4226815" y="1485757"/>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1">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DE</a:t>
              </a:r>
              <a:endParaRPr lang="pl-PL" sz="2100" b="1">
                <a:solidFill>
                  <a:sysClr val="windowText" lastClr="000000"/>
                </a:solidFill>
                <a:latin typeface="Segoe Print" pitchFamily="2" charset="0"/>
                <a:cs typeface="Arial" charset="0"/>
              </a:endParaRPr>
            </a:p>
          </p:txBody>
        </p:sp>
        <p:sp>
          <p:nvSpPr>
            <p:cNvPr id="149" name="Freeform 66"/>
            <p:cNvSpPr>
              <a:spLocks/>
            </p:cNvSpPr>
            <p:nvPr/>
          </p:nvSpPr>
          <p:spPr bwMode="auto">
            <a:xfrm>
              <a:off x="4211960" y="1464712"/>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1">
                <a:lumMod val="75000"/>
              </a:schemeClr>
            </a:solidFill>
            <a:ln w="9525">
              <a:noFill/>
              <a:roun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50" name="Grupa 98"/>
          <p:cNvGrpSpPr/>
          <p:nvPr/>
        </p:nvGrpSpPr>
        <p:grpSpPr>
          <a:xfrm>
            <a:off x="11850683" y="3350593"/>
            <a:ext cx="609051" cy="1039844"/>
            <a:chOff x="4211960" y="1464712"/>
            <a:chExt cx="406034" cy="693229"/>
          </a:xfrm>
        </p:grpSpPr>
        <p:sp>
          <p:nvSpPr>
            <p:cNvPr id="151" name="Freeform 56"/>
            <p:cNvSpPr>
              <a:spLocks/>
            </p:cNvSpPr>
            <p:nvPr/>
          </p:nvSpPr>
          <p:spPr bwMode="auto">
            <a:xfrm>
              <a:off x="4226815" y="1485757"/>
              <a:ext cx="384990" cy="669709"/>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chemeClr val="accent1">
                <a:lumMod val="60000"/>
                <a:lumOff val="40000"/>
              </a:schemeClr>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DE</a:t>
              </a:r>
              <a:endParaRPr lang="pl-PL" sz="2100" b="1">
                <a:solidFill>
                  <a:sysClr val="windowText" lastClr="000000"/>
                </a:solidFill>
                <a:latin typeface="Segoe Print" pitchFamily="2" charset="0"/>
                <a:cs typeface="Arial" charset="0"/>
              </a:endParaRPr>
            </a:p>
          </p:txBody>
        </p:sp>
        <p:sp>
          <p:nvSpPr>
            <p:cNvPr id="152" name="Freeform 66"/>
            <p:cNvSpPr>
              <a:spLocks/>
            </p:cNvSpPr>
            <p:nvPr/>
          </p:nvSpPr>
          <p:spPr bwMode="auto">
            <a:xfrm>
              <a:off x="4211960" y="1464712"/>
              <a:ext cx="406034" cy="693229"/>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chemeClr val="accent1">
                <a:lumMod val="75000"/>
              </a:schemeClr>
            </a:solidFill>
            <a:ln w="9525">
              <a:noFill/>
              <a:roun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53" name="Group 152"/>
          <p:cNvGrpSpPr/>
          <p:nvPr/>
        </p:nvGrpSpPr>
        <p:grpSpPr>
          <a:xfrm>
            <a:off x="3339625" y="7864619"/>
            <a:ext cx="582983" cy="995337"/>
            <a:chOff x="4607544" y="4684075"/>
            <a:chExt cx="388655" cy="663558"/>
          </a:xfrm>
        </p:grpSpPr>
        <p:sp>
          <p:nvSpPr>
            <p:cNvPr id="154" name="Freeform 56"/>
            <p:cNvSpPr>
              <a:spLocks/>
            </p:cNvSpPr>
            <p:nvPr/>
          </p:nvSpPr>
          <p:spPr bwMode="auto">
            <a:xfrm>
              <a:off x="4621763" y="4704219"/>
              <a:ext cx="368512" cy="641045"/>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rgbClr val="9966FF"/>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A</a:t>
              </a:r>
              <a:r>
                <a:rPr lang="pl-PL" sz="2100">
                  <a:solidFill>
                    <a:sysClr val="windowText" lastClr="000000"/>
                  </a:solidFill>
                  <a:latin typeface="Segoe Print" pitchFamily="2" charset="0"/>
                  <a:cs typeface="Arial" charset="0"/>
                </a:rPr>
                <a:t>B</a:t>
              </a:r>
              <a:endParaRPr lang="pl-PL" sz="2100" b="1">
                <a:solidFill>
                  <a:sysClr val="windowText" lastClr="000000"/>
                </a:solidFill>
                <a:latin typeface="Segoe Print" pitchFamily="2" charset="0"/>
                <a:cs typeface="Arial" charset="0"/>
              </a:endParaRPr>
            </a:p>
          </p:txBody>
        </p:sp>
        <p:sp>
          <p:nvSpPr>
            <p:cNvPr id="155" name="Freeform 66"/>
            <p:cNvSpPr>
              <a:spLocks/>
            </p:cNvSpPr>
            <p:nvPr/>
          </p:nvSpPr>
          <p:spPr bwMode="auto">
            <a:xfrm>
              <a:off x="4607544" y="4684075"/>
              <a:ext cx="388655" cy="663558"/>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rgbClr val="7030A0"/>
            </a:solidFill>
            <a:ln w="9525">
              <a:noFill/>
              <a:round/>
              <a:headEnd/>
              <a:tailEnd/>
            </a:ln>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56" name="Group 155"/>
          <p:cNvGrpSpPr/>
          <p:nvPr/>
        </p:nvGrpSpPr>
        <p:grpSpPr>
          <a:xfrm>
            <a:off x="3568225" y="8093219"/>
            <a:ext cx="582983" cy="995337"/>
            <a:chOff x="4607544" y="4684075"/>
            <a:chExt cx="388655" cy="663558"/>
          </a:xfrm>
        </p:grpSpPr>
        <p:sp>
          <p:nvSpPr>
            <p:cNvPr id="157" name="Freeform 56"/>
            <p:cNvSpPr>
              <a:spLocks/>
            </p:cNvSpPr>
            <p:nvPr/>
          </p:nvSpPr>
          <p:spPr bwMode="auto">
            <a:xfrm>
              <a:off x="4621763" y="4704219"/>
              <a:ext cx="368512" cy="641045"/>
            </a:xfrm>
            <a:custGeom>
              <a:avLst/>
              <a:gdLst/>
              <a:ahLst/>
              <a:cxnLst>
                <a:cxn ang="0">
                  <a:pos x="88" y="76"/>
                </a:cxn>
                <a:cxn ang="0">
                  <a:pos x="107" y="41"/>
                </a:cxn>
                <a:cxn ang="0">
                  <a:pos x="66" y="0"/>
                </a:cxn>
                <a:cxn ang="0">
                  <a:pos x="25" y="41"/>
                </a:cxn>
                <a:cxn ang="0">
                  <a:pos x="44" y="76"/>
                </a:cxn>
                <a:cxn ang="0">
                  <a:pos x="0" y="192"/>
                </a:cxn>
                <a:cxn ang="0">
                  <a:pos x="68" y="229"/>
                </a:cxn>
                <a:cxn ang="0">
                  <a:pos x="132" y="192"/>
                </a:cxn>
                <a:cxn ang="0">
                  <a:pos x="88" y="76"/>
                </a:cxn>
              </a:cxnLst>
              <a:rect l="0" t="0" r="r" b="b"/>
              <a:pathLst>
                <a:path w="132" h="229">
                  <a:moveTo>
                    <a:pt x="88" y="76"/>
                  </a:moveTo>
                  <a:cubicBezTo>
                    <a:pt x="99" y="68"/>
                    <a:pt x="107" y="55"/>
                    <a:pt x="107" y="41"/>
                  </a:cubicBezTo>
                  <a:cubicBezTo>
                    <a:pt x="107" y="18"/>
                    <a:pt x="89" y="0"/>
                    <a:pt x="66" y="0"/>
                  </a:cubicBezTo>
                  <a:cubicBezTo>
                    <a:pt x="43" y="0"/>
                    <a:pt x="25" y="18"/>
                    <a:pt x="25" y="41"/>
                  </a:cubicBezTo>
                  <a:cubicBezTo>
                    <a:pt x="25" y="56"/>
                    <a:pt x="33" y="68"/>
                    <a:pt x="44" y="76"/>
                  </a:cubicBezTo>
                  <a:cubicBezTo>
                    <a:pt x="7" y="115"/>
                    <a:pt x="0" y="192"/>
                    <a:pt x="0" y="192"/>
                  </a:cubicBezTo>
                  <a:cubicBezTo>
                    <a:pt x="1" y="209"/>
                    <a:pt x="32" y="229"/>
                    <a:pt x="68" y="229"/>
                  </a:cubicBezTo>
                  <a:cubicBezTo>
                    <a:pt x="105" y="229"/>
                    <a:pt x="131" y="209"/>
                    <a:pt x="132" y="192"/>
                  </a:cubicBezTo>
                  <a:cubicBezTo>
                    <a:pt x="132" y="192"/>
                    <a:pt x="121" y="110"/>
                    <a:pt x="88" y="76"/>
                  </a:cubicBezTo>
                  <a:close/>
                </a:path>
              </a:pathLst>
            </a:custGeom>
            <a:solidFill>
              <a:srgbClr val="9966FF"/>
            </a:solidFill>
            <a:ln w="9525" cap="flat" cmpd="sng" algn="ctr">
              <a:noFill/>
              <a:prstDash val="solid"/>
              <a:headEnd/>
              <a:tailEnd/>
            </a:ln>
            <a:effectLst/>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r>
                <a:rPr lang="en-US" sz="2100" b="1">
                  <a:solidFill>
                    <a:sysClr val="windowText" lastClr="000000"/>
                  </a:solidFill>
                  <a:latin typeface="Segoe Print" pitchFamily="2" charset="0"/>
                  <a:cs typeface="Arial" charset="0"/>
                </a:rPr>
                <a:t>A</a:t>
              </a:r>
              <a:r>
                <a:rPr lang="pl-PL" sz="2100">
                  <a:solidFill>
                    <a:sysClr val="windowText" lastClr="000000"/>
                  </a:solidFill>
                  <a:latin typeface="Segoe Print" pitchFamily="2" charset="0"/>
                  <a:cs typeface="Arial" charset="0"/>
                </a:rPr>
                <a:t>B</a:t>
              </a:r>
              <a:endParaRPr lang="pl-PL" sz="2100" b="1">
                <a:solidFill>
                  <a:sysClr val="windowText" lastClr="000000"/>
                </a:solidFill>
                <a:latin typeface="Segoe Print" pitchFamily="2" charset="0"/>
                <a:cs typeface="Arial" charset="0"/>
              </a:endParaRPr>
            </a:p>
          </p:txBody>
        </p:sp>
        <p:sp>
          <p:nvSpPr>
            <p:cNvPr id="158" name="Freeform 66"/>
            <p:cNvSpPr>
              <a:spLocks/>
            </p:cNvSpPr>
            <p:nvPr/>
          </p:nvSpPr>
          <p:spPr bwMode="auto">
            <a:xfrm>
              <a:off x="4607544" y="4684075"/>
              <a:ext cx="388655" cy="663558"/>
            </a:xfrm>
            <a:custGeom>
              <a:avLst/>
              <a:gdLst/>
              <a:ahLst/>
              <a:cxnLst>
                <a:cxn ang="0">
                  <a:pos x="127" y="158"/>
                </a:cxn>
                <a:cxn ang="0">
                  <a:pos x="124" y="147"/>
                </a:cxn>
                <a:cxn ang="0">
                  <a:pos x="116" y="140"/>
                </a:cxn>
                <a:cxn ang="0">
                  <a:pos x="127" y="207"/>
                </a:cxn>
                <a:cxn ang="0">
                  <a:pos x="14" y="210"/>
                </a:cxn>
                <a:cxn ang="0">
                  <a:pos x="11" y="197"/>
                </a:cxn>
                <a:cxn ang="0">
                  <a:pos x="21" y="150"/>
                </a:cxn>
                <a:cxn ang="0">
                  <a:pos x="44" y="98"/>
                </a:cxn>
                <a:cxn ang="0">
                  <a:pos x="54" y="87"/>
                </a:cxn>
                <a:cxn ang="0">
                  <a:pos x="52" y="78"/>
                </a:cxn>
                <a:cxn ang="0">
                  <a:pos x="43" y="69"/>
                </a:cxn>
                <a:cxn ang="0">
                  <a:pos x="38" y="32"/>
                </a:cxn>
                <a:cxn ang="0">
                  <a:pos x="73" y="10"/>
                </a:cxn>
                <a:cxn ang="0">
                  <a:pos x="100" y="22"/>
                </a:cxn>
                <a:cxn ang="0">
                  <a:pos x="109" y="51"/>
                </a:cxn>
                <a:cxn ang="0">
                  <a:pos x="107" y="63"/>
                </a:cxn>
                <a:cxn ang="0">
                  <a:pos x="105" y="68"/>
                </a:cxn>
                <a:cxn ang="0">
                  <a:pos x="109" y="63"/>
                </a:cxn>
                <a:cxn ang="0">
                  <a:pos x="113" y="54"/>
                </a:cxn>
                <a:cxn ang="0">
                  <a:pos x="113" y="31"/>
                </a:cxn>
                <a:cxn ang="0">
                  <a:pos x="99" y="17"/>
                </a:cxn>
                <a:cxn ang="0">
                  <a:pos x="101" y="14"/>
                </a:cxn>
                <a:cxn ang="0">
                  <a:pos x="95" y="7"/>
                </a:cxn>
                <a:cxn ang="0">
                  <a:pos x="88" y="7"/>
                </a:cxn>
                <a:cxn ang="0">
                  <a:pos x="81" y="2"/>
                </a:cxn>
                <a:cxn ang="0">
                  <a:pos x="73" y="0"/>
                </a:cxn>
                <a:cxn ang="0">
                  <a:pos x="65" y="0"/>
                </a:cxn>
                <a:cxn ang="0">
                  <a:pos x="58" y="2"/>
                </a:cxn>
                <a:cxn ang="0">
                  <a:pos x="50" y="7"/>
                </a:cxn>
                <a:cxn ang="0">
                  <a:pos x="41" y="10"/>
                </a:cxn>
                <a:cxn ang="0">
                  <a:pos x="36" y="18"/>
                </a:cxn>
                <a:cxn ang="0">
                  <a:pos x="32" y="23"/>
                </a:cxn>
                <a:cxn ang="0">
                  <a:pos x="28" y="31"/>
                </a:cxn>
                <a:cxn ang="0">
                  <a:pos x="29" y="64"/>
                </a:cxn>
                <a:cxn ang="0">
                  <a:pos x="32" y="71"/>
                </a:cxn>
                <a:cxn ang="0">
                  <a:pos x="38" y="89"/>
                </a:cxn>
                <a:cxn ang="0">
                  <a:pos x="32" y="99"/>
                </a:cxn>
                <a:cxn ang="0">
                  <a:pos x="28" y="106"/>
                </a:cxn>
                <a:cxn ang="0">
                  <a:pos x="24" y="113"/>
                </a:cxn>
                <a:cxn ang="0">
                  <a:pos x="23" y="118"/>
                </a:cxn>
                <a:cxn ang="0">
                  <a:pos x="17" y="132"/>
                </a:cxn>
                <a:cxn ang="0">
                  <a:pos x="11" y="150"/>
                </a:cxn>
                <a:cxn ang="0">
                  <a:pos x="7" y="165"/>
                </a:cxn>
                <a:cxn ang="0">
                  <a:pos x="4" y="182"/>
                </a:cxn>
                <a:cxn ang="0">
                  <a:pos x="3" y="192"/>
                </a:cxn>
                <a:cxn ang="0">
                  <a:pos x="2" y="197"/>
                </a:cxn>
                <a:cxn ang="0">
                  <a:pos x="2" y="202"/>
                </a:cxn>
                <a:cxn ang="0">
                  <a:pos x="20" y="223"/>
                </a:cxn>
                <a:cxn ang="0">
                  <a:pos x="31" y="227"/>
                </a:cxn>
                <a:cxn ang="0">
                  <a:pos x="40" y="232"/>
                </a:cxn>
                <a:cxn ang="0">
                  <a:pos x="56" y="234"/>
                </a:cxn>
                <a:cxn ang="0">
                  <a:pos x="76" y="237"/>
                </a:cxn>
                <a:cxn ang="0">
                  <a:pos x="92" y="235"/>
                </a:cxn>
                <a:cxn ang="0">
                  <a:pos x="107" y="230"/>
                </a:cxn>
                <a:cxn ang="0">
                  <a:pos x="135" y="209"/>
                </a:cxn>
              </a:cxnLst>
              <a:rect l="0" t="0" r="r" b="b"/>
              <a:pathLst>
                <a:path w="139" h="237">
                  <a:moveTo>
                    <a:pt x="137" y="194"/>
                  </a:moveTo>
                  <a:cubicBezTo>
                    <a:pt x="137" y="192"/>
                    <a:pt x="136" y="190"/>
                    <a:pt x="135" y="190"/>
                  </a:cubicBezTo>
                  <a:cubicBezTo>
                    <a:pt x="135" y="189"/>
                    <a:pt x="136" y="190"/>
                    <a:pt x="136" y="190"/>
                  </a:cubicBezTo>
                  <a:cubicBezTo>
                    <a:pt x="135" y="183"/>
                    <a:pt x="133" y="175"/>
                    <a:pt x="130" y="169"/>
                  </a:cubicBezTo>
                  <a:cubicBezTo>
                    <a:pt x="130" y="168"/>
                    <a:pt x="131" y="169"/>
                    <a:pt x="131" y="169"/>
                  </a:cubicBezTo>
                  <a:cubicBezTo>
                    <a:pt x="129" y="165"/>
                    <a:pt x="130" y="160"/>
                    <a:pt x="127" y="158"/>
                  </a:cubicBezTo>
                  <a:cubicBezTo>
                    <a:pt x="126" y="157"/>
                    <a:pt x="126" y="157"/>
                    <a:pt x="126" y="157"/>
                  </a:cubicBezTo>
                  <a:cubicBezTo>
                    <a:pt x="126" y="156"/>
                    <a:pt x="127" y="156"/>
                    <a:pt x="127" y="155"/>
                  </a:cubicBezTo>
                  <a:cubicBezTo>
                    <a:pt x="126" y="155"/>
                    <a:pt x="126" y="152"/>
                    <a:pt x="125" y="152"/>
                  </a:cubicBezTo>
                  <a:cubicBezTo>
                    <a:pt x="125" y="151"/>
                    <a:pt x="125" y="152"/>
                    <a:pt x="125" y="152"/>
                  </a:cubicBezTo>
                  <a:cubicBezTo>
                    <a:pt x="125" y="150"/>
                    <a:pt x="123" y="148"/>
                    <a:pt x="123" y="146"/>
                  </a:cubicBezTo>
                  <a:cubicBezTo>
                    <a:pt x="124" y="147"/>
                    <a:pt x="124" y="147"/>
                    <a:pt x="124" y="147"/>
                  </a:cubicBezTo>
                  <a:cubicBezTo>
                    <a:pt x="122" y="137"/>
                    <a:pt x="120" y="126"/>
                    <a:pt x="115" y="119"/>
                  </a:cubicBezTo>
                  <a:cubicBezTo>
                    <a:pt x="113" y="118"/>
                    <a:pt x="115" y="118"/>
                    <a:pt x="115" y="117"/>
                  </a:cubicBezTo>
                  <a:cubicBezTo>
                    <a:pt x="110" y="111"/>
                    <a:pt x="108" y="101"/>
                    <a:pt x="102" y="97"/>
                  </a:cubicBezTo>
                  <a:cubicBezTo>
                    <a:pt x="98" y="92"/>
                    <a:pt x="95" y="93"/>
                    <a:pt x="95" y="93"/>
                  </a:cubicBezTo>
                  <a:cubicBezTo>
                    <a:pt x="103" y="103"/>
                    <a:pt x="108" y="114"/>
                    <a:pt x="111" y="127"/>
                  </a:cubicBezTo>
                  <a:cubicBezTo>
                    <a:pt x="113" y="131"/>
                    <a:pt x="115" y="136"/>
                    <a:pt x="116" y="140"/>
                  </a:cubicBezTo>
                  <a:cubicBezTo>
                    <a:pt x="122" y="156"/>
                    <a:pt x="124" y="174"/>
                    <a:pt x="128" y="191"/>
                  </a:cubicBezTo>
                  <a:cubicBezTo>
                    <a:pt x="128" y="190"/>
                    <a:pt x="129" y="190"/>
                    <a:pt x="129" y="191"/>
                  </a:cubicBezTo>
                  <a:cubicBezTo>
                    <a:pt x="129" y="192"/>
                    <a:pt x="129" y="192"/>
                    <a:pt x="129" y="192"/>
                  </a:cubicBezTo>
                  <a:cubicBezTo>
                    <a:pt x="130" y="193"/>
                    <a:pt x="130" y="193"/>
                    <a:pt x="130" y="193"/>
                  </a:cubicBezTo>
                  <a:cubicBezTo>
                    <a:pt x="130" y="194"/>
                    <a:pt x="129" y="194"/>
                    <a:pt x="129" y="193"/>
                  </a:cubicBezTo>
                  <a:cubicBezTo>
                    <a:pt x="130" y="201"/>
                    <a:pt x="130" y="201"/>
                    <a:pt x="127" y="207"/>
                  </a:cubicBezTo>
                  <a:cubicBezTo>
                    <a:pt x="128" y="208"/>
                    <a:pt x="125" y="209"/>
                    <a:pt x="126" y="210"/>
                  </a:cubicBezTo>
                  <a:cubicBezTo>
                    <a:pt x="125" y="210"/>
                    <a:pt x="126" y="210"/>
                    <a:pt x="126" y="210"/>
                  </a:cubicBezTo>
                  <a:cubicBezTo>
                    <a:pt x="123" y="213"/>
                    <a:pt x="123" y="214"/>
                    <a:pt x="119" y="215"/>
                  </a:cubicBezTo>
                  <a:cubicBezTo>
                    <a:pt x="106" y="224"/>
                    <a:pt x="89" y="229"/>
                    <a:pt x="72" y="228"/>
                  </a:cubicBezTo>
                  <a:cubicBezTo>
                    <a:pt x="55" y="228"/>
                    <a:pt x="37" y="224"/>
                    <a:pt x="23" y="214"/>
                  </a:cubicBezTo>
                  <a:cubicBezTo>
                    <a:pt x="19" y="214"/>
                    <a:pt x="17" y="211"/>
                    <a:pt x="14" y="210"/>
                  </a:cubicBezTo>
                  <a:cubicBezTo>
                    <a:pt x="14" y="209"/>
                    <a:pt x="14" y="209"/>
                    <a:pt x="14" y="209"/>
                  </a:cubicBezTo>
                  <a:cubicBezTo>
                    <a:pt x="12" y="208"/>
                    <a:pt x="13" y="207"/>
                    <a:pt x="12" y="204"/>
                  </a:cubicBezTo>
                  <a:cubicBezTo>
                    <a:pt x="11" y="204"/>
                    <a:pt x="11" y="203"/>
                    <a:pt x="10" y="204"/>
                  </a:cubicBezTo>
                  <a:cubicBezTo>
                    <a:pt x="9" y="203"/>
                    <a:pt x="11" y="201"/>
                    <a:pt x="10" y="200"/>
                  </a:cubicBezTo>
                  <a:cubicBezTo>
                    <a:pt x="11" y="200"/>
                    <a:pt x="10" y="201"/>
                    <a:pt x="10" y="200"/>
                  </a:cubicBezTo>
                  <a:cubicBezTo>
                    <a:pt x="8" y="198"/>
                    <a:pt x="10" y="202"/>
                    <a:pt x="11" y="197"/>
                  </a:cubicBezTo>
                  <a:cubicBezTo>
                    <a:pt x="12" y="188"/>
                    <a:pt x="13" y="179"/>
                    <a:pt x="15" y="172"/>
                  </a:cubicBezTo>
                  <a:cubicBezTo>
                    <a:pt x="15" y="172"/>
                    <a:pt x="14" y="172"/>
                    <a:pt x="14" y="171"/>
                  </a:cubicBezTo>
                  <a:cubicBezTo>
                    <a:pt x="16" y="171"/>
                    <a:pt x="14" y="169"/>
                    <a:pt x="15" y="167"/>
                  </a:cubicBezTo>
                  <a:cubicBezTo>
                    <a:pt x="16" y="168"/>
                    <a:pt x="16" y="168"/>
                    <a:pt x="16" y="169"/>
                  </a:cubicBezTo>
                  <a:cubicBezTo>
                    <a:pt x="17" y="165"/>
                    <a:pt x="17" y="162"/>
                    <a:pt x="18" y="159"/>
                  </a:cubicBezTo>
                  <a:cubicBezTo>
                    <a:pt x="19" y="155"/>
                    <a:pt x="21" y="152"/>
                    <a:pt x="21" y="150"/>
                  </a:cubicBezTo>
                  <a:cubicBezTo>
                    <a:pt x="21" y="151"/>
                    <a:pt x="22" y="149"/>
                    <a:pt x="22" y="148"/>
                  </a:cubicBezTo>
                  <a:cubicBezTo>
                    <a:pt x="21" y="145"/>
                    <a:pt x="25" y="142"/>
                    <a:pt x="25" y="139"/>
                  </a:cubicBezTo>
                  <a:cubicBezTo>
                    <a:pt x="25" y="139"/>
                    <a:pt x="25" y="139"/>
                    <a:pt x="25" y="139"/>
                  </a:cubicBezTo>
                  <a:cubicBezTo>
                    <a:pt x="28" y="131"/>
                    <a:pt x="32" y="122"/>
                    <a:pt x="35" y="113"/>
                  </a:cubicBezTo>
                  <a:cubicBezTo>
                    <a:pt x="37" y="108"/>
                    <a:pt x="42" y="104"/>
                    <a:pt x="44" y="99"/>
                  </a:cubicBezTo>
                  <a:cubicBezTo>
                    <a:pt x="44" y="98"/>
                    <a:pt x="44" y="99"/>
                    <a:pt x="44" y="98"/>
                  </a:cubicBezTo>
                  <a:cubicBezTo>
                    <a:pt x="45" y="97"/>
                    <a:pt x="44" y="98"/>
                    <a:pt x="45" y="98"/>
                  </a:cubicBezTo>
                  <a:cubicBezTo>
                    <a:pt x="46" y="95"/>
                    <a:pt x="49" y="93"/>
                    <a:pt x="51" y="90"/>
                  </a:cubicBezTo>
                  <a:cubicBezTo>
                    <a:pt x="51" y="90"/>
                    <a:pt x="52" y="89"/>
                    <a:pt x="51" y="89"/>
                  </a:cubicBezTo>
                  <a:cubicBezTo>
                    <a:pt x="52" y="88"/>
                    <a:pt x="53" y="88"/>
                    <a:pt x="53" y="87"/>
                  </a:cubicBezTo>
                  <a:cubicBezTo>
                    <a:pt x="54" y="87"/>
                    <a:pt x="54" y="87"/>
                    <a:pt x="54" y="87"/>
                  </a:cubicBezTo>
                  <a:cubicBezTo>
                    <a:pt x="54" y="87"/>
                    <a:pt x="54" y="87"/>
                    <a:pt x="54" y="87"/>
                  </a:cubicBezTo>
                  <a:cubicBezTo>
                    <a:pt x="54" y="87"/>
                    <a:pt x="54" y="87"/>
                    <a:pt x="54" y="87"/>
                  </a:cubicBezTo>
                  <a:cubicBezTo>
                    <a:pt x="54" y="87"/>
                    <a:pt x="54" y="87"/>
                    <a:pt x="54" y="87"/>
                  </a:cubicBezTo>
                  <a:cubicBezTo>
                    <a:pt x="54" y="87"/>
                    <a:pt x="54" y="87"/>
                    <a:pt x="54" y="87"/>
                  </a:cubicBezTo>
                  <a:cubicBezTo>
                    <a:pt x="53" y="85"/>
                    <a:pt x="53" y="83"/>
                    <a:pt x="52" y="78"/>
                  </a:cubicBezTo>
                  <a:cubicBezTo>
                    <a:pt x="52" y="78"/>
                    <a:pt x="52" y="78"/>
                    <a:pt x="52" y="78"/>
                  </a:cubicBezTo>
                  <a:cubicBezTo>
                    <a:pt x="52" y="78"/>
                    <a:pt x="52" y="78"/>
                    <a:pt x="52" y="78"/>
                  </a:cubicBezTo>
                  <a:cubicBezTo>
                    <a:pt x="52" y="77"/>
                    <a:pt x="52" y="77"/>
                    <a:pt x="52" y="77"/>
                  </a:cubicBezTo>
                  <a:cubicBezTo>
                    <a:pt x="51" y="77"/>
                    <a:pt x="51" y="77"/>
                    <a:pt x="51" y="77"/>
                  </a:cubicBezTo>
                  <a:cubicBezTo>
                    <a:pt x="50" y="76"/>
                    <a:pt x="50" y="76"/>
                    <a:pt x="50" y="76"/>
                  </a:cubicBezTo>
                  <a:cubicBezTo>
                    <a:pt x="49" y="75"/>
                    <a:pt x="47" y="74"/>
                    <a:pt x="46" y="72"/>
                  </a:cubicBezTo>
                  <a:cubicBezTo>
                    <a:pt x="45" y="74"/>
                    <a:pt x="44" y="71"/>
                    <a:pt x="43" y="70"/>
                  </a:cubicBezTo>
                  <a:cubicBezTo>
                    <a:pt x="42" y="70"/>
                    <a:pt x="43" y="69"/>
                    <a:pt x="43" y="69"/>
                  </a:cubicBezTo>
                  <a:cubicBezTo>
                    <a:pt x="41" y="67"/>
                    <a:pt x="40" y="66"/>
                    <a:pt x="39" y="63"/>
                  </a:cubicBezTo>
                  <a:cubicBezTo>
                    <a:pt x="39" y="62"/>
                    <a:pt x="38" y="62"/>
                    <a:pt x="37" y="60"/>
                  </a:cubicBezTo>
                  <a:cubicBezTo>
                    <a:pt x="38" y="59"/>
                    <a:pt x="36" y="56"/>
                    <a:pt x="36" y="54"/>
                  </a:cubicBezTo>
                  <a:cubicBezTo>
                    <a:pt x="35" y="55"/>
                    <a:pt x="34" y="53"/>
                    <a:pt x="34" y="51"/>
                  </a:cubicBezTo>
                  <a:cubicBezTo>
                    <a:pt x="36" y="51"/>
                    <a:pt x="36" y="51"/>
                    <a:pt x="36" y="51"/>
                  </a:cubicBezTo>
                  <a:cubicBezTo>
                    <a:pt x="34" y="46"/>
                    <a:pt x="37" y="38"/>
                    <a:pt x="38" y="32"/>
                  </a:cubicBezTo>
                  <a:cubicBezTo>
                    <a:pt x="39" y="31"/>
                    <a:pt x="39" y="31"/>
                    <a:pt x="39" y="31"/>
                  </a:cubicBezTo>
                  <a:cubicBezTo>
                    <a:pt x="41" y="25"/>
                    <a:pt x="47" y="21"/>
                    <a:pt x="52" y="16"/>
                  </a:cubicBezTo>
                  <a:cubicBezTo>
                    <a:pt x="54" y="15"/>
                    <a:pt x="56" y="14"/>
                    <a:pt x="58" y="14"/>
                  </a:cubicBezTo>
                  <a:cubicBezTo>
                    <a:pt x="60" y="12"/>
                    <a:pt x="61" y="12"/>
                    <a:pt x="62" y="10"/>
                  </a:cubicBezTo>
                  <a:cubicBezTo>
                    <a:pt x="63" y="10"/>
                    <a:pt x="64" y="11"/>
                    <a:pt x="64" y="11"/>
                  </a:cubicBezTo>
                  <a:cubicBezTo>
                    <a:pt x="68" y="11"/>
                    <a:pt x="71" y="11"/>
                    <a:pt x="73" y="10"/>
                  </a:cubicBezTo>
                  <a:cubicBezTo>
                    <a:pt x="73" y="11"/>
                    <a:pt x="73" y="11"/>
                    <a:pt x="73" y="11"/>
                  </a:cubicBezTo>
                  <a:cubicBezTo>
                    <a:pt x="76" y="11"/>
                    <a:pt x="79" y="10"/>
                    <a:pt x="82" y="12"/>
                  </a:cubicBezTo>
                  <a:cubicBezTo>
                    <a:pt x="83" y="12"/>
                    <a:pt x="86" y="12"/>
                    <a:pt x="85" y="11"/>
                  </a:cubicBezTo>
                  <a:cubicBezTo>
                    <a:pt x="86" y="11"/>
                    <a:pt x="85" y="12"/>
                    <a:pt x="86" y="12"/>
                  </a:cubicBezTo>
                  <a:cubicBezTo>
                    <a:pt x="85" y="13"/>
                    <a:pt x="85" y="13"/>
                    <a:pt x="85" y="13"/>
                  </a:cubicBezTo>
                  <a:cubicBezTo>
                    <a:pt x="91" y="15"/>
                    <a:pt x="95" y="18"/>
                    <a:pt x="100" y="22"/>
                  </a:cubicBezTo>
                  <a:cubicBezTo>
                    <a:pt x="100" y="24"/>
                    <a:pt x="104" y="27"/>
                    <a:pt x="105" y="30"/>
                  </a:cubicBezTo>
                  <a:cubicBezTo>
                    <a:pt x="107" y="32"/>
                    <a:pt x="107" y="36"/>
                    <a:pt x="109" y="37"/>
                  </a:cubicBezTo>
                  <a:cubicBezTo>
                    <a:pt x="108" y="37"/>
                    <a:pt x="108" y="37"/>
                    <a:pt x="108" y="37"/>
                  </a:cubicBezTo>
                  <a:cubicBezTo>
                    <a:pt x="109" y="40"/>
                    <a:pt x="109" y="43"/>
                    <a:pt x="109" y="47"/>
                  </a:cubicBezTo>
                  <a:cubicBezTo>
                    <a:pt x="109" y="49"/>
                    <a:pt x="110" y="49"/>
                    <a:pt x="110" y="51"/>
                  </a:cubicBezTo>
                  <a:cubicBezTo>
                    <a:pt x="109" y="51"/>
                    <a:pt x="109" y="51"/>
                    <a:pt x="109" y="51"/>
                  </a:cubicBezTo>
                  <a:cubicBezTo>
                    <a:pt x="110" y="53"/>
                    <a:pt x="111" y="53"/>
                    <a:pt x="111" y="54"/>
                  </a:cubicBezTo>
                  <a:cubicBezTo>
                    <a:pt x="111" y="56"/>
                    <a:pt x="111" y="56"/>
                    <a:pt x="110" y="57"/>
                  </a:cubicBezTo>
                  <a:cubicBezTo>
                    <a:pt x="110" y="56"/>
                    <a:pt x="110" y="54"/>
                    <a:pt x="109" y="53"/>
                  </a:cubicBezTo>
                  <a:cubicBezTo>
                    <a:pt x="108" y="55"/>
                    <a:pt x="110" y="58"/>
                    <a:pt x="108" y="59"/>
                  </a:cubicBezTo>
                  <a:cubicBezTo>
                    <a:pt x="107" y="61"/>
                    <a:pt x="107" y="62"/>
                    <a:pt x="108" y="63"/>
                  </a:cubicBezTo>
                  <a:cubicBezTo>
                    <a:pt x="108" y="62"/>
                    <a:pt x="107" y="64"/>
                    <a:pt x="107" y="63"/>
                  </a:cubicBezTo>
                  <a:cubicBezTo>
                    <a:pt x="106" y="64"/>
                    <a:pt x="106" y="65"/>
                    <a:pt x="106" y="66"/>
                  </a:cubicBezTo>
                  <a:cubicBezTo>
                    <a:pt x="106" y="66"/>
                    <a:pt x="106" y="65"/>
                    <a:pt x="106" y="65"/>
                  </a:cubicBezTo>
                  <a:cubicBezTo>
                    <a:pt x="107" y="66"/>
                    <a:pt x="106" y="67"/>
                    <a:pt x="107" y="68"/>
                  </a:cubicBezTo>
                  <a:cubicBezTo>
                    <a:pt x="107" y="67"/>
                    <a:pt x="107" y="67"/>
                    <a:pt x="108" y="66"/>
                  </a:cubicBezTo>
                  <a:cubicBezTo>
                    <a:pt x="108" y="66"/>
                    <a:pt x="107" y="69"/>
                    <a:pt x="106" y="69"/>
                  </a:cubicBezTo>
                  <a:cubicBezTo>
                    <a:pt x="105" y="69"/>
                    <a:pt x="106" y="67"/>
                    <a:pt x="105" y="68"/>
                  </a:cubicBezTo>
                  <a:cubicBezTo>
                    <a:pt x="104" y="72"/>
                    <a:pt x="104" y="72"/>
                    <a:pt x="104" y="72"/>
                  </a:cubicBezTo>
                  <a:cubicBezTo>
                    <a:pt x="104" y="71"/>
                    <a:pt x="105" y="70"/>
                    <a:pt x="106" y="71"/>
                  </a:cubicBezTo>
                  <a:cubicBezTo>
                    <a:pt x="106" y="69"/>
                    <a:pt x="106" y="69"/>
                    <a:pt x="106" y="69"/>
                  </a:cubicBezTo>
                  <a:cubicBezTo>
                    <a:pt x="107" y="70"/>
                    <a:pt x="107" y="70"/>
                    <a:pt x="107" y="70"/>
                  </a:cubicBezTo>
                  <a:cubicBezTo>
                    <a:pt x="109" y="67"/>
                    <a:pt x="110" y="66"/>
                    <a:pt x="110" y="63"/>
                  </a:cubicBezTo>
                  <a:cubicBezTo>
                    <a:pt x="109" y="63"/>
                    <a:pt x="109" y="63"/>
                    <a:pt x="109" y="63"/>
                  </a:cubicBezTo>
                  <a:cubicBezTo>
                    <a:pt x="110" y="62"/>
                    <a:pt x="109" y="60"/>
                    <a:pt x="111" y="59"/>
                  </a:cubicBezTo>
                  <a:cubicBezTo>
                    <a:pt x="111" y="60"/>
                    <a:pt x="111" y="59"/>
                    <a:pt x="112" y="59"/>
                  </a:cubicBezTo>
                  <a:cubicBezTo>
                    <a:pt x="112" y="59"/>
                    <a:pt x="112" y="58"/>
                    <a:pt x="112" y="58"/>
                  </a:cubicBezTo>
                  <a:cubicBezTo>
                    <a:pt x="113" y="59"/>
                    <a:pt x="113" y="59"/>
                    <a:pt x="113" y="59"/>
                  </a:cubicBezTo>
                  <a:cubicBezTo>
                    <a:pt x="111" y="58"/>
                    <a:pt x="113" y="54"/>
                    <a:pt x="113" y="54"/>
                  </a:cubicBezTo>
                  <a:cubicBezTo>
                    <a:pt x="113" y="54"/>
                    <a:pt x="113" y="54"/>
                    <a:pt x="113" y="54"/>
                  </a:cubicBezTo>
                  <a:cubicBezTo>
                    <a:pt x="114" y="51"/>
                    <a:pt x="112" y="54"/>
                    <a:pt x="112" y="52"/>
                  </a:cubicBezTo>
                  <a:cubicBezTo>
                    <a:pt x="113" y="51"/>
                    <a:pt x="114" y="52"/>
                    <a:pt x="115" y="51"/>
                  </a:cubicBezTo>
                  <a:cubicBezTo>
                    <a:pt x="115" y="48"/>
                    <a:pt x="113" y="44"/>
                    <a:pt x="114" y="40"/>
                  </a:cubicBezTo>
                  <a:cubicBezTo>
                    <a:pt x="114" y="38"/>
                    <a:pt x="112" y="36"/>
                    <a:pt x="111" y="34"/>
                  </a:cubicBezTo>
                  <a:cubicBezTo>
                    <a:pt x="111" y="32"/>
                    <a:pt x="113" y="34"/>
                    <a:pt x="111" y="32"/>
                  </a:cubicBezTo>
                  <a:cubicBezTo>
                    <a:pt x="112" y="32"/>
                    <a:pt x="112" y="31"/>
                    <a:pt x="113" y="31"/>
                  </a:cubicBezTo>
                  <a:cubicBezTo>
                    <a:pt x="112" y="31"/>
                    <a:pt x="111" y="27"/>
                    <a:pt x="111" y="29"/>
                  </a:cubicBezTo>
                  <a:cubicBezTo>
                    <a:pt x="109" y="27"/>
                    <a:pt x="108" y="23"/>
                    <a:pt x="105" y="21"/>
                  </a:cubicBezTo>
                  <a:cubicBezTo>
                    <a:pt x="106" y="22"/>
                    <a:pt x="107" y="21"/>
                    <a:pt x="107" y="20"/>
                  </a:cubicBezTo>
                  <a:cubicBezTo>
                    <a:pt x="105" y="20"/>
                    <a:pt x="103" y="18"/>
                    <a:pt x="101" y="16"/>
                  </a:cubicBezTo>
                  <a:cubicBezTo>
                    <a:pt x="101" y="17"/>
                    <a:pt x="101" y="17"/>
                    <a:pt x="101" y="18"/>
                  </a:cubicBezTo>
                  <a:cubicBezTo>
                    <a:pt x="100" y="17"/>
                    <a:pt x="99" y="17"/>
                    <a:pt x="99" y="17"/>
                  </a:cubicBezTo>
                  <a:cubicBezTo>
                    <a:pt x="99" y="16"/>
                    <a:pt x="100" y="15"/>
                    <a:pt x="98" y="13"/>
                  </a:cubicBezTo>
                  <a:cubicBezTo>
                    <a:pt x="100" y="13"/>
                    <a:pt x="102" y="16"/>
                    <a:pt x="102" y="14"/>
                  </a:cubicBezTo>
                  <a:cubicBezTo>
                    <a:pt x="104" y="14"/>
                    <a:pt x="107" y="18"/>
                    <a:pt x="107" y="19"/>
                  </a:cubicBezTo>
                  <a:cubicBezTo>
                    <a:pt x="109" y="20"/>
                    <a:pt x="106" y="18"/>
                    <a:pt x="107" y="17"/>
                  </a:cubicBezTo>
                  <a:cubicBezTo>
                    <a:pt x="105" y="15"/>
                    <a:pt x="104" y="15"/>
                    <a:pt x="102" y="13"/>
                  </a:cubicBezTo>
                  <a:cubicBezTo>
                    <a:pt x="101" y="14"/>
                    <a:pt x="102" y="14"/>
                    <a:pt x="101" y="14"/>
                  </a:cubicBezTo>
                  <a:cubicBezTo>
                    <a:pt x="98" y="13"/>
                    <a:pt x="98" y="11"/>
                    <a:pt x="98" y="10"/>
                  </a:cubicBezTo>
                  <a:cubicBezTo>
                    <a:pt x="99" y="11"/>
                    <a:pt x="99" y="11"/>
                    <a:pt x="99" y="11"/>
                  </a:cubicBezTo>
                  <a:cubicBezTo>
                    <a:pt x="98" y="9"/>
                    <a:pt x="97" y="10"/>
                    <a:pt x="95" y="9"/>
                  </a:cubicBezTo>
                  <a:cubicBezTo>
                    <a:pt x="96" y="7"/>
                    <a:pt x="98" y="10"/>
                    <a:pt x="99" y="10"/>
                  </a:cubicBezTo>
                  <a:cubicBezTo>
                    <a:pt x="99" y="8"/>
                    <a:pt x="99" y="8"/>
                    <a:pt x="99" y="8"/>
                  </a:cubicBezTo>
                  <a:cubicBezTo>
                    <a:pt x="96" y="6"/>
                    <a:pt x="97" y="9"/>
                    <a:pt x="95" y="7"/>
                  </a:cubicBezTo>
                  <a:cubicBezTo>
                    <a:pt x="95" y="6"/>
                    <a:pt x="95" y="6"/>
                    <a:pt x="95" y="6"/>
                  </a:cubicBezTo>
                  <a:cubicBezTo>
                    <a:pt x="93" y="6"/>
                    <a:pt x="93" y="6"/>
                    <a:pt x="93" y="6"/>
                  </a:cubicBezTo>
                  <a:cubicBezTo>
                    <a:pt x="93" y="6"/>
                    <a:pt x="93" y="7"/>
                    <a:pt x="94" y="8"/>
                  </a:cubicBezTo>
                  <a:cubicBezTo>
                    <a:pt x="93" y="9"/>
                    <a:pt x="93" y="7"/>
                    <a:pt x="90" y="6"/>
                  </a:cubicBezTo>
                  <a:cubicBezTo>
                    <a:pt x="89" y="7"/>
                    <a:pt x="92" y="7"/>
                    <a:pt x="91" y="8"/>
                  </a:cubicBezTo>
                  <a:cubicBezTo>
                    <a:pt x="91" y="8"/>
                    <a:pt x="89" y="8"/>
                    <a:pt x="88" y="7"/>
                  </a:cubicBezTo>
                  <a:cubicBezTo>
                    <a:pt x="86" y="7"/>
                    <a:pt x="88" y="6"/>
                    <a:pt x="87" y="5"/>
                  </a:cubicBezTo>
                  <a:cubicBezTo>
                    <a:pt x="87" y="5"/>
                    <a:pt x="89" y="5"/>
                    <a:pt x="89" y="6"/>
                  </a:cubicBezTo>
                  <a:cubicBezTo>
                    <a:pt x="91" y="6"/>
                    <a:pt x="88" y="4"/>
                    <a:pt x="90" y="4"/>
                  </a:cubicBezTo>
                  <a:cubicBezTo>
                    <a:pt x="88" y="3"/>
                    <a:pt x="88" y="4"/>
                    <a:pt x="87" y="4"/>
                  </a:cubicBezTo>
                  <a:cubicBezTo>
                    <a:pt x="87" y="4"/>
                    <a:pt x="86" y="4"/>
                    <a:pt x="87" y="5"/>
                  </a:cubicBezTo>
                  <a:cubicBezTo>
                    <a:pt x="82" y="6"/>
                    <a:pt x="85" y="2"/>
                    <a:pt x="81" y="2"/>
                  </a:cubicBezTo>
                  <a:cubicBezTo>
                    <a:pt x="82" y="3"/>
                    <a:pt x="76" y="3"/>
                    <a:pt x="79" y="5"/>
                  </a:cubicBezTo>
                  <a:cubicBezTo>
                    <a:pt x="78" y="5"/>
                    <a:pt x="77" y="6"/>
                    <a:pt x="76" y="5"/>
                  </a:cubicBezTo>
                  <a:cubicBezTo>
                    <a:pt x="77" y="4"/>
                    <a:pt x="75" y="4"/>
                    <a:pt x="76" y="4"/>
                  </a:cubicBezTo>
                  <a:cubicBezTo>
                    <a:pt x="75" y="3"/>
                    <a:pt x="75" y="3"/>
                    <a:pt x="75" y="3"/>
                  </a:cubicBezTo>
                  <a:cubicBezTo>
                    <a:pt x="77" y="2"/>
                    <a:pt x="77" y="2"/>
                    <a:pt x="77" y="2"/>
                  </a:cubicBezTo>
                  <a:cubicBezTo>
                    <a:pt x="76" y="1"/>
                    <a:pt x="73" y="1"/>
                    <a:pt x="73" y="0"/>
                  </a:cubicBezTo>
                  <a:cubicBezTo>
                    <a:pt x="71" y="0"/>
                    <a:pt x="73" y="1"/>
                    <a:pt x="71" y="1"/>
                  </a:cubicBezTo>
                  <a:cubicBezTo>
                    <a:pt x="72" y="1"/>
                    <a:pt x="70" y="0"/>
                    <a:pt x="69" y="0"/>
                  </a:cubicBezTo>
                  <a:cubicBezTo>
                    <a:pt x="71" y="0"/>
                    <a:pt x="69" y="2"/>
                    <a:pt x="68" y="2"/>
                  </a:cubicBezTo>
                  <a:cubicBezTo>
                    <a:pt x="66" y="2"/>
                    <a:pt x="65" y="1"/>
                    <a:pt x="65" y="1"/>
                  </a:cubicBezTo>
                  <a:cubicBezTo>
                    <a:pt x="67" y="0"/>
                    <a:pt x="67" y="0"/>
                    <a:pt x="67" y="0"/>
                  </a:cubicBezTo>
                  <a:cubicBezTo>
                    <a:pt x="65" y="1"/>
                    <a:pt x="66" y="0"/>
                    <a:pt x="65" y="0"/>
                  </a:cubicBezTo>
                  <a:cubicBezTo>
                    <a:pt x="64" y="1"/>
                    <a:pt x="64" y="2"/>
                    <a:pt x="63" y="3"/>
                  </a:cubicBezTo>
                  <a:cubicBezTo>
                    <a:pt x="62" y="3"/>
                    <a:pt x="61" y="2"/>
                    <a:pt x="61" y="3"/>
                  </a:cubicBezTo>
                  <a:cubicBezTo>
                    <a:pt x="63" y="2"/>
                    <a:pt x="63" y="2"/>
                    <a:pt x="63" y="2"/>
                  </a:cubicBezTo>
                  <a:cubicBezTo>
                    <a:pt x="60" y="2"/>
                    <a:pt x="62" y="0"/>
                    <a:pt x="59" y="1"/>
                  </a:cubicBezTo>
                  <a:cubicBezTo>
                    <a:pt x="59" y="2"/>
                    <a:pt x="59" y="2"/>
                    <a:pt x="59" y="2"/>
                  </a:cubicBezTo>
                  <a:cubicBezTo>
                    <a:pt x="58" y="2"/>
                    <a:pt x="58" y="2"/>
                    <a:pt x="58" y="2"/>
                  </a:cubicBezTo>
                  <a:cubicBezTo>
                    <a:pt x="58" y="2"/>
                    <a:pt x="57" y="3"/>
                    <a:pt x="56" y="3"/>
                  </a:cubicBezTo>
                  <a:cubicBezTo>
                    <a:pt x="56" y="3"/>
                    <a:pt x="56" y="3"/>
                    <a:pt x="56" y="3"/>
                  </a:cubicBezTo>
                  <a:cubicBezTo>
                    <a:pt x="55" y="3"/>
                    <a:pt x="54" y="5"/>
                    <a:pt x="52" y="4"/>
                  </a:cubicBezTo>
                  <a:cubicBezTo>
                    <a:pt x="54" y="5"/>
                    <a:pt x="53" y="4"/>
                    <a:pt x="55" y="4"/>
                  </a:cubicBezTo>
                  <a:cubicBezTo>
                    <a:pt x="57" y="4"/>
                    <a:pt x="54" y="5"/>
                    <a:pt x="54" y="5"/>
                  </a:cubicBezTo>
                  <a:cubicBezTo>
                    <a:pt x="53" y="4"/>
                    <a:pt x="51" y="7"/>
                    <a:pt x="50" y="7"/>
                  </a:cubicBezTo>
                  <a:cubicBezTo>
                    <a:pt x="49" y="7"/>
                    <a:pt x="48" y="7"/>
                    <a:pt x="48" y="7"/>
                  </a:cubicBezTo>
                  <a:cubicBezTo>
                    <a:pt x="48" y="8"/>
                    <a:pt x="48" y="8"/>
                    <a:pt x="48" y="8"/>
                  </a:cubicBezTo>
                  <a:cubicBezTo>
                    <a:pt x="47" y="7"/>
                    <a:pt x="46" y="10"/>
                    <a:pt x="44" y="10"/>
                  </a:cubicBezTo>
                  <a:cubicBezTo>
                    <a:pt x="45" y="9"/>
                    <a:pt x="44" y="9"/>
                    <a:pt x="43" y="9"/>
                  </a:cubicBezTo>
                  <a:cubicBezTo>
                    <a:pt x="45" y="9"/>
                    <a:pt x="42" y="12"/>
                    <a:pt x="43" y="12"/>
                  </a:cubicBezTo>
                  <a:cubicBezTo>
                    <a:pt x="41" y="14"/>
                    <a:pt x="43" y="11"/>
                    <a:pt x="41" y="10"/>
                  </a:cubicBezTo>
                  <a:cubicBezTo>
                    <a:pt x="41" y="12"/>
                    <a:pt x="39" y="12"/>
                    <a:pt x="39" y="13"/>
                  </a:cubicBezTo>
                  <a:cubicBezTo>
                    <a:pt x="41" y="12"/>
                    <a:pt x="39" y="14"/>
                    <a:pt x="39" y="15"/>
                  </a:cubicBezTo>
                  <a:cubicBezTo>
                    <a:pt x="38" y="16"/>
                    <a:pt x="39" y="14"/>
                    <a:pt x="38" y="15"/>
                  </a:cubicBezTo>
                  <a:cubicBezTo>
                    <a:pt x="37" y="16"/>
                    <a:pt x="37" y="18"/>
                    <a:pt x="38" y="17"/>
                  </a:cubicBezTo>
                  <a:cubicBezTo>
                    <a:pt x="37" y="18"/>
                    <a:pt x="37" y="20"/>
                    <a:pt x="36" y="20"/>
                  </a:cubicBezTo>
                  <a:cubicBezTo>
                    <a:pt x="35" y="20"/>
                    <a:pt x="37" y="18"/>
                    <a:pt x="36" y="18"/>
                  </a:cubicBezTo>
                  <a:cubicBezTo>
                    <a:pt x="34" y="21"/>
                    <a:pt x="37" y="21"/>
                    <a:pt x="35" y="23"/>
                  </a:cubicBezTo>
                  <a:cubicBezTo>
                    <a:pt x="36" y="22"/>
                    <a:pt x="37" y="24"/>
                    <a:pt x="37" y="26"/>
                  </a:cubicBezTo>
                  <a:cubicBezTo>
                    <a:pt x="35" y="28"/>
                    <a:pt x="37" y="24"/>
                    <a:pt x="35" y="25"/>
                  </a:cubicBezTo>
                  <a:cubicBezTo>
                    <a:pt x="35" y="26"/>
                    <a:pt x="35" y="26"/>
                    <a:pt x="35" y="26"/>
                  </a:cubicBezTo>
                  <a:cubicBezTo>
                    <a:pt x="33" y="27"/>
                    <a:pt x="35" y="21"/>
                    <a:pt x="33" y="22"/>
                  </a:cubicBezTo>
                  <a:cubicBezTo>
                    <a:pt x="32" y="23"/>
                    <a:pt x="32" y="23"/>
                    <a:pt x="32" y="23"/>
                  </a:cubicBezTo>
                  <a:cubicBezTo>
                    <a:pt x="32" y="23"/>
                    <a:pt x="32" y="22"/>
                    <a:pt x="31" y="22"/>
                  </a:cubicBezTo>
                  <a:cubicBezTo>
                    <a:pt x="32" y="23"/>
                    <a:pt x="30" y="26"/>
                    <a:pt x="30" y="26"/>
                  </a:cubicBezTo>
                  <a:cubicBezTo>
                    <a:pt x="30" y="27"/>
                    <a:pt x="30" y="25"/>
                    <a:pt x="31" y="25"/>
                  </a:cubicBezTo>
                  <a:cubicBezTo>
                    <a:pt x="30" y="27"/>
                    <a:pt x="31" y="28"/>
                    <a:pt x="29" y="30"/>
                  </a:cubicBezTo>
                  <a:cubicBezTo>
                    <a:pt x="29" y="29"/>
                    <a:pt x="28" y="30"/>
                    <a:pt x="28" y="29"/>
                  </a:cubicBezTo>
                  <a:cubicBezTo>
                    <a:pt x="27" y="30"/>
                    <a:pt x="29" y="30"/>
                    <a:pt x="28" y="31"/>
                  </a:cubicBezTo>
                  <a:cubicBezTo>
                    <a:pt x="27" y="31"/>
                    <a:pt x="27" y="31"/>
                    <a:pt x="27" y="31"/>
                  </a:cubicBezTo>
                  <a:cubicBezTo>
                    <a:pt x="25" y="37"/>
                    <a:pt x="24" y="45"/>
                    <a:pt x="26" y="50"/>
                  </a:cubicBezTo>
                  <a:cubicBezTo>
                    <a:pt x="26" y="51"/>
                    <a:pt x="26" y="53"/>
                    <a:pt x="26" y="57"/>
                  </a:cubicBezTo>
                  <a:cubicBezTo>
                    <a:pt x="26" y="55"/>
                    <a:pt x="27" y="56"/>
                    <a:pt x="27" y="57"/>
                  </a:cubicBezTo>
                  <a:cubicBezTo>
                    <a:pt x="26" y="59"/>
                    <a:pt x="26" y="59"/>
                    <a:pt x="26" y="59"/>
                  </a:cubicBezTo>
                  <a:cubicBezTo>
                    <a:pt x="26" y="61"/>
                    <a:pt x="28" y="63"/>
                    <a:pt x="29" y="64"/>
                  </a:cubicBezTo>
                  <a:cubicBezTo>
                    <a:pt x="28" y="65"/>
                    <a:pt x="28" y="65"/>
                    <a:pt x="28" y="65"/>
                  </a:cubicBezTo>
                  <a:cubicBezTo>
                    <a:pt x="28" y="67"/>
                    <a:pt x="30" y="66"/>
                    <a:pt x="30" y="67"/>
                  </a:cubicBezTo>
                  <a:cubicBezTo>
                    <a:pt x="30" y="68"/>
                    <a:pt x="30" y="68"/>
                    <a:pt x="30" y="68"/>
                  </a:cubicBezTo>
                  <a:cubicBezTo>
                    <a:pt x="30" y="68"/>
                    <a:pt x="30" y="68"/>
                    <a:pt x="30" y="68"/>
                  </a:cubicBezTo>
                  <a:cubicBezTo>
                    <a:pt x="31" y="69"/>
                    <a:pt x="32" y="71"/>
                    <a:pt x="31" y="71"/>
                  </a:cubicBezTo>
                  <a:cubicBezTo>
                    <a:pt x="32" y="72"/>
                    <a:pt x="32" y="72"/>
                    <a:pt x="32" y="71"/>
                  </a:cubicBezTo>
                  <a:cubicBezTo>
                    <a:pt x="33" y="73"/>
                    <a:pt x="35" y="77"/>
                    <a:pt x="37" y="79"/>
                  </a:cubicBezTo>
                  <a:cubicBezTo>
                    <a:pt x="37" y="78"/>
                    <a:pt x="37" y="77"/>
                    <a:pt x="37" y="77"/>
                  </a:cubicBezTo>
                  <a:cubicBezTo>
                    <a:pt x="39" y="76"/>
                    <a:pt x="38" y="77"/>
                    <a:pt x="39" y="78"/>
                  </a:cubicBezTo>
                  <a:cubicBezTo>
                    <a:pt x="39" y="78"/>
                    <a:pt x="39" y="80"/>
                    <a:pt x="38" y="79"/>
                  </a:cubicBezTo>
                  <a:cubicBezTo>
                    <a:pt x="39" y="81"/>
                    <a:pt x="40" y="82"/>
                    <a:pt x="42" y="84"/>
                  </a:cubicBezTo>
                  <a:cubicBezTo>
                    <a:pt x="41" y="85"/>
                    <a:pt x="39" y="88"/>
                    <a:pt x="38" y="89"/>
                  </a:cubicBezTo>
                  <a:cubicBezTo>
                    <a:pt x="39" y="89"/>
                    <a:pt x="39" y="91"/>
                    <a:pt x="38" y="92"/>
                  </a:cubicBezTo>
                  <a:cubicBezTo>
                    <a:pt x="38" y="94"/>
                    <a:pt x="37" y="92"/>
                    <a:pt x="35" y="93"/>
                  </a:cubicBezTo>
                  <a:cubicBezTo>
                    <a:pt x="35" y="94"/>
                    <a:pt x="34" y="95"/>
                    <a:pt x="34" y="96"/>
                  </a:cubicBezTo>
                  <a:cubicBezTo>
                    <a:pt x="34" y="96"/>
                    <a:pt x="34" y="96"/>
                    <a:pt x="34" y="96"/>
                  </a:cubicBezTo>
                  <a:cubicBezTo>
                    <a:pt x="34" y="97"/>
                    <a:pt x="33" y="98"/>
                    <a:pt x="32" y="99"/>
                  </a:cubicBezTo>
                  <a:cubicBezTo>
                    <a:pt x="32" y="99"/>
                    <a:pt x="32" y="99"/>
                    <a:pt x="32" y="99"/>
                  </a:cubicBezTo>
                  <a:cubicBezTo>
                    <a:pt x="32" y="100"/>
                    <a:pt x="30" y="100"/>
                    <a:pt x="30" y="101"/>
                  </a:cubicBezTo>
                  <a:cubicBezTo>
                    <a:pt x="31" y="102"/>
                    <a:pt x="29" y="104"/>
                    <a:pt x="29" y="105"/>
                  </a:cubicBezTo>
                  <a:cubicBezTo>
                    <a:pt x="29" y="105"/>
                    <a:pt x="29" y="105"/>
                    <a:pt x="29" y="105"/>
                  </a:cubicBezTo>
                  <a:cubicBezTo>
                    <a:pt x="29" y="106"/>
                    <a:pt x="29" y="106"/>
                    <a:pt x="29" y="106"/>
                  </a:cubicBezTo>
                  <a:cubicBezTo>
                    <a:pt x="28" y="107"/>
                    <a:pt x="28" y="107"/>
                    <a:pt x="28" y="107"/>
                  </a:cubicBezTo>
                  <a:cubicBezTo>
                    <a:pt x="28" y="107"/>
                    <a:pt x="28" y="106"/>
                    <a:pt x="28" y="106"/>
                  </a:cubicBezTo>
                  <a:cubicBezTo>
                    <a:pt x="26" y="107"/>
                    <a:pt x="28" y="107"/>
                    <a:pt x="28" y="108"/>
                  </a:cubicBezTo>
                  <a:cubicBezTo>
                    <a:pt x="28" y="110"/>
                    <a:pt x="27" y="109"/>
                    <a:pt x="26" y="110"/>
                  </a:cubicBezTo>
                  <a:cubicBezTo>
                    <a:pt x="26" y="109"/>
                    <a:pt x="27" y="109"/>
                    <a:pt x="27" y="108"/>
                  </a:cubicBezTo>
                  <a:cubicBezTo>
                    <a:pt x="27" y="107"/>
                    <a:pt x="27" y="109"/>
                    <a:pt x="26" y="109"/>
                  </a:cubicBezTo>
                  <a:cubicBezTo>
                    <a:pt x="26" y="109"/>
                    <a:pt x="27" y="110"/>
                    <a:pt x="26" y="111"/>
                  </a:cubicBezTo>
                  <a:cubicBezTo>
                    <a:pt x="26" y="111"/>
                    <a:pt x="25" y="114"/>
                    <a:pt x="24" y="113"/>
                  </a:cubicBezTo>
                  <a:cubicBezTo>
                    <a:pt x="24" y="114"/>
                    <a:pt x="24" y="115"/>
                    <a:pt x="24" y="116"/>
                  </a:cubicBezTo>
                  <a:cubicBezTo>
                    <a:pt x="24" y="115"/>
                    <a:pt x="25" y="114"/>
                    <a:pt x="26" y="114"/>
                  </a:cubicBezTo>
                  <a:cubicBezTo>
                    <a:pt x="25" y="114"/>
                    <a:pt x="25" y="116"/>
                    <a:pt x="25" y="116"/>
                  </a:cubicBezTo>
                  <a:cubicBezTo>
                    <a:pt x="25" y="115"/>
                    <a:pt x="25" y="115"/>
                    <a:pt x="25" y="115"/>
                  </a:cubicBezTo>
                  <a:cubicBezTo>
                    <a:pt x="25" y="116"/>
                    <a:pt x="23" y="118"/>
                    <a:pt x="25" y="117"/>
                  </a:cubicBezTo>
                  <a:cubicBezTo>
                    <a:pt x="23" y="118"/>
                    <a:pt x="23" y="118"/>
                    <a:pt x="23" y="118"/>
                  </a:cubicBezTo>
                  <a:cubicBezTo>
                    <a:pt x="23" y="119"/>
                    <a:pt x="23" y="120"/>
                    <a:pt x="22" y="121"/>
                  </a:cubicBezTo>
                  <a:cubicBezTo>
                    <a:pt x="22" y="121"/>
                    <a:pt x="21" y="120"/>
                    <a:pt x="20" y="122"/>
                  </a:cubicBezTo>
                  <a:cubicBezTo>
                    <a:pt x="20" y="124"/>
                    <a:pt x="20" y="124"/>
                    <a:pt x="20" y="124"/>
                  </a:cubicBezTo>
                  <a:cubicBezTo>
                    <a:pt x="20" y="125"/>
                    <a:pt x="19" y="125"/>
                    <a:pt x="19" y="125"/>
                  </a:cubicBezTo>
                  <a:cubicBezTo>
                    <a:pt x="17" y="128"/>
                    <a:pt x="20" y="129"/>
                    <a:pt x="18" y="131"/>
                  </a:cubicBezTo>
                  <a:cubicBezTo>
                    <a:pt x="18" y="130"/>
                    <a:pt x="17" y="131"/>
                    <a:pt x="17" y="132"/>
                  </a:cubicBezTo>
                  <a:cubicBezTo>
                    <a:pt x="17" y="132"/>
                    <a:pt x="17" y="132"/>
                    <a:pt x="17" y="133"/>
                  </a:cubicBezTo>
                  <a:cubicBezTo>
                    <a:pt x="17" y="132"/>
                    <a:pt x="16" y="132"/>
                    <a:pt x="17" y="131"/>
                  </a:cubicBezTo>
                  <a:cubicBezTo>
                    <a:pt x="18" y="131"/>
                    <a:pt x="17" y="132"/>
                    <a:pt x="17" y="133"/>
                  </a:cubicBezTo>
                  <a:cubicBezTo>
                    <a:pt x="14" y="134"/>
                    <a:pt x="14" y="140"/>
                    <a:pt x="12" y="144"/>
                  </a:cubicBezTo>
                  <a:cubicBezTo>
                    <a:pt x="13" y="144"/>
                    <a:pt x="12" y="146"/>
                    <a:pt x="12" y="147"/>
                  </a:cubicBezTo>
                  <a:cubicBezTo>
                    <a:pt x="11" y="146"/>
                    <a:pt x="12" y="149"/>
                    <a:pt x="11" y="150"/>
                  </a:cubicBezTo>
                  <a:cubicBezTo>
                    <a:pt x="12" y="149"/>
                    <a:pt x="12" y="149"/>
                    <a:pt x="12" y="149"/>
                  </a:cubicBezTo>
                  <a:cubicBezTo>
                    <a:pt x="11" y="152"/>
                    <a:pt x="13" y="154"/>
                    <a:pt x="11" y="155"/>
                  </a:cubicBezTo>
                  <a:cubicBezTo>
                    <a:pt x="10" y="156"/>
                    <a:pt x="10" y="154"/>
                    <a:pt x="10" y="154"/>
                  </a:cubicBezTo>
                  <a:cubicBezTo>
                    <a:pt x="8" y="155"/>
                    <a:pt x="10" y="159"/>
                    <a:pt x="8" y="160"/>
                  </a:cubicBezTo>
                  <a:cubicBezTo>
                    <a:pt x="8" y="160"/>
                    <a:pt x="9" y="160"/>
                    <a:pt x="10" y="161"/>
                  </a:cubicBezTo>
                  <a:cubicBezTo>
                    <a:pt x="9" y="163"/>
                    <a:pt x="7" y="165"/>
                    <a:pt x="7" y="165"/>
                  </a:cubicBezTo>
                  <a:cubicBezTo>
                    <a:pt x="7" y="166"/>
                    <a:pt x="8" y="166"/>
                    <a:pt x="7" y="167"/>
                  </a:cubicBezTo>
                  <a:cubicBezTo>
                    <a:pt x="7" y="167"/>
                    <a:pt x="7" y="167"/>
                    <a:pt x="7" y="166"/>
                  </a:cubicBezTo>
                  <a:cubicBezTo>
                    <a:pt x="6" y="168"/>
                    <a:pt x="6" y="170"/>
                    <a:pt x="6" y="171"/>
                  </a:cubicBezTo>
                  <a:cubicBezTo>
                    <a:pt x="5" y="172"/>
                    <a:pt x="5" y="175"/>
                    <a:pt x="4" y="177"/>
                  </a:cubicBezTo>
                  <a:cubicBezTo>
                    <a:pt x="5" y="179"/>
                    <a:pt x="3" y="181"/>
                    <a:pt x="4" y="181"/>
                  </a:cubicBezTo>
                  <a:cubicBezTo>
                    <a:pt x="4" y="181"/>
                    <a:pt x="4" y="181"/>
                    <a:pt x="4" y="182"/>
                  </a:cubicBezTo>
                  <a:cubicBezTo>
                    <a:pt x="4" y="182"/>
                    <a:pt x="5" y="183"/>
                    <a:pt x="5" y="184"/>
                  </a:cubicBezTo>
                  <a:cubicBezTo>
                    <a:pt x="4" y="184"/>
                    <a:pt x="4" y="184"/>
                    <a:pt x="4" y="184"/>
                  </a:cubicBezTo>
                  <a:cubicBezTo>
                    <a:pt x="3" y="183"/>
                    <a:pt x="3" y="187"/>
                    <a:pt x="2" y="187"/>
                  </a:cubicBezTo>
                  <a:cubicBezTo>
                    <a:pt x="3" y="186"/>
                    <a:pt x="2" y="188"/>
                    <a:pt x="3" y="188"/>
                  </a:cubicBezTo>
                  <a:cubicBezTo>
                    <a:pt x="3" y="189"/>
                    <a:pt x="3" y="189"/>
                    <a:pt x="3" y="189"/>
                  </a:cubicBezTo>
                  <a:cubicBezTo>
                    <a:pt x="3" y="191"/>
                    <a:pt x="4" y="190"/>
                    <a:pt x="3" y="192"/>
                  </a:cubicBezTo>
                  <a:cubicBezTo>
                    <a:pt x="3" y="194"/>
                    <a:pt x="2" y="192"/>
                    <a:pt x="2" y="192"/>
                  </a:cubicBezTo>
                  <a:cubicBezTo>
                    <a:pt x="2" y="193"/>
                    <a:pt x="2" y="194"/>
                    <a:pt x="2" y="195"/>
                  </a:cubicBezTo>
                  <a:cubicBezTo>
                    <a:pt x="2" y="195"/>
                    <a:pt x="2" y="195"/>
                    <a:pt x="2" y="195"/>
                  </a:cubicBezTo>
                  <a:cubicBezTo>
                    <a:pt x="2" y="195"/>
                    <a:pt x="2" y="195"/>
                    <a:pt x="2" y="196"/>
                  </a:cubicBezTo>
                  <a:cubicBezTo>
                    <a:pt x="2" y="196"/>
                    <a:pt x="2" y="196"/>
                    <a:pt x="2" y="197"/>
                  </a:cubicBezTo>
                  <a:cubicBezTo>
                    <a:pt x="2" y="197"/>
                    <a:pt x="2" y="197"/>
                    <a:pt x="2" y="197"/>
                  </a:cubicBezTo>
                  <a:cubicBezTo>
                    <a:pt x="2" y="196"/>
                    <a:pt x="2" y="196"/>
                    <a:pt x="2" y="196"/>
                  </a:cubicBezTo>
                  <a:cubicBezTo>
                    <a:pt x="2" y="196"/>
                    <a:pt x="2" y="197"/>
                    <a:pt x="2" y="197"/>
                  </a:cubicBezTo>
                  <a:cubicBezTo>
                    <a:pt x="2" y="197"/>
                    <a:pt x="2" y="197"/>
                    <a:pt x="2" y="197"/>
                  </a:cubicBezTo>
                  <a:cubicBezTo>
                    <a:pt x="1" y="198"/>
                    <a:pt x="1" y="198"/>
                    <a:pt x="1" y="198"/>
                  </a:cubicBezTo>
                  <a:cubicBezTo>
                    <a:pt x="0" y="198"/>
                    <a:pt x="0" y="198"/>
                    <a:pt x="0" y="198"/>
                  </a:cubicBezTo>
                  <a:cubicBezTo>
                    <a:pt x="0" y="198"/>
                    <a:pt x="2" y="203"/>
                    <a:pt x="2" y="202"/>
                  </a:cubicBezTo>
                  <a:cubicBezTo>
                    <a:pt x="2" y="206"/>
                    <a:pt x="6" y="211"/>
                    <a:pt x="8" y="213"/>
                  </a:cubicBezTo>
                  <a:cubicBezTo>
                    <a:pt x="7" y="212"/>
                    <a:pt x="7" y="213"/>
                    <a:pt x="8" y="213"/>
                  </a:cubicBezTo>
                  <a:cubicBezTo>
                    <a:pt x="8" y="214"/>
                    <a:pt x="10" y="214"/>
                    <a:pt x="10" y="215"/>
                  </a:cubicBezTo>
                  <a:cubicBezTo>
                    <a:pt x="11" y="215"/>
                    <a:pt x="10" y="216"/>
                    <a:pt x="11" y="217"/>
                  </a:cubicBezTo>
                  <a:cubicBezTo>
                    <a:pt x="11" y="217"/>
                    <a:pt x="12" y="217"/>
                    <a:pt x="12" y="216"/>
                  </a:cubicBezTo>
                  <a:cubicBezTo>
                    <a:pt x="13" y="220"/>
                    <a:pt x="17" y="221"/>
                    <a:pt x="20" y="223"/>
                  </a:cubicBezTo>
                  <a:cubicBezTo>
                    <a:pt x="20" y="223"/>
                    <a:pt x="19" y="223"/>
                    <a:pt x="18" y="223"/>
                  </a:cubicBezTo>
                  <a:cubicBezTo>
                    <a:pt x="21" y="224"/>
                    <a:pt x="23" y="225"/>
                    <a:pt x="26" y="226"/>
                  </a:cubicBezTo>
                  <a:cubicBezTo>
                    <a:pt x="25" y="226"/>
                    <a:pt x="25" y="226"/>
                    <a:pt x="24" y="226"/>
                  </a:cubicBezTo>
                  <a:cubicBezTo>
                    <a:pt x="26" y="227"/>
                    <a:pt x="28" y="228"/>
                    <a:pt x="29" y="227"/>
                  </a:cubicBezTo>
                  <a:cubicBezTo>
                    <a:pt x="28" y="227"/>
                    <a:pt x="29" y="228"/>
                    <a:pt x="28" y="227"/>
                  </a:cubicBezTo>
                  <a:cubicBezTo>
                    <a:pt x="27" y="226"/>
                    <a:pt x="30" y="227"/>
                    <a:pt x="31" y="227"/>
                  </a:cubicBezTo>
                  <a:cubicBezTo>
                    <a:pt x="31" y="227"/>
                    <a:pt x="31" y="227"/>
                    <a:pt x="31" y="227"/>
                  </a:cubicBezTo>
                  <a:cubicBezTo>
                    <a:pt x="32" y="228"/>
                    <a:pt x="33" y="228"/>
                    <a:pt x="34" y="229"/>
                  </a:cubicBezTo>
                  <a:cubicBezTo>
                    <a:pt x="35" y="230"/>
                    <a:pt x="33" y="228"/>
                    <a:pt x="34" y="229"/>
                  </a:cubicBezTo>
                  <a:cubicBezTo>
                    <a:pt x="33" y="231"/>
                    <a:pt x="37" y="231"/>
                    <a:pt x="37" y="232"/>
                  </a:cubicBezTo>
                  <a:cubicBezTo>
                    <a:pt x="38" y="232"/>
                    <a:pt x="39" y="232"/>
                    <a:pt x="39" y="231"/>
                  </a:cubicBezTo>
                  <a:cubicBezTo>
                    <a:pt x="40" y="231"/>
                    <a:pt x="39" y="232"/>
                    <a:pt x="40" y="232"/>
                  </a:cubicBezTo>
                  <a:cubicBezTo>
                    <a:pt x="44" y="231"/>
                    <a:pt x="44" y="231"/>
                    <a:pt x="44" y="231"/>
                  </a:cubicBezTo>
                  <a:cubicBezTo>
                    <a:pt x="44" y="232"/>
                    <a:pt x="45" y="233"/>
                    <a:pt x="44" y="233"/>
                  </a:cubicBezTo>
                  <a:cubicBezTo>
                    <a:pt x="47" y="234"/>
                    <a:pt x="49" y="233"/>
                    <a:pt x="51" y="232"/>
                  </a:cubicBezTo>
                  <a:cubicBezTo>
                    <a:pt x="52" y="232"/>
                    <a:pt x="55" y="232"/>
                    <a:pt x="55" y="233"/>
                  </a:cubicBezTo>
                  <a:cubicBezTo>
                    <a:pt x="56" y="233"/>
                    <a:pt x="55" y="232"/>
                    <a:pt x="54" y="233"/>
                  </a:cubicBezTo>
                  <a:cubicBezTo>
                    <a:pt x="56" y="234"/>
                    <a:pt x="56" y="234"/>
                    <a:pt x="56" y="234"/>
                  </a:cubicBezTo>
                  <a:cubicBezTo>
                    <a:pt x="54" y="234"/>
                    <a:pt x="56" y="235"/>
                    <a:pt x="55" y="236"/>
                  </a:cubicBezTo>
                  <a:cubicBezTo>
                    <a:pt x="56" y="235"/>
                    <a:pt x="60" y="237"/>
                    <a:pt x="62" y="237"/>
                  </a:cubicBezTo>
                  <a:cubicBezTo>
                    <a:pt x="61" y="235"/>
                    <a:pt x="65" y="237"/>
                    <a:pt x="65" y="235"/>
                  </a:cubicBezTo>
                  <a:cubicBezTo>
                    <a:pt x="68" y="235"/>
                    <a:pt x="67" y="236"/>
                    <a:pt x="68" y="237"/>
                  </a:cubicBezTo>
                  <a:cubicBezTo>
                    <a:pt x="71" y="236"/>
                    <a:pt x="73" y="237"/>
                    <a:pt x="76" y="237"/>
                  </a:cubicBezTo>
                  <a:cubicBezTo>
                    <a:pt x="76" y="237"/>
                    <a:pt x="76" y="237"/>
                    <a:pt x="76" y="237"/>
                  </a:cubicBezTo>
                  <a:cubicBezTo>
                    <a:pt x="78" y="236"/>
                    <a:pt x="82" y="236"/>
                    <a:pt x="84" y="235"/>
                  </a:cubicBezTo>
                  <a:cubicBezTo>
                    <a:pt x="84" y="235"/>
                    <a:pt x="85" y="236"/>
                    <a:pt x="84" y="236"/>
                  </a:cubicBezTo>
                  <a:cubicBezTo>
                    <a:pt x="87" y="236"/>
                    <a:pt x="84" y="234"/>
                    <a:pt x="87" y="235"/>
                  </a:cubicBezTo>
                  <a:cubicBezTo>
                    <a:pt x="87" y="235"/>
                    <a:pt x="87" y="235"/>
                    <a:pt x="87" y="235"/>
                  </a:cubicBezTo>
                  <a:cubicBezTo>
                    <a:pt x="88" y="234"/>
                    <a:pt x="90" y="235"/>
                    <a:pt x="92" y="234"/>
                  </a:cubicBezTo>
                  <a:cubicBezTo>
                    <a:pt x="92" y="234"/>
                    <a:pt x="92" y="234"/>
                    <a:pt x="92" y="235"/>
                  </a:cubicBezTo>
                  <a:cubicBezTo>
                    <a:pt x="93" y="234"/>
                    <a:pt x="96" y="234"/>
                    <a:pt x="97" y="232"/>
                  </a:cubicBezTo>
                  <a:cubicBezTo>
                    <a:pt x="97" y="233"/>
                    <a:pt x="97" y="233"/>
                    <a:pt x="96" y="234"/>
                  </a:cubicBezTo>
                  <a:cubicBezTo>
                    <a:pt x="99" y="234"/>
                    <a:pt x="98" y="232"/>
                    <a:pt x="100" y="232"/>
                  </a:cubicBezTo>
                  <a:cubicBezTo>
                    <a:pt x="100" y="232"/>
                    <a:pt x="102" y="232"/>
                    <a:pt x="101" y="232"/>
                  </a:cubicBezTo>
                  <a:cubicBezTo>
                    <a:pt x="102" y="231"/>
                    <a:pt x="104" y="231"/>
                    <a:pt x="105" y="230"/>
                  </a:cubicBezTo>
                  <a:cubicBezTo>
                    <a:pt x="106" y="230"/>
                    <a:pt x="106" y="230"/>
                    <a:pt x="107" y="230"/>
                  </a:cubicBezTo>
                  <a:cubicBezTo>
                    <a:pt x="116" y="227"/>
                    <a:pt x="125" y="222"/>
                    <a:pt x="130" y="213"/>
                  </a:cubicBezTo>
                  <a:cubicBezTo>
                    <a:pt x="133" y="213"/>
                    <a:pt x="130" y="216"/>
                    <a:pt x="131" y="215"/>
                  </a:cubicBezTo>
                  <a:cubicBezTo>
                    <a:pt x="130" y="215"/>
                    <a:pt x="132" y="214"/>
                    <a:pt x="133" y="211"/>
                  </a:cubicBezTo>
                  <a:cubicBezTo>
                    <a:pt x="133" y="211"/>
                    <a:pt x="133" y="211"/>
                    <a:pt x="133" y="211"/>
                  </a:cubicBezTo>
                  <a:cubicBezTo>
                    <a:pt x="134" y="210"/>
                    <a:pt x="135" y="210"/>
                    <a:pt x="135" y="209"/>
                  </a:cubicBezTo>
                  <a:cubicBezTo>
                    <a:pt x="135" y="209"/>
                    <a:pt x="135" y="209"/>
                    <a:pt x="135" y="209"/>
                  </a:cubicBezTo>
                  <a:cubicBezTo>
                    <a:pt x="135" y="207"/>
                    <a:pt x="138" y="206"/>
                    <a:pt x="137" y="205"/>
                  </a:cubicBezTo>
                  <a:cubicBezTo>
                    <a:pt x="138" y="204"/>
                    <a:pt x="138" y="204"/>
                    <a:pt x="138" y="204"/>
                  </a:cubicBezTo>
                  <a:cubicBezTo>
                    <a:pt x="137" y="202"/>
                    <a:pt x="139" y="202"/>
                    <a:pt x="138" y="200"/>
                  </a:cubicBezTo>
                  <a:cubicBezTo>
                    <a:pt x="138" y="200"/>
                    <a:pt x="138" y="200"/>
                    <a:pt x="138" y="200"/>
                  </a:cubicBezTo>
                  <a:cubicBezTo>
                    <a:pt x="139" y="197"/>
                    <a:pt x="136" y="195"/>
                    <a:pt x="137" y="194"/>
                  </a:cubicBezTo>
                  <a:close/>
                </a:path>
              </a:pathLst>
            </a:custGeom>
            <a:solidFill>
              <a:srgbClr val="7030A0"/>
            </a:solidFill>
            <a:ln w="9525">
              <a:noFill/>
              <a:round/>
              <a:headEnd/>
              <a:tailEnd/>
            </a:ln>
          </p:spPr>
          <p:txBody>
            <a:bodyPr vert="horz" wrap="square" lIns="54000" tIns="68580" rIns="54000" bIns="68580" numCol="1" anchor="b" anchorCtr="0" compatLnSpc="1">
              <a:prstTxWarp prst="textNoShape">
                <a:avLst/>
              </a:prstTxWarp>
            </a:bodyPr>
            <a:lstStyle/>
            <a:p>
              <a:pPr algn="ctr" eaLnBrk="0" fontAlgn="base" hangingPunct="0">
                <a:spcBef>
                  <a:spcPct val="0"/>
                </a:spcBef>
                <a:spcAft>
                  <a:spcPct val="0"/>
                </a:spcAft>
                <a:defRPr/>
              </a:pPr>
              <a:endParaRPr lang="pl-PL" sz="2100" b="1">
                <a:solidFill>
                  <a:sysClr val="windowText" lastClr="000000"/>
                </a:solidFill>
                <a:latin typeface="Segoe Print" pitchFamily="2" charset="0"/>
                <a:cs typeface="Arial" charset="0"/>
              </a:endParaRPr>
            </a:p>
          </p:txBody>
        </p:sp>
      </p:grpSp>
      <p:grpSp>
        <p:nvGrpSpPr>
          <p:cNvPr id="162" name="Grupa 57"/>
          <p:cNvGrpSpPr/>
          <p:nvPr/>
        </p:nvGrpSpPr>
        <p:grpSpPr>
          <a:xfrm>
            <a:off x="9139968" y="4519534"/>
            <a:ext cx="1050222" cy="733907"/>
            <a:chOff x="5246340" y="1637308"/>
            <a:chExt cx="1384382" cy="936104"/>
          </a:xfrm>
        </p:grpSpPr>
        <p:sp>
          <p:nvSpPr>
            <p:cNvPr id="163"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K</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64"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sp>
        <p:nvSpPr>
          <p:cNvPr id="174" name="pole tekstowe 66"/>
          <p:cNvSpPr txBox="1"/>
          <p:nvPr/>
        </p:nvSpPr>
        <p:spPr>
          <a:xfrm>
            <a:off x="3834376" y="7090783"/>
            <a:ext cx="1120820" cy="461665"/>
          </a:xfrm>
          <a:prstGeom prst="rect">
            <a:avLst/>
          </a:prstGeom>
          <a:noFill/>
        </p:spPr>
        <p:txBody>
          <a:bodyPr wrap="none" rtlCol="0">
            <a:spAutoFit/>
          </a:bodyPr>
          <a:lstStyle/>
          <a:p>
            <a:pPr algn="ctr" eaLnBrk="0" fontAlgn="base" hangingPunct="0">
              <a:spcBef>
                <a:spcPct val="0"/>
              </a:spcBef>
              <a:spcAft>
                <a:spcPct val="0"/>
              </a:spcAft>
            </a:pPr>
            <a:r>
              <a:rPr lang="en-US" sz="2400" b="1">
                <a:solidFill>
                  <a:srgbClr val="003366"/>
                </a:solidFill>
                <a:latin typeface="Segoe Print" pitchFamily="2" charset="0"/>
                <a:cs typeface="Arial" charset="0"/>
              </a:rPr>
              <a:t>Bench</a:t>
            </a:r>
            <a:endParaRPr lang="pl-PL" sz="2400" b="1">
              <a:solidFill>
                <a:srgbClr val="003366"/>
              </a:solidFill>
              <a:latin typeface="Segoe Print" pitchFamily="2" charset="0"/>
              <a:cs typeface="Arial" charset="0"/>
            </a:endParaRPr>
          </a:p>
        </p:txBody>
      </p:sp>
      <p:sp>
        <p:nvSpPr>
          <p:cNvPr id="175" name="Freeform 145"/>
          <p:cNvSpPr>
            <a:spLocks/>
          </p:cNvSpPr>
          <p:nvPr/>
        </p:nvSpPr>
        <p:spPr bwMode="auto">
          <a:xfrm>
            <a:off x="2987318" y="7662767"/>
            <a:ext cx="2431658" cy="68579"/>
          </a:xfrm>
          <a:custGeom>
            <a:avLst/>
            <a:gdLst/>
            <a:ahLst/>
            <a:cxnLst>
              <a:cxn ang="0">
                <a:pos x="543" y="15"/>
              </a:cxn>
              <a:cxn ang="0">
                <a:pos x="525" y="15"/>
              </a:cxn>
              <a:cxn ang="0">
                <a:pos x="488" y="18"/>
              </a:cxn>
              <a:cxn ang="0">
                <a:pos x="475" y="17"/>
              </a:cxn>
              <a:cxn ang="0">
                <a:pos x="436" y="15"/>
              </a:cxn>
              <a:cxn ang="0">
                <a:pos x="423" y="15"/>
              </a:cxn>
              <a:cxn ang="0">
                <a:pos x="401" y="16"/>
              </a:cxn>
              <a:cxn ang="0">
                <a:pos x="382" y="15"/>
              </a:cxn>
              <a:cxn ang="0">
                <a:pos x="372" y="14"/>
              </a:cxn>
              <a:cxn ang="0">
                <a:pos x="363" y="16"/>
              </a:cxn>
              <a:cxn ang="0">
                <a:pos x="341" y="18"/>
              </a:cxn>
              <a:cxn ang="0">
                <a:pos x="329" y="17"/>
              </a:cxn>
              <a:cxn ang="0">
                <a:pos x="316" y="19"/>
              </a:cxn>
              <a:cxn ang="0">
                <a:pos x="300" y="17"/>
              </a:cxn>
              <a:cxn ang="0">
                <a:pos x="282" y="17"/>
              </a:cxn>
              <a:cxn ang="0">
                <a:pos x="259" y="16"/>
              </a:cxn>
              <a:cxn ang="0">
                <a:pos x="250" y="17"/>
              </a:cxn>
              <a:cxn ang="0">
                <a:pos x="241" y="15"/>
              </a:cxn>
              <a:cxn ang="0">
                <a:pos x="233" y="17"/>
              </a:cxn>
              <a:cxn ang="0">
                <a:pos x="230" y="17"/>
              </a:cxn>
              <a:cxn ang="0">
                <a:pos x="219" y="17"/>
              </a:cxn>
              <a:cxn ang="0">
                <a:pos x="188" y="17"/>
              </a:cxn>
              <a:cxn ang="0">
                <a:pos x="176" y="17"/>
              </a:cxn>
              <a:cxn ang="0">
                <a:pos x="166" y="17"/>
              </a:cxn>
              <a:cxn ang="0">
                <a:pos x="140" y="16"/>
              </a:cxn>
              <a:cxn ang="0">
                <a:pos x="134" y="12"/>
              </a:cxn>
              <a:cxn ang="0">
                <a:pos x="125" y="16"/>
              </a:cxn>
              <a:cxn ang="0">
                <a:pos x="118" y="20"/>
              </a:cxn>
              <a:cxn ang="0">
                <a:pos x="106" y="18"/>
              </a:cxn>
              <a:cxn ang="0">
                <a:pos x="102" y="20"/>
              </a:cxn>
              <a:cxn ang="0">
                <a:pos x="97" y="18"/>
              </a:cxn>
              <a:cxn ang="0">
                <a:pos x="88" y="15"/>
              </a:cxn>
              <a:cxn ang="0">
                <a:pos x="78" y="18"/>
              </a:cxn>
              <a:cxn ang="0">
                <a:pos x="73" y="16"/>
              </a:cxn>
              <a:cxn ang="0">
                <a:pos x="65" y="18"/>
              </a:cxn>
              <a:cxn ang="0">
                <a:pos x="56" y="18"/>
              </a:cxn>
              <a:cxn ang="0">
                <a:pos x="60" y="13"/>
              </a:cxn>
              <a:cxn ang="0">
                <a:pos x="44" y="16"/>
              </a:cxn>
              <a:cxn ang="0">
                <a:pos x="22" y="9"/>
              </a:cxn>
              <a:cxn ang="0">
                <a:pos x="15" y="8"/>
              </a:cxn>
              <a:cxn ang="0">
                <a:pos x="0" y="8"/>
              </a:cxn>
              <a:cxn ang="0">
                <a:pos x="6" y="5"/>
              </a:cxn>
              <a:cxn ang="0">
                <a:pos x="20" y="8"/>
              </a:cxn>
              <a:cxn ang="0">
                <a:pos x="46" y="4"/>
              </a:cxn>
              <a:cxn ang="0">
                <a:pos x="89" y="3"/>
              </a:cxn>
              <a:cxn ang="0">
                <a:pos x="137" y="2"/>
              </a:cxn>
              <a:cxn ang="0">
                <a:pos x="176" y="2"/>
              </a:cxn>
              <a:cxn ang="0">
                <a:pos x="204" y="1"/>
              </a:cxn>
              <a:cxn ang="0">
                <a:pos x="263" y="3"/>
              </a:cxn>
              <a:cxn ang="0">
                <a:pos x="294" y="5"/>
              </a:cxn>
              <a:cxn ang="0">
                <a:pos x="334" y="7"/>
              </a:cxn>
              <a:cxn ang="0">
                <a:pos x="467" y="4"/>
              </a:cxn>
              <a:cxn ang="0">
                <a:pos x="502" y="5"/>
              </a:cxn>
              <a:cxn ang="0">
                <a:pos x="604" y="17"/>
              </a:cxn>
            </a:cxnLst>
            <a:rect l="0" t="0" r="r" b="b"/>
            <a:pathLst>
              <a:path w="613" h="21">
                <a:moveTo>
                  <a:pt x="604" y="17"/>
                </a:moveTo>
                <a:cubicBezTo>
                  <a:pt x="597" y="21"/>
                  <a:pt x="587" y="16"/>
                  <a:pt x="579" y="18"/>
                </a:cubicBezTo>
                <a:cubicBezTo>
                  <a:pt x="578" y="19"/>
                  <a:pt x="580" y="16"/>
                  <a:pt x="577" y="17"/>
                </a:cubicBezTo>
                <a:cubicBezTo>
                  <a:pt x="570" y="20"/>
                  <a:pt x="557" y="17"/>
                  <a:pt x="548" y="15"/>
                </a:cubicBezTo>
                <a:cubicBezTo>
                  <a:pt x="549" y="14"/>
                  <a:pt x="549" y="14"/>
                  <a:pt x="549" y="14"/>
                </a:cubicBezTo>
                <a:cubicBezTo>
                  <a:pt x="547" y="13"/>
                  <a:pt x="545" y="15"/>
                  <a:pt x="543" y="15"/>
                </a:cubicBezTo>
                <a:cubicBezTo>
                  <a:pt x="543" y="15"/>
                  <a:pt x="543" y="14"/>
                  <a:pt x="543" y="14"/>
                </a:cubicBezTo>
                <a:cubicBezTo>
                  <a:pt x="542" y="15"/>
                  <a:pt x="539" y="14"/>
                  <a:pt x="539" y="15"/>
                </a:cubicBezTo>
                <a:cubicBezTo>
                  <a:pt x="538" y="15"/>
                  <a:pt x="538" y="14"/>
                  <a:pt x="537" y="13"/>
                </a:cubicBezTo>
                <a:cubicBezTo>
                  <a:pt x="536" y="15"/>
                  <a:pt x="536" y="15"/>
                  <a:pt x="536" y="15"/>
                </a:cubicBezTo>
                <a:cubicBezTo>
                  <a:pt x="533" y="18"/>
                  <a:pt x="529" y="14"/>
                  <a:pt x="524" y="16"/>
                </a:cubicBezTo>
                <a:cubicBezTo>
                  <a:pt x="525" y="16"/>
                  <a:pt x="525" y="15"/>
                  <a:pt x="525" y="15"/>
                </a:cubicBezTo>
                <a:cubicBezTo>
                  <a:pt x="518" y="17"/>
                  <a:pt x="510" y="16"/>
                  <a:pt x="502" y="17"/>
                </a:cubicBezTo>
                <a:cubicBezTo>
                  <a:pt x="503" y="16"/>
                  <a:pt x="503" y="15"/>
                  <a:pt x="502" y="15"/>
                </a:cubicBezTo>
                <a:cubicBezTo>
                  <a:pt x="502" y="16"/>
                  <a:pt x="500" y="17"/>
                  <a:pt x="498" y="17"/>
                </a:cubicBezTo>
                <a:cubicBezTo>
                  <a:pt x="497" y="15"/>
                  <a:pt x="494" y="18"/>
                  <a:pt x="492" y="17"/>
                </a:cubicBezTo>
                <a:cubicBezTo>
                  <a:pt x="492" y="17"/>
                  <a:pt x="492" y="17"/>
                  <a:pt x="492" y="17"/>
                </a:cubicBezTo>
                <a:cubicBezTo>
                  <a:pt x="490" y="19"/>
                  <a:pt x="490" y="16"/>
                  <a:pt x="488" y="18"/>
                </a:cubicBezTo>
                <a:cubicBezTo>
                  <a:pt x="487" y="17"/>
                  <a:pt x="487" y="17"/>
                  <a:pt x="487" y="17"/>
                </a:cubicBezTo>
                <a:cubicBezTo>
                  <a:pt x="486" y="19"/>
                  <a:pt x="485" y="16"/>
                  <a:pt x="483" y="17"/>
                </a:cubicBezTo>
                <a:cubicBezTo>
                  <a:pt x="483" y="17"/>
                  <a:pt x="483" y="17"/>
                  <a:pt x="483" y="17"/>
                </a:cubicBezTo>
                <a:cubicBezTo>
                  <a:pt x="482" y="18"/>
                  <a:pt x="481" y="16"/>
                  <a:pt x="480" y="17"/>
                </a:cubicBezTo>
                <a:cubicBezTo>
                  <a:pt x="480" y="17"/>
                  <a:pt x="480" y="17"/>
                  <a:pt x="480" y="17"/>
                </a:cubicBezTo>
                <a:cubicBezTo>
                  <a:pt x="477" y="17"/>
                  <a:pt x="475" y="16"/>
                  <a:pt x="475" y="17"/>
                </a:cubicBezTo>
                <a:cubicBezTo>
                  <a:pt x="474" y="16"/>
                  <a:pt x="478" y="17"/>
                  <a:pt x="477" y="15"/>
                </a:cubicBezTo>
                <a:cubicBezTo>
                  <a:pt x="467" y="16"/>
                  <a:pt x="457" y="16"/>
                  <a:pt x="447" y="16"/>
                </a:cubicBezTo>
                <a:cubicBezTo>
                  <a:pt x="446" y="15"/>
                  <a:pt x="446" y="15"/>
                  <a:pt x="445" y="14"/>
                </a:cubicBezTo>
                <a:cubicBezTo>
                  <a:pt x="444" y="15"/>
                  <a:pt x="442" y="14"/>
                  <a:pt x="441" y="15"/>
                </a:cubicBezTo>
                <a:cubicBezTo>
                  <a:pt x="441" y="15"/>
                  <a:pt x="440" y="14"/>
                  <a:pt x="440" y="14"/>
                </a:cubicBezTo>
                <a:cubicBezTo>
                  <a:pt x="438" y="14"/>
                  <a:pt x="438" y="16"/>
                  <a:pt x="436" y="15"/>
                </a:cubicBezTo>
                <a:cubicBezTo>
                  <a:pt x="437" y="15"/>
                  <a:pt x="437" y="14"/>
                  <a:pt x="437" y="14"/>
                </a:cubicBezTo>
                <a:cubicBezTo>
                  <a:pt x="435" y="15"/>
                  <a:pt x="433" y="15"/>
                  <a:pt x="431" y="15"/>
                </a:cubicBezTo>
                <a:cubicBezTo>
                  <a:pt x="431" y="15"/>
                  <a:pt x="432" y="15"/>
                  <a:pt x="431" y="14"/>
                </a:cubicBezTo>
                <a:cubicBezTo>
                  <a:pt x="429" y="16"/>
                  <a:pt x="428" y="14"/>
                  <a:pt x="426" y="15"/>
                </a:cubicBezTo>
                <a:cubicBezTo>
                  <a:pt x="426" y="14"/>
                  <a:pt x="426" y="14"/>
                  <a:pt x="426" y="14"/>
                </a:cubicBezTo>
                <a:cubicBezTo>
                  <a:pt x="423" y="12"/>
                  <a:pt x="426" y="16"/>
                  <a:pt x="423" y="15"/>
                </a:cubicBezTo>
                <a:cubicBezTo>
                  <a:pt x="424" y="15"/>
                  <a:pt x="423" y="14"/>
                  <a:pt x="423" y="14"/>
                </a:cubicBezTo>
                <a:cubicBezTo>
                  <a:pt x="421" y="16"/>
                  <a:pt x="417" y="15"/>
                  <a:pt x="415" y="16"/>
                </a:cubicBezTo>
                <a:cubicBezTo>
                  <a:pt x="415" y="15"/>
                  <a:pt x="415" y="15"/>
                  <a:pt x="415" y="15"/>
                </a:cubicBezTo>
                <a:cubicBezTo>
                  <a:pt x="412" y="15"/>
                  <a:pt x="409" y="15"/>
                  <a:pt x="406" y="15"/>
                </a:cubicBezTo>
                <a:cubicBezTo>
                  <a:pt x="405" y="15"/>
                  <a:pt x="407" y="13"/>
                  <a:pt x="404" y="13"/>
                </a:cubicBezTo>
                <a:cubicBezTo>
                  <a:pt x="404" y="15"/>
                  <a:pt x="399" y="14"/>
                  <a:pt x="401" y="16"/>
                </a:cubicBezTo>
                <a:cubicBezTo>
                  <a:pt x="399" y="16"/>
                  <a:pt x="395" y="15"/>
                  <a:pt x="393" y="16"/>
                </a:cubicBezTo>
                <a:cubicBezTo>
                  <a:pt x="394" y="15"/>
                  <a:pt x="392" y="13"/>
                  <a:pt x="394" y="13"/>
                </a:cubicBezTo>
                <a:cubicBezTo>
                  <a:pt x="393" y="12"/>
                  <a:pt x="393" y="12"/>
                  <a:pt x="393" y="12"/>
                </a:cubicBezTo>
                <a:cubicBezTo>
                  <a:pt x="393" y="11"/>
                  <a:pt x="394" y="12"/>
                  <a:pt x="394" y="11"/>
                </a:cubicBezTo>
                <a:cubicBezTo>
                  <a:pt x="393" y="11"/>
                  <a:pt x="390" y="12"/>
                  <a:pt x="389" y="12"/>
                </a:cubicBezTo>
                <a:cubicBezTo>
                  <a:pt x="387" y="13"/>
                  <a:pt x="385" y="15"/>
                  <a:pt x="382" y="15"/>
                </a:cubicBezTo>
                <a:cubicBezTo>
                  <a:pt x="384" y="15"/>
                  <a:pt x="382" y="13"/>
                  <a:pt x="383" y="13"/>
                </a:cubicBezTo>
                <a:cubicBezTo>
                  <a:pt x="378" y="17"/>
                  <a:pt x="378" y="17"/>
                  <a:pt x="378" y="17"/>
                </a:cubicBezTo>
                <a:cubicBezTo>
                  <a:pt x="377" y="17"/>
                  <a:pt x="378" y="15"/>
                  <a:pt x="377" y="16"/>
                </a:cubicBezTo>
                <a:cubicBezTo>
                  <a:pt x="377" y="16"/>
                  <a:pt x="376" y="16"/>
                  <a:pt x="376" y="17"/>
                </a:cubicBezTo>
                <a:cubicBezTo>
                  <a:pt x="375" y="17"/>
                  <a:pt x="372" y="17"/>
                  <a:pt x="371" y="15"/>
                </a:cubicBezTo>
                <a:cubicBezTo>
                  <a:pt x="371" y="15"/>
                  <a:pt x="373" y="15"/>
                  <a:pt x="372" y="14"/>
                </a:cubicBezTo>
                <a:cubicBezTo>
                  <a:pt x="370" y="14"/>
                  <a:pt x="370" y="15"/>
                  <a:pt x="368" y="15"/>
                </a:cubicBezTo>
                <a:cubicBezTo>
                  <a:pt x="368" y="15"/>
                  <a:pt x="368" y="15"/>
                  <a:pt x="368" y="15"/>
                </a:cubicBezTo>
                <a:cubicBezTo>
                  <a:pt x="367" y="14"/>
                  <a:pt x="364" y="15"/>
                  <a:pt x="366" y="16"/>
                </a:cubicBezTo>
                <a:cubicBezTo>
                  <a:pt x="366" y="17"/>
                  <a:pt x="365" y="15"/>
                  <a:pt x="367" y="16"/>
                </a:cubicBezTo>
                <a:cubicBezTo>
                  <a:pt x="366" y="17"/>
                  <a:pt x="364" y="17"/>
                  <a:pt x="362" y="17"/>
                </a:cubicBezTo>
                <a:cubicBezTo>
                  <a:pt x="362" y="17"/>
                  <a:pt x="362" y="16"/>
                  <a:pt x="363" y="16"/>
                </a:cubicBezTo>
                <a:cubicBezTo>
                  <a:pt x="360" y="17"/>
                  <a:pt x="357" y="18"/>
                  <a:pt x="355" y="18"/>
                </a:cubicBezTo>
                <a:cubicBezTo>
                  <a:pt x="355" y="19"/>
                  <a:pt x="356" y="17"/>
                  <a:pt x="356" y="17"/>
                </a:cubicBezTo>
                <a:cubicBezTo>
                  <a:pt x="353" y="16"/>
                  <a:pt x="349" y="19"/>
                  <a:pt x="346" y="17"/>
                </a:cubicBezTo>
                <a:cubicBezTo>
                  <a:pt x="346" y="17"/>
                  <a:pt x="346" y="18"/>
                  <a:pt x="346" y="18"/>
                </a:cubicBezTo>
                <a:cubicBezTo>
                  <a:pt x="344" y="18"/>
                  <a:pt x="345" y="17"/>
                  <a:pt x="343" y="17"/>
                </a:cubicBezTo>
                <a:cubicBezTo>
                  <a:pt x="343" y="16"/>
                  <a:pt x="342" y="17"/>
                  <a:pt x="341" y="18"/>
                </a:cubicBezTo>
                <a:cubicBezTo>
                  <a:pt x="340" y="18"/>
                  <a:pt x="341" y="17"/>
                  <a:pt x="342" y="17"/>
                </a:cubicBezTo>
                <a:cubicBezTo>
                  <a:pt x="340" y="18"/>
                  <a:pt x="334" y="19"/>
                  <a:pt x="330" y="18"/>
                </a:cubicBezTo>
                <a:cubicBezTo>
                  <a:pt x="330" y="18"/>
                  <a:pt x="328" y="20"/>
                  <a:pt x="327" y="19"/>
                </a:cubicBezTo>
                <a:cubicBezTo>
                  <a:pt x="327" y="18"/>
                  <a:pt x="327" y="18"/>
                  <a:pt x="327" y="18"/>
                </a:cubicBezTo>
                <a:cubicBezTo>
                  <a:pt x="327" y="17"/>
                  <a:pt x="324" y="18"/>
                  <a:pt x="324" y="17"/>
                </a:cubicBezTo>
                <a:cubicBezTo>
                  <a:pt x="322" y="19"/>
                  <a:pt x="331" y="16"/>
                  <a:pt x="329" y="17"/>
                </a:cubicBezTo>
                <a:cubicBezTo>
                  <a:pt x="328" y="16"/>
                  <a:pt x="325" y="19"/>
                  <a:pt x="326" y="17"/>
                </a:cubicBezTo>
                <a:cubicBezTo>
                  <a:pt x="324" y="17"/>
                  <a:pt x="323" y="19"/>
                  <a:pt x="321" y="18"/>
                </a:cubicBezTo>
                <a:cubicBezTo>
                  <a:pt x="321" y="18"/>
                  <a:pt x="322" y="16"/>
                  <a:pt x="321" y="16"/>
                </a:cubicBezTo>
                <a:cubicBezTo>
                  <a:pt x="319" y="16"/>
                  <a:pt x="320" y="17"/>
                  <a:pt x="318" y="17"/>
                </a:cubicBezTo>
                <a:cubicBezTo>
                  <a:pt x="317" y="17"/>
                  <a:pt x="317" y="17"/>
                  <a:pt x="317" y="17"/>
                </a:cubicBezTo>
                <a:cubicBezTo>
                  <a:pt x="317" y="19"/>
                  <a:pt x="315" y="17"/>
                  <a:pt x="316" y="19"/>
                </a:cubicBezTo>
                <a:cubicBezTo>
                  <a:pt x="316" y="18"/>
                  <a:pt x="312" y="19"/>
                  <a:pt x="313" y="17"/>
                </a:cubicBezTo>
                <a:cubicBezTo>
                  <a:pt x="313" y="16"/>
                  <a:pt x="313" y="16"/>
                  <a:pt x="313" y="16"/>
                </a:cubicBezTo>
                <a:cubicBezTo>
                  <a:pt x="312" y="16"/>
                  <a:pt x="311" y="17"/>
                  <a:pt x="310" y="18"/>
                </a:cubicBezTo>
                <a:cubicBezTo>
                  <a:pt x="310" y="18"/>
                  <a:pt x="310" y="17"/>
                  <a:pt x="310" y="17"/>
                </a:cubicBezTo>
                <a:cubicBezTo>
                  <a:pt x="310" y="20"/>
                  <a:pt x="308" y="17"/>
                  <a:pt x="306" y="19"/>
                </a:cubicBezTo>
                <a:cubicBezTo>
                  <a:pt x="304" y="18"/>
                  <a:pt x="301" y="19"/>
                  <a:pt x="300" y="17"/>
                </a:cubicBezTo>
                <a:cubicBezTo>
                  <a:pt x="298" y="18"/>
                  <a:pt x="297" y="19"/>
                  <a:pt x="295" y="18"/>
                </a:cubicBezTo>
                <a:cubicBezTo>
                  <a:pt x="295" y="18"/>
                  <a:pt x="296" y="18"/>
                  <a:pt x="296" y="17"/>
                </a:cubicBezTo>
                <a:cubicBezTo>
                  <a:pt x="295" y="17"/>
                  <a:pt x="294" y="17"/>
                  <a:pt x="293" y="18"/>
                </a:cubicBezTo>
                <a:cubicBezTo>
                  <a:pt x="293" y="17"/>
                  <a:pt x="291" y="16"/>
                  <a:pt x="289" y="15"/>
                </a:cubicBezTo>
                <a:cubicBezTo>
                  <a:pt x="288" y="16"/>
                  <a:pt x="288" y="17"/>
                  <a:pt x="288" y="18"/>
                </a:cubicBezTo>
                <a:cubicBezTo>
                  <a:pt x="287" y="16"/>
                  <a:pt x="283" y="20"/>
                  <a:pt x="282" y="17"/>
                </a:cubicBezTo>
                <a:cubicBezTo>
                  <a:pt x="282" y="17"/>
                  <a:pt x="284" y="16"/>
                  <a:pt x="283" y="16"/>
                </a:cubicBezTo>
                <a:cubicBezTo>
                  <a:pt x="281" y="13"/>
                  <a:pt x="280" y="17"/>
                  <a:pt x="277" y="16"/>
                </a:cubicBezTo>
                <a:cubicBezTo>
                  <a:pt x="278" y="18"/>
                  <a:pt x="278" y="18"/>
                  <a:pt x="278" y="18"/>
                </a:cubicBezTo>
                <a:cubicBezTo>
                  <a:pt x="277" y="17"/>
                  <a:pt x="274" y="19"/>
                  <a:pt x="274" y="17"/>
                </a:cubicBezTo>
                <a:cubicBezTo>
                  <a:pt x="273" y="18"/>
                  <a:pt x="271" y="17"/>
                  <a:pt x="272" y="18"/>
                </a:cubicBezTo>
                <a:cubicBezTo>
                  <a:pt x="268" y="17"/>
                  <a:pt x="262" y="19"/>
                  <a:pt x="259" y="16"/>
                </a:cubicBezTo>
                <a:cubicBezTo>
                  <a:pt x="259" y="16"/>
                  <a:pt x="257" y="16"/>
                  <a:pt x="258" y="17"/>
                </a:cubicBezTo>
                <a:cubicBezTo>
                  <a:pt x="259" y="18"/>
                  <a:pt x="259" y="16"/>
                  <a:pt x="259" y="17"/>
                </a:cubicBezTo>
                <a:cubicBezTo>
                  <a:pt x="259" y="17"/>
                  <a:pt x="259" y="17"/>
                  <a:pt x="259" y="18"/>
                </a:cubicBezTo>
                <a:cubicBezTo>
                  <a:pt x="257" y="17"/>
                  <a:pt x="256" y="17"/>
                  <a:pt x="258" y="15"/>
                </a:cubicBezTo>
                <a:cubicBezTo>
                  <a:pt x="255" y="14"/>
                  <a:pt x="255" y="19"/>
                  <a:pt x="251" y="18"/>
                </a:cubicBezTo>
                <a:cubicBezTo>
                  <a:pt x="251" y="17"/>
                  <a:pt x="251" y="17"/>
                  <a:pt x="250" y="17"/>
                </a:cubicBezTo>
                <a:cubicBezTo>
                  <a:pt x="248" y="18"/>
                  <a:pt x="248" y="18"/>
                  <a:pt x="248" y="18"/>
                </a:cubicBezTo>
                <a:cubicBezTo>
                  <a:pt x="246" y="18"/>
                  <a:pt x="247" y="16"/>
                  <a:pt x="247" y="15"/>
                </a:cubicBezTo>
                <a:cubicBezTo>
                  <a:pt x="246" y="15"/>
                  <a:pt x="244" y="15"/>
                  <a:pt x="243" y="16"/>
                </a:cubicBezTo>
                <a:cubicBezTo>
                  <a:pt x="242" y="14"/>
                  <a:pt x="242" y="14"/>
                  <a:pt x="242" y="14"/>
                </a:cubicBezTo>
                <a:cubicBezTo>
                  <a:pt x="243" y="16"/>
                  <a:pt x="241" y="15"/>
                  <a:pt x="240" y="16"/>
                </a:cubicBezTo>
                <a:cubicBezTo>
                  <a:pt x="241" y="15"/>
                  <a:pt x="241" y="15"/>
                  <a:pt x="241" y="15"/>
                </a:cubicBezTo>
                <a:cubicBezTo>
                  <a:pt x="241" y="15"/>
                  <a:pt x="239" y="15"/>
                  <a:pt x="239" y="15"/>
                </a:cubicBezTo>
                <a:cubicBezTo>
                  <a:pt x="239" y="16"/>
                  <a:pt x="240" y="16"/>
                  <a:pt x="241" y="17"/>
                </a:cubicBezTo>
                <a:cubicBezTo>
                  <a:pt x="240" y="17"/>
                  <a:pt x="239" y="17"/>
                  <a:pt x="239" y="18"/>
                </a:cubicBezTo>
                <a:cubicBezTo>
                  <a:pt x="239" y="16"/>
                  <a:pt x="237" y="17"/>
                  <a:pt x="236" y="17"/>
                </a:cubicBezTo>
                <a:cubicBezTo>
                  <a:pt x="235" y="16"/>
                  <a:pt x="234" y="18"/>
                  <a:pt x="234" y="18"/>
                </a:cubicBezTo>
                <a:cubicBezTo>
                  <a:pt x="234" y="17"/>
                  <a:pt x="232" y="18"/>
                  <a:pt x="233" y="17"/>
                </a:cubicBezTo>
                <a:cubicBezTo>
                  <a:pt x="233" y="16"/>
                  <a:pt x="234" y="17"/>
                  <a:pt x="235" y="17"/>
                </a:cubicBezTo>
                <a:cubicBezTo>
                  <a:pt x="234" y="16"/>
                  <a:pt x="234" y="15"/>
                  <a:pt x="232" y="16"/>
                </a:cubicBezTo>
                <a:cubicBezTo>
                  <a:pt x="231" y="16"/>
                  <a:pt x="233" y="18"/>
                  <a:pt x="231" y="18"/>
                </a:cubicBezTo>
                <a:cubicBezTo>
                  <a:pt x="231" y="17"/>
                  <a:pt x="231" y="17"/>
                  <a:pt x="232" y="16"/>
                </a:cubicBezTo>
                <a:cubicBezTo>
                  <a:pt x="230" y="16"/>
                  <a:pt x="230" y="16"/>
                  <a:pt x="230" y="16"/>
                </a:cubicBezTo>
                <a:cubicBezTo>
                  <a:pt x="230" y="17"/>
                  <a:pt x="230" y="17"/>
                  <a:pt x="230" y="17"/>
                </a:cubicBezTo>
                <a:cubicBezTo>
                  <a:pt x="229" y="16"/>
                  <a:pt x="229" y="16"/>
                  <a:pt x="229" y="16"/>
                </a:cubicBezTo>
                <a:cubicBezTo>
                  <a:pt x="229" y="17"/>
                  <a:pt x="226" y="17"/>
                  <a:pt x="226" y="18"/>
                </a:cubicBezTo>
                <a:cubicBezTo>
                  <a:pt x="225" y="18"/>
                  <a:pt x="224" y="17"/>
                  <a:pt x="223" y="17"/>
                </a:cubicBezTo>
                <a:cubicBezTo>
                  <a:pt x="223" y="17"/>
                  <a:pt x="223" y="17"/>
                  <a:pt x="223" y="17"/>
                </a:cubicBezTo>
                <a:cubicBezTo>
                  <a:pt x="222" y="16"/>
                  <a:pt x="220" y="17"/>
                  <a:pt x="219" y="17"/>
                </a:cubicBezTo>
                <a:cubicBezTo>
                  <a:pt x="219" y="17"/>
                  <a:pt x="219" y="17"/>
                  <a:pt x="219" y="17"/>
                </a:cubicBezTo>
                <a:cubicBezTo>
                  <a:pt x="218" y="17"/>
                  <a:pt x="217" y="17"/>
                  <a:pt x="216" y="18"/>
                </a:cubicBezTo>
                <a:cubicBezTo>
                  <a:pt x="214" y="17"/>
                  <a:pt x="215" y="13"/>
                  <a:pt x="214" y="15"/>
                </a:cubicBezTo>
                <a:cubicBezTo>
                  <a:pt x="212" y="15"/>
                  <a:pt x="211" y="17"/>
                  <a:pt x="212" y="18"/>
                </a:cubicBezTo>
                <a:cubicBezTo>
                  <a:pt x="209" y="17"/>
                  <a:pt x="205" y="19"/>
                  <a:pt x="202" y="17"/>
                </a:cubicBezTo>
                <a:cubicBezTo>
                  <a:pt x="202" y="17"/>
                  <a:pt x="202" y="18"/>
                  <a:pt x="201" y="18"/>
                </a:cubicBezTo>
                <a:cubicBezTo>
                  <a:pt x="197" y="17"/>
                  <a:pt x="192" y="19"/>
                  <a:pt x="188" y="17"/>
                </a:cubicBezTo>
                <a:cubicBezTo>
                  <a:pt x="190" y="16"/>
                  <a:pt x="188" y="16"/>
                  <a:pt x="188" y="15"/>
                </a:cubicBezTo>
                <a:cubicBezTo>
                  <a:pt x="187" y="16"/>
                  <a:pt x="187" y="14"/>
                  <a:pt x="187" y="16"/>
                </a:cubicBezTo>
                <a:cubicBezTo>
                  <a:pt x="187" y="17"/>
                  <a:pt x="187" y="17"/>
                  <a:pt x="188" y="18"/>
                </a:cubicBezTo>
                <a:cubicBezTo>
                  <a:pt x="185" y="18"/>
                  <a:pt x="181" y="18"/>
                  <a:pt x="180" y="17"/>
                </a:cubicBezTo>
                <a:cubicBezTo>
                  <a:pt x="181" y="18"/>
                  <a:pt x="180" y="18"/>
                  <a:pt x="179" y="18"/>
                </a:cubicBezTo>
                <a:cubicBezTo>
                  <a:pt x="180" y="17"/>
                  <a:pt x="178" y="16"/>
                  <a:pt x="176" y="17"/>
                </a:cubicBezTo>
                <a:cubicBezTo>
                  <a:pt x="176" y="18"/>
                  <a:pt x="176" y="18"/>
                  <a:pt x="176" y="18"/>
                </a:cubicBezTo>
                <a:cubicBezTo>
                  <a:pt x="175" y="17"/>
                  <a:pt x="175" y="17"/>
                  <a:pt x="175" y="17"/>
                </a:cubicBezTo>
                <a:cubicBezTo>
                  <a:pt x="174" y="17"/>
                  <a:pt x="174" y="19"/>
                  <a:pt x="173" y="18"/>
                </a:cubicBezTo>
                <a:cubicBezTo>
                  <a:pt x="172" y="17"/>
                  <a:pt x="172" y="17"/>
                  <a:pt x="172" y="17"/>
                </a:cubicBezTo>
                <a:cubicBezTo>
                  <a:pt x="171" y="18"/>
                  <a:pt x="169" y="19"/>
                  <a:pt x="167" y="18"/>
                </a:cubicBezTo>
                <a:cubicBezTo>
                  <a:pt x="166" y="17"/>
                  <a:pt x="166" y="17"/>
                  <a:pt x="166" y="17"/>
                </a:cubicBezTo>
                <a:cubicBezTo>
                  <a:pt x="165" y="17"/>
                  <a:pt x="164" y="18"/>
                  <a:pt x="165" y="18"/>
                </a:cubicBezTo>
                <a:cubicBezTo>
                  <a:pt x="162" y="17"/>
                  <a:pt x="160" y="17"/>
                  <a:pt x="160" y="16"/>
                </a:cubicBezTo>
                <a:cubicBezTo>
                  <a:pt x="155" y="19"/>
                  <a:pt x="147" y="19"/>
                  <a:pt x="142" y="19"/>
                </a:cubicBezTo>
                <a:cubicBezTo>
                  <a:pt x="142" y="18"/>
                  <a:pt x="142" y="18"/>
                  <a:pt x="142" y="18"/>
                </a:cubicBezTo>
                <a:cubicBezTo>
                  <a:pt x="140" y="17"/>
                  <a:pt x="141" y="19"/>
                  <a:pt x="140" y="19"/>
                </a:cubicBezTo>
                <a:cubicBezTo>
                  <a:pt x="141" y="18"/>
                  <a:pt x="139" y="17"/>
                  <a:pt x="140" y="16"/>
                </a:cubicBezTo>
                <a:cubicBezTo>
                  <a:pt x="138" y="15"/>
                  <a:pt x="137" y="17"/>
                  <a:pt x="136" y="18"/>
                </a:cubicBezTo>
                <a:cubicBezTo>
                  <a:pt x="136" y="19"/>
                  <a:pt x="137" y="17"/>
                  <a:pt x="137" y="18"/>
                </a:cubicBezTo>
                <a:cubicBezTo>
                  <a:pt x="137" y="19"/>
                  <a:pt x="134" y="18"/>
                  <a:pt x="133" y="19"/>
                </a:cubicBezTo>
                <a:cubicBezTo>
                  <a:pt x="133" y="18"/>
                  <a:pt x="133" y="17"/>
                  <a:pt x="134" y="17"/>
                </a:cubicBezTo>
                <a:cubicBezTo>
                  <a:pt x="132" y="17"/>
                  <a:pt x="132" y="17"/>
                  <a:pt x="132" y="17"/>
                </a:cubicBezTo>
                <a:cubicBezTo>
                  <a:pt x="131" y="16"/>
                  <a:pt x="136" y="14"/>
                  <a:pt x="134" y="12"/>
                </a:cubicBezTo>
                <a:cubicBezTo>
                  <a:pt x="133" y="12"/>
                  <a:pt x="133" y="12"/>
                  <a:pt x="133" y="12"/>
                </a:cubicBezTo>
                <a:cubicBezTo>
                  <a:pt x="132" y="11"/>
                  <a:pt x="136" y="10"/>
                  <a:pt x="133" y="10"/>
                </a:cubicBezTo>
                <a:cubicBezTo>
                  <a:pt x="132" y="11"/>
                  <a:pt x="131" y="13"/>
                  <a:pt x="132" y="14"/>
                </a:cubicBezTo>
                <a:cubicBezTo>
                  <a:pt x="129" y="14"/>
                  <a:pt x="131" y="17"/>
                  <a:pt x="128" y="17"/>
                </a:cubicBezTo>
                <a:cubicBezTo>
                  <a:pt x="127" y="16"/>
                  <a:pt x="130" y="17"/>
                  <a:pt x="129" y="16"/>
                </a:cubicBezTo>
                <a:cubicBezTo>
                  <a:pt x="128" y="14"/>
                  <a:pt x="127" y="16"/>
                  <a:pt x="125" y="16"/>
                </a:cubicBezTo>
                <a:cubicBezTo>
                  <a:pt x="127" y="16"/>
                  <a:pt x="126" y="18"/>
                  <a:pt x="125" y="18"/>
                </a:cubicBezTo>
                <a:cubicBezTo>
                  <a:pt x="123" y="17"/>
                  <a:pt x="126" y="17"/>
                  <a:pt x="124" y="17"/>
                </a:cubicBezTo>
                <a:cubicBezTo>
                  <a:pt x="123" y="17"/>
                  <a:pt x="121" y="18"/>
                  <a:pt x="123" y="19"/>
                </a:cubicBezTo>
                <a:cubicBezTo>
                  <a:pt x="122" y="21"/>
                  <a:pt x="121" y="18"/>
                  <a:pt x="119" y="20"/>
                </a:cubicBezTo>
                <a:cubicBezTo>
                  <a:pt x="119" y="18"/>
                  <a:pt x="122" y="16"/>
                  <a:pt x="119" y="16"/>
                </a:cubicBezTo>
                <a:cubicBezTo>
                  <a:pt x="120" y="17"/>
                  <a:pt x="116" y="17"/>
                  <a:pt x="118" y="20"/>
                </a:cubicBezTo>
                <a:cubicBezTo>
                  <a:pt x="117" y="19"/>
                  <a:pt x="117" y="18"/>
                  <a:pt x="117" y="17"/>
                </a:cubicBezTo>
                <a:cubicBezTo>
                  <a:pt x="116" y="16"/>
                  <a:pt x="114" y="20"/>
                  <a:pt x="114" y="17"/>
                </a:cubicBezTo>
                <a:cubicBezTo>
                  <a:pt x="113" y="18"/>
                  <a:pt x="113" y="18"/>
                  <a:pt x="113" y="18"/>
                </a:cubicBezTo>
                <a:cubicBezTo>
                  <a:pt x="113" y="18"/>
                  <a:pt x="112" y="18"/>
                  <a:pt x="111" y="17"/>
                </a:cubicBezTo>
                <a:cubicBezTo>
                  <a:pt x="110" y="17"/>
                  <a:pt x="108" y="19"/>
                  <a:pt x="108" y="16"/>
                </a:cubicBezTo>
                <a:cubicBezTo>
                  <a:pt x="107" y="17"/>
                  <a:pt x="105" y="17"/>
                  <a:pt x="106" y="18"/>
                </a:cubicBezTo>
                <a:cubicBezTo>
                  <a:pt x="107" y="19"/>
                  <a:pt x="108" y="17"/>
                  <a:pt x="109" y="19"/>
                </a:cubicBezTo>
                <a:cubicBezTo>
                  <a:pt x="107" y="17"/>
                  <a:pt x="106" y="19"/>
                  <a:pt x="105" y="20"/>
                </a:cubicBezTo>
                <a:cubicBezTo>
                  <a:pt x="105" y="19"/>
                  <a:pt x="105" y="19"/>
                  <a:pt x="105" y="19"/>
                </a:cubicBezTo>
                <a:cubicBezTo>
                  <a:pt x="105" y="19"/>
                  <a:pt x="103" y="19"/>
                  <a:pt x="103" y="20"/>
                </a:cubicBezTo>
                <a:cubicBezTo>
                  <a:pt x="103" y="19"/>
                  <a:pt x="103" y="19"/>
                  <a:pt x="103" y="19"/>
                </a:cubicBezTo>
                <a:cubicBezTo>
                  <a:pt x="102" y="20"/>
                  <a:pt x="102" y="20"/>
                  <a:pt x="102" y="20"/>
                </a:cubicBezTo>
                <a:cubicBezTo>
                  <a:pt x="100" y="20"/>
                  <a:pt x="101" y="18"/>
                  <a:pt x="99" y="18"/>
                </a:cubicBezTo>
                <a:cubicBezTo>
                  <a:pt x="101" y="17"/>
                  <a:pt x="101" y="17"/>
                  <a:pt x="101" y="17"/>
                </a:cubicBezTo>
                <a:cubicBezTo>
                  <a:pt x="101" y="17"/>
                  <a:pt x="100" y="16"/>
                  <a:pt x="99" y="16"/>
                </a:cubicBezTo>
                <a:cubicBezTo>
                  <a:pt x="98" y="18"/>
                  <a:pt x="97" y="19"/>
                  <a:pt x="97" y="20"/>
                </a:cubicBezTo>
                <a:cubicBezTo>
                  <a:pt x="96" y="20"/>
                  <a:pt x="97" y="19"/>
                  <a:pt x="95" y="20"/>
                </a:cubicBezTo>
                <a:cubicBezTo>
                  <a:pt x="97" y="18"/>
                  <a:pt x="97" y="18"/>
                  <a:pt x="97" y="18"/>
                </a:cubicBezTo>
                <a:cubicBezTo>
                  <a:pt x="97" y="18"/>
                  <a:pt x="96" y="16"/>
                  <a:pt x="94" y="16"/>
                </a:cubicBezTo>
                <a:cubicBezTo>
                  <a:pt x="93" y="17"/>
                  <a:pt x="91" y="18"/>
                  <a:pt x="93" y="19"/>
                </a:cubicBezTo>
                <a:cubicBezTo>
                  <a:pt x="92" y="19"/>
                  <a:pt x="91" y="18"/>
                  <a:pt x="92" y="18"/>
                </a:cubicBezTo>
                <a:cubicBezTo>
                  <a:pt x="90" y="18"/>
                  <a:pt x="92" y="19"/>
                  <a:pt x="90" y="19"/>
                </a:cubicBezTo>
                <a:cubicBezTo>
                  <a:pt x="90" y="19"/>
                  <a:pt x="87" y="18"/>
                  <a:pt x="86" y="16"/>
                </a:cubicBezTo>
                <a:cubicBezTo>
                  <a:pt x="88" y="15"/>
                  <a:pt x="88" y="15"/>
                  <a:pt x="88" y="15"/>
                </a:cubicBezTo>
                <a:cubicBezTo>
                  <a:pt x="87" y="15"/>
                  <a:pt x="87" y="15"/>
                  <a:pt x="87" y="15"/>
                </a:cubicBezTo>
                <a:cubicBezTo>
                  <a:pt x="88" y="13"/>
                  <a:pt x="86" y="13"/>
                  <a:pt x="87" y="12"/>
                </a:cubicBezTo>
                <a:cubicBezTo>
                  <a:pt x="86" y="12"/>
                  <a:pt x="85" y="12"/>
                  <a:pt x="84" y="12"/>
                </a:cubicBezTo>
                <a:cubicBezTo>
                  <a:pt x="87" y="15"/>
                  <a:pt x="82" y="16"/>
                  <a:pt x="82" y="18"/>
                </a:cubicBezTo>
                <a:cubicBezTo>
                  <a:pt x="79" y="19"/>
                  <a:pt x="81" y="13"/>
                  <a:pt x="77" y="16"/>
                </a:cubicBezTo>
                <a:cubicBezTo>
                  <a:pt x="78" y="17"/>
                  <a:pt x="76" y="19"/>
                  <a:pt x="78" y="18"/>
                </a:cubicBezTo>
                <a:cubicBezTo>
                  <a:pt x="76" y="18"/>
                  <a:pt x="77" y="20"/>
                  <a:pt x="74" y="19"/>
                </a:cubicBezTo>
                <a:cubicBezTo>
                  <a:pt x="76" y="18"/>
                  <a:pt x="73" y="17"/>
                  <a:pt x="75" y="15"/>
                </a:cubicBezTo>
                <a:cubicBezTo>
                  <a:pt x="75" y="16"/>
                  <a:pt x="76" y="16"/>
                  <a:pt x="77" y="16"/>
                </a:cubicBezTo>
                <a:cubicBezTo>
                  <a:pt x="76" y="15"/>
                  <a:pt x="77" y="13"/>
                  <a:pt x="75" y="13"/>
                </a:cubicBezTo>
                <a:cubicBezTo>
                  <a:pt x="74" y="14"/>
                  <a:pt x="72" y="14"/>
                  <a:pt x="72" y="15"/>
                </a:cubicBezTo>
                <a:cubicBezTo>
                  <a:pt x="72" y="16"/>
                  <a:pt x="74" y="15"/>
                  <a:pt x="73" y="16"/>
                </a:cubicBezTo>
                <a:cubicBezTo>
                  <a:pt x="71" y="17"/>
                  <a:pt x="71" y="15"/>
                  <a:pt x="70" y="17"/>
                </a:cubicBezTo>
                <a:cubicBezTo>
                  <a:pt x="71" y="17"/>
                  <a:pt x="71" y="18"/>
                  <a:pt x="71" y="19"/>
                </a:cubicBezTo>
                <a:cubicBezTo>
                  <a:pt x="70" y="20"/>
                  <a:pt x="70" y="20"/>
                  <a:pt x="70" y="20"/>
                </a:cubicBezTo>
                <a:cubicBezTo>
                  <a:pt x="70" y="19"/>
                  <a:pt x="70" y="19"/>
                  <a:pt x="70" y="19"/>
                </a:cubicBezTo>
                <a:cubicBezTo>
                  <a:pt x="67" y="18"/>
                  <a:pt x="69" y="20"/>
                  <a:pt x="66" y="20"/>
                </a:cubicBezTo>
                <a:cubicBezTo>
                  <a:pt x="65" y="18"/>
                  <a:pt x="65" y="18"/>
                  <a:pt x="65" y="18"/>
                </a:cubicBezTo>
                <a:cubicBezTo>
                  <a:pt x="66" y="17"/>
                  <a:pt x="69" y="19"/>
                  <a:pt x="69" y="16"/>
                </a:cubicBezTo>
                <a:cubicBezTo>
                  <a:pt x="67" y="16"/>
                  <a:pt x="66" y="18"/>
                  <a:pt x="64" y="17"/>
                </a:cubicBezTo>
                <a:cubicBezTo>
                  <a:pt x="66" y="16"/>
                  <a:pt x="66" y="16"/>
                  <a:pt x="66" y="16"/>
                </a:cubicBezTo>
                <a:cubicBezTo>
                  <a:pt x="65" y="16"/>
                  <a:pt x="65" y="13"/>
                  <a:pt x="62" y="15"/>
                </a:cubicBezTo>
                <a:cubicBezTo>
                  <a:pt x="61" y="16"/>
                  <a:pt x="62" y="16"/>
                  <a:pt x="61" y="17"/>
                </a:cubicBezTo>
                <a:cubicBezTo>
                  <a:pt x="59" y="17"/>
                  <a:pt x="58" y="18"/>
                  <a:pt x="56" y="18"/>
                </a:cubicBezTo>
                <a:cubicBezTo>
                  <a:pt x="56" y="16"/>
                  <a:pt x="52" y="18"/>
                  <a:pt x="55" y="16"/>
                </a:cubicBezTo>
                <a:cubicBezTo>
                  <a:pt x="55" y="17"/>
                  <a:pt x="60" y="17"/>
                  <a:pt x="61" y="15"/>
                </a:cubicBezTo>
                <a:cubicBezTo>
                  <a:pt x="60" y="13"/>
                  <a:pt x="63" y="16"/>
                  <a:pt x="64" y="13"/>
                </a:cubicBezTo>
                <a:cubicBezTo>
                  <a:pt x="61" y="13"/>
                  <a:pt x="62" y="11"/>
                  <a:pt x="61" y="10"/>
                </a:cubicBezTo>
                <a:cubicBezTo>
                  <a:pt x="61" y="10"/>
                  <a:pt x="60" y="10"/>
                  <a:pt x="60" y="11"/>
                </a:cubicBezTo>
                <a:cubicBezTo>
                  <a:pt x="59" y="12"/>
                  <a:pt x="60" y="12"/>
                  <a:pt x="60" y="13"/>
                </a:cubicBezTo>
                <a:cubicBezTo>
                  <a:pt x="57" y="13"/>
                  <a:pt x="55" y="13"/>
                  <a:pt x="53" y="15"/>
                </a:cubicBezTo>
                <a:cubicBezTo>
                  <a:pt x="53" y="14"/>
                  <a:pt x="53" y="13"/>
                  <a:pt x="54" y="13"/>
                </a:cubicBezTo>
                <a:cubicBezTo>
                  <a:pt x="51" y="13"/>
                  <a:pt x="48" y="13"/>
                  <a:pt x="45" y="12"/>
                </a:cubicBezTo>
                <a:cubicBezTo>
                  <a:pt x="46" y="14"/>
                  <a:pt x="41" y="13"/>
                  <a:pt x="43" y="15"/>
                </a:cubicBezTo>
                <a:cubicBezTo>
                  <a:pt x="44" y="15"/>
                  <a:pt x="45" y="17"/>
                  <a:pt x="45" y="18"/>
                </a:cubicBezTo>
                <a:cubicBezTo>
                  <a:pt x="44" y="17"/>
                  <a:pt x="45" y="17"/>
                  <a:pt x="44" y="16"/>
                </a:cubicBezTo>
                <a:cubicBezTo>
                  <a:pt x="43" y="17"/>
                  <a:pt x="42" y="14"/>
                  <a:pt x="41" y="16"/>
                </a:cubicBezTo>
                <a:cubicBezTo>
                  <a:pt x="44" y="15"/>
                  <a:pt x="42" y="13"/>
                  <a:pt x="42" y="12"/>
                </a:cubicBezTo>
                <a:cubicBezTo>
                  <a:pt x="40" y="13"/>
                  <a:pt x="42" y="11"/>
                  <a:pt x="40" y="11"/>
                </a:cubicBezTo>
                <a:cubicBezTo>
                  <a:pt x="38" y="11"/>
                  <a:pt x="36" y="12"/>
                  <a:pt x="33" y="12"/>
                </a:cubicBezTo>
                <a:cubicBezTo>
                  <a:pt x="31" y="11"/>
                  <a:pt x="26" y="12"/>
                  <a:pt x="24" y="12"/>
                </a:cubicBezTo>
                <a:cubicBezTo>
                  <a:pt x="22" y="11"/>
                  <a:pt x="23" y="10"/>
                  <a:pt x="22" y="9"/>
                </a:cubicBezTo>
                <a:cubicBezTo>
                  <a:pt x="20" y="9"/>
                  <a:pt x="23" y="11"/>
                  <a:pt x="20" y="10"/>
                </a:cubicBezTo>
                <a:cubicBezTo>
                  <a:pt x="21" y="10"/>
                  <a:pt x="21" y="10"/>
                  <a:pt x="21" y="10"/>
                </a:cubicBezTo>
                <a:cubicBezTo>
                  <a:pt x="20" y="10"/>
                  <a:pt x="16" y="9"/>
                  <a:pt x="15" y="11"/>
                </a:cubicBezTo>
                <a:cubicBezTo>
                  <a:pt x="16" y="9"/>
                  <a:pt x="16" y="9"/>
                  <a:pt x="16" y="9"/>
                </a:cubicBezTo>
                <a:cubicBezTo>
                  <a:pt x="16" y="9"/>
                  <a:pt x="15" y="9"/>
                  <a:pt x="15" y="10"/>
                </a:cubicBezTo>
                <a:cubicBezTo>
                  <a:pt x="15" y="9"/>
                  <a:pt x="14" y="8"/>
                  <a:pt x="15" y="8"/>
                </a:cubicBezTo>
                <a:cubicBezTo>
                  <a:pt x="14" y="7"/>
                  <a:pt x="12" y="8"/>
                  <a:pt x="10" y="8"/>
                </a:cubicBezTo>
                <a:cubicBezTo>
                  <a:pt x="11" y="9"/>
                  <a:pt x="11" y="9"/>
                  <a:pt x="11" y="9"/>
                </a:cubicBezTo>
                <a:cubicBezTo>
                  <a:pt x="8" y="10"/>
                  <a:pt x="6" y="9"/>
                  <a:pt x="4" y="9"/>
                </a:cubicBezTo>
                <a:cubicBezTo>
                  <a:pt x="4" y="8"/>
                  <a:pt x="4" y="8"/>
                  <a:pt x="4" y="8"/>
                </a:cubicBezTo>
                <a:cubicBezTo>
                  <a:pt x="2" y="9"/>
                  <a:pt x="2" y="9"/>
                  <a:pt x="2" y="9"/>
                </a:cubicBezTo>
                <a:cubicBezTo>
                  <a:pt x="2" y="8"/>
                  <a:pt x="1" y="7"/>
                  <a:pt x="0" y="8"/>
                </a:cubicBezTo>
                <a:cubicBezTo>
                  <a:pt x="4" y="5"/>
                  <a:pt x="4" y="5"/>
                  <a:pt x="4" y="5"/>
                </a:cubicBezTo>
                <a:cubicBezTo>
                  <a:pt x="6" y="6"/>
                  <a:pt x="3" y="6"/>
                  <a:pt x="4" y="8"/>
                </a:cubicBezTo>
                <a:cubicBezTo>
                  <a:pt x="4" y="9"/>
                  <a:pt x="7" y="8"/>
                  <a:pt x="8" y="7"/>
                </a:cubicBezTo>
                <a:cubicBezTo>
                  <a:pt x="7" y="7"/>
                  <a:pt x="6" y="7"/>
                  <a:pt x="6" y="8"/>
                </a:cubicBezTo>
                <a:cubicBezTo>
                  <a:pt x="5" y="6"/>
                  <a:pt x="7" y="6"/>
                  <a:pt x="8" y="5"/>
                </a:cubicBezTo>
                <a:cubicBezTo>
                  <a:pt x="7" y="5"/>
                  <a:pt x="6" y="5"/>
                  <a:pt x="6" y="5"/>
                </a:cubicBezTo>
                <a:cubicBezTo>
                  <a:pt x="7" y="4"/>
                  <a:pt x="8" y="4"/>
                  <a:pt x="10" y="4"/>
                </a:cubicBezTo>
                <a:cubicBezTo>
                  <a:pt x="9" y="5"/>
                  <a:pt x="11" y="5"/>
                  <a:pt x="10" y="6"/>
                </a:cubicBezTo>
                <a:cubicBezTo>
                  <a:pt x="10" y="4"/>
                  <a:pt x="12" y="4"/>
                  <a:pt x="14" y="4"/>
                </a:cubicBezTo>
                <a:cubicBezTo>
                  <a:pt x="16" y="6"/>
                  <a:pt x="18" y="4"/>
                  <a:pt x="20" y="4"/>
                </a:cubicBezTo>
                <a:cubicBezTo>
                  <a:pt x="19" y="5"/>
                  <a:pt x="18" y="7"/>
                  <a:pt x="17" y="7"/>
                </a:cubicBezTo>
                <a:cubicBezTo>
                  <a:pt x="18" y="8"/>
                  <a:pt x="18" y="7"/>
                  <a:pt x="20" y="8"/>
                </a:cubicBezTo>
                <a:cubicBezTo>
                  <a:pt x="21" y="7"/>
                  <a:pt x="21" y="5"/>
                  <a:pt x="23" y="5"/>
                </a:cubicBezTo>
                <a:cubicBezTo>
                  <a:pt x="23" y="6"/>
                  <a:pt x="23" y="6"/>
                  <a:pt x="23" y="6"/>
                </a:cubicBezTo>
                <a:cubicBezTo>
                  <a:pt x="25" y="5"/>
                  <a:pt x="25" y="4"/>
                  <a:pt x="27" y="4"/>
                </a:cubicBezTo>
                <a:cubicBezTo>
                  <a:pt x="31" y="5"/>
                  <a:pt x="35" y="5"/>
                  <a:pt x="38" y="5"/>
                </a:cubicBezTo>
                <a:cubicBezTo>
                  <a:pt x="38" y="6"/>
                  <a:pt x="38" y="6"/>
                  <a:pt x="38" y="6"/>
                </a:cubicBezTo>
                <a:cubicBezTo>
                  <a:pt x="40" y="4"/>
                  <a:pt x="44" y="5"/>
                  <a:pt x="46" y="4"/>
                </a:cubicBezTo>
                <a:cubicBezTo>
                  <a:pt x="50" y="5"/>
                  <a:pt x="55" y="3"/>
                  <a:pt x="57" y="5"/>
                </a:cubicBezTo>
                <a:cubicBezTo>
                  <a:pt x="63" y="4"/>
                  <a:pt x="69" y="4"/>
                  <a:pt x="76" y="4"/>
                </a:cubicBezTo>
                <a:cubicBezTo>
                  <a:pt x="75" y="6"/>
                  <a:pt x="75" y="6"/>
                  <a:pt x="75" y="6"/>
                </a:cubicBezTo>
                <a:cubicBezTo>
                  <a:pt x="76" y="5"/>
                  <a:pt x="76" y="7"/>
                  <a:pt x="77" y="7"/>
                </a:cubicBezTo>
                <a:cubicBezTo>
                  <a:pt x="76" y="5"/>
                  <a:pt x="79" y="5"/>
                  <a:pt x="80" y="4"/>
                </a:cubicBezTo>
                <a:cubicBezTo>
                  <a:pt x="83" y="5"/>
                  <a:pt x="87" y="4"/>
                  <a:pt x="89" y="3"/>
                </a:cubicBezTo>
                <a:cubicBezTo>
                  <a:pt x="90" y="4"/>
                  <a:pt x="90" y="4"/>
                  <a:pt x="90" y="4"/>
                </a:cubicBezTo>
                <a:cubicBezTo>
                  <a:pt x="92" y="2"/>
                  <a:pt x="96" y="4"/>
                  <a:pt x="99" y="4"/>
                </a:cubicBezTo>
                <a:cubicBezTo>
                  <a:pt x="100" y="5"/>
                  <a:pt x="100" y="6"/>
                  <a:pt x="101" y="6"/>
                </a:cubicBezTo>
                <a:cubicBezTo>
                  <a:pt x="103" y="4"/>
                  <a:pt x="104" y="4"/>
                  <a:pt x="107" y="3"/>
                </a:cubicBezTo>
                <a:cubicBezTo>
                  <a:pt x="109" y="3"/>
                  <a:pt x="112" y="4"/>
                  <a:pt x="114" y="4"/>
                </a:cubicBezTo>
                <a:cubicBezTo>
                  <a:pt x="122" y="2"/>
                  <a:pt x="130" y="4"/>
                  <a:pt x="137" y="2"/>
                </a:cubicBezTo>
                <a:cubicBezTo>
                  <a:pt x="138" y="3"/>
                  <a:pt x="138" y="3"/>
                  <a:pt x="138" y="3"/>
                </a:cubicBezTo>
                <a:cubicBezTo>
                  <a:pt x="146" y="1"/>
                  <a:pt x="155" y="3"/>
                  <a:pt x="162" y="2"/>
                </a:cubicBezTo>
                <a:cubicBezTo>
                  <a:pt x="161" y="4"/>
                  <a:pt x="161" y="4"/>
                  <a:pt x="161" y="4"/>
                </a:cubicBezTo>
                <a:cubicBezTo>
                  <a:pt x="163" y="5"/>
                  <a:pt x="166" y="4"/>
                  <a:pt x="165" y="2"/>
                </a:cubicBezTo>
                <a:cubicBezTo>
                  <a:pt x="167" y="3"/>
                  <a:pt x="170" y="1"/>
                  <a:pt x="172" y="3"/>
                </a:cubicBezTo>
                <a:cubicBezTo>
                  <a:pt x="174" y="4"/>
                  <a:pt x="174" y="2"/>
                  <a:pt x="176" y="2"/>
                </a:cubicBezTo>
                <a:cubicBezTo>
                  <a:pt x="180" y="3"/>
                  <a:pt x="182" y="3"/>
                  <a:pt x="186" y="2"/>
                </a:cubicBezTo>
                <a:cubicBezTo>
                  <a:pt x="185" y="2"/>
                  <a:pt x="185" y="2"/>
                  <a:pt x="185" y="2"/>
                </a:cubicBezTo>
                <a:cubicBezTo>
                  <a:pt x="184" y="3"/>
                  <a:pt x="184" y="3"/>
                  <a:pt x="185" y="4"/>
                </a:cubicBezTo>
                <a:cubicBezTo>
                  <a:pt x="187" y="3"/>
                  <a:pt x="190" y="4"/>
                  <a:pt x="189" y="2"/>
                </a:cubicBezTo>
                <a:cubicBezTo>
                  <a:pt x="193" y="3"/>
                  <a:pt x="199" y="1"/>
                  <a:pt x="203" y="3"/>
                </a:cubicBezTo>
                <a:cubicBezTo>
                  <a:pt x="203" y="2"/>
                  <a:pt x="204" y="2"/>
                  <a:pt x="204" y="1"/>
                </a:cubicBezTo>
                <a:cubicBezTo>
                  <a:pt x="208" y="1"/>
                  <a:pt x="212" y="3"/>
                  <a:pt x="215" y="2"/>
                </a:cubicBezTo>
                <a:cubicBezTo>
                  <a:pt x="215" y="2"/>
                  <a:pt x="214" y="3"/>
                  <a:pt x="215" y="3"/>
                </a:cubicBezTo>
                <a:cubicBezTo>
                  <a:pt x="216" y="3"/>
                  <a:pt x="215" y="2"/>
                  <a:pt x="216" y="2"/>
                </a:cubicBezTo>
                <a:cubicBezTo>
                  <a:pt x="222" y="0"/>
                  <a:pt x="229" y="3"/>
                  <a:pt x="234" y="3"/>
                </a:cubicBezTo>
                <a:cubicBezTo>
                  <a:pt x="244" y="2"/>
                  <a:pt x="254" y="3"/>
                  <a:pt x="263" y="3"/>
                </a:cubicBezTo>
                <a:cubicBezTo>
                  <a:pt x="263" y="3"/>
                  <a:pt x="263" y="3"/>
                  <a:pt x="263" y="3"/>
                </a:cubicBezTo>
                <a:cubicBezTo>
                  <a:pt x="266" y="1"/>
                  <a:pt x="270" y="5"/>
                  <a:pt x="273" y="2"/>
                </a:cubicBezTo>
                <a:cubicBezTo>
                  <a:pt x="274" y="3"/>
                  <a:pt x="276" y="2"/>
                  <a:pt x="275" y="3"/>
                </a:cubicBezTo>
                <a:cubicBezTo>
                  <a:pt x="278" y="2"/>
                  <a:pt x="282" y="5"/>
                  <a:pt x="286" y="3"/>
                </a:cubicBezTo>
                <a:cubicBezTo>
                  <a:pt x="285" y="3"/>
                  <a:pt x="285" y="3"/>
                  <a:pt x="285" y="3"/>
                </a:cubicBezTo>
                <a:cubicBezTo>
                  <a:pt x="288" y="5"/>
                  <a:pt x="292" y="3"/>
                  <a:pt x="295" y="4"/>
                </a:cubicBezTo>
                <a:cubicBezTo>
                  <a:pt x="295" y="4"/>
                  <a:pt x="294" y="5"/>
                  <a:pt x="294" y="5"/>
                </a:cubicBezTo>
                <a:cubicBezTo>
                  <a:pt x="296" y="6"/>
                  <a:pt x="298" y="3"/>
                  <a:pt x="298" y="5"/>
                </a:cubicBezTo>
                <a:cubicBezTo>
                  <a:pt x="299" y="5"/>
                  <a:pt x="299" y="4"/>
                  <a:pt x="299" y="4"/>
                </a:cubicBezTo>
                <a:cubicBezTo>
                  <a:pt x="307" y="5"/>
                  <a:pt x="316" y="4"/>
                  <a:pt x="325" y="3"/>
                </a:cubicBezTo>
                <a:cubicBezTo>
                  <a:pt x="331" y="5"/>
                  <a:pt x="325" y="8"/>
                  <a:pt x="330" y="6"/>
                </a:cubicBezTo>
                <a:cubicBezTo>
                  <a:pt x="330" y="6"/>
                  <a:pt x="330" y="5"/>
                  <a:pt x="330" y="5"/>
                </a:cubicBezTo>
                <a:cubicBezTo>
                  <a:pt x="332" y="5"/>
                  <a:pt x="333" y="8"/>
                  <a:pt x="334" y="7"/>
                </a:cubicBezTo>
                <a:cubicBezTo>
                  <a:pt x="334" y="5"/>
                  <a:pt x="335" y="6"/>
                  <a:pt x="335" y="5"/>
                </a:cubicBezTo>
                <a:cubicBezTo>
                  <a:pt x="339" y="6"/>
                  <a:pt x="340" y="8"/>
                  <a:pt x="343" y="7"/>
                </a:cubicBezTo>
                <a:cubicBezTo>
                  <a:pt x="343" y="7"/>
                  <a:pt x="343" y="7"/>
                  <a:pt x="343" y="7"/>
                </a:cubicBezTo>
                <a:cubicBezTo>
                  <a:pt x="346" y="5"/>
                  <a:pt x="350" y="6"/>
                  <a:pt x="353" y="4"/>
                </a:cubicBezTo>
                <a:cubicBezTo>
                  <a:pt x="373" y="4"/>
                  <a:pt x="392" y="3"/>
                  <a:pt x="411" y="3"/>
                </a:cubicBezTo>
                <a:cubicBezTo>
                  <a:pt x="429" y="3"/>
                  <a:pt x="448" y="3"/>
                  <a:pt x="467" y="4"/>
                </a:cubicBezTo>
                <a:cubicBezTo>
                  <a:pt x="471" y="7"/>
                  <a:pt x="472" y="6"/>
                  <a:pt x="476" y="6"/>
                </a:cubicBezTo>
                <a:cubicBezTo>
                  <a:pt x="476" y="6"/>
                  <a:pt x="476" y="6"/>
                  <a:pt x="476" y="6"/>
                </a:cubicBezTo>
                <a:cubicBezTo>
                  <a:pt x="477" y="5"/>
                  <a:pt x="480" y="6"/>
                  <a:pt x="480" y="5"/>
                </a:cubicBezTo>
                <a:cubicBezTo>
                  <a:pt x="487" y="5"/>
                  <a:pt x="494" y="5"/>
                  <a:pt x="501" y="5"/>
                </a:cubicBezTo>
                <a:cubicBezTo>
                  <a:pt x="500" y="5"/>
                  <a:pt x="499" y="7"/>
                  <a:pt x="501" y="7"/>
                </a:cubicBezTo>
                <a:cubicBezTo>
                  <a:pt x="502" y="5"/>
                  <a:pt x="502" y="5"/>
                  <a:pt x="502" y="5"/>
                </a:cubicBezTo>
                <a:cubicBezTo>
                  <a:pt x="502" y="6"/>
                  <a:pt x="502" y="6"/>
                  <a:pt x="502" y="6"/>
                </a:cubicBezTo>
                <a:cubicBezTo>
                  <a:pt x="503" y="6"/>
                  <a:pt x="504" y="5"/>
                  <a:pt x="503" y="4"/>
                </a:cubicBezTo>
                <a:cubicBezTo>
                  <a:pt x="522" y="3"/>
                  <a:pt x="539" y="7"/>
                  <a:pt x="557" y="7"/>
                </a:cubicBezTo>
                <a:cubicBezTo>
                  <a:pt x="562" y="8"/>
                  <a:pt x="568" y="8"/>
                  <a:pt x="572" y="7"/>
                </a:cubicBezTo>
                <a:cubicBezTo>
                  <a:pt x="586" y="10"/>
                  <a:pt x="598" y="13"/>
                  <a:pt x="613" y="12"/>
                </a:cubicBezTo>
                <a:cubicBezTo>
                  <a:pt x="613" y="12"/>
                  <a:pt x="610" y="17"/>
                  <a:pt x="604" y="17"/>
                </a:cubicBezTo>
                <a:close/>
              </a:path>
            </a:pathLst>
          </a:custGeom>
          <a:solidFill>
            <a:schemeClr val="bg1">
              <a:lumMod val="65000"/>
            </a:schemeClr>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sp>
        <p:nvSpPr>
          <p:cNvPr id="176" name="pole tekstowe 66"/>
          <p:cNvSpPr txBox="1"/>
          <p:nvPr/>
        </p:nvSpPr>
        <p:spPr>
          <a:xfrm>
            <a:off x="6454973" y="2458334"/>
            <a:ext cx="1276311" cy="461665"/>
          </a:xfrm>
          <a:prstGeom prst="rect">
            <a:avLst/>
          </a:prstGeom>
          <a:noFill/>
        </p:spPr>
        <p:txBody>
          <a:bodyPr wrap="none" rtlCol="0">
            <a:spAutoFit/>
          </a:bodyPr>
          <a:lstStyle/>
          <a:p>
            <a:pPr algn="ctr" eaLnBrk="0" fontAlgn="base" hangingPunct="0">
              <a:spcBef>
                <a:spcPct val="0"/>
              </a:spcBef>
              <a:spcAft>
                <a:spcPct val="0"/>
              </a:spcAft>
            </a:pPr>
            <a:r>
              <a:rPr lang="en-US" sz="2400" b="1">
                <a:solidFill>
                  <a:srgbClr val="003366"/>
                </a:solidFill>
                <a:latin typeface="Segoe Print" pitchFamily="2" charset="0"/>
                <a:cs typeface="Arial" charset="0"/>
              </a:rPr>
              <a:t>Specify</a:t>
            </a:r>
            <a:endParaRPr lang="pl-PL" sz="2400" b="1">
              <a:solidFill>
                <a:srgbClr val="003366"/>
              </a:solidFill>
              <a:latin typeface="Segoe Print" pitchFamily="2" charset="0"/>
              <a:cs typeface="Arial" charset="0"/>
            </a:endParaRPr>
          </a:p>
        </p:txBody>
      </p:sp>
      <p:grpSp>
        <p:nvGrpSpPr>
          <p:cNvPr id="177" name="Grupa 57"/>
          <p:cNvGrpSpPr/>
          <p:nvPr/>
        </p:nvGrpSpPr>
        <p:grpSpPr>
          <a:xfrm rot="404062">
            <a:off x="12472891" y="4574345"/>
            <a:ext cx="1037711" cy="725165"/>
            <a:chOff x="5246340" y="1637308"/>
            <a:chExt cx="1384382" cy="936104"/>
          </a:xfrm>
        </p:grpSpPr>
        <p:sp>
          <p:nvSpPr>
            <p:cNvPr id="178" name="Freeform 6"/>
            <p:cNvSpPr>
              <a:spLocks/>
            </p:cNvSpPr>
            <p:nvPr/>
          </p:nvSpPr>
          <p:spPr bwMode="auto">
            <a:xfrm>
              <a:off x="5287977" y="1637308"/>
              <a:ext cx="1342745" cy="936104"/>
            </a:xfrm>
            <a:custGeom>
              <a:avLst/>
              <a:gdLst/>
              <a:ahLst/>
              <a:cxnLst>
                <a:cxn ang="0">
                  <a:pos x="5" y="5"/>
                </a:cxn>
                <a:cxn ang="0">
                  <a:pos x="0" y="134"/>
                </a:cxn>
                <a:cxn ang="0">
                  <a:pos x="212" y="131"/>
                </a:cxn>
                <a:cxn ang="0">
                  <a:pos x="217" y="37"/>
                </a:cxn>
                <a:cxn ang="0">
                  <a:pos x="169" y="0"/>
                </a:cxn>
                <a:cxn ang="0">
                  <a:pos x="5" y="5"/>
                </a:cxn>
              </a:cxnLst>
              <a:rect l="0" t="0" r="r" b="b"/>
              <a:pathLst>
                <a:path w="225" h="157">
                  <a:moveTo>
                    <a:pt x="5" y="5"/>
                  </a:moveTo>
                  <a:cubicBezTo>
                    <a:pt x="5" y="5"/>
                    <a:pt x="22" y="65"/>
                    <a:pt x="0" y="134"/>
                  </a:cubicBezTo>
                  <a:cubicBezTo>
                    <a:pt x="90" y="157"/>
                    <a:pt x="155" y="151"/>
                    <a:pt x="212" y="131"/>
                  </a:cubicBezTo>
                  <a:cubicBezTo>
                    <a:pt x="225" y="115"/>
                    <a:pt x="217" y="37"/>
                    <a:pt x="217" y="37"/>
                  </a:cubicBezTo>
                  <a:cubicBezTo>
                    <a:pt x="169" y="0"/>
                    <a:pt x="169" y="0"/>
                    <a:pt x="169" y="0"/>
                  </a:cubicBezTo>
                  <a:cubicBezTo>
                    <a:pt x="169" y="0"/>
                    <a:pt x="117" y="14"/>
                    <a:pt x="5" y="5"/>
                  </a:cubicBezTo>
                  <a:close/>
                </a:path>
              </a:pathLst>
            </a:custGeom>
            <a:gradFill flip="none" rotWithShape="1">
              <a:gsLst>
                <a:gs pos="0">
                  <a:srgbClr val="FEB80A">
                    <a:tint val="50000"/>
                    <a:satMod val="300000"/>
                  </a:srgbClr>
                </a:gs>
                <a:gs pos="35000">
                  <a:srgbClr val="FEB80A">
                    <a:tint val="37000"/>
                    <a:satMod val="300000"/>
                  </a:srgbClr>
                </a:gs>
                <a:gs pos="100000">
                  <a:srgbClr val="FEB80A">
                    <a:tint val="15000"/>
                    <a:satMod val="350000"/>
                  </a:srgbClr>
                </a:gs>
              </a:gsLst>
              <a:lin ang="5400000" scaled="1"/>
              <a:tileRect/>
            </a:gradFill>
            <a:ln w="9525" cap="flat" cmpd="sng" algn="ctr">
              <a:solidFill>
                <a:schemeClr val="accent5"/>
              </a:solidFill>
              <a:prstDash val="solid"/>
              <a:headEnd/>
              <a:tailEnd/>
            </a:ln>
            <a:effectLst/>
          </p:spPr>
          <p:txBody>
            <a:bodyPr vert="horz" wrap="square" lIns="108000" tIns="54000" rIns="108000" bIns="54000" numCol="1" anchor="ctr" anchorCtr="1" compatLnSpc="1">
              <a:prstTxWarp prst="textNoShape">
                <a:avLst/>
              </a:prstTxWarp>
            </a:bodyPr>
            <a:lstStyle/>
            <a:p>
              <a:pPr algn="ctr" eaLnBrk="0" fontAlgn="base" hangingPunct="0">
                <a:spcBef>
                  <a:spcPct val="0"/>
                </a:spcBef>
                <a:spcAft>
                  <a:spcPct val="0"/>
                </a:spcAft>
                <a:defRPr/>
              </a:pPr>
              <a:r>
                <a:rPr lang="en-US" sz="3000">
                  <a:solidFill>
                    <a:sysClr val="windowText" lastClr="000000">
                      <a:lumMod val="95000"/>
                      <a:lumOff val="5000"/>
                    </a:sysClr>
                  </a:solidFill>
                  <a:latin typeface="Segoe Print" pitchFamily="2" charset="0"/>
                  <a:cs typeface="Arial" pitchFamily="34" charset="0"/>
                </a:rPr>
                <a:t>B</a:t>
              </a:r>
              <a:endParaRPr lang="pl-PL" sz="3000" baseline="-16000">
                <a:solidFill>
                  <a:sysClr val="windowText" lastClr="000000">
                    <a:lumMod val="95000"/>
                    <a:lumOff val="5000"/>
                  </a:sysClr>
                </a:solidFill>
                <a:latin typeface="Segoe Print" pitchFamily="2" charset="0"/>
                <a:cs typeface="Arial" pitchFamily="34" charset="0"/>
              </a:endParaRPr>
            </a:p>
          </p:txBody>
        </p:sp>
        <p:sp>
          <p:nvSpPr>
            <p:cNvPr id="179" name="Freeform 38"/>
            <p:cNvSpPr>
              <a:spLocks noEditPoints="1"/>
            </p:cNvSpPr>
            <p:nvPr/>
          </p:nvSpPr>
          <p:spPr bwMode="auto">
            <a:xfrm>
              <a:off x="5246340" y="1637308"/>
              <a:ext cx="1366338" cy="906265"/>
            </a:xfrm>
            <a:custGeom>
              <a:avLst/>
              <a:gdLst/>
              <a:ahLst/>
              <a:cxnLst>
                <a:cxn ang="0">
                  <a:pos x="226" y="61"/>
                </a:cxn>
                <a:cxn ang="0">
                  <a:pos x="217" y="30"/>
                </a:cxn>
                <a:cxn ang="0">
                  <a:pos x="190" y="11"/>
                </a:cxn>
                <a:cxn ang="0">
                  <a:pos x="145" y="4"/>
                </a:cxn>
                <a:cxn ang="0">
                  <a:pos x="92" y="9"/>
                </a:cxn>
                <a:cxn ang="0">
                  <a:pos x="135" y="11"/>
                </a:cxn>
                <a:cxn ang="0">
                  <a:pos x="208" y="35"/>
                </a:cxn>
                <a:cxn ang="0">
                  <a:pos x="187" y="37"/>
                </a:cxn>
                <a:cxn ang="0">
                  <a:pos x="185" y="31"/>
                </a:cxn>
                <a:cxn ang="0">
                  <a:pos x="183" y="20"/>
                </a:cxn>
                <a:cxn ang="0">
                  <a:pos x="178" y="12"/>
                </a:cxn>
                <a:cxn ang="0">
                  <a:pos x="176" y="9"/>
                </a:cxn>
                <a:cxn ang="0">
                  <a:pos x="175" y="10"/>
                </a:cxn>
                <a:cxn ang="0">
                  <a:pos x="176" y="14"/>
                </a:cxn>
                <a:cxn ang="0">
                  <a:pos x="177" y="16"/>
                </a:cxn>
                <a:cxn ang="0">
                  <a:pos x="175" y="18"/>
                </a:cxn>
                <a:cxn ang="0">
                  <a:pos x="176" y="18"/>
                </a:cxn>
                <a:cxn ang="0">
                  <a:pos x="176" y="21"/>
                </a:cxn>
                <a:cxn ang="0">
                  <a:pos x="176" y="22"/>
                </a:cxn>
                <a:cxn ang="0">
                  <a:pos x="178" y="23"/>
                </a:cxn>
                <a:cxn ang="0">
                  <a:pos x="177" y="24"/>
                </a:cxn>
                <a:cxn ang="0">
                  <a:pos x="178" y="29"/>
                </a:cxn>
                <a:cxn ang="0">
                  <a:pos x="178" y="32"/>
                </a:cxn>
                <a:cxn ang="0">
                  <a:pos x="178" y="35"/>
                </a:cxn>
                <a:cxn ang="0">
                  <a:pos x="178" y="36"/>
                </a:cxn>
                <a:cxn ang="0">
                  <a:pos x="179" y="37"/>
                </a:cxn>
                <a:cxn ang="0">
                  <a:pos x="180" y="43"/>
                </a:cxn>
                <a:cxn ang="0">
                  <a:pos x="184" y="43"/>
                </a:cxn>
                <a:cxn ang="0">
                  <a:pos x="186" y="42"/>
                </a:cxn>
                <a:cxn ang="0">
                  <a:pos x="188" y="42"/>
                </a:cxn>
                <a:cxn ang="0">
                  <a:pos x="192" y="40"/>
                </a:cxn>
                <a:cxn ang="0">
                  <a:pos x="195" y="40"/>
                </a:cxn>
                <a:cxn ang="0">
                  <a:pos x="199" y="40"/>
                </a:cxn>
                <a:cxn ang="0">
                  <a:pos x="206" y="40"/>
                </a:cxn>
                <a:cxn ang="0">
                  <a:pos x="212" y="39"/>
                </a:cxn>
                <a:cxn ang="0">
                  <a:pos x="221" y="61"/>
                </a:cxn>
                <a:cxn ang="0">
                  <a:pos x="214" y="128"/>
                </a:cxn>
                <a:cxn ang="0">
                  <a:pos x="117" y="144"/>
                </a:cxn>
                <a:cxn ang="0">
                  <a:pos x="59" y="142"/>
                </a:cxn>
                <a:cxn ang="0">
                  <a:pos x="17" y="102"/>
                </a:cxn>
                <a:cxn ang="0">
                  <a:pos x="17" y="39"/>
                </a:cxn>
                <a:cxn ang="0">
                  <a:pos x="16" y="23"/>
                </a:cxn>
                <a:cxn ang="0">
                  <a:pos x="16" y="40"/>
                </a:cxn>
                <a:cxn ang="0">
                  <a:pos x="15" y="82"/>
                </a:cxn>
                <a:cxn ang="0">
                  <a:pos x="13" y="90"/>
                </a:cxn>
                <a:cxn ang="0">
                  <a:pos x="12" y="97"/>
                </a:cxn>
                <a:cxn ang="0">
                  <a:pos x="8" y="114"/>
                </a:cxn>
                <a:cxn ang="0">
                  <a:pos x="5" y="125"/>
                </a:cxn>
                <a:cxn ang="0">
                  <a:pos x="15" y="139"/>
                </a:cxn>
                <a:cxn ang="0">
                  <a:pos x="31" y="140"/>
                </a:cxn>
                <a:cxn ang="0">
                  <a:pos x="63" y="149"/>
                </a:cxn>
                <a:cxn ang="0">
                  <a:pos x="86" y="150"/>
                </a:cxn>
                <a:cxn ang="0">
                  <a:pos x="124" y="151"/>
                </a:cxn>
                <a:cxn ang="0">
                  <a:pos x="138" y="150"/>
                </a:cxn>
                <a:cxn ang="0">
                  <a:pos x="154" y="149"/>
                </a:cxn>
                <a:cxn ang="0">
                  <a:pos x="186" y="143"/>
                </a:cxn>
                <a:cxn ang="0">
                  <a:pos x="217" y="133"/>
                </a:cxn>
                <a:cxn ang="0">
                  <a:pos x="226" y="122"/>
                </a:cxn>
                <a:cxn ang="0">
                  <a:pos x="229" y="88"/>
                </a:cxn>
                <a:cxn ang="0">
                  <a:pos x="184" y="42"/>
                </a:cxn>
                <a:cxn ang="0">
                  <a:pos x="226" y="118"/>
                </a:cxn>
              </a:cxnLst>
              <a:rect l="0" t="0" r="r" b="b"/>
              <a:pathLst>
                <a:path w="229" h="152">
                  <a:moveTo>
                    <a:pt x="229" y="83"/>
                  </a:moveTo>
                  <a:cubicBezTo>
                    <a:pt x="229" y="81"/>
                    <a:pt x="228" y="79"/>
                    <a:pt x="228" y="78"/>
                  </a:cubicBezTo>
                  <a:cubicBezTo>
                    <a:pt x="228" y="78"/>
                    <a:pt x="228" y="78"/>
                    <a:pt x="228" y="78"/>
                  </a:cubicBezTo>
                  <a:cubicBezTo>
                    <a:pt x="228" y="80"/>
                    <a:pt x="227" y="77"/>
                    <a:pt x="227" y="76"/>
                  </a:cubicBezTo>
                  <a:cubicBezTo>
                    <a:pt x="227" y="76"/>
                    <a:pt x="227" y="76"/>
                    <a:pt x="227" y="76"/>
                  </a:cubicBezTo>
                  <a:cubicBezTo>
                    <a:pt x="227" y="74"/>
                    <a:pt x="227" y="74"/>
                    <a:pt x="227" y="72"/>
                  </a:cubicBezTo>
                  <a:cubicBezTo>
                    <a:pt x="227" y="71"/>
                    <a:pt x="227" y="73"/>
                    <a:pt x="227" y="73"/>
                  </a:cubicBezTo>
                  <a:cubicBezTo>
                    <a:pt x="228" y="72"/>
                    <a:pt x="228" y="68"/>
                    <a:pt x="228" y="68"/>
                  </a:cubicBezTo>
                  <a:cubicBezTo>
                    <a:pt x="228" y="67"/>
                    <a:pt x="228" y="67"/>
                    <a:pt x="227" y="67"/>
                  </a:cubicBezTo>
                  <a:cubicBezTo>
                    <a:pt x="227" y="65"/>
                    <a:pt x="228" y="66"/>
                    <a:pt x="228" y="65"/>
                  </a:cubicBezTo>
                  <a:cubicBezTo>
                    <a:pt x="226" y="61"/>
                    <a:pt x="226" y="61"/>
                    <a:pt x="226" y="61"/>
                  </a:cubicBezTo>
                  <a:cubicBezTo>
                    <a:pt x="226" y="61"/>
                    <a:pt x="227" y="60"/>
                    <a:pt x="227" y="61"/>
                  </a:cubicBezTo>
                  <a:cubicBezTo>
                    <a:pt x="227" y="58"/>
                    <a:pt x="225" y="56"/>
                    <a:pt x="225" y="54"/>
                  </a:cubicBezTo>
                  <a:cubicBezTo>
                    <a:pt x="225" y="53"/>
                    <a:pt x="224" y="50"/>
                    <a:pt x="224" y="49"/>
                  </a:cubicBezTo>
                  <a:cubicBezTo>
                    <a:pt x="225" y="49"/>
                    <a:pt x="224" y="50"/>
                    <a:pt x="225" y="50"/>
                  </a:cubicBezTo>
                  <a:cubicBezTo>
                    <a:pt x="225" y="49"/>
                    <a:pt x="225" y="49"/>
                    <a:pt x="225" y="49"/>
                  </a:cubicBezTo>
                  <a:cubicBezTo>
                    <a:pt x="225" y="51"/>
                    <a:pt x="226" y="48"/>
                    <a:pt x="226" y="49"/>
                  </a:cubicBezTo>
                  <a:cubicBezTo>
                    <a:pt x="226" y="48"/>
                    <a:pt x="226" y="44"/>
                    <a:pt x="226" y="41"/>
                  </a:cubicBezTo>
                  <a:cubicBezTo>
                    <a:pt x="225" y="43"/>
                    <a:pt x="225" y="38"/>
                    <a:pt x="224" y="38"/>
                  </a:cubicBezTo>
                  <a:cubicBezTo>
                    <a:pt x="223" y="36"/>
                    <a:pt x="224" y="36"/>
                    <a:pt x="223" y="35"/>
                  </a:cubicBezTo>
                  <a:cubicBezTo>
                    <a:pt x="221" y="34"/>
                    <a:pt x="219" y="32"/>
                    <a:pt x="216" y="30"/>
                  </a:cubicBezTo>
                  <a:cubicBezTo>
                    <a:pt x="217" y="30"/>
                    <a:pt x="217" y="30"/>
                    <a:pt x="217" y="30"/>
                  </a:cubicBezTo>
                  <a:cubicBezTo>
                    <a:pt x="214" y="29"/>
                    <a:pt x="211" y="26"/>
                    <a:pt x="209" y="25"/>
                  </a:cubicBezTo>
                  <a:cubicBezTo>
                    <a:pt x="209" y="25"/>
                    <a:pt x="209" y="25"/>
                    <a:pt x="209" y="25"/>
                  </a:cubicBezTo>
                  <a:cubicBezTo>
                    <a:pt x="207" y="23"/>
                    <a:pt x="208" y="26"/>
                    <a:pt x="206" y="24"/>
                  </a:cubicBezTo>
                  <a:cubicBezTo>
                    <a:pt x="207" y="24"/>
                    <a:pt x="207" y="24"/>
                    <a:pt x="207" y="24"/>
                  </a:cubicBezTo>
                  <a:cubicBezTo>
                    <a:pt x="205" y="23"/>
                    <a:pt x="204" y="21"/>
                    <a:pt x="202" y="20"/>
                  </a:cubicBezTo>
                  <a:cubicBezTo>
                    <a:pt x="202" y="20"/>
                    <a:pt x="203" y="20"/>
                    <a:pt x="203" y="20"/>
                  </a:cubicBezTo>
                  <a:cubicBezTo>
                    <a:pt x="201" y="19"/>
                    <a:pt x="199" y="18"/>
                    <a:pt x="198" y="17"/>
                  </a:cubicBezTo>
                  <a:cubicBezTo>
                    <a:pt x="198" y="17"/>
                    <a:pt x="198" y="17"/>
                    <a:pt x="199" y="17"/>
                  </a:cubicBezTo>
                  <a:cubicBezTo>
                    <a:pt x="197" y="16"/>
                    <a:pt x="196" y="16"/>
                    <a:pt x="195" y="15"/>
                  </a:cubicBezTo>
                  <a:cubicBezTo>
                    <a:pt x="195" y="15"/>
                    <a:pt x="194" y="14"/>
                    <a:pt x="194" y="14"/>
                  </a:cubicBezTo>
                  <a:cubicBezTo>
                    <a:pt x="193" y="14"/>
                    <a:pt x="191" y="12"/>
                    <a:pt x="190" y="11"/>
                  </a:cubicBezTo>
                  <a:cubicBezTo>
                    <a:pt x="190" y="11"/>
                    <a:pt x="190" y="11"/>
                    <a:pt x="189" y="10"/>
                  </a:cubicBezTo>
                  <a:cubicBezTo>
                    <a:pt x="177" y="0"/>
                    <a:pt x="177" y="0"/>
                    <a:pt x="177" y="0"/>
                  </a:cubicBezTo>
                  <a:cubicBezTo>
                    <a:pt x="171" y="0"/>
                    <a:pt x="167" y="2"/>
                    <a:pt x="161" y="3"/>
                  </a:cubicBezTo>
                  <a:cubicBezTo>
                    <a:pt x="160" y="2"/>
                    <a:pt x="164" y="2"/>
                    <a:pt x="163" y="2"/>
                  </a:cubicBezTo>
                  <a:cubicBezTo>
                    <a:pt x="163" y="2"/>
                    <a:pt x="161" y="2"/>
                    <a:pt x="158" y="3"/>
                  </a:cubicBezTo>
                  <a:cubicBezTo>
                    <a:pt x="158" y="3"/>
                    <a:pt x="158" y="3"/>
                    <a:pt x="158" y="3"/>
                  </a:cubicBezTo>
                  <a:cubicBezTo>
                    <a:pt x="156" y="3"/>
                    <a:pt x="156" y="3"/>
                    <a:pt x="154" y="3"/>
                  </a:cubicBezTo>
                  <a:cubicBezTo>
                    <a:pt x="154" y="3"/>
                    <a:pt x="154" y="3"/>
                    <a:pt x="154" y="3"/>
                  </a:cubicBezTo>
                  <a:cubicBezTo>
                    <a:pt x="153" y="4"/>
                    <a:pt x="151" y="3"/>
                    <a:pt x="150" y="4"/>
                  </a:cubicBezTo>
                  <a:cubicBezTo>
                    <a:pt x="149" y="3"/>
                    <a:pt x="149" y="3"/>
                    <a:pt x="149" y="3"/>
                  </a:cubicBezTo>
                  <a:cubicBezTo>
                    <a:pt x="148" y="4"/>
                    <a:pt x="147" y="3"/>
                    <a:pt x="145" y="4"/>
                  </a:cubicBezTo>
                  <a:cubicBezTo>
                    <a:pt x="145" y="4"/>
                    <a:pt x="145" y="4"/>
                    <a:pt x="145" y="4"/>
                  </a:cubicBezTo>
                  <a:cubicBezTo>
                    <a:pt x="143" y="4"/>
                    <a:pt x="140" y="6"/>
                    <a:pt x="139" y="5"/>
                  </a:cubicBezTo>
                  <a:cubicBezTo>
                    <a:pt x="137" y="5"/>
                    <a:pt x="135" y="6"/>
                    <a:pt x="134" y="6"/>
                  </a:cubicBezTo>
                  <a:cubicBezTo>
                    <a:pt x="134" y="6"/>
                    <a:pt x="134" y="6"/>
                    <a:pt x="134" y="5"/>
                  </a:cubicBezTo>
                  <a:cubicBezTo>
                    <a:pt x="127" y="6"/>
                    <a:pt x="118" y="7"/>
                    <a:pt x="111" y="8"/>
                  </a:cubicBezTo>
                  <a:cubicBezTo>
                    <a:pt x="111" y="8"/>
                    <a:pt x="111" y="8"/>
                    <a:pt x="111" y="8"/>
                  </a:cubicBezTo>
                  <a:cubicBezTo>
                    <a:pt x="107" y="8"/>
                    <a:pt x="102" y="7"/>
                    <a:pt x="99" y="9"/>
                  </a:cubicBezTo>
                  <a:cubicBezTo>
                    <a:pt x="98" y="9"/>
                    <a:pt x="98" y="9"/>
                    <a:pt x="98" y="9"/>
                  </a:cubicBezTo>
                  <a:cubicBezTo>
                    <a:pt x="97" y="9"/>
                    <a:pt x="97" y="9"/>
                    <a:pt x="96" y="8"/>
                  </a:cubicBezTo>
                  <a:cubicBezTo>
                    <a:pt x="95" y="9"/>
                    <a:pt x="92" y="9"/>
                    <a:pt x="92" y="9"/>
                  </a:cubicBezTo>
                  <a:cubicBezTo>
                    <a:pt x="91" y="9"/>
                    <a:pt x="92" y="9"/>
                    <a:pt x="92" y="9"/>
                  </a:cubicBezTo>
                  <a:cubicBezTo>
                    <a:pt x="90" y="8"/>
                    <a:pt x="88" y="9"/>
                    <a:pt x="86" y="9"/>
                  </a:cubicBezTo>
                  <a:cubicBezTo>
                    <a:pt x="86" y="9"/>
                    <a:pt x="86" y="9"/>
                    <a:pt x="86" y="9"/>
                  </a:cubicBezTo>
                  <a:cubicBezTo>
                    <a:pt x="76" y="8"/>
                    <a:pt x="64" y="7"/>
                    <a:pt x="55" y="8"/>
                  </a:cubicBezTo>
                  <a:cubicBezTo>
                    <a:pt x="53" y="8"/>
                    <a:pt x="54" y="7"/>
                    <a:pt x="53" y="7"/>
                  </a:cubicBezTo>
                  <a:cubicBezTo>
                    <a:pt x="45" y="8"/>
                    <a:pt x="35" y="6"/>
                    <a:pt x="27" y="7"/>
                  </a:cubicBezTo>
                  <a:cubicBezTo>
                    <a:pt x="21" y="7"/>
                    <a:pt x="19" y="9"/>
                    <a:pt x="19" y="9"/>
                  </a:cubicBezTo>
                  <a:cubicBezTo>
                    <a:pt x="34" y="9"/>
                    <a:pt x="47" y="11"/>
                    <a:pt x="61" y="12"/>
                  </a:cubicBezTo>
                  <a:cubicBezTo>
                    <a:pt x="66" y="12"/>
                    <a:pt x="72" y="12"/>
                    <a:pt x="77" y="12"/>
                  </a:cubicBezTo>
                  <a:cubicBezTo>
                    <a:pt x="96" y="12"/>
                    <a:pt x="115" y="13"/>
                    <a:pt x="134" y="11"/>
                  </a:cubicBezTo>
                  <a:cubicBezTo>
                    <a:pt x="133" y="11"/>
                    <a:pt x="134" y="11"/>
                    <a:pt x="135" y="10"/>
                  </a:cubicBezTo>
                  <a:cubicBezTo>
                    <a:pt x="135" y="11"/>
                    <a:pt x="135" y="11"/>
                    <a:pt x="135" y="11"/>
                  </a:cubicBezTo>
                  <a:cubicBezTo>
                    <a:pt x="137" y="10"/>
                    <a:pt x="137" y="10"/>
                    <a:pt x="137" y="10"/>
                  </a:cubicBezTo>
                  <a:cubicBezTo>
                    <a:pt x="138" y="10"/>
                    <a:pt x="138" y="10"/>
                    <a:pt x="136" y="11"/>
                  </a:cubicBezTo>
                  <a:cubicBezTo>
                    <a:pt x="144" y="10"/>
                    <a:pt x="151" y="9"/>
                    <a:pt x="158" y="8"/>
                  </a:cubicBezTo>
                  <a:cubicBezTo>
                    <a:pt x="159" y="7"/>
                    <a:pt x="162" y="7"/>
                    <a:pt x="162" y="7"/>
                  </a:cubicBezTo>
                  <a:cubicBezTo>
                    <a:pt x="163" y="7"/>
                    <a:pt x="163" y="7"/>
                    <a:pt x="162" y="7"/>
                  </a:cubicBezTo>
                  <a:cubicBezTo>
                    <a:pt x="167" y="6"/>
                    <a:pt x="168" y="6"/>
                    <a:pt x="173" y="6"/>
                  </a:cubicBezTo>
                  <a:cubicBezTo>
                    <a:pt x="182" y="10"/>
                    <a:pt x="200" y="25"/>
                    <a:pt x="214" y="36"/>
                  </a:cubicBezTo>
                  <a:cubicBezTo>
                    <a:pt x="212" y="35"/>
                    <a:pt x="210" y="34"/>
                    <a:pt x="208" y="34"/>
                  </a:cubicBezTo>
                  <a:cubicBezTo>
                    <a:pt x="209" y="35"/>
                    <a:pt x="208" y="35"/>
                    <a:pt x="208" y="35"/>
                  </a:cubicBezTo>
                  <a:cubicBezTo>
                    <a:pt x="208" y="35"/>
                    <a:pt x="208" y="35"/>
                    <a:pt x="208" y="35"/>
                  </a:cubicBezTo>
                  <a:cubicBezTo>
                    <a:pt x="208" y="35"/>
                    <a:pt x="208" y="35"/>
                    <a:pt x="208" y="35"/>
                  </a:cubicBezTo>
                  <a:cubicBezTo>
                    <a:pt x="208" y="35"/>
                    <a:pt x="208" y="35"/>
                    <a:pt x="208" y="35"/>
                  </a:cubicBezTo>
                  <a:cubicBezTo>
                    <a:pt x="207" y="35"/>
                    <a:pt x="206" y="35"/>
                    <a:pt x="205" y="35"/>
                  </a:cubicBezTo>
                  <a:cubicBezTo>
                    <a:pt x="205" y="35"/>
                    <a:pt x="205" y="35"/>
                    <a:pt x="205" y="35"/>
                  </a:cubicBezTo>
                  <a:cubicBezTo>
                    <a:pt x="205" y="35"/>
                    <a:pt x="205" y="35"/>
                    <a:pt x="205" y="35"/>
                  </a:cubicBezTo>
                  <a:cubicBezTo>
                    <a:pt x="204" y="35"/>
                    <a:pt x="204" y="35"/>
                    <a:pt x="204" y="34"/>
                  </a:cubicBezTo>
                  <a:cubicBezTo>
                    <a:pt x="201" y="34"/>
                    <a:pt x="199" y="34"/>
                    <a:pt x="196" y="34"/>
                  </a:cubicBezTo>
                  <a:cubicBezTo>
                    <a:pt x="194" y="34"/>
                    <a:pt x="192" y="35"/>
                    <a:pt x="189" y="36"/>
                  </a:cubicBezTo>
                  <a:cubicBezTo>
                    <a:pt x="189" y="37"/>
                    <a:pt x="188" y="36"/>
                    <a:pt x="188" y="37"/>
                  </a:cubicBezTo>
                  <a:cubicBezTo>
                    <a:pt x="188" y="37"/>
                    <a:pt x="188" y="37"/>
                    <a:pt x="188" y="37"/>
                  </a:cubicBezTo>
                  <a:cubicBezTo>
                    <a:pt x="188" y="38"/>
                    <a:pt x="188" y="37"/>
                    <a:pt x="187" y="37"/>
                  </a:cubicBezTo>
                  <a:cubicBezTo>
                    <a:pt x="187" y="37"/>
                    <a:pt x="187" y="37"/>
                    <a:pt x="187" y="37"/>
                  </a:cubicBezTo>
                  <a:cubicBezTo>
                    <a:pt x="187" y="38"/>
                    <a:pt x="187" y="36"/>
                    <a:pt x="187" y="37"/>
                  </a:cubicBezTo>
                  <a:cubicBezTo>
                    <a:pt x="186" y="37"/>
                    <a:pt x="187" y="37"/>
                    <a:pt x="187" y="37"/>
                  </a:cubicBezTo>
                  <a:cubicBezTo>
                    <a:pt x="186" y="38"/>
                    <a:pt x="187" y="37"/>
                    <a:pt x="186" y="36"/>
                  </a:cubicBezTo>
                  <a:cubicBezTo>
                    <a:pt x="185" y="36"/>
                    <a:pt x="185" y="36"/>
                    <a:pt x="184" y="37"/>
                  </a:cubicBezTo>
                  <a:cubicBezTo>
                    <a:pt x="184" y="37"/>
                    <a:pt x="184" y="37"/>
                    <a:pt x="184" y="37"/>
                  </a:cubicBezTo>
                  <a:cubicBezTo>
                    <a:pt x="184" y="36"/>
                    <a:pt x="186" y="35"/>
                    <a:pt x="185" y="34"/>
                  </a:cubicBezTo>
                  <a:cubicBezTo>
                    <a:pt x="184" y="34"/>
                    <a:pt x="184" y="34"/>
                    <a:pt x="184" y="34"/>
                  </a:cubicBezTo>
                  <a:cubicBezTo>
                    <a:pt x="185" y="34"/>
                    <a:pt x="185" y="34"/>
                    <a:pt x="185" y="34"/>
                  </a:cubicBezTo>
                  <a:cubicBezTo>
                    <a:pt x="185" y="34"/>
                    <a:pt x="185" y="33"/>
                    <a:pt x="185" y="33"/>
                  </a:cubicBezTo>
                  <a:cubicBezTo>
                    <a:pt x="185" y="33"/>
                    <a:pt x="185" y="33"/>
                    <a:pt x="185" y="33"/>
                  </a:cubicBezTo>
                  <a:cubicBezTo>
                    <a:pt x="186" y="32"/>
                    <a:pt x="184" y="31"/>
                    <a:pt x="185" y="31"/>
                  </a:cubicBezTo>
                  <a:cubicBezTo>
                    <a:pt x="184" y="31"/>
                    <a:pt x="184" y="30"/>
                    <a:pt x="184" y="30"/>
                  </a:cubicBezTo>
                  <a:cubicBezTo>
                    <a:pt x="184" y="30"/>
                    <a:pt x="185" y="30"/>
                    <a:pt x="185" y="30"/>
                  </a:cubicBezTo>
                  <a:cubicBezTo>
                    <a:pt x="185" y="30"/>
                    <a:pt x="185" y="29"/>
                    <a:pt x="185" y="29"/>
                  </a:cubicBezTo>
                  <a:cubicBezTo>
                    <a:pt x="185" y="29"/>
                    <a:pt x="184" y="29"/>
                    <a:pt x="184" y="28"/>
                  </a:cubicBezTo>
                  <a:cubicBezTo>
                    <a:pt x="185" y="28"/>
                    <a:pt x="184" y="28"/>
                    <a:pt x="185" y="28"/>
                  </a:cubicBezTo>
                  <a:cubicBezTo>
                    <a:pt x="184" y="28"/>
                    <a:pt x="183" y="27"/>
                    <a:pt x="184" y="27"/>
                  </a:cubicBezTo>
                  <a:cubicBezTo>
                    <a:pt x="185" y="27"/>
                    <a:pt x="185" y="27"/>
                    <a:pt x="185" y="27"/>
                  </a:cubicBezTo>
                  <a:cubicBezTo>
                    <a:pt x="184" y="26"/>
                    <a:pt x="185" y="25"/>
                    <a:pt x="184" y="24"/>
                  </a:cubicBezTo>
                  <a:cubicBezTo>
                    <a:pt x="184" y="24"/>
                    <a:pt x="184" y="24"/>
                    <a:pt x="184" y="24"/>
                  </a:cubicBezTo>
                  <a:cubicBezTo>
                    <a:pt x="183" y="23"/>
                    <a:pt x="184" y="22"/>
                    <a:pt x="183" y="21"/>
                  </a:cubicBezTo>
                  <a:cubicBezTo>
                    <a:pt x="183" y="21"/>
                    <a:pt x="183" y="20"/>
                    <a:pt x="183" y="20"/>
                  </a:cubicBezTo>
                  <a:cubicBezTo>
                    <a:pt x="183" y="20"/>
                    <a:pt x="183" y="20"/>
                    <a:pt x="182" y="20"/>
                  </a:cubicBezTo>
                  <a:cubicBezTo>
                    <a:pt x="182" y="19"/>
                    <a:pt x="182" y="19"/>
                    <a:pt x="182" y="19"/>
                  </a:cubicBezTo>
                  <a:cubicBezTo>
                    <a:pt x="182" y="19"/>
                    <a:pt x="183" y="18"/>
                    <a:pt x="182" y="18"/>
                  </a:cubicBezTo>
                  <a:cubicBezTo>
                    <a:pt x="182" y="18"/>
                    <a:pt x="182" y="18"/>
                    <a:pt x="182" y="18"/>
                  </a:cubicBezTo>
                  <a:cubicBezTo>
                    <a:pt x="182" y="18"/>
                    <a:pt x="181" y="17"/>
                    <a:pt x="181" y="17"/>
                  </a:cubicBezTo>
                  <a:cubicBezTo>
                    <a:pt x="181" y="17"/>
                    <a:pt x="181" y="16"/>
                    <a:pt x="180" y="17"/>
                  </a:cubicBezTo>
                  <a:cubicBezTo>
                    <a:pt x="180" y="17"/>
                    <a:pt x="181" y="16"/>
                    <a:pt x="180" y="16"/>
                  </a:cubicBezTo>
                  <a:cubicBezTo>
                    <a:pt x="181" y="16"/>
                    <a:pt x="181" y="16"/>
                    <a:pt x="181" y="16"/>
                  </a:cubicBezTo>
                  <a:cubicBezTo>
                    <a:pt x="181" y="15"/>
                    <a:pt x="180" y="15"/>
                    <a:pt x="180" y="14"/>
                  </a:cubicBezTo>
                  <a:cubicBezTo>
                    <a:pt x="180" y="14"/>
                    <a:pt x="179" y="13"/>
                    <a:pt x="179" y="13"/>
                  </a:cubicBezTo>
                  <a:cubicBezTo>
                    <a:pt x="179" y="13"/>
                    <a:pt x="179" y="12"/>
                    <a:pt x="178" y="12"/>
                  </a:cubicBezTo>
                  <a:cubicBezTo>
                    <a:pt x="179" y="12"/>
                    <a:pt x="179" y="12"/>
                    <a:pt x="179" y="12"/>
                  </a:cubicBezTo>
                  <a:cubicBezTo>
                    <a:pt x="178" y="11"/>
                    <a:pt x="178" y="11"/>
                    <a:pt x="178" y="11"/>
                  </a:cubicBezTo>
                  <a:cubicBezTo>
                    <a:pt x="178" y="10"/>
                    <a:pt x="177" y="11"/>
                    <a:pt x="177" y="11"/>
                  </a:cubicBezTo>
                  <a:cubicBezTo>
                    <a:pt x="177" y="10"/>
                    <a:pt x="177" y="10"/>
                    <a:pt x="177" y="10"/>
                  </a:cubicBezTo>
                  <a:cubicBezTo>
                    <a:pt x="177" y="10"/>
                    <a:pt x="176" y="11"/>
                    <a:pt x="176" y="11"/>
                  </a:cubicBezTo>
                  <a:cubicBezTo>
                    <a:pt x="176" y="11"/>
                    <a:pt x="176" y="11"/>
                    <a:pt x="176" y="11"/>
                  </a:cubicBezTo>
                  <a:cubicBezTo>
                    <a:pt x="176" y="10"/>
                    <a:pt x="177" y="10"/>
                    <a:pt x="177" y="10"/>
                  </a:cubicBezTo>
                  <a:cubicBezTo>
                    <a:pt x="177" y="10"/>
                    <a:pt x="176" y="10"/>
                    <a:pt x="177" y="10"/>
                  </a:cubicBezTo>
                  <a:cubicBezTo>
                    <a:pt x="177" y="9"/>
                    <a:pt x="176" y="9"/>
                    <a:pt x="176" y="10"/>
                  </a:cubicBezTo>
                  <a:cubicBezTo>
                    <a:pt x="176" y="9"/>
                    <a:pt x="176" y="9"/>
                    <a:pt x="176" y="9"/>
                  </a:cubicBezTo>
                  <a:cubicBezTo>
                    <a:pt x="176" y="9"/>
                    <a:pt x="176" y="9"/>
                    <a:pt x="176" y="9"/>
                  </a:cubicBezTo>
                  <a:cubicBezTo>
                    <a:pt x="176" y="9"/>
                    <a:pt x="176" y="9"/>
                    <a:pt x="176" y="9"/>
                  </a:cubicBezTo>
                  <a:cubicBezTo>
                    <a:pt x="175" y="9"/>
                    <a:pt x="175" y="9"/>
                    <a:pt x="175" y="10"/>
                  </a:cubicBezTo>
                  <a:cubicBezTo>
                    <a:pt x="175" y="10"/>
                    <a:pt x="175" y="10"/>
                    <a:pt x="175" y="10"/>
                  </a:cubicBezTo>
                  <a:cubicBezTo>
                    <a:pt x="175" y="10"/>
                    <a:pt x="174" y="10"/>
                    <a:pt x="175" y="10"/>
                  </a:cubicBezTo>
                  <a:cubicBezTo>
                    <a:pt x="175" y="9"/>
                    <a:pt x="176" y="9"/>
                    <a:pt x="176" y="9"/>
                  </a:cubicBezTo>
                  <a:cubicBezTo>
                    <a:pt x="174" y="9"/>
                    <a:pt x="174" y="9"/>
                    <a:pt x="174" y="9"/>
                  </a:cubicBezTo>
                  <a:cubicBezTo>
                    <a:pt x="175" y="9"/>
                    <a:pt x="175" y="9"/>
                    <a:pt x="174" y="10"/>
                  </a:cubicBezTo>
                  <a:cubicBezTo>
                    <a:pt x="175" y="10"/>
                    <a:pt x="175" y="10"/>
                    <a:pt x="175" y="10"/>
                  </a:cubicBezTo>
                  <a:cubicBezTo>
                    <a:pt x="174" y="10"/>
                    <a:pt x="174" y="10"/>
                    <a:pt x="174" y="10"/>
                  </a:cubicBezTo>
                  <a:cubicBezTo>
                    <a:pt x="175" y="10"/>
                    <a:pt x="174" y="11"/>
                    <a:pt x="175" y="11"/>
                  </a:cubicBezTo>
                  <a:cubicBezTo>
                    <a:pt x="175" y="10"/>
                    <a:pt x="175" y="10"/>
                    <a:pt x="175" y="10"/>
                  </a:cubicBezTo>
                  <a:cubicBezTo>
                    <a:pt x="175" y="10"/>
                    <a:pt x="176" y="10"/>
                    <a:pt x="176" y="11"/>
                  </a:cubicBezTo>
                  <a:cubicBezTo>
                    <a:pt x="175" y="11"/>
                    <a:pt x="175" y="11"/>
                    <a:pt x="175" y="11"/>
                  </a:cubicBezTo>
                  <a:cubicBezTo>
                    <a:pt x="175" y="11"/>
                    <a:pt x="175" y="11"/>
                    <a:pt x="175" y="11"/>
                  </a:cubicBezTo>
                  <a:cubicBezTo>
                    <a:pt x="174" y="12"/>
                    <a:pt x="174" y="12"/>
                    <a:pt x="174" y="12"/>
                  </a:cubicBezTo>
                  <a:cubicBezTo>
                    <a:pt x="176" y="11"/>
                    <a:pt x="175" y="12"/>
                    <a:pt x="175" y="12"/>
                  </a:cubicBezTo>
                  <a:cubicBezTo>
                    <a:pt x="175" y="12"/>
                    <a:pt x="175" y="12"/>
                    <a:pt x="175" y="12"/>
                  </a:cubicBezTo>
                  <a:cubicBezTo>
                    <a:pt x="175" y="12"/>
                    <a:pt x="176" y="11"/>
                    <a:pt x="176" y="12"/>
                  </a:cubicBezTo>
                  <a:cubicBezTo>
                    <a:pt x="176" y="12"/>
                    <a:pt x="175" y="12"/>
                    <a:pt x="175" y="13"/>
                  </a:cubicBezTo>
                  <a:cubicBezTo>
                    <a:pt x="175" y="13"/>
                    <a:pt x="176" y="13"/>
                    <a:pt x="175" y="13"/>
                  </a:cubicBezTo>
                  <a:cubicBezTo>
                    <a:pt x="177" y="14"/>
                    <a:pt x="177" y="14"/>
                    <a:pt x="177" y="14"/>
                  </a:cubicBezTo>
                  <a:cubicBezTo>
                    <a:pt x="177" y="14"/>
                    <a:pt x="176" y="14"/>
                    <a:pt x="176" y="14"/>
                  </a:cubicBezTo>
                  <a:cubicBezTo>
                    <a:pt x="176" y="14"/>
                    <a:pt x="175" y="15"/>
                    <a:pt x="175" y="15"/>
                  </a:cubicBezTo>
                  <a:cubicBezTo>
                    <a:pt x="175" y="15"/>
                    <a:pt x="174" y="15"/>
                    <a:pt x="175" y="15"/>
                  </a:cubicBezTo>
                  <a:cubicBezTo>
                    <a:pt x="174" y="15"/>
                    <a:pt x="174" y="15"/>
                    <a:pt x="174" y="16"/>
                  </a:cubicBezTo>
                  <a:cubicBezTo>
                    <a:pt x="174" y="15"/>
                    <a:pt x="175" y="15"/>
                    <a:pt x="175" y="15"/>
                  </a:cubicBezTo>
                  <a:cubicBezTo>
                    <a:pt x="176" y="14"/>
                    <a:pt x="175" y="15"/>
                    <a:pt x="176" y="14"/>
                  </a:cubicBezTo>
                  <a:cubicBezTo>
                    <a:pt x="176" y="15"/>
                    <a:pt x="176" y="15"/>
                    <a:pt x="176" y="15"/>
                  </a:cubicBezTo>
                  <a:cubicBezTo>
                    <a:pt x="176" y="15"/>
                    <a:pt x="176" y="16"/>
                    <a:pt x="176" y="16"/>
                  </a:cubicBezTo>
                  <a:cubicBezTo>
                    <a:pt x="176" y="16"/>
                    <a:pt x="177" y="16"/>
                    <a:pt x="177" y="16"/>
                  </a:cubicBezTo>
                  <a:cubicBezTo>
                    <a:pt x="177" y="16"/>
                    <a:pt x="177" y="16"/>
                    <a:pt x="178" y="16"/>
                  </a:cubicBezTo>
                  <a:cubicBezTo>
                    <a:pt x="178" y="16"/>
                    <a:pt x="178" y="16"/>
                    <a:pt x="178" y="16"/>
                  </a:cubicBezTo>
                  <a:cubicBezTo>
                    <a:pt x="177" y="16"/>
                    <a:pt x="177" y="16"/>
                    <a:pt x="177" y="16"/>
                  </a:cubicBezTo>
                  <a:cubicBezTo>
                    <a:pt x="176" y="17"/>
                    <a:pt x="177" y="16"/>
                    <a:pt x="176" y="17"/>
                  </a:cubicBezTo>
                  <a:cubicBezTo>
                    <a:pt x="175" y="17"/>
                    <a:pt x="175" y="16"/>
                    <a:pt x="175" y="16"/>
                  </a:cubicBezTo>
                  <a:cubicBezTo>
                    <a:pt x="174" y="16"/>
                    <a:pt x="175" y="16"/>
                    <a:pt x="174" y="17"/>
                  </a:cubicBezTo>
                  <a:cubicBezTo>
                    <a:pt x="175" y="17"/>
                    <a:pt x="175" y="17"/>
                    <a:pt x="175" y="17"/>
                  </a:cubicBezTo>
                  <a:cubicBezTo>
                    <a:pt x="176" y="17"/>
                    <a:pt x="176" y="17"/>
                    <a:pt x="176" y="17"/>
                  </a:cubicBezTo>
                  <a:cubicBezTo>
                    <a:pt x="177" y="16"/>
                    <a:pt x="176" y="17"/>
                    <a:pt x="176" y="17"/>
                  </a:cubicBezTo>
                  <a:cubicBezTo>
                    <a:pt x="175" y="17"/>
                    <a:pt x="175" y="17"/>
                    <a:pt x="175" y="17"/>
                  </a:cubicBezTo>
                  <a:cubicBezTo>
                    <a:pt x="175" y="17"/>
                    <a:pt x="176" y="17"/>
                    <a:pt x="176" y="17"/>
                  </a:cubicBezTo>
                  <a:cubicBezTo>
                    <a:pt x="175" y="18"/>
                    <a:pt x="176" y="17"/>
                    <a:pt x="175" y="17"/>
                  </a:cubicBezTo>
                  <a:cubicBezTo>
                    <a:pt x="174" y="18"/>
                    <a:pt x="174" y="18"/>
                    <a:pt x="174" y="18"/>
                  </a:cubicBezTo>
                  <a:cubicBezTo>
                    <a:pt x="174" y="18"/>
                    <a:pt x="175" y="18"/>
                    <a:pt x="175" y="18"/>
                  </a:cubicBezTo>
                  <a:cubicBezTo>
                    <a:pt x="174" y="18"/>
                    <a:pt x="174" y="18"/>
                    <a:pt x="174" y="18"/>
                  </a:cubicBezTo>
                  <a:cubicBezTo>
                    <a:pt x="175" y="18"/>
                    <a:pt x="175" y="18"/>
                    <a:pt x="175" y="18"/>
                  </a:cubicBezTo>
                  <a:cubicBezTo>
                    <a:pt x="175" y="18"/>
                    <a:pt x="176" y="18"/>
                    <a:pt x="176" y="18"/>
                  </a:cubicBezTo>
                  <a:cubicBezTo>
                    <a:pt x="177" y="17"/>
                    <a:pt x="176" y="18"/>
                    <a:pt x="176" y="18"/>
                  </a:cubicBezTo>
                  <a:cubicBezTo>
                    <a:pt x="177" y="18"/>
                    <a:pt x="176" y="18"/>
                    <a:pt x="177" y="18"/>
                  </a:cubicBezTo>
                  <a:cubicBezTo>
                    <a:pt x="177" y="17"/>
                    <a:pt x="177" y="18"/>
                    <a:pt x="177" y="18"/>
                  </a:cubicBezTo>
                  <a:cubicBezTo>
                    <a:pt x="177" y="18"/>
                    <a:pt x="177" y="18"/>
                    <a:pt x="176" y="18"/>
                  </a:cubicBezTo>
                  <a:cubicBezTo>
                    <a:pt x="176" y="18"/>
                    <a:pt x="176" y="18"/>
                    <a:pt x="176" y="18"/>
                  </a:cubicBezTo>
                  <a:cubicBezTo>
                    <a:pt x="176" y="18"/>
                    <a:pt x="175" y="19"/>
                    <a:pt x="175" y="19"/>
                  </a:cubicBezTo>
                  <a:cubicBezTo>
                    <a:pt x="174" y="19"/>
                    <a:pt x="176" y="18"/>
                    <a:pt x="175" y="19"/>
                  </a:cubicBezTo>
                  <a:cubicBezTo>
                    <a:pt x="175" y="19"/>
                    <a:pt x="176" y="18"/>
                    <a:pt x="176" y="18"/>
                  </a:cubicBezTo>
                  <a:cubicBezTo>
                    <a:pt x="178" y="18"/>
                    <a:pt x="175" y="19"/>
                    <a:pt x="175" y="19"/>
                  </a:cubicBezTo>
                  <a:cubicBezTo>
                    <a:pt x="176" y="19"/>
                    <a:pt x="177" y="19"/>
                    <a:pt x="178" y="19"/>
                  </a:cubicBezTo>
                  <a:cubicBezTo>
                    <a:pt x="178" y="19"/>
                    <a:pt x="179" y="19"/>
                    <a:pt x="178" y="19"/>
                  </a:cubicBezTo>
                  <a:cubicBezTo>
                    <a:pt x="178" y="19"/>
                    <a:pt x="178" y="19"/>
                    <a:pt x="177" y="19"/>
                  </a:cubicBezTo>
                  <a:cubicBezTo>
                    <a:pt x="177" y="19"/>
                    <a:pt x="177" y="19"/>
                    <a:pt x="177" y="19"/>
                  </a:cubicBezTo>
                  <a:cubicBezTo>
                    <a:pt x="176" y="19"/>
                    <a:pt x="176" y="19"/>
                    <a:pt x="176" y="19"/>
                  </a:cubicBezTo>
                  <a:cubicBezTo>
                    <a:pt x="175" y="20"/>
                    <a:pt x="175" y="20"/>
                    <a:pt x="175" y="20"/>
                  </a:cubicBezTo>
                  <a:cubicBezTo>
                    <a:pt x="176" y="20"/>
                    <a:pt x="176" y="20"/>
                    <a:pt x="176" y="20"/>
                  </a:cubicBezTo>
                  <a:cubicBezTo>
                    <a:pt x="176" y="20"/>
                    <a:pt x="176" y="20"/>
                    <a:pt x="176" y="20"/>
                  </a:cubicBezTo>
                  <a:cubicBezTo>
                    <a:pt x="176" y="20"/>
                    <a:pt x="177" y="20"/>
                    <a:pt x="177" y="20"/>
                  </a:cubicBezTo>
                  <a:cubicBezTo>
                    <a:pt x="177" y="20"/>
                    <a:pt x="176" y="21"/>
                    <a:pt x="176" y="21"/>
                  </a:cubicBezTo>
                  <a:cubicBezTo>
                    <a:pt x="175" y="21"/>
                    <a:pt x="175" y="21"/>
                    <a:pt x="175" y="21"/>
                  </a:cubicBezTo>
                  <a:cubicBezTo>
                    <a:pt x="176" y="21"/>
                    <a:pt x="175" y="21"/>
                    <a:pt x="175" y="21"/>
                  </a:cubicBezTo>
                  <a:cubicBezTo>
                    <a:pt x="177" y="21"/>
                    <a:pt x="177" y="21"/>
                    <a:pt x="177" y="21"/>
                  </a:cubicBezTo>
                  <a:cubicBezTo>
                    <a:pt x="177" y="21"/>
                    <a:pt x="177" y="21"/>
                    <a:pt x="177" y="21"/>
                  </a:cubicBezTo>
                  <a:cubicBezTo>
                    <a:pt x="176" y="21"/>
                    <a:pt x="176" y="21"/>
                    <a:pt x="176" y="21"/>
                  </a:cubicBezTo>
                  <a:cubicBezTo>
                    <a:pt x="177" y="21"/>
                    <a:pt x="175" y="21"/>
                    <a:pt x="176" y="21"/>
                  </a:cubicBezTo>
                  <a:cubicBezTo>
                    <a:pt x="176" y="21"/>
                    <a:pt x="176" y="21"/>
                    <a:pt x="176" y="21"/>
                  </a:cubicBezTo>
                  <a:cubicBezTo>
                    <a:pt x="176" y="21"/>
                    <a:pt x="176" y="21"/>
                    <a:pt x="176" y="21"/>
                  </a:cubicBezTo>
                  <a:cubicBezTo>
                    <a:pt x="176" y="21"/>
                    <a:pt x="176" y="21"/>
                    <a:pt x="176" y="21"/>
                  </a:cubicBezTo>
                  <a:cubicBezTo>
                    <a:pt x="176" y="22"/>
                    <a:pt x="176" y="22"/>
                    <a:pt x="176" y="22"/>
                  </a:cubicBezTo>
                  <a:cubicBezTo>
                    <a:pt x="176" y="22"/>
                    <a:pt x="177" y="22"/>
                    <a:pt x="176" y="22"/>
                  </a:cubicBezTo>
                  <a:cubicBezTo>
                    <a:pt x="177" y="22"/>
                    <a:pt x="176" y="22"/>
                    <a:pt x="177" y="21"/>
                  </a:cubicBezTo>
                  <a:cubicBezTo>
                    <a:pt x="177" y="21"/>
                    <a:pt x="177" y="21"/>
                    <a:pt x="177" y="21"/>
                  </a:cubicBezTo>
                  <a:cubicBezTo>
                    <a:pt x="176" y="22"/>
                    <a:pt x="177" y="22"/>
                    <a:pt x="177" y="22"/>
                  </a:cubicBezTo>
                  <a:cubicBezTo>
                    <a:pt x="177" y="22"/>
                    <a:pt x="177" y="22"/>
                    <a:pt x="177" y="22"/>
                  </a:cubicBezTo>
                  <a:cubicBezTo>
                    <a:pt x="177" y="22"/>
                    <a:pt x="177" y="22"/>
                    <a:pt x="177" y="22"/>
                  </a:cubicBezTo>
                  <a:cubicBezTo>
                    <a:pt x="176" y="22"/>
                    <a:pt x="177" y="22"/>
                    <a:pt x="177" y="23"/>
                  </a:cubicBezTo>
                  <a:cubicBezTo>
                    <a:pt x="177" y="23"/>
                    <a:pt x="176" y="23"/>
                    <a:pt x="176" y="23"/>
                  </a:cubicBezTo>
                  <a:cubicBezTo>
                    <a:pt x="177" y="22"/>
                    <a:pt x="177" y="23"/>
                    <a:pt x="178" y="23"/>
                  </a:cubicBezTo>
                  <a:cubicBezTo>
                    <a:pt x="178" y="23"/>
                    <a:pt x="177" y="23"/>
                    <a:pt x="176" y="23"/>
                  </a:cubicBezTo>
                  <a:cubicBezTo>
                    <a:pt x="177" y="23"/>
                    <a:pt x="176" y="23"/>
                    <a:pt x="177" y="23"/>
                  </a:cubicBezTo>
                  <a:cubicBezTo>
                    <a:pt x="177" y="23"/>
                    <a:pt x="177" y="23"/>
                    <a:pt x="178" y="23"/>
                  </a:cubicBezTo>
                  <a:cubicBezTo>
                    <a:pt x="178" y="23"/>
                    <a:pt x="177" y="23"/>
                    <a:pt x="177" y="23"/>
                  </a:cubicBezTo>
                  <a:cubicBezTo>
                    <a:pt x="177" y="23"/>
                    <a:pt x="178" y="24"/>
                    <a:pt x="178" y="23"/>
                  </a:cubicBezTo>
                  <a:cubicBezTo>
                    <a:pt x="178" y="23"/>
                    <a:pt x="179" y="24"/>
                    <a:pt x="178" y="24"/>
                  </a:cubicBezTo>
                  <a:cubicBezTo>
                    <a:pt x="178" y="24"/>
                    <a:pt x="178" y="24"/>
                    <a:pt x="177" y="24"/>
                  </a:cubicBezTo>
                  <a:cubicBezTo>
                    <a:pt x="177" y="24"/>
                    <a:pt x="179" y="24"/>
                    <a:pt x="179" y="24"/>
                  </a:cubicBezTo>
                  <a:cubicBezTo>
                    <a:pt x="179" y="24"/>
                    <a:pt x="180" y="24"/>
                    <a:pt x="181" y="24"/>
                  </a:cubicBezTo>
                  <a:cubicBezTo>
                    <a:pt x="181" y="24"/>
                    <a:pt x="180" y="24"/>
                    <a:pt x="180" y="24"/>
                  </a:cubicBezTo>
                  <a:cubicBezTo>
                    <a:pt x="180" y="24"/>
                    <a:pt x="180" y="24"/>
                    <a:pt x="180" y="24"/>
                  </a:cubicBezTo>
                  <a:cubicBezTo>
                    <a:pt x="179" y="24"/>
                    <a:pt x="178" y="24"/>
                    <a:pt x="177" y="24"/>
                  </a:cubicBezTo>
                  <a:cubicBezTo>
                    <a:pt x="178" y="24"/>
                    <a:pt x="178" y="24"/>
                    <a:pt x="178" y="24"/>
                  </a:cubicBezTo>
                  <a:cubicBezTo>
                    <a:pt x="177" y="24"/>
                    <a:pt x="177" y="24"/>
                    <a:pt x="177" y="24"/>
                  </a:cubicBezTo>
                  <a:cubicBezTo>
                    <a:pt x="177" y="24"/>
                    <a:pt x="177" y="25"/>
                    <a:pt x="177" y="25"/>
                  </a:cubicBezTo>
                  <a:cubicBezTo>
                    <a:pt x="178" y="25"/>
                    <a:pt x="177" y="25"/>
                    <a:pt x="177" y="25"/>
                  </a:cubicBezTo>
                  <a:cubicBezTo>
                    <a:pt x="178" y="25"/>
                    <a:pt x="178" y="25"/>
                    <a:pt x="178" y="25"/>
                  </a:cubicBezTo>
                  <a:cubicBezTo>
                    <a:pt x="177" y="25"/>
                    <a:pt x="177" y="25"/>
                    <a:pt x="177" y="25"/>
                  </a:cubicBezTo>
                  <a:cubicBezTo>
                    <a:pt x="177" y="25"/>
                    <a:pt x="178" y="25"/>
                    <a:pt x="177" y="25"/>
                  </a:cubicBezTo>
                  <a:cubicBezTo>
                    <a:pt x="177" y="25"/>
                    <a:pt x="177" y="25"/>
                    <a:pt x="177" y="25"/>
                  </a:cubicBezTo>
                  <a:cubicBezTo>
                    <a:pt x="177" y="26"/>
                    <a:pt x="177" y="27"/>
                    <a:pt x="179" y="27"/>
                  </a:cubicBezTo>
                  <a:cubicBezTo>
                    <a:pt x="178" y="27"/>
                    <a:pt x="178" y="27"/>
                    <a:pt x="178" y="28"/>
                  </a:cubicBezTo>
                  <a:cubicBezTo>
                    <a:pt x="178" y="28"/>
                    <a:pt x="178" y="28"/>
                    <a:pt x="178" y="28"/>
                  </a:cubicBezTo>
                  <a:cubicBezTo>
                    <a:pt x="178" y="28"/>
                    <a:pt x="178" y="28"/>
                    <a:pt x="178" y="28"/>
                  </a:cubicBezTo>
                  <a:cubicBezTo>
                    <a:pt x="177" y="28"/>
                    <a:pt x="178" y="28"/>
                    <a:pt x="178" y="29"/>
                  </a:cubicBezTo>
                  <a:cubicBezTo>
                    <a:pt x="178" y="29"/>
                    <a:pt x="178" y="29"/>
                    <a:pt x="178" y="29"/>
                  </a:cubicBezTo>
                  <a:cubicBezTo>
                    <a:pt x="177" y="29"/>
                    <a:pt x="178" y="29"/>
                    <a:pt x="178" y="29"/>
                  </a:cubicBezTo>
                  <a:cubicBezTo>
                    <a:pt x="178" y="29"/>
                    <a:pt x="178" y="29"/>
                    <a:pt x="178" y="29"/>
                  </a:cubicBezTo>
                  <a:cubicBezTo>
                    <a:pt x="178" y="29"/>
                    <a:pt x="178" y="29"/>
                    <a:pt x="178" y="29"/>
                  </a:cubicBezTo>
                  <a:cubicBezTo>
                    <a:pt x="178" y="29"/>
                    <a:pt x="178" y="29"/>
                    <a:pt x="178" y="29"/>
                  </a:cubicBezTo>
                  <a:cubicBezTo>
                    <a:pt x="178" y="29"/>
                    <a:pt x="178" y="29"/>
                    <a:pt x="178" y="29"/>
                  </a:cubicBezTo>
                  <a:cubicBezTo>
                    <a:pt x="178" y="30"/>
                    <a:pt x="178" y="30"/>
                    <a:pt x="178" y="30"/>
                  </a:cubicBezTo>
                  <a:cubicBezTo>
                    <a:pt x="178" y="30"/>
                    <a:pt x="178" y="30"/>
                    <a:pt x="179" y="30"/>
                  </a:cubicBezTo>
                  <a:cubicBezTo>
                    <a:pt x="180" y="30"/>
                    <a:pt x="179" y="30"/>
                    <a:pt x="179" y="30"/>
                  </a:cubicBezTo>
                  <a:cubicBezTo>
                    <a:pt x="178" y="30"/>
                    <a:pt x="178" y="30"/>
                    <a:pt x="178" y="30"/>
                  </a:cubicBezTo>
                  <a:cubicBezTo>
                    <a:pt x="177" y="31"/>
                    <a:pt x="178" y="31"/>
                    <a:pt x="178" y="32"/>
                  </a:cubicBezTo>
                  <a:cubicBezTo>
                    <a:pt x="178" y="32"/>
                    <a:pt x="178" y="32"/>
                    <a:pt x="178" y="32"/>
                  </a:cubicBezTo>
                  <a:cubicBezTo>
                    <a:pt x="178" y="32"/>
                    <a:pt x="178" y="33"/>
                    <a:pt x="178" y="33"/>
                  </a:cubicBezTo>
                  <a:cubicBezTo>
                    <a:pt x="178" y="33"/>
                    <a:pt x="179" y="33"/>
                    <a:pt x="179" y="33"/>
                  </a:cubicBezTo>
                  <a:cubicBezTo>
                    <a:pt x="180" y="34"/>
                    <a:pt x="178" y="33"/>
                    <a:pt x="178" y="34"/>
                  </a:cubicBezTo>
                  <a:cubicBezTo>
                    <a:pt x="178" y="34"/>
                    <a:pt x="178" y="34"/>
                    <a:pt x="178" y="34"/>
                  </a:cubicBezTo>
                  <a:cubicBezTo>
                    <a:pt x="178" y="34"/>
                    <a:pt x="178" y="34"/>
                    <a:pt x="178" y="34"/>
                  </a:cubicBezTo>
                  <a:cubicBezTo>
                    <a:pt x="178" y="34"/>
                    <a:pt x="179" y="34"/>
                    <a:pt x="178" y="34"/>
                  </a:cubicBezTo>
                  <a:cubicBezTo>
                    <a:pt x="178" y="34"/>
                    <a:pt x="178" y="34"/>
                    <a:pt x="178" y="34"/>
                  </a:cubicBezTo>
                  <a:cubicBezTo>
                    <a:pt x="178" y="34"/>
                    <a:pt x="178" y="35"/>
                    <a:pt x="178" y="35"/>
                  </a:cubicBezTo>
                  <a:cubicBezTo>
                    <a:pt x="178" y="35"/>
                    <a:pt x="178" y="35"/>
                    <a:pt x="178" y="35"/>
                  </a:cubicBezTo>
                  <a:cubicBezTo>
                    <a:pt x="178" y="35"/>
                    <a:pt x="178" y="35"/>
                    <a:pt x="178" y="35"/>
                  </a:cubicBezTo>
                  <a:cubicBezTo>
                    <a:pt x="179" y="35"/>
                    <a:pt x="179" y="35"/>
                    <a:pt x="179" y="35"/>
                  </a:cubicBezTo>
                  <a:cubicBezTo>
                    <a:pt x="178" y="35"/>
                    <a:pt x="178" y="35"/>
                    <a:pt x="178" y="35"/>
                  </a:cubicBezTo>
                  <a:cubicBezTo>
                    <a:pt x="178" y="35"/>
                    <a:pt x="178" y="35"/>
                    <a:pt x="178" y="35"/>
                  </a:cubicBezTo>
                  <a:cubicBezTo>
                    <a:pt x="177" y="35"/>
                    <a:pt x="178" y="35"/>
                    <a:pt x="178" y="36"/>
                  </a:cubicBezTo>
                  <a:cubicBezTo>
                    <a:pt x="178" y="35"/>
                    <a:pt x="178" y="35"/>
                    <a:pt x="178" y="36"/>
                  </a:cubicBezTo>
                  <a:cubicBezTo>
                    <a:pt x="178" y="36"/>
                    <a:pt x="178" y="36"/>
                    <a:pt x="179" y="36"/>
                  </a:cubicBezTo>
                  <a:cubicBezTo>
                    <a:pt x="179" y="36"/>
                    <a:pt x="179" y="36"/>
                    <a:pt x="178" y="36"/>
                  </a:cubicBezTo>
                  <a:cubicBezTo>
                    <a:pt x="179" y="36"/>
                    <a:pt x="179" y="36"/>
                    <a:pt x="179" y="37"/>
                  </a:cubicBezTo>
                  <a:cubicBezTo>
                    <a:pt x="179" y="37"/>
                    <a:pt x="179" y="37"/>
                    <a:pt x="179" y="37"/>
                  </a:cubicBezTo>
                  <a:cubicBezTo>
                    <a:pt x="179" y="36"/>
                    <a:pt x="179" y="36"/>
                    <a:pt x="178" y="36"/>
                  </a:cubicBezTo>
                  <a:cubicBezTo>
                    <a:pt x="178" y="36"/>
                    <a:pt x="178" y="36"/>
                    <a:pt x="178" y="36"/>
                  </a:cubicBezTo>
                  <a:cubicBezTo>
                    <a:pt x="178" y="36"/>
                    <a:pt x="178" y="36"/>
                    <a:pt x="178" y="36"/>
                  </a:cubicBezTo>
                  <a:cubicBezTo>
                    <a:pt x="178" y="35"/>
                    <a:pt x="178" y="36"/>
                    <a:pt x="178" y="36"/>
                  </a:cubicBezTo>
                  <a:cubicBezTo>
                    <a:pt x="178" y="36"/>
                    <a:pt x="178" y="36"/>
                    <a:pt x="178" y="36"/>
                  </a:cubicBezTo>
                  <a:cubicBezTo>
                    <a:pt x="178" y="36"/>
                    <a:pt x="178" y="36"/>
                    <a:pt x="178" y="36"/>
                  </a:cubicBezTo>
                  <a:cubicBezTo>
                    <a:pt x="178" y="37"/>
                    <a:pt x="178" y="37"/>
                    <a:pt x="178" y="37"/>
                  </a:cubicBezTo>
                  <a:cubicBezTo>
                    <a:pt x="179" y="36"/>
                    <a:pt x="179" y="36"/>
                    <a:pt x="179" y="36"/>
                  </a:cubicBezTo>
                  <a:cubicBezTo>
                    <a:pt x="179" y="36"/>
                    <a:pt x="179" y="37"/>
                    <a:pt x="179" y="37"/>
                  </a:cubicBezTo>
                  <a:cubicBezTo>
                    <a:pt x="179" y="37"/>
                    <a:pt x="179" y="37"/>
                    <a:pt x="179" y="37"/>
                  </a:cubicBezTo>
                  <a:cubicBezTo>
                    <a:pt x="179" y="37"/>
                    <a:pt x="178" y="37"/>
                    <a:pt x="179" y="37"/>
                  </a:cubicBezTo>
                  <a:cubicBezTo>
                    <a:pt x="178" y="37"/>
                    <a:pt x="178" y="37"/>
                    <a:pt x="178" y="37"/>
                  </a:cubicBezTo>
                  <a:cubicBezTo>
                    <a:pt x="179" y="37"/>
                    <a:pt x="179" y="37"/>
                    <a:pt x="179" y="37"/>
                  </a:cubicBezTo>
                  <a:cubicBezTo>
                    <a:pt x="178" y="37"/>
                    <a:pt x="177" y="37"/>
                    <a:pt x="177" y="37"/>
                  </a:cubicBezTo>
                  <a:cubicBezTo>
                    <a:pt x="178" y="38"/>
                    <a:pt x="178" y="38"/>
                    <a:pt x="178" y="38"/>
                  </a:cubicBezTo>
                  <a:cubicBezTo>
                    <a:pt x="178" y="38"/>
                    <a:pt x="178" y="38"/>
                    <a:pt x="177" y="38"/>
                  </a:cubicBezTo>
                  <a:cubicBezTo>
                    <a:pt x="177" y="38"/>
                    <a:pt x="179" y="38"/>
                    <a:pt x="178" y="39"/>
                  </a:cubicBezTo>
                  <a:cubicBezTo>
                    <a:pt x="178" y="38"/>
                    <a:pt x="178" y="38"/>
                    <a:pt x="177" y="39"/>
                  </a:cubicBezTo>
                  <a:cubicBezTo>
                    <a:pt x="178" y="39"/>
                    <a:pt x="178" y="39"/>
                    <a:pt x="178" y="39"/>
                  </a:cubicBezTo>
                  <a:cubicBezTo>
                    <a:pt x="178" y="39"/>
                    <a:pt x="177" y="39"/>
                    <a:pt x="178" y="38"/>
                  </a:cubicBezTo>
                  <a:cubicBezTo>
                    <a:pt x="178" y="39"/>
                    <a:pt x="178" y="39"/>
                    <a:pt x="178" y="39"/>
                  </a:cubicBezTo>
                  <a:cubicBezTo>
                    <a:pt x="177" y="39"/>
                    <a:pt x="177" y="39"/>
                    <a:pt x="177" y="40"/>
                  </a:cubicBezTo>
                  <a:cubicBezTo>
                    <a:pt x="177" y="40"/>
                    <a:pt x="178" y="41"/>
                    <a:pt x="180" y="43"/>
                  </a:cubicBezTo>
                  <a:cubicBezTo>
                    <a:pt x="180" y="43"/>
                    <a:pt x="180" y="43"/>
                    <a:pt x="180" y="43"/>
                  </a:cubicBezTo>
                  <a:cubicBezTo>
                    <a:pt x="181" y="44"/>
                    <a:pt x="181" y="43"/>
                    <a:pt x="181" y="44"/>
                  </a:cubicBezTo>
                  <a:cubicBezTo>
                    <a:pt x="181" y="43"/>
                    <a:pt x="181" y="43"/>
                    <a:pt x="181" y="43"/>
                  </a:cubicBezTo>
                  <a:cubicBezTo>
                    <a:pt x="181" y="43"/>
                    <a:pt x="181" y="41"/>
                    <a:pt x="181" y="42"/>
                  </a:cubicBezTo>
                  <a:cubicBezTo>
                    <a:pt x="182" y="43"/>
                    <a:pt x="181" y="43"/>
                    <a:pt x="181" y="43"/>
                  </a:cubicBezTo>
                  <a:cubicBezTo>
                    <a:pt x="182" y="44"/>
                    <a:pt x="182" y="42"/>
                    <a:pt x="182" y="43"/>
                  </a:cubicBezTo>
                  <a:cubicBezTo>
                    <a:pt x="182" y="43"/>
                    <a:pt x="182" y="42"/>
                    <a:pt x="182" y="42"/>
                  </a:cubicBezTo>
                  <a:cubicBezTo>
                    <a:pt x="182" y="42"/>
                    <a:pt x="183" y="43"/>
                    <a:pt x="183" y="43"/>
                  </a:cubicBezTo>
                  <a:cubicBezTo>
                    <a:pt x="183" y="43"/>
                    <a:pt x="183" y="43"/>
                    <a:pt x="183" y="43"/>
                  </a:cubicBezTo>
                  <a:cubicBezTo>
                    <a:pt x="183" y="43"/>
                    <a:pt x="183" y="43"/>
                    <a:pt x="183" y="43"/>
                  </a:cubicBezTo>
                  <a:cubicBezTo>
                    <a:pt x="183" y="43"/>
                    <a:pt x="183" y="43"/>
                    <a:pt x="183" y="43"/>
                  </a:cubicBezTo>
                  <a:cubicBezTo>
                    <a:pt x="184" y="43"/>
                    <a:pt x="184" y="43"/>
                    <a:pt x="184" y="43"/>
                  </a:cubicBezTo>
                  <a:cubicBezTo>
                    <a:pt x="184" y="42"/>
                    <a:pt x="185" y="43"/>
                    <a:pt x="185" y="42"/>
                  </a:cubicBezTo>
                  <a:cubicBezTo>
                    <a:pt x="185" y="43"/>
                    <a:pt x="185" y="43"/>
                    <a:pt x="185" y="43"/>
                  </a:cubicBezTo>
                  <a:cubicBezTo>
                    <a:pt x="185" y="42"/>
                    <a:pt x="185" y="42"/>
                    <a:pt x="185" y="42"/>
                  </a:cubicBezTo>
                  <a:cubicBezTo>
                    <a:pt x="185" y="42"/>
                    <a:pt x="185" y="42"/>
                    <a:pt x="185" y="42"/>
                  </a:cubicBezTo>
                  <a:cubicBezTo>
                    <a:pt x="185" y="43"/>
                    <a:pt x="185" y="43"/>
                    <a:pt x="185" y="43"/>
                  </a:cubicBezTo>
                  <a:cubicBezTo>
                    <a:pt x="185" y="42"/>
                    <a:pt x="186" y="43"/>
                    <a:pt x="186" y="42"/>
                  </a:cubicBezTo>
                  <a:cubicBezTo>
                    <a:pt x="186" y="42"/>
                    <a:pt x="186" y="42"/>
                    <a:pt x="186" y="42"/>
                  </a:cubicBezTo>
                  <a:cubicBezTo>
                    <a:pt x="186" y="42"/>
                    <a:pt x="186" y="42"/>
                    <a:pt x="186" y="42"/>
                  </a:cubicBezTo>
                  <a:cubicBezTo>
                    <a:pt x="186" y="42"/>
                    <a:pt x="186" y="42"/>
                    <a:pt x="186" y="42"/>
                  </a:cubicBezTo>
                  <a:cubicBezTo>
                    <a:pt x="186" y="43"/>
                    <a:pt x="186" y="43"/>
                    <a:pt x="186" y="42"/>
                  </a:cubicBezTo>
                  <a:cubicBezTo>
                    <a:pt x="186" y="42"/>
                    <a:pt x="186" y="42"/>
                    <a:pt x="186" y="42"/>
                  </a:cubicBezTo>
                  <a:cubicBezTo>
                    <a:pt x="186" y="42"/>
                    <a:pt x="186" y="42"/>
                    <a:pt x="186" y="42"/>
                  </a:cubicBezTo>
                  <a:cubicBezTo>
                    <a:pt x="187" y="42"/>
                    <a:pt x="187" y="42"/>
                    <a:pt x="187" y="42"/>
                  </a:cubicBezTo>
                  <a:cubicBezTo>
                    <a:pt x="187" y="42"/>
                    <a:pt x="187" y="42"/>
                    <a:pt x="187" y="42"/>
                  </a:cubicBezTo>
                  <a:cubicBezTo>
                    <a:pt x="187" y="42"/>
                    <a:pt x="186" y="42"/>
                    <a:pt x="186" y="42"/>
                  </a:cubicBezTo>
                  <a:cubicBezTo>
                    <a:pt x="187" y="42"/>
                    <a:pt x="187" y="42"/>
                    <a:pt x="187" y="42"/>
                  </a:cubicBezTo>
                  <a:cubicBezTo>
                    <a:pt x="187" y="42"/>
                    <a:pt x="187" y="42"/>
                    <a:pt x="187" y="42"/>
                  </a:cubicBezTo>
                  <a:cubicBezTo>
                    <a:pt x="187" y="42"/>
                    <a:pt x="187" y="42"/>
                    <a:pt x="187" y="43"/>
                  </a:cubicBezTo>
                  <a:cubicBezTo>
                    <a:pt x="187" y="43"/>
                    <a:pt x="187" y="43"/>
                    <a:pt x="187" y="43"/>
                  </a:cubicBezTo>
                  <a:cubicBezTo>
                    <a:pt x="187" y="43"/>
                    <a:pt x="187" y="42"/>
                    <a:pt x="187" y="42"/>
                  </a:cubicBezTo>
                  <a:cubicBezTo>
                    <a:pt x="188" y="43"/>
                    <a:pt x="188" y="42"/>
                    <a:pt x="188" y="42"/>
                  </a:cubicBezTo>
                  <a:cubicBezTo>
                    <a:pt x="188" y="42"/>
                    <a:pt x="188" y="42"/>
                    <a:pt x="188" y="42"/>
                  </a:cubicBezTo>
                  <a:cubicBezTo>
                    <a:pt x="189" y="42"/>
                    <a:pt x="189" y="41"/>
                    <a:pt x="189" y="42"/>
                  </a:cubicBezTo>
                  <a:cubicBezTo>
                    <a:pt x="189" y="41"/>
                    <a:pt x="189" y="42"/>
                    <a:pt x="189" y="42"/>
                  </a:cubicBezTo>
                  <a:cubicBezTo>
                    <a:pt x="189" y="42"/>
                    <a:pt x="189" y="42"/>
                    <a:pt x="189" y="42"/>
                  </a:cubicBezTo>
                  <a:cubicBezTo>
                    <a:pt x="189" y="42"/>
                    <a:pt x="190" y="41"/>
                    <a:pt x="190" y="41"/>
                  </a:cubicBezTo>
                  <a:cubicBezTo>
                    <a:pt x="190" y="41"/>
                    <a:pt x="190" y="42"/>
                    <a:pt x="190" y="42"/>
                  </a:cubicBezTo>
                  <a:cubicBezTo>
                    <a:pt x="190" y="42"/>
                    <a:pt x="191" y="41"/>
                    <a:pt x="191" y="41"/>
                  </a:cubicBezTo>
                  <a:cubicBezTo>
                    <a:pt x="191" y="41"/>
                    <a:pt x="191" y="41"/>
                    <a:pt x="191" y="41"/>
                  </a:cubicBezTo>
                  <a:cubicBezTo>
                    <a:pt x="191" y="41"/>
                    <a:pt x="191" y="41"/>
                    <a:pt x="191" y="41"/>
                  </a:cubicBezTo>
                  <a:cubicBezTo>
                    <a:pt x="191" y="41"/>
                    <a:pt x="191" y="40"/>
                    <a:pt x="192" y="40"/>
                  </a:cubicBezTo>
                  <a:cubicBezTo>
                    <a:pt x="192" y="40"/>
                    <a:pt x="192" y="40"/>
                    <a:pt x="192" y="40"/>
                  </a:cubicBezTo>
                  <a:cubicBezTo>
                    <a:pt x="192" y="40"/>
                    <a:pt x="192" y="40"/>
                    <a:pt x="192" y="40"/>
                  </a:cubicBezTo>
                  <a:cubicBezTo>
                    <a:pt x="192" y="40"/>
                    <a:pt x="192" y="40"/>
                    <a:pt x="192" y="40"/>
                  </a:cubicBezTo>
                  <a:cubicBezTo>
                    <a:pt x="192" y="41"/>
                    <a:pt x="192" y="41"/>
                    <a:pt x="193" y="41"/>
                  </a:cubicBezTo>
                  <a:cubicBezTo>
                    <a:pt x="193" y="40"/>
                    <a:pt x="193" y="40"/>
                    <a:pt x="193" y="40"/>
                  </a:cubicBezTo>
                  <a:cubicBezTo>
                    <a:pt x="193" y="40"/>
                    <a:pt x="193" y="41"/>
                    <a:pt x="193" y="41"/>
                  </a:cubicBezTo>
                  <a:cubicBezTo>
                    <a:pt x="193" y="39"/>
                    <a:pt x="193" y="39"/>
                    <a:pt x="193" y="39"/>
                  </a:cubicBezTo>
                  <a:cubicBezTo>
                    <a:pt x="193" y="39"/>
                    <a:pt x="193" y="40"/>
                    <a:pt x="193" y="40"/>
                  </a:cubicBezTo>
                  <a:cubicBezTo>
                    <a:pt x="194" y="40"/>
                    <a:pt x="194" y="39"/>
                    <a:pt x="194" y="39"/>
                  </a:cubicBezTo>
                  <a:cubicBezTo>
                    <a:pt x="194" y="39"/>
                    <a:pt x="194" y="38"/>
                    <a:pt x="195" y="38"/>
                  </a:cubicBezTo>
                  <a:cubicBezTo>
                    <a:pt x="195" y="39"/>
                    <a:pt x="194" y="38"/>
                    <a:pt x="194" y="39"/>
                  </a:cubicBezTo>
                  <a:cubicBezTo>
                    <a:pt x="195" y="39"/>
                    <a:pt x="195" y="39"/>
                    <a:pt x="195" y="39"/>
                  </a:cubicBezTo>
                  <a:cubicBezTo>
                    <a:pt x="194" y="39"/>
                    <a:pt x="195" y="40"/>
                    <a:pt x="195" y="40"/>
                  </a:cubicBezTo>
                  <a:cubicBezTo>
                    <a:pt x="195" y="40"/>
                    <a:pt x="195" y="40"/>
                    <a:pt x="196" y="40"/>
                  </a:cubicBezTo>
                  <a:cubicBezTo>
                    <a:pt x="195" y="40"/>
                    <a:pt x="196" y="40"/>
                    <a:pt x="196" y="39"/>
                  </a:cubicBezTo>
                  <a:cubicBezTo>
                    <a:pt x="196" y="39"/>
                    <a:pt x="196" y="40"/>
                    <a:pt x="196" y="40"/>
                  </a:cubicBezTo>
                  <a:cubicBezTo>
                    <a:pt x="197" y="40"/>
                    <a:pt x="197" y="40"/>
                    <a:pt x="197" y="40"/>
                  </a:cubicBezTo>
                  <a:cubicBezTo>
                    <a:pt x="197" y="40"/>
                    <a:pt x="197" y="40"/>
                    <a:pt x="197" y="40"/>
                  </a:cubicBezTo>
                  <a:cubicBezTo>
                    <a:pt x="197" y="40"/>
                    <a:pt x="198" y="40"/>
                    <a:pt x="198" y="39"/>
                  </a:cubicBezTo>
                  <a:cubicBezTo>
                    <a:pt x="198" y="40"/>
                    <a:pt x="198" y="40"/>
                    <a:pt x="198" y="40"/>
                  </a:cubicBezTo>
                  <a:cubicBezTo>
                    <a:pt x="199" y="40"/>
                    <a:pt x="198" y="38"/>
                    <a:pt x="199" y="39"/>
                  </a:cubicBezTo>
                  <a:cubicBezTo>
                    <a:pt x="199" y="39"/>
                    <a:pt x="199" y="39"/>
                    <a:pt x="199" y="39"/>
                  </a:cubicBezTo>
                  <a:cubicBezTo>
                    <a:pt x="199" y="39"/>
                    <a:pt x="199" y="40"/>
                    <a:pt x="199" y="39"/>
                  </a:cubicBezTo>
                  <a:cubicBezTo>
                    <a:pt x="199" y="40"/>
                    <a:pt x="199" y="40"/>
                    <a:pt x="199" y="40"/>
                  </a:cubicBezTo>
                  <a:cubicBezTo>
                    <a:pt x="199" y="39"/>
                    <a:pt x="200" y="39"/>
                    <a:pt x="200" y="39"/>
                  </a:cubicBezTo>
                  <a:cubicBezTo>
                    <a:pt x="200" y="40"/>
                    <a:pt x="200" y="40"/>
                    <a:pt x="200" y="40"/>
                  </a:cubicBezTo>
                  <a:cubicBezTo>
                    <a:pt x="200" y="40"/>
                    <a:pt x="200" y="39"/>
                    <a:pt x="200" y="39"/>
                  </a:cubicBezTo>
                  <a:cubicBezTo>
                    <a:pt x="200" y="40"/>
                    <a:pt x="200" y="40"/>
                    <a:pt x="200" y="40"/>
                  </a:cubicBezTo>
                  <a:cubicBezTo>
                    <a:pt x="200" y="39"/>
                    <a:pt x="201" y="39"/>
                    <a:pt x="201" y="39"/>
                  </a:cubicBezTo>
                  <a:cubicBezTo>
                    <a:pt x="201" y="40"/>
                    <a:pt x="201" y="40"/>
                    <a:pt x="201" y="40"/>
                  </a:cubicBezTo>
                  <a:cubicBezTo>
                    <a:pt x="202" y="40"/>
                    <a:pt x="204" y="40"/>
                    <a:pt x="205" y="39"/>
                  </a:cubicBezTo>
                  <a:cubicBezTo>
                    <a:pt x="205" y="40"/>
                    <a:pt x="204" y="40"/>
                    <a:pt x="205" y="40"/>
                  </a:cubicBezTo>
                  <a:cubicBezTo>
                    <a:pt x="205" y="40"/>
                    <a:pt x="205" y="40"/>
                    <a:pt x="205" y="40"/>
                  </a:cubicBezTo>
                  <a:cubicBezTo>
                    <a:pt x="205" y="40"/>
                    <a:pt x="205" y="40"/>
                    <a:pt x="205" y="40"/>
                  </a:cubicBezTo>
                  <a:cubicBezTo>
                    <a:pt x="205" y="40"/>
                    <a:pt x="205" y="40"/>
                    <a:pt x="206" y="40"/>
                  </a:cubicBezTo>
                  <a:cubicBezTo>
                    <a:pt x="206" y="40"/>
                    <a:pt x="206" y="40"/>
                    <a:pt x="206" y="40"/>
                  </a:cubicBezTo>
                  <a:cubicBezTo>
                    <a:pt x="206" y="39"/>
                    <a:pt x="206" y="41"/>
                    <a:pt x="206" y="40"/>
                  </a:cubicBezTo>
                  <a:cubicBezTo>
                    <a:pt x="206" y="40"/>
                    <a:pt x="206" y="40"/>
                    <a:pt x="206" y="40"/>
                  </a:cubicBezTo>
                  <a:cubicBezTo>
                    <a:pt x="206" y="40"/>
                    <a:pt x="206" y="41"/>
                    <a:pt x="207" y="40"/>
                  </a:cubicBezTo>
                  <a:cubicBezTo>
                    <a:pt x="207" y="40"/>
                    <a:pt x="207" y="40"/>
                    <a:pt x="207" y="40"/>
                  </a:cubicBezTo>
                  <a:cubicBezTo>
                    <a:pt x="207" y="41"/>
                    <a:pt x="207" y="39"/>
                    <a:pt x="207" y="40"/>
                  </a:cubicBezTo>
                  <a:cubicBezTo>
                    <a:pt x="208" y="40"/>
                    <a:pt x="208" y="40"/>
                    <a:pt x="208" y="39"/>
                  </a:cubicBezTo>
                  <a:cubicBezTo>
                    <a:pt x="208" y="40"/>
                    <a:pt x="208" y="40"/>
                    <a:pt x="208" y="40"/>
                  </a:cubicBezTo>
                  <a:cubicBezTo>
                    <a:pt x="209" y="40"/>
                    <a:pt x="210" y="40"/>
                    <a:pt x="211" y="39"/>
                  </a:cubicBezTo>
                  <a:cubicBezTo>
                    <a:pt x="211" y="40"/>
                    <a:pt x="211" y="40"/>
                    <a:pt x="211" y="40"/>
                  </a:cubicBezTo>
                  <a:cubicBezTo>
                    <a:pt x="211" y="39"/>
                    <a:pt x="212" y="41"/>
                    <a:pt x="212" y="39"/>
                  </a:cubicBezTo>
                  <a:cubicBezTo>
                    <a:pt x="212" y="38"/>
                    <a:pt x="212" y="38"/>
                    <a:pt x="212" y="38"/>
                  </a:cubicBezTo>
                  <a:cubicBezTo>
                    <a:pt x="212" y="39"/>
                    <a:pt x="212" y="39"/>
                    <a:pt x="212" y="39"/>
                  </a:cubicBezTo>
                  <a:cubicBezTo>
                    <a:pt x="213" y="39"/>
                    <a:pt x="213" y="39"/>
                    <a:pt x="213" y="39"/>
                  </a:cubicBezTo>
                  <a:cubicBezTo>
                    <a:pt x="213" y="39"/>
                    <a:pt x="213" y="39"/>
                    <a:pt x="213" y="39"/>
                  </a:cubicBezTo>
                  <a:cubicBezTo>
                    <a:pt x="213" y="39"/>
                    <a:pt x="214" y="39"/>
                    <a:pt x="214" y="39"/>
                  </a:cubicBezTo>
                  <a:cubicBezTo>
                    <a:pt x="214" y="39"/>
                    <a:pt x="214" y="39"/>
                    <a:pt x="214" y="39"/>
                  </a:cubicBezTo>
                  <a:cubicBezTo>
                    <a:pt x="215" y="40"/>
                    <a:pt x="216" y="41"/>
                    <a:pt x="217" y="40"/>
                  </a:cubicBezTo>
                  <a:cubicBezTo>
                    <a:pt x="217" y="40"/>
                    <a:pt x="217" y="41"/>
                    <a:pt x="217" y="41"/>
                  </a:cubicBezTo>
                  <a:cubicBezTo>
                    <a:pt x="218" y="40"/>
                    <a:pt x="219" y="41"/>
                    <a:pt x="220" y="41"/>
                  </a:cubicBezTo>
                  <a:cubicBezTo>
                    <a:pt x="220" y="47"/>
                    <a:pt x="220" y="47"/>
                    <a:pt x="220" y="47"/>
                  </a:cubicBezTo>
                  <a:cubicBezTo>
                    <a:pt x="221" y="61"/>
                    <a:pt x="221" y="61"/>
                    <a:pt x="221" y="61"/>
                  </a:cubicBezTo>
                  <a:cubicBezTo>
                    <a:pt x="222" y="71"/>
                    <a:pt x="223" y="81"/>
                    <a:pt x="223" y="91"/>
                  </a:cubicBezTo>
                  <a:cubicBezTo>
                    <a:pt x="224" y="95"/>
                    <a:pt x="223" y="99"/>
                    <a:pt x="224" y="102"/>
                  </a:cubicBezTo>
                  <a:cubicBezTo>
                    <a:pt x="223" y="102"/>
                    <a:pt x="223" y="102"/>
                    <a:pt x="223" y="102"/>
                  </a:cubicBezTo>
                  <a:cubicBezTo>
                    <a:pt x="224" y="105"/>
                    <a:pt x="223" y="106"/>
                    <a:pt x="222" y="110"/>
                  </a:cubicBezTo>
                  <a:cubicBezTo>
                    <a:pt x="223" y="110"/>
                    <a:pt x="222" y="111"/>
                    <a:pt x="223" y="111"/>
                  </a:cubicBezTo>
                  <a:cubicBezTo>
                    <a:pt x="223" y="112"/>
                    <a:pt x="221" y="113"/>
                    <a:pt x="221" y="115"/>
                  </a:cubicBezTo>
                  <a:cubicBezTo>
                    <a:pt x="221" y="115"/>
                    <a:pt x="222" y="115"/>
                    <a:pt x="222" y="116"/>
                  </a:cubicBezTo>
                  <a:cubicBezTo>
                    <a:pt x="221" y="121"/>
                    <a:pt x="221" y="115"/>
                    <a:pt x="219" y="121"/>
                  </a:cubicBezTo>
                  <a:cubicBezTo>
                    <a:pt x="219" y="122"/>
                    <a:pt x="218" y="125"/>
                    <a:pt x="217" y="126"/>
                  </a:cubicBezTo>
                  <a:cubicBezTo>
                    <a:pt x="218" y="126"/>
                    <a:pt x="217" y="127"/>
                    <a:pt x="217" y="128"/>
                  </a:cubicBezTo>
                  <a:cubicBezTo>
                    <a:pt x="214" y="128"/>
                    <a:pt x="214" y="128"/>
                    <a:pt x="214" y="128"/>
                  </a:cubicBezTo>
                  <a:cubicBezTo>
                    <a:pt x="210" y="130"/>
                    <a:pt x="206" y="131"/>
                    <a:pt x="201" y="132"/>
                  </a:cubicBezTo>
                  <a:cubicBezTo>
                    <a:pt x="202" y="132"/>
                    <a:pt x="202" y="133"/>
                    <a:pt x="201" y="133"/>
                  </a:cubicBezTo>
                  <a:cubicBezTo>
                    <a:pt x="200" y="132"/>
                    <a:pt x="199" y="134"/>
                    <a:pt x="197" y="134"/>
                  </a:cubicBezTo>
                  <a:cubicBezTo>
                    <a:pt x="197" y="134"/>
                    <a:pt x="198" y="134"/>
                    <a:pt x="198" y="133"/>
                  </a:cubicBezTo>
                  <a:cubicBezTo>
                    <a:pt x="194" y="134"/>
                    <a:pt x="191" y="135"/>
                    <a:pt x="187" y="136"/>
                  </a:cubicBezTo>
                  <a:cubicBezTo>
                    <a:pt x="184" y="137"/>
                    <a:pt x="180" y="137"/>
                    <a:pt x="178" y="138"/>
                  </a:cubicBezTo>
                  <a:cubicBezTo>
                    <a:pt x="178" y="138"/>
                    <a:pt x="176" y="138"/>
                    <a:pt x="175" y="138"/>
                  </a:cubicBezTo>
                  <a:cubicBezTo>
                    <a:pt x="173" y="140"/>
                    <a:pt x="168" y="139"/>
                    <a:pt x="165" y="140"/>
                  </a:cubicBezTo>
                  <a:cubicBezTo>
                    <a:pt x="165" y="140"/>
                    <a:pt x="165" y="140"/>
                    <a:pt x="165" y="140"/>
                  </a:cubicBezTo>
                  <a:cubicBezTo>
                    <a:pt x="156" y="142"/>
                    <a:pt x="145" y="143"/>
                    <a:pt x="135" y="144"/>
                  </a:cubicBezTo>
                  <a:cubicBezTo>
                    <a:pt x="130" y="145"/>
                    <a:pt x="123" y="144"/>
                    <a:pt x="117" y="144"/>
                  </a:cubicBezTo>
                  <a:cubicBezTo>
                    <a:pt x="116" y="144"/>
                    <a:pt x="117" y="145"/>
                    <a:pt x="116" y="145"/>
                  </a:cubicBezTo>
                  <a:cubicBezTo>
                    <a:pt x="114" y="145"/>
                    <a:pt x="116" y="144"/>
                    <a:pt x="115" y="144"/>
                  </a:cubicBezTo>
                  <a:cubicBezTo>
                    <a:pt x="112" y="145"/>
                    <a:pt x="108" y="144"/>
                    <a:pt x="104" y="144"/>
                  </a:cubicBezTo>
                  <a:cubicBezTo>
                    <a:pt x="104" y="144"/>
                    <a:pt x="103" y="144"/>
                    <a:pt x="103" y="145"/>
                  </a:cubicBezTo>
                  <a:cubicBezTo>
                    <a:pt x="99" y="144"/>
                    <a:pt x="93" y="145"/>
                    <a:pt x="89" y="144"/>
                  </a:cubicBezTo>
                  <a:cubicBezTo>
                    <a:pt x="90" y="145"/>
                    <a:pt x="86" y="144"/>
                    <a:pt x="84" y="144"/>
                  </a:cubicBezTo>
                  <a:cubicBezTo>
                    <a:pt x="83" y="144"/>
                    <a:pt x="83" y="144"/>
                    <a:pt x="84" y="143"/>
                  </a:cubicBezTo>
                  <a:cubicBezTo>
                    <a:pt x="80" y="143"/>
                    <a:pt x="79" y="143"/>
                    <a:pt x="75" y="143"/>
                  </a:cubicBezTo>
                  <a:cubicBezTo>
                    <a:pt x="73" y="143"/>
                    <a:pt x="72" y="143"/>
                    <a:pt x="70" y="143"/>
                  </a:cubicBezTo>
                  <a:cubicBezTo>
                    <a:pt x="69" y="142"/>
                    <a:pt x="66" y="142"/>
                    <a:pt x="64" y="141"/>
                  </a:cubicBezTo>
                  <a:cubicBezTo>
                    <a:pt x="64" y="142"/>
                    <a:pt x="61" y="142"/>
                    <a:pt x="59" y="142"/>
                  </a:cubicBezTo>
                  <a:cubicBezTo>
                    <a:pt x="60" y="141"/>
                    <a:pt x="60" y="141"/>
                    <a:pt x="60" y="141"/>
                  </a:cubicBezTo>
                  <a:cubicBezTo>
                    <a:pt x="53" y="140"/>
                    <a:pt x="44" y="138"/>
                    <a:pt x="36" y="137"/>
                  </a:cubicBezTo>
                  <a:cubicBezTo>
                    <a:pt x="35" y="137"/>
                    <a:pt x="35" y="137"/>
                    <a:pt x="35" y="137"/>
                  </a:cubicBezTo>
                  <a:cubicBezTo>
                    <a:pt x="27" y="136"/>
                    <a:pt x="19" y="133"/>
                    <a:pt x="11" y="132"/>
                  </a:cubicBezTo>
                  <a:cubicBezTo>
                    <a:pt x="11" y="133"/>
                    <a:pt x="11" y="133"/>
                    <a:pt x="10" y="132"/>
                  </a:cubicBezTo>
                  <a:cubicBezTo>
                    <a:pt x="11" y="132"/>
                    <a:pt x="11" y="131"/>
                    <a:pt x="11" y="131"/>
                  </a:cubicBezTo>
                  <a:cubicBezTo>
                    <a:pt x="11" y="128"/>
                    <a:pt x="11" y="127"/>
                    <a:pt x="11" y="125"/>
                  </a:cubicBezTo>
                  <a:cubicBezTo>
                    <a:pt x="12" y="124"/>
                    <a:pt x="12" y="123"/>
                    <a:pt x="12" y="123"/>
                  </a:cubicBezTo>
                  <a:cubicBezTo>
                    <a:pt x="14" y="119"/>
                    <a:pt x="15" y="116"/>
                    <a:pt x="15" y="113"/>
                  </a:cubicBezTo>
                  <a:cubicBezTo>
                    <a:pt x="15" y="113"/>
                    <a:pt x="15" y="113"/>
                    <a:pt x="15" y="113"/>
                  </a:cubicBezTo>
                  <a:cubicBezTo>
                    <a:pt x="16" y="110"/>
                    <a:pt x="16" y="106"/>
                    <a:pt x="17" y="102"/>
                  </a:cubicBezTo>
                  <a:cubicBezTo>
                    <a:pt x="16" y="101"/>
                    <a:pt x="17" y="98"/>
                    <a:pt x="16" y="100"/>
                  </a:cubicBezTo>
                  <a:cubicBezTo>
                    <a:pt x="16" y="98"/>
                    <a:pt x="17" y="99"/>
                    <a:pt x="17" y="97"/>
                  </a:cubicBezTo>
                  <a:cubicBezTo>
                    <a:pt x="17" y="99"/>
                    <a:pt x="17" y="99"/>
                    <a:pt x="17" y="99"/>
                  </a:cubicBezTo>
                  <a:cubicBezTo>
                    <a:pt x="18" y="91"/>
                    <a:pt x="19" y="85"/>
                    <a:pt x="19" y="78"/>
                  </a:cubicBezTo>
                  <a:cubicBezTo>
                    <a:pt x="20" y="76"/>
                    <a:pt x="19" y="71"/>
                    <a:pt x="20" y="67"/>
                  </a:cubicBezTo>
                  <a:cubicBezTo>
                    <a:pt x="20" y="65"/>
                    <a:pt x="20" y="61"/>
                    <a:pt x="19" y="59"/>
                  </a:cubicBezTo>
                  <a:cubicBezTo>
                    <a:pt x="20" y="59"/>
                    <a:pt x="20" y="59"/>
                    <a:pt x="20" y="59"/>
                  </a:cubicBezTo>
                  <a:cubicBezTo>
                    <a:pt x="20" y="56"/>
                    <a:pt x="20" y="51"/>
                    <a:pt x="20" y="47"/>
                  </a:cubicBezTo>
                  <a:cubicBezTo>
                    <a:pt x="20" y="45"/>
                    <a:pt x="19" y="45"/>
                    <a:pt x="19" y="43"/>
                  </a:cubicBezTo>
                  <a:cubicBezTo>
                    <a:pt x="19" y="43"/>
                    <a:pt x="19" y="43"/>
                    <a:pt x="19" y="43"/>
                  </a:cubicBezTo>
                  <a:cubicBezTo>
                    <a:pt x="19" y="41"/>
                    <a:pt x="18" y="40"/>
                    <a:pt x="17" y="39"/>
                  </a:cubicBezTo>
                  <a:cubicBezTo>
                    <a:pt x="17" y="38"/>
                    <a:pt x="17" y="38"/>
                    <a:pt x="17" y="36"/>
                  </a:cubicBezTo>
                  <a:cubicBezTo>
                    <a:pt x="18" y="38"/>
                    <a:pt x="18" y="39"/>
                    <a:pt x="19" y="40"/>
                  </a:cubicBezTo>
                  <a:cubicBezTo>
                    <a:pt x="19" y="37"/>
                    <a:pt x="18" y="35"/>
                    <a:pt x="18" y="33"/>
                  </a:cubicBezTo>
                  <a:cubicBezTo>
                    <a:pt x="18" y="31"/>
                    <a:pt x="18" y="29"/>
                    <a:pt x="17" y="29"/>
                  </a:cubicBezTo>
                  <a:cubicBezTo>
                    <a:pt x="17" y="30"/>
                    <a:pt x="17" y="28"/>
                    <a:pt x="18" y="29"/>
                  </a:cubicBezTo>
                  <a:cubicBezTo>
                    <a:pt x="17" y="27"/>
                    <a:pt x="17" y="26"/>
                    <a:pt x="17" y="25"/>
                  </a:cubicBezTo>
                  <a:cubicBezTo>
                    <a:pt x="17" y="26"/>
                    <a:pt x="17" y="26"/>
                    <a:pt x="17" y="26"/>
                  </a:cubicBezTo>
                  <a:cubicBezTo>
                    <a:pt x="16" y="26"/>
                    <a:pt x="16" y="24"/>
                    <a:pt x="15" y="25"/>
                  </a:cubicBezTo>
                  <a:cubicBezTo>
                    <a:pt x="16" y="25"/>
                    <a:pt x="16" y="25"/>
                    <a:pt x="16" y="26"/>
                  </a:cubicBezTo>
                  <a:cubicBezTo>
                    <a:pt x="15" y="26"/>
                    <a:pt x="15" y="23"/>
                    <a:pt x="15" y="23"/>
                  </a:cubicBezTo>
                  <a:cubicBezTo>
                    <a:pt x="16" y="22"/>
                    <a:pt x="16" y="24"/>
                    <a:pt x="16" y="23"/>
                  </a:cubicBezTo>
                  <a:cubicBezTo>
                    <a:pt x="14" y="19"/>
                    <a:pt x="14" y="19"/>
                    <a:pt x="14" y="19"/>
                  </a:cubicBezTo>
                  <a:cubicBezTo>
                    <a:pt x="15" y="20"/>
                    <a:pt x="15" y="21"/>
                    <a:pt x="14" y="21"/>
                  </a:cubicBezTo>
                  <a:cubicBezTo>
                    <a:pt x="15" y="23"/>
                    <a:pt x="15" y="23"/>
                    <a:pt x="15" y="23"/>
                  </a:cubicBezTo>
                  <a:cubicBezTo>
                    <a:pt x="14" y="23"/>
                    <a:pt x="14" y="23"/>
                    <a:pt x="14" y="23"/>
                  </a:cubicBezTo>
                  <a:cubicBezTo>
                    <a:pt x="15" y="25"/>
                    <a:pt x="15" y="27"/>
                    <a:pt x="16" y="30"/>
                  </a:cubicBezTo>
                  <a:cubicBezTo>
                    <a:pt x="16" y="29"/>
                    <a:pt x="16" y="29"/>
                    <a:pt x="16" y="29"/>
                  </a:cubicBezTo>
                  <a:cubicBezTo>
                    <a:pt x="16" y="31"/>
                    <a:pt x="17" y="33"/>
                    <a:pt x="17" y="34"/>
                  </a:cubicBezTo>
                  <a:cubicBezTo>
                    <a:pt x="16" y="34"/>
                    <a:pt x="16" y="34"/>
                    <a:pt x="16" y="34"/>
                  </a:cubicBezTo>
                  <a:cubicBezTo>
                    <a:pt x="16" y="35"/>
                    <a:pt x="16" y="35"/>
                    <a:pt x="16" y="36"/>
                  </a:cubicBezTo>
                  <a:cubicBezTo>
                    <a:pt x="15" y="35"/>
                    <a:pt x="15" y="35"/>
                    <a:pt x="15" y="35"/>
                  </a:cubicBezTo>
                  <a:cubicBezTo>
                    <a:pt x="17" y="36"/>
                    <a:pt x="16" y="40"/>
                    <a:pt x="16" y="40"/>
                  </a:cubicBezTo>
                  <a:cubicBezTo>
                    <a:pt x="16" y="40"/>
                    <a:pt x="16" y="40"/>
                    <a:pt x="16" y="40"/>
                  </a:cubicBezTo>
                  <a:cubicBezTo>
                    <a:pt x="16" y="43"/>
                    <a:pt x="17" y="40"/>
                    <a:pt x="17" y="41"/>
                  </a:cubicBezTo>
                  <a:cubicBezTo>
                    <a:pt x="17" y="43"/>
                    <a:pt x="16" y="42"/>
                    <a:pt x="16" y="44"/>
                  </a:cubicBezTo>
                  <a:cubicBezTo>
                    <a:pt x="16" y="46"/>
                    <a:pt x="17" y="51"/>
                    <a:pt x="16" y="54"/>
                  </a:cubicBezTo>
                  <a:cubicBezTo>
                    <a:pt x="16" y="56"/>
                    <a:pt x="17" y="59"/>
                    <a:pt x="17" y="61"/>
                  </a:cubicBezTo>
                  <a:cubicBezTo>
                    <a:pt x="17" y="63"/>
                    <a:pt x="16" y="61"/>
                    <a:pt x="16" y="63"/>
                  </a:cubicBezTo>
                  <a:cubicBezTo>
                    <a:pt x="16" y="63"/>
                    <a:pt x="16" y="63"/>
                    <a:pt x="16" y="63"/>
                  </a:cubicBezTo>
                  <a:cubicBezTo>
                    <a:pt x="16" y="63"/>
                    <a:pt x="15" y="67"/>
                    <a:pt x="16" y="65"/>
                  </a:cubicBezTo>
                  <a:cubicBezTo>
                    <a:pt x="16" y="68"/>
                    <a:pt x="16" y="72"/>
                    <a:pt x="16" y="75"/>
                  </a:cubicBezTo>
                  <a:cubicBezTo>
                    <a:pt x="16" y="74"/>
                    <a:pt x="15" y="74"/>
                    <a:pt x="15" y="75"/>
                  </a:cubicBezTo>
                  <a:cubicBezTo>
                    <a:pt x="15" y="76"/>
                    <a:pt x="15" y="79"/>
                    <a:pt x="15" y="82"/>
                  </a:cubicBezTo>
                  <a:cubicBezTo>
                    <a:pt x="16" y="82"/>
                    <a:pt x="16" y="81"/>
                    <a:pt x="16" y="81"/>
                  </a:cubicBezTo>
                  <a:cubicBezTo>
                    <a:pt x="16" y="81"/>
                    <a:pt x="17" y="82"/>
                    <a:pt x="16" y="83"/>
                  </a:cubicBezTo>
                  <a:cubicBezTo>
                    <a:pt x="16" y="83"/>
                    <a:pt x="15" y="83"/>
                    <a:pt x="15" y="85"/>
                  </a:cubicBezTo>
                  <a:cubicBezTo>
                    <a:pt x="14" y="85"/>
                    <a:pt x="15" y="81"/>
                    <a:pt x="14" y="82"/>
                  </a:cubicBezTo>
                  <a:cubicBezTo>
                    <a:pt x="13" y="81"/>
                    <a:pt x="14" y="77"/>
                    <a:pt x="14" y="76"/>
                  </a:cubicBezTo>
                  <a:cubicBezTo>
                    <a:pt x="14" y="74"/>
                    <a:pt x="14" y="77"/>
                    <a:pt x="13" y="77"/>
                  </a:cubicBezTo>
                  <a:cubicBezTo>
                    <a:pt x="13" y="79"/>
                    <a:pt x="13" y="80"/>
                    <a:pt x="13" y="83"/>
                  </a:cubicBezTo>
                  <a:cubicBezTo>
                    <a:pt x="14" y="83"/>
                    <a:pt x="14" y="82"/>
                    <a:pt x="14" y="83"/>
                  </a:cubicBezTo>
                  <a:cubicBezTo>
                    <a:pt x="15" y="86"/>
                    <a:pt x="13" y="87"/>
                    <a:pt x="13" y="87"/>
                  </a:cubicBezTo>
                  <a:cubicBezTo>
                    <a:pt x="13" y="86"/>
                    <a:pt x="13" y="86"/>
                    <a:pt x="13" y="86"/>
                  </a:cubicBezTo>
                  <a:cubicBezTo>
                    <a:pt x="13" y="88"/>
                    <a:pt x="13" y="88"/>
                    <a:pt x="13" y="90"/>
                  </a:cubicBezTo>
                  <a:cubicBezTo>
                    <a:pt x="12" y="91"/>
                    <a:pt x="13" y="87"/>
                    <a:pt x="12" y="87"/>
                  </a:cubicBezTo>
                  <a:cubicBezTo>
                    <a:pt x="11" y="88"/>
                    <a:pt x="11" y="88"/>
                    <a:pt x="11" y="88"/>
                  </a:cubicBezTo>
                  <a:cubicBezTo>
                    <a:pt x="11" y="91"/>
                    <a:pt x="12" y="89"/>
                    <a:pt x="12" y="92"/>
                  </a:cubicBezTo>
                  <a:cubicBezTo>
                    <a:pt x="11" y="91"/>
                    <a:pt x="11" y="91"/>
                    <a:pt x="11" y="91"/>
                  </a:cubicBezTo>
                  <a:cubicBezTo>
                    <a:pt x="11" y="93"/>
                    <a:pt x="11" y="93"/>
                    <a:pt x="11" y="93"/>
                  </a:cubicBezTo>
                  <a:cubicBezTo>
                    <a:pt x="12" y="93"/>
                    <a:pt x="12" y="93"/>
                    <a:pt x="12" y="91"/>
                  </a:cubicBezTo>
                  <a:cubicBezTo>
                    <a:pt x="13" y="92"/>
                    <a:pt x="12" y="93"/>
                    <a:pt x="12" y="95"/>
                  </a:cubicBezTo>
                  <a:cubicBezTo>
                    <a:pt x="13" y="96"/>
                    <a:pt x="12" y="94"/>
                    <a:pt x="13" y="94"/>
                  </a:cubicBezTo>
                  <a:cubicBezTo>
                    <a:pt x="14" y="94"/>
                    <a:pt x="13" y="96"/>
                    <a:pt x="13" y="97"/>
                  </a:cubicBezTo>
                  <a:cubicBezTo>
                    <a:pt x="13" y="99"/>
                    <a:pt x="12" y="98"/>
                    <a:pt x="12" y="99"/>
                  </a:cubicBezTo>
                  <a:cubicBezTo>
                    <a:pt x="12" y="98"/>
                    <a:pt x="12" y="97"/>
                    <a:pt x="12" y="97"/>
                  </a:cubicBezTo>
                  <a:cubicBezTo>
                    <a:pt x="12" y="94"/>
                    <a:pt x="11" y="98"/>
                    <a:pt x="11" y="96"/>
                  </a:cubicBezTo>
                  <a:cubicBezTo>
                    <a:pt x="10" y="98"/>
                    <a:pt x="11" y="98"/>
                    <a:pt x="11" y="99"/>
                  </a:cubicBezTo>
                  <a:cubicBezTo>
                    <a:pt x="11" y="99"/>
                    <a:pt x="11" y="100"/>
                    <a:pt x="12" y="99"/>
                  </a:cubicBezTo>
                  <a:cubicBezTo>
                    <a:pt x="13" y="103"/>
                    <a:pt x="10" y="101"/>
                    <a:pt x="10" y="104"/>
                  </a:cubicBezTo>
                  <a:cubicBezTo>
                    <a:pt x="11" y="104"/>
                    <a:pt x="11" y="109"/>
                    <a:pt x="12" y="107"/>
                  </a:cubicBezTo>
                  <a:cubicBezTo>
                    <a:pt x="12" y="108"/>
                    <a:pt x="12" y="109"/>
                    <a:pt x="12" y="110"/>
                  </a:cubicBezTo>
                  <a:cubicBezTo>
                    <a:pt x="11" y="108"/>
                    <a:pt x="11" y="111"/>
                    <a:pt x="11" y="109"/>
                  </a:cubicBezTo>
                  <a:cubicBezTo>
                    <a:pt x="10" y="110"/>
                    <a:pt x="10" y="110"/>
                    <a:pt x="10" y="110"/>
                  </a:cubicBezTo>
                  <a:cubicBezTo>
                    <a:pt x="10" y="108"/>
                    <a:pt x="10" y="108"/>
                    <a:pt x="10" y="108"/>
                  </a:cubicBezTo>
                  <a:cubicBezTo>
                    <a:pt x="9" y="110"/>
                    <a:pt x="8" y="112"/>
                    <a:pt x="8" y="112"/>
                  </a:cubicBezTo>
                  <a:cubicBezTo>
                    <a:pt x="8" y="114"/>
                    <a:pt x="9" y="112"/>
                    <a:pt x="8" y="114"/>
                  </a:cubicBezTo>
                  <a:cubicBezTo>
                    <a:pt x="8" y="113"/>
                    <a:pt x="8" y="114"/>
                    <a:pt x="7" y="115"/>
                  </a:cubicBezTo>
                  <a:cubicBezTo>
                    <a:pt x="8" y="113"/>
                    <a:pt x="8" y="115"/>
                    <a:pt x="8" y="116"/>
                  </a:cubicBezTo>
                  <a:cubicBezTo>
                    <a:pt x="8" y="118"/>
                    <a:pt x="7" y="119"/>
                    <a:pt x="7" y="119"/>
                  </a:cubicBezTo>
                  <a:cubicBezTo>
                    <a:pt x="7" y="117"/>
                    <a:pt x="7" y="117"/>
                    <a:pt x="7" y="117"/>
                  </a:cubicBezTo>
                  <a:cubicBezTo>
                    <a:pt x="7" y="119"/>
                    <a:pt x="6" y="118"/>
                    <a:pt x="6" y="119"/>
                  </a:cubicBezTo>
                  <a:cubicBezTo>
                    <a:pt x="6" y="120"/>
                    <a:pt x="7" y="121"/>
                    <a:pt x="7" y="121"/>
                  </a:cubicBezTo>
                  <a:cubicBezTo>
                    <a:pt x="7" y="122"/>
                    <a:pt x="6" y="123"/>
                    <a:pt x="6" y="123"/>
                  </a:cubicBezTo>
                  <a:cubicBezTo>
                    <a:pt x="6" y="121"/>
                    <a:pt x="6" y="121"/>
                    <a:pt x="6" y="121"/>
                  </a:cubicBezTo>
                  <a:cubicBezTo>
                    <a:pt x="6" y="124"/>
                    <a:pt x="5" y="122"/>
                    <a:pt x="5" y="124"/>
                  </a:cubicBezTo>
                  <a:cubicBezTo>
                    <a:pt x="5" y="125"/>
                    <a:pt x="5" y="125"/>
                    <a:pt x="5" y="125"/>
                  </a:cubicBezTo>
                  <a:cubicBezTo>
                    <a:pt x="5" y="125"/>
                    <a:pt x="5" y="125"/>
                    <a:pt x="5" y="125"/>
                  </a:cubicBezTo>
                  <a:cubicBezTo>
                    <a:pt x="5" y="125"/>
                    <a:pt x="4" y="127"/>
                    <a:pt x="4" y="127"/>
                  </a:cubicBezTo>
                  <a:cubicBezTo>
                    <a:pt x="4" y="127"/>
                    <a:pt x="4" y="127"/>
                    <a:pt x="4" y="127"/>
                  </a:cubicBezTo>
                  <a:cubicBezTo>
                    <a:pt x="4" y="128"/>
                    <a:pt x="4" y="130"/>
                    <a:pt x="3" y="131"/>
                  </a:cubicBezTo>
                  <a:cubicBezTo>
                    <a:pt x="4" y="130"/>
                    <a:pt x="4" y="130"/>
                    <a:pt x="5" y="128"/>
                  </a:cubicBezTo>
                  <a:cubicBezTo>
                    <a:pt x="5" y="127"/>
                    <a:pt x="5" y="130"/>
                    <a:pt x="5" y="130"/>
                  </a:cubicBezTo>
                  <a:cubicBezTo>
                    <a:pt x="5" y="131"/>
                    <a:pt x="0" y="129"/>
                    <a:pt x="7" y="137"/>
                  </a:cubicBezTo>
                  <a:cubicBezTo>
                    <a:pt x="9" y="138"/>
                    <a:pt x="9" y="138"/>
                    <a:pt x="9" y="138"/>
                  </a:cubicBezTo>
                  <a:cubicBezTo>
                    <a:pt x="9" y="138"/>
                    <a:pt x="9" y="138"/>
                    <a:pt x="9" y="138"/>
                  </a:cubicBezTo>
                  <a:cubicBezTo>
                    <a:pt x="10" y="139"/>
                    <a:pt x="12" y="138"/>
                    <a:pt x="13" y="139"/>
                  </a:cubicBezTo>
                  <a:cubicBezTo>
                    <a:pt x="12" y="139"/>
                    <a:pt x="12" y="140"/>
                    <a:pt x="13" y="140"/>
                  </a:cubicBezTo>
                  <a:cubicBezTo>
                    <a:pt x="12" y="139"/>
                    <a:pt x="16" y="139"/>
                    <a:pt x="15" y="139"/>
                  </a:cubicBezTo>
                  <a:cubicBezTo>
                    <a:pt x="18" y="139"/>
                    <a:pt x="15" y="140"/>
                    <a:pt x="15" y="140"/>
                  </a:cubicBezTo>
                  <a:cubicBezTo>
                    <a:pt x="17" y="140"/>
                    <a:pt x="18" y="141"/>
                    <a:pt x="19" y="141"/>
                  </a:cubicBezTo>
                  <a:cubicBezTo>
                    <a:pt x="17" y="140"/>
                    <a:pt x="19" y="140"/>
                    <a:pt x="20" y="140"/>
                  </a:cubicBezTo>
                  <a:cubicBezTo>
                    <a:pt x="22" y="141"/>
                    <a:pt x="19" y="140"/>
                    <a:pt x="21" y="141"/>
                  </a:cubicBezTo>
                  <a:cubicBezTo>
                    <a:pt x="22" y="141"/>
                    <a:pt x="23" y="141"/>
                    <a:pt x="22" y="140"/>
                  </a:cubicBezTo>
                  <a:cubicBezTo>
                    <a:pt x="23" y="141"/>
                    <a:pt x="25" y="140"/>
                    <a:pt x="26" y="141"/>
                  </a:cubicBezTo>
                  <a:cubicBezTo>
                    <a:pt x="26" y="142"/>
                    <a:pt x="23" y="141"/>
                    <a:pt x="24" y="141"/>
                  </a:cubicBezTo>
                  <a:cubicBezTo>
                    <a:pt x="27" y="142"/>
                    <a:pt x="26" y="140"/>
                    <a:pt x="29" y="141"/>
                  </a:cubicBezTo>
                  <a:cubicBezTo>
                    <a:pt x="27" y="140"/>
                    <a:pt x="29" y="139"/>
                    <a:pt x="30" y="139"/>
                  </a:cubicBezTo>
                  <a:cubicBezTo>
                    <a:pt x="33" y="140"/>
                    <a:pt x="29" y="139"/>
                    <a:pt x="30" y="140"/>
                  </a:cubicBezTo>
                  <a:cubicBezTo>
                    <a:pt x="31" y="140"/>
                    <a:pt x="31" y="140"/>
                    <a:pt x="31" y="140"/>
                  </a:cubicBezTo>
                  <a:cubicBezTo>
                    <a:pt x="33" y="142"/>
                    <a:pt x="27" y="141"/>
                    <a:pt x="29" y="142"/>
                  </a:cubicBezTo>
                  <a:cubicBezTo>
                    <a:pt x="30" y="142"/>
                    <a:pt x="30" y="142"/>
                    <a:pt x="30" y="142"/>
                  </a:cubicBezTo>
                  <a:cubicBezTo>
                    <a:pt x="30" y="143"/>
                    <a:pt x="29" y="143"/>
                    <a:pt x="30" y="143"/>
                  </a:cubicBezTo>
                  <a:cubicBezTo>
                    <a:pt x="30" y="143"/>
                    <a:pt x="33" y="144"/>
                    <a:pt x="33" y="144"/>
                  </a:cubicBezTo>
                  <a:cubicBezTo>
                    <a:pt x="34" y="143"/>
                    <a:pt x="32" y="144"/>
                    <a:pt x="32" y="143"/>
                  </a:cubicBezTo>
                  <a:cubicBezTo>
                    <a:pt x="34" y="143"/>
                    <a:pt x="35" y="143"/>
                    <a:pt x="37" y="144"/>
                  </a:cubicBezTo>
                  <a:cubicBezTo>
                    <a:pt x="36" y="144"/>
                    <a:pt x="37" y="144"/>
                    <a:pt x="37" y="145"/>
                  </a:cubicBezTo>
                  <a:cubicBezTo>
                    <a:pt x="38" y="145"/>
                    <a:pt x="37" y="144"/>
                    <a:pt x="39" y="145"/>
                  </a:cubicBezTo>
                  <a:cubicBezTo>
                    <a:pt x="38" y="145"/>
                    <a:pt x="38" y="145"/>
                    <a:pt x="38" y="145"/>
                  </a:cubicBezTo>
                  <a:cubicBezTo>
                    <a:pt x="44" y="146"/>
                    <a:pt x="52" y="147"/>
                    <a:pt x="57" y="147"/>
                  </a:cubicBezTo>
                  <a:cubicBezTo>
                    <a:pt x="58" y="147"/>
                    <a:pt x="60" y="148"/>
                    <a:pt x="63" y="149"/>
                  </a:cubicBezTo>
                  <a:cubicBezTo>
                    <a:pt x="62" y="148"/>
                    <a:pt x="63" y="148"/>
                    <a:pt x="64" y="148"/>
                  </a:cubicBezTo>
                  <a:cubicBezTo>
                    <a:pt x="65" y="149"/>
                    <a:pt x="65" y="149"/>
                    <a:pt x="65" y="149"/>
                  </a:cubicBezTo>
                  <a:cubicBezTo>
                    <a:pt x="67" y="150"/>
                    <a:pt x="69" y="149"/>
                    <a:pt x="71" y="149"/>
                  </a:cubicBezTo>
                  <a:cubicBezTo>
                    <a:pt x="71" y="150"/>
                    <a:pt x="71" y="150"/>
                    <a:pt x="71" y="150"/>
                  </a:cubicBezTo>
                  <a:cubicBezTo>
                    <a:pt x="73" y="150"/>
                    <a:pt x="73" y="149"/>
                    <a:pt x="73" y="149"/>
                  </a:cubicBezTo>
                  <a:cubicBezTo>
                    <a:pt x="74" y="150"/>
                    <a:pt x="74" y="150"/>
                    <a:pt x="74" y="150"/>
                  </a:cubicBezTo>
                  <a:cubicBezTo>
                    <a:pt x="75" y="149"/>
                    <a:pt x="75" y="149"/>
                    <a:pt x="75" y="149"/>
                  </a:cubicBezTo>
                  <a:cubicBezTo>
                    <a:pt x="76" y="149"/>
                    <a:pt x="78" y="149"/>
                    <a:pt x="78" y="150"/>
                  </a:cubicBezTo>
                  <a:cubicBezTo>
                    <a:pt x="79" y="150"/>
                    <a:pt x="79" y="150"/>
                    <a:pt x="78" y="150"/>
                  </a:cubicBezTo>
                  <a:cubicBezTo>
                    <a:pt x="80" y="150"/>
                    <a:pt x="84" y="151"/>
                    <a:pt x="87" y="151"/>
                  </a:cubicBezTo>
                  <a:cubicBezTo>
                    <a:pt x="86" y="150"/>
                    <a:pt x="86" y="150"/>
                    <a:pt x="86" y="150"/>
                  </a:cubicBezTo>
                  <a:cubicBezTo>
                    <a:pt x="86" y="149"/>
                    <a:pt x="86" y="150"/>
                    <a:pt x="88" y="149"/>
                  </a:cubicBezTo>
                  <a:cubicBezTo>
                    <a:pt x="88" y="150"/>
                    <a:pt x="89" y="150"/>
                    <a:pt x="88" y="150"/>
                  </a:cubicBezTo>
                  <a:cubicBezTo>
                    <a:pt x="91" y="152"/>
                    <a:pt x="96" y="151"/>
                    <a:pt x="101" y="152"/>
                  </a:cubicBezTo>
                  <a:cubicBezTo>
                    <a:pt x="102" y="152"/>
                    <a:pt x="102" y="151"/>
                    <a:pt x="102" y="151"/>
                  </a:cubicBezTo>
                  <a:cubicBezTo>
                    <a:pt x="105" y="152"/>
                    <a:pt x="109" y="151"/>
                    <a:pt x="112" y="152"/>
                  </a:cubicBezTo>
                  <a:cubicBezTo>
                    <a:pt x="111" y="151"/>
                    <a:pt x="112" y="150"/>
                    <a:pt x="114" y="150"/>
                  </a:cubicBezTo>
                  <a:cubicBezTo>
                    <a:pt x="116" y="150"/>
                    <a:pt x="115" y="151"/>
                    <a:pt x="117" y="152"/>
                  </a:cubicBezTo>
                  <a:cubicBezTo>
                    <a:pt x="118" y="151"/>
                    <a:pt x="119" y="151"/>
                    <a:pt x="120" y="151"/>
                  </a:cubicBezTo>
                  <a:cubicBezTo>
                    <a:pt x="120" y="151"/>
                    <a:pt x="120" y="151"/>
                    <a:pt x="120" y="151"/>
                  </a:cubicBezTo>
                  <a:cubicBezTo>
                    <a:pt x="121" y="151"/>
                    <a:pt x="123" y="151"/>
                    <a:pt x="124" y="151"/>
                  </a:cubicBezTo>
                  <a:cubicBezTo>
                    <a:pt x="124" y="151"/>
                    <a:pt x="124" y="151"/>
                    <a:pt x="124" y="151"/>
                  </a:cubicBezTo>
                  <a:cubicBezTo>
                    <a:pt x="125" y="151"/>
                    <a:pt x="126" y="152"/>
                    <a:pt x="127" y="151"/>
                  </a:cubicBezTo>
                  <a:cubicBezTo>
                    <a:pt x="128" y="151"/>
                    <a:pt x="130" y="151"/>
                    <a:pt x="131" y="150"/>
                  </a:cubicBezTo>
                  <a:cubicBezTo>
                    <a:pt x="131" y="150"/>
                    <a:pt x="131" y="150"/>
                    <a:pt x="131" y="151"/>
                  </a:cubicBezTo>
                  <a:cubicBezTo>
                    <a:pt x="131" y="150"/>
                    <a:pt x="131" y="150"/>
                    <a:pt x="131" y="150"/>
                  </a:cubicBezTo>
                  <a:cubicBezTo>
                    <a:pt x="133" y="150"/>
                    <a:pt x="133" y="150"/>
                    <a:pt x="133" y="150"/>
                  </a:cubicBezTo>
                  <a:cubicBezTo>
                    <a:pt x="133" y="150"/>
                    <a:pt x="133" y="151"/>
                    <a:pt x="132" y="151"/>
                  </a:cubicBezTo>
                  <a:cubicBezTo>
                    <a:pt x="135" y="151"/>
                    <a:pt x="133" y="150"/>
                    <a:pt x="134" y="150"/>
                  </a:cubicBezTo>
                  <a:cubicBezTo>
                    <a:pt x="136" y="149"/>
                    <a:pt x="136" y="150"/>
                    <a:pt x="137" y="150"/>
                  </a:cubicBezTo>
                  <a:cubicBezTo>
                    <a:pt x="136" y="150"/>
                    <a:pt x="135" y="150"/>
                    <a:pt x="135" y="150"/>
                  </a:cubicBezTo>
                  <a:cubicBezTo>
                    <a:pt x="134" y="151"/>
                    <a:pt x="136" y="150"/>
                    <a:pt x="136" y="151"/>
                  </a:cubicBezTo>
                  <a:cubicBezTo>
                    <a:pt x="136" y="151"/>
                    <a:pt x="136" y="150"/>
                    <a:pt x="138" y="150"/>
                  </a:cubicBezTo>
                  <a:cubicBezTo>
                    <a:pt x="139" y="150"/>
                    <a:pt x="141" y="150"/>
                    <a:pt x="141" y="150"/>
                  </a:cubicBezTo>
                  <a:cubicBezTo>
                    <a:pt x="142" y="150"/>
                    <a:pt x="143" y="150"/>
                    <a:pt x="143" y="150"/>
                  </a:cubicBezTo>
                  <a:cubicBezTo>
                    <a:pt x="143" y="149"/>
                    <a:pt x="141" y="149"/>
                    <a:pt x="141" y="149"/>
                  </a:cubicBezTo>
                  <a:cubicBezTo>
                    <a:pt x="142" y="149"/>
                    <a:pt x="143" y="149"/>
                    <a:pt x="143" y="149"/>
                  </a:cubicBezTo>
                  <a:cubicBezTo>
                    <a:pt x="143" y="149"/>
                    <a:pt x="143" y="149"/>
                    <a:pt x="143" y="149"/>
                  </a:cubicBezTo>
                  <a:cubicBezTo>
                    <a:pt x="143" y="149"/>
                    <a:pt x="146" y="149"/>
                    <a:pt x="144" y="148"/>
                  </a:cubicBezTo>
                  <a:cubicBezTo>
                    <a:pt x="146" y="149"/>
                    <a:pt x="146" y="149"/>
                    <a:pt x="146" y="149"/>
                  </a:cubicBezTo>
                  <a:cubicBezTo>
                    <a:pt x="147" y="149"/>
                    <a:pt x="148" y="149"/>
                    <a:pt x="149" y="148"/>
                  </a:cubicBezTo>
                  <a:cubicBezTo>
                    <a:pt x="150" y="149"/>
                    <a:pt x="149" y="150"/>
                    <a:pt x="151" y="150"/>
                  </a:cubicBezTo>
                  <a:cubicBezTo>
                    <a:pt x="153" y="149"/>
                    <a:pt x="153" y="149"/>
                    <a:pt x="153" y="149"/>
                  </a:cubicBezTo>
                  <a:cubicBezTo>
                    <a:pt x="154" y="148"/>
                    <a:pt x="154" y="149"/>
                    <a:pt x="154" y="149"/>
                  </a:cubicBezTo>
                  <a:cubicBezTo>
                    <a:pt x="158" y="149"/>
                    <a:pt x="158" y="147"/>
                    <a:pt x="161" y="147"/>
                  </a:cubicBezTo>
                  <a:cubicBezTo>
                    <a:pt x="160" y="148"/>
                    <a:pt x="161" y="148"/>
                    <a:pt x="162" y="148"/>
                  </a:cubicBezTo>
                  <a:cubicBezTo>
                    <a:pt x="162" y="147"/>
                    <a:pt x="162" y="147"/>
                    <a:pt x="163" y="147"/>
                  </a:cubicBezTo>
                  <a:cubicBezTo>
                    <a:pt x="162" y="147"/>
                    <a:pt x="162" y="148"/>
                    <a:pt x="161" y="147"/>
                  </a:cubicBezTo>
                  <a:cubicBezTo>
                    <a:pt x="161" y="147"/>
                    <a:pt x="162" y="147"/>
                    <a:pt x="163" y="147"/>
                  </a:cubicBezTo>
                  <a:cubicBezTo>
                    <a:pt x="166" y="148"/>
                    <a:pt x="171" y="146"/>
                    <a:pt x="176" y="146"/>
                  </a:cubicBezTo>
                  <a:cubicBezTo>
                    <a:pt x="175" y="145"/>
                    <a:pt x="178" y="145"/>
                    <a:pt x="178" y="144"/>
                  </a:cubicBezTo>
                  <a:cubicBezTo>
                    <a:pt x="178" y="145"/>
                    <a:pt x="181" y="144"/>
                    <a:pt x="182" y="144"/>
                  </a:cubicBezTo>
                  <a:cubicBezTo>
                    <a:pt x="181" y="143"/>
                    <a:pt x="181" y="143"/>
                    <a:pt x="181" y="143"/>
                  </a:cubicBezTo>
                  <a:cubicBezTo>
                    <a:pt x="184" y="143"/>
                    <a:pt x="185" y="141"/>
                    <a:pt x="187" y="142"/>
                  </a:cubicBezTo>
                  <a:cubicBezTo>
                    <a:pt x="188" y="142"/>
                    <a:pt x="186" y="142"/>
                    <a:pt x="186" y="143"/>
                  </a:cubicBezTo>
                  <a:cubicBezTo>
                    <a:pt x="188" y="143"/>
                    <a:pt x="191" y="141"/>
                    <a:pt x="193" y="141"/>
                  </a:cubicBezTo>
                  <a:cubicBezTo>
                    <a:pt x="193" y="141"/>
                    <a:pt x="192" y="141"/>
                    <a:pt x="194" y="140"/>
                  </a:cubicBezTo>
                  <a:cubicBezTo>
                    <a:pt x="195" y="140"/>
                    <a:pt x="198" y="140"/>
                    <a:pt x="198" y="140"/>
                  </a:cubicBezTo>
                  <a:cubicBezTo>
                    <a:pt x="199" y="139"/>
                    <a:pt x="199" y="139"/>
                    <a:pt x="200" y="139"/>
                  </a:cubicBezTo>
                  <a:cubicBezTo>
                    <a:pt x="200" y="139"/>
                    <a:pt x="200" y="139"/>
                    <a:pt x="199" y="140"/>
                  </a:cubicBezTo>
                  <a:cubicBezTo>
                    <a:pt x="201" y="139"/>
                    <a:pt x="203" y="138"/>
                    <a:pt x="205" y="138"/>
                  </a:cubicBezTo>
                  <a:cubicBezTo>
                    <a:pt x="206" y="138"/>
                    <a:pt x="209" y="136"/>
                    <a:pt x="211" y="136"/>
                  </a:cubicBezTo>
                  <a:cubicBezTo>
                    <a:pt x="212" y="135"/>
                    <a:pt x="215" y="135"/>
                    <a:pt x="215" y="134"/>
                  </a:cubicBezTo>
                  <a:cubicBezTo>
                    <a:pt x="215" y="134"/>
                    <a:pt x="215" y="134"/>
                    <a:pt x="215" y="134"/>
                  </a:cubicBezTo>
                  <a:cubicBezTo>
                    <a:pt x="216" y="134"/>
                    <a:pt x="217" y="133"/>
                    <a:pt x="218" y="133"/>
                  </a:cubicBezTo>
                  <a:cubicBezTo>
                    <a:pt x="217" y="133"/>
                    <a:pt x="217" y="133"/>
                    <a:pt x="217" y="133"/>
                  </a:cubicBezTo>
                  <a:cubicBezTo>
                    <a:pt x="217" y="135"/>
                    <a:pt x="222" y="132"/>
                    <a:pt x="222" y="131"/>
                  </a:cubicBezTo>
                  <a:cubicBezTo>
                    <a:pt x="221" y="132"/>
                    <a:pt x="223" y="130"/>
                    <a:pt x="222" y="130"/>
                  </a:cubicBezTo>
                  <a:cubicBezTo>
                    <a:pt x="223" y="128"/>
                    <a:pt x="223" y="128"/>
                    <a:pt x="223" y="128"/>
                  </a:cubicBezTo>
                  <a:cubicBezTo>
                    <a:pt x="224" y="126"/>
                    <a:pt x="223" y="128"/>
                    <a:pt x="224" y="126"/>
                  </a:cubicBezTo>
                  <a:cubicBezTo>
                    <a:pt x="224" y="124"/>
                    <a:pt x="225" y="125"/>
                    <a:pt x="224" y="126"/>
                  </a:cubicBezTo>
                  <a:cubicBezTo>
                    <a:pt x="225" y="125"/>
                    <a:pt x="225" y="123"/>
                    <a:pt x="226" y="122"/>
                  </a:cubicBezTo>
                  <a:cubicBezTo>
                    <a:pt x="225" y="123"/>
                    <a:pt x="225" y="123"/>
                    <a:pt x="225" y="122"/>
                  </a:cubicBezTo>
                  <a:cubicBezTo>
                    <a:pt x="225" y="122"/>
                    <a:pt x="226" y="122"/>
                    <a:pt x="226" y="122"/>
                  </a:cubicBezTo>
                  <a:cubicBezTo>
                    <a:pt x="226" y="121"/>
                    <a:pt x="226" y="121"/>
                    <a:pt x="226" y="121"/>
                  </a:cubicBezTo>
                  <a:cubicBezTo>
                    <a:pt x="226" y="121"/>
                    <a:pt x="226" y="121"/>
                    <a:pt x="226" y="121"/>
                  </a:cubicBezTo>
                  <a:cubicBezTo>
                    <a:pt x="226" y="121"/>
                    <a:pt x="226" y="122"/>
                    <a:pt x="226" y="122"/>
                  </a:cubicBezTo>
                  <a:cubicBezTo>
                    <a:pt x="226" y="122"/>
                    <a:pt x="226" y="121"/>
                    <a:pt x="226" y="121"/>
                  </a:cubicBezTo>
                  <a:cubicBezTo>
                    <a:pt x="226" y="121"/>
                    <a:pt x="226" y="120"/>
                    <a:pt x="226" y="120"/>
                  </a:cubicBezTo>
                  <a:cubicBezTo>
                    <a:pt x="226" y="120"/>
                    <a:pt x="226" y="119"/>
                    <a:pt x="227" y="119"/>
                  </a:cubicBezTo>
                  <a:cubicBezTo>
                    <a:pt x="227" y="120"/>
                    <a:pt x="227" y="120"/>
                    <a:pt x="227" y="120"/>
                  </a:cubicBezTo>
                  <a:cubicBezTo>
                    <a:pt x="227" y="119"/>
                    <a:pt x="227" y="116"/>
                    <a:pt x="227" y="116"/>
                  </a:cubicBezTo>
                  <a:cubicBezTo>
                    <a:pt x="228" y="113"/>
                    <a:pt x="228" y="107"/>
                    <a:pt x="228" y="105"/>
                  </a:cubicBezTo>
                  <a:cubicBezTo>
                    <a:pt x="228" y="105"/>
                    <a:pt x="228" y="105"/>
                    <a:pt x="228" y="105"/>
                  </a:cubicBezTo>
                  <a:cubicBezTo>
                    <a:pt x="228" y="103"/>
                    <a:pt x="228" y="102"/>
                    <a:pt x="228" y="102"/>
                  </a:cubicBezTo>
                  <a:cubicBezTo>
                    <a:pt x="228" y="101"/>
                    <a:pt x="229" y="101"/>
                    <a:pt x="229" y="99"/>
                  </a:cubicBezTo>
                  <a:cubicBezTo>
                    <a:pt x="229" y="99"/>
                    <a:pt x="228" y="99"/>
                    <a:pt x="228" y="99"/>
                  </a:cubicBezTo>
                  <a:cubicBezTo>
                    <a:pt x="229" y="96"/>
                    <a:pt x="228" y="92"/>
                    <a:pt x="229" y="88"/>
                  </a:cubicBezTo>
                  <a:cubicBezTo>
                    <a:pt x="228" y="89"/>
                    <a:pt x="229" y="89"/>
                    <a:pt x="229" y="90"/>
                  </a:cubicBezTo>
                  <a:cubicBezTo>
                    <a:pt x="229" y="87"/>
                    <a:pt x="229" y="84"/>
                    <a:pt x="228" y="82"/>
                  </a:cubicBezTo>
                  <a:cubicBezTo>
                    <a:pt x="228" y="82"/>
                    <a:pt x="228" y="82"/>
                    <a:pt x="229" y="83"/>
                  </a:cubicBezTo>
                  <a:close/>
                  <a:moveTo>
                    <a:pt x="180" y="37"/>
                  </a:moveTo>
                  <a:cubicBezTo>
                    <a:pt x="180" y="37"/>
                    <a:pt x="180" y="37"/>
                    <a:pt x="180" y="37"/>
                  </a:cubicBezTo>
                  <a:cubicBezTo>
                    <a:pt x="180" y="37"/>
                    <a:pt x="180" y="37"/>
                    <a:pt x="180" y="37"/>
                  </a:cubicBezTo>
                  <a:cubicBezTo>
                    <a:pt x="180" y="37"/>
                    <a:pt x="180" y="37"/>
                    <a:pt x="180" y="37"/>
                  </a:cubicBezTo>
                  <a:close/>
                  <a:moveTo>
                    <a:pt x="184" y="42"/>
                  </a:moveTo>
                  <a:cubicBezTo>
                    <a:pt x="184" y="42"/>
                    <a:pt x="184" y="42"/>
                    <a:pt x="184" y="42"/>
                  </a:cubicBezTo>
                  <a:cubicBezTo>
                    <a:pt x="184" y="42"/>
                    <a:pt x="184" y="42"/>
                    <a:pt x="184" y="42"/>
                  </a:cubicBezTo>
                  <a:cubicBezTo>
                    <a:pt x="184" y="42"/>
                    <a:pt x="184" y="42"/>
                    <a:pt x="184" y="42"/>
                  </a:cubicBezTo>
                  <a:cubicBezTo>
                    <a:pt x="184" y="42"/>
                    <a:pt x="184" y="42"/>
                    <a:pt x="184" y="42"/>
                  </a:cubicBezTo>
                  <a:cubicBezTo>
                    <a:pt x="184" y="41"/>
                    <a:pt x="184" y="41"/>
                    <a:pt x="184" y="41"/>
                  </a:cubicBezTo>
                  <a:cubicBezTo>
                    <a:pt x="184" y="41"/>
                    <a:pt x="184" y="41"/>
                    <a:pt x="184" y="41"/>
                  </a:cubicBezTo>
                  <a:cubicBezTo>
                    <a:pt x="184" y="41"/>
                    <a:pt x="184" y="41"/>
                    <a:pt x="184" y="41"/>
                  </a:cubicBezTo>
                  <a:cubicBezTo>
                    <a:pt x="184" y="42"/>
                    <a:pt x="184" y="42"/>
                    <a:pt x="184" y="42"/>
                  </a:cubicBezTo>
                  <a:close/>
                  <a:moveTo>
                    <a:pt x="187" y="42"/>
                  </a:moveTo>
                  <a:cubicBezTo>
                    <a:pt x="187" y="42"/>
                    <a:pt x="187" y="42"/>
                    <a:pt x="187" y="42"/>
                  </a:cubicBezTo>
                  <a:cubicBezTo>
                    <a:pt x="187" y="42"/>
                    <a:pt x="187" y="42"/>
                    <a:pt x="187" y="42"/>
                  </a:cubicBezTo>
                  <a:close/>
                  <a:moveTo>
                    <a:pt x="226" y="118"/>
                  </a:moveTo>
                  <a:cubicBezTo>
                    <a:pt x="226" y="118"/>
                    <a:pt x="226" y="118"/>
                    <a:pt x="226" y="119"/>
                  </a:cubicBezTo>
                  <a:cubicBezTo>
                    <a:pt x="226" y="118"/>
                    <a:pt x="226" y="118"/>
                    <a:pt x="226" y="118"/>
                  </a:cubicBezTo>
                  <a:close/>
                </a:path>
              </a:pathLst>
            </a:custGeom>
            <a:solidFill>
              <a:srgbClr val="FFCC00"/>
            </a:solidFill>
            <a:ln w="9525">
              <a:solidFill>
                <a:schemeClr val="accent5"/>
              </a:solidFill>
              <a:round/>
              <a:headEnd/>
              <a:tailEnd/>
            </a:ln>
          </p:spPr>
          <p:txBody>
            <a:bodyPr vert="horz" wrap="square" lIns="137160" tIns="68580" rIns="137160" bIns="68580" numCol="1" anchor="ctr" anchorCtr="0" compatLnSpc="1">
              <a:prstTxWarp prst="textNoShape">
                <a:avLst/>
              </a:prstTxWarp>
            </a:bodyPr>
            <a:lstStyle/>
            <a:p>
              <a:pPr eaLnBrk="0" fontAlgn="base" hangingPunct="0">
                <a:spcBef>
                  <a:spcPct val="0"/>
                </a:spcBef>
                <a:spcAft>
                  <a:spcPct val="0"/>
                </a:spcAft>
                <a:defRPr/>
              </a:pPr>
              <a:endParaRPr lang="pl-PL" sz="3000">
                <a:solidFill>
                  <a:sysClr val="windowText" lastClr="000000"/>
                </a:solidFill>
                <a:latin typeface="Segoe Print" pitchFamily="2" charset="0"/>
                <a:cs typeface="Arial" charset="0"/>
              </a:endParaRPr>
            </a:p>
          </p:txBody>
        </p:sp>
      </p:grpSp>
      <p:sp>
        <p:nvSpPr>
          <p:cNvPr id="222" name="Freeform 136"/>
          <p:cNvSpPr>
            <a:spLocks noEditPoints="1"/>
          </p:cNvSpPr>
          <p:nvPr/>
        </p:nvSpPr>
        <p:spPr bwMode="auto">
          <a:xfrm rot="5400000" flipH="1">
            <a:off x="5681509" y="-745607"/>
            <a:ext cx="543215" cy="5179326"/>
          </a:xfrm>
          <a:custGeom>
            <a:avLst/>
            <a:gdLst/>
            <a:ahLst/>
            <a:cxnLst>
              <a:cxn ang="0">
                <a:pos x="165" y="478"/>
              </a:cxn>
              <a:cxn ang="0">
                <a:pos x="122" y="454"/>
              </a:cxn>
              <a:cxn ang="0">
                <a:pos x="93" y="357"/>
              </a:cxn>
              <a:cxn ang="0">
                <a:pos x="92" y="284"/>
              </a:cxn>
              <a:cxn ang="0">
                <a:pos x="92" y="170"/>
              </a:cxn>
              <a:cxn ang="0">
                <a:pos x="84" y="111"/>
              </a:cxn>
              <a:cxn ang="0">
                <a:pos x="67" y="36"/>
              </a:cxn>
              <a:cxn ang="0">
                <a:pos x="40" y="10"/>
              </a:cxn>
              <a:cxn ang="0">
                <a:pos x="10" y="5"/>
              </a:cxn>
              <a:cxn ang="0">
                <a:pos x="6" y="5"/>
              </a:cxn>
              <a:cxn ang="0">
                <a:pos x="28" y="14"/>
              </a:cxn>
              <a:cxn ang="0">
                <a:pos x="50" y="37"/>
              </a:cxn>
              <a:cxn ang="0">
                <a:pos x="64" y="68"/>
              </a:cxn>
              <a:cxn ang="0">
                <a:pos x="62" y="71"/>
              </a:cxn>
              <a:cxn ang="0">
                <a:pos x="65" y="96"/>
              </a:cxn>
              <a:cxn ang="0">
                <a:pos x="64" y="98"/>
              </a:cxn>
              <a:cxn ang="0">
                <a:pos x="61" y="108"/>
              </a:cxn>
              <a:cxn ang="0">
                <a:pos x="71" y="131"/>
              </a:cxn>
              <a:cxn ang="0">
                <a:pos x="67" y="145"/>
              </a:cxn>
              <a:cxn ang="0">
                <a:pos x="65" y="155"/>
              </a:cxn>
              <a:cxn ang="0">
                <a:pos x="63" y="173"/>
              </a:cxn>
              <a:cxn ang="0">
                <a:pos x="66" y="190"/>
              </a:cxn>
              <a:cxn ang="0">
                <a:pos x="64" y="204"/>
              </a:cxn>
              <a:cxn ang="0">
                <a:pos x="75" y="221"/>
              </a:cxn>
              <a:cxn ang="0">
                <a:pos x="65" y="226"/>
              </a:cxn>
              <a:cxn ang="0">
                <a:pos x="64" y="284"/>
              </a:cxn>
              <a:cxn ang="0">
                <a:pos x="64" y="305"/>
              </a:cxn>
              <a:cxn ang="0">
                <a:pos x="70" y="329"/>
              </a:cxn>
              <a:cxn ang="0">
                <a:pos x="67" y="384"/>
              </a:cxn>
              <a:cxn ang="0">
                <a:pos x="73" y="411"/>
              </a:cxn>
              <a:cxn ang="0">
                <a:pos x="74" y="421"/>
              </a:cxn>
              <a:cxn ang="0">
                <a:pos x="79" y="429"/>
              </a:cxn>
              <a:cxn ang="0">
                <a:pos x="81" y="450"/>
              </a:cxn>
              <a:cxn ang="0">
                <a:pos x="97" y="466"/>
              </a:cxn>
              <a:cxn ang="0">
                <a:pos x="124" y="492"/>
              </a:cxn>
              <a:cxn ang="0">
                <a:pos x="102" y="504"/>
              </a:cxn>
              <a:cxn ang="0">
                <a:pos x="99" y="507"/>
              </a:cxn>
              <a:cxn ang="0">
                <a:pos x="82" y="535"/>
              </a:cxn>
              <a:cxn ang="0">
                <a:pos x="71" y="577"/>
              </a:cxn>
              <a:cxn ang="0">
                <a:pos x="71" y="595"/>
              </a:cxn>
              <a:cxn ang="0">
                <a:pos x="66" y="616"/>
              </a:cxn>
              <a:cxn ang="0">
                <a:pos x="62" y="653"/>
              </a:cxn>
              <a:cxn ang="0">
                <a:pos x="65" y="696"/>
              </a:cxn>
              <a:cxn ang="0">
                <a:pos x="66" y="721"/>
              </a:cxn>
              <a:cxn ang="0">
                <a:pos x="66" y="798"/>
              </a:cxn>
              <a:cxn ang="0">
                <a:pos x="67" y="824"/>
              </a:cxn>
              <a:cxn ang="0">
                <a:pos x="76" y="895"/>
              </a:cxn>
              <a:cxn ang="0">
                <a:pos x="78" y="930"/>
              </a:cxn>
              <a:cxn ang="0">
                <a:pos x="14" y="1048"/>
              </a:cxn>
              <a:cxn ang="0">
                <a:pos x="89" y="847"/>
              </a:cxn>
              <a:cxn ang="0">
                <a:pos x="87" y="671"/>
              </a:cxn>
              <a:cxn ang="0">
                <a:pos x="110" y="527"/>
              </a:cxn>
              <a:cxn ang="0">
                <a:pos x="162" y="507"/>
              </a:cxn>
              <a:cxn ang="0">
                <a:pos x="166" y="478"/>
              </a:cxn>
            </a:cxnLst>
            <a:rect l="0" t="0" r="r" b="b"/>
            <a:pathLst>
              <a:path w="166" h="1048">
                <a:moveTo>
                  <a:pt x="166" y="478"/>
                </a:moveTo>
                <a:cubicBezTo>
                  <a:pt x="166" y="478"/>
                  <a:pt x="166" y="478"/>
                  <a:pt x="166" y="478"/>
                </a:cubicBezTo>
                <a:cubicBezTo>
                  <a:pt x="166" y="478"/>
                  <a:pt x="166" y="478"/>
                  <a:pt x="166" y="478"/>
                </a:cubicBezTo>
                <a:cubicBezTo>
                  <a:pt x="166" y="478"/>
                  <a:pt x="166" y="478"/>
                  <a:pt x="166" y="478"/>
                </a:cubicBezTo>
                <a:cubicBezTo>
                  <a:pt x="166" y="478"/>
                  <a:pt x="166" y="478"/>
                  <a:pt x="166" y="478"/>
                </a:cubicBezTo>
                <a:cubicBezTo>
                  <a:pt x="165" y="478"/>
                  <a:pt x="165" y="478"/>
                  <a:pt x="165" y="478"/>
                </a:cubicBezTo>
                <a:cubicBezTo>
                  <a:pt x="161" y="477"/>
                  <a:pt x="161" y="477"/>
                  <a:pt x="161" y="477"/>
                </a:cubicBezTo>
                <a:cubicBezTo>
                  <a:pt x="158" y="476"/>
                  <a:pt x="155" y="476"/>
                  <a:pt x="153" y="474"/>
                </a:cubicBezTo>
                <a:cubicBezTo>
                  <a:pt x="147" y="473"/>
                  <a:pt x="142" y="467"/>
                  <a:pt x="138" y="467"/>
                </a:cubicBezTo>
                <a:cubicBezTo>
                  <a:pt x="139" y="466"/>
                  <a:pt x="136" y="464"/>
                  <a:pt x="136" y="463"/>
                </a:cubicBezTo>
                <a:cubicBezTo>
                  <a:pt x="129" y="465"/>
                  <a:pt x="127" y="455"/>
                  <a:pt x="121" y="454"/>
                </a:cubicBezTo>
                <a:cubicBezTo>
                  <a:pt x="122" y="454"/>
                  <a:pt x="122" y="454"/>
                  <a:pt x="122" y="454"/>
                </a:cubicBezTo>
                <a:cubicBezTo>
                  <a:pt x="107" y="442"/>
                  <a:pt x="104" y="435"/>
                  <a:pt x="98" y="415"/>
                </a:cubicBezTo>
                <a:cubicBezTo>
                  <a:pt x="96" y="406"/>
                  <a:pt x="99" y="394"/>
                  <a:pt x="96" y="383"/>
                </a:cubicBezTo>
                <a:cubicBezTo>
                  <a:pt x="95" y="381"/>
                  <a:pt x="94" y="382"/>
                  <a:pt x="94" y="381"/>
                </a:cubicBezTo>
                <a:cubicBezTo>
                  <a:pt x="94" y="378"/>
                  <a:pt x="95" y="381"/>
                  <a:pt x="96" y="379"/>
                </a:cubicBezTo>
                <a:cubicBezTo>
                  <a:pt x="93" y="374"/>
                  <a:pt x="96" y="366"/>
                  <a:pt x="95" y="359"/>
                </a:cubicBezTo>
                <a:cubicBezTo>
                  <a:pt x="94" y="358"/>
                  <a:pt x="94" y="356"/>
                  <a:pt x="93" y="357"/>
                </a:cubicBezTo>
                <a:cubicBezTo>
                  <a:pt x="96" y="349"/>
                  <a:pt x="91" y="338"/>
                  <a:pt x="94" y="330"/>
                </a:cubicBezTo>
                <a:cubicBezTo>
                  <a:pt x="89" y="333"/>
                  <a:pt x="91" y="325"/>
                  <a:pt x="90" y="323"/>
                </a:cubicBezTo>
                <a:cubicBezTo>
                  <a:pt x="90" y="321"/>
                  <a:pt x="91" y="321"/>
                  <a:pt x="92" y="321"/>
                </a:cubicBezTo>
                <a:cubicBezTo>
                  <a:pt x="92" y="315"/>
                  <a:pt x="92" y="312"/>
                  <a:pt x="93" y="305"/>
                </a:cubicBezTo>
                <a:cubicBezTo>
                  <a:pt x="93" y="301"/>
                  <a:pt x="90" y="300"/>
                  <a:pt x="91" y="296"/>
                </a:cubicBezTo>
                <a:cubicBezTo>
                  <a:pt x="94" y="294"/>
                  <a:pt x="91" y="288"/>
                  <a:pt x="92" y="284"/>
                </a:cubicBezTo>
                <a:cubicBezTo>
                  <a:pt x="90" y="285"/>
                  <a:pt x="87" y="280"/>
                  <a:pt x="89" y="276"/>
                </a:cubicBezTo>
                <a:cubicBezTo>
                  <a:pt x="93" y="277"/>
                  <a:pt x="93" y="277"/>
                  <a:pt x="93" y="277"/>
                </a:cubicBezTo>
                <a:cubicBezTo>
                  <a:pt x="90" y="264"/>
                  <a:pt x="95" y="246"/>
                  <a:pt x="91" y="231"/>
                </a:cubicBezTo>
                <a:cubicBezTo>
                  <a:pt x="93" y="230"/>
                  <a:pt x="93" y="230"/>
                  <a:pt x="93" y="230"/>
                </a:cubicBezTo>
                <a:cubicBezTo>
                  <a:pt x="91" y="214"/>
                  <a:pt x="94" y="199"/>
                  <a:pt x="90" y="184"/>
                </a:cubicBezTo>
                <a:cubicBezTo>
                  <a:pt x="91" y="180"/>
                  <a:pt x="92" y="174"/>
                  <a:pt x="92" y="170"/>
                </a:cubicBezTo>
                <a:cubicBezTo>
                  <a:pt x="90" y="164"/>
                  <a:pt x="90" y="162"/>
                  <a:pt x="87" y="159"/>
                </a:cubicBezTo>
                <a:cubicBezTo>
                  <a:pt x="87" y="157"/>
                  <a:pt x="89" y="155"/>
                  <a:pt x="90" y="155"/>
                </a:cubicBezTo>
                <a:cubicBezTo>
                  <a:pt x="90" y="148"/>
                  <a:pt x="93" y="141"/>
                  <a:pt x="90" y="136"/>
                </a:cubicBezTo>
                <a:cubicBezTo>
                  <a:pt x="92" y="135"/>
                  <a:pt x="92" y="135"/>
                  <a:pt x="92" y="135"/>
                </a:cubicBezTo>
                <a:cubicBezTo>
                  <a:pt x="90" y="130"/>
                  <a:pt x="87" y="122"/>
                  <a:pt x="89" y="116"/>
                </a:cubicBezTo>
                <a:cubicBezTo>
                  <a:pt x="87" y="114"/>
                  <a:pt x="86" y="108"/>
                  <a:pt x="84" y="111"/>
                </a:cubicBezTo>
                <a:cubicBezTo>
                  <a:pt x="84" y="109"/>
                  <a:pt x="87" y="109"/>
                  <a:pt x="85" y="107"/>
                </a:cubicBezTo>
                <a:cubicBezTo>
                  <a:pt x="88" y="109"/>
                  <a:pt x="88" y="109"/>
                  <a:pt x="88" y="109"/>
                </a:cubicBezTo>
                <a:cubicBezTo>
                  <a:pt x="88" y="95"/>
                  <a:pt x="86" y="83"/>
                  <a:pt x="82" y="70"/>
                </a:cubicBezTo>
                <a:cubicBezTo>
                  <a:pt x="84" y="66"/>
                  <a:pt x="79" y="58"/>
                  <a:pt x="77" y="49"/>
                </a:cubicBezTo>
                <a:cubicBezTo>
                  <a:pt x="73" y="45"/>
                  <a:pt x="71" y="37"/>
                  <a:pt x="65" y="37"/>
                </a:cubicBezTo>
                <a:cubicBezTo>
                  <a:pt x="67" y="36"/>
                  <a:pt x="67" y="36"/>
                  <a:pt x="67" y="36"/>
                </a:cubicBezTo>
                <a:cubicBezTo>
                  <a:pt x="63" y="30"/>
                  <a:pt x="58" y="24"/>
                  <a:pt x="52" y="18"/>
                </a:cubicBezTo>
                <a:cubicBezTo>
                  <a:pt x="49" y="15"/>
                  <a:pt x="47" y="17"/>
                  <a:pt x="43" y="15"/>
                </a:cubicBezTo>
                <a:cubicBezTo>
                  <a:pt x="44" y="14"/>
                  <a:pt x="44" y="14"/>
                  <a:pt x="44" y="14"/>
                </a:cubicBezTo>
                <a:cubicBezTo>
                  <a:pt x="40" y="12"/>
                  <a:pt x="38" y="14"/>
                  <a:pt x="35" y="15"/>
                </a:cubicBezTo>
                <a:cubicBezTo>
                  <a:pt x="33" y="13"/>
                  <a:pt x="32" y="14"/>
                  <a:pt x="30" y="11"/>
                </a:cubicBezTo>
                <a:cubicBezTo>
                  <a:pt x="33" y="12"/>
                  <a:pt x="37" y="11"/>
                  <a:pt x="40" y="10"/>
                </a:cubicBezTo>
                <a:cubicBezTo>
                  <a:pt x="36" y="6"/>
                  <a:pt x="29" y="8"/>
                  <a:pt x="28" y="5"/>
                </a:cubicBezTo>
                <a:cubicBezTo>
                  <a:pt x="24" y="2"/>
                  <a:pt x="21" y="2"/>
                  <a:pt x="20" y="4"/>
                </a:cubicBezTo>
                <a:cubicBezTo>
                  <a:pt x="20" y="3"/>
                  <a:pt x="18" y="2"/>
                  <a:pt x="20" y="1"/>
                </a:cubicBezTo>
                <a:cubicBezTo>
                  <a:pt x="17" y="1"/>
                  <a:pt x="15" y="0"/>
                  <a:pt x="13" y="1"/>
                </a:cubicBezTo>
                <a:cubicBezTo>
                  <a:pt x="13" y="1"/>
                  <a:pt x="14" y="1"/>
                  <a:pt x="15" y="2"/>
                </a:cubicBezTo>
                <a:cubicBezTo>
                  <a:pt x="13" y="3"/>
                  <a:pt x="10" y="2"/>
                  <a:pt x="10" y="5"/>
                </a:cubicBezTo>
                <a:cubicBezTo>
                  <a:pt x="11" y="5"/>
                  <a:pt x="12" y="4"/>
                  <a:pt x="13" y="5"/>
                </a:cubicBezTo>
                <a:cubicBezTo>
                  <a:pt x="12" y="7"/>
                  <a:pt x="7" y="6"/>
                  <a:pt x="6" y="4"/>
                </a:cubicBezTo>
                <a:cubicBezTo>
                  <a:pt x="5" y="2"/>
                  <a:pt x="10" y="2"/>
                  <a:pt x="8" y="0"/>
                </a:cubicBezTo>
                <a:cubicBezTo>
                  <a:pt x="6" y="1"/>
                  <a:pt x="3" y="2"/>
                  <a:pt x="0" y="3"/>
                </a:cubicBezTo>
                <a:cubicBezTo>
                  <a:pt x="2" y="3"/>
                  <a:pt x="4" y="4"/>
                  <a:pt x="3" y="6"/>
                </a:cubicBezTo>
                <a:cubicBezTo>
                  <a:pt x="6" y="5"/>
                  <a:pt x="6" y="5"/>
                  <a:pt x="6" y="5"/>
                </a:cubicBezTo>
                <a:cubicBezTo>
                  <a:pt x="5" y="7"/>
                  <a:pt x="5" y="7"/>
                  <a:pt x="5" y="7"/>
                </a:cubicBezTo>
                <a:cubicBezTo>
                  <a:pt x="11" y="8"/>
                  <a:pt x="14" y="10"/>
                  <a:pt x="19" y="11"/>
                </a:cubicBezTo>
                <a:cubicBezTo>
                  <a:pt x="18" y="8"/>
                  <a:pt x="18" y="8"/>
                  <a:pt x="18" y="8"/>
                </a:cubicBezTo>
                <a:cubicBezTo>
                  <a:pt x="21" y="9"/>
                  <a:pt x="25" y="8"/>
                  <a:pt x="27" y="11"/>
                </a:cubicBezTo>
                <a:cubicBezTo>
                  <a:pt x="25" y="11"/>
                  <a:pt x="26" y="13"/>
                  <a:pt x="25" y="14"/>
                </a:cubicBezTo>
                <a:cubicBezTo>
                  <a:pt x="26" y="14"/>
                  <a:pt x="27" y="13"/>
                  <a:pt x="28" y="14"/>
                </a:cubicBezTo>
                <a:cubicBezTo>
                  <a:pt x="26" y="16"/>
                  <a:pt x="26" y="16"/>
                  <a:pt x="26" y="16"/>
                </a:cubicBezTo>
                <a:cubicBezTo>
                  <a:pt x="29" y="14"/>
                  <a:pt x="34" y="19"/>
                  <a:pt x="35" y="19"/>
                </a:cubicBezTo>
                <a:cubicBezTo>
                  <a:pt x="34" y="20"/>
                  <a:pt x="34" y="20"/>
                  <a:pt x="34" y="20"/>
                </a:cubicBezTo>
                <a:cubicBezTo>
                  <a:pt x="37" y="23"/>
                  <a:pt x="35" y="17"/>
                  <a:pt x="37" y="19"/>
                </a:cubicBezTo>
                <a:cubicBezTo>
                  <a:pt x="39" y="21"/>
                  <a:pt x="36" y="23"/>
                  <a:pt x="37" y="26"/>
                </a:cubicBezTo>
                <a:cubicBezTo>
                  <a:pt x="41" y="28"/>
                  <a:pt x="49" y="31"/>
                  <a:pt x="50" y="37"/>
                </a:cubicBezTo>
                <a:cubicBezTo>
                  <a:pt x="53" y="40"/>
                  <a:pt x="57" y="43"/>
                  <a:pt x="61" y="45"/>
                </a:cubicBezTo>
                <a:cubicBezTo>
                  <a:pt x="63" y="48"/>
                  <a:pt x="57" y="47"/>
                  <a:pt x="61" y="49"/>
                </a:cubicBezTo>
                <a:cubicBezTo>
                  <a:pt x="59" y="49"/>
                  <a:pt x="59" y="51"/>
                  <a:pt x="58" y="51"/>
                </a:cubicBezTo>
                <a:cubicBezTo>
                  <a:pt x="59" y="51"/>
                  <a:pt x="61" y="57"/>
                  <a:pt x="62" y="53"/>
                </a:cubicBezTo>
                <a:cubicBezTo>
                  <a:pt x="64" y="58"/>
                  <a:pt x="66" y="63"/>
                  <a:pt x="68" y="68"/>
                </a:cubicBezTo>
                <a:cubicBezTo>
                  <a:pt x="67" y="67"/>
                  <a:pt x="64" y="67"/>
                  <a:pt x="64" y="68"/>
                </a:cubicBezTo>
                <a:cubicBezTo>
                  <a:pt x="67" y="70"/>
                  <a:pt x="69" y="75"/>
                  <a:pt x="69" y="80"/>
                </a:cubicBezTo>
                <a:cubicBezTo>
                  <a:pt x="71" y="79"/>
                  <a:pt x="71" y="78"/>
                  <a:pt x="73" y="78"/>
                </a:cubicBezTo>
                <a:cubicBezTo>
                  <a:pt x="74" y="79"/>
                  <a:pt x="75" y="80"/>
                  <a:pt x="75" y="81"/>
                </a:cubicBezTo>
                <a:cubicBezTo>
                  <a:pt x="73" y="82"/>
                  <a:pt x="69" y="82"/>
                  <a:pt x="69" y="87"/>
                </a:cubicBezTo>
                <a:cubicBezTo>
                  <a:pt x="65" y="86"/>
                  <a:pt x="69" y="79"/>
                  <a:pt x="65" y="82"/>
                </a:cubicBezTo>
                <a:cubicBezTo>
                  <a:pt x="62" y="80"/>
                  <a:pt x="61" y="73"/>
                  <a:pt x="62" y="71"/>
                </a:cubicBezTo>
                <a:cubicBezTo>
                  <a:pt x="58" y="68"/>
                  <a:pt x="62" y="74"/>
                  <a:pt x="59" y="74"/>
                </a:cubicBezTo>
                <a:cubicBezTo>
                  <a:pt x="60" y="77"/>
                  <a:pt x="62" y="78"/>
                  <a:pt x="63" y="83"/>
                </a:cubicBezTo>
                <a:cubicBezTo>
                  <a:pt x="65" y="83"/>
                  <a:pt x="65" y="81"/>
                  <a:pt x="66" y="83"/>
                </a:cubicBezTo>
                <a:cubicBezTo>
                  <a:pt x="70" y="88"/>
                  <a:pt x="64" y="90"/>
                  <a:pt x="64" y="91"/>
                </a:cubicBezTo>
                <a:cubicBezTo>
                  <a:pt x="63" y="89"/>
                  <a:pt x="63" y="89"/>
                  <a:pt x="63" y="89"/>
                </a:cubicBezTo>
                <a:cubicBezTo>
                  <a:pt x="62" y="92"/>
                  <a:pt x="65" y="93"/>
                  <a:pt x="65" y="96"/>
                </a:cubicBezTo>
                <a:cubicBezTo>
                  <a:pt x="61" y="98"/>
                  <a:pt x="64" y="91"/>
                  <a:pt x="61" y="90"/>
                </a:cubicBezTo>
                <a:cubicBezTo>
                  <a:pt x="58" y="93"/>
                  <a:pt x="58" y="93"/>
                  <a:pt x="58" y="93"/>
                </a:cubicBezTo>
                <a:cubicBezTo>
                  <a:pt x="58" y="98"/>
                  <a:pt x="62" y="94"/>
                  <a:pt x="61" y="99"/>
                </a:cubicBezTo>
                <a:cubicBezTo>
                  <a:pt x="60" y="99"/>
                  <a:pt x="60" y="99"/>
                  <a:pt x="60" y="99"/>
                </a:cubicBezTo>
                <a:cubicBezTo>
                  <a:pt x="61" y="102"/>
                  <a:pt x="61" y="102"/>
                  <a:pt x="61" y="102"/>
                </a:cubicBezTo>
                <a:cubicBezTo>
                  <a:pt x="62" y="102"/>
                  <a:pt x="65" y="101"/>
                  <a:pt x="64" y="98"/>
                </a:cubicBezTo>
                <a:cubicBezTo>
                  <a:pt x="69" y="100"/>
                  <a:pt x="65" y="101"/>
                  <a:pt x="66" y="105"/>
                </a:cubicBezTo>
                <a:cubicBezTo>
                  <a:pt x="69" y="107"/>
                  <a:pt x="66" y="103"/>
                  <a:pt x="68" y="103"/>
                </a:cubicBezTo>
                <a:cubicBezTo>
                  <a:pt x="71" y="103"/>
                  <a:pt x="71" y="106"/>
                  <a:pt x="71" y="108"/>
                </a:cubicBezTo>
                <a:cubicBezTo>
                  <a:pt x="72" y="112"/>
                  <a:pt x="69" y="110"/>
                  <a:pt x="67" y="112"/>
                </a:cubicBezTo>
                <a:cubicBezTo>
                  <a:pt x="67" y="111"/>
                  <a:pt x="66" y="108"/>
                  <a:pt x="68" y="108"/>
                </a:cubicBezTo>
                <a:cubicBezTo>
                  <a:pt x="65" y="104"/>
                  <a:pt x="63" y="111"/>
                  <a:pt x="61" y="108"/>
                </a:cubicBezTo>
                <a:cubicBezTo>
                  <a:pt x="60" y="111"/>
                  <a:pt x="63" y="111"/>
                  <a:pt x="63" y="113"/>
                </a:cubicBezTo>
                <a:cubicBezTo>
                  <a:pt x="64" y="112"/>
                  <a:pt x="66" y="113"/>
                  <a:pt x="67" y="112"/>
                </a:cubicBezTo>
                <a:cubicBezTo>
                  <a:pt x="74" y="118"/>
                  <a:pt x="62" y="117"/>
                  <a:pt x="63" y="123"/>
                </a:cubicBezTo>
                <a:cubicBezTo>
                  <a:pt x="68" y="121"/>
                  <a:pt x="70" y="131"/>
                  <a:pt x="74" y="126"/>
                </a:cubicBezTo>
                <a:cubicBezTo>
                  <a:pt x="75" y="128"/>
                  <a:pt x="76" y="129"/>
                  <a:pt x="76" y="131"/>
                </a:cubicBezTo>
                <a:cubicBezTo>
                  <a:pt x="73" y="129"/>
                  <a:pt x="73" y="134"/>
                  <a:pt x="71" y="131"/>
                </a:cubicBezTo>
                <a:cubicBezTo>
                  <a:pt x="71" y="133"/>
                  <a:pt x="71" y="133"/>
                  <a:pt x="71" y="133"/>
                </a:cubicBezTo>
                <a:cubicBezTo>
                  <a:pt x="67" y="130"/>
                  <a:pt x="67" y="130"/>
                  <a:pt x="67" y="130"/>
                </a:cubicBezTo>
                <a:cubicBezTo>
                  <a:pt x="65" y="132"/>
                  <a:pt x="63" y="136"/>
                  <a:pt x="62" y="138"/>
                </a:cubicBezTo>
                <a:cubicBezTo>
                  <a:pt x="63" y="141"/>
                  <a:pt x="65" y="137"/>
                  <a:pt x="65" y="140"/>
                </a:cubicBezTo>
                <a:cubicBezTo>
                  <a:pt x="64" y="139"/>
                  <a:pt x="63" y="141"/>
                  <a:pt x="63" y="143"/>
                </a:cubicBezTo>
                <a:cubicBezTo>
                  <a:pt x="64" y="140"/>
                  <a:pt x="67" y="143"/>
                  <a:pt x="67" y="145"/>
                </a:cubicBezTo>
                <a:cubicBezTo>
                  <a:pt x="68" y="148"/>
                  <a:pt x="65" y="151"/>
                  <a:pt x="64" y="151"/>
                </a:cubicBezTo>
                <a:cubicBezTo>
                  <a:pt x="62" y="147"/>
                  <a:pt x="62" y="147"/>
                  <a:pt x="62" y="147"/>
                </a:cubicBezTo>
                <a:cubicBezTo>
                  <a:pt x="64" y="150"/>
                  <a:pt x="61" y="148"/>
                  <a:pt x="61" y="151"/>
                </a:cubicBezTo>
                <a:cubicBezTo>
                  <a:pt x="63" y="152"/>
                  <a:pt x="66" y="153"/>
                  <a:pt x="68" y="154"/>
                </a:cubicBezTo>
                <a:cubicBezTo>
                  <a:pt x="68" y="156"/>
                  <a:pt x="66" y="158"/>
                  <a:pt x="67" y="158"/>
                </a:cubicBezTo>
                <a:cubicBezTo>
                  <a:pt x="65" y="155"/>
                  <a:pt x="65" y="155"/>
                  <a:pt x="65" y="155"/>
                </a:cubicBezTo>
                <a:cubicBezTo>
                  <a:pt x="65" y="159"/>
                  <a:pt x="60" y="156"/>
                  <a:pt x="61" y="160"/>
                </a:cubicBezTo>
                <a:cubicBezTo>
                  <a:pt x="64" y="162"/>
                  <a:pt x="64" y="162"/>
                  <a:pt x="64" y="162"/>
                </a:cubicBezTo>
                <a:cubicBezTo>
                  <a:pt x="63" y="162"/>
                  <a:pt x="62" y="163"/>
                  <a:pt x="61" y="162"/>
                </a:cubicBezTo>
                <a:cubicBezTo>
                  <a:pt x="63" y="163"/>
                  <a:pt x="63" y="165"/>
                  <a:pt x="63" y="166"/>
                </a:cubicBezTo>
                <a:cubicBezTo>
                  <a:pt x="62" y="167"/>
                  <a:pt x="62" y="167"/>
                  <a:pt x="62" y="167"/>
                </a:cubicBezTo>
                <a:cubicBezTo>
                  <a:pt x="63" y="169"/>
                  <a:pt x="66" y="171"/>
                  <a:pt x="63" y="173"/>
                </a:cubicBezTo>
                <a:cubicBezTo>
                  <a:pt x="67" y="171"/>
                  <a:pt x="63" y="171"/>
                  <a:pt x="65" y="168"/>
                </a:cubicBezTo>
                <a:cubicBezTo>
                  <a:pt x="67" y="166"/>
                  <a:pt x="67" y="171"/>
                  <a:pt x="68" y="172"/>
                </a:cubicBezTo>
                <a:cubicBezTo>
                  <a:pt x="64" y="171"/>
                  <a:pt x="67" y="176"/>
                  <a:pt x="67" y="179"/>
                </a:cubicBezTo>
                <a:cubicBezTo>
                  <a:pt x="66" y="180"/>
                  <a:pt x="65" y="181"/>
                  <a:pt x="64" y="182"/>
                </a:cubicBezTo>
                <a:cubicBezTo>
                  <a:pt x="67" y="183"/>
                  <a:pt x="67" y="183"/>
                  <a:pt x="67" y="183"/>
                </a:cubicBezTo>
                <a:cubicBezTo>
                  <a:pt x="62" y="184"/>
                  <a:pt x="68" y="188"/>
                  <a:pt x="66" y="190"/>
                </a:cubicBezTo>
                <a:cubicBezTo>
                  <a:pt x="65" y="189"/>
                  <a:pt x="63" y="189"/>
                  <a:pt x="62" y="191"/>
                </a:cubicBezTo>
                <a:cubicBezTo>
                  <a:pt x="66" y="188"/>
                  <a:pt x="67" y="195"/>
                  <a:pt x="69" y="194"/>
                </a:cubicBezTo>
                <a:cubicBezTo>
                  <a:pt x="68" y="199"/>
                  <a:pt x="64" y="193"/>
                  <a:pt x="62" y="194"/>
                </a:cubicBezTo>
                <a:cubicBezTo>
                  <a:pt x="65" y="197"/>
                  <a:pt x="60" y="199"/>
                  <a:pt x="63" y="201"/>
                </a:cubicBezTo>
                <a:cubicBezTo>
                  <a:pt x="65" y="198"/>
                  <a:pt x="66" y="202"/>
                  <a:pt x="67" y="202"/>
                </a:cubicBezTo>
                <a:cubicBezTo>
                  <a:pt x="67" y="206"/>
                  <a:pt x="66" y="202"/>
                  <a:pt x="64" y="204"/>
                </a:cubicBezTo>
                <a:cubicBezTo>
                  <a:pt x="65" y="206"/>
                  <a:pt x="68" y="209"/>
                  <a:pt x="69" y="206"/>
                </a:cubicBezTo>
                <a:cubicBezTo>
                  <a:pt x="68" y="208"/>
                  <a:pt x="71" y="211"/>
                  <a:pt x="69" y="214"/>
                </a:cubicBezTo>
                <a:cubicBezTo>
                  <a:pt x="67" y="215"/>
                  <a:pt x="68" y="209"/>
                  <a:pt x="66" y="210"/>
                </a:cubicBezTo>
                <a:cubicBezTo>
                  <a:pt x="66" y="216"/>
                  <a:pt x="72" y="213"/>
                  <a:pt x="73" y="219"/>
                </a:cubicBezTo>
                <a:cubicBezTo>
                  <a:pt x="74" y="217"/>
                  <a:pt x="78" y="219"/>
                  <a:pt x="79" y="221"/>
                </a:cubicBezTo>
                <a:cubicBezTo>
                  <a:pt x="78" y="228"/>
                  <a:pt x="78" y="219"/>
                  <a:pt x="75" y="221"/>
                </a:cubicBezTo>
                <a:cubicBezTo>
                  <a:pt x="75" y="223"/>
                  <a:pt x="75" y="223"/>
                  <a:pt x="75" y="223"/>
                </a:cubicBezTo>
                <a:cubicBezTo>
                  <a:pt x="71" y="227"/>
                  <a:pt x="69" y="216"/>
                  <a:pt x="66" y="219"/>
                </a:cubicBezTo>
                <a:cubicBezTo>
                  <a:pt x="67" y="222"/>
                  <a:pt x="67" y="222"/>
                  <a:pt x="67" y="222"/>
                </a:cubicBezTo>
                <a:cubicBezTo>
                  <a:pt x="66" y="221"/>
                  <a:pt x="64" y="220"/>
                  <a:pt x="63" y="222"/>
                </a:cubicBezTo>
                <a:cubicBezTo>
                  <a:pt x="65" y="222"/>
                  <a:pt x="63" y="228"/>
                  <a:pt x="64" y="228"/>
                </a:cubicBezTo>
                <a:cubicBezTo>
                  <a:pt x="66" y="229"/>
                  <a:pt x="63" y="226"/>
                  <a:pt x="65" y="226"/>
                </a:cubicBezTo>
                <a:cubicBezTo>
                  <a:pt x="66" y="229"/>
                  <a:pt x="69" y="231"/>
                  <a:pt x="68" y="235"/>
                </a:cubicBezTo>
                <a:cubicBezTo>
                  <a:pt x="66" y="232"/>
                  <a:pt x="65" y="236"/>
                  <a:pt x="63" y="235"/>
                </a:cubicBezTo>
                <a:cubicBezTo>
                  <a:pt x="62" y="237"/>
                  <a:pt x="66" y="235"/>
                  <a:pt x="65" y="238"/>
                </a:cubicBezTo>
                <a:cubicBezTo>
                  <a:pt x="63" y="238"/>
                  <a:pt x="63" y="238"/>
                  <a:pt x="63" y="238"/>
                </a:cubicBezTo>
                <a:cubicBezTo>
                  <a:pt x="63" y="249"/>
                  <a:pt x="63" y="263"/>
                  <a:pt x="68" y="273"/>
                </a:cubicBezTo>
                <a:cubicBezTo>
                  <a:pt x="66" y="274"/>
                  <a:pt x="65" y="278"/>
                  <a:pt x="64" y="284"/>
                </a:cubicBezTo>
                <a:cubicBezTo>
                  <a:pt x="65" y="281"/>
                  <a:pt x="66" y="283"/>
                  <a:pt x="66" y="285"/>
                </a:cubicBezTo>
                <a:cubicBezTo>
                  <a:pt x="64" y="287"/>
                  <a:pt x="64" y="287"/>
                  <a:pt x="64" y="287"/>
                </a:cubicBezTo>
                <a:cubicBezTo>
                  <a:pt x="62" y="291"/>
                  <a:pt x="65" y="295"/>
                  <a:pt x="66" y="298"/>
                </a:cubicBezTo>
                <a:cubicBezTo>
                  <a:pt x="65" y="299"/>
                  <a:pt x="65" y="299"/>
                  <a:pt x="64" y="299"/>
                </a:cubicBezTo>
                <a:cubicBezTo>
                  <a:pt x="62" y="302"/>
                  <a:pt x="65" y="302"/>
                  <a:pt x="66" y="303"/>
                </a:cubicBezTo>
                <a:cubicBezTo>
                  <a:pt x="64" y="305"/>
                  <a:pt x="64" y="305"/>
                  <a:pt x="64" y="305"/>
                </a:cubicBezTo>
                <a:cubicBezTo>
                  <a:pt x="66" y="305"/>
                  <a:pt x="66" y="305"/>
                  <a:pt x="66" y="305"/>
                </a:cubicBezTo>
                <a:cubicBezTo>
                  <a:pt x="67" y="308"/>
                  <a:pt x="67" y="312"/>
                  <a:pt x="64" y="312"/>
                </a:cubicBezTo>
                <a:cubicBezTo>
                  <a:pt x="64" y="313"/>
                  <a:pt x="65" y="314"/>
                  <a:pt x="66" y="313"/>
                </a:cubicBezTo>
                <a:cubicBezTo>
                  <a:pt x="64" y="315"/>
                  <a:pt x="64" y="323"/>
                  <a:pt x="65" y="329"/>
                </a:cubicBezTo>
                <a:cubicBezTo>
                  <a:pt x="66" y="326"/>
                  <a:pt x="67" y="326"/>
                  <a:pt x="68" y="326"/>
                </a:cubicBezTo>
                <a:cubicBezTo>
                  <a:pt x="72" y="327"/>
                  <a:pt x="68" y="327"/>
                  <a:pt x="70" y="329"/>
                </a:cubicBezTo>
                <a:cubicBezTo>
                  <a:pt x="69" y="329"/>
                  <a:pt x="67" y="332"/>
                  <a:pt x="66" y="329"/>
                </a:cubicBezTo>
                <a:cubicBezTo>
                  <a:pt x="62" y="336"/>
                  <a:pt x="66" y="346"/>
                  <a:pt x="65" y="355"/>
                </a:cubicBezTo>
                <a:cubicBezTo>
                  <a:pt x="66" y="357"/>
                  <a:pt x="66" y="356"/>
                  <a:pt x="67" y="357"/>
                </a:cubicBezTo>
                <a:cubicBezTo>
                  <a:pt x="64" y="363"/>
                  <a:pt x="68" y="369"/>
                  <a:pt x="67" y="376"/>
                </a:cubicBezTo>
                <a:cubicBezTo>
                  <a:pt x="68" y="374"/>
                  <a:pt x="72" y="376"/>
                  <a:pt x="72" y="379"/>
                </a:cubicBezTo>
                <a:cubicBezTo>
                  <a:pt x="75" y="383"/>
                  <a:pt x="69" y="381"/>
                  <a:pt x="67" y="384"/>
                </a:cubicBezTo>
                <a:cubicBezTo>
                  <a:pt x="69" y="386"/>
                  <a:pt x="69" y="389"/>
                  <a:pt x="69" y="390"/>
                </a:cubicBezTo>
                <a:cubicBezTo>
                  <a:pt x="69" y="390"/>
                  <a:pt x="69" y="390"/>
                  <a:pt x="69" y="390"/>
                </a:cubicBezTo>
                <a:cubicBezTo>
                  <a:pt x="70" y="392"/>
                  <a:pt x="71" y="395"/>
                  <a:pt x="70" y="398"/>
                </a:cubicBezTo>
                <a:cubicBezTo>
                  <a:pt x="70" y="397"/>
                  <a:pt x="70" y="397"/>
                  <a:pt x="70" y="397"/>
                </a:cubicBezTo>
                <a:cubicBezTo>
                  <a:pt x="70" y="399"/>
                  <a:pt x="69" y="402"/>
                  <a:pt x="69" y="404"/>
                </a:cubicBezTo>
                <a:cubicBezTo>
                  <a:pt x="72" y="404"/>
                  <a:pt x="71" y="410"/>
                  <a:pt x="73" y="411"/>
                </a:cubicBezTo>
                <a:cubicBezTo>
                  <a:pt x="73" y="411"/>
                  <a:pt x="73" y="411"/>
                  <a:pt x="72" y="411"/>
                </a:cubicBezTo>
                <a:cubicBezTo>
                  <a:pt x="75" y="411"/>
                  <a:pt x="75" y="411"/>
                  <a:pt x="75" y="411"/>
                </a:cubicBezTo>
                <a:cubicBezTo>
                  <a:pt x="74" y="415"/>
                  <a:pt x="74" y="415"/>
                  <a:pt x="74" y="415"/>
                </a:cubicBezTo>
                <a:cubicBezTo>
                  <a:pt x="73" y="415"/>
                  <a:pt x="72" y="415"/>
                  <a:pt x="71" y="413"/>
                </a:cubicBezTo>
                <a:cubicBezTo>
                  <a:pt x="70" y="418"/>
                  <a:pt x="73" y="415"/>
                  <a:pt x="75" y="417"/>
                </a:cubicBezTo>
                <a:cubicBezTo>
                  <a:pt x="77" y="420"/>
                  <a:pt x="75" y="420"/>
                  <a:pt x="74" y="421"/>
                </a:cubicBezTo>
                <a:cubicBezTo>
                  <a:pt x="73" y="420"/>
                  <a:pt x="74" y="419"/>
                  <a:pt x="74" y="418"/>
                </a:cubicBezTo>
                <a:cubicBezTo>
                  <a:pt x="72" y="417"/>
                  <a:pt x="74" y="420"/>
                  <a:pt x="72" y="421"/>
                </a:cubicBezTo>
                <a:cubicBezTo>
                  <a:pt x="72" y="421"/>
                  <a:pt x="75" y="421"/>
                  <a:pt x="75" y="424"/>
                </a:cubicBezTo>
                <a:cubicBezTo>
                  <a:pt x="75" y="426"/>
                  <a:pt x="77" y="430"/>
                  <a:pt x="75" y="430"/>
                </a:cubicBezTo>
                <a:cubicBezTo>
                  <a:pt x="76" y="431"/>
                  <a:pt x="76" y="433"/>
                  <a:pt x="78" y="434"/>
                </a:cubicBezTo>
                <a:cubicBezTo>
                  <a:pt x="78" y="433"/>
                  <a:pt x="78" y="430"/>
                  <a:pt x="79" y="429"/>
                </a:cubicBezTo>
                <a:cubicBezTo>
                  <a:pt x="80" y="430"/>
                  <a:pt x="81" y="433"/>
                  <a:pt x="80" y="434"/>
                </a:cubicBezTo>
                <a:cubicBezTo>
                  <a:pt x="79" y="433"/>
                  <a:pt x="79" y="433"/>
                  <a:pt x="79" y="433"/>
                </a:cubicBezTo>
                <a:cubicBezTo>
                  <a:pt x="80" y="434"/>
                  <a:pt x="81" y="438"/>
                  <a:pt x="82" y="435"/>
                </a:cubicBezTo>
                <a:cubicBezTo>
                  <a:pt x="80" y="439"/>
                  <a:pt x="80" y="439"/>
                  <a:pt x="80" y="439"/>
                </a:cubicBezTo>
                <a:cubicBezTo>
                  <a:pt x="82" y="440"/>
                  <a:pt x="83" y="443"/>
                  <a:pt x="85" y="445"/>
                </a:cubicBezTo>
                <a:cubicBezTo>
                  <a:pt x="83" y="446"/>
                  <a:pt x="79" y="445"/>
                  <a:pt x="81" y="450"/>
                </a:cubicBezTo>
                <a:cubicBezTo>
                  <a:pt x="83" y="451"/>
                  <a:pt x="84" y="452"/>
                  <a:pt x="85" y="453"/>
                </a:cubicBezTo>
                <a:cubicBezTo>
                  <a:pt x="87" y="455"/>
                  <a:pt x="87" y="456"/>
                  <a:pt x="86" y="457"/>
                </a:cubicBezTo>
                <a:cubicBezTo>
                  <a:pt x="90" y="465"/>
                  <a:pt x="96" y="458"/>
                  <a:pt x="99" y="464"/>
                </a:cubicBezTo>
                <a:cubicBezTo>
                  <a:pt x="95" y="465"/>
                  <a:pt x="96" y="466"/>
                  <a:pt x="97" y="469"/>
                </a:cubicBezTo>
                <a:cubicBezTo>
                  <a:pt x="98" y="468"/>
                  <a:pt x="99" y="468"/>
                  <a:pt x="100" y="469"/>
                </a:cubicBezTo>
                <a:cubicBezTo>
                  <a:pt x="100" y="467"/>
                  <a:pt x="97" y="469"/>
                  <a:pt x="97" y="466"/>
                </a:cubicBezTo>
                <a:cubicBezTo>
                  <a:pt x="98" y="464"/>
                  <a:pt x="99" y="467"/>
                  <a:pt x="101" y="467"/>
                </a:cubicBezTo>
                <a:cubicBezTo>
                  <a:pt x="100" y="476"/>
                  <a:pt x="113" y="480"/>
                  <a:pt x="118" y="487"/>
                </a:cubicBezTo>
                <a:cubicBezTo>
                  <a:pt x="120" y="483"/>
                  <a:pt x="122" y="488"/>
                  <a:pt x="124" y="488"/>
                </a:cubicBezTo>
                <a:cubicBezTo>
                  <a:pt x="123" y="490"/>
                  <a:pt x="125" y="490"/>
                  <a:pt x="127" y="491"/>
                </a:cubicBezTo>
                <a:cubicBezTo>
                  <a:pt x="127" y="492"/>
                  <a:pt x="126" y="494"/>
                  <a:pt x="125" y="495"/>
                </a:cubicBezTo>
                <a:cubicBezTo>
                  <a:pt x="124" y="492"/>
                  <a:pt x="124" y="492"/>
                  <a:pt x="124" y="492"/>
                </a:cubicBezTo>
                <a:cubicBezTo>
                  <a:pt x="123" y="488"/>
                  <a:pt x="118" y="494"/>
                  <a:pt x="117" y="492"/>
                </a:cubicBezTo>
                <a:cubicBezTo>
                  <a:pt x="120" y="494"/>
                  <a:pt x="114" y="493"/>
                  <a:pt x="115" y="496"/>
                </a:cubicBezTo>
                <a:cubicBezTo>
                  <a:pt x="113" y="498"/>
                  <a:pt x="113" y="498"/>
                  <a:pt x="113" y="498"/>
                </a:cubicBezTo>
                <a:cubicBezTo>
                  <a:pt x="110" y="500"/>
                  <a:pt x="113" y="499"/>
                  <a:pt x="109" y="502"/>
                </a:cubicBezTo>
                <a:cubicBezTo>
                  <a:pt x="107" y="504"/>
                  <a:pt x="107" y="500"/>
                  <a:pt x="108" y="500"/>
                </a:cubicBezTo>
                <a:cubicBezTo>
                  <a:pt x="105" y="500"/>
                  <a:pt x="103" y="502"/>
                  <a:pt x="102" y="504"/>
                </a:cubicBezTo>
                <a:cubicBezTo>
                  <a:pt x="102" y="504"/>
                  <a:pt x="102" y="504"/>
                  <a:pt x="102" y="505"/>
                </a:cubicBezTo>
                <a:cubicBezTo>
                  <a:pt x="102" y="505"/>
                  <a:pt x="102" y="505"/>
                  <a:pt x="101" y="505"/>
                </a:cubicBezTo>
                <a:cubicBezTo>
                  <a:pt x="101" y="506"/>
                  <a:pt x="100" y="507"/>
                  <a:pt x="99" y="507"/>
                </a:cubicBezTo>
                <a:cubicBezTo>
                  <a:pt x="99" y="507"/>
                  <a:pt x="99" y="507"/>
                  <a:pt x="99" y="507"/>
                </a:cubicBezTo>
                <a:cubicBezTo>
                  <a:pt x="100" y="506"/>
                  <a:pt x="100" y="505"/>
                  <a:pt x="101" y="505"/>
                </a:cubicBezTo>
                <a:cubicBezTo>
                  <a:pt x="100" y="505"/>
                  <a:pt x="99" y="506"/>
                  <a:pt x="99" y="507"/>
                </a:cubicBezTo>
                <a:cubicBezTo>
                  <a:pt x="98" y="506"/>
                  <a:pt x="98" y="507"/>
                  <a:pt x="98" y="507"/>
                </a:cubicBezTo>
                <a:cubicBezTo>
                  <a:pt x="97" y="508"/>
                  <a:pt x="97" y="508"/>
                  <a:pt x="96" y="509"/>
                </a:cubicBezTo>
                <a:cubicBezTo>
                  <a:pt x="95" y="506"/>
                  <a:pt x="95" y="506"/>
                  <a:pt x="95" y="506"/>
                </a:cubicBezTo>
                <a:cubicBezTo>
                  <a:pt x="93" y="508"/>
                  <a:pt x="92" y="514"/>
                  <a:pt x="93" y="514"/>
                </a:cubicBezTo>
                <a:cubicBezTo>
                  <a:pt x="86" y="520"/>
                  <a:pt x="83" y="531"/>
                  <a:pt x="82" y="535"/>
                </a:cubicBezTo>
                <a:cubicBezTo>
                  <a:pt x="83" y="534"/>
                  <a:pt x="82" y="534"/>
                  <a:pt x="82" y="535"/>
                </a:cubicBezTo>
                <a:cubicBezTo>
                  <a:pt x="81" y="537"/>
                  <a:pt x="82" y="540"/>
                  <a:pt x="81" y="540"/>
                </a:cubicBezTo>
                <a:cubicBezTo>
                  <a:pt x="81" y="542"/>
                  <a:pt x="79" y="541"/>
                  <a:pt x="77" y="544"/>
                </a:cubicBezTo>
                <a:cubicBezTo>
                  <a:pt x="77" y="544"/>
                  <a:pt x="78" y="545"/>
                  <a:pt x="79" y="545"/>
                </a:cubicBezTo>
                <a:cubicBezTo>
                  <a:pt x="74" y="549"/>
                  <a:pt x="76" y="558"/>
                  <a:pt x="72" y="564"/>
                </a:cubicBezTo>
                <a:cubicBezTo>
                  <a:pt x="72" y="563"/>
                  <a:pt x="71" y="562"/>
                  <a:pt x="71" y="561"/>
                </a:cubicBezTo>
                <a:cubicBezTo>
                  <a:pt x="70" y="567"/>
                  <a:pt x="70" y="572"/>
                  <a:pt x="71" y="577"/>
                </a:cubicBezTo>
                <a:cubicBezTo>
                  <a:pt x="70" y="576"/>
                  <a:pt x="69" y="576"/>
                  <a:pt x="69" y="575"/>
                </a:cubicBezTo>
                <a:cubicBezTo>
                  <a:pt x="68" y="579"/>
                  <a:pt x="68" y="583"/>
                  <a:pt x="70" y="585"/>
                </a:cubicBezTo>
                <a:cubicBezTo>
                  <a:pt x="71" y="583"/>
                  <a:pt x="69" y="585"/>
                  <a:pt x="69" y="583"/>
                </a:cubicBezTo>
                <a:cubicBezTo>
                  <a:pt x="71" y="581"/>
                  <a:pt x="72" y="586"/>
                  <a:pt x="71" y="588"/>
                </a:cubicBezTo>
                <a:cubicBezTo>
                  <a:pt x="71" y="588"/>
                  <a:pt x="71" y="588"/>
                  <a:pt x="71" y="588"/>
                </a:cubicBezTo>
                <a:cubicBezTo>
                  <a:pt x="70" y="592"/>
                  <a:pt x="71" y="592"/>
                  <a:pt x="71" y="595"/>
                </a:cubicBezTo>
                <a:cubicBezTo>
                  <a:pt x="69" y="597"/>
                  <a:pt x="70" y="593"/>
                  <a:pt x="69" y="594"/>
                </a:cubicBezTo>
                <a:cubicBezTo>
                  <a:pt x="65" y="594"/>
                  <a:pt x="66" y="602"/>
                  <a:pt x="65" y="603"/>
                </a:cubicBezTo>
                <a:cubicBezTo>
                  <a:pt x="66" y="604"/>
                  <a:pt x="66" y="605"/>
                  <a:pt x="67" y="605"/>
                </a:cubicBezTo>
                <a:cubicBezTo>
                  <a:pt x="68" y="608"/>
                  <a:pt x="65" y="606"/>
                  <a:pt x="65" y="608"/>
                </a:cubicBezTo>
                <a:cubicBezTo>
                  <a:pt x="70" y="616"/>
                  <a:pt x="70" y="616"/>
                  <a:pt x="70" y="616"/>
                </a:cubicBezTo>
                <a:cubicBezTo>
                  <a:pt x="69" y="616"/>
                  <a:pt x="67" y="618"/>
                  <a:pt x="66" y="616"/>
                </a:cubicBezTo>
                <a:cubicBezTo>
                  <a:pt x="66" y="622"/>
                  <a:pt x="70" y="626"/>
                  <a:pt x="71" y="629"/>
                </a:cubicBezTo>
                <a:cubicBezTo>
                  <a:pt x="71" y="631"/>
                  <a:pt x="72" y="637"/>
                  <a:pt x="72" y="639"/>
                </a:cubicBezTo>
                <a:cubicBezTo>
                  <a:pt x="70" y="639"/>
                  <a:pt x="72" y="637"/>
                  <a:pt x="71" y="636"/>
                </a:cubicBezTo>
                <a:cubicBezTo>
                  <a:pt x="68" y="639"/>
                  <a:pt x="68" y="639"/>
                  <a:pt x="68" y="639"/>
                </a:cubicBezTo>
                <a:cubicBezTo>
                  <a:pt x="68" y="635"/>
                  <a:pt x="65" y="640"/>
                  <a:pt x="64" y="637"/>
                </a:cubicBezTo>
                <a:cubicBezTo>
                  <a:pt x="65" y="641"/>
                  <a:pt x="63" y="648"/>
                  <a:pt x="62" y="653"/>
                </a:cubicBezTo>
                <a:cubicBezTo>
                  <a:pt x="66" y="650"/>
                  <a:pt x="64" y="659"/>
                  <a:pt x="68" y="659"/>
                </a:cubicBezTo>
                <a:cubicBezTo>
                  <a:pt x="68" y="664"/>
                  <a:pt x="65" y="661"/>
                  <a:pt x="64" y="664"/>
                </a:cubicBezTo>
                <a:cubicBezTo>
                  <a:pt x="65" y="669"/>
                  <a:pt x="64" y="675"/>
                  <a:pt x="64" y="680"/>
                </a:cubicBezTo>
                <a:cubicBezTo>
                  <a:pt x="64" y="680"/>
                  <a:pt x="64" y="680"/>
                  <a:pt x="64" y="680"/>
                </a:cubicBezTo>
                <a:cubicBezTo>
                  <a:pt x="65" y="684"/>
                  <a:pt x="64" y="692"/>
                  <a:pt x="67" y="697"/>
                </a:cubicBezTo>
                <a:cubicBezTo>
                  <a:pt x="66" y="697"/>
                  <a:pt x="66" y="697"/>
                  <a:pt x="65" y="696"/>
                </a:cubicBezTo>
                <a:cubicBezTo>
                  <a:pt x="64" y="701"/>
                  <a:pt x="70" y="697"/>
                  <a:pt x="68" y="703"/>
                </a:cubicBezTo>
                <a:cubicBezTo>
                  <a:pt x="66" y="701"/>
                  <a:pt x="66" y="701"/>
                  <a:pt x="66" y="701"/>
                </a:cubicBezTo>
                <a:cubicBezTo>
                  <a:pt x="68" y="705"/>
                  <a:pt x="64" y="708"/>
                  <a:pt x="67" y="712"/>
                </a:cubicBezTo>
                <a:cubicBezTo>
                  <a:pt x="66" y="713"/>
                  <a:pt x="66" y="712"/>
                  <a:pt x="65" y="711"/>
                </a:cubicBezTo>
                <a:cubicBezTo>
                  <a:pt x="66" y="715"/>
                  <a:pt x="66" y="719"/>
                  <a:pt x="69" y="722"/>
                </a:cubicBezTo>
                <a:cubicBezTo>
                  <a:pt x="67" y="723"/>
                  <a:pt x="66" y="722"/>
                  <a:pt x="66" y="721"/>
                </a:cubicBezTo>
                <a:cubicBezTo>
                  <a:pt x="64" y="725"/>
                  <a:pt x="69" y="725"/>
                  <a:pt x="68" y="728"/>
                </a:cubicBezTo>
                <a:cubicBezTo>
                  <a:pt x="68" y="729"/>
                  <a:pt x="66" y="731"/>
                  <a:pt x="66" y="731"/>
                </a:cubicBezTo>
                <a:cubicBezTo>
                  <a:pt x="68" y="732"/>
                  <a:pt x="68" y="738"/>
                  <a:pt x="69" y="739"/>
                </a:cubicBezTo>
                <a:cubicBezTo>
                  <a:pt x="67" y="740"/>
                  <a:pt x="67" y="741"/>
                  <a:pt x="66" y="744"/>
                </a:cubicBezTo>
                <a:cubicBezTo>
                  <a:pt x="67" y="763"/>
                  <a:pt x="67" y="782"/>
                  <a:pt x="71" y="801"/>
                </a:cubicBezTo>
                <a:cubicBezTo>
                  <a:pt x="67" y="804"/>
                  <a:pt x="68" y="796"/>
                  <a:pt x="66" y="798"/>
                </a:cubicBezTo>
                <a:cubicBezTo>
                  <a:pt x="69" y="798"/>
                  <a:pt x="67" y="802"/>
                  <a:pt x="68" y="807"/>
                </a:cubicBezTo>
                <a:cubicBezTo>
                  <a:pt x="68" y="807"/>
                  <a:pt x="68" y="807"/>
                  <a:pt x="68" y="807"/>
                </a:cubicBezTo>
                <a:cubicBezTo>
                  <a:pt x="69" y="810"/>
                  <a:pt x="67" y="811"/>
                  <a:pt x="68" y="814"/>
                </a:cubicBezTo>
                <a:cubicBezTo>
                  <a:pt x="69" y="814"/>
                  <a:pt x="69" y="814"/>
                  <a:pt x="69" y="814"/>
                </a:cubicBezTo>
                <a:cubicBezTo>
                  <a:pt x="71" y="816"/>
                  <a:pt x="65" y="820"/>
                  <a:pt x="69" y="821"/>
                </a:cubicBezTo>
                <a:cubicBezTo>
                  <a:pt x="67" y="824"/>
                  <a:pt x="67" y="824"/>
                  <a:pt x="67" y="824"/>
                </a:cubicBezTo>
                <a:cubicBezTo>
                  <a:pt x="70" y="826"/>
                  <a:pt x="66" y="828"/>
                  <a:pt x="69" y="831"/>
                </a:cubicBezTo>
                <a:cubicBezTo>
                  <a:pt x="68" y="831"/>
                  <a:pt x="68" y="831"/>
                  <a:pt x="68" y="831"/>
                </a:cubicBezTo>
                <a:cubicBezTo>
                  <a:pt x="67" y="836"/>
                  <a:pt x="72" y="840"/>
                  <a:pt x="70" y="842"/>
                </a:cubicBezTo>
                <a:cubicBezTo>
                  <a:pt x="70" y="846"/>
                  <a:pt x="71" y="850"/>
                  <a:pt x="74" y="851"/>
                </a:cubicBezTo>
                <a:cubicBezTo>
                  <a:pt x="73" y="852"/>
                  <a:pt x="71" y="852"/>
                  <a:pt x="70" y="851"/>
                </a:cubicBezTo>
                <a:cubicBezTo>
                  <a:pt x="72" y="865"/>
                  <a:pt x="72" y="882"/>
                  <a:pt x="76" y="895"/>
                </a:cubicBezTo>
                <a:cubicBezTo>
                  <a:pt x="76" y="895"/>
                  <a:pt x="75" y="894"/>
                  <a:pt x="75" y="894"/>
                </a:cubicBezTo>
                <a:cubicBezTo>
                  <a:pt x="78" y="902"/>
                  <a:pt x="72" y="911"/>
                  <a:pt x="78" y="917"/>
                </a:cubicBezTo>
                <a:cubicBezTo>
                  <a:pt x="80" y="919"/>
                  <a:pt x="80" y="919"/>
                  <a:pt x="80" y="919"/>
                </a:cubicBezTo>
                <a:cubicBezTo>
                  <a:pt x="80" y="921"/>
                  <a:pt x="78" y="920"/>
                  <a:pt x="77" y="922"/>
                </a:cubicBezTo>
                <a:cubicBezTo>
                  <a:pt x="79" y="923"/>
                  <a:pt x="78" y="929"/>
                  <a:pt x="80" y="930"/>
                </a:cubicBezTo>
                <a:cubicBezTo>
                  <a:pt x="79" y="931"/>
                  <a:pt x="78" y="930"/>
                  <a:pt x="78" y="930"/>
                </a:cubicBezTo>
                <a:cubicBezTo>
                  <a:pt x="77" y="934"/>
                  <a:pt x="81" y="938"/>
                  <a:pt x="80" y="941"/>
                </a:cubicBezTo>
                <a:cubicBezTo>
                  <a:pt x="79" y="940"/>
                  <a:pt x="79" y="940"/>
                  <a:pt x="79" y="940"/>
                </a:cubicBezTo>
                <a:cubicBezTo>
                  <a:pt x="76" y="960"/>
                  <a:pt x="70" y="982"/>
                  <a:pt x="66" y="997"/>
                </a:cubicBezTo>
                <a:cubicBezTo>
                  <a:pt x="65" y="1001"/>
                  <a:pt x="62" y="997"/>
                  <a:pt x="62" y="999"/>
                </a:cubicBezTo>
                <a:cubicBezTo>
                  <a:pt x="57" y="1015"/>
                  <a:pt x="37" y="1021"/>
                  <a:pt x="27" y="1033"/>
                </a:cubicBezTo>
                <a:cubicBezTo>
                  <a:pt x="17" y="1039"/>
                  <a:pt x="14" y="1047"/>
                  <a:pt x="14" y="1048"/>
                </a:cubicBezTo>
                <a:cubicBezTo>
                  <a:pt x="44" y="1037"/>
                  <a:pt x="69" y="1023"/>
                  <a:pt x="86" y="993"/>
                </a:cubicBezTo>
                <a:cubicBezTo>
                  <a:pt x="89" y="983"/>
                  <a:pt x="91" y="969"/>
                  <a:pt x="93" y="959"/>
                </a:cubicBezTo>
                <a:cubicBezTo>
                  <a:pt x="92" y="922"/>
                  <a:pt x="97" y="888"/>
                  <a:pt x="93" y="852"/>
                </a:cubicBezTo>
                <a:cubicBezTo>
                  <a:pt x="92" y="854"/>
                  <a:pt x="91" y="852"/>
                  <a:pt x="90" y="850"/>
                </a:cubicBezTo>
                <a:cubicBezTo>
                  <a:pt x="91" y="849"/>
                  <a:pt x="91" y="849"/>
                  <a:pt x="91" y="849"/>
                </a:cubicBezTo>
                <a:cubicBezTo>
                  <a:pt x="89" y="847"/>
                  <a:pt x="89" y="847"/>
                  <a:pt x="89" y="847"/>
                </a:cubicBezTo>
                <a:cubicBezTo>
                  <a:pt x="88" y="844"/>
                  <a:pt x="91" y="845"/>
                  <a:pt x="91" y="847"/>
                </a:cubicBezTo>
                <a:cubicBezTo>
                  <a:pt x="91" y="833"/>
                  <a:pt x="90" y="820"/>
                  <a:pt x="90" y="807"/>
                </a:cubicBezTo>
                <a:cubicBezTo>
                  <a:pt x="87" y="806"/>
                  <a:pt x="89" y="799"/>
                  <a:pt x="86" y="799"/>
                </a:cubicBezTo>
                <a:cubicBezTo>
                  <a:pt x="87" y="798"/>
                  <a:pt x="87" y="799"/>
                  <a:pt x="87" y="799"/>
                </a:cubicBezTo>
                <a:cubicBezTo>
                  <a:pt x="85" y="790"/>
                  <a:pt x="85" y="789"/>
                  <a:pt x="89" y="780"/>
                </a:cubicBezTo>
                <a:cubicBezTo>
                  <a:pt x="90" y="743"/>
                  <a:pt x="86" y="707"/>
                  <a:pt x="87" y="671"/>
                </a:cubicBezTo>
                <a:cubicBezTo>
                  <a:pt x="87" y="635"/>
                  <a:pt x="87" y="600"/>
                  <a:pt x="97" y="566"/>
                </a:cubicBezTo>
                <a:cubicBezTo>
                  <a:pt x="94" y="559"/>
                  <a:pt x="99" y="553"/>
                  <a:pt x="97" y="545"/>
                </a:cubicBezTo>
                <a:cubicBezTo>
                  <a:pt x="99" y="546"/>
                  <a:pt x="99" y="546"/>
                  <a:pt x="99" y="546"/>
                </a:cubicBezTo>
                <a:cubicBezTo>
                  <a:pt x="99" y="540"/>
                  <a:pt x="102" y="540"/>
                  <a:pt x="107" y="535"/>
                </a:cubicBezTo>
                <a:cubicBezTo>
                  <a:pt x="105" y="534"/>
                  <a:pt x="108" y="532"/>
                  <a:pt x="105" y="532"/>
                </a:cubicBezTo>
                <a:cubicBezTo>
                  <a:pt x="104" y="528"/>
                  <a:pt x="110" y="530"/>
                  <a:pt x="110" y="527"/>
                </a:cubicBezTo>
                <a:cubicBezTo>
                  <a:pt x="111" y="528"/>
                  <a:pt x="109" y="526"/>
                  <a:pt x="110" y="526"/>
                </a:cubicBezTo>
                <a:cubicBezTo>
                  <a:pt x="112" y="519"/>
                  <a:pt x="110" y="528"/>
                  <a:pt x="118" y="524"/>
                </a:cubicBezTo>
                <a:cubicBezTo>
                  <a:pt x="126" y="515"/>
                  <a:pt x="141" y="507"/>
                  <a:pt x="156" y="507"/>
                </a:cubicBezTo>
                <a:cubicBezTo>
                  <a:pt x="155" y="508"/>
                  <a:pt x="155" y="505"/>
                  <a:pt x="156" y="505"/>
                </a:cubicBezTo>
                <a:cubicBezTo>
                  <a:pt x="158" y="509"/>
                  <a:pt x="161" y="503"/>
                  <a:pt x="164" y="505"/>
                </a:cubicBezTo>
                <a:cubicBezTo>
                  <a:pt x="164" y="506"/>
                  <a:pt x="162" y="506"/>
                  <a:pt x="162" y="507"/>
                </a:cubicBezTo>
                <a:cubicBezTo>
                  <a:pt x="164" y="507"/>
                  <a:pt x="164" y="507"/>
                  <a:pt x="164" y="507"/>
                </a:cubicBezTo>
                <a:cubicBezTo>
                  <a:pt x="164" y="507"/>
                  <a:pt x="164" y="507"/>
                  <a:pt x="164" y="507"/>
                </a:cubicBezTo>
                <a:cubicBezTo>
                  <a:pt x="164" y="507"/>
                  <a:pt x="164" y="507"/>
                  <a:pt x="164" y="507"/>
                </a:cubicBezTo>
                <a:cubicBezTo>
                  <a:pt x="164" y="507"/>
                  <a:pt x="164" y="507"/>
                  <a:pt x="164" y="507"/>
                </a:cubicBezTo>
                <a:cubicBezTo>
                  <a:pt x="164" y="507"/>
                  <a:pt x="164" y="507"/>
                  <a:pt x="164" y="507"/>
                </a:cubicBezTo>
                <a:cubicBezTo>
                  <a:pt x="165" y="494"/>
                  <a:pt x="163" y="536"/>
                  <a:pt x="166" y="478"/>
                </a:cubicBezTo>
                <a:close/>
                <a:moveTo>
                  <a:pt x="96" y="512"/>
                </a:moveTo>
                <a:cubicBezTo>
                  <a:pt x="96" y="512"/>
                  <a:pt x="96" y="511"/>
                  <a:pt x="97" y="511"/>
                </a:cubicBezTo>
                <a:cubicBezTo>
                  <a:pt x="96" y="511"/>
                  <a:pt x="96" y="512"/>
                  <a:pt x="96" y="512"/>
                </a:cubicBezTo>
                <a:close/>
              </a:path>
            </a:pathLst>
          </a:custGeom>
          <a:solidFill>
            <a:srgbClr val="7030A0"/>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sp>
        <p:nvSpPr>
          <p:cNvPr id="223" name="TextBox 222"/>
          <p:cNvSpPr txBox="1"/>
          <p:nvPr/>
        </p:nvSpPr>
        <p:spPr>
          <a:xfrm>
            <a:off x="5111273" y="1168475"/>
            <a:ext cx="1976475" cy="415498"/>
          </a:xfrm>
          <a:prstGeom prst="rect">
            <a:avLst/>
          </a:prstGeom>
          <a:noFill/>
        </p:spPr>
        <p:txBody>
          <a:bodyPr wrap="square" rtlCol="0">
            <a:spAutoFit/>
          </a:bodyPr>
          <a:lstStyle/>
          <a:p>
            <a:pPr algn="ctr" eaLnBrk="0" fontAlgn="base" hangingPunct="0">
              <a:spcBef>
                <a:spcPct val="0"/>
              </a:spcBef>
              <a:spcAft>
                <a:spcPct val="0"/>
              </a:spcAft>
            </a:pPr>
            <a:r>
              <a:rPr lang="en-US" sz="2100">
                <a:solidFill>
                  <a:prstClr val="black"/>
                </a:solidFill>
                <a:latin typeface="Segoe Print" pitchFamily="2" charset="0"/>
                <a:cs typeface="Arial" charset="0"/>
              </a:rPr>
              <a:t>Backlog</a:t>
            </a:r>
          </a:p>
        </p:txBody>
      </p:sp>
      <p:sp>
        <p:nvSpPr>
          <p:cNvPr id="224" name="Freeform 136"/>
          <p:cNvSpPr>
            <a:spLocks noEditPoints="1"/>
          </p:cNvSpPr>
          <p:nvPr/>
        </p:nvSpPr>
        <p:spPr bwMode="auto">
          <a:xfrm rot="5400000" flipH="1">
            <a:off x="11831087" y="-1456437"/>
            <a:ext cx="543215" cy="6578085"/>
          </a:xfrm>
          <a:custGeom>
            <a:avLst/>
            <a:gdLst/>
            <a:ahLst/>
            <a:cxnLst>
              <a:cxn ang="0">
                <a:pos x="165" y="478"/>
              </a:cxn>
              <a:cxn ang="0">
                <a:pos x="122" y="454"/>
              </a:cxn>
              <a:cxn ang="0">
                <a:pos x="93" y="357"/>
              </a:cxn>
              <a:cxn ang="0">
                <a:pos x="92" y="284"/>
              </a:cxn>
              <a:cxn ang="0">
                <a:pos x="92" y="170"/>
              </a:cxn>
              <a:cxn ang="0">
                <a:pos x="84" y="111"/>
              </a:cxn>
              <a:cxn ang="0">
                <a:pos x="67" y="36"/>
              </a:cxn>
              <a:cxn ang="0">
                <a:pos x="40" y="10"/>
              </a:cxn>
              <a:cxn ang="0">
                <a:pos x="10" y="5"/>
              </a:cxn>
              <a:cxn ang="0">
                <a:pos x="6" y="5"/>
              </a:cxn>
              <a:cxn ang="0">
                <a:pos x="28" y="14"/>
              </a:cxn>
              <a:cxn ang="0">
                <a:pos x="50" y="37"/>
              </a:cxn>
              <a:cxn ang="0">
                <a:pos x="64" y="68"/>
              </a:cxn>
              <a:cxn ang="0">
                <a:pos x="62" y="71"/>
              </a:cxn>
              <a:cxn ang="0">
                <a:pos x="65" y="96"/>
              </a:cxn>
              <a:cxn ang="0">
                <a:pos x="64" y="98"/>
              </a:cxn>
              <a:cxn ang="0">
                <a:pos x="61" y="108"/>
              </a:cxn>
              <a:cxn ang="0">
                <a:pos x="71" y="131"/>
              </a:cxn>
              <a:cxn ang="0">
                <a:pos x="67" y="145"/>
              </a:cxn>
              <a:cxn ang="0">
                <a:pos x="65" y="155"/>
              </a:cxn>
              <a:cxn ang="0">
                <a:pos x="63" y="173"/>
              </a:cxn>
              <a:cxn ang="0">
                <a:pos x="66" y="190"/>
              </a:cxn>
              <a:cxn ang="0">
                <a:pos x="64" y="204"/>
              </a:cxn>
              <a:cxn ang="0">
                <a:pos x="75" y="221"/>
              </a:cxn>
              <a:cxn ang="0">
                <a:pos x="65" y="226"/>
              </a:cxn>
              <a:cxn ang="0">
                <a:pos x="64" y="284"/>
              </a:cxn>
              <a:cxn ang="0">
                <a:pos x="64" y="305"/>
              </a:cxn>
              <a:cxn ang="0">
                <a:pos x="70" y="329"/>
              </a:cxn>
              <a:cxn ang="0">
                <a:pos x="67" y="384"/>
              </a:cxn>
              <a:cxn ang="0">
                <a:pos x="73" y="411"/>
              </a:cxn>
              <a:cxn ang="0">
                <a:pos x="74" y="421"/>
              </a:cxn>
              <a:cxn ang="0">
                <a:pos x="79" y="429"/>
              </a:cxn>
              <a:cxn ang="0">
                <a:pos x="81" y="450"/>
              </a:cxn>
              <a:cxn ang="0">
                <a:pos x="97" y="466"/>
              </a:cxn>
              <a:cxn ang="0">
                <a:pos x="124" y="492"/>
              </a:cxn>
              <a:cxn ang="0">
                <a:pos x="102" y="504"/>
              </a:cxn>
              <a:cxn ang="0">
                <a:pos x="99" y="507"/>
              </a:cxn>
              <a:cxn ang="0">
                <a:pos x="82" y="535"/>
              </a:cxn>
              <a:cxn ang="0">
                <a:pos x="71" y="577"/>
              </a:cxn>
              <a:cxn ang="0">
                <a:pos x="71" y="595"/>
              </a:cxn>
              <a:cxn ang="0">
                <a:pos x="66" y="616"/>
              </a:cxn>
              <a:cxn ang="0">
                <a:pos x="62" y="653"/>
              </a:cxn>
              <a:cxn ang="0">
                <a:pos x="65" y="696"/>
              </a:cxn>
              <a:cxn ang="0">
                <a:pos x="66" y="721"/>
              </a:cxn>
              <a:cxn ang="0">
                <a:pos x="66" y="798"/>
              </a:cxn>
              <a:cxn ang="0">
                <a:pos x="67" y="824"/>
              </a:cxn>
              <a:cxn ang="0">
                <a:pos x="76" y="895"/>
              </a:cxn>
              <a:cxn ang="0">
                <a:pos x="78" y="930"/>
              </a:cxn>
              <a:cxn ang="0">
                <a:pos x="14" y="1048"/>
              </a:cxn>
              <a:cxn ang="0">
                <a:pos x="89" y="847"/>
              </a:cxn>
              <a:cxn ang="0">
                <a:pos x="87" y="671"/>
              </a:cxn>
              <a:cxn ang="0">
                <a:pos x="110" y="527"/>
              </a:cxn>
              <a:cxn ang="0">
                <a:pos x="162" y="507"/>
              </a:cxn>
              <a:cxn ang="0">
                <a:pos x="166" y="478"/>
              </a:cxn>
            </a:cxnLst>
            <a:rect l="0" t="0" r="r" b="b"/>
            <a:pathLst>
              <a:path w="166" h="1048">
                <a:moveTo>
                  <a:pt x="166" y="478"/>
                </a:moveTo>
                <a:cubicBezTo>
                  <a:pt x="166" y="478"/>
                  <a:pt x="166" y="478"/>
                  <a:pt x="166" y="478"/>
                </a:cubicBezTo>
                <a:cubicBezTo>
                  <a:pt x="166" y="478"/>
                  <a:pt x="166" y="478"/>
                  <a:pt x="166" y="478"/>
                </a:cubicBezTo>
                <a:cubicBezTo>
                  <a:pt x="166" y="478"/>
                  <a:pt x="166" y="478"/>
                  <a:pt x="166" y="478"/>
                </a:cubicBezTo>
                <a:cubicBezTo>
                  <a:pt x="166" y="478"/>
                  <a:pt x="166" y="478"/>
                  <a:pt x="166" y="478"/>
                </a:cubicBezTo>
                <a:cubicBezTo>
                  <a:pt x="165" y="478"/>
                  <a:pt x="165" y="478"/>
                  <a:pt x="165" y="478"/>
                </a:cubicBezTo>
                <a:cubicBezTo>
                  <a:pt x="161" y="477"/>
                  <a:pt x="161" y="477"/>
                  <a:pt x="161" y="477"/>
                </a:cubicBezTo>
                <a:cubicBezTo>
                  <a:pt x="158" y="476"/>
                  <a:pt x="155" y="476"/>
                  <a:pt x="153" y="474"/>
                </a:cubicBezTo>
                <a:cubicBezTo>
                  <a:pt x="147" y="473"/>
                  <a:pt x="142" y="467"/>
                  <a:pt x="138" y="467"/>
                </a:cubicBezTo>
                <a:cubicBezTo>
                  <a:pt x="139" y="466"/>
                  <a:pt x="136" y="464"/>
                  <a:pt x="136" y="463"/>
                </a:cubicBezTo>
                <a:cubicBezTo>
                  <a:pt x="129" y="465"/>
                  <a:pt x="127" y="455"/>
                  <a:pt x="121" y="454"/>
                </a:cubicBezTo>
                <a:cubicBezTo>
                  <a:pt x="122" y="454"/>
                  <a:pt x="122" y="454"/>
                  <a:pt x="122" y="454"/>
                </a:cubicBezTo>
                <a:cubicBezTo>
                  <a:pt x="107" y="442"/>
                  <a:pt x="104" y="435"/>
                  <a:pt x="98" y="415"/>
                </a:cubicBezTo>
                <a:cubicBezTo>
                  <a:pt x="96" y="406"/>
                  <a:pt x="99" y="394"/>
                  <a:pt x="96" y="383"/>
                </a:cubicBezTo>
                <a:cubicBezTo>
                  <a:pt x="95" y="381"/>
                  <a:pt x="94" y="382"/>
                  <a:pt x="94" y="381"/>
                </a:cubicBezTo>
                <a:cubicBezTo>
                  <a:pt x="94" y="378"/>
                  <a:pt x="95" y="381"/>
                  <a:pt x="96" y="379"/>
                </a:cubicBezTo>
                <a:cubicBezTo>
                  <a:pt x="93" y="374"/>
                  <a:pt x="96" y="366"/>
                  <a:pt x="95" y="359"/>
                </a:cubicBezTo>
                <a:cubicBezTo>
                  <a:pt x="94" y="358"/>
                  <a:pt x="94" y="356"/>
                  <a:pt x="93" y="357"/>
                </a:cubicBezTo>
                <a:cubicBezTo>
                  <a:pt x="96" y="349"/>
                  <a:pt x="91" y="338"/>
                  <a:pt x="94" y="330"/>
                </a:cubicBezTo>
                <a:cubicBezTo>
                  <a:pt x="89" y="333"/>
                  <a:pt x="91" y="325"/>
                  <a:pt x="90" y="323"/>
                </a:cubicBezTo>
                <a:cubicBezTo>
                  <a:pt x="90" y="321"/>
                  <a:pt x="91" y="321"/>
                  <a:pt x="92" y="321"/>
                </a:cubicBezTo>
                <a:cubicBezTo>
                  <a:pt x="92" y="315"/>
                  <a:pt x="92" y="312"/>
                  <a:pt x="93" y="305"/>
                </a:cubicBezTo>
                <a:cubicBezTo>
                  <a:pt x="93" y="301"/>
                  <a:pt x="90" y="300"/>
                  <a:pt x="91" y="296"/>
                </a:cubicBezTo>
                <a:cubicBezTo>
                  <a:pt x="94" y="294"/>
                  <a:pt x="91" y="288"/>
                  <a:pt x="92" y="284"/>
                </a:cubicBezTo>
                <a:cubicBezTo>
                  <a:pt x="90" y="285"/>
                  <a:pt x="87" y="280"/>
                  <a:pt x="89" y="276"/>
                </a:cubicBezTo>
                <a:cubicBezTo>
                  <a:pt x="93" y="277"/>
                  <a:pt x="93" y="277"/>
                  <a:pt x="93" y="277"/>
                </a:cubicBezTo>
                <a:cubicBezTo>
                  <a:pt x="90" y="264"/>
                  <a:pt x="95" y="246"/>
                  <a:pt x="91" y="231"/>
                </a:cubicBezTo>
                <a:cubicBezTo>
                  <a:pt x="93" y="230"/>
                  <a:pt x="93" y="230"/>
                  <a:pt x="93" y="230"/>
                </a:cubicBezTo>
                <a:cubicBezTo>
                  <a:pt x="91" y="214"/>
                  <a:pt x="94" y="199"/>
                  <a:pt x="90" y="184"/>
                </a:cubicBezTo>
                <a:cubicBezTo>
                  <a:pt x="91" y="180"/>
                  <a:pt x="92" y="174"/>
                  <a:pt x="92" y="170"/>
                </a:cubicBezTo>
                <a:cubicBezTo>
                  <a:pt x="90" y="164"/>
                  <a:pt x="90" y="162"/>
                  <a:pt x="87" y="159"/>
                </a:cubicBezTo>
                <a:cubicBezTo>
                  <a:pt x="87" y="157"/>
                  <a:pt x="89" y="155"/>
                  <a:pt x="90" y="155"/>
                </a:cubicBezTo>
                <a:cubicBezTo>
                  <a:pt x="90" y="148"/>
                  <a:pt x="93" y="141"/>
                  <a:pt x="90" y="136"/>
                </a:cubicBezTo>
                <a:cubicBezTo>
                  <a:pt x="92" y="135"/>
                  <a:pt x="92" y="135"/>
                  <a:pt x="92" y="135"/>
                </a:cubicBezTo>
                <a:cubicBezTo>
                  <a:pt x="90" y="130"/>
                  <a:pt x="87" y="122"/>
                  <a:pt x="89" y="116"/>
                </a:cubicBezTo>
                <a:cubicBezTo>
                  <a:pt x="87" y="114"/>
                  <a:pt x="86" y="108"/>
                  <a:pt x="84" y="111"/>
                </a:cubicBezTo>
                <a:cubicBezTo>
                  <a:pt x="84" y="109"/>
                  <a:pt x="87" y="109"/>
                  <a:pt x="85" y="107"/>
                </a:cubicBezTo>
                <a:cubicBezTo>
                  <a:pt x="88" y="109"/>
                  <a:pt x="88" y="109"/>
                  <a:pt x="88" y="109"/>
                </a:cubicBezTo>
                <a:cubicBezTo>
                  <a:pt x="88" y="95"/>
                  <a:pt x="86" y="83"/>
                  <a:pt x="82" y="70"/>
                </a:cubicBezTo>
                <a:cubicBezTo>
                  <a:pt x="84" y="66"/>
                  <a:pt x="79" y="58"/>
                  <a:pt x="77" y="49"/>
                </a:cubicBezTo>
                <a:cubicBezTo>
                  <a:pt x="73" y="45"/>
                  <a:pt x="71" y="37"/>
                  <a:pt x="65" y="37"/>
                </a:cubicBezTo>
                <a:cubicBezTo>
                  <a:pt x="67" y="36"/>
                  <a:pt x="67" y="36"/>
                  <a:pt x="67" y="36"/>
                </a:cubicBezTo>
                <a:cubicBezTo>
                  <a:pt x="63" y="30"/>
                  <a:pt x="58" y="24"/>
                  <a:pt x="52" y="18"/>
                </a:cubicBezTo>
                <a:cubicBezTo>
                  <a:pt x="49" y="15"/>
                  <a:pt x="47" y="17"/>
                  <a:pt x="43" y="15"/>
                </a:cubicBezTo>
                <a:cubicBezTo>
                  <a:pt x="44" y="14"/>
                  <a:pt x="44" y="14"/>
                  <a:pt x="44" y="14"/>
                </a:cubicBezTo>
                <a:cubicBezTo>
                  <a:pt x="40" y="12"/>
                  <a:pt x="38" y="14"/>
                  <a:pt x="35" y="15"/>
                </a:cubicBezTo>
                <a:cubicBezTo>
                  <a:pt x="33" y="13"/>
                  <a:pt x="32" y="14"/>
                  <a:pt x="30" y="11"/>
                </a:cubicBezTo>
                <a:cubicBezTo>
                  <a:pt x="33" y="12"/>
                  <a:pt x="37" y="11"/>
                  <a:pt x="40" y="10"/>
                </a:cubicBezTo>
                <a:cubicBezTo>
                  <a:pt x="36" y="6"/>
                  <a:pt x="29" y="8"/>
                  <a:pt x="28" y="5"/>
                </a:cubicBezTo>
                <a:cubicBezTo>
                  <a:pt x="24" y="2"/>
                  <a:pt x="21" y="2"/>
                  <a:pt x="20" y="4"/>
                </a:cubicBezTo>
                <a:cubicBezTo>
                  <a:pt x="20" y="3"/>
                  <a:pt x="18" y="2"/>
                  <a:pt x="20" y="1"/>
                </a:cubicBezTo>
                <a:cubicBezTo>
                  <a:pt x="17" y="1"/>
                  <a:pt x="15" y="0"/>
                  <a:pt x="13" y="1"/>
                </a:cubicBezTo>
                <a:cubicBezTo>
                  <a:pt x="13" y="1"/>
                  <a:pt x="14" y="1"/>
                  <a:pt x="15" y="2"/>
                </a:cubicBezTo>
                <a:cubicBezTo>
                  <a:pt x="13" y="3"/>
                  <a:pt x="10" y="2"/>
                  <a:pt x="10" y="5"/>
                </a:cubicBezTo>
                <a:cubicBezTo>
                  <a:pt x="11" y="5"/>
                  <a:pt x="12" y="4"/>
                  <a:pt x="13" y="5"/>
                </a:cubicBezTo>
                <a:cubicBezTo>
                  <a:pt x="12" y="7"/>
                  <a:pt x="7" y="6"/>
                  <a:pt x="6" y="4"/>
                </a:cubicBezTo>
                <a:cubicBezTo>
                  <a:pt x="5" y="2"/>
                  <a:pt x="10" y="2"/>
                  <a:pt x="8" y="0"/>
                </a:cubicBezTo>
                <a:cubicBezTo>
                  <a:pt x="6" y="1"/>
                  <a:pt x="3" y="2"/>
                  <a:pt x="0" y="3"/>
                </a:cubicBezTo>
                <a:cubicBezTo>
                  <a:pt x="2" y="3"/>
                  <a:pt x="4" y="4"/>
                  <a:pt x="3" y="6"/>
                </a:cubicBezTo>
                <a:cubicBezTo>
                  <a:pt x="6" y="5"/>
                  <a:pt x="6" y="5"/>
                  <a:pt x="6" y="5"/>
                </a:cubicBezTo>
                <a:cubicBezTo>
                  <a:pt x="5" y="7"/>
                  <a:pt x="5" y="7"/>
                  <a:pt x="5" y="7"/>
                </a:cubicBezTo>
                <a:cubicBezTo>
                  <a:pt x="11" y="8"/>
                  <a:pt x="14" y="10"/>
                  <a:pt x="19" y="11"/>
                </a:cubicBezTo>
                <a:cubicBezTo>
                  <a:pt x="18" y="8"/>
                  <a:pt x="18" y="8"/>
                  <a:pt x="18" y="8"/>
                </a:cubicBezTo>
                <a:cubicBezTo>
                  <a:pt x="21" y="9"/>
                  <a:pt x="25" y="8"/>
                  <a:pt x="27" y="11"/>
                </a:cubicBezTo>
                <a:cubicBezTo>
                  <a:pt x="25" y="11"/>
                  <a:pt x="26" y="13"/>
                  <a:pt x="25" y="14"/>
                </a:cubicBezTo>
                <a:cubicBezTo>
                  <a:pt x="26" y="14"/>
                  <a:pt x="27" y="13"/>
                  <a:pt x="28" y="14"/>
                </a:cubicBezTo>
                <a:cubicBezTo>
                  <a:pt x="26" y="16"/>
                  <a:pt x="26" y="16"/>
                  <a:pt x="26" y="16"/>
                </a:cubicBezTo>
                <a:cubicBezTo>
                  <a:pt x="29" y="14"/>
                  <a:pt x="34" y="19"/>
                  <a:pt x="35" y="19"/>
                </a:cubicBezTo>
                <a:cubicBezTo>
                  <a:pt x="34" y="20"/>
                  <a:pt x="34" y="20"/>
                  <a:pt x="34" y="20"/>
                </a:cubicBezTo>
                <a:cubicBezTo>
                  <a:pt x="37" y="23"/>
                  <a:pt x="35" y="17"/>
                  <a:pt x="37" y="19"/>
                </a:cubicBezTo>
                <a:cubicBezTo>
                  <a:pt x="39" y="21"/>
                  <a:pt x="36" y="23"/>
                  <a:pt x="37" y="26"/>
                </a:cubicBezTo>
                <a:cubicBezTo>
                  <a:pt x="41" y="28"/>
                  <a:pt x="49" y="31"/>
                  <a:pt x="50" y="37"/>
                </a:cubicBezTo>
                <a:cubicBezTo>
                  <a:pt x="53" y="40"/>
                  <a:pt x="57" y="43"/>
                  <a:pt x="61" y="45"/>
                </a:cubicBezTo>
                <a:cubicBezTo>
                  <a:pt x="63" y="48"/>
                  <a:pt x="57" y="47"/>
                  <a:pt x="61" y="49"/>
                </a:cubicBezTo>
                <a:cubicBezTo>
                  <a:pt x="59" y="49"/>
                  <a:pt x="59" y="51"/>
                  <a:pt x="58" y="51"/>
                </a:cubicBezTo>
                <a:cubicBezTo>
                  <a:pt x="59" y="51"/>
                  <a:pt x="61" y="57"/>
                  <a:pt x="62" y="53"/>
                </a:cubicBezTo>
                <a:cubicBezTo>
                  <a:pt x="64" y="58"/>
                  <a:pt x="66" y="63"/>
                  <a:pt x="68" y="68"/>
                </a:cubicBezTo>
                <a:cubicBezTo>
                  <a:pt x="67" y="67"/>
                  <a:pt x="64" y="67"/>
                  <a:pt x="64" y="68"/>
                </a:cubicBezTo>
                <a:cubicBezTo>
                  <a:pt x="67" y="70"/>
                  <a:pt x="69" y="75"/>
                  <a:pt x="69" y="80"/>
                </a:cubicBezTo>
                <a:cubicBezTo>
                  <a:pt x="71" y="79"/>
                  <a:pt x="71" y="78"/>
                  <a:pt x="73" y="78"/>
                </a:cubicBezTo>
                <a:cubicBezTo>
                  <a:pt x="74" y="79"/>
                  <a:pt x="75" y="80"/>
                  <a:pt x="75" y="81"/>
                </a:cubicBezTo>
                <a:cubicBezTo>
                  <a:pt x="73" y="82"/>
                  <a:pt x="69" y="82"/>
                  <a:pt x="69" y="87"/>
                </a:cubicBezTo>
                <a:cubicBezTo>
                  <a:pt x="65" y="86"/>
                  <a:pt x="69" y="79"/>
                  <a:pt x="65" y="82"/>
                </a:cubicBezTo>
                <a:cubicBezTo>
                  <a:pt x="62" y="80"/>
                  <a:pt x="61" y="73"/>
                  <a:pt x="62" y="71"/>
                </a:cubicBezTo>
                <a:cubicBezTo>
                  <a:pt x="58" y="68"/>
                  <a:pt x="62" y="74"/>
                  <a:pt x="59" y="74"/>
                </a:cubicBezTo>
                <a:cubicBezTo>
                  <a:pt x="60" y="77"/>
                  <a:pt x="62" y="78"/>
                  <a:pt x="63" y="83"/>
                </a:cubicBezTo>
                <a:cubicBezTo>
                  <a:pt x="65" y="83"/>
                  <a:pt x="65" y="81"/>
                  <a:pt x="66" y="83"/>
                </a:cubicBezTo>
                <a:cubicBezTo>
                  <a:pt x="70" y="88"/>
                  <a:pt x="64" y="90"/>
                  <a:pt x="64" y="91"/>
                </a:cubicBezTo>
                <a:cubicBezTo>
                  <a:pt x="63" y="89"/>
                  <a:pt x="63" y="89"/>
                  <a:pt x="63" y="89"/>
                </a:cubicBezTo>
                <a:cubicBezTo>
                  <a:pt x="62" y="92"/>
                  <a:pt x="65" y="93"/>
                  <a:pt x="65" y="96"/>
                </a:cubicBezTo>
                <a:cubicBezTo>
                  <a:pt x="61" y="98"/>
                  <a:pt x="64" y="91"/>
                  <a:pt x="61" y="90"/>
                </a:cubicBezTo>
                <a:cubicBezTo>
                  <a:pt x="58" y="93"/>
                  <a:pt x="58" y="93"/>
                  <a:pt x="58" y="93"/>
                </a:cubicBezTo>
                <a:cubicBezTo>
                  <a:pt x="58" y="98"/>
                  <a:pt x="62" y="94"/>
                  <a:pt x="61" y="99"/>
                </a:cubicBezTo>
                <a:cubicBezTo>
                  <a:pt x="60" y="99"/>
                  <a:pt x="60" y="99"/>
                  <a:pt x="60" y="99"/>
                </a:cubicBezTo>
                <a:cubicBezTo>
                  <a:pt x="61" y="102"/>
                  <a:pt x="61" y="102"/>
                  <a:pt x="61" y="102"/>
                </a:cubicBezTo>
                <a:cubicBezTo>
                  <a:pt x="62" y="102"/>
                  <a:pt x="65" y="101"/>
                  <a:pt x="64" y="98"/>
                </a:cubicBezTo>
                <a:cubicBezTo>
                  <a:pt x="69" y="100"/>
                  <a:pt x="65" y="101"/>
                  <a:pt x="66" y="105"/>
                </a:cubicBezTo>
                <a:cubicBezTo>
                  <a:pt x="69" y="107"/>
                  <a:pt x="66" y="103"/>
                  <a:pt x="68" y="103"/>
                </a:cubicBezTo>
                <a:cubicBezTo>
                  <a:pt x="71" y="103"/>
                  <a:pt x="71" y="106"/>
                  <a:pt x="71" y="108"/>
                </a:cubicBezTo>
                <a:cubicBezTo>
                  <a:pt x="72" y="112"/>
                  <a:pt x="69" y="110"/>
                  <a:pt x="67" y="112"/>
                </a:cubicBezTo>
                <a:cubicBezTo>
                  <a:pt x="67" y="111"/>
                  <a:pt x="66" y="108"/>
                  <a:pt x="68" y="108"/>
                </a:cubicBezTo>
                <a:cubicBezTo>
                  <a:pt x="65" y="104"/>
                  <a:pt x="63" y="111"/>
                  <a:pt x="61" y="108"/>
                </a:cubicBezTo>
                <a:cubicBezTo>
                  <a:pt x="60" y="111"/>
                  <a:pt x="63" y="111"/>
                  <a:pt x="63" y="113"/>
                </a:cubicBezTo>
                <a:cubicBezTo>
                  <a:pt x="64" y="112"/>
                  <a:pt x="66" y="113"/>
                  <a:pt x="67" y="112"/>
                </a:cubicBezTo>
                <a:cubicBezTo>
                  <a:pt x="74" y="118"/>
                  <a:pt x="62" y="117"/>
                  <a:pt x="63" y="123"/>
                </a:cubicBezTo>
                <a:cubicBezTo>
                  <a:pt x="68" y="121"/>
                  <a:pt x="70" y="131"/>
                  <a:pt x="74" y="126"/>
                </a:cubicBezTo>
                <a:cubicBezTo>
                  <a:pt x="75" y="128"/>
                  <a:pt x="76" y="129"/>
                  <a:pt x="76" y="131"/>
                </a:cubicBezTo>
                <a:cubicBezTo>
                  <a:pt x="73" y="129"/>
                  <a:pt x="73" y="134"/>
                  <a:pt x="71" y="131"/>
                </a:cubicBezTo>
                <a:cubicBezTo>
                  <a:pt x="71" y="133"/>
                  <a:pt x="71" y="133"/>
                  <a:pt x="71" y="133"/>
                </a:cubicBezTo>
                <a:cubicBezTo>
                  <a:pt x="67" y="130"/>
                  <a:pt x="67" y="130"/>
                  <a:pt x="67" y="130"/>
                </a:cubicBezTo>
                <a:cubicBezTo>
                  <a:pt x="65" y="132"/>
                  <a:pt x="63" y="136"/>
                  <a:pt x="62" y="138"/>
                </a:cubicBezTo>
                <a:cubicBezTo>
                  <a:pt x="63" y="141"/>
                  <a:pt x="65" y="137"/>
                  <a:pt x="65" y="140"/>
                </a:cubicBezTo>
                <a:cubicBezTo>
                  <a:pt x="64" y="139"/>
                  <a:pt x="63" y="141"/>
                  <a:pt x="63" y="143"/>
                </a:cubicBezTo>
                <a:cubicBezTo>
                  <a:pt x="64" y="140"/>
                  <a:pt x="67" y="143"/>
                  <a:pt x="67" y="145"/>
                </a:cubicBezTo>
                <a:cubicBezTo>
                  <a:pt x="68" y="148"/>
                  <a:pt x="65" y="151"/>
                  <a:pt x="64" y="151"/>
                </a:cubicBezTo>
                <a:cubicBezTo>
                  <a:pt x="62" y="147"/>
                  <a:pt x="62" y="147"/>
                  <a:pt x="62" y="147"/>
                </a:cubicBezTo>
                <a:cubicBezTo>
                  <a:pt x="64" y="150"/>
                  <a:pt x="61" y="148"/>
                  <a:pt x="61" y="151"/>
                </a:cubicBezTo>
                <a:cubicBezTo>
                  <a:pt x="63" y="152"/>
                  <a:pt x="66" y="153"/>
                  <a:pt x="68" y="154"/>
                </a:cubicBezTo>
                <a:cubicBezTo>
                  <a:pt x="68" y="156"/>
                  <a:pt x="66" y="158"/>
                  <a:pt x="67" y="158"/>
                </a:cubicBezTo>
                <a:cubicBezTo>
                  <a:pt x="65" y="155"/>
                  <a:pt x="65" y="155"/>
                  <a:pt x="65" y="155"/>
                </a:cubicBezTo>
                <a:cubicBezTo>
                  <a:pt x="65" y="159"/>
                  <a:pt x="60" y="156"/>
                  <a:pt x="61" y="160"/>
                </a:cubicBezTo>
                <a:cubicBezTo>
                  <a:pt x="64" y="162"/>
                  <a:pt x="64" y="162"/>
                  <a:pt x="64" y="162"/>
                </a:cubicBezTo>
                <a:cubicBezTo>
                  <a:pt x="63" y="162"/>
                  <a:pt x="62" y="163"/>
                  <a:pt x="61" y="162"/>
                </a:cubicBezTo>
                <a:cubicBezTo>
                  <a:pt x="63" y="163"/>
                  <a:pt x="63" y="165"/>
                  <a:pt x="63" y="166"/>
                </a:cubicBezTo>
                <a:cubicBezTo>
                  <a:pt x="62" y="167"/>
                  <a:pt x="62" y="167"/>
                  <a:pt x="62" y="167"/>
                </a:cubicBezTo>
                <a:cubicBezTo>
                  <a:pt x="63" y="169"/>
                  <a:pt x="66" y="171"/>
                  <a:pt x="63" y="173"/>
                </a:cubicBezTo>
                <a:cubicBezTo>
                  <a:pt x="67" y="171"/>
                  <a:pt x="63" y="171"/>
                  <a:pt x="65" y="168"/>
                </a:cubicBezTo>
                <a:cubicBezTo>
                  <a:pt x="67" y="166"/>
                  <a:pt x="67" y="171"/>
                  <a:pt x="68" y="172"/>
                </a:cubicBezTo>
                <a:cubicBezTo>
                  <a:pt x="64" y="171"/>
                  <a:pt x="67" y="176"/>
                  <a:pt x="67" y="179"/>
                </a:cubicBezTo>
                <a:cubicBezTo>
                  <a:pt x="66" y="180"/>
                  <a:pt x="65" y="181"/>
                  <a:pt x="64" y="182"/>
                </a:cubicBezTo>
                <a:cubicBezTo>
                  <a:pt x="67" y="183"/>
                  <a:pt x="67" y="183"/>
                  <a:pt x="67" y="183"/>
                </a:cubicBezTo>
                <a:cubicBezTo>
                  <a:pt x="62" y="184"/>
                  <a:pt x="68" y="188"/>
                  <a:pt x="66" y="190"/>
                </a:cubicBezTo>
                <a:cubicBezTo>
                  <a:pt x="65" y="189"/>
                  <a:pt x="63" y="189"/>
                  <a:pt x="62" y="191"/>
                </a:cubicBezTo>
                <a:cubicBezTo>
                  <a:pt x="66" y="188"/>
                  <a:pt x="67" y="195"/>
                  <a:pt x="69" y="194"/>
                </a:cubicBezTo>
                <a:cubicBezTo>
                  <a:pt x="68" y="199"/>
                  <a:pt x="64" y="193"/>
                  <a:pt x="62" y="194"/>
                </a:cubicBezTo>
                <a:cubicBezTo>
                  <a:pt x="65" y="197"/>
                  <a:pt x="60" y="199"/>
                  <a:pt x="63" y="201"/>
                </a:cubicBezTo>
                <a:cubicBezTo>
                  <a:pt x="65" y="198"/>
                  <a:pt x="66" y="202"/>
                  <a:pt x="67" y="202"/>
                </a:cubicBezTo>
                <a:cubicBezTo>
                  <a:pt x="67" y="206"/>
                  <a:pt x="66" y="202"/>
                  <a:pt x="64" y="204"/>
                </a:cubicBezTo>
                <a:cubicBezTo>
                  <a:pt x="65" y="206"/>
                  <a:pt x="68" y="209"/>
                  <a:pt x="69" y="206"/>
                </a:cubicBezTo>
                <a:cubicBezTo>
                  <a:pt x="68" y="208"/>
                  <a:pt x="71" y="211"/>
                  <a:pt x="69" y="214"/>
                </a:cubicBezTo>
                <a:cubicBezTo>
                  <a:pt x="67" y="215"/>
                  <a:pt x="68" y="209"/>
                  <a:pt x="66" y="210"/>
                </a:cubicBezTo>
                <a:cubicBezTo>
                  <a:pt x="66" y="216"/>
                  <a:pt x="72" y="213"/>
                  <a:pt x="73" y="219"/>
                </a:cubicBezTo>
                <a:cubicBezTo>
                  <a:pt x="74" y="217"/>
                  <a:pt x="78" y="219"/>
                  <a:pt x="79" y="221"/>
                </a:cubicBezTo>
                <a:cubicBezTo>
                  <a:pt x="78" y="228"/>
                  <a:pt x="78" y="219"/>
                  <a:pt x="75" y="221"/>
                </a:cubicBezTo>
                <a:cubicBezTo>
                  <a:pt x="75" y="223"/>
                  <a:pt x="75" y="223"/>
                  <a:pt x="75" y="223"/>
                </a:cubicBezTo>
                <a:cubicBezTo>
                  <a:pt x="71" y="227"/>
                  <a:pt x="69" y="216"/>
                  <a:pt x="66" y="219"/>
                </a:cubicBezTo>
                <a:cubicBezTo>
                  <a:pt x="67" y="222"/>
                  <a:pt x="67" y="222"/>
                  <a:pt x="67" y="222"/>
                </a:cubicBezTo>
                <a:cubicBezTo>
                  <a:pt x="66" y="221"/>
                  <a:pt x="64" y="220"/>
                  <a:pt x="63" y="222"/>
                </a:cubicBezTo>
                <a:cubicBezTo>
                  <a:pt x="65" y="222"/>
                  <a:pt x="63" y="228"/>
                  <a:pt x="64" y="228"/>
                </a:cubicBezTo>
                <a:cubicBezTo>
                  <a:pt x="66" y="229"/>
                  <a:pt x="63" y="226"/>
                  <a:pt x="65" y="226"/>
                </a:cubicBezTo>
                <a:cubicBezTo>
                  <a:pt x="66" y="229"/>
                  <a:pt x="69" y="231"/>
                  <a:pt x="68" y="235"/>
                </a:cubicBezTo>
                <a:cubicBezTo>
                  <a:pt x="66" y="232"/>
                  <a:pt x="65" y="236"/>
                  <a:pt x="63" y="235"/>
                </a:cubicBezTo>
                <a:cubicBezTo>
                  <a:pt x="62" y="237"/>
                  <a:pt x="66" y="235"/>
                  <a:pt x="65" y="238"/>
                </a:cubicBezTo>
                <a:cubicBezTo>
                  <a:pt x="63" y="238"/>
                  <a:pt x="63" y="238"/>
                  <a:pt x="63" y="238"/>
                </a:cubicBezTo>
                <a:cubicBezTo>
                  <a:pt x="63" y="249"/>
                  <a:pt x="63" y="263"/>
                  <a:pt x="68" y="273"/>
                </a:cubicBezTo>
                <a:cubicBezTo>
                  <a:pt x="66" y="274"/>
                  <a:pt x="65" y="278"/>
                  <a:pt x="64" y="284"/>
                </a:cubicBezTo>
                <a:cubicBezTo>
                  <a:pt x="65" y="281"/>
                  <a:pt x="66" y="283"/>
                  <a:pt x="66" y="285"/>
                </a:cubicBezTo>
                <a:cubicBezTo>
                  <a:pt x="64" y="287"/>
                  <a:pt x="64" y="287"/>
                  <a:pt x="64" y="287"/>
                </a:cubicBezTo>
                <a:cubicBezTo>
                  <a:pt x="62" y="291"/>
                  <a:pt x="65" y="295"/>
                  <a:pt x="66" y="298"/>
                </a:cubicBezTo>
                <a:cubicBezTo>
                  <a:pt x="65" y="299"/>
                  <a:pt x="65" y="299"/>
                  <a:pt x="64" y="299"/>
                </a:cubicBezTo>
                <a:cubicBezTo>
                  <a:pt x="62" y="302"/>
                  <a:pt x="65" y="302"/>
                  <a:pt x="66" y="303"/>
                </a:cubicBezTo>
                <a:cubicBezTo>
                  <a:pt x="64" y="305"/>
                  <a:pt x="64" y="305"/>
                  <a:pt x="64" y="305"/>
                </a:cubicBezTo>
                <a:cubicBezTo>
                  <a:pt x="66" y="305"/>
                  <a:pt x="66" y="305"/>
                  <a:pt x="66" y="305"/>
                </a:cubicBezTo>
                <a:cubicBezTo>
                  <a:pt x="67" y="308"/>
                  <a:pt x="67" y="312"/>
                  <a:pt x="64" y="312"/>
                </a:cubicBezTo>
                <a:cubicBezTo>
                  <a:pt x="64" y="313"/>
                  <a:pt x="65" y="314"/>
                  <a:pt x="66" y="313"/>
                </a:cubicBezTo>
                <a:cubicBezTo>
                  <a:pt x="64" y="315"/>
                  <a:pt x="64" y="323"/>
                  <a:pt x="65" y="329"/>
                </a:cubicBezTo>
                <a:cubicBezTo>
                  <a:pt x="66" y="326"/>
                  <a:pt x="67" y="326"/>
                  <a:pt x="68" y="326"/>
                </a:cubicBezTo>
                <a:cubicBezTo>
                  <a:pt x="72" y="327"/>
                  <a:pt x="68" y="327"/>
                  <a:pt x="70" y="329"/>
                </a:cubicBezTo>
                <a:cubicBezTo>
                  <a:pt x="69" y="329"/>
                  <a:pt x="67" y="332"/>
                  <a:pt x="66" y="329"/>
                </a:cubicBezTo>
                <a:cubicBezTo>
                  <a:pt x="62" y="336"/>
                  <a:pt x="66" y="346"/>
                  <a:pt x="65" y="355"/>
                </a:cubicBezTo>
                <a:cubicBezTo>
                  <a:pt x="66" y="357"/>
                  <a:pt x="66" y="356"/>
                  <a:pt x="67" y="357"/>
                </a:cubicBezTo>
                <a:cubicBezTo>
                  <a:pt x="64" y="363"/>
                  <a:pt x="68" y="369"/>
                  <a:pt x="67" y="376"/>
                </a:cubicBezTo>
                <a:cubicBezTo>
                  <a:pt x="68" y="374"/>
                  <a:pt x="72" y="376"/>
                  <a:pt x="72" y="379"/>
                </a:cubicBezTo>
                <a:cubicBezTo>
                  <a:pt x="75" y="383"/>
                  <a:pt x="69" y="381"/>
                  <a:pt x="67" y="384"/>
                </a:cubicBezTo>
                <a:cubicBezTo>
                  <a:pt x="69" y="386"/>
                  <a:pt x="69" y="389"/>
                  <a:pt x="69" y="390"/>
                </a:cubicBezTo>
                <a:cubicBezTo>
                  <a:pt x="69" y="390"/>
                  <a:pt x="69" y="390"/>
                  <a:pt x="69" y="390"/>
                </a:cubicBezTo>
                <a:cubicBezTo>
                  <a:pt x="70" y="392"/>
                  <a:pt x="71" y="395"/>
                  <a:pt x="70" y="398"/>
                </a:cubicBezTo>
                <a:cubicBezTo>
                  <a:pt x="70" y="397"/>
                  <a:pt x="70" y="397"/>
                  <a:pt x="70" y="397"/>
                </a:cubicBezTo>
                <a:cubicBezTo>
                  <a:pt x="70" y="399"/>
                  <a:pt x="69" y="402"/>
                  <a:pt x="69" y="404"/>
                </a:cubicBezTo>
                <a:cubicBezTo>
                  <a:pt x="72" y="404"/>
                  <a:pt x="71" y="410"/>
                  <a:pt x="73" y="411"/>
                </a:cubicBezTo>
                <a:cubicBezTo>
                  <a:pt x="73" y="411"/>
                  <a:pt x="73" y="411"/>
                  <a:pt x="72" y="411"/>
                </a:cubicBezTo>
                <a:cubicBezTo>
                  <a:pt x="75" y="411"/>
                  <a:pt x="75" y="411"/>
                  <a:pt x="75" y="411"/>
                </a:cubicBezTo>
                <a:cubicBezTo>
                  <a:pt x="74" y="415"/>
                  <a:pt x="74" y="415"/>
                  <a:pt x="74" y="415"/>
                </a:cubicBezTo>
                <a:cubicBezTo>
                  <a:pt x="73" y="415"/>
                  <a:pt x="72" y="415"/>
                  <a:pt x="71" y="413"/>
                </a:cubicBezTo>
                <a:cubicBezTo>
                  <a:pt x="70" y="418"/>
                  <a:pt x="73" y="415"/>
                  <a:pt x="75" y="417"/>
                </a:cubicBezTo>
                <a:cubicBezTo>
                  <a:pt x="77" y="420"/>
                  <a:pt x="75" y="420"/>
                  <a:pt x="74" y="421"/>
                </a:cubicBezTo>
                <a:cubicBezTo>
                  <a:pt x="73" y="420"/>
                  <a:pt x="74" y="419"/>
                  <a:pt x="74" y="418"/>
                </a:cubicBezTo>
                <a:cubicBezTo>
                  <a:pt x="72" y="417"/>
                  <a:pt x="74" y="420"/>
                  <a:pt x="72" y="421"/>
                </a:cubicBezTo>
                <a:cubicBezTo>
                  <a:pt x="72" y="421"/>
                  <a:pt x="75" y="421"/>
                  <a:pt x="75" y="424"/>
                </a:cubicBezTo>
                <a:cubicBezTo>
                  <a:pt x="75" y="426"/>
                  <a:pt x="77" y="430"/>
                  <a:pt x="75" y="430"/>
                </a:cubicBezTo>
                <a:cubicBezTo>
                  <a:pt x="76" y="431"/>
                  <a:pt x="76" y="433"/>
                  <a:pt x="78" y="434"/>
                </a:cubicBezTo>
                <a:cubicBezTo>
                  <a:pt x="78" y="433"/>
                  <a:pt x="78" y="430"/>
                  <a:pt x="79" y="429"/>
                </a:cubicBezTo>
                <a:cubicBezTo>
                  <a:pt x="80" y="430"/>
                  <a:pt x="81" y="433"/>
                  <a:pt x="80" y="434"/>
                </a:cubicBezTo>
                <a:cubicBezTo>
                  <a:pt x="79" y="433"/>
                  <a:pt x="79" y="433"/>
                  <a:pt x="79" y="433"/>
                </a:cubicBezTo>
                <a:cubicBezTo>
                  <a:pt x="80" y="434"/>
                  <a:pt x="81" y="438"/>
                  <a:pt x="82" y="435"/>
                </a:cubicBezTo>
                <a:cubicBezTo>
                  <a:pt x="80" y="439"/>
                  <a:pt x="80" y="439"/>
                  <a:pt x="80" y="439"/>
                </a:cubicBezTo>
                <a:cubicBezTo>
                  <a:pt x="82" y="440"/>
                  <a:pt x="83" y="443"/>
                  <a:pt x="85" y="445"/>
                </a:cubicBezTo>
                <a:cubicBezTo>
                  <a:pt x="83" y="446"/>
                  <a:pt x="79" y="445"/>
                  <a:pt x="81" y="450"/>
                </a:cubicBezTo>
                <a:cubicBezTo>
                  <a:pt x="83" y="451"/>
                  <a:pt x="84" y="452"/>
                  <a:pt x="85" y="453"/>
                </a:cubicBezTo>
                <a:cubicBezTo>
                  <a:pt x="87" y="455"/>
                  <a:pt x="87" y="456"/>
                  <a:pt x="86" y="457"/>
                </a:cubicBezTo>
                <a:cubicBezTo>
                  <a:pt x="90" y="465"/>
                  <a:pt x="96" y="458"/>
                  <a:pt x="99" y="464"/>
                </a:cubicBezTo>
                <a:cubicBezTo>
                  <a:pt x="95" y="465"/>
                  <a:pt x="96" y="466"/>
                  <a:pt x="97" y="469"/>
                </a:cubicBezTo>
                <a:cubicBezTo>
                  <a:pt x="98" y="468"/>
                  <a:pt x="99" y="468"/>
                  <a:pt x="100" y="469"/>
                </a:cubicBezTo>
                <a:cubicBezTo>
                  <a:pt x="100" y="467"/>
                  <a:pt x="97" y="469"/>
                  <a:pt x="97" y="466"/>
                </a:cubicBezTo>
                <a:cubicBezTo>
                  <a:pt x="98" y="464"/>
                  <a:pt x="99" y="467"/>
                  <a:pt x="101" y="467"/>
                </a:cubicBezTo>
                <a:cubicBezTo>
                  <a:pt x="100" y="476"/>
                  <a:pt x="113" y="480"/>
                  <a:pt x="118" y="487"/>
                </a:cubicBezTo>
                <a:cubicBezTo>
                  <a:pt x="120" y="483"/>
                  <a:pt x="122" y="488"/>
                  <a:pt x="124" y="488"/>
                </a:cubicBezTo>
                <a:cubicBezTo>
                  <a:pt x="123" y="490"/>
                  <a:pt x="125" y="490"/>
                  <a:pt x="127" y="491"/>
                </a:cubicBezTo>
                <a:cubicBezTo>
                  <a:pt x="127" y="492"/>
                  <a:pt x="126" y="494"/>
                  <a:pt x="125" y="495"/>
                </a:cubicBezTo>
                <a:cubicBezTo>
                  <a:pt x="124" y="492"/>
                  <a:pt x="124" y="492"/>
                  <a:pt x="124" y="492"/>
                </a:cubicBezTo>
                <a:cubicBezTo>
                  <a:pt x="123" y="488"/>
                  <a:pt x="118" y="494"/>
                  <a:pt x="117" y="492"/>
                </a:cubicBezTo>
                <a:cubicBezTo>
                  <a:pt x="120" y="494"/>
                  <a:pt x="114" y="493"/>
                  <a:pt x="115" y="496"/>
                </a:cubicBezTo>
                <a:cubicBezTo>
                  <a:pt x="113" y="498"/>
                  <a:pt x="113" y="498"/>
                  <a:pt x="113" y="498"/>
                </a:cubicBezTo>
                <a:cubicBezTo>
                  <a:pt x="110" y="500"/>
                  <a:pt x="113" y="499"/>
                  <a:pt x="109" y="502"/>
                </a:cubicBezTo>
                <a:cubicBezTo>
                  <a:pt x="107" y="504"/>
                  <a:pt x="107" y="500"/>
                  <a:pt x="108" y="500"/>
                </a:cubicBezTo>
                <a:cubicBezTo>
                  <a:pt x="105" y="500"/>
                  <a:pt x="103" y="502"/>
                  <a:pt x="102" y="504"/>
                </a:cubicBezTo>
                <a:cubicBezTo>
                  <a:pt x="102" y="504"/>
                  <a:pt x="102" y="504"/>
                  <a:pt x="102" y="505"/>
                </a:cubicBezTo>
                <a:cubicBezTo>
                  <a:pt x="102" y="505"/>
                  <a:pt x="102" y="505"/>
                  <a:pt x="101" y="505"/>
                </a:cubicBezTo>
                <a:cubicBezTo>
                  <a:pt x="101" y="506"/>
                  <a:pt x="100" y="507"/>
                  <a:pt x="99" y="507"/>
                </a:cubicBezTo>
                <a:cubicBezTo>
                  <a:pt x="99" y="507"/>
                  <a:pt x="99" y="507"/>
                  <a:pt x="99" y="507"/>
                </a:cubicBezTo>
                <a:cubicBezTo>
                  <a:pt x="100" y="506"/>
                  <a:pt x="100" y="505"/>
                  <a:pt x="101" y="505"/>
                </a:cubicBezTo>
                <a:cubicBezTo>
                  <a:pt x="100" y="505"/>
                  <a:pt x="99" y="506"/>
                  <a:pt x="99" y="507"/>
                </a:cubicBezTo>
                <a:cubicBezTo>
                  <a:pt x="98" y="506"/>
                  <a:pt x="98" y="507"/>
                  <a:pt x="98" y="507"/>
                </a:cubicBezTo>
                <a:cubicBezTo>
                  <a:pt x="97" y="508"/>
                  <a:pt x="97" y="508"/>
                  <a:pt x="96" y="509"/>
                </a:cubicBezTo>
                <a:cubicBezTo>
                  <a:pt x="95" y="506"/>
                  <a:pt x="95" y="506"/>
                  <a:pt x="95" y="506"/>
                </a:cubicBezTo>
                <a:cubicBezTo>
                  <a:pt x="93" y="508"/>
                  <a:pt x="92" y="514"/>
                  <a:pt x="93" y="514"/>
                </a:cubicBezTo>
                <a:cubicBezTo>
                  <a:pt x="86" y="520"/>
                  <a:pt x="83" y="531"/>
                  <a:pt x="82" y="535"/>
                </a:cubicBezTo>
                <a:cubicBezTo>
                  <a:pt x="83" y="534"/>
                  <a:pt x="82" y="534"/>
                  <a:pt x="82" y="535"/>
                </a:cubicBezTo>
                <a:cubicBezTo>
                  <a:pt x="81" y="537"/>
                  <a:pt x="82" y="540"/>
                  <a:pt x="81" y="540"/>
                </a:cubicBezTo>
                <a:cubicBezTo>
                  <a:pt x="81" y="542"/>
                  <a:pt x="79" y="541"/>
                  <a:pt x="77" y="544"/>
                </a:cubicBezTo>
                <a:cubicBezTo>
                  <a:pt x="77" y="544"/>
                  <a:pt x="78" y="545"/>
                  <a:pt x="79" y="545"/>
                </a:cubicBezTo>
                <a:cubicBezTo>
                  <a:pt x="74" y="549"/>
                  <a:pt x="76" y="558"/>
                  <a:pt x="72" y="564"/>
                </a:cubicBezTo>
                <a:cubicBezTo>
                  <a:pt x="72" y="563"/>
                  <a:pt x="71" y="562"/>
                  <a:pt x="71" y="561"/>
                </a:cubicBezTo>
                <a:cubicBezTo>
                  <a:pt x="70" y="567"/>
                  <a:pt x="70" y="572"/>
                  <a:pt x="71" y="577"/>
                </a:cubicBezTo>
                <a:cubicBezTo>
                  <a:pt x="70" y="576"/>
                  <a:pt x="69" y="576"/>
                  <a:pt x="69" y="575"/>
                </a:cubicBezTo>
                <a:cubicBezTo>
                  <a:pt x="68" y="579"/>
                  <a:pt x="68" y="583"/>
                  <a:pt x="70" y="585"/>
                </a:cubicBezTo>
                <a:cubicBezTo>
                  <a:pt x="71" y="583"/>
                  <a:pt x="69" y="585"/>
                  <a:pt x="69" y="583"/>
                </a:cubicBezTo>
                <a:cubicBezTo>
                  <a:pt x="71" y="581"/>
                  <a:pt x="72" y="586"/>
                  <a:pt x="71" y="588"/>
                </a:cubicBezTo>
                <a:cubicBezTo>
                  <a:pt x="71" y="588"/>
                  <a:pt x="71" y="588"/>
                  <a:pt x="71" y="588"/>
                </a:cubicBezTo>
                <a:cubicBezTo>
                  <a:pt x="70" y="592"/>
                  <a:pt x="71" y="592"/>
                  <a:pt x="71" y="595"/>
                </a:cubicBezTo>
                <a:cubicBezTo>
                  <a:pt x="69" y="597"/>
                  <a:pt x="70" y="593"/>
                  <a:pt x="69" y="594"/>
                </a:cubicBezTo>
                <a:cubicBezTo>
                  <a:pt x="65" y="594"/>
                  <a:pt x="66" y="602"/>
                  <a:pt x="65" y="603"/>
                </a:cubicBezTo>
                <a:cubicBezTo>
                  <a:pt x="66" y="604"/>
                  <a:pt x="66" y="605"/>
                  <a:pt x="67" y="605"/>
                </a:cubicBezTo>
                <a:cubicBezTo>
                  <a:pt x="68" y="608"/>
                  <a:pt x="65" y="606"/>
                  <a:pt x="65" y="608"/>
                </a:cubicBezTo>
                <a:cubicBezTo>
                  <a:pt x="70" y="616"/>
                  <a:pt x="70" y="616"/>
                  <a:pt x="70" y="616"/>
                </a:cubicBezTo>
                <a:cubicBezTo>
                  <a:pt x="69" y="616"/>
                  <a:pt x="67" y="618"/>
                  <a:pt x="66" y="616"/>
                </a:cubicBezTo>
                <a:cubicBezTo>
                  <a:pt x="66" y="622"/>
                  <a:pt x="70" y="626"/>
                  <a:pt x="71" y="629"/>
                </a:cubicBezTo>
                <a:cubicBezTo>
                  <a:pt x="71" y="631"/>
                  <a:pt x="72" y="637"/>
                  <a:pt x="72" y="639"/>
                </a:cubicBezTo>
                <a:cubicBezTo>
                  <a:pt x="70" y="639"/>
                  <a:pt x="72" y="637"/>
                  <a:pt x="71" y="636"/>
                </a:cubicBezTo>
                <a:cubicBezTo>
                  <a:pt x="68" y="639"/>
                  <a:pt x="68" y="639"/>
                  <a:pt x="68" y="639"/>
                </a:cubicBezTo>
                <a:cubicBezTo>
                  <a:pt x="68" y="635"/>
                  <a:pt x="65" y="640"/>
                  <a:pt x="64" y="637"/>
                </a:cubicBezTo>
                <a:cubicBezTo>
                  <a:pt x="65" y="641"/>
                  <a:pt x="63" y="648"/>
                  <a:pt x="62" y="653"/>
                </a:cubicBezTo>
                <a:cubicBezTo>
                  <a:pt x="66" y="650"/>
                  <a:pt x="64" y="659"/>
                  <a:pt x="68" y="659"/>
                </a:cubicBezTo>
                <a:cubicBezTo>
                  <a:pt x="68" y="664"/>
                  <a:pt x="65" y="661"/>
                  <a:pt x="64" y="664"/>
                </a:cubicBezTo>
                <a:cubicBezTo>
                  <a:pt x="65" y="669"/>
                  <a:pt x="64" y="675"/>
                  <a:pt x="64" y="680"/>
                </a:cubicBezTo>
                <a:cubicBezTo>
                  <a:pt x="64" y="680"/>
                  <a:pt x="64" y="680"/>
                  <a:pt x="64" y="680"/>
                </a:cubicBezTo>
                <a:cubicBezTo>
                  <a:pt x="65" y="684"/>
                  <a:pt x="64" y="692"/>
                  <a:pt x="67" y="697"/>
                </a:cubicBezTo>
                <a:cubicBezTo>
                  <a:pt x="66" y="697"/>
                  <a:pt x="66" y="697"/>
                  <a:pt x="65" y="696"/>
                </a:cubicBezTo>
                <a:cubicBezTo>
                  <a:pt x="64" y="701"/>
                  <a:pt x="70" y="697"/>
                  <a:pt x="68" y="703"/>
                </a:cubicBezTo>
                <a:cubicBezTo>
                  <a:pt x="66" y="701"/>
                  <a:pt x="66" y="701"/>
                  <a:pt x="66" y="701"/>
                </a:cubicBezTo>
                <a:cubicBezTo>
                  <a:pt x="68" y="705"/>
                  <a:pt x="64" y="708"/>
                  <a:pt x="67" y="712"/>
                </a:cubicBezTo>
                <a:cubicBezTo>
                  <a:pt x="66" y="713"/>
                  <a:pt x="66" y="712"/>
                  <a:pt x="65" y="711"/>
                </a:cubicBezTo>
                <a:cubicBezTo>
                  <a:pt x="66" y="715"/>
                  <a:pt x="66" y="719"/>
                  <a:pt x="69" y="722"/>
                </a:cubicBezTo>
                <a:cubicBezTo>
                  <a:pt x="67" y="723"/>
                  <a:pt x="66" y="722"/>
                  <a:pt x="66" y="721"/>
                </a:cubicBezTo>
                <a:cubicBezTo>
                  <a:pt x="64" y="725"/>
                  <a:pt x="69" y="725"/>
                  <a:pt x="68" y="728"/>
                </a:cubicBezTo>
                <a:cubicBezTo>
                  <a:pt x="68" y="729"/>
                  <a:pt x="66" y="731"/>
                  <a:pt x="66" y="731"/>
                </a:cubicBezTo>
                <a:cubicBezTo>
                  <a:pt x="68" y="732"/>
                  <a:pt x="68" y="738"/>
                  <a:pt x="69" y="739"/>
                </a:cubicBezTo>
                <a:cubicBezTo>
                  <a:pt x="67" y="740"/>
                  <a:pt x="67" y="741"/>
                  <a:pt x="66" y="744"/>
                </a:cubicBezTo>
                <a:cubicBezTo>
                  <a:pt x="67" y="763"/>
                  <a:pt x="67" y="782"/>
                  <a:pt x="71" y="801"/>
                </a:cubicBezTo>
                <a:cubicBezTo>
                  <a:pt x="67" y="804"/>
                  <a:pt x="68" y="796"/>
                  <a:pt x="66" y="798"/>
                </a:cubicBezTo>
                <a:cubicBezTo>
                  <a:pt x="69" y="798"/>
                  <a:pt x="67" y="802"/>
                  <a:pt x="68" y="807"/>
                </a:cubicBezTo>
                <a:cubicBezTo>
                  <a:pt x="68" y="807"/>
                  <a:pt x="68" y="807"/>
                  <a:pt x="68" y="807"/>
                </a:cubicBezTo>
                <a:cubicBezTo>
                  <a:pt x="69" y="810"/>
                  <a:pt x="67" y="811"/>
                  <a:pt x="68" y="814"/>
                </a:cubicBezTo>
                <a:cubicBezTo>
                  <a:pt x="69" y="814"/>
                  <a:pt x="69" y="814"/>
                  <a:pt x="69" y="814"/>
                </a:cubicBezTo>
                <a:cubicBezTo>
                  <a:pt x="71" y="816"/>
                  <a:pt x="65" y="820"/>
                  <a:pt x="69" y="821"/>
                </a:cubicBezTo>
                <a:cubicBezTo>
                  <a:pt x="67" y="824"/>
                  <a:pt x="67" y="824"/>
                  <a:pt x="67" y="824"/>
                </a:cubicBezTo>
                <a:cubicBezTo>
                  <a:pt x="70" y="826"/>
                  <a:pt x="66" y="828"/>
                  <a:pt x="69" y="831"/>
                </a:cubicBezTo>
                <a:cubicBezTo>
                  <a:pt x="68" y="831"/>
                  <a:pt x="68" y="831"/>
                  <a:pt x="68" y="831"/>
                </a:cubicBezTo>
                <a:cubicBezTo>
                  <a:pt x="67" y="836"/>
                  <a:pt x="72" y="840"/>
                  <a:pt x="70" y="842"/>
                </a:cubicBezTo>
                <a:cubicBezTo>
                  <a:pt x="70" y="846"/>
                  <a:pt x="71" y="850"/>
                  <a:pt x="74" y="851"/>
                </a:cubicBezTo>
                <a:cubicBezTo>
                  <a:pt x="73" y="852"/>
                  <a:pt x="71" y="852"/>
                  <a:pt x="70" y="851"/>
                </a:cubicBezTo>
                <a:cubicBezTo>
                  <a:pt x="72" y="865"/>
                  <a:pt x="72" y="882"/>
                  <a:pt x="76" y="895"/>
                </a:cubicBezTo>
                <a:cubicBezTo>
                  <a:pt x="76" y="895"/>
                  <a:pt x="75" y="894"/>
                  <a:pt x="75" y="894"/>
                </a:cubicBezTo>
                <a:cubicBezTo>
                  <a:pt x="78" y="902"/>
                  <a:pt x="72" y="911"/>
                  <a:pt x="78" y="917"/>
                </a:cubicBezTo>
                <a:cubicBezTo>
                  <a:pt x="80" y="919"/>
                  <a:pt x="80" y="919"/>
                  <a:pt x="80" y="919"/>
                </a:cubicBezTo>
                <a:cubicBezTo>
                  <a:pt x="80" y="921"/>
                  <a:pt x="78" y="920"/>
                  <a:pt x="77" y="922"/>
                </a:cubicBezTo>
                <a:cubicBezTo>
                  <a:pt x="79" y="923"/>
                  <a:pt x="78" y="929"/>
                  <a:pt x="80" y="930"/>
                </a:cubicBezTo>
                <a:cubicBezTo>
                  <a:pt x="79" y="931"/>
                  <a:pt x="78" y="930"/>
                  <a:pt x="78" y="930"/>
                </a:cubicBezTo>
                <a:cubicBezTo>
                  <a:pt x="77" y="934"/>
                  <a:pt x="81" y="938"/>
                  <a:pt x="80" y="941"/>
                </a:cubicBezTo>
                <a:cubicBezTo>
                  <a:pt x="79" y="940"/>
                  <a:pt x="79" y="940"/>
                  <a:pt x="79" y="940"/>
                </a:cubicBezTo>
                <a:cubicBezTo>
                  <a:pt x="76" y="960"/>
                  <a:pt x="70" y="982"/>
                  <a:pt x="66" y="997"/>
                </a:cubicBezTo>
                <a:cubicBezTo>
                  <a:pt x="65" y="1001"/>
                  <a:pt x="62" y="997"/>
                  <a:pt x="62" y="999"/>
                </a:cubicBezTo>
                <a:cubicBezTo>
                  <a:pt x="57" y="1015"/>
                  <a:pt x="37" y="1021"/>
                  <a:pt x="27" y="1033"/>
                </a:cubicBezTo>
                <a:cubicBezTo>
                  <a:pt x="17" y="1039"/>
                  <a:pt x="14" y="1047"/>
                  <a:pt x="14" y="1048"/>
                </a:cubicBezTo>
                <a:cubicBezTo>
                  <a:pt x="44" y="1037"/>
                  <a:pt x="69" y="1023"/>
                  <a:pt x="86" y="993"/>
                </a:cubicBezTo>
                <a:cubicBezTo>
                  <a:pt x="89" y="983"/>
                  <a:pt x="91" y="969"/>
                  <a:pt x="93" y="959"/>
                </a:cubicBezTo>
                <a:cubicBezTo>
                  <a:pt x="92" y="922"/>
                  <a:pt x="97" y="888"/>
                  <a:pt x="93" y="852"/>
                </a:cubicBezTo>
                <a:cubicBezTo>
                  <a:pt x="92" y="854"/>
                  <a:pt x="91" y="852"/>
                  <a:pt x="90" y="850"/>
                </a:cubicBezTo>
                <a:cubicBezTo>
                  <a:pt x="91" y="849"/>
                  <a:pt x="91" y="849"/>
                  <a:pt x="91" y="849"/>
                </a:cubicBezTo>
                <a:cubicBezTo>
                  <a:pt x="89" y="847"/>
                  <a:pt x="89" y="847"/>
                  <a:pt x="89" y="847"/>
                </a:cubicBezTo>
                <a:cubicBezTo>
                  <a:pt x="88" y="844"/>
                  <a:pt x="91" y="845"/>
                  <a:pt x="91" y="847"/>
                </a:cubicBezTo>
                <a:cubicBezTo>
                  <a:pt x="91" y="833"/>
                  <a:pt x="90" y="820"/>
                  <a:pt x="90" y="807"/>
                </a:cubicBezTo>
                <a:cubicBezTo>
                  <a:pt x="87" y="806"/>
                  <a:pt x="89" y="799"/>
                  <a:pt x="86" y="799"/>
                </a:cubicBezTo>
                <a:cubicBezTo>
                  <a:pt x="87" y="798"/>
                  <a:pt x="87" y="799"/>
                  <a:pt x="87" y="799"/>
                </a:cubicBezTo>
                <a:cubicBezTo>
                  <a:pt x="85" y="790"/>
                  <a:pt x="85" y="789"/>
                  <a:pt x="89" y="780"/>
                </a:cubicBezTo>
                <a:cubicBezTo>
                  <a:pt x="90" y="743"/>
                  <a:pt x="86" y="707"/>
                  <a:pt x="87" y="671"/>
                </a:cubicBezTo>
                <a:cubicBezTo>
                  <a:pt x="87" y="635"/>
                  <a:pt x="87" y="600"/>
                  <a:pt x="97" y="566"/>
                </a:cubicBezTo>
                <a:cubicBezTo>
                  <a:pt x="94" y="559"/>
                  <a:pt x="99" y="553"/>
                  <a:pt x="97" y="545"/>
                </a:cubicBezTo>
                <a:cubicBezTo>
                  <a:pt x="99" y="546"/>
                  <a:pt x="99" y="546"/>
                  <a:pt x="99" y="546"/>
                </a:cubicBezTo>
                <a:cubicBezTo>
                  <a:pt x="99" y="540"/>
                  <a:pt x="102" y="540"/>
                  <a:pt x="107" y="535"/>
                </a:cubicBezTo>
                <a:cubicBezTo>
                  <a:pt x="105" y="534"/>
                  <a:pt x="108" y="532"/>
                  <a:pt x="105" y="532"/>
                </a:cubicBezTo>
                <a:cubicBezTo>
                  <a:pt x="104" y="528"/>
                  <a:pt x="110" y="530"/>
                  <a:pt x="110" y="527"/>
                </a:cubicBezTo>
                <a:cubicBezTo>
                  <a:pt x="111" y="528"/>
                  <a:pt x="109" y="526"/>
                  <a:pt x="110" y="526"/>
                </a:cubicBezTo>
                <a:cubicBezTo>
                  <a:pt x="112" y="519"/>
                  <a:pt x="110" y="528"/>
                  <a:pt x="118" y="524"/>
                </a:cubicBezTo>
                <a:cubicBezTo>
                  <a:pt x="126" y="515"/>
                  <a:pt x="141" y="507"/>
                  <a:pt x="156" y="507"/>
                </a:cubicBezTo>
                <a:cubicBezTo>
                  <a:pt x="155" y="508"/>
                  <a:pt x="155" y="505"/>
                  <a:pt x="156" y="505"/>
                </a:cubicBezTo>
                <a:cubicBezTo>
                  <a:pt x="158" y="509"/>
                  <a:pt x="161" y="503"/>
                  <a:pt x="164" y="505"/>
                </a:cubicBezTo>
                <a:cubicBezTo>
                  <a:pt x="164" y="506"/>
                  <a:pt x="162" y="506"/>
                  <a:pt x="162" y="507"/>
                </a:cubicBezTo>
                <a:cubicBezTo>
                  <a:pt x="164" y="507"/>
                  <a:pt x="164" y="507"/>
                  <a:pt x="164" y="507"/>
                </a:cubicBezTo>
                <a:cubicBezTo>
                  <a:pt x="164" y="507"/>
                  <a:pt x="164" y="507"/>
                  <a:pt x="164" y="507"/>
                </a:cubicBezTo>
                <a:cubicBezTo>
                  <a:pt x="164" y="507"/>
                  <a:pt x="164" y="507"/>
                  <a:pt x="164" y="507"/>
                </a:cubicBezTo>
                <a:cubicBezTo>
                  <a:pt x="164" y="507"/>
                  <a:pt x="164" y="507"/>
                  <a:pt x="164" y="507"/>
                </a:cubicBezTo>
                <a:cubicBezTo>
                  <a:pt x="164" y="507"/>
                  <a:pt x="164" y="507"/>
                  <a:pt x="164" y="507"/>
                </a:cubicBezTo>
                <a:cubicBezTo>
                  <a:pt x="165" y="494"/>
                  <a:pt x="163" y="536"/>
                  <a:pt x="166" y="478"/>
                </a:cubicBezTo>
                <a:close/>
                <a:moveTo>
                  <a:pt x="96" y="512"/>
                </a:moveTo>
                <a:cubicBezTo>
                  <a:pt x="96" y="512"/>
                  <a:pt x="96" y="511"/>
                  <a:pt x="97" y="511"/>
                </a:cubicBezTo>
                <a:cubicBezTo>
                  <a:pt x="96" y="511"/>
                  <a:pt x="96" y="512"/>
                  <a:pt x="96" y="512"/>
                </a:cubicBezTo>
                <a:close/>
              </a:path>
            </a:pathLst>
          </a:custGeom>
          <a:solidFill>
            <a:srgbClr val="7030A0"/>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sp>
        <p:nvSpPr>
          <p:cNvPr id="225" name="TextBox 224"/>
          <p:cNvSpPr txBox="1"/>
          <p:nvPr/>
        </p:nvSpPr>
        <p:spPr>
          <a:xfrm>
            <a:off x="11140136" y="1157024"/>
            <a:ext cx="2805051" cy="415498"/>
          </a:xfrm>
          <a:prstGeom prst="rect">
            <a:avLst/>
          </a:prstGeom>
          <a:noFill/>
        </p:spPr>
        <p:txBody>
          <a:bodyPr wrap="square" rtlCol="0">
            <a:spAutoFit/>
          </a:bodyPr>
          <a:lstStyle/>
          <a:p>
            <a:pPr algn="ctr" eaLnBrk="0" fontAlgn="base" hangingPunct="0">
              <a:spcBef>
                <a:spcPct val="0"/>
              </a:spcBef>
              <a:spcAft>
                <a:spcPct val="0"/>
              </a:spcAft>
            </a:pPr>
            <a:r>
              <a:rPr lang="en-US" sz="2100">
                <a:solidFill>
                  <a:prstClr val="black"/>
                </a:solidFill>
                <a:latin typeface="Segoe Print" pitchFamily="2" charset="0"/>
                <a:cs typeface="Arial" charset="0"/>
              </a:rPr>
              <a:t>User Stories</a:t>
            </a:r>
          </a:p>
        </p:txBody>
      </p:sp>
      <p:sp>
        <p:nvSpPr>
          <p:cNvPr id="230" name="Rounded Rectangular Callout 229"/>
          <p:cNvSpPr/>
          <p:nvPr/>
        </p:nvSpPr>
        <p:spPr>
          <a:xfrm>
            <a:off x="8502961" y="5396096"/>
            <a:ext cx="7424954" cy="2190750"/>
          </a:xfrm>
          <a:prstGeom prst="wedgeRoundRectCallout">
            <a:avLst>
              <a:gd name="adj1" fmla="val 22419"/>
              <a:gd name="adj2" fmla="val 47785"/>
              <a:gd name="adj3" fmla="val 16667"/>
            </a:avLst>
          </a:prstGeom>
          <a:solidFill>
            <a:srgbClr val="7030A0"/>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a:solidFill>
                  <a:prstClr val="white"/>
                </a:solidFill>
                <a:latin typeface="Arial" panose="020B0604020202020204" pitchFamily="34" charset="0"/>
                <a:cs typeface="Arial" panose="020B0604020202020204" pitchFamily="34" charset="0"/>
              </a:rPr>
              <a:t>3 items per person WIP limit was adopted. Collaboration on items is encouraged</a:t>
            </a:r>
          </a:p>
        </p:txBody>
      </p:sp>
      <p:sp>
        <p:nvSpPr>
          <p:cNvPr id="123" name="Rounded Rectangular Callout 229">
            <a:extLst>
              <a:ext uri="{FF2B5EF4-FFF2-40B4-BE49-F238E27FC236}">
                <a16:creationId xmlns:a16="http://schemas.microsoft.com/office/drawing/2014/main" id="{E8072837-F4EC-4BF6-9F9A-BE8B6AC694F2}"/>
              </a:ext>
            </a:extLst>
          </p:cNvPr>
          <p:cNvSpPr/>
          <p:nvPr/>
        </p:nvSpPr>
        <p:spPr>
          <a:xfrm>
            <a:off x="3070109" y="7406582"/>
            <a:ext cx="7424954" cy="2190750"/>
          </a:xfrm>
          <a:prstGeom prst="wedgeRoundRectCallout">
            <a:avLst>
              <a:gd name="adj1" fmla="val 22419"/>
              <a:gd name="adj2" fmla="val 47785"/>
              <a:gd name="adj3" fmla="val 16667"/>
            </a:avLst>
          </a:prstGeom>
          <a:solidFill>
            <a:srgbClr val="7030A0"/>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a:solidFill>
                  <a:prstClr val="white"/>
                </a:solidFill>
                <a:latin typeface="Arial" panose="020B0604020202020204" pitchFamily="34" charset="0"/>
                <a:cs typeface="Arial" panose="020B0604020202020204" pitchFamily="34" charset="0"/>
              </a:rPr>
              <a:t>A Kanban board was developed based on the existing Scrum board</a:t>
            </a:r>
          </a:p>
        </p:txBody>
      </p:sp>
    </p:spTree>
    <p:extLst>
      <p:ext uri="{BB962C8B-B14F-4D97-AF65-F5344CB8AC3E}">
        <p14:creationId xmlns:p14="http://schemas.microsoft.com/office/powerpoint/2010/main" val="30050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
                                        </p:tgtEl>
                                        <p:attrNameLst>
                                          <p:attrName>style.visibility</p:attrName>
                                        </p:attrNameLst>
                                      </p:cBhvr>
                                      <p:to>
                                        <p:strVal val="visible"/>
                                      </p:to>
                                    </p:set>
                                    <p:animEffect transition="in" filter="fade">
                                      <p:cBhvr>
                                        <p:cTn id="1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1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695" y="1308709"/>
            <a:ext cx="6986882" cy="821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a:t>After 6 Months of Kanban…</a:t>
            </a:r>
          </a:p>
        </p:txBody>
      </p:sp>
      <p:sp>
        <p:nvSpPr>
          <p:cNvPr id="10" name="Rounded Rectangular Callout 9"/>
          <p:cNvSpPr/>
          <p:nvPr/>
        </p:nvSpPr>
        <p:spPr>
          <a:xfrm>
            <a:off x="7369034" y="5611089"/>
            <a:ext cx="8536376" cy="3917478"/>
          </a:xfrm>
          <a:prstGeom prst="wedgeRoundRectCallout">
            <a:avLst>
              <a:gd name="adj1" fmla="val 18207"/>
              <a:gd name="adj2" fmla="val 48760"/>
              <a:gd name="adj3" fmla="val 16667"/>
            </a:avLst>
          </a:prstGeom>
          <a:solidFill>
            <a:srgbClr val="FFC000"/>
          </a:solidFill>
          <a:ln>
            <a:solidFill>
              <a:srgbClr val="E16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dirty="0">
                <a:solidFill>
                  <a:srgbClr val="000000"/>
                </a:solidFill>
                <a:latin typeface="Arial" panose="020B0604020202020204" pitchFamily="34" charset="0"/>
                <a:cs typeface="Arial" panose="020B0604020202020204" pitchFamily="34" charset="0"/>
              </a:rPr>
              <a:t>Kanban provided some relief from overburdening and gave the team a rich language for expressing their frustrations</a:t>
            </a:r>
          </a:p>
        </p:txBody>
      </p:sp>
      <p:sp>
        <p:nvSpPr>
          <p:cNvPr id="6" name="Rounded Rectangular Callout 5"/>
          <p:cNvSpPr/>
          <p:nvPr/>
        </p:nvSpPr>
        <p:spPr>
          <a:xfrm>
            <a:off x="7231250" y="1329491"/>
            <a:ext cx="8674160" cy="3486746"/>
          </a:xfrm>
          <a:prstGeom prst="wedgeRoundRectCallout">
            <a:avLst>
              <a:gd name="adj1" fmla="val -20768"/>
              <a:gd name="adj2" fmla="val 46942"/>
              <a:gd name="adj3" fmla="val 16667"/>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a:solidFill>
                  <a:prstClr val="white"/>
                </a:solidFill>
                <a:latin typeface="Arial" panose="020B0604020202020204" pitchFamily="34" charset="0"/>
                <a:cs typeface="Arial" panose="020B0604020202020204" pitchFamily="34" charset="0"/>
              </a:rPr>
              <a:t>Six to Nine months of Kanban engaged people emotionally and motivated them for the next level of change</a:t>
            </a:r>
          </a:p>
        </p:txBody>
      </p:sp>
    </p:spTree>
    <p:extLst>
      <p:ext uri="{BB962C8B-B14F-4D97-AF65-F5344CB8AC3E}">
        <p14:creationId xmlns:p14="http://schemas.microsoft.com/office/powerpoint/2010/main" val="21208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DE6CA-9882-DF47-5493-A051491C98F3}"/>
              </a:ext>
            </a:extLst>
          </p:cNvPr>
          <p:cNvPicPr>
            <a:picLocks noChangeAspect="1"/>
          </p:cNvPicPr>
          <p:nvPr/>
        </p:nvPicPr>
        <p:blipFill rotWithShape="1">
          <a:blip r:embed="rId2">
            <a:alphaModFix/>
          </a:blip>
          <a:srcRect l="8000" r="-1" b="-1"/>
          <a:stretch/>
        </p:blipFill>
        <p:spPr>
          <a:xfrm>
            <a:off x="30" y="15"/>
            <a:ext cx="18287970" cy="10286985"/>
          </a:xfrm>
          <a:prstGeom prst="rect">
            <a:avLst/>
          </a:prstGeom>
        </p:spPr>
      </p:pic>
    </p:spTree>
    <p:extLst>
      <p:ext uri="{BB962C8B-B14F-4D97-AF65-F5344CB8AC3E}">
        <p14:creationId xmlns:p14="http://schemas.microsoft.com/office/powerpoint/2010/main" val="980438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Continued Frustration &amp; Dissatisfaction</a:t>
            </a:r>
          </a:p>
        </p:txBody>
      </p:sp>
      <p:grpSp>
        <p:nvGrpSpPr>
          <p:cNvPr id="3" name="Group 2"/>
          <p:cNvGrpSpPr/>
          <p:nvPr/>
        </p:nvGrpSpPr>
        <p:grpSpPr>
          <a:xfrm>
            <a:off x="2597726" y="1302866"/>
            <a:ext cx="13172655" cy="2915844"/>
            <a:chOff x="0" y="639705"/>
            <a:chExt cx="6276109" cy="1943896"/>
          </a:xfrm>
          <a:solidFill>
            <a:srgbClr val="FFC000"/>
          </a:solidFill>
        </p:grpSpPr>
        <p:sp>
          <p:nvSpPr>
            <p:cNvPr id="10" name="Rounded Rectangular Callout 9"/>
            <p:cNvSpPr/>
            <p:nvPr/>
          </p:nvSpPr>
          <p:spPr>
            <a:xfrm>
              <a:off x="0" y="639705"/>
              <a:ext cx="6276109" cy="1943896"/>
            </a:xfrm>
            <a:prstGeom prst="wedgeRoundRectCallout">
              <a:avLst>
                <a:gd name="adj1" fmla="val -12318"/>
                <a:gd name="adj2" fmla="val 49010"/>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b="1">
                  <a:solidFill>
                    <a:prstClr val="black"/>
                  </a:solidFill>
                  <a:latin typeface="Arial" panose="020B0604020202020204" pitchFamily="34" charset="0"/>
                  <a:cs typeface="Arial" panose="020B0604020202020204" pitchFamily="34" charset="0"/>
                </a:rPr>
                <a:t>Customer Dissatisfaction (External)</a:t>
              </a:r>
            </a:p>
            <a:p>
              <a:pPr algn="ctr" eaLnBrk="0" fontAlgn="base" hangingPunct="0">
                <a:spcBef>
                  <a:spcPct val="0"/>
                </a:spcBef>
                <a:spcAft>
                  <a:spcPct val="0"/>
                </a:spcAft>
              </a:pPr>
              <a:endParaRPr lang="en-US" sz="3600" b="1">
                <a:solidFill>
                  <a:prstClr val="black"/>
                </a:solidFill>
                <a:latin typeface="Segoe Print" pitchFamily="2" charset="0"/>
              </a:endParaRPr>
            </a:p>
            <a:p>
              <a:pPr algn="ctr" eaLnBrk="0" fontAlgn="base" hangingPunct="0">
                <a:spcBef>
                  <a:spcPct val="0"/>
                </a:spcBef>
                <a:spcAft>
                  <a:spcPct val="0"/>
                </a:spcAft>
              </a:pPr>
              <a:r>
                <a:rPr lang="en-US" sz="3600" b="1">
                  <a:solidFill>
                    <a:prstClr val="black"/>
                  </a:solidFill>
                  <a:latin typeface="Segoe Print" pitchFamily="2" charset="0"/>
                </a:rPr>
                <a:t>Too Busy to discuss new work</a:t>
              </a:r>
            </a:p>
            <a:p>
              <a:pPr algn="ctr" eaLnBrk="0" fontAlgn="base" hangingPunct="0">
                <a:spcBef>
                  <a:spcPct val="0"/>
                </a:spcBef>
                <a:spcAft>
                  <a:spcPct val="0"/>
                </a:spcAft>
              </a:pPr>
              <a:r>
                <a:rPr lang="en-US" sz="3600" b="1">
                  <a:solidFill>
                    <a:prstClr val="black"/>
                  </a:solidFill>
                  <a:latin typeface="Segoe Print" pitchFamily="2" charset="0"/>
                </a:rPr>
                <a:t>Stories are not being finished</a:t>
              </a:r>
            </a:p>
            <a:p>
              <a:pPr algn="ctr" eaLnBrk="0" fontAlgn="base" hangingPunct="0">
                <a:spcBef>
                  <a:spcPct val="0"/>
                </a:spcBef>
                <a:spcAft>
                  <a:spcPct val="0"/>
                </a:spcAft>
              </a:pPr>
              <a:r>
                <a:rPr lang="en-US" sz="3600" b="1">
                  <a:solidFill>
                    <a:prstClr val="black"/>
                  </a:solidFill>
                  <a:latin typeface="Segoe Print" pitchFamily="2" charset="0"/>
                </a:rPr>
                <a:t>Deadlines are being missed</a:t>
              </a:r>
            </a:p>
          </p:txBody>
        </p:sp>
        <p:sp>
          <p:nvSpPr>
            <p:cNvPr id="11" name="Freeform 322"/>
            <p:cNvSpPr>
              <a:spLocks noEditPoints="1"/>
            </p:cNvSpPr>
            <p:nvPr/>
          </p:nvSpPr>
          <p:spPr bwMode="auto">
            <a:xfrm flipV="1">
              <a:off x="1188521" y="1096630"/>
              <a:ext cx="3883435" cy="45719"/>
            </a:xfrm>
            <a:custGeom>
              <a:avLst/>
              <a:gdLst/>
              <a:ahLst/>
              <a:cxnLst>
                <a:cxn ang="0">
                  <a:pos x="267" y="6"/>
                </a:cxn>
                <a:cxn ang="0">
                  <a:pos x="219" y="3"/>
                </a:cxn>
                <a:cxn ang="0">
                  <a:pos x="176" y="3"/>
                </a:cxn>
                <a:cxn ang="0">
                  <a:pos x="157" y="3"/>
                </a:cxn>
                <a:cxn ang="0">
                  <a:pos x="140" y="2"/>
                </a:cxn>
                <a:cxn ang="0">
                  <a:pos x="108" y="1"/>
                </a:cxn>
                <a:cxn ang="0">
                  <a:pos x="88" y="1"/>
                </a:cxn>
                <a:cxn ang="0">
                  <a:pos x="57" y="0"/>
                </a:cxn>
                <a:cxn ang="0">
                  <a:pos x="41" y="2"/>
                </a:cxn>
                <a:cxn ang="0">
                  <a:pos x="20" y="1"/>
                </a:cxn>
                <a:cxn ang="0">
                  <a:pos x="10" y="0"/>
                </a:cxn>
                <a:cxn ang="0">
                  <a:pos x="3" y="2"/>
                </a:cxn>
                <a:cxn ang="0">
                  <a:pos x="2" y="2"/>
                </a:cxn>
                <a:cxn ang="0">
                  <a:pos x="8" y="2"/>
                </a:cxn>
                <a:cxn ang="0">
                  <a:pos x="17" y="4"/>
                </a:cxn>
                <a:cxn ang="0">
                  <a:pos x="28" y="5"/>
                </a:cxn>
                <a:cxn ang="0">
                  <a:pos x="29" y="6"/>
                </a:cxn>
                <a:cxn ang="0">
                  <a:pos x="36" y="6"/>
                </a:cxn>
                <a:cxn ang="0">
                  <a:pos x="37" y="6"/>
                </a:cxn>
                <a:cxn ang="0">
                  <a:pos x="39" y="8"/>
                </a:cxn>
                <a:cxn ang="0">
                  <a:pos x="46" y="6"/>
                </a:cxn>
                <a:cxn ang="0">
                  <a:pos x="50" y="6"/>
                </a:cxn>
                <a:cxn ang="0">
                  <a:pos x="52" y="7"/>
                </a:cxn>
                <a:cxn ang="0">
                  <a:pos x="57" y="8"/>
                </a:cxn>
                <a:cxn ang="0">
                  <a:pos x="62" y="7"/>
                </a:cxn>
                <a:cxn ang="0">
                  <a:pos x="66" y="7"/>
                </a:cxn>
                <a:cxn ang="0">
                  <a:pos x="71" y="5"/>
                </a:cxn>
                <a:cxn ang="0">
                  <a:pos x="72" y="7"/>
                </a:cxn>
                <a:cxn ang="0">
                  <a:pos x="88" y="8"/>
                </a:cxn>
                <a:cxn ang="0">
                  <a:pos x="93" y="8"/>
                </a:cxn>
                <a:cxn ang="0">
                  <a:pos x="100" y="7"/>
                </a:cxn>
                <a:cxn ang="0">
                  <a:pos x="115" y="8"/>
                </a:cxn>
                <a:cxn ang="0">
                  <a:pos x="122" y="7"/>
                </a:cxn>
                <a:cxn ang="0">
                  <a:pos x="125" y="8"/>
                </a:cxn>
                <a:cxn ang="0">
                  <a:pos x="127" y="7"/>
                </a:cxn>
                <a:cxn ang="0">
                  <a:pos x="132" y="8"/>
                </a:cxn>
                <a:cxn ang="0">
                  <a:pos x="137" y="8"/>
                </a:cxn>
                <a:cxn ang="0">
                  <a:pos x="150" y="8"/>
                </a:cxn>
                <a:cxn ang="0">
                  <a:pos x="157" y="9"/>
                </a:cxn>
                <a:cxn ang="0">
                  <a:pos x="166" y="9"/>
                </a:cxn>
                <a:cxn ang="0">
                  <a:pos x="173" y="9"/>
                </a:cxn>
                <a:cxn ang="0">
                  <a:pos x="174" y="9"/>
                </a:cxn>
                <a:cxn ang="0">
                  <a:pos x="182" y="9"/>
                </a:cxn>
                <a:cxn ang="0">
                  <a:pos x="193" y="8"/>
                </a:cxn>
                <a:cxn ang="0">
                  <a:pos x="198" y="8"/>
                </a:cxn>
                <a:cxn ang="0">
                  <a:pos x="204" y="8"/>
                </a:cxn>
                <a:cxn ang="0">
                  <a:pos x="214" y="9"/>
                </a:cxn>
                <a:cxn ang="0">
                  <a:pos x="225" y="9"/>
                </a:cxn>
                <a:cxn ang="0">
                  <a:pos x="232" y="9"/>
                </a:cxn>
                <a:cxn ang="0">
                  <a:pos x="253" y="10"/>
                </a:cxn>
                <a:cxn ang="0">
                  <a:pos x="260" y="11"/>
                </a:cxn>
                <a:cxn ang="0">
                  <a:pos x="280" y="10"/>
                </a:cxn>
                <a:cxn ang="0">
                  <a:pos x="289" y="10"/>
                </a:cxn>
                <a:cxn ang="0">
                  <a:pos x="327" y="11"/>
                </a:cxn>
              </a:cxnLst>
              <a:rect l="0" t="0" r="r" b="b"/>
              <a:pathLst>
                <a:path w="327" h="14">
                  <a:moveTo>
                    <a:pt x="305" y="7"/>
                  </a:moveTo>
                  <a:cubicBezTo>
                    <a:pt x="303" y="7"/>
                    <a:pt x="299" y="7"/>
                    <a:pt x="297" y="7"/>
                  </a:cubicBezTo>
                  <a:cubicBezTo>
                    <a:pt x="288" y="6"/>
                    <a:pt x="278" y="4"/>
                    <a:pt x="268" y="5"/>
                  </a:cubicBezTo>
                  <a:cubicBezTo>
                    <a:pt x="269" y="5"/>
                    <a:pt x="268" y="5"/>
                    <a:pt x="268" y="5"/>
                  </a:cubicBezTo>
                  <a:cubicBezTo>
                    <a:pt x="268" y="5"/>
                    <a:pt x="268" y="5"/>
                    <a:pt x="268" y="5"/>
                  </a:cubicBezTo>
                  <a:cubicBezTo>
                    <a:pt x="267" y="6"/>
                    <a:pt x="267" y="6"/>
                    <a:pt x="267" y="6"/>
                  </a:cubicBezTo>
                  <a:cubicBezTo>
                    <a:pt x="266" y="6"/>
                    <a:pt x="266" y="5"/>
                    <a:pt x="267" y="5"/>
                  </a:cubicBezTo>
                  <a:cubicBezTo>
                    <a:pt x="263" y="5"/>
                    <a:pt x="260" y="5"/>
                    <a:pt x="256" y="5"/>
                  </a:cubicBezTo>
                  <a:cubicBezTo>
                    <a:pt x="256" y="5"/>
                    <a:pt x="254" y="4"/>
                    <a:pt x="254" y="5"/>
                  </a:cubicBezTo>
                  <a:cubicBezTo>
                    <a:pt x="254" y="5"/>
                    <a:pt x="254" y="5"/>
                    <a:pt x="254" y="5"/>
                  </a:cubicBezTo>
                  <a:cubicBezTo>
                    <a:pt x="251" y="5"/>
                    <a:pt x="251" y="5"/>
                    <a:pt x="249" y="4"/>
                  </a:cubicBezTo>
                  <a:cubicBezTo>
                    <a:pt x="239" y="3"/>
                    <a:pt x="229" y="3"/>
                    <a:pt x="219" y="3"/>
                  </a:cubicBezTo>
                  <a:cubicBezTo>
                    <a:pt x="209" y="3"/>
                    <a:pt x="199" y="3"/>
                    <a:pt x="188" y="3"/>
                  </a:cubicBezTo>
                  <a:cubicBezTo>
                    <a:pt x="187" y="4"/>
                    <a:pt x="184" y="3"/>
                    <a:pt x="183" y="4"/>
                  </a:cubicBezTo>
                  <a:cubicBezTo>
                    <a:pt x="183" y="4"/>
                    <a:pt x="183" y="4"/>
                    <a:pt x="183" y="4"/>
                  </a:cubicBezTo>
                  <a:cubicBezTo>
                    <a:pt x="181" y="4"/>
                    <a:pt x="181" y="4"/>
                    <a:pt x="179" y="3"/>
                  </a:cubicBezTo>
                  <a:cubicBezTo>
                    <a:pt x="179" y="4"/>
                    <a:pt x="178" y="3"/>
                    <a:pt x="178" y="4"/>
                  </a:cubicBezTo>
                  <a:cubicBezTo>
                    <a:pt x="177" y="5"/>
                    <a:pt x="177" y="3"/>
                    <a:pt x="176" y="3"/>
                  </a:cubicBezTo>
                  <a:cubicBezTo>
                    <a:pt x="176" y="3"/>
                    <a:pt x="176" y="4"/>
                    <a:pt x="176" y="4"/>
                  </a:cubicBezTo>
                  <a:cubicBezTo>
                    <a:pt x="173" y="4"/>
                    <a:pt x="176" y="3"/>
                    <a:pt x="173" y="2"/>
                  </a:cubicBezTo>
                  <a:cubicBezTo>
                    <a:pt x="168" y="3"/>
                    <a:pt x="163" y="3"/>
                    <a:pt x="159" y="3"/>
                  </a:cubicBezTo>
                  <a:cubicBezTo>
                    <a:pt x="159" y="3"/>
                    <a:pt x="159" y="3"/>
                    <a:pt x="159" y="3"/>
                  </a:cubicBezTo>
                  <a:cubicBezTo>
                    <a:pt x="158" y="2"/>
                    <a:pt x="157" y="3"/>
                    <a:pt x="157" y="3"/>
                  </a:cubicBezTo>
                  <a:cubicBezTo>
                    <a:pt x="157" y="3"/>
                    <a:pt x="157" y="3"/>
                    <a:pt x="157" y="3"/>
                  </a:cubicBezTo>
                  <a:cubicBezTo>
                    <a:pt x="155" y="2"/>
                    <a:pt x="153" y="3"/>
                    <a:pt x="152" y="2"/>
                  </a:cubicBezTo>
                  <a:cubicBezTo>
                    <a:pt x="152" y="2"/>
                    <a:pt x="152" y="2"/>
                    <a:pt x="152" y="2"/>
                  </a:cubicBezTo>
                  <a:cubicBezTo>
                    <a:pt x="150" y="3"/>
                    <a:pt x="148" y="1"/>
                    <a:pt x="146" y="2"/>
                  </a:cubicBezTo>
                  <a:cubicBezTo>
                    <a:pt x="147" y="2"/>
                    <a:pt x="146" y="2"/>
                    <a:pt x="145" y="1"/>
                  </a:cubicBezTo>
                  <a:cubicBezTo>
                    <a:pt x="144" y="3"/>
                    <a:pt x="142" y="1"/>
                    <a:pt x="140" y="2"/>
                  </a:cubicBezTo>
                  <a:cubicBezTo>
                    <a:pt x="140" y="2"/>
                    <a:pt x="140" y="2"/>
                    <a:pt x="140" y="2"/>
                  </a:cubicBezTo>
                  <a:cubicBezTo>
                    <a:pt x="135" y="1"/>
                    <a:pt x="130" y="1"/>
                    <a:pt x="124" y="1"/>
                  </a:cubicBezTo>
                  <a:cubicBezTo>
                    <a:pt x="122" y="2"/>
                    <a:pt x="118" y="0"/>
                    <a:pt x="115" y="1"/>
                  </a:cubicBezTo>
                  <a:cubicBezTo>
                    <a:pt x="114" y="1"/>
                    <a:pt x="115" y="1"/>
                    <a:pt x="114" y="1"/>
                  </a:cubicBezTo>
                  <a:cubicBezTo>
                    <a:pt x="114" y="1"/>
                    <a:pt x="114" y="1"/>
                    <a:pt x="114" y="1"/>
                  </a:cubicBezTo>
                  <a:cubicBezTo>
                    <a:pt x="113" y="1"/>
                    <a:pt x="111" y="1"/>
                    <a:pt x="109" y="1"/>
                  </a:cubicBezTo>
                  <a:cubicBezTo>
                    <a:pt x="108" y="1"/>
                    <a:pt x="108" y="1"/>
                    <a:pt x="108" y="1"/>
                  </a:cubicBezTo>
                  <a:cubicBezTo>
                    <a:pt x="106" y="0"/>
                    <a:pt x="103" y="1"/>
                    <a:pt x="100" y="1"/>
                  </a:cubicBezTo>
                  <a:cubicBezTo>
                    <a:pt x="101" y="2"/>
                    <a:pt x="99" y="1"/>
                    <a:pt x="98" y="1"/>
                  </a:cubicBezTo>
                  <a:cubicBezTo>
                    <a:pt x="98" y="1"/>
                    <a:pt x="98" y="1"/>
                    <a:pt x="98" y="1"/>
                  </a:cubicBezTo>
                  <a:cubicBezTo>
                    <a:pt x="96" y="1"/>
                    <a:pt x="95" y="1"/>
                    <a:pt x="93" y="1"/>
                  </a:cubicBezTo>
                  <a:cubicBezTo>
                    <a:pt x="92" y="1"/>
                    <a:pt x="92" y="1"/>
                    <a:pt x="91" y="1"/>
                  </a:cubicBezTo>
                  <a:cubicBezTo>
                    <a:pt x="90" y="0"/>
                    <a:pt x="89" y="1"/>
                    <a:pt x="88" y="1"/>
                  </a:cubicBezTo>
                  <a:cubicBezTo>
                    <a:pt x="88" y="1"/>
                    <a:pt x="87" y="2"/>
                    <a:pt x="85" y="2"/>
                  </a:cubicBezTo>
                  <a:cubicBezTo>
                    <a:pt x="86" y="1"/>
                    <a:pt x="86" y="1"/>
                    <a:pt x="86" y="1"/>
                  </a:cubicBezTo>
                  <a:cubicBezTo>
                    <a:pt x="82" y="1"/>
                    <a:pt x="77" y="0"/>
                    <a:pt x="73" y="1"/>
                  </a:cubicBezTo>
                  <a:cubicBezTo>
                    <a:pt x="73" y="0"/>
                    <a:pt x="73" y="0"/>
                    <a:pt x="73" y="0"/>
                  </a:cubicBezTo>
                  <a:cubicBezTo>
                    <a:pt x="69" y="1"/>
                    <a:pt x="65" y="0"/>
                    <a:pt x="61" y="1"/>
                  </a:cubicBezTo>
                  <a:cubicBezTo>
                    <a:pt x="59" y="1"/>
                    <a:pt x="58" y="1"/>
                    <a:pt x="57" y="0"/>
                  </a:cubicBezTo>
                  <a:cubicBezTo>
                    <a:pt x="55" y="1"/>
                    <a:pt x="55" y="1"/>
                    <a:pt x="54" y="2"/>
                  </a:cubicBezTo>
                  <a:cubicBezTo>
                    <a:pt x="53" y="2"/>
                    <a:pt x="53" y="1"/>
                    <a:pt x="52" y="1"/>
                  </a:cubicBezTo>
                  <a:cubicBezTo>
                    <a:pt x="51" y="1"/>
                    <a:pt x="49" y="0"/>
                    <a:pt x="47" y="1"/>
                  </a:cubicBezTo>
                  <a:cubicBezTo>
                    <a:pt x="47" y="0"/>
                    <a:pt x="47" y="0"/>
                    <a:pt x="47" y="0"/>
                  </a:cubicBezTo>
                  <a:cubicBezTo>
                    <a:pt x="46" y="1"/>
                    <a:pt x="44" y="1"/>
                    <a:pt x="42" y="1"/>
                  </a:cubicBezTo>
                  <a:cubicBezTo>
                    <a:pt x="42" y="1"/>
                    <a:pt x="40" y="1"/>
                    <a:pt x="41" y="2"/>
                  </a:cubicBezTo>
                  <a:cubicBezTo>
                    <a:pt x="40" y="2"/>
                    <a:pt x="40" y="1"/>
                    <a:pt x="40" y="1"/>
                  </a:cubicBezTo>
                  <a:cubicBezTo>
                    <a:pt x="40" y="1"/>
                    <a:pt x="40" y="1"/>
                    <a:pt x="40" y="1"/>
                  </a:cubicBezTo>
                  <a:cubicBezTo>
                    <a:pt x="36" y="1"/>
                    <a:pt x="33" y="1"/>
                    <a:pt x="30" y="1"/>
                  </a:cubicBezTo>
                  <a:cubicBezTo>
                    <a:pt x="29" y="0"/>
                    <a:pt x="26" y="1"/>
                    <a:pt x="24" y="0"/>
                  </a:cubicBezTo>
                  <a:cubicBezTo>
                    <a:pt x="23" y="1"/>
                    <a:pt x="21" y="0"/>
                    <a:pt x="20" y="1"/>
                  </a:cubicBezTo>
                  <a:cubicBezTo>
                    <a:pt x="20" y="1"/>
                    <a:pt x="20" y="1"/>
                    <a:pt x="20" y="1"/>
                  </a:cubicBezTo>
                  <a:cubicBezTo>
                    <a:pt x="18" y="1"/>
                    <a:pt x="16" y="0"/>
                    <a:pt x="14" y="0"/>
                  </a:cubicBezTo>
                  <a:cubicBezTo>
                    <a:pt x="13" y="0"/>
                    <a:pt x="13" y="1"/>
                    <a:pt x="12" y="1"/>
                  </a:cubicBezTo>
                  <a:cubicBezTo>
                    <a:pt x="12" y="0"/>
                    <a:pt x="12" y="0"/>
                    <a:pt x="12" y="0"/>
                  </a:cubicBezTo>
                  <a:cubicBezTo>
                    <a:pt x="11" y="1"/>
                    <a:pt x="11" y="1"/>
                    <a:pt x="10" y="2"/>
                  </a:cubicBezTo>
                  <a:cubicBezTo>
                    <a:pt x="9" y="2"/>
                    <a:pt x="9" y="2"/>
                    <a:pt x="8" y="1"/>
                  </a:cubicBezTo>
                  <a:cubicBezTo>
                    <a:pt x="9" y="1"/>
                    <a:pt x="10" y="1"/>
                    <a:pt x="10" y="0"/>
                  </a:cubicBezTo>
                  <a:cubicBezTo>
                    <a:pt x="9" y="0"/>
                    <a:pt x="8" y="1"/>
                    <a:pt x="7" y="0"/>
                  </a:cubicBezTo>
                  <a:cubicBezTo>
                    <a:pt x="6" y="0"/>
                    <a:pt x="5" y="0"/>
                    <a:pt x="5" y="1"/>
                  </a:cubicBezTo>
                  <a:cubicBezTo>
                    <a:pt x="5" y="1"/>
                    <a:pt x="4" y="0"/>
                    <a:pt x="5" y="0"/>
                  </a:cubicBezTo>
                  <a:cubicBezTo>
                    <a:pt x="4" y="0"/>
                    <a:pt x="3" y="0"/>
                    <a:pt x="3" y="0"/>
                  </a:cubicBezTo>
                  <a:cubicBezTo>
                    <a:pt x="3" y="0"/>
                    <a:pt x="3" y="0"/>
                    <a:pt x="4" y="0"/>
                  </a:cubicBezTo>
                  <a:cubicBezTo>
                    <a:pt x="3" y="1"/>
                    <a:pt x="2" y="1"/>
                    <a:pt x="3" y="2"/>
                  </a:cubicBezTo>
                  <a:cubicBezTo>
                    <a:pt x="3" y="1"/>
                    <a:pt x="3" y="1"/>
                    <a:pt x="4" y="1"/>
                  </a:cubicBezTo>
                  <a:cubicBezTo>
                    <a:pt x="3" y="2"/>
                    <a:pt x="2" y="2"/>
                    <a:pt x="2" y="1"/>
                  </a:cubicBezTo>
                  <a:cubicBezTo>
                    <a:pt x="1" y="1"/>
                    <a:pt x="3" y="1"/>
                    <a:pt x="2" y="0"/>
                  </a:cubicBezTo>
                  <a:cubicBezTo>
                    <a:pt x="0" y="2"/>
                    <a:pt x="0" y="2"/>
                    <a:pt x="0" y="2"/>
                  </a:cubicBezTo>
                  <a:cubicBezTo>
                    <a:pt x="0" y="1"/>
                    <a:pt x="1" y="1"/>
                    <a:pt x="1" y="2"/>
                  </a:cubicBezTo>
                  <a:cubicBezTo>
                    <a:pt x="2" y="2"/>
                    <a:pt x="2" y="2"/>
                    <a:pt x="2" y="2"/>
                  </a:cubicBezTo>
                  <a:cubicBezTo>
                    <a:pt x="1" y="2"/>
                    <a:pt x="1" y="2"/>
                    <a:pt x="1" y="2"/>
                  </a:cubicBezTo>
                  <a:cubicBezTo>
                    <a:pt x="3" y="2"/>
                    <a:pt x="4" y="3"/>
                    <a:pt x="5" y="2"/>
                  </a:cubicBezTo>
                  <a:cubicBezTo>
                    <a:pt x="5" y="2"/>
                    <a:pt x="5" y="2"/>
                    <a:pt x="5" y="2"/>
                  </a:cubicBezTo>
                  <a:cubicBezTo>
                    <a:pt x="6" y="2"/>
                    <a:pt x="7" y="1"/>
                    <a:pt x="8" y="2"/>
                  </a:cubicBezTo>
                  <a:cubicBezTo>
                    <a:pt x="7" y="2"/>
                    <a:pt x="7" y="2"/>
                    <a:pt x="7" y="3"/>
                  </a:cubicBezTo>
                  <a:cubicBezTo>
                    <a:pt x="8" y="3"/>
                    <a:pt x="8" y="2"/>
                    <a:pt x="8" y="2"/>
                  </a:cubicBezTo>
                  <a:cubicBezTo>
                    <a:pt x="8" y="3"/>
                    <a:pt x="8" y="3"/>
                    <a:pt x="8" y="3"/>
                  </a:cubicBezTo>
                  <a:cubicBezTo>
                    <a:pt x="8" y="2"/>
                    <a:pt x="10" y="3"/>
                    <a:pt x="11" y="3"/>
                  </a:cubicBezTo>
                  <a:cubicBezTo>
                    <a:pt x="10" y="3"/>
                    <a:pt x="10" y="3"/>
                    <a:pt x="10" y="3"/>
                  </a:cubicBezTo>
                  <a:cubicBezTo>
                    <a:pt x="12" y="3"/>
                    <a:pt x="10" y="2"/>
                    <a:pt x="11" y="2"/>
                  </a:cubicBezTo>
                  <a:cubicBezTo>
                    <a:pt x="12" y="3"/>
                    <a:pt x="11" y="3"/>
                    <a:pt x="12" y="4"/>
                  </a:cubicBezTo>
                  <a:cubicBezTo>
                    <a:pt x="13" y="4"/>
                    <a:pt x="16" y="3"/>
                    <a:pt x="17" y="4"/>
                  </a:cubicBezTo>
                  <a:cubicBezTo>
                    <a:pt x="21" y="3"/>
                    <a:pt x="21" y="3"/>
                    <a:pt x="21" y="3"/>
                  </a:cubicBezTo>
                  <a:cubicBezTo>
                    <a:pt x="22" y="3"/>
                    <a:pt x="21" y="4"/>
                    <a:pt x="22" y="4"/>
                  </a:cubicBezTo>
                  <a:cubicBezTo>
                    <a:pt x="22" y="4"/>
                    <a:pt x="22" y="5"/>
                    <a:pt x="22" y="5"/>
                  </a:cubicBezTo>
                  <a:cubicBezTo>
                    <a:pt x="22" y="4"/>
                    <a:pt x="24" y="5"/>
                    <a:pt x="23" y="4"/>
                  </a:cubicBezTo>
                  <a:cubicBezTo>
                    <a:pt x="25" y="4"/>
                    <a:pt x="27" y="4"/>
                    <a:pt x="28" y="4"/>
                  </a:cubicBezTo>
                  <a:cubicBezTo>
                    <a:pt x="28" y="4"/>
                    <a:pt x="28" y="5"/>
                    <a:pt x="28" y="5"/>
                  </a:cubicBezTo>
                  <a:cubicBezTo>
                    <a:pt x="29" y="5"/>
                    <a:pt x="30" y="4"/>
                    <a:pt x="32" y="5"/>
                  </a:cubicBezTo>
                  <a:cubicBezTo>
                    <a:pt x="32" y="4"/>
                    <a:pt x="31" y="4"/>
                    <a:pt x="31" y="3"/>
                  </a:cubicBezTo>
                  <a:cubicBezTo>
                    <a:pt x="31" y="3"/>
                    <a:pt x="32" y="3"/>
                    <a:pt x="32" y="3"/>
                  </a:cubicBezTo>
                  <a:cubicBezTo>
                    <a:pt x="32" y="4"/>
                    <a:pt x="32" y="5"/>
                    <a:pt x="34" y="5"/>
                  </a:cubicBezTo>
                  <a:cubicBezTo>
                    <a:pt x="33" y="6"/>
                    <a:pt x="31" y="5"/>
                    <a:pt x="32" y="6"/>
                  </a:cubicBezTo>
                  <a:cubicBezTo>
                    <a:pt x="31" y="6"/>
                    <a:pt x="29" y="6"/>
                    <a:pt x="29" y="6"/>
                  </a:cubicBezTo>
                  <a:cubicBezTo>
                    <a:pt x="27" y="7"/>
                    <a:pt x="29" y="6"/>
                    <a:pt x="29" y="7"/>
                  </a:cubicBezTo>
                  <a:cubicBezTo>
                    <a:pt x="30" y="7"/>
                    <a:pt x="31" y="6"/>
                    <a:pt x="32" y="6"/>
                  </a:cubicBezTo>
                  <a:cubicBezTo>
                    <a:pt x="32" y="6"/>
                    <a:pt x="32" y="6"/>
                    <a:pt x="33" y="5"/>
                  </a:cubicBezTo>
                  <a:cubicBezTo>
                    <a:pt x="34" y="5"/>
                    <a:pt x="34" y="6"/>
                    <a:pt x="35" y="6"/>
                  </a:cubicBezTo>
                  <a:cubicBezTo>
                    <a:pt x="34" y="6"/>
                    <a:pt x="34" y="6"/>
                    <a:pt x="34" y="6"/>
                  </a:cubicBezTo>
                  <a:cubicBezTo>
                    <a:pt x="35" y="7"/>
                    <a:pt x="35" y="6"/>
                    <a:pt x="36" y="6"/>
                  </a:cubicBezTo>
                  <a:cubicBezTo>
                    <a:pt x="36" y="7"/>
                    <a:pt x="35" y="6"/>
                    <a:pt x="34" y="7"/>
                  </a:cubicBezTo>
                  <a:cubicBezTo>
                    <a:pt x="35" y="8"/>
                    <a:pt x="35" y="8"/>
                    <a:pt x="35" y="8"/>
                  </a:cubicBezTo>
                  <a:cubicBezTo>
                    <a:pt x="36" y="8"/>
                    <a:pt x="35" y="7"/>
                    <a:pt x="37" y="7"/>
                  </a:cubicBezTo>
                  <a:cubicBezTo>
                    <a:pt x="37" y="8"/>
                    <a:pt x="37" y="8"/>
                    <a:pt x="37" y="8"/>
                  </a:cubicBezTo>
                  <a:cubicBezTo>
                    <a:pt x="38" y="7"/>
                    <a:pt x="38" y="7"/>
                    <a:pt x="38" y="7"/>
                  </a:cubicBezTo>
                  <a:cubicBezTo>
                    <a:pt x="38" y="7"/>
                    <a:pt x="37" y="6"/>
                    <a:pt x="37" y="6"/>
                  </a:cubicBezTo>
                  <a:cubicBezTo>
                    <a:pt x="37" y="5"/>
                    <a:pt x="37" y="6"/>
                    <a:pt x="39" y="6"/>
                  </a:cubicBezTo>
                  <a:cubicBezTo>
                    <a:pt x="39" y="6"/>
                    <a:pt x="38" y="6"/>
                    <a:pt x="38" y="6"/>
                  </a:cubicBezTo>
                  <a:cubicBezTo>
                    <a:pt x="38" y="5"/>
                    <a:pt x="39" y="5"/>
                    <a:pt x="40" y="5"/>
                  </a:cubicBezTo>
                  <a:cubicBezTo>
                    <a:pt x="41" y="5"/>
                    <a:pt x="40" y="6"/>
                    <a:pt x="41" y="6"/>
                  </a:cubicBezTo>
                  <a:cubicBezTo>
                    <a:pt x="40" y="6"/>
                    <a:pt x="39" y="6"/>
                    <a:pt x="40" y="6"/>
                  </a:cubicBezTo>
                  <a:cubicBezTo>
                    <a:pt x="38" y="6"/>
                    <a:pt x="40" y="7"/>
                    <a:pt x="39" y="8"/>
                  </a:cubicBezTo>
                  <a:cubicBezTo>
                    <a:pt x="40" y="8"/>
                    <a:pt x="40" y="7"/>
                    <a:pt x="41" y="7"/>
                  </a:cubicBezTo>
                  <a:cubicBezTo>
                    <a:pt x="40" y="7"/>
                    <a:pt x="41" y="6"/>
                    <a:pt x="41" y="6"/>
                  </a:cubicBezTo>
                  <a:cubicBezTo>
                    <a:pt x="42" y="5"/>
                    <a:pt x="42" y="7"/>
                    <a:pt x="43" y="7"/>
                  </a:cubicBezTo>
                  <a:cubicBezTo>
                    <a:pt x="43" y="6"/>
                    <a:pt x="46" y="6"/>
                    <a:pt x="45" y="5"/>
                  </a:cubicBezTo>
                  <a:cubicBezTo>
                    <a:pt x="45" y="4"/>
                    <a:pt x="46" y="4"/>
                    <a:pt x="46" y="4"/>
                  </a:cubicBezTo>
                  <a:cubicBezTo>
                    <a:pt x="45" y="5"/>
                    <a:pt x="47" y="5"/>
                    <a:pt x="46" y="6"/>
                  </a:cubicBezTo>
                  <a:cubicBezTo>
                    <a:pt x="46" y="6"/>
                    <a:pt x="46" y="6"/>
                    <a:pt x="46" y="6"/>
                  </a:cubicBezTo>
                  <a:cubicBezTo>
                    <a:pt x="45" y="6"/>
                    <a:pt x="45" y="6"/>
                    <a:pt x="45" y="6"/>
                  </a:cubicBezTo>
                  <a:cubicBezTo>
                    <a:pt x="46" y="7"/>
                    <a:pt x="47" y="7"/>
                    <a:pt x="48" y="8"/>
                  </a:cubicBezTo>
                  <a:cubicBezTo>
                    <a:pt x="49" y="7"/>
                    <a:pt x="47" y="7"/>
                    <a:pt x="48" y="7"/>
                  </a:cubicBezTo>
                  <a:cubicBezTo>
                    <a:pt x="48" y="7"/>
                    <a:pt x="49" y="8"/>
                    <a:pt x="49" y="8"/>
                  </a:cubicBezTo>
                  <a:cubicBezTo>
                    <a:pt x="48" y="7"/>
                    <a:pt x="49" y="7"/>
                    <a:pt x="50" y="6"/>
                  </a:cubicBezTo>
                  <a:cubicBezTo>
                    <a:pt x="51" y="6"/>
                    <a:pt x="51" y="7"/>
                    <a:pt x="51" y="7"/>
                  </a:cubicBezTo>
                  <a:cubicBezTo>
                    <a:pt x="50" y="8"/>
                    <a:pt x="50" y="8"/>
                    <a:pt x="50" y="8"/>
                  </a:cubicBezTo>
                  <a:cubicBezTo>
                    <a:pt x="51" y="7"/>
                    <a:pt x="51" y="8"/>
                    <a:pt x="51" y="8"/>
                  </a:cubicBezTo>
                  <a:cubicBezTo>
                    <a:pt x="52" y="6"/>
                    <a:pt x="52" y="6"/>
                    <a:pt x="52" y="6"/>
                  </a:cubicBezTo>
                  <a:cubicBezTo>
                    <a:pt x="53" y="6"/>
                    <a:pt x="53" y="7"/>
                    <a:pt x="53" y="7"/>
                  </a:cubicBezTo>
                  <a:cubicBezTo>
                    <a:pt x="52" y="7"/>
                    <a:pt x="52" y="7"/>
                    <a:pt x="52" y="7"/>
                  </a:cubicBezTo>
                  <a:cubicBezTo>
                    <a:pt x="54" y="7"/>
                    <a:pt x="53" y="8"/>
                    <a:pt x="54" y="8"/>
                  </a:cubicBezTo>
                  <a:cubicBezTo>
                    <a:pt x="54" y="8"/>
                    <a:pt x="54" y="8"/>
                    <a:pt x="54" y="8"/>
                  </a:cubicBezTo>
                  <a:cubicBezTo>
                    <a:pt x="54" y="8"/>
                    <a:pt x="55" y="8"/>
                    <a:pt x="54" y="8"/>
                  </a:cubicBezTo>
                  <a:cubicBezTo>
                    <a:pt x="55" y="8"/>
                    <a:pt x="55" y="8"/>
                    <a:pt x="56" y="8"/>
                  </a:cubicBezTo>
                  <a:cubicBezTo>
                    <a:pt x="56" y="8"/>
                    <a:pt x="56" y="8"/>
                    <a:pt x="56" y="8"/>
                  </a:cubicBezTo>
                  <a:cubicBezTo>
                    <a:pt x="56" y="8"/>
                    <a:pt x="57" y="7"/>
                    <a:pt x="57" y="8"/>
                  </a:cubicBezTo>
                  <a:cubicBezTo>
                    <a:pt x="57" y="7"/>
                    <a:pt x="57" y="8"/>
                    <a:pt x="56" y="7"/>
                  </a:cubicBezTo>
                  <a:cubicBezTo>
                    <a:pt x="55" y="7"/>
                    <a:pt x="57" y="7"/>
                    <a:pt x="57" y="7"/>
                  </a:cubicBezTo>
                  <a:cubicBezTo>
                    <a:pt x="57" y="8"/>
                    <a:pt x="58" y="7"/>
                    <a:pt x="59" y="7"/>
                  </a:cubicBezTo>
                  <a:cubicBezTo>
                    <a:pt x="60" y="7"/>
                    <a:pt x="60" y="7"/>
                    <a:pt x="60" y="7"/>
                  </a:cubicBezTo>
                  <a:cubicBezTo>
                    <a:pt x="60" y="7"/>
                    <a:pt x="60" y="7"/>
                    <a:pt x="60" y="7"/>
                  </a:cubicBezTo>
                  <a:cubicBezTo>
                    <a:pt x="60" y="8"/>
                    <a:pt x="61" y="7"/>
                    <a:pt x="62" y="7"/>
                  </a:cubicBezTo>
                  <a:cubicBezTo>
                    <a:pt x="62" y="7"/>
                    <a:pt x="62" y="8"/>
                    <a:pt x="62" y="8"/>
                  </a:cubicBezTo>
                  <a:cubicBezTo>
                    <a:pt x="62" y="7"/>
                    <a:pt x="63" y="7"/>
                    <a:pt x="63" y="6"/>
                  </a:cubicBezTo>
                  <a:cubicBezTo>
                    <a:pt x="64" y="7"/>
                    <a:pt x="63" y="7"/>
                    <a:pt x="63" y="8"/>
                  </a:cubicBezTo>
                  <a:cubicBezTo>
                    <a:pt x="64" y="7"/>
                    <a:pt x="65" y="9"/>
                    <a:pt x="65" y="8"/>
                  </a:cubicBezTo>
                  <a:cubicBezTo>
                    <a:pt x="64" y="7"/>
                    <a:pt x="65" y="7"/>
                    <a:pt x="65" y="7"/>
                  </a:cubicBezTo>
                  <a:cubicBezTo>
                    <a:pt x="67" y="7"/>
                    <a:pt x="65" y="7"/>
                    <a:pt x="66" y="7"/>
                  </a:cubicBezTo>
                  <a:cubicBezTo>
                    <a:pt x="67" y="7"/>
                    <a:pt x="67" y="7"/>
                    <a:pt x="66" y="6"/>
                  </a:cubicBezTo>
                  <a:cubicBezTo>
                    <a:pt x="67" y="7"/>
                    <a:pt x="68" y="6"/>
                    <a:pt x="69" y="6"/>
                  </a:cubicBezTo>
                  <a:cubicBezTo>
                    <a:pt x="69" y="7"/>
                    <a:pt x="67" y="7"/>
                    <a:pt x="68" y="7"/>
                  </a:cubicBezTo>
                  <a:cubicBezTo>
                    <a:pt x="69" y="7"/>
                    <a:pt x="68" y="6"/>
                    <a:pt x="70" y="5"/>
                  </a:cubicBezTo>
                  <a:cubicBezTo>
                    <a:pt x="69" y="5"/>
                    <a:pt x="70" y="4"/>
                    <a:pt x="71" y="4"/>
                  </a:cubicBezTo>
                  <a:cubicBezTo>
                    <a:pt x="72" y="4"/>
                    <a:pt x="70" y="4"/>
                    <a:pt x="71" y="5"/>
                  </a:cubicBezTo>
                  <a:cubicBezTo>
                    <a:pt x="71" y="5"/>
                    <a:pt x="71" y="5"/>
                    <a:pt x="71" y="5"/>
                  </a:cubicBezTo>
                  <a:cubicBezTo>
                    <a:pt x="72" y="6"/>
                    <a:pt x="69" y="6"/>
                    <a:pt x="70" y="7"/>
                  </a:cubicBezTo>
                  <a:cubicBezTo>
                    <a:pt x="71" y="7"/>
                    <a:pt x="71" y="7"/>
                    <a:pt x="71" y="7"/>
                  </a:cubicBezTo>
                  <a:cubicBezTo>
                    <a:pt x="71" y="7"/>
                    <a:pt x="70" y="8"/>
                    <a:pt x="71" y="8"/>
                  </a:cubicBezTo>
                  <a:cubicBezTo>
                    <a:pt x="71" y="7"/>
                    <a:pt x="72" y="8"/>
                    <a:pt x="72" y="8"/>
                  </a:cubicBezTo>
                  <a:cubicBezTo>
                    <a:pt x="73" y="7"/>
                    <a:pt x="72" y="8"/>
                    <a:pt x="72" y="7"/>
                  </a:cubicBezTo>
                  <a:cubicBezTo>
                    <a:pt x="73" y="7"/>
                    <a:pt x="73" y="6"/>
                    <a:pt x="74" y="7"/>
                  </a:cubicBezTo>
                  <a:cubicBezTo>
                    <a:pt x="74" y="7"/>
                    <a:pt x="75" y="7"/>
                    <a:pt x="74" y="8"/>
                  </a:cubicBezTo>
                  <a:cubicBezTo>
                    <a:pt x="75" y="8"/>
                    <a:pt x="74" y="7"/>
                    <a:pt x="75" y="7"/>
                  </a:cubicBezTo>
                  <a:cubicBezTo>
                    <a:pt x="75" y="8"/>
                    <a:pt x="75" y="8"/>
                    <a:pt x="75" y="8"/>
                  </a:cubicBezTo>
                  <a:cubicBezTo>
                    <a:pt x="78" y="8"/>
                    <a:pt x="82" y="8"/>
                    <a:pt x="85" y="7"/>
                  </a:cubicBezTo>
                  <a:cubicBezTo>
                    <a:pt x="85" y="7"/>
                    <a:pt x="86" y="7"/>
                    <a:pt x="88" y="8"/>
                  </a:cubicBezTo>
                  <a:cubicBezTo>
                    <a:pt x="87" y="8"/>
                    <a:pt x="88" y="7"/>
                    <a:pt x="88" y="7"/>
                  </a:cubicBezTo>
                  <a:cubicBezTo>
                    <a:pt x="89" y="8"/>
                    <a:pt x="89" y="8"/>
                    <a:pt x="89" y="8"/>
                  </a:cubicBezTo>
                  <a:cubicBezTo>
                    <a:pt x="90" y="8"/>
                    <a:pt x="91" y="8"/>
                    <a:pt x="92" y="7"/>
                  </a:cubicBezTo>
                  <a:cubicBezTo>
                    <a:pt x="92" y="8"/>
                    <a:pt x="92" y="8"/>
                    <a:pt x="92" y="8"/>
                  </a:cubicBezTo>
                  <a:cubicBezTo>
                    <a:pt x="93" y="8"/>
                    <a:pt x="93" y="7"/>
                    <a:pt x="93" y="7"/>
                  </a:cubicBezTo>
                  <a:cubicBezTo>
                    <a:pt x="93" y="8"/>
                    <a:pt x="93" y="8"/>
                    <a:pt x="93" y="8"/>
                  </a:cubicBezTo>
                  <a:cubicBezTo>
                    <a:pt x="94" y="7"/>
                    <a:pt x="94" y="7"/>
                    <a:pt x="94" y="7"/>
                  </a:cubicBezTo>
                  <a:cubicBezTo>
                    <a:pt x="94" y="7"/>
                    <a:pt x="95" y="7"/>
                    <a:pt x="95" y="8"/>
                  </a:cubicBezTo>
                  <a:cubicBezTo>
                    <a:pt x="96" y="8"/>
                    <a:pt x="96" y="8"/>
                    <a:pt x="95" y="7"/>
                  </a:cubicBezTo>
                  <a:cubicBezTo>
                    <a:pt x="96" y="8"/>
                    <a:pt x="98" y="8"/>
                    <a:pt x="100" y="8"/>
                  </a:cubicBezTo>
                  <a:cubicBezTo>
                    <a:pt x="99" y="8"/>
                    <a:pt x="99" y="7"/>
                    <a:pt x="99" y="7"/>
                  </a:cubicBezTo>
                  <a:cubicBezTo>
                    <a:pt x="99" y="6"/>
                    <a:pt x="99" y="7"/>
                    <a:pt x="100" y="7"/>
                  </a:cubicBezTo>
                  <a:cubicBezTo>
                    <a:pt x="100" y="7"/>
                    <a:pt x="101" y="7"/>
                    <a:pt x="100" y="7"/>
                  </a:cubicBezTo>
                  <a:cubicBezTo>
                    <a:pt x="102" y="8"/>
                    <a:pt x="105" y="8"/>
                    <a:pt x="107" y="8"/>
                  </a:cubicBezTo>
                  <a:cubicBezTo>
                    <a:pt x="107" y="8"/>
                    <a:pt x="107" y="8"/>
                    <a:pt x="107" y="8"/>
                  </a:cubicBezTo>
                  <a:cubicBezTo>
                    <a:pt x="109" y="8"/>
                    <a:pt x="111" y="8"/>
                    <a:pt x="112" y="8"/>
                  </a:cubicBezTo>
                  <a:cubicBezTo>
                    <a:pt x="112" y="8"/>
                    <a:pt x="113" y="7"/>
                    <a:pt x="114" y="7"/>
                  </a:cubicBezTo>
                  <a:cubicBezTo>
                    <a:pt x="115" y="6"/>
                    <a:pt x="114" y="8"/>
                    <a:pt x="115" y="8"/>
                  </a:cubicBezTo>
                  <a:cubicBezTo>
                    <a:pt x="115" y="8"/>
                    <a:pt x="116" y="8"/>
                    <a:pt x="116" y="8"/>
                  </a:cubicBezTo>
                  <a:cubicBezTo>
                    <a:pt x="116" y="8"/>
                    <a:pt x="116" y="8"/>
                    <a:pt x="116" y="8"/>
                  </a:cubicBezTo>
                  <a:cubicBezTo>
                    <a:pt x="117" y="7"/>
                    <a:pt x="118" y="7"/>
                    <a:pt x="118" y="8"/>
                  </a:cubicBezTo>
                  <a:cubicBezTo>
                    <a:pt x="118" y="8"/>
                    <a:pt x="118" y="8"/>
                    <a:pt x="118" y="8"/>
                  </a:cubicBezTo>
                  <a:cubicBezTo>
                    <a:pt x="119" y="8"/>
                    <a:pt x="119" y="8"/>
                    <a:pt x="120" y="8"/>
                  </a:cubicBezTo>
                  <a:cubicBezTo>
                    <a:pt x="120" y="8"/>
                    <a:pt x="122" y="8"/>
                    <a:pt x="122" y="7"/>
                  </a:cubicBezTo>
                  <a:cubicBezTo>
                    <a:pt x="122" y="8"/>
                    <a:pt x="122" y="8"/>
                    <a:pt x="122" y="8"/>
                  </a:cubicBezTo>
                  <a:cubicBezTo>
                    <a:pt x="122" y="7"/>
                    <a:pt x="122" y="7"/>
                    <a:pt x="122" y="7"/>
                  </a:cubicBezTo>
                  <a:cubicBezTo>
                    <a:pt x="123" y="7"/>
                    <a:pt x="123" y="7"/>
                    <a:pt x="123" y="7"/>
                  </a:cubicBezTo>
                  <a:cubicBezTo>
                    <a:pt x="123" y="8"/>
                    <a:pt x="123" y="8"/>
                    <a:pt x="123" y="8"/>
                  </a:cubicBezTo>
                  <a:cubicBezTo>
                    <a:pt x="124" y="8"/>
                    <a:pt x="123" y="8"/>
                    <a:pt x="124" y="7"/>
                  </a:cubicBezTo>
                  <a:cubicBezTo>
                    <a:pt x="124" y="7"/>
                    <a:pt x="124" y="7"/>
                    <a:pt x="125" y="8"/>
                  </a:cubicBezTo>
                  <a:cubicBezTo>
                    <a:pt x="124" y="8"/>
                    <a:pt x="124" y="8"/>
                    <a:pt x="124" y="8"/>
                  </a:cubicBezTo>
                  <a:cubicBezTo>
                    <a:pt x="123" y="8"/>
                    <a:pt x="124" y="8"/>
                    <a:pt x="124" y="8"/>
                  </a:cubicBezTo>
                  <a:cubicBezTo>
                    <a:pt x="125" y="8"/>
                    <a:pt x="125" y="7"/>
                    <a:pt x="125" y="8"/>
                  </a:cubicBezTo>
                  <a:cubicBezTo>
                    <a:pt x="126" y="8"/>
                    <a:pt x="127" y="8"/>
                    <a:pt x="127" y="8"/>
                  </a:cubicBezTo>
                  <a:cubicBezTo>
                    <a:pt x="128" y="8"/>
                    <a:pt x="128" y="8"/>
                    <a:pt x="128" y="8"/>
                  </a:cubicBezTo>
                  <a:cubicBezTo>
                    <a:pt x="128" y="8"/>
                    <a:pt x="127" y="7"/>
                    <a:pt x="127" y="7"/>
                  </a:cubicBezTo>
                  <a:cubicBezTo>
                    <a:pt x="127" y="7"/>
                    <a:pt x="128" y="7"/>
                    <a:pt x="128" y="7"/>
                  </a:cubicBezTo>
                  <a:cubicBezTo>
                    <a:pt x="128" y="7"/>
                    <a:pt x="128" y="7"/>
                    <a:pt x="128" y="7"/>
                  </a:cubicBezTo>
                  <a:cubicBezTo>
                    <a:pt x="128" y="7"/>
                    <a:pt x="129" y="7"/>
                    <a:pt x="129" y="7"/>
                  </a:cubicBezTo>
                  <a:cubicBezTo>
                    <a:pt x="129" y="8"/>
                    <a:pt x="129" y="8"/>
                    <a:pt x="129" y="8"/>
                  </a:cubicBezTo>
                  <a:cubicBezTo>
                    <a:pt x="130" y="7"/>
                    <a:pt x="131" y="7"/>
                    <a:pt x="131" y="7"/>
                  </a:cubicBezTo>
                  <a:cubicBezTo>
                    <a:pt x="131" y="8"/>
                    <a:pt x="131" y="8"/>
                    <a:pt x="132" y="8"/>
                  </a:cubicBezTo>
                  <a:cubicBezTo>
                    <a:pt x="133" y="8"/>
                    <a:pt x="133" y="8"/>
                    <a:pt x="133" y="8"/>
                  </a:cubicBezTo>
                  <a:cubicBezTo>
                    <a:pt x="134" y="8"/>
                    <a:pt x="134" y="8"/>
                    <a:pt x="134" y="8"/>
                  </a:cubicBezTo>
                  <a:cubicBezTo>
                    <a:pt x="136" y="9"/>
                    <a:pt x="136" y="7"/>
                    <a:pt x="137" y="7"/>
                  </a:cubicBezTo>
                  <a:cubicBezTo>
                    <a:pt x="136" y="8"/>
                    <a:pt x="137" y="8"/>
                    <a:pt x="138" y="8"/>
                  </a:cubicBezTo>
                  <a:cubicBezTo>
                    <a:pt x="138" y="8"/>
                    <a:pt x="138" y="8"/>
                    <a:pt x="138" y="8"/>
                  </a:cubicBezTo>
                  <a:cubicBezTo>
                    <a:pt x="138" y="8"/>
                    <a:pt x="138" y="8"/>
                    <a:pt x="137" y="8"/>
                  </a:cubicBezTo>
                  <a:cubicBezTo>
                    <a:pt x="137" y="7"/>
                    <a:pt x="138" y="8"/>
                    <a:pt x="138" y="7"/>
                  </a:cubicBezTo>
                  <a:cubicBezTo>
                    <a:pt x="139" y="9"/>
                    <a:pt x="142" y="8"/>
                    <a:pt x="145" y="9"/>
                  </a:cubicBezTo>
                  <a:cubicBezTo>
                    <a:pt x="144" y="8"/>
                    <a:pt x="146" y="9"/>
                    <a:pt x="146" y="8"/>
                  </a:cubicBezTo>
                  <a:cubicBezTo>
                    <a:pt x="146" y="9"/>
                    <a:pt x="147" y="8"/>
                    <a:pt x="148" y="9"/>
                  </a:cubicBezTo>
                  <a:cubicBezTo>
                    <a:pt x="147" y="8"/>
                    <a:pt x="147" y="8"/>
                    <a:pt x="147" y="8"/>
                  </a:cubicBezTo>
                  <a:cubicBezTo>
                    <a:pt x="149" y="8"/>
                    <a:pt x="150" y="7"/>
                    <a:pt x="150" y="8"/>
                  </a:cubicBezTo>
                  <a:cubicBezTo>
                    <a:pt x="151" y="8"/>
                    <a:pt x="150" y="8"/>
                    <a:pt x="150" y="8"/>
                  </a:cubicBezTo>
                  <a:cubicBezTo>
                    <a:pt x="151" y="9"/>
                    <a:pt x="153" y="8"/>
                    <a:pt x="153" y="9"/>
                  </a:cubicBezTo>
                  <a:cubicBezTo>
                    <a:pt x="153" y="8"/>
                    <a:pt x="153" y="8"/>
                    <a:pt x="154" y="8"/>
                  </a:cubicBezTo>
                  <a:cubicBezTo>
                    <a:pt x="155" y="8"/>
                    <a:pt x="156" y="8"/>
                    <a:pt x="156" y="9"/>
                  </a:cubicBezTo>
                  <a:cubicBezTo>
                    <a:pt x="157" y="8"/>
                    <a:pt x="157" y="8"/>
                    <a:pt x="157" y="8"/>
                  </a:cubicBezTo>
                  <a:cubicBezTo>
                    <a:pt x="157" y="9"/>
                    <a:pt x="157" y="9"/>
                    <a:pt x="157" y="9"/>
                  </a:cubicBezTo>
                  <a:cubicBezTo>
                    <a:pt x="158" y="9"/>
                    <a:pt x="159" y="9"/>
                    <a:pt x="160" y="8"/>
                  </a:cubicBezTo>
                  <a:cubicBezTo>
                    <a:pt x="160" y="9"/>
                    <a:pt x="162" y="9"/>
                    <a:pt x="163" y="9"/>
                  </a:cubicBezTo>
                  <a:cubicBezTo>
                    <a:pt x="164" y="8"/>
                    <a:pt x="165" y="10"/>
                    <a:pt x="165" y="9"/>
                  </a:cubicBezTo>
                  <a:cubicBezTo>
                    <a:pt x="165" y="9"/>
                    <a:pt x="165" y="9"/>
                    <a:pt x="165" y="9"/>
                  </a:cubicBezTo>
                  <a:cubicBezTo>
                    <a:pt x="166" y="9"/>
                    <a:pt x="166" y="8"/>
                    <a:pt x="167" y="8"/>
                  </a:cubicBezTo>
                  <a:cubicBezTo>
                    <a:pt x="166" y="9"/>
                    <a:pt x="166" y="9"/>
                    <a:pt x="166" y="9"/>
                  </a:cubicBezTo>
                  <a:cubicBezTo>
                    <a:pt x="166" y="9"/>
                    <a:pt x="168" y="9"/>
                    <a:pt x="168" y="9"/>
                  </a:cubicBezTo>
                  <a:cubicBezTo>
                    <a:pt x="168" y="9"/>
                    <a:pt x="169" y="9"/>
                    <a:pt x="169" y="9"/>
                  </a:cubicBezTo>
                  <a:cubicBezTo>
                    <a:pt x="169" y="8"/>
                    <a:pt x="169" y="8"/>
                    <a:pt x="169" y="8"/>
                  </a:cubicBezTo>
                  <a:cubicBezTo>
                    <a:pt x="171" y="8"/>
                    <a:pt x="170" y="8"/>
                    <a:pt x="171" y="8"/>
                  </a:cubicBezTo>
                  <a:cubicBezTo>
                    <a:pt x="172" y="8"/>
                    <a:pt x="171" y="9"/>
                    <a:pt x="171" y="9"/>
                  </a:cubicBezTo>
                  <a:cubicBezTo>
                    <a:pt x="171" y="9"/>
                    <a:pt x="172" y="9"/>
                    <a:pt x="173" y="9"/>
                  </a:cubicBezTo>
                  <a:cubicBezTo>
                    <a:pt x="173" y="9"/>
                    <a:pt x="172" y="9"/>
                    <a:pt x="173" y="9"/>
                  </a:cubicBezTo>
                  <a:cubicBezTo>
                    <a:pt x="173" y="9"/>
                    <a:pt x="173" y="9"/>
                    <a:pt x="173" y="9"/>
                  </a:cubicBezTo>
                  <a:cubicBezTo>
                    <a:pt x="173" y="9"/>
                    <a:pt x="173" y="9"/>
                    <a:pt x="174" y="9"/>
                  </a:cubicBezTo>
                  <a:cubicBezTo>
                    <a:pt x="174" y="9"/>
                    <a:pt x="174" y="9"/>
                    <a:pt x="174" y="9"/>
                  </a:cubicBezTo>
                  <a:cubicBezTo>
                    <a:pt x="173" y="9"/>
                    <a:pt x="173" y="9"/>
                    <a:pt x="173" y="9"/>
                  </a:cubicBezTo>
                  <a:cubicBezTo>
                    <a:pt x="173" y="9"/>
                    <a:pt x="173" y="9"/>
                    <a:pt x="174" y="9"/>
                  </a:cubicBezTo>
                  <a:cubicBezTo>
                    <a:pt x="174" y="9"/>
                    <a:pt x="174" y="9"/>
                    <a:pt x="174" y="9"/>
                  </a:cubicBezTo>
                  <a:cubicBezTo>
                    <a:pt x="174" y="9"/>
                    <a:pt x="174" y="9"/>
                    <a:pt x="174" y="9"/>
                  </a:cubicBezTo>
                  <a:cubicBezTo>
                    <a:pt x="174" y="10"/>
                    <a:pt x="174" y="10"/>
                    <a:pt x="174" y="10"/>
                  </a:cubicBezTo>
                  <a:cubicBezTo>
                    <a:pt x="174" y="10"/>
                    <a:pt x="176" y="9"/>
                    <a:pt x="176" y="9"/>
                  </a:cubicBezTo>
                  <a:cubicBezTo>
                    <a:pt x="177" y="9"/>
                    <a:pt x="180" y="9"/>
                    <a:pt x="182" y="9"/>
                  </a:cubicBezTo>
                  <a:cubicBezTo>
                    <a:pt x="181" y="9"/>
                    <a:pt x="181" y="9"/>
                    <a:pt x="182" y="9"/>
                  </a:cubicBezTo>
                  <a:cubicBezTo>
                    <a:pt x="182" y="9"/>
                    <a:pt x="183" y="8"/>
                    <a:pt x="183" y="9"/>
                  </a:cubicBezTo>
                  <a:cubicBezTo>
                    <a:pt x="183" y="9"/>
                    <a:pt x="183" y="9"/>
                    <a:pt x="184" y="9"/>
                  </a:cubicBezTo>
                  <a:cubicBezTo>
                    <a:pt x="184" y="9"/>
                    <a:pt x="184" y="9"/>
                    <a:pt x="184" y="9"/>
                  </a:cubicBezTo>
                  <a:cubicBezTo>
                    <a:pt x="186" y="10"/>
                    <a:pt x="188" y="8"/>
                    <a:pt x="190" y="9"/>
                  </a:cubicBezTo>
                  <a:cubicBezTo>
                    <a:pt x="190" y="9"/>
                    <a:pt x="189" y="9"/>
                    <a:pt x="189" y="9"/>
                  </a:cubicBezTo>
                  <a:cubicBezTo>
                    <a:pt x="190" y="9"/>
                    <a:pt x="192" y="9"/>
                    <a:pt x="193" y="8"/>
                  </a:cubicBezTo>
                  <a:cubicBezTo>
                    <a:pt x="193" y="9"/>
                    <a:pt x="193" y="9"/>
                    <a:pt x="193" y="9"/>
                  </a:cubicBezTo>
                  <a:cubicBezTo>
                    <a:pt x="194" y="9"/>
                    <a:pt x="195" y="9"/>
                    <a:pt x="195" y="8"/>
                  </a:cubicBezTo>
                  <a:cubicBezTo>
                    <a:pt x="195" y="8"/>
                    <a:pt x="195" y="9"/>
                    <a:pt x="195" y="9"/>
                  </a:cubicBezTo>
                  <a:cubicBezTo>
                    <a:pt x="194" y="8"/>
                    <a:pt x="195" y="8"/>
                    <a:pt x="196" y="8"/>
                  </a:cubicBezTo>
                  <a:cubicBezTo>
                    <a:pt x="196" y="8"/>
                    <a:pt x="196" y="8"/>
                    <a:pt x="196" y="8"/>
                  </a:cubicBezTo>
                  <a:cubicBezTo>
                    <a:pt x="197" y="8"/>
                    <a:pt x="197" y="8"/>
                    <a:pt x="198" y="8"/>
                  </a:cubicBezTo>
                  <a:cubicBezTo>
                    <a:pt x="199" y="8"/>
                    <a:pt x="197" y="8"/>
                    <a:pt x="198" y="8"/>
                  </a:cubicBezTo>
                  <a:cubicBezTo>
                    <a:pt x="198" y="9"/>
                    <a:pt x="200" y="9"/>
                    <a:pt x="200" y="9"/>
                  </a:cubicBezTo>
                  <a:cubicBezTo>
                    <a:pt x="200" y="9"/>
                    <a:pt x="201" y="9"/>
                    <a:pt x="201" y="8"/>
                  </a:cubicBezTo>
                  <a:cubicBezTo>
                    <a:pt x="201" y="8"/>
                    <a:pt x="201" y="9"/>
                    <a:pt x="201" y="9"/>
                  </a:cubicBezTo>
                  <a:cubicBezTo>
                    <a:pt x="204" y="7"/>
                    <a:pt x="204" y="7"/>
                    <a:pt x="204" y="7"/>
                  </a:cubicBezTo>
                  <a:cubicBezTo>
                    <a:pt x="203" y="7"/>
                    <a:pt x="204" y="8"/>
                    <a:pt x="204" y="8"/>
                  </a:cubicBezTo>
                  <a:cubicBezTo>
                    <a:pt x="205" y="8"/>
                    <a:pt x="206" y="7"/>
                    <a:pt x="207" y="7"/>
                  </a:cubicBezTo>
                  <a:cubicBezTo>
                    <a:pt x="208" y="7"/>
                    <a:pt x="209" y="7"/>
                    <a:pt x="210" y="7"/>
                  </a:cubicBezTo>
                  <a:cubicBezTo>
                    <a:pt x="210" y="7"/>
                    <a:pt x="209" y="7"/>
                    <a:pt x="209" y="7"/>
                  </a:cubicBezTo>
                  <a:cubicBezTo>
                    <a:pt x="210" y="7"/>
                    <a:pt x="210" y="7"/>
                    <a:pt x="210" y="7"/>
                  </a:cubicBezTo>
                  <a:cubicBezTo>
                    <a:pt x="209" y="8"/>
                    <a:pt x="210" y="8"/>
                    <a:pt x="209" y="9"/>
                  </a:cubicBezTo>
                  <a:cubicBezTo>
                    <a:pt x="210" y="8"/>
                    <a:pt x="212" y="9"/>
                    <a:pt x="214" y="9"/>
                  </a:cubicBezTo>
                  <a:cubicBezTo>
                    <a:pt x="213" y="8"/>
                    <a:pt x="215" y="9"/>
                    <a:pt x="215" y="8"/>
                  </a:cubicBezTo>
                  <a:cubicBezTo>
                    <a:pt x="217" y="8"/>
                    <a:pt x="216" y="8"/>
                    <a:pt x="217" y="9"/>
                  </a:cubicBezTo>
                  <a:cubicBezTo>
                    <a:pt x="218" y="8"/>
                    <a:pt x="220" y="9"/>
                    <a:pt x="221" y="9"/>
                  </a:cubicBezTo>
                  <a:cubicBezTo>
                    <a:pt x="221" y="9"/>
                    <a:pt x="221" y="9"/>
                    <a:pt x="221" y="9"/>
                  </a:cubicBezTo>
                  <a:cubicBezTo>
                    <a:pt x="222" y="8"/>
                    <a:pt x="224" y="9"/>
                    <a:pt x="226" y="8"/>
                  </a:cubicBezTo>
                  <a:cubicBezTo>
                    <a:pt x="226" y="8"/>
                    <a:pt x="226" y="8"/>
                    <a:pt x="225" y="9"/>
                  </a:cubicBezTo>
                  <a:cubicBezTo>
                    <a:pt x="227" y="9"/>
                    <a:pt x="226" y="7"/>
                    <a:pt x="227" y="8"/>
                  </a:cubicBezTo>
                  <a:cubicBezTo>
                    <a:pt x="227" y="8"/>
                    <a:pt x="227" y="8"/>
                    <a:pt x="227" y="8"/>
                  </a:cubicBezTo>
                  <a:cubicBezTo>
                    <a:pt x="228" y="8"/>
                    <a:pt x="229" y="9"/>
                    <a:pt x="230" y="8"/>
                  </a:cubicBezTo>
                  <a:cubicBezTo>
                    <a:pt x="230" y="8"/>
                    <a:pt x="230" y="9"/>
                    <a:pt x="229" y="9"/>
                  </a:cubicBezTo>
                  <a:cubicBezTo>
                    <a:pt x="231" y="9"/>
                    <a:pt x="232" y="9"/>
                    <a:pt x="233" y="8"/>
                  </a:cubicBezTo>
                  <a:cubicBezTo>
                    <a:pt x="233" y="8"/>
                    <a:pt x="233" y="9"/>
                    <a:pt x="232" y="9"/>
                  </a:cubicBezTo>
                  <a:cubicBezTo>
                    <a:pt x="233" y="9"/>
                    <a:pt x="233" y="8"/>
                    <a:pt x="234" y="8"/>
                  </a:cubicBezTo>
                  <a:cubicBezTo>
                    <a:pt x="235" y="8"/>
                    <a:pt x="235" y="9"/>
                    <a:pt x="235" y="9"/>
                  </a:cubicBezTo>
                  <a:cubicBezTo>
                    <a:pt x="235" y="8"/>
                    <a:pt x="237" y="9"/>
                    <a:pt x="237" y="8"/>
                  </a:cubicBezTo>
                  <a:cubicBezTo>
                    <a:pt x="237" y="9"/>
                    <a:pt x="238" y="9"/>
                    <a:pt x="238" y="9"/>
                  </a:cubicBezTo>
                  <a:cubicBezTo>
                    <a:pt x="243" y="9"/>
                    <a:pt x="249" y="10"/>
                    <a:pt x="254" y="9"/>
                  </a:cubicBezTo>
                  <a:cubicBezTo>
                    <a:pt x="255" y="10"/>
                    <a:pt x="253" y="10"/>
                    <a:pt x="253" y="10"/>
                  </a:cubicBezTo>
                  <a:cubicBezTo>
                    <a:pt x="253" y="9"/>
                    <a:pt x="254" y="10"/>
                    <a:pt x="256" y="10"/>
                  </a:cubicBezTo>
                  <a:cubicBezTo>
                    <a:pt x="256" y="10"/>
                    <a:pt x="256" y="10"/>
                    <a:pt x="256" y="10"/>
                  </a:cubicBezTo>
                  <a:cubicBezTo>
                    <a:pt x="256" y="10"/>
                    <a:pt x="257" y="10"/>
                    <a:pt x="257" y="10"/>
                  </a:cubicBezTo>
                  <a:cubicBezTo>
                    <a:pt x="257" y="10"/>
                    <a:pt x="257" y="10"/>
                    <a:pt x="257" y="10"/>
                  </a:cubicBezTo>
                  <a:cubicBezTo>
                    <a:pt x="258" y="9"/>
                    <a:pt x="259" y="11"/>
                    <a:pt x="260" y="10"/>
                  </a:cubicBezTo>
                  <a:cubicBezTo>
                    <a:pt x="260" y="11"/>
                    <a:pt x="260" y="11"/>
                    <a:pt x="260" y="11"/>
                  </a:cubicBezTo>
                  <a:cubicBezTo>
                    <a:pt x="261" y="10"/>
                    <a:pt x="261" y="11"/>
                    <a:pt x="262" y="10"/>
                  </a:cubicBezTo>
                  <a:cubicBezTo>
                    <a:pt x="262" y="10"/>
                    <a:pt x="262" y="10"/>
                    <a:pt x="262" y="10"/>
                  </a:cubicBezTo>
                  <a:cubicBezTo>
                    <a:pt x="263" y="11"/>
                    <a:pt x="265" y="9"/>
                    <a:pt x="265" y="10"/>
                  </a:cubicBezTo>
                  <a:cubicBezTo>
                    <a:pt x="266" y="10"/>
                    <a:pt x="268" y="10"/>
                    <a:pt x="268" y="9"/>
                  </a:cubicBezTo>
                  <a:cubicBezTo>
                    <a:pt x="268" y="10"/>
                    <a:pt x="268" y="10"/>
                    <a:pt x="268" y="10"/>
                  </a:cubicBezTo>
                  <a:cubicBezTo>
                    <a:pt x="272" y="10"/>
                    <a:pt x="276" y="10"/>
                    <a:pt x="280" y="10"/>
                  </a:cubicBezTo>
                  <a:cubicBezTo>
                    <a:pt x="280" y="10"/>
                    <a:pt x="280" y="10"/>
                    <a:pt x="279" y="10"/>
                  </a:cubicBezTo>
                  <a:cubicBezTo>
                    <a:pt x="282" y="9"/>
                    <a:pt x="284" y="11"/>
                    <a:pt x="286" y="10"/>
                  </a:cubicBezTo>
                  <a:cubicBezTo>
                    <a:pt x="286" y="9"/>
                    <a:pt x="286" y="9"/>
                    <a:pt x="286" y="9"/>
                  </a:cubicBezTo>
                  <a:cubicBezTo>
                    <a:pt x="287" y="9"/>
                    <a:pt x="287" y="10"/>
                    <a:pt x="287" y="10"/>
                  </a:cubicBezTo>
                  <a:cubicBezTo>
                    <a:pt x="288" y="10"/>
                    <a:pt x="289" y="10"/>
                    <a:pt x="289" y="9"/>
                  </a:cubicBezTo>
                  <a:cubicBezTo>
                    <a:pt x="290" y="10"/>
                    <a:pt x="289" y="10"/>
                    <a:pt x="289" y="10"/>
                  </a:cubicBezTo>
                  <a:cubicBezTo>
                    <a:pt x="290" y="10"/>
                    <a:pt x="292" y="9"/>
                    <a:pt x="292" y="10"/>
                  </a:cubicBezTo>
                  <a:cubicBezTo>
                    <a:pt x="292" y="10"/>
                    <a:pt x="292" y="10"/>
                    <a:pt x="292" y="10"/>
                  </a:cubicBezTo>
                  <a:cubicBezTo>
                    <a:pt x="297" y="11"/>
                    <a:pt x="304" y="12"/>
                    <a:pt x="308" y="11"/>
                  </a:cubicBezTo>
                  <a:cubicBezTo>
                    <a:pt x="309" y="11"/>
                    <a:pt x="308" y="12"/>
                    <a:pt x="309" y="12"/>
                  </a:cubicBezTo>
                  <a:cubicBezTo>
                    <a:pt x="313" y="11"/>
                    <a:pt x="318" y="14"/>
                    <a:pt x="322" y="12"/>
                  </a:cubicBezTo>
                  <a:cubicBezTo>
                    <a:pt x="325" y="12"/>
                    <a:pt x="327" y="11"/>
                    <a:pt x="327" y="11"/>
                  </a:cubicBezTo>
                  <a:cubicBezTo>
                    <a:pt x="319" y="10"/>
                    <a:pt x="312" y="9"/>
                    <a:pt x="305" y="7"/>
                  </a:cubicBezTo>
                  <a:close/>
                  <a:moveTo>
                    <a:pt x="175" y="9"/>
                  </a:moveTo>
                  <a:cubicBezTo>
                    <a:pt x="175" y="9"/>
                    <a:pt x="175" y="9"/>
                    <a:pt x="174" y="9"/>
                  </a:cubicBezTo>
                  <a:cubicBezTo>
                    <a:pt x="175" y="9"/>
                    <a:pt x="175" y="9"/>
                    <a:pt x="175" y="9"/>
                  </a:cubicBezTo>
                  <a:close/>
                </a:path>
              </a:pathLst>
            </a:custGeom>
            <a:solidFill>
              <a:schemeClr val="tx1"/>
            </a:solidFill>
            <a:ln w="9525">
              <a:solidFill>
                <a:schemeClr val="tx1"/>
              </a:solid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grpSp>
      <p:grpSp>
        <p:nvGrpSpPr>
          <p:cNvPr id="4" name="Group 3"/>
          <p:cNvGrpSpPr/>
          <p:nvPr/>
        </p:nvGrpSpPr>
        <p:grpSpPr>
          <a:xfrm>
            <a:off x="2688250" y="4426529"/>
            <a:ext cx="13172654" cy="5189216"/>
            <a:chOff x="16840" y="2580420"/>
            <a:chExt cx="6317009" cy="2402605"/>
          </a:xfrm>
        </p:grpSpPr>
        <p:sp>
          <p:nvSpPr>
            <p:cNvPr id="15" name="Rounded Rectangular Callout 14"/>
            <p:cNvSpPr/>
            <p:nvPr/>
          </p:nvSpPr>
          <p:spPr>
            <a:xfrm>
              <a:off x="16840" y="2580420"/>
              <a:ext cx="6317009" cy="2402605"/>
            </a:xfrm>
            <a:prstGeom prst="wedgeRoundRectCallout">
              <a:avLst>
                <a:gd name="adj1" fmla="val 50013"/>
                <a:gd name="adj2" fmla="val 19647"/>
                <a:gd name="adj3" fmla="val 16667"/>
              </a:avLst>
            </a:prstGeom>
            <a:solidFill>
              <a:srgbClr val="396F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b="1">
                  <a:solidFill>
                    <a:prstClr val="white"/>
                  </a:solidFill>
                  <a:latin typeface="Arial" panose="020B0604020202020204" pitchFamily="34" charset="0"/>
                  <a:cs typeface="Arial" panose="020B0604020202020204" pitchFamily="34" charset="0"/>
                </a:rPr>
                <a:t>Team Frustration (Internal)</a:t>
              </a:r>
            </a:p>
            <a:p>
              <a:pPr algn="ctr" eaLnBrk="0" fontAlgn="base" hangingPunct="0">
                <a:spcBef>
                  <a:spcPct val="0"/>
                </a:spcBef>
                <a:spcAft>
                  <a:spcPct val="0"/>
                </a:spcAft>
              </a:pPr>
              <a:endParaRPr lang="en-US" sz="3600" b="1">
                <a:solidFill>
                  <a:prstClr val="white"/>
                </a:solidFill>
                <a:latin typeface="Segoe Print" pitchFamily="2" charset="0"/>
              </a:endParaRPr>
            </a:p>
            <a:p>
              <a:pPr algn="ctr" eaLnBrk="0" fontAlgn="base" hangingPunct="0">
                <a:spcBef>
                  <a:spcPct val="0"/>
                </a:spcBef>
                <a:spcAft>
                  <a:spcPct val="0"/>
                </a:spcAft>
              </a:pPr>
              <a:endParaRPr lang="en-US" sz="1575" b="1">
                <a:solidFill>
                  <a:prstClr val="white"/>
                </a:solidFill>
                <a:latin typeface="Segoe Print" pitchFamily="2" charset="0"/>
              </a:endParaRPr>
            </a:p>
            <a:p>
              <a:pPr algn="ctr" eaLnBrk="0" fontAlgn="base" hangingPunct="0">
                <a:spcBef>
                  <a:spcPct val="0"/>
                </a:spcBef>
                <a:spcAft>
                  <a:spcPct val="0"/>
                </a:spcAft>
              </a:pPr>
              <a:r>
                <a:rPr lang="en-US" sz="3000" b="1">
                  <a:solidFill>
                    <a:prstClr val="white"/>
                  </a:solidFill>
                  <a:latin typeface="Segoe Print" pitchFamily="2" charset="0"/>
                </a:rPr>
                <a:t>Too much context switching!</a:t>
              </a:r>
            </a:p>
            <a:p>
              <a:pPr algn="ctr" eaLnBrk="0" fontAlgn="base" hangingPunct="0">
                <a:spcBef>
                  <a:spcPct val="0"/>
                </a:spcBef>
                <a:spcAft>
                  <a:spcPct val="0"/>
                </a:spcAft>
              </a:pPr>
              <a:r>
                <a:rPr lang="en-US" sz="3000" b="1">
                  <a:solidFill>
                    <a:prstClr val="white">
                      <a:lumMod val="85000"/>
                    </a:prstClr>
                  </a:solidFill>
                  <a:latin typeface="Segoe Print" pitchFamily="2" charset="0"/>
                </a:rPr>
                <a:t>Too much work in progress!</a:t>
              </a:r>
            </a:p>
            <a:p>
              <a:pPr algn="ctr" eaLnBrk="0" fontAlgn="base" hangingPunct="0">
                <a:spcBef>
                  <a:spcPct val="0"/>
                </a:spcBef>
                <a:spcAft>
                  <a:spcPct val="0"/>
                </a:spcAft>
              </a:pPr>
              <a:r>
                <a:rPr lang="en-US" sz="3000" b="1">
                  <a:solidFill>
                    <a:prstClr val="white"/>
                  </a:solidFill>
                  <a:latin typeface="Segoe Print" pitchFamily="2" charset="0"/>
                </a:rPr>
                <a:t>Planning is disruptive and cumbersome</a:t>
              </a:r>
            </a:p>
            <a:p>
              <a:pPr algn="ctr" eaLnBrk="0" fontAlgn="base" hangingPunct="0">
                <a:spcBef>
                  <a:spcPct val="0"/>
                </a:spcBef>
                <a:spcAft>
                  <a:spcPct val="0"/>
                </a:spcAft>
              </a:pPr>
              <a:r>
                <a:rPr lang="en-US" sz="3000" b="1">
                  <a:solidFill>
                    <a:prstClr val="white">
                      <a:lumMod val="85000"/>
                    </a:prstClr>
                  </a:solidFill>
                  <a:latin typeface="Segoe Print" pitchFamily="2" charset="0"/>
                </a:rPr>
                <a:t>Uneven workflow for Clinical Testing</a:t>
              </a:r>
            </a:p>
            <a:p>
              <a:pPr algn="ctr" eaLnBrk="0" fontAlgn="base" hangingPunct="0">
                <a:spcBef>
                  <a:spcPct val="0"/>
                </a:spcBef>
                <a:spcAft>
                  <a:spcPct val="0"/>
                </a:spcAft>
              </a:pPr>
              <a:r>
                <a:rPr lang="en-US" sz="3000" b="1">
                  <a:solidFill>
                    <a:prstClr val="white"/>
                  </a:solidFill>
                  <a:latin typeface="Segoe Print" pitchFamily="2" charset="0"/>
                </a:rPr>
                <a:t>Massive workload at start of each sprint for developers</a:t>
              </a:r>
            </a:p>
            <a:p>
              <a:pPr algn="ctr" eaLnBrk="0" fontAlgn="base" hangingPunct="0">
                <a:spcBef>
                  <a:spcPct val="0"/>
                </a:spcBef>
                <a:spcAft>
                  <a:spcPct val="0"/>
                </a:spcAft>
              </a:pPr>
              <a:r>
                <a:rPr lang="en-US" sz="3000" b="1">
                  <a:solidFill>
                    <a:prstClr val="white">
                      <a:lumMod val="85000"/>
                    </a:prstClr>
                  </a:solidFill>
                  <a:latin typeface="Segoe Print" pitchFamily="2" charset="0"/>
                </a:rPr>
                <a:t>Priorities from stakeholders are unclear and shifting</a:t>
              </a:r>
            </a:p>
            <a:p>
              <a:pPr algn="ctr" eaLnBrk="0" fontAlgn="base" hangingPunct="0">
                <a:spcBef>
                  <a:spcPct val="0"/>
                </a:spcBef>
                <a:spcAft>
                  <a:spcPct val="0"/>
                </a:spcAft>
              </a:pPr>
              <a:r>
                <a:rPr lang="en-US" sz="3000" b="1">
                  <a:solidFill>
                    <a:prstClr val="white"/>
                  </a:solidFill>
                  <a:latin typeface="Segoe Print" pitchFamily="2" charset="0"/>
                </a:rPr>
                <a:t>Product Owner isn’t accepting completed stories</a:t>
              </a:r>
            </a:p>
          </p:txBody>
        </p:sp>
        <p:sp>
          <p:nvSpPr>
            <p:cNvPr id="16" name="Freeform 322"/>
            <p:cNvSpPr>
              <a:spLocks noEditPoints="1"/>
            </p:cNvSpPr>
            <p:nvPr/>
          </p:nvSpPr>
          <p:spPr bwMode="auto">
            <a:xfrm>
              <a:off x="1561863" y="3021954"/>
              <a:ext cx="3153673" cy="31752"/>
            </a:xfrm>
            <a:custGeom>
              <a:avLst/>
              <a:gdLst/>
              <a:ahLst/>
              <a:cxnLst>
                <a:cxn ang="0">
                  <a:pos x="267" y="6"/>
                </a:cxn>
                <a:cxn ang="0">
                  <a:pos x="219" y="3"/>
                </a:cxn>
                <a:cxn ang="0">
                  <a:pos x="176" y="3"/>
                </a:cxn>
                <a:cxn ang="0">
                  <a:pos x="157" y="3"/>
                </a:cxn>
                <a:cxn ang="0">
                  <a:pos x="140" y="2"/>
                </a:cxn>
                <a:cxn ang="0">
                  <a:pos x="108" y="1"/>
                </a:cxn>
                <a:cxn ang="0">
                  <a:pos x="88" y="1"/>
                </a:cxn>
                <a:cxn ang="0">
                  <a:pos x="57" y="0"/>
                </a:cxn>
                <a:cxn ang="0">
                  <a:pos x="41" y="2"/>
                </a:cxn>
                <a:cxn ang="0">
                  <a:pos x="20" y="1"/>
                </a:cxn>
                <a:cxn ang="0">
                  <a:pos x="10" y="0"/>
                </a:cxn>
                <a:cxn ang="0">
                  <a:pos x="3" y="2"/>
                </a:cxn>
                <a:cxn ang="0">
                  <a:pos x="2" y="2"/>
                </a:cxn>
                <a:cxn ang="0">
                  <a:pos x="8" y="2"/>
                </a:cxn>
                <a:cxn ang="0">
                  <a:pos x="17" y="4"/>
                </a:cxn>
                <a:cxn ang="0">
                  <a:pos x="28" y="5"/>
                </a:cxn>
                <a:cxn ang="0">
                  <a:pos x="29" y="6"/>
                </a:cxn>
                <a:cxn ang="0">
                  <a:pos x="36" y="6"/>
                </a:cxn>
                <a:cxn ang="0">
                  <a:pos x="37" y="6"/>
                </a:cxn>
                <a:cxn ang="0">
                  <a:pos x="39" y="8"/>
                </a:cxn>
                <a:cxn ang="0">
                  <a:pos x="46" y="6"/>
                </a:cxn>
                <a:cxn ang="0">
                  <a:pos x="50" y="6"/>
                </a:cxn>
                <a:cxn ang="0">
                  <a:pos x="52" y="7"/>
                </a:cxn>
                <a:cxn ang="0">
                  <a:pos x="57" y="8"/>
                </a:cxn>
                <a:cxn ang="0">
                  <a:pos x="62" y="7"/>
                </a:cxn>
                <a:cxn ang="0">
                  <a:pos x="66" y="7"/>
                </a:cxn>
                <a:cxn ang="0">
                  <a:pos x="71" y="5"/>
                </a:cxn>
                <a:cxn ang="0">
                  <a:pos x="72" y="7"/>
                </a:cxn>
                <a:cxn ang="0">
                  <a:pos x="88" y="8"/>
                </a:cxn>
                <a:cxn ang="0">
                  <a:pos x="93" y="8"/>
                </a:cxn>
                <a:cxn ang="0">
                  <a:pos x="100" y="7"/>
                </a:cxn>
                <a:cxn ang="0">
                  <a:pos x="115" y="8"/>
                </a:cxn>
                <a:cxn ang="0">
                  <a:pos x="122" y="7"/>
                </a:cxn>
                <a:cxn ang="0">
                  <a:pos x="125" y="8"/>
                </a:cxn>
                <a:cxn ang="0">
                  <a:pos x="127" y="7"/>
                </a:cxn>
                <a:cxn ang="0">
                  <a:pos x="132" y="8"/>
                </a:cxn>
                <a:cxn ang="0">
                  <a:pos x="137" y="8"/>
                </a:cxn>
                <a:cxn ang="0">
                  <a:pos x="150" y="8"/>
                </a:cxn>
                <a:cxn ang="0">
                  <a:pos x="157" y="9"/>
                </a:cxn>
                <a:cxn ang="0">
                  <a:pos x="166" y="9"/>
                </a:cxn>
                <a:cxn ang="0">
                  <a:pos x="173" y="9"/>
                </a:cxn>
                <a:cxn ang="0">
                  <a:pos x="174" y="9"/>
                </a:cxn>
                <a:cxn ang="0">
                  <a:pos x="182" y="9"/>
                </a:cxn>
                <a:cxn ang="0">
                  <a:pos x="193" y="8"/>
                </a:cxn>
                <a:cxn ang="0">
                  <a:pos x="198" y="8"/>
                </a:cxn>
                <a:cxn ang="0">
                  <a:pos x="204" y="8"/>
                </a:cxn>
                <a:cxn ang="0">
                  <a:pos x="214" y="9"/>
                </a:cxn>
                <a:cxn ang="0">
                  <a:pos x="225" y="9"/>
                </a:cxn>
                <a:cxn ang="0">
                  <a:pos x="232" y="9"/>
                </a:cxn>
                <a:cxn ang="0">
                  <a:pos x="253" y="10"/>
                </a:cxn>
                <a:cxn ang="0">
                  <a:pos x="260" y="11"/>
                </a:cxn>
                <a:cxn ang="0">
                  <a:pos x="280" y="10"/>
                </a:cxn>
                <a:cxn ang="0">
                  <a:pos x="289" y="10"/>
                </a:cxn>
                <a:cxn ang="0">
                  <a:pos x="327" y="11"/>
                </a:cxn>
              </a:cxnLst>
              <a:rect l="0" t="0" r="r" b="b"/>
              <a:pathLst>
                <a:path w="327" h="14">
                  <a:moveTo>
                    <a:pt x="305" y="7"/>
                  </a:moveTo>
                  <a:cubicBezTo>
                    <a:pt x="303" y="7"/>
                    <a:pt x="299" y="7"/>
                    <a:pt x="297" y="7"/>
                  </a:cubicBezTo>
                  <a:cubicBezTo>
                    <a:pt x="288" y="6"/>
                    <a:pt x="278" y="4"/>
                    <a:pt x="268" y="5"/>
                  </a:cubicBezTo>
                  <a:cubicBezTo>
                    <a:pt x="269" y="5"/>
                    <a:pt x="268" y="5"/>
                    <a:pt x="268" y="5"/>
                  </a:cubicBezTo>
                  <a:cubicBezTo>
                    <a:pt x="268" y="5"/>
                    <a:pt x="268" y="5"/>
                    <a:pt x="268" y="5"/>
                  </a:cubicBezTo>
                  <a:cubicBezTo>
                    <a:pt x="267" y="6"/>
                    <a:pt x="267" y="6"/>
                    <a:pt x="267" y="6"/>
                  </a:cubicBezTo>
                  <a:cubicBezTo>
                    <a:pt x="266" y="6"/>
                    <a:pt x="266" y="5"/>
                    <a:pt x="267" y="5"/>
                  </a:cubicBezTo>
                  <a:cubicBezTo>
                    <a:pt x="263" y="5"/>
                    <a:pt x="260" y="5"/>
                    <a:pt x="256" y="5"/>
                  </a:cubicBezTo>
                  <a:cubicBezTo>
                    <a:pt x="256" y="5"/>
                    <a:pt x="254" y="4"/>
                    <a:pt x="254" y="5"/>
                  </a:cubicBezTo>
                  <a:cubicBezTo>
                    <a:pt x="254" y="5"/>
                    <a:pt x="254" y="5"/>
                    <a:pt x="254" y="5"/>
                  </a:cubicBezTo>
                  <a:cubicBezTo>
                    <a:pt x="251" y="5"/>
                    <a:pt x="251" y="5"/>
                    <a:pt x="249" y="4"/>
                  </a:cubicBezTo>
                  <a:cubicBezTo>
                    <a:pt x="239" y="3"/>
                    <a:pt x="229" y="3"/>
                    <a:pt x="219" y="3"/>
                  </a:cubicBezTo>
                  <a:cubicBezTo>
                    <a:pt x="209" y="3"/>
                    <a:pt x="199" y="3"/>
                    <a:pt x="188" y="3"/>
                  </a:cubicBezTo>
                  <a:cubicBezTo>
                    <a:pt x="187" y="4"/>
                    <a:pt x="184" y="3"/>
                    <a:pt x="183" y="4"/>
                  </a:cubicBezTo>
                  <a:cubicBezTo>
                    <a:pt x="183" y="4"/>
                    <a:pt x="183" y="4"/>
                    <a:pt x="183" y="4"/>
                  </a:cubicBezTo>
                  <a:cubicBezTo>
                    <a:pt x="181" y="4"/>
                    <a:pt x="181" y="4"/>
                    <a:pt x="179" y="3"/>
                  </a:cubicBezTo>
                  <a:cubicBezTo>
                    <a:pt x="179" y="4"/>
                    <a:pt x="178" y="3"/>
                    <a:pt x="178" y="4"/>
                  </a:cubicBezTo>
                  <a:cubicBezTo>
                    <a:pt x="177" y="5"/>
                    <a:pt x="177" y="3"/>
                    <a:pt x="176" y="3"/>
                  </a:cubicBezTo>
                  <a:cubicBezTo>
                    <a:pt x="176" y="3"/>
                    <a:pt x="176" y="4"/>
                    <a:pt x="176" y="4"/>
                  </a:cubicBezTo>
                  <a:cubicBezTo>
                    <a:pt x="173" y="4"/>
                    <a:pt x="176" y="3"/>
                    <a:pt x="173" y="2"/>
                  </a:cubicBezTo>
                  <a:cubicBezTo>
                    <a:pt x="168" y="3"/>
                    <a:pt x="163" y="3"/>
                    <a:pt x="159" y="3"/>
                  </a:cubicBezTo>
                  <a:cubicBezTo>
                    <a:pt x="159" y="3"/>
                    <a:pt x="159" y="3"/>
                    <a:pt x="159" y="3"/>
                  </a:cubicBezTo>
                  <a:cubicBezTo>
                    <a:pt x="158" y="2"/>
                    <a:pt x="157" y="3"/>
                    <a:pt x="157" y="3"/>
                  </a:cubicBezTo>
                  <a:cubicBezTo>
                    <a:pt x="157" y="3"/>
                    <a:pt x="157" y="3"/>
                    <a:pt x="157" y="3"/>
                  </a:cubicBezTo>
                  <a:cubicBezTo>
                    <a:pt x="155" y="2"/>
                    <a:pt x="153" y="3"/>
                    <a:pt x="152" y="2"/>
                  </a:cubicBezTo>
                  <a:cubicBezTo>
                    <a:pt x="152" y="2"/>
                    <a:pt x="152" y="2"/>
                    <a:pt x="152" y="2"/>
                  </a:cubicBezTo>
                  <a:cubicBezTo>
                    <a:pt x="150" y="3"/>
                    <a:pt x="148" y="1"/>
                    <a:pt x="146" y="2"/>
                  </a:cubicBezTo>
                  <a:cubicBezTo>
                    <a:pt x="147" y="2"/>
                    <a:pt x="146" y="2"/>
                    <a:pt x="145" y="1"/>
                  </a:cubicBezTo>
                  <a:cubicBezTo>
                    <a:pt x="144" y="3"/>
                    <a:pt x="142" y="1"/>
                    <a:pt x="140" y="2"/>
                  </a:cubicBezTo>
                  <a:cubicBezTo>
                    <a:pt x="140" y="2"/>
                    <a:pt x="140" y="2"/>
                    <a:pt x="140" y="2"/>
                  </a:cubicBezTo>
                  <a:cubicBezTo>
                    <a:pt x="135" y="1"/>
                    <a:pt x="130" y="1"/>
                    <a:pt x="124" y="1"/>
                  </a:cubicBezTo>
                  <a:cubicBezTo>
                    <a:pt x="122" y="2"/>
                    <a:pt x="118" y="0"/>
                    <a:pt x="115" y="1"/>
                  </a:cubicBezTo>
                  <a:cubicBezTo>
                    <a:pt x="114" y="1"/>
                    <a:pt x="115" y="1"/>
                    <a:pt x="114" y="1"/>
                  </a:cubicBezTo>
                  <a:cubicBezTo>
                    <a:pt x="114" y="1"/>
                    <a:pt x="114" y="1"/>
                    <a:pt x="114" y="1"/>
                  </a:cubicBezTo>
                  <a:cubicBezTo>
                    <a:pt x="113" y="1"/>
                    <a:pt x="111" y="1"/>
                    <a:pt x="109" y="1"/>
                  </a:cubicBezTo>
                  <a:cubicBezTo>
                    <a:pt x="108" y="1"/>
                    <a:pt x="108" y="1"/>
                    <a:pt x="108" y="1"/>
                  </a:cubicBezTo>
                  <a:cubicBezTo>
                    <a:pt x="106" y="0"/>
                    <a:pt x="103" y="1"/>
                    <a:pt x="100" y="1"/>
                  </a:cubicBezTo>
                  <a:cubicBezTo>
                    <a:pt x="101" y="2"/>
                    <a:pt x="99" y="1"/>
                    <a:pt x="98" y="1"/>
                  </a:cubicBezTo>
                  <a:cubicBezTo>
                    <a:pt x="98" y="1"/>
                    <a:pt x="98" y="1"/>
                    <a:pt x="98" y="1"/>
                  </a:cubicBezTo>
                  <a:cubicBezTo>
                    <a:pt x="96" y="1"/>
                    <a:pt x="95" y="1"/>
                    <a:pt x="93" y="1"/>
                  </a:cubicBezTo>
                  <a:cubicBezTo>
                    <a:pt x="92" y="1"/>
                    <a:pt x="92" y="1"/>
                    <a:pt x="91" y="1"/>
                  </a:cubicBezTo>
                  <a:cubicBezTo>
                    <a:pt x="90" y="0"/>
                    <a:pt x="89" y="1"/>
                    <a:pt x="88" y="1"/>
                  </a:cubicBezTo>
                  <a:cubicBezTo>
                    <a:pt x="88" y="1"/>
                    <a:pt x="87" y="2"/>
                    <a:pt x="85" y="2"/>
                  </a:cubicBezTo>
                  <a:cubicBezTo>
                    <a:pt x="86" y="1"/>
                    <a:pt x="86" y="1"/>
                    <a:pt x="86" y="1"/>
                  </a:cubicBezTo>
                  <a:cubicBezTo>
                    <a:pt x="82" y="1"/>
                    <a:pt x="77" y="0"/>
                    <a:pt x="73" y="1"/>
                  </a:cubicBezTo>
                  <a:cubicBezTo>
                    <a:pt x="73" y="0"/>
                    <a:pt x="73" y="0"/>
                    <a:pt x="73" y="0"/>
                  </a:cubicBezTo>
                  <a:cubicBezTo>
                    <a:pt x="69" y="1"/>
                    <a:pt x="65" y="0"/>
                    <a:pt x="61" y="1"/>
                  </a:cubicBezTo>
                  <a:cubicBezTo>
                    <a:pt x="59" y="1"/>
                    <a:pt x="58" y="1"/>
                    <a:pt x="57" y="0"/>
                  </a:cubicBezTo>
                  <a:cubicBezTo>
                    <a:pt x="55" y="1"/>
                    <a:pt x="55" y="1"/>
                    <a:pt x="54" y="2"/>
                  </a:cubicBezTo>
                  <a:cubicBezTo>
                    <a:pt x="53" y="2"/>
                    <a:pt x="53" y="1"/>
                    <a:pt x="52" y="1"/>
                  </a:cubicBezTo>
                  <a:cubicBezTo>
                    <a:pt x="51" y="1"/>
                    <a:pt x="49" y="0"/>
                    <a:pt x="47" y="1"/>
                  </a:cubicBezTo>
                  <a:cubicBezTo>
                    <a:pt x="47" y="0"/>
                    <a:pt x="47" y="0"/>
                    <a:pt x="47" y="0"/>
                  </a:cubicBezTo>
                  <a:cubicBezTo>
                    <a:pt x="46" y="1"/>
                    <a:pt x="44" y="1"/>
                    <a:pt x="42" y="1"/>
                  </a:cubicBezTo>
                  <a:cubicBezTo>
                    <a:pt x="42" y="1"/>
                    <a:pt x="40" y="1"/>
                    <a:pt x="41" y="2"/>
                  </a:cubicBezTo>
                  <a:cubicBezTo>
                    <a:pt x="40" y="2"/>
                    <a:pt x="40" y="1"/>
                    <a:pt x="40" y="1"/>
                  </a:cubicBezTo>
                  <a:cubicBezTo>
                    <a:pt x="40" y="1"/>
                    <a:pt x="40" y="1"/>
                    <a:pt x="40" y="1"/>
                  </a:cubicBezTo>
                  <a:cubicBezTo>
                    <a:pt x="36" y="1"/>
                    <a:pt x="33" y="1"/>
                    <a:pt x="30" y="1"/>
                  </a:cubicBezTo>
                  <a:cubicBezTo>
                    <a:pt x="29" y="0"/>
                    <a:pt x="26" y="1"/>
                    <a:pt x="24" y="0"/>
                  </a:cubicBezTo>
                  <a:cubicBezTo>
                    <a:pt x="23" y="1"/>
                    <a:pt x="21" y="0"/>
                    <a:pt x="20" y="1"/>
                  </a:cubicBezTo>
                  <a:cubicBezTo>
                    <a:pt x="20" y="1"/>
                    <a:pt x="20" y="1"/>
                    <a:pt x="20" y="1"/>
                  </a:cubicBezTo>
                  <a:cubicBezTo>
                    <a:pt x="18" y="1"/>
                    <a:pt x="16" y="0"/>
                    <a:pt x="14" y="0"/>
                  </a:cubicBezTo>
                  <a:cubicBezTo>
                    <a:pt x="13" y="0"/>
                    <a:pt x="13" y="1"/>
                    <a:pt x="12" y="1"/>
                  </a:cubicBezTo>
                  <a:cubicBezTo>
                    <a:pt x="12" y="0"/>
                    <a:pt x="12" y="0"/>
                    <a:pt x="12" y="0"/>
                  </a:cubicBezTo>
                  <a:cubicBezTo>
                    <a:pt x="11" y="1"/>
                    <a:pt x="11" y="1"/>
                    <a:pt x="10" y="2"/>
                  </a:cubicBezTo>
                  <a:cubicBezTo>
                    <a:pt x="9" y="2"/>
                    <a:pt x="9" y="2"/>
                    <a:pt x="8" y="1"/>
                  </a:cubicBezTo>
                  <a:cubicBezTo>
                    <a:pt x="9" y="1"/>
                    <a:pt x="10" y="1"/>
                    <a:pt x="10" y="0"/>
                  </a:cubicBezTo>
                  <a:cubicBezTo>
                    <a:pt x="9" y="0"/>
                    <a:pt x="8" y="1"/>
                    <a:pt x="7" y="0"/>
                  </a:cubicBezTo>
                  <a:cubicBezTo>
                    <a:pt x="6" y="0"/>
                    <a:pt x="5" y="0"/>
                    <a:pt x="5" y="1"/>
                  </a:cubicBezTo>
                  <a:cubicBezTo>
                    <a:pt x="5" y="1"/>
                    <a:pt x="4" y="0"/>
                    <a:pt x="5" y="0"/>
                  </a:cubicBezTo>
                  <a:cubicBezTo>
                    <a:pt x="4" y="0"/>
                    <a:pt x="3" y="0"/>
                    <a:pt x="3" y="0"/>
                  </a:cubicBezTo>
                  <a:cubicBezTo>
                    <a:pt x="3" y="0"/>
                    <a:pt x="3" y="0"/>
                    <a:pt x="4" y="0"/>
                  </a:cubicBezTo>
                  <a:cubicBezTo>
                    <a:pt x="3" y="1"/>
                    <a:pt x="2" y="1"/>
                    <a:pt x="3" y="2"/>
                  </a:cubicBezTo>
                  <a:cubicBezTo>
                    <a:pt x="3" y="1"/>
                    <a:pt x="3" y="1"/>
                    <a:pt x="4" y="1"/>
                  </a:cubicBezTo>
                  <a:cubicBezTo>
                    <a:pt x="3" y="2"/>
                    <a:pt x="2" y="2"/>
                    <a:pt x="2" y="1"/>
                  </a:cubicBezTo>
                  <a:cubicBezTo>
                    <a:pt x="1" y="1"/>
                    <a:pt x="3" y="1"/>
                    <a:pt x="2" y="0"/>
                  </a:cubicBezTo>
                  <a:cubicBezTo>
                    <a:pt x="0" y="2"/>
                    <a:pt x="0" y="2"/>
                    <a:pt x="0" y="2"/>
                  </a:cubicBezTo>
                  <a:cubicBezTo>
                    <a:pt x="0" y="1"/>
                    <a:pt x="1" y="1"/>
                    <a:pt x="1" y="2"/>
                  </a:cubicBezTo>
                  <a:cubicBezTo>
                    <a:pt x="2" y="2"/>
                    <a:pt x="2" y="2"/>
                    <a:pt x="2" y="2"/>
                  </a:cubicBezTo>
                  <a:cubicBezTo>
                    <a:pt x="1" y="2"/>
                    <a:pt x="1" y="2"/>
                    <a:pt x="1" y="2"/>
                  </a:cubicBezTo>
                  <a:cubicBezTo>
                    <a:pt x="3" y="2"/>
                    <a:pt x="4" y="3"/>
                    <a:pt x="5" y="2"/>
                  </a:cubicBezTo>
                  <a:cubicBezTo>
                    <a:pt x="5" y="2"/>
                    <a:pt x="5" y="2"/>
                    <a:pt x="5" y="2"/>
                  </a:cubicBezTo>
                  <a:cubicBezTo>
                    <a:pt x="6" y="2"/>
                    <a:pt x="7" y="1"/>
                    <a:pt x="8" y="2"/>
                  </a:cubicBezTo>
                  <a:cubicBezTo>
                    <a:pt x="7" y="2"/>
                    <a:pt x="7" y="2"/>
                    <a:pt x="7" y="3"/>
                  </a:cubicBezTo>
                  <a:cubicBezTo>
                    <a:pt x="8" y="3"/>
                    <a:pt x="8" y="2"/>
                    <a:pt x="8" y="2"/>
                  </a:cubicBezTo>
                  <a:cubicBezTo>
                    <a:pt x="8" y="3"/>
                    <a:pt x="8" y="3"/>
                    <a:pt x="8" y="3"/>
                  </a:cubicBezTo>
                  <a:cubicBezTo>
                    <a:pt x="8" y="2"/>
                    <a:pt x="10" y="3"/>
                    <a:pt x="11" y="3"/>
                  </a:cubicBezTo>
                  <a:cubicBezTo>
                    <a:pt x="10" y="3"/>
                    <a:pt x="10" y="3"/>
                    <a:pt x="10" y="3"/>
                  </a:cubicBezTo>
                  <a:cubicBezTo>
                    <a:pt x="12" y="3"/>
                    <a:pt x="10" y="2"/>
                    <a:pt x="11" y="2"/>
                  </a:cubicBezTo>
                  <a:cubicBezTo>
                    <a:pt x="12" y="3"/>
                    <a:pt x="11" y="3"/>
                    <a:pt x="12" y="4"/>
                  </a:cubicBezTo>
                  <a:cubicBezTo>
                    <a:pt x="13" y="4"/>
                    <a:pt x="16" y="3"/>
                    <a:pt x="17" y="4"/>
                  </a:cubicBezTo>
                  <a:cubicBezTo>
                    <a:pt x="21" y="3"/>
                    <a:pt x="21" y="3"/>
                    <a:pt x="21" y="3"/>
                  </a:cubicBezTo>
                  <a:cubicBezTo>
                    <a:pt x="22" y="3"/>
                    <a:pt x="21" y="4"/>
                    <a:pt x="22" y="4"/>
                  </a:cubicBezTo>
                  <a:cubicBezTo>
                    <a:pt x="22" y="4"/>
                    <a:pt x="22" y="5"/>
                    <a:pt x="22" y="5"/>
                  </a:cubicBezTo>
                  <a:cubicBezTo>
                    <a:pt x="22" y="4"/>
                    <a:pt x="24" y="5"/>
                    <a:pt x="23" y="4"/>
                  </a:cubicBezTo>
                  <a:cubicBezTo>
                    <a:pt x="25" y="4"/>
                    <a:pt x="27" y="4"/>
                    <a:pt x="28" y="4"/>
                  </a:cubicBezTo>
                  <a:cubicBezTo>
                    <a:pt x="28" y="4"/>
                    <a:pt x="28" y="5"/>
                    <a:pt x="28" y="5"/>
                  </a:cubicBezTo>
                  <a:cubicBezTo>
                    <a:pt x="29" y="5"/>
                    <a:pt x="30" y="4"/>
                    <a:pt x="32" y="5"/>
                  </a:cubicBezTo>
                  <a:cubicBezTo>
                    <a:pt x="32" y="4"/>
                    <a:pt x="31" y="4"/>
                    <a:pt x="31" y="3"/>
                  </a:cubicBezTo>
                  <a:cubicBezTo>
                    <a:pt x="31" y="3"/>
                    <a:pt x="32" y="3"/>
                    <a:pt x="32" y="3"/>
                  </a:cubicBezTo>
                  <a:cubicBezTo>
                    <a:pt x="32" y="4"/>
                    <a:pt x="32" y="5"/>
                    <a:pt x="34" y="5"/>
                  </a:cubicBezTo>
                  <a:cubicBezTo>
                    <a:pt x="33" y="6"/>
                    <a:pt x="31" y="5"/>
                    <a:pt x="32" y="6"/>
                  </a:cubicBezTo>
                  <a:cubicBezTo>
                    <a:pt x="31" y="6"/>
                    <a:pt x="29" y="6"/>
                    <a:pt x="29" y="6"/>
                  </a:cubicBezTo>
                  <a:cubicBezTo>
                    <a:pt x="27" y="7"/>
                    <a:pt x="29" y="6"/>
                    <a:pt x="29" y="7"/>
                  </a:cubicBezTo>
                  <a:cubicBezTo>
                    <a:pt x="30" y="7"/>
                    <a:pt x="31" y="6"/>
                    <a:pt x="32" y="6"/>
                  </a:cubicBezTo>
                  <a:cubicBezTo>
                    <a:pt x="32" y="6"/>
                    <a:pt x="32" y="6"/>
                    <a:pt x="33" y="5"/>
                  </a:cubicBezTo>
                  <a:cubicBezTo>
                    <a:pt x="34" y="5"/>
                    <a:pt x="34" y="6"/>
                    <a:pt x="35" y="6"/>
                  </a:cubicBezTo>
                  <a:cubicBezTo>
                    <a:pt x="34" y="6"/>
                    <a:pt x="34" y="6"/>
                    <a:pt x="34" y="6"/>
                  </a:cubicBezTo>
                  <a:cubicBezTo>
                    <a:pt x="35" y="7"/>
                    <a:pt x="35" y="6"/>
                    <a:pt x="36" y="6"/>
                  </a:cubicBezTo>
                  <a:cubicBezTo>
                    <a:pt x="36" y="7"/>
                    <a:pt x="35" y="6"/>
                    <a:pt x="34" y="7"/>
                  </a:cubicBezTo>
                  <a:cubicBezTo>
                    <a:pt x="35" y="8"/>
                    <a:pt x="35" y="8"/>
                    <a:pt x="35" y="8"/>
                  </a:cubicBezTo>
                  <a:cubicBezTo>
                    <a:pt x="36" y="8"/>
                    <a:pt x="35" y="7"/>
                    <a:pt x="37" y="7"/>
                  </a:cubicBezTo>
                  <a:cubicBezTo>
                    <a:pt x="37" y="8"/>
                    <a:pt x="37" y="8"/>
                    <a:pt x="37" y="8"/>
                  </a:cubicBezTo>
                  <a:cubicBezTo>
                    <a:pt x="38" y="7"/>
                    <a:pt x="38" y="7"/>
                    <a:pt x="38" y="7"/>
                  </a:cubicBezTo>
                  <a:cubicBezTo>
                    <a:pt x="38" y="7"/>
                    <a:pt x="37" y="6"/>
                    <a:pt x="37" y="6"/>
                  </a:cubicBezTo>
                  <a:cubicBezTo>
                    <a:pt x="37" y="5"/>
                    <a:pt x="37" y="6"/>
                    <a:pt x="39" y="6"/>
                  </a:cubicBezTo>
                  <a:cubicBezTo>
                    <a:pt x="39" y="6"/>
                    <a:pt x="38" y="6"/>
                    <a:pt x="38" y="6"/>
                  </a:cubicBezTo>
                  <a:cubicBezTo>
                    <a:pt x="38" y="5"/>
                    <a:pt x="39" y="5"/>
                    <a:pt x="40" y="5"/>
                  </a:cubicBezTo>
                  <a:cubicBezTo>
                    <a:pt x="41" y="5"/>
                    <a:pt x="40" y="6"/>
                    <a:pt x="41" y="6"/>
                  </a:cubicBezTo>
                  <a:cubicBezTo>
                    <a:pt x="40" y="6"/>
                    <a:pt x="39" y="6"/>
                    <a:pt x="40" y="6"/>
                  </a:cubicBezTo>
                  <a:cubicBezTo>
                    <a:pt x="38" y="6"/>
                    <a:pt x="40" y="7"/>
                    <a:pt x="39" y="8"/>
                  </a:cubicBezTo>
                  <a:cubicBezTo>
                    <a:pt x="40" y="8"/>
                    <a:pt x="40" y="7"/>
                    <a:pt x="41" y="7"/>
                  </a:cubicBezTo>
                  <a:cubicBezTo>
                    <a:pt x="40" y="7"/>
                    <a:pt x="41" y="6"/>
                    <a:pt x="41" y="6"/>
                  </a:cubicBezTo>
                  <a:cubicBezTo>
                    <a:pt x="42" y="5"/>
                    <a:pt x="42" y="7"/>
                    <a:pt x="43" y="7"/>
                  </a:cubicBezTo>
                  <a:cubicBezTo>
                    <a:pt x="43" y="6"/>
                    <a:pt x="46" y="6"/>
                    <a:pt x="45" y="5"/>
                  </a:cubicBezTo>
                  <a:cubicBezTo>
                    <a:pt x="45" y="4"/>
                    <a:pt x="46" y="4"/>
                    <a:pt x="46" y="4"/>
                  </a:cubicBezTo>
                  <a:cubicBezTo>
                    <a:pt x="45" y="5"/>
                    <a:pt x="47" y="5"/>
                    <a:pt x="46" y="6"/>
                  </a:cubicBezTo>
                  <a:cubicBezTo>
                    <a:pt x="46" y="6"/>
                    <a:pt x="46" y="6"/>
                    <a:pt x="46" y="6"/>
                  </a:cubicBezTo>
                  <a:cubicBezTo>
                    <a:pt x="45" y="6"/>
                    <a:pt x="45" y="6"/>
                    <a:pt x="45" y="6"/>
                  </a:cubicBezTo>
                  <a:cubicBezTo>
                    <a:pt x="46" y="7"/>
                    <a:pt x="47" y="7"/>
                    <a:pt x="48" y="8"/>
                  </a:cubicBezTo>
                  <a:cubicBezTo>
                    <a:pt x="49" y="7"/>
                    <a:pt x="47" y="7"/>
                    <a:pt x="48" y="7"/>
                  </a:cubicBezTo>
                  <a:cubicBezTo>
                    <a:pt x="48" y="7"/>
                    <a:pt x="49" y="8"/>
                    <a:pt x="49" y="8"/>
                  </a:cubicBezTo>
                  <a:cubicBezTo>
                    <a:pt x="48" y="7"/>
                    <a:pt x="49" y="7"/>
                    <a:pt x="50" y="6"/>
                  </a:cubicBezTo>
                  <a:cubicBezTo>
                    <a:pt x="51" y="6"/>
                    <a:pt x="51" y="7"/>
                    <a:pt x="51" y="7"/>
                  </a:cubicBezTo>
                  <a:cubicBezTo>
                    <a:pt x="50" y="8"/>
                    <a:pt x="50" y="8"/>
                    <a:pt x="50" y="8"/>
                  </a:cubicBezTo>
                  <a:cubicBezTo>
                    <a:pt x="51" y="7"/>
                    <a:pt x="51" y="8"/>
                    <a:pt x="51" y="8"/>
                  </a:cubicBezTo>
                  <a:cubicBezTo>
                    <a:pt x="52" y="6"/>
                    <a:pt x="52" y="6"/>
                    <a:pt x="52" y="6"/>
                  </a:cubicBezTo>
                  <a:cubicBezTo>
                    <a:pt x="53" y="6"/>
                    <a:pt x="53" y="7"/>
                    <a:pt x="53" y="7"/>
                  </a:cubicBezTo>
                  <a:cubicBezTo>
                    <a:pt x="52" y="7"/>
                    <a:pt x="52" y="7"/>
                    <a:pt x="52" y="7"/>
                  </a:cubicBezTo>
                  <a:cubicBezTo>
                    <a:pt x="54" y="7"/>
                    <a:pt x="53" y="8"/>
                    <a:pt x="54" y="8"/>
                  </a:cubicBezTo>
                  <a:cubicBezTo>
                    <a:pt x="54" y="8"/>
                    <a:pt x="54" y="8"/>
                    <a:pt x="54" y="8"/>
                  </a:cubicBezTo>
                  <a:cubicBezTo>
                    <a:pt x="54" y="8"/>
                    <a:pt x="55" y="8"/>
                    <a:pt x="54" y="8"/>
                  </a:cubicBezTo>
                  <a:cubicBezTo>
                    <a:pt x="55" y="8"/>
                    <a:pt x="55" y="8"/>
                    <a:pt x="56" y="8"/>
                  </a:cubicBezTo>
                  <a:cubicBezTo>
                    <a:pt x="56" y="8"/>
                    <a:pt x="56" y="8"/>
                    <a:pt x="56" y="8"/>
                  </a:cubicBezTo>
                  <a:cubicBezTo>
                    <a:pt x="56" y="8"/>
                    <a:pt x="57" y="7"/>
                    <a:pt x="57" y="8"/>
                  </a:cubicBezTo>
                  <a:cubicBezTo>
                    <a:pt x="57" y="7"/>
                    <a:pt x="57" y="8"/>
                    <a:pt x="56" y="7"/>
                  </a:cubicBezTo>
                  <a:cubicBezTo>
                    <a:pt x="55" y="7"/>
                    <a:pt x="57" y="7"/>
                    <a:pt x="57" y="7"/>
                  </a:cubicBezTo>
                  <a:cubicBezTo>
                    <a:pt x="57" y="8"/>
                    <a:pt x="58" y="7"/>
                    <a:pt x="59" y="7"/>
                  </a:cubicBezTo>
                  <a:cubicBezTo>
                    <a:pt x="60" y="7"/>
                    <a:pt x="60" y="7"/>
                    <a:pt x="60" y="7"/>
                  </a:cubicBezTo>
                  <a:cubicBezTo>
                    <a:pt x="60" y="7"/>
                    <a:pt x="60" y="7"/>
                    <a:pt x="60" y="7"/>
                  </a:cubicBezTo>
                  <a:cubicBezTo>
                    <a:pt x="60" y="8"/>
                    <a:pt x="61" y="7"/>
                    <a:pt x="62" y="7"/>
                  </a:cubicBezTo>
                  <a:cubicBezTo>
                    <a:pt x="62" y="7"/>
                    <a:pt x="62" y="8"/>
                    <a:pt x="62" y="8"/>
                  </a:cubicBezTo>
                  <a:cubicBezTo>
                    <a:pt x="62" y="7"/>
                    <a:pt x="63" y="7"/>
                    <a:pt x="63" y="6"/>
                  </a:cubicBezTo>
                  <a:cubicBezTo>
                    <a:pt x="64" y="7"/>
                    <a:pt x="63" y="7"/>
                    <a:pt x="63" y="8"/>
                  </a:cubicBezTo>
                  <a:cubicBezTo>
                    <a:pt x="64" y="7"/>
                    <a:pt x="65" y="9"/>
                    <a:pt x="65" y="8"/>
                  </a:cubicBezTo>
                  <a:cubicBezTo>
                    <a:pt x="64" y="7"/>
                    <a:pt x="65" y="7"/>
                    <a:pt x="65" y="7"/>
                  </a:cubicBezTo>
                  <a:cubicBezTo>
                    <a:pt x="67" y="7"/>
                    <a:pt x="65" y="7"/>
                    <a:pt x="66" y="7"/>
                  </a:cubicBezTo>
                  <a:cubicBezTo>
                    <a:pt x="67" y="7"/>
                    <a:pt x="67" y="7"/>
                    <a:pt x="66" y="6"/>
                  </a:cubicBezTo>
                  <a:cubicBezTo>
                    <a:pt x="67" y="7"/>
                    <a:pt x="68" y="6"/>
                    <a:pt x="69" y="6"/>
                  </a:cubicBezTo>
                  <a:cubicBezTo>
                    <a:pt x="69" y="7"/>
                    <a:pt x="67" y="7"/>
                    <a:pt x="68" y="7"/>
                  </a:cubicBezTo>
                  <a:cubicBezTo>
                    <a:pt x="69" y="7"/>
                    <a:pt x="68" y="6"/>
                    <a:pt x="70" y="5"/>
                  </a:cubicBezTo>
                  <a:cubicBezTo>
                    <a:pt x="69" y="5"/>
                    <a:pt x="70" y="4"/>
                    <a:pt x="71" y="4"/>
                  </a:cubicBezTo>
                  <a:cubicBezTo>
                    <a:pt x="72" y="4"/>
                    <a:pt x="70" y="4"/>
                    <a:pt x="71" y="5"/>
                  </a:cubicBezTo>
                  <a:cubicBezTo>
                    <a:pt x="71" y="5"/>
                    <a:pt x="71" y="5"/>
                    <a:pt x="71" y="5"/>
                  </a:cubicBezTo>
                  <a:cubicBezTo>
                    <a:pt x="72" y="6"/>
                    <a:pt x="69" y="6"/>
                    <a:pt x="70" y="7"/>
                  </a:cubicBezTo>
                  <a:cubicBezTo>
                    <a:pt x="71" y="7"/>
                    <a:pt x="71" y="7"/>
                    <a:pt x="71" y="7"/>
                  </a:cubicBezTo>
                  <a:cubicBezTo>
                    <a:pt x="71" y="7"/>
                    <a:pt x="70" y="8"/>
                    <a:pt x="71" y="8"/>
                  </a:cubicBezTo>
                  <a:cubicBezTo>
                    <a:pt x="71" y="7"/>
                    <a:pt x="72" y="8"/>
                    <a:pt x="72" y="8"/>
                  </a:cubicBezTo>
                  <a:cubicBezTo>
                    <a:pt x="73" y="7"/>
                    <a:pt x="72" y="8"/>
                    <a:pt x="72" y="7"/>
                  </a:cubicBezTo>
                  <a:cubicBezTo>
                    <a:pt x="73" y="7"/>
                    <a:pt x="73" y="6"/>
                    <a:pt x="74" y="7"/>
                  </a:cubicBezTo>
                  <a:cubicBezTo>
                    <a:pt x="74" y="7"/>
                    <a:pt x="75" y="7"/>
                    <a:pt x="74" y="8"/>
                  </a:cubicBezTo>
                  <a:cubicBezTo>
                    <a:pt x="75" y="8"/>
                    <a:pt x="74" y="7"/>
                    <a:pt x="75" y="7"/>
                  </a:cubicBezTo>
                  <a:cubicBezTo>
                    <a:pt x="75" y="8"/>
                    <a:pt x="75" y="8"/>
                    <a:pt x="75" y="8"/>
                  </a:cubicBezTo>
                  <a:cubicBezTo>
                    <a:pt x="78" y="8"/>
                    <a:pt x="82" y="8"/>
                    <a:pt x="85" y="7"/>
                  </a:cubicBezTo>
                  <a:cubicBezTo>
                    <a:pt x="85" y="7"/>
                    <a:pt x="86" y="7"/>
                    <a:pt x="88" y="8"/>
                  </a:cubicBezTo>
                  <a:cubicBezTo>
                    <a:pt x="87" y="8"/>
                    <a:pt x="88" y="7"/>
                    <a:pt x="88" y="7"/>
                  </a:cubicBezTo>
                  <a:cubicBezTo>
                    <a:pt x="89" y="8"/>
                    <a:pt x="89" y="8"/>
                    <a:pt x="89" y="8"/>
                  </a:cubicBezTo>
                  <a:cubicBezTo>
                    <a:pt x="90" y="8"/>
                    <a:pt x="91" y="8"/>
                    <a:pt x="92" y="7"/>
                  </a:cubicBezTo>
                  <a:cubicBezTo>
                    <a:pt x="92" y="8"/>
                    <a:pt x="92" y="8"/>
                    <a:pt x="92" y="8"/>
                  </a:cubicBezTo>
                  <a:cubicBezTo>
                    <a:pt x="93" y="8"/>
                    <a:pt x="93" y="7"/>
                    <a:pt x="93" y="7"/>
                  </a:cubicBezTo>
                  <a:cubicBezTo>
                    <a:pt x="93" y="8"/>
                    <a:pt x="93" y="8"/>
                    <a:pt x="93" y="8"/>
                  </a:cubicBezTo>
                  <a:cubicBezTo>
                    <a:pt x="94" y="7"/>
                    <a:pt x="94" y="7"/>
                    <a:pt x="94" y="7"/>
                  </a:cubicBezTo>
                  <a:cubicBezTo>
                    <a:pt x="94" y="7"/>
                    <a:pt x="95" y="7"/>
                    <a:pt x="95" y="8"/>
                  </a:cubicBezTo>
                  <a:cubicBezTo>
                    <a:pt x="96" y="8"/>
                    <a:pt x="96" y="8"/>
                    <a:pt x="95" y="7"/>
                  </a:cubicBezTo>
                  <a:cubicBezTo>
                    <a:pt x="96" y="8"/>
                    <a:pt x="98" y="8"/>
                    <a:pt x="100" y="8"/>
                  </a:cubicBezTo>
                  <a:cubicBezTo>
                    <a:pt x="99" y="8"/>
                    <a:pt x="99" y="7"/>
                    <a:pt x="99" y="7"/>
                  </a:cubicBezTo>
                  <a:cubicBezTo>
                    <a:pt x="99" y="6"/>
                    <a:pt x="99" y="7"/>
                    <a:pt x="100" y="7"/>
                  </a:cubicBezTo>
                  <a:cubicBezTo>
                    <a:pt x="100" y="7"/>
                    <a:pt x="101" y="7"/>
                    <a:pt x="100" y="7"/>
                  </a:cubicBezTo>
                  <a:cubicBezTo>
                    <a:pt x="102" y="8"/>
                    <a:pt x="105" y="8"/>
                    <a:pt x="107" y="8"/>
                  </a:cubicBezTo>
                  <a:cubicBezTo>
                    <a:pt x="107" y="8"/>
                    <a:pt x="107" y="8"/>
                    <a:pt x="107" y="8"/>
                  </a:cubicBezTo>
                  <a:cubicBezTo>
                    <a:pt x="109" y="8"/>
                    <a:pt x="111" y="8"/>
                    <a:pt x="112" y="8"/>
                  </a:cubicBezTo>
                  <a:cubicBezTo>
                    <a:pt x="112" y="8"/>
                    <a:pt x="113" y="7"/>
                    <a:pt x="114" y="7"/>
                  </a:cubicBezTo>
                  <a:cubicBezTo>
                    <a:pt x="115" y="6"/>
                    <a:pt x="114" y="8"/>
                    <a:pt x="115" y="8"/>
                  </a:cubicBezTo>
                  <a:cubicBezTo>
                    <a:pt x="115" y="8"/>
                    <a:pt x="116" y="8"/>
                    <a:pt x="116" y="8"/>
                  </a:cubicBezTo>
                  <a:cubicBezTo>
                    <a:pt x="116" y="8"/>
                    <a:pt x="116" y="8"/>
                    <a:pt x="116" y="8"/>
                  </a:cubicBezTo>
                  <a:cubicBezTo>
                    <a:pt x="117" y="7"/>
                    <a:pt x="118" y="7"/>
                    <a:pt x="118" y="8"/>
                  </a:cubicBezTo>
                  <a:cubicBezTo>
                    <a:pt x="118" y="8"/>
                    <a:pt x="118" y="8"/>
                    <a:pt x="118" y="8"/>
                  </a:cubicBezTo>
                  <a:cubicBezTo>
                    <a:pt x="119" y="8"/>
                    <a:pt x="119" y="8"/>
                    <a:pt x="120" y="8"/>
                  </a:cubicBezTo>
                  <a:cubicBezTo>
                    <a:pt x="120" y="8"/>
                    <a:pt x="122" y="8"/>
                    <a:pt x="122" y="7"/>
                  </a:cubicBezTo>
                  <a:cubicBezTo>
                    <a:pt x="122" y="8"/>
                    <a:pt x="122" y="8"/>
                    <a:pt x="122" y="8"/>
                  </a:cubicBezTo>
                  <a:cubicBezTo>
                    <a:pt x="122" y="7"/>
                    <a:pt x="122" y="7"/>
                    <a:pt x="122" y="7"/>
                  </a:cubicBezTo>
                  <a:cubicBezTo>
                    <a:pt x="123" y="7"/>
                    <a:pt x="123" y="7"/>
                    <a:pt x="123" y="7"/>
                  </a:cubicBezTo>
                  <a:cubicBezTo>
                    <a:pt x="123" y="8"/>
                    <a:pt x="123" y="8"/>
                    <a:pt x="123" y="8"/>
                  </a:cubicBezTo>
                  <a:cubicBezTo>
                    <a:pt x="124" y="8"/>
                    <a:pt x="123" y="8"/>
                    <a:pt x="124" y="7"/>
                  </a:cubicBezTo>
                  <a:cubicBezTo>
                    <a:pt x="124" y="7"/>
                    <a:pt x="124" y="7"/>
                    <a:pt x="125" y="8"/>
                  </a:cubicBezTo>
                  <a:cubicBezTo>
                    <a:pt x="124" y="8"/>
                    <a:pt x="124" y="8"/>
                    <a:pt x="124" y="8"/>
                  </a:cubicBezTo>
                  <a:cubicBezTo>
                    <a:pt x="123" y="8"/>
                    <a:pt x="124" y="8"/>
                    <a:pt x="124" y="8"/>
                  </a:cubicBezTo>
                  <a:cubicBezTo>
                    <a:pt x="125" y="8"/>
                    <a:pt x="125" y="7"/>
                    <a:pt x="125" y="8"/>
                  </a:cubicBezTo>
                  <a:cubicBezTo>
                    <a:pt x="126" y="8"/>
                    <a:pt x="127" y="8"/>
                    <a:pt x="127" y="8"/>
                  </a:cubicBezTo>
                  <a:cubicBezTo>
                    <a:pt x="128" y="8"/>
                    <a:pt x="128" y="8"/>
                    <a:pt x="128" y="8"/>
                  </a:cubicBezTo>
                  <a:cubicBezTo>
                    <a:pt x="128" y="8"/>
                    <a:pt x="127" y="7"/>
                    <a:pt x="127" y="7"/>
                  </a:cubicBezTo>
                  <a:cubicBezTo>
                    <a:pt x="127" y="7"/>
                    <a:pt x="128" y="7"/>
                    <a:pt x="128" y="7"/>
                  </a:cubicBezTo>
                  <a:cubicBezTo>
                    <a:pt x="128" y="7"/>
                    <a:pt x="128" y="7"/>
                    <a:pt x="128" y="7"/>
                  </a:cubicBezTo>
                  <a:cubicBezTo>
                    <a:pt x="128" y="7"/>
                    <a:pt x="129" y="7"/>
                    <a:pt x="129" y="7"/>
                  </a:cubicBezTo>
                  <a:cubicBezTo>
                    <a:pt x="129" y="8"/>
                    <a:pt x="129" y="8"/>
                    <a:pt x="129" y="8"/>
                  </a:cubicBezTo>
                  <a:cubicBezTo>
                    <a:pt x="130" y="7"/>
                    <a:pt x="131" y="7"/>
                    <a:pt x="131" y="7"/>
                  </a:cubicBezTo>
                  <a:cubicBezTo>
                    <a:pt x="131" y="8"/>
                    <a:pt x="131" y="8"/>
                    <a:pt x="132" y="8"/>
                  </a:cubicBezTo>
                  <a:cubicBezTo>
                    <a:pt x="133" y="8"/>
                    <a:pt x="133" y="8"/>
                    <a:pt x="133" y="8"/>
                  </a:cubicBezTo>
                  <a:cubicBezTo>
                    <a:pt x="134" y="8"/>
                    <a:pt x="134" y="8"/>
                    <a:pt x="134" y="8"/>
                  </a:cubicBezTo>
                  <a:cubicBezTo>
                    <a:pt x="136" y="9"/>
                    <a:pt x="136" y="7"/>
                    <a:pt x="137" y="7"/>
                  </a:cubicBezTo>
                  <a:cubicBezTo>
                    <a:pt x="136" y="8"/>
                    <a:pt x="137" y="8"/>
                    <a:pt x="138" y="8"/>
                  </a:cubicBezTo>
                  <a:cubicBezTo>
                    <a:pt x="138" y="8"/>
                    <a:pt x="138" y="8"/>
                    <a:pt x="138" y="8"/>
                  </a:cubicBezTo>
                  <a:cubicBezTo>
                    <a:pt x="138" y="8"/>
                    <a:pt x="138" y="8"/>
                    <a:pt x="137" y="8"/>
                  </a:cubicBezTo>
                  <a:cubicBezTo>
                    <a:pt x="137" y="7"/>
                    <a:pt x="138" y="8"/>
                    <a:pt x="138" y="7"/>
                  </a:cubicBezTo>
                  <a:cubicBezTo>
                    <a:pt x="139" y="9"/>
                    <a:pt x="142" y="8"/>
                    <a:pt x="145" y="9"/>
                  </a:cubicBezTo>
                  <a:cubicBezTo>
                    <a:pt x="144" y="8"/>
                    <a:pt x="146" y="9"/>
                    <a:pt x="146" y="8"/>
                  </a:cubicBezTo>
                  <a:cubicBezTo>
                    <a:pt x="146" y="9"/>
                    <a:pt x="147" y="8"/>
                    <a:pt x="148" y="9"/>
                  </a:cubicBezTo>
                  <a:cubicBezTo>
                    <a:pt x="147" y="8"/>
                    <a:pt x="147" y="8"/>
                    <a:pt x="147" y="8"/>
                  </a:cubicBezTo>
                  <a:cubicBezTo>
                    <a:pt x="149" y="8"/>
                    <a:pt x="150" y="7"/>
                    <a:pt x="150" y="8"/>
                  </a:cubicBezTo>
                  <a:cubicBezTo>
                    <a:pt x="151" y="8"/>
                    <a:pt x="150" y="8"/>
                    <a:pt x="150" y="8"/>
                  </a:cubicBezTo>
                  <a:cubicBezTo>
                    <a:pt x="151" y="9"/>
                    <a:pt x="153" y="8"/>
                    <a:pt x="153" y="9"/>
                  </a:cubicBezTo>
                  <a:cubicBezTo>
                    <a:pt x="153" y="8"/>
                    <a:pt x="153" y="8"/>
                    <a:pt x="154" y="8"/>
                  </a:cubicBezTo>
                  <a:cubicBezTo>
                    <a:pt x="155" y="8"/>
                    <a:pt x="156" y="8"/>
                    <a:pt x="156" y="9"/>
                  </a:cubicBezTo>
                  <a:cubicBezTo>
                    <a:pt x="157" y="8"/>
                    <a:pt x="157" y="8"/>
                    <a:pt x="157" y="8"/>
                  </a:cubicBezTo>
                  <a:cubicBezTo>
                    <a:pt x="157" y="9"/>
                    <a:pt x="157" y="9"/>
                    <a:pt x="157" y="9"/>
                  </a:cubicBezTo>
                  <a:cubicBezTo>
                    <a:pt x="158" y="9"/>
                    <a:pt x="159" y="9"/>
                    <a:pt x="160" y="8"/>
                  </a:cubicBezTo>
                  <a:cubicBezTo>
                    <a:pt x="160" y="9"/>
                    <a:pt x="162" y="9"/>
                    <a:pt x="163" y="9"/>
                  </a:cubicBezTo>
                  <a:cubicBezTo>
                    <a:pt x="164" y="8"/>
                    <a:pt x="165" y="10"/>
                    <a:pt x="165" y="9"/>
                  </a:cubicBezTo>
                  <a:cubicBezTo>
                    <a:pt x="165" y="9"/>
                    <a:pt x="165" y="9"/>
                    <a:pt x="165" y="9"/>
                  </a:cubicBezTo>
                  <a:cubicBezTo>
                    <a:pt x="166" y="9"/>
                    <a:pt x="166" y="8"/>
                    <a:pt x="167" y="8"/>
                  </a:cubicBezTo>
                  <a:cubicBezTo>
                    <a:pt x="166" y="9"/>
                    <a:pt x="166" y="9"/>
                    <a:pt x="166" y="9"/>
                  </a:cubicBezTo>
                  <a:cubicBezTo>
                    <a:pt x="166" y="9"/>
                    <a:pt x="168" y="9"/>
                    <a:pt x="168" y="9"/>
                  </a:cubicBezTo>
                  <a:cubicBezTo>
                    <a:pt x="168" y="9"/>
                    <a:pt x="169" y="9"/>
                    <a:pt x="169" y="9"/>
                  </a:cubicBezTo>
                  <a:cubicBezTo>
                    <a:pt x="169" y="8"/>
                    <a:pt x="169" y="8"/>
                    <a:pt x="169" y="8"/>
                  </a:cubicBezTo>
                  <a:cubicBezTo>
                    <a:pt x="171" y="8"/>
                    <a:pt x="170" y="8"/>
                    <a:pt x="171" y="8"/>
                  </a:cubicBezTo>
                  <a:cubicBezTo>
                    <a:pt x="172" y="8"/>
                    <a:pt x="171" y="9"/>
                    <a:pt x="171" y="9"/>
                  </a:cubicBezTo>
                  <a:cubicBezTo>
                    <a:pt x="171" y="9"/>
                    <a:pt x="172" y="9"/>
                    <a:pt x="173" y="9"/>
                  </a:cubicBezTo>
                  <a:cubicBezTo>
                    <a:pt x="173" y="9"/>
                    <a:pt x="172" y="9"/>
                    <a:pt x="173" y="9"/>
                  </a:cubicBezTo>
                  <a:cubicBezTo>
                    <a:pt x="173" y="9"/>
                    <a:pt x="173" y="9"/>
                    <a:pt x="173" y="9"/>
                  </a:cubicBezTo>
                  <a:cubicBezTo>
                    <a:pt x="173" y="9"/>
                    <a:pt x="173" y="9"/>
                    <a:pt x="174" y="9"/>
                  </a:cubicBezTo>
                  <a:cubicBezTo>
                    <a:pt x="174" y="9"/>
                    <a:pt x="174" y="9"/>
                    <a:pt x="174" y="9"/>
                  </a:cubicBezTo>
                  <a:cubicBezTo>
                    <a:pt x="173" y="9"/>
                    <a:pt x="173" y="9"/>
                    <a:pt x="173" y="9"/>
                  </a:cubicBezTo>
                  <a:cubicBezTo>
                    <a:pt x="173" y="9"/>
                    <a:pt x="173" y="9"/>
                    <a:pt x="174" y="9"/>
                  </a:cubicBezTo>
                  <a:cubicBezTo>
                    <a:pt x="174" y="9"/>
                    <a:pt x="174" y="9"/>
                    <a:pt x="174" y="9"/>
                  </a:cubicBezTo>
                  <a:cubicBezTo>
                    <a:pt x="174" y="9"/>
                    <a:pt x="174" y="9"/>
                    <a:pt x="174" y="9"/>
                  </a:cubicBezTo>
                  <a:cubicBezTo>
                    <a:pt x="174" y="10"/>
                    <a:pt x="174" y="10"/>
                    <a:pt x="174" y="10"/>
                  </a:cubicBezTo>
                  <a:cubicBezTo>
                    <a:pt x="174" y="10"/>
                    <a:pt x="176" y="9"/>
                    <a:pt x="176" y="9"/>
                  </a:cubicBezTo>
                  <a:cubicBezTo>
                    <a:pt x="177" y="9"/>
                    <a:pt x="180" y="9"/>
                    <a:pt x="182" y="9"/>
                  </a:cubicBezTo>
                  <a:cubicBezTo>
                    <a:pt x="181" y="9"/>
                    <a:pt x="181" y="9"/>
                    <a:pt x="182" y="9"/>
                  </a:cubicBezTo>
                  <a:cubicBezTo>
                    <a:pt x="182" y="9"/>
                    <a:pt x="183" y="8"/>
                    <a:pt x="183" y="9"/>
                  </a:cubicBezTo>
                  <a:cubicBezTo>
                    <a:pt x="183" y="9"/>
                    <a:pt x="183" y="9"/>
                    <a:pt x="184" y="9"/>
                  </a:cubicBezTo>
                  <a:cubicBezTo>
                    <a:pt x="184" y="9"/>
                    <a:pt x="184" y="9"/>
                    <a:pt x="184" y="9"/>
                  </a:cubicBezTo>
                  <a:cubicBezTo>
                    <a:pt x="186" y="10"/>
                    <a:pt x="188" y="8"/>
                    <a:pt x="190" y="9"/>
                  </a:cubicBezTo>
                  <a:cubicBezTo>
                    <a:pt x="190" y="9"/>
                    <a:pt x="189" y="9"/>
                    <a:pt x="189" y="9"/>
                  </a:cubicBezTo>
                  <a:cubicBezTo>
                    <a:pt x="190" y="9"/>
                    <a:pt x="192" y="9"/>
                    <a:pt x="193" y="8"/>
                  </a:cubicBezTo>
                  <a:cubicBezTo>
                    <a:pt x="193" y="9"/>
                    <a:pt x="193" y="9"/>
                    <a:pt x="193" y="9"/>
                  </a:cubicBezTo>
                  <a:cubicBezTo>
                    <a:pt x="194" y="9"/>
                    <a:pt x="195" y="9"/>
                    <a:pt x="195" y="8"/>
                  </a:cubicBezTo>
                  <a:cubicBezTo>
                    <a:pt x="195" y="8"/>
                    <a:pt x="195" y="9"/>
                    <a:pt x="195" y="9"/>
                  </a:cubicBezTo>
                  <a:cubicBezTo>
                    <a:pt x="194" y="8"/>
                    <a:pt x="195" y="8"/>
                    <a:pt x="196" y="8"/>
                  </a:cubicBezTo>
                  <a:cubicBezTo>
                    <a:pt x="196" y="8"/>
                    <a:pt x="196" y="8"/>
                    <a:pt x="196" y="8"/>
                  </a:cubicBezTo>
                  <a:cubicBezTo>
                    <a:pt x="197" y="8"/>
                    <a:pt x="197" y="8"/>
                    <a:pt x="198" y="8"/>
                  </a:cubicBezTo>
                  <a:cubicBezTo>
                    <a:pt x="199" y="8"/>
                    <a:pt x="197" y="8"/>
                    <a:pt x="198" y="8"/>
                  </a:cubicBezTo>
                  <a:cubicBezTo>
                    <a:pt x="198" y="9"/>
                    <a:pt x="200" y="9"/>
                    <a:pt x="200" y="9"/>
                  </a:cubicBezTo>
                  <a:cubicBezTo>
                    <a:pt x="200" y="9"/>
                    <a:pt x="201" y="9"/>
                    <a:pt x="201" y="8"/>
                  </a:cubicBezTo>
                  <a:cubicBezTo>
                    <a:pt x="201" y="8"/>
                    <a:pt x="201" y="9"/>
                    <a:pt x="201" y="9"/>
                  </a:cubicBezTo>
                  <a:cubicBezTo>
                    <a:pt x="204" y="7"/>
                    <a:pt x="204" y="7"/>
                    <a:pt x="204" y="7"/>
                  </a:cubicBezTo>
                  <a:cubicBezTo>
                    <a:pt x="203" y="7"/>
                    <a:pt x="204" y="8"/>
                    <a:pt x="204" y="8"/>
                  </a:cubicBezTo>
                  <a:cubicBezTo>
                    <a:pt x="205" y="8"/>
                    <a:pt x="206" y="7"/>
                    <a:pt x="207" y="7"/>
                  </a:cubicBezTo>
                  <a:cubicBezTo>
                    <a:pt x="208" y="7"/>
                    <a:pt x="209" y="7"/>
                    <a:pt x="210" y="7"/>
                  </a:cubicBezTo>
                  <a:cubicBezTo>
                    <a:pt x="210" y="7"/>
                    <a:pt x="209" y="7"/>
                    <a:pt x="209" y="7"/>
                  </a:cubicBezTo>
                  <a:cubicBezTo>
                    <a:pt x="210" y="7"/>
                    <a:pt x="210" y="7"/>
                    <a:pt x="210" y="7"/>
                  </a:cubicBezTo>
                  <a:cubicBezTo>
                    <a:pt x="209" y="8"/>
                    <a:pt x="210" y="8"/>
                    <a:pt x="209" y="9"/>
                  </a:cubicBezTo>
                  <a:cubicBezTo>
                    <a:pt x="210" y="8"/>
                    <a:pt x="212" y="9"/>
                    <a:pt x="214" y="9"/>
                  </a:cubicBezTo>
                  <a:cubicBezTo>
                    <a:pt x="213" y="8"/>
                    <a:pt x="215" y="9"/>
                    <a:pt x="215" y="8"/>
                  </a:cubicBezTo>
                  <a:cubicBezTo>
                    <a:pt x="217" y="8"/>
                    <a:pt x="216" y="8"/>
                    <a:pt x="217" y="9"/>
                  </a:cubicBezTo>
                  <a:cubicBezTo>
                    <a:pt x="218" y="8"/>
                    <a:pt x="220" y="9"/>
                    <a:pt x="221" y="9"/>
                  </a:cubicBezTo>
                  <a:cubicBezTo>
                    <a:pt x="221" y="9"/>
                    <a:pt x="221" y="9"/>
                    <a:pt x="221" y="9"/>
                  </a:cubicBezTo>
                  <a:cubicBezTo>
                    <a:pt x="222" y="8"/>
                    <a:pt x="224" y="9"/>
                    <a:pt x="226" y="8"/>
                  </a:cubicBezTo>
                  <a:cubicBezTo>
                    <a:pt x="226" y="8"/>
                    <a:pt x="226" y="8"/>
                    <a:pt x="225" y="9"/>
                  </a:cubicBezTo>
                  <a:cubicBezTo>
                    <a:pt x="227" y="9"/>
                    <a:pt x="226" y="7"/>
                    <a:pt x="227" y="8"/>
                  </a:cubicBezTo>
                  <a:cubicBezTo>
                    <a:pt x="227" y="8"/>
                    <a:pt x="227" y="8"/>
                    <a:pt x="227" y="8"/>
                  </a:cubicBezTo>
                  <a:cubicBezTo>
                    <a:pt x="228" y="8"/>
                    <a:pt x="229" y="9"/>
                    <a:pt x="230" y="8"/>
                  </a:cubicBezTo>
                  <a:cubicBezTo>
                    <a:pt x="230" y="8"/>
                    <a:pt x="230" y="9"/>
                    <a:pt x="229" y="9"/>
                  </a:cubicBezTo>
                  <a:cubicBezTo>
                    <a:pt x="231" y="9"/>
                    <a:pt x="232" y="9"/>
                    <a:pt x="233" y="8"/>
                  </a:cubicBezTo>
                  <a:cubicBezTo>
                    <a:pt x="233" y="8"/>
                    <a:pt x="233" y="9"/>
                    <a:pt x="232" y="9"/>
                  </a:cubicBezTo>
                  <a:cubicBezTo>
                    <a:pt x="233" y="9"/>
                    <a:pt x="233" y="8"/>
                    <a:pt x="234" y="8"/>
                  </a:cubicBezTo>
                  <a:cubicBezTo>
                    <a:pt x="235" y="8"/>
                    <a:pt x="235" y="9"/>
                    <a:pt x="235" y="9"/>
                  </a:cubicBezTo>
                  <a:cubicBezTo>
                    <a:pt x="235" y="8"/>
                    <a:pt x="237" y="9"/>
                    <a:pt x="237" y="8"/>
                  </a:cubicBezTo>
                  <a:cubicBezTo>
                    <a:pt x="237" y="9"/>
                    <a:pt x="238" y="9"/>
                    <a:pt x="238" y="9"/>
                  </a:cubicBezTo>
                  <a:cubicBezTo>
                    <a:pt x="243" y="9"/>
                    <a:pt x="249" y="10"/>
                    <a:pt x="254" y="9"/>
                  </a:cubicBezTo>
                  <a:cubicBezTo>
                    <a:pt x="255" y="10"/>
                    <a:pt x="253" y="10"/>
                    <a:pt x="253" y="10"/>
                  </a:cubicBezTo>
                  <a:cubicBezTo>
                    <a:pt x="253" y="9"/>
                    <a:pt x="254" y="10"/>
                    <a:pt x="256" y="10"/>
                  </a:cubicBezTo>
                  <a:cubicBezTo>
                    <a:pt x="256" y="10"/>
                    <a:pt x="256" y="10"/>
                    <a:pt x="256" y="10"/>
                  </a:cubicBezTo>
                  <a:cubicBezTo>
                    <a:pt x="256" y="10"/>
                    <a:pt x="257" y="10"/>
                    <a:pt x="257" y="10"/>
                  </a:cubicBezTo>
                  <a:cubicBezTo>
                    <a:pt x="257" y="10"/>
                    <a:pt x="257" y="10"/>
                    <a:pt x="257" y="10"/>
                  </a:cubicBezTo>
                  <a:cubicBezTo>
                    <a:pt x="258" y="9"/>
                    <a:pt x="259" y="11"/>
                    <a:pt x="260" y="10"/>
                  </a:cubicBezTo>
                  <a:cubicBezTo>
                    <a:pt x="260" y="11"/>
                    <a:pt x="260" y="11"/>
                    <a:pt x="260" y="11"/>
                  </a:cubicBezTo>
                  <a:cubicBezTo>
                    <a:pt x="261" y="10"/>
                    <a:pt x="261" y="11"/>
                    <a:pt x="262" y="10"/>
                  </a:cubicBezTo>
                  <a:cubicBezTo>
                    <a:pt x="262" y="10"/>
                    <a:pt x="262" y="10"/>
                    <a:pt x="262" y="10"/>
                  </a:cubicBezTo>
                  <a:cubicBezTo>
                    <a:pt x="263" y="11"/>
                    <a:pt x="265" y="9"/>
                    <a:pt x="265" y="10"/>
                  </a:cubicBezTo>
                  <a:cubicBezTo>
                    <a:pt x="266" y="10"/>
                    <a:pt x="268" y="10"/>
                    <a:pt x="268" y="9"/>
                  </a:cubicBezTo>
                  <a:cubicBezTo>
                    <a:pt x="268" y="10"/>
                    <a:pt x="268" y="10"/>
                    <a:pt x="268" y="10"/>
                  </a:cubicBezTo>
                  <a:cubicBezTo>
                    <a:pt x="272" y="10"/>
                    <a:pt x="276" y="10"/>
                    <a:pt x="280" y="10"/>
                  </a:cubicBezTo>
                  <a:cubicBezTo>
                    <a:pt x="280" y="10"/>
                    <a:pt x="280" y="10"/>
                    <a:pt x="279" y="10"/>
                  </a:cubicBezTo>
                  <a:cubicBezTo>
                    <a:pt x="282" y="9"/>
                    <a:pt x="284" y="11"/>
                    <a:pt x="286" y="10"/>
                  </a:cubicBezTo>
                  <a:cubicBezTo>
                    <a:pt x="286" y="9"/>
                    <a:pt x="286" y="9"/>
                    <a:pt x="286" y="9"/>
                  </a:cubicBezTo>
                  <a:cubicBezTo>
                    <a:pt x="287" y="9"/>
                    <a:pt x="287" y="10"/>
                    <a:pt x="287" y="10"/>
                  </a:cubicBezTo>
                  <a:cubicBezTo>
                    <a:pt x="288" y="10"/>
                    <a:pt x="289" y="10"/>
                    <a:pt x="289" y="9"/>
                  </a:cubicBezTo>
                  <a:cubicBezTo>
                    <a:pt x="290" y="10"/>
                    <a:pt x="289" y="10"/>
                    <a:pt x="289" y="10"/>
                  </a:cubicBezTo>
                  <a:cubicBezTo>
                    <a:pt x="290" y="10"/>
                    <a:pt x="292" y="9"/>
                    <a:pt x="292" y="10"/>
                  </a:cubicBezTo>
                  <a:cubicBezTo>
                    <a:pt x="292" y="10"/>
                    <a:pt x="292" y="10"/>
                    <a:pt x="292" y="10"/>
                  </a:cubicBezTo>
                  <a:cubicBezTo>
                    <a:pt x="297" y="11"/>
                    <a:pt x="304" y="12"/>
                    <a:pt x="308" y="11"/>
                  </a:cubicBezTo>
                  <a:cubicBezTo>
                    <a:pt x="309" y="11"/>
                    <a:pt x="308" y="12"/>
                    <a:pt x="309" y="12"/>
                  </a:cubicBezTo>
                  <a:cubicBezTo>
                    <a:pt x="313" y="11"/>
                    <a:pt x="318" y="14"/>
                    <a:pt x="322" y="12"/>
                  </a:cubicBezTo>
                  <a:cubicBezTo>
                    <a:pt x="325" y="12"/>
                    <a:pt x="327" y="11"/>
                    <a:pt x="327" y="11"/>
                  </a:cubicBezTo>
                  <a:cubicBezTo>
                    <a:pt x="319" y="10"/>
                    <a:pt x="312" y="9"/>
                    <a:pt x="305" y="7"/>
                  </a:cubicBezTo>
                  <a:close/>
                  <a:moveTo>
                    <a:pt x="175" y="9"/>
                  </a:moveTo>
                  <a:cubicBezTo>
                    <a:pt x="175" y="9"/>
                    <a:pt x="175" y="9"/>
                    <a:pt x="174" y="9"/>
                  </a:cubicBezTo>
                  <a:cubicBezTo>
                    <a:pt x="175" y="9"/>
                    <a:pt x="175" y="9"/>
                    <a:pt x="175" y="9"/>
                  </a:cubicBezTo>
                  <a:close/>
                </a:path>
              </a:pathLst>
            </a:custGeom>
            <a:solidFill>
              <a:schemeClr val="bg1"/>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grpSp>
    </p:spTree>
    <p:extLst>
      <p:ext uri="{BB962C8B-B14F-4D97-AF65-F5344CB8AC3E}">
        <p14:creationId xmlns:p14="http://schemas.microsoft.com/office/powerpoint/2010/main" val="9580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a:t>Goals of new “flow” system</a:t>
            </a:r>
          </a:p>
        </p:txBody>
      </p:sp>
      <p:grpSp>
        <p:nvGrpSpPr>
          <p:cNvPr id="4" name="Group 3"/>
          <p:cNvGrpSpPr/>
          <p:nvPr/>
        </p:nvGrpSpPr>
        <p:grpSpPr>
          <a:xfrm>
            <a:off x="2971802" y="1599554"/>
            <a:ext cx="12385964" cy="7669139"/>
            <a:chOff x="1659405" y="1246477"/>
            <a:chExt cx="6317009" cy="5112759"/>
          </a:xfrm>
        </p:grpSpPr>
        <p:sp>
          <p:nvSpPr>
            <p:cNvPr id="5" name="Rounded Rectangular Callout 4"/>
            <p:cNvSpPr/>
            <p:nvPr/>
          </p:nvSpPr>
          <p:spPr>
            <a:xfrm>
              <a:off x="1659405" y="1246477"/>
              <a:ext cx="6317009" cy="5112759"/>
            </a:xfrm>
            <a:prstGeom prst="wedgeRoundRectCallout">
              <a:avLst>
                <a:gd name="adj1" fmla="val -15166"/>
                <a:gd name="adj2" fmla="val 49350"/>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b="1">
                  <a:solidFill>
                    <a:prstClr val="black"/>
                  </a:solidFill>
                  <a:latin typeface="Arial" panose="020B0604020202020204" pitchFamily="34" charset="0"/>
                  <a:cs typeface="Arial" panose="020B0604020202020204" pitchFamily="34" charset="0"/>
                </a:rPr>
                <a:t>Goals</a:t>
              </a:r>
            </a:p>
            <a:p>
              <a:pPr algn="ctr" eaLnBrk="0" fontAlgn="base" hangingPunct="0">
                <a:spcBef>
                  <a:spcPct val="0"/>
                </a:spcBef>
                <a:spcAft>
                  <a:spcPct val="0"/>
                </a:spcAft>
              </a:pPr>
              <a:endParaRPr lang="en-US" sz="3600" b="1">
                <a:solidFill>
                  <a:prstClr val="black"/>
                </a:solidFill>
                <a:latin typeface="Segoe Print" pitchFamily="2" charset="0"/>
              </a:endParaRPr>
            </a:p>
            <a:p>
              <a:pPr algn="ctr" eaLnBrk="0" fontAlgn="base" hangingPunct="0">
                <a:spcBef>
                  <a:spcPct val="0"/>
                </a:spcBef>
                <a:spcAft>
                  <a:spcPct val="0"/>
                </a:spcAft>
              </a:pPr>
              <a:r>
                <a:rPr lang="en-US" sz="3600" b="1">
                  <a:solidFill>
                    <a:prstClr val="black"/>
                  </a:solidFill>
                  <a:latin typeface="Segoe Print" pitchFamily="2" charset="0"/>
                </a:rPr>
                <a:t>Reduce context switching</a:t>
              </a:r>
            </a:p>
            <a:p>
              <a:pPr algn="ctr" eaLnBrk="0" fontAlgn="base" hangingPunct="0">
                <a:spcBef>
                  <a:spcPct val="0"/>
                </a:spcBef>
                <a:spcAft>
                  <a:spcPct val="0"/>
                </a:spcAft>
              </a:pPr>
              <a:r>
                <a:rPr lang="en-US" sz="3600" b="1">
                  <a:solidFill>
                    <a:prstClr val="black"/>
                  </a:solidFill>
                  <a:latin typeface="Segoe Print" pitchFamily="2" charset="0"/>
                </a:rPr>
                <a:t>Reduce work in progress</a:t>
              </a:r>
            </a:p>
            <a:p>
              <a:pPr algn="ctr" eaLnBrk="0" fontAlgn="base" hangingPunct="0">
                <a:spcBef>
                  <a:spcPct val="0"/>
                </a:spcBef>
                <a:spcAft>
                  <a:spcPct val="0"/>
                </a:spcAft>
              </a:pPr>
              <a:r>
                <a:rPr lang="en-US" sz="3600" b="1">
                  <a:solidFill>
                    <a:prstClr val="black"/>
                  </a:solidFill>
                  <a:latin typeface="Segoe Print" pitchFamily="2" charset="0"/>
                </a:rPr>
                <a:t> Steadier workflow for QA &amp; Deploy</a:t>
              </a:r>
            </a:p>
            <a:p>
              <a:pPr algn="ctr" eaLnBrk="0" fontAlgn="base" hangingPunct="0">
                <a:spcBef>
                  <a:spcPct val="0"/>
                </a:spcBef>
                <a:spcAft>
                  <a:spcPct val="0"/>
                </a:spcAft>
              </a:pPr>
              <a:r>
                <a:rPr lang="en-US" sz="3600" b="1">
                  <a:solidFill>
                    <a:prstClr val="black"/>
                  </a:solidFill>
                  <a:latin typeface="Segoe Print" pitchFamily="2" charset="0"/>
                </a:rPr>
                <a:t>Reduce massive workload at start of each sprint (achieve balance)</a:t>
              </a:r>
            </a:p>
            <a:p>
              <a:pPr algn="ctr" eaLnBrk="0" fontAlgn="base" hangingPunct="0">
                <a:spcBef>
                  <a:spcPct val="0"/>
                </a:spcBef>
                <a:spcAft>
                  <a:spcPct val="0"/>
                </a:spcAft>
              </a:pPr>
              <a:r>
                <a:rPr lang="en-US" sz="3600" b="1">
                  <a:solidFill>
                    <a:prstClr val="black"/>
                  </a:solidFill>
                  <a:latin typeface="Segoe Print" pitchFamily="2" charset="0"/>
                </a:rPr>
                <a:t>Clearer priorities from stakeholders</a:t>
              </a:r>
            </a:p>
          </p:txBody>
        </p:sp>
        <p:sp>
          <p:nvSpPr>
            <p:cNvPr id="6" name="Freeform 322"/>
            <p:cNvSpPr>
              <a:spLocks noEditPoints="1"/>
            </p:cNvSpPr>
            <p:nvPr/>
          </p:nvSpPr>
          <p:spPr bwMode="auto">
            <a:xfrm>
              <a:off x="4290733" y="2800545"/>
              <a:ext cx="1054352" cy="45719"/>
            </a:xfrm>
            <a:custGeom>
              <a:avLst/>
              <a:gdLst/>
              <a:ahLst/>
              <a:cxnLst>
                <a:cxn ang="0">
                  <a:pos x="267" y="6"/>
                </a:cxn>
                <a:cxn ang="0">
                  <a:pos x="219" y="3"/>
                </a:cxn>
                <a:cxn ang="0">
                  <a:pos x="176" y="3"/>
                </a:cxn>
                <a:cxn ang="0">
                  <a:pos x="157" y="3"/>
                </a:cxn>
                <a:cxn ang="0">
                  <a:pos x="140" y="2"/>
                </a:cxn>
                <a:cxn ang="0">
                  <a:pos x="108" y="1"/>
                </a:cxn>
                <a:cxn ang="0">
                  <a:pos x="88" y="1"/>
                </a:cxn>
                <a:cxn ang="0">
                  <a:pos x="57" y="0"/>
                </a:cxn>
                <a:cxn ang="0">
                  <a:pos x="41" y="2"/>
                </a:cxn>
                <a:cxn ang="0">
                  <a:pos x="20" y="1"/>
                </a:cxn>
                <a:cxn ang="0">
                  <a:pos x="10" y="0"/>
                </a:cxn>
                <a:cxn ang="0">
                  <a:pos x="3" y="2"/>
                </a:cxn>
                <a:cxn ang="0">
                  <a:pos x="2" y="2"/>
                </a:cxn>
                <a:cxn ang="0">
                  <a:pos x="8" y="2"/>
                </a:cxn>
                <a:cxn ang="0">
                  <a:pos x="17" y="4"/>
                </a:cxn>
                <a:cxn ang="0">
                  <a:pos x="28" y="5"/>
                </a:cxn>
                <a:cxn ang="0">
                  <a:pos x="29" y="6"/>
                </a:cxn>
                <a:cxn ang="0">
                  <a:pos x="36" y="6"/>
                </a:cxn>
                <a:cxn ang="0">
                  <a:pos x="37" y="6"/>
                </a:cxn>
                <a:cxn ang="0">
                  <a:pos x="39" y="8"/>
                </a:cxn>
                <a:cxn ang="0">
                  <a:pos x="46" y="6"/>
                </a:cxn>
                <a:cxn ang="0">
                  <a:pos x="50" y="6"/>
                </a:cxn>
                <a:cxn ang="0">
                  <a:pos x="52" y="7"/>
                </a:cxn>
                <a:cxn ang="0">
                  <a:pos x="57" y="8"/>
                </a:cxn>
                <a:cxn ang="0">
                  <a:pos x="62" y="7"/>
                </a:cxn>
                <a:cxn ang="0">
                  <a:pos x="66" y="7"/>
                </a:cxn>
                <a:cxn ang="0">
                  <a:pos x="71" y="5"/>
                </a:cxn>
                <a:cxn ang="0">
                  <a:pos x="72" y="7"/>
                </a:cxn>
                <a:cxn ang="0">
                  <a:pos x="88" y="8"/>
                </a:cxn>
                <a:cxn ang="0">
                  <a:pos x="93" y="8"/>
                </a:cxn>
                <a:cxn ang="0">
                  <a:pos x="100" y="7"/>
                </a:cxn>
                <a:cxn ang="0">
                  <a:pos x="115" y="8"/>
                </a:cxn>
                <a:cxn ang="0">
                  <a:pos x="122" y="7"/>
                </a:cxn>
                <a:cxn ang="0">
                  <a:pos x="125" y="8"/>
                </a:cxn>
                <a:cxn ang="0">
                  <a:pos x="127" y="7"/>
                </a:cxn>
                <a:cxn ang="0">
                  <a:pos x="132" y="8"/>
                </a:cxn>
                <a:cxn ang="0">
                  <a:pos x="137" y="8"/>
                </a:cxn>
                <a:cxn ang="0">
                  <a:pos x="150" y="8"/>
                </a:cxn>
                <a:cxn ang="0">
                  <a:pos x="157" y="9"/>
                </a:cxn>
                <a:cxn ang="0">
                  <a:pos x="166" y="9"/>
                </a:cxn>
                <a:cxn ang="0">
                  <a:pos x="173" y="9"/>
                </a:cxn>
                <a:cxn ang="0">
                  <a:pos x="174" y="9"/>
                </a:cxn>
                <a:cxn ang="0">
                  <a:pos x="182" y="9"/>
                </a:cxn>
                <a:cxn ang="0">
                  <a:pos x="193" y="8"/>
                </a:cxn>
                <a:cxn ang="0">
                  <a:pos x="198" y="8"/>
                </a:cxn>
                <a:cxn ang="0">
                  <a:pos x="204" y="8"/>
                </a:cxn>
                <a:cxn ang="0">
                  <a:pos x="214" y="9"/>
                </a:cxn>
                <a:cxn ang="0">
                  <a:pos x="225" y="9"/>
                </a:cxn>
                <a:cxn ang="0">
                  <a:pos x="232" y="9"/>
                </a:cxn>
                <a:cxn ang="0">
                  <a:pos x="253" y="10"/>
                </a:cxn>
                <a:cxn ang="0">
                  <a:pos x="260" y="11"/>
                </a:cxn>
                <a:cxn ang="0">
                  <a:pos x="280" y="10"/>
                </a:cxn>
                <a:cxn ang="0">
                  <a:pos x="289" y="10"/>
                </a:cxn>
                <a:cxn ang="0">
                  <a:pos x="327" y="11"/>
                </a:cxn>
              </a:cxnLst>
              <a:rect l="0" t="0" r="r" b="b"/>
              <a:pathLst>
                <a:path w="327" h="14">
                  <a:moveTo>
                    <a:pt x="305" y="7"/>
                  </a:moveTo>
                  <a:cubicBezTo>
                    <a:pt x="303" y="7"/>
                    <a:pt x="299" y="7"/>
                    <a:pt x="297" y="7"/>
                  </a:cubicBezTo>
                  <a:cubicBezTo>
                    <a:pt x="288" y="6"/>
                    <a:pt x="278" y="4"/>
                    <a:pt x="268" y="5"/>
                  </a:cubicBezTo>
                  <a:cubicBezTo>
                    <a:pt x="269" y="5"/>
                    <a:pt x="268" y="5"/>
                    <a:pt x="268" y="5"/>
                  </a:cubicBezTo>
                  <a:cubicBezTo>
                    <a:pt x="268" y="5"/>
                    <a:pt x="268" y="5"/>
                    <a:pt x="268" y="5"/>
                  </a:cubicBezTo>
                  <a:cubicBezTo>
                    <a:pt x="267" y="6"/>
                    <a:pt x="267" y="6"/>
                    <a:pt x="267" y="6"/>
                  </a:cubicBezTo>
                  <a:cubicBezTo>
                    <a:pt x="266" y="6"/>
                    <a:pt x="266" y="5"/>
                    <a:pt x="267" y="5"/>
                  </a:cubicBezTo>
                  <a:cubicBezTo>
                    <a:pt x="263" y="5"/>
                    <a:pt x="260" y="5"/>
                    <a:pt x="256" y="5"/>
                  </a:cubicBezTo>
                  <a:cubicBezTo>
                    <a:pt x="256" y="5"/>
                    <a:pt x="254" y="4"/>
                    <a:pt x="254" y="5"/>
                  </a:cubicBezTo>
                  <a:cubicBezTo>
                    <a:pt x="254" y="5"/>
                    <a:pt x="254" y="5"/>
                    <a:pt x="254" y="5"/>
                  </a:cubicBezTo>
                  <a:cubicBezTo>
                    <a:pt x="251" y="5"/>
                    <a:pt x="251" y="5"/>
                    <a:pt x="249" y="4"/>
                  </a:cubicBezTo>
                  <a:cubicBezTo>
                    <a:pt x="239" y="3"/>
                    <a:pt x="229" y="3"/>
                    <a:pt x="219" y="3"/>
                  </a:cubicBezTo>
                  <a:cubicBezTo>
                    <a:pt x="209" y="3"/>
                    <a:pt x="199" y="3"/>
                    <a:pt x="188" y="3"/>
                  </a:cubicBezTo>
                  <a:cubicBezTo>
                    <a:pt x="187" y="4"/>
                    <a:pt x="184" y="3"/>
                    <a:pt x="183" y="4"/>
                  </a:cubicBezTo>
                  <a:cubicBezTo>
                    <a:pt x="183" y="4"/>
                    <a:pt x="183" y="4"/>
                    <a:pt x="183" y="4"/>
                  </a:cubicBezTo>
                  <a:cubicBezTo>
                    <a:pt x="181" y="4"/>
                    <a:pt x="181" y="4"/>
                    <a:pt x="179" y="3"/>
                  </a:cubicBezTo>
                  <a:cubicBezTo>
                    <a:pt x="179" y="4"/>
                    <a:pt x="178" y="3"/>
                    <a:pt x="178" y="4"/>
                  </a:cubicBezTo>
                  <a:cubicBezTo>
                    <a:pt x="177" y="5"/>
                    <a:pt x="177" y="3"/>
                    <a:pt x="176" y="3"/>
                  </a:cubicBezTo>
                  <a:cubicBezTo>
                    <a:pt x="176" y="3"/>
                    <a:pt x="176" y="4"/>
                    <a:pt x="176" y="4"/>
                  </a:cubicBezTo>
                  <a:cubicBezTo>
                    <a:pt x="173" y="4"/>
                    <a:pt x="176" y="3"/>
                    <a:pt x="173" y="2"/>
                  </a:cubicBezTo>
                  <a:cubicBezTo>
                    <a:pt x="168" y="3"/>
                    <a:pt x="163" y="3"/>
                    <a:pt x="159" y="3"/>
                  </a:cubicBezTo>
                  <a:cubicBezTo>
                    <a:pt x="159" y="3"/>
                    <a:pt x="159" y="3"/>
                    <a:pt x="159" y="3"/>
                  </a:cubicBezTo>
                  <a:cubicBezTo>
                    <a:pt x="158" y="2"/>
                    <a:pt x="157" y="3"/>
                    <a:pt x="157" y="3"/>
                  </a:cubicBezTo>
                  <a:cubicBezTo>
                    <a:pt x="157" y="3"/>
                    <a:pt x="157" y="3"/>
                    <a:pt x="157" y="3"/>
                  </a:cubicBezTo>
                  <a:cubicBezTo>
                    <a:pt x="155" y="2"/>
                    <a:pt x="153" y="3"/>
                    <a:pt x="152" y="2"/>
                  </a:cubicBezTo>
                  <a:cubicBezTo>
                    <a:pt x="152" y="2"/>
                    <a:pt x="152" y="2"/>
                    <a:pt x="152" y="2"/>
                  </a:cubicBezTo>
                  <a:cubicBezTo>
                    <a:pt x="150" y="3"/>
                    <a:pt x="148" y="1"/>
                    <a:pt x="146" y="2"/>
                  </a:cubicBezTo>
                  <a:cubicBezTo>
                    <a:pt x="147" y="2"/>
                    <a:pt x="146" y="2"/>
                    <a:pt x="145" y="1"/>
                  </a:cubicBezTo>
                  <a:cubicBezTo>
                    <a:pt x="144" y="3"/>
                    <a:pt x="142" y="1"/>
                    <a:pt x="140" y="2"/>
                  </a:cubicBezTo>
                  <a:cubicBezTo>
                    <a:pt x="140" y="2"/>
                    <a:pt x="140" y="2"/>
                    <a:pt x="140" y="2"/>
                  </a:cubicBezTo>
                  <a:cubicBezTo>
                    <a:pt x="135" y="1"/>
                    <a:pt x="130" y="1"/>
                    <a:pt x="124" y="1"/>
                  </a:cubicBezTo>
                  <a:cubicBezTo>
                    <a:pt x="122" y="2"/>
                    <a:pt x="118" y="0"/>
                    <a:pt x="115" y="1"/>
                  </a:cubicBezTo>
                  <a:cubicBezTo>
                    <a:pt x="114" y="1"/>
                    <a:pt x="115" y="1"/>
                    <a:pt x="114" y="1"/>
                  </a:cubicBezTo>
                  <a:cubicBezTo>
                    <a:pt x="114" y="1"/>
                    <a:pt x="114" y="1"/>
                    <a:pt x="114" y="1"/>
                  </a:cubicBezTo>
                  <a:cubicBezTo>
                    <a:pt x="113" y="1"/>
                    <a:pt x="111" y="1"/>
                    <a:pt x="109" y="1"/>
                  </a:cubicBezTo>
                  <a:cubicBezTo>
                    <a:pt x="108" y="1"/>
                    <a:pt x="108" y="1"/>
                    <a:pt x="108" y="1"/>
                  </a:cubicBezTo>
                  <a:cubicBezTo>
                    <a:pt x="106" y="0"/>
                    <a:pt x="103" y="1"/>
                    <a:pt x="100" y="1"/>
                  </a:cubicBezTo>
                  <a:cubicBezTo>
                    <a:pt x="101" y="2"/>
                    <a:pt x="99" y="1"/>
                    <a:pt x="98" y="1"/>
                  </a:cubicBezTo>
                  <a:cubicBezTo>
                    <a:pt x="98" y="1"/>
                    <a:pt x="98" y="1"/>
                    <a:pt x="98" y="1"/>
                  </a:cubicBezTo>
                  <a:cubicBezTo>
                    <a:pt x="96" y="1"/>
                    <a:pt x="95" y="1"/>
                    <a:pt x="93" y="1"/>
                  </a:cubicBezTo>
                  <a:cubicBezTo>
                    <a:pt x="92" y="1"/>
                    <a:pt x="92" y="1"/>
                    <a:pt x="91" y="1"/>
                  </a:cubicBezTo>
                  <a:cubicBezTo>
                    <a:pt x="90" y="0"/>
                    <a:pt x="89" y="1"/>
                    <a:pt x="88" y="1"/>
                  </a:cubicBezTo>
                  <a:cubicBezTo>
                    <a:pt x="88" y="1"/>
                    <a:pt x="87" y="2"/>
                    <a:pt x="85" y="2"/>
                  </a:cubicBezTo>
                  <a:cubicBezTo>
                    <a:pt x="86" y="1"/>
                    <a:pt x="86" y="1"/>
                    <a:pt x="86" y="1"/>
                  </a:cubicBezTo>
                  <a:cubicBezTo>
                    <a:pt x="82" y="1"/>
                    <a:pt x="77" y="0"/>
                    <a:pt x="73" y="1"/>
                  </a:cubicBezTo>
                  <a:cubicBezTo>
                    <a:pt x="73" y="0"/>
                    <a:pt x="73" y="0"/>
                    <a:pt x="73" y="0"/>
                  </a:cubicBezTo>
                  <a:cubicBezTo>
                    <a:pt x="69" y="1"/>
                    <a:pt x="65" y="0"/>
                    <a:pt x="61" y="1"/>
                  </a:cubicBezTo>
                  <a:cubicBezTo>
                    <a:pt x="59" y="1"/>
                    <a:pt x="58" y="1"/>
                    <a:pt x="57" y="0"/>
                  </a:cubicBezTo>
                  <a:cubicBezTo>
                    <a:pt x="55" y="1"/>
                    <a:pt x="55" y="1"/>
                    <a:pt x="54" y="2"/>
                  </a:cubicBezTo>
                  <a:cubicBezTo>
                    <a:pt x="53" y="2"/>
                    <a:pt x="53" y="1"/>
                    <a:pt x="52" y="1"/>
                  </a:cubicBezTo>
                  <a:cubicBezTo>
                    <a:pt x="51" y="1"/>
                    <a:pt x="49" y="0"/>
                    <a:pt x="47" y="1"/>
                  </a:cubicBezTo>
                  <a:cubicBezTo>
                    <a:pt x="47" y="0"/>
                    <a:pt x="47" y="0"/>
                    <a:pt x="47" y="0"/>
                  </a:cubicBezTo>
                  <a:cubicBezTo>
                    <a:pt x="46" y="1"/>
                    <a:pt x="44" y="1"/>
                    <a:pt x="42" y="1"/>
                  </a:cubicBezTo>
                  <a:cubicBezTo>
                    <a:pt x="42" y="1"/>
                    <a:pt x="40" y="1"/>
                    <a:pt x="41" y="2"/>
                  </a:cubicBezTo>
                  <a:cubicBezTo>
                    <a:pt x="40" y="2"/>
                    <a:pt x="40" y="1"/>
                    <a:pt x="40" y="1"/>
                  </a:cubicBezTo>
                  <a:cubicBezTo>
                    <a:pt x="40" y="1"/>
                    <a:pt x="40" y="1"/>
                    <a:pt x="40" y="1"/>
                  </a:cubicBezTo>
                  <a:cubicBezTo>
                    <a:pt x="36" y="1"/>
                    <a:pt x="33" y="1"/>
                    <a:pt x="30" y="1"/>
                  </a:cubicBezTo>
                  <a:cubicBezTo>
                    <a:pt x="29" y="0"/>
                    <a:pt x="26" y="1"/>
                    <a:pt x="24" y="0"/>
                  </a:cubicBezTo>
                  <a:cubicBezTo>
                    <a:pt x="23" y="1"/>
                    <a:pt x="21" y="0"/>
                    <a:pt x="20" y="1"/>
                  </a:cubicBezTo>
                  <a:cubicBezTo>
                    <a:pt x="20" y="1"/>
                    <a:pt x="20" y="1"/>
                    <a:pt x="20" y="1"/>
                  </a:cubicBezTo>
                  <a:cubicBezTo>
                    <a:pt x="18" y="1"/>
                    <a:pt x="16" y="0"/>
                    <a:pt x="14" y="0"/>
                  </a:cubicBezTo>
                  <a:cubicBezTo>
                    <a:pt x="13" y="0"/>
                    <a:pt x="13" y="1"/>
                    <a:pt x="12" y="1"/>
                  </a:cubicBezTo>
                  <a:cubicBezTo>
                    <a:pt x="12" y="0"/>
                    <a:pt x="12" y="0"/>
                    <a:pt x="12" y="0"/>
                  </a:cubicBezTo>
                  <a:cubicBezTo>
                    <a:pt x="11" y="1"/>
                    <a:pt x="11" y="1"/>
                    <a:pt x="10" y="2"/>
                  </a:cubicBezTo>
                  <a:cubicBezTo>
                    <a:pt x="9" y="2"/>
                    <a:pt x="9" y="2"/>
                    <a:pt x="8" y="1"/>
                  </a:cubicBezTo>
                  <a:cubicBezTo>
                    <a:pt x="9" y="1"/>
                    <a:pt x="10" y="1"/>
                    <a:pt x="10" y="0"/>
                  </a:cubicBezTo>
                  <a:cubicBezTo>
                    <a:pt x="9" y="0"/>
                    <a:pt x="8" y="1"/>
                    <a:pt x="7" y="0"/>
                  </a:cubicBezTo>
                  <a:cubicBezTo>
                    <a:pt x="6" y="0"/>
                    <a:pt x="5" y="0"/>
                    <a:pt x="5" y="1"/>
                  </a:cubicBezTo>
                  <a:cubicBezTo>
                    <a:pt x="5" y="1"/>
                    <a:pt x="4" y="0"/>
                    <a:pt x="5" y="0"/>
                  </a:cubicBezTo>
                  <a:cubicBezTo>
                    <a:pt x="4" y="0"/>
                    <a:pt x="3" y="0"/>
                    <a:pt x="3" y="0"/>
                  </a:cubicBezTo>
                  <a:cubicBezTo>
                    <a:pt x="3" y="0"/>
                    <a:pt x="3" y="0"/>
                    <a:pt x="4" y="0"/>
                  </a:cubicBezTo>
                  <a:cubicBezTo>
                    <a:pt x="3" y="1"/>
                    <a:pt x="2" y="1"/>
                    <a:pt x="3" y="2"/>
                  </a:cubicBezTo>
                  <a:cubicBezTo>
                    <a:pt x="3" y="1"/>
                    <a:pt x="3" y="1"/>
                    <a:pt x="4" y="1"/>
                  </a:cubicBezTo>
                  <a:cubicBezTo>
                    <a:pt x="3" y="2"/>
                    <a:pt x="2" y="2"/>
                    <a:pt x="2" y="1"/>
                  </a:cubicBezTo>
                  <a:cubicBezTo>
                    <a:pt x="1" y="1"/>
                    <a:pt x="3" y="1"/>
                    <a:pt x="2" y="0"/>
                  </a:cubicBezTo>
                  <a:cubicBezTo>
                    <a:pt x="0" y="2"/>
                    <a:pt x="0" y="2"/>
                    <a:pt x="0" y="2"/>
                  </a:cubicBezTo>
                  <a:cubicBezTo>
                    <a:pt x="0" y="1"/>
                    <a:pt x="1" y="1"/>
                    <a:pt x="1" y="2"/>
                  </a:cubicBezTo>
                  <a:cubicBezTo>
                    <a:pt x="2" y="2"/>
                    <a:pt x="2" y="2"/>
                    <a:pt x="2" y="2"/>
                  </a:cubicBezTo>
                  <a:cubicBezTo>
                    <a:pt x="1" y="2"/>
                    <a:pt x="1" y="2"/>
                    <a:pt x="1" y="2"/>
                  </a:cubicBezTo>
                  <a:cubicBezTo>
                    <a:pt x="3" y="2"/>
                    <a:pt x="4" y="3"/>
                    <a:pt x="5" y="2"/>
                  </a:cubicBezTo>
                  <a:cubicBezTo>
                    <a:pt x="5" y="2"/>
                    <a:pt x="5" y="2"/>
                    <a:pt x="5" y="2"/>
                  </a:cubicBezTo>
                  <a:cubicBezTo>
                    <a:pt x="6" y="2"/>
                    <a:pt x="7" y="1"/>
                    <a:pt x="8" y="2"/>
                  </a:cubicBezTo>
                  <a:cubicBezTo>
                    <a:pt x="7" y="2"/>
                    <a:pt x="7" y="2"/>
                    <a:pt x="7" y="3"/>
                  </a:cubicBezTo>
                  <a:cubicBezTo>
                    <a:pt x="8" y="3"/>
                    <a:pt x="8" y="2"/>
                    <a:pt x="8" y="2"/>
                  </a:cubicBezTo>
                  <a:cubicBezTo>
                    <a:pt x="8" y="3"/>
                    <a:pt x="8" y="3"/>
                    <a:pt x="8" y="3"/>
                  </a:cubicBezTo>
                  <a:cubicBezTo>
                    <a:pt x="8" y="2"/>
                    <a:pt x="10" y="3"/>
                    <a:pt x="11" y="3"/>
                  </a:cubicBezTo>
                  <a:cubicBezTo>
                    <a:pt x="10" y="3"/>
                    <a:pt x="10" y="3"/>
                    <a:pt x="10" y="3"/>
                  </a:cubicBezTo>
                  <a:cubicBezTo>
                    <a:pt x="12" y="3"/>
                    <a:pt x="10" y="2"/>
                    <a:pt x="11" y="2"/>
                  </a:cubicBezTo>
                  <a:cubicBezTo>
                    <a:pt x="12" y="3"/>
                    <a:pt x="11" y="3"/>
                    <a:pt x="12" y="4"/>
                  </a:cubicBezTo>
                  <a:cubicBezTo>
                    <a:pt x="13" y="4"/>
                    <a:pt x="16" y="3"/>
                    <a:pt x="17" y="4"/>
                  </a:cubicBezTo>
                  <a:cubicBezTo>
                    <a:pt x="21" y="3"/>
                    <a:pt x="21" y="3"/>
                    <a:pt x="21" y="3"/>
                  </a:cubicBezTo>
                  <a:cubicBezTo>
                    <a:pt x="22" y="3"/>
                    <a:pt x="21" y="4"/>
                    <a:pt x="22" y="4"/>
                  </a:cubicBezTo>
                  <a:cubicBezTo>
                    <a:pt x="22" y="4"/>
                    <a:pt x="22" y="5"/>
                    <a:pt x="22" y="5"/>
                  </a:cubicBezTo>
                  <a:cubicBezTo>
                    <a:pt x="22" y="4"/>
                    <a:pt x="24" y="5"/>
                    <a:pt x="23" y="4"/>
                  </a:cubicBezTo>
                  <a:cubicBezTo>
                    <a:pt x="25" y="4"/>
                    <a:pt x="27" y="4"/>
                    <a:pt x="28" y="4"/>
                  </a:cubicBezTo>
                  <a:cubicBezTo>
                    <a:pt x="28" y="4"/>
                    <a:pt x="28" y="5"/>
                    <a:pt x="28" y="5"/>
                  </a:cubicBezTo>
                  <a:cubicBezTo>
                    <a:pt x="29" y="5"/>
                    <a:pt x="30" y="4"/>
                    <a:pt x="32" y="5"/>
                  </a:cubicBezTo>
                  <a:cubicBezTo>
                    <a:pt x="32" y="4"/>
                    <a:pt x="31" y="4"/>
                    <a:pt x="31" y="3"/>
                  </a:cubicBezTo>
                  <a:cubicBezTo>
                    <a:pt x="31" y="3"/>
                    <a:pt x="32" y="3"/>
                    <a:pt x="32" y="3"/>
                  </a:cubicBezTo>
                  <a:cubicBezTo>
                    <a:pt x="32" y="4"/>
                    <a:pt x="32" y="5"/>
                    <a:pt x="34" y="5"/>
                  </a:cubicBezTo>
                  <a:cubicBezTo>
                    <a:pt x="33" y="6"/>
                    <a:pt x="31" y="5"/>
                    <a:pt x="32" y="6"/>
                  </a:cubicBezTo>
                  <a:cubicBezTo>
                    <a:pt x="31" y="6"/>
                    <a:pt x="29" y="6"/>
                    <a:pt x="29" y="6"/>
                  </a:cubicBezTo>
                  <a:cubicBezTo>
                    <a:pt x="27" y="7"/>
                    <a:pt x="29" y="6"/>
                    <a:pt x="29" y="7"/>
                  </a:cubicBezTo>
                  <a:cubicBezTo>
                    <a:pt x="30" y="7"/>
                    <a:pt x="31" y="6"/>
                    <a:pt x="32" y="6"/>
                  </a:cubicBezTo>
                  <a:cubicBezTo>
                    <a:pt x="32" y="6"/>
                    <a:pt x="32" y="6"/>
                    <a:pt x="33" y="5"/>
                  </a:cubicBezTo>
                  <a:cubicBezTo>
                    <a:pt x="34" y="5"/>
                    <a:pt x="34" y="6"/>
                    <a:pt x="35" y="6"/>
                  </a:cubicBezTo>
                  <a:cubicBezTo>
                    <a:pt x="34" y="6"/>
                    <a:pt x="34" y="6"/>
                    <a:pt x="34" y="6"/>
                  </a:cubicBezTo>
                  <a:cubicBezTo>
                    <a:pt x="35" y="7"/>
                    <a:pt x="35" y="6"/>
                    <a:pt x="36" y="6"/>
                  </a:cubicBezTo>
                  <a:cubicBezTo>
                    <a:pt x="36" y="7"/>
                    <a:pt x="35" y="6"/>
                    <a:pt x="34" y="7"/>
                  </a:cubicBezTo>
                  <a:cubicBezTo>
                    <a:pt x="35" y="8"/>
                    <a:pt x="35" y="8"/>
                    <a:pt x="35" y="8"/>
                  </a:cubicBezTo>
                  <a:cubicBezTo>
                    <a:pt x="36" y="8"/>
                    <a:pt x="35" y="7"/>
                    <a:pt x="37" y="7"/>
                  </a:cubicBezTo>
                  <a:cubicBezTo>
                    <a:pt x="37" y="8"/>
                    <a:pt x="37" y="8"/>
                    <a:pt x="37" y="8"/>
                  </a:cubicBezTo>
                  <a:cubicBezTo>
                    <a:pt x="38" y="7"/>
                    <a:pt x="38" y="7"/>
                    <a:pt x="38" y="7"/>
                  </a:cubicBezTo>
                  <a:cubicBezTo>
                    <a:pt x="38" y="7"/>
                    <a:pt x="37" y="6"/>
                    <a:pt x="37" y="6"/>
                  </a:cubicBezTo>
                  <a:cubicBezTo>
                    <a:pt x="37" y="5"/>
                    <a:pt x="37" y="6"/>
                    <a:pt x="39" y="6"/>
                  </a:cubicBezTo>
                  <a:cubicBezTo>
                    <a:pt x="39" y="6"/>
                    <a:pt x="38" y="6"/>
                    <a:pt x="38" y="6"/>
                  </a:cubicBezTo>
                  <a:cubicBezTo>
                    <a:pt x="38" y="5"/>
                    <a:pt x="39" y="5"/>
                    <a:pt x="40" y="5"/>
                  </a:cubicBezTo>
                  <a:cubicBezTo>
                    <a:pt x="41" y="5"/>
                    <a:pt x="40" y="6"/>
                    <a:pt x="41" y="6"/>
                  </a:cubicBezTo>
                  <a:cubicBezTo>
                    <a:pt x="40" y="6"/>
                    <a:pt x="39" y="6"/>
                    <a:pt x="40" y="6"/>
                  </a:cubicBezTo>
                  <a:cubicBezTo>
                    <a:pt x="38" y="6"/>
                    <a:pt x="40" y="7"/>
                    <a:pt x="39" y="8"/>
                  </a:cubicBezTo>
                  <a:cubicBezTo>
                    <a:pt x="40" y="8"/>
                    <a:pt x="40" y="7"/>
                    <a:pt x="41" y="7"/>
                  </a:cubicBezTo>
                  <a:cubicBezTo>
                    <a:pt x="40" y="7"/>
                    <a:pt x="41" y="6"/>
                    <a:pt x="41" y="6"/>
                  </a:cubicBezTo>
                  <a:cubicBezTo>
                    <a:pt x="42" y="5"/>
                    <a:pt x="42" y="7"/>
                    <a:pt x="43" y="7"/>
                  </a:cubicBezTo>
                  <a:cubicBezTo>
                    <a:pt x="43" y="6"/>
                    <a:pt x="46" y="6"/>
                    <a:pt x="45" y="5"/>
                  </a:cubicBezTo>
                  <a:cubicBezTo>
                    <a:pt x="45" y="4"/>
                    <a:pt x="46" y="4"/>
                    <a:pt x="46" y="4"/>
                  </a:cubicBezTo>
                  <a:cubicBezTo>
                    <a:pt x="45" y="5"/>
                    <a:pt x="47" y="5"/>
                    <a:pt x="46" y="6"/>
                  </a:cubicBezTo>
                  <a:cubicBezTo>
                    <a:pt x="46" y="6"/>
                    <a:pt x="46" y="6"/>
                    <a:pt x="46" y="6"/>
                  </a:cubicBezTo>
                  <a:cubicBezTo>
                    <a:pt x="45" y="6"/>
                    <a:pt x="45" y="6"/>
                    <a:pt x="45" y="6"/>
                  </a:cubicBezTo>
                  <a:cubicBezTo>
                    <a:pt x="46" y="7"/>
                    <a:pt x="47" y="7"/>
                    <a:pt x="48" y="8"/>
                  </a:cubicBezTo>
                  <a:cubicBezTo>
                    <a:pt x="49" y="7"/>
                    <a:pt x="47" y="7"/>
                    <a:pt x="48" y="7"/>
                  </a:cubicBezTo>
                  <a:cubicBezTo>
                    <a:pt x="48" y="7"/>
                    <a:pt x="49" y="8"/>
                    <a:pt x="49" y="8"/>
                  </a:cubicBezTo>
                  <a:cubicBezTo>
                    <a:pt x="48" y="7"/>
                    <a:pt x="49" y="7"/>
                    <a:pt x="50" y="6"/>
                  </a:cubicBezTo>
                  <a:cubicBezTo>
                    <a:pt x="51" y="6"/>
                    <a:pt x="51" y="7"/>
                    <a:pt x="51" y="7"/>
                  </a:cubicBezTo>
                  <a:cubicBezTo>
                    <a:pt x="50" y="8"/>
                    <a:pt x="50" y="8"/>
                    <a:pt x="50" y="8"/>
                  </a:cubicBezTo>
                  <a:cubicBezTo>
                    <a:pt x="51" y="7"/>
                    <a:pt x="51" y="8"/>
                    <a:pt x="51" y="8"/>
                  </a:cubicBezTo>
                  <a:cubicBezTo>
                    <a:pt x="52" y="6"/>
                    <a:pt x="52" y="6"/>
                    <a:pt x="52" y="6"/>
                  </a:cubicBezTo>
                  <a:cubicBezTo>
                    <a:pt x="53" y="6"/>
                    <a:pt x="53" y="7"/>
                    <a:pt x="53" y="7"/>
                  </a:cubicBezTo>
                  <a:cubicBezTo>
                    <a:pt x="52" y="7"/>
                    <a:pt x="52" y="7"/>
                    <a:pt x="52" y="7"/>
                  </a:cubicBezTo>
                  <a:cubicBezTo>
                    <a:pt x="54" y="7"/>
                    <a:pt x="53" y="8"/>
                    <a:pt x="54" y="8"/>
                  </a:cubicBezTo>
                  <a:cubicBezTo>
                    <a:pt x="54" y="8"/>
                    <a:pt x="54" y="8"/>
                    <a:pt x="54" y="8"/>
                  </a:cubicBezTo>
                  <a:cubicBezTo>
                    <a:pt x="54" y="8"/>
                    <a:pt x="55" y="8"/>
                    <a:pt x="54" y="8"/>
                  </a:cubicBezTo>
                  <a:cubicBezTo>
                    <a:pt x="55" y="8"/>
                    <a:pt x="55" y="8"/>
                    <a:pt x="56" y="8"/>
                  </a:cubicBezTo>
                  <a:cubicBezTo>
                    <a:pt x="56" y="8"/>
                    <a:pt x="56" y="8"/>
                    <a:pt x="56" y="8"/>
                  </a:cubicBezTo>
                  <a:cubicBezTo>
                    <a:pt x="56" y="8"/>
                    <a:pt x="57" y="7"/>
                    <a:pt x="57" y="8"/>
                  </a:cubicBezTo>
                  <a:cubicBezTo>
                    <a:pt x="57" y="7"/>
                    <a:pt x="57" y="8"/>
                    <a:pt x="56" y="7"/>
                  </a:cubicBezTo>
                  <a:cubicBezTo>
                    <a:pt x="55" y="7"/>
                    <a:pt x="57" y="7"/>
                    <a:pt x="57" y="7"/>
                  </a:cubicBezTo>
                  <a:cubicBezTo>
                    <a:pt x="57" y="8"/>
                    <a:pt x="58" y="7"/>
                    <a:pt x="59" y="7"/>
                  </a:cubicBezTo>
                  <a:cubicBezTo>
                    <a:pt x="60" y="7"/>
                    <a:pt x="60" y="7"/>
                    <a:pt x="60" y="7"/>
                  </a:cubicBezTo>
                  <a:cubicBezTo>
                    <a:pt x="60" y="7"/>
                    <a:pt x="60" y="7"/>
                    <a:pt x="60" y="7"/>
                  </a:cubicBezTo>
                  <a:cubicBezTo>
                    <a:pt x="60" y="8"/>
                    <a:pt x="61" y="7"/>
                    <a:pt x="62" y="7"/>
                  </a:cubicBezTo>
                  <a:cubicBezTo>
                    <a:pt x="62" y="7"/>
                    <a:pt x="62" y="8"/>
                    <a:pt x="62" y="8"/>
                  </a:cubicBezTo>
                  <a:cubicBezTo>
                    <a:pt x="62" y="7"/>
                    <a:pt x="63" y="7"/>
                    <a:pt x="63" y="6"/>
                  </a:cubicBezTo>
                  <a:cubicBezTo>
                    <a:pt x="64" y="7"/>
                    <a:pt x="63" y="7"/>
                    <a:pt x="63" y="8"/>
                  </a:cubicBezTo>
                  <a:cubicBezTo>
                    <a:pt x="64" y="7"/>
                    <a:pt x="65" y="9"/>
                    <a:pt x="65" y="8"/>
                  </a:cubicBezTo>
                  <a:cubicBezTo>
                    <a:pt x="64" y="7"/>
                    <a:pt x="65" y="7"/>
                    <a:pt x="65" y="7"/>
                  </a:cubicBezTo>
                  <a:cubicBezTo>
                    <a:pt x="67" y="7"/>
                    <a:pt x="65" y="7"/>
                    <a:pt x="66" y="7"/>
                  </a:cubicBezTo>
                  <a:cubicBezTo>
                    <a:pt x="67" y="7"/>
                    <a:pt x="67" y="7"/>
                    <a:pt x="66" y="6"/>
                  </a:cubicBezTo>
                  <a:cubicBezTo>
                    <a:pt x="67" y="7"/>
                    <a:pt x="68" y="6"/>
                    <a:pt x="69" y="6"/>
                  </a:cubicBezTo>
                  <a:cubicBezTo>
                    <a:pt x="69" y="7"/>
                    <a:pt x="67" y="7"/>
                    <a:pt x="68" y="7"/>
                  </a:cubicBezTo>
                  <a:cubicBezTo>
                    <a:pt x="69" y="7"/>
                    <a:pt x="68" y="6"/>
                    <a:pt x="70" y="5"/>
                  </a:cubicBezTo>
                  <a:cubicBezTo>
                    <a:pt x="69" y="5"/>
                    <a:pt x="70" y="4"/>
                    <a:pt x="71" y="4"/>
                  </a:cubicBezTo>
                  <a:cubicBezTo>
                    <a:pt x="72" y="4"/>
                    <a:pt x="70" y="4"/>
                    <a:pt x="71" y="5"/>
                  </a:cubicBezTo>
                  <a:cubicBezTo>
                    <a:pt x="71" y="5"/>
                    <a:pt x="71" y="5"/>
                    <a:pt x="71" y="5"/>
                  </a:cubicBezTo>
                  <a:cubicBezTo>
                    <a:pt x="72" y="6"/>
                    <a:pt x="69" y="6"/>
                    <a:pt x="70" y="7"/>
                  </a:cubicBezTo>
                  <a:cubicBezTo>
                    <a:pt x="71" y="7"/>
                    <a:pt x="71" y="7"/>
                    <a:pt x="71" y="7"/>
                  </a:cubicBezTo>
                  <a:cubicBezTo>
                    <a:pt x="71" y="7"/>
                    <a:pt x="70" y="8"/>
                    <a:pt x="71" y="8"/>
                  </a:cubicBezTo>
                  <a:cubicBezTo>
                    <a:pt x="71" y="7"/>
                    <a:pt x="72" y="8"/>
                    <a:pt x="72" y="8"/>
                  </a:cubicBezTo>
                  <a:cubicBezTo>
                    <a:pt x="73" y="7"/>
                    <a:pt x="72" y="8"/>
                    <a:pt x="72" y="7"/>
                  </a:cubicBezTo>
                  <a:cubicBezTo>
                    <a:pt x="73" y="7"/>
                    <a:pt x="73" y="6"/>
                    <a:pt x="74" y="7"/>
                  </a:cubicBezTo>
                  <a:cubicBezTo>
                    <a:pt x="74" y="7"/>
                    <a:pt x="75" y="7"/>
                    <a:pt x="74" y="8"/>
                  </a:cubicBezTo>
                  <a:cubicBezTo>
                    <a:pt x="75" y="8"/>
                    <a:pt x="74" y="7"/>
                    <a:pt x="75" y="7"/>
                  </a:cubicBezTo>
                  <a:cubicBezTo>
                    <a:pt x="75" y="8"/>
                    <a:pt x="75" y="8"/>
                    <a:pt x="75" y="8"/>
                  </a:cubicBezTo>
                  <a:cubicBezTo>
                    <a:pt x="78" y="8"/>
                    <a:pt x="82" y="8"/>
                    <a:pt x="85" y="7"/>
                  </a:cubicBezTo>
                  <a:cubicBezTo>
                    <a:pt x="85" y="7"/>
                    <a:pt x="86" y="7"/>
                    <a:pt x="88" y="8"/>
                  </a:cubicBezTo>
                  <a:cubicBezTo>
                    <a:pt x="87" y="8"/>
                    <a:pt x="88" y="7"/>
                    <a:pt x="88" y="7"/>
                  </a:cubicBezTo>
                  <a:cubicBezTo>
                    <a:pt x="89" y="8"/>
                    <a:pt x="89" y="8"/>
                    <a:pt x="89" y="8"/>
                  </a:cubicBezTo>
                  <a:cubicBezTo>
                    <a:pt x="90" y="8"/>
                    <a:pt x="91" y="8"/>
                    <a:pt x="92" y="7"/>
                  </a:cubicBezTo>
                  <a:cubicBezTo>
                    <a:pt x="92" y="8"/>
                    <a:pt x="92" y="8"/>
                    <a:pt x="92" y="8"/>
                  </a:cubicBezTo>
                  <a:cubicBezTo>
                    <a:pt x="93" y="8"/>
                    <a:pt x="93" y="7"/>
                    <a:pt x="93" y="7"/>
                  </a:cubicBezTo>
                  <a:cubicBezTo>
                    <a:pt x="93" y="8"/>
                    <a:pt x="93" y="8"/>
                    <a:pt x="93" y="8"/>
                  </a:cubicBezTo>
                  <a:cubicBezTo>
                    <a:pt x="94" y="7"/>
                    <a:pt x="94" y="7"/>
                    <a:pt x="94" y="7"/>
                  </a:cubicBezTo>
                  <a:cubicBezTo>
                    <a:pt x="94" y="7"/>
                    <a:pt x="95" y="7"/>
                    <a:pt x="95" y="8"/>
                  </a:cubicBezTo>
                  <a:cubicBezTo>
                    <a:pt x="96" y="8"/>
                    <a:pt x="96" y="8"/>
                    <a:pt x="95" y="7"/>
                  </a:cubicBezTo>
                  <a:cubicBezTo>
                    <a:pt x="96" y="8"/>
                    <a:pt x="98" y="8"/>
                    <a:pt x="100" y="8"/>
                  </a:cubicBezTo>
                  <a:cubicBezTo>
                    <a:pt x="99" y="8"/>
                    <a:pt x="99" y="7"/>
                    <a:pt x="99" y="7"/>
                  </a:cubicBezTo>
                  <a:cubicBezTo>
                    <a:pt x="99" y="6"/>
                    <a:pt x="99" y="7"/>
                    <a:pt x="100" y="7"/>
                  </a:cubicBezTo>
                  <a:cubicBezTo>
                    <a:pt x="100" y="7"/>
                    <a:pt x="101" y="7"/>
                    <a:pt x="100" y="7"/>
                  </a:cubicBezTo>
                  <a:cubicBezTo>
                    <a:pt x="102" y="8"/>
                    <a:pt x="105" y="8"/>
                    <a:pt x="107" y="8"/>
                  </a:cubicBezTo>
                  <a:cubicBezTo>
                    <a:pt x="107" y="8"/>
                    <a:pt x="107" y="8"/>
                    <a:pt x="107" y="8"/>
                  </a:cubicBezTo>
                  <a:cubicBezTo>
                    <a:pt x="109" y="8"/>
                    <a:pt x="111" y="8"/>
                    <a:pt x="112" y="8"/>
                  </a:cubicBezTo>
                  <a:cubicBezTo>
                    <a:pt x="112" y="8"/>
                    <a:pt x="113" y="7"/>
                    <a:pt x="114" y="7"/>
                  </a:cubicBezTo>
                  <a:cubicBezTo>
                    <a:pt x="115" y="6"/>
                    <a:pt x="114" y="8"/>
                    <a:pt x="115" y="8"/>
                  </a:cubicBezTo>
                  <a:cubicBezTo>
                    <a:pt x="115" y="8"/>
                    <a:pt x="116" y="8"/>
                    <a:pt x="116" y="8"/>
                  </a:cubicBezTo>
                  <a:cubicBezTo>
                    <a:pt x="116" y="8"/>
                    <a:pt x="116" y="8"/>
                    <a:pt x="116" y="8"/>
                  </a:cubicBezTo>
                  <a:cubicBezTo>
                    <a:pt x="117" y="7"/>
                    <a:pt x="118" y="7"/>
                    <a:pt x="118" y="8"/>
                  </a:cubicBezTo>
                  <a:cubicBezTo>
                    <a:pt x="118" y="8"/>
                    <a:pt x="118" y="8"/>
                    <a:pt x="118" y="8"/>
                  </a:cubicBezTo>
                  <a:cubicBezTo>
                    <a:pt x="119" y="8"/>
                    <a:pt x="119" y="8"/>
                    <a:pt x="120" y="8"/>
                  </a:cubicBezTo>
                  <a:cubicBezTo>
                    <a:pt x="120" y="8"/>
                    <a:pt x="122" y="8"/>
                    <a:pt x="122" y="7"/>
                  </a:cubicBezTo>
                  <a:cubicBezTo>
                    <a:pt x="122" y="8"/>
                    <a:pt x="122" y="8"/>
                    <a:pt x="122" y="8"/>
                  </a:cubicBezTo>
                  <a:cubicBezTo>
                    <a:pt x="122" y="7"/>
                    <a:pt x="122" y="7"/>
                    <a:pt x="122" y="7"/>
                  </a:cubicBezTo>
                  <a:cubicBezTo>
                    <a:pt x="123" y="7"/>
                    <a:pt x="123" y="7"/>
                    <a:pt x="123" y="7"/>
                  </a:cubicBezTo>
                  <a:cubicBezTo>
                    <a:pt x="123" y="8"/>
                    <a:pt x="123" y="8"/>
                    <a:pt x="123" y="8"/>
                  </a:cubicBezTo>
                  <a:cubicBezTo>
                    <a:pt x="124" y="8"/>
                    <a:pt x="123" y="8"/>
                    <a:pt x="124" y="7"/>
                  </a:cubicBezTo>
                  <a:cubicBezTo>
                    <a:pt x="124" y="7"/>
                    <a:pt x="124" y="7"/>
                    <a:pt x="125" y="8"/>
                  </a:cubicBezTo>
                  <a:cubicBezTo>
                    <a:pt x="124" y="8"/>
                    <a:pt x="124" y="8"/>
                    <a:pt x="124" y="8"/>
                  </a:cubicBezTo>
                  <a:cubicBezTo>
                    <a:pt x="123" y="8"/>
                    <a:pt x="124" y="8"/>
                    <a:pt x="124" y="8"/>
                  </a:cubicBezTo>
                  <a:cubicBezTo>
                    <a:pt x="125" y="8"/>
                    <a:pt x="125" y="7"/>
                    <a:pt x="125" y="8"/>
                  </a:cubicBezTo>
                  <a:cubicBezTo>
                    <a:pt x="126" y="8"/>
                    <a:pt x="127" y="8"/>
                    <a:pt x="127" y="8"/>
                  </a:cubicBezTo>
                  <a:cubicBezTo>
                    <a:pt x="128" y="8"/>
                    <a:pt x="128" y="8"/>
                    <a:pt x="128" y="8"/>
                  </a:cubicBezTo>
                  <a:cubicBezTo>
                    <a:pt x="128" y="8"/>
                    <a:pt x="127" y="7"/>
                    <a:pt x="127" y="7"/>
                  </a:cubicBezTo>
                  <a:cubicBezTo>
                    <a:pt x="127" y="7"/>
                    <a:pt x="128" y="7"/>
                    <a:pt x="128" y="7"/>
                  </a:cubicBezTo>
                  <a:cubicBezTo>
                    <a:pt x="128" y="7"/>
                    <a:pt x="128" y="7"/>
                    <a:pt x="128" y="7"/>
                  </a:cubicBezTo>
                  <a:cubicBezTo>
                    <a:pt x="128" y="7"/>
                    <a:pt x="129" y="7"/>
                    <a:pt x="129" y="7"/>
                  </a:cubicBezTo>
                  <a:cubicBezTo>
                    <a:pt x="129" y="8"/>
                    <a:pt x="129" y="8"/>
                    <a:pt x="129" y="8"/>
                  </a:cubicBezTo>
                  <a:cubicBezTo>
                    <a:pt x="130" y="7"/>
                    <a:pt x="131" y="7"/>
                    <a:pt x="131" y="7"/>
                  </a:cubicBezTo>
                  <a:cubicBezTo>
                    <a:pt x="131" y="8"/>
                    <a:pt x="131" y="8"/>
                    <a:pt x="132" y="8"/>
                  </a:cubicBezTo>
                  <a:cubicBezTo>
                    <a:pt x="133" y="8"/>
                    <a:pt x="133" y="8"/>
                    <a:pt x="133" y="8"/>
                  </a:cubicBezTo>
                  <a:cubicBezTo>
                    <a:pt x="134" y="8"/>
                    <a:pt x="134" y="8"/>
                    <a:pt x="134" y="8"/>
                  </a:cubicBezTo>
                  <a:cubicBezTo>
                    <a:pt x="136" y="9"/>
                    <a:pt x="136" y="7"/>
                    <a:pt x="137" y="7"/>
                  </a:cubicBezTo>
                  <a:cubicBezTo>
                    <a:pt x="136" y="8"/>
                    <a:pt x="137" y="8"/>
                    <a:pt x="138" y="8"/>
                  </a:cubicBezTo>
                  <a:cubicBezTo>
                    <a:pt x="138" y="8"/>
                    <a:pt x="138" y="8"/>
                    <a:pt x="138" y="8"/>
                  </a:cubicBezTo>
                  <a:cubicBezTo>
                    <a:pt x="138" y="8"/>
                    <a:pt x="138" y="8"/>
                    <a:pt x="137" y="8"/>
                  </a:cubicBezTo>
                  <a:cubicBezTo>
                    <a:pt x="137" y="7"/>
                    <a:pt x="138" y="8"/>
                    <a:pt x="138" y="7"/>
                  </a:cubicBezTo>
                  <a:cubicBezTo>
                    <a:pt x="139" y="9"/>
                    <a:pt x="142" y="8"/>
                    <a:pt x="145" y="9"/>
                  </a:cubicBezTo>
                  <a:cubicBezTo>
                    <a:pt x="144" y="8"/>
                    <a:pt x="146" y="9"/>
                    <a:pt x="146" y="8"/>
                  </a:cubicBezTo>
                  <a:cubicBezTo>
                    <a:pt x="146" y="9"/>
                    <a:pt x="147" y="8"/>
                    <a:pt x="148" y="9"/>
                  </a:cubicBezTo>
                  <a:cubicBezTo>
                    <a:pt x="147" y="8"/>
                    <a:pt x="147" y="8"/>
                    <a:pt x="147" y="8"/>
                  </a:cubicBezTo>
                  <a:cubicBezTo>
                    <a:pt x="149" y="8"/>
                    <a:pt x="150" y="7"/>
                    <a:pt x="150" y="8"/>
                  </a:cubicBezTo>
                  <a:cubicBezTo>
                    <a:pt x="151" y="8"/>
                    <a:pt x="150" y="8"/>
                    <a:pt x="150" y="8"/>
                  </a:cubicBezTo>
                  <a:cubicBezTo>
                    <a:pt x="151" y="9"/>
                    <a:pt x="153" y="8"/>
                    <a:pt x="153" y="9"/>
                  </a:cubicBezTo>
                  <a:cubicBezTo>
                    <a:pt x="153" y="8"/>
                    <a:pt x="153" y="8"/>
                    <a:pt x="154" y="8"/>
                  </a:cubicBezTo>
                  <a:cubicBezTo>
                    <a:pt x="155" y="8"/>
                    <a:pt x="156" y="8"/>
                    <a:pt x="156" y="9"/>
                  </a:cubicBezTo>
                  <a:cubicBezTo>
                    <a:pt x="157" y="8"/>
                    <a:pt x="157" y="8"/>
                    <a:pt x="157" y="8"/>
                  </a:cubicBezTo>
                  <a:cubicBezTo>
                    <a:pt x="157" y="9"/>
                    <a:pt x="157" y="9"/>
                    <a:pt x="157" y="9"/>
                  </a:cubicBezTo>
                  <a:cubicBezTo>
                    <a:pt x="158" y="9"/>
                    <a:pt x="159" y="9"/>
                    <a:pt x="160" y="8"/>
                  </a:cubicBezTo>
                  <a:cubicBezTo>
                    <a:pt x="160" y="9"/>
                    <a:pt x="162" y="9"/>
                    <a:pt x="163" y="9"/>
                  </a:cubicBezTo>
                  <a:cubicBezTo>
                    <a:pt x="164" y="8"/>
                    <a:pt x="165" y="10"/>
                    <a:pt x="165" y="9"/>
                  </a:cubicBezTo>
                  <a:cubicBezTo>
                    <a:pt x="165" y="9"/>
                    <a:pt x="165" y="9"/>
                    <a:pt x="165" y="9"/>
                  </a:cubicBezTo>
                  <a:cubicBezTo>
                    <a:pt x="166" y="9"/>
                    <a:pt x="166" y="8"/>
                    <a:pt x="167" y="8"/>
                  </a:cubicBezTo>
                  <a:cubicBezTo>
                    <a:pt x="166" y="9"/>
                    <a:pt x="166" y="9"/>
                    <a:pt x="166" y="9"/>
                  </a:cubicBezTo>
                  <a:cubicBezTo>
                    <a:pt x="166" y="9"/>
                    <a:pt x="168" y="9"/>
                    <a:pt x="168" y="9"/>
                  </a:cubicBezTo>
                  <a:cubicBezTo>
                    <a:pt x="168" y="9"/>
                    <a:pt x="169" y="9"/>
                    <a:pt x="169" y="9"/>
                  </a:cubicBezTo>
                  <a:cubicBezTo>
                    <a:pt x="169" y="8"/>
                    <a:pt x="169" y="8"/>
                    <a:pt x="169" y="8"/>
                  </a:cubicBezTo>
                  <a:cubicBezTo>
                    <a:pt x="171" y="8"/>
                    <a:pt x="170" y="8"/>
                    <a:pt x="171" y="8"/>
                  </a:cubicBezTo>
                  <a:cubicBezTo>
                    <a:pt x="172" y="8"/>
                    <a:pt x="171" y="9"/>
                    <a:pt x="171" y="9"/>
                  </a:cubicBezTo>
                  <a:cubicBezTo>
                    <a:pt x="171" y="9"/>
                    <a:pt x="172" y="9"/>
                    <a:pt x="173" y="9"/>
                  </a:cubicBezTo>
                  <a:cubicBezTo>
                    <a:pt x="173" y="9"/>
                    <a:pt x="172" y="9"/>
                    <a:pt x="173" y="9"/>
                  </a:cubicBezTo>
                  <a:cubicBezTo>
                    <a:pt x="173" y="9"/>
                    <a:pt x="173" y="9"/>
                    <a:pt x="173" y="9"/>
                  </a:cubicBezTo>
                  <a:cubicBezTo>
                    <a:pt x="173" y="9"/>
                    <a:pt x="173" y="9"/>
                    <a:pt x="174" y="9"/>
                  </a:cubicBezTo>
                  <a:cubicBezTo>
                    <a:pt x="174" y="9"/>
                    <a:pt x="174" y="9"/>
                    <a:pt x="174" y="9"/>
                  </a:cubicBezTo>
                  <a:cubicBezTo>
                    <a:pt x="173" y="9"/>
                    <a:pt x="173" y="9"/>
                    <a:pt x="173" y="9"/>
                  </a:cubicBezTo>
                  <a:cubicBezTo>
                    <a:pt x="173" y="9"/>
                    <a:pt x="173" y="9"/>
                    <a:pt x="174" y="9"/>
                  </a:cubicBezTo>
                  <a:cubicBezTo>
                    <a:pt x="174" y="9"/>
                    <a:pt x="174" y="9"/>
                    <a:pt x="174" y="9"/>
                  </a:cubicBezTo>
                  <a:cubicBezTo>
                    <a:pt x="174" y="9"/>
                    <a:pt x="174" y="9"/>
                    <a:pt x="174" y="9"/>
                  </a:cubicBezTo>
                  <a:cubicBezTo>
                    <a:pt x="174" y="10"/>
                    <a:pt x="174" y="10"/>
                    <a:pt x="174" y="10"/>
                  </a:cubicBezTo>
                  <a:cubicBezTo>
                    <a:pt x="174" y="10"/>
                    <a:pt x="176" y="9"/>
                    <a:pt x="176" y="9"/>
                  </a:cubicBezTo>
                  <a:cubicBezTo>
                    <a:pt x="177" y="9"/>
                    <a:pt x="180" y="9"/>
                    <a:pt x="182" y="9"/>
                  </a:cubicBezTo>
                  <a:cubicBezTo>
                    <a:pt x="181" y="9"/>
                    <a:pt x="181" y="9"/>
                    <a:pt x="182" y="9"/>
                  </a:cubicBezTo>
                  <a:cubicBezTo>
                    <a:pt x="182" y="9"/>
                    <a:pt x="183" y="8"/>
                    <a:pt x="183" y="9"/>
                  </a:cubicBezTo>
                  <a:cubicBezTo>
                    <a:pt x="183" y="9"/>
                    <a:pt x="183" y="9"/>
                    <a:pt x="184" y="9"/>
                  </a:cubicBezTo>
                  <a:cubicBezTo>
                    <a:pt x="184" y="9"/>
                    <a:pt x="184" y="9"/>
                    <a:pt x="184" y="9"/>
                  </a:cubicBezTo>
                  <a:cubicBezTo>
                    <a:pt x="186" y="10"/>
                    <a:pt x="188" y="8"/>
                    <a:pt x="190" y="9"/>
                  </a:cubicBezTo>
                  <a:cubicBezTo>
                    <a:pt x="190" y="9"/>
                    <a:pt x="189" y="9"/>
                    <a:pt x="189" y="9"/>
                  </a:cubicBezTo>
                  <a:cubicBezTo>
                    <a:pt x="190" y="9"/>
                    <a:pt x="192" y="9"/>
                    <a:pt x="193" y="8"/>
                  </a:cubicBezTo>
                  <a:cubicBezTo>
                    <a:pt x="193" y="9"/>
                    <a:pt x="193" y="9"/>
                    <a:pt x="193" y="9"/>
                  </a:cubicBezTo>
                  <a:cubicBezTo>
                    <a:pt x="194" y="9"/>
                    <a:pt x="195" y="9"/>
                    <a:pt x="195" y="8"/>
                  </a:cubicBezTo>
                  <a:cubicBezTo>
                    <a:pt x="195" y="8"/>
                    <a:pt x="195" y="9"/>
                    <a:pt x="195" y="9"/>
                  </a:cubicBezTo>
                  <a:cubicBezTo>
                    <a:pt x="194" y="8"/>
                    <a:pt x="195" y="8"/>
                    <a:pt x="196" y="8"/>
                  </a:cubicBezTo>
                  <a:cubicBezTo>
                    <a:pt x="196" y="8"/>
                    <a:pt x="196" y="8"/>
                    <a:pt x="196" y="8"/>
                  </a:cubicBezTo>
                  <a:cubicBezTo>
                    <a:pt x="197" y="8"/>
                    <a:pt x="197" y="8"/>
                    <a:pt x="198" y="8"/>
                  </a:cubicBezTo>
                  <a:cubicBezTo>
                    <a:pt x="199" y="8"/>
                    <a:pt x="197" y="8"/>
                    <a:pt x="198" y="8"/>
                  </a:cubicBezTo>
                  <a:cubicBezTo>
                    <a:pt x="198" y="9"/>
                    <a:pt x="200" y="9"/>
                    <a:pt x="200" y="9"/>
                  </a:cubicBezTo>
                  <a:cubicBezTo>
                    <a:pt x="200" y="9"/>
                    <a:pt x="201" y="9"/>
                    <a:pt x="201" y="8"/>
                  </a:cubicBezTo>
                  <a:cubicBezTo>
                    <a:pt x="201" y="8"/>
                    <a:pt x="201" y="9"/>
                    <a:pt x="201" y="9"/>
                  </a:cubicBezTo>
                  <a:cubicBezTo>
                    <a:pt x="204" y="7"/>
                    <a:pt x="204" y="7"/>
                    <a:pt x="204" y="7"/>
                  </a:cubicBezTo>
                  <a:cubicBezTo>
                    <a:pt x="203" y="7"/>
                    <a:pt x="204" y="8"/>
                    <a:pt x="204" y="8"/>
                  </a:cubicBezTo>
                  <a:cubicBezTo>
                    <a:pt x="205" y="8"/>
                    <a:pt x="206" y="7"/>
                    <a:pt x="207" y="7"/>
                  </a:cubicBezTo>
                  <a:cubicBezTo>
                    <a:pt x="208" y="7"/>
                    <a:pt x="209" y="7"/>
                    <a:pt x="210" y="7"/>
                  </a:cubicBezTo>
                  <a:cubicBezTo>
                    <a:pt x="210" y="7"/>
                    <a:pt x="209" y="7"/>
                    <a:pt x="209" y="7"/>
                  </a:cubicBezTo>
                  <a:cubicBezTo>
                    <a:pt x="210" y="7"/>
                    <a:pt x="210" y="7"/>
                    <a:pt x="210" y="7"/>
                  </a:cubicBezTo>
                  <a:cubicBezTo>
                    <a:pt x="209" y="8"/>
                    <a:pt x="210" y="8"/>
                    <a:pt x="209" y="9"/>
                  </a:cubicBezTo>
                  <a:cubicBezTo>
                    <a:pt x="210" y="8"/>
                    <a:pt x="212" y="9"/>
                    <a:pt x="214" y="9"/>
                  </a:cubicBezTo>
                  <a:cubicBezTo>
                    <a:pt x="213" y="8"/>
                    <a:pt x="215" y="9"/>
                    <a:pt x="215" y="8"/>
                  </a:cubicBezTo>
                  <a:cubicBezTo>
                    <a:pt x="217" y="8"/>
                    <a:pt x="216" y="8"/>
                    <a:pt x="217" y="9"/>
                  </a:cubicBezTo>
                  <a:cubicBezTo>
                    <a:pt x="218" y="8"/>
                    <a:pt x="220" y="9"/>
                    <a:pt x="221" y="9"/>
                  </a:cubicBezTo>
                  <a:cubicBezTo>
                    <a:pt x="221" y="9"/>
                    <a:pt x="221" y="9"/>
                    <a:pt x="221" y="9"/>
                  </a:cubicBezTo>
                  <a:cubicBezTo>
                    <a:pt x="222" y="8"/>
                    <a:pt x="224" y="9"/>
                    <a:pt x="226" y="8"/>
                  </a:cubicBezTo>
                  <a:cubicBezTo>
                    <a:pt x="226" y="8"/>
                    <a:pt x="226" y="8"/>
                    <a:pt x="225" y="9"/>
                  </a:cubicBezTo>
                  <a:cubicBezTo>
                    <a:pt x="227" y="9"/>
                    <a:pt x="226" y="7"/>
                    <a:pt x="227" y="8"/>
                  </a:cubicBezTo>
                  <a:cubicBezTo>
                    <a:pt x="227" y="8"/>
                    <a:pt x="227" y="8"/>
                    <a:pt x="227" y="8"/>
                  </a:cubicBezTo>
                  <a:cubicBezTo>
                    <a:pt x="228" y="8"/>
                    <a:pt x="229" y="9"/>
                    <a:pt x="230" y="8"/>
                  </a:cubicBezTo>
                  <a:cubicBezTo>
                    <a:pt x="230" y="8"/>
                    <a:pt x="230" y="9"/>
                    <a:pt x="229" y="9"/>
                  </a:cubicBezTo>
                  <a:cubicBezTo>
                    <a:pt x="231" y="9"/>
                    <a:pt x="232" y="9"/>
                    <a:pt x="233" y="8"/>
                  </a:cubicBezTo>
                  <a:cubicBezTo>
                    <a:pt x="233" y="8"/>
                    <a:pt x="233" y="9"/>
                    <a:pt x="232" y="9"/>
                  </a:cubicBezTo>
                  <a:cubicBezTo>
                    <a:pt x="233" y="9"/>
                    <a:pt x="233" y="8"/>
                    <a:pt x="234" y="8"/>
                  </a:cubicBezTo>
                  <a:cubicBezTo>
                    <a:pt x="235" y="8"/>
                    <a:pt x="235" y="9"/>
                    <a:pt x="235" y="9"/>
                  </a:cubicBezTo>
                  <a:cubicBezTo>
                    <a:pt x="235" y="8"/>
                    <a:pt x="237" y="9"/>
                    <a:pt x="237" y="8"/>
                  </a:cubicBezTo>
                  <a:cubicBezTo>
                    <a:pt x="237" y="9"/>
                    <a:pt x="238" y="9"/>
                    <a:pt x="238" y="9"/>
                  </a:cubicBezTo>
                  <a:cubicBezTo>
                    <a:pt x="243" y="9"/>
                    <a:pt x="249" y="10"/>
                    <a:pt x="254" y="9"/>
                  </a:cubicBezTo>
                  <a:cubicBezTo>
                    <a:pt x="255" y="10"/>
                    <a:pt x="253" y="10"/>
                    <a:pt x="253" y="10"/>
                  </a:cubicBezTo>
                  <a:cubicBezTo>
                    <a:pt x="253" y="9"/>
                    <a:pt x="254" y="10"/>
                    <a:pt x="256" y="10"/>
                  </a:cubicBezTo>
                  <a:cubicBezTo>
                    <a:pt x="256" y="10"/>
                    <a:pt x="256" y="10"/>
                    <a:pt x="256" y="10"/>
                  </a:cubicBezTo>
                  <a:cubicBezTo>
                    <a:pt x="256" y="10"/>
                    <a:pt x="257" y="10"/>
                    <a:pt x="257" y="10"/>
                  </a:cubicBezTo>
                  <a:cubicBezTo>
                    <a:pt x="257" y="10"/>
                    <a:pt x="257" y="10"/>
                    <a:pt x="257" y="10"/>
                  </a:cubicBezTo>
                  <a:cubicBezTo>
                    <a:pt x="258" y="9"/>
                    <a:pt x="259" y="11"/>
                    <a:pt x="260" y="10"/>
                  </a:cubicBezTo>
                  <a:cubicBezTo>
                    <a:pt x="260" y="11"/>
                    <a:pt x="260" y="11"/>
                    <a:pt x="260" y="11"/>
                  </a:cubicBezTo>
                  <a:cubicBezTo>
                    <a:pt x="261" y="10"/>
                    <a:pt x="261" y="11"/>
                    <a:pt x="262" y="10"/>
                  </a:cubicBezTo>
                  <a:cubicBezTo>
                    <a:pt x="262" y="10"/>
                    <a:pt x="262" y="10"/>
                    <a:pt x="262" y="10"/>
                  </a:cubicBezTo>
                  <a:cubicBezTo>
                    <a:pt x="263" y="11"/>
                    <a:pt x="265" y="9"/>
                    <a:pt x="265" y="10"/>
                  </a:cubicBezTo>
                  <a:cubicBezTo>
                    <a:pt x="266" y="10"/>
                    <a:pt x="268" y="10"/>
                    <a:pt x="268" y="9"/>
                  </a:cubicBezTo>
                  <a:cubicBezTo>
                    <a:pt x="268" y="10"/>
                    <a:pt x="268" y="10"/>
                    <a:pt x="268" y="10"/>
                  </a:cubicBezTo>
                  <a:cubicBezTo>
                    <a:pt x="272" y="10"/>
                    <a:pt x="276" y="10"/>
                    <a:pt x="280" y="10"/>
                  </a:cubicBezTo>
                  <a:cubicBezTo>
                    <a:pt x="280" y="10"/>
                    <a:pt x="280" y="10"/>
                    <a:pt x="279" y="10"/>
                  </a:cubicBezTo>
                  <a:cubicBezTo>
                    <a:pt x="282" y="9"/>
                    <a:pt x="284" y="11"/>
                    <a:pt x="286" y="10"/>
                  </a:cubicBezTo>
                  <a:cubicBezTo>
                    <a:pt x="286" y="9"/>
                    <a:pt x="286" y="9"/>
                    <a:pt x="286" y="9"/>
                  </a:cubicBezTo>
                  <a:cubicBezTo>
                    <a:pt x="287" y="9"/>
                    <a:pt x="287" y="10"/>
                    <a:pt x="287" y="10"/>
                  </a:cubicBezTo>
                  <a:cubicBezTo>
                    <a:pt x="288" y="10"/>
                    <a:pt x="289" y="10"/>
                    <a:pt x="289" y="9"/>
                  </a:cubicBezTo>
                  <a:cubicBezTo>
                    <a:pt x="290" y="10"/>
                    <a:pt x="289" y="10"/>
                    <a:pt x="289" y="10"/>
                  </a:cubicBezTo>
                  <a:cubicBezTo>
                    <a:pt x="290" y="10"/>
                    <a:pt x="292" y="9"/>
                    <a:pt x="292" y="10"/>
                  </a:cubicBezTo>
                  <a:cubicBezTo>
                    <a:pt x="292" y="10"/>
                    <a:pt x="292" y="10"/>
                    <a:pt x="292" y="10"/>
                  </a:cubicBezTo>
                  <a:cubicBezTo>
                    <a:pt x="297" y="11"/>
                    <a:pt x="304" y="12"/>
                    <a:pt x="308" y="11"/>
                  </a:cubicBezTo>
                  <a:cubicBezTo>
                    <a:pt x="309" y="11"/>
                    <a:pt x="308" y="12"/>
                    <a:pt x="309" y="12"/>
                  </a:cubicBezTo>
                  <a:cubicBezTo>
                    <a:pt x="313" y="11"/>
                    <a:pt x="318" y="14"/>
                    <a:pt x="322" y="12"/>
                  </a:cubicBezTo>
                  <a:cubicBezTo>
                    <a:pt x="325" y="12"/>
                    <a:pt x="327" y="11"/>
                    <a:pt x="327" y="11"/>
                  </a:cubicBezTo>
                  <a:cubicBezTo>
                    <a:pt x="319" y="10"/>
                    <a:pt x="312" y="9"/>
                    <a:pt x="305" y="7"/>
                  </a:cubicBezTo>
                  <a:close/>
                  <a:moveTo>
                    <a:pt x="175" y="9"/>
                  </a:moveTo>
                  <a:cubicBezTo>
                    <a:pt x="175" y="9"/>
                    <a:pt x="175" y="9"/>
                    <a:pt x="174" y="9"/>
                  </a:cubicBezTo>
                  <a:cubicBezTo>
                    <a:pt x="175" y="9"/>
                    <a:pt x="175" y="9"/>
                    <a:pt x="175" y="9"/>
                  </a:cubicBezTo>
                  <a:close/>
                </a:path>
              </a:pathLst>
            </a:custGeom>
            <a:solidFill>
              <a:schemeClr val="bg1"/>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grpSp>
    </p:spTree>
    <p:extLst>
      <p:ext uri="{BB962C8B-B14F-4D97-AF65-F5344CB8AC3E}">
        <p14:creationId xmlns:p14="http://schemas.microsoft.com/office/powerpoint/2010/main" val="734240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7030A0"/>
                </a:solidFill>
              </a:rPr>
              <a:t>Transition to “flow”</a:t>
            </a:r>
            <a:endParaRPr lang="en-US"/>
          </a:p>
        </p:txBody>
      </p:sp>
      <p:graphicFrame>
        <p:nvGraphicFramePr>
          <p:cNvPr id="4" name="Content Placeholder 3"/>
          <p:cNvGraphicFramePr>
            <a:graphicFrameLocks noGrp="1"/>
          </p:cNvGraphicFramePr>
          <p:nvPr>
            <p:ph idx="4294967295"/>
          </p:nvPr>
        </p:nvGraphicFramePr>
        <p:xfrm>
          <a:off x="2450592" y="1627632"/>
          <a:ext cx="12344402" cy="72313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3064670">
                  <a:extLst>
                    <a:ext uri="{9D8B030D-6E8A-4147-A177-3AD203B41FA5}">
                      <a16:colId xmlns:a16="http://schemas.microsoft.com/office/drawing/2014/main" val="20001"/>
                    </a:ext>
                  </a:extLst>
                </a:gridCol>
                <a:gridCol w="5164932">
                  <a:extLst>
                    <a:ext uri="{9D8B030D-6E8A-4147-A177-3AD203B41FA5}">
                      <a16:colId xmlns:a16="http://schemas.microsoft.com/office/drawing/2014/main" val="20002"/>
                    </a:ext>
                  </a:extLst>
                </a:gridCol>
              </a:tblGrid>
              <a:tr h="556260">
                <a:tc>
                  <a:txBody>
                    <a:bodyPr/>
                    <a:lstStyle/>
                    <a:p>
                      <a:endParaRPr lang="en-US" sz="2100"/>
                    </a:p>
                  </a:txBody>
                  <a:tcPr marL="137160" marR="137160" marT="68580" marB="68580">
                    <a:solidFill>
                      <a:srgbClr val="714988"/>
                    </a:solidFill>
                  </a:tcPr>
                </a:tc>
                <a:tc>
                  <a:txBody>
                    <a:bodyPr/>
                    <a:lstStyle/>
                    <a:p>
                      <a:r>
                        <a:rPr lang="en-US" sz="2100"/>
                        <a:t>BEFORE</a:t>
                      </a:r>
                    </a:p>
                  </a:txBody>
                  <a:tcPr marL="137160" marR="137160" marT="68580" marB="68580">
                    <a:solidFill>
                      <a:srgbClr val="714988"/>
                    </a:solidFill>
                  </a:tcPr>
                </a:tc>
                <a:tc>
                  <a:txBody>
                    <a:bodyPr/>
                    <a:lstStyle/>
                    <a:p>
                      <a:r>
                        <a:rPr lang="en-US" sz="2100"/>
                        <a:t>AFTER</a:t>
                      </a:r>
                    </a:p>
                  </a:txBody>
                  <a:tcPr marL="137160" marR="137160" marT="68580" marB="68580">
                    <a:solidFill>
                      <a:srgbClr val="714988"/>
                    </a:solidFill>
                  </a:tcPr>
                </a:tc>
                <a:extLst>
                  <a:ext uri="{0D108BD9-81ED-4DB2-BD59-A6C34878D82A}">
                    <a16:rowId xmlns:a16="http://schemas.microsoft.com/office/drawing/2014/main" val="10000"/>
                  </a:ext>
                </a:extLst>
              </a:tr>
              <a:tr h="556260">
                <a:tc>
                  <a:txBody>
                    <a:bodyPr/>
                    <a:lstStyle/>
                    <a:p>
                      <a:r>
                        <a:rPr lang="en-US" sz="2100"/>
                        <a:t>Iterations</a:t>
                      </a:r>
                    </a:p>
                  </a:txBody>
                  <a:tcPr marL="137160" marR="137160" marT="68580" marB="68580" anchor="ctr">
                    <a:solidFill>
                      <a:schemeClr val="accent5">
                        <a:lumMod val="60000"/>
                        <a:lumOff val="40000"/>
                      </a:schemeClr>
                    </a:solidFill>
                  </a:tcPr>
                </a:tc>
                <a:tc>
                  <a:txBody>
                    <a:bodyPr/>
                    <a:lstStyle/>
                    <a:p>
                      <a:pPr algn="l"/>
                      <a:r>
                        <a:rPr lang="en-US" sz="2100" b="1">
                          <a:solidFill>
                            <a:srgbClr val="5C3575"/>
                          </a:solidFill>
                        </a:rPr>
                        <a:t>✓</a:t>
                      </a:r>
                    </a:p>
                  </a:txBody>
                  <a:tcPr marL="810000" marR="137160" marT="68580" marB="68580">
                    <a:solidFill>
                      <a:srgbClr val="EFE9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FF0000"/>
                          </a:solidFill>
                        </a:rPr>
                        <a:t>✕ </a:t>
                      </a:r>
                      <a:r>
                        <a:rPr lang="en-US" sz="2700" kern="1200">
                          <a:solidFill>
                            <a:schemeClr val="dk1"/>
                          </a:solidFill>
                          <a:latin typeface="+mn-lt"/>
                          <a:ea typeface="+mn-ea"/>
                          <a:cs typeface="+mn-cs"/>
                        </a:rPr>
                        <a:t>Flow &amp; SLA</a:t>
                      </a:r>
                    </a:p>
                  </a:txBody>
                  <a:tcPr marL="810000" marR="137160" marT="68580" marB="68580">
                    <a:solidFill>
                      <a:srgbClr val="EFE9F9"/>
                    </a:solidFill>
                  </a:tcPr>
                </a:tc>
                <a:extLst>
                  <a:ext uri="{0D108BD9-81ED-4DB2-BD59-A6C34878D82A}">
                    <a16:rowId xmlns:a16="http://schemas.microsoft.com/office/drawing/2014/main" val="10001"/>
                  </a:ext>
                </a:extLst>
              </a:tr>
              <a:tr h="556260">
                <a:tc>
                  <a:txBody>
                    <a:bodyPr/>
                    <a:lstStyle/>
                    <a:p>
                      <a:r>
                        <a:rPr lang="en-US" sz="2100"/>
                        <a:t>Scrum Master, PO</a:t>
                      </a:r>
                    </a:p>
                  </a:txBody>
                  <a:tcPr marL="137160" marR="137160" marT="68580" marB="6858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algn="l"/>
                      <a:r>
                        <a:rPr lang="en-US" sz="2100" b="1">
                          <a:solidFill>
                            <a:srgbClr val="5C3575"/>
                          </a:solidFill>
                        </a:rPr>
                        <a:t>✓</a:t>
                      </a:r>
                    </a:p>
                  </a:txBody>
                  <a:tcPr marL="810000" marR="137160" marT="68580" marB="68580">
                    <a:solidFill>
                      <a:srgbClr val="F2F2F2"/>
                    </a:solidFill>
                  </a:tcPr>
                </a:tc>
                <a:extLst>
                  <a:ext uri="{0D108BD9-81ED-4DB2-BD59-A6C34878D82A}">
                    <a16:rowId xmlns:a16="http://schemas.microsoft.com/office/drawing/2014/main" val="10002"/>
                  </a:ext>
                </a:extLst>
              </a:tr>
              <a:tr h="556260">
                <a:tc>
                  <a:txBody>
                    <a:bodyPr/>
                    <a:lstStyle/>
                    <a:p>
                      <a:endParaRPr lang="en-US" sz="2100"/>
                    </a:p>
                  </a:txBody>
                  <a:tcPr marL="137160" marR="137160" marT="68580" marB="68580" anchor="ctr">
                    <a:solidFill>
                      <a:srgbClr val="EFE9F9"/>
                    </a:solidFill>
                  </a:tcPr>
                </a:tc>
                <a:tc>
                  <a:txBody>
                    <a:bodyPr/>
                    <a:lstStyle/>
                    <a:p>
                      <a:pPr algn="l"/>
                      <a:endParaRPr lang="en-US" sz="2100" b="1">
                        <a:solidFill>
                          <a:srgbClr val="5C3575"/>
                        </a:solidFill>
                      </a:endParaRPr>
                    </a:p>
                  </a:txBody>
                  <a:tcPr marL="810000" marR="137160" marT="68580" marB="68580">
                    <a:solidFill>
                      <a:srgbClr val="EFE9F9"/>
                    </a:solidFill>
                  </a:tcPr>
                </a:tc>
                <a:tc>
                  <a:txBody>
                    <a:bodyPr/>
                    <a:lstStyle/>
                    <a:p>
                      <a:pPr algn="ctr"/>
                      <a:endParaRPr lang="en-US" sz="2100" b="1">
                        <a:solidFill>
                          <a:srgbClr val="5C3575"/>
                        </a:solidFill>
                      </a:endParaRPr>
                    </a:p>
                  </a:txBody>
                  <a:tcPr marL="810000" marR="137160" marT="68580" marB="68580">
                    <a:solidFill>
                      <a:srgbClr val="EFE9F9"/>
                    </a:solidFill>
                  </a:tcPr>
                </a:tc>
                <a:extLst>
                  <a:ext uri="{0D108BD9-81ED-4DB2-BD59-A6C34878D82A}">
                    <a16:rowId xmlns:a16="http://schemas.microsoft.com/office/drawing/2014/main" val="10003"/>
                  </a:ext>
                </a:extLst>
              </a:tr>
              <a:tr h="556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a:t>Sprint planning</a:t>
                      </a:r>
                    </a:p>
                  </a:txBody>
                  <a:tcPr marL="137160" marR="137160" marT="68580" marB="68580" anchor="ct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FF0000"/>
                          </a:solidFill>
                        </a:rPr>
                        <a:t>✕</a:t>
                      </a:r>
                      <a:r>
                        <a:rPr lang="en-US" sz="2100" b="1">
                          <a:solidFill>
                            <a:srgbClr val="5C3575"/>
                          </a:solidFill>
                        </a:rPr>
                        <a:t> </a:t>
                      </a:r>
                      <a:r>
                        <a:rPr lang="en-US" sz="2700" kern="1200">
                          <a:solidFill>
                            <a:schemeClr val="dk1"/>
                          </a:solidFill>
                          <a:latin typeface="+mn-lt"/>
                          <a:ea typeface="+mn-ea"/>
                          <a:cs typeface="+mn-cs"/>
                        </a:rPr>
                        <a:t>Triggered, per feature </a:t>
                      </a:r>
                    </a:p>
                  </a:txBody>
                  <a:tcPr marL="810000" marR="137160" marT="68580" marB="68580">
                    <a:solidFill>
                      <a:srgbClr val="F2F2F2"/>
                    </a:solidFill>
                  </a:tcPr>
                </a:tc>
                <a:extLst>
                  <a:ext uri="{0D108BD9-81ED-4DB2-BD59-A6C34878D82A}">
                    <a16:rowId xmlns:a16="http://schemas.microsoft.com/office/drawing/2014/main" val="10004"/>
                  </a:ext>
                </a:extLst>
              </a:tr>
              <a:tr h="556260">
                <a:tc>
                  <a:txBody>
                    <a:bodyPr/>
                    <a:lstStyle/>
                    <a:p>
                      <a:r>
                        <a:rPr lang="en-US" sz="2100"/>
                        <a:t>Daily</a:t>
                      </a:r>
                      <a:r>
                        <a:rPr lang="en-US" sz="2100" baseline="0"/>
                        <a:t> Standup Meeting</a:t>
                      </a:r>
                      <a:endParaRPr lang="en-US" sz="2100"/>
                    </a:p>
                  </a:txBody>
                  <a:tcPr marL="137160" marR="137160" marT="68580" marB="68580" anchor="ctr">
                    <a:solidFill>
                      <a:srgbClr val="EFE9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EFE9F9"/>
                    </a:solidFill>
                  </a:tcPr>
                </a:tc>
                <a:tc>
                  <a:txBody>
                    <a:bodyPr/>
                    <a:lstStyle/>
                    <a:p>
                      <a:pPr algn="l"/>
                      <a:r>
                        <a:rPr lang="en-US" sz="2100" b="1">
                          <a:solidFill>
                            <a:srgbClr val="5C3575"/>
                          </a:solidFill>
                        </a:rPr>
                        <a:t>✓</a:t>
                      </a:r>
                    </a:p>
                  </a:txBody>
                  <a:tcPr marL="810000" marR="137160" marT="68580" marB="68580">
                    <a:solidFill>
                      <a:srgbClr val="EFE9F9"/>
                    </a:solidFill>
                  </a:tcPr>
                </a:tc>
                <a:extLst>
                  <a:ext uri="{0D108BD9-81ED-4DB2-BD59-A6C34878D82A}">
                    <a16:rowId xmlns:a16="http://schemas.microsoft.com/office/drawing/2014/main" val="10005"/>
                  </a:ext>
                </a:extLst>
              </a:tr>
              <a:tr h="556260">
                <a:tc>
                  <a:txBody>
                    <a:bodyPr/>
                    <a:lstStyle/>
                    <a:p>
                      <a:r>
                        <a:rPr lang="en-US" sz="2100"/>
                        <a:t>Product Owner</a:t>
                      </a:r>
                      <a:r>
                        <a:rPr lang="en-US" sz="2100" baseline="0"/>
                        <a:t> accepts</a:t>
                      </a:r>
                      <a:endParaRPr lang="en-US" sz="2100"/>
                    </a:p>
                  </a:txBody>
                  <a:tcPr marL="137160" marR="137160" marT="68580" marB="6858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algn="l"/>
                      <a:r>
                        <a:rPr lang="en-US" sz="2100" b="1">
                          <a:solidFill>
                            <a:srgbClr val="5C3575"/>
                          </a:solidFill>
                        </a:rPr>
                        <a:t>✓</a:t>
                      </a:r>
                    </a:p>
                  </a:txBody>
                  <a:tcPr marL="810000" marR="137160" marT="68580" marB="68580">
                    <a:solidFill>
                      <a:srgbClr val="F2F2F2"/>
                    </a:solidFill>
                  </a:tcPr>
                </a:tc>
                <a:extLst>
                  <a:ext uri="{0D108BD9-81ED-4DB2-BD59-A6C34878D82A}">
                    <a16:rowId xmlns:a16="http://schemas.microsoft.com/office/drawing/2014/main" val="10006"/>
                  </a:ext>
                </a:extLst>
              </a:tr>
              <a:tr h="556260">
                <a:tc>
                  <a:txBody>
                    <a:bodyPr/>
                    <a:lstStyle/>
                    <a:p>
                      <a:r>
                        <a:rPr lang="en-US" sz="2100"/>
                        <a:t>Demo</a:t>
                      </a:r>
                    </a:p>
                  </a:txBody>
                  <a:tcPr marL="137160" marR="137160" marT="68580" marB="68580" anchor="ctr">
                    <a:solidFill>
                      <a:srgbClr val="EFE9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EFE9F9"/>
                    </a:solidFill>
                  </a:tcPr>
                </a:tc>
                <a:tc>
                  <a:txBody>
                    <a:bodyPr/>
                    <a:lstStyle/>
                    <a:p>
                      <a:pPr algn="l"/>
                      <a:r>
                        <a:rPr lang="en-US" sz="2100" b="1">
                          <a:solidFill>
                            <a:srgbClr val="5C3575"/>
                          </a:solidFill>
                        </a:rPr>
                        <a:t>✓ </a:t>
                      </a:r>
                      <a:r>
                        <a:rPr lang="en-US" sz="2700" kern="1200">
                          <a:solidFill>
                            <a:schemeClr val="dk1"/>
                          </a:solidFill>
                          <a:latin typeface="+mn-lt"/>
                          <a:ea typeface="+mn-ea"/>
                          <a:cs typeface="+mn-cs"/>
                        </a:rPr>
                        <a:t>Calendar</a:t>
                      </a:r>
                    </a:p>
                  </a:txBody>
                  <a:tcPr marL="810000" marR="137160" marT="68580" marB="68580">
                    <a:solidFill>
                      <a:srgbClr val="EFE9F9"/>
                    </a:solidFill>
                  </a:tcPr>
                </a:tc>
                <a:extLst>
                  <a:ext uri="{0D108BD9-81ED-4DB2-BD59-A6C34878D82A}">
                    <a16:rowId xmlns:a16="http://schemas.microsoft.com/office/drawing/2014/main" val="10007"/>
                  </a:ext>
                </a:extLst>
              </a:tr>
              <a:tr h="556260">
                <a:tc>
                  <a:txBody>
                    <a:bodyPr/>
                    <a:lstStyle/>
                    <a:p>
                      <a:r>
                        <a:rPr lang="en-US" sz="2100"/>
                        <a:t>Retrospective</a:t>
                      </a:r>
                    </a:p>
                  </a:txBody>
                  <a:tcPr marL="137160" marR="137160" marT="68580" marB="68580" anchor="c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a:solidFill>
                            <a:srgbClr val="5C3575"/>
                          </a:solidFill>
                        </a:rPr>
                        <a:t>✓</a:t>
                      </a:r>
                    </a:p>
                  </a:txBody>
                  <a:tcPr marL="810000" marR="137160" marT="68580" marB="68580">
                    <a:solidFill>
                      <a:srgbClr val="F2F2F2"/>
                    </a:solidFill>
                  </a:tcPr>
                </a:tc>
                <a:tc>
                  <a:txBody>
                    <a:bodyPr/>
                    <a:lstStyle/>
                    <a:p>
                      <a:pPr algn="l"/>
                      <a:r>
                        <a:rPr lang="en-US" sz="2100" b="1">
                          <a:solidFill>
                            <a:srgbClr val="5C3575"/>
                          </a:solidFill>
                        </a:rPr>
                        <a:t>✓ </a:t>
                      </a:r>
                      <a:r>
                        <a:rPr lang="en-US" sz="2700" kern="1200">
                          <a:solidFill>
                            <a:schemeClr val="dk1"/>
                          </a:solidFill>
                          <a:latin typeface="+mn-lt"/>
                          <a:ea typeface="+mn-ea"/>
                          <a:cs typeface="+mn-cs"/>
                        </a:rPr>
                        <a:t>Calendar</a:t>
                      </a:r>
                    </a:p>
                  </a:txBody>
                  <a:tcPr marL="810000" marR="137160" marT="68580" marB="68580">
                    <a:solidFill>
                      <a:srgbClr val="F2F2F2"/>
                    </a:solidFill>
                  </a:tcPr>
                </a:tc>
                <a:extLst>
                  <a:ext uri="{0D108BD9-81ED-4DB2-BD59-A6C34878D82A}">
                    <a16:rowId xmlns:a16="http://schemas.microsoft.com/office/drawing/2014/main" val="10008"/>
                  </a:ext>
                </a:extLst>
              </a:tr>
              <a:tr h="556260">
                <a:tc>
                  <a:txBody>
                    <a:bodyPr/>
                    <a:lstStyle/>
                    <a:p>
                      <a:endParaRPr lang="en-US" sz="2100"/>
                    </a:p>
                  </a:txBody>
                  <a:tcPr marL="137160" marR="137160" marT="68580" marB="68580" anchor="ctr">
                    <a:solidFill>
                      <a:srgbClr val="EFE9F9"/>
                    </a:solidFill>
                  </a:tcPr>
                </a:tc>
                <a:tc>
                  <a:txBody>
                    <a:bodyPr/>
                    <a:lstStyle/>
                    <a:p>
                      <a:pPr algn="l"/>
                      <a:endParaRPr lang="en-US" sz="2100" b="1"/>
                    </a:p>
                  </a:txBody>
                  <a:tcPr marL="810000" marR="137160" marT="68580" marB="68580">
                    <a:solidFill>
                      <a:srgbClr val="EFE9F9"/>
                    </a:solidFill>
                  </a:tcPr>
                </a:tc>
                <a:tc>
                  <a:txBody>
                    <a:bodyPr/>
                    <a:lstStyle/>
                    <a:p>
                      <a:pPr algn="l"/>
                      <a:endParaRPr lang="en-US" sz="2100" b="1">
                        <a:solidFill>
                          <a:srgbClr val="5C3575"/>
                        </a:solidFill>
                      </a:endParaRPr>
                    </a:p>
                  </a:txBody>
                  <a:tcPr marL="810000" marR="137160" marT="68580" marB="68580">
                    <a:solidFill>
                      <a:srgbClr val="EFE9F9"/>
                    </a:solidFill>
                  </a:tcPr>
                </a:tc>
                <a:extLst>
                  <a:ext uri="{0D108BD9-81ED-4DB2-BD59-A6C34878D82A}">
                    <a16:rowId xmlns:a16="http://schemas.microsoft.com/office/drawing/2014/main" val="10009"/>
                  </a:ext>
                </a:extLst>
              </a:tr>
              <a:tr h="556260">
                <a:tc>
                  <a:txBody>
                    <a:bodyPr/>
                    <a:lstStyle/>
                    <a:p>
                      <a:r>
                        <a:rPr lang="en-US" sz="2100"/>
                        <a:t>Estimation</a:t>
                      </a:r>
                    </a:p>
                  </a:txBody>
                  <a:tcPr marL="137160" marR="137160" marT="68580" marB="68580" anchor="ctr">
                    <a:solidFill>
                      <a:schemeClr val="accent5">
                        <a:lumMod val="60000"/>
                        <a:lumOff val="40000"/>
                      </a:schemeClr>
                    </a:solidFill>
                  </a:tcPr>
                </a:tc>
                <a:tc>
                  <a:txBody>
                    <a:bodyPr/>
                    <a:lstStyle/>
                    <a:p>
                      <a:pPr algn="l"/>
                      <a:r>
                        <a:rPr lang="en-US" sz="2100" b="1">
                          <a:solidFill>
                            <a:srgbClr val="5C3575"/>
                          </a:solidFill>
                        </a:rPr>
                        <a:t>✓ </a:t>
                      </a:r>
                      <a:r>
                        <a:rPr lang="en-US" sz="2100"/>
                        <a:t>By Story</a:t>
                      </a:r>
                    </a:p>
                  </a:txBody>
                  <a:tcPr marL="810000" marR="137160" marT="68580" marB="68580">
                    <a:solidFill>
                      <a:srgbClr val="F2F2F2"/>
                    </a:solidFill>
                  </a:tcPr>
                </a:tc>
                <a:tc>
                  <a:txBody>
                    <a:bodyPr/>
                    <a:lstStyle/>
                    <a:p>
                      <a:pPr algn="l"/>
                      <a:r>
                        <a:rPr lang="en-US" sz="2100" b="1">
                          <a:solidFill>
                            <a:srgbClr val="5C3575"/>
                          </a:solidFill>
                        </a:rPr>
                        <a:t>✓ </a:t>
                      </a:r>
                      <a:r>
                        <a:rPr lang="en-US" sz="2100"/>
                        <a:t>By Feature per SLA</a:t>
                      </a:r>
                    </a:p>
                  </a:txBody>
                  <a:tcPr marL="810000" marR="137160" marT="68580" marB="68580">
                    <a:solidFill>
                      <a:srgbClr val="F2F2F2"/>
                    </a:solidFill>
                  </a:tcPr>
                </a:tc>
                <a:extLst>
                  <a:ext uri="{0D108BD9-81ED-4DB2-BD59-A6C34878D82A}">
                    <a16:rowId xmlns:a16="http://schemas.microsoft.com/office/drawing/2014/main" val="10010"/>
                  </a:ext>
                </a:extLst>
              </a:tr>
              <a:tr h="556260">
                <a:tc>
                  <a:txBody>
                    <a:bodyPr/>
                    <a:lstStyle/>
                    <a:p>
                      <a:r>
                        <a:rPr lang="en-US" sz="2100" b="1"/>
                        <a:t>Other</a:t>
                      </a:r>
                    </a:p>
                  </a:txBody>
                  <a:tcPr marL="137160" marR="137160" marT="68580" marB="68580" anchor="ctr">
                    <a:solidFill>
                      <a:schemeClr val="accent5">
                        <a:lumMod val="60000"/>
                        <a:lumOff val="40000"/>
                      </a:schemeClr>
                    </a:solidFill>
                  </a:tcPr>
                </a:tc>
                <a:tc>
                  <a:txBody>
                    <a:bodyPr/>
                    <a:lstStyle/>
                    <a:p>
                      <a:pPr algn="l"/>
                      <a:endParaRPr lang="en-US" sz="2100"/>
                    </a:p>
                  </a:txBody>
                  <a:tcPr marL="810000" marR="137160" marT="68580" marB="68580">
                    <a:solidFill>
                      <a:srgbClr val="EFE9F9"/>
                    </a:solidFill>
                  </a:tcPr>
                </a:tc>
                <a:tc>
                  <a:txBody>
                    <a:bodyPr/>
                    <a:lstStyle/>
                    <a:p>
                      <a:pPr algn="l"/>
                      <a:r>
                        <a:rPr lang="en-US" sz="2100" b="1"/>
                        <a:t>More detailed workflow</a:t>
                      </a:r>
                    </a:p>
                  </a:txBody>
                  <a:tcPr marL="810000" marR="137160" marT="68580" marB="68580">
                    <a:solidFill>
                      <a:srgbClr val="EFE9F9"/>
                    </a:solidFill>
                  </a:tcPr>
                </a:tc>
                <a:extLst>
                  <a:ext uri="{0D108BD9-81ED-4DB2-BD59-A6C34878D82A}">
                    <a16:rowId xmlns:a16="http://schemas.microsoft.com/office/drawing/2014/main" val="10011"/>
                  </a:ext>
                </a:extLst>
              </a:tr>
              <a:tr h="556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a:t>Other</a:t>
                      </a:r>
                    </a:p>
                  </a:txBody>
                  <a:tcPr marL="137160" marR="137160" marT="68580" marB="68580" anchor="ctr">
                    <a:solidFill>
                      <a:schemeClr val="accent5">
                        <a:lumMod val="60000"/>
                        <a:lumOff val="40000"/>
                      </a:schemeClr>
                    </a:solidFill>
                  </a:tcPr>
                </a:tc>
                <a:tc>
                  <a:txBody>
                    <a:bodyPr/>
                    <a:lstStyle/>
                    <a:p>
                      <a:pPr algn="l"/>
                      <a:endParaRPr lang="en-US" sz="2100"/>
                    </a:p>
                  </a:txBody>
                  <a:tcPr marL="810000" marR="137160" marT="68580" marB="68580">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a:t>Per Person WIP LIMIT</a:t>
                      </a:r>
                    </a:p>
                  </a:txBody>
                  <a:tcPr marL="810000" marR="137160" marT="68580" marB="68580">
                    <a:solidFill>
                      <a:srgbClr val="F2F2F2"/>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8532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Replenishment Meeting Board</a:t>
            </a:r>
          </a:p>
        </p:txBody>
      </p:sp>
      <p:pic>
        <p:nvPicPr>
          <p:cNvPr id="4" name="Content Placeholder 3" descr="features.jpg"/>
          <p:cNvPicPr>
            <a:picLocks noChangeAspect="1"/>
          </p:cNvPicPr>
          <p:nvPr/>
        </p:nvPicPr>
        <p:blipFill>
          <a:blip r:embed="rId3" cstate="print"/>
          <a:srcRect/>
          <a:stretch>
            <a:fillRect/>
          </a:stretch>
        </p:blipFill>
        <p:spPr>
          <a:xfrm>
            <a:off x="5797187" y="1591056"/>
            <a:ext cx="6588362" cy="7806786"/>
          </a:xfrm>
          <a:prstGeom prst="rect">
            <a:avLst/>
          </a:prstGeom>
        </p:spPr>
      </p:pic>
      <p:sp>
        <p:nvSpPr>
          <p:cNvPr id="7" name="Freeform 136"/>
          <p:cNvSpPr>
            <a:spLocks noEditPoints="1"/>
          </p:cNvSpPr>
          <p:nvPr/>
        </p:nvSpPr>
        <p:spPr bwMode="auto">
          <a:xfrm rot="10800000" flipH="1">
            <a:off x="12385549" y="2291154"/>
            <a:ext cx="543215" cy="3473853"/>
          </a:xfrm>
          <a:custGeom>
            <a:avLst/>
            <a:gdLst/>
            <a:ahLst/>
            <a:cxnLst>
              <a:cxn ang="0">
                <a:pos x="165" y="478"/>
              </a:cxn>
              <a:cxn ang="0">
                <a:pos x="122" y="454"/>
              </a:cxn>
              <a:cxn ang="0">
                <a:pos x="93" y="357"/>
              </a:cxn>
              <a:cxn ang="0">
                <a:pos x="92" y="284"/>
              </a:cxn>
              <a:cxn ang="0">
                <a:pos x="92" y="170"/>
              </a:cxn>
              <a:cxn ang="0">
                <a:pos x="84" y="111"/>
              </a:cxn>
              <a:cxn ang="0">
                <a:pos x="67" y="36"/>
              </a:cxn>
              <a:cxn ang="0">
                <a:pos x="40" y="10"/>
              </a:cxn>
              <a:cxn ang="0">
                <a:pos x="10" y="5"/>
              </a:cxn>
              <a:cxn ang="0">
                <a:pos x="6" y="5"/>
              </a:cxn>
              <a:cxn ang="0">
                <a:pos x="28" y="14"/>
              </a:cxn>
              <a:cxn ang="0">
                <a:pos x="50" y="37"/>
              </a:cxn>
              <a:cxn ang="0">
                <a:pos x="64" y="68"/>
              </a:cxn>
              <a:cxn ang="0">
                <a:pos x="62" y="71"/>
              </a:cxn>
              <a:cxn ang="0">
                <a:pos x="65" y="96"/>
              </a:cxn>
              <a:cxn ang="0">
                <a:pos x="64" y="98"/>
              </a:cxn>
              <a:cxn ang="0">
                <a:pos x="61" y="108"/>
              </a:cxn>
              <a:cxn ang="0">
                <a:pos x="71" y="131"/>
              </a:cxn>
              <a:cxn ang="0">
                <a:pos x="67" y="145"/>
              </a:cxn>
              <a:cxn ang="0">
                <a:pos x="65" y="155"/>
              </a:cxn>
              <a:cxn ang="0">
                <a:pos x="63" y="173"/>
              </a:cxn>
              <a:cxn ang="0">
                <a:pos x="66" y="190"/>
              </a:cxn>
              <a:cxn ang="0">
                <a:pos x="64" y="204"/>
              </a:cxn>
              <a:cxn ang="0">
                <a:pos x="75" y="221"/>
              </a:cxn>
              <a:cxn ang="0">
                <a:pos x="65" y="226"/>
              </a:cxn>
              <a:cxn ang="0">
                <a:pos x="64" y="284"/>
              </a:cxn>
              <a:cxn ang="0">
                <a:pos x="64" y="305"/>
              </a:cxn>
              <a:cxn ang="0">
                <a:pos x="70" y="329"/>
              </a:cxn>
              <a:cxn ang="0">
                <a:pos x="67" y="384"/>
              </a:cxn>
              <a:cxn ang="0">
                <a:pos x="73" y="411"/>
              </a:cxn>
              <a:cxn ang="0">
                <a:pos x="74" y="421"/>
              </a:cxn>
              <a:cxn ang="0">
                <a:pos x="79" y="429"/>
              </a:cxn>
              <a:cxn ang="0">
                <a:pos x="81" y="450"/>
              </a:cxn>
              <a:cxn ang="0">
                <a:pos x="97" y="466"/>
              </a:cxn>
              <a:cxn ang="0">
                <a:pos x="124" y="492"/>
              </a:cxn>
              <a:cxn ang="0">
                <a:pos x="102" y="504"/>
              </a:cxn>
              <a:cxn ang="0">
                <a:pos x="99" y="507"/>
              </a:cxn>
              <a:cxn ang="0">
                <a:pos x="82" y="535"/>
              </a:cxn>
              <a:cxn ang="0">
                <a:pos x="71" y="577"/>
              </a:cxn>
              <a:cxn ang="0">
                <a:pos x="71" y="595"/>
              </a:cxn>
              <a:cxn ang="0">
                <a:pos x="66" y="616"/>
              </a:cxn>
              <a:cxn ang="0">
                <a:pos x="62" y="653"/>
              </a:cxn>
              <a:cxn ang="0">
                <a:pos x="65" y="696"/>
              </a:cxn>
              <a:cxn ang="0">
                <a:pos x="66" y="721"/>
              </a:cxn>
              <a:cxn ang="0">
                <a:pos x="66" y="798"/>
              </a:cxn>
              <a:cxn ang="0">
                <a:pos x="67" y="824"/>
              </a:cxn>
              <a:cxn ang="0">
                <a:pos x="76" y="895"/>
              </a:cxn>
              <a:cxn ang="0">
                <a:pos x="78" y="930"/>
              </a:cxn>
              <a:cxn ang="0">
                <a:pos x="14" y="1048"/>
              </a:cxn>
              <a:cxn ang="0">
                <a:pos x="89" y="847"/>
              </a:cxn>
              <a:cxn ang="0">
                <a:pos x="87" y="671"/>
              </a:cxn>
              <a:cxn ang="0">
                <a:pos x="110" y="527"/>
              </a:cxn>
              <a:cxn ang="0">
                <a:pos x="162" y="507"/>
              </a:cxn>
              <a:cxn ang="0">
                <a:pos x="166" y="478"/>
              </a:cxn>
            </a:cxnLst>
            <a:rect l="0" t="0" r="r" b="b"/>
            <a:pathLst>
              <a:path w="166" h="1048">
                <a:moveTo>
                  <a:pt x="166" y="478"/>
                </a:moveTo>
                <a:cubicBezTo>
                  <a:pt x="166" y="478"/>
                  <a:pt x="166" y="478"/>
                  <a:pt x="166" y="478"/>
                </a:cubicBezTo>
                <a:cubicBezTo>
                  <a:pt x="166" y="478"/>
                  <a:pt x="166" y="478"/>
                  <a:pt x="166" y="478"/>
                </a:cubicBezTo>
                <a:cubicBezTo>
                  <a:pt x="166" y="478"/>
                  <a:pt x="166" y="478"/>
                  <a:pt x="166" y="478"/>
                </a:cubicBezTo>
                <a:cubicBezTo>
                  <a:pt x="166" y="478"/>
                  <a:pt x="166" y="478"/>
                  <a:pt x="166" y="478"/>
                </a:cubicBezTo>
                <a:cubicBezTo>
                  <a:pt x="165" y="478"/>
                  <a:pt x="165" y="478"/>
                  <a:pt x="165" y="478"/>
                </a:cubicBezTo>
                <a:cubicBezTo>
                  <a:pt x="161" y="477"/>
                  <a:pt x="161" y="477"/>
                  <a:pt x="161" y="477"/>
                </a:cubicBezTo>
                <a:cubicBezTo>
                  <a:pt x="158" y="476"/>
                  <a:pt x="155" y="476"/>
                  <a:pt x="153" y="474"/>
                </a:cubicBezTo>
                <a:cubicBezTo>
                  <a:pt x="147" y="473"/>
                  <a:pt x="142" y="467"/>
                  <a:pt x="138" y="467"/>
                </a:cubicBezTo>
                <a:cubicBezTo>
                  <a:pt x="139" y="466"/>
                  <a:pt x="136" y="464"/>
                  <a:pt x="136" y="463"/>
                </a:cubicBezTo>
                <a:cubicBezTo>
                  <a:pt x="129" y="465"/>
                  <a:pt x="127" y="455"/>
                  <a:pt x="121" y="454"/>
                </a:cubicBezTo>
                <a:cubicBezTo>
                  <a:pt x="122" y="454"/>
                  <a:pt x="122" y="454"/>
                  <a:pt x="122" y="454"/>
                </a:cubicBezTo>
                <a:cubicBezTo>
                  <a:pt x="107" y="442"/>
                  <a:pt x="104" y="435"/>
                  <a:pt x="98" y="415"/>
                </a:cubicBezTo>
                <a:cubicBezTo>
                  <a:pt x="96" y="406"/>
                  <a:pt x="99" y="394"/>
                  <a:pt x="96" y="383"/>
                </a:cubicBezTo>
                <a:cubicBezTo>
                  <a:pt x="95" y="381"/>
                  <a:pt x="94" y="382"/>
                  <a:pt x="94" y="381"/>
                </a:cubicBezTo>
                <a:cubicBezTo>
                  <a:pt x="94" y="378"/>
                  <a:pt x="95" y="381"/>
                  <a:pt x="96" y="379"/>
                </a:cubicBezTo>
                <a:cubicBezTo>
                  <a:pt x="93" y="374"/>
                  <a:pt x="96" y="366"/>
                  <a:pt x="95" y="359"/>
                </a:cubicBezTo>
                <a:cubicBezTo>
                  <a:pt x="94" y="358"/>
                  <a:pt x="94" y="356"/>
                  <a:pt x="93" y="357"/>
                </a:cubicBezTo>
                <a:cubicBezTo>
                  <a:pt x="96" y="349"/>
                  <a:pt x="91" y="338"/>
                  <a:pt x="94" y="330"/>
                </a:cubicBezTo>
                <a:cubicBezTo>
                  <a:pt x="89" y="333"/>
                  <a:pt x="91" y="325"/>
                  <a:pt x="90" y="323"/>
                </a:cubicBezTo>
                <a:cubicBezTo>
                  <a:pt x="90" y="321"/>
                  <a:pt x="91" y="321"/>
                  <a:pt x="92" y="321"/>
                </a:cubicBezTo>
                <a:cubicBezTo>
                  <a:pt x="92" y="315"/>
                  <a:pt x="92" y="312"/>
                  <a:pt x="93" y="305"/>
                </a:cubicBezTo>
                <a:cubicBezTo>
                  <a:pt x="93" y="301"/>
                  <a:pt x="90" y="300"/>
                  <a:pt x="91" y="296"/>
                </a:cubicBezTo>
                <a:cubicBezTo>
                  <a:pt x="94" y="294"/>
                  <a:pt x="91" y="288"/>
                  <a:pt x="92" y="284"/>
                </a:cubicBezTo>
                <a:cubicBezTo>
                  <a:pt x="90" y="285"/>
                  <a:pt x="87" y="280"/>
                  <a:pt x="89" y="276"/>
                </a:cubicBezTo>
                <a:cubicBezTo>
                  <a:pt x="93" y="277"/>
                  <a:pt x="93" y="277"/>
                  <a:pt x="93" y="277"/>
                </a:cubicBezTo>
                <a:cubicBezTo>
                  <a:pt x="90" y="264"/>
                  <a:pt x="95" y="246"/>
                  <a:pt x="91" y="231"/>
                </a:cubicBezTo>
                <a:cubicBezTo>
                  <a:pt x="93" y="230"/>
                  <a:pt x="93" y="230"/>
                  <a:pt x="93" y="230"/>
                </a:cubicBezTo>
                <a:cubicBezTo>
                  <a:pt x="91" y="214"/>
                  <a:pt x="94" y="199"/>
                  <a:pt x="90" y="184"/>
                </a:cubicBezTo>
                <a:cubicBezTo>
                  <a:pt x="91" y="180"/>
                  <a:pt x="92" y="174"/>
                  <a:pt x="92" y="170"/>
                </a:cubicBezTo>
                <a:cubicBezTo>
                  <a:pt x="90" y="164"/>
                  <a:pt x="90" y="162"/>
                  <a:pt x="87" y="159"/>
                </a:cubicBezTo>
                <a:cubicBezTo>
                  <a:pt x="87" y="157"/>
                  <a:pt x="89" y="155"/>
                  <a:pt x="90" y="155"/>
                </a:cubicBezTo>
                <a:cubicBezTo>
                  <a:pt x="90" y="148"/>
                  <a:pt x="93" y="141"/>
                  <a:pt x="90" y="136"/>
                </a:cubicBezTo>
                <a:cubicBezTo>
                  <a:pt x="92" y="135"/>
                  <a:pt x="92" y="135"/>
                  <a:pt x="92" y="135"/>
                </a:cubicBezTo>
                <a:cubicBezTo>
                  <a:pt x="90" y="130"/>
                  <a:pt x="87" y="122"/>
                  <a:pt x="89" y="116"/>
                </a:cubicBezTo>
                <a:cubicBezTo>
                  <a:pt x="87" y="114"/>
                  <a:pt x="86" y="108"/>
                  <a:pt x="84" y="111"/>
                </a:cubicBezTo>
                <a:cubicBezTo>
                  <a:pt x="84" y="109"/>
                  <a:pt x="87" y="109"/>
                  <a:pt x="85" y="107"/>
                </a:cubicBezTo>
                <a:cubicBezTo>
                  <a:pt x="88" y="109"/>
                  <a:pt x="88" y="109"/>
                  <a:pt x="88" y="109"/>
                </a:cubicBezTo>
                <a:cubicBezTo>
                  <a:pt x="88" y="95"/>
                  <a:pt x="86" y="83"/>
                  <a:pt x="82" y="70"/>
                </a:cubicBezTo>
                <a:cubicBezTo>
                  <a:pt x="84" y="66"/>
                  <a:pt x="79" y="58"/>
                  <a:pt x="77" y="49"/>
                </a:cubicBezTo>
                <a:cubicBezTo>
                  <a:pt x="73" y="45"/>
                  <a:pt x="71" y="37"/>
                  <a:pt x="65" y="37"/>
                </a:cubicBezTo>
                <a:cubicBezTo>
                  <a:pt x="67" y="36"/>
                  <a:pt x="67" y="36"/>
                  <a:pt x="67" y="36"/>
                </a:cubicBezTo>
                <a:cubicBezTo>
                  <a:pt x="63" y="30"/>
                  <a:pt x="58" y="24"/>
                  <a:pt x="52" y="18"/>
                </a:cubicBezTo>
                <a:cubicBezTo>
                  <a:pt x="49" y="15"/>
                  <a:pt x="47" y="17"/>
                  <a:pt x="43" y="15"/>
                </a:cubicBezTo>
                <a:cubicBezTo>
                  <a:pt x="44" y="14"/>
                  <a:pt x="44" y="14"/>
                  <a:pt x="44" y="14"/>
                </a:cubicBezTo>
                <a:cubicBezTo>
                  <a:pt x="40" y="12"/>
                  <a:pt x="38" y="14"/>
                  <a:pt x="35" y="15"/>
                </a:cubicBezTo>
                <a:cubicBezTo>
                  <a:pt x="33" y="13"/>
                  <a:pt x="32" y="14"/>
                  <a:pt x="30" y="11"/>
                </a:cubicBezTo>
                <a:cubicBezTo>
                  <a:pt x="33" y="12"/>
                  <a:pt x="37" y="11"/>
                  <a:pt x="40" y="10"/>
                </a:cubicBezTo>
                <a:cubicBezTo>
                  <a:pt x="36" y="6"/>
                  <a:pt x="29" y="8"/>
                  <a:pt x="28" y="5"/>
                </a:cubicBezTo>
                <a:cubicBezTo>
                  <a:pt x="24" y="2"/>
                  <a:pt x="21" y="2"/>
                  <a:pt x="20" y="4"/>
                </a:cubicBezTo>
                <a:cubicBezTo>
                  <a:pt x="20" y="3"/>
                  <a:pt x="18" y="2"/>
                  <a:pt x="20" y="1"/>
                </a:cubicBezTo>
                <a:cubicBezTo>
                  <a:pt x="17" y="1"/>
                  <a:pt x="15" y="0"/>
                  <a:pt x="13" y="1"/>
                </a:cubicBezTo>
                <a:cubicBezTo>
                  <a:pt x="13" y="1"/>
                  <a:pt x="14" y="1"/>
                  <a:pt x="15" y="2"/>
                </a:cubicBezTo>
                <a:cubicBezTo>
                  <a:pt x="13" y="3"/>
                  <a:pt x="10" y="2"/>
                  <a:pt x="10" y="5"/>
                </a:cubicBezTo>
                <a:cubicBezTo>
                  <a:pt x="11" y="5"/>
                  <a:pt x="12" y="4"/>
                  <a:pt x="13" y="5"/>
                </a:cubicBezTo>
                <a:cubicBezTo>
                  <a:pt x="12" y="7"/>
                  <a:pt x="7" y="6"/>
                  <a:pt x="6" y="4"/>
                </a:cubicBezTo>
                <a:cubicBezTo>
                  <a:pt x="5" y="2"/>
                  <a:pt x="10" y="2"/>
                  <a:pt x="8" y="0"/>
                </a:cubicBezTo>
                <a:cubicBezTo>
                  <a:pt x="6" y="1"/>
                  <a:pt x="3" y="2"/>
                  <a:pt x="0" y="3"/>
                </a:cubicBezTo>
                <a:cubicBezTo>
                  <a:pt x="2" y="3"/>
                  <a:pt x="4" y="4"/>
                  <a:pt x="3" y="6"/>
                </a:cubicBezTo>
                <a:cubicBezTo>
                  <a:pt x="6" y="5"/>
                  <a:pt x="6" y="5"/>
                  <a:pt x="6" y="5"/>
                </a:cubicBezTo>
                <a:cubicBezTo>
                  <a:pt x="5" y="7"/>
                  <a:pt x="5" y="7"/>
                  <a:pt x="5" y="7"/>
                </a:cubicBezTo>
                <a:cubicBezTo>
                  <a:pt x="11" y="8"/>
                  <a:pt x="14" y="10"/>
                  <a:pt x="19" y="11"/>
                </a:cubicBezTo>
                <a:cubicBezTo>
                  <a:pt x="18" y="8"/>
                  <a:pt x="18" y="8"/>
                  <a:pt x="18" y="8"/>
                </a:cubicBezTo>
                <a:cubicBezTo>
                  <a:pt x="21" y="9"/>
                  <a:pt x="25" y="8"/>
                  <a:pt x="27" y="11"/>
                </a:cubicBezTo>
                <a:cubicBezTo>
                  <a:pt x="25" y="11"/>
                  <a:pt x="26" y="13"/>
                  <a:pt x="25" y="14"/>
                </a:cubicBezTo>
                <a:cubicBezTo>
                  <a:pt x="26" y="14"/>
                  <a:pt x="27" y="13"/>
                  <a:pt x="28" y="14"/>
                </a:cubicBezTo>
                <a:cubicBezTo>
                  <a:pt x="26" y="16"/>
                  <a:pt x="26" y="16"/>
                  <a:pt x="26" y="16"/>
                </a:cubicBezTo>
                <a:cubicBezTo>
                  <a:pt x="29" y="14"/>
                  <a:pt x="34" y="19"/>
                  <a:pt x="35" y="19"/>
                </a:cubicBezTo>
                <a:cubicBezTo>
                  <a:pt x="34" y="20"/>
                  <a:pt x="34" y="20"/>
                  <a:pt x="34" y="20"/>
                </a:cubicBezTo>
                <a:cubicBezTo>
                  <a:pt x="37" y="23"/>
                  <a:pt x="35" y="17"/>
                  <a:pt x="37" y="19"/>
                </a:cubicBezTo>
                <a:cubicBezTo>
                  <a:pt x="39" y="21"/>
                  <a:pt x="36" y="23"/>
                  <a:pt x="37" y="26"/>
                </a:cubicBezTo>
                <a:cubicBezTo>
                  <a:pt x="41" y="28"/>
                  <a:pt x="49" y="31"/>
                  <a:pt x="50" y="37"/>
                </a:cubicBezTo>
                <a:cubicBezTo>
                  <a:pt x="53" y="40"/>
                  <a:pt x="57" y="43"/>
                  <a:pt x="61" y="45"/>
                </a:cubicBezTo>
                <a:cubicBezTo>
                  <a:pt x="63" y="48"/>
                  <a:pt x="57" y="47"/>
                  <a:pt x="61" y="49"/>
                </a:cubicBezTo>
                <a:cubicBezTo>
                  <a:pt x="59" y="49"/>
                  <a:pt x="59" y="51"/>
                  <a:pt x="58" y="51"/>
                </a:cubicBezTo>
                <a:cubicBezTo>
                  <a:pt x="59" y="51"/>
                  <a:pt x="61" y="57"/>
                  <a:pt x="62" y="53"/>
                </a:cubicBezTo>
                <a:cubicBezTo>
                  <a:pt x="64" y="58"/>
                  <a:pt x="66" y="63"/>
                  <a:pt x="68" y="68"/>
                </a:cubicBezTo>
                <a:cubicBezTo>
                  <a:pt x="67" y="67"/>
                  <a:pt x="64" y="67"/>
                  <a:pt x="64" y="68"/>
                </a:cubicBezTo>
                <a:cubicBezTo>
                  <a:pt x="67" y="70"/>
                  <a:pt x="69" y="75"/>
                  <a:pt x="69" y="80"/>
                </a:cubicBezTo>
                <a:cubicBezTo>
                  <a:pt x="71" y="79"/>
                  <a:pt x="71" y="78"/>
                  <a:pt x="73" y="78"/>
                </a:cubicBezTo>
                <a:cubicBezTo>
                  <a:pt x="74" y="79"/>
                  <a:pt x="75" y="80"/>
                  <a:pt x="75" y="81"/>
                </a:cubicBezTo>
                <a:cubicBezTo>
                  <a:pt x="73" y="82"/>
                  <a:pt x="69" y="82"/>
                  <a:pt x="69" y="87"/>
                </a:cubicBezTo>
                <a:cubicBezTo>
                  <a:pt x="65" y="86"/>
                  <a:pt x="69" y="79"/>
                  <a:pt x="65" y="82"/>
                </a:cubicBezTo>
                <a:cubicBezTo>
                  <a:pt x="62" y="80"/>
                  <a:pt x="61" y="73"/>
                  <a:pt x="62" y="71"/>
                </a:cubicBezTo>
                <a:cubicBezTo>
                  <a:pt x="58" y="68"/>
                  <a:pt x="62" y="74"/>
                  <a:pt x="59" y="74"/>
                </a:cubicBezTo>
                <a:cubicBezTo>
                  <a:pt x="60" y="77"/>
                  <a:pt x="62" y="78"/>
                  <a:pt x="63" y="83"/>
                </a:cubicBezTo>
                <a:cubicBezTo>
                  <a:pt x="65" y="83"/>
                  <a:pt x="65" y="81"/>
                  <a:pt x="66" y="83"/>
                </a:cubicBezTo>
                <a:cubicBezTo>
                  <a:pt x="70" y="88"/>
                  <a:pt x="64" y="90"/>
                  <a:pt x="64" y="91"/>
                </a:cubicBezTo>
                <a:cubicBezTo>
                  <a:pt x="63" y="89"/>
                  <a:pt x="63" y="89"/>
                  <a:pt x="63" y="89"/>
                </a:cubicBezTo>
                <a:cubicBezTo>
                  <a:pt x="62" y="92"/>
                  <a:pt x="65" y="93"/>
                  <a:pt x="65" y="96"/>
                </a:cubicBezTo>
                <a:cubicBezTo>
                  <a:pt x="61" y="98"/>
                  <a:pt x="64" y="91"/>
                  <a:pt x="61" y="90"/>
                </a:cubicBezTo>
                <a:cubicBezTo>
                  <a:pt x="58" y="93"/>
                  <a:pt x="58" y="93"/>
                  <a:pt x="58" y="93"/>
                </a:cubicBezTo>
                <a:cubicBezTo>
                  <a:pt x="58" y="98"/>
                  <a:pt x="62" y="94"/>
                  <a:pt x="61" y="99"/>
                </a:cubicBezTo>
                <a:cubicBezTo>
                  <a:pt x="60" y="99"/>
                  <a:pt x="60" y="99"/>
                  <a:pt x="60" y="99"/>
                </a:cubicBezTo>
                <a:cubicBezTo>
                  <a:pt x="61" y="102"/>
                  <a:pt x="61" y="102"/>
                  <a:pt x="61" y="102"/>
                </a:cubicBezTo>
                <a:cubicBezTo>
                  <a:pt x="62" y="102"/>
                  <a:pt x="65" y="101"/>
                  <a:pt x="64" y="98"/>
                </a:cubicBezTo>
                <a:cubicBezTo>
                  <a:pt x="69" y="100"/>
                  <a:pt x="65" y="101"/>
                  <a:pt x="66" y="105"/>
                </a:cubicBezTo>
                <a:cubicBezTo>
                  <a:pt x="69" y="107"/>
                  <a:pt x="66" y="103"/>
                  <a:pt x="68" y="103"/>
                </a:cubicBezTo>
                <a:cubicBezTo>
                  <a:pt x="71" y="103"/>
                  <a:pt x="71" y="106"/>
                  <a:pt x="71" y="108"/>
                </a:cubicBezTo>
                <a:cubicBezTo>
                  <a:pt x="72" y="112"/>
                  <a:pt x="69" y="110"/>
                  <a:pt x="67" y="112"/>
                </a:cubicBezTo>
                <a:cubicBezTo>
                  <a:pt x="67" y="111"/>
                  <a:pt x="66" y="108"/>
                  <a:pt x="68" y="108"/>
                </a:cubicBezTo>
                <a:cubicBezTo>
                  <a:pt x="65" y="104"/>
                  <a:pt x="63" y="111"/>
                  <a:pt x="61" y="108"/>
                </a:cubicBezTo>
                <a:cubicBezTo>
                  <a:pt x="60" y="111"/>
                  <a:pt x="63" y="111"/>
                  <a:pt x="63" y="113"/>
                </a:cubicBezTo>
                <a:cubicBezTo>
                  <a:pt x="64" y="112"/>
                  <a:pt x="66" y="113"/>
                  <a:pt x="67" y="112"/>
                </a:cubicBezTo>
                <a:cubicBezTo>
                  <a:pt x="74" y="118"/>
                  <a:pt x="62" y="117"/>
                  <a:pt x="63" y="123"/>
                </a:cubicBezTo>
                <a:cubicBezTo>
                  <a:pt x="68" y="121"/>
                  <a:pt x="70" y="131"/>
                  <a:pt x="74" y="126"/>
                </a:cubicBezTo>
                <a:cubicBezTo>
                  <a:pt x="75" y="128"/>
                  <a:pt x="76" y="129"/>
                  <a:pt x="76" y="131"/>
                </a:cubicBezTo>
                <a:cubicBezTo>
                  <a:pt x="73" y="129"/>
                  <a:pt x="73" y="134"/>
                  <a:pt x="71" y="131"/>
                </a:cubicBezTo>
                <a:cubicBezTo>
                  <a:pt x="71" y="133"/>
                  <a:pt x="71" y="133"/>
                  <a:pt x="71" y="133"/>
                </a:cubicBezTo>
                <a:cubicBezTo>
                  <a:pt x="67" y="130"/>
                  <a:pt x="67" y="130"/>
                  <a:pt x="67" y="130"/>
                </a:cubicBezTo>
                <a:cubicBezTo>
                  <a:pt x="65" y="132"/>
                  <a:pt x="63" y="136"/>
                  <a:pt x="62" y="138"/>
                </a:cubicBezTo>
                <a:cubicBezTo>
                  <a:pt x="63" y="141"/>
                  <a:pt x="65" y="137"/>
                  <a:pt x="65" y="140"/>
                </a:cubicBezTo>
                <a:cubicBezTo>
                  <a:pt x="64" y="139"/>
                  <a:pt x="63" y="141"/>
                  <a:pt x="63" y="143"/>
                </a:cubicBezTo>
                <a:cubicBezTo>
                  <a:pt x="64" y="140"/>
                  <a:pt x="67" y="143"/>
                  <a:pt x="67" y="145"/>
                </a:cubicBezTo>
                <a:cubicBezTo>
                  <a:pt x="68" y="148"/>
                  <a:pt x="65" y="151"/>
                  <a:pt x="64" y="151"/>
                </a:cubicBezTo>
                <a:cubicBezTo>
                  <a:pt x="62" y="147"/>
                  <a:pt x="62" y="147"/>
                  <a:pt x="62" y="147"/>
                </a:cubicBezTo>
                <a:cubicBezTo>
                  <a:pt x="64" y="150"/>
                  <a:pt x="61" y="148"/>
                  <a:pt x="61" y="151"/>
                </a:cubicBezTo>
                <a:cubicBezTo>
                  <a:pt x="63" y="152"/>
                  <a:pt x="66" y="153"/>
                  <a:pt x="68" y="154"/>
                </a:cubicBezTo>
                <a:cubicBezTo>
                  <a:pt x="68" y="156"/>
                  <a:pt x="66" y="158"/>
                  <a:pt x="67" y="158"/>
                </a:cubicBezTo>
                <a:cubicBezTo>
                  <a:pt x="65" y="155"/>
                  <a:pt x="65" y="155"/>
                  <a:pt x="65" y="155"/>
                </a:cubicBezTo>
                <a:cubicBezTo>
                  <a:pt x="65" y="159"/>
                  <a:pt x="60" y="156"/>
                  <a:pt x="61" y="160"/>
                </a:cubicBezTo>
                <a:cubicBezTo>
                  <a:pt x="64" y="162"/>
                  <a:pt x="64" y="162"/>
                  <a:pt x="64" y="162"/>
                </a:cubicBezTo>
                <a:cubicBezTo>
                  <a:pt x="63" y="162"/>
                  <a:pt x="62" y="163"/>
                  <a:pt x="61" y="162"/>
                </a:cubicBezTo>
                <a:cubicBezTo>
                  <a:pt x="63" y="163"/>
                  <a:pt x="63" y="165"/>
                  <a:pt x="63" y="166"/>
                </a:cubicBezTo>
                <a:cubicBezTo>
                  <a:pt x="62" y="167"/>
                  <a:pt x="62" y="167"/>
                  <a:pt x="62" y="167"/>
                </a:cubicBezTo>
                <a:cubicBezTo>
                  <a:pt x="63" y="169"/>
                  <a:pt x="66" y="171"/>
                  <a:pt x="63" y="173"/>
                </a:cubicBezTo>
                <a:cubicBezTo>
                  <a:pt x="67" y="171"/>
                  <a:pt x="63" y="171"/>
                  <a:pt x="65" y="168"/>
                </a:cubicBezTo>
                <a:cubicBezTo>
                  <a:pt x="67" y="166"/>
                  <a:pt x="67" y="171"/>
                  <a:pt x="68" y="172"/>
                </a:cubicBezTo>
                <a:cubicBezTo>
                  <a:pt x="64" y="171"/>
                  <a:pt x="67" y="176"/>
                  <a:pt x="67" y="179"/>
                </a:cubicBezTo>
                <a:cubicBezTo>
                  <a:pt x="66" y="180"/>
                  <a:pt x="65" y="181"/>
                  <a:pt x="64" y="182"/>
                </a:cubicBezTo>
                <a:cubicBezTo>
                  <a:pt x="67" y="183"/>
                  <a:pt x="67" y="183"/>
                  <a:pt x="67" y="183"/>
                </a:cubicBezTo>
                <a:cubicBezTo>
                  <a:pt x="62" y="184"/>
                  <a:pt x="68" y="188"/>
                  <a:pt x="66" y="190"/>
                </a:cubicBezTo>
                <a:cubicBezTo>
                  <a:pt x="65" y="189"/>
                  <a:pt x="63" y="189"/>
                  <a:pt x="62" y="191"/>
                </a:cubicBezTo>
                <a:cubicBezTo>
                  <a:pt x="66" y="188"/>
                  <a:pt x="67" y="195"/>
                  <a:pt x="69" y="194"/>
                </a:cubicBezTo>
                <a:cubicBezTo>
                  <a:pt x="68" y="199"/>
                  <a:pt x="64" y="193"/>
                  <a:pt x="62" y="194"/>
                </a:cubicBezTo>
                <a:cubicBezTo>
                  <a:pt x="65" y="197"/>
                  <a:pt x="60" y="199"/>
                  <a:pt x="63" y="201"/>
                </a:cubicBezTo>
                <a:cubicBezTo>
                  <a:pt x="65" y="198"/>
                  <a:pt x="66" y="202"/>
                  <a:pt x="67" y="202"/>
                </a:cubicBezTo>
                <a:cubicBezTo>
                  <a:pt x="67" y="206"/>
                  <a:pt x="66" y="202"/>
                  <a:pt x="64" y="204"/>
                </a:cubicBezTo>
                <a:cubicBezTo>
                  <a:pt x="65" y="206"/>
                  <a:pt x="68" y="209"/>
                  <a:pt x="69" y="206"/>
                </a:cubicBezTo>
                <a:cubicBezTo>
                  <a:pt x="68" y="208"/>
                  <a:pt x="71" y="211"/>
                  <a:pt x="69" y="214"/>
                </a:cubicBezTo>
                <a:cubicBezTo>
                  <a:pt x="67" y="215"/>
                  <a:pt x="68" y="209"/>
                  <a:pt x="66" y="210"/>
                </a:cubicBezTo>
                <a:cubicBezTo>
                  <a:pt x="66" y="216"/>
                  <a:pt x="72" y="213"/>
                  <a:pt x="73" y="219"/>
                </a:cubicBezTo>
                <a:cubicBezTo>
                  <a:pt x="74" y="217"/>
                  <a:pt x="78" y="219"/>
                  <a:pt x="79" y="221"/>
                </a:cubicBezTo>
                <a:cubicBezTo>
                  <a:pt x="78" y="228"/>
                  <a:pt x="78" y="219"/>
                  <a:pt x="75" y="221"/>
                </a:cubicBezTo>
                <a:cubicBezTo>
                  <a:pt x="75" y="223"/>
                  <a:pt x="75" y="223"/>
                  <a:pt x="75" y="223"/>
                </a:cubicBezTo>
                <a:cubicBezTo>
                  <a:pt x="71" y="227"/>
                  <a:pt x="69" y="216"/>
                  <a:pt x="66" y="219"/>
                </a:cubicBezTo>
                <a:cubicBezTo>
                  <a:pt x="67" y="222"/>
                  <a:pt x="67" y="222"/>
                  <a:pt x="67" y="222"/>
                </a:cubicBezTo>
                <a:cubicBezTo>
                  <a:pt x="66" y="221"/>
                  <a:pt x="64" y="220"/>
                  <a:pt x="63" y="222"/>
                </a:cubicBezTo>
                <a:cubicBezTo>
                  <a:pt x="65" y="222"/>
                  <a:pt x="63" y="228"/>
                  <a:pt x="64" y="228"/>
                </a:cubicBezTo>
                <a:cubicBezTo>
                  <a:pt x="66" y="229"/>
                  <a:pt x="63" y="226"/>
                  <a:pt x="65" y="226"/>
                </a:cubicBezTo>
                <a:cubicBezTo>
                  <a:pt x="66" y="229"/>
                  <a:pt x="69" y="231"/>
                  <a:pt x="68" y="235"/>
                </a:cubicBezTo>
                <a:cubicBezTo>
                  <a:pt x="66" y="232"/>
                  <a:pt x="65" y="236"/>
                  <a:pt x="63" y="235"/>
                </a:cubicBezTo>
                <a:cubicBezTo>
                  <a:pt x="62" y="237"/>
                  <a:pt x="66" y="235"/>
                  <a:pt x="65" y="238"/>
                </a:cubicBezTo>
                <a:cubicBezTo>
                  <a:pt x="63" y="238"/>
                  <a:pt x="63" y="238"/>
                  <a:pt x="63" y="238"/>
                </a:cubicBezTo>
                <a:cubicBezTo>
                  <a:pt x="63" y="249"/>
                  <a:pt x="63" y="263"/>
                  <a:pt x="68" y="273"/>
                </a:cubicBezTo>
                <a:cubicBezTo>
                  <a:pt x="66" y="274"/>
                  <a:pt x="65" y="278"/>
                  <a:pt x="64" y="284"/>
                </a:cubicBezTo>
                <a:cubicBezTo>
                  <a:pt x="65" y="281"/>
                  <a:pt x="66" y="283"/>
                  <a:pt x="66" y="285"/>
                </a:cubicBezTo>
                <a:cubicBezTo>
                  <a:pt x="64" y="287"/>
                  <a:pt x="64" y="287"/>
                  <a:pt x="64" y="287"/>
                </a:cubicBezTo>
                <a:cubicBezTo>
                  <a:pt x="62" y="291"/>
                  <a:pt x="65" y="295"/>
                  <a:pt x="66" y="298"/>
                </a:cubicBezTo>
                <a:cubicBezTo>
                  <a:pt x="65" y="299"/>
                  <a:pt x="65" y="299"/>
                  <a:pt x="64" y="299"/>
                </a:cubicBezTo>
                <a:cubicBezTo>
                  <a:pt x="62" y="302"/>
                  <a:pt x="65" y="302"/>
                  <a:pt x="66" y="303"/>
                </a:cubicBezTo>
                <a:cubicBezTo>
                  <a:pt x="64" y="305"/>
                  <a:pt x="64" y="305"/>
                  <a:pt x="64" y="305"/>
                </a:cubicBezTo>
                <a:cubicBezTo>
                  <a:pt x="66" y="305"/>
                  <a:pt x="66" y="305"/>
                  <a:pt x="66" y="305"/>
                </a:cubicBezTo>
                <a:cubicBezTo>
                  <a:pt x="67" y="308"/>
                  <a:pt x="67" y="312"/>
                  <a:pt x="64" y="312"/>
                </a:cubicBezTo>
                <a:cubicBezTo>
                  <a:pt x="64" y="313"/>
                  <a:pt x="65" y="314"/>
                  <a:pt x="66" y="313"/>
                </a:cubicBezTo>
                <a:cubicBezTo>
                  <a:pt x="64" y="315"/>
                  <a:pt x="64" y="323"/>
                  <a:pt x="65" y="329"/>
                </a:cubicBezTo>
                <a:cubicBezTo>
                  <a:pt x="66" y="326"/>
                  <a:pt x="67" y="326"/>
                  <a:pt x="68" y="326"/>
                </a:cubicBezTo>
                <a:cubicBezTo>
                  <a:pt x="72" y="327"/>
                  <a:pt x="68" y="327"/>
                  <a:pt x="70" y="329"/>
                </a:cubicBezTo>
                <a:cubicBezTo>
                  <a:pt x="69" y="329"/>
                  <a:pt x="67" y="332"/>
                  <a:pt x="66" y="329"/>
                </a:cubicBezTo>
                <a:cubicBezTo>
                  <a:pt x="62" y="336"/>
                  <a:pt x="66" y="346"/>
                  <a:pt x="65" y="355"/>
                </a:cubicBezTo>
                <a:cubicBezTo>
                  <a:pt x="66" y="357"/>
                  <a:pt x="66" y="356"/>
                  <a:pt x="67" y="357"/>
                </a:cubicBezTo>
                <a:cubicBezTo>
                  <a:pt x="64" y="363"/>
                  <a:pt x="68" y="369"/>
                  <a:pt x="67" y="376"/>
                </a:cubicBezTo>
                <a:cubicBezTo>
                  <a:pt x="68" y="374"/>
                  <a:pt x="72" y="376"/>
                  <a:pt x="72" y="379"/>
                </a:cubicBezTo>
                <a:cubicBezTo>
                  <a:pt x="75" y="383"/>
                  <a:pt x="69" y="381"/>
                  <a:pt x="67" y="384"/>
                </a:cubicBezTo>
                <a:cubicBezTo>
                  <a:pt x="69" y="386"/>
                  <a:pt x="69" y="389"/>
                  <a:pt x="69" y="390"/>
                </a:cubicBezTo>
                <a:cubicBezTo>
                  <a:pt x="69" y="390"/>
                  <a:pt x="69" y="390"/>
                  <a:pt x="69" y="390"/>
                </a:cubicBezTo>
                <a:cubicBezTo>
                  <a:pt x="70" y="392"/>
                  <a:pt x="71" y="395"/>
                  <a:pt x="70" y="398"/>
                </a:cubicBezTo>
                <a:cubicBezTo>
                  <a:pt x="70" y="397"/>
                  <a:pt x="70" y="397"/>
                  <a:pt x="70" y="397"/>
                </a:cubicBezTo>
                <a:cubicBezTo>
                  <a:pt x="70" y="399"/>
                  <a:pt x="69" y="402"/>
                  <a:pt x="69" y="404"/>
                </a:cubicBezTo>
                <a:cubicBezTo>
                  <a:pt x="72" y="404"/>
                  <a:pt x="71" y="410"/>
                  <a:pt x="73" y="411"/>
                </a:cubicBezTo>
                <a:cubicBezTo>
                  <a:pt x="73" y="411"/>
                  <a:pt x="73" y="411"/>
                  <a:pt x="72" y="411"/>
                </a:cubicBezTo>
                <a:cubicBezTo>
                  <a:pt x="75" y="411"/>
                  <a:pt x="75" y="411"/>
                  <a:pt x="75" y="411"/>
                </a:cubicBezTo>
                <a:cubicBezTo>
                  <a:pt x="74" y="415"/>
                  <a:pt x="74" y="415"/>
                  <a:pt x="74" y="415"/>
                </a:cubicBezTo>
                <a:cubicBezTo>
                  <a:pt x="73" y="415"/>
                  <a:pt x="72" y="415"/>
                  <a:pt x="71" y="413"/>
                </a:cubicBezTo>
                <a:cubicBezTo>
                  <a:pt x="70" y="418"/>
                  <a:pt x="73" y="415"/>
                  <a:pt x="75" y="417"/>
                </a:cubicBezTo>
                <a:cubicBezTo>
                  <a:pt x="77" y="420"/>
                  <a:pt x="75" y="420"/>
                  <a:pt x="74" y="421"/>
                </a:cubicBezTo>
                <a:cubicBezTo>
                  <a:pt x="73" y="420"/>
                  <a:pt x="74" y="419"/>
                  <a:pt x="74" y="418"/>
                </a:cubicBezTo>
                <a:cubicBezTo>
                  <a:pt x="72" y="417"/>
                  <a:pt x="74" y="420"/>
                  <a:pt x="72" y="421"/>
                </a:cubicBezTo>
                <a:cubicBezTo>
                  <a:pt x="72" y="421"/>
                  <a:pt x="75" y="421"/>
                  <a:pt x="75" y="424"/>
                </a:cubicBezTo>
                <a:cubicBezTo>
                  <a:pt x="75" y="426"/>
                  <a:pt x="77" y="430"/>
                  <a:pt x="75" y="430"/>
                </a:cubicBezTo>
                <a:cubicBezTo>
                  <a:pt x="76" y="431"/>
                  <a:pt x="76" y="433"/>
                  <a:pt x="78" y="434"/>
                </a:cubicBezTo>
                <a:cubicBezTo>
                  <a:pt x="78" y="433"/>
                  <a:pt x="78" y="430"/>
                  <a:pt x="79" y="429"/>
                </a:cubicBezTo>
                <a:cubicBezTo>
                  <a:pt x="80" y="430"/>
                  <a:pt x="81" y="433"/>
                  <a:pt x="80" y="434"/>
                </a:cubicBezTo>
                <a:cubicBezTo>
                  <a:pt x="79" y="433"/>
                  <a:pt x="79" y="433"/>
                  <a:pt x="79" y="433"/>
                </a:cubicBezTo>
                <a:cubicBezTo>
                  <a:pt x="80" y="434"/>
                  <a:pt x="81" y="438"/>
                  <a:pt x="82" y="435"/>
                </a:cubicBezTo>
                <a:cubicBezTo>
                  <a:pt x="80" y="439"/>
                  <a:pt x="80" y="439"/>
                  <a:pt x="80" y="439"/>
                </a:cubicBezTo>
                <a:cubicBezTo>
                  <a:pt x="82" y="440"/>
                  <a:pt x="83" y="443"/>
                  <a:pt x="85" y="445"/>
                </a:cubicBezTo>
                <a:cubicBezTo>
                  <a:pt x="83" y="446"/>
                  <a:pt x="79" y="445"/>
                  <a:pt x="81" y="450"/>
                </a:cubicBezTo>
                <a:cubicBezTo>
                  <a:pt x="83" y="451"/>
                  <a:pt x="84" y="452"/>
                  <a:pt x="85" y="453"/>
                </a:cubicBezTo>
                <a:cubicBezTo>
                  <a:pt x="87" y="455"/>
                  <a:pt x="87" y="456"/>
                  <a:pt x="86" y="457"/>
                </a:cubicBezTo>
                <a:cubicBezTo>
                  <a:pt x="90" y="465"/>
                  <a:pt x="96" y="458"/>
                  <a:pt x="99" y="464"/>
                </a:cubicBezTo>
                <a:cubicBezTo>
                  <a:pt x="95" y="465"/>
                  <a:pt x="96" y="466"/>
                  <a:pt x="97" y="469"/>
                </a:cubicBezTo>
                <a:cubicBezTo>
                  <a:pt x="98" y="468"/>
                  <a:pt x="99" y="468"/>
                  <a:pt x="100" y="469"/>
                </a:cubicBezTo>
                <a:cubicBezTo>
                  <a:pt x="100" y="467"/>
                  <a:pt x="97" y="469"/>
                  <a:pt x="97" y="466"/>
                </a:cubicBezTo>
                <a:cubicBezTo>
                  <a:pt x="98" y="464"/>
                  <a:pt x="99" y="467"/>
                  <a:pt x="101" y="467"/>
                </a:cubicBezTo>
                <a:cubicBezTo>
                  <a:pt x="100" y="476"/>
                  <a:pt x="113" y="480"/>
                  <a:pt x="118" y="487"/>
                </a:cubicBezTo>
                <a:cubicBezTo>
                  <a:pt x="120" y="483"/>
                  <a:pt x="122" y="488"/>
                  <a:pt x="124" y="488"/>
                </a:cubicBezTo>
                <a:cubicBezTo>
                  <a:pt x="123" y="490"/>
                  <a:pt x="125" y="490"/>
                  <a:pt x="127" y="491"/>
                </a:cubicBezTo>
                <a:cubicBezTo>
                  <a:pt x="127" y="492"/>
                  <a:pt x="126" y="494"/>
                  <a:pt x="125" y="495"/>
                </a:cubicBezTo>
                <a:cubicBezTo>
                  <a:pt x="124" y="492"/>
                  <a:pt x="124" y="492"/>
                  <a:pt x="124" y="492"/>
                </a:cubicBezTo>
                <a:cubicBezTo>
                  <a:pt x="123" y="488"/>
                  <a:pt x="118" y="494"/>
                  <a:pt x="117" y="492"/>
                </a:cubicBezTo>
                <a:cubicBezTo>
                  <a:pt x="120" y="494"/>
                  <a:pt x="114" y="493"/>
                  <a:pt x="115" y="496"/>
                </a:cubicBezTo>
                <a:cubicBezTo>
                  <a:pt x="113" y="498"/>
                  <a:pt x="113" y="498"/>
                  <a:pt x="113" y="498"/>
                </a:cubicBezTo>
                <a:cubicBezTo>
                  <a:pt x="110" y="500"/>
                  <a:pt x="113" y="499"/>
                  <a:pt x="109" y="502"/>
                </a:cubicBezTo>
                <a:cubicBezTo>
                  <a:pt x="107" y="504"/>
                  <a:pt x="107" y="500"/>
                  <a:pt x="108" y="500"/>
                </a:cubicBezTo>
                <a:cubicBezTo>
                  <a:pt x="105" y="500"/>
                  <a:pt x="103" y="502"/>
                  <a:pt x="102" y="504"/>
                </a:cubicBezTo>
                <a:cubicBezTo>
                  <a:pt x="102" y="504"/>
                  <a:pt x="102" y="504"/>
                  <a:pt x="102" y="505"/>
                </a:cubicBezTo>
                <a:cubicBezTo>
                  <a:pt x="102" y="505"/>
                  <a:pt x="102" y="505"/>
                  <a:pt x="101" y="505"/>
                </a:cubicBezTo>
                <a:cubicBezTo>
                  <a:pt x="101" y="506"/>
                  <a:pt x="100" y="507"/>
                  <a:pt x="99" y="507"/>
                </a:cubicBezTo>
                <a:cubicBezTo>
                  <a:pt x="99" y="507"/>
                  <a:pt x="99" y="507"/>
                  <a:pt x="99" y="507"/>
                </a:cubicBezTo>
                <a:cubicBezTo>
                  <a:pt x="100" y="506"/>
                  <a:pt x="100" y="505"/>
                  <a:pt x="101" y="505"/>
                </a:cubicBezTo>
                <a:cubicBezTo>
                  <a:pt x="100" y="505"/>
                  <a:pt x="99" y="506"/>
                  <a:pt x="99" y="507"/>
                </a:cubicBezTo>
                <a:cubicBezTo>
                  <a:pt x="98" y="506"/>
                  <a:pt x="98" y="507"/>
                  <a:pt x="98" y="507"/>
                </a:cubicBezTo>
                <a:cubicBezTo>
                  <a:pt x="97" y="508"/>
                  <a:pt x="97" y="508"/>
                  <a:pt x="96" y="509"/>
                </a:cubicBezTo>
                <a:cubicBezTo>
                  <a:pt x="95" y="506"/>
                  <a:pt x="95" y="506"/>
                  <a:pt x="95" y="506"/>
                </a:cubicBezTo>
                <a:cubicBezTo>
                  <a:pt x="93" y="508"/>
                  <a:pt x="92" y="514"/>
                  <a:pt x="93" y="514"/>
                </a:cubicBezTo>
                <a:cubicBezTo>
                  <a:pt x="86" y="520"/>
                  <a:pt x="83" y="531"/>
                  <a:pt x="82" y="535"/>
                </a:cubicBezTo>
                <a:cubicBezTo>
                  <a:pt x="83" y="534"/>
                  <a:pt x="82" y="534"/>
                  <a:pt x="82" y="535"/>
                </a:cubicBezTo>
                <a:cubicBezTo>
                  <a:pt x="81" y="537"/>
                  <a:pt x="82" y="540"/>
                  <a:pt x="81" y="540"/>
                </a:cubicBezTo>
                <a:cubicBezTo>
                  <a:pt x="81" y="542"/>
                  <a:pt x="79" y="541"/>
                  <a:pt x="77" y="544"/>
                </a:cubicBezTo>
                <a:cubicBezTo>
                  <a:pt x="77" y="544"/>
                  <a:pt x="78" y="545"/>
                  <a:pt x="79" y="545"/>
                </a:cubicBezTo>
                <a:cubicBezTo>
                  <a:pt x="74" y="549"/>
                  <a:pt x="76" y="558"/>
                  <a:pt x="72" y="564"/>
                </a:cubicBezTo>
                <a:cubicBezTo>
                  <a:pt x="72" y="563"/>
                  <a:pt x="71" y="562"/>
                  <a:pt x="71" y="561"/>
                </a:cubicBezTo>
                <a:cubicBezTo>
                  <a:pt x="70" y="567"/>
                  <a:pt x="70" y="572"/>
                  <a:pt x="71" y="577"/>
                </a:cubicBezTo>
                <a:cubicBezTo>
                  <a:pt x="70" y="576"/>
                  <a:pt x="69" y="576"/>
                  <a:pt x="69" y="575"/>
                </a:cubicBezTo>
                <a:cubicBezTo>
                  <a:pt x="68" y="579"/>
                  <a:pt x="68" y="583"/>
                  <a:pt x="70" y="585"/>
                </a:cubicBezTo>
                <a:cubicBezTo>
                  <a:pt x="71" y="583"/>
                  <a:pt x="69" y="585"/>
                  <a:pt x="69" y="583"/>
                </a:cubicBezTo>
                <a:cubicBezTo>
                  <a:pt x="71" y="581"/>
                  <a:pt x="72" y="586"/>
                  <a:pt x="71" y="588"/>
                </a:cubicBezTo>
                <a:cubicBezTo>
                  <a:pt x="71" y="588"/>
                  <a:pt x="71" y="588"/>
                  <a:pt x="71" y="588"/>
                </a:cubicBezTo>
                <a:cubicBezTo>
                  <a:pt x="70" y="592"/>
                  <a:pt x="71" y="592"/>
                  <a:pt x="71" y="595"/>
                </a:cubicBezTo>
                <a:cubicBezTo>
                  <a:pt x="69" y="597"/>
                  <a:pt x="70" y="593"/>
                  <a:pt x="69" y="594"/>
                </a:cubicBezTo>
                <a:cubicBezTo>
                  <a:pt x="65" y="594"/>
                  <a:pt x="66" y="602"/>
                  <a:pt x="65" y="603"/>
                </a:cubicBezTo>
                <a:cubicBezTo>
                  <a:pt x="66" y="604"/>
                  <a:pt x="66" y="605"/>
                  <a:pt x="67" y="605"/>
                </a:cubicBezTo>
                <a:cubicBezTo>
                  <a:pt x="68" y="608"/>
                  <a:pt x="65" y="606"/>
                  <a:pt x="65" y="608"/>
                </a:cubicBezTo>
                <a:cubicBezTo>
                  <a:pt x="70" y="616"/>
                  <a:pt x="70" y="616"/>
                  <a:pt x="70" y="616"/>
                </a:cubicBezTo>
                <a:cubicBezTo>
                  <a:pt x="69" y="616"/>
                  <a:pt x="67" y="618"/>
                  <a:pt x="66" y="616"/>
                </a:cubicBezTo>
                <a:cubicBezTo>
                  <a:pt x="66" y="622"/>
                  <a:pt x="70" y="626"/>
                  <a:pt x="71" y="629"/>
                </a:cubicBezTo>
                <a:cubicBezTo>
                  <a:pt x="71" y="631"/>
                  <a:pt x="72" y="637"/>
                  <a:pt x="72" y="639"/>
                </a:cubicBezTo>
                <a:cubicBezTo>
                  <a:pt x="70" y="639"/>
                  <a:pt x="72" y="637"/>
                  <a:pt x="71" y="636"/>
                </a:cubicBezTo>
                <a:cubicBezTo>
                  <a:pt x="68" y="639"/>
                  <a:pt x="68" y="639"/>
                  <a:pt x="68" y="639"/>
                </a:cubicBezTo>
                <a:cubicBezTo>
                  <a:pt x="68" y="635"/>
                  <a:pt x="65" y="640"/>
                  <a:pt x="64" y="637"/>
                </a:cubicBezTo>
                <a:cubicBezTo>
                  <a:pt x="65" y="641"/>
                  <a:pt x="63" y="648"/>
                  <a:pt x="62" y="653"/>
                </a:cubicBezTo>
                <a:cubicBezTo>
                  <a:pt x="66" y="650"/>
                  <a:pt x="64" y="659"/>
                  <a:pt x="68" y="659"/>
                </a:cubicBezTo>
                <a:cubicBezTo>
                  <a:pt x="68" y="664"/>
                  <a:pt x="65" y="661"/>
                  <a:pt x="64" y="664"/>
                </a:cubicBezTo>
                <a:cubicBezTo>
                  <a:pt x="65" y="669"/>
                  <a:pt x="64" y="675"/>
                  <a:pt x="64" y="680"/>
                </a:cubicBezTo>
                <a:cubicBezTo>
                  <a:pt x="64" y="680"/>
                  <a:pt x="64" y="680"/>
                  <a:pt x="64" y="680"/>
                </a:cubicBezTo>
                <a:cubicBezTo>
                  <a:pt x="65" y="684"/>
                  <a:pt x="64" y="692"/>
                  <a:pt x="67" y="697"/>
                </a:cubicBezTo>
                <a:cubicBezTo>
                  <a:pt x="66" y="697"/>
                  <a:pt x="66" y="697"/>
                  <a:pt x="65" y="696"/>
                </a:cubicBezTo>
                <a:cubicBezTo>
                  <a:pt x="64" y="701"/>
                  <a:pt x="70" y="697"/>
                  <a:pt x="68" y="703"/>
                </a:cubicBezTo>
                <a:cubicBezTo>
                  <a:pt x="66" y="701"/>
                  <a:pt x="66" y="701"/>
                  <a:pt x="66" y="701"/>
                </a:cubicBezTo>
                <a:cubicBezTo>
                  <a:pt x="68" y="705"/>
                  <a:pt x="64" y="708"/>
                  <a:pt x="67" y="712"/>
                </a:cubicBezTo>
                <a:cubicBezTo>
                  <a:pt x="66" y="713"/>
                  <a:pt x="66" y="712"/>
                  <a:pt x="65" y="711"/>
                </a:cubicBezTo>
                <a:cubicBezTo>
                  <a:pt x="66" y="715"/>
                  <a:pt x="66" y="719"/>
                  <a:pt x="69" y="722"/>
                </a:cubicBezTo>
                <a:cubicBezTo>
                  <a:pt x="67" y="723"/>
                  <a:pt x="66" y="722"/>
                  <a:pt x="66" y="721"/>
                </a:cubicBezTo>
                <a:cubicBezTo>
                  <a:pt x="64" y="725"/>
                  <a:pt x="69" y="725"/>
                  <a:pt x="68" y="728"/>
                </a:cubicBezTo>
                <a:cubicBezTo>
                  <a:pt x="68" y="729"/>
                  <a:pt x="66" y="731"/>
                  <a:pt x="66" y="731"/>
                </a:cubicBezTo>
                <a:cubicBezTo>
                  <a:pt x="68" y="732"/>
                  <a:pt x="68" y="738"/>
                  <a:pt x="69" y="739"/>
                </a:cubicBezTo>
                <a:cubicBezTo>
                  <a:pt x="67" y="740"/>
                  <a:pt x="67" y="741"/>
                  <a:pt x="66" y="744"/>
                </a:cubicBezTo>
                <a:cubicBezTo>
                  <a:pt x="67" y="763"/>
                  <a:pt x="67" y="782"/>
                  <a:pt x="71" y="801"/>
                </a:cubicBezTo>
                <a:cubicBezTo>
                  <a:pt x="67" y="804"/>
                  <a:pt x="68" y="796"/>
                  <a:pt x="66" y="798"/>
                </a:cubicBezTo>
                <a:cubicBezTo>
                  <a:pt x="69" y="798"/>
                  <a:pt x="67" y="802"/>
                  <a:pt x="68" y="807"/>
                </a:cubicBezTo>
                <a:cubicBezTo>
                  <a:pt x="68" y="807"/>
                  <a:pt x="68" y="807"/>
                  <a:pt x="68" y="807"/>
                </a:cubicBezTo>
                <a:cubicBezTo>
                  <a:pt x="69" y="810"/>
                  <a:pt x="67" y="811"/>
                  <a:pt x="68" y="814"/>
                </a:cubicBezTo>
                <a:cubicBezTo>
                  <a:pt x="69" y="814"/>
                  <a:pt x="69" y="814"/>
                  <a:pt x="69" y="814"/>
                </a:cubicBezTo>
                <a:cubicBezTo>
                  <a:pt x="71" y="816"/>
                  <a:pt x="65" y="820"/>
                  <a:pt x="69" y="821"/>
                </a:cubicBezTo>
                <a:cubicBezTo>
                  <a:pt x="67" y="824"/>
                  <a:pt x="67" y="824"/>
                  <a:pt x="67" y="824"/>
                </a:cubicBezTo>
                <a:cubicBezTo>
                  <a:pt x="70" y="826"/>
                  <a:pt x="66" y="828"/>
                  <a:pt x="69" y="831"/>
                </a:cubicBezTo>
                <a:cubicBezTo>
                  <a:pt x="68" y="831"/>
                  <a:pt x="68" y="831"/>
                  <a:pt x="68" y="831"/>
                </a:cubicBezTo>
                <a:cubicBezTo>
                  <a:pt x="67" y="836"/>
                  <a:pt x="72" y="840"/>
                  <a:pt x="70" y="842"/>
                </a:cubicBezTo>
                <a:cubicBezTo>
                  <a:pt x="70" y="846"/>
                  <a:pt x="71" y="850"/>
                  <a:pt x="74" y="851"/>
                </a:cubicBezTo>
                <a:cubicBezTo>
                  <a:pt x="73" y="852"/>
                  <a:pt x="71" y="852"/>
                  <a:pt x="70" y="851"/>
                </a:cubicBezTo>
                <a:cubicBezTo>
                  <a:pt x="72" y="865"/>
                  <a:pt x="72" y="882"/>
                  <a:pt x="76" y="895"/>
                </a:cubicBezTo>
                <a:cubicBezTo>
                  <a:pt x="76" y="895"/>
                  <a:pt x="75" y="894"/>
                  <a:pt x="75" y="894"/>
                </a:cubicBezTo>
                <a:cubicBezTo>
                  <a:pt x="78" y="902"/>
                  <a:pt x="72" y="911"/>
                  <a:pt x="78" y="917"/>
                </a:cubicBezTo>
                <a:cubicBezTo>
                  <a:pt x="80" y="919"/>
                  <a:pt x="80" y="919"/>
                  <a:pt x="80" y="919"/>
                </a:cubicBezTo>
                <a:cubicBezTo>
                  <a:pt x="80" y="921"/>
                  <a:pt x="78" y="920"/>
                  <a:pt x="77" y="922"/>
                </a:cubicBezTo>
                <a:cubicBezTo>
                  <a:pt x="79" y="923"/>
                  <a:pt x="78" y="929"/>
                  <a:pt x="80" y="930"/>
                </a:cubicBezTo>
                <a:cubicBezTo>
                  <a:pt x="79" y="931"/>
                  <a:pt x="78" y="930"/>
                  <a:pt x="78" y="930"/>
                </a:cubicBezTo>
                <a:cubicBezTo>
                  <a:pt x="77" y="934"/>
                  <a:pt x="81" y="938"/>
                  <a:pt x="80" y="941"/>
                </a:cubicBezTo>
                <a:cubicBezTo>
                  <a:pt x="79" y="940"/>
                  <a:pt x="79" y="940"/>
                  <a:pt x="79" y="940"/>
                </a:cubicBezTo>
                <a:cubicBezTo>
                  <a:pt x="76" y="960"/>
                  <a:pt x="70" y="982"/>
                  <a:pt x="66" y="997"/>
                </a:cubicBezTo>
                <a:cubicBezTo>
                  <a:pt x="65" y="1001"/>
                  <a:pt x="62" y="997"/>
                  <a:pt x="62" y="999"/>
                </a:cubicBezTo>
                <a:cubicBezTo>
                  <a:pt x="57" y="1015"/>
                  <a:pt x="37" y="1021"/>
                  <a:pt x="27" y="1033"/>
                </a:cubicBezTo>
                <a:cubicBezTo>
                  <a:pt x="17" y="1039"/>
                  <a:pt x="14" y="1047"/>
                  <a:pt x="14" y="1048"/>
                </a:cubicBezTo>
                <a:cubicBezTo>
                  <a:pt x="44" y="1037"/>
                  <a:pt x="69" y="1023"/>
                  <a:pt x="86" y="993"/>
                </a:cubicBezTo>
                <a:cubicBezTo>
                  <a:pt x="89" y="983"/>
                  <a:pt x="91" y="969"/>
                  <a:pt x="93" y="959"/>
                </a:cubicBezTo>
                <a:cubicBezTo>
                  <a:pt x="92" y="922"/>
                  <a:pt x="97" y="888"/>
                  <a:pt x="93" y="852"/>
                </a:cubicBezTo>
                <a:cubicBezTo>
                  <a:pt x="92" y="854"/>
                  <a:pt x="91" y="852"/>
                  <a:pt x="90" y="850"/>
                </a:cubicBezTo>
                <a:cubicBezTo>
                  <a:pt x="91" y="849"/>
                  <a:pt x="91" y="849"/>
                  <a:pt x="91" y="849"/>
                </a:cubicBezTo>
                <a:cubicBezTo>
                  <a:pt x="89" y="847"/>
                  <a:pt x="89" y="847"/>
                  <a:pt x="89" y="847"/>
                </a:cubicBezTo>
                <a:cubicBezTo>
                  <a:pt x="88" y="844"/>
                  <a:pt x="91" y="845"/>
                  <a:pt x="91" y="847"/>
                </a:cubicBezTo>
                <a:cubicBezTo>
                  <a:pt x="91" y="833"/>
                  <a:pt x="90" y="820"/>
                  <a:pt x="90" y="807"/>
                </a:cubicBezTo>
                <a:cubicBezTo>
                  <a:pt x="87" y="806"/>
                  <a:pt x="89" y="799"/>
                  <a:pt x="86" y="799"/>
                </a:cubicBezTo>
                <a:cubicBezTo>
                  <a:pt x="87" y="798"/>
                  <a:pt x="87" y="799"/>
                  <a:pt x="87" y="799"/>
                </a:cubicBezTo>
                <a:cubicBezTo>
                  <a:pt x="85" y="790"/>
                  <a:pt x="85" y="789"/>
                  <a:pt x="89" y="780"/>
                </a:cubicBezTo>
                <a:cubicBezTo>
                  <a:pt x="90" y="743"/>
                  <a:pt x="86" y="707"/>
                  <a:pt x="87" y="671"/>
                </a:cubicBezTo>
                <a:cubicBezTo>
                  <a:pt x="87" y="635"/>
                  <a:pt x="87" y="600"/>
                  <a:pt x="97" y="566"/>
                </a:cubicBezTo>
                <a:cubicBezTo>
                  <a:pt x="94" y="559"/>
                  <a:pt x="99" y="553"/>
                  <a:pt x="97" y="545"/>
                </a:cubicBezTo>
                <a:cubicBezTo>
                  <a:pt x="99" y="546"/>
                  <a:pt x="99" y="546"/>
                  <a:pt x="99" y="546"/>
                </a:cubicBezTo>
                <a:cubicBezTo>
                  <a:pt x="99" y="540"/>
                  <a:pt x="102" y="540"/>
                  <a:pt x="107" y="535"/>
                </a:cubicBezTo>
                <a:cubicBezTo>
                  <a:pt x="105" y="534"/>
                  <a:pt x="108" y="532"/>
                  <a:pt x="105" y="532"/>
                </a:cubicBezTo>
                <a:cubicBezTo>
                  <a:pt x="104" y="528"/>
                  <a:pt x="110" y="530"/>
                  <a:pt x="110" y="527"/>
                </a:cubicBezTo>
                <a:cubicBezTo>
                  <a:pt x="111" y="528"/>
                  <a:pt x="109" y="526"/>
                  <a:pt x="110" y="526"/>
                </a:cubicBezTo>
                <a:cubicBezTo>
                  <a:pt x="112" y="519"/>
                  <a:pt x="110" y="528"/>
                  <a:pt x="118" y="524"/>
                </a:cubicBezTo>
                <a:cubicBezTo>
                  <a:pt x="126" y="515"/>
                  <a:pt x="141" y="507"/>
                  <a:pt x="156" y="507"/>
                </a:cubicBezTo>
                <a:cubicBezTo>
                  <a:pt x="155" y="508"/>
                  <a:pt x="155" y="505"/>
                  <a:pt x="156" y="505"/>
                </a:cubicBezTo>
                <a:cubicBezTo>
                  <a:pt x="158" y="509"/>
                  <a:pt x="161" y="503"/>
                  <a:pt x="164" y="505"/>
                </a:cubicBezTo>
                <a:cubicBezTo>
                  <a:pt x="164" y="506"/>
                  <a:pt x="162" y="506"/>
                  <a:pt x="162" y="507"/>
                </a:cubicBezTo>
                <a:cubicBezTo>
                  <a:pt x="164" y="507"/>
                  <a:pt x="164" y="507"/>
                  <a:pt x="164" y="507"/>
                </a:cubicBezTo>
                <a:cubicBezTo>
                  <a:pt x="164" y="507"/>
                  <a:pt x="164" y="507"/>
                  <a:pt x="164" y="507"/>
                </a:cubicBezTo>
                <a:cubicBezTo>
                  <a:pt x="164" y="507"/>
                  <a:pt x="164" y="507"/>
                  <a:pt x="164" y="507"/>
                </a:cubicBezTo>
                <a:cubicBezTo>
                  <a:pt x="164" y="507"/>
                  <a:pt x="164" y="507"/>
                  <a:pt x="164" y="507"/>
                </a:cubicBezTo>
                <a:cubicBezTo>
                  <a:pt x="164" y="507"/>
                  <a:pt x="164" y="507"/>
                  <a:pt x="164" y="507"/>
                </a:cubicBezTo>
                <a:cubicBezTo>
                  <a:pt x="165" y="494"/>
                  <a:pt x="163" y="536"/>
                  <a:pt x="166" y="478"/>
                </a:cubicBezTo>
                <a:close/>
                <a:moveTo>
                  <a:pt x="96" y="512"/>
                </a:moveTo>
                <a:cubicBezTo>
                  <a:pt x="96" y="512"/>
                  <a:pt x="96" y="511"/>
                  <a:pt x="97" y="511"/>
                </a:cubicBezTo>
                <a:cubicBezTo>
                  <a:pt x="96" y="511"/>
                  <a:pt x="96" y="512"/>
                  <a:pt x="96" y="512"/>
                </a:cubicBezTo>
                <a:close/>
              </a:path>
            </a:pathLst>
          </a:custGeom>
          <a:solidFill>
            <a:srgbClr val="7030A0"/>
          </a:solidFill>
          <a:ln w="9525">
            <a:noFill/>
            <a:round/>
            <a:headEnd/>
            <a:tailEnd/>
          </a:ln>
        </p:spPr>
        <p:txBody>
          <a:bodyPr vert="horz" wrap="square" lIns="137160" tIns="68580" rIns="137160" bIns="68580" numCol="1" anchor="t" anchorCtr="0" compatLnSpc="1">
            <a:prstTxWarp prst="textNoShape">
              <a:avLst/>
            </a:prstTxWarp>
          </a:bodyPr>
          <a:lstStyle/>
          <a:p>
            <a:pPr eaLnBrk="0" fontAlgn="base" hangingPunct="0">
              <a:spcBef>
                <a:spcPct val="0"/>
              </a:spcBef>
              <a:spcAft>
                <a:spcPct val="0"/>
              </a:spcAft>
            </a:pPr>
            <a:endParaRPr lang="pl-PL" sz="2100">
              <a:solidFill>
                <a:prstClr val="black"/>
              </a:solidFill>
              <a:latin typeface="Arial" charset="0"/>
              <a:cs typeface="Arial" charset="0"/>
            </a:endParaRPr>
          </a:p>
        </p:txBody>
      </p:sp>
      <p:sp>
        <p:nvSpPr>
          <p:cNvPr id="8" name="TextBox 7"/>
          <p:cNvSpPr txBox="1"/>
          <p:nvPr/>
        </p:nvSpPr>
        <p:spPr>
          <a:xfrm>
            <a:off x="12776961" y="3301010"/>
            <a:ext cx="1721067" cy="738664"/>
          </a:xfrm>
          <a:prstGeom prst="rect">
            <a:avLst/>
          </a:prstGeom>
          <a:noFill/>
        </p:spPr>
        <p:txBody>
          <a:bodyPr wrap="square" rtlCol="0">
            <a:spAutoFit/>
          </a:bodyPr>
          <a:lstStyle/>
          <a:p>
            <a:pPr algn="ctr" eaLnBrk="0" fontAlgn="base" hangingPunct="0">
              <a:spcBef>
                <a:spcPct val="0"/>
              </a:spcBef>
              <a:spcAft>
                <a:spcPct val="0"/>
              </a:spcAft>
            </a:pPr>
            <a:r>
              <a:rPr lang="en-US" sz="2100">
                <a:solidFill>
                  <a:prstClr val="black"/>
                </a:solidFill>
                <a:latin typeface="Segoe Print" pitchFamily="2" charset="0"/>
                <a:cs typeface="Arial" charset="0"/>
              </a:rPr>
              <a:t>Feature per team</a:t>
            </a:r>
          </a:p>
        </p:txBody>
      </p:sp>
    </p:spTree>
    <p:extLst>
      <p:ext uri="{BB962C8B-B14F-4D97-AF65-F5344CB8AC3E}">
        <p14:creationId xmlns:p14="http://schemas.microsoft.com/office/powerpoint/2010/main" val="2387710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7"/>
          <p:cNvSpPr>
            <a:spLocks noChangeArrowheads="1"/>
          </p:cNvSpPr>
          <p:nvPr/>
        </p:nvSpPr>
        <p:spPr bwMode="auto">
          <a:xfrm>
            <a:off x="8229600" y="1825658"/>
            <a:ext cx="1600200" cy="4572000"/>
          </a:xfrm>
          <a:prstGeom prst="rect">
            <a:avLst/>
          </a:prstGeom>
          <a:solidFill>
            <a:srgbClr val="9CB9FA"/>
          </a:solidFill>
          <a:ln w="9525">
            <a:solidFill>
              <a:srgbClr val="002060"/>
            </a:solidFill>
            <a:prstDash val="dash"/>
            <a:miter lim="800000"/>
            <a:headEnd/>
            <a:tailEnd/>
          </a:ln>
          <a:effectLst/>
        </p:spPr>
        <p:txBody>
          <a:bodyPr/>
          <a:lstStyle/>
          <a:p>
            <a:pPr algn="ctr"/>
            <a:endParaRPr lang="en-US" sz="1800">
              <a:solidFill>
                <a:srgbClr val="FFFFFF"/>
              </a:solidFill>
            </a:endParaRPr>
          </a:p>
        </p:txBody>
      </p:sp>
      <p:sp>
        <p:nvSpPr>
          <p:cNvPr id="13378" name="Rectangle 66"/>
          <p:cNvSpPr>
            <a:spLocks noChangeArrowheads="1"/>
          </p:cNvSpPr>
          <p:nvPr/>
        </p:nvSpPr>
        <p:spPr bwMode="auto">
          <a:xfrm>
            <a:off x="11772900" y="1828800"/>
            <a:ext cx="1143000" cy="4572000"/>
          </a:xfrm>
          <a:prstGeom prst="rect">
            <a:avLst/>
          </a:prstGeom>
          <a:solidFill>
            <a:srgbClr val="9CB9FA"/>
          </a:solidFill>
          <a:ln w="9525">
            <a:solidFill>
              <a:srgbClr val="002060"/>
            </a:solidFill>
            <a:prstDash val="dash"/>
            <a:miter lim="800000"/>
            <a:headEnd/>
            <a:tailEnd/>
          </a:ln>
          <a:effectLst/>
        </p:spPr>
        <p:txBody>
          <a:bodyPr wrap="none"/>
          <a:lstStyle/>
          <a:p>
            <a:pPr algn="ctr"/>
            <a:endParaRPr lang="en-US" sz="1800">
              <a:solidFill>
                <a:srgbClr val="FFFFFF"/>
              </a:solidFill>
            </a:endParaRPr>
          </a:p>
        </p:txBody>
      </p:sp>
      <p:sp>
        <p:nvSpPr>
          <p:cNvPr id="13314" name="Rectangle 2"/>
          <p:cNvSpPr>
            <a:spLocks noChangeArrowheads="1"/>
          </p:cNvSpPr>
          <p:nvPr/>
        </p:nvSpPr>
        <p:spPr bwMode="auto">
          <a:xfrm>
            <a:off x="4914900" y="3774668"/>
            <a:ext cx="914400" cy="914400"/>
          </a:xfrm>
          <a:prstGeom prst="rect">
            <a:avLst/>
          </a:prstGeom>
          <a:solidFill>
            <a:schemeClr val="accent1"/>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17" name="Rectangle 5"/>
          <p:cNvSpPr>
            <a:spLocks noChangeArrowheads="1"/>
          </p:cNvSpPr>
          <p:nvPr/>
        </p:nvSpPr>
        <p:spPr bwMode="auto">
          <a:xfrm>
            <a:off x="4446270" y="1847192"/>
            <a:ext cx="2057400" cy="7772400"/>
          </a:xfrm>
          <a:prstGeom prst="rect">
            <a:avLst/>
          </a:prstGeom>
          <a:solidFill>
            <a:srgbClr val="9CB9FA"/>
          </a:solidFill>
          <a:ln w="9525">
            <a:solidFill>
              <a:srgbClr val="002060"/>
            </a:solidFill>
            <a:miter lim="800000"/>
            <a:headEnd/>
            <a:tailEnd/>
          </a:ln>
          <a:effectLst/>
        </p:spPr>
        <p:txBody>
          <a:bodyPr wrap="none"/>
          <a:lstStyle/>
          <a:p>
            <a:pPr algn="ctr"/>
            <a:endParaRPr lang="en-US" sz="1800">
              <a:solidFill>
                <a:srgbClr val="FFFFFF"/>
              </a:solidFill>
            </a:endParaRPr>
          </a:p>
        </p:txBody>
      </p:sp>
      <p:sp>
        <p:nvSpPr>
          <p:cNvPr id="13319" name="Rectangle 7"/>
          <p:cNvSpPr>
            <a:spLocks noChangeArrowheads="1"/>
          </p:cNvSpPr>
          <p:nvPr/>
        </p:nvSpPr>
        <p:spPr bwMode="auto">
          <a:xfrm>
            <a:off x="6503667" y="1844484"/>
            <a:ext cx="1714500" cy="4572000"/>
          </a:xfrm>
          <a:prstGeom prst="rect">
            <a:avLst/>
          </a:prstGeom>
          <a:solidFill>
            <a:srgbClr val="9CB9FA"/>
          </a:solidFill>
          <a:ln w="9525">
            <a:solidFill>
              <a:srgbClr val="002060"/>
            </a:solidFill>
            <a:prstDash val="dash"/>
            <a:miter lim="800000"/>
            <a:headEnd/>
            <a:tailEnd/>
          </a:ln>
          <a:effectLst/>
        </p:spPr>
        <p:txBody>
          <a:bodyPr/>
          <a:lstStyle/>
          <a:p>
            <a:pPr algn="ctr"/>
            <a:endParaRPr lang="en-US" sz="1800">
              <a:solidFill>
                <a:srgbClr val="FFFFFF"/>
              </a:solidFill>
            </a:endParaRPr>
          </a:p>
        </p:txBody>
      </p:sp>
      <p:sp>
        <p:nvSpPr>
          <p:cNvPr id="13320" name="Rectangle 8"/>
          <p:cNvSpPr>
            <a:spLocks noChangeArrowheads="1"/>
          </p:cNvSpPr>
          <p:nvPr/>
        </p:nvSpPr>
        <p:spPr bwMode="auto">
          <a:xfrm>
            <a:off x="9841233" y="1828800"/>
            <a:ext cx="1943100" cy="4572000"/>
          </a:xfrm>
          <a:prstGeom prst="rect">
            <a:avLst/>
          </a:prstGeom>
          <a:solidFill>
            <a:srgbClr val="9CB9FA"/>
          </a:solidFill>
          <a:ln w="9525">
            <a:solidFill>
              <a:srgbClr val="002060"/>
            </a:solidFill>
            <a:prstDash val="dash"/>
            <a:miter lim="800000"/>
            <a:headEnd/>
            <a:tailEnd/>
          </a:ln>
          <a:effectLst/>
        </p:spPr>
        <p:txBody>
          <a:bodyPr wrap="none"/>
          <a:lstStyle/>
          <a:p>
            <a:pPr algn="ctr"/>
            <a:endParaRPr lang="en-US" sz="1800">
              <a:solidFill>
                <a:srgbClr val="FFFFFF"/>
              </a:solidFill>
            </a:endParaRPr>
          </a:p>
        </p:txBody>
      </p:sp>
      <p:sp>
        <p:nvSpPr>
          <p:cNvPr id="13321" name="Rectangle 9"/>
          <p:cNvSpPr>
            <a:spLocks noChangeArrowheads="1"/>
          </p:cNvSpPr>
          <p:nvPr/>
        </p:nvSpPr>
        <p:spPr bwMode="auto">
          <a:xfrm>
            <a:off x="12915900" y="1828800"/>
            <a:ext cx="1257300" cy="4572000"/>
          </a:xfrm>
          <a:prstGeom prst="rect">
            <a:avLst/>
          </a:prstGeom>
          <a:solidFill>
            <a:srgbClr val="9CB9FA"/>
          </a:solidFill>
          <a:ln w="9525">
            <a:solidFill>
              <a:srgbClr val="002060"/>
            </a:solidFill>
            <a:prstDash val="dash"/>
            <a:miter lim="800000"/>
            <a:headEnd/>
            <a:tailEnd/>
          </a:ln>
          <a:effectLst/>
        </p:spPr>
        <p:txBody>
          <a:bodyPr/>
          <a:lstStyle/>
          <a:p>
            <a:pPr algn="ctr"/>
            <a:endParaRPr lang="en-US" sz="1800">
              <a:solidFill>
                <a:srgbClr val="FFFFFF"/>
              </a:solidFill>
            </a:endParaRPr>
          </a:p>
        </p:txBody>
      </p:sp>
      <p:sp>
        <p:nvSpPr>
          <p:cNvPr id="13322" name="Rectangle 10"/>
          <p:cNvSpPr>
            <a:spLocks noChangeArrowheads="1"/>
          </p:cNvSpPr>
          <p:nvPr/>
        </p:nvSpPr>
        <p:spPr bwMode="auto">
          <a:xfrm>
            <a:off x="14173200" y="1828800"/>
            <a:ext cx="1257300" cy="4572000"/>
          </a:xfrm>
          <a:prstGeom prst="rect">
            <a:avLst/>
          </a:prstGeom>
          <a:solidFill>
            <a:srgbClr val="9CB9FA"/>
          </a:solidFill>
          <a:ln w="9525">
            <a:solidFill>
              <a:srgbClr val="002060"/>
            </a:solidFill>
            <a:prstDash val="dash"/>
            <a:miter lim="800000"/>
            <a:headEnd/>
            <a:tailEnd/>
          </a:ln>
          <a:effectLst/>
        </p:spPr>
        <p:txBody>
          <a:bodyPr/>
          <a:lstStyle/>
          <a:p>
            <a:pPr algn="ctr"/>
            <a:endParaRPr lang="en-US" sz="2100">
              <a:solidFill>
                <a:srgbClr val="FFFFFF"/>
              </a:solidFill>
            </a:endParaRPr>
          </a:p>
        </p:txBody>
      </p:sp>
      <p:sp>
        <p:nvSpPr>
          <p:cNvPr id="13323" name="Rectangle 11"/>
          <p:cNvSpPr>
            <a:spLocks noChangeArrowheads="1"/>
          </p:cNvSpPr>
          <p:nvPr/>
        </p:nvSpPr>
        <p:spPr bwMode="auto">
          <a:xfrm>
            <a:off x="2628900" y="2628900"/>
            <a:ext cx="1485900" cy="6515100"/>
          </a:xfrm>
          <a:prstGeom prst="rect">
            <a:avLst/>
          </a:prstGeom>
          <a:solidFill>
            <a:srgbClr val="9CB9FA"/>
          </a:solidFill>
          <a:ln w="9525">
            <a:solidFill>
              <a:srgbClr val="002060"/>
            </a:solidFill>
            <a:miter lim="800000"/>
            <a:headEnd/>
            <a:tailEnd/>
          </a:ln>
          <a:effectLst/>
        </p:spPr>
        <p:txBody>
          <a:bodyPr wrap="none"/>
          <a:lstStyle/>
          <a:p>
            <a:pPr algn="ctr"/>
            <a:r>
              <a:rPr lang="en-US" sz="2100">
                <a:solidFill>
                  <a:srgbClr val="FFFFFF"/>
                </a:solidFill>
              </a:rPr>
              <a:t>Backlog</a:t>
            </a:r>
          </a:p>
          <a:p>
            <a:pPr algn="ctr"/>
            <a:r>
              <a:rPr lang="en-US" sz="2100">
                <a:solidFill>
                  <a:srgbClr val="FFFFFF"/>
                </a:solidFill>
              </a:rPr>
              <a:t>(features)</a:t>
            </a:r>
          </a:p>
          <a:p>
            <a:pPr algn="ctr"/>
            <a:r>
              <a:rPr lang="en-US" sz="1800">
                <a:solidFill>
                  <a:srgbClr val="FFFFFF"/>
                </a:solidFill>
              </a:rPr>
              <a:t>No limit</a:t>
            </a:r>
          </a:p>
          <a:p>
            <a:pPr algn="ctr"/>
            <a:endParaRPr lang="en-US" sz="1800">
              <a:solidFill>
                <a:srgbClr val="FFFFFF"/>
              </a:solidFill>
            </a:endParaRPr>
          </a:p>
          <a:p>
            <a:pPr algn="ctr"/>
            <a:endParaRPr lang="en-US" sz="1800">
              <a:solidFill>
                <a:srgbClr val="FFFFFF"/>
              </a:solidFill>
            </a:endParaRPr>
          </a:p>
        </p:txBody>
      </p:sp>
      <p:sp>
        <p:nvSpPr>
          <p:cNvPr id="13326" name="Rectangle 14"/>
          <p:cNvSpPr>
            <a:spLocks noChangeArrowheads="1"/>
          </p:cNvSpPr>
          <p:nvPr/>
        </p:nvSpPr>
        <p:spPr bwMode="auto">
          <a:xfrm>
            <a:off x="2857500" y="5943600"/>
            <a:ext cx="685800" cy="685800"/>
          </a:xfrm>
          <a:prstGeom prst="rect">
            <a:avLst/>
          </a:prstGeom>
          <a:solidFill>
            <a:srgbClr val="3366FF"/>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27" name="Rectangle 15"/>
          <p:cNvSpPr>
            <a:spLocks noChangeArrowheads="1"/>
          </p:cNvSpPr>
          <p:nvPr/>
        </p:nvSpPr>
        <p:spPr bwMode="auto">
          <a:xfrm>
            <a:off x="3314700" y="6858000"/>
            <a:ext cx="685800" cy="685800"/>
          </a:xfrm>
          <a:prstGeom prst="rect">
            <a:avLst/>
          </a:prstGeom>
          <a:solidFill>
            <a:srgbClr val="FFFF99"/>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28" name="Text Box 16"/>
          <p:cNvSpPr txBox="1">
            <a:spLocks noChangeArrowheads="1"/>
          </p:cNvSpPr>
          <p:nvPr/>
        </p:nvSpPr>
        <p:spPr bwMode="auto">
          <a:xfrm>
            <a:off x="6629400" y="6972302"/>
            <a:ext cx="1485900" cy="1477328"/>
          </a:xfrm>
          <a:prstGeom prst="rect">
            <a:avLst/>
          </a:prstGeom>
          <a:noFill/>
          <a:ln w="9525">
            <a:noFill/>
            <a:miter lim="800000"/>
            <a:headEnd/>
            <a:tailEnd/>
          </a:ln>
          <a:effectLst/>
        </p:spPr>
        <p:txBody>
          <a:bodyPr>
            <a:spAutoFit/>
          </a:bodyPr>
          <a:lstStyle/>
          <a:p>
            <a:pPr>
              <a:spcBef>
                <a:spcPct val="50000"/>
              </a:spcBef>
            </a:pPr>
            <a:r>
              <a:rPr lang="en-US" sz="1800">
                <a:solidFill>
                  <a:srgbClr val="002060"/>
                </a:solidFill>
              </a:rPr>
              <a:t>21-day SLA for completing feature starts now!</a:t>
            </a:r>
          </a:p>
        </p:txBody>
      </p:sp>
      <p:sp>
        <p:nvSpPr>
          <p:cNvPr id="13329" name="Rectangle 17"/>
          <p:cNvSpPr>
            <a:spLocks noChangeArrowheads="1"/>
          </p:cNvSpPr>
          <p:nvPr/>
        </p:nvSpPr>
        <p:spPr bwMode="auto">
          <a:xfrm>
            <a:off x="5029200" y="1943100"/>
            <a:ext cx="685800" cy="685800"/>
          </a:xfrm>
          <a:prstGeom prst="rect">
            <a:avLst/>
          </a:prstGeom>
          <a:solidFill>
            <a:srgbClr val="FFFF99"/>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30" name="Rectangle 18"/>
          <p:cNvSpPr>
            <a:spLocks noChangeArrowheads="1"/>
          </p:cNvSpPr>
          <p:nvPr/>
        </p:nvSpPr>
        <p:spPr bwMode="auto">
          <a:xfrm>
            <a:off x="2971800" y="4914900"/>
            <a:ext cx="685800" cy="685800"/>
          </a:xfrm>
          <a:prstGeom prst="rect">
            <a:avLst/>
          </a:prstGeom>
          <a:solidFill>
            <a:srgbClr val="FF9900"/>
          </a:solidFill>
          <a:ln w="9525">
            <a:solidFill>
              <a:srgbClr val="002060"/>
            </a:solidFill>
            <a:miter lim="800000"/>
            <a:headEnd/>
            <a:tailEnd/>
          </a:ln>
          <a:effectLst/>
        </p:spPr>
        <p:txBody>
          <a:bodyPr wrap="none" anchor="ctr"/>
          <a:lstStyle/>
          <a:p>
            <a:pPr algn="ctr"/>
            <a:r>
              <a:rPr lang="en-US" sz="2100">
                <a:solidFill>
                  <a:srgbClr val="FFFFFF"/>
                </a:solidFill>
              </a:rPr>
              <a:t> </a:t>
            </a:r>
          </a:p>
        </p:txBody>
      </p:sp>
      <p:sp>
        <p:nvSpPr>
          <p:cNvPr id="13333" name="Rectangle 21"/>
          <p:cNvSpPr>
            <a:spLocks noChangeArrowheads="1"/>
          </p:cNvSpPr>
          <p:nvPr/>
        </p:nvSpPr>
        <p:spPr bwMode="auto">
          <a:xfrm>
            <a:off x="7155180" y="2574036"/>
            <a:ext cx="457200" cy="457200"/>
          </a:xfrm>
          <a:prstGeom prst="rect">
            <a:avLst/>
          </a:prstGeom>
          <a:solidFill>
            <a:srgbClr val="FF9900"/>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34" name="Rectangle 22"/>
          <p:cNvSpPr>
            <a:spLocks noChangeArrowheads="1"/>
          </p:cNvSpPr>
          <p:nvPr/>
        </p:nvSpPr>
        <p:spPr bwMode="auto">
          <a:xfrm>
            <a:off x="7498080" y="2459736"/>
            <a:ext cx="457200" cy="457200"/>
          </a:xfrm>
          <a:prstGeom prst="rect">
            <a:avLst/>
          </a:prstGeom>
          <a:solidFill>
            <a:srgbClr val="FF9900"/>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35" name="Rectangle 23"/>
          <p:cNvSpPr>
            <a:spLocks noChangeArrowheads="1"/>
          </p:cNvSpPr>
          <p:nvPr/>
        </p:nvSpPr>
        <p:spPr bwMode="auto">
          <a:xfrm>
            <a:off x="7269480" y="2116836"/>
            <a:ext cx="457200" cy="457200"/>
          </a:xfrm>
          <a:prstGeom prst="rect">
            <a:avLst/>
          </a:prstGeom>
          <a:solidFill>
            <a:srgbClr val="FF9900"/>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36" name="Rectangle 24"/>
          <p:cNvSpPr>
            <a:spLocks noChangeArrowheads="1"/>
          </p:cNvSpPr>
          <p:nvPr/>
        </p:nvSpPr>
        <p:spPr bwMode="auto">
          <a:xfrm>
            <a:off x="7498080" y="1888236"/>
            <a:ext cx="457200" cy="457200"/>
          </a:xfrm>
          <a:prstGeom prst="rect">
            <a:avLst/>
          </a:prstGeom>
          <a:solidFill>
            <a:srgbClr val="FF9900"/>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37" name="Rectangle 25"/>
          <p:cNvSpPr>
            <a:spLocks noChangeArrowheads="1"/>
          </p:cNvSpPr>
          <p:nvPr/>
        </p:nvSpPr>
        <p:spPr bwMode="auto">
          <a:xfrm>
            <a:off x="7612380" y="2231136"/>
            <a:ext cx="457200" cy="457200"/>
          </a:xfrm>
          <a:prstGeom prst="rect">
            <a:avLst/>
          </a:prstGeom>
          <a:solidFill>
            <a:srgbClr val="FF9900"/>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39" name="Rectangle 27"/>
          <p:cNvSpPr>
            <a:spLocks noChangeArrowheads="1"/>
          </p:cNvSpPr>
          <p:nvPr/>
        </p:nvSpPr>
        <p:spPr bwMode="auto">
          <a:xfrm>
            <a:off x="4800600" y="1943100"/>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40" name="Rectangle 28"/>
          <p:cNvSpPr>
            <a:spLocks noChangeArrowheads="1"/>
          </p:cNvSpPr>
          <p:nvPr/>
        </p:nvSpPr>
        <p:spPr bwMode="auto">
          <a:xfrm>
            <a:off x="4800600" y="2857500"/>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41" name="Rectangle 29"/>
          <p:cNvSpPr>
            <a:spLocks noChangeArrowheads="1"/>
          </p:cNvSpPr>
          <p:nvPr/>
        </p:nvSpPr>
        <p:spPr bwMode="auto">
          <a:xfrm>
            <a:off x="4800600" y="3770517"/>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42" name="Text Box 30"/>
          <p:cNvSpPr txBox="1">
            <a:spLocks noChangeArrowheads="1"/>
          </p:cNvSpPr>
          <p:nvPr/>
        </p:nvSpPr>
        <p:spPr bwMode="auto">
          <a:xfrm>
            <a:off x="13030200" y="1828801"/>
            <a:ext cx="1257300" cy="646331"/>
          </a:xfrm>
          <a:prstGeom prst="rect">
            <a:avLst/>
          </a:prstGeom>
          <a:noFill/>
          <a:ln w="9525">
            <a:noFill/>
            <a:miter lim="800000"/>
            <a:headEnd/>
            <a:tailEnd/>
          </a:ln>
          <a:effectLst/>
        </p:spPr>
        <p:txBody>
          <a:bodyPr>
            <a:spAutoFit/>
          </a:bodyPr>
          <a:lstStyle/>
          <a:p>
            <a:pPr>
              <a:spcBef>
                <a:spcPct val="50000"/>
              </a:spcBef>
            </a:pPr>
            <a:r>
              <a:rPr lang="en-US" sz="1800">
                <a:solidFill>
                  <a:srgbClr val="FFFFFF"/>
                </a:solidFill>
              </a:rPr>
              <a:t>PO must review</a:t>
            </a:r>
          </a:p>
        </p:txBody>
      </p:sp>
      <p:sp>
        <p:nvSpPr>
          <p:cNvPr id="13343" name="Line 31"/>
          <p:cNvSpPr>
            <a:spLocks noChangeShapeType="1"/>
          </p:cNvSpPr>
          <p:nvPr/>
        </p:nvSpPr>
        <p:spPr bwMode="auto">
          <a:xfrm flipV="1">
            <a:off x="4229100" y="7658100"/>
            <a:ext cx="685800" cy="342900"/>
          </a:xfrm>
          <a:prstGeom prst="line">
            <a:avLst/>
          </a:prstGeom>
          <a:noFill/>
          <a:ln w="9525">
            <a:solidFill>
              <a:srgbClr val="002060"/>
            </a:solidFill>
            <a:round/>
            <a:headEnd/>
            <a:tailEnd type="triangle" w="med" len="med"/>
          </a:ln>
          <a:effectLst/>
        </p:spPr>
        <p:txBody>
          <a:bodyPr/>
          <a:lstStyle/>
          <a:p>
            <a:endParaRPr lang="en-US" sz="2100">
              <a:solidFill>
                <a:srgbClr val="FFFFFF"/>
              </a:solidFill>
            </a:endParaRPr>
          </a:p>
        </p:txBody>
      </p:sp>
      <p:sp>
        <p:nvSpPr>
          <p:cNvPr id="13344" name="Line 32"/>
          <p:cNvSpPr>
            <a:spLocks noChangeShapeType="1"/>
          </p:cNvSpPr>
          <p:nvPr/>
        </p:nvSpPr>
        <p:spPr bwMode="auto">
          <a:xfrm flipH="1">
            <a:off x="4114800" y="8001000"/>
            <a:ext cx="571500" cy="228600"/>
          </a:xfrm>
          <a:prstGeom prst="line">
            <a:avLst/>
          </a:prstGeom>
          <a:noFill/>
          <a:ln w="9525">
            <a:solidFill>
              <a:srgbClr val="002060"/>
            </a:solidFill>
            <a:round/>
            <a:headEnd/>
            <a:tailEnd type="triangle" w="med" len="med"/>
          </a:ln>
          <a:effectLst/>
        </p:spPr>
        <p:txBody>
          <a:bodyPr/>
          <a:lstStyle/>
          <a:p>
            <a:endParaRPr lang="en-US" sz="2100">
              <a:solidFill>
                <a:srgbClr val="FFFFFF"/>
              </a:solidFill>
            </a:endParaRPr>
          </a:p>
        </p:txBody>
      </p:sp>
      <p:pic>
        <p:nvPicPr>
          <p:cNvPr id="13345" name="Picture 33" descr="MCj04347130000[1]"/>
          <p:cNvPicPr>
            <a:picLocks noChangeAspect="1" noChangeArrowheads="1"/>
          </p:cNvPicPr>
          <p:nvPr/>
        </p:nvPicPr>
        <p:blipFill>
          <a:blip r:embed="rId3" cstate="print"/>
          <a:srcRect/>
          <a:stretch>
            <a:fillRect/>
          </a:stretch>
        </p:blipFill>
        <p:spPr bwMode="auto">
          <a:xfrm>
            <a:off x="5143502" y="2057400"/>
            <a:ext cx="435770" cy="457200"/>
          </a:xfrm>
          <a:prstGeom prst="rect">
            <a:avLst/>
          </a:prstGeom>
          <a:noFill/>
          <a:ln>
            <a:solidFill>
              <a:srgbClr val="002060"/>
            </a:solidFill>
          </a:ln>
        </p:spPr>
      </p:pic>
      <p:pic>
        <p:nvPicPr>
          <p:cNvPr id="13347" name="Picture 35" descr="MCj04347130000[1]"/>
          <p:cNvPicPr>
            <a:picLocks noChangeAspect="1" noChangeArrowheads="1"/>
          </p:cNvPicPr>
          <p:nvPr/>
        </p:nvPicPr>
        <p:blipFill>
          <a:blip r:embed="rId3" cstate="print"/>
          <a:srcRect/>
          <a:stretch>
            <a:fillRect/>
          </a:stretch>
        </p:blipFill>
        <p:spPr bwMode="auto">
          <a:xfrm>
            <a:off x="5143502" y="2971800"/>
            <a:ext cx="435770" cy="457200"/>
          </a:xfrm>
          <a:prstGeom prst="rect">
            <a:avLst/>
          </a:prstGeom>
          <a:noFill/>
          <a:ln>
            <a:solidFill>
              <a:srgbClr val="002060"/>
            </a:solidFill>
          </a:ln>
        </p:spPr>
      </p:pic>
      <p:sp>
        <p:nvSpPr>
          <p:cNvPr id="13349" name="Rectangle 37"/>
          <p:cNvSpPr>
            <a:spLocks noChangeArrowheads="1"/>
          </p:cNvSpPr>
          <p:nvPr/>
        </p:nvSpPr>
        <p:spPr bwMode="auto">
          <a:xfrm>
            <a:off x="7520940" y="3163824"/>
            <a:ext cx="457200" cy="457200"/>
          </a:xfrm>
          <a:prstGeom prst="rect">
            <a:avLst/>
          </a:prstGeom>
          <a:solidFill>
            <a:srgbClr val="FFFF99"/>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50" name="Rectangle 38"/>
          <p:cNvSpPr>
            <a:spLocks noChangeArrowheads="1"/>
          </p:cNvSpPr>
          <p:nvPr/>
        </p:nvSpPr>
        <p:spPr bwMode="auto">
          <a:xfrm>
            <a:off x="7292340" y="3621024"/>
            <a:ext cx="457200" cy="457200"/>
          </a:xfrm>
          <a:prstGeom prst="rect">
            <a:avLst/>
          </a:prstGeom>
          <a:solidFill>
            <a:srgbClr val="FFFF99"/>
          </a:solidFill>
          <a:ln w="9525">
            <a:solidFill>
              <a:srgbClr val="002060"/>
            </a:solidFill>
            <a:miter lim="800000"/>
            <a:headEnd/>
            <a:tailEnd/>
          </a:ln>
          <a:effectLst/>
        </p:spPr>
        <p:txBody>
          <a:bodyPr wrap="none" anchor="ctr"/>
          <a:lstStyle/>
          <a:p>
            <a:endParaRPr lang="en-US" sz="2100">
              <a:solidFill>
                <a:srgbClr val="FFFFFF"/>
              </a:solidFill>
            </a:endParaRPr>
          </a:p>
        </p:txBody>
      </p:sp>
      <p:pic>
        <p:nvPicPr>
          <p:cNvPr id="13351" name="Picture 39" descr="MCj04414680000[1]"/>
          <p:cNvPicPr>
            <a:picLocks noChangeAspect="1" noChangeArrowheads="1"/>
          </p:cNvPicPr>
          <p:nvPr/>
        </p:nvPicPr>
        <p:blipFill>
          <a:blip r:embed="rId4" cstate="print"/>
          <a:srcRect/>
          <a:stretch>
            <a:fillRect/>
          </a:stretch>
        </p:blipFill>
        <p:spPr bwMode="auto">
          <a:xfrm>
            <a:off x="6743700" y="6515100"/>
            <a:ext cx="914400" cy="914400"/>
          </a:xfrm>
          <a:prstGeom prst="rect">
            <a:avLst/>
          </a:prstGeom>
          <a:noFill/>
          <a:ln>
            <a:noFill/>
          </a:ln>
        </p:spPr>
      </p:pic>
      <p:sp>
        <p:nvSpPr>
          <p:cNvPr id="13352" name="Rectangle 40"/>
          <p:cNvSpPr>
            <a:spLocks noChangeArrowheads="1"/>
          </p:cNvSpPr>
          <p:nvPr/>
        </p:nvSpPr>
        <p:spPr bwMode="auto">
          <a:xfrm>
            <a:off x="4800600" y="5600700"/>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53" name="Rectangle 41"/>
          <p:cNvSpPr>
            <a:spLocks noChangeArrowheads="1"/>
          </p:cNvSpPr>
          <p:nvPr/>
        </p:nvSpPr>
        <p:spPr bwMode="auto">
          <a:xfrm>
            <a:off x="4800600" y="6515100"/>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54" name="Rectangle 42"/>
          <p:cNvSpPr>
            <a:spLocks noChangeArrowheads="1"/>
          </p:cNvSpPr>
          <p:nvPr/>
        </p:nvSpPr>
        <p:spPr bwMode="auto">
          <a:xfrm>
            <a:off x="4800600" y="7429500"/>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56" name="Text Box 44"/>
          <p:cNvSpPr txBox="1">
            <a:spLocks noChangeArrowheads="1"/>
          </p:cNvSpPr>
          <p:nvPr/>
        </p:nvSpPr>
        <p:spPr bwMode="auto">
          <a:xfrm>
            <a:off x="4572000" y="571502"/>
            <a:ext cx="1828800" cy="1015663"/>
          </a:xfrm>
          <a:prstGeom prst="rect">
            <a:avLst/>
          </a:prstGeom>
          <a:noFill/>
          <a:ln w="9525">
            <a:noFill/>
            <a:miter lim="800000"/>
            <a:headEnd/>
            <a:tailEnd/>
          </a:ln>
          <a:effectLst/>
        </p:spPr>
        <p:txBody>
          <a:bodyPr>
            <a:spAutoFit/>
          </a:bodyPr>
          <a:lstStyle/>
          <a:p>
            <a:pPr algn="ctr">
              <a:spcBef>
                <a:spcPct val="50000"/>
              </a:spcBef>
            </a:pPr>
            <a:r>
              <a:rPr lang="en-US" sz="2100">
                <a:solidFill>
                  <a:srgbClr val="002060"/>
                </a:solidFill>
              </a:rPr>
              <a:t>Top 10 (features) </a:t>
            </a:r>
            <a:r>
              <a:rPr lang="en-US" sz="1800">
                <a:solidFill>
                  <a:srgbClr val="002060"/>
                </a:solidFill>
              </a:rPr>
              <a:t>Limit 10</a:t>
            </a:r>
          </a:p>
        </p:txBody>
      </p:sp>
      <p:sp>
        <p:nvSpPr>
          <p:cNvPr id="13357" name="Text Box 45"/>
          <p:cNvSpPr txBox="1">
            <a:spLocks noChangeArrowheads="1"/>
          </p:cNvSpPr>
          <p:nvPr/>
        </p:nvSpPr>
        <p:spPr bwMode="auto">
          <a:xfrm>
            <a:off x="6286500" y="0"/>
            <a:ext cx="2057400" cy="1661993"/>
          </a:xfrm>
          <a:prstGeom prst="rect">
            <a:avLst/>
          </a:prstGeom>
          <a:noFill/>
          <a:ln w="9525">
            <a:noFill/>
            <a:miter lim="800000"/>
            <a:headEnd/>
            <a:tailEnd/>
          </a:ln>
          <a:effectLst/>
        </p:spPr>
        <p:txBody>
          <a:bodyPr>
            <a:spAutoFit/>
          </a:bodyPr>
          <a:lstStyle/>
          <a:p>
            <a:r>
              <a:rPr lang="en-US" sz="2100">
                <a:solidFill>
                  <a:srgbClr val="002060"/>
                </a:solidFill>
              </a:rPr>
              <a:t>Design/</a:t>
            </a:r>
          </a:p>
          <a:p>
            <a:r>
              <a:rPr lang="en-US" sz="2100">
                <a:solidFill>
                  <a:srgbClr val="002060"/>
                </a:solidFill>
              </a:rPr>
              <a:t>Specify</a:t>
            </a:r>
          </a:p>
          <a:p>
            <a:r>
              <a:rPr lang="en-US" sz="2100">
                <a:solidFill>
                  <a:srgbClr val="002060"/>
                </a:solidFill>
              </a:rPr>
              <a:t>(features into stories)</a:t>
            </a:r>
          </a:p>
          <a:p>
            <a:pPr algn="ctr"/>
            <a:r>
              <a:rPr lang="en-US" sz="1800">
                <a:solidFill>
                  <a:srgbClr val="002060"/>
                </a:solidFill>
              </a:rPr>
              <a:t>Limit 3 features</a:t>
            </a:r>
          </a:p>
        </p:txBody>
      </p:sp>
      <p:sp>
        <p:nvSpPr>
          <p:cNvPr id="13358" name="Text Box 46"/>
          <p:cNvSpPr txBox="1">
            <a:spLocks noChangeArrowheads="1"/>
          </p:cNvSpPr>
          <p:nvPr/>
        </p:nvSpPr>
        <p:spPr bwMode="auto">
          <a:xfrm>
            <a:off x="8115300" y="342902"/>
            <a:ext cx="2171700" cy="1338828"/>
          </a:xfrm>
          <a:prstGeom prst="rect">
            <a:avLst/>
          </a:prstGeom>
          <a:noFill/>
          <a:ln w="9525">
            <a:noFill/>
            <a:miter lim="800000"/>
            <a:headEnd/>
            <a:tailEnd/>
          </a:ln>
          <a:effectLst/>
        </p:spPr>
        <p:txBody>
          <a:bodyPr>
            <a:spAutoFit/>
          </a:bodyPr>
          <a:lstStyle/>
          <a:p>
            <a:r>
              <a:rPr lang="en-US" sz="2100">
                <a:solidFill>
                  <a:srgbClr val="002060"/>
                </a:solidFill>
              </a:rPr>
              <a:t>In Progress</a:t>
            </a:r>
          </a:p>
          <a:p>
            <a:r>
              <a:rPr lang="en-US" sz="2100">
                <a:solidFill>
                  <a:srgbClr val="002060"/>
                </a:solidFill>
              </a:rPr>
              <a:t>(stories and features)</a:t>
            </a:r>
          </a:p>
          <a:p>
            <a:r>
              <a:rPr lang="en-US" sz="1800">
                <a:solidFill>
                  <a:srgbClr val="002060"/>
                </a:solidFill>
              </a:rPr>
              <a:t>Limit 3 features</a:t>
            </a:r>
            <a:endParaRPr lang="en-US" sz="2100">
              <a:solidFill>
                <a:srgbClr val="002060"/>
              </a:solidFill>
            </a:endParaRPr>
          </a:p>
        </p:txBody>
      </p:sp>
      <p:sp>
        <p:nvSpPr>
          <p:cNvPr id="13359" name="Text Box 47"/>
          <p:cNvSpPr txBox="1">
            <a:spLocks noChangeArrowheads="1"/>
          </p:cNvSpPr>
          <p:nvPr/>
        </p:nvSpPr>
        <p:spPr bwMode="auto">
          <a:xfrm>
            <a:off x="9944100" y="685801"/>
            <a:ext cx="1257300" cy="1015663"/>
          </a:xfrm>
          <a:prstGeom prst="rect">
            <a:avLst/>
          </a:prstGeom>
          <a:noFill/>
          <a:ln w="9525">
            <a:noFill/>
            <a:miter lim="800000"/>
            <a:headEnd/>
            <a:tailEnd/>
          </a:ln>
          <a:effectLst/>
        </p:spPr>
        <p:txBody>
          <a:bodyPr>
            <a:spAutoFit/>
          </a:bodyPr>
          <a:lstStyle/>
          <a:p>
            <a:pPr algn="ctr"/>
            <a:r>
              <a:rPr lang="en-US" sz="2100">
                <a:solidFill>
                  <a:srgbClr val="002060"/>
                </a:solidFill>
              </a:rPr>
              <a:t>Test</a:t>
            </a:r>
          </a:p>
          <a:p>
            <a:pPr algn="ctr"/>
            <a:r>
              <a:rPr lang="en-US" sz="2100">
                <a:solidFill>
                  <a:srgbClr val="002060"/>
                </a:solidFill>
              </a:rPr>
              <a:t>(stories)</a:t>
            </a:r>
          </a:p>
          <a:p>
            <a:pPr algn="ctr"/>
            <a:r>
              <a:rPr lang="en-US" sz="1800">
                <a:solidFill>
                  <a:srgbClr val="002060"/>
                </a:solidFill>
              </a:rPr>
              <a:t>Limit 3</a:t>
            </a:r>
          </a:p>
        </p:txBody>
      </p:sp>
      <p:sp>
        <p:nvSpPr>
          <p:cNvPr id="13360" name="Text Box 48"/>
          <p:cNvSpPr txBox="1">
            <a:spLocks noChangeArrowheads="1"/>
          </p:cNvSpPr>
          <p:nvPr/>
        </p:nvSpPr>
        <p:spPr bwMode="auto">
          <a:xfrm>
            <a:off x="12915900" y="342902"/>
            <a:ext cx="1600200" cy="1338828"/>
          </a:xfrm>
          <a:prstGeom prst="rect">
            <a:avLst/>
          </a:prstGeom>
          <a:noFill/>
          <a:ln w="9525">
            <a:noFill/>
            <a:miter lim="800000"/>
            <a:headEnd/>
            <a:tailEnd/>
          </a:ln>
          <a:effectLst/>
        </p:spPr>
        <p:txBody>
          <a:bodyPr>
            <a:spAutoFit/>
          </a:bodyPr>
          <a:lstStyle/>
          <a:p>
            <a:r>
              <a:rPr lang="en-US" sz="2100">
                <a:solidFill>
                  <a:srgbClr val="002060"/>
                </a:solidFill>
              </a:rPr>
              <a:t>Accept</a:t>
            </a:r>
          </a:p>
          <a:p>
            <a:r>
              <a:rPr lang="en-US" sz="2100">
                <a:solidFill>
                  <a:srgbClr val="002060"/>
                </a:solidFill>
              </a:rPr>
              <a:t>(stories &amp; features)</a:t>
            </a:r>
          </a:p>
          <a:p>
            <a:r>
              <a:rPr lang="en-US" sz="1800">
                <a:solidFill>
                  <a:srgbClr val="002060"/>
                </a:solidFill>
              </a:rPr>
              <a:t>Limit 5</a:t>
            </a:r>
          </a:p>
        </p:txBody>
      </p:sp>
      <p:sp>
        <p:nvSpPr>
          <p:cNvPr id="13361" name="Text Box 49"/>
          <p:cNvSpPr txBox="1">
            <a:spLocks noChangeArrowheads="1"/>
          </p:cNvSpPr>
          <p:nvPr/>
        </p:nvSpPr>
        <p:spPr bwMode="auto">
          <a:xfrm>
            <a:off x="14287500" y="571502"/>
            <a:ext cx="1485900" cy="1061829"/>
          </a:xfrm>
          <a:prstGeom prst="rect">
            <a:avLst/>
          </a:prstGeom>
          <a:noFill/>
          <a:ln w="9525">
            <a:noFill/>
            <a:miter lim="800000"/>
            <a:headEnd/>
            <a:tailEnd/>
          </a:ln>
          <a:effectLst/>
        </p:spPr>
        <p:txBody>
          <a:bodyPr>
            <a:spAutoFit/>
          </a:bodyPr>
          <a:lstStyle/>
          <a:p>
            <a:r>
              <a:rPr lang="en-US" sz="2100">
                <a:solidFill>
                  <a:srgbClr val="002060"/>
                </a:solidFill>
              </a:rPr>
              <a:t>Done</a:t>
            </a:r>
          </a:p>
          <a:p>
            <a:r>
              <a:rPr lang="en-US" sz="2100">
                <a:solidFill>
                  <a:srgbClr val="002060"/>
                </a:solidFill>
              </a:rPr>
              <a:t>(stories &amp; features)</a:t>
            </a:r>
          </a:p>
        </p:txBody>
      </p:sp>
      <p:sp>
        <p:nvSpPr>
          <p:cNvPr id="13362" name="Rectangle 50"/>
          <p:cNvSpPr>
            <a:spLocks noChangeArrowheads="1"/>
          </p:cNvSpPr>
          <p:nvPr/>
        </p:nvSpPr>
        <p:spPr bwMode="auto">
          <a:xfrm>
            <a:off x="4800600" y="4686300"/>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63" name="Rectangle 51"/>
          <p:cNvSpPr>
            <a:spLocks noChangeArrowheads="1"/>
          </p:cNvSpPr>
          <p:nvPr/>
        </p:nvSpPr>
        <p:spPr bwMode="auto">
          <a:xfrm>
            <a:off x="4800600" y="8343900"/>
            <a:ext cx="1143000" cy="914400"/>
          </a:xfrm>
          <a:prstGeom prst="rect">
            <a:avLst/>
          </a:prstGeom>
          <a:solidFill>
            <a:schemeClr val="accent1">
              <a:alpha val="0"/>
            </a:schemeClr>
          </a:solidFill>
          <a:ln w="19050">
            <a:solidFill>
              <a:srgbClr val="002060"/>
            </a:solidFill>
            <a:prstDash val="dash"/>
            <a:miter lim="800000"/>
            <a:headEnd/>
            <a:tailEnd/>
          </a:ln>
          <a:effectLst/>
        </p:spPr>
        <p:txBody>
          <a:bodyPr wrap="none" anchor="ctr"/>
          <a:lstStyle/>
          <a:p>
            <a:endParaRPr lang="en-US" sz="2100">
              <a:solidFill>
                <a:srgbClr val="FFFFFF"/>
              </a:solidFill>
            </a:endParaRPr>
          </a:p>
        </p:txBody>
      </p:sp>
      <p:sp>
        <p:nvSpPr>
          <p:cNvPr id="13364" name="Line 52"/>
          <p:cNvSpPr>
            <a:spLocks noChangeShapeType="1"/>
          </p:cNvSpPr>
          <p:nvPr/>
        </p:nvSpPr>
        <p:spPr bwMode="auto">
          <a:xfrm>
            <a:off x="6515100" y="2971800"/>
            <a:ext cx="8915400" cy="0"/>
          </a:xfrm>
          <a:prstGeom prst="line">
            <a:avLst/>
          </a:prstGeom>
          <a:noFill/>
          <a:ln w="9525">
            <a:solidFill>
              <a:srgbClr val="002060"/>
            </a:solidFill>
            <a:round/>
            <a:headEnd/>
            <a:tailEnd/>
          </a:ln>
          <a:effectLst/>
        </p:spPr>
        <p:txBody>
          <a:bodyPr/>
          <a:lstStyle/>
          <a:p>
            <a:endParaRPr lang="en-US" sz="2100">
              <a:solidFill>
                <a:srgbClr val="FFFFFF"/>
              </a:solidFill>
            </a:endParaRPr>
          </a:p>
        </p:txBody>
      </p:sp>
      <p:sp>
        <p:nvSpPr>
          <p:cNvPr id="13365" name="Line 53"/>
          <p:cNvSpPr>
            <a:spLocks noChangeShapeType="1"/>
          </p:cNvSpPr>
          <p:nvPr/>
        </p:nvSpPr>
        <p:spPr bwMode="auto">
          <a:xfrm>
            <a:off x="6515100" y="4093372"/>
            <a:ext cx="8915400" cy="21431"/>
          </a:xfrm>
          <a:prstGeom prst="line">
            <a:avLst/>
          </a:prstGeom>
          <a:noFill/>
          <a:ln w="9525">
            <a:solidFill>
              <a:srgbClr val="002060"/>
            </a:solidFill>
            <a:round/>
            <a:headEnd/>
            <a:tailEnd/>
          </a:ln>
          <a:effectLst/>
        </p:spPr>
        <p:txBody>
          <a:bodyPr/>
          <a:lstStyle/>
          <a:p>
            <a:endParaRPr lang="en-US" sz="2100">
              <a:solidFill>
                <a:srgbClr val="FFFFFF"/>
              </a:solidFill>
            </a:endParaRPr>
          </a:p>
        </p:txBody>
      </p:sp>
      <p:sp>
        <p:nvSpPr>
          <p:cNvPr id="13366" name="Line 54"/>
          <p:cNvSpPr>
            <a:spLocks noChangeShapeType="1"/>
          </p:cNvSpPr>
          <p:nvPr/>
        </p:nvSpPr>
        <p:spPr bwMode="auto">
          <a:xfrm>
            <a:off x="6515100" y="5257800"/>
            <a:ext cx="8915400" cy="0"/>
          </a:xfrm>
          <a:prstGeom prst="line">
            <a:avLst/>
          </a:prstGeom>
          <a:noFill/>
          <a:ln w="9525">
            <a:solidFill>
              <a:srgbClr val="002060"/>
            </a:solidFill>
            <a:round/>
            <a:headEnd/>
            <a:tailEnd/>
          </a:ln>
          <a:effectLst/>
        </p:spPr>
        <p:txBody>
          <a:bodyPr/>
          <a:lstStyle/>
          <a:p>
            <a:endParaRPr lang="en-US" sz="2100">
              <a:solidFill>
                <a:srgbClr val="FFFFFF"/>
              </a:solidFill>
            </a:endParaRPr>
          </a:p>
        </p:txBody>
      </p:sp>
      <p:sp>
        <p:nvSpPr>
          <p:cNvPr id="13367" name="Line 55"/>
          <p:cNvSpPr>
            <a:spLocks noChangeShapeType="1"/>
          </p:cNvSpPr>
          <p:nvPr/>
        </p:nvSpPr>
        <p:spPr bwMode="auto">
          <a:xfrm>
            <a:off x="6515100" y="6400800"/>
            <a:ext cx="8915400" cy="0"/>
          </a:xfrm>
          <a:prstGeom prst="line">
            <a:avLst/>
          </a:prstGeom>
          <a:noFill/>
          <a:ln w="9525">
            <a:solidFill>
              <a:srgbClr val="002060"/>
            </a:solidFill>
            <a:round/>
            <a:headEnd/>
            <a:tailEnd/>
          </a:ln>
          <a:effectLst/>
        </p:spPr>
        <p:txBody>
          <a:bodyPr/>
          <a:lstStyle/>
          <a:p>
            <a:endParaRPr lang="en-US" sz="2100">
              <a:solidFill>
                <a:srgbClr val="FFFFFF"/>
              </a:solidFill>
            </a:endParaRPr>
          </a:p>
        </p:txBody>
      </p:sp>
      <p:sp>
        <p:nvSpPr>
          <p:cNvPr id="13370" name="Rectangle 58"/>
          <p:cNvSpPr>
            <a:spLocks noChangeArrowheads="1"/>
          </p:cNvSpPr>
          <p:nvPr/>
        </p:nvSpPr>
        <p:spPr bwMode="auto">
          <a:xfrm>
            <a:off x="5029200" y="4800600"/>
            <a:ext cx="685800" cy="685800"/>
          </a:xfrm>
          <a:prstGeom prst="rect">
            <a:avLst/>
          </a:prstGeom>
          <a:solidFill>
            <a:srgbClr val="FFFF99"/>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71" name="Rectangle 59"/>
          <p:cNvSpPr>
            <a:spLocks noChangeArrowheads="1"/>
          </p:cNvSpPr>
          <p:nvPr/>
        </p:nvSpPr>
        <p:spPr bwMode="auto">
          <a:xfrm>
            <a:off x="5029200" y="6629400"/>
            <a:ext cx="685800" cy="685800"/>
          </a:xfrm>
          <a:prstGeom prst="rect">
            <a:avLst/>
          </a:prstGeom>
          <a:solidFill>
            <a:srgbClr val="FFFF99"/>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72" name="Rectangle 60"/>
          <p:cNvSpPr>
            <a:spLocks noChangeArrowheads="1"/>
          </p:cNvSpPr>
          <p:nvPr/>
        </p:nvSpPr>
        <p:spPr bwMode="auto">
          <a:xfrm>
            <a:off x="5029200" y="5715000"/>
            <a:ext cx="685800" cy="685800"/>
          </a:xfrm>
          <a:prstGeom prst="rect">
            <a:avLst/>
          </a:prstGeom>
          <a:solidFill>
            <a:srgbClr val="3366FF"/>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73" name="Rectangle 61"/>
          <p:cNvSpPr>
            <a:spLocks noChangeArrowheads="1"/>
          </p:cNvSpPr>
          <p:nvPr/>
        </p:nvSpPr>
        <p:spPr bwMode="auto">
          <a:xfrm>
            <a:off x="5029200" y="7429500"/>
            <a:ext cx="685800" cy="685800"/>
          </a:xfrm>
          <a:prstGeom prst="rect">
            <a:avLst/>
          </a:prstGeom>
          <a:solidFill>
            <a:srgbClr val="FF9900"/>
          </a:solidFill>
          <a:ln w="9525">
            <a:solidFill>
              <a:srgbClr val="002060"/>
            </a:solidFill>
            <a:miter lim="800000"/>
            <a:headEnd/>
            <a:tailEnd/>
          </a:ln>
          <a:effectLst/>
        </p:spPr>
        <p:txBody>
          <a:bodyPr wrap="none" anchor="ctr"/>
          <a:lstStyle/>
          <a:p>
            <a:pPr algn="ctr"/>
            <a:r>
              <a:rPr lang="en-US" sz="2100">
                <a:solidFill>
                  <a:srgbClr val="FFFFFF"/>
                </a:solidFill>
              </a:rPr>
              <a:t> </a:t>
            </a:r>
          </a:p>
        </p:txBody>
      </p:sp>
      <p:sp>
        <p:nvSpPr>
          <p:cNvPr id="13374" name="Rectangle 62"/>
          <p:cNvSpPr>
            <a:spLocks noChangeArrowheads="1"/>
          </p:cNvSpPr>
          <p:nvPr/>
        </p:nvSpPr>
        <p:spPr bwMode="auto">
          <a:xfrm>
            <a:off x="5029200" y="8458200"/>
            <a:ext cx="685800" cy="685800"/>
          </a:xfrm>
          <a:prstGeom prst="rect">
            <a:avLst/>
          </a:prstGeom>
          <a:solidFill>
            <a:srgbClr val="3366FF"/>
          </a:solidFill>
          <a:ln w="9525">
            <a:solidFill>
              <a:srgbClr val="002060"/>
            </a:solidFill>
            <a:miter lim="800000"/>
            <a:headEnd/>
            <a:tailEnd/>
          </a:ln>
          <a:effectLst/>
        </p:spPr>
        <p:txBody>
          <a:bodyPr wrap="none" anchor="ctr"/>
          <a:lstStyle/>
          <a:p>
            <a:endParaRPr lang="en-US" sz="2100">
              <a:solidFill>
                <a:srgbClr val="FFFFFF"/>
              </a:solidFill>
            </a:endParaRPr>
          </a:p>
        </p:txBody>
      </p:sp>
      <p:sp>
        <p:nvSpPr>
          <p:cNvPr id="13375" name="Rectangle 63"/>
          <p:cNvSpPr>
            <a:spLocks noChangeArrowheads="1"/>
          </p:cNvSpPr>
          <p:nvPr/>
        </p:nvSpPr>
        <p:spPr bwMode="auto">
          <a:xfrm>
            <a:off x="5029200" y="3771900"/>
            <a:ext cx="685800" cy="685800"/>
          </a:xfrm>
          <a:prstGeom prst="rect">
            <a:avLst/>
          </a:prstGeom>
          <a:solidFill>
            <a:srgbClr val="FFFF99"/>
          </a:solidFill>
          <a:ln w="9525">
            <a:solidFill>
              <a:srgbClr val="002060"/>
            </a:solidFill>
            <a:miter lim="800000"/>
            <a:headEnd/>
            <a:tailEnd/>
          </a:ln>
          <a:effectLst/>
        </p:spPr>
        <p:txBody>
          <a:bodyPr wrap="none" anchor="ctr"/>
          <a:lstStyle/>
          <a:p>
            <a:endParaRPr lang="en-US" sz="2100">
              <a:solidFill>
                <a:srgbClr val="FFFFFF"/>
              </a:solidFill>
            </a:endParaRPr>
          </a:p>
        </p:txBody>
      </p:sp>
      <p:pic>
        <p:nvPicPr>
          <p:cNvPr id="13377" name="Picture 65" descr="MCj04347130000[1]"/>
          <p:cNvPicPr>
            <a:picLocks noChangeAspect="1" noChangeArrowheads="1"/>
          </p:cNvPicPr>
          <p:nvPr/>
        </p:nvPicPr>
        <p:blipFill>
          <a:blip r:embed="rId3" cstate="print"/>
          <a:srcRect/>
          <a:stretch>
            <a:fillRect/>
          </a:stretch>
        </p:blipFill>
        <p:spPr bwMode="auto">
          <a:xfrm>
            <a:off x="5143502" y="3771900"/>
            <a:ext cx="435770" cy="457200"/>
          </a:xfrm>
          <a:prstGeom prst="rect">
            <a:avLst/>
          </a:prstGeom>
          <a:noFill/>
          <a:ln>
            <a:solidFill>
              <a:srgbClr val="002060"/>
            </a:solidFill>
          </a:ln>
        </p:spPr>
      </p:pic>
      <p:sp>
        <p:nvSpPr>
          <p:cNvPr id="13379" name="Text Box 67"/>
          <p:cNvSpPr txBox="1">
            <a:spLocks noChangeArrowheads="1"/>
          </p:cNvSpPr>
          <p:nvPr/>
        </p:nvSpPr>
        <p:spPr bwMode="auto">
          <a:xfrm>
            <a:off x="11772900" y="1028702"/>
            <a:ext cx="1257300" cy="738664"/>
          </a:xfrm>
          <a:prstGeom prst="rect">
            <a:avLst/>
          </a:prstGeom>
          <a:noFill/>
          <a:ln w="9525">
            <a:noFill/>
            <a:miter lim="800000"/>
            <a:headEnd/>
            <a:tailEnd/>
          </a:ln>
          <a:effectLst/>
        </p:spPr>
        <p:txBody>
          <a:bodyPr>
            <a:spAutoFit/>
          </a:bodyPr>
          <a:lstStyle/>
          <a:p>
            <a:pPr>
              <a:spcBef>
                <a:spcPct val="50000"/>
              </a:spcBef>
            </a:pPr>
            <a:r>
              <a:rPr lang="en-US" sz="2400">
                <a:solidFill>
                  <a:srgbClr val="002060"/>
                </a:solidFill>
              </a:rPr>
              <a:t>Deploy </a:t>
            </a:r>
            <a:r>
              <a:rPr lang="en-US" sz="1800">
                <a:solidFill>
                  <a:srgbClr val="002060"/>
                </a:solidFill>
              </a:rPr>
              <a:t>Limit 2</a:t>
            </a:r>
          </a:p>
        </p:txBody>
      </p:sp>
      <p:sp>
        <p:nvSpPr>
          <p:cNvPr id="13380" name="Text Box 68"/>
          <p:cNvSpPr txBox="1">
            <a:spLocks noChangeArrowheads="1"/>
          </p:cNvSpPr>
          <p:nvPr/>
        </p:nvSpPr>
        <p:spPr bwMode="auto">
          <a:xfrm>
            <a:off x="6629400" y="2400302"/>
            <a:ext cx="342900" cy="415498"/>
          </a:xfrm>
          <a:prstGeom prst="rect">
            <a:avLst/>
          </a:prstGeom>
          <a:noFill/>
          <a:ln w="9525">
            <a:noFill/>
            <a:miter lim="800000"/>
            <a:headEnd/>
            <a:tailEnd/>
          </a:ln>
          <a:effectLst/>
        </p:spPr>
        <p:txBody>
          <a:bodyPr>
            <a:spAutoFit/>
          </a:bodyPr>
          <a:lstStyle/>
          <a:p>
            <a:pPr>
              <a:spcBef>
                <a:spcPct val="50000"/>
              </a:spcBef>
            </a:pPr>
            <a:r>
              <a:rPr lang="en-US" sz="2100">
                <a:solidFill>
                  <a:srgbClr val="FFFFFF"/>
                </a:solidFill>
              </a:rPr>
              <a:t>1</a:t>
            </a:r>
          </a:p>
        </p:txBody>
      </p:sp>
      <p:sp>
        <p:nvSpPr>
          <p:cNvPr id="13381" name="Text Box 69"/>
          <p:cNvSpPr txBox="1">
            <a:spLocks noChangeArrowheads="1"/>
          </p:cNvSpPr>
          <p:nvPr/>
        </p:nvSpPr>
        <p:spPr bwMode="auto">
          <a:xfrm>
            <a:off x="6629400" y="3543302"/>
            <a:ext cx="342900" cy="415498"/>
          </a:xfrm>
          <a:prstGeom prst="rect">
            <a:avLst/>
          </a:prstGeom>
          <a:noFill/>
          <a:ln w="9525">
            <a:noFill/>
            <a:miter lim="800000"/>
            <a:headEnd/>
            <a:tailEnd/>
          </a:ln>
          <a:effectLst/>
        </p:spPr>
        <p:txBody>
          <a:bodyPr>
            <a:spAutoFit/>
          </a:bodyPr>
          <a:lstStyle/>
          <a:p>
            <a:pPr>
              <a:spcBef>
                <a:spcPct val="50000"/>
              </a:spcBef>
            </a:pPr>
            <a:r>
              <a:rPr lang="en-US" sz="2100">
                <a:solidFill>
                  <a:srgbClr val="FFFFFF"/>
                </a:solidFill>
              </a:rPr>
              <a:t>2</a:t>
            </a:r>
          </a:p>
        </p:txBody>
      </p:sp>
      <p:sp>
        <p:nvSpPr>
          <p:cNvPr id="13383" name="Text Box 71"/>
          <p:cNvSpPr txBox="1">
            <a:spLocks noChangeArrowheads="1"/>
          </p:cNvSpPr>
          <p:nvPr/>
        </p:nvSpPr>
        <p:spPr bwMode="auto">
          <a:xfrm>
            <a:off x="6629400" y="5715002"/>
            <a:ext cx="914400" cy="415498"/>
          </a:xfrm>
          <a:prstGeom prst="rect">
            <a:avLst/>
          </a:prstGeom>
          <a:noFill/>
          <a:ln w="9525">
            <a:noFill/>
            <a:miter lim="800000"/>
            <a:headEnd/>
            <a:tailEnd/>
          </a:ln>
          <a:effectLst/>
        </p:spPr>
        <p:txBody>
          <a:bodyPr wrap="square">
            <a:spAutoFit/>
          </a:bodyPr>
          <a:lstStyle/>
          <a:p>
            <a:pPr>
              <a:spcBef>
                <a:spcPct val="50000"/>
              </a:spcBef>
            </a:pPr>
            <a:r>
              <a:rPr lang="en-US" sz="2100">
                <a:solidFill>
                  <a:srgbClr val="FFFFFF"/>
                </a:solidFill>
              </a:rPr>
              <a:t>EX</a:t>
            </a:r>
          </a:p>
        </p:txBody>
      </p:sp>
      <p:sp>
        <p:nvSpPr>
          <p:cNvPr id="13384" name="Text Box 72"/>
          <p:cNvSpPr txBox="1">
            <a:spLocks noChangeArrowheads="1"/>
          </p:cNvSpPr>
          <p:nvPr/>
        </p:nvSpPr>
        <p:spPr bwMode="auto">
          <a:xfrm>
            <a:off x="6629400" y="4572002"/>
            <a:ext cx="342900" cy="415498"/>
          </a:xfrm>
          <a:prstGeom prst="rect">
            <a:avLst/>
          </a:prstGeom>
          <a:noFill/>
          <a:ln w="9525">
            <a:noFill/>
            <a:miter lim="800000"/>
            <a:headEnd/>
            <a:tailEnd/>
          </a:ln>
          <a:effectLst/>
        </p:spPr>
        <p:txBody>
          <a:bodyPr>
            <a:spAutoFit/>
          </a:bodyPr>
          <a:lstStyle/>
          <a:p>
            <a:pPr>
              <a:spcBef>
                <a:spcPct val="50000"/>
              </a:spcBef>
            </a:pPr>
            <a:r>
              <a:rPr lang="en-US" sz="2100">
                <a:solidFill>
                  <a:srgbClr val="FFFFFF"/>
                </a:solidFill>
              </a:rPr>
              <a:t>3</a:t>
            </a:r>
          </a:p>
        </p:txBody>
      </p:sp>
      <p:sp>
        <p:nvSpPr>
          <p:cNvPr id="13386" name="Line 74"/>
          <p:cNvSpPr>
            <a:spLocks noChangeShapeType="1"/>
          </p:cNvSpPr>
          <p:nvPr/>
        </p:nvSpPr>
        <p:spPr bwMode="auto">
          <a:xfrm>
            <a:off x="11087100" y="1828800"/>
            <a:ext cx="0" cy="4572000"/>
          </a:xfrm>
          <a:prstGeom prst="line">
            <a:avLst/>
          </a:prstGeom>
          <a:noFill/>
          <a:ln w="9525">
            <a:solidFill>
              <a:srgbClr val="002060"/>
            </a:solidFill>
            <a:prstDash val="dash"/>
            <a:round/>
            <a:headEnd/>
            <a:tailEnd/>
          </a:ln>
          <a:effectLst/>
        </p:spPr>
        <p:txBody>
          <a:bodyPr/>
          <a:lstStyle/>
          <a:p>
            <a:endParaRPr lang="en-US" sz="2100">
              <a:solidFill>
                <a:srgbClr val="FFFFFF"/>
              </a:solidFill>
            </a:endParaRPr>
          </a:p>
        </p:txBody>
      </p:sp>
    </p:spTree>
    <p:extLst>
      <p:ext uri="{BB962C8B-B14F-4D97-AF65-F5344CB8AC3E}">
        <p14:creationId xmlns:p14="http://schemas.microsoft.com/office/powerpoint/2010/main" val="13939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3330"/>
                                        </p:tgtEl>
                                        <p:attrNameLst>
                                          <p:attrName>style.visibility</p:attrName>
                                        </p:attrNameLst>
                                      </p:cBhvr>
                                      <p:to>
                                        <p:strVal val="visible"/>
                                      </p:to>
                                    </p:set>
                                    <p:animEffect transition="in" filter="fade">
                                      <p:cBhvr>
                                        <p:cTn id="7" dur="500"/>
                                        <p:tgtEl>
                                          <p:spTgt spid="1333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32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133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6" presetClass="path" presetSubtype="0" accel="50000" decel="50000" fill="hold" grpId="0" nodeType="clickEffect">
                                  <p:stCondLst>
                                    <p:cond delay="0"/>
                                  </p:stCondLst>
                                  <p:childTnLst>
                                    <p:animMotion origin="layout" path="M 2.77556E-17 -1.11111E-6 L 0.1125 -0.19722 " pathEditMode="relative" rAng="0" ptsTypes="AA">
                                      <p:cBhvr>
                                        <p:cTn id="17" dur="1000" fill="hold"/>
                                        <p:tgtEl>
                                          <p:spTgt spid="13330"/>
                                        </p:tgtEl>
                                        <p:attrNameLst>
                                          <p:attrName>ppt_x</p:attrName>
                                          <p:attrName>ppt_y</p:attrName>
                                        </p:attrNameLst>
                                      </p:cBhvr>
                                      <p:rCtr x="5625" y="-9444"/>
                                    </p:animMotion>
                                  </p:childTnLst>
                                </p:cTn>
                              </p:par>
                            </p:childTnLst>
                          </p:cTn>
                        </p:par>
                        <p:par>
                          <p:cTn id="18" fill="hold">
                            <p:stCondLst>
                              <p:cond delay="1000"/>
                            </p:stCondLst>
                            <p:childTnLst>
                              <p:par>
                                <p:cTn id="19" presetID="10" presetClass="entr" presetSubtype="0" fill="hold" grpId="0" nodeType="afterEffect">
                                  <p:stCondLst>
                                    <p:cond delay="500"/>
                                  </p:stCondLst>
                                  <p:childTnLst>
                                    <p:set>
                                      <p:cBhvr>
                                        <p:cTn id="20" dur="1" fill="hold">
                                          <p:stCondLst>
                                            <p:cond delay="0"/>
                                          </p:stCondLst>
                                        </p:cTn>
                                        <p:tgtEl>
                                          <p:spTgt spid="13375"/>
                                        </p:tgtEl>
                                        <p:attrNameLst>
                                          <p:attrName>style.visibility</p:attrName>
                                        </p:attrNameLst>
                                      </p:cBhvr>
                                      <p:to>
                                        <p:strVal val="visible"/>
                                      </p:to>
                                    </p:set>
                                    <p:animEffect transition="in" filter="fade">
                                      <p:cBhvr>
                                        <p:cTn id="21" dur="500"/>
                                        <p:tgtEl>
                                          <p:spTgt spid="13375"/>
                                        </p:tgtEl>
                                      </p:cBhvr>
                                    </p:animEffec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3370"/>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500"/>
                                  </p:stCondLst>
                                  <p:childTnLst>
                                    <p:set>
                                      <p:cBhvr>
                                        <p:cTn id="27" dur="1" fill="hold">
                                          <p:stCondLst>
                                            <p:cond delay="0"/>
                                          </p:stCondLst>
                                        </p:cTn>
                                        <p:tgtEl>
                                          <p:spTgt spid="13372"/>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grpId="0" nodeType="afterEffect">
                                  <p:stCondLst>
                                    <p:cond delay="500"/>
                                  </p:stCondLst>
                                  <p:childTnLst>
                                    <p:set>
                                      <p:cBhvr>
                                        <p:cTn id="30" dur="1" fill="hold">
                                          <p:stCondLst>
                                            <p:cond delay="0"/>
                                          </p:stCondLst>
                                        </p:cTn>
                                        <p:tgtEl>
                                          <p:spTgt spid="13371"/>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500"/>
                                  </p:stCondLst>
                                  <p:childTnLst>
                                    <p:set>
                                      <p:cBhvr>
                                        <p:cTn id="33" dur="1" fill="hold">
                                          <p:stCondLst>
                                            <p:cond delay="0"/>
                                          </p:stCondLst>
                                        </p:cTn>
                                        <p:tgtEl>
                                          <p:spTgt spid="13373"/>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500"/>
                                  </p:stCondLst>
                                  <p:childTnLst>
                                    <p:set>
                                      <p:cBhvr>
                                        <p:cTn id="36" dur="1" fill="hold">
                                          <p:stCondLst>
                                            <p:cond delay="0"/>
                                          </p:stCondLst>
                                        </p:cTn>
                                        <p:tgtEl>
                                          <p:spTgt spid="13374"/>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grpId="1" nodeType="afterEffect">
                                  <p:stCondLst>
                                    <p:cond delay="0"/>
                                  </p:stCondLst>
                                  <p:childTnLst>
                                    <p:set>
                                      <p:cBhvr>
                                        <p:cTn id="39" dur="1" fill="hold">
                                          <p:stCondLst>
                                            <p:cond delay="0"/>
                                          </p:stCondLst>
                                        </p:cTn>
                                        <p:tgtEl>
                                          <p:spTgt spid="133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345"/>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500"/>
                                  </p:stCondLst>
                                  <p:childTnLst>
                                    <p:set>
                                      <p:cBhvr>
                                        <p:cTn id="46" dur="1" fill="hold">
                                          <p:stCondLst>
                                            <p:cond delay="0"/>
                                          </p:stCondLst>
                                        </p:cTn>
                                        <p:tgtEl>
                                          <p:spTgt spid="13347"/>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500"/>
                                  </p:stCondLst>
                                  <p:childTnLst>
                                    <p:set>
                                      <p:cBhvr>
                                        <p:cTn id="49" dur="1" fill="hold">
                                          <p:stCondLst>
                                            <p:cond delay="0"/>
                                          </p:stCondLst>
                                        </p:cTn>
                                        <p:tgtEl>
                                          <p:spTgt spid="13377"/>
                                        </p:tgtEl>
                                        <p:attrNameLst>
                                          <p:attrName>style.visibility</p:attrName>
                                        </p:attrNameLst>
                                      </p:cBhvr>
                                      <p:to>
                                        <p:strVal val="visible"/>
                                      </p:to>
                                    </p:set>
                                  </p:childTnLst>
                                </p:cTn>
                              </p:par>
                              <p:par>
                                <p:cTn id="50" presetID="3" presetClass="exit" presetSubtype="10" fill="hold" nodeType="withEffect">
                                  <p:stCondLst>
                                    <p:cond delay="0"/>
                                  </p:stCondLst>
                                  <p:childTnLst>
                                    <p:animEffect transition="out" filter="blinds(horizontal)">
                                      <p:cBhvr>
                                        <p:cTn id="51" dur="500"/>
                                        <p:tgtEl>
                                          <p:spTgt spid="13377"/>
                                        </p:tgtEl>
                                      </p:cBhvr>
                                    </p:animEffect>
                                    <p:set>
                                      <p:cBhvr>
                                        <p:cTn id="52" dur="1" fill="hold">
                                          <p:stCondLst>
                                            <p:cond delay="499"/>
                                          </p:stCondLst>
                                        </p:cTn>
                                        <p:tgtEl>
                                          <p:spTgt spid="1337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328"/>
                                        </p:tgtEl>
                                        <p:attrNameLst>
                                          <p:attrName>style.visibility</p:attrName>
                                        </p:attrNameLst>
                                      </p:cBhvr>
                                      <p:to>
                                        <p:strVal val="visible"/>
                                      </p:to>
                                    </p:set>
                                  </p:childTnLst>
                                </p:cTn>
                              </p:par>
                              <p:par>
                                <p:cTn id="57" presetID="49" presetClass="path" presetSubtype="0" accel="50000" decel="50000" fill="hold" grpId="1" nodeType="withEffect">
                                  <p:stCondLst>
                                    <p:cond delay="0"/>
                                  </p:stCondLst>
                                  <p:childTnLst>
                                    <p:animMotion origin="layout" path="M 0.1125 -0.19722 L 0.20247 -0.28403 " pathEditMode="relative" rAng="0" ptsTypes="AA">
                                      <p:cBhvr>
                                        <p:cTn id="58" dur="2000" fill="hold"/>
                                        <p:tgtEl>
                                          <p:spTgt spid="13330"/>
                                        </p:tgtEl>
                                        <p:attrNameLst>
                                          <p:attrName>ppt_x</p:attrName>
                                          <p:attrName>ppt_y</p:attrName>
                                        </p:attrNameLst>
                                      </p:cBhvr>
                                      <p:rCtr x="4492" y="-4352"/>
                                    </p:animMotion>
                                  </p:childTnLst>
                                </p:cTn>
                              </p:par>
                              <p:par>
                                <p:cTn id="59" presetID="3" presetClass="exit" presetSubtype="10" fill="hold" nodeType="withEffect">
                                  <p:stCondLst>
                                    <p:cond delay="0"/>
                                  </p:stCondLst>
                                  <p:childTnLst>
                                    <p:animEffect transition="out" filter="blinds(horizontal)">
                                      <p:cBhvr>
                                        <p:cTn id="60" dur="500"/>
                                        <p:tgtEl>
                                          <p:spTgt spid="13347"/>
                                        </p:tgtEl>
                                      </p:cBhvr>
                                    </p:animEffect>
                                    <p:set>
                                      <p:cBhvr>
                                        <p:cTn id="61" dur="1" fill="hold">
                                          <p:stCondLst>
                                            <p:cond delay="499"/>
                                          </p:stCondLst>
                                        </p:cTn>
                                        <p:tgtEl>
                                          <p:spTgt spid="13347"/>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13351"/>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grpId="0" nodeType="afterEffect">
                                  <p:stCondLst>
                                    <p:cond delay="0"/>
                                  </p:stCondLst>
                                  <p:childTnLst>
                                    <p:set>
                                      <p:cBhvr>
                                        <p:cTn id="66" dur="1" fill="hold">
                                          <p:stCondLst>
                                            <p:cond delay="0"/>
                                          </p:stCondLst>
                                        </p:cTn>
                                        <p:tgtEl>
                                          <p:spTgt spid="13333"/>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500"/>
                                  </p:stCondLst>
                                  <p:childTnLst>
                                    <p:set>
                                      <p:cBhvr>
                                        <p:cTn id="69" dur="1" fill="hold">
                                          <p:stCondLst>
                                            <p:cond delay="0"/>
                                          </p:stCondLst>
                                        </p:cTn>
                                        <p:tgtEl>
                                          <p:spTgt spid="13334"/>
                                        </p:tgtEl>
                                        <p:attrNameLst>
                                          <p:attrName>style.visibility</p:attrName>
                                        </p:attrNameLst>
                                      </p:cBhvr>
                                      <p:to>
                                        <p:strVal val="visible"/>
                                      </p:to>
                                    </p:set>
                                  </p:childTnLst>
                                </p:cTn>
                              </p:par>
                            </p:childTnLst>
                          </p:cTn>
                        </p:par>
                        <p:par>
                          <p:cTn id="70" fill="hold">
                            <p:stCondLst>
                              <p:cond delay="2500"/>
                            </p:stCondLst>
                            <p:childTnLst>
                              <p:par>
                                <p:cTn id="71" presetID="1" presetClass="entr" presetSubtype="0" fill="hold" grpId="0" nodeType="afterEffect">
                                  <p:stCondLst>
                                    <p:cond delay="500"/>
                                  </p:stCondLst>
                                  <p:childTnLst>
                                    <p:set>
                                      <p:cBhvr>
                                        <p:cTn id="72" dur="1" fill="hold">
                                          <p:stCondLst>
                                            <p:cond delay="0"/>
                                          </p:stCondLst>
                                        </p:cTn>
                                        <p:tgtEl>
                                          <p:spTgt spid="13335"/>
                                        </p:tgtEl>
                                        <p:attrNameLst>
                                          <p:attrName>style.visibility</p:attrName>
                                        </p:attrNameLst>
                                      </p:cBhvr>
                                      <p:to>
                                        <p:strVal val="visible"/>
                                      </p:to>
                                    </p:set>
                                  </p:childTnLst>
                                </p:cTn>
                              </p:par>
                            </p:childTnLst>
                          </p:cTn>
                        </p:par>
                        <p:par>
                          <p:cTn id="73" fill="hold">
                            <p:stCondLst>
                              <p:cond delay="3000"/>
                            </p:stCondLst>
                            <p:childTnLst>
                              <p:par>
                                <p:cTn id="74" presetID="1" presetClass="entr" presetSubtype="0" fill="hold" grpId="0" nodeType="afterEffect">
                                  <p:stCondLst>
                                    <p:cond delay="500"/>
                                  </p:stCondLst>
                                  <p:childTnLst>
                                    <p:set>
                                      <p:cBhvr>
                                        <p:cTn id="75" dur="1" fill="hold">
                                          <p:stCondLst>
                                            <p:cond delay="0"/>
                                          </p:stCondLst>
                                        </p:cTn>
                                        <p:tgtEl>
                                          <p:spTgt spid="13337"/>
                                        </p:tgtEl>
                                        <p:attrNameLst>
                                          <p:attrName>style.visibility</p:attrName>
                                        </p:attrNameLst>
                                      </p:cBhvr>
                                      <p:to>
                                        <p:strVal val="visible"/>
                                      </p:to>
                                    </p:set>
                                  </p:childTnLst>
                                </p:cTn>
                              </p:par>
                            </p:childTnLst>
                          </p:cTn>
                        </p:par>
                        <p:par>
                          <p:cTn id="76" fill="hold">
                            <p:stCondLst>
                              <p:cond delay="3500"/>
                            </p:stCondLst>
                            <p:childTnLst>
                              <p:par>
                                <p:cTn id="77" presetID="1" presetClass="entr" presetSubtype="0" fill="hold" grpId="0" nodeType="afterEffect">
                                  <p:stCondLst>
                                    <p:cond delay="500"/>
                                  </p:stCondLst>
                                  <p:childTnLst>
                                    <p:set>
                                      <p:cBhvr>
                                        <p:cTn id="78" dur="1" fill="hold">
                                          <p:stCondLst>
                                            <p:cond delay="0"/>
                                          </p:stCondLst>
                                        </p:cTn>
                                        <p:tgtEl>
                                          <p:spTgt spid="133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nodeType="clickEffect">
                                  <p:stCondLst>
                                    <p:cond delay="0"/>
                                  </p:stCondLst>
                                  <p:childTnLst>
                                    <p:animEffect transition="out" filter="blinds(horizontal)">
                                      <p:cBhvr>
                                        <p:cTn id="82" dur="500"/>
                                        <p:tgtEl>
                                          <p:spTgt spid="13345"/>
                                        </p:tgtEl>
                                      </p:cBhvr>
                                    </p:animEffect>
                                    <p:set>
                                      <p:cBhvr>
                                        <p:cTn id="83" dur="1" fill="hold">
                                          <p:stCondLst>
                                            <p:cond delay="499"/>
                                          </p:stCondLst>
                                        </p:cTn>
                                        <p:tgtEl>
                                          <p:spTgt spid="13345"/>
                                        </p:tgtEl>
                                        <p:attrNameLst>
                                          <p:attrName>style.visibility</p:attrName>
                                        </p:attrNameLst>
                                      </p:cBhvr>
                                      <p:to>
                                        <p:strVal val="hidden"/>
                                      </p:to>
                                    </p:set>
                                  </p:childTnLst>
                                </p:cTn>
                              </p:par>
                              <p:par>
                                <p:cTn id="84" presetID="49" presetClass="path" presetSubtype="0" accel="50000" decel="50000" fill="hold" grpId="0" nodeType="withEffect">
                                  <p:stCondLst>
                                    <p:cond delay="0"/>
                                  </p:stCondLst>
                                  <p:childTnLst>
                                    <p:animMotion origin="layout" path="M 2.77556E-17 -2.22222E-6 L 0.11667 0.12222 " pathEditMode="relative" rAng="0" ptsTypes="AA">
                                      <p:cBhvr>
                                        <p:cTn id="85" dur="2000" fill="hold"/>
                                        <p:tgtEl>
                                          <p:spTgt spid="13329"/>
                                        </p:tgtEl>
                                        <p:attrNameLst>
                                          <p:attrName>ppt_x</p:attrName>
                                          <p:attrName>ppt_y</p:attrName>
                                        </p:attrNameLst>
                                      </p:cBhvr>
                                      <p:rCtr x="58" y="61"/>
                                    </p:animMotion>
                                  </p:childTnLst>
                                </p:cTn>
                              </p:par>
                            </p:childTnLst>
                          </p:cTn>
                        </p:par>
                        <p:par>
                          <p:cTn id="86" fill="hold">
                            <p:stCondLst>
                              <p:cond delay="2000"/>
                            </p:stCondLst>
                            <p:childTnLst>
                              <p:par>
                                <p:cTn id="87" presetID="1" presetClass="entr" presetSubtype="0" fill="hold" grpId="0" nodeType="afterEffect">
                                  <p:stCondLst>
                                    <p:cond delay="500"/>
                                  </p:stCondLst>
                                  <p:childTnLst>
                                    <p:set>
                                      <p:cBhvr>
                                        <p:cTn id="88" dur="1" fill="hold">
                                          <p:stCondLst>
                                            <p:cond delay="0"/>
                                          </p:stCondLst>
                                        </p:cTn>
                                        <p:tgtEl>
                                          <p:spTgt spid="133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3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grpId="1" nodeType="clickEffect">
                                  <p:stCondLst>
                                    <p:cond delay="0"/>
                                  </p:stCondLst>
                                  <p:childTnLst>
                                    <p:animMotion origin="layout" path="M 3.33333E-6 -3.33333E-6 L 0.075 -3.33333E-6 " pathEditMode="relative" rAng="0" ptsTypes="AA">
                                      <p:cBhvr>
                                        <p:cTn id="94" dur="1000" fill="hold"/>
                                        <p:tgtEl>
                                          <p:spTgt spid="13349"/>
                                        </p:tgtEl>
                                        <p:attrNameLst>
                                          <p:attrName>ppt_x</p:attrName>
                                          <p:attrName>ppt_y</p:attrName>
                                        </p:attrNameLst>
                                      </p:cBhvr>
                                      <p:rCtr x="38" y="0"/>
                                    </p:animMotion>
                                  </p:childTnLst>
                                </p:cTn>
                              </p:par>
                              <p:par>
                                <p:cTn id="95" presetID="63" presetClass="path" presetSubtype="0" accel="50000" decel="50000" fill="hold" grpId="1" nodeType="withEffect">
                                  <p:stCondLst>
                                    <p:cond delay="0"/>
                                  </p:stCondLst>
                                  <p:childTnLst>
                                    <p:animMotion origin="layout" path="M 3.33333E-6 -1.11111E-6 L 0.08333 -1.11111E-6 " pathEditMode="relative" rAng="0" ptsTypes="AA">
                                      <p:cBhvr>
                                        <p:cTn id="96" dur="2000" fill="hold"/>
                                        <p:tgtEl>
                                          <p:spTgt spid="13336"/>
                                        </p:tgtEl>
                                        <p:attrNameLst>
                                          <p:attrName>ppt_x</p:attrName>
                                          <p:attrName>ppt_y</p:attrName>
                                        </p:attrNameLst>
                                      </p:cBhvr>
                                      <p:rCtr x="42" y="0"/>
                                    </p:animMotion>
                                  </p:childTnLst>
                                </p:cTn>
                              </p:par>
                              <p:par>
                                <p:cTn id="97" presetID="63" presetClass="path" presetSubtype="0" accel="50000" decel="50000" fill="hold" grpId="1" nodeType="withEffect">
                                  <p:stCondLst>
                                    <p:cond delay="0"/>
                                  </p:stCondLst>
                                  <p:childTnLst>
                                    <p:animMotion origin="layout" path="M 3.95833E-6 -3.7037E-7 L 0.1 -0.00023 " pathEditMode="relative" rAng="0" ptsTypes="AA">
                                      <p:cBhvr>
                                        <p:cTn id="98" dur="2000" fill="hold"/>
                                        <p:tgtEl>
                                          <p:spTgt spid="13337"/>
                                        </p:tgtEl>
                                        <p:attrNameLst>
                                          <p:attrName>ppt_x</p:attrName>
                                          <p:attrName>ppt_y</p:attrName>
                                        </p:attrNameLst>
                                      </p:cBhvr>
                                      <p:rCtr x="500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6" grpId="0" animBg="1"/>
      <p:bldP spid="13326" grpId="1" animBg="1"/>
      <p:bldP spid="13327" grpId="0" animBg="1"/>
      <p:bldP spid="13328" grpId="0"/>
      <p:bldP spid="13329" grpId="0" animBg="1"/>
      <p:bldP spid="13330" grpId="0" animBg="1"/>
      <p:bldP spid="13330" grpId="1" animBg="1"/>
      <p:bldP spid="13330" grpId="2" animBg="1"/>
      <p:bldP spid="13333" grpId="0" animBg="1"/>
      <p:bldP spid="13334" grpId="0" animBg="1"/>
      <p:bldP spid="13335" grpId="0" animBg="1"/>
      <p:bldP spid="13336" grpId="0" animBg="1"/>
      <p:bldP spid="13336" grpId="1" animBg="1"/>
      <p:bldP spid="13337" grpId="0" animBg="1"/>
      <p:bldP spid="13337" grpId="1" animBg="1"/>
      <p:bldP spid="13349" grpId="0" animBg="1"/>
      <p:bldP spid="13349" grpId="1" animBg="1"/>
      <p:bldP spid="13350" grpId="0" animBg="1"/>
      <p:bldP spid="13370" grpId="0" animBg="1"/>
      <p:bldP spid="13371" grpId="0" animBg="1"/>
      <p:bldP spid="13372" grpId="0" animBg="1"/>
      <p:bldP spid="13373" grpId="0" animBg="1"/>
      <p:bldP spid="13374" grpId="0" animBg="1"/>
      <p:bldP spid="1337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IMG_0206.JPG"/>
          <p:cNvPicPr>
            <a:picLocks noChangeAspect="1"/>
          </p:cNvPicPr>
          <p:nvPr/>
        </p:nvPicPr>
        <p:blipFill>
          <a:blip r:embed="rId3" cstate="print"/>
          <a:srcRect/>
          <a:stretch>
            <a:fillRect/>
          </a:stretch>
        </p:blipFill>
        <p:spPr>
          <a:xfrm>
            <a:off x="2907507" y="409775"/>
            <a:ext cx="12344400" cy="9258300"/>
          </a:xfrm>
          <a:prstGeom prst="rect">
            <a:avLst/>
          </a:prstGeom>
        </p:spPr>
      </p:pic>
    </p:spTree>
    <p:extLst>
      <p:ext uri="{BB962C8B-B14F-4D97-AF65-F5344CB8AC3E}">
        <p14:creationId xmlns:p14="http://schemas.microsoft.com/office/powerpoint/2010/main" val="3359072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IMG_0206.JPG"/>
          <p:cNvPicPr>
            <a:picLocks noChangeAspect="1"/>
          </p:cNvPicPr>
          <p:nvPr/>
        </p:nvPicPr>
        <p:blipFill>
          <a:blip r:embed="rId3" cstate="print"/>
          <a:srcRect/>
          <a:stretch>
            <a:fillRect/>
          </a:stretch>
        </p:blipFill>
        <p:spPr>
          <a:xfrm>
            <a:off x="2907507" y="409775"/>
            <a:ext cx="12344400" cy="9258300"/>
          </a:xfrm>
          <a:prstGeom prst="rect">
            <a:avLst/>
          </a:prstGeom>
        </p:spPr>
      </p:pic>
      <p:sp>
        <p:nvSpPr>
          <p:cNvPr id="5" name="Rectangular Callout 4"/>
          <p:cNvSpPr/>
          <p:nvPr/>
        </p:nvSpPr>
        <p:spPr bwMode="auto">
          <a:xfrm>
            <a:off x="8679324" y="4917186"/>
            <a:ext cx="2705766" cy="1932795"/>
          </a:xfrm>
          <a:prstGeom prst="wedgeRectCallout">
            <a:avLst>
              <a:gd name="adj1" fmla="val 95787"/>
              <a:gd name="adj2" fmla="val -23314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eaLnBrk="0" fontAlgn="base" hangingPunct="0">
              <a:spcBef>
                <a:spcPct val="0"/>
              </a:spcBef>
              <a:spcAft>
                <a:spcPct val="0"/>
              </a:spcAft>
            </a:pPr>
            <a:r>
              <a:rPr lang="en-US" sz="2100">
                <a:solidFill>
                  <a:srgbClr val="FFFFFF"/>
                </a:solidFill>
                <a:latin typeface="Arial" charset="0"/>
                <a:cs typeface="Arial" charset="0"/>
              </a:rPr>
              <a:t>WIP limit to hold the Product Owner accountable</a:t>
            </a:r>
          </a:p>
        </p:txBody>
      </p:sp>
      <p:sp>
        <p:nvSpPr>
          <p:cNvPr id="7" name="Rectangular Callout 6"/>
          <p:cNvSpPr/>
          <p:nvPr/>
        </p:nvSpPr>
        <p:spPr bwMode="auto">
          <a:xfrm>
            <a:off x="5716383" y="4072527"/>
            <a:ext cx="2705766" cy="1932795"/>
          </a:xfrm>
          <a:prstGeom prst="wedgeRectCallout">
            <a:avLst>
              <a:gd name="adj1" fmla="val 161528"/>
              <a:gd name="adj2" fmla="val -1943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eaLnBrk="0" fontAlgn="base" hangingPunct="0">
              <a:spcBef>
                <a:spcPct val="0"/>
              </a:spcBef>
              <a:spcAft>
                <a:spcPct val="0"/>
              </a:spcAft>
            </a:pPr>
            <a:r>
              <a:rPr lang="en-US" sz="2100">
                <a:solidFill>
                  <a:srgbClr val="FFFFFF"/>
                </a:solidFill>
                <a:latin typeface="Arial" charset="0"/>
                <a:cs typeface="Arial" charset="0"/>
              </a:rPr>
              <a:t>WIP limit to protect deployment bottleneck</a:t>
            </a:r>
          </a:p>
        </p:txBody>
      </p:sp>
      <p:sp>
        <p:nvSpPr>
          <p:cNvPr id="8" name="Rectangular Callout 7"/>
          <p:cNvSpPr/>
          <p:nvPr/>
        </p:nvSpPr>
        <p:spPr bwMode="auto">
          <a:xfrm>
            <a:off x="3764424" y="1673924"/>
            <a:ext cx="2705766" cy="1932795"/>
          </a:xfrm>
          <a:prstGeom prst="wedgeRectCallout">
            <a:avLst>
              <a:gd name="adj1" fmla="val 190834"/>
              <a:gd name="adj2" fmla="val -6904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eaLnBrk="0" fontAlgn="base" hangingPunct="0">
              <a:spcBef>
                <a:spcPct val="0"/>
              </a:spcBef>
              <a:spcAft>
                <a:spcPct val="0"/>
              </a:spcAft>
            </a:pPr>
            <a:r>
              <a:rPr lang="en-US" sz="2100">
                <a:solidFill>
                  <a:srgbClr val="FFFFFF"/>
                </a:solidFill>
                <a:latin typeface="Arial" charset="0"/>
                <a:cs typeface="Arial" charset="0"/>
              </a:rPr>
              <a:t>WIP limit to smooth flow through clinical testing</a:t>
            </a:r>
          </a:p>
        </p:txBody>
      </p:sp>
      <p:sp>
        <p:nvSpPr>
          <p:cNvPr id="9" name="Rectangular Callout 8"/>
          <p:cNvSpPr/>
          <p:nvPr/>
        </p:nvSpPr>
        <p:spPr bwMode="auto">
          <a:xfrm>
            <a:off x="11711654" y="6236495"/>
            <a:ext cx="4076034" cy="2936079"/>
          </a:xfrm>
          <a:prstGeom prst="wedgeRectCallout">
            <a:avLst>
              <a:gd name="adj1" fmla="val -193511"/>
              <a:gd name="adj2" fmla="val 2590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eaLnBrk="0" fontAlgn="base" hangingPunct="0">
              <a:spcBef>
                <a:spcPct val="0"/>
              </a:spcBef>
              <a:spcAft>
                <a:spcPct val="0"/>
              </a:spcAft>
            </a:pPr>
            <a:r>
              <a:rPr lang="en-US" sz="2100">
                <a:solidFill>
                  <a:srgbClr val="FFFFFF"/>
                </a:solidFill>
                <a:latin typeface="Arial" charset="0"/>
                <a:cs typeface="Arial" charset="0"/>
              </a:rPr>
              <a:t>Physical lane for expedite. Color shows “fixed date” item that wasn’t started early enough. Provides learning in retrospective</a:t>
            </a:r>
          </a:p>
        </p:txBody>
      </p:sp>
    </p:spTree>
    <p:extLst>
      <p:ext uri="{BB962C8B-B14F-4D97-AF65-F5344CB8AC3E}">
        <p14:creationId xmlns:p14="http://schemas.microsoft.com/office/powerpoint/2010/main" val="356289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E2FA-7520-EF07-1355-E791113E3E99}"/>
              </a:ext>
            </a:extLst>
          </p:cNvPr>
          <p:cNvSpPr>
            <a:spLocks noGrp="1"/>
          </p:cNvSpPr>
          <p:nvPr>
            <p:ph type="title"/>
          </p:nvPr>
        </p:nvSpPr>
        <p:spPr>
          <a:xfrm>
            <a:off x="6497053" y="673481"/>
            <a:ext cx="11203642" cy="8422392"/>
          </a:xfrm>
        </p:spPr>
        <p:txBody>
          <a:bodyPr>
            <a:normAutofit/>
          </a:bodyPr>
          <a:lstStyle/>
          <a:p>
            <a:r>
              <a:rPr lang="en-US" sz="8000"/>
              <a:t>Kanban @ Vanguard</a:t>
            </a:r>
            <a:br>
              <a:rPr lang="en-US" sz="8000"/>
            </a:br>
            <a:r>
              <a:rPr lang="en-US" sz="8000"/>
              <a:t>An Experience Report</a:t>
            </a:r>
            <a:br>
              <a:rPr lang="en-US"/>
            </a:br>
            <a:br>
              <a:rPr lang="en-US"/>
            </a:br>
            <a:br>
              <a:rPr lang="en-US"/>
            </a:br>
            <a:br>
              <a:rPr lang="en-US"/>
            </a:br>
            <a:r>
              <a:rPr lang="en-US"/>
              <a:t>The Lean Kanban Global Summit</a:t>
            </a:r>
            <a:br>
              <a:rPr lang="en-US"/>
            </a:br>
            <a:r>
              <a:rPr lang="en-US"/>
              <a:t>Alexandria, VA USA, 2019</a:t>
            </a:r>
            <a:br>
              <a:rPr lang="en-US"/>
            </a:br>
            <a:br>
              <a:rPr lang="en-US"/>
            </a:br>
            <a:r>
              <a:rPr lang="en-US"/>
              <a:t>David Hughes, AKC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Team P: Pre-Kanban State, One Year</a:t>
            </a:r>
          </a:p>
        </p:txBody>
      </p:sp>
      <p:sp>
        <p:nvSpPr>
          <p:cNvPr id="3" name="Text Placeholder 2"/>
          <p:cNvSpPr>
            <a:spLocks noGrp="1"/>
          </p:cNvSpPr>
          <p:nvPr>
            <p:ph type="body" sz="quarter" idx="4294967295"/>
          </p:nvPr>
        </p:nvSpPr>
        <p:spPr>
          <a:xfrm>
            <a:off x="2438400" y="2058320"/>
            <a:ext cx="12324347" cy="2871787"/>
          </a:xfrm>
        </p:spPr>
        <p:txBody>
          <a:bodyPr>
            <a:normAutofit lnSpcReduction="10000"/>
          </a:bodyPr>
          <a:lstStyle/>
          <a:p>
            <a:r>
              <a:rPr lang="en-US" sz="3600"/>
              <a:t>Average delivery lead time 38 to 57 days.</a:t>
            </a:r>
          </a:p>
          <a:p>
            <a:r>
              <a:rPr lang="en-US" sz="3600"/>
              <a:t>Low work item volume “elevated” to production.</a:t>
            </a:r>
          </a:p>
          <a:p>
            <a:r>
              <a:rPr lang="en-US" sz="3600"/>
              <a:t>Who is the customer? For what service?</a:t>
            </a:r>
          </a:p>
          <a:p>
            <a:r>
              <a:rPr lang="en-US" sz="3600"/>
              <a:t>Quick-fix manual process flow.</a:t>
            </a:r>
          </a:p>
        </p:txBody>
      </p:sp>
      <p:pic>
        <p:nvPicPr>
          <p:cNvPr id="4" name="Picture 3">
            <a:extLst>
              <a:ext uri="{FF2B5EF4-FFF2-40B4-BE49-F238E27FC236}">
                <a16:creationId xmlns:a16="http://schemas.microsoft.com/office/drawing/2014/main" id="{79A3ED44-4F26-44ED-A63B-506C5D238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931" y="6027484"/>
            <a:ext cx="5446059" cy="3417311"/>
          </a:xfrm>
          <a:prstGeom prst="rect">
            <a:avLst/>
          </a:prstGeom>
        </p:spPr>
      </p:pic>
      <p:sp>
        <p:nvSpPr>
          <p:cNvPr id="5" name="TextBox 4">
            <a:extLst>
              <a:ext uri="{FF2B5EF4-FFF2-40B4-BE49-F238E27FC236}">
                <a16:creationId xmlns:a16="http://schemas.microsoft.com/office/drawing/2014/main" id="{885BC005-1956-45EB-937C-E90D1EC9D525}"/>
              </a:ext>
            </a:extLst>
          </p:cNvPr>
          <p:cNvSpPr txBox="1"/>
          <p:nvPr/>
        </p:nvSpPr>
        <p:spPr>
          <a:xfrm>
            <a:off x="3492548" y="7010502"/>
            <a:ext cx="2718645" cy="744178"/>
          </a:xfrm>
          <a:prstGeom prst="rect">
            <a:avLst/>
          </a:prstGeom>
          <a:noFill/>
        </p:spPr>
        <p:txBody>
          <a:bodyPr wrap="square" rtlCol="0">
            <a:spAutoFit/>
          </a:bodyPr>
          <a:lstStyle/>
          <a:p>
            <a:pPr algn="ctr"/>
            <a:r>
              <a:rPr lang="en-US" sz="4236"/>
              <a:t>Scrum</a:t>
            </a:r>
          </a:p>
        </p:txBody>
      </p:sp>
      <p:sp>
        <p:nvSpPr>
          <p:cNvPr id="6" name="TextBox 5">
            <a:extLst>
              <a:ext uri="{FF2B5EF4-FFF2-40B4-BE49-F238E27FC236}">
                <a16:creationId xmlns:a16="http://schemas.microsoft.com/office/drawing/2014/main" id="{C4B1AB08-7318-433C-92B1-7CFAD1517DBC}"/>
              </a:ext>
            </a:extLst>
          </p:cNvPr>
          <p:cNvSpPr txBox="1"/>
          <p:nvPr/>
        </p:nvSpPr>
        <p:spPr>
          <a:xfrm>
            <a:off x="11044184" y="7010502"/>
            <a:ext cx="2718645" cy="744178"/>
          </a:xfrm>
          <a:prstGeom prst="rect">
            <a:avLst/>
          </a:prstGeom>
          <a:noFill/>
        </p:spPr>
        <p:txBody>
          <a:bodyPr wrap="square" rtlCol="0">
            <a:spAutoFit/>
          </a:bodyPr>
          <a:lstStyle/>
          <a:p>
            <a:pPr algn="ctr"/>
            <a:r>
              <a:rPr lang="en-US" sz="4236"/>
              <a:t>Stall</a:t>
            </a:r>
          </a:p>
        </p:txBody>
      </p:sp>
    </p:spTree>
    <p:extLst>
      <p:ext uri="{BB962C8B-B14F-4D97-AF65-F5344CB8AC3E}">
        <p14:creationId xmlns:p14="http://schemas.microsoft.com/office/powerpoint/2010/main" val="2565938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a:t>Team P: Flow Metrics</a:t>
            </a:r>
          </a:p>
        </p:txBody>
      </p:sp>
      <p:pic>
        <p:nvPicPr>
          <p:cNvPr id="14" name="Picture 13"/>
          <p:cNvPicPr>
            <a:picLocks noChangeAspect="1"/>
          </p:cNvPicPr>
          <p:nvPr/>
        </p:nvPicPr>
        <p:blipFill rotWithShape="1">
          <a:blip r:embed="rId3"/>
          <a:srcRect l="19117" t="25376" r="2206" b="3488"/>
          <a:stretch/>
        </p:blipFill>
        <p:spPr>
          <a:xfrm>
            <a:off x="3173507" y="3279325"/>
            <a:ext cx="12344400" cy="5999147"/>
          </a:xfrm>
          <a:prstGeom prst="rect">
            <a:avLst/>
          </a:prstGeom>
        </p:spPr>
      </p:pic>
      <p:cxnSp>
        <p:nvCxnSpPr>
          <p:cNvPr id="15" name="Straight Connector 14"/>
          <p:cNvCxnSpPr/>
          <p:nvPr/>
        </p:nvCxnSpPr>
        <p:spPr>
          <a:xfrm>
            <a:off x="6521823" y="5647766"/>
            <a:ext cx="8996082" cy="159813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0997" y="3909992"/>
            <a:ext cx="0" cy="4871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a:off x="4073723" y="3661313"/>
            <a:ext cx="2359682" cy="1444887"/>
          </a:xfrm>
          <a:prstGeom prst="rightArrow">
            <a:avLst/>
          </a:prstGeom>
          <a:solidFill>
            <a:srgbClr val="9E1B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82"/>
              <a:t>1yr Scrum</a:t>
            </a:r>
          </a:p>
        </p:txBody>
      </p:sp>
      <p:sp>
        <p:nvSpPr>
          <p:cNvPr id="22" name="Right Arrow 21"/>
          <p:cNvSpPr/>
          <p:nvPr/>
        </p:nvSpPr>
        <p:spPr>
          <a:xfrm>
            <a:off x="6613001" y="3664076"/>
            <a:ext cx="5142123" cy="1444887"/>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82" dirty="0"/>
              <a:t>90d Kanban</a:t>
            </a:r>
          </a:p>
        </p:txBody>
      </p:sp>
      <p:sp>
        <p:nvSpPr>
          <p:cNvPr id="2" name="Rectangle: Rounded Corners 1">
            <a:extLst>
              <a:ext uri="{FF2B5EF4-FFF2-40B4-BE49-F238E27FC236}">
                <a16:creationId xmlns:a16="http://schemas.microsoft.com/office/drawing/2014/main" id="{3A69F222-8A4E-41B2-A70A-9A00B9B9CC30}"/>
              </a:ext>
            </a:extLst>
          </p:cNvPr>
          <p:cNvSpPr/>
          <p:nvPr/>
        </p:nvSpPr>
        <p:spPr>
          <a:xfrm>
            <a:off x="13885276" y="4242944"/>
            <a:ext cx="1632605" cy="1829591"/>
          </a:xfrm>
          <a:prstGeom prst="roundRect">
            <a:avLst/>
          </a:prstGeom>
          <a:noFill/>
          <a:ln>
            <a:solidFill>
              <a:srgbClr val="9E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2"/>
          </a:p>
        </p:txBody>
      </p:sp>
      <p:sp>
        <p:nvSpPr>
          <p:cNvPr id="3" name="Arrow: Down 2">
            <a:extLst>
              <a:ext uri="{FF2B5EF4-FFF2-40B4-BE49-F238E27FC236}">
                <a16:creationId xmlns:a16="http://schemas.microsoft.com/office/drawing/2014/main" id="{F65FD5B1-AD2A-4390-A4B1-33A862A9E48B}"/>
              </a:ext>
            </a:extLst>
          </p:cNvPr>
          <p:cNvSpPr/>
          <p:nvPr/>
        </p:nvSpPr>
        <p:spPr>
          <a:xfrm>
            <a:off x="13788800" y="1677638"/>
            <a:ext cx="1796699" cy="247226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382"/>
              <a:t>Nothing Here!</a:t>
            </a:r>
          </a:p>
        </p:txBody>
      </p:sp>
      <p:sp>
        <p:nvSpPr>
          <p:cNvPr id="10" name="TextBox 9">
            <a:extLst>
              <a:ext uri="{FF2B5EF4-FFF2-40B4-BE49-F238E27FC236}">
                <a16:creationId xmlns:a16="http://schemas.microsoft.com/office/drawing/2014/main" id="{126B2508-C93D-4500-B243-D321845B10EE}"/>
              </a:ext>
            </a:extLst>
          </p:cNvPr>
          <p:cNvSpPr txBox="1"/>
          <p:nvPr/>
        </p:nvSpPr>
        <p:spPr>
          <a:xfrm>
            <a:off x="850094" y="1470471"/>
            <a:ext cx="12831183" cy="523220"/>
          </a:xfrm>
          <a:prstGeom prst="rect">
            <a:avLst/>
          </a:prstGeom>
          <a:noFill/>
        </p:spPr>
        <p:txBody>
          <a:bodyPr wrap="square">
            <a:spAutoFit/>
          </a:bodyPr>
          <a:lstStyle/>
          <a:p>
            <a:r>
              <a:rPr lang="en-US" sz="2800"/>
              <a:t>78% improvement (time to deliver) in approximately 90 days! </a:t>
            </a:r>
          </a:p>
        </p:txBody>
      </p:sp>
    </p:spTree>
    <p:extLst>
      <p:ext uri="{BB962C8B-B14F-4D97-AF65-F5344CB8AC3E}">
        <p14:creationId xmlns:p14="http://schemas.microsoft.com/office/powerpoint/2010/main" val="17960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5D3D9-0B86-07F9-E89F-F47C40947B24}"/>
              </a:ext>
            </a:extLst>
          </p:cNvPr>
          <p:cNvSpPr>
            <a:spLocks noGrp="1"/>
          </p:cNvSpPr>
          <p:nvPr>
            <p:ph type="title"/>
          </p:nvPr>
        </p:nvSpPr>
        <p:spPr/>
        <p:txBody>
          <a:bodyPr/>
          <a:lstStyle/>
          <a:p>
            <a:r>
              <a:rPr lang="en-US" dirty="0"/>
              <a:t>Scrum Challenges</a:t>
            </a:r>
          </a:p>
        </p:txBody>
      </p:sp>
      <p:sp>
        <p:nvSpPr>
          <p:cNvPr id="4" name="Text Placeholder 3">
            <a:extLst>
              <a:ext uri="{FF2B5EF4-FFF2-40B4-BE49-F238E27FC236}">
                <a16:creationId xmlns:a16="http://schemas.microsoft.com/office/drawing/2014/main" id="{861FC4E5-97BA-3E42-409B-13224FCF0590}"/>
              </a:ext>
            </a:extLst>
          </p:cNvPr>
          <p:cNvSpPr>
            <a:spLocks noGrp="1"/>
          </p:cNvSpPr>
          <p:nvPr>
            <p:ph type="body" idx="1"/>
          </p:nvPr>
        </p:nvSpPr>
        <p:spPr>
          <a:xfrm>
            <a:off x="635432" y="1884425"/>
            <a:ext cx="17041200" cy="7353900"/>
          </a:xfrm>
        </p:spPr>
        <p:txBody>
          <a:bodyPr/>
          <a:lstStyle/>
          <a:p>
            <a:r>
              <a:rPr lang="en-US" dirty="0"/>
              <a:t>Unplanned work</a:t>
            </a:r>
          </a:p>
          <a:p>
            <a:r>
              <a:rPr lang="en-US" dirty="0"/>
              <a:t>Estimating and Planning</a:t>
            </a:r>
          </a:p>
          <a:p>
            <a:r>
              <a:rPr lang="en-US" dirty="0"/>
              <a:t>Lots of meetings</a:t>
            </a:r>
          </a:p>
          <a:p>
            <a:r>
              <a:rPr lang="en-US" dirty="0"/>
              <a:t>Don’t know how to improve</a:t>
            </a:r>
          </a:p>
          <a:p>
            <a:r>
              <a:rPr lang="en-US" dirty="0"/>
              <a:t>The transformation and reorganization nearly killed us</a:t>
            </a:r>
          </a:p>
          <a:p>
            <a:r>
              <a:rPr lang="en-US" dirty="0"/>
              <a:t>We were told we needed lots of agile coaches, but what are they really doing to add value?</a:t>
            </a:r>
          </a:p>
        </p:txBody>
      </p:sp>
    </p:spTree>
    <p:extLst>
      <p:ext uri="{BB962C8B-B14F-4D97-AF65-F5344CB8AC3E}">
        <p14:creationId xmlns:p14="http://schemas.microsoft.com/office/powerpoint/2010/main" val="4194169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A8B7-BDDB-4DD1-A9DF-82AED5221F3C}"/>
              </a:ext>
            </a:extLst>
          </p:cNvPr>
          <p:cNvSpPr>
            <a:spLocks noGrp="1"/>
          </p:cNvSpPr>
          <p:nvPr>
            <p:ph type="title"/>
          </p:nvPr>
        </p:nvSpPr>
        <p:spPr/>
        <p:txBody>
          <a:bodyPr>
            <a:normAutofit/>
          </a:bodyPr>
          <a:lstStyle/>
          <a:p>
            <a:r>
              <a:rPr lang="en-US"/>
              <a:t>Team Q: Visualizing the Work</a:t>
            </a:r>
          </a:p>
        </p:txBody>
      </p:sp>
      <p:pic>
        <p:nvPicPr>
          <p:cNvPr id="5" name="Picture 4" descr="A picture containing indoor&#10;&#10;Description automatically generated">
            <a:extLst>
              <a:ext uri="{FF2B5EF4-FFF2-40B4-BE49-F238E27FC236}">
                <a16:creationId xmlns:a16="http://schemas.microsoft.com/office/drawing/2014/main" id="{829516B5-D61C-46EB-9F50-790BC69EB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382" y="1582884"/>
            <a:ext cx="11497236" cy="8622927"/>
          </a:xfrm>
          <a:prstGeom prst="rect">
            <a:avLst/>
          </a:prstGeom>
        </p:spPr>
      </p:pic>
    </p:spTree>
    <p:extLst>
      <p:ext uri="{BB962C8B-B14F-4D97-AF65-F5344CB8AC3E}">
        <p14:creationId xmlns:p14="http://schemas.microsoft.com/office/powerpoint/2010/main" val="2552451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Team Q: Flow Metrics – Success with STATIK!</a:t>
            </a:r>
          </a:p>
        </p:txBody>
      </p:sp>
      <p:pic>
        <p:nvPicPr>
          <p:cNvPr id="3" name="Picture 2"/>
          <p:cNvPicPr>
            <a:picLocks noChangeAspect="1"/>
          </p:cNvPicPr>
          <p:nvPr/>
        </p:nvPicPr>
        <p:blipFill>
          <a:blip r:embed="rId3"/>
          <a:stretch>
            <a:fillRect/>
          </a:stretch>
        </p:blipFill>
        <p:spPr>
          <a:xfrm>
            <a:off x="2487707" y="2354100"/>
            <a:ext cx="13312589" cy="6469668"/>
          </a:xfrm>
          <a:prstGeom prst="rect">
            <a:avLst/>
          </a:prstGeom>
        </p:spPr>
      </p:pic>
      <p:cxnSp>
        <p:nvCxnSpPr>
          <p:cNvPr id="5" name="Straight Connector 4">
            <a:extLst>
              <a:ext uri="{FF2B5EF4-FFF2-40B4-BE49-F238E27FC236}">
                <a16:creationId xmlns:a16="http://schemas.microsoft.com/office/drawing/2014/main" id="{1BE54E41-1341-4357-837A-37073E1393BC}"/>
              </a:ext>
            </a:extLst>
          </p:cNvPr>
          <p:cNvCxnSpPr>
            <a:cxnSpLocks/>
          </p:cNvCxnSpPr>
          <p:nvPr/>
        </p:nvCxnSpPr>
        <p:spPr>
          <a:xfrm>
            <a:off x="3277721" y="5588935"/>
            <a:ext cx="12413316" cy="134470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4EB53B-5848-4205-BA41-FF0040C52E11}"/>
              </a:ext>
            </a:extLst>
          </p:cNvPr>
          <p:cNvCxnSpPr/>
          <p:nvPr/>
        </p:nvCxnSpPr>
        <p:spPr>
          <a:xfrm>
            <a:off x="5769813" y="3716690"/>
            <a:ext cx="0" cy="4871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ight Arrow 20">
            <a:extLst>
              <a:ext uri="{FF2B5EF4-FFF2-40B4-BE49-F238E27FC236}">
                <a16:creationId xmlns:a16="http://schemas.microsoft.com/office/drawing/2014/main" id="{4E3D28C1-C13C-474C-93CD-84EA2E454E1F}"/>
              </a:ext>
            </a:extLst>
          </p:cNvPr>
          <p:cNvSpPr/>
          <p:nvPr/>
        </p:nvSpPr>
        <p:spPr>
          <a:xfrm>
            <a:off x="3342539" y="3468011"/>
            <a:ext cx="2359682" cy="1444887"/>
          </a:xfrm>
          <a:prstGeom prst="rightArrow">
            <a:avLst/>
          </a:prstGeom>
          <a:solidFill>
            <a:srgbClr val="9E1B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82"/>
              <a:t>1yr Scrum</a:t>
            </a:r>
          </a:p>
        </p:txBody>
      </p:sp>
      <p:sp>
        <p:nvSpPr>
          <p:cNvPr id="10" name="Right Arrow 21">
            <a:extLst>
              <a:ext uri="{FF2B5EF4-FFF2-40B4-BE49-F238E27FC236}">
                <a16:creationId xmlns:a16="http://schemas.microsoft.com/office/drawing/2014/main" id="{2D37C87F-4999-4680-8200-3B8D95910340}"/>
              </a:ext>
            </a:extLst>
          </p:cNvPr>
          <p:cNvSpPr/>
          <p:nvPr/>
        </p:nvSpPr>
        <p:spPr>
          <a:xfrm>
            <a:off x="5907030" y="3468011"/>
            <a:ext cx="5142123" cy="1444887"/>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82" dirty="0"/>
              <a:t>90d Kanban</a:t>
            </a:r>
          </a:p>
        </p:txBody>
      </p:sp>
      <p:sp>
        <p:nvSpPr>
          <p:cNvPr id="11" name="Rectangle: Rounded Corners 10">
            <a:extLst>
              <a:ext uri="{FF2B5EF4-FFF2-40B4-BE49-F238E27FC236}">
                <a16:creationId xmlns:a16="http://schemas.microsoft.com/office/drawing/2014/main" id="{75A4EA12-1C16-4FB8-9F7B-14AF1ACCCE8E}"/>
              </a:ext>
            </a:extLst>
          </p:cNvPr>
          <p:cNvSpPr/>
          <p:nvPr/>
        </p:nvSpPr>
        <p:spPr>
          <a:xfrm>
            <a:off x="13589942" y="4688378"/>
            <a:ext cx="2101089" cy="1589720"/>
          </a:xfrm>
          <a:prstGeom prst="roundRect">
            <a:avLst/>
          </a:prstGeom>
          <a:noFill/>
          <a:ln>
            <a:solidFill>
              <a:srgbClr val="9E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2"/>
          </a:p>
        </p:txBody>
      </p:sp>
      <p:sp>
        <p:nvSpPr>
          <p:cNvPr id="12" name="Arrow: Down 11">
            <a:extLst>
              <a:ext uri="{FF2B5EF4-FFF2-40B4-BE49-F238E27FC236}">
                <a16:creationId xmlns:a16="http://schemas.microsoft.com/office/drawing/2014/main" id="{02065712-C0D2-4198-99F5-D81B39134E14}"/>
              </a:ext>
            </a:extLst>
          </p:cNvPr>
          <p:cNvSpPr/>
          <p:nvPr/>
        </p:nvSpPr>
        <p:spPr>
          <a:xfrm>
            <a:off x="13738375" y="2123072"/>
            <a:ext cx="1796699" cy="247226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382"/>
              <a:t>Little Here!</a:t>
            </a:r>
          </a:p>
        </p:txBody>
      </p:sp>
      <p:sp>
        <p:nvSpPr>
          <p:cNvPr id="13" name="Rectangle 12">
            <a:extLst>
              <a:ext uri="{FF2B5EF4-FFF2-40B4-BE49-F238E27FC236}">
                <a16:creationId xmlns:a16="http://schemas.microsoft.com/office/drawing/2014/main" id="{A3BC00D0-A74D-47C6-9E7F-5263F96B4BE3}"/>
              </a:ext>
            </a:extLst>
          </p:cNvPr>
          <p:cNvSpPr/>
          <p:nvPr/>
        </p:nvSpPr>
        <p:spPr>
          <a:xfrm>
            <a:off x="2504516" y="8588663"/>
            <a:ext cx="1252257" cy="42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2"/>
          </a:p>
        </p:txBody>
      </p:sp>
      <p:sp>
        <p:nvSpPr>
          <p:cNvPr id="14" name="TextBox 13">
            <a:extLst>
              <a:ext uri="{FF2B5EF4-FFF2-40B4-BE49-F238E27FC236}">
                <a16:creationId xmlns:a16="http://schemas.microsoft.com/office/drawing/2014/main" id="{8AC106AB-2631-4978-B5D5-3AD6E6A01363}"/>
              </a:ext>
            </a:extLst>
          </p:cNvPr>
          <p:cNvSpPr txBox="1"/>
          <p:nvPr/>
        </p:nvSpPr>
        <p:spPr>
          <a:xfrm>
            <a:off x="850094" y="1470471"/>
            <a:ext cx="12831183" cy="523220"/>
          </a:xfrm>
          <a:prstGeom prst="rect">
            <a:avLst/>
          </a:prstGeom>
          <a:noFill/>
        </p:spPr>
        <p:txBody>
          <a:bodyPr wrap="square">
            <a:spAutoFit/>
          </a:bodyPr>
          <a:lstStyle/>
          <a:p>
            <a:r>
              <a:rPr lang="en-US" sz="2800"/>
              <a:t>77% improvement (time to deliver) in approximately 90 days! </a:t>
            </a:r>
          </a:p>
        </p:txBody>
      </p:sp>
    </p:spTree>
    <p:extLst>
      <p:ext uri="{BB962C8B-B14F-4D97-AF65-F5344CB8AC3E}">
        <p14:creationId xmlns:p14="http://schemas.microsoft.com/office/powerpoint/2010/main" val="407332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Team Q: Flow Metrics – Spectacular Acceleration!</a:t>
            </a:r>
          </a:p>
        </p:txBody>
      </p:sp>
      <p:pic>
        <p:nvPicPr>
          <p:cNvPr id="4" name="Picture 3"/>
          <p:cNvPicPr>
            <a:picLocks noChangeAspect="1"/>
          </p:cNvPicPr>
          <p:nvPr/>
        </p:nvPicPr>
        <p:blipFill>
          <a:blip r:embed="rId3"/>
          <a:stretch>
            <a:fillRect/>
          </a:stretch>
        </p:blipFill>
        <p:spPr>
          <a:xfrm>
            <a:off x="2487706" y="1944269"/>
            <a:ext cx="13312589" cy="7222560"/>
          </a:xfrm>
          <a:prstGeom prst="rect">
            <a:avLst/>
          </a:prstGeom>
        </p:spPr>
      </p:pic>
      <p:cxnSp>
        <p:nvCxnSpPr>
          <p:cNvPr id="6" name="Straight Connector 5"/>
          <p:cNvCxnSpPr/>
          <p:nvPr/>
        </p:nvCxnSpPr>
        <p:spPr>
          <a:xfrm flipV="1">
            <a:off x="12641580" y="2408369"/>
            <a:ext cx="0" cy="57728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5B2768E7-F0EF-4925-BC4F-D2342F131BAD}"/>
              </a:ext>
            </a:extLst>
          </p:cNvPr>
          <p:cNvSpPr/>
          <p:nvPr/>
        </p:nvSpPr>
        <p:spPr>
          <a:xfrm rot="20783762">
            <a:off x="7446310" y="6034368"/>
            <a:ext cx="4571999" cy="1143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82">
                <a:solidFill>
                  <a:schemeClr val="tx1"/>
                </a:solidFill>
              </a:rPr>
              <a:t>KMM Level 1 to 2</a:t>
            </a:r>
          </a:p>
        </p:txBody>
      </p:sp>
      <p:sp>
        <p:nvSpPr>
          <p:cNvPr id="7" name="Arrow: Right 6">
            <a:extLst>
              <a:ext uri="{FF2B5EF4-FFF2-40B4-BE49-F238E27FC236}">
                <a16:creationId xmlns:a16="http://schemas.microsoft.com/office/drawing/2014/main" id="{EBCB9899-B52C-4F32-ABB0-8FC5135C6E0D}"/>
              </a:ext>
            </a:extLst>
          </p:cNvPr>
          <p:cNvSpPr/>
          <p:nvPr/>
        </p:nvSpPr>
        <p:spPr>
          <a:xfrm rot="18423589">
            <a:off x="12174551" y="2959901"/>
            <a:ext cx="4209822" cy="1143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82">
                <a:solidFill>
                  <a:schemeClr val="tx1"/>
                </a:solidFill>
              </a:rPr>
              <a:t>KMM Level 3</a:t>
            </a:r>
          </a:p>
        </p:txBody>
      </p:sp>
    </p:spTree>
    <p:extLst>
      <p:ext uri="{BB962C8B-B14F-4D97-AF65-F5344CB8AC3E}">
        <p14:creationId xmlns:p14="http://schemas.microsoft.com/office/powerpoint/2010/main" val="314986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BC99D-0791-4B2F-8445-3CC266D1CA43}"/>
              </a:ext>
            </a:extLst>
          </p:cNvPr>
          <p:cNvSpPr>
            <a:spLocks noGrp="1"/>
          </p:cNvSpPr>
          <p:nvPr>
            <p:ph type="title"/>
          </p:nvPr>
        </p:nvSpPr>
        <p:spPr/>
        <p:txBody>
          <a:bodyPr>
            <a:normAutofit fontScale="90000"/>
          </a:bodyPr>
          <a:lstStyle/>
          <a:p>
            <a:r>
              <a:rPr lang="en-US" dirty="0"/>
              <a:t>Team Q: Critical Success Factors</a:t>
            </a:r>
            <a:br>
              <a:rPr lang="en-US" dirty="0"/>
            </a:br>
            <a:r>
              <a:rPr lang="en-US" dirty="0"/>
              <a:t>4X throughput and ¼ lead time</a:t>
            </a:r>
          </a:p>
        </p:txBody>
      </p:sp>
      <p:graphicFrame>
        <p:nvGraphicFramePr>
          <p:cNvPr id="2" name="Diagram 1">
            <a:extLst>
              <a:ext uri="{FF2B5EF4-FFF2-40B4-BE49-F238E27FC236}">
                <a16:creationId xmlns:a16="http://schemas.microsoft.com/office/drawing/2014/main" id="{DE3047AD-FF57-CE40-8A3B-E01B2FC436A3}"/>
              </a:ext>
            </a:extLst>
          </p:cNvPr>
          <p:cNvGraphicFramePr/>
          <p:nvPr>
            <p:extLst>
              <p:ext uri="{D42A27DB-BD31-4B8C-83A1-F6EECF244321}">
                <p14:modId xmlns:p14="http://schemas.microsoft.com/office/powerpoint/2010/main" val="678886855"/>
              </p:ext>
            </p:extLst>
          </p:nvPr>
        </p:nvGraphicFramePr>
        <p:xfrm>
          <a:off x="1855094" y="1610879"/>
          <a:ext cx="15371549" cy="7739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2530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alt text provided for this image">
            <a:extLst>
              <a:ext uri="{FF2B5EF4-FFF2-40B4-BE49-F238E27FC236}">
                <a16:creationId xmlns:a16="http://schemas.microsoft.com/office/drawing/2014/main" id="{15D9876A-8F69-4BA4-91A2-A7F261557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1" y="3012315"/>
            <a:ext cx="16653650" cy="62069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C5C1FF-60BE-4A95-9233-F6C62479F6BB}"/>
              </a:ext>
            </a:extLst>
          </p:cNvPr>
          <p:cNvSpPr>
            <a:spLocks noGrp="1"/>
          </p:cNvSpPr>
          <p:nvPr>
            <p:ph type="title"/>
          </p:nvPr>
        </p:nvSpPr>
        <p:spPr/>
        <p:txBody>
          <a:bodyPr/>
          <a:lstStyle/>
          <a:p>
            <a:r>
              <a:rPr lang="en-US"/>
              <a:t>Kanban Impact at Accenture Brazil</a:t>
            </a:r>
          </a:p>
        </p:txBody>
      </p:sp>
      <p:sp>
        <p:nvSpPr>
          <p:cNvPr id="3" name="Slide Number Placeholder 2">
            <a:extLst>
              <a:ext uri="{FF2B5EF4-FFF2-40B4-BE49-F238E27FC236}">
                <a16:creationId xmlns:a16="http://schemas.microsoft.com/office/drawing/2014/main" id="{D939C32C-86FF-9F4B-B9C1-60ECD6DB6A60}"/>
              </a:ext>
            </a:extLst>
          </p:cNvPr>
          <p:cNvSpPr>
            <a:spLocks noGrp="1"/>
          </p:cNvSpPr>
          <p:nvPr>
            <p:ph type="sldNum" sz="quarter" idx="4294967295"/>
          </p:nvPr>
        </p:nvSpPr>
        <p:spPr>
          <a:xfrm>
            <a:off x="17191038" y="9326563"/>
            <a:ext cx="1096962" cy="787400"/>
          </a:xfrm>
        </p:spPr>
        <p:txBody>
          <a:bodyPr/>
          <a:lstStyle/>
          <a:p>
            <a:fld id="{2392DDAE-9823-6946-874E-259A5CB9452D}" type="slidenum">
              <a:rPr lang="en-US" smtClean="0"/>
              <a:t>54</a:t>
            </a:fld>
            <a:endParaRPr lang="en-US"/>
          </a:p>
        </p:txBody>
      </p:sp>
      <p:sp>
        <p:nvSpPr>
          <p:cNvPr id="5" name="TextBox 4">
            <a:extLst>
              <a:ext uri="{FF2B5EF4-FFF2-40B4-BE49-F238E27FC236}">
                <a16:creationId xmlns:a16="http://schemas.microsoft.com/office/drawing/2014/main" id="{B9131332-88D4-8848-9943-43B23327D732}"/>
              </a:ext>
            </a:extLst>
          </p:cNvPr>
          <p:cNvSpPr txBox="1"/>
          <p:nvPr/>
        </p:nvSpPr>
        <p:spPr>
          <a:xfrm>
            <a:off x="1257300" y="1943177"/>
            <a:ext cx="16521414" cy="415498"/>
          </a:xfrm>
          <a:prstGeom prst="rect">
            <a:avLst/>
          </a:prstGeom>
          <a:noFill/>
        </p:spPr>
        <p:txBody>
          <a:bodyPr wrap="square">
            <a:spAutoFit/>
          </a:bodyPr>
          <a:lstStyle/>
          <a:p>
            <a:r>
              <a:rPr lang="en-US" sz="2100"/>
              <a:t>What happens when you learn how to properly design and build a Kanban System? You evolve (fast).</a:t>
            </a:r>
          </a:p>
        </p:txBody>
      </p:sp>
    </p:spTree>
    <p:extLst>
      <p:ext uri="{BB962C8B-B14F-4D97-AF65-F5344CB8AC3E}">
        <p14:creationId xmlns:p14="http://schemas.microsoft.com/office/powerpoint/2010/main" val="1984850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827A-2C7A-7A83-6044-46488CE68D65}"/>
              </a:ext>
            </a:extLst>
          </p:cNvPr>
          <p:cNvSpPr>
            <a:spLocks noGrp="1"/>
          </p:cNvSpPr>
          <p:nvPr>
            <p:ph type="title"/>
          </p:nvPr>
        </p:nvSpPr>
        <p:spPr/>
        <p:txBody>
          <a:bodyPr/>
          <a:lstStyle/>
          <a:p>
            <a:r>
              <a:rPr lang="en-US"/>
              <a:t>How to get started with Kanban</a:t>
            </a:r>
          </a:p>
        </p:txBody>
      </p:sp>
      <p:graphicFrame>
        <p:nvGraphicFramePr>
          <p:cNvPr id="4" name="Table 4">
            <a:extLst>
              <a:ext uri="{FF2B5EF4-FFF2-40B4-BE49-F238E27FC236}">
                <a16:creationId xmlns:a16="http://schemas.microsoft.com/office/drawing/2014/main" id="{2758E7C7-CD7E-64AF-77C9-9AD434D29922}"/>
              </a:ext>
            </a:extLst>
          </p:cNvPr>
          <p:cNvGraphicFramePr>
            <a:graphicFrameLocks noGrp="1"/>
          </p:cNvGraphicFramePr>
          <p:nvPr/>
        </p:nvGraphicFramePr>
        <p:xfrm>
          <a:off x="962526" y="1249872"/>
          <a:ext cx="16338885" cy="8231300"/>
        </p:xfrm>
        <a:graphic>
          <a:graphicData uri="http://schemas.openxmlformats.org/drawingml/2006/table">
            <a:tbl>
              <a:tblPr firstRow="1" bandRow="1">
                <a:tableStyleId>{5940675A-B579-460E-94D1-54222C63F5DA}</a:tableStyleId>
              </a:tblPr>
              <a:tblGrid>
                <a:gridCol w="5446295">
                  <a:extLst>
                    <a:ext uri="{9D8B030D-6E8A-4147-A177-3AD203B41FA5}">
                      <a16:colId xmlns:a16="http://schemas.microsoft.com/office/drawing/2014/main" val="3925994104"/>
                    </a:ext>
                  </a:extLst>
                </a:gridCol>
                <a:gridCol w="5446295">
                  <a:extLst>
                    <a:ext uri="{9D8B030D-6E8A-4147-A177-3AD203B41FA5}">
                      <a16:colId xmlns:a16="http://schemas.microsoft.com/office/drawing/2014/main" val="1033863037"/>
                    </a:ext>
                  </a:extLst>
                </a:gridCol>
                <a:gridCol w="5446295">
                  <a:extLst>
                    <a:ext uri="{9D8B030D-6E8A-4147-A177-3AD203B41FA5}">
                      <a16:colId xmlns:a16="http://schemas.microsoft.com/office/drawing/2014/main" val="481279526"/>
                    </a:ext>
                  </a:extLst>
                </a:gridCol>
              </a:tblGrid>
              <a:tr h="4115650">
                <a:tc>
                  <a:txBody>
                    <a:bodyPr/>
                    <a:lstStyle/>
                    <a:p>
                      <a:pPr marL="0" indent="0">
                        <a:buNone/>
                      </a:pPr>
                      <a:r>
                        <a:rPr lang="en-US" sz="3200"/>
                        <a:t>Kanban Guide</a:t>
                      </a:r>
                    </a:p>
                    <a:p>
                      <a:endParaRPr lang="en-US" sz="3200"/>
                    </a:p>
                  </a:txBody>
                  <a:tcPr/>
                </a:tc>
                <a:tc>
                  <a:txBody>
                    <a:bodyPr/>
                    <a:lstStyle/>
                    <a:p>
                      <a:pPr marL="0" indent="0">
                        <a:buNone/>
                      </a:pPr>
                      <a:r>
                        <a:rPr lang="en-US" sz="3200"/>
                        <a:t>Case Studies</a:t>
                      </a:r>
                    </a:p>
                    <a:p>
                      <a:endParaRPr lang="en-US" sz="320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t>Blue Book</a:t>
                      </a:r>
                    </a:p>
                    <a:p>
                      <a:endParaRPr lang="en-US" sz="3200"/>
                    </a:p>
                    <a:p>
                      <a:endParaRPr lang="en-US" sz="3200"/>
                    </a:p>
                  </a:txBody>
                  <a:tcPr/>
                </a:tc>
                <a:extLst>
                  <a:ext uri="{0D108BD9-81ED-4DB2-BD59-A6C34878D82A}">
                    <a16:rowId xmlns:a16="http://schemas.microsoft.com/office/drawing/2014/main" val="2781916874"/>
                  </a:ext>
                </a:extLst>
              </a:tr>
              <a:tr h="4115650">
                <a:tc>
                  <a:txBody>
                    <a:bodyPr/>
                    <a:lstStyle/>
                    <a:p>
                      <a:pPr marL="0" indent="0">
                        <a:buNone/>
                      </a:pPr>
                      <a:r>
                        <a:rPr lang="en-US" sz="3200"/>
                        <a:t>Essential Kanban </a:t>
                      </a:r>
                      <a:r>
                        <a:rPr lang="en-US" sz="2400"/>
                        <a:t>Condensed</a:t>
                      </a:r>
                    </a:p>
                    <a:p>
                      <a:endParaRPr lang="en-US" sz="320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t>State of Kanban Survey</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t> www.kanban.university</a:t>
                      </a:r>
                    </a:p>
                  </a:txBody>
                  <a:tcPr/>
                </a:tc>
                <a:extLst>
                  <a:ext uri="{0D108BD9-81ED-4DB2-BD59-A6C34878D82A}">
                    <a16:rowId xmlns:a16="http://schemas.microsoft.com/office/drawing/2014/main" val="4018463304"/>
                  </a:ext>
                </a:extLst>
              </a:tr>
            </a:tbl>
          </a:graphicData>
        </a:graphic>
      </p:graphicFrame>
      <p:pic>
        <p:nvPicPr>
          <p:cNvPr id="1026" name="Picture 2">
            <a:extLst>
              <a:ext uri="{FF2B5EF4-FFF2-40B4-BE49-F238E27FC236}">
                <a16:creationId xmlns:a16="http://schemas.microsoft.com/office/drawing/2014/main" id="{835F1688-7344-B746-BF0F-DA25E7722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017" y="1807407"/>
            <a:ext cx="2723816" cy="3525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61CC12-4818-909E-30DD-F25D13A6C45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3492" y="1249872"/>
            <a:ext cx="3154614" cy="40826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461756-2996-1E21-8BB1-39745DBAF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6296" y="1997242"/>
            <a:ext cx="2700366" cy="32797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7F42121-694A-854B-BD54-3307EFDDB0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39" t="8317" r="8485" b="12323"/>
          <a:stretch/>
        </p:blipFill>
        <p:spPr bwMode="auto">
          <a:xfrm>
            <a:off x="2618206" y="5903231"/>
            <a:ext cx="2723816" cy="35251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te of Kanban report">
            <a:extLst>
              <a:ext uri="{FF2B5EF4-FFF2-40B4-BE49-F238E27FC236}">
                <a16:creationId xmlns:a16="http://schemas.microsoft.com/office/drawing/2014/main" id="{82B0C940-6ECE-CF37-C213-6BD9BA9D3A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362" t="17285" r="9786" b="13196"/>
          <a:stretch/>
        </p:blipFill>
        <p:spPr bwMode="auto">
          <a:xfrm>
            <a:off x="7912100" y="5956042"/>
            <a:ext cx="2723817" cy="35251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764A7395-A08C-02E0-3C11-C07C170B42EC}"/>
              </a:ext>
            </a:extLst>
          </p:cNvPr>
          <p:cNvPicPr>
            <a:picLocks noChangeAspect="1"/>
          </p:cNvPicPr>
          <p:nvPr/>
        </p:nvPicPr>
        <p:blipFill>
          <a:blip r:embed="rId7"/>
          <a:stretch>
            <a:fillRect/>
          </a:stretch>
        </p:blipFill>
        <p:spPr>
          <a:xfrm>
            <a:off x="12573001" y="5846432"/>
            <a:ext cx="3634739" cy="3634739"/>
          </a:xfrm>
          <a:prstGeom prst="rect">
            <a:avLst/>
          </a:prstGeom>
        </p:spPr>
      </p:pic>
    </p:spTree>
    <p:extLst>
      <p:ext uri="{BB962C8B-B14F-4D97-AF65-F5344CB8AC3E}">
        <p14:creationId xmlns:p14="http://schemas.microsoft.com/office/powerpoint/2010/main" val="2781162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517EFE-44B9-E596-2484-BE0F68C08A6B}"/>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9ACF1EE6-04DC-8E46-AE65-0DC6EC655093}"/>
              </a:ext>
            </a:extLst>
          </p:cNvPr>
          <p:cNvSpPr>
            <a:spLocks noGrp="1"/>
          </p:cNvSpPr>
          <p:nvPr>
            <p:ph sz="quarter" idx="13"/>
          </p:nvPr>
        </p:nvSpPr>
        <p:spPr/>
        <p:txBody>
          <a:bodyPr>
            <a:normAutofit fontScale="32500" lnSpcReduction="20000"/>
          </a:bodyPr>
          <a:lstStyle/>
          <a:p>
            <a:endParaRPr lang="en-US"/>
          </a:p>
        </p:txBody>
      </p:sp>
      <p:pic>
        <p:nvPicPr>
          <p:cNvPr id="4" name="Picture 3">
            <a:extLst>
              <a:ext uri="{FF2B5EF4-FFF2-40B4-BE49-F238E27FC236}">
                <a16:creationId xmlns:a16="http://schemas.microsoft.com/office/drawing/2014/main" id="{297E5F70-5C20-561E-9A25-426A46B6B05D}"/>
              </a:ext>
            </a:extLst>
          </p:cNvPr>
          <p:cNvPicPr>
            <a:picLocks noChangeAspect="1"/>
          </p:cNvPicPr>
          <p:nvPr/>
        </p:nvPicPr>
        <p:blipFill>
          <a:blip r:embed="rId2"/>
          <a:stretch>
            <a:fillRect/>
          </a:stretch>
        </p:blipFill>
        <p:spPr>
          <a:xfrm>
            <a:off x="0" y="-764506"/>
            <a:ext cx="7981950" cy="10115550"/>
          </a:xfrm>
          <a:prstGeom prst="rect">
            <a:avLst/>
          </a:prstGeom>
        </p:spPr>
      </p:pic>
      <p:sp>
        <p:nvSpPr>
          <p:cNvPr id="7" name="Text Placeholder 3">
            <a:extLst>
              <a:ext uri="{FF2B5EF4-FFF2-40B4-BE49-F238E27FC236}">
                <a16:creationId xmlns:a16="http://schemas.microsoft.com/office/drawing/2014/main" id="{33474342-0288-1EAB-7FC5-A5AF2EF4AEA7}"/>
              </a:ext>
            </a:extLst>
          </p:cNvPr>
          <p:cNvSpPr txBox="1">
            <a:spLocks/>
          </p:cNvSpPr>
          <p:nvPr/>
        </p:nvSpPr>
        <p:spPr>
          <a:xfrm>
            <a:off x="7110854" y="1856380"/>
            <a:ext cx="10450258" cy="13639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200" b="1" dirty="0">
                <a:solidFill>
                  <a:schemeClr val="bg1"/>
                </a:solidFill>
                <a:latin typeface="Montserrat" pitchFamily="2" charset="77"/>
              </a:rPr>
              <a:t>Todd Little                         </a:t>
            </a:r>
            <a:r>
              <a:rPr lang="en-US" sz="3000" dirty="0">
                <a:solidFill>
                  <a:schemeClr val="bg1"/>
                </a:solidFill>
                <a:latin typeface="Montserrat" pitchFamily="2" charset="77"/>
              </a:rPr>
              <a:t>Chairman, </a:t>
            </a:r>
          </a:p>
          <a:p>
            <a:pPr marL="0" indent="0" algn="r">
              <a:buNone/>
            </a:pPr>
            <a:r>
              <a:rPr lang="en-US" sz="3000" dirty="0">
                <a:solidFill>
                  <a:schemeClr val="bg1"/>
                </a:solidFill>
                <a:latin typeface="Montserrat" pitchFamily="2" charset="77"/>
              </a:rPr>
              <a:t>LinkedIn                                   Kanban University</a:t>
            </a:r>
          </a:p>
          <a:p>
            <a:pPr marL="0" indent="0" algn="r">
              <a:buNone/>
            </a:pPr>
            <a:endParaRPr lang="en-US" sz="4200" dirty="0">
              <a:solidFill>
                <a:schemeClr val="bg1"/>
              </a:solidFill>
            </a:endParaRPr>
          </a:p>
        </p:txBody>
      </p:sp>
      <p:pic>
        <p:nvPicPr>
          <p:cNvPr id="8" name="Picture 7" descr="Qr code&#10;&#10;Description automatically generated">
            <a:extLst>
              <a:ext uri="{FF2B5EF4-FFF2-40B4-BE49-F238E27FC236}">
                <a16:creationId xmlns:a16="http://schemas.microsoft.com/office/drawing/2014/main" id="{288FCE5F-1B1A-6403-90BC-05F8CB05F777}"/>
              </a:ext>
            </a:extLst>
          </p:cNvPr>
          <p:cNvPicPr>
            <a:picLocks noChangeAspect="1"/>
          </p:cNvPicPr>
          <p:nvPr/>
        </p:nvPicPr>
        <p:blipFill>
          <a:blip r:embed="rId3"/>
          <a:stretch>
            <a:fillRect/>
          </a:stretch>
        </p:blipFill>
        <p:spPr>
          <a:xfrm>
            <a:off x="13956112" y="3816523"/>
            <a:ext cx="3634739" cy="3634739"/>
          </a:xfrm>
          <a:prstGeom prst="rect">
            <a:avLst/>
          </a:prstGeom>
        </p:spPr>
      </p:pic>
      <p:pic>
        <p:nvPicPr>
          <p:cNvPr id="9" name="Picture 8" descr="Qr code&#10;&#10;Description automatically generated">
            <a:extLst>
              <a:ext uri="{FF2B5EF4-FFF2-40B4-BE49-F238E27FC236}">
                <a16:creationId xmlns:a16="http://schemas.microsoft.com/office/drawing/2014/main" id="{9521D65D-AD9F-AAE7-1BF9-1CFA8F8DF03B}"/>
              </a:ext>
            </a:extLst>
          </p:cNvPr>
          <p:cNvPicPr>
            <a:picLocks noChangeAspect="1"/>
          </p:cNvPicPr>
          <p:nvPr/>
        </p:nvPicPr>
        <p:blipFill>
          <a:blip r:embed="rId4"/>
          <a:stretch>
            <a:fillRect/>
          </a:stretch>
        </p:blipFill>
        <p:spPr>
          <a:xfrm>
            <a:off x="8696671" y="3816523"/>
            <a:ext cx="3639312" cy="3639312"/>
          </a:xfrm>
          <a:prstGeom prst="rect">
            <a:avLst/>
          </a:prstGeom>
        </p:spPr>
      </p:pic>
    </p:spTree>
    <p:extLst>
      <p:ext uri="{BB962C8B-B14F-4D97-AF65-F5344CB8AC3E}">
        <p14:creationId xmlns:p14="http://schemas.microsoft.com/office/powerpoint/2010/main" val="2688879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42CE-71E6-3B43-A368-44A1D0658BE8}"/>
              </a:ext>
            </a:extLst>
          </p:cNvPr>
          <p:cNvSpPr>
            <a:spLocks noGrp="1"/>
          </p:cNvSpPr>
          <p:nvPr>
            <p:ph type="title"/>
          </p:nvPr>
        </p:nvSpPr>
        <p:spPr>
          <a:xfrm>
            <a:off x="4348265" y="547688"/>
            <a:ext cx="12682434" cy="2782157"/>
          </a:xfrm>
        </p:spPr>
        <p:txBody>
          <a:bodyPr>
            <a:normAutofit/>
          </a:bodyPr>
          <a:lstStyle/>
          <a:p>
            <a:pPr algn="r"/>
            <a:r>
              <a:rPr lang="en-US" sz="7200" b="1" dirty="0">
                <a:latin typeface="PT Sans" panose="020B0503020203020204" pitchFamily="34" charset="77"/>
              </a:rPr>
              <a:t>Scrum Better With Kanban</a:t>
            </a:r>
          </a:p>
        </p:txBody>
      </p:sp>
      <p:sp>
        <p:nvSpPr>
          <p:cNvPr id="6" name="Text Placeholder 3">
            <a:extLst>
              <a:ext uri="{FF2B5EF4-FFF2-40B4-BE49-F238E27FC236}">
                <a16:creationId xmlns:a16="http://schemas.microsoft.com/office/drawing/2014/main" id="{5D4E2978-EEB0-A744-BBBB-A75A85B29C96}"/>
              </a:ext>
            </a:extLst>
          </p:cNvPr>
          <p:cNvSpPr txBox="1">
            <a:spLocks/>
          </p:cNvSpPr>
          <p:nvPr/>
        </p:nvSpPr>
        <p:spPr>
          <a:xfrm>
            <a:off x="6482862" y="3329844"/>
            <a:ext cx="10450258" cy="1632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200" b="1" dirty="0">
                <a:solidFill>
                  <a:schemeClr val="bg1"/>
                </a:solidFill>
                <a:latin typeface="Montserrat" pitchFamily="2" charset="77"/>
              </a:rPr>
              <a:t>Todd Little                                  </a:t>
            </a:r>
            <a:r>
              <a:rPr lang="en-US" sz="3000" dirty="0">
                <a:solidFill>
                  <a:schemeClr val="bg1"/>
                </a:solidFill>
                <a:latin typeface="Montserrat" pitchFamily="2" charset="77"/>
              </a:rPr>
              <a:t>Chairman, </a:t>
            </a:r>
          </a:p>
          <a:p>
            <a:pPr marL="0" indent="0" algn="r">
              <a:buNone/>
            </a:pPr>
            <a:r>
              <a:rPr lang="en-US" sz="3000" dirty="0">
                <a:solidFill>
                  <a:schemeClr val="bg1"/>
                </a:solidFill>
                <a:latin typeface="Montserrat" pitchFamily="2" charset="77"/>
              </a:rPr>
              <a:t>LinkedIn                                            Kanban University</a:t>
            </a:r>
          </a:p>
          <a:p>
            <a:pPr marL="0" indent="0" algn="r">
              <a:buNone/>
            </a:pPr>
            <a:endParaRPr lang="en-US" sz="4200" dirty="0">
              <a:solidFill>
                <a:schemeClr val="bg1"/>
              </a:solidFill>
            </a:endParaRPr>
          </a:p>
        </p:txBody>
      </p:sp>
      <p:pic>
        <p:nvPicPr>
          <p:cNvPr id="7" name="Picture 6" descr="A close up of a logo&#10;&#10;Description automatically generated">
            <a:extLst>
              <a:ext uri="{FF2B5EF4-FFF2-40B4-BE49-F238E27FC236}">
                <a16:creationId xmlns:a16="http://schemas.microsoft.com/office/drawing/2014/main" id="{B086B7DC-121E-A244-9EE5-5554CE945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578"/>
            <a:ext cx="3008681" cy="2912864"/>
          </a:xfrm>
          <a:prstGeom prst="rect">
            <a:avLst/>
          </a:prstGeom>
        </p:spPr>
      </p:pic>
      <p:sp>
        <p:nvSpPr>
          <p:cNvPr id="8" name="Text Placeholder 3">
            <a:extLst>
              <a:ext uri="{FF2B5EF4-FFF2-40B4-BE49-F238E27FC236}">
                <a16:creationId xmlns:a16="http://schemas.microsoft.com/office/drawing/2014/main" id="{BA6ED52D-0A2B-7C42-93E3-66D3ABB586D5}"/>
              </a:ext>
            </a:extLst>
          </p:cNvPr>
          <p:cNvSpPr txBox="1">
            <a:spLocks/>
          </p:cNvSpPr>
          <p:nvPr/>
        </p:nvSpPr>
        <p:spPr>
          <a:xfrm>
            <a:off x="8627727" y="6957156"/>
            <a:ext cx="8402976" cy="2266950"/>
          </a:xfrm>
          <a:prstGeom prst="rect">
            <a:avLst/>
          </a:prstGeom>
        </p:spPr>
        <p:txBody>
          <a:bodyPr vert="horz" lIns="137160" tIns="68580" rIns="137160" bIns="6858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endParaRPr lang="en-US" sz="3600">
              <a:solidFill>
                <a:schemeClr val="bg1"/>
              </a:solidFill>
            </a:endParaRPr>
          </a:p>
        </p:txBody>
      </p:sp>
      <p:pic>
        <p:nvPicPr>
          <p:cNvPr id="9" name="Picture 8" descr="Qr code&#10;&#10;Description automatically generated">
            <a:extLst>
              <a:ext uri="{FF2B5EF4-FFF2-40B4-BE49-F238E27FC236}">
                <a16:creationId xmlns:a16="http://schemas.microsoft.com/office/drawing/2014/main" id="{56B1DE3E-7B01-9367-CDC5-E8FB803A73FC}"/>
              </a:ext>
            </a:extLst>
          </p:cNvPr>
          <p:cNvPicPr>
            <a:picLocks noChangeAspect="1"/>
          </p:cNvPicPr>
          <p:nvPr/>
        </p:nvPicPr>
        <p:blipFill>
          <a:blip r:embed="rId3"/>
          <a:stretch>
            <a:fillRect/>
          </a:stretch>
        </p:blipFill>
        <p:spPr>
          <a:xfrm>
            <a:off x="13298381" y="5324482"/>
            <a:ext cx="3634739" cy="3634739"/>
          </a:xfrm>
          <a:prstGeom prst="rect">
            <a:avLst/>
          </a:prstGeom>
        </p:spPr>
      </p:pic>
      <p:pic>
        <p:nvPicPr>
          <p:cNvPr id="10" name="Picture 9" descr="Qr code&#10;&#10;Description automatically generated">
            <a:extLst>
              <a:ext uri="{FF2B5EF4-FFF2-40B4-BE49-F238E27FC236}">
                <a16:creationId xmlns:a16="http://schemas.microsoft.com/office/drawing/2014/main" id="{9B59A79F-2841-ACE5-B6D1-AD4F1C5E2CCD}"/>
              </a:ext>
            </a:extLst>
          </p:cNvPr>
          <p:cNvPicPr>
            <a:picLocks noChangeAspect="1"/>
          </p:cNvPicPr>
          <p:nvPr/>
        </p:nvPicPr>
        <p:blipFill>
          <a:blip r:embed="rId4"/>
          <a:stretch>
            <a:fillRect/>
          </a:stretch>
        </p:blipFill>
        <p:spPr>
          <a:xfrm>
            <a:off x="6482862" y="5324482"/>
            <a:ext cx="3639312" cy="3639312"/>
          </a:xfrm>
          <a:prstGeom prst="rect">
            <a:avLst/>
          </a:prstGeom>
        </p:spPr>
      </p:pic>
    </p:spTree>
    <p:extLst>
      <p:ext uri="{BB962C8B-B14F-4D97-AF65-F5344CB8AC3E}">
        <p14:creationId xmlns:p14="http://schemas.microsoft.com/office/powerpoint/2010/main" val="2479726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5537200" y="3058300"/>
            <a:ext cx="12750800" cy="1145400"/>
          </a:xfrm>
        </p:spPr>
        <p:txBody>
          <a:bodyPr>
            <a:noAutofit/>
          </a:bodyPr>
          <a:lstStyle/>
          <a:p>
            <a:pPr algn="ctr"/>
            <a:r>
              <a:rPr lang="en-US" sz="9600" b="1" dirty="0">
                <a:latin typeface="PT Sans" panose="020B0503020203020204" pitchFamily="34" charset="77"/>
              </a:rPr>
              <a:t>Kanban Can Help</a:t>
            </a:r>
          </a:p>
        </p:txBody>
      </p:sp>
    </p:spTree>
    <p:extLst>
      <p:ext uri="{BB962C8B-B14F-4D97-AF65-F5344CB8AC3E}">
        <p14:creationId xmlns:p14="http://schemas.microsoft.com/office/powerpoint/2010/main" val="239581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947AB-7635-CCA6-49DC-004710762C69}"/>
              </a:ext>
            </a:extLst>
          </p:cNvPr>
          <p:cNvSpPr>
            <a:spLocks noGrp="1"/>
          </p:cNvSpPr>
          <p:nvPr>
            <p:ph type="title"/>
          </p:nvPr>
        </p:nvSpPr>
        <p:spPr/>
        <p:txBody>
          <a:bodyPr>
            <a:noAutofit/>
          </a:bodyPr>
          <a:lstStyle/>
          <a:p>
            <a:r>
              <a:rPr lang="en-US" sz="5400" b="1" dirty="0">
                <a:latin typeface="Calibri" panose="020F0502020204030204" pitchFamily="34" charset="0"/>
                <a:cs typeface="Calibri" panose="020F0502020204030204" pitchFamily="34" charset="0"/>
              </a:rPr>
              <a:t>Kanban is not a framework</a:t>
            </a:r>
          </a:p>
        </p:txBody>
      </p:sp>
      <p:sp>
        <p:nvSpPr>
          <p:cNvPr id="4" name="Content Placeholder 3">
            <a:extLst>
              <a:ext uri="{FF2B5EF4-FFF2-40B4-BE49-F238E27FC236}">
                <a16:creationId xmlns:a16="http://schemas.microsoft.com/office/drawing/2014/main" id="{C942369A-9D6C-E3D5-78CA-31587E3D4374}"/>
              </a:ext>
            </a:extLst>
          </p:cNvPr>
          <p:cNvSpPr>
            <a:spLocks noGrp="1"/>
          </p:cNvSpPr>
          <p:nvPr>
            <p:ph idx="4294967295"/>
          </p:nvPr>
        </p:nvSpPr>
        <p:spPr>
          <a:xfrm>
            <a:off x="685800" y="2076450"/>
            <a:ext cx="17040225" cy="6832600"/>
          </a:xfrm>
        </p:spPr>
        <p:txBody>
          <a:bodyPr/>
          <a:lstStyle/>
          <a:p>
            <a:r>
              <a:rPr lang="en-US" dirty="0"/>
              <a:t>Kanban is not just a board</a:t>
            </a:r>
          </a:p>
          <a:p>
            <a:r>
              <a:rPr lang="en-US" dirty="0"/>
              <a:t>Kanban is not something you install</a:t>
            </a:r>
          </a:p>
          <a:p>
            <a:r>
              <a:rPr lang="en-US" dirty="0"/>
              <a:t>Kanban is not a transformation</a:t>
            </a:r>
          </a:p>
          <a:p>
            <a:r>
              <a:rPr lang="en-US" dirty="0"/>
              <a:t>Any Kanban vs. Scrum comparison makes no sense</a:t>
            </a:r>
          </a:p>
          <a:p>
            <a:endParaRPr lang="en-US" dirty="0"/>
          </a:p>
          <a:p>
            <a:r>
              <a:rPr lang="en-US" dirty="0"/>
              <a:t>Kanban is a management method for improving the delivery of knowledge work using evolutionary change</a:t>
            </a:r>
          </a:p>
          <a:p>
            <a:r>
              <a:rPr lang="en-US" dirty="0"/>
              <a:t>While not a transformation, Kanban can be quite transformational</a:t>
            </a:r>
          </a:p>
        </p:txBody>
      </p:sp>
      <p:sp>
        <p:nvSpPr>
          <p:cNvPr id="5" name="Title 2">
            <a:extLst>
              <a:ext uri="{FF2B5EF4-FFF2-40B4-BE49-F238E27FC236}">
                <a16:creationId xmlns:a16="http://schemas.microsoft.com/office/drawing/2014/main" id="{15B79D2D-1A47-B9AC-CB91-DB3602A9339D}"/>
              </a:ext>
            </a:extLst>
          </p:cNvPr>
          <p:cNvSpPr txBox="1">
            <a:spLocks/>
          </p:cNvSpPr>
          <p:nvPr/>
        </p:nvSpPr>
        <p:spPr>
          <a:xfrm>
            <a:off x="623400" y="7763650"/>
            <a:ext cx="17041200" cy="1145400"/>
          </a:xfrm>
          <a:prstGeom prst="rect">
            <a:avLst/>
          </a:prstGeom>
          <a:noFill/>
          <a:ln>
            <a:noFill/>
          </a:ln>
        </p:spPr>
        <p:txBody>
          <a:bodyPr spcFirstLastPara="1" wrap="square" lIns="182850" tIns="182850" rIns="182850" bIns="182850"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1BFE0"/>
              </a:buClr>
              <a:buSzPts val="4700"/>
              <a:buFont typeface="Montserrat Medium"/>
              <a:buNone/>
              <a:defRPr sz="4700" b="0" i="0" u="none" strike="noStrike" cap="none">
                <a:solidFill>
                  <a:srgbClr val="01BFE0"/>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2pPr>
            <a:lvl3pPr marR="0" lvl="2"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3pPr>
            <a:lvl4pPr marR="0" lvl="3"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4pPr>
            <a:lvl5pPr marR="0" lvl="4"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5pPr>
            <a:lvl6pPr marR="0" lvl="5"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6pPr>
            <a:lvl7pPr marR="0" lvl="6"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7pPr>
            <a:lvl8pPr marR="0" lvl="7"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8pPr>
            <a:lvl9pPr marR="0" lvl="8"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9pPr>
          </a:lstStyle>
          <a:p>
            <a:r>
              <a:rPr lang="en-US" b="1" dirty="0">
                <a:solidFill>
                  <a:srgbClr val="7030A0"/>
                </a:solidFill>
              </a:rPr>
              <a:t>Kanban is an </a:t>
            </a:r>
            <a:r>
              <a:rPr lang="en-US" b="1" dirty="0" err="1">
                <a:solidFill>
                  <a:srgbClr val="7030A0"/>
                </a:solidFill>
              </a:rPr>
              <a:t>unframework</a:t>
            </a:r>
            <a:endParaRPr lang="en-US" b="1" dirty="0">
              <a:solidFill>
                <a:srgbClr val="7030A0"/>
              </a:solidFill>
            </a:endParaRPr>
          </a:p>
        </p:txBody>
      </p:sp>
    </p:spTree>
    <p:extLst>
      <p:ext uri="{BB962C8B-B14F-4D97-AF65-F5344CB8AC3E}">
        <p14:creationId xmlns:p14="http://schemas.microsoft.com/office/powerpoint/2010/main" val="105873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0" y="75077"/>
            <a:ext cx="18288000" cy="1393041"/>
          </a:xfrm>
        </p:spPr>
        <p:txBody>
          <a:bodyPr>
            <a:noAutofit/>
          </a:bodyPr>
          <a:lstStyle/>
          <a:p>
            <a:pPr algn="ctr"/>
            <a:r>
              <a:rPr lang="en-US" sz="8000" b="1" dirty="0">
                <a:latin typeface="PT Sans" panose="020B0503020203020204" pitchFamily="34" charset="77"/>
              </a:rPr>
              <a:t>Start</a:t>
            </a:r>
            <a:r>
              <a:rPr lang="en-US" sz="10800" b="1" dirty="0">
                <a:latin typeface="PT Sans" panose="020B0503020203020204" pitchFamily="34" charset="77"/>
              </a:rPr>
              <a:t> </a:t>
            </a:r>
            <a:r>
              <a:rPr lang="en-US" sz="8000" b="1" dirty="0">
                <a:latin typeface="PT Sans" panose="020B0503020203020204" pitchFamily="34" charset="77"/>
              </a:rPr>
              <a:t>with what you do now</a:t>
            </a:r>
          </a:p>
        </p:txBody>
      </p:sp>
      <p:pic>
        <p:nvPicPr>
          <p:cNvPr id="4" name="Picture 3" descr="Diagram&#10;&#10;Description automatically generated">
            <a:extLst>
              <a:ext uri="{FF2B5EF4-FFF2-40B4-BE49-F238E27FC236}">
                <a16:creationId xmlns:a16="http://schemas.microsoft.com/office/drawing/2014/main" id="{96B1248F-CD15-DAF7-9E75-387BF535E39A}"/>
              </a:ext>
            </a:extLst>
          </p:cNvPr>
          <p:cNvPicPr>
            <a:picLocks noChangeAspect="1"/>
          </p:cNvPicPr>
          <p:nvPr/>
        </p:nvPicPr>
        <p:blipFill>
          <a:blip r:embed="rId2"/>
          <a:stretch>
            <a:fillRect/>
          </a:stretch>
        </p:blipFill>
        <p:spPr>
          <a:xfrm>
            <a:off x="7520939" y="2587313"/>
            <a:ext cx="9624625" cy="6231569"/>
          </a:xfrm>
          <a:prstGeom prst="rect">
            <a:avLst/>
          </a:prstGeom>
        </p:spPr>
      </p:pic>
    </p:spTree>
    <p:extLst>
      <p:ext uri="{BB962C8B-B14F-4D97-AF65-F5344CB8AC3E}">
        <p14:creationId xmlns:p14="http://schemas.microsoft.com/office/powerpoint/2010/main" val="280834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DDE1-BF1A-462E-B055-DD3A55A94A89}"/>
              </a:ext>
            </a:extLst>
          </p:cNvPr>
          <p:cNvSpPr txBox="1">
            <a:spLocks/>
          </p:cNvSpPr>
          <p:nvPr/>
        </p:nvSpPr>
        <p:spPr>
          <a:xfrm>
            <a:off x="1257300" y="547688"/>
            <a:ext cx="15773400" cy="1988345"/>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5400" dirty="0">
                <a:solidFill>
                  <a:schemeClr val="bg1"/>
                </a:solidFill>
                <a:latin typeface="PT Sans" panose="020B0503020203020204" pitchFamily="34" charset="77"/>
              </a:rPr>
              <a:t>Kanban: The Great Unifier</a:t>
            </a:r>
          </a:p>
          <a:p>
            <a:r>
              <a:rPr lang="en-US" sz="5400" dirty="0">
                <a:solidFill>
                  <a:schemeClr val="bg1"/>
                </a:solidFill>
                <a:latin typeface="PT Sans" panose="020B0503020203020204" pitchFamily="34" charset="77"/>
              </a:rPr>
              <a:t>Start with what you do now</a:t>
            </a:r>
          </a:p>
        </p:txBody>
      </p:sp>
      <p:sp>
        <p:nvSpPr>
          <p:cNvPr id="3" name="Oval 2">
            <a:extLst>
              <a:ext uri="{FF2B5EF4-FFF2-40B4-BE49-F238E27FC236}">
                <a16:creationId xmlns:a16="http://schemas.microsoft.com/office/drawing/2014/main" id="{FE342501-8D23-40D6-A49D-CA4D88B32C80}"/>
              </a:ext>
            </a:extLst>
          </p:cNvPr>
          <p:cNvSpPr/>
          <p:nvPr/>
        </p:nvSpPr>
        <p:spPr>
          <a:xfrm>
            <a:off x="3112325" y="3374778"/>
            <a:ext cx="12063351" cy="6093072"/>
          </a:xfrm>
          <a:prstGeom prst="ellipse">
            <a:avLst/>
          </a:prstGeom>
          <a:solidFill>
            <a:srgbClr val="F17E4F">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PT Sans" panose="020B0503020203020204" pitchFamily="34" charset="77"/>
              </a:rPr>
              <a:t>KANBAN</a:t>
            </a:r>
          </a:p>
        </p:txBody>
      </p:sp>
      <p:sp>
        <p:nvSpPr>
          <p:cNvPr id="4" name="Oval 3">
            <a:extLst>
              <a:ext uri="{FF2B5EF4-FFF2-40B4-BE49-F238E27FC236}">
                <a16:creationId xmlns:a16="http://schemas.microsoft.com/office/drawing/2014/main" id="{2D23216D-6350-4C7A-97BF-F29562CE5DD1}"/>
              </a:ext>
            </a:extLst>
          </p:cNvPr>
          <p:cNvSpPr/>
          <p:nvPr/>
        </p:nvSpPr>
        <p:spPr>
          <a:xfrm>
            <a:off x="2019301" y="4355259"/>
            <a:ext cx="4526726" cy="1273422"/>
          </a:xfrm>
          <a:prstGeom prst="ellipse">
            <a:avLst/>
          </a:prstGeom>
          <a:solidFill>
            <a:srgbClr val="F17E4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err="1">
                <a:solidFill>
                  <a:schemeClr val="bg1"/>
                </a:solidFill>
                <a:latin typeface="PT Sans" panose="020B0503020203020204" pitchFamily="34" charset="77"/>
              </a:rPr>
              <a:t>SAFe</a:t>
            </a:r>
            <a:endParaRPr lang="en-US" sz="5400" dirty="0">
              <a:solidFill>
                <a:schemeClr val="bg1"/>
              </a:solidFill>
              <a:latin typeface="PT Sans" panose="020B0503020203020204" pitchFamily="34" charset="77"/>
            </a:endParaRPr>
          </a:p>
        </p:txBody>
      </p:sp>
      <p:sp>
        <p:nvSpPr>
          <p:cNvPr id="5" name="Oval 4">
            <a:extLst>
              <a:ext uri="{FF2B5EF4-FFF2-40B4-BE49-F238E27FC236}">
                <a16:creationId xmlns:a16="http://schemas.microsoft.com/office/drawing/2014/main" id="{4EDB5B69-7FDF-4E0F-B980-E410113C08BE}"/>
              </a:ext>
            </a:extLst>
          </p:cNvPr>
          <p:cNvSpPr/>
          <p:nvPr/>
        </p:nvSpPr>
        <p:spPr>
          <a:xfrm>
            <a:off x="2019302" y="7245503"/>
            <a:ext cx="4526726" cy="1273422"/>
          </a:xfrm>
          <a:prstGeom prst="ellipse">
            <a:avLst/>
          </a:prstGeom>
          <a:solidFill>
            <a:srgbClr val="F17E4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a:solidFill>
                  <a:schemeClr val="bg1"/>
                </a:solidFill>
                <a:latin typeface="PT Sans" panose="020B0503020203020204" pitchFamily="34" charset="77"/>
              </a:rPr>
              <a:t>Waterfall</a:t>
            </a:r>
          </a:p>
        </p:txBody>
      </p:sp>
      <p:sp>
        <p:nvSpPr>
          <p:cNvPr id="6" name="Oval 5">
            <a:extLst>
              <a:ext uri="{FF2B5EF4-FFF2-40B4-BE49-F238E27FC236}">
                <a16:creationId xmlns:a16="http://schemas.microsoft.com/office/drawing/2014/main" id="{7D0A685E-E001-4639-96D4-A8DC316DF14F}"/>
              </a:ext>
            </a:extLst>
          </p:cNvPr>
          <p:cNvSpPr/>
          <p:nvPr/>
        </p:nvSpPr>
        <p:spPr>
          <a:xfrm>
            <a:off x="11741974" y="4460766"/>
            <a:ext cx="4526726" cy="1273422"/>
          </a:xfrm>
          <a:prstGeom prst="ellipse">
            <a:avLst/>
          </a:prstGeom>
          <a:solidFill>
            <a:srgbClr val="F17E4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a:solidFill>
                  <a:schemeClr val="bg1"/>
                </a:solidFill>
                <a:latin typeface="PT Sans" panose="020B0503020203020204" pitchFamily="34" charset="77"/>
              </a:rPr>
              <a:t>Scrum</a:t>
            </a:r>
          </a:p>
        </p:txBody>
      </p:sp>
      <p:sp>
        <p:nvSpPr>
          <p:cNvPr id="7" name="Oval 6">
            <a:extLst>
              <a:ext uri="{FF2B5EF4-FFF2-40B4-BE49-F238E27FC236}">
                <a16:creationId xmlns:a16="http://schemas.microsoft.com/office/drawing/2014/main" id="{06FF41B0-5745-47EF-AB3C-5A685C3F2B4B}"/>
              </a:ext>
            </a:extLst>
          </p:cNvPr>
          <p:cNvSpPr/>
          <p:nvPr/>
        </p:nvSpPr>
        <p:spPr>
          <a:xfrm>
            <a:off x="6880637" y="2738438"/>
            <a:ext cx="4526726" cy="1273422"/>
          </a:xfrm>
          <a:prstGeom prst="ellipse">
            <a:avLst/>
          </a:prstGeom>
          <a:solidFill>
            <a:srgbClr val="F17E4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a:solidFill>
                  <a:schemeClr val="bg1"/>
                </a:solidFill>
                <a:latin typeface="PT Sans" panose="020B0503020203020204" pitchFamily="34" charset="77"/>
              </a:rPr>
              <a:t>Chaos</a:t>
            </a:r>
          </a:p>
        </p:txBody>
      </p:sp>
      <p:sp>
        <p:nvSpPr>
          <p:cNvPr id="8" name="Oval 7">
            <a:extLst>
              <a:ext uri="{FF2B5EF4-FFF2-40B4-BE49-F238E27FC236}">
                <a16:creationId xmlns:a16="http://schemas.microsoft.com/office/drawing/2014/main" id="{9FED7D0C-A137-4F29-BB1D-7869F35F6874}"/>
              </a:ext>
            </a:extLst>
          </p:cNvPr>
          <p:cNvSpPr/>
          <p:nvPr/>
        </p:nvSpPr>
        <p:spPr>
          <a:xfrm>
            <a:off x="11900312" y="7246965"/>
            <a:ext cx="4526726" cy="1273422"/>
          </a:xfrm>
          <a:prstGeom prst="ellipse">
            <a:avLst/>
          </a:prstGeom>
          <a:solidFill>
            <a:srgbClr val="F17E4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err="1">
                <a:solidFill>
                  <a:schemeClr val="bg1"/>
                </a:solidFill>
                <a:latin typeface="PT Sans" panose="020B0503020203020204" pitchFamily="34" charset="77"/>
              </a:rPr>
              <a:t>CMMi</a:t>
            </a:r>
            <a:endParaRPr lang="en-US" sz="5400" dirty="0">
              <a:solidFill>
                <a:schemeClr val="bg1"/>
              </a:solidFill>
              <a:latin typeface="PT Sans" panose="020B0503020203020204" pitchFamily="34" charset="77"/>
            </a:endParaRPr>
          </a:p>
        </p:txBody>
      </p:sp>
    </p:spTree>
    <p:extLst>
      <p:ext uri="{BB962C8B-B14F-4D97-AF65-F5344CB8AC3E}">
        <p14:creationId xmlns:p14="http://schemas.microsoft.com/office/powerpoint/2010/main" val="1490330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IAAAAAAAAAAwAAAAMAAAAA/////wQAMwwAAAAAAAAAAAAAIAD///////////////8AAAD///////////////8DAAAAAwD///////8DAAAAAwD///////8DAAAAAwD///////////////////////////////////////////////////////////////////////////////////////////////////////////////////////////////////////////////////////////////////////////////////////////////////////////////////////////////////////////////////////////////////////////////////////////////////////////////////////////////////////////////////////////////////////////////////////////////////////////////////////////////////////////////////////////////////////////////8BACAA////////////////AAAO////////AwAAAAIA////////////////////////////////////////////////////////////////////////////////////////////////////////////////////////////////////////////////////////////////////////////////////////////////////////////////////////////////////////////////////////////////////////////////////////////////////////////////////////////////////////////////////////////////////////////////////////////////////////////////////////////////////////////////////////////////////////////////////////////////////////////////////////AgABAP///////wQAAAACABAAC9TXbogUNu9Bru/9PgVUVBQFAAAAAAADAAAAAwADAAAAAQADAAMA////////BAAAAAMAEAALZ6bDE4YpPkKoXi0rwbFR0QUAAAABAAMAAAAAAAMAAAACAAMAAAAAAP///////w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AMAAAAAAAAAAAAACAB////////////////AAAA////////////////BAAAAAMA////////BAAAAAMA////////////////////////////////////////////////////////////////////////////////////////////////////////////////////////////////////////////////////////////////////////////////////////////////////////////////////////////////////////////////////////////////////////////////////////////////////////////////////////////////////////////////////////////////////////////////////////////////////////////////////////////////////////////////////////////////////////////////////////////////AQAgAf///////////////wAADv///////wQAAAACAP///////////////////////////////////////////////////////////////////////////////////////////////////////////////////////////////////////////////////////////////////////////////////////////////////////////////////////////////////////////////////////////////////////////////////////////////////////////////////////////////////////////////////////////////////////////////////////////////////////////////////////////////////////////////////////////////////////////////////////////////////////////////////////wIAAQEDAAAAAgD///////8aAAZMaW5rZWRTaGFwZXNEYXRhUHJvcGVydHlfMAUAAAAAAAQAAAADAAQAAAABAAMAAgEDAAAAAwD///////8lAAZMaW5rZWRTaGFwZVByZXNlbnRhdGlvblNldHRpbmdzRGF0YV8wBQAAAAEABAAAAAAABAAAAAI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NTXbogUNu9Bru/9PgVUVBQDRGF0YQAbAAAABExpbmtlZFNoYXBlRGF0YQAFAAAAAAACTmFtZQAZAAAATGlua2VkU2hhcGVzRGF0YVByb3BlcnR5ABBWZXJzaW9uAAAAAAAJTGFzdFdyaXRlALj0pFuCAQAAAAEA/////8YAxgAAAAVfaWQAEAAAAARnpsMThik+QqheLSvBsVHRA0RhdGEAUwAAAAhQcmVzZW50YXRpb25TY2FubmVkRm9yTGlua2VkU2hhcGVzAAECTnVtYmVyRm9ybWF0U2VwYXJhdG9yTW9kZQAKAAAAQXV0b21hdGljAAACTmFtZQAkAAAATGlua2VkU2hhcGVQcmVzZW50YXRpb25TZXR0aW5nc0RhdGEAEFZlcnNpb24AAAAAAAlMYXN0V3JpdGUA/PSkW4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PM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0566CC40C6C04182DD0A86DE66549F" ma:contentTypeVersion="16" ma:contentTypeDescription="Create a new document." ma:contentTypeScope="" ma:versionID="06ba0bb4a6de7b38cb6652dca598419c">
  <xsd:schema xmlns:xsd="http://www.w3.org/2001/XMLSchema" xmlns:xs="http://www.w3.org/2001/XMLSchema" xmlns:p="http://schemas.microsoft.com/office/2006/metadata/properties" xmlns:ns2="4ccd3215-d870-4975-9d1b-ee8e7bca5afd" xmlns:ns3="c07a99cf-9629-4e24-b386-fe3ed5639f15" targetNamespace="http://schemas.microsoft.com/office/2006/metadata/properties" ma:root="true" ma:fieldsID="3d098604de8cd1505b831bf5a1d7fe67" ns2:_="" ns3:_="">
    <xsd:import namespace="4ccd3215-d870-4975-9d1b-ee8e7bca5afd"/>
    <xsd:import namespace="c07a99cf-9629-4e24-b386-fe3ed5639f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3215-d870-4975-9d1b-ee8e7bca5a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af7867-5976-4f4d-8f6a-09edecddad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07a99cf-9629-4e24-b386-fe3ed5639f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fccf8e-c208-49aa-8e6f-884c207ef7b0}" ma:internalName="TaxCatchAll" ma:showField="CatchAllData" ma:web="c07a99cf-9629-4e24-b386-fe3ed5639f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cd3215-d870-4975-9d1b-ee8e7bca5afd">
      <Terms xmlns="http://schemas.microsoft.com/office/infopath/2007/PartnerControls"/>
    </lcf76f155ced4ddcb4097134ff3c332f>
    <TaxCatchAll xmlns="c07a99cf-9629-4e24-b386-fe3ed5639f15" xsi:nil="true"/>
  </documentManagement>
</p:properties>
</file>

<file path=customXml/itemProps1.xml><?xml version="1.0" encoding="utf-8"?>
<ds:datastoreItem xmlns:ds="http://schemas.openxmlformats.org/officeDocument/2006/customXml" ds:itemID="{97CEAFA1-A1DA-4BEB-9DEE-4E46BAC21746}">
  <ds:schemaRefs>
    <ds:schemaRef ds:uri="http://schemas.microsoft.com/sharepoint/v3/contenttype/forms"/>
  </ds:schemaRefs>
</ds:datastoreItem>
</file>

<file path=customXml/itemProps2.xml><?xml version="1.0" encoding="utf-8"?>
<ds:datastoreItem xmlns:ds="http://schemas.openxmlformats.org/officeDocument/2006/customXml" ds:itemID="{A101DF6B-DD30-47D0-BC6E-B289004E9EB1}">
  <ds:schemaRefs>
    <ds:schemaRef ds:uri="4ccd3215-d870-4975-9d1b-ee8e7bca5afd"/>
    <ds:schemaRef ds:uri="c07a99cf-9629-4e24-b386-fe3ed5639f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9C0F11F-E9D7-4D18-8A83-91CA1D668121}"/>
</file>

<file path=docProps/app.xml><?xml version="1.0" encoding="utf-8"?>
<Properties xmlns="http://schemas.openxmlformats.org/officeDocument/2006/extended-properties" xmlns:vt="http://schemas.openxmlformats.org/officeDocument/2006/docPropsVTypes">
  <TotalTime>9715</TotalTime>
  <Words>3409</Words>
  <Application>Microsoft Office PowerPoint</Application>
  <PresentationFormat>Custom</PresentationFormat>
  <Paragraphs>457</Paragraphs>
  <Slides>57</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vt:lpstr>
      <vt:lpstr>Montserrat</vt:lpstr>
      <vt:lpstr>PT Sans</vt:lpstr>
      <vt:lpstr>Montserrat Medium</vt:lpstr>
      <vt:lpstr>Segoe Print</vt:lpstr>
      <vt:lpstr>Architects Daughter</vt:lpstr>
      <vt:lpstr>Arial</vt:lpstr>
      <vt:lpstr>PMI 2022</vt:lpstr>
      <vt:lpstr>PowerPoint Presentation</vt:lpstr>
      <vt:lpstr>PowerPoint Presentation</vt:lpstr>
      <vt:lpstr>Outcomes from Scrum Transformations</vt:lpstr>
      <vt:lpstr>PowerPoint Presentation</vt:lpstr>
      <vt:lpstr>Scrum Challenges</vt:lpstr>
      <vt:lpstr>Kanban Can Help</vt:lpstr>
      <vt:lpstr>Kanban is not a framework</vt:lpstr>
      <vt:lpstr>Start with what you do now</vt:lpstr>
      <vt:lpstr>PowerPoint Presentation</vt:lpstr>
      <vt:lpstr>What is a turbocharger?</vt:lpstr>
      <vt:lpstr>A turbocharger …</vt:lpstr>
      <vt:lpstr>Kanban Change Management Principles</vt:lpstr>
      <vt:lpstr>Kanban Method: Change Management Principles</vt:lpstr>
      <vt:lpstr>Scrum and Kanban Perspectives</vt:lpstr>
      <vt:lpstr>CMP#1: Start with what you do now</vt:lpstr>
      <vt:lpstr>CMP#2: Agree to evolutionary change</vt:lpstr>
      <vt:lpstr>CMP#3: Encourage acts of leadership at all levels</vt:lpstr>
      <vt:lpstr>Acts of Leadership</vt:lpstr>
      <vt:lpstr>Kanban General Practices</vt:lpstr>
      <vt:lpstr>PowerPoint Presentation</vt:lpstr>
      <vt:lpstr>Visualize</vt:lpstr>
      <vt:lpstr>2019 Scrum Master Trends (Scrum.org)</vt:lpstr>
      <vt:lpstr>Limit Work in Progress</vt:lpstr>
      <vt:lpstr>Manage Flow</vt:lpstr>
      <vt:lpstr>Make Policies Explicit</vt:lpstr>
      <vt:lpstr>Feedback and Feedback Loops</vt:lpstr>
      <vt:lpstr>Feedback Loops</vt:lpstr>
      <vt:lpstr>Scrum Events and Kanban Cadences</vt:lpstr>
      <vt:lpstr>Feedback Loop?</vt:lpstr>
      <vt:lpstr>Improve Collaboratively, Evolve Experimentally</vt:lpstr>
      <vt:lpstr>Evolutionary Change, not Revolutionary</vt:lpstr>
      <vt:lpstr>Evolutionary Change at Posit Science  (A Case Study)</vt:lpstr>
      <vt:lpstr>Posit Science Background</vt:lpstr>
      <vt:lpstr>Posit Science Background</vt:lpstr>
      <vt:lpstr>Posit Science Background</vt:lpstr>
      <vt:lpstr>Sources of Dissatisfaction - Motivation for Change</vt:lpstr>
      <vt:lpstr>Initial “Kanban” adoption</vt:lpstr>
      <vt:lpstr>Initial Kanban Board</vt:lpstr>
      <vt:lpstr>After 6 Months of Kanban…</vt:lpstr>
      <vt:lpstr>Continued Frustration &amp; Dissatisfaction</vt:lpstr>
      <vt:lpstr>Goals of new “flow” system</vt:lpstr>
      <vt:lpstr>Transition to “flow”</vt:lpstr>
      <vt:lpstr>Replenishment Meeting Board</vt:lpstr>
      <vt:lpstr>PowerPoint Presentation</vt:lpstr>
      <vt:lpstr>PowerPoint Presentation</vt:lpstr>
      <vt:lpstr>PowerPoint Presentation</vt:lpstr>
      <vt:lpstr>Kanban @ Vanguard An Experience Report    The Lean Kanban Global Summit Alexandria, VA USA, 2019  David Hughes, AKC</vt:lpstr>
      <vt:lpstr>Team P: Pre-Kanban State, One Year</vt:lpstr>
      <vt:lpstr>Team P: Flow Metrics</vt:lpstr>
      <vt:lpstr>Team Q: Visualizing the Work</vt:lpstr>
      <vt:lpstr>Team Q: Flow Metrics – Success with STATIK!</vt:lpstr>
      <vt:lpstr>Team Q: Flow Metrics – Spectacular Acceleration!</vt:lpstr>
      <vt:lpstr>Team Q: Critical Success Factors 4X throughput and ¼ lead time</vt:lpstr>
      <vt:lpstr>Kanban Impact at Accenture Brazil</vt:lpstr>
      <vt:lpstr>How to get started with Kanban</vt:lpstr>
      <vt:lpstr>PowerPoint Presentation</vt:lpstr>
      <vt:lpstr>Scrum Better With Kanban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damia</dc:creator>
  <cp:keywords/>
  <dc:description/>
  <cp:lastModifiedBy>Todd Little</cp:lastModifiedBy>
  <cp:revision>19</cp:revision>
  <cp:lastPrinted>2022-07-28T23:49:38Z</cp:lastPrinted>
  <dcterms:modified xsi:type="dcterms:W3CDTF">2023-01-11T21:26:31Z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0x010100870566CC40C6C04182DD0A86DE66549F</vt:lpwstr>
  </property>
  <property fmtid="{D5CDD505-2E9C-101B-9397-08002B2CF9AE}" pid="3" name="MediaServiceImageTags">
    <vt:lpwstr/>
  </property>
</Properties>
</file>