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4"/>
  </p:notesMasterIdLst>
  <p:handoutMasterIdLst>
    <p:handoutMasterId r:id="rId65"/>
  </p:handoutMasterIdLst>
  <p:sldIdLst>
    <p:sldId id="257" r:id="rId5"/>
    <p:sldId id="447" r:id="rId6"/>
    <p:sldId id="448" r:id="rId7"/>
    <p:sldId id="348" r:id="rId8"/>
    <p:sldId id="406" r:id="rId9"/>
    <p:sldId id="410" r:id="rId10"/>
    <p:sldId id="445" r:id="rId11"/>
    <p:sldId id="450" r:id="rId12"/>
    <p:sldId id="409" r:id="rId13"/>
    <p:sldId id="349" r:id="rId14"/>
    <p:sldId id="429" r:id="rId15"/>
    <p:sldId id="444" r:id="rId16"/>
    <p:sldId id="435" r:id="rId17"/>
    <p:sldId id="353" r:id="rId18"/>
    <p:sldId id="354" r:id="rId19"/>
    <p:sldId id="355" r:id="rId20"/>
    <p:sldId id="414" r:id="rId21"/>
    <p:sldId id="356" r:id="rId22"/>
    <p:sldId id="357" r:id="rId23"/>
    <p:sldId id="363" r:id="rId24"/>
    <p:sldId id="360" r:id="rId25"/>
    <p:sldId id="361" r:id="rId26"/>
    <p:sldId id="451" r:id="rId27"/>
    <p:sldId id="362" r:id="rId28"/>
    <p:sldId id="431" r:id="rId29"/>
    <p:sldId id="366" r:id="rId30"/>
    <p:sldId id="369" r:id="rId31"/>
    <p:sldId id="368" r:id="rId32"/>
    <p:sldId id="371" r:id="rId33"/>
    <p:sldId id="372" r:id="rId34"/>
    <p:sldId id="370" r:id="rId35"/>
    <p:sldId id="373" r:id="rId36"/>
    <p:sldId id="374" r:id="rId37"/>
    <p:sldId id="375" r:id="rId38"/>
    <p:sldId id="376" r:id="rId39"/>
    <p:sldId id="412" r:id="rId40"/>
    <p:sldId id="377" r:id="rId41"/>
    <p:sldId id="378" r:id="rId42"/>
    <p:sldId id="379" r:id="rId43"/>
    <p:sldId id="383" r:id="rId44"/>
    <p:sldId id="384" r:id="rId45"/>
    <p:sldId id="386" r:id="rId46"/>
    <p:sldId id="387" r:id="rId47"/>
    <p:sldId id="388" r:id="rId48"/>
    <p:sldId id="390" r:id="rId49"/>
    <p:sldId id="391" r:id="rId50"/>
    <p:sldId id="392" r:id="rId51"/>
    <p:sldId id="394" r:id="rId52"/>
    <p:sldId id="415" r:id="rId53"/>
    <p:sldId id="395" r:id="rId54"/>
    <p:sldId id="396" r:id="rId55"/>
    <p:sldId id="397" r:id="rId56"/>
    <p:sldId id="399" r:id="rId57"/>
    <p:sldId id="432" r:id="rId58"/>
    <p:sldId id="398" r:id="rId59"/>
    <p:sldId id="423" r:id="rId60"/>
    <p:sldId id="428" r:id="rId61"/>
    <p:sldId id="449" r:id="rId62"/>
    <p:sldId id="256" r:id="rId63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E7"/>
    <a:srgbClr val="D3F6FD"/>
    <a:srgbClr val="F6E2DA"/>
    <a:srgbClr val="666666"/>
    <a:srgbClr val="006699"/>
    <a:srgbClr val="7F1B78"/>
    <a:srgbClr val="CCCC00"/>
    <a:srgbClr val="CC0000"/>
    <a:srgbClr val="FF9933"/>
    <a:srgbClr val="D27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6" autoAdjust="0"/>
    <p:restoredTop sz="86405" autoAdjust="0"/>
  </p:normalViewPr>
  <p:slideViewPr>
    <p:cSldViewPr showGuides="1">
      <p:cViewPr varScale="1">
        <p:scale>
          <a:sx n="63" d="100"/>
          <a:sy n="63" d="100"/>
        </p:scale>
        <p:origin x="8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3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-2730" y="-108"/>
      </p:cViewPr>
      <p:guideLst>
        <p:guide orient="horz" pos="2237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E60E7C-D0DE-453F-812D-18B9CFC33C66}" type="presOf" srcId="{9EEB449D-7F40-410F-9602-AF77CEA990A0}" destId="{73AE6B4A-9B7B-4F6D-875B-D6DFCF05336D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68394931-A151-499C-BC86-D6E7DA7C8604}" type="presOf" srcId="{6B1BA332-5978-4DA6-9B08-CE32423355F1}" destId="{F4BB4DEB-00F9-47A8-B59A-38A2B8533D4A}" srcOrd="0" destOrd="0" presId="urn:microsoft.com/office/officeart/2011/layout/ConvergingText"/>
    <dgm:cxn modelId="{FF7287AF-F4B6-4405-811E-C3E066616DC9}" type="presOf" srcId="{70EF7C55-2C60-4947-881D-F37E15C1E778}" destId="{888EE50E-E6F7-477F-8A01-8C00D54FE292}" srcOrd="0" destOrd="0" presId="urn:microsoft.com/office/officeart/2011/layout/ConvergingText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1B93470E-4FCC-4E7A-9259-B104E4016DF2}" type="presOf" srcId="{317BE2F6-AAD2-4964-97A4-B8F32CEF7C7E}" destId="{AE811F67-E007-483E-8BF4-A0DCB69C9587}" srcOrd="0" destOrd="0" presId="urn:microsoft.com/office/officeart/2011/layout/ConvergingText"/>
    <dgm:cxn modelId="{68F429FD-E190-4935-82A6-2D8C2F36A910}" type="presOf" srcId="{982E01A9-1559-49B1-9FD9-2047E1EBFF3E}" destId="{110D120F-3438-44D1-BFE2-89B1C5218C9E}" srcOrd="0" destOrd="0" presId="urn:microsoft.com/office/officeart/2011/layout/ConvergingText"/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72E6CF5B-DEC8-4E84-A471-F5BE5E30F842}" type="presParOf" srcId="{110D120F-3438-44D1-BFE2-89B1C5218C9E}" destId="{ACD2CED6-736C-40DF-AEFB-EA5B0FDD2BC5}" srcOrd="0" destOrd="0" presId="urn:microsoft.com/office/officeart/2011/layout/ConvergingText"/>
    <dgm:cxn modelId="{040921BE-E904-4E76-8B70-32F09A83F047}" type="presParOf" srcId="{ACD2CED6-736C-40DF-AEFB-EA5B0FDD2BC5}" destId="{A5D32274-993D-4D2C-AA78-86FF29754D01}" srcOrd="0" destOrd="0" presId="urn:microsoft.com/office/officeart/2011/layout/ConvergingText"/>
    <dgm:cxn modelId="{9DEDAFDE-96FA-407D-B9BE-55CA06003DFF}" type="presParOf" srcId="{ACD2CED6-736C-40DF-AEFB-EA5B0FDD2BC5}" destId="{7F006B13-65B5-4977-AD37-F7ABC4110AAB}" srcOrd="1" destOrd="0" presId="urn:microsoft.com/office/officeart/2011/layout/ConvergingText"/>
    <dgm:cxn modelId="{19252A89-485C-41C5-B3DE-DF167E77A1D2}" type="presParOf" srcId="{ACD2CED6-736C-40DF-AEFB-EA5B0FDD2BC5}" destId="{2757286F-A161-40C5-8ED0-17B63B929DC3}" srcOrd="2" destOrd="0" presId="urn:microsoft.com/office/officeart/2011/layout/ConvergingText"/>
    <dgm:cxn modelId="{2D77915F-CA18-4CB1-AA37-EB46F23E4D8D}" type="presParOf" srcId="{ACD2CED6-736C-40DF-AEFB-EA5B0FDD2BC5}" destId="{09257706-1EE7-40A8-B681-FC76F93CD7A9}" srcOrd="3" destOrd="0" presId="urn:microsoft.com/office/officeart/2011/layout/ConvergingText"/>
    <dgm:cxn modelId="{979F40B2-AD86-4B73-A334-49782286AAF7}" type="presParOf" srcId="{ACD2CED6-736C-40DF-AEFB-EA5B0FDD2BC5}" destId="{E8752E7F-384C-4CB3-A109-51632558B678}" srcOrd="4" destOrd="0" presId="urn:microsoft.com/office/officeart/2011/layout/ConvergingText"/>
    <dgm:cxn modelId="{3D01D1AC-9C77-4791-9D4B-DC60040FEC6E}" type="presParOf" srcId="{ACD2CED6-736C-40DF-AEFB-EA5B0FDD2BC5}" destId="{8B58A520-61CE-4916-B656-AF838AE00CEA}" srcOrd="5" destOrd="0" presId="urn:microsoft.com/office/officeart/2011/layout/ConvergingText"/>
    <dgm:cxn modelId="{4DE95EBC-7754-45F2-A1C6-46C8266347B1}" type="presParOf" srcId="{ACD2CED6-736C-40DF-AEFB-EA5B0FDD2BC5}" destId="{000BB870-A87B-4C24-ABAC-AF3BA30C9A5A}" srcOrd="6" destOrd="0" presId="urn:microsoft.com/office/officeart/2011/layout/ConvergingText"/>
    <dgm:cxn modelId="{1AC9CFA3-2F3B-45B8-A220-65452B5C75D5}" type="presParOf" srcId="{ACD2CED6-736C-40DF-AEFB-EA5B0FDD2BC5}" destId="{7CFC3E25-34AE-4228-B2B9-7D1F0C3D48D8}" srcOrd="7" destOrd="0" presId="urn:microsoft.com/office/officeart/2011/layout/ConvergingText"/>
    <dgm:cxn modelId="{A4A2790B-4E34-4BD6-A0C4-FFA47FE74475}" type="presParOf" srcId="{ACD2CED6-736C-40DF-AEFB-EA5B0FDD2BC5}" destId="{736E225E-7EBD-498F-A421-CE4C932D7791}" srcOrd="8" destOrd="0" presId="urn:microsoft.com/office/officeart/2011/layout/ConvergingText"/>
    <dgm:cxn modelId="{99FE2112-7F0A-4616-B1D1-5EBC8375D5ED}" type="presParOf" srcId="{ACD2CED6-736C-40DF-AEFB-EA5B0FDD2BC5}" destId="{CCBB6F52-9EFD-48E4-9F83-F975F74FC105}" srcOrd="9" destOrd="0" presId="urn:microsoft.com/office/officeart/2011/layout/ConvergingText"/>
    <dgm:cxn modelId="{525B97ED-3178-4963-B99B-B3181AA251B5}" type="presParOf" srcId="{ACD2CED6-736C-40DF-AEFB-EA5B0FDD2BC5}" destId="{888EE50E-E6F7-477F-8A01-8C00D54FE292}" srcOrd="10" destOrd="0" presId="urn:microsoft.com/office/officeart/2011/layout/ConvergingText"/>
    <dgm:cxn modelId="{680192E7-CE9A-49D7-8D90-1DE94502247B}" type="presParOf" srcId="{ACD2CED6-736C-40DF-AEFB-EA5B0FDD2BC5}" destId="{53C1D68F-10A7-47D9-88E7-721605677A39}" srcOrd="11" destOrd="0" presId="urn:microsoft.com/office/officeart/2011/layout/ConvergingText"/>
    <dgm:cxn modelId="{32E9D246-9876-4EB1-B7F7-93BCA43EE897}" type="presParOf" srcId="{ACD2CED6-736C-40DF-AEFB-EA5B0FDD2BC5}" destId="{F4655CE9-81AC-4BEC-9F15-A10DF8214B41}" srcOrd="12" destOrd="0" presId="urn:microsoft.com/office/officeart/2011/layout/ConvergingText"/>
    <dgm:cxn modelId="{EE9A1CB4-D7DC-4D0D-BB61-67D0212359D0}" type="presParOf" srcId="{ACD2CED6-736C-40DF-AEFB-EA5B0FDD2BC5}" destId="{E84E1479-7837-4013-84FB-F91FE1516AAE}" srcOrd="13" destOrd="0" presId="urn:microsoft.com/office/officeart/2011/layout/ConvergingText"/>
    <dgm:cxn modelId="{0C7CAD75-172D-44FC-A253-D6D50F4C3741}" type="presParOf" srcId="{ACD2CED6-736C-40DF-AEFB-EA5B0FDD2BC5}" destId="{6209A150-D931-4CB9-B5B8-477691461261}" srcOrd="14" destOrd="0" presId="urn:microsoft.com/office/officeart/2011/layout/ConvergingText"/>
    <dgm:cxn modelId="{8C2D7D1C-7DB4-40FF-AB7C-3483E892FC3E}" type="presParOf" srcId="{ACD2CED6-736C-40DF-AEFB-EA5B0FDD2BC5}" destId="{777565F8-5517-44BA-B0DE-3D720641E549}" srcOrd="15" destOrd="0" presId="urn:microsoft.com/office/officeart/2011/layout/ConvergingText"/>
    <dgm:cxn modelId="{F858E842-EE75-4E9E-B7DA-0F2FE584E7E6}" type="presParOf" srcId="{ACD2CED6-736C-40DF-AEFB-EA5B0FDD2BC5}" destId="{B183BC60-6421-47B5-AD3F-5FEEE3133DC1}" srcOrd="16" destOrd="0" presId="urn:microsoft.com/office/officeart/2011/layout/ConvergingText"/>
    <dgm:cxn modelId="{8CD86ACE-61A6-49D4-A5EC-47F7361290BD}" type="presParOf" srcId="{ACD2CED6-736C-40DF-AEFB-EA5B0FDD2BC5}" destId="{609D0F7C-FD64-416D-A92D-2FD4D61312F0}" srcOrd="17" destOrd="0" presId="urn:microsoft.com/office/officeart/2011/layout/ConvergingText"/>
    <dgm:cxn modelId="{D0ED48BE-C4E1-4BC2-A7BF-E011D734B05B}" type="presParOf" srcId="{ACD2CED6-736C-40DF-AEFB-EA5B0FDD2BC5}" destId="{43C67B5C-6697-4BF8-9D3B-B1FE0FB94D99}" srcOrd="18" destOrd="0" presId="urn:microsoft.com/office/officeart/2011/layout/ConvergingText"/>
    <dgm:cxn modelId="{3411A882-8FF7-487F-9530-1FE1656F195B}" type="presParOf" srcId="{ACD2CED6-736C-40DF-AEFB-EA5B0FDD2BC5}" destId="{61A4152D-1FEA-4841-A4C3-E7F7447EE9CE}" srcOrd="19" destOrd="0" presId="urn:microsoft.com/office/officeart/2011/layout/ConvergingText"/>
    <dgm:cxn modelId="{7EA7D6B3-EC56-41C1-B73A-EC324142F891}" type="presParOf" srcId="{ACD2CED6-736C-40DF-AEFB-EA5B0FDD2BC5}" destId="{AE811F67-E007-483E-8BF4-A0DCB69C9587}" srcOrd="20" destOrd="0" presId="urn:microsoft.com/office/officeart/2011/layout/ConvergingText"/>
    <dgm:cxn modelId="{AD0273E9-168D-4D31-A2BD-C2D3E9483766}" type="presParOf" srcId="{ACD2CED6-736C-40DF-AEFB-EA5B0FDD2BC5}" destId="{62E324C4-AFE1-4ADC-A0AA-2AB200652CD3}" srcOrd="21" destOrd="0" presId="urn:microsoft.com/office/officeart/2011/layout/ConvergingText"/>
    <dgm:cxn modelId="{B8DB18D3-6CA2-4B14-9A3A-011702D0C549}" type="presParOf" srcId="{ACD2CED6-736C-40DF-AEFB-EA5B0FDD2BC5}" destId="{FD646C20-CA3B-47F7-8755-F73335B89D2A}" srcOrd="22" destOrd="0" presId="urn:microsoft.com/office/officeart/2011/layout/ConvergingText"/>
    <dgm:cxn modelId="{FB7FF8E6-5D9E-4C7B-ABB0-1FBCFE3AC4F3}" type="presParOf" srcId="{ACD2CED6-736C-40DF-AEFB-EA5B0FDD2BC5}" destId="{7C91E3F3-8487-45ED-955E-ACB4F5348DE5}" srcOrd="23" destOrd="0" presId="urn:microsoft.com/office/officeart/2011/layout/ConvergingText"/>
    <dgm:cxn modelId="{9234538E-2E6B-4BEC-82E5-4EF403A4247A}" type="presParOf" srcId="{ACD2CED6-736C-40DF-AEFB-EA5B0FDD2BC5}" destId="{B4122735-33B3-4FC7-8D3C-C2A96516DD07}" srcOrd="24" destOrd="0" presId="urn:microsoft.com/office/officeart/2011/layout/ConvergingText"/>
    <dgm:cxn modelId="{FC823965-4C5B-4538-BE0A-45E340DBE1BD}" type="presParOf" srcId="{ACD2CED6-736C-40DF-AEFB-EA5B0FDD2BC5}" destId="{C10F6EF0-0412-40C9-93D7-16B7BB5B2D3E}" srcOrd="25" destOrd="0" presId="urn:microsoft.com/office/officeart/2011/layout/ConvergingText"/>
    <dgm:cxn modelId="{D54EFE26-8E95-4529-9B38-0EE0296CE0AD}" type="presParOf" srcId="{ACD2CED6-736C-40DF-AEFB-EA5B0FDD2BC5}" destId="{2C41D1AE-7785-4B88-A34C-7E1A4E29B31D}" srcOrd="26" destOrd="0" presId="urn:microsoft.com/office/officeart/2011/layout/ConvergingText"/>
    <dgm:cxn modelId="{03DF29F2-F4BF-43AA-8453-087CCF2469D9}" type="presParOf" srcId="{ACD2CED6-736C-40DF-AEFB-EA5B0FDD2BC5}" destId="{11E38803-46E5-4161-8AE9-A740E11F3127}" srcOrd="27" destOrd="0" presId="urn:microsoft.com/office/officeart/2011/layout/ConvergingText"/>
    <dgm:cxn modelId="{8E767402-927B-43AD-BE52-D5C95CA811A0}" type="presParOf" srcId="{ACD2CED6-736C-40DF-AEFB-EA5B0FDD2BC5}" destId="{73AE6B4A-9B7B-4F6D-875B-D6DFCF05336D}" srcOrd="28" destOrd="0" presId="urn:microsoft.com/office/officeart/2011/layout/ConvergingText"/>
    <dgm:cxn modelId="{6C8B193A-5076-4CF5-90FC-79E29813F668}" type="presParOf" srcId="{ACD2CED6-736C-40DF-AEFB-EA5B0FDD2BC5}" destId="{6D6B2B07-2AC1-4F21-B54C-35B8FCEA45FE}" srcOrd="29" destOrd="0" presId="urn:microsoft.com/office/officeart/2011/layout/ConvergingText"/>
    <dgm:cxn modelId="{F60C0818-E5A3-4332-8861-74AB7C725826}" type="presParOf" srcId="{ACD2CED6-736C-40DF-AEFB-EA5B0FDD2BC5}" destId="{0C726BF0-DF17-4ACC-8F2D-698B9180CCFA}" srcOrd="30" destOrd="0" presId="urn:microsoft.com/office/officeart/2011/layout/ConvergingText"/>
    <dgm:cxn modelId="{24A9BE76-A397-427E-8D35-61C322EF9E10}" type="presParOf" srcId="{ACD2CED6-736C-40DF-AEFB-EA5B0FDD2BC5}" destId="{CC40B6B0-19CA-4A3C-8EC9-9B0ABEE4C857}" srcOrd="31" destOrd="0" presId="urn:microsoft.com/office/officeart/2011/layout/ConvergingText"/>
    <dgm:cxn modelId="{95562FBC-476B-401E-9FED-196B2A5F814B}" type="presParOf" srcId="{ACD2CED6-736C-40DF-AEFB-EA5B0FDD2BC5}" destId="{B6C64D72-941C-4B8E-BDFF-330C7C40D9C6}" srcOrd="32" destOrd="0" presId="urn:microsoft.com/office/officeart/2011/layout/ConvergingText"/>
    <dgm:cxn modelId="{9999C2ED-BF1E-4269-AE21-3E97DCF6381E}" type="presParOf" srcId="{ACD2CED6-736C-40DF-AEFB-EA5B0FDD2BC5}" destId="{899EA8C2-DF52-4C4E-A78C-A5D776325335}" srcOrd="33" destOrd="0" presId="urn:microsoft.com/office/officeart/2011/layout/ConvergingText"/>
    <dgm:cxn modelId="{193743BB-BCB4-419B-BE5F-93FD311D7161}" type="presParOf" srcId="{ACD2CED6-736C-40DF-AEFB-EA5B0FDD2BC5}" destId="{3AD6492F-C78C-4D82-827E-8E3719E06E3F}" srcOrd="34" destOrd="0" presId="urn:microsoft.com/office/officeart/2011/layout/ConvergingText"/>
    <dgm:cxn modelId="{3488A9F3-4A68-412F-87BD-B9CD7A7577B1}" type="presParOf" srcId="{ACD2CED6-736C-40DF-AEFB-EA5B0FDD2BC5}" destId="{F85BB596-5335-4D02-81D8-A26B63885CFF}" srcOrd="35" destOrd="0" presId="urn:microsoft.com/office/officeart/2011/layout/ConvergingText"/>
    <dgm:cxn modelId="{7DC42FD1-7343-47F2-860B-EC74C1FF227E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 dirty="0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80E565A4-963F-40F9-BA85-AFBB662BCA81}" type="presOf" srcId="{6B1BA332-5978-4DA6-9B08-CE32423355F1}" destId="{F4BB4DEB-00F9-47A8-B59A-38A2B8533D4A}" srcOrd="0" destOrd="0" presId="urn:microsoft.com/office/officeart/2011/layout/ConvergingText"/>
    <dgm:cxn modelId="{0C12D98F-0D61-4D72-B725-4025C51F50B6}" type="presOf" srcId="{982E01A9-1559-49B1-9FD9-2047E1EBFF3E}" destId="{110D120F-3438-44D1-BFE2-89B1C5218C9E}" srcOrd="0" destOrd="0" presId="urn:microsoft.com/office/officeart/2011/layout/ConvergingText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C03DFA28-380B-4D37-8B50-4D1D29DE9952}" type="presOf" srcId="{317BE2F6-AAD2-4964-97A4-B8F32CEF7C7E}" destId="{AE811F67-E007-483E-8BF4-A0DCB69C9587}" srcOrd="0" destOrd="0" presId="urn:microsoft.com/office/officeart/2011/layout/ConvergingText"/>
    <dgm:cxn modelId="{20C6E3E0-F959-47BB-B523-D6D173D5057D}" type="presOf" srcId="{9EEB449D-7F40-410F-9602-AF77CEA990A0}" destId="{73AE6B4A-9B7B-4F6D-875B-D6DFCF05336D}" srcOrd="0" destOrd="0" presId="urn:microsoft.com/office/officeart/2011/layout/ConvergingText"/>
    <dgm:cxn modelId="{8FCEFF74-2C2A-44F7-8EA1-23EBD88D216E}" type="presOf" srcId="{70EF7C55-2C60-4947-881D-F37E15C1E778}" destId="{888EE50E-E6F7-477F-8A01-8C00D54FE292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0F51C1B8-09B0-44D8-9787-A7649D19E8F1}" type="presParOf" srcId="{110D120F-3438-44D1-BFE2-89B1C5218C9E}" destId="{ACD2CED6-736C-40DF-AEFB-EA5B0FDD2BC5}" srcOrd="0" destOrd="0" presId="urn:microsoft.com/office/officeart/2011/layout/ConvergingText"/>
    <dgm:cxn modelId="{1156087D-4BC2-4EF7-870A-D68C01944CB5}" type="presParOf" srcId="{ACD2CED6-736C-40DF-AEFB-EA5B0FDD2BC5}" destId="{A5D32274-993D-4D2C-AA78-86FF29754D01}" srcOrd="0" destOrd="0" presId="urn:microsoft.com/office/officeart/2011/layout/ConvergingText"/>
    <dgm:cxn modelId="{DCB9EE5E-A09C-464D-BD99-94BC919BCA2C}" type="presParOf" srcId="{ACD2CED6-736C-40DF-AEFB-EA5B0FDD2BC5}" destId="{7F006B13-65B5-4977-AD37-F7ABC4110AAB}" srcOrd="1" destOrd="0" presId="urn:microsoft.com/office/officeart/2011/layout/ConvergingText"/>
    <dgm:cxn modelId="{F05808BE-44D3-443D-95DA-25173689C3B2}" type="presParOf" srcId="{ACD2CED6-736C-40DF-AEFB-EA5B0FDD2BC5}" destId="{2757286F-A161-40C5-8ED0-17B63B929DC3}" srcOrd="2" destOrd="0" presId="urn:microsoft.com/office/officeart/2011/layout/ConvergingText"/>
    <dgm:cxn modelId="{42F4B7DF-63B1-497E-8913-634FF675E686}" type="presParOf" srcId="{ACD2CED6-736C-40DF-AEFB-EA5B0FDD2BC5}" destId="{09257706-1EE7-40A8-B681-FC76F93CD7A9}" srcOrd="3" destOrd="0" presId="urn:microsoft.com/office/officeart/2011/layout/ConvergingText"/>
    <dgm:cxn modelId="{CDA87D74-57FF-4E48-9811-BD014916CAA8}" type="presParOf" srcId="{ACD2CED6-736C-40DF-AEFB-EA5B0FDD2BC5}" destId="{E8752E7F-384C-4CB3-A109-51632558B678}" srcOrd="4" destOrd="0" presId="urn:microsoft.com/office/officeart/2011/layout/ConvergingText"/>
    <dgm:cxn modelId="{E45BD045-7369-4499-9C2F-1ED65D80529B}" type="presParOf" srcId="{ACD2CED6-736C-40DF-AEFB-EA5B0FDD2BC5}" destId="{8B58A520-61CE-4916-B656-AF838AE00CEA}" srcOrd="5" destOrd="0" presId="urn:microsoft.com/office/officeart/2011/layout/ConvergingText"/>
    <dgm:cxn modelId="{DC89E50B-AB2E-469F-8D07-75AAD3D15496}" type="presParOf" srcId="{ACD2CED6-736C-40DF-AEFB-EA5B0FDD2BC5}" destId="{000BB870-A87B-4C24-ABAC-AF3BA30C9A5A}" srcOrd="6" destOrd="0" presId="urn:microsoft.com/office/officeart/2011/layout/ConvergingText"/>
    <dgm:cxn modelId="{6554B262-53D3-4EA7-AF0F-C44D7CACC9DC}" type="presParOf" srcId="{ACD2CED6-736C-40DF-AEFB-EA5B0FDD2BC5}" destId="{7CFC3E25-34AE-4228-B2B9-7D1F0C3D48D8}" srcOrd="7" destOrd="0" presId="urn:microsoft.com/office/officeart/2011/layout/ConvergingText"/>
    <dgm:cxn modelId="{57D2A405-DD0F-4EFB-A3D2-C507E1A7BDC1}" type="presParOf" srcId="{ACD2CED6-736C-40DF-AEFB-EA5B0FDD2BC5}" destId="{736E225E-7EBD-498F-A421-CE4C932D7791}" srcOrd="8" destOrd="0" presId="urn:microsoft.com/office/officeart/2011/layout/ConvergingText"/>
    <dgm:cxn modelId="{524A8796-74F4-4415-8B5D-BD0629430C7F}" type="presParOf" srcId="{ACD2CED6-736C-40DF-AEFB-EA5B0FDD2BC5}" destId="{CCBB6F52-9EFD-48E4-9F83-F975F74FC105}" srcOrd="9" destOrd="0" presId="urn:microsoft.com/office/officeart/2011/layout/ConvergingText"/>
    <dgm:cxn modelId="{6E7A35B3-D2B5-4C63-831D-BC833672D093}" type="presParOf" srcId="{ACD2CED6-736C-40DF-AEFB-EA5B0FDD2BC5}" destId="{888EE50E-E6F7-477F-8A01-8C00D54FE292}" srcOrd="10" destOrd="0" presId="urn:microsoft.com/office/officeart/2011/layout/ConvergingText"/>
    <dgm:cxn modelId="{8D80E7F9-99DC-465E-8B40-6197E857341C}" type="presParOf" srcId="{ACD2CED6-736C-40DF-AEFB-EA5B0FDD2BC5}" destId="{53C1D68F-10A7-47D9-88E7-721605677A39}" srcOrd="11" destOrd="0" presId="urn:microsoft.com/office/officeart/2011/layout/ConvergingText"/>
    <dgm:cxn modelId="{BDCC83D1-E085-498F-A7AD-4233C12B9683}" type="presParOf" srcId="{ACD2CED6-736C-40DF-AEFB-EA5B0FDD2BC5}" destId="{F4655CE9-81AC-4BEC-9F15-A10DF8214B41}" srcOrd="12" destOrd="0" presId="urn:microsoft.com/office/officeart/2011/layout/ConvergingText"/>
    <dgm:cxn modelId="{AFCF062D-40A1-474E-BECA-E7C75DE4A471}" type="presParOf" srcId="{ACD2CED6-736C-40DF-AEFB-EA5B0FDD2BC5}" destId="{E84E1479-7837-4013-84FB-F91FE1516AAE}" srcOrd="13" destOrd="0" presId="urn:microsoft.com/office/officeart/2011/layout/ConvergingText"/>
    <dgm:cxn modelId="{647687F3-51F5-490E-A22D-9A5D858A8A78}" type="presParOf" srcId="{ACD2CED6-736C-40DF-AEFB-EA5B0FDD2BC5}" destId="{6209A150-D931-4CB9-B5B8-477691461261}" srcOrd="14" destOrd="0" presId="urn:microsoft.com/office/officeart/2011/layout/ConvergingText"/>
    <dgm:cxn modelId="{64B3C61A-6AE7-456D-A4DF-27C3C32AE705}" type="presParOf" srcId="{ACD2CED6-736C-40DF-AEFB-EA5B0FDD2BC5}" destId="{777565F8-5517-44BA-B0DE-3D720641E549}" srcOrd="15" destOrd="0" presId="urn:microsoft.com/office/officeart/2011/layout/ConvergingText"/>
    <dgm:cxn modelId="{7DB634BF-8682-4EB9-B091-79339BDB3263}" type="presParOf" srcId="{ACD2CED6-736C-40DF-AEFB-EA5B0FDD2BC5}" destId="{B183BC60-6421-47B5-AD3F-5FEEE3133DC1}" srcOrd="16" destOrd="0" presId="urn:microsoft.com/office/officeart/2011/layout/ConvergingText"/>
    <dgm:cxn modelId="{4447AA5D-73E6-4E8E-B14D-1DB4AEF91D2A}" type="presParOf" srcId="{ACD2CED6-736C-40DF-AEFB-EA5B0FDD2BC5}" destId="{609D0F7C-FD64-416D-A92D-2FD4D61312F0}" srcOrd="17" destOrd="0" presId="urn:microsoft.com/office/officeart/2011/layout/ConvergingText"/>
    <dgm:cxn modelId="{93A69606-AEFF-4A34-8E77-225D6F5909AC}" type="presParOf" srcId="{ACD2CED6-736C-40DF-AEFB-EA5B0FDD2BC5}" destId="{43C67B5C-6697-4BF8-9D3B-B1FE0FB94D99}" srcOrd="18" destOrd="0" presId="urn:microsoft.com/office/officeart/2011/layout/ConvergingText"/>
    <dgm:cxn modelId="{78696C51-9054-4A16-90F3-73DA85BDBF7D}" type="presParOf" srcId="{ACD2CED6-736C-40DF-AEFB-EA5B0FDD2BC5}" destId="{61A4152D-1FEA-4841-A4C3-E7F7447EE9CE}" srcOrd="19" destOrd="0" presId="urn:microsoft.com/office/officeart/2011/layout/ConvergingText"/>
    <dgm:cxn modelId="{177FEF1F-E81C-4F9E-BB12-EC80F975231E}" type="presParOf" srcId="{ACD2CED6-736C-40DF-AEFB-EA5B0FDD2BC5}" destId="{AE811F67-E007-483E-8BF4-A0DCB69C9587}" srcOrd="20" destOrd="0" presId="urn:microsoft.com/office/officeart/2011/layout/ConvergingText"/>
    <dgm:cxn modelId="{BA512681-9A5B-48AB-92CD-2D5CCA86DC47}" type="presParOf" srcId="{ACD2CED6-736C-40DF-AEFB-EA5B0FDD2BC5}" destId="{62E324C4-AFE1-4ADC-A0AA-2AB200652CD3}" srcOrd="21" destOrd="0" presId="urn:microsoft.com/office/officeart/2011/layout/ConvergingText"/>
    <dgm:cxn modelId="{CDE683F9-9AEA-4955-A2F0-22EA8DBBEA37}" type="presParOf" srcId="{ACD2CED6-736C-40DF-AEFB-EA5B0FDD2BC5}" destId="{FD646C20-CA3B-47F7-8755-F73335B89D2A}" srcOrd="22" destOrd="0" presId="urn:microsoft.com/office/officeart/2011/layout/ConvergingText"/>
    <dgm:cxn modelId="{D26F2746-DB15-4905-BFF2-322EBF79ED15}" type="presParOf" srcId="{ACD2CED6-736C-40DF-AEFB-EA5B0FDD2BC5}" destId="{7C91E3F3-8487-45ED-955E-ACB4F5348DE5}" srcOrd="23" destOrd="0" presId="urn:microsoft.com/office/officeart/2011/layout/ConvergingText"/>
    <dgm:cxn modelId="{5362BBB7-6273-4B60-9EEA-71A460E160C7}" type="presParOf" srcId="{ACD2CED6-736C-40DF-AEFB-EA5B0FDD2BC5}" destId="{B4122735-33B3-4FC7-8D3C-C2A96516DD07}" srcOrd="24" destOrd="0" presId="urn:microsoft.com/office/officeart/2011/layout/ConvergingText"/>
    <dgm:cxn modelId="{3BBADB30-1831-4B64-B4E6-FADAD6EE54BB}" type="presParOf" srcId="{ACD2CED6-736C-40DF-AEFB-EA5B0FDD2BC5}" destId="{C10F6EF0-0412-40C9-93D7-16B7BB5B2D3E}" srcOrd="25" destOrd="0" presId="urn:microsoft.com/office/officeart/2011/layout/ConvergingText"/>
    <dgm:cxn modelId="{BE812151-D364-4BB1-8370-FA2ADB6874BD}" type="presParOf" srcId="{ACD2CED6-736C-40DF-AEFB-EA5B0FDD2BC5}" destId="{2C41D1AE-7785-4B88-A34C-7E1A4E29B31D}" srcOrd="26" destOrd="0" presId="urn:microsoft.com/office/officeart/2011/layout/ConvergingText"/>
    <dgm:cxn modelId="{E2DBBE7A-FEF4-446D-BBC5-AE91A6D59D80}" type="presParOf" srcId="{ACD2CED6-736C-40DF-AEFB-EA5B0FDD2BC5}" destId="{11E38803-46E5-4161-8AE9-A740E11F3127}" srcOrd="27" destOrd="0" presId="urn:microsoft.com/office/officeart/2011/layout/ConvergingText"/>
    <dgm:cxn modelId="{79490D4D-B026-4EBA-B2A1-C954FEA095FD}" type="presParOf" srcId="{ACD2CED6-736C-40DF-AEFB-EA5B0FDD2BC5}" destId="{73AE6B4A-9B7B-4F6D-875B-D6DFCF05336D}" srcOrd="28" destOrd="0" presId="urn:microsoft.com/office/officeart/2011/layout/ConvergingText"/>
    <dgm:cxn modelId="{7A539D68-3374-44EB-9A4E-EAEBC16A9911}" type="presParOf" srcId="{ACD2CED6-736C-40DF-AEFB-EA5B0FDD2BC5}" destId="{6D6B2B07-2AC1-4F21-B54C-35B8FCEA45FE}" srcOrd="29" destOrd="0" presId="urn:microsoft.com/office/officeart/2011/layout/ConvergingText"/>
    <dgm:cxn modelId="{0409E5C4-D08F-4327-BA5E-B8DEE7EBAC97}" type="presParOf" srcId="{ACD2CED6-736C-40DF-AEFB-EA5B0FDD2BC5}" destId="{0C726BF0-DF17-4ACC-8F2D-698B9180CCFA}" srcOrd="30" destOrd="0" presId="urn:microsoft.com/office/officeart/2011/layout/ConvergingText"/>
    <dgm:cxn modelId="{BA827AE5-B1B1-4F45-8B01-89B330AAEA47}" type="presParOf" srcId="{ACD2CED6-736C-40DF-AEFB-EA5B0FDD2BC5}" destId="{CC40B6B0-19CA-4A3C-8EC9-9B0ABEE4C857}" srcOrd="31" destOrd="0" presId="urn:microsoft.com/office/officeart/2011/layout/ConvergingText"/>
    <dgm:cxn modelId="{9131A7EB-917C-463D-8746-A24DD0BFF25F}" type="presParOf" srcId="{ACD2CED6-736C-40DF-AEFB-EA5B0FDD2BC5}" destId="{B6C64D72-941C-4B8E-BDFF-330C7C40D9C6}" srcOrd="32" destOrd="0" presId="urn:microsoft.com/office/officeart/2011/layout/ConvergingText"/>
    <dgm:cxn modelId="{4E4660BB-4D54-41E8-B715-C5736FD0E215}" type="presParOf" srcId="{ACD2CED6-736C-40DF-AEFB-EA5B0FDD2BC5}" destId="{899EA8C2-DF52-4C4E-A78C-A5D776325335}" srcOrd="33" destOrd="0" presId="urn:microsoft.com/office/officeart/2011/layout/ConvergingText"/>
    <dgm:cxn modelId="{C5DCA621-8332-4DE4-9464-1C01F5CC35B2}" type="presParOf" srcId="{ACD2CED6-736C-40DF-AEFB-EA5B0FDD2BC5}" destId="{3AD6492F-C78C-4D82-827E-8E3719E06E3F}" srcOrd="34" destOrd="0" presId="urn:microsoft.com/office/officeart/2011/layout/ConvergingText"/>
    <dgm:cxn modelId="{90B9E128-4370-438A-B88C-3E6A506C5D5B}" type="presParOf" srcId="{ACD2CED6-736C-40DF-AEFB-EA5B0FDD2BC5}" destId="{F85BB596-5335-4D02-81D8-A26B63885CFF}" srcOrd="35" destOrd="0" presId="urn:microsoft.com/office/officeart/2011/layout/ConvergingText"/>
    <dgm:cxn modelId="{A0D67C31-59FA-4A80-9758-57683D38D06E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0" y="546384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0" y="87010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6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8" cy="790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Processes</a:t>
          </a:r>
        </a:p>
      </dsp:txBody>
      <dsp:txXfrm>
        <a:off x="1398812" y="467242"/>
        <a:ext cx="558994" cy="559052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40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4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90" y="0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0"/>
        <a:ext cx="915131" cy="200833"/>
      </dsp:txXfrm>
    </dsp:sp>
    <dsp:sp modelId="{62E324C4-AFE1-4ADC-A0AA-2AB200652CD3}">
      <dsp:nvSpPr>
        <dsp:cNvPr id="0" name=""/>
        <dsp:cNvSpPr/>
      </dsp:nvSpPr>
      <dsp:spPr>
        <a:xfrm>
          <a:off x="1061875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8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6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90" y="507861"/>
          <a:ext cx="69206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507861"/>
        <a:ext cx="692061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7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9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40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2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4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90" y="1004423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1004423"/>
        <a:ext cx="915131" cy="200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1" y="54638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1" y="87010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7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9" cy="790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Processes</a:t>
          </a:r>
        </a:p>
      </dsp:txBody>
      <dsp:txXfrm>
        <a:off x="1398812" y="467242"/>
        <a:ext cx="558995" cy="559053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8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3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88" y="0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0"/>
        <a:ext cx="915132" cy="200833"/>
      </dsp:txXfrm>
    </dsp:sp>
    <dsp:sp modelId="{62E324C4-AFE1-4ADC-A0AA-2AB200652CD3}">
      <dsp:nvSpPr>
        <dsp:cNvPr id="0" name=""/>
        <dsp:cNvSpPr/>
      </dsp:nvSpPr>
      <dsp:spPr>
        <a:xfrm>
          <a:off x="106187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7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5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88" y="507862"/>
          <a:ext cx="69206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507862"/>
        <a:ext cx="692062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8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8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39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2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3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88" y="1004424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1004424"/>
        <a:ext cx="915132" cy="20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12950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 sz="1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007188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1B569FE1-51EE-4BDB-BFC0-FF7113750CC9}" type="datetimeFigureOut">
              <a:rPr lang="en-US" sz="100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pPr/>
              <a:t>9/25/2015</a:t>
            </a:fld>
            <a:endParaRPr lang="en-US" sz="1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12950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r>
              <a:rPr lang="en-US" sz="1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Copyright </a:t>
            </a:r>
            <a:r>
              <a:rPr lang="en-US" altLang="ja-JP" sz="1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10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en-US" sz="1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IHS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007188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7696AA7F-128A-4F96-90D9-798331F07881}" type="slidenum">
              <a:rPr lang="en-US" sz="100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00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1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12950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07188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fld id="{4893E39E-9981-4D6A-B4AC-34D0BB6D3124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7"/>
            <a:ext cx="7510780" cy="3196114"/>
          </a:xfrm>
          <a:prstGeom prst="rect">
            <a:avLst/>
          </a:prstGeom>
        </p:spPr>
        <p:txBody>
          <a:bodyPr vert="horz" lIns="94229" tIns="47115" rIns="94229" bIns="471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12950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07188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fld id="{02A32C17-A472-4774-AAA4-7C42DB4D9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3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7BE6F8-91B9-4214-B55F-CED4A6B79649}" type="datetime8">
              <a:rPr lang="en-US"/>
              <a:pPr/>
              <a:t>9/25/2015 10:59 AM</a:t>
            </a:fld>
            <a:endParaRPr lang="en-US" dirty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D2D1D-C376-44B3-A2C1-28CD6447A063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4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87647-E234-483B-8620-3E04EA288C9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5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56" y="3886200"/>
            <a:ext cx="4709160" cy="53035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0" y="1062038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9856" y="2651760"/>
            <a:ext cx="4709160" cy="13716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5" descr="ihs_glob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609850"/>
            <a:ext cx="1504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6"/>
          <p:cNvSpPr>
            <a:spLocks noChangeShapeType="1"/>
          </p:cNvSpPr>
          <p:nvPr userDrawn="1"/>
        </p:nvSpPr>
        <p:spPr bwMode="auto">
          <a:xfrm>
            <a:off x="0" y="5788025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15874" y="6560894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+mn-lt"/>
                <a:cs typeface="Arial" charset="0"/>
              </a:rPr>
              <a:t>September 2015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4118" r="9333" b="20000"/>
          <a:stretch/>
        </p:blipFill>
        <p:spPr>
          <a:xfrm>
            <a:off x="609600" y="6241627"/>
            <a:ext cx="1981200" cy="6163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56" y="3886200"/>
            <a:ext cx="4709160" cy="53035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0" y="1062038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9856" y="2651760"/>
            <a:ext cx="4709160" cy="13716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5" descr="ihs_glob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609850"/>
            <a:ext cx="1504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6"/>
          <p:cNvSpPr>
            <a:spLocks noChangeShapeType="1"/>
          </p:cNvSpPr>
          <p:nvPr userDrawn="1"/>
        </p:nvSpPr>
        <p:spPr bwMode="auto">
          <a:xfrm>
            <a:off x="0" y="5788025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815874" y="6560894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+mn-lt"/>
                <a:cs typeface="Arial" charset="0"/>
              </a:rPr>
              <a:t>September 2015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4118" r="9333" b="20000"/>
          <a:stretch/>
        </p:blipFill>
        <p:spPr>
          <a:xfrm>
            <a:off x="609600" y="6241627"/>
            <a:ext cx="1981200" cy="6163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353312"/>
            <a:ext cx="8275320" cy="4855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" y="1353311"/>
            <a:ext cx="4251960" cy="485546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3312"/>
            <a:ext cx="4251960" cy="485546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966" y="1474525"/>
            <a:ext cx="6986722" cy="3253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3738" y="6506707"/>
            <a:ext cx="8302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666666"/>
                </a:solidFill>
              </a:defRPr>
            </a:lvl1pPr>
          </a:lstStyle>
          <a:p>
            <a:fld id="{05CD1B2F-D747-443E-9EEA-1B543DAE91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0345" y="6664960"/>
            <a:ext cx="289560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" y="137160"/>
            <a:ext cx="7571232" cy="859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" y="1353312"/>
            <a:ext cx="8275320" cy="485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0" y="1062038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5" descr="ihs_globe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7688" y="155575"/>
            <a:ext cx="77311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3815874" y="6560894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+mn-lt"/>
                <a:cs typeface="Arial" charset="0"/>
              </a:rPr>
              <a:t>September 2015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4118" r="9333" b="20000"/>
          <a:stretch/>
        </p:blipFill>
        <p:spPr>
          <a:xfrm>
            <a:off x="609600" y="6241627"/>
            <a:ext cx="1981200" cy="6163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8" r:id="rId9"/>
    <p:sldLayoutId id="214748365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ddlittleweb.com/Downloads/books/StandBackAndDeliver.pdf" TargetMode="External"/><Relationship Id="rId3" Type="http://schemas.openxmlformats.org/officeDocument/2006/relationships/hyperlink" Target="mailto:todd.little@ihs.com" TargetMode="External"/><Relationship Id="rId7" Type="http://schemas.openxmlformats.org/officeDocument/2006/relationships/hyperlink" Target="http://www.linkedin.com/in/toddelittle/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ccelinnova.com/" TargetMode="External"/><Relationship Id="rId5" Type="http://schemas.openxmlformats.org/officeDocument/2006/relationships/hyperlink" Target="http://www.toddlittleweb.com/" TargetMode="External"/><Relationship Id="rId4" Type="http://schemas.openxmlformats.org/officeDocument/2006/relationships/hyperlink" Target="mailto:toddelittle@gmail.com" TargetMode="External"/><Relationship Id="rId9" Type="http://schemas.openxmlformats.org/officeDocument/2006/relationships/image" Target="../media/image7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371600"/>
            <a:ext cx="3352800" cy="2971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ea typeface="ＭＳ Ｐゴシック" charset="-128"/>
              </a:rPr>
              <a:t>7 Sins of Scrum and other Agile Anti-Patterns</a:t>
            </a:r>
            <a:endParaRPr lang="en-GB" sz="4000" b="1" dirty="0" smtClean="0"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52800" y="4025900"/>
            <a:ext cx="4768850" cy="1308100"/>
          </a:xfrm>
        </p:spPr>
        <p:txBody>
          <a:bodyPr>
            <a:normAutofit/>
          </a:bodyPr>
          <a:lstStyle/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Todd Little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VP Product Development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September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14450"/>
            <a:ext cx="2430379" cy="2565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5874" y="6560894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+mn-lt"/>
                <a:cs typeface="Arial" charset="0"/>
              </a:rPr>
              <a:t>September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Sample Sin 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36767"/>
              </p:ext>
            </p:extLst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4" y="3050381"/>
            <a:ext cx="2446451" cy="2055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94" y="3201995"/>
            <a:ext cx="2450592" cy="17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Heresy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" b="1267"/>
          <a:stretch/>
        </p:blipFill>
        <p:spPr>
          <a:xfrm>
            <a:off x="609600" y="1696777"/>
            <a:ext cx="5722634" cy="34245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24" y="1696777"/>
            <a:ext cx="2659682" cy="3424559"/>
          </a:xfrm>
        </p:spPr>
      </p:pic>
    </p:spTree>
    <p:extLst>
      <p:ext uri="{BB962C8B-B14F-4D97-AF65-F5344CB8AC3E}">
        <p14:creationId xmlns:p14="http://schemas.microsoft.com/office/powerpoint/2010/main" val="11695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#1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Processes</a:t>
                      </a:r>
                      <a:r>
                        <a:rPr lang="en-US" sz="3200" baseline="0" dirty="0" smtClean="0"/>
                        <a:t> and Tools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Individuals and Interactions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2502088" cy="2368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17" y="25146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4.bp.blogspot.com/-sDHWwKPd8_4/To3AErvyDlI/AAAAAAAAIeg/LHKiCESYFcU/s1600/manifes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5" y="1"/>
            <a:ext cx="9202181" cy="6889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612616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Alexey </a:t>
            </a:r>
            <a:r>
              <a:rPr lang="en-US" b="1" dirty="0" err="1"/>
              <a:t>Krivitsky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Processes </a:t>
            </a:r>
            <a:r>
              <a:rPr lang="en-US" dirty="0"/>
              <a:t>and </a:t>
            </a:r>
            <a:r>
              <a:rPr lang="en-US" dirty="0" smtClean="0"/>
              <a:t>Tools Over Individuals </a:t>
            </a:r>
            <a:r>
              <a:rPr lang="en-US" dirty="0"/>
              <a:t>and </a:t>
            </a:r>
            <a:r>
              <a:rPr lang="en-US" dirty="0" smtClean="0"/>
              <a:t>Interactions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60203"/>
              </p:ext>
            </p:extLst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Agile is the Tool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The </a:t>
                      </a:r>
                      <a:r>
                        <a:rPr lang="en-US" sz="2400" u="none" strike="noStrike" dirty="0" smtClean="0">
                          <a:effectLst/>
                        </a:rPr>
                        <a:t>tools support </a:t>
                      </a:r>
                      <a:r>
                        <a:rPr lang="en-US" sz="2400" u="none" strike="noStrike" dirty="0">
                          <a:effectLst/>
                        </a:rPr>
                        <a:t>agility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495925" cy="3160156"/>
          </a:xfrm>
        </p:spPr>
      </p:pic>
    </p:spTree>
    <p:extLst>
      <p:ext uri="{BB962C8B-B14F-4D97-AF65-F5344CB8AC3E}">
        <p14:creationId xmlns:p14="http://schemas.microsoft.com/office/powerpoint/2010/main" val="13706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369117"/>
              </p:ext>
            </p:extLst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Agile is a process	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Over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Agility is a mindset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5866"/>
          <a:stretch/>
        </p:blipFill>
        <p:spPr>
          <a:xfrm>
            <a:off x="5638800" y="3352800"/>
            <a:ext cx="2514600" cy="236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343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07342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Practices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 and Values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/>
          <a:stretch/>
        </p:blipFill>
        <p:spPr>
          <a:xfrm>
            <a:off x="381000" y="3254829"/>
            <a:ext cx="31242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54829"/>
            <a:ext cx="347220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254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size fits all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 descr="http://hackerboss.com/pics/hammer-scr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124200"/>
            <a:ext cx="34495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29622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01290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Collaboration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Shared Ownership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2692400" cy="180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8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#2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99700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Status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Flow of Value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450788" cy="163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86" y="2576623"/>
            <a:ext cx="2362200" cy="15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IHS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05" t="9499" r="7917" b="4822"/>
          <a:stretch/>
        </p:blipFill>
        <p:spPr>
          <a:xfrm>
            <a:off x="0" y="1511299"/>
            <a:ext cx="9144000" cy="51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7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7511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Showing Progress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Delivering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3022600" cy="150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99338"/>
            <a:ext cx="3289321" cy="18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6162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Checking Boxes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and Adapting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352800" cy="251460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105400" y="3048000"/>
            <a:ext cx="3179226" cy="3170065"/>
            <a:chOff x="2183995" y="1554334"/>
            <a:chExt cx="4884330" cy="4870256"/>
          </a:xfrm>
        </p:grpSpPr>
        <p:pic>
          <p:nvPicPr>
            <p:cNvPr id="6" name="Picture 4" descr="http://www.healthtechnica.com/blogsphere/wp-content/uploads/2010/10/brain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995" y="1554334"/>
              <a:ext cx="4884330" cy="48702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rved Down Arrow 6"/>
            <p:cNvSpPr/>
            <p:nvPr/>
          </p:nvSpPr>
          <p:spPr>
            <a:xfrm flipH="1">
              <a:off x="3535065" y="216163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urved Down Arrow 7"/>
            <p:cNvSpPr/>
            <p:nvPr/>
          </p:nvSpPr>
          <p:spPr>
            <a:xfrm flipV="1">
              <a:off x="3650280" y="323697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0710" y="2829238"/>
              <a:ext cx="2073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Feedback Loop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2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96652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My part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2670048" cy="2331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24672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Starting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Finishing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95980"/>
            <a:ext cx="3189174" cy="1858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340106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7823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Individual Utilization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Throughput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2453054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23222" r="19906" b="50000"/>
          <a:stretch/>
        </p:blipFill>
        <p:spPr>
          <a:xfrm>
            <a:off x="4876800" y="3657600"/>
            <a:ext cx="3886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Sin #2: </a:t>
            </a:r>
            <a:br>
              <a:rPr lang="en-US" dirty="0"/>
            </a:br>
            <a:r>
              <a:rPr lang="en-US" dirty="0"/>
              <a:t>Status over </a:t>
            </a:r>
            <a:r>
              <a:rPr lang="en-US" dirty="0" smtClean="0"/>
              <a:t>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Specialization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2033016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86150"/>
            <a:ext cx="3512168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#3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80054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Strategy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6" y="3397250"/>
            <a:ext cx="2364544" cy="14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58" y="2588276"/>
            <a:ext cx="2496941" cy="16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6584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Buckets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Filters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1"/>
          <a:stretch/>
        </p:blipFill>
        <p:spPr>
          <a:xfrm>
            <a:off x="914401" y="3200400"/>
            <a:ext cx="1981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25" y="3200400"/>
            <a:ext cx="198373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1332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want it all (Gluttony)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Minimum Viable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Product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2686050" cy="184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43451"/>
            <a:ext cx="2867025" cy="18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2205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Listening to Customers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what they really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352800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7761"/>
            <a:ext cx="4060076" cy="30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Todd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447800"/>
            <a:ext cx="6477000" cy="45085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Chemical &amp; Petroleum Engineer</a:t>
            </a:r>
          </a:p>
          <a:p>
            <a:r>
              <a:rPr lang="en-US" sz="2400" dirty="0" smtClean="0"/>
              <a:t>30+ Years in Software Development</a:t>
            </a:r>
          </a:p>
          <a:p>
            <a:r>
              <a:rPr lang="en-US" sz="2400" dirty="0" smtClean="0"/>
              <a:t>Co-founder of Agile Development Conference 2003 (Salt Lake City)</a:t>
            </a:r>
          </a:p>
          <a:p>
            <a:r>
              <a:rPr lang="en-US" sz="2400" dirty="0" smtClean="0"/>
              <a:t>Conference Chair</a:t>
            </a:r>
          </a:p>
          <a:p>
            <a:pPr lvl="1"/>
            <a:r>
              <a:rPr lang="en-US" sz="2000" dirty="0" smtClean="0"/>
              <a:t>2004 (Salt Lake City)</a:t>
            </a:r>
          </a:p>
          <a:p>
            <a:pPr lvl="1"/>
            <a:r>
              <a:rPr lang="en-US" sz="2000" dirty="0" smtClean="0"/>
              <a:t>2005 (Denver)</a:t>
            </a:r>
          </a:p>
          <a:p>
            <a:pPr lvl="1"/>
            <a:r>
              <a:rPr lang="en-US" sz="2000" dirty="0" smtClean="0"/>
              <a:t>2006 (Minneapolis)</a:t>
            </a:r>
          </a:p>
          <a:p>
            <a:pPr lvl="1"/>
            <a:r>
              <a:rPr lang="en-US" sz="2000" dirty="0" smtClean="0"/>
              <a:t>2011 (Salt Lake City)</a:t>
            </a:r>
          </a:p>
          <a:p>
            <a:r>
              <a:rPr lang="en-US" sz="2400" dirty="0" smtClean="0"/>
              <a:t>Agile Alliance Board</a:t>
            </a:r>
          </a:p>
          <a:p>
            <a:r>
              <a:rPr lang="en-US" sz="2400" dirty="0" smtClean="0"/>
              <a:t>Co-founder and past President of Agile Leadership Network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65BD5-0232-4F69-8370-19916C6CA2D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 descr="Pollyanna 10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1"/>
            <a:ext cx="1633451" cy="223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sOIwJFqRL"/>
          <p:cNvPicPr>
            <a:picLocks noChangeAspect="1" noChangeArrowheads="1"/>
          </p:cNvPicPr>
          <p:nvPr/>
        </p:nvPicPr>
        <p:blipFill>
          <a:blip r:embed="rId3"/>
          <a:srcRect l="12202" r="12228"/>
          <a:stretch>
            <a:fillRect/>
          </a:stretch>
        </p:blipFill>
        <p:spPr bwMode="auto">
          <a:xfrm>
            <a:off x="573635" y="3886200"/>
            <a:ext cx="1712365" cy="2266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633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6845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know what they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Validating hypothesis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2971800" cy="225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63097"/>
            <a:ext cx="3259192" cy="2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8146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Tasks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3557588"/>
            <a:ext cx="2081212" cy="2081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80644"/>
            <a:ext cx="2364544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29404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Following orders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Understanding Why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17145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0400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#4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3512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Craftsmanship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0375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3798" b="13944"/>
          <a:stretch/>
        </p:blipFill>
        <p:spPr>
          <a:xfrm>
            <a:off x="5334000" y="2514600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58542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Almost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Really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335280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99000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1096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Testing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quality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Building quality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0"/>
            <a:ext cx="2531947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12306"/>
            <a:ext cx="3437101" cy="27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68862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evil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debt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2" descr="http://4.bp.blogspot.com/_qMJCGeRTeco/TOHP0dGELOI/AAAAAAAACUg/MHTleyfxmLU/s1600/cra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21734"/>
            <a:ext cx="2895600" cy="178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2"/>
          <a:stretch/>
        </p:blipFill>
        <p:spPr>
          <a:xfrm>
            <a:off x="4953000" y="3645932"/>
            <a:ext cx="3657600" cy="17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432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 of Crap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 of Delay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3" descr="1986-ford-tau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463342" cy="184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3802063" cy="2699465"/>
          </a:xfrm>
        </p:spPr>
      </p:pic>
    </p:spTree>
    <p:extLst>
      <p:ext uri="{BB962C8B-B14F-4D97-AF65-F5344CB8AC3E}">
        <p14:creationId xmlns:p14="http://schemas.microsoft.com/office/powerpoint/2010/main" val="34609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#5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447323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Iterations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7" y="3352800"/>
            <a:ext cx="2459494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14" y="2743200"/>
            <a:ext cx="2749378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Disclaimer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586754" cy="395128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251960" cy="395128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!7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!Sins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!Scrum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02758"/>
              </p:ext>
            </p:extLst>
          </p:nvPr>
        </p:nvGraphicFramePr>
        <p:xfrm>
          <a:off x="685800" y="1458331"/>
          <a:ext cx="7467600" cy="162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Potentially Shippable Increments (PSIs)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43652"/>
            <a:ext cx="2733992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7428"/>
            <a:ext cx="3611789" cy="980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33143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Commitment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Focus on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67124"/>
            <a:ext cx="3276600" cy="1706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3061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6930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Capacity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072585" cy="2186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467099"/>
            <a:ext cx="2965527" cy="21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71232" cy="8595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Potential Sin #6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95874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Illusion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Reality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93431"/>
            <a:ext cx="2514600" cy="1916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90800"/>
            <a:ext cx="167640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4228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Gross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96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2052798" y="4557749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4000" y="3434069"/>
            <a:ext cx="2812749" cy="2222729"/>
            <a:chOff x="921051" y="3221234"/>
            <a:chExt cx="6858000" cy="38020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84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1937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Unpointed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estimate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18150" r="78458" b="48126"/>
          <a:stretch/>
        </p:blipFill>
        <p:spPr>
          <a:xfrm>
            <a:off x="1066800" y="3352801"/>
            <a:ext cx="1524000" cy="228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15901" r="8997" b="7374"/>
          <a:stretch/>
        </p:blipFill>
        <p:spPr>
          <a:xfrm>
            <a:off x="4578762" y="3581400"/>
            <a:ext cx="3879438" cy="20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25764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57143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Forecasting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48075"/>
            <a:ext cx="2973272" cy="19907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340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8713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5257800" cy="32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Vanity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Decision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 descr="ANd9GcScpcbYrMsSGQV6vXMBwow07Y8X5B9LXfNUbZFx-P9bOZl4o79e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1906114" cy="22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40" y="3133061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Agile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647368"/>
              </p:ext>
            </p:extLst>
          </p:nvPr>
        </p:nvGraphicFramePr>
        <p:xfrm>
          <a:off x="219075" y="1352550"/>
          <a:ext cx="827563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are uncovering better ways of developing software by doing it and helping others do it. Through this work we have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Individuals and interactions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software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comprehensive documentation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collaboration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Responding to change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is value in the items on the right, we value the items on the left more.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5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#7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35396"/>
              </p:ext>
            </p:extLst>
          </p:nvPr>
        </p:nvGraphicFramePr>
        <p:xfrm>
          <a:off x="685800" y="1458330"/>
          <a:ext cx="7467600" cy="357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70260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86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Organizational Hacks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Leadership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819401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70" y="2171700"/>
            <a:ext cx="230357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#7: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Organizational Hacks over Leadership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3583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inputs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outputs/outcomes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04800" y="3428950"/>
            <a:ext cx="3298949" cy="1757593"/>
            <a:chOff x="1676400" y="1676400"/>
            <a:chExt cx="5314972" cy="2831678"/>
          </a:xfrm>
        </p:grpSpPr>
        <p:sp>
          <p:nvSpPr>
            <p:cNvPr id="9" name="Rectangle 8"/>
            <p:cNvSpPr/>
            <p:nvPr/>
          </p:nvSpPr>
          <p:spPr>
            <a:xfrm>
              <a:off x="2057400" y="1752600"/>
              <a:ext cx="3124200" cy="21336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76400" y="1676400"/>
              <a:ext cx="5314972" cy="2831678"/>
              <a:chOff x="1676400" y="1676400"/>
              <a:chExt cx="5314972" cy="2831678"/>
            </a:xfrm>
          </p:grpSpPr>
          <p:graphicFrame>
            <p:nvGraphicFramePr>
              <p:cNvPr id="11" name="Diagram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6821905"/>
                  </p:ext>
                </p:extLst>
              </p:nvPr>
            </p:nvGraphicFramePr>
            <p:xfrm>
              <a:off x="1676400" y="1676400"/>
              <a:ext cx="5314972" cy="20688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2004313" y="3962630"/>
                <a:ext cx="3500966" cy="54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Micromanagement</a:t>
                </a:r>
                <a:endParaRPr lang="en-US" sz="1600" b="1" dirty="0"/>
              </a:p>
            </p:txBody>
          </p:sp>
        </p:grp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0" y="3476247"/>
            <a:ext cx="3993465" cy="1800150"/>
            <a:chOff x="1676400" y="4263427"/>
            <a:chExt cx="6433916" cy="2900241"/>
          </a:xfrm>
        </p:grpSpPr>
        <p:sp>
          <p:nvSpPr>
            <p:cNvPr id="14" name="Rectangle 13"/>
            <p:cNvSpPr/>
            <p:nvPr/>
          </p:nvSpPr>
          <p:spPr>
            <a:xfrm>
              <a:off x="4355976" y="4263427"/>
              <a:ext cx="3744416" cy="2133600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aphicFrame>
          <p:nvGraphicFramePr>
            <p:cNvPr id="15" name="Diagram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7603494"/>
                </p:ext>
              </p:extLst>
            </p:nvPr>
          </p:nvGraphicFramePr>
          <p:xfrm>
            <a:off x="1676400" y="4343400"/>
            <a:ext cx="5314972" cy="20688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6" name="Curved Up Arrow 15"/>
            <p:cNvSpPr>
              <a:spLocks noChangeAspect="1"/>
            </p:cNvSpPr>
            <p:nvPr/>
          </p:nvSpPr>
          <p:spPr>
            <a:xfrm rot="575575" flipH="1" flipV="1">
              <a:off x="4539625" y="4406071"/>
              <a:ext cx="1768505" cy="67437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3842" y="6618220"/>
              <a:ext cx="3380158" cy="54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Agile Leadership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096000" y="4632760"/>
              <a:ext cx="9906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23568" y="5301208"/>
              <a:ext cx="1586748" cy="54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Outputs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92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3313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2743200" cy="1818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5" y="3581400"/>
            <a:ext cx="3031435" cy="1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522127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Taking sides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Serving the whole team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10053"/>
            <a:ext cx="2851627" cy="2136869"/>
          </a:xfrm>
          <a:prstGeom prst="rect">
            <a:avLst/>
          </a:prstGeom>
        </p:spPr>
      </p:pic>
      <p:sp>
        <p:nvSpPr>
          <p:cNvPr id="6" name="AutoShape 2" descr="Image result for facilitating conflic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47" y="3487886"/>
            <a:ext cx="3088553" cy="20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Meetings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Actions &amp; Resolutions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" y="3429000"/>
            <a:ext cx="377952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96049"/>
            <a:ext cx="3425177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4776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Certification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3048000" cy="3038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257800" y="3810000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895600"/>
            <a:ext cx="2430379" cy="256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Sinner Summary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023315"/>
              </p:ext>
            </p:extLst>
          </p:nvPr>
        </p:nvGraphicFramePr>
        <p:xfrm>
          <a:off x="381001" y="1523996"/>
          <a:ext cx="8610598" cy="4681213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276599"/>
                <a:gridCol w="1219200"/>
                <a:gridCol w="4114799"/>
              </a:tblGrid>
              <a:tr h="83820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Processes and Tools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Individuals and Interactions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1077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Status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Flow of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Strategy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Crap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Craftsmanship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Iterations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Releases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Illusion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Reality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Organizational Hacks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Leadership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3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Virtuous Path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08610" y="2057401"/>
            <a:ext cx="4251960" cy="3723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Retrospectives</a:t>
            </a:r>
          </a:p>
          <a:p>
            <a:r>
              <a:rPr lang="en-US" dirty="0"/>
              <a:t>Improve </a:t>
            </a:r>
            <a:r>
              <a:rPr lang="en-US" dirty="0" smtClean="0"/>
              <a:t>Incrementally</a:t>
            </a:r>
          </a:p>
          <a:p>
            <a:r>
              <a:rPr lang="en-US" dirty="0" smtClean="0"/>
              <a:t>1-2 Items</a:t>
            </a:r>
          </a:p>
          <a:p>
            <a:r>
              <a:rPr lang="en-US" dirty="0" smtClean="0"/>
              <a:t>Get Coaching as needed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572000" cy="31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04" y="416024"/>
            <a:ext cx="4140200" cy="422176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Contact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104" y="1772816"/>
            <a:ext cx="4648200" cy="4236747"/>
          </a:xfrm>
        </p:spPr>
        <p:txBody>
          <a:bodyPr/>
          <a:lstStyle/>
          <a:p>
            <a:r>
              <a:rPr lang="en-US" dirty="0" smtClean="0"/>
              <a:t>Todd Little</a:t>
            </a:r>
          </a:p>
          <a:p>
            <a:pPr lvl="1"/>
            <a:r>
              <a:rPr lang="en-US" dirty="0" smtClean="0">
                <a:hlinkClick r:id="rId3"/>
              </a:rPr>
              <a:t>todd.little@ihs.com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toddelittle@gmail.com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www.toddlittleweb.com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www.accelinnova.com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www.linkedin.com/in/toddelittle/en</a:t>
            </a:r>
            <a:endParaRPr lang="en-US" dirty="0"/>
          </a:p>
          <a:p>
            <a:pPr marL="401638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51sOIwJFqRL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2202" r="12228"/>
          <a:stretch>
            <a:fillRect/>
          </a:stretch>
        </p:blipFill>
        <p:spPr bwMode="auto">
          <a:xfrm>
            <a:off x="4847208" y="1412776"/>
            <a:ext cx="4045272" cy="5353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57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Thank you!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9080" y="609600"/>
            <a:ext cx="8351520" cy="2042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300000"/>
              </a:lnSpc>
            </a:pPr>
            <a:r>
              <a:rPr lang="en-US" sz="4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Questions?</a:t>
            </a:r>
          </a:p>
          <a:p>
            <a:pPr algn="ctr">
              <a:lnSpc>
                <a:spcPct val="300000"/>
              </a:lnSpc>
            </a:pPr>
            <a:endParaRPr lang="en-US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13" y="2514600"/>
            <a:ext cx="2430379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Antipatterns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Jim </a:t>
            </a:r>
            <a:r>
              <a:rPr lang="en-US" sz="2800" b="1" dirty="0" err="1"/>
              <a:t>Coplien</a:t>
            </a:r>
            <a:r>
              <a:rPr lang="en-US" sz="2800" b="1" dirty="0"/>
              <a:t>: </a:t>
            </a:r>
            <a:r>
              <a:rPr lang="en-US" sz="2800" b="1" dirty="0" smtClean="0"/>
              <a:t>“An </a:t>
            </a:r>
            <a:r>
              <a:rPr lang="en-US" sz="2800" b="1" dirty="0"/>
              <a:t>anti-pattern is something that looks like a good idea, but which backfires badly when </a:t>
            </a:r>
            <a:r>
              <a:rPr lang="en-US" sz="2800" b="1" dirty="0" smtClean="0"/>
              <a:t>applied.”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25000" b="18333"/>
          <a:stretch/>
        </p:blipFill>
        <p:spPr>
          <a:xfrm>
            <a:off x="2971800" y="3276600"/>
            <a:ext cx="3276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97" t="10000" r="20371" b="25556"/>
          <a:stretch/>
        </p:blipFill>
        <p:spPr>
          <a:xfrm>
            <a:off x="0" y="0"/>
            <a:ext cx="9144000" cy="62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Auditor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 are uncovering better ways of auditing software development by forcing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others do it how we tell them. Through this work we have come to value: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individuals and interactions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Comprehensive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working software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customer collaboration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responding to change 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may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value in the items on the right, we have chosen to ignore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them as they are difficult to audit.  We only care about the items on the left and we will make sure that you do too!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1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Sinner’s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117712"/>
              </p:ext>
            </p:extLst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think we know what we are doing.</a:t>
                      </a:r>
                      <a:r>
                        <a:rPr lang="en-US" baseline="0" dirty="0" smtClean="0"/>
                        <a:t>  It looks like a good idea or someone told us that is the best way to do it so we’ll do more of it.  </a:t>
                      </a:r>
                      <a:r>
                        <a:rPr lang="en-US" dirty="0" smtClean="0"/>
                        <a:t>Through this we may have accidentally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Potential 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Virtue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sin is not always a bad idea.  There may be significant value in moderation, but in excess it can be an anti-pattern.  The path the redemption is to look to the virtue.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724400"/>
            <a:ext cx="1609725" cy="16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8 E2E Showcase">
  <a:themeElements>
    <a:clrScheme name="IHS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3399"/>
      </a:accent1>
      <a:accent2>
        <a:srgbClr val="32A032"/>
      </a:accent2>
      <a:accent3>
        <a:srgbClr val="FFCC00"/>
      </a:accent3>
      <a:accent4>
        <a:srgbClr val="3390FF"/>
      </a:accent4>
      <a:accent5>
        <a:srgbClr val="EBB40F"/>
      </a:accent5>
      <a:accent6>
        <a:srgbClr val="9BC84B"/>
      </a:accent6>
      <a:hlink>
        <a:srgbClr val="003399"/>
      </a:hlink>
      <a:folHlink>
        <a:srgbClr val="1C14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HS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3399"/>
      </a:accent1>
      <a:accent2>
        <a:srgbClr val="32A032"/>
      </a:accent2>
      <a:accent3>
        <a:srgbClr val="FFCC00"/>
      </a:accent3>
      <a:accent4>
        <a:srgbClr val="3390FF"/>
      </a:accent4>
      <a:accent5>
        <a:srgbClr val="EBB40F"/>
      </a:accent5>
      <a:accent6>
        <a:srgbClr val="9BC84B"/>
      </a:accent6>
      <a:hlink>
        <a:srgbClr val="003399"/>
      </a:hlink>
      <a:folHlink>
        <a:srgbClr val="1C14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IHS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3399"/>
      </a:accent1>
      <a:accent2>
        <a:srgbClr val="32A032"/>
      </a:accent2>
      <a:accent3>
        <a:srgbClr val="FFCC00"/>
      </a:accent3>
      <a:accent4>
        <a:srgbClr val="3390FF"/>
      </a:accent4>
      <a:accent5>
        <a:srgbClr val="EBB40F"/>
      </a:accent5>
      <a:accent6>
        <a:srgbClr val="9BC84B"/>
      </a:accent6>
      <a:hlink>
        <a:srgbClr val="003399"/>
      </a:hlink>
      <a:folHlink>
        <a:srgbClr val="1C14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BEB79EF2800845B1236DE84C23E8B1" ma:contentTypeVersion="0" ma:contentTypeDescription="Create a new document." ma:contentTypeScope="" ma:versionID="28684bd8946f3ed1ca428eba6b0a4ea7">
  <xsd:schema xmlns:xsd="http://www.w3.org/2001/XMLSchema" xmlns:p="http://schemas.microsoft.com/office/2006/metadata/properties" targetNamespace="http://schemas.microsoft.com/office/2006/metadata/properties" ma:root="true" ma:fieldsID="0abb83f1d16cbaf58ae769f481109e7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3D9052-5334-42AC-88AE-8FF74C7B4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24849F3-B612-4092-B41B-6655388DA77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9331CE-BD44-4B05-83A5-6CFC877E51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P8 E2E Showcase</Template>
  <TotalTime>47831</TotalTime>
  <Words>1025</Words>
  <Application>Microsoft Office PowerPoint</Application>
  <PresentationFormat>On-screen Show (4:3)</PresentationFormat>
  <Paragraphs>385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ＭＳ Ｐゴシック</vt:lpstr>
      <vt:lpstr>Arial</vt:lpstr>
      <vt:lpstr>Calibri</vt:lpstr>
      <vt:lpstr>Times</vt:lpstr>
      <vt:lpstr>P8 E2E Showcase</vt:lpstr>
      <vt:lpstr>7 Sins of Scrum and other Agile Anti-Patterns</vt:lpstr>
      <vt:lpstr>About IHS</vt:lpstr>
      <vt:lpstr>About Todd</vt:lpstr>
      <vt:lpstr>Disclaimer</vt:lpstr>
      <vt:lpstr>Agile Manifesto</vt:lpstr>
      <vt:lpstr>Antipatterns</vt:lpstr>
      <vt:lpstr>PowerPoint Presentation</vt:lpstr>
      <vt:lpstr>Auditor Manifesto</vt:lpstr>
      <vt:lpstr>Sinner’s Manifesto</vt:lpstr>
      <vt:lpstr>Sample Sin </vt:lpstr>
      <vt:lpstr>Heresy</vt:lpstr>
      <vt:lpstr>Potential Sin #1</vt:lpstr>
      <vt:lpstr>PowerPoint Presentation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#2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#3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#4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#5</vt:lpstr>
      <vt:lpstr>Potential Sin #5:  Iterations over Releases</vt:lpstr>
      <vt:lpstr>Potential Sin #5:  Iterations over Releases</vt:lpstr>
      <vt:lpstr>Potential Sin #5:  Iterations over Releases</vt:lpstr>
      <vt:lpstr>Potential Sin #6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#7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The Sinner Summary</vt:lpstr>
      <vt:lpstr>The Virtuous Path</vt:lpstr>
      <vt:lpstr>Contact</vt:lpstr>
      <vt:lpstr>Thank you!</vt:lpstr>
    </vt:vector>
  </TitlesOfParts>
  <Company>IHS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 Permit               E2E Showcase</dc:title>
  <dc:creator>Dunn, Diane</dc:creator>
  <cp:lastModifiedBy>Little, Todd</cp:lastModifiedBy>
  <cp:revision>529</cp:revision>
  <cp:lastPrinted>2015-06-18T20:34:53Z</cp:lastPrinted>
  <dcterms:created xsi:type="dcterms:W3CDTF">2013-05-01T17:32:59Z</dcterms:created>
  <dcterms:modified xsi:type="dcterms:W3CDTF">2015-09-25T19:01:50Z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0x01010024BEB79EF2800845B1236DE84C23E8B1</vt:lpwstr>
  </property>
</Properties>
</file>