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6"/>
    <p:sldMasterId id="2147483714" r:id="rId7"/>
    <p:sldMasterId id="2147483726" r:id="rId8"/>
    <p:sldMasterId id="2147483738" r:id="rId9"/>
    <p:sldMasterId id="2147483750" r:id="rId10"/>
    <p:sldMasterId id="2147483816" r:id="rId11"/>
  </p:sldMasterIdLst>
  <p:notesMasterIdLst>
    <p:notesMasterId r:id="rId60"/>
  </p:notesMasterIdLst>
  <p:handoutMasterIdLst>
    <p:handoutMasterId r:id="rId61"/>
  </p:handoutMasterIdLst>
  <p:sldIdLst>
    <p:sldId id="399" r:id="rId12"/>
    <p:sldId id="478" r:id="rId13"/>
    <p:sldId id="495" r:id="rId14"/>
    <p:sldId id="479" r:id="rId15"/>
    <p:sldId id="496" r:id="rId16"/>
    <p:sldId id="497" r:id="rId17"/>
    <p:sldId id="498" r:id="rId18"/>
    <p:sldId id="500" r:id="rId19"/>
    <p:sldId id="502" r:id="rId20"/>
    <p:sldId id="501" r:id="rId21"/>
    <p:sldId id="405" r:id="rId22"/>
    <p:sldId id="406" r:id="rId23"/>
    <p:sldId id="407" r:id="rId24"/>
    <p:sldId id="408" r:id="rId25"/>
    <p:sldId id="409" r:id="rId26"/>
    <p:sldId id="410" r:id="rId27"/>
    <p:sldId id="485" r:id="rId28"/>
    <p:sldId id="411" r:id="rId29"/>
    <p:sldId id="486" r:id="rId30"/>
    <p:sldId id="503" r:id="rId31"/>
    <p:sldId id="508" r:id="rId32"/>
    <p:sldId id="504" r:id="rId33"/>
    <p:sldId id="505" r:id="rId34"/>
    <p:sldId id="413" r:id="rId35"/>
    <p:sldId id="414" r:id="rId36"/>
    <p:sldId id="415" r:id="rId37"/>
    <p:sldId id="416" r:id="rId38"/>
    <p:sldId id="417" r:id="rId39"/>
    <p:sldId id="418" r:id="rId40"/>
    <p:sldId id="509" r:id="rId41"/>
    <p:sldId id="420" r:id="rId42"/>
    <p:sldId id="423" r:id="rId43"/>
    <p:sldId id="491" r:id="rId44"/>
    <p:sldId id="510" r:id="rId45"/>
    <p:sldId id="424" r:id="rId46"/>
    <p:sldId id="425" r:id="rId47"/>
    <p:sldId id="507" r:id="rId48"/>
    <p:sldId id="439" r:id="rId49"/>
    <p:sldId id="446" r:id="rId50"/>
    <p:sldId id="447" r:id="rId51"/>
    <p:sldId id="448" r:id="rId52"/>
    <p:sldId id="449" r:id="rId53"/>
    <p:sldId id="450" r:id="rId54"/>
    <p:sldId id="451" r:id="rId55"/>
    <p:sldId id="452" r:id="rId56"/>
    <p:sldId id="454" r:id="rId57"/>
    <p:sldId id="456" r:id="rId58"/>
    <p:sldId id="458" r:id="rId59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>
          <p15:clr>
            <a:srgbClr val="A4A3A4"/>
          </p15:clr>
        </p15:guide>
        <p15:guide id="2" pos="240">
          <p15:clr>
            <a:srgbClr val="A4A3A4"/>
          </p15:clr>
        </p15:guide>
        <p15:guide id="3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  <a:srgbClr val="E6B9B8"/>
    <a:srgbClr val="0000FF"/>
    <a:srgbClr val="003399"/>
    <a:srgbClr val="000099"/>
    <a:srgbClr val="0066CC"/>
    <a:srgbClr val="0000CC"/>
    <a:srgbClr val="000066"/>
    <a:srgbClr val="0033CC"/>
    <a:srgbClr val="604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9" autoAdjust="0"/>
    <p:restoredTop sz="56306" autoAdjust="0"/>
  </p:normalViewPr>
  <p:slideViewPr>
    <p:cSldViewPr>
      <p:cViewPr>
        <p:scale>
          <a:sx n="80" d="100"/>
          <a:sy n="80" d="100"/>
        </p:scale>
        <p:origin x="540" y="-36"/>
      </p:cViewPr>
      <p:guideLst>
        <p:guide orient="horz" pos="3648"/>
        <p:guide pos="240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72" y="-102"/>
      </p:cViewPr>
      <p:guideLst>
        <p:guide orient="horz" pos="293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104</c:v>
                </c:pt>
                <c:pt idx="1">
                  <c:v>222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Known Issues at Ship</c:v>
                </c:pt>
                <c:pt idx="1">
                  <c:v>Defects Found in Beta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669072"/>
        <c:axId val="317669464"/>
      </c:barChart>
      <c:catAx>
        <c:axId val="317669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17669464"/>
        <c:crosses val="autoZero"/>
        <c:auto val="1"/>
        <c:lblAlgn val="ctr"/>
        <c:lblOffset val="100"/>
        <c:noMultiLvlLbl val="0"/>
      </c:catAx>
      <c:valAx>
        <c:axId val="31766946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176690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AA95DC40-5E3E-496D-BB56-7553909E34A5}" type="presOf" srcId="{70EF7C55-2C60-4947-881D-F37E15C1E778}" destId="{888EE50E-E6F7-477F-8A01-8C00D54FE292}" srcOrd="0" destOrd="0" presId="urn:microsoft.com/office/officeart/2011/layout/ConvergingText"/>
    <dgm:cxn modelId="{08729F30-395E-4E95-B941-DA6A31479D62}" type="presOf" srcId="{317BE2F6-AAD2-4964-97A4-B8F32CEF7C7E}" destId="{AE811F67-E007-483E-8BF4-A0DCB69C9587}" srcOrd="0" destOrd="0" presId="urn:microsoft.com/office/officeart/2011/layout/ConvergingText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A95B3068-051A-43AC-9079-A161E30C982E}" type="presOf" srcId="{982E01A9-1559-49B1-9FD9-2047E1EBFF3E}" destId="{110D120F-3438-44D1-BFE2-89B1C5218C9E}" srcOrd="0" destOrd="0" presId="urn:microsoft.com/office/officeart/2011/layout/ConvergingText"/>
    <dgm:cxn modelId="{33506C02-95DD-47C3-B45A-B84481E89F41}" type="presOf" srcId="{6B1BA332-5978-4DA6-9B08-CE32423355F1}" destId="{F4BB4DEB-00F9-47A8-B59A-38A2B8533D4A}" srcOrd="0" destOrd="0" presId="urn:microsoft.com/office/officeart/2011/layout/ConvergingText"/>
    <dgm:cxn modelId="{A5EC520B-9489-46C6-BB5A-49AABBAA3BAC}" type="presOf" srcId="{9EEB449D-7F40-410F-9602-AF77CEA990A0}" destId="{73AE6B4A-9B7B-4F6D-875B-D6DFCF05336D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ACC63B6F-8A70-486C-9A2A-EEDD7EAD059B}" type="presParOf" srcId="{110D120F-3438-44D1-BFE2-89B1C5218C9E}" destId="{ACD2CED6-736C-40DF-AEFB-EA5B0FDD2BC5}" srcOrd="0" destOrd="0" presId="urn:microsoft.com/office/officeart/2011/layout/ConvergingText"/>
    <dgm:cxn modelId="{39FE39A2-16F8-44B5-B1ED-9871207DA410}" type="presParOf" srcId="{ACD2CED6-736C-40DF-AEFB-EA5B0FDD2BC5}" destId="{A5D32274-993D-4D2C-AA78-86FF29754D01}" srcOrd="0" destOrd="0" presId="urn:microsoft.com/office/officeart/2011/layout/ConvergingText"/>
    <dgm:cxn modelId="{B742DE97-AD41-4CC3-8C5D-C38549072D08}" type="presParOf" srcId="{ACD2CED6-736C-40DF-AEFB-EA5B0FDD2BC5}" destId="{7F006B13-65B5-4977-AD37-F7ABC4110AAB}" srcOrd="1" destOrd="0" presId="urn:microsoft.com/office/officeart/2011/layout/ConvergingText"/>
    <dgm:cxn modelId="{62D86AE3-9B3D-4D50-B7F5-5EAA60282F48}" type="presParOf" srcId="{ACD2CED6-736C-40DF-AEFB-EA5B0FDD2BC5}" destId="{2757286F-A161-40C5-8ED0-17B63B929DC3}" srcOrd="2" destOrd="0" presId="urn:microsoft.com/office/officeart/2011/layout/ConvergingText"/>
    <dgm:cxn modelId="{80B56297-737A-4CC6-8838-91CF482D4D0F}" type="presParOf" srcId="{ACD2CED6-736C-40DF-AEFB-EA5B0FDD2BC5}" destId="{09257706-1EE7-40A8-B681-FC76F93CD7A9}" srcOrd="3" destOrd="0" presId="urn:microsoft.com/office/officeart/2011/layout/ConvergingText"/>
    <dgm:cxn modelId="{972497B2-2B32-48AA-9F37-8634F94885C8}" type="presParOf" srcId="{ACD2CED6-736C-40DF-AEFB-EA5B0FDD2BC5}" destId="{E8752E7F-384C-4CB3-A109-51632558B678}" srcOrd="4" destOrd="0" presId="urn:microsoft.com/office/officeart/2011/layout/ConvergingText"/>
    <dgm:cxn modelId="{3515C889-22EB-4256-9333-72CE5CABB7D0}" type="presParOf" srcId="{ACD2CED6-736C-40DF-AEFB-EA5B0FDD2BC5}" destId="{8B58A520-61CE-4916-B656-AF838AE00CEA}" srcOrd="5" destOrd="0" presId="urn:microsoft.com/office/officeart/2011/layout/ConvergingText"/>
    <dgm:cxn modelId="{7323BC95-C320-406C-BD11-71CE0342B395}" type="presParOf" srcId="{ACD2CED6-736C-40DF-AEFB-EA5B0FDD2BC5}" destId="{000BB870-A87B-4C24-ABAC-AF3BA30C9A5A}" srcOrd="6" destOrd="0" presId="urn:microsoft.com/office/officeart/2011/layout/ConvergingText"/>
    <dgm:cxn modelId="{802A2B36-023E-4440-AF3B-CA061D2D9D6D}" type="presParOf" srcId="{ACD2CED6-736C-40DF-AEFB-EA5B0FDD2BC5}" destId="{7CFC3E25-34AE-4228-B2B9-7D1F0C3D48D8}" srcOrd="7" destOrd="0" presId="urn:microsoft.com/office/officeart/2011/layout/ConvergingText"/>
    <dgm:cxn modelId="{FBBAE3BC-47A3-4792-8AE6-166416566286}" type="presParOf" srcId="{ACD2CED6-736C-40DF-AEFB-EA5B0FDD2BC5}" destId="{736E225E-7EBD-498F-A421-CE4C932D7791}" srcOrd="8" destOrd="0" presId="urn:microsoft.com/office/officeart/2011/layout/ConvergingText"/>
    <dgm:cxn modelId="{5C064B13-217E-4FAF-9992-66AA4BCD30E1}" type="presParOf" srcId="{ACD2CED6-736C-40DF-AEFB-EA5B0FDD2BC5}" destId="{CCBB6F52-9EFD-48E4-9F83-F975F74FC105}" srcOrd="9" destOrd="0" presId="urn:microsoft.com/office/officeart/2011/layout/ConvergingText"/>
    <dgm:cxn modelId="{BDF55C1A-0BC8-4183-B295-0F8C0367C2F1}" type="presParOf" srcId="{ACD2CED6-736C-40DF-AEFB-EA5B0FDD2BC5}" destId="{888EE50E-E6F7-477F-8A01-8C00D54FE292}" srcOrd="10" destOrd="0" presId="urn:microsoft.com/office/officeart/2011/layout/ConvergingText"/>
    <dgm:cxn modelId="{F597FD8C-38A9-445B-8879-DA20A43572F2}" type="presParOf" srcId="{ACD2CED6-736C-40DF-AEFB-EA5B0FDD2BC5}" destId="{53C1D68F-10A7-47D9-88E7-721605677A39}" srcOrd="11" destOrd="0" presId="urn:microsoft.com/office/officeart/2011/layout/ConvergingText"/>
    <dgm:cxn modelId="{EF6EFB04-81BC-4080-B3B2-DA5409869D18}" type="presParOf" srcId="{ACD2CED6-736C-40DF-AEFB-EA5B0FDD2BC5}" destId="{F4655CE9-81AC-4BEC-9F15-A10DF8214B41}" srcOrd="12" destOrd="0" presId="urn:microsoft.com/office/officeart/2011/layout/ConvergingText"/>
    <dgm:cxn modelId="{80434FC7-7E11-43E1-900B-566343D2E5BB}" type="presParOf" srcId="{ACD2CED6-736C-40DF-AEFB-EA5B0FDD2BC5}" destId="{E84E1479-7837-4013-84FB-F91FE1516AAE}" srcOrd="13" destOrd="0" presId="urn:microsoft.com/office/officeart/2011/layout/ConvergingText"/>
    <dgm:cxn modelId="{CBD11794-8C89-48FB-8399-DF83ECA60A27}" type="presParOf" srcId="{ACD2CED6-736C-40DF-AEFB-EA5B0FDD2BC5}" destId="{6209A150-D931-4CB9-B5B8-477691461261}" srcOrd="14" destOrd="0" presId="urn:microsoft.com/office/officeart/2011/layout/ConvergingText"/>
    <dgm:cxn modelId="{12B14561-3D80-4FD0-89CF-84CB6C89C7D5}" type="presParOf" srcId="{ACD2CED6-736C-40DF-AEFB-EA5B0FDD2BC5}" destId="{777565F8-5517-44BA-B0DE-3D720641E549}" srcOrd="15" destOrd="0" presId="urn:microsoft.com/office/officeart/2011/layout/ConvergingText"/>
    <dgm:cxn modelId="{43FE53A8-B8C5-4B02-980E-CA2F68AC52EB}" type="presParOf" srcId="{ACD2CED6-736C-40DF-AEFB-EA5B0FDD2BC5}" destId="{B183BC60-6421-47B5-AD3F-5FEEE3133DC1}" srcOrd="16" destOrd="0" presId="urn:microsoft.com/office/officeart/2011/layout/ConvergingText"/>
    <dgm:cxn modelId="{11FABF67-AAED-4E0B-92E1-380BF303034E}" type="presParOf" srcId="{ACD2CED6-736C-40DF-AEFB-EA5B0FDD2BC5}" destId="{609D0F7C-FD64-416D-A92D-2FD4D61312F0}" srcOrd="17" destOrd="0" presId="urn:microsoft.com/office/officeart/2011/layout/ConvergingText"/>
    <dgm:cxn modelId="{4A53412B-5741-429C-B820-C415CF52B33F}" type="presParOf" srcId="{ACD2CED6-736C-40DF-AEFB-EA5B0FDD2BC5}" destId="{43C67B5C-6697-4BF8-9D3B-B1FE0FB94D99}" srcOrd="18" destOrd="0" presId="urn:microsoft.com/office/officeart/2011/layout/ConvergingText"/>
    <dgm:cxn modelId="{A0CD5131-9B8F-4FDA-AE73-1862FB1C525A}" type="presParOf" srcId="{ACD2CED6-736C-40DF-AEFB-EA5B0FDD2BC5}" destId="{61A4152D-1FEA-4841-A4C3-E7F7447EE9CE}" srcOrd="19" destOrd="0" presId="urn:microsoft.com/office/officeart/2011/layout/ConvergingText"/>
    <dgm:cxn modelId="{CBD9E7B6-7FB4-40C6-952C-F8195036F5C1}" type="presParOf" srcId="{ACD2CED6-736C-40DF-AEFB-EA5B0FDD2BC5}" destId="{AE811F67-E007-483E-8BF4-A0DCB69C9587}" srcOrd="20" destOrd="0" presId="urn:microsoft.com/office/officeart/2011/layout/ConvergingText"/>
    <dgm:cxn modelId="{46DB09F8-C422-4707-B78F-28565EBAABBC}" type="presParOf" srcId="{ACD2CED6-736C-40DF-AEFB-EA5B0FDD2BC5}" destId="{62E324C4-AFE1-4ADC-A0AA-2AB200652CD3}" srcOrd="21" destOrd="0" presId="urn:microsoft.com/office/officeart/2011/layout/ConvergingText"/>
    <dgm:cxn modelId="{DB3EE389-1CD0-43A9-9016-6C49F56C8EAE}" type="presParOf" srcId="{ACD2CED6-736C-40DF-AEFB-EA5B0FDD2BC5}" destId="{FD646C20-CA3B-47F7-8755-F73335B89D2A}" srcOrd="22" destOrd="0" presId="urn:microsoft.com/office/officeart/2011/layout/ConvergingText"/>
    <dgm:cxn modelId="{A0E7033F-0543-4D06-BFD1-BEE413FDD85A}" type="presParOf" srcId="{ACD2CED6-736C-40DF-AEFB-EA5B0FDD2BC5}" destId="{7C91E3F3-8487-45ED-955E-ACB4F5348DE5}" srcOrd="23" destOrd="0" presId="urn:microsoft.com/office/officeart/2011/layout/ConvergingText"/>
    <dgm:cxn modelId="{D7D361B3-9D0A-4C40-8B27-C349361B4492}" type="presParOf" srcId="{ACD2CED6-736C-40DF-AEFB-EA5B0FDD2BC5}" destId="{B4122735-33B3-4FC7-8D3C-C2A96516DD07}" srcOrd="24" destOrd="0" presId="urn:microsoft.com/office/officeart/2011/layout/ConvergingText"/>
    <dgm:cxn modelId="{B87FA327-D6F0-4795-A749-B3252647FA6A}" type="presParOf" srcId="{ACD2CED6-736C-40DF-AEFB-EA5B0FDD2BC5}" destId="{C10F6EF0-0412-40C9-93D7-16B7BB5B2D3E}" srcOrd="25" destOrd="0" presId="urn:microsoft.com/office/officeart/2011/layout/ConvergingText"/>
    <dgm:cxn modelId="{5E644078-2ECE-4236-9B64-D04358B2BC3C}" type="presParOf" srcId="{ACD2CED6-736C-40DF-AEFB-EA5B0FDD2BC5}" destId="{2C41D1AE-7785-4B88-A34C-7E1A4E29B31D}" srcOrd="26" destOrd="0" presId="urn:microsoft.com/office/officeart/2011/layout/ConvergingText"/>
    <dgm:cxn modelId="{26921F8D-B090-4D3D-963C-1A8FB9235FAF}" type="presParOf" srcId="{ACD2CED6-736C-40DF-AEFB-EA5B0FDD2BC5}" destId="{11E38803-46E5-4161-8AE9-A740E11F3127}" srcOrd="27" destOrd="0" presId="urn:microsoft.com/office/officeart/2011/layout/ConvergingText"/>
    <dgm:cxn modelId="{6C38DD12-2F2B-4E2C-93F6-8B6E963D312B}" type="presParOf" srcId="{ACD2CED6-736C-40DF-AEFB-EA5B0FDD2BC5}" destId="{73AE6B4A-9B7B-4F6D-875B-D6DFCF05336D}" srcOrd="28" destOrd="0" presId="urn:microsoft.com/office/officeart/2011/layout/ConvergingText"/>
    <dgm:cxn modelId="{02303ED3-6E90-446E-991D-35AE2CE729CE}" type="presParOf" srcId="{ACD2CED6-736C-40DF-AEFB-EA5B0FDD2BC5}" destId="{6D6B2B07-2AC1-4F21-B54C-35B8FCEA45FE}" srcOrd="29" destOrd="0" presId="urn:microsoft.com/office/officeart/2011/layout/ConvergingText"/>
    <dgm:cxn modelId="{966839B1-0D6A-4F1E-9EC4-A803CD50CE20}" type="presParOf" srcId="{ACD2CED6-736C-40DF-AEFB-EA5B0FDD2BC5}" destId="{0C726BF0-DF17-4ACC-8F2D-698B9180CCFA}" srcOrd="30" destOrd="0" presId="urn:microsoft.com/office/officeart/2011/layout/ConvergingText"/>
    <dgm:cxn modelId="{FD47AA0A-75DF-41A1-A60C-C5755EF9A8A3}" type="presParOf" srcId="{ACD2CED6-736C-40DF-AEFB-EA5B0FDD2BC5}" destId="{CC40B6B0-19CA-4A3C-8EC9-9B0ABEE4C857}" srcOrd="31" destOrd="0" presId="urn:microsoft.com/office/officeart/2011/layout/ConvergingText"/>
    <dgm:cxn modelId="{BDE14E44-67F9-4283-9B03-CB71FBE56DC7}" type="presParOf" srcId="{ACD2CED6-736C-40DF-AEFB-EA5B0FDD2BC5}" destId="{B6C64D72-941C-4B8E-BDFF-330C7C40D9C6}" srcOrd="32" destOrd="0" presId="urn:microsoft.com/office/officeart/2011/layout/ConvergingText"/>
    <dgm:cxn modelId="{680398E6-B96F-466B-939F-88AE47196392}" type="presParOf" srcId="{ACD2CED6-736C-40DF-AEFB-EA5B0FDD2BC5}" destId="{899EA8C2-DF52-4C4E-A78C-A5D776325335}" srcOrd="33" destOrd="0" presId="urn:microsoft.com/office/officeart/2011/layout/ConvergingText"/>
    <dgm:cxn modelId="{4A0EB4E7-AABD-45A6-87F4-FA7C913240F8}" type="presParOf" srcId="{ACD2CED6-736C-40DF-AEFB-EA5B0FDD2BC5}" destId="{3AD6492F-C78C-4D82-827E-8E3719E06E3F}" srcOrd="34" destOrd="0" presId="urn:microsoft.com/office/officeart/2011/layout/ConvergingText"/>
    <dgm:cxn modelId="{653B8481-E6BC-4306-95B6-6B5B19D70570}" type="presParOf" srcId="{ACD2CED6-736C-40DF-AEFB-EA5B0FDD2BC5}" destId="{F85BB596-5335-4D02-81D8-A26B63885CFF}" srcOrd="35" destOrd="0" presId="urn:microsoft.com/office/officeart/2011/layout/ConvergingText"/>
    <dgm:cxn modelId="{EE2C55A3-8155-4636-86FD-35861E2532D7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 dirty="0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C3FC19-759D-4FB5-A8B1-73C9F3DC8D62}" type="presOf" srcId="{6B1BA332-5978-4DA6-9B08-CE32423355F1}" destId="{F4BB4DEB-00F9-47A8-B59A-38A2B8533D4A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7284C48A-F327-4FCD-85DB-20B1E5257E95}" type="presOf" srcId="{9EEB449D-7F40-410F-9602-AF77CEA990A0}" destId="{73AE6B4A-9B7B-4F6D-875B-D6DFCF05336D}" srcOrd="0" destOrd="0" presId="urn:microsoft.com/office/officeart/2011/layout/ConvergingText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A563DAF4-1789-4236-A039-9AD4254BB37E}" type="presOf" srcId="{982E01A9-1559-49B1-9FD9-2047E1EBFF3E}" destId="{110D120F-3438-44D1-BFE2-89B1C5218C9E}" srcOrd="0" destOrd="0" presId="urn:microsoft.com/office/officeart/2011/layout/ConvergingText"/>
    <dgm:cxn modelId="{BE21C996-A235-49D6-B0FF-69E9B3CF7884}" type="presOf" srcId="{70EF7C55-2C60-4947-881D-F37E15C1E778}" destId="{888EE50E-E6F7-477F-8A01-8C00D54FE292}" srcOrd="0" destOrd="0" presId="urn:microsoft.com/office/officeart/2011/layout/ConvergingText"/>
    <dgm:cxn modelId="{F039A4CC-D058-428B-8CC4-C08C03AD60BF}" type="presOf" srcId="{317BE2F6-AAD2-4964-97A4-B8F32CEF7C7E}" destId="{AE811F67-E007-483E-8BF4-A0DCB69C9587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29F87F51-606D-4D60-998D-DD39AB814286}" type="presParOf" srcId="{110D120F-3438-44D1-BFE2-89B1C5218C9E}" destId="{ACD2CED6-736C-40DF-AEFB-EA5B0FDD2BC5}" srcOrd="0" destOrd="0" presId="urn:microsoft.com/office/officeart/2011/layout/ConvergingText"/>
    <dgm:cxn modelId="{913737FC-8283-4E43-8375-5A7DBA545795}" type="presParOf" srcId="{ACD2CED6-736C-40DF-AEFB-EA5B0FDD2BC5}" destId="{A5D32274-993D-4D2C-AA78-86FF29754D01}" srcOrd="0" destOrd="0" presId="urn:microsoft.com/office/officeart/2011/layout/ConvergingText"/>
    <dgm:cxn modelId="{3CF63619-CA3F-420A-B0F1-1E90BE7EB454}" type="presParOf" srcId="{ACD2CED6-736C-40DF-AEFB-EA5B0FDD2BC5}" destId="{7F006B13-65B5-4977-AD37-F7ABC4110AAB}" srcOrd="1" destOrd="0" presId="urn:microsoft.com/office/officeart/2011/layout/ConvergingText"/>
    <dgm:cxn modelId="{3AA16C95-AD09-4ADB-A037-CE8D5AC1FD38}" type="presParOf" srcId="{ACD2CED6-736C-40DF-AEFB-EA5B0FDD2BC5}" destId="{2757286F-A161-40C5-8ED0-17B63B929DC3}" srcOrd="2" destOrd="0" presId="urn:microsoft.com/office/officeart/2011/layout/ConvergingText"/>
    <dgm:cxn modelId="{22787FAD-18E7-4CF4-AE99-9A4F91401890}" type="presParOf" srcId="{ACD2CED6-736C-40DF-AEFB-EA5B0FDD2BC5}" destId="{09257706-1EE7-40A8-B681-FC76F93CD7A9}" srcOrd="3" destOrd="0" presId="urn:microsoft.com/office/officeart/2011/layout/ConvergingText"/>
    <dgm:cxn modelId="{9416958D-AC93-4106-BC46-00DC45FF9910}" type="presParOf" srcId="{ACD2CED6-736C-40DF-AEFB-EA5B0FDD2BC5}" destId="{E8752E7F-384C-4CB3-A109-51632558B678}" srcOrd="4" destOrd="0" presId="urn:microsoft.com/office/officeart/2011/layout/ConvergingText"/>
    <dgm:cxn modelId="{4BF74B4A-41C7-410D-B643-CDFA961B30AD}" type="presParOf" srcId="{ACD2CED6-736C-40DF-AEFB-EA5B0FDD2BC5}" destId="{8B58A520-61CE-4916-B656-AF838AE00CEA}" srcOrd="5" destOrd="0" presId="urn:microsoft.com/office/officeart/2011/layout/ConvergingText"/>
    <dgm:cxn modelId="{1C24FDF8-2E82-447D-8797-6C7CDFAC278D}" type="presParOf" srcId="{ACD2CED6-736C-40DF-AEFB-EA5B0FDD2BC5}" destId="{000BB870-A87B-4C24-ABAC-AF3BA30C9A5A}" srcOrd="6" destOrd="0" presId="urn:microsoft.com/office/officeart/2011/layout/ConvergingText"/>
    <dgm:cxn modelId="{686E3F45-D44F-4F79-95F1-019C2E571A27}" type="presParOf" srcId="{ACD2CED6-736C-40DF-AEFB-EA5B0FDD2BC5}" destId="{7CFC3E25-34AE-4228-B2B9-7D1F0C3D48D8}" srcOrd="7" destOrd="0" presId="urn:microsoft.com/office/officeart/2011/layout/ConvergingText"/>
    <dgm:cxn modelId="{52D97D60-6A15-4A13-BAFB-182FA14EFA44}" type="presParOf" srcId="{ACD2CED6-736C-40DF-AEFB-EA5B0FDD2BC5}" destId="{736E225E-7EBD-498F-A421-CE4C932D7791}" srcOrd="8" destOrd="0" presId="urn:microsoft.com/office/officeart/2011/layout/ConvergingText"/>
    <dgm:cxn modelId="{A1F7B4EB-4A41-490F-8997-E57B26C8F336}" type="presParOf" srcId="{ACD2CED6-736C-40DF-AEFB-EA5B0FDD2BC5}" destId="{CCBB6F52-9EFD-48E4-9F83-F975F74FC105}" srcOrd="9" destOrd="0" presId="urn:microsoft.com/office/officeart/2011/layout/ConvergingText"/>
    <dgm:cxn modelId="{B41882AD-AEC6-4160-9BD1-9B1743479BD7}" type="presParOf" srcId="{ACD2CED6-736C-40DF-AEFB-EA5B0FDD2BC5}" destId="{888EE50E-E6F7-477F-8A01-8C00D54FE292}" srcOrd="10" destOrd="0" presId="urn:microsoft.com/office/officeart/2011/layout/ConvergingText"/>
    <dgm:cxn modelId="{077F338D-F2BD-4131-B9A2-E6C164323446}" type="presParOf" srcId="{ACD2CED6-736C-40DF-AEFB-EA5B0FDD2BC5}" destId="{53C1D68F-10A7-47D9-88E7-721605677A39}" srcOrd="11" destOrd="0" presId="urn:microsoft.com/office/officeart/2011/layout/ConvergingText"/>
    <dgm:cxn modelId="{E1648D6D-9EF8-4F54-9E5F-C4EA1B9190D9}" type="presParOf" srcId="{ACD2CED6-736C-40DF-AEFB-EA5B0FDD2BC5}" destId="{F4655CE9-81AC-4BEC-9F15-A10DF8214B41}" srcOrd="12" destOrd="0" presId="urn:microsoft.com/office/officeart/2011/layout/ConvergingText"/>
    <dgm:cxn modelId="{C95C05A1-5BDC-4F25-846B-0788A8D64E83}" type="presParOf" srcId="{ACD2CED6-736C-40DF-AEFB-EA5B0FDD2BC5}" destId="{E84E1479-7837-4013-84FB-F91FE1516AAE}" srcOrd="13" destOrd="0" presId="urn:microsoft.com/office/officeart/2011/layout/ConvergingText"/>
    <dgm:cxn modelId="{323749FC-D837-4BEB-9CB9-76F4C3DD2433}" type="presParOf" srcId="{ACD2CED6-736C-40DF-AEFB-EA5B0FDD2BC5}" destId="{6209A150-D931-4CB9-B5B8-477691461261}" srcOrd="14" destOrd="0" presId="urn:microsoft.com/office/officeart/2011/layout/ConvergingText"/>
    <dgm:cxn modelId="{20591BDE-B755-4D53-A307-4A03B4184D61}" type="presParOf" srcId="{ACD2CED6-736C-40DF-AEFB-EA5B0FDD2BC5}" destId="{777565F8-5517-44BA-B0DE-3D720641E549}" srcOrd="15" destOrd="0" presId="urn:microsoft.com/office/officeart/2011/layout/ConvergingText"/>
    <dgm:cxn modelId="{83C628C1-8465-4AEE-967C-3BF1903F007F}" type="presParOf" srcId="{ACD2CED6-736C-40DF-AEFB-EA5B0FDD2BC5}" destId="{B183BC60-6421-47B5-AD3F-5FEEE3133DC1}" srcOrd="16" destOrd="0" presId="urn:microsoft.com/office/officeart/2011/layout/ConvergingText"/>
    <dgm:cxn modelId="{5F5D4E76-79C8-42BC-801C-7A88215E209E}" type="presParOf" srcId="{ACD2CED6-736C-40DF-AEFB-EA5B0FDD2BC5}" destId="{609D0F7C-FD64-416D-A92D-2FD4D61312F0}" srcOrd="17" destOrd="0" presId="urn:microsoft.com/office/officeart/2011/layout/ConvergingText"/>
    <dgm:cxn modelId="{FDC894D4-338A-4639-8BB7-95919011900F}" type="presParOf" srcId="{ACD2CED6-736C-40DF-AEFB-EA5B0FDD2BC5}" destId="{43C67B5C-6697-4BF8-9D3B-B1FE0FB94D99}" srcOrd="18" destOrd="0" presId="urn:microsoft.com/office/officeart/2011/layout/ConvergingText"/>
    <dgm:cxn modelId="{FA4F6ECB-FF67-4023-B7DF-5F1BCC079ECB}" type="presParOf" srcId="{ACD2CED6-736C-40DF-AEFB-EA5B0FDD2BC5}" destId="{61A4152D-1FEA-4841-A4C3-E7F7447EE9CE}" srcOrd="19" destOrd="0" presId="urn:microsoft.com/office/officeart/2011/layout/ConvergingText"/>
    <dgm:cxn modelId="{D2F3D45A-3373-4404-9233-300E8B266B01}" type="presParOf" srcId="{ACD2CED6-736C-40DF-AEFB-EA5B0FDD2BC5}" destId="{AE811F67-E007-483E-8BF4-A0DCB69C9587}" srcOrd="20" destOrd="0" presId="urn:microsoft.com/office/officeart/2011/layout/ConvergingText"/>
    <dgm:cxn modelId="{4A7AE1FC-ADC1-495B-AF60-EC82ED531260}" type="presParOf" srcId="{ACD2CED6-736C-40DF-AEFB-EA5B0FDD2BC5}" destId="{62E324C4-AFE1-4ADC-A0AA-2AB200652CD3}" srcOrd="21" destOrd="0" presId="urn:microsoft.com/office/officeart/2011/layout/ConvergingText"/>
    <dgm:cxn modelId="{84A385F4-DBF4-4707-A4FE-7ADEBFD77112}" type="presParOf" srcId="{ACD2CED6-736C-40DF-AEFB-EA5B0FDD2BC5}" destId="{FD646C20-CA3B-47F7-8755-F73335B89D2A}" srcOrd="22" destOrd="0" presId="urn:microsoft.com/office/officeart/2011/layout/ConvergingText"/>
    <dgm:cxn modelId="{8AAA8AB6-B34C-4F38-B4D4-0AF980E16ACD}" type="presParOf" srcId="{ACD2CED6-736C-40DF-AEFB-EA5B0FDD2BC5}" destId="{7C91E3F3-8487-45ED-955E-ACB4F5348DE5}" srcOrd="23" destOrd="0" presId="urn:microsoft.com/office/officeart/2011/layout/ConvergingText"/>
    <dgm:cxn modelId="{5C2826BD-4F66-4972-AEA9-5483E5DB20CF}" type="presParOf" srcId="{ACD2CED6-736C-40DF-AEFB-EA5B0FDD2BC5}" destId="{B4122735-33B3-4FC7-8D3C-C2A96516DD07}" srcOrd="24" destOrd="0" presId="urn:microsoft.com/office/officeart/2011/layout/ConvergingText"/>
    <dgm:cxn modelId="{ABBAC2CC-C840-4737-ABC9-29C88C6DB155}" type="presParOf" srcId="{ACD2CED6-736C-40DF-AEFB-EA5B0FDD2BC5}" destId="{C10F6EF0-0412-40C9-93D7-16B7BB5B2D3E}" srcOrd="25" destOrd="0" presId="urn:microsoft.com/office/officeart/2011/layout/ConvergingText"/>
    <dgm:cxn modelId="{E2E12D13-E37C-4EC6-B688-8CFD1FC0FEF7}" type="presParOf" srcId="{ACD2CED6-736C-40DF-AEFB-EA5B0FDD2BC5}" destId="{2C41D1AE-7785-4B88-A34C-7E1A4E29B31D}" srcOrd="26" destOrd="0" presId="urn:microsoft.com/office/officeart/2011/layout/ConvergingText"/>
    <dgm:cxn modelId="{FFBF097D-0095-49AE-B6D9-0D3EA09B00BA}" type="presParOf" srcId="{ACD2CED6-736C-40DF-AEFB-EA5B0FDD2BC5}" destId="{11E38803-46E5-4161-8AE9-A740E11F3127}" srcOrd="27" destOrd="0" presId="urn:microsoft.com/office/officeart/2011/layout/ConvergingText"/>
    <dgm:cxn modelId="{A789FD71-279F-4813-918F-36DE77D9CAC7}" type="presParOf" srcId="{ACD2CED6-736C-40DF-AEFB-EA5B0FDD2BC5}" destId="{73AE6B4A-9B7B-4F6D-875B-D6DFCF05336D}" srcOrd="28" destOrd="0" presId="urn:microsoft.com/office/officeart/2011/layout/ConvergingText"/>
    <dgm:cxn modelId="{BC29EA79-E227-4144-9566-277AB723CF0F}" type="presParOf" srcId="{ACD2CED6-736C-40DF-AEFB-EA5B0FDD2BC5}" destId="{6D6B2B07-2AC1-4F21-B54C-35B8FCEA45FE}" srcOrd="29" destOrd="0" presId="urn:microsoft.com/office/officeart/2011/layout/ConvergingText"/>
    <dgm:cxn modelId="{72F4C9E6-E103-466B-B531-2DCB7D12F0C1}" type="presParOf" srcId="{ACD2CED6-736C-40DF-AEFB-EA5B0FDD2BC5}" destId="{0C726BF0-DF17-4ACC-8F2D-698B9180CCFA}" srcOrd="30" destOrd="0" presId="urn:microsoft.com/office/officeart/2011/layout/ConvergingText"/>
    <dgm:cxn modelId="{1CE96C41-7AB3-4174-922E-7FCB786FE39B}" type="presParOf" srcId="{ACD2CED6-736C-40DF-AEFB-EA5B0FDD2BC5}" destId="{CC40B6B0-19CA-4A3C-8EC9-9B0ABEE4C857}" srcOrd="31" destOrd="0" presId="urn:microsoft.com/office/officeart/2011/layout/ConvergingText"/>
    <dgm:cxn modelId="{77253D01-7270-42A4-B909-DB78752AC24B}" type="presParOf" srcId="{ACD2CED6-736C-40DF-AEFB-EA5B0FDD2BC5}" destId="{B6C64D72-941C-4B8E-BDFF-330C7C40D9C6}" srcOrd="32" destOrd="0" presId="urn:microsoft.com/office/officeart/2011/layout/ConvergingText"/>
    <dgm:cxn modelId="{EBC376D8-ACA9-405E-B206-58BB17619F1A}" type="presParOf" srcId="{ACD2CED6-736C-40DF-AEFB-EA5B0FDD2BC5}" destId="{899EA8C2-DF52-4C4E-A78C-A5D776325335}" srcOrd="33" destOrd="0" presId="urn:microsoft.com/office/officeart/2011/layout/ConvergingText"/>
    <dgm:cxn modelId="{E609A17C-CB14-4DE4-97A3-EE68ACCBA92F}" type="presParOf" srcId="{ACD2CED6-736C-40DF-AEFB-EA5B0FDD2BC5}" destId="{3AD6492F-C78C-4D82-827E-8E3719E06E3F}" srcOrd="34" destOrd="0" presId="urn:microsoft.com/office/officeart/2011/layout/ConvergingText"/>
    <dgm:cxn modelId="{8F03B6B8-9BC7-467B-9BEC-0F178B709876}" type="presParOf" srcId="{ACD2CED6-736C-40DF-AEFB-EA5B0FDD2BC5}" destId="{F85BB596-5335-4D02-81D8-A26B63885CFF}" srcOrd="35" destOrd="0" presId="urn:microsoft.com/office/officeart/2011/layout/ConvergingText"/>
    <dgm:cxn modelId="{6D922114-6561-4E00-AB82-AF472446E765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27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27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D465CD-0E1D-4596-83AF-849ED42A01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031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0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1" y="4424722"/>
            <a:ext cx="5485158" cy="419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846261"/>
            <a:ext cx="2972421" cy="46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7AE740B-BC39-4269-B968-E6936F49F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708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Over the past 3 years Landmark has been incorporating Agile methodologies in our development processes.  </a:t>
            </a:r>
          </a:p>
        </p:txBody>
      </p:sp>
    </p:spTree>
    <p:extLst>
      <p:ext uri="{BB962C8B-B14F-4D97-AF65-F5344CB8AC3E}">
        <p14:creationId xmlns:p14="http://schemas.microsoft.com/office/powerpoint/2010/main" val="119954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9D50788B-4F04-48CA-AA53-2C3A80BE1F5B}" type="slidenum">
              <a:rPr lang="en-US" smtClean="0"/>
              <a:pPr defTabSz="933241" eaLnBrk="1" hangingPunct="1"/>
              <a:t>16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71513"/>
            <a:ext cx="4591050" cy="3443287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4732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Lessons learned:  If uncertainty is high, work on it earlier.  Reduce Technical Debt—Get to potentially shippable at each iteration.  Finding and fixing the last bugs has high uncertainty – plan on there being uncertainty.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0900" indent="-2888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5230" indent="-231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7322" indent="-231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9414" indent="-231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1506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3598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65690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27782" indent="-231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24184" eaLnBrk="1" hangingPunct="1"/>
            <a:fld id="{6A105FD0-4EC6-4A6C-A347-2F0F9706F0A6}" type="slidenum">
              <a:rPr lang="en-US" smtClean="0"/>
              <a:pPr defTabSz="924184"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4480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5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7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0472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8462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4380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9151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1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8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0B7F-E4D8-44CF-AE33-5DF8948869C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28638"/>
            <a:ext cx="3509962" cy="2633662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04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36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48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7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7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69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9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DBC68-AFEE-4373-86E4-7A3145CC9C34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8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34A9A-CF93-49DF-8CFA-4436E436D7E7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0363" y="527050"/>
            <a:ext cx="3509962" cy="2633663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88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EE139-02A3-4804-9241-D6FCDC0B5F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7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7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78B76-F4EF-480D-A93C-3F1A34F020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259" indent="-2916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551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17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792" indent="-23331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41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3033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65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6274" indent="-2333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241" eaLnBrk="1" hangingPunct="1"/>
            <a:fld id="{8DA4EBA9-F824-46F3-8243-EAE1CA15B8D5}" type="slidenum">
              <a:rPr lang="en-US" smtClean="0"/>
              <a:pPr defTabSz="933241" eaLnBrk="1" hangingPunct="1"/>
              <a:t>15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1513"/>
            <a:ext cx="4589463" cy="344328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18484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We look at a typical software project…..</a:t>
            </a:r>
          </a:p>
        </p:txBody>
      </p:sp>
    </p:spTree>
    <p:extLst>
      <p:ext uri="{BB962C8B-B14F-4D97-AF65-F5344CB8AC3E}">
        <p14:creationId xmlns:p14="http://schemas.microsoft.com/office/powerpoint/2010/main" val="26801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/>
          <p:cNvSpPr>
            <a:spLocks noChangeShapeType="1"/>
          </p:cNvSpPr>
          <p:nvPr userDrawn="1"/>
        </p:nvSpPr>
        <p:spPr bwMode="auto">
          <a:xfrm>
            <a:off x="0" y="846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9301" t="6497" r="8028" b="62200"/>
          <a:stretch/>
        </p:blipFill>
        <p:spPr>
          <a:xfrm>
            <a:off x="6975846" y="71898"/>
            <a:ext cx="2132658" cy="141288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28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223138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42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6151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14998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5029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355042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058541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880901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77887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9213" y="776288"/>
            <a:ext cx="1981200" cy="203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776288"/>
            <a:ext cx="5791200" cy="203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15873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67544" y="6381328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Copyright </a:t>
            </a:r>
            <a:r>
              <a:rPr lang="en-US" altLang="ja-JP" sz="80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2012 IHS Inc. All Rights Reserved.</a:t>
            </a:r>
            <a:endParaRPr lang="en-US" sz="80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461811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71058979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463837509"/>
      </p:ext>
    </p:extLst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533289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165965742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892832940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98482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02111313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35147381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96370765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439078086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222567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551812560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16285581"/>
      </p:ext>
    </p:extLst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307967834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93233338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82238288"/>
      </p:ext>
    </p:extLst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55759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685483890"/>
      </p:ext>
    </p:extLst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28057509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67358711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46304812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9316"/>
      </p:ext>
    </p:extLst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836969917"/>
      </p:ext>
    </p:extLst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916395964"/>
      </p:ext>
    </p:extLst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102246901"/>
      </p:ext>
    </p:extLst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343424"/>
      </p:ext>
    </p:extLst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1627705"/>
      </p:ext>
    </p:extLst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9938"/>
      </p:ext>
    </p:extLst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754249684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799816765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77721975"/>
      </p:ext>
    </p:extLst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51368602"/>
      </p:ext>
    </p:extLst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62953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5BD5-0232-4F69-8370-19916C6CA2D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82027"/>
      </p:ext>
    </p:extLst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8342"/>
      </p:ext>
    </p:extLst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3337"/>
      </p:ext>
    </p:extLst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226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A041-DA20-4B9F-A19D-9C3BFA54D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1"/>
          <p:cNvSpPr>
            <a:spLocks noGrp="1"/>
          </p:cNvSpPr>
          <p:nvPr userDrawn="1">
            <p:ph type="title"/>
          </p:nvPr>
        </p:nvSpPr>
        <p:spPr>
          <a:xfrm>
            <a:off x="382588" y="871870"/>
            <a:ext cx="7521575" cy="448930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EFDF-E556-4F6E-8962-59692D03E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25450" y="166688"/>
            <a:ext cx="826135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53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435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3"/>
          <p:cNvSpPr>
            <a:spLocks noChangeShapeType="1"/>
          </p:cNvSpPr>
          <p:nvPr userDrawn="1"/>
        </p:nvSpPr>
        <p:spPr bwMode="auto">
          <a:xfrm>
            <a:off x="0" y="846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9301" t="6497" r="8028" b="62200"/>
          <a:stretch/>
        </p:blipFill>
        <p:spPr>
          <a:xfrm>
            <a:off x="6975846" y="71898"/>
            <a:ext cx="2132658" cy="14128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6" r:id="rId3"/>
    <p:sldLayoutId id="2147483707" r:id="rId4"/>
    <p:sldLayoutId id="2147483712" r:id="rId5"/>
    <p:sldLayoutId id="2147483822" r:id="rId6"/>
    <p:sldLayoutId id="2147483823" r:id="rId7"/>
    <p:sldLayoutId id="2147483826" r:id="rId8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Picture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</a:rPr>
              <a:t>Prepared by Consulting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Talent &amp; Rewards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Presentation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to IHS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560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7762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827213"/>
            <a:ext cx="79248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5606" name="Picture 10" descr="black_titl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9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282575" indent="6032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11747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1698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5986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0558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5130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702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54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2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43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6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9.wav"/><Relationship Id="rId11" Type="http://schemas.openxmlformats.org/officeDocument/2006/relationships/image" Target="../media/image36.png"/><Relationship Id="rId5" Type="http://schemas.openxmlformats.org/officeDocument/2006/relationships/audio" Target="../media/audio8.wav"/><Relationship Id="rId10" Type="http://schemas.openxmlformats.org/officeDocument/2006/relationships/image" Target="../media/image39.png"/><Relationship Id="rId4" Type="http://schemas.openxmlformats.org/officeDocument/2006/relationships/audio" Target="../media/audio7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emf"/><Relationship Id="rId4" Type="http://schemas.openxmlformats.org/officeDocument/2006/relationships/oleObject" Target="../embeddings/Microsoft_Excel_97-2003_Worksheet1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3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hyperlink" Target="mailto:toddelittle@gmail.com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oddlittleweb.com/Downloads/books/StandBackAndDeliver.pdf" TargetMode="External"/><Relationship Id="rId5" Type="http://schemas.openxmlformats.org/officeDocument/2006/relationships/hyperlink" Target="http://www.accelinnova.com/" TargetMode="External"/><Relationship Id="rId4" Type="http://schemas.openxmlformats.org/officeDocument/2006/relationships/hyperlink" Target="http://www.toddlittleweb.com/" TargetMode="External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s.cdn4.123rf.com/168nwm/quido/quido0901/quido090100056/4207462-doughnut-structured-earth-in-black-sp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361088"/>
            <a:ext cx="7330008" cy="5497506"/>
          </a:xfrm>
          <a:prstGeom prst="rect">
            <a:avLst/>
          </a:prstGeom>
          <a:noFill/>
        </p:spPr>
      </p:pic>
      <p:sp>
        <p:nvSpPr>
          <p:cNvPr id="57345" name="Title 1"/>
          <p:cNvSpPr>
            <a:spLocks noGrp="1"/>
          </p:cNvSpPr>
          <p:nvPr>
            <p:ph type="ctrTitle"/>
          </p:nvPr>
        </p:nvSpPr>
        <p:spPr>
          <a:xfrm>
            <a:off x="-76199" y="-9748"/>
            <a:ext cx="7168479" cy="12065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Leveraging Global Talent for Effective Agility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09135" y="6309320"/>
            <a:ext cx="7982465" cy="7772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Todd Little, </a:t>
            </a:r>
            <a:r>
              <a:rPr lang="en-US" dirty="0" err="1" smtClean="0">
                <a:solidFill>
                  <a:schemeClr val="bg1"/>
                </a:solidFill>
              </a:rPr>
              <a:t>Accelinnova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942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 and Alignmen</a:t>
            </a:r>
            <a:r>
              <a:rPr lang="en-US" dirty="0"/>
              <a:t>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467600" cy="5275004"/>
          </a:xfrm>
        </p:spPr>
      </p:pic>
    </p:spTree>
    <p:extLst>
      <p:ext uri="{BB962C8B-B14F-4D97-AF65-F5344CB8AC3E}">
        <p14:creationId xmlns:p14="http://schemas.microsoft.com/office/powerpoint/2010/main" val="691215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Nexus Reservoir Simulation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2475" y="1530350"/>
            <a:ext cx="4362450" cy="4718050"/>
          </a:xfrm>
        </p:spPr>
        <p:txBody>
          <a:bodyPr/>
          <a:lstStyle/>
          <a:p>
            <a:r>
              <a:rPr lang="en-US" dirty="0"/>
              <a:t>Next Generation Reservoir Simulation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438" y="1530350"/>
            <a:ext cx="3125787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 descr="KOC Image"/>
          <p:cNvPicPr>
            <a:picLocks noChangeAspect="1" noChangeArrowheads="1"/>
          </p:cNvPicPr>
          <p:nvPr/>
        </p:nvPicPr>
        <p:blipFill>
          <a:blip r:embed="rId4"/>
          <a:srcRect t="5009"/>
          <a:stretch>
            <a:fillRect/>
          </a:stretch>
        </p:blipFill>
        <p:spPr bwMode="auto">
          <a:xfrm>
            <a:off x="638175" y="2657475"/>
            <a:ext cx="4772025" cy="271621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56" y="5709245"/>
            <a:ext cx="20574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3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Petroleum Reservoir Simulation</a:t>
            </a:r>
            <a:endParaRPr lang="en-US" dirty="0"/>
          </a:p>
        </p:txBody>
      </p:sp>
      <p:pic>
        <p:nvPicPr>
          <p:cNvPr id="7" name="whole320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1556792"/>
            <a:ext cx="6373812" cy="4779963"/>
          </a:xfrm>
        </p:spPr>
      </p:pic>
    </p:spTree>
    <p:extLst>
      <p:ext uri="{BB962C8B-B14F-4D97-AF65-F5344CB8AC3E}">
        <p14:creationId xmlns:p14="http://schemas.microsoft.com/office/powerpoint/2010/main" val="6889836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691199"/>
          </a:xfrm>
        </p:spPr>
        <p:txBody>
          <a:bodyPr/>
          <a:lstStyle/>
          <a:p>
            <a:r>
              <a:rPr lang="en-US" dirty="0" smtClean="0"/>
              <a:t>System Workflow</a:t>
            </a:r>
            <a:endParaRPr lang="en-US" dirty="0"/>
          </a:p>
        </p:txBody>
      </p:sp>
      <p:pic>
        <p:nvPicPr>
          <p:cNvPr id="643074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0" y="4800600"/>
            <a:ext cx="2857500" cy="16764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65860"/>
            <a:ext cx="2311722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194" name="Picture 2"/>
          <p:cNvPicPr>
            <a:picLocks noChangeAspect="1" noChangeArrowheads="1"/>
          </p:cNvPicPr>
          <p:nvPr/>
        </p:nvPicPr>
        <p:blipFill>
          <a:blip r:embed="rId5"/>
          <a:srcRect l="756" r="1260"/>
          <a:stretch>
            <a:fillRect/>
          </a:stretch>
        </p:blipFill>
        <p:spPr bwMode="auto">
          <a:xfrm>
            <a:off x="3251200" y="1066800"/>
            <a:ext cx="229186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8195" name="Picture 3" descr="3dview_manifolds"/>
          <p:cNvPicPr>
            <a:picLocks noChangeAspect="1" noChangeArrowheads="1"/>
          </p:cNvPicPr>
          <p:nvPr/>
        </p:nvPicPr>
        <p:blipFill>
          <a:blip r:embed="rId6"/>
          <a:srcRect r="6386"/>
          <a:stretch>
            <a:fillRect/>
          </a:stretch>
        </p:blipFill>
        <p:spPr bwMode="auto">
          <a:xfrm>
            <a:off x="6444921" y="1089660"/>
            <a:ext cx="2241879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lbow Connector 11"/>
          <p:cNvCxnSpPr>
            <a:stCxn id="6" idx="2"/>
          </p:cNvCxnSpPr>
          <p:nvPr/>
        </p:nvCxnSpPr>
        <p:spPr>
          <a:xfrm rot="16200000" flipH="1">
            <a:off x="2361010" y="1751410"/>
            <a:ext cx="624842" cy="273034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Magnetic Disk 16"/>
          <p:cNvSpPr/>
          <p:nvPr/>
        </p:nvSpPr>
        <p:spPr>
          <a:xfrm>
            <a:off x="4000500" y="3352800"/>
            <a:ext cx="800100" cy="7239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Elbow Connector 20"/>
          <p:cNvCxnSpPr>
            <a:stCxn id="648194" idx="2"/>
            <a:endCxn id="17" idx="1"/>
          </p:cNvCxnSpPr>
          <p:nvPr/>
        </p:nvCxnSpPr>
        <p:spPr>
          <a:xfrm rot="16200000" flipH="1">
            <a:off x="4124522" y="3076772"/>
            <a:ext cx="548640" cy="3416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7" idx="2"/>
            <a:endCxn id="643074" idx="1"/>
          </p:cNvCxnSpPr>
          <p:nvPr/>
        </p:nvCxnSpPr>
        <p:spPr>
          <a:xfrm rot="10800000" flipV="1">
            <a:off x="3009900" y="3714750"/>
            <a:ext cx="990600" cy="1924050"/>
          </a:xfrm>
          <a:prstGeom prst="bentConnector3">
            <a:avLst>
              <a:gd name="adj1" fmla="val 1230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643074" idx="3"/>
            <a:endCxn id="17" idx="4"/>
          </p:cNvCxnSpPr>
          <p:nvPr/>
        </p:nvCxnSpPr>
        <p:spPr>
          <a:xfrm flipH="1" flipV="1">
            <a:off x="4800600" y="3714750"/>
            <a:ext cx="1066800" cy="1924050"/>
          </a:xfrm>
          <a:prstGeom prst="bentConnector3">
            <a:avLst>
              <a:gd name="adj1" fmla="val -2142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endCxn id="648195" idx="2"/>
          </p:cNvCxnSpPr>
          <p:nvPr/>
        </p:nvCxnSpPr>
        <p:spPr>
          <a:xfrm flipV="1">
            <a:off x="4800600" y="2804160"/>
            <a:ext cx="2765261" cy="66294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90500" y="293370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71800" y="2895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Graphical Pre-Processing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96000" y="2895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 </a:t>
            </a:r>
            <a:r>
              <a:rPr lang="en-US" dirty="0" err="1" smtClean="0"/>
              <a:t>Vizualization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009900" y="43931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Performance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574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6688"/>
            <a:ext cx="2779190" cy="86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</a:t>
            </a:r>
            <a:br>
              <a:rPr lang="en-US" dirty="0" smtClean="0"/>
            </a:b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710" y="3268693"/>
            <a:ext cx="4806090" cy="318464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Some Simulations take hours or even days, or even …</a:t>
            </a:r>
          </a:p>
          <a:p>
            <a:r>
              <a:rPr lang="en-US" sz="2400" dirty="0" smtClean="0"/>
              <a:t>Our Testers were Petroleum Engineers, not Test Automation Specialists</a:t>
            </a:r>
          </a:p>
          <a:p>
            <a:r>
              <a:rPr lang="en-US" sz="2400" dirty="0" smtClean="0"/>
              <a:t>Numerical Simulation is an approximation and as such is subject to round-off and/or perturbation differences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72066" name="Picture 2" descr="structure 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5" y="3048000"/>
            <a:ext cx="33623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68" name="Picture 4" descr="http://ars.sciencedirect.com/content/image/1-s2.0-S0021999103003462-si106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0"/>
          <a:stretch/>
        </p:blipFill>
        <p:spPr bwMode="auto">
          <a:xfrm>
            <a:off x="2209801" y="266218"/>
            <a:ext cx="5746576" cy="26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340" y="1484784"/>
            <a:ext cx="1464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Rocket Science!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747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g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FFCC"/>
                </a:solidFill>
              </a:rPr>
              <a:t>Managing the Coming Storm </a:t>
            </a:r>
            <a:br>
              <a:rPr lang="en-US" sz="4000" dirty="0" smtClean="0">
                <a:solidFill>
                  <a:srgbClr val="FFFFCC"/>
                </a:solidFill>
              </a:rPr>
            </a:br>
            <a:r>
              <a:rPr lang="en-US" sz="3200" dirty="0" smtClean="0">
                <a:solidFill>
                  <a:srgbClr val="FFFFCC"/>
                </a:solidFill>
              </a:rPr>
              <a:t>Inside the Tornado</a:t>
            </a:r>
            <a:r>
              <a:rPr lang="en-US" sz="4000" dirty="0" smtClean="0"/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238" y="1676400"/>
            <a:ext cx="4983162" cy="463550"/>
            <a:chOff x="317" y="1056"/>
            <a:chExt cx="3139" cy="292"/>
          </a:xfrm>
        </p:grpSpPr>
        <p:sp>
          <p:nvSpPr>
            <p:cNvPr id="42021" name="Text Box 5"/>
            <p:cNvSpPr txBox="1">
              <a:spLocks noChangeArrowheads="1"/>
            </p:cNvSpPr>
            <p:nvPr/>
          </p:nvSpPr>
          <p:spPr bwMode="auto">
            <a:xfrm>
              <a:off x="528" y="1056"/>
              <a:ext cx="2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When will we get the requirements?</a:t>
              </a:r>
            </a:p>
          </p:txBody>
        </p:sp>
        <p:pic>
          <p:nvPicPr>
            <p:cNvPr id="42022" name="Picture 6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1056"/>
              <a:ext cx="15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0063" y="2057400"/>
            <a:ext cx="6815137" cy="484188"/>
            <a:chOff x="315" y="1296"/>
            <a:chExt cx="4293" cy="305"/>
          </a:xfrm>
        </p:grpSpPr>
        <p:sp>
          <p:nvSpPr>
            <p:cNvPr id="42019" name="Text Box 8"/>
            <p:cNvSpPr txBox="1">
              <a:spLocks noChangeArrowheads="1"/>
            </p:cNvSpPr>
            <p:nvPr/>
          </p:nvSpPr>
          <p:spPr bwMode="auto">
            <a:xfrm>
              <a:off x="528" y="129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All in good time, my little pretty, all in good time</a:t>
              </a:r>
            </a:p>
          </p:txBody>
        </p:sp>
        <p:pic>
          <p:nvPicPr>
            <p:cNvPr id="42020" name="Picture 9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339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00063" y="2438400"/>
            <a:ext cx="6815137" cy="525463"/>
            <a:chOff x="315" y="1536"/>
            <a:chExt cx="4293" cy="331"/>
          </a:xfrm>
        </p:grpSpPr>
        <p:sp>
          <p:nvSpPr>
            <p:cNvPr id="42017" name="Text Box 11"/>
            <p:cNvSpPr txBox="1">
              <a:spLocks noChangeArrowheads="1"/>
            </p:cNvSpPr>
            <p:nvPr/>
          </p:nvSpPr>
          <p:spPr bwMode="auto">
            <a:xfrm>
              <a:off x="528" y="153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But I guess it doesn't matter anyway</a:t>
              </a:r>
            </a:p>
          </p:txBody>
        </p:sp>
        <p:pic>
          <p:nvPicPr>
            <p:cNvPr id="42018" name="Picture 12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567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00063" y="5314950"/>
            <a:ext cx="6815137" cy="476250"/>
            <a:chOff x="315" y="3120"/>
            <a:chExt cx="4293" cy="300"/>
          </a:xfrm>
        </p:grpSpPr>
        <p:sp>
          <p:nvSpPr>
            <p:cNvPr id="42015" name="Text Box 14"/>
            <p:cNvSpPr txBox="1">
              <a:spLocks noChangeArrowheads="1"/>
            </p:cNvSpPr>
            <p:nvPr/>
          </p:nvSpPr>
          <p:spPr bwMode="auto">
            <a:xfrm>
              <a:off x="528" y="312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Doesn't anybody believe me?</a:t>
              </a:r>
            </a:p>
          </p:txBody>
        </p:sp>
        <p:pic>
          <p:nvPicPr>
            <p:cNvPr id="42016" name="Picture 15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120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0063" y="6086475"/>
            <a:ext cx="6815137" cy="542925"/>
            <a:chOff x="315" y="3606"/>
            <a:chExt cx="4293" cy="342"/>
          </a:xfrm>
        </p:grpSpPr>
        <p:sp>
          <p:nvSpPr>
            <p:cNvPr id="42013" name="Text Box 17"/>
            <p:cNvSpPr txBox="1">
              <a:spLocks noChangeArrowheads="1"/>
            </p:cNvSpPr>
            <p:nvPr/>
          </p:nvSpPr>
          <p:spPr bwMode="auto">
            <a:xfrm>
              <a:off x="528" y="36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You're a very bad man!</a:t>
              </a:r>
            </a:p>
          </p:txBody>
        </p:sp>
        <p:pic>
          <p:nvPicPr>
            <p:cNvPr id="42014" name="Picture 18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648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00063" y="2819400"/>
            <a:ext cx="6815137" cy="492125"/>
            <a:chOff x="315" y="1776"/>
            <a:chExt cx="4293" cy="310"/>
          </a:xfrm>
        </p:grpSpPr>
        <p:sp>
          <p:nvSpPr>
            <p:cNvPr id="42011" name="Text Box 20"/>
            <p:cNvSpPr txBox="1">
              <a:spLocks noChangeArrowheads="1"/>
            </p:cNvSpPr>
            <p:nvPr/>
          </p:nvSpPr>
          <p:spPr bwMode="auto">
            <a:xfrm>
              <a:off x="528" y="177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Just give me your estimates by this afternoon</a:t>
              </a:r>
            </a:p>
          </p:txBody>
        </p:sp>
        <p:pic>
          <p:nvPicPr>
            <p:cNvPr id="42012" name="Picture 21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824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00063" y="4171950"/>
            <a:ext cx="6815137" cy="466725"/>
            <a:chOff x="315" y="2400"/>
            <a:chExt cx="4293" cy="294"/>
          </a:xfrm>
        </p:grpSpPr>
        <p:sp>
          <p:nvSpPr>
            <p:cNvPr id="42009" name="Text Box 23"/>
            <p:cNvSpPr txBox="1">
              <a:spLocks noChangeArrowheads="1"/>
            </p:cNvSpPr>
            <p:nvPr/>
          </p:nvSpPr>
          <p:spPr bwMode="auto">
            <a:xfrm>
              <a:off x="528" y="24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something today!</a:t>
              </a:r>
            </a:p>
          </p:txBody>
        </p:sp>
        <p:pic>
          <p:nvPicPr>
            <p:cNvPr id="42010" name="Picture 24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40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0063" y="5705475"/>
            <a:ext cx="7729537" cy="482600"/>
            <a:chOff x="315" y="3366"/>
            <a:chExt cx="4869" cy="304"/>
          </a:xfrm>
        </p:grpSpPr>
        <p:sp>
          <p:nvSpPr>
            <p:cNvPr id="42007" name="Text Box 26"/>
            <p:cNvSpPr txBox="1">
              <a:spLocks noChangeArrowheads="1"/>
            </p:cNvSpPr>
            <p:nvPr/>
          </p:nvSpPr>
          <p:spPr bwMode="auto">
            <a:xfrm>
              <a:off x="528" y="3366"/>
              <a:ext cx="46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already promised the customer it will be out in 6 months</a:t>
              </a:r>
            </a:p>
          </p:txBody>
        </p:sp>
        <p:pic>
          <p:nvPicPr>
            <p:cNvPr id="42008" name="Picture 27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408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00063" y="4933950"/>
            <a:ext cx="6815137" cy="466725"/>
            <a:chOff x="315" y="2880"/>
            <a:chExt cx="4293" cy="294"/>
          </a:xfrm>
        </p:grpSpPr>
        <p:sp>
          <p:nvSpPr>
            <p:cNvPr id="42005" name="Text Box 29"/>
            <p:cNvSpPr txBox="1">
              <a:spLocks noChangeArrowheads="1"/>
            </p:cNvSpPr>
            <p:nvPr/>
          </p:nvSpPr>
          <p:spPr bwMode="auto">
            <a:xfrm>
              <a:off x="528" y="288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it sooner.</a:t>
              </a:r>
            </a:p>
          </p:txBody>
        </p:sp>
        <p:pic>
          <p:nvPicPr>
            <p:cNvPr id="42006" name="Picture 30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88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81000" y="3594100"/>
            <a:ext cx="8229600" cy="676275"/>
            <a:chOff x="240" y="2016"/>
            <a:chExt cx="5184" cy="426"/>
          </a:xfrm>
        </p:grpSpPr>
        <p:sp>
          <p:nvSpPr>
            <p:cNvPr id="42003" name="Text Box 32"/>
            <p:cNvSpPr txBox="1">
              <a:spLocks noChangeArrowheads="1"/>
            </p:cNvSpPr>
            <p:nvPr/>
          </p:nvSpPr>
          <p:spPr bwMode="auto">
            <a:xfrm>
              <a:off x="528" y="2016"/>
              <a:ext cx="4896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Not so fast! Not so fast! ... I'll have to give the matter a little thought. Go away and come back tomorrow</a:t>
              </a:r>
            </a:p>
          </p:txBody>
        </p:sp>
        <p:pic>
          <p:nvPicPr>
            <p:cNvPr id="42004" name="Picture 33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81000" y="4562475"/>
            <a:ext cx="6934200" cy="457200"/>
            <a:chOff x="240" y="2646"/>
            <a:chExt cx="4368" cy="288"/>
          </a:xfrm>
        </p:grpSpPr>
        <p:sp>
          <p:nvSpPr>
            <p:cNvPr id="42001" name="Text Box 35"/>
            <p:cNvSpPr txBox="1">
              <a:spLocks noChangeArrowheads="1"/>
            </p:cNvSpPr>
            <p:nvPr/>
          </p:nvSpPr>
          <p:spPr bwMode="auto">
            <a:xfrm>
              <a:off x="528" y="264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Ok then, it will take 2 years.</a:t>
              </a:r>
            </a:p>
          </p:txBody>
        </p:sp>
        <p:pic>
          <p:nvPicPr>
            <p:cNvPr id="42002" name="Picture 36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88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990600" y="3276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Team Unity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990600" y="1371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Project Kickoff</a:t>
            </a:r>
          </a:p>
        </p:txBody>
      </p:sp>
    </p:spTree>
    <p:extLst>
      <p:ext uri="{BB962C8B-B14F-4D97-AF65-F5344CB8AC3E}">
        <p14:creationId xmlns:p14="http://schemas.microsoft.com/office/powerpoint/2010/main" val="3462775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l_in_good_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nt_ma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_so_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ieve_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61" grpId="0" autoUpdateAnimBg="0"/>
      <p:bldP spid="7786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g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CC"/>
                </a:solidFill>
              </a:rPr>
              <a:t>We’re not in Kansas Anymore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9656" y="3828434"/>
            <a:ext cx="7261458" cy="554228"/>
            <a:chOff x="357" y="2404"/>
            <a:chExt cx="4244" cy="367"/>
          </a:xfrm>
        </p:grpSpPr>
        <p:sp>
          <p:nvSpPr>
            <p:cNvPr id="43025" name="Text Box 5"/>
            <p:cNvSpPr txBox="1">
              <a:spLocks noChangeArrowheads="1"/>
            </p:cNvSpPr>
            <p:nvPr/>
          </p:nvSpPr>
          <p:spPr bwMode="auto">
            <a:xfrm>
              <a:off x="528" y="2442"/>
              <a:ext cx="407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My! People come and go so quickly here!</a:t>
              </a:r>
            </a:p>
          </p:txBody>
        </p:sp>
        <p:pic>
          <p:nvPicPr>
            <p:cNvPr id="43026" name="Picture 6" descr="dorothy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" y="2404"/>
              <a:ext cx="1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97241" y="2535155"/>
            <a:ext cx="8246722" cy="579438"/>
            <a:chOff x="389" y="1541"/>
            <a:chExt cx="4267" cy="385"/>
          </a:xfrm>
        </p:grpSpPr>
        <p:sp>
          <p:nvSpPr>
            <p:cNvPr id="43023" name="Text Box 8"/>
            <p:cNvSpPr txBox="1">
              <a:spLocks noChangeArrowheads="1"/>
            </p:cNvSpPr>
            <p:nvPr/>
          </p:nvSpPr>
          <p:spPr bwMode="auto">
            <a:xfrm>
              <a:off x="534" y="1578"/>
              <a:ext cx="412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may not come out alive, but I'm goin' in there!</a:t>
              </a:r>
            </a:p>
          </p:txBody>
        </p:sp>
        <p:pic>
          <p:nvPicPr>
            <p:cNvPr id="43024" name="Picture 9" descr="lion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" y="1541"/>
              <a:ext cx="18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20456" y="3351476"/>
            <a:ext cx="7964895" cy="451106"/>
            <a:chOff x="312" y="2091"/>
            <a:chExt cx="5112" cy="298"/>
          </a:xfrm>
        </p:grpSpPr>
        <p:sp>
          <p:nvSpPr>
            <p:cNvPr id="43021" name="Text Box 11"/>
            <p:cNvSpPr txBox="1">
              <a:spLocks noChangeArrowheads="1"/>
            </p:cNvSpPr>
            <p:nvPr/>
          </p:nvSpPr>
          <p:spPr bwMode="auto">
            <a:xfrm>
              <a:off x="528" y="2135"/>
              <a:ext cx="489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dirty="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The Great and Powerful Oz has got matters well in hand.</a:t>
              </a:r>
            </a:p>
          </p:txBody>
        </p:sp>
        <p:pic>
          <p:nvPicPr>
            <p:cNvPr id="43022" name="Picture 12" descr="wizofoz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" y="2091"/>
              <a:ext cx="2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58800" y="4648200"/>
            <a:ext cx="6945313" cy="822325"/>
            <a:chOff x="397" y="3024"/>
            <a:chExt cx="4375" cy="518"/>
          </a:xfrm>
        </p:grpSpPr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528" y="3024"/>
              <a:ext cx="42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"Hee hee hee ha ha! Going so soon? I wouldn't hear of it! Why, my little party's just beginning!</a:t>
              </a:r>
            </a:p>
          </p:txBody>
        </p:sp>
        <p:pic>
          <p:nvPicPr>
            <p:cNvPr id="43020" name="Picture 15" descr="wwitch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" y="3059"/>
              <a:ext cx="21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1219200" y="2209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Developer Hero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1217967" y="2980109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Reorg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219200" y="4267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629158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in_in_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_in_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ople_come_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ing_so_s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utoUpdateAnimBg="0"/>
      <p:bldP spid="79889" grpId="0" autoUpdateAnimBg="0"/>
      <p:bldP spid="7989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had a quality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562100"/>
            <a:ext cx="8034857" cy="4508500"/>
          </a:xfrm>
        </p:spPr>
        <p:txBody>
          <a:bodyPr/>
          <a:lstStyle/>
          <a:p>
            <a:r>
              <a:rPr lang="en-US" dirty="0" smtClean="0"/>
              <a:t>Too many defects found in beta</a:t>
            </a:r>
          </a:p>
          <a:p>
            <a:r>
              <a:rPr lang="en-US" dirty="0" smtClean="0"/>
              <a:t>Too much back end testing</a:t>
            </a:r>
          </a:p>
          <a:p>
            <a:r>
              <a:rPr lang="en-US" dirty="0" smtClean="0"/>
              <a:t>Not getting sufficient coverage early</a:t>
            </a:r>
          </a:p>
          <a:p>
            <a:r>
              <a:rPr lang="en-US" dirty="0" smtClean="0"/>
              <a:t>Tests take a long time</a:t>
            </a:r>
          </a:p>
          <a:p>
            <a:r>
              <a:rPr lang="en-US" dirty="0" smtClean="0"/>
              <a:t>Global shortage of Petroleum Engineers</a:t>
            </a:r>
          </a:p>
          <a:p>
            <a:r>
              <a:rPr lang="en-US" dirty="0" smtClean="0"/>
              <a:t>Our testers do not have automation skills</a:t>
            </a:r>
          </a:p>
          <a:p>
            <a:r>
              <a:rPr lang="en-US" dirty="0" smtClean="0"/>
              <a:t>Limited unit tests</a:t>
            </a:r>
          </a:p>
          <a:p>
            <a:r>
              <a:rPr lang="en-US" dirty="0" smtClean="0"/>
              <a:t>Approximation breaks abstraction</a:t>
            </a:r>
          </a:p>
        </p:txBody>
      </p:sp>
    </p:spTree>
    <p:extLst>
      <p:ext uri="{BB962C8B-B14F-4D97-AF65-F5344CB8AC3E}">
        <p14:creationId xmlns:p14="http://schemas.microsoft.com/office/powerpoint/2010/main" val="40638813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Lan</a:t>
            </a:r>
            <a:r>
              <a:rPr lang="en-US" sz="3200" dirty="0" smtClean="0"/>
              <a:t> Cao - Estimating Agile Software Project Effort: An Empirical Study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04" name="Picture 2" descr="http://www.oraclealchemist.com/wp-content/uploads/2008/07/bug-fe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600200"/>
            <a:ext cx="599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685800" y="2514600"/>
            <a:ext cx="3567113" cy="22463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2X </a:t>
            </a:r>
          </a:p>
          <a:p>
            <a:pPr algn="ctr"/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Uncertainty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39638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Strength(s)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Experienced and committed team</a:t>
            </a:r>
          </a:p>
          <a:p>
            <a:r>
              <a:rPr lang="en-US" dirty="0"/>
              <a:t>Passionate about the domain</a:t>
            </a:r>
          </a:p>
          <a:p>
            <a:r>
              <a:rPr lang="en-US" dirty="0"/>
              <a:t>Good collection of lightweight integration </a:t>
            </a:r>
            <a:r>
              <a:rPr lang="en-US" dirty="0" smtClean="0"/>
              <a:t>tests</a:t>
            </a:r>
          </a:p>
          <a:p>
            <a:r>
              <a:rPr lang="en-US" dirty="0" smtClean="0"/>
              <a:t>Developer discipline</a:t>
            </a:r>
            <a:endParaRPr lang="en-US" dirty="0"/>
          </a:p>
          <a:p>
            <a:r>
              <a:rPr lang="en-US" dirty="0"/>
              <a:t>Excellent collaborative relationship with customers</a:t>
            </a:r>
          </a:p>
          <a:p>
            <a:r>
              <a:rPr lang="en-US" dirty="0"/>
              <a:t>Access to challenging customer data</a:t>
            </a:r>
          </a:p>
          <a:p>
            <a:r>
              <a:rPr lang="en-US" dirty="0"/>
              <a:t>Willingness to </a:t>
            </a:r>
            <a:r>
              <a:rPr lang="en-US" dirty="0" smtClean="0"/>
              <a:t>invest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3159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utsourced - Todd the To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19" y="188913"/>
            <a:ext cx="8736607" cy="65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075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Executive Perspective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</a:t>
            </a:r>
          </a:p>
          <a:p>
            <a:pPr lvl="1"/>
            <a:r>
              <a:rPr lang="en-US" dirty="0" smtClean="0"/>
              <a:t>A 5 year arrangement with an offshore outsourcer had not progressed as rapidly as Sr. Executives had hoped</a:t>
            </a:r>
          </a:p>
          <a:p>
            <a:r>
              <a:rPr lang="en-US" dirty="0" smtClean="0"/>
              <a:t>Executive Mandate:</a:t>
            </a:r>
          </a:p>
          <a:p>
            <a:pPr lvl="1"/>
            <a:r>
              <a:rPr lang="en-US" dirty="0"/>
              <a:t>Find </a:t>
            </a:r>
            <a:r>
              <a:rPr lang="en-US" dirty="0" smtClean="0"/>
              <a:t>a major </a:t>
            </a:r>
            <a:r>
              <a:rPr lang="en-US" dirty="0"/>
              <a:t>outsourcer that will promise that they will provide good talented developers and strong domain experts.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473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Results With major Indian Outsourcer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562100"/>
            <a:ext cx="8754938" cy="4508500"/>
          </a:xfrm>
        </p:spPr>
        <p:txBody>
          <a:bodyPr/>
          <a:lstStyle/>
          <a:p>
            <a:r>
              <a:rPr lang="en-US" dirty="0" smtClean="0"/>
              <a:t>Could not find domain expertise (Petroleum Reservoir Simulation).  </a:t>
            </a:r>
          </a:p>
          <a:p>
            <a:pPr lvl="1"/>
            <a:r>
              <a:rPr lang="en-US" dirty="0" smtClean="0"/>
              <a:t>Join and Jolt – 3 times.  Then finally hire Petroleum Engineer that was pretty good.  Lasted 2 months.</a:t>
            </a:r>
          </a:p>
          <a:p>
            <a:r>
              <a:rPr lang="en-US" dirty="0" smtClean="0"/>
              <a:t>Made very little progress in 12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447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Domain Matters - Dialog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33400" y="15240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 Story:  As a user a I need a flimflam so I can flam the </a:t>
            </a:r>
            <a:r>
              <a:rPr lang="en-US" dirty="0" err="1"/>
              <a:t>flim</a:t>
            </a:r>
            <a:r>
              <a:rPr lang="en-US" dirty="0"/>
              <a:t>.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143375" y="230375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Dev: WTF is a flimflam?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143375" y="3276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Team: IDK. Let’s send a query to PO and Dev Lead.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33400" y="5181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Dev Lead or PO:  Crap!  I need to write every little detail about a flimflam.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4191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Dead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170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day….or maybe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33400" y="15240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 Story:  </a:t>
            </a:r>
            <a:r>
              <a:rPr lang="en-US" dirty="0" smtClean="0"/>
              <a:t>much more detail about the flimflam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4145280" y="24003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Dev:  </a:t>
            </a:r>
            <a:r>
              <a:rPr lang="en-US" dirty="0" smtClean="0"/>
              <a:t>Now I get it.  I </a:t>
            </a:r>
            <a:r>
              <a:rPr lang="en-US" dirty="0"/>
              <a:t>can start designing and coding. 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114800" y="32766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 wonder what they mean by the flimflam must have a whatchamacallit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533400" y="56388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Dev Lead or PO:  Crap!  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4114800" y="42672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Team:  WTF is a whatchamacallit?  Better ask the PO or Dev Lead.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504086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Dead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102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Proposed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our current testing strategy and look to fill in gaps and automate where possible.</a:t>
            </a:r>
          </a:p>
          <a:p>
            <a:r>
              <a:rPr lang="en-US" dirty="0" smtClean="0"/>
              <a:t>Augment current team with global teams with the appropriate domain </a:t>
            </a:r>
            <a:r>
              <a:rPr lang="en-US" dirty="0" smtClean="0"/>
              <a:t>experience and full autonomy to do their job</a:t>
            </a:r>
            <a:endParaRPr lang="en-US" dirty="0" smtClean="0"/>
          </a:p>
          <a:p>
            <a:r>
              <a:rPr lang="en-US" dirty="0" smtClean="0"/>
              <a:t>Find partners to augment missing skills</a:t>
            </a:r>
          </a:p>
          <a:p>
            <a:pPr lvl="1"/>
            <a:r>
              <a:rPr lang="en-US" dirty="0" smtClean="0"/>
              <a:t>Romania (Petroleum Engineers/Software Developers)</a:t>
            </a:r>
          </a:p>
          <a:p>
            <a:pPr lvl="1"/>
            <a:r>
              <a:rPr lang="en-US" dirty="0" smtClean="0"/>
              <a:t>Vietnam (Test Automation specialists)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388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521575" cy="590537"/>
          </a:xfrm>
        </p:spPr>
        <p:txBody>
          <a:bodyPr/>
          <a:lstStyle/>
          <a:p>
            <a:r>
              <a:rPr lang="en-US" dirty="0" smtClean="0"/>
              <a:t>System Workflow</a:t>
            </a:r>
            <a:endParaRPr lang="en-US" dirty="0"/>
          </a:p>
        </p:txBody>
      </p:sp>
      <p:pic>
        <p:nvPicPr>
          <p:cNvPr id="643074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0" y="4800600"/>
            <a:ext cx="2857500" cy="16764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65860"/>
            <a:ext cx="2311722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194" name="Picture 2"/>
          <p:cNvPicPr>
            <a:picLocks noChangeAspect="1" noChangeArrowheads="1"/>
          </p:cNvPicPr>
          <p:nvPr/>
        </p:nvPicPr>
        <p:blipFill>
          <a:blip r:embed="rId5"/>
          <a:srcRect l="756" r="1260"/>
          <a:stretch>
            <a:fillRect/>
          </a:stretch>
        </p:blipFill>
        <p:spPr bwMode="auto">
          <a:xfrm>
            <a:off x="3251200" y="1066800"/>
            <a:ext cx="229186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8195" name="Picture 3" descr="3dview_manifolds"/>
          <p:cNvPicPr>
            <a:picLocks noChangeAspect="1" noChangeArrowheads="1"/>
          </p:cNvPicPr>
          <p:nvPr/>
        </p:nvPicPr>
        <p:blipFill>
          <a:blip r:embed="rId6"/>
          <a:srcRect r="6386"/>
          <a:stretch>
            <a:fillRect/>
          </a:stretch>
        </p:blipFill>
        <p:spPr bwMode="auto">
          <a:xfrm>
            <a:off x="6444921" y="1089660"/>
            <a:ext cx="2241879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Elbow Connector 11"/>
          <p:cNvCxnSpPr>
            <a:stCxn id="6" idx="2"/>
          </p:cNvCxnSpPr>
          <p:nvPr/>
        </p:nvCxnSpPr>
        <p:spPr>
          <a:xfrm rot="16200000" flipH="1">
            <a:off x="2361010" y="1751410"/>
            <a:ext cx="624842" cy="273034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Magnetic Disk 16"/>
          <p:cNvSpPr/>
          <p:nvPr/>
        </p:nvSpPr>
        <p:spPr>
          <a:xfrm>
            <a:off x="4000500" y="3352800"/>
            <a:ext cx="800100" cy="7239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Elbow Connector 20"/>
          <p:cNvCxnSpPr>
            <a:stCxn id="648194" idx="2"/>
            <a:endCxn id="17" idx="1"/>
          </p:cNvCxnSpPr>
          <p:nvPr/>
        </p:nvCxnSpPr>
        <p:spPr>
          <a:xfrm rot="16200000" flipH="1">
            <a:off x="4124522" y="3076772"/>
            <a:ext cx="548640" cy="3416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7" idx="2"/>
            <a:endCxn id="643074" idx="1"/>
          </p:cNvCxnSpPr>
          <p:nvPr/>
        </p:nvCxnSpPr>
        <p:spPr>
          <a:xfrm rot="10800000" flipV="1">
            <a:off x="3009900" y="3714750"/>
            <a:ext cx="990600" cy="1924050"/>
          </a:xfrm>
          <a:prstGeom prst="bentConnector3">
            <a:avLst>
              <a:gd name="adj1" fmla="val 1230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643074" idx="3"/>
            <a:endCxn id="17" idx="4"/>
          </p:cNvCxnSpPr>
          <p:nvPr/>
        </p:nvCxnSpPr>
        <p:spPr>
          <a:xfrm flipH="1" flipV="1">
            <a:off x="4800600" y="3714750"/>
            <a:ext cx="1066800" cy="1924050"/>
          </a:xfrm>
          <a:prstGeom prst="bentConnector3">
            <a:avLst>
              <a:gd name="adj1" fmla="val -2142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endCxn id="648195" idx="2"/>
          </p:cNvCxnSpPr>
          <p:nvPr/>
        </p:nvCxnSpPr>
        <p:spPr>
          <a:xfrm flipV="1">
            <a:off x="4800600" y="2804160"/>
            <a:ext cx="2765261" cy="66294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90500" y="293370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971800" y="2895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Graphical Pre-Processing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96000" y="2895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Graphical Post-Processing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009900" y="43931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Performance Cluster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47800" y="3619500"/>
            <a:ext cx="6019800" cy="2971800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800100"/>
            <a:ext cx="9144000" cy="5943600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738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Automation 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23"/>
          <p:cNvGrpSpPr>
            <a:grpSpLocks noChangeAspect="1"/>
          </p:cNvGrpSpPr>
          <p:nvPr/>
        </p:nvGrpSpPr>
        <p:grpSpPr bwMode="auto">
          <a:xfrm>
            <a:off x="155425" y="1892800"/>
            <a:ext cx="8671254" cy="2800094"/>
            <a:chOff x="0" y="0"/>
            <a:chExt cx="80874" cy="26115"/>
          </a:xfrm>
        </p:grpSpPr>
        <p:sp>
          <p:nvSpPr>
            <p:cNvPr id="6" name="Flowchart: Document 2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13825" cy="8833"/>
            </a:xfrm>
            <a:prstGeom prst="flowChartDocumen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Input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lowchart: Document 3"/>
            <p:cNvSpPr>
              <a:spLocks noChangeAspect="1" noChangeArrowheads="1"/>
            </p:cNvSpPr>
            <p:nvPr/>
          </p:nvSpPr>
          <p:spPr bwMode="auto">
            <a:xfrm>
              <a:off x="33796" y="0"/>
              <a:ext cx="13826" cy="8833"/>
            </a:xfrm>
            <a:prstGeom prst="flowChartDocumen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Output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lowchart: Document 4"/>
            <p:cNvSpPr>
              <a:spLocks noChangeAspect="1" noChangeArrowheads="1"/>
            </p:cNvSpPr>
            <p:nvPr/>
          </p:nvSpPr>
          <p:spPr bwMode="auto">
            <a:xfrm>
              <a:off x="33865" y="17282"/>
              <a:ext cx="13826" cy="8833"/>
            </a:xfrm>
            <a:prstGeom prst="flowChartDocumen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Baseline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lowchart: Process 5"/>
            <p:cNvSpPr>
              <a:spLocks noChangeAspect="1" noChangeArrowheads="1"/>
            </p:cNvSpPr>
            <p:nvPr/>
          </p:nvSpPr>
          <p:spPr bwMode="auto">
            <a:xfrm>
              <a:off x="17282" y="576"/>
              <a:ext cx="13442" cy="7681"/>
            </a:xfrm>
            <a:prstGeom prst="flowChartProcess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Simulate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Elbow Connector 6"/>
            <p:cNvSpPr>
              <a:spLocks noChangeAspect="1" noChangeShapeType="1"/>
            </p:cNvSpPr>
            <p:nvPr/>
          </p:nvSpPr>
          <p:spPr bwMode="auto">
            <a:xfrm flipV="1">
              <a:off x="13825" y="4416"/>
              <a:ext cx="3457" cy="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1" name="Elbow Connector 7"/>
            <p:cNvSpPr>
              <a:spLocks noChangeAspect="1" noChangeShapeType="1"/>
            </p:cNvSpPr>
            <p:nvPr/>
          </p:nvSpPr>
          <p:spPr bwMode="auto">
            <a:xfrm>
              <a:off x="30724" y="4416"/>
              <a:ext cx="3072" cy="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2" name="Flowchart: Process 8"/>
            <p:cNvSpPr>
              <a:spLocks noChangeAspect="1" noChangeArrowheads="1"/>
            </p:cNvSpPr>
            <p:nvPr/>
          </p:nvSpPr>
          <p:spPr bwMode="auto">
            <a:xfrm>
              <a:off x="50310" y="8877"/>
              <a:ext cx="13442" cy="7681"/>
            </a:xfrm>
            <a:prstGeom prst="flowChartProcess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Difference </a:t>
              </a: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Engine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Elbow Connector 9"/>
            <p:cNvSpPr>
              <a:spLocks noChangeAspect="1" noChangeShapeType="1"/>
            </p:cNvSpPr>
            <p:nvPr/>
          </p:nvSpPr>
          <p:spPr bwMode="auto">
            <a:xfrm>
              <a:off x="47622" y="4416"/>
              <a:ext cx="9409" cy="4461"/>
            </a:xfrm>
            <a:prstGeom prst="bentConnector2">
              <a:avLst/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4" name="Elbow Connector 10"/>
            <p:cNvSpPr>
              <a:spLocks noChangeAspect="1" noChangeShapeType="1"/>
            </p:cNvSpPr>
            <p:nvPr/>
          </p:nvSpPr>
          <p:spPr bwMode="auto">
            <a:xfrm flipV="1">
              <a:off x="47691" y="16558"/>
              <a:ext cx="9340" cy="5140"/>
            </a:xfrm>
            <a:prstGeom prst="bentConnector2">
              <a:avLst/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5" name="Elbow Connector 11"/>
            <p:cNvSpPr>
              <a:spLocks noChangeAspect="1" noChangeShapeType="1"/>
            </p:cNvSpPr>
            <p:nvPr/>
          </p:nvSpPr>
          <p:spPr bwMode="auto">
            <a:xfrm>
              <a:off x="63752" y="12718"/>
              <a:ext cx="3296" cy="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4A7EBB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16" name="Flowchart: Document 12"/>
            <p:cNvSpPr>
              <a:spLocks noChangeAspect="1" noChangeArrowheads="1"/>
            </p:cNvSpPr>
            <p:nvPr/>
          </p:nvSpPr>
          <p:spPr bwMode="auto">
            <a:xfrm>
              <a:off x="67048" y="8301"/>
              <a:ext cx="13826" cy="8833"/>
            </a:xfrm>
            <a:prstGeom prst="flowChartDocument">
              <a:avLst/>
            </a:prstGeom>
            <a:solidFill>
              <a:srgbClr val="92D05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Report</a:t>
              </a: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425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Automation Strategy</a:t>
            </a:r>
          </a:p>
        </p:txBody>
      </p:sp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1192213" y="1547813"/>
            <a:ext cx="6375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699" name="Line 5"/>
          <p:cNvSpPr>
            <a:spLocks noChangeShapeType="1"/>
          </p:cNvSpPr>
          <p:nvPr/>
        </p:nvSpPr>
        <p:spPr bwMode="auto">
          <a:xfrm>
            <a:off x="1192213" y="3582988"/>
            <a:ext cx="637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0" name="Line 6"/>
          <p:cNvSpPr>
            <a:spLocks noChangeShapeType="1"/>
          </p:cNvSpPr>
          <p:nvPr/>
        </p:nvSpPr>
        <p:spPr bwMode="auto">
          <a:xfrm>
            <a:off x="4379913" y="1547813"/>
            <a:ext cx="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1" name="Text Box 7"/>
          <p:cNvSpPr txBox="1">
            <a:spLocks noChangeArrowheads="1"/>
          </p:cNvSpPr>
          <p:nvPr/>
        </p:nvSpPr>
        <p:spPr bwMode="auto">
          <a:xfrm>
            <a:off x="3073400" y="5810250"/>
            <a:ext cx="2573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Breadth of Coverage</a:t>
            </a:r>
          </a:p>
        </p:txBody>
      </p:sp>
      <p:sp>
        <p:nvSpPr>
          <p:cNvPr id="413702" name="Text Box 8"/>
          <p:cNvSpPr txBox="1">
            <a:spLocks noChangeArrowheads="1"/>
          </p:cNvSpPr>
          <p:nvPr/>
        </p:nvSpPr>
        <p:spPr bwMode="auto">
          <a:xfrm rot="-5400000">
            <a:off x="-564356" y="3418682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Complexity of Tests</a:t>
            </a:r>
          </a:p>
        </p:txBody>
      </p:sp>
      <p:sp>
        <p:nvSpPr>
          <p:cNvPr id="413709" name="Text Box 9"/>
          <p:cNvSpPr txBox="1">
            <a:spLocks noChangeArrowheads="1"/>
          </p:cNvSpPr>
          <p:nvPr/>
        </p:nvSpPr>
        <p:spPr bwMode="auto">
          <a:xfrm>
            <a:off x="6134100" y="492125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Developer Tests</a:t>
            </a:r>
          </a:p>
        </p:txBody>
      </p:sp>
      <p:sp>
        <p:nvSpPr>
          <p:cNvPr id="413710" name="Text Box 10"/>
          <p:cNvSpPr txBox="1">
            <a:spLocks noChangeArrowheads="1"/>
          </p:cNvSpPr>
          <p:nvPr/>
        </p:nvSpPr>
        <p:spPr bwMode="auto">
          <a:xfrm>
            <a:off x="2857500" y="175260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Customer Models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994275" y="4933732"/>
            <a:ext cx="1304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Every </a:t>
            </a:r>
            <a:r>
              <a:rPr lang="en-US" dirty="0" err="1" smtClean="0"/>
              <a:t>Checkin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897808" y="500276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5600" y="2476500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Weekly</a:t>
            </a:r>
            <a:endParaRPr lang="en-US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790700" y="4724400"/>
            <a:ext cx="1524000" cy="646331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Smoke Tests (manual)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699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Automation Strategy</a:t>
            </a:r>
          </a:p>
        </p:txBody>
      </p:sp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1192213" y="1547813"/>
            <a:ext cx="6375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699" name="Line 5"/>
          <p:cNvSpPr>
            <a:spLocks noChangeShapeType="1"/>
          </p:cNvSpPr>
          <p:nvPr/>
        </p:nvSpPr>
        <p:spPr bwMode="auto">
          <a:xfrm>
            <a:off x="1192213" y="3582988"/>
            <a:ext cx="637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0" name="Line 6"/>
          <p:cNvSpPr>
            <a:spLocks noChangeShapeType="1"/>
          </p:cNvSpPr>
          <p:nvPr/>
        </p:nvSpPr>
        <p:spPr bwMode="auto">
          <a:xfrm>
            <a:off x="4379913" y="1547813"/>
            <a:ext cx="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1" name="Text Box 7"/>
          <p:cNvSpPr txBox="1">
            <a:spLocks noChangeArrowheads="1"/>
          </p:cNvSpPr>
          <p:nvPr/>
        </p:nvSpPr>
        <p:spPr bwMode="auto">
          <a:xfrm>
            <a:off x="3073400" y="5810250"/>
            <a:ext cx="2573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Breadth of Coverage</a:t>
            </a:r>
          </a:p>
        </p:txBody>
      </p:sp>
      <p:sp>
        <p:nvSpPr>
          <p:cNvPr id="413702" name="Text Box 8"/>
          <p:cNvSpPr txBox="1">
            <a:spLocks noChangeArrowheads="1"/>
          </p:cNvSpPr>
          <p:nvPr/>
        </p:nvSpPr>
        <p:spPr bwMode="auto">
          <a:xfrm rot="-5400000">
            <a:off x="-564356" y="3418682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Complexity of Tests</a:t>
            </a:r>
          </a:p>
        </p:txBody>
      </p:sp>
      <p:sp>
        <p:nvSpPr>
          <p:cNvPr id="413709" name="Text Box 9"/>
          <p:cNvSpPr txBox="1">
            <a:spLocks noChangeArrowheads="1"/>
          </p:cNvSpPr>
          <p:nvPr/>
        </p:nvSpPr>
        <p:spPr bwMode="auto">
          <a:xfrm>
            <a:off x="6134100" y="492125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Developer Tests</a:t>
            </a:r>
          </a:p>
        </p:txBody>
      </p:sp>
      <p:sp>
        <p:nvSpPr>
          <p:cNvPr id="413710" name="Text Box 10"/>
          <p:cNvSpPr txBox="1">
            <a:spLocks noChangeArrowheads="1"/>
          </p:cNvSpPr>
          <p:nvPr/>
        </p:nvSpPr>
        <p:spPr bwMode="auto">
          <a:xfrm>
            <a:off x="2857500" y="175260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Customer Models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994275" y="4933732"/>
            <a:ext cx="1304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Every </a:t>
            </a:r>
            <a:r>
              <a:rPr lang="en-US" dirty="0" err="1" smtClean="0"/>
              <a:t>Checkin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897808" y="500276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5600" y="2476500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Weekly</a:t>
            </a:r>
            <a:endParaRPr lang="en-US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790700" y="4724400"/>
            <a:ext cx="1524000" cy="646331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Smoke Tests (manual)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60069" y="2393950"/>
            <a:ext cx="1939131" cy="2417763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937828">
            <a:off x="4770892" y="3030471"/>
            <a:ext cx="142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Gap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1384385" y="4504340"/>
            <a:ext cx="2995528" cy="130591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364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Automation Strategy</a:t>
            </a:r>
          </a:p>
        </p:txBody>
      </p:sp>
      <p:sp>
        <p:nvSpPr>
          <p:cNvPr id="413698" name="Rectangle 4"/>
          <p:cNvSpPr>
            <a:spLocks noChangeArrowheads="1"/>
          </p:cNvSpPr>
          <p:nvPr/>
        </p:nvSpPr>
        <p:spPr bwMode="auto">
          <a:xfrm>
            <a:off x="1192213" y="1547813"/>
            <a:ext cx="6375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699" name="Line 5"/>
          <p:cNvSpPr>
            <a:spLocks noChangeShapeType="1"/>
          </p:cNvSpPr>
          <p:nvPr/>
        </p:nvSpPr>
        <p:spPr bwMode="auto">
          <a:xfrm>
            <a:off x="1192213" y="3582988"/>
            <a:ext cx="637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0" name="Line 6"/>
          <p:cNvSpPr>
            <a:spLocks noChangeShapeType="1"/>
          </p:cNvSpPr>
          <p:nvPr/>
        </p:nvSpPr>
        <p:spPr bwMode="auto">
          <a:xfrm>
            <a:off x="4379913" y="1547813"/>
            <a:ext cx="0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01" name="Text Box 7"/>
          <p:cNvSpPr txBox="1">
            <a:spLocks noChangeArrowheads="1"/>
          </p:cNvSpPr>
          <p:nvPr/>
        </p:nvSpPr>
        <p:spPr bwMode="auto">
          <a:xfrm>
            <a:off x="3073400" y="5810250"/>
            <a:ext cx="2573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Breadth of Coverage</a:t>
            </a:r>
          </a:p>
        </p:txBody>
      </p:sp>
      <p:sp>
        <p:nvSpPr>
          <p:cNvPr id="413702" name="Text Box 8"/>
          <p:cNvSpPr txBox="1">
            <a:spLocks noChangeArrowheads="1"/>
          </p:cNvSpPr>
          <p:nvPr/>
        </p:nvSpPr>
        <p:spPr bwMode="auto">
          <a:xfrm rot="-5400000">
            <a:off x="-564356" y="3418682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Complexity of Tests</a:t>
            </a:r>
          </a:p>
        </p:txBody>
      </p:sp>
      <p:sp>
        <p:nvSpPr>
          <p:cNvPr id="413705" name="Text Box 11"/>
          <p:cNvSpPr txBox="1">
            <a:spLocks noChangeArrowheads="1"/>
          </p:cNvSpPr>
          <p:nvPr/>
        </p:nvSpPr>
        <p:spPr bwMode="auto">
          <a:xfrm>
            <a:off x="5331308" y="3502749"/>
            <a:ext cx="1074496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Mid-Tier</a:t>
            </a:r>
            <a:r>
              <a:rPr lang="en-US" dirty="0"/>
              <a:t> </a:t>
            </a:r>
            <a:r>
              <a:rPr lang="en-US" dirty="0" smtClean="0"/>
              <a:t>Tests</a:t>
            </a:r>
          </a:p>
        </p:txBody>
      </p:sp>
      <p:sp>
        <p:nvSpPr>
          <p:cNvPr id="413709" name="Text Box 9"/>
          <p:cNvSpPr txBox="1">
            <a:spLocks noChangeArrowheads="1"/>
          </p:cNvSpPr>
          <p:nvPr/>
        </p:nvSpPr>
        <p:spPr bwMode="auto">
          <a:xfrm>
            <a:off x="6134100" y="492125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Developer Tests</a:t>
            </a:r>
          </a:p>
        </p:txBody>
      </p:sp>
      <p:sp>
        <p:nvSpPr>
          <p:cNvPr id="413710" name="Text Box 10"/>
          <p:cNvSpPr txBox="1">
            <a:spLocks noChangeArrowheads="1"/>
          </p:cNvSpPr>
          <p:nvPr/>
        </p:nvSpPr>
        <p:spPr bwMode="auto">
          <a:xfrm>
            <a:off x="2857500" y="1752600"/>
            <a:ext cx="1304925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Customer Models</a:t>
            </a:r>
          </a:p>
        </p:txBody>
      </p:sp>
      <p:sp>
        <p:nvSpPr>
          <p:cNvPr id="413711" name="Text Box 12"/>
          <p:cNvSpPr txBox="1">
            <a:spLocks noChangeArrowheads="1"/>
          </p:cNvSpPr>
          <p:nvPr/>
        </p:nvSpPr>
        <p:spPr bwMode="auto">
          <a:xfrm>
            <a:off x="4411662" y="4343400"/>
            <a:ext cx="1417638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GUI Tests (automated)</a:t>
            </a:r>
            <a:endParaRPr lang="en-US" dirty="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096000" y="5524500"/>
            <a:ext cx="1304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Every </a:t>
            </a:r>
            <a:r>
              <a:rPr lang="en-US" dirty="0" err="1" smtClean="0"/>
              <a:t>Checkin</a:t>
            </a:r>
            <a:endParaRPr 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000375" y="500276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139283" y="3133418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Nightly</a:t>
            </a:r>
            <a:endParaRPr lang="en-US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895600" y="2476500"/>
            <a:ext cx="1304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Weekly</a:t>
            </a:r>
            <a:endParaRPr lang="en-US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790700" y="4724400"/>
            <a:ext cx="1524000" cy="646331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Smoke Tests (manual)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3467100" y="4610100"/>
            <a:ext cx="800100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63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910" y="145217"/>
            <a:ext cx="5641181" cy="848916"/>
          </a:xfrm>
        </p:spPr>
        <p:txBody>
          <a:bodyPr/>
          <a:lstStyle/>
          <a:p>
            <a:r>
              <a:rPr lang="en-US" dirty="0" smtClean="0"/>
              <a:t>About Todd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18560" y="1943100"/>
            <a:ext cx="4857750" cy="4222204"/>
          </a:xfrm>
        </p:spPr>
        <p:txBody>
          <a:bodyPr>
            <a:normAutofit/>
          </a:bodyPr>
          <a:lstStyle/>
          <a:p>
            <a:r>
              <a:rPr lang="en-US" sz="1800" dirty="0"/>
              <a:t>Chemical &amp; Petroleum Engineer</a:t>
            </a:r>
          </a:p>
          <a:p>
            <a:r>
              <a:rPr lang="en-US" sz="1800" dirty="0"/>
              <a:t>30+ Years in Software Development</a:t>
            </a:r>
          </a:p>
          <a:p>
            <a:r>
              <a:rPr lang="en-US" sz="1800" dirty="0"/>
              <a:t>Founding Consultant at</a:t>
            </a:r>
          </a:p>
          <a:p>
            <a:endParaRPr lang="en-US" sz="1800" dirty="0"/>
          </a:p>
          <a:p>
            <a:r>
              <a:rPr lang="en-US" sz="1800" dirty="0"/>
              <a:t>Executive roles as VP Product Development, Director of Software &amp; </a:t>
            </a:r>
            <a:r>
              <a:rPr lang="en-US" sz="1800" dirty="0" smtClean="0"/>
              <a:t>Technology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Pioneer and Agile Community Builder</a:t>
            </a:r>
          </a:p>
          <a:p>
            <a:endParaRPr lang="en-US" sz="1800" dirty="0"/>
          </a:p>
        </p:txBody>
      </p:sp>
      <p:pic>
        <p:nvPicPr>
          <p:cNvPr id="5" name="Picture 4" descr="Pollyanna 10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1" y="2057401"/>
            <a:ext cx="1225088" cy="167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1sOIwJFqRL"/>
          <p:cNvPicPr>
            <a:picLocks noChangeAspect="1" noChangeArrowheads="1"/>
          </p:cNvPicPr>
          <p:nvPr/>
        </p:nvPicPr>
        <p:blipFill>
          <a:blip r:embed="rId3"/>
          <a:srcRect l="12202" r="12228"/>
          <a:stretch>
            <a:fillRect/>
          </a:stretch>
        </p:blipFill>
        <p:spPr bwMode="auto">
          <a:xfrm>
            <a:off x="1573227" y="3771900"/>
            <a:ext cx="1284274" cy="1699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2655814"/>
            <a:ext cx="1107646" cy="420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44" y="5636448"/>
            <a:ext cx="856235" cy="586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01" y="5667839"/>
            <a:ext cx="1158250" cy="569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74" y="4210216"/>
            <a:ext cx="974603" cy="730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87" y="4282416"/>
            <a:ext cx="615111" cy="6151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5200" r="-399" b="24401"/>
          <a:stretch/>
        </p:blipFill>
        <p:spPr>
          <a:xfrm>
            <a:off x="4355976" y="4239089"/>
            <a:ext cx="1285875" cy="6480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24981" y="409358"/>
            <a:ext cx="2816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3200" dirty="0"/>
              <a:t>@</a:t>
            </a:r>
            <a:r>
              <a:rPr lang="en-US" sz="3200" dirty="0" err="1"/>
              <a:t>toddelittle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50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Pyramids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09" y="2761975"/>
            <a:ext cx="2209992" cy="28272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72606"/>
            <a:ext cx="2531947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9" y="2802090"/>
            <a:ext cx="3096344" cy="27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560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Simulator Regression Tests over time</a:t>
            </a:r>
          </a:p>
        </p:txBody>
      </p:sp>
      <p:graphicFrame>
        <p:nvGraphicFramePr>
          <p:cNvPr id="46899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76288" y="1246188"/>
          <a:ext cx="7551737" cy="488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Worksheet" r:id="rId4" imgW="7658033" imgH="4952992" progId="Excel.Sheet.8">
                  <p:embed/>
                </p:oleObj>
              </mc:Choice>
              <mc:Fallback>
                <p:oleObj name="Worksheet" r:id="rId4" imgW="7658033" imgH="495299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1246188"/>
                        <a:ext cx="7551737" cy="488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3300" y="2835955"/>
            <a:ext cx="800100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en-US" sz="900" dirty="0" smtClean="0"/>
              <a:t>Customer X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7353300" y="3236269"/>
            <a:ext cx="8001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en-US" sz="900" dirty="0" smtClean="0"/>
              <a:t>Customer Other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726929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Expertise </a:t>
            </a:r>
            <a:br>
              <a:rPr lang="en-US" dirty="0" smtClean="0"/>
            </a:br>
            <a:r>
              <a:rPr lang="en-US" sz="2400" dirty="0" smtClean="0"/>
              <a:t>(Houston, Bucharest, Ho Chi Minh City)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319514"/>
            <a:ext cx="74771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9222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447800"/>
            <a:ext cx="2114550" cy="1409700"/>
          </a:xfrm>
          <a:prstGeom prst="rect">
            <a:avLst/>
          </a:prstGeom>
          <a:noFill/>
        </p:spPr>
      </p:pic>
      <p:pic>
        <p:nvPicPr>
          <p:cNvPr id="649224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4191000"/>
            <a:ext cx="1858379" cy="7334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http://www.clusterconnection.com/wordpress/wp-content/uploads/2009/05/cluster-300x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3738372"/>
            <a:ext cx="1485900" cy="871728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 rot="19224820">
            <a:off x="2667000" y="2781300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375180" flipV="1">
            <a:off x="5760690" y="3238439"/>
            <a:ext cx="1295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00335" y="4619555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 Dev</a:t>
            </a:r>
          </a:p>
          <a:p>
            <a:pPr algn="ctr"/>
            <a:r>
              <a:rPr lang="en-US" dirty="0"/>
              <a:t>6</a:t>
            </a:r>
            <a:r>
              <a:rPr lang="en-US" dirty="0" smtClean="0"/>
              <a:t> PE Test</a:t>
            </a:r>
          </a:p>
          <a:p>
            <a:pPr algn="ctr"/>
            <a:r>
              <a:rPr lang="en-US" dirty="0" smtClean="0"/>
              <a:t>2 </a:t>
            </a:r>
            <a:r>
              <a:rPr lang="en-US" dirty="0" err="1" smtClean="0"/>
              <a:t>Pgm</a:t>
            </a:r>
            <a:r>
              <a:rPr lang="en-US" dirty="0" smtClean="0"/>
              <a:t> </a:t>
            </a:r>
            <a:r>
              <a:rPr lang="en-US" dirty="0" err="1" smtClean="0"/>
              <a:t>Mgr</a:t>
            </a:r>
            <a:endParaRPr lang="en-US" dirty="0" smtClean="0"/>
          </a:p>
          <a:p>
            <a:pPr algn="ctr"/>
            <a:r>
              <a:rPr lang="en-US" dirty="0" smtClean="0"/>
              <a:t>2 Prod </a:t>
            </a:r>
            <a:r>
              <a:rPr lang="en-US" dirty="0" err="1" smtClean="0"/>
              <a:t>Mgr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62500" y="13729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5040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Auto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53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1" y="1562100"/>
            <a:ext cx="5010522" cy="4508500"/>
          </a:xfrm>
        </p:spPr>
        <p:txBody>
          <a:bodyPr/>
          <a:lstStyle/>
          <a:p>
            <a:r>
              <a:rPr lang="en-US" dirty="0" smtClean="0"/>
              <a:t>Romania</a:t>
            </a:r>
          </a:p>
          <a:p>
            <a:pPr lvl="1"/>
            <a:r>
              <a:rPr lang="en-US" dirty="0" smtClean="0"/>
              <a:t>3 Software Developers</a:t>
            </a:r>
          </a:p>
          <a:p>
            <a:pPr lvl="1"/>
            <a:r>
              <a:rPr lang="en-US" dirty="0" smtClean="0"/>
              <a:t>3 Reservoir Simulation Experts</a:t>
            </a:r>
          </a:p>
          <a:p>
            <a:pPr lvl="1"/>
            <a:r>
              <a:rPr lang="en-US" dirty="0" smtClean="0"/>
              <a:t>Owner was Professor of Reservoir Simulation </a:t>
            </a:r>
          </a:p>
          <a:p>
            <a:pPr lvl="1"/>
            <a:r>
              <a:rPr lang="en-US" dirty="0" smtClean="0"/>
              <a:t>Communicated in the language of reservoir simulation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Vietnam</a:t>
            </a:r>
          </a:p>
          <a:p>
            <a:pPr lvl="1"/>
            <a:r>
              <a:rPr lang="en-US" dirty="0" smtClean="0"/>
              <a:t>4 automation test experts</a:t>
            </a:r>
          </a:p>
          <a:p>
            <a:pPr lvl="1"/>
            <a:r>
              <a:rPr lang="en-US" dirty="0" smtClean="0"/>
              <a:t>Specialized in Action Based Testing</a:t>
            </a:r>
          </a:p>
          <a:p>
            <a:pPr lvl="1"/>
            <a:r>
              <a:rPr lang="en-US" dirty="0" smtClean="0"/>
              <a:t>Communication from domain experts (US and Romania) via </a:t>
            </a:r>
            <a:r>
              <a:rPr lang="en-US" dirty="0" err="1"/>
              <a:t>C</a:t>
            </a:r>
            <a:r>
              <a:rPr lang="en-US" dirty="0" err="1" smtClean="0"/>
              <a:t>amtasia</a:t>
            </a:r>
            <a:r>
              <a:rPr lang="en-US" dirty="0" smtClean="0"/>
              <a:t> videos.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6" descr="http://media.cnbc.com/i/CNBC/Sections/News_And_Analysis/_News/_SLIDESHOWS/HighestPaidDegrees2009/SS_highest_paid_petr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772816"/>
            <a:ext cx="2114550" cy="1409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08068" y="169798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Dev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 PE Test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http://softtest.ie/wp-content/uploads/2011/03/LogiGea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889" y="4332709"/>
            <a:ext cx="1858379" cy="7334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10948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Domain Matters </a:t>
            </a:r>
            <a:r>
              <a:rPr lang="en-US" dirty="0" smtClean="0"/>
              <a:t>– Alternate Universe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33400" y="152400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 Story:  As a user a I need a flimflam so I can flam the </a:t>
            </a:r>
            <a:r>
              <a:rPr lang="en-US" dirty="0" err="1"/>
              <a:t>flim</a:t>
            </a:r>
            <a:r>
              <a:rPr lang="en-US" dirty="0"/>
              <a:t>.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143375" y="230375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</a:t>
            </a:r>
            <a:r>
              <a:rPr lang="en-US" dirty="0" smtClean="0"/>
              <a:t>PE</a:t>
            </a:r>
            <a:r>
              <a:rPr lang="en-US" dirty="0" smtClean="0"/>
              <a:t>: Why do you want to flam the </a:t>
            </a:r>
            <a:r>
              <a:rPr lang="en-US" dirty="0" err="1" smtClean="0"/>
              <a:t>flim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>
          <a:xfrm>
            <a:off x="4143375" y="389952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</a:t>
            </a:r>
            <a:r>
              <a:rPr lang="en-US" dirty="0" smtClean="0"/>
              <a:t>Team: So you’re probably thinking you need a </a:t>
            </a:r>
            <a:r>
              <a:rPr lang="en-US" dirty="0" err="1" smtClean="0"/>
              <a:t>whatumacallit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533400" y="4742172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PO</a:t>
            </a:r>
            <a:r>
              <a:rPr lang="en-US" dirty="0"/>
              <a:t>:  </a:t>
            </a:r>
            <a:r>
              <a:rPr lang="en-US" dirty="0" smtClean="0"/>
              <a:t>That’s right.</a:t>
            </a:r>
            <a:endParaRPr lang="en-US" dirty="0"/>
          </a:p>
        </p:txBody>
      </p:sp>
      <p:sp>
        <p:nvSpPr>
          <p:cNvPr id="10" name="Rectangular Callout 9"/>
          <p:cNvSpPr/>
          <p:nvPr/>
        </p:nvSpPr>
        <p:spPr>
          <a:xfrm>
            <a:off x="563452" y="3101517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PO:  So that the </a:t>
            </a:r>
            <a:r>
              <a:rPr lang="en-US" dirty="0" err="1" smtClean="0"/>
              <a:t>flim</a:t>
            </a:r>
            <a:r>
              <a:rPr lang="en-US" dirty="0" smtClean="0"/>
              <a:t> will flam properly</a:t>
            </a:r>
            <a:endParaRPr lang="en-US" dirty="0"/>
          </a:p>
        </p:txBody>
      </p:sp>
      <p:sp>
        <p:nvSpPr>
          <p:cNvPr id="11" name="Rectangular Callout 10"/>
          <p:cNvSpPr/>
          <p:nvPr/>
        </p:nvSpPr>
        <p:spPr>
          <a:xfrm>
            <a:off x="4143375" y="5495290"/>
            <a:ext cx="4572000" cy="6096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Remote Team: </a:t>
            </a:r>
            <a:r>
              <a:rPr lang="en-US" dirty="0" smtClean="0"/>
              <a:t>Well have you considered a </a:t>
            </a:r>
            <a:r>
              <a:rPr lang="en-US" dirty="0" err="1" smtClean="0"/>
              <a:t>yazamazig</a:t>
            </a:r>
            <a:r>
              <a:rPr lang="en-US" dirty="0" smtClean="0"/>
              <a:t>?  That might work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363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477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 rot="728119">
            <a:off x="1673059" y="4036558"/>
            <a:ext cx="5147563" cy="92333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97% Reduction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49948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and Offshore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4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2" y="1531564"/>
            <a:ext cx="6754383" cy="50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437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 and Alignmen</a:t>
            </a:r>
            <a:r>
              <a:rPr lang="en-US" dirty="0"/>
              <a:t>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467600" cy="5275004"/>
          </a:xfrm>
        </p:spPr>
      </p:pic>
    </p:spTree>
    <p:extLst>
      <p:ext uri="{BB962C8B-B14F-4D97-AF65-F5344CB8AC3E}">
        <p14:creationId xmlns:p14="http://schemas.microsoft.com/office/powerpoint/2010/main" val="4097889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55976" y="4263427"/>
            <a:ext cx="3744416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1752600"/>
            <a:ext cx="31242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</a:t>
            </a:r>
            <a:endParaRPr lang="en-US" dirty="0"/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/>
          </p:nvPr>
        </p:nvGraphicFramePr>
        <p:xfrm>
          <a:off x="1676400" y="1676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>
            <a:graphicFrameLocks noChangeAspect="1"/>
          </p:cNvGraphicFramePr>
          <p:nvPr>
            <p:extLst/>
          </p:nvPr>
        </p:nvGraphicFramePr>
        <p:xfrm>
          <a:off x="1676400" y="4343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urved Up Arrow 7"/>
          <p:cNvSpPr>
            <a:spLocks noChangeAspect="1"/>
          </p:cNvSpPr>
          <p:nvPr/>
        </p:nvSpPr>
        <p:spPr>
          <a:xfrm rot="575575" flipH="1" flipV="1">
            <a:off x="4539625" y="4406071"/>
            <a:ext cx="1768505" cy="674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4037" y="300650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Command &amp; Control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2634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Agile Leadership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632760"/>
            <a:ext cx="990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5301208"/>
            <a:ext cx="145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1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Graphic spid="7" grpId="0">
        <p:bldAsOne/>
      </p:bldGraphic>
      <p:bldP spid="8" grpId="0" animBg="1"/>
      <p:bldP spid="11" grpId="0"/>
      <p:bldP spid="12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Outsourcing/Distributed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2066" name="Picture 2" descr="http://blog.softheme.com/wp-content/uploads/2010/08/software-outsourcing-trend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6" y="1480916"/>
            <a:ext cx="7692794" cy="51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780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Globally Distributed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873" t="14914" r="22124" b="22862"/>
          <a:stretch/>
        </p:blipFill>
        <p:spPr>
          <a:xfrm>
            <a:off x="455936" y="1418482"/>
            <a:ext cx="8364536" cy="5322886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2423484" y="421338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349912" y="420165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76304" y="397575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592484" y="3523955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696584" y="3193544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208752" y="416766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300192" y="429309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020272" y="4653136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165650" y="377063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274898" y="4544292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364088" y="3697600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300192" y="4633704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417622" y="4213380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178376" y="397188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014702" y="3530136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727740" y="3717032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523440" y="350100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345912" y="4640751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6383924" y="4627842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6358630" y="4526706"/>
            <a:ext cx="91440" cy="91440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2392328" y="4140238"/>
            <a:ext cx="91440" cy="91440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071207" y="3431158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249399" y="3467739"/>
            <a:ext cx="91440" cy="91440"/>
          </a:xfrm>
          <a:prstGeom prst="star5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888272" y="4057640"/>
            <a:ext cx="91440" cy="9144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05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Outsourcing Challenge: Proprietary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4826" y="4598988"/>
            <a:ext cx="8661166" cy="1751224"/>
            <a:chOff x="174826" y="4598988"/>
            <a:chExt cx="8661166" cy="1751224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457200" y="4598988"/>
              <a:ext cx="8229600" cy="1587"/>
            </a:xfrm>
            <a:prstGeom prst="line">
              <a:avLst/>
            </a:prstGeom>
            <a:solidFill>
              <a:srgbClr val="FFFF00"/>
            </a:solidFill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rot="16200000">
              <a:off x="1872457" y="5188744"/>
              <a:ext cx="1143000" cy="1587"/>
            </a:xfrm>
            <a:prstGeom prst="line">
              <a:avLst/>
            </a:prstGeom>
            <a:solidFill>
              <a:srgbClr val="FFFF00"/>
            </a:solidFill>
            <a:ln w="3175" cap="flat" cmpd="sng" algn="ctr">
              <a:solidFill>
                <a:schemeClr val="bg1">
                  <a:lumMod val="6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Picture 52" descr="http://t2.gstatic.com/images?q=tbn:ANd9GcSj01wxvyznrRxHOnr2_LI8eJPAcBRmqs2S8acl5fuJNntiIuQJ7Q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02212" y="4781576"/>
              <a:ext cx="1033780" cy="1033781"/>
            </a:xfrm>
            <a:prstGeom prst="rect">
              <a:avLst/>
            </a:prstGeom>
            <a:noFill/>
          </p:spPr>
        </p:pic>
        <p:grpSp>
          <p:nvGrpSpPr>
            <p:cNvPr id="8" name="Group 7"/>
            <p:cNvGrpSpPr/>
            <p:nvPr/>
          </p:nvGrpSpPr>
          <p:grpSpPr>
            <a:xfrm>
              <a:off x="174826" y="4907693"/>
              <a:ext cx="8333907" cy="1442519"/>
              <a:chOff x="174826" y="4907693"/>
              <a:chExt cx="8333907" cy="1442519"/>
            </a:xfrm>
          </p:grpSpPr>
          <p:pic>
            <p:nvPicPr>
              <p:cNvPr id="9" name="Picture 2" descr="Oilfield Services | Halliburton Solving challenges.™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34141" b="-9904"/>
              <a:stretch>
                <a:fillRect/>
              </a:stretch>
            </p:blipFill>
            <p:spPr bwMode="auto">
              <a:xfrm>
                <a:off x="3731814" y="5611039"/>
                <a:ext cx="2091472" cy="179822"/>
              </a:xfrm>
              <a:prstGeom prst="rect">
                <a:avLst/>
              </a:prstGeom>
              <a:noFill/>
            </p:spPr>
          </p:pic>
          <p:pic>
            <p:nvPicPr>
              <p:cNvPr id="10" name="Picture 10" descr="http://www.heatingoil.com/wp-content/uploads/2009/12/shell-logo-t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4826" y="5800121"/>
                <a:ext cx="575945" cy="498604"/>
              </a:xfrm>
              <a:prstGeom prst="rect">
                <a:avLst/>
              </a:prstGeom>
              <a:noFill/>
            </p:spPr>
          </p:pic>
          <p:pic>
            <p:nvPicPr>
              <p:cNvPr id="11" name="Picture 12" descr="http://t1.gstatic.com/images?q=tbn:ANd9GcShYCTnA6PBVCE_qWwwBRVipBu1H00HDbc8UbC9uWP68St4Encem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642044" y="5100199"/>
                <a:ext cx="396103" cy="473392"/>
              </a:xfrm>
              <a:prstGeom prst="rect">
                <a:avLst/>
              </a:prstGeom>
              <a:noFill/>
            </p:spPr>
          </p:pic>
          <p:pic>
            <p:nvPicPr>
              <p:cNvPr id="12" name="Picture 18" descr="http://media.tumblr.com/tumblr_ktxkuiGhWU1qzr5ik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32504" y="5606734"/>
                <a:ext cx="547066" cy="718025"/>
              </a:xfrm>
              <a:prstGeom prst="rect">
                <a:avLst/>
              </a:prstGeom>
              <a:noFill/>
            </p:spPr>
          </p:pic>
          <p:pic>
            <p:nvPicPr>
              <p:cNvPr id="13" name="Picture 20" descr="http://t1.gstatic.com/images?q=tbn:ANd9GcSQnWKmrdvQ_GcYaJQ7xrj84bgJ3tb1LzInFw8DRBfFZgB4qJ0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359219" y="4972981"/>
                <a:ext cx="933650" cy="393968"/>
              </a:xfrm>
              <a:prstGeom prst="rect">
                <a:avLst/>
              </a:prstGeom>
              <a:noFill/>
            </p:spPr>
          </p:pic>
          <p:pic>
            <p:nvPicPr>
              <p:cNvPr id="14" name="Picture 24" descr="http://t0.gstatic.com/images?q=tbn:ANd9GcTaiJ1L0Eie0HAJEFt0NMdiTchA-eO94u6zOuFMePXdmF_ja-1q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7010" y="5077523"/>
                <a:ext cx="725771" cy="543628"/>
              </a:xfrm>
              <a:prstGeom prst="rect">
                <a:avLst/>
              </a:prstGeom>
              <a:noFill/>
            </p:spPr>
          </p:pic>
          <p:pic>
            <p:nvPicPr>
              <p:cNvPr id="15" name="Picture 26" descr="http://t3.gstatic.com/images?q=tbn:ANd9GcRIAVczKUudpRV13XIB7aHjbNFmPfVF2zhVViFjwXun3KahO18ZZwt3rUv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35650" y="5764337"/>
                <a:ext cx="720284" cy="489035"/>
              </a:xfrm>
              <a:prstGeom prst="rect">
                <a:avLst/>
              </a:prstGeom>
              <a:noFill/>
            </p:spPr>
          </p:pic>
          <p:pic>
            <p:nvPicPr>
              <p:cNvPr id="16" name="Picture 30" descr="http://t2.gstatic.com/images?q=tbn:ANd9GcS1HzmiNtLK1kNG0h0qRALDuVmiGpwmeStFICt0_fp1hI0yGKb1DUUW4B_g5g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69817" y="5080947"/>
                <a:ext cx="682258" cy="498157"/>
              </a:xfrm>
              <a:prstGeom prst="rect">
                <a:avLst/>
              </a:prstGeom>
              <a:noFill/>
            </p:spPr>
          </p:pic>
          <p:pic>
            <p:nvPicPr>
              <p:cNvPr id="17" name="Picture 16" descr="http://t1.gstatic.com/images?q=tbn:ANd9GcTi2J5O5COEHobEqXkw9WSNjIEvyn3zDIj7e9Yb5eoZ_h_KS5HK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874077" y="5792850"/>
                <a:ext cx="793149" cy="451484"/>
              </a:xfrm>
              <a:prstGeom prst="rect">
                <a:avLst/>
              </a:prstGeom>
              <a:noFill/>
            </p:spPr>
          </p:pic>
          <p:pic>
            <p:nvPicPr>
              <p:cNvPr id="18" name="Picture 36" descr="http://www.localizedusa.com/logos/conocophillips_logo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121183" y="6007619"/>
                <a:ext cx="1124585" cy="281834"/>
              </a:xfrm>
              <a:prstGeom prst="rect">
                <a:avLst/>
              </a:prstGeom>
              <a:noFill/>
            </p:spPr>
          </p:pic>
          <p:pic>
            <p:nvPicPr>
              <p:cNvPr id="19" name="Picture 38" descr="http://t3.gstatic.com/images?q=tbn:ANd9GcTumXHn7djUIXOVYJWSN0Y5eN1QfSPBtUwomxN9gac2gXivAc4Y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808757" y="5127782"/>
                <a:ext cx="908650" cy="235440"/>
              </a:xfrm>
              <a:prstGeom prst="rect">
                <a:avLst/>
              </a:prstGeom>
              <a:noFill/>
            </p:spPr>
          </p:pic>
          <p:pic>
            <p:nvPicPr>
              <p:cNvPr id="20" name="Picture 40" descr="http://t3.gstatic.com/images?q=tbn:ANd9GcQdbRopbjRq_vpE62ON5lIbGFK69f9rUtNwpglAD_L2jhsm73pj_JybuMvRJA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6204417" y="4907693"/>
                <a:ext cx="557997" cy="557997"/>
              </a:xfrm>
              <a:prstGeom prst="rect">
                <a:avLst/>
              </a:prstGeom>
              <a:noFill/>
            </p:spPr>
          </p:pic>
          <p:pic>
            <p:nvPicPr>
              <p:cNvPr id="21" name="Picture 42" descr="http://t2.gstatic.com/images?q=tbn:ANd9GcTnM1juIeR4ujJxzITi3Efr3OwdahiAOG9LJYq8D1BOGUN5OxmC1mDCs0_wF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829034" y="5690757"/>
                <a:ext cx="552516" cy="659455"/>
              </a:xfrm>
              <a:prstGeom prst="rect">
                <a:avLst/>
              </a:prstGeom>
              <a:noFill/>
            </p:spPr>
          </p:pic>
          <p:pic>
            <p:nvPicPr>
              <p:cNvPr id="22" name="Picture 48" descr="http://4.bp.blogspot.com/_PiLNVeFLCEc/SPJLd3b0QqI/AAAAAAAAANg/ptjF45oq7vI/s400/sonatrach+logo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6822306" y="5704703"/>
                <a:ext cx="425517" cy="509668"/>
              </a:xfrm>
              <a:prstGeom prst="rect">
                <a:avLst/>
              </a:prstGeom>
              <a:noFill/>
            </p:spPr>
          </p:pic>
          <p:pic>
            <p:nvPicPr>
              <p:cNvPr id="23" name="Picture 50" descr="http://t1.gstatic.com/images?q=tbn:ANd9GcSvrkeRPqpPTvhnsq3M2XMfLHN97fH-by4YuyODJZ73j1r9cqJHf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7715584" y="5714323"/>
                <a:ext cx="793149" cy="386722"/>
              </a:xfrm>
              <a:prstGeom prst="rect">
                <a:avLst/>
              </a:prstGeom>
              <a:noFill/>
            </p:spPr>
          </p:pic>
          <p:pic>
            <p:nvPicPr>
              <p:cNvPr id="24" name="Picture 54" descr="http://t3.gstatic.com/images?q=tbn:ANd9GcQSMDDyt07gx1Mc4olWiU9ismWSv7JZR9Jt7DUek3fDM6DhsptgMw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7109193" y="4990868"/>
                <a:ext cx="716147" cy="52281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5" name="Picture 5" descr="KOC Image"/>
          <p:cNvPicPr>
            <a:picLocks noChangeAspect="1" noChangeArrowheads="1"/>
          </p:cNvPicPr>
          <p:nvPr/>
        </p:nvPicPr>
        <p:blipFill>
          <a:blip r:embed="rId20"/>
          <a:srcRect t="5009"/>
          <a:stretch>
            <a:fillRect/>
          </a:stretch>
        </p:blipFill>
        <p:spPr bwMode="auto">
          <a:xfrm>
            <a:off x="1873845" y="1547155"/>
            <a:ext cx="4772025" cy="2716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78142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Challenge</a:t>
            </a:r>
            <a:r>
              <a:rPr lang="en-US" dirty="0" smtClean="0"/>
              <a:t>: Time Shift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8820" y="1219200"/>
            <a:ext cx="738636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33046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Challenge</a:t>
            </a:r>
            <a:r>
              <a:rPr lang="en-US" dirty="0" smtClean="0"/>
              <a:t>: Time Shift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8820" y="1219200"/>
            <a:ext cx="738636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Right Arrow 2"/>
          <p:cNvSpPr/>
          <p:nvPr/>
        </p:nvSpPr>
        <p:spPr>
          <a:xfrm rot="12381939">
            <a:off x="5263290" y="2814520"/>
            <a:ext cx="1805035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585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Challenge: Time Shift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8820" y="1219200"/>
            <a:ext cx="738636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33595" y="2445188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 hours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1085" y="3382897"/>
            <a:ext cx="119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hours</a:t>
            </a:r>
            <a:endParaRPr lang="en-US" b="1" dirty="0"/>
          </a:p>
        </p:txBody>
      </p:sp>
      <p:sp>
        <p:nvSpPr>
          <p:cNvPr id="3" name="Right Arrow 2"/>
          <p:cNvSpPr/>
          <p:nvPr/>
        </p:nvSpPr>
        <p:spPr>
          <a:xfrm rot="12381939">
            <a:off x="5263290" y="2814520"/>
            <a:ext cx="1805035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261954">
            <a:off x="1988210" y="2743408"/>
            <a:ext cx="2942431" cy="1075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82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</a:t>
            </a:r>
            <a:r>
              <a:rPr lang="en-US" dirty="0"/>
              <a:t>Challenge: </a:t>
            </a:r>
            <a:r>
              <a:rPr lang="en-US" dirty="0" smtClean="0"/>
              <a:t>Xenophobia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0121"/>
            <a:ext cx="5904656" cy="472843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/>
          <a:stretch/>
        </p:blipFill>
        <p:spPr>
          <a:xfrm>
            <a:off x="4932040" y="2636912"/>
            <a:ext cx="456050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72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9" y="188913"/>
            <a:ext cx="6637684" cy="1131887"/>
          </a:xfrm>
        </p:spPr>
        <p:txBody>
          <a:bodyPr>
            <a:normAutofit/>
          </a:bodyPr>
          <a:lstStyle/>
          <a:p>
            <a:r>
              <a:rPr lang="en-US" dirty="0" smtClean="0"/>
              <a:t>Outsourcing Challenge: Transparency and Honesty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185163" cy="417646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1628800"/>
            <a:ext cx="5104925" cy="324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91960"/>
            <a:ext cx="23050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068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 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buClr>
                <a:srgbClr val="CC0000"/>
              </a:buClr>
              <a:buNone/>
            </a:pPr>
            <a:r>
              <a:rPr lang="en-US" b="1" i="1" dirty="0" smtClean="0"/>
              <a:t>Software Quality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Build Quality in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Find and Correct Defects Early to Reduce Uncertainty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A </a:t>
            </a:r>
            <a:r>
              <a:rPr lang="en-US" b="1" i="1" dirty="0"/>
              <a:t>Testing Strategy Helps to Maximize </a:t>
            </a:r>
            <a:r>
              <a:rPr lang="en-US" b="1" i="1" dirty="0" smtClean="0"/>
              <a:t>Efficiency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The Integration layer is critical – Test Diamond</a:t>
            </a:r>
            <a:endParaRPr lang="en-US" b="1" i="1" dirty="0"/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Test </a:t>
            </a:r>
            <a:r>
              <a:rPr lang="en-US" b="1" i="1" dirty="0"/>
              <a:t>Automation Helps to Maintain </a:t>
            </a:r>
            <a:r>
              <a:rPr lang="en-US" b="1" i="1" dirty="0" smtClean="0"/>
              <a:t>Velocity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/>
              <a:t>Test Automation Does not Replace Exploratory Testing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/>
              <a:t>Action Based Testing Reduces Test Brittleness</a:t>
            </a:r>
          </a:p>
          <a:p>
            <a:pPr marL="0" lvl="1" indent="0">
              <a:buClr>
                <a:srgbClr val="CC0000"/>
              </a:buClr>
              <a:buNone/>
            </a:pPr>
            <a:endParaRPr lang="en-US" b="1" i="1" dirty="0" smtClean="0"/>
          </a:p>
          <a:p>
            <a:pPr marL="0" lvl="1" indent="0">
              <a:buClr>
                <a:srgbClr val="CC0000"/>
              </a:buClr>
              <a:buNone/>
            </a:pPr>
            <a:r>
              <a:rPr lang="en-US" b="1" i="1" dirty="0" smtClean="0"/>
              <a:t>Distributed Teams</a:t>
            </a:r>
            <a:endParaRPr lang="en-US" b="1" i="1" dirty="0"/>
          </a:p>
          <a:p>
            <a:pPr marL="230188" lvl="1" indent="-230188">
              <a:buClr>
                <a:srgbClr val="CC0000"/>
              </a:buClr>
            </a:pPr>
            <a:r>
              <a:rPr lang="en-US" b="1" i="1" dirty="0"/>
              <a:t>Distributed Teams Can be </a:t>
            </a:r>
            <a:r>
              <a:rPr lang="en-US" b="1" i="1" dirty="0" smtClean="0"/>
              <a:t>Effective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Complete teams needed for Autonomy</a:t>
            </a:r>
            <a:endParaRPr lang="en-US" b="1" i="1" dirty="0"/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Treat </a:t>
            </a:r>
            <a:r>
              <a:rPr lang="en-US" b="1" i="1" dirty="0"/>
              <a:t>Outsourcer as a Partner</a:t>
            </a:r>
          </a:p>
          <a:p>
            <a:pPr marL="230188" lvl="1" indent="-230188">
              <a:buClr>
                <a:srgbClr val="CC0000"/>
              </a:buClr>
            </a:pPr>
            <a:r>
              <a:rPr lang="en-US" b="1" i="1" dirty="0" smtClean="0"/>
              <a:t>Distributed Teams are Reality -- Leverage Global </a:t>
            </a:r>
            <a:r>
              <a:rPr lang="en-US" b="1" i="1" dirty="0"/>
              <a:t>Talent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41688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448800" cy="688504"/>
          </a:xfrm>
        </p:spPr>
        <p:txBody>
          <a:bodyPr>
            <a:normAutofit/>
          </a:bodyPr>
          <a:lstStyle/>
          <a:p>
            <a:r>
              <a:rPr lang="en-US" dirty="0" smtClean="0"/>
              <a:t>Think Globally and Optimize the Whole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9762" name="Picture 2" descr="http://us.cdn4.123rf.com/168nwm/quido/quido0901/quido090100056/4207462-doughnut-structured-earth-in-black-sp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268760"/>
            <a:ext cx="7429500" cy="5572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59888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762416"/>
            <a:ext cx="4648200" cy="4236747"/>
          </a:xfrm>
        </p:spPr>
        <p:txBody>
          <a:bodyPr/>
          <a:lstStyle/>
          <a:p>
            <a:r>
              <a:rPr lang="en-US" dirty="0" smtClean="0"/>
              <a:t>Todd Little</a:t>
            </a:r>
          </a:p>
          <a:p>
            <a:pPr lvl="1"/>
            <a:r>
              <a:rPr lang="en-US" dirty="0" smtClean="0">
                <a:hlinkClick r:id="rId3"/>
              </a:rPr>
              <a:t>toddelittle@gmail.com</a:t>
            </a:r>
            <a:endParaRPr lang="en-US" dirty="0" smtClean="0"/>
          </a:p>
          <a:p>
            <a:pPr lvl="1"/>
            <a:r>
              <a:rPr lang="en-US" dirty="0" smtClean="0"/>
              <a:t>@</a:t>
            </a:r>
            <a:r>
              <a:rPr lang="en-US" dirty="0" err="1" smtClean="0"/>
              <a:t>toddelittle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www.toddlittleweb.com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www.accelinnova.com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51sOIwJFqRL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l="12202" r="12228"/>
          <a:stretch>
            <a:fillRect/>
          </a:stretch>
        </p:blipFill>
        <p:spPr bwMode="auto">
          <a:xfrm>
            <a:off x="4847208" y="1412776"/>
            <a:ext cx="4045272" cy="535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71951" y="4365104"/>
            <a:ext cx="2444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May the Force Be With You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13" y="4259346"/>
            <a:ext cx="2571750" cy="178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2" y="4005064"/>
            <a:ext cx="1800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734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Long </a:t>
            </a:r>
            <a:r>
              <a:rPr lang="en-US" dirty="0">
                <a:solidFill>
                  <a:schemeClr val="bg1"/>
                </a:solidFill>
              </a:rPr>
              <a:t>Ago and Far, Far Away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236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ep1M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7"/>
          </a:xfrm>
        </p:spPr>
      </p:pic>
      <p:sp>
        <p:nvSpPr>
          <p:cNvPr id="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269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Agile Leadership</a:t>
            </a:r>
          </a:p>
        </p:txBody>
      </p:sp>
      <p:pic>
        <p:nvPicPr>
          <p:cNvPr id="3" name="AgileLeaders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350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Coding Monkey to Empowered </a:t>
            </a:r>
            <a:r>
              <a:rPr lang="en-US" dirty="0" err="1" smtClean="0"/>
              <a:t>Ewok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4040"/>
          <a:stretch/>
        </p:blipFill>
        <p:spPr>
          <a:xfrm>
            <a:off x="251520" y="2184665"/>
            <a:ext cx="4392488" cy="3829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38" y="1556792"/>
            <a:ext cx="3600450" cy="50863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39952" y="3501008"/>
            <a:ext cx="1080120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745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67600" y="612616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Alexey </a:t>
            </a:r>
            <a:r>
              <a:rPr lang="en-US" b="1" dirty="0" err="1"/>
              <a:t>Krivitsky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566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 Image Title Cover">
  <a:themeElements>
    <a:clrScheme name="Dark Image Title 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rk Image Title Cover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ark Image Title 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ShapeData xmlns="http://firmglobal.com/Confirmit/reporting/powerpoint/09-09-2009" xmlns:i="http://www.w3.org/2001/XMLSchema-instance" i:type="TextData">
  <PowerPointShapeId>ced6c599-6624-41df-b7ca-69800ff9390b</PowerPointShapeId>
  <ReportId>b34f1b3a-c8f0-45b7-8e4a-bd42348156fe</ReportId>
  <OriginMode>View</OriginMode>
  <Name>_IHS_2012_MidYear_Engagement_Survey__Dashboard__Text_1</Name>
  <PageId>55b34e12-cfcd-4fec-b0df-da90563dc83b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B="p20656484 10"&gt;&lt;Arguments&gt;&lt;Arguments&gt;&lt;Argument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Key="pHideFilterSummary"&gt;&lt;Argument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Key="pElapsedTime"&gt;&lt;Argument xsi:type="ParameterValueResponse" ValueId="00000000-0000-0000-0000-000000000000" IsIterator="false" Type="String" StringKeyValue="1350400398673_1350400398673" StringValue="1350400398673_1350400398673"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/&gt;&lt;/Argument&gt;&lt;/Arguments&gt;&lt;/Arguments&gt;&lt;D&gt;&lt;Filters /&gt;&lt;/D&gt;&lt;P&gt;&lt;CurrentHierarchyNode Id="510R" IsLeaf="false" HasChildren="false"&gt;&lt;Level TableName="IHS DB - 1" /&gt;&lt;/CurrentHierarchyNode&gt;&lt;NodeType&gt;HierarchyNode&lt;/NodeType&gt;&lt;FormId&gt;node_id&lt;/FormId&gt;&lt;/P&gt;&lt;O&gt;&lt;CurrentHierarchyNode Id="510R" IsLeaf="false" HasChildren="false"&gt;&lt;Level TableName="IHS DB - 1" /&gt;&lt;/CurrentHierarchyNode&gt;&lt;NodeType&gt;HierarchyNode&lt;/NodeType&gt;&lt;FormId&gt;node_id&lt;/FormId&gt;&lt;/O&gt;&lt;/DynamicReportState&gt;</SerializedDynamicReportState>
  <OverrideDynamicReportState>false</OverrideDynamicReportState>
  <TextId>99f15c59-6972-4fe0-b9a3-6821ff69954c</TextId>
</ShapeDat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259829080334D814262E717E4FAEA" ma:contentTypeVersion="0" ma:contentTypeDescription="Create a new document." ma:contentTypeScope="" ma:versionID="9a16afb5c9655abd6063f1048ebc0c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ShapeData xmlns="http://firmglobal.com/Confirmit/reporting/powerpoint/09-09-2009" xmlns:i="http://www.w3.org/2001/XMLSchema-instance" i:type="TextData">
  <PowerPointShapeId>55160ee4-587c-4475-903e-a5bb7df2b287</PowerPointShapeId>
  <ReportId>b94c3da5-18a5-4450-9ab8-76add9be1f54</ReportId>
  <OriginMode>View</OriginMode>
  <Name>_IHS__Engagement_Report__Title_slide__Text_3</Name>
  <PageId>e2e11c5c-a31d-411c-9a89-4c1a453611cc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B="p6892644 1"&gt;&lt;Arguments&gt;&lt;Arguments&gt;&lt;Argument Key="pHideFilterSummary"&gt;&lt;Argument xsi:type="ParameterValueResponse" ValueId="00000000-0000-0000-0000-000000000000" IsIterator="true" Type="String" StringKeyValue="1" StringValue="1" NumericValue="-79228162514264337593543950335" DateValue="0001-01-01T00:00:00"&gt;&lt;Children /&gt;&lt;/Argument&gt;&lt;/Argument&gt;&lt;Argument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DisplayValue="Greeley, Daria [Level4Mgr=104]" StringKeyValue="Level4Mgr=104" StringValue="Level4Mgr=104" NumericValue="-79228162514264337593543950335" DateValue="0001-01-01T00:00:00" /&gt;&lt;ParameterValue xsi:type="ParameterValueResponse" ValueId="00000000-0000-0000-0000-000000000000" IsIterator="false" Type="String" DisplayValue="Long, Laura [Level4Mgr=164]" StringKeyValue="Level4Mgr=164" StringValue="Level4Mgr=164" NumericValue="-79228162514264337593543950335" DateValue="0001-01-01T00:00:00" /&gt;&lt;ParameterValue xsi:type="ParameterValueResponse" ValueId="00000000-0000-0000-0000-000000000000" IsIterator="false" Type="String" DisplayValue="Rhodine, Sheri [Level4Mgr=220]" StringKeyValue="Level4Mgr=220" StringValue="Level4Mgr=220" NumericValue="-79228162514264337593543950335" DateValue="0001-01-01T00:00:00" /&gt;&lt;ParameterValue xsi:type="ParameterValueResponse" ValueId="00000000-0000-0000-0000-000000000000" IsIterator="false" Type="String" DisplayValue="Schmidt, Deborah [Level4Mgr=240]" StringKeyValue="Level4Mgr=240" StringValue="Level4Mgr=240" NumericValue="-79228162514264337593543950335" DateValue="0001-01-01T00:00:00" /&gt;&lt;/Values&gt;&lt;/Argument&gt;&lt;/Argument&gt;&lt;Argument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StringKeyValue="age" StringValue="age" NumericValue="-79228162514264337593543950335" DateValue="0001-01-01T00:00:00" /&gt;&lt;/Argument&gt;&lt;Argument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StringKeyValue="Location" StringValue="Location"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/&gt;&lt;/Argument&gt;&lt;/Arguments&gt;&lt;/Arguments&gt;&lt;D&gt;&lt;Filters /&gt;&lt;/D&gt;&lt;P&gt;&lt;CurrentHierarchyNode Id="1" IsLeaf="false" HasChildren="false"&gt;&lt;Level TableName="IHS" /&gt;&lt;/CurrentHierarchyNode&gt;&lt;NodeType&gt;HierarchyNode&lt;/NodeType&gt;&lt;FormId&gt;node_id&lt;/FormId&gt;&lt;/P&gt;&lt;O&gt;&lt;CurrentHierarchyNode Id="1" IsLeaf="false" HasChildren="true"&gt;&lt;Level TableName="IHS" /&gt;&lt;/CurrentHierarchyNode&gt;&lt;NodeType&gt;HierarchyNode&lt;/NodeType&gt;&lt;FormId&gt;node_id&lt;/FormId&gt;&lt;/O&gt;&lt;/DynamicReportState&gt;</SerializedDynamicReportState>
  <OverrideDynamicReportState>false</OverrideDynamicReportState>
  <TextId>c4d3f7ef-a2cb-45c9-8c58-7f525559b3a2</TextId>
</ShapeData>
</file>

<file path=customXml/itemProps1.xml><?xml version="1.0" encoding="utf-8"?>
<ds:datastoreItem xmlns:ds="http://schemas.openxmlformats.org/officeDocument/2006/customXml" ds:itemID="{8E677EF4-00D8-466C-9EAE-DF76AC8AE5CB}">
  <ds:schemaRefs>
    <ds:schemaRef ds:uri="http://firmglobal.com/Confirmit/reporting/powerpoint/09-09-2009"/>
  </ds:schemaRefs>
</ds:datastoreItem>
</file>

<file path=customXml/itemProps2.xml><?xml version="1.0" encoding="utf-8"?>
<ds:datastoreItem xmlns:ds="http://schemas.openxmlformats.org/officeDocument/2006/customXml" ds:itemID="{EAA5CC51-808B-4B54-BD7A-9B05590419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DB10EAE-71E3-41A8-B753-90688B48D692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7A1DBC3-93E4-4B1F-917D-A7AB807A054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C2BFE756-D43E-4BBC-911C-2CC228ED29F5}">
  <ds:schemaRefs>
    <ds:schemaRef ds:uri="http://firmglobal.com/Confirmit/reporting/powerpoint/09-09-200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6242</TotalTime>
  <Words>1192</Words>
  <Application>Microsoft Office PowerPoint</Application>
  <PresentationFormat>On-screen Show (4:3)</PresentationFormat>
  <Paragraphs>269</Paragraphs>
  <Slides>48</Slides>
  <Notes>25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6" baseType="lpstr">
      <vt:lpstr>MS PGothic</vt:lpstr>
      <vt:lpstr>MS PGothic</vt:lpstr>
      <vt:lpstr>Arial</vt:lpstr>
      <vt:lpstr>Arial Black</vt:lpstr>
      <vt:lpstr>Book Antiqua</vt:lpstr>
      <vt:lpstr>Calibri</vt:lpstr>
      <vt:lpstr>Impact</vt:lpstr>
      <vt:lpstr>Times</vt:lpstr>
      <vt:lpstr>Times New Roman</vt:lpstr>
      <vt:lpstr>Verdana</vt:lpstr>
      <vt:lpstr>Wingdings</vt:lpstr>
      <vt:lpstr>2011 CID OBJECTIVES</vt:lpstr>
      <vt:lpstr>Dark Image Title Cover</vt:lpstr>
      <vt:lpstr>Best Print ltr_guide_ppt_03_ah_11302010</vt:lpstr>
      <vt:lpstr>1_Best Print ltr_guide_ppt_03_ah_11302010</vt:lpstr>
      <vt:lpstr>2_Best Print ltr_guide_ppt_03_ah_11302010</vt:lpstr>
      <vt:lpstr>1_2011 CID OBJECTIVES</vt:lpstr>
      <vt:lpstr>Worksheet</vt:lpstr>
      <vt:lpstr>Leveraging Global Talent for Effective Agility</vt:lpstr>
      <vt:lpstr>PowerPoint Presentation</vt:lpstr>
      <vt:lpstr>About Todd</vt:lpstr>
      <vt:lpstr>Globally Distributed Teams</vt:lpstr>
      <vt:lpstr>  Long Ago and Far, Far Away…     </vt:lpstr>
      <vt:lpstr>PowerPoint Presentation</vt:lpstr>
      <vt:lpstr>Agile Leadership</vt:lpstr>
      <vt:lpstr>From Coding Monkey to Empowered Ewok</vt:lpstr>
      <vt:lpstr>PowerPoint Presentation</vt:lpstr>
      <vt:lpstr>Autonomy and Alignment</vt:lpstr>
      <vt:lpstr>Nexus Reservoir Simulation</vt:lpstr>
      <vt:lpstr>Petroleum Reservoir Simulation</vt:lpstr>
      <vt:lpstr>System Workflow</vt:lpstr>
      <vt:lpstr>Computing Challenges</vt:lpstr>
      <vt:lpstr>Managing the Coming Storm  Inside the Tornado </vt:lpstr>
      <vt:lpstr>We’re not in Kansas Anymore</vt:lpstr>
      <vt:lpstr>We had a quality problem</vt:lpstr>
      <vt:lpstr>Lan Cao - Estimating Agile Software Project Effort: An Empirical Study</vt:lpstr>
      <vt:lpstr>Our Strength(s)</vt:lpstr>
      <vt:lpstr>Executive Perspective</vt:lpstr>
      <vt:lpstr>Results With major Indian Outsourcer</vt:lpstr>
      <vt:lpstr>Why Domain Matters - Dialog</vt:lpstr>
      <vt:lpstr>The next day….or maybe later</vt:lpstr>
      <vt:lpstr>Our Proposed Solution</vt:lpstr>
      <vt:lpstr>System Workflow</vt:lpstr>
      <vt:lpstr>Test Automation Workflow</vt:lpstr>
      <vt:lpstr>Testing and Automation Strategy</vt:lpstr>
      <vt:lpstr>Testing and Automation Strategy</vt:lpstr>
      <vt:lpstr>Testing and Automation Strategy</vt:lpstr>
      <vt:lpstr>Testing Pyramids</vt:lpstr>
      <vt:lpstr>Simulator Regression Tests over time</vt:lpstr>
      <vt:lpstr>Global Expertise  (Houston, Bucharest, Ho Chi Minh City)</vt:lpstr>
      <vt:lpstr>Working with Partners</vt:lpstr>
      <vt:lpstr>Why Domain Matters – Alternate Universe</vt:lpstr>
      <vt:lpstr>The Bottom Line</vt:lpstr>
      <vt:lpstr>Distributed and Offshore Teams</vt:lpstr>
      <vt:lpstr>Autonomy and Alignment</vt:lpstr>
      <vt:lpstr>Control Systems</vt:lpstr>
      <vt:lpstr>Outsourcing/Distributed Challenges</vt:lpstr>
      <vt:lpstr>Outsourcing Challenge: Proprietary Data</vt:lpstr>
      <vt:lpstr>Distributed Challenge: Time Shift </vt:lpstr>
      <vt:lpstr>Distributed Challenge: Time Shift </vt:lpstr>
      <vt:lpstr>Distributed Challenge: Time Shift </vt:lpstr>
      <vt:lpstr>Distributed Challenge: Xenophobia</vt:lpstr>
      <vt:lpstr>Outsourcing Challenge: Transparency and Honesty</vt:lpstr>
      <vt:lpstr>Key Take Aways</vt:lpstr>
      <vt:lpstr>Think Globally and Optimize the Whole</vt:lpstr>
      <vt:lpstr>Contact</vt:lpstr>
    </vt:vector>
  </TitlesOfParts>
  <Company>IHS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Positioning Template</dc:title>
  <dc:creator>S.Buscemi</dc:creator>
  <cp:lastModifiedBy>Todd Little</cp:lastModifiedBy>
  <cp:revision>409</cp:revision>
  <cp:lastPrinted>2013-10-03T18:24:31Z</cp:lastPrinted>
  <dcterms:created xsi:type="dcterms:W3CDTF">2010-11-09T20:55:48Z</dcterms:created>
  <dcterms:modified xsi:type="dcterms:W3CDTF">2017-03-01T17:43:48Z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0x010100617259829080334D814262E717E4FAEA</vt:lpwstr>
  </property>
</Properties>
</file>