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7" r:id="rId4"/>
    <p:sldId id="277" r:id="rId5"/>
    <p:sldId id="270" r:id="rId6"/>
    <p:sldId id="272" r:id="rId7"/>
    <p:sldId id="274" r:id="rId8"/>
    <p:sldId id="271" r:id="rId9"/>
    <p:sldId id="278" r:id="rId10"/>
    <p:sldId id="285" r:id="rId11"/>
    <p:sldId id="279" r:id="rId12"/>
    <p:sldId id="276" r:id="rId13"/>
    <p:sldId id="280" r:id="rId14"/>
    <p:sldId id="281" r:id="rId15"/>
    <p:sldId id="282" r:id="rId16"/>
    <p:sldId id="288" r:id="rId17"/>
    <p:sldId id="284" r:id="rId18"/>
    <p:sldId id="283" r:id="rId19"/>
    <p:sldId id="286" r:id="rId20"/>
    <p:sldId id="287" r:id="rId21"/>
    <p:sldId id="273" r:id="rId2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CDF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 autoAdjust="0"/>
  </p:normalViewPr>
  <p:slideViewPr>
    <p:cSldViewPr>
      <p:cViewPr varScale="1">
        <p:scale>
          <a:sx n="97" d="100"/>
          <a:sy n="97" d="100"/>
        </p:scale>
        <p:origin x="-2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2D169-E670-4E91-AA25-47B3C0ACE0AE}" type="datetimeFigureOut">
              <a:rPr lang="en-US" smtClean="0"/>
              <a:t>3/4/2011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A2438-0673-471F-87E2-3F7B746FACE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37A27-EE29-4B3B-B7CD-FF705188C77F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B1B11-E7E8-4D4E-AB17-ADDB601A8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B1B11-E7E8-4D4E-AB17-ADDB601A80A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B1B11-E7E8-4D4E-AB17-ADDB601A80A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B1B11-E7E8-4D4E-AB17-ADDB601A80A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B1B11-E7E8-4D4E-AB17-ADDB601A80A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B1B11-E7E8-4D4E-AB17-ADDB601A80A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B1B11-E7E8-4D4E-AB17-ADDB601A80A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B1B11-E7E8-4D4E-AB17-ADDB601A80A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B1B11-E7E8-4D4E-AB17-ADDB601A80A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B1B11-E7E8-4D4E-AB17-ADDB601A80A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B1B11-E7E8-4D4E-AB17-ADDB601A80A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B1B11-E7E8-4D4E-AB17-ADDB601A80A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B1B11-E7E8-4D4E-AB17-ADDB601A80A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B1B11-E7E8-4D4E-AB17-ADDB601A80A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B1B11-E7E8-4D4E-AB17-ADDB601A80A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B1B11-E7E8-4D4E-AB17-ADDB601A80A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B1B11-E7E8-4D4E-AB17-ADDB601A80A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B1B11-E7E8-4D4E-AB17-ADDB601A80A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B1B11-E7E8-4D4E-AB17-ADDB601A80A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B1B11-E7E8-4D4E-AB17-ADDB601A80A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B1B11-E7E8-4D4E-AB17-ADDB601A80A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6035-235A-4ADE-830D-20D4B1F90A9F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DEB4-8966-4304-BFF4-C3DBC27FF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6035-235A-4ADE-830D-20D4B1F90A9F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DEB4-8966-4304-BFF4-C3DBC27FF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6035-235A-4ADE-830D-20D4B1F90A9F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DEB4-8966-4304-BFF4-C3DBC27FF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6035-235A-4ADE-830D-20D4B1F90A9F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DEB4-8966-4304-BFF4-C3DBC27FF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6035-235A-4ADE-830D-20D4B1F90A9F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DEB4-8966-4304-BFF4-C3DBC27FF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5715000" cy="19351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9623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6035-235A-4ADE-830D-20D4B1F90A9F}" type="datetimeFigureOut">
              <a:rPr lang="en-US" smtClean="0"/>
              <a:pPr/>
              <a:t>3/4/2011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DEB4-8966-4304-BFF4-C3DBC27FFA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9C43-F32F-47B0-A465-D220B3850911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36E24-2585-4072-A15B-241F31213D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9C43-F32F-47B0-A465-D220B3850911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36E24-2585-4072-A15B-241F31213D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9C43-F32F-47B0-A465-D220B3850911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36E24-2585-4072-A15B-241F31213D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9C43-F32F-47B0-A465-D220B3850911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36E24-2585-4072-A15B-241F31213D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9C43-F32F-47B0-A465-D220B3850911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36E24-2585-4072-A15B-241F31213D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ryansholin.com/wp-content/uploads/2008/08/elephant-in-room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48000" cy="2286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5715000" cy="19351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9623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6035-235A-4ADE-830D-20D4B1F90A9F}" type="datetimeFigureOut">
              <a:rPr lang="en-US" smtClean="0"/>
              <a:pPr/>
              <a:t>3/4/2011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DEB4-8966-4304-BFF4-C3DBC27FFA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9C43-F32F-47B0-A465-D220B3850911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36E24-2585-4072-A15B-241F31213D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9C43-F32F-47B0-A465-D220B3850911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36E24-2585-4072-A15B-241F31213D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9C43-F32F-47B0-A465-D220B3850911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36E24-2585-4072-A15B-241F31213D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9C43-F32F-47B0-A465-D220B3850911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36E24-2585-4072-A15B-241F31213D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9C43-F32F-47B0-A465-D220B3850911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36E24-2585-4072-A15B-241F31213D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9C43-F32F-47B0-A465-D220B3850911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36E24-2585-4072-A15B-241F31213D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5715000" cy="19351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9623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6035-235A-4ADE-830D-20D4B1F90A9F}" type="datetimeFigureOut">
              <a:rPr lang="en-US" smtClean="0"/>
              <a:pPr/>
              <a:t>3/4/2011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DEB4-8966-4304-BFF4-C3DBC27FFA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5" descr="http://www.agileopencalifornia.com/2008/images/agilealliance_logo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"/>
            <a:ext cx="2095500" cy="1438275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 userDrawn="1"/>
        </p:nvGrpSpPr>
        <p:grpSpPr>
          <a:xfrm>
            <a:off x="304800" y="609600"/>
            <a:ext cx="381000" cy="1068388"/>
            <a:chOff x="3048000" y="3581400"/>
            <a:chExt cx="533400" cy="1296988"/>
          </a:xfrm>
        </p:grpSpPr>
        <p:cxnSp>
          <p:nvCxnSpPr>
            <p:cNvPr id="11" name="Straight Connector 10"/>
            <p:cNvCxnSpPr/>
            <p:nvPr/>
          </p:nvCxnSpPr>
          <p:spPr>
            <a:xfrm rot="5400000">
              <a:off x="2857500" y="4076700"/>
              <a:ext cx="1219200" cy="228600"/>
            </a:xfrm>
            <a:prstGeom prst="line">
              <a:avLst/>
            </a:prstGeom>
            <a:ln>
              <a:solidFill>
                <a:srgbClr val="B9CDF6"/>
              </a:solidFill>
            </a:ln>
            <a:effectLst>
              <a:glow rad="101600">
                <a:schemeClr val="accent1">
                  <a:lumMod val="40000"/>
                  <a:lumOff val="60000"/>
                  <a:alpha val="6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0800000" flipV="1">
              <a:off x="3200400" y="3581400"/>
              <a:ext cx="381000" cy="304800"/>
            </a:xfrm>
            <a:prstGeom prst="line">
              <a:avLst/>
            </a:prstGeom>
            <a:ln>
              <a:solidFill>
                <a:srgbClr val="B9CDF6"/>
              </a:solidFill>
            </a:ln>
            <a:effectLst>
              <a:glow rad="101600">
                <a:schemeClr val="accent1">
                  <a:lumMod val="40000"/>
                  <a:lumOff val="60000"/>
                  <a:alpha val="6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0800000">
              <a:off x="3048000" y="4876800"/>
              <a:ext cx="533400" cy="1588"/>
            </a:xfrm>
            <a:prstGeom prst="line">
              <a:avLst/>
            </a:prstGeom>
            <a:ln>
              <a:solidFill>
                <a:srgbClr val="B9CDF6"/>
              </a:solidFill>
            </a:ln>
            <a:effectLst>
              <a:glow rad="101600">
                <a:schemeClr val="accent1">
                  <a:lumMod val="40000"/>
                  <a:lumOff val="60000"/>
                  <a:alpha val="6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5715000" cy="19351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9623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6035-235A-4ADE-830D-20D4B1F90A9F}" type="datetimeFigureOut">
              <a:rPr lang="en-US" smtClean="0"/>
              <a:pPr/>
              <a:t>3/4/2011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DEB4-8966-4304-BFF4-C3DBC27FFA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6035-235A-4ADE-830D-20D4B1F90A9F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DEB4-8966-4304-BFF4-C3DBC27FF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6035-235A-4ADE-830D-20D4B1F90A9F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DEB4-8966-4304-BFF4-C3DBC27FF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6035-235A-4ADE-830D-20D4B1F90A9F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DEB4-8966-4304-BFF4-C3DBC27FF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6035-235A-4ADE-830D-20D4B1F90A9F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DEB4-8966-4304-BFF4-C3DBC27FF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6035-235A-4ADE-830D-20D4B1F90A9F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DEB4-8966-4304-BFF4-C3DBC27FF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C6035-235A-4ADE-830D-20D4B1F90A9F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6DEB4-8966-4304-BFF4-C3DBC27FF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75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09C43-F32F-47B0-A465-D220B3850911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36E24-2585-4072-A15B-241F31213D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jpeg"/><Relationship Id="rId7" Type="http://schemas.openxmlformats.org/officeDocument/2006/relationships/hyperlink" Target="http://www.scrum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5" Type="http://schemas.openxmlformats.org/officeDocument/2006/relationships/hyperlink" Target="http://www.scrum.org/psmiassessment" TargetMode="External"/><Relationship Id="rId10" Type="http://schemas.openxmlformats.org/officeDocument/2006/relationships/hyperlink" Target="http://pictofigo.com/download.php?id=701" TargetMode="External"/><Relationship Id="rId4" Type="http://schemas.openxmlformats.org/officeDocument/2006/relationships/image" Target="../media/image26.pn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praisephotography.com/uploaded_images/categories/cloud%20reflections%20in%20lake.hori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Reflections on 10 Years of Agility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3886200" cy="2590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5604" name="Picture 4" descr="http://www.cartoonstock.com/newscartoons/cartoonists/tzu/lowres/tzun411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3505200"/>
            <a:ext cx="338137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 Successes!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56327" name="Picture 7" descr="http://itc.blogs.com/photos/uncategorized/celebration6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438400"/>
            <a:ext cx="6096000" cy="4067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Heightened Focus on Unit Testing and Automation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lispcast.com/wp-content/uploads/2008/01/woman-gets-td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438400"/>
            <a:ext cx="3143250" cy="3943350"/>
          </a:xfrm>
          <a:prstGeom prst="rect">
            <a:avLst/>
          </a:prstGeom>
          <a:noFill/>
        </p:spPr>
      </p:pic>
      <p:pic>
        <p:nvPicPr>
          <p:cNvPr id="4100" name="Picture 4" descr="http://www.softwareagility.gr/userfiles/image/sTEy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2819400"/>
            <a:ext cx="2286000" cy="2790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Transparency, Reporting and Tracking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6562" name="Picture 2" descr="http://www.moseschia.com/wp-content/uploads/2011/02/smb_effective_online_marketing_track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048000"/>
            <a:ext cx="3810000" cy="3095625"/>
          </a:xfrm>
          <a:prstGeom prst="rect">
            <a:avLst/>
          </a:prstGeom>
          <a:noFill/>
        </p:spPr>
      </p:pic>
      <p:pic>
        <p:nvPicPr>
          <p:cNvPr id="66564" name="Picture 4" descr="http://www.mountaingoatsoftware.com/system/asset/file/65/PredictiveBurndownChar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1500" y="3048000"/>
            <a:ext cx="4762500" cy="290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Emphasis on Shipping and Feedback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5" name="Picture 3" descr="hpm_0000_0007_0_img0095[1]"/>
          <p:cNvPicPr>
            <a:picLocks noChangeAspect="1" noChangeArrowheads="1"/>
          </p:cNvPicPr>
          <p:nvPr/>
        </p:nvPicPr>
        <p:blipFill>
          <a:blip r:embed="rId3"/>
          <a:srcRect l="1013" t="2982" r="1013" b="1897"/>
          <a:stretch>
            <a:fillRect/>
          </a:stretch>
        </p:blipFill>
        <p:spPr bwMode="auto">
          <a:xfrm>
            <a:off x="685800" y="3048000"/>
            <a:ext cx="581025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5" descr="http://www.stakeholdermapping.com/Images/Feedback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143"/>
          <a:stretch>
            <a:fillRect/>
          </a:stretch>
        </p:blipFill>
        <p:spPr bwMode="auto">
          <a:xfrm>
            <a:off x="5962650" y="2838450"/>
            <a:ext cx="302895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Development is a Team Sport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8" name="Picture 4" descr="http://www.greenandgoldrugby.com/wp-content/uploads/2010/11/scr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380022"/>
            <a:ext cx="6248400" cy="4068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Teams are Enjoying Developing Software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IMG_6988"/>
          <p:cNvPicPr>
            <a:picLocks noChangeAspect="1" noChangeArrowheads="1"/>
          </p:cNvPicPr>
          <p:nvPr/>
        </p:nvPicPr>
        <p:blipFill>
          <a:blip r:embed="rId3" cstate="print"/>
          <a:srcRect t="19521"/>
          <a:stretch>
            <a:fillRect/>
          </a:stretch>
        </p:blipFill>
        <p:spPr bwMode="auto">
          <a:xfrm>
            <a:off x="914400" y="2309812"/>
            <a:ext cx="7158038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Spread – 91 Countries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0" name="Picture 2" descr="http://www.memorynet.org/images/global_m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477435"/>
            <a:ext cx="6553200" cy="3770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OK to be Agile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0420" name="Picture 4" descr="http://blog.crisp.se/henrikkniberg/images/AgileSpainKeyno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" y="3962400"/>
            <a:ext cx="4159134" cy="2895600"/>
          </a:xfrm>
          <a:prstGeom prst="rect">
            <a:avLst/>
          </a:prstGeom>
          <a:noFill/>
        </p:spPr>
      </p:pic>
      <p:pic>
        <p:nvPicPr>
          <p:cNvPr id="60422" name="Picture 6" descr="http://cfs13.tistory.com/image/35/tistory/2008/10/31/13/52/490a8f00b56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2258" y="2667000"/>
            <a:ext cx="3847338" cy="3886200"/>
          </a:xfrm>
          <a:prstGeom prst="rect">
            <a:avLst/>
          </a:prstGeom>
          <a:noFill/>
        </p:spPr>
      </p:pic>
      <p:pic>
        <p:nvPicPr>
          <p:cNvPr id="60418" name="Picture 2" descr="http://20x200.com/blog/blogimages/speegle_ok500_artworkima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2057400"/>
            <a:ext cx="2857500" cy="1948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Agility and Beyond</a:t>
            </a:r>
            <a:br>
              <a:rPr lang="en-US" dirty="0" smtClean="0"/>
            </a:br>
            <a:r>
              <a:rPr lang="en-US" dirty="0" smtClean="0"/>
              <a:t>Four Value Propositions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Demand Technical Excellence</a:t>
            </a:r>
          </a:p>
          <a:p>
            <a:r>
              <a:rPr lang="en-US" dirty="0" smtClean="0"/>
              <a:t>Promote Individual Change and Lead Organizational Change</a:t>
            </a:r>
          </a:p>
          <a:p>
            <a:r>
              <a:rPr lang="en-US" dirty="0" smtClean="0"/>
              <a:t>Organize Knowledge and Improve Education</a:t>
            </a:r>
          </a:p>
          <a:p>
            <a:r>
              <a:rPr lang="en-US" dirty="0" smtClean="0"/>
              <a:t>Maximize Value Creation Across the Entire Process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9634" name="Picture 2" descr="http://cdn.babble.com/strollerderby/wp-content/uploads/2009/09/buzz-lightyear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4800600"/>
            <a:ext cx="2057400" cy="2057400"/>
          </a:xfrm>
          <a:prstGeom prst="rect">
            <a:avLst/>
          </a:prstGeom>
          <a:noFill/>
        </p:spPr>
      </p:pic>
      <p:sp>
        <p:nvSpPr>
          <p:cNvPr id="69636" name="AutoShape 4" descr="data:image/jpg;base64,/9j/4AAQSkZJRgABAQAAAQABAAD/2wCEAAkGBhISDxQUEBIUFBUVFBcVFhcXGBgXFxQXFRUXHBcdFxYXHSYeHBklHBUUIC8gJScpLDEsFiIyNTAqNSYsLSkBCQoKDgwOGg8PGjUlHyQpKjUsLjUpLC0pLDUsLC0sKSkpLy0sLC8sLCwsLCwtKSwsKSwpLCwpLCksLCwpLCwpLP/AABEIAHgAsAMBIgACEQEDEQH/xAAcAAACAgMBAQAAAAAAAAAAAAAABgUHAQMEAgj/xABKEAACAQMCAwQFBwYLCAMAAAABAgMABBEFEgYhMQdBUWETIjJxgVJyc5GhsbIUIzQ1QpI2VGJ0gqLBw9HS8BUXQ1NjwuHxFiUz/8QAGAEAAwEBAAAAAAAAAAAAAAAAAAIDAQT/xAArEQACAgEDAwMCBwEAAAAAAAABAgARAxIhMRNBUTJhcYGhBCIjM7HB8JH/2gAMAwEAAhEDEQA/ALxoooohCiiiiEKKKKIQoooohCijNaJ7xE6miE30VCz8QAeyK4pNYlbpVBjJkzkURmzWN48RStunb5VH5LP/ACq3p+8zqe0at48azmlT0M48ayt/MvXNHT8GHV8iNVFQVvxD8sVLW94j+yaQqRzHDA8TfRRRSxoUUUUQhRRRRCFFFFEIVg1muHWtTW3t5Jn6RqWx4nuHxOB8aBvMJoWZCLxqp1U2eF27MbuefS43beuMbeXvpgub9EHM18/ieYMLrJ3GYkN/1Bhz8Of31bulW7XKJLn1XUMPj/rHwrpfEFozjw52ex/qnXcay7nCCvMOlyPzb7a7Lye3s4jJMwVRyyeZJ7go6k+VLL9sFqGwIpiPHCD7C1KLPoEozKvrMa4NEQdedRXGOuiwtw6RB2ZwgzyUcicsR7ulcDdqVuZoUhSSRZOTkKdyE8lATqx8cd3jWdc7QbEPJb3EUkmxirAorKSPDJrArXuINkx6TpIHvO7RuKGudNkuQgjdEl5dV3RqTkZ6jp91RvZvxVcXjTC4KnYqFdqhfaLZ6e4VLJfQzaVI9umyIwShVwFwArDoPMUpdjPt3PzYvvetoaWNRdTdRBfIP12ln4ry8CnqBXm5uFjQu7BVUZLE4AA8TSZe9rdmjYRZZAP2gAAfduIJqSqx4l3yInqMZ7nRUboMGoWe1khbIzivWh9otpcuEDNG5OAsgxuPgGBIz5ZplliDDBpwzIaaLSuLUyP0vVg4w3WpSle+szDJkdM1P2F1vQGsdRyIyMeDOmiiipykKKKKIQoorDNgZNEJ5llCjJqru1DiMuEgQ8id7eYXko+vJ+Apu1fUt7bQcKOvuHWqlfWFa+E7oZEWQMEHLKp7A93IH666sWOtzOD8Tl20jvHi/wCCiujlcfnI0EuP5Q9Z/sLD4V1dkus77Z4GPOJty/MfJ+xs/WK5G7XlIwbNyD19cc8/0aVOCtYFvqKMMrG7GMg9ySH1c+47fqrdLMpDROpjXIpQ+xkp2gTvc6stuWwqtHEvgDJjc3v9b7BVj23CdokPohBGVxg5UFm8y3XPnSb2l8Ly+lF5BzwF9IB1Up7Ljx8/dXm17YgIgJIC0uMeqwCMfHnzHu50pBZBojqy48jdTvxIO2g/IdcWOI+qJlQZ5+pLjkfdu+ymTtW0mFLZZUiRZHnG5wAGbKPnJ+A+qo3g3h+4vL78tuVKoH9IMjG9h7IUHntXlz8qne179Bj+nX8D0xP6ij/sRV/Rc1tvU98L/qA/QXH95UN2Ne1c/Ni+96meF/1AfoLj+8qF7Gvaufmxfe9KfS/zHHrxfH9TV2maw812lmjbUUpuycAyORgsfkqCD/oU1aNoOmW8YUG3kbHrO7RszHv6nkPIUgcYWqnWnWYlUeWLcRywjKoJBIPnTl/uisflT/vJ/krWoKBdTE1NkYgA795BdomgWaxCe1aJWDAOkbLhg3QhQeRBx08fKnPgDV2uLCNpDl1zGx7zsOAT54xUV/uisvlT/vr/AJKZeH9Bjs4fRQ7iu4tliCcsefMAVN2UrVyuPG4yFiKBE3atBujPlUbw/P6xWpq59g+6lzSD+frF3UyzbMI0UUUVKVhRRWDRCZqI12+2jaOppY1/jpodWihDYhTCzDlzaTpz6+rlT8TUmwMs/wAasqVuZznKGtV8yE4okeKxYorNJMfRjaCSFPNzy6cuXxrf2UaGY4JJpEw0jbVDDBCp7/Fif3a99p9/Lb28HoJHiJkIJRiuRsPXFMPBtw0mn27yMWZowSzHJJyepNMzHR8mTRR1vgSY9EPAfVVZdrOgt6WKeJGO4GN9oJwV5qeXkSP6Na9L1u4OvGIzyGP08q7C7bcANgbc4xyFWfOxCsVGWAJA6ZOOQ+ul3xMDHNZ0I95U3E0t3cwWc5ieSNUAkjKsV9KjEMZEHPDALzr1bcSXzDFtpsSY+TbuftOBWu17Tr6GUm5QOu7BRk9GUPgrAdfI56U0w9rFmVyyzKfk7A32g4NVIYCtNzmUoxvXUh9P7TrmKcR38IUEgEhWjdB47SSCKl+1eJnsY9ilvz6n1QTy2Pz5d3Ok3iLVH1e8jS2hYbVKDOCcE5LORyUCrltodiKuc7VC58cAD+ykekIat/ErivIGUmx2MWeB7LdpEcTgruSRDkYIDMw6HyNV5ZS3mkXL/mtwI2nIYxyKDlSrDof/ADyq7qwVFIMlE2OZVsFhaNEd4icZ8ItfwR3MIAn9GpKd0ikbtuT+0MnBNQOm9ol5aKIbm3Mmz1QXDI+B3E4Ib31bOKCoPUZoGTaiLg2H82pTRlZwcc6ldTRi2tdqBgWGCQwzzDSOAFGPCrLU1nFFKzA8CpTGhXk3OfUZNsbHyqD0GPMpNdXEF3y2it2hW21MnvpxskU7vJWiijNRloVyapqCwQSSv7Malj546D3k4HxrrNV52ua3thjtlPOQ73+YvQfFvw06LqYCTyvoQtECexlnhnvW6emAbzaTJOPJcoPjVo9n116eBZDzYDa3zl5H+w/GueHh3ZoyQMMM6bn+e/rfYdo+FQPZNqxjuJLd+W8blHg6cmHxGf3a6WOpDU4ca9PIt9x95Kdsf6Pb/St+A0y8C/q22+iH3mlrtj/R7f6VvwGmXgX9W230Q+81Fv2hLp++3xK80j+EZ/nM34Xp6404vaxEW2H0vpC/eRjbt8Aeu77KRdI/hGf5zN+F6tq6X1G+afupshAYX4i/hwSjAGtzE/hTjFdSkkiltkCqm/md4PrAcwR51BcXXem2s7RLp6vIME5Jjj5jIwAefwFaOx/9Lm+gH41qwtYeygcXNz6JX27FdhlsA5wo6k8z0GaGpHoTEvLiDEi/JAlead2lG3GFsIo0Pcm6PPxK8zVicN8TQ3sReLIKnDo3tIfPHce40uaj2i6bMrRSLI6MMH83y94yc/ZS32T3BW+kQHKtE3x2MCp9/M/XWslqTVGYmUq4XVYP2jdf9oKQaibaZAsYxmXd0ym4ZXHTuqGve1eQsxtbQvGD7bbj9YUYHxNQvFtssmvbHGVeWBWHTIYKCMjyq3be1SNAkahVAwFUYAHurGCqAa7RkOTIWGqqMUeE+0hLuQQyx+ikb2cHKPjuBPMHypp1TVYreJpZmCovf4nuAHeT4VU3GcIt9ZVogF9eGXA5DcWG7l54P110dp2oPPqCWyn1U2KB3GSXvI8cFR/7rekGIrgzBnZFYNuQakld9rjsxFralgO9iS3v2oDj669WPa56225tih8UJJH9BsH6jTppGjQ2UASMAAD1mx6znvLHvJqF1UrcSL6isVbKkgEg9xBrF0N22jEZRuW38VOTUdXRcyzEhe4Y9YnwA8fuqKPanOTi3s9yLy/bY/HYMA1C6zeRyagI53KQpJsc8zhV9rGOeSeWfOn20470uJAkcyoqjAVY5AAP3aowAA2uTVixP5q/mcPD/ajFO4jnjMLk4U5yhPcCcZX4is6LeXJuQHaQsWXcpLYA/wCLvQnagHPaQBnA5nNK3aJqFjcbJbVwZc7XARl3KQcE5UcwRjx51Y3Bd802nwO5JYpgk95Ulc/ZU3UKuoDmPjcs+gm67ybY8udUXqt7Lfak8kEZmIfKJjIMcRGMjwPU++rZ4v8ATmzkS1QvJINgwQNobkxySO7P10v9mfCctt6WS4j2O2EUEgkIOZPLlzOP3azGQoLRs6nIyp27mRd3xBrLrh7IY+jb/PSh+VzW16lxJGY3EnpduCARn1gPI8x8av10yMVWvH/DzyBfRruZW5DkMq3Xr5gVTFkB2qSz4WA1Ak1Nva1Or2lq6nKtIWB8Q0ZIpo4FP/1ttj/lj7zSzY8NTXekLbzD0csL5iLEEEAHGcdBhmX4CtHBGn6na3KQyI4tyWLeyyDkTlWHMZOKQgaNN8RlLDLrI2IH0kTpJxxGf5zL+Fqty5//ADb5p+41XHGnAdz+VG6svWLMHKqdro4/aXPXPI+NNfCkt29kfy1WE2XXmoUlceryHL41mSmAYGNgtGZCO9+0Rux/9Lm+gH41rjsom1bVWEzEIN5wP2Y0OAq+BPLJ8zU/2acM3VtcSNcRFFMQUElTk71OOR8q5Na4NvLS8NzpwLKWLALgsm/2lKn2kqpYazR7bSARhiWxsDuI9wcJ2SJtW1hx5orE+9mBJqtezEY1RsdBHKP6wqYJ1u8HonQWyHk742HB695b4DHvrj03hS90/UEeGIzxZ2FhgZR8A7hnKkde8cqRdgQTuZRzqZWVTQPicvEf8Il+nt/+yrfqtdb4Xun1pZ0hJiEsLF8rjC7dxxnPLBqySaTIQQteJXApBe/MqDtI/Wy/Nh/FWzjGzaPWfS4yN0Mo8wu3P4TUjxnojy6gJVGVCxjOR1UkmpjUbB7ts49YZ2nwz3HyqymgPic7ISW+dp132pNM2E9nu86k9K0oINzdfupEMOrWr4hgLjuwFkX4cwR9lZSz1u6lRpPzKo4cBsIgIOeaLlm9x8aVl2oEVKjJvupv4kHcW8aa46XagxtcNuDdNsuSpPlllqzBwHp/8Vj+3/GuDjbgUXoEkZVJ1GMnO1x4N3jHPB86WLOfXbVREsTSKvJcqsgA7sMDnHvrCdYFGooXpMQy2CdjVx2/+B6f/FY/63+NTNlZJDGscShUUYVR0ApA0bTdYmuop7l/RJG2drYAKn2gI07yO81YoqL2NrudOIg7ha+kzRRRSS0K4tS08SL591dtFaDUwi4pxzSQNU5aaujjmcGum5s1cesKhbnQGHNDVbV+ZKmTjiMCsD0rNKgeaPxrYuuSjrWdI9pvVHeM9FLY4gfwrH+3JD0rOk0OqsZa1SXCjqRS2b6Zuma9R6bK/XPxren5MOpfAkpca2g6czUbLfSynC5+FdttoAHtnNScVsq+yKLVeIUzcyHtNCJ5yVMw26qMKK2UUhYnmOFA4hRRRSxoUUUUQhRRRRCFFFFEIUUUUQhRRRRCeWQHqK1PZIeqiiituFTx/s2P5Ir0thGP2RRRRZmUJtWIDoBXrFZorJsKKKKIQoooohCiiiiEKKKKIQoooohP/9k="/>
          <p:cNvSpPr>
            <a:spLocks noChangeAspect="1" noChangeArrowheads="1"/>
          </p:cNvSpPr>
          <p:nvPr/>
        </p:nvSpPr>
        <p:spPr bwMode="auto">
          <a:xfrm>
            <a:off x="77788" y="-547688"/>
            <a:ext cx="1676400" cy="1143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8" name="AutoShape 6" descr="data:image/jpg;base64,/9j/4AAQSkZJRgABAQAAAQABAAD/2wCEAAkGBhISDxQUEBIUFBUVFBcVFhcXGBgXFxQXFRUXHBcdFxYXHSYeHBklHBUUIC8gJScpLDEsFiIyNTAqNSYsLSkBCQoKDgwOGg8PGjUlHyQpKjUsLjUpLC0pLDUsLC0sKSkpLy0sLC8sLCwsLCwtKSwsKSwpLCwpLCksLCwpLCwpLP/AABEIAHgAsAMBIgACEQEDEQH/xAAcAAACAgMBAQAAAAAAAAAAAAAABgUHAQMEAgj/xABKEAACAQMCAwQFBwYLCAMAAAABAgMABBEFEgYhMQdBUWETIjJxgVJyc5GhsbIUIzQ1QpI2VGJ0gqLBw9HS8BUXQ1NjwuHxFiUz/8QAGAEAAwEBAAAAAAAAAAAAAAAAAAIDAQT/xAArEQACAgEDAwMCBwEAAAAAAAABAgARAxIhMRNBUTJhcYGhBCIjM7HB8JH/2gAMAwEAAhEDEQA/ALxoooohCiiiiEKKKKIQoooohCijNaJ7xE6miE30VCz8QAeyK4pNYlbpVBjJkzkURmzWN48RStunb5VH5LP/ACq3p+8zqe0at48azmlT0M48ayt/MvXNHT8GHV8iNVFQVvxD8sVLW94j+yaQqRzHDA8TfRRRSxoUUUUQhRRRRCFFFFEIVg1muHWtTW3t5Jn6RqWx4nuHxOB8aBvMJoWZCLxqp1U2eF27MbuefS43beuMbeXvpgub9EHM18/ieYMLrJ3GYkN/1Bhz8Of31bulW7XKJLn1XUMPj/rHwrpfEFozjw52ex/qnXcay7nCCvMOlyPzb7a7Lye3s4jJMwVRyyeZJ7go6k+VLL9sFqGwIpiPHCD7C1KLPoEozKvrMa4NEQdedRXGOuiwtw6RB2ZwgzyUcicsR7ulcDdqVuZoUhSSRZOTkKdyE8lATqx8cd3jWdc7QbEPJb3EUkmxirAorKSPDJrArXuINkx6TpIHvO7RuKGudNkuQgjdEl5dV3RqTkZ6jp91RvZvxVcXjTC4KnYqFdqhfaLZ6e4VLJfQzaVI9umyIwShVwFwArDoPMUpdjPt3PzYvvetoaWNRdTdRBfIP12ln4ry8CnqBXm5uFjQu7BVUZLE4AA8TSZe9rdmjYRZZAP2gAAfduIJqSqx4l3yInqMZ7nRUboMGoWe1khbIzivWh9otpcuEDNG5OAsgxuPgGBIz5ZplliDDBpwzIaaLSuLUyP0vVg4w3WpSle+szDJkdM1P2F1vQGsdRyIyMeDOmiiipykKKKKIQoorDNgZNEJ5llCjJqru1DiMuEgQ8id7eYXko+vJ+Apu1fUt7bQcKOvuHWqlfWFa+E7oZEWQMEHLKp7A93IH666sWOtzOD8Tl20jvHi/wCCiujlcfnI0EuP5Q9Z/sLD4V1dkus77Z4GPOJty/MfJ+xs/WK5G7XlIwbNyD19cc8/0aVOCtYFvqKMMrG7GMg9ySH1c+47fqrdLMpDROpjXIpQ+xkp2gTvc6stuWwqtHEvgDJjc3v9b7BVj23CdokPohBGVxg5UFm8y3XPnSb2l8Ly+lF5BzwF9IB1Up7Ljx8/dXm17YgIgJIC0uMeqwCMfHnzHu50pBZBojqy48jdTvxIO2g/IdcWOI+qJlQZ5+pLjkfdu+ymTtW0mFLZZUiRZHnG5wAGbKPnJ+A+qo3g3h+4vL78tuVKoH9IMjG9h7IUHntXlz8qne179Bj+nX8D0xP6ij/sRV/Rc1tvU98L/qA/QXH95UN2Ne1c/Ni+96meF/1AfoLj+8qF7Gvaufmxfe9KfS/zHHrxfH9TV2maw812lmjbUUpuycAyORgsfkqCD/oU1aNoOmW8YUG3kbHrO7RszHv6nkPIUgcYWqnWnWYlUeWLcRywjKoJBIPnTl/uisflT/vJ/krWoKBdTE1NkYgA795BdomgWaxCe1aJWDAOkbLhg3QhQeRBx08fKnPgDV2uLCNpDl1zGx7zsOAT54xUV/uisvlT/vr/AJKZeH9Bjs4fRQ7iu4tliCcsefMAVN2UrVyuPG4yFiKBE3atBujPlUbw/P6xWpq59g+6lzSD+frF3UyzbMI0UUUVKVhRRWDRCZqI12+2jaOppY1/jpodWihDYhTCzDlzaTpz6+rlT8TUmwMs/wAasqVuZznKGtV8yE4okeKxYorNJMfRjaCSFPNzy6cuXxrf2UaGY4JJpEw0jbVDDBCp7/Fif3a99p9/Lb28HoJHiJkIJRiuRsPXFMPBtw0mn27yMWZowSzHJJyepNMzHR8mTRR1vgSY9EPAfVVZdrOgt6WKeJGO4GN9oJwV5qeXkSP6Na9L1u4OvGIzyGP08q7C7bcANgbc4xyFWfOxCsVGWAJA6ZOOQ+ul3xMDHNZ0I95U3E0t3cwWc5ieSNUAkjKsV9KjEMZEHPDALzr1bcSXzDFtpsSY+TbuftOBWu17Tr6GUm5QOu7BRk9GUPgrAdfI56U0w9rFmVyyzKfk7A32g4NVIYCtNzmUoxvXUh9P7TrmKcR38IUEgEhWjdB47SSCKl+1eJnsY9ilvz6n1QTy2Pz5d3Ok3iLVH1e8jS2hYbVKDOCcE5LORyUCrltodiKuc7VC58cAD+ykekIat/ErivIGUmx2MWeB7LdpEcTgruSRDkYIDMw6HyNV5ZS3mkXL/mtwI2nIYxyKDlSrDof/ADyq7qwVFIMlE2OZVsFhaNEd4icZ8ItfwR3MIAn9GpKd0ikbtuT+0MnBNQOm9ol5aKIbm3Mmz1QXDI+B3E4Ib31bOKCoPUZoGTaiLg2H82pTRlZwcc6ldTRi2tdqBgWGCQwzzDSOAFGPCrLU1nFFKzA8CpTGhXk3OfUZNsbHyqD0GPMpNdXEF3y2it2hW21MnvpxskU7vJWiijNRloVyapqCwQSSv7Malj546D3k4HxrrNV52ua3thjtlPOQ73+YvQfFvw06LqYCTyvoQtECexlnhnvW6emAbzaTJOPJcoPjVo9n116eBZDzYDa3zl5H+w/GueHh3ZoyQMMM6bn+e/rfYdo+FQPZNqxjuJLd+W8blHg6cmHxGf3a6WOpDU4ca9PIt9x95Kdsf6Pb/St+A0y8C/q22+iH3mlrtj/R7f6VvwGmXgX9W230Q+81Fv2hLp++3xK80j+EZ/nM34Xp6404vaxEW2H0vpC/eRjbt8Aeu77KRdI/hGf5zN+F6tq6X1G+afupshAYX4i/hwSjAGtzE/hTjFdSkkiltkCqm/md4PrAcwR51BcXXem2s7RLp6vIME5Jjj5jIwAefwFaOx/9Lm+gH41qwtYeygcXNz6JX27FdhlsA5wo6k8z0GaGpHoTEvLiDEi/JAlead2lG3GFsIo0Pcm6PPxK8zVicN8TQ3sReLIKnDo3tIfPHce40uaj2i6bMrRSLI6MMH83y94yc/ZS32T3BW+kQHKtE3x2MCp9/M/XWslqTVGYmUq4XVYP2jdf9oKQaibaZAsYxmXd0ym4ZXHTuqGve1eQsxtbQvGD7bbj9YUYHxNQvFtssmvbHGVeWBWHTIYKCMjyq3be1SNAkahVAwFUYAHurGCqAa7RkOTIWGqqMUeE+0hLuQQyx+ikb2cHKPjuBPMHypp1TVYreJpZmCovf4nuAHeT4VU3GcIt9ZVogF9eGXA5DcWG7l54P110dp2oPPqCWyn1U2KB3GSXvI8cFR/7rekGIrgzBnZFYNuQakld9rjsxFralgO9iS3v2oDj669WPa56225tih8UJJH9BsH6jTppGjQ2UASMAAD1mx6znvLHvJqF1UrcSL6isVbKkgEg9xBrF0N22jEZRuW38VOTUdXRcyzEhe4Y9YnwA8fuqKPanOTi3s9yLy/bY/HYMA1C6zeRyagI53KQpJsc8zhV9rGOeSeWfOn20470uJAkcyoqjAVY5AAP3aowAA2uTVixP5q/mcPD/ajFO4jnjMLk4U5yhPcCcZX4is6LeXJuQHaQsWXcpLYA/wCLvQnagHPaQBnA5nNK3aJqFjcbJbVwZc7XARl3KQcE5UcwRjx51Y3Bd802nwO5JYpgk95Ulc/ZU3UKuoDmPjcs+gm67ybY8udUXqt7Lfak8kEZmIfKJjIMcRGMjwPU++rZ4v8ATmzkS1QvJINgwQNobkxySO7P10v9mfCctt6WS4j2O2EUEgkIOZPLlzOP3azGQoLRs6nIyp27mRd3xBrLrh7IY+jb/PSh+VzW16lxJGY3EnpduCARn1gPI8x8av10yMVWvH/DzyBfRruZW5DkMq3Xr5gVTFkB2qSz4WA1Ak1Nva1Or2lq6nKtIWB8Q0ZIpo4FP/1ttj/lj7zSzY8NTXekLbzD0csL5iLEEEAHGcdBhmX4CtHBGn6na3KQyI4tyWLeyyDkTlWHMZOKQgaNN8RlLDLrI2IH0kTpJxxGf5zL+Fqty5//ADb5p+41XHGnAdz+VG6svWLMHKqdro4/aXPXPI+NNfCkt29kfy1WE2XXmoUlceryHL41mSmAYGNgtGZCO9+0Rux/9Lm+gH41rjsom1bVWEzEIN5wP2Y0OAq+BPLJ8zU/2acM3VtcSNcRFFMQUElTk71OOR8q5Na4NvLS8NzpwLKWLALgsm/2lKn2kqpYazR7bSARhiWxsDuI9wcJ2SJtW1hx5orE+9mBJqtezEY1RsdBHKP6wqYJ1u8HonQWyHk742HB695b4DHvrj03hS90/UEeGIzxZ2FhgZR8A7hnKkde8cqRdgQTuZRzqZWVTQPicvEf8Il+nt/+yrfqtdb4Xun1pZ0hJiEsLF8rjC7dxxnPLBqySaTIQQteJXApBe/MqDtI/Wy/Nh/FWzjGzaPWfS4yN0Mo8wu3P4TUjxnojy6gJVGVCxjOR1UkmpjUbB7ts49YZ2nwz3HyqymgPic7ISW+dp132pNM2E9nu86k9K0oINzdfupEMOrWr4hgLjuwFkX4cwR9lZSz1u6lRpPzKo4cBsIgIOeaLlm9x8aVl2oEVKjJvupv4kHcW8aa46XagxtcNuDdNsuSpPlllqzBwHp/8Vj+3/GuDjbgUXoEkZVJ1GMnO1x4N3jHPB86WLOfXbVREsTSKvJcqsgA7sMDnHvrCdYFGooXpMQy2CdjVx2/+B6f/FY/63+NTNlZJDGscShUUYVR0ApA0bTdYmuop7l/RJG2drYAKn2gI07yO81YoqL2NrudOIg7ha+kzRRRSS0K4tS08SL591dtFaDUwi4pxzSQNU5aaujjmcGum5s1cesKhbnQGHNDVbV+ZKmTjiMCsD0rNKgeaPxrYuuSjrWdI9pvVHeM9FLY4gfwrH+3JD0rOk0OqsZa1SXCjqRS2b6Zuma9R6bK/XPxren5MOpfAkpca2g6czUbLfSynC5+FdttoAHtnNScVsq+yKLVeIUzcyHtNCJ5yVMw26qMKK2UUhYnmOFA4hRRRSxoUUUUQhRRRRCFFFFEIUUUUQhRRRRCeWQHqK1PZIeqiiituFTx/s2P5Ir0thGP2RRRRZmUJtWIDoBXrFZorJsKKKKIQoooohCiiiiEKKKKIQoooohP/9k="/>
          <p:cNvSpPr>
            <a:spLocks noChangeAspect="1" noChangeArrowheads="1"/>
          </p:cNvSpPr>
          <p:nvPr/>
        </p:nvSpPr>
        <p:spPr bwMode="auto">
          <a:xfrm>
            <a:off x="77788" y="-547688"/>
            <a:ext cx="1676400" cy="1143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37160" y="381000"/>
            <a:ext cx="2987040" cy="1463040"/>
            <a:chOff x="0" y="152400"/>
            <a:chExt cx="3733800" cy="1828800"/>
          </a:xfrm>
        </p:grpSpPr>
        <p:pic>
          <p:nvPicPr>
            <p:cNvPr id="69640" name="Picture 8" descr="http://www.agileopencalifornia.com/2008/images/agilealliance_logo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542925"/>
              <a:ext cx="2095500" cy="1438275"/>
            </a:xfrm>
            <a:prstGeom prst="rect">
              <a:avLst/>
            </a:prstGeom>
            <a:noFill/>
          </p:spPr>
        </p:pic>
        <p:pic>
          <p:nvPicPr>
            <p:cNvPr id="69642" name="Picture 10" descr="http://www.agileopencalifornia.com/2008/images/agilealliance_logo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38300" y="152400"/>
              <a:ext cx="2095500" cy="14382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yansholin.com/wp-content/uploads/2008/08/elephant-in-ro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Elephant in the Room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www.agileopencalifornia.com/2008/images/agilealliance_logo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1828800"/>
            <a:ext cx="2095500" cy="1438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8" name="Picture 4" descr="http://1.bp.blogspot.com/_6YN20A25NlA/SLaUT6G5GpI/AAAAAAAAAGY/pGrr243lNFA/s400/twoface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438400"/>
            <a:ext cx="3810000" cy="3676651"/>
          </a:xfrm>
          <a:prstGeom prst="rect">
            <a:avLst/>
          </a:prstGeom>
          <a:noFill/>
        </p:spPr>
      </p:pic>
      <p:pic>
        <p:nvPicPr>
          <p:cNvPr id="5" name="Picture 2" descr="http://www.karinsbooknook.com/wp-content/uploads/2009/09/censorship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0480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selling of Agile is a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5562600" cy="3962399"/>
          </a:xfrm>
        </p:spPr>
        <p:txBody>
          <a:bodyPr/>
          <a:lstStyle/>
          <a:p>
            <a:pPr lvl="0"/>
            <a:r>
              <a:rPr lang="en-US" i="1" dirty="0" smtClean="0"/>
              <a:t>Commercial interests censoring failures</a:t>
            </a:r>
          </a:p>
          <a:p>
            <a:pPr lvl="0"/>
            <a:r>
              <a:rPr lang="en-US" i="1" dirty="0" smtClean="0"/>
              <a:t>Failure to dampen negative behaviors</a:t>
            </a:r>
          </a:p>
          <a:p>
            <a:pPr lvl="0"/>
            <a:r>
              <a:rPr lang="en-US" i="1" dirty="0" smtClean="0"/>
              <a:t>Dogma sells</a:t>
            </a:r>
          </a:p>
          <a:p>
            <a:pPr lvl="0"/>
            <a:r>
              <a:rPr lang="en-US" i="1" dirty="0" smtClean="0"/>
              <a:t>Hypocrisy</a:t>
            </a:r>
            <a:endParaRPr lang="en-US" dirty="0" smtClean="0"/>
          </a:p>
        </p:txBody>
      </p:sp>
      <p:pic>
        <p:nvPicPr>
          <p:cNvPr id="33794" name="Picture 2" descr="http://gadgetsteria.com/wp-content/uploads/2009/06/gre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987800"/>
            <a:ext cx="1981200" cy="2641600"/>
          </a:xfrm>
          <a:prstGeom prst="rect">
            <a:avLst/>
          </a:prstGeom>
          <a:noFill/>
        </p:spPr>
      </p:pic>
      <p:pic>
        <p:nvPicPr>
          <p:cNvPr id="33796" name="Picture 4" descr="http://astrologyunboxed.com/wp-content/uploads/2011/01/money-lifestyle-gre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0"/>
            <a:ext cx="2286000" cy="2286000"/>
          </a:xfrm>
          <a:prstGeom prst="rect">
            <a:avLst/>
          </a:prstGeom>
          <a:noFill/>
        </p:spPr>
      </p:pic>
      <p:pic>
        <p:nvPicPr>
          <p:cNvPr id="6" name="Picture 2" descr="http://manvsdebt.com/wp-content/uploads/2009/10/Hypocri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4487524"/>
            <a:ext cx="3962400" cy="2370476"/>
          </a:xfrm>
          <a:prstGeom prst="rect">
            <a:avLst/>
          </a:prstGeom>
          <a:noFill/>
        </p:spPr>
      </p:pic>
      <p:pic>
        <p:nvPicPr>
          <p:cNvPr id="7" name="Picture 4" descr="http://www.masternewmedia.org/images/massmediacensorshi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1905000"/>
            <a:ext cx="3810000" cy="2533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Anarchism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www.motifake.com/image/demotivational-poster/1009/anarchism-anarchism-demotivational-poster-12843834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352800"/>
            <a:ext cx="3218098" cy="2549260"/>
          </a:xfrm>
          <a:prstGeom prst="rect">
            <a:avLst/>
          </a:prstGeom>
          <a:noFill/>
        </p:spPr>
      </p:pic>
      <p:pic>
        <p:nvPicPr>
          <p:cNvPr id="14340" name="Picture 4" descr="http://firmandcorrect.files.wordpress.com/2008/09/sam_anarchis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819400"/>
            <a:ext cx="2334072" cy="3200400"/>
          </a:xfrm>
          <a:prstGeom prst="rect">
            <a:avLst/>
          </a:prstGeom>
          <a:noFill/>
        </p:spPr>
      </p:pic>
      <p:pic>
        <p:nvPicPr>
          <p:cNvPr id="14342" name="Picture 6" descr="http://libcom.org/files/images/library/anarchistsymbolfigur%5B1%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2895600"/>
            <a:ext cx="1990405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22" name="Picture 2" descr="http://sacpatriotmovement.com/wordpress/wp-content/uploads/2010/10/eliti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981200"/>
            <a:ext cx="4876800" cy="4605528"/>
          </a:xfrm>
          <a:prstGeom prst="rect">
            <a:avLst/>
          </a:prstGeom>
          <a:noFill/>
        </p:spPr>
      </p:pic>
      <p:pic>
        <p:nvPicPr>
          <p:cNvPr id="30724" name="Picture 4" descr="http://facepwn.com/posters/ELITISM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429000"/>
            <a:ext cx="2861095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</a:t>
            </a:r>
            <a:r>
              <a:rPr lang="en-US" baseline="0" dirty="0" smtClean="0"/>
              <a:t> size does not fit all -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0" name="Picture 2" descr="http://morganlinton.com/wp-content/uploads/2010/08/one-size-fits-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114800"/>
            <a:ext cx="2450868" cy="2209800"/>
          </a:xfrm>
          <a:prstGeom prst="rect">
            <a:avLst/>
          </a:prstGeom>
          <a:noFill/>
        </p:spPr>
      </p:pic>
      <p:pic>
        <p:nvPicPr>
          <p:cNvPr id="32772" name="Picture 4" descr="http://www.motifake.com/image/demotivational-poster/0807/one-size-fits-all-one-size-demotivational-poster-12158052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2800"/>
            <a:ext cx="3429000" cy="3042536"/>
          </a:xfrm>
          <a:prstGeom prst="rect">
            <a:avLst/>
          </a:prstGeom>
          <a:noFill/>
        </p:spPr>
      </p:pic>
      <p:pic>
        <p:nvPicPr>
          <p:cNvPr id="32774" name="Picture 6" descr="http://hackerboss.com/pics/hammer-scr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1895474"/>
            <a:ext cx="2529177" cy="2066926"/>
          </a:xfrm>
          <a:prstGeom prst="rect">
            <a:avLst/>
          </a:prstGeom>
          <a:noFill/>
        </p:spPr>
      </p:pic>
      <p:pic>
        <p:nvPicPr>
          <p:cNvPr id="32776" name="Picture 8" descr="http://3.bp.blogspot.com/_Ci1kYDwn3TY/SwTiI9a1avI/AAAAAAAAAVE/3R-NNOEsm1M/s1600/square-peg-round-ho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1981200"/>
            <a:ext cx="167356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Politics are</a:t>
            </a:r>
            <a:r>
              <a:rPr lang="en-US" baseline="0" dirty="0" smtClean="0"/>
              <a:t> a huge </a:t>
            </a:r>
            <a:r>
              <a:rPr lang="en-US" dirty="0" smtClean="0"/>
              <a:t>cultural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 descr="http://www.touchstone-blog.com/wp-content/uploads/2010/07/office-politi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2097247" cy="2286000"/>
          </a:xfrm>
          <a:prstGeom prst="rect">
            <a:avLst/>
          </a:prstGeom>
          <a:noFill/>
        </p:spPr>
      </p:pic>
      <p:pic>
        <p:nvPicPr>
          <p:cNvPr id="29700" name="Picture 4" descr="http://resume.officialtips.com/wp-content/uploads/2010/03/office-politics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124200"/>
            <a:ext cx="2468880" cy="2057400"/>
          </a:xfrm>
          <a:prstGeom prst="rect">
            <a:avLst/>
          </a:prstGeom>
          <a:noFill/>
        </p:spPr>
      </p:pic>
      <p:pic>
        <p:nvPicPr>
          <p:cNvPr id="29702" name="Picture 6" descr="http://scanningmind.files.wordpress.com/2010/06/office_politics_master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62444" y="3124200"/>
            <a:ext cx="2705356" cy="3505200"/>
          </a:xfrm>
          <a:prstGeom prst="rect">
            <a:avLst/>
          </a:prstGeom>
          <a:noFill/>
        </p:spPr>
      </p:pic>
      <p:pic>
        <p:nvPicPr>
          <p:cNvPr id="29704" name="Picture 8" descr="http://fourthandfifty.files.wordpress.com/2009/04/wrestli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924580"/>
            <a:ext cx="3124200" cy="1933420"/>
          </a:xfrm>
          <a:prstGeom prst="rect">
            <a:avLst/>
          </a:prstGeom>
          <a:noFill/>
        </p:spPr>
      </p:pic>
      <p:pic>
        <p:nvPicPr>
          <p:cNvPr id="29706" name="Picture 10" descr="Brown Nos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362200"/>
            <a:ext cx="3276600" cy="2621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Agile needs to adopt to culture as much or more than culture needs to adopt to agility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8" name="Picture 4" descr="http://graphicsfile.finaldownload.com/screenshotimages/changing_organizational_culture_software-935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990849"/>
            <a:ext cx="3467100" cy="2952751"/>
          </a:xfrm>
          <a:prstGeom prst="rect">
            <a:avLst/>
          </a:prstGeom>
          <a:noFill/>
        </p:spPr>
      </p:pic>
      <p:pic>
        <p:nvPicPr>
          <p:cNvPr id="41990" name="Picture 6" descr="http://www.usmansheikh.com/wp-content/uploads/2009/02/responsibilit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3038474"/>
            <a:ext cx="508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Certification (the “zombie elephant”)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 descr="http://t3.gstatic.com/images?q=tbn:ANd9GcTgdVA1c4PFL-3ArvFkVfRxnVE7n6Ca4UDLcWLyz-wdhnjMSFu_0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352800"/>
            <a:ext cx="3590925" cy="1276350"/>
          </a:xfrm>
          <a:prstGeom prst="rect">
            <a:avLst/>
          </a:prstGeom>
          <a:noFill/>
        </p:spPr>
      </p:pic>
      <p:pic>
        <p:nvPicPr>
          <p:cNvPr id="14344" name="Picture 8" descr="http://agilescout.com/wp-content/uploads/2011/02/pmi-agile-certification-570x471.png"/>
          <p:cNvPicPr>
            <a:picLocks noChangeAspect="1" noChangeArrowheads="1"/>
          </p:cNvPicPr>
          <p:nvPr/>
        </p:nvPicPr>
        <p:blipFill>
          <a:blip r:embed="rId4"/>
          <a:srcRect t="25478" b="50743"/>
          <a:stretch>
            <a:fillRect/>
          </a:stretch>
        </p:blipFill>
        <p:spPr bwMode="auto">
          <a:xfrm>
            <a:off x="3505200" y="5334000"/>
            <a:ext cx="5429250" cy="1066800"/>
          </a:xfrm>
          <a:prstGeom prst="rect">
            <a:avLst/>
          </a:prstGeom>
          <a:noFill/>
        </p:spPr>
      </p:pic>
      <p:pic>
        <p:nvPicPr>
          <p:cNvPr id="14346" name="Picture 10" descr="http://www.scrum.org/storage/icons/PSM1i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5867400"/>
            <a:ext cx="1905000" cy="438151"/>
          </a:xfrm>
          <a:prstGeom prst="rect">
            <a:avLst/>
          </a:prstGeom>
          <a:noFill/>
        </p:spPr>
      </p:pic>
      <p:pic>
        <p:nvPicPr>
          <p:cNvPr id="14350" name="Picture 14" descr="Scrum.or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 r="73714"/>
          <a:stretch>
            <a:fillRect/>
          </a:stretch>
        </p:blipFill>
        <p:spPr bwMode="auto">
          <a:xfrm>
            <a:off x="228600" y="5410200"/>
            <a:ext cx="1752600" cy="504826"/>
          </a:xfrm>
          <a:prstGeom prst="rect">
            <a:avLst/>
          </a:prstGeom>
          <a:noFill/>
        </p:spPr>
      </p:pic>
      <p:pic>
        <p:nvPicPr>
          <p:cNvPr id="14352" name="Picture 16" descr="http://4.bp.blogspot.com/_wipuDiNwOVc/TLoelT6WvqI/AAAAAAAAASw/NtoZWJ27vyM/s1600/100_3698.jpg"/>
          <p:cNvPicPr>
            <a:picLocks noChangeAspect="1" noChangeArrowheads="1"/>
          </p:cNvPicPr>
          <p:nvPr/>
        </p:nvPicPr>
        <p:blipFill>
          <a:blip r:embed="rId9"/>
          <a:srcRect l="9877" t="10143" r="12757" b="39144"/>
          <a:stretch>
            <a:fillRect/>
          </a:stretch>
        </p:blipFill>
        <p:spPr bwMode="auto">
          <a:xfrm>
            <a:off x="0" y="0"/>
            <a:ext cx="3048000" cy="2594042"/>
          </a:xfrm>
          <a:prstGeom prst="rect">
            <a:avLst/>
          </a:prstGeom>
          <a:noFill/>
        </p:spPr>
      </p:pic>
      <p:pic>
        <p:nvPicPr>
          <p:cNvPr id="14354" name="Picture 18" descr="http://thecriticalpath.info/wp-content/uploads/2011/02/certification_zombies.pn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8200" y="2819400"/>
            <a:ext cx="3467100" cy="1971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2633</TotalTime>
  <Words>157</Words>
  <Application>Microsoft Office PowerPoint</Application>
  <PresentationFormat>On-screen Show (4:3)</PresentationFormat>
  <Paragraphs>46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Custom Design</vt:lpstr>
      <vt:lpstr>Reflections on 10 Years of Agility</vt:lpstr>
      <vt:lpstr>The Elephant in the Room</vt:lpstr>
      <vt:lpstr>The selling of Agile is a business</vt:lpstr>
      <vt:lpstr>Anarchism</vt:lpstr>
      <vt:lpstr>Elitism</vt:lpstr>
      <vt:lpstr>One size does not fit all - Context</vt:lpstr>
      <vt:lpstr>Politics are a huge cultural issue</vt:lpstr>
      <vt:lpstr>Agile needs to adopt to culture as much or more than culture needs to adopt to agility</vt:lpstr>
      <vt:lpstr>Certification (the “zombie elephant”)</vt:lpstr>
      <vt:lpstr>Agile Successes!</vt:lpstr>
      <vt:lpstr>Heightened Focus on Unit Testing and Automation</vt:lpstr>
      <vt:lpstr>Transparency, Reporting and Tracking</vt:lpstr>
      <vt:lpstr>Emphasis on Shipping and Feedback</vt:lpstr>
      <vt:lpstr>Software Development is a Team Sport</vt:lpstr>
      <vt:lpstr>Teams are Enjoying Developing Software</vt:lpstr>
      <vt:lpstr>Global Spread – 91 Countries</vt:lpstr>
      <vt:lpstr>It’s OK to be Agile</vt:lpstr>
      <vt:lpstr>To Agility and Beyond Four Value Propositions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HBL4052</dc:creator>
  <cp:lastModifiedBy>Todd Little</cp:lastModifiedBy>
  <cp:revision>67</cp:revision>
  <dcterms:created xsi:type="dcterms:W3CDTF">2011-02-26T16:56:59Z</dcterms:created>
  <dcterms:modified xsi:type="dcterms:W3CDTF">2011-03-05T00:09:09Z</dcterms:modified>
</cp:coreProperties>
</file>