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</p:sldMasterIdLst>
  <p:notesMasterIdLst>
    <p:notesMasterId r:id="rId60"/>
  </p:notesMasterIdLst>
  <p:sldIdLst>
    <p:sldId id="5402" r:id="rId6"/>
    <p:sldId id="738" r:id="rId7"/>
    <p:sldId id="5507" r:id="rId8"/>
    <p:sldId id="590" r:id="rId9"/>
    <p:sldId id="5508" r:id="rId10"/>
    <p:sldId id="598" r:id="rId11"/>
    <p:sldId id="599" r:id="rId12"/>
    <p:sldId id="445" r:id="rId13"/>
    <p:sldId id="5509" r:id="rId14"/>
    <p:sldId id="5503" r:id="rId15"/>
    <p:sldId id="5510" r:id="rId16"/>
    <p:sldId id="5522" r:id="rId17"/>
    <p:sldId id="2142532205" r:id="rId18"/>
    <p:sldId id="5477" r:id="rId19"/>
    <p:sldId id="5394" r:id="rId20"/>
    <p:sldId id="515" r:id="rId21"/>
    <p:sldId id="5504" r:id="rId22"/>
    <p:sldId id="5505" r:id="rId23"/>
    <p:sldId id="5506" r:id="rId24"/>
    <p:sldId id="5502" r:id="rId25"/>
    <p:sldId id="5479" r:id="rId26"/>
    <p:sldId id="5453" r:id="rId27"/>
    <p:sldId id="5403" r:id="rId28"/>
    <p:sldId id="5384" r:id="rId29"/>
    <p:sldId id="5388" r:id="rId30"/>
    <p:sldId id="5528" r:id="rId31"/>
    <p:sldId id="5393" r:id="rId32"/>
    <p:sldId id="5395" r:id="rId33"/>
    <p:sldId id="5512" r:id="rId34"/>
    <p:sldId id="650" r:id="rId35"/>
    <p:sldId id="5529" r:id="rId36"/>
    <p:sldId id="5523" r:id="rId37"/>
    <p:sldId id="774" r:id="rId38"/>
    <p:sldId id="785" r:id="rId39"/>
    <p:sldId id="813" r:id="rId40"/>
    <p:sldId id="814" r:id="rId41"/>
    <p:sldId id="5518" r:id="rId42"/>
    <p:sldId id="5537" r:id="rId43"/>
    <p:sldId id="5517" r:id="rId44"/>
    <p:sldId id="5531" r:id="rId45"/>
    <p:sldId id="5532" r:id="rId46"/>
    <p:sldId id="5514" r:id="rId47"/>
    <p:sldId id="5520" r:id="rId48"/>
    <p:sldId id="5405" r:id="rId49"/>
    <p:sldId id="5515" r:id="rId50"/>
    <p:sldId id="5516" r:id="rId51"/>
    <p:sldId id="5533" r:id="rId52"/>
    <p:sldId id="5535" r:id="rId53"/>
    <p:sldId id="5536" r:id="rId54"/>
    <p:sldId id="5534" r:id="rId55"/>
    <p:sldId id="2142532204" r:id="rId56"/>
    <p:sldId id="2142532203" r:id="rId57"/>
    <p:sldId id="815" r:id="rId58"/>
    <p:sldId id="5487" r:id="rId59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3FF"/>
    <a:srgbClr val="F1D217"/>
    <a:srgbClr val="FFCC66"/>
    <a:srgbClr val="993300"/>
    <a:srgbClr val="CC6600"/>
    <a:srgbClr val="CC9900"/>
    <a:srgbClr val="9F5FCF"/>
    <a:srgbClr val="C00000"/>
    <a:srgbClr val="CC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tags" Target="tags/tag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756C1-B901-400A-B987-A81856FDDF48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8663-78D0-40E4-963E-31980F3E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36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8663-78D0-40E4-963E-31980F3EDD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80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33DA8-ED1C-48F8-9E9A-10FC1DB06F9C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63813" y="887413"/>
            <a:ext cx="4260850" cy="2397125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237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noProof="0"/>
              <a:t>Goal: To emphasize that one needs to act in order to close a feedback loop.</a:t>
            </a:r>
          </a:p>
          <a:p>
            <a:endParaRPr lang="en-US" noProof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A7CEA-3831-8B4F-93A7-D6BFAE9A9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1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327275" y="533400"/>
            <a:ext cx="4735513" cy="2663825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55650" indent="-2905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63638" indent="-231775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28775" indent="-231775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95500" indent="-231775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52700" indent="-231775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09900" indent="-231775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67100" indent="-231775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924300" indent="-231775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A7C3A3-CEB5-422F-83E1-4058118B9857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0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D0A5C-6B8D-8740-ACDD-A40F7FCA942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6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E94D536D-03B4-E23A-2905-3B91409C9E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2F25F-2603-43D6-8E4A-070AFC4E810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98690" name="Rectangle 2">
            <a:extLst>
              <a:ext uri="{FF2B5EF4-FFF2-40B4-BE49-F238E27FC236}">
                <a16:creationId xmlns:a16="http://schemas.microsoft.com/office/drawing/2014/main" id="{373043EE-E27B-1455-C96A-4290FDFCD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 cap="flat"/>
        </p:spPr>
      </p:sp>
      <p:sp>
        <p:nvSpPr>
          <p:cNvPr id="498691" name="Rectangle 3">
            <a:extLst>
              <a:ext uri="{FF2B5EF4-FFF2-40B4-BE49-F238E27FC236}">
                <a16:creationId xmlns:a16="http://schemas.microsoft.com/office/drawing/2014/main" id="{4031A2D3-083F-BF65-1382-CB0888728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71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B525E7E0-B706-CBED-21AD-7F1A770F3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1016C0-7AE7-4BB7-8CB4-05D57CEBE5F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00738" name="Rectangle 2">
            <a:extLst>
              <a:ext uri="{FF2B5EF4-FFF2-40B4-BE49-F238E27FC236}">
                <a16:creationId xmlns:a16="http://schemas.microsoft.com/office/drawing/2014/main" id="{B5C24B15-23CD-9474-404D-283D161EF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500739" name="Rectangle 3">
            <a:extLst>
              <a:ext uri="{FF2B5EF4-FFF2-40B4-BE49-F238E27FC236}">
                <a16:creationId xmlns:a16="http://schemas.microsoft.com/office/drawing/2014/main" id="{9EC4F9FF-0089-5703-A436-1EAD79D4B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 cap="flat"/>
        </p:spPr>
      </p:sp>
    </p:spTree>
    <p:extLst>
      <p:ext uri="{BB962C8B-B14F-4D97-AF65-F5344CB8AC3E}">
        <p14:creationId xmlns:p14="http://schemas.microsoft.com/office/powerpoint/2010/main" val="159027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FC67A7F-24AE-930F-E852-752DD0BD1F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8D7CC-7E3C-4B47-A6D9-99849A511B56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96290" name="Rectangle 2">
            <a:extLst>
              <a:ext uri="{FF2B5EF4-FFF2-40B4-BE49-F238E27FC236}">
                <a16:creationId xmlns:a16="http://schemas.microsoft.com/office/drawing/2014/main" id="{53BC3C49-427C-BE73-8E16-4C3CD2B78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1713" y="504825"/>
            <a:ext cx="4589462" cy="2582863"/>
          </a:xfrm>
          <a:ln/>
        </p:spPr>
      </p:sp>
      <p:sp>
        <p:nvSpPr>
          <p:cNvPr id="396291" name="Rectangle 3">
            <a:extLst>
              <a:ext uri="{FF2B5EF4-FFF2-40B4-BE49-F238E27FC236}">
                <a16:creationId xmlns:a16="http://schemas.microsoft.com/office/drawing/2014/main" id="{912A76C9-C85B-806C-AF0F-0B45BEB49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7613" y="3255963"/>
            <a:ext cx="6692900" cy="30876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867BC-BB4D-6B13-B64B-FF8AD4CA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4F583-E207-E210-0A03-BE642A731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27611D-51D0-F7E8-DF2E-C65CB13D6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3272C-E260-B400-CB5B-4CFA819F4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1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46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98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8C3B30-84D8-4F18-8392-F4E1A60F42EF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63813" y="887413"/>
            <a:ext cx="4260850" cy="2397125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26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75629" y="1065155"/>
            <a:ext cx="8420668" cy="1799796"/>
          </a:xfrm>
        </p:spPr>
        <p:txBody>
          <a:bodyPr/>
          <a:lstStyle>
            <a:lvl1pPr algn="l">
              <a:defRPr>
                <a:solidFill>
                  <a:srgbClr val="71498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0793" y="4268337"/>
            <a:ext cx="1111644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68220" y="2678249"/>
            <a:ext cx="22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Calibri" panose="020F0502020204030204" pitchFamily="34" charset="0"/>
              </a:rPr>
              <a:t>Certified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F0D33-ACBE-429F-9C68-92A719A5A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6" y="0"/>
            <a:ext cx="2994583" cy="2993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055120-1EFC-4A83-A9BA-0B6F00A23211}"/>
              </a:ext>
            </a:extLst>
          </p:cNvPr>
          <p:cNvSpPr txBox="1"/>
          <p:nvPr userDrawn="1"/>
        </p:nvSpPr>
        <p:spPr>
          <a:xfrm>
            <a:off x="5070231" y="6482860"/>
            <a:ext cx="20515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©2023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400468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5710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25422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79201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00" l="31544" r="100000">
                        <a14:foregroundMark x1="44631" y1="91143" x2="44631" y2="91143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88721" y="4215684"/>
            <a:ext cx="2420721" cy="21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75" l="0" r="67577">
                        <a14:foregroundMark x1="46758" y1="69126" x2="46758" y2="6912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3802" y="4114800"/>
            <a:ext cx="2381399" cy="22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3700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032000" y="1295400"/>
            <a:ext cx="7981803" cy="4800600"/>
          </a:xfrm>
          <a:prstGeom prst="rect">
            <a:avLst/>
          </a:prstGeom>
          <a:gradFill flip="none" rotWithShape="1">
            <a:gsLst>
              <a:gs pos="0">
                <a:srgbClr val="D65C00"/>
              </a:gs>
              <a:gs pos="50000">
                <a:srgbClr val="FFCA00">
                  <a:shade val="67500"/>
                  <a:satMod val="115000"/>
                </a:srgbClr>
              </a:gs>
              <a:gs pos="100000">
                <a:srgbClr val="FFCA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Freeform 439"/>
          <p:cNvSpPr>
            <a:spLocks/>
          </p:cNvSpPr>
          <p:nvPr userDrawn="1"/>
        </p:nvSpPr>
        <p:spPr bwMode="auto">
          <a:xfrm>
            <a:off x="1828801" y="1143000"/>
            <a:ext cx="8432800" cy="5204116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00" l="31544" r="100000">
                        <a14:foregroundMark x1="44631" y1="91143" x2="44631" y2="91143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88721" y="4215684"/>
            <a:ext cx="2420721" cy="21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75" l="0" r="67577">
                        <a14:foregroundMark x1="46758" y1="69126" x2="46758" y2="6912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3802" y="4114800"/>
            <a:ext cx="2381399" cy="22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2133601" y="1447801"/>
            <a:ext cx="7721600" cy="4495800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92438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 KMP">
    <p:bg>
      <p:bgPr>
        <a:solidFill>
          <a:srgbClr val="D6B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4675"/>
            <a:ext cx="10512000" cy="2700338"/>
          </a:xfrm>
        </p:spPr>
        <p:txBody>
          <a:bodyPr anchor="b">
            <a:normAutofit/>
          </a:bodyPr>
          <a:lstStyle>
            <a:lvl1pPr algn="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689475"/>
            <a:ext cx="10512424" cy="15113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screenshot, drawing, computer&#10;&#10;Description automatically generated">
            <a:extLst>
              <a:ext uri="{FF2B5EF4-FFF2-40B4-BE49-F238E27FC236}">
                <a16:creationId xmlns:a16="http://schemas.microsoft.com/office/drawing/2014/main" id="{D7BA1D96-24C6-4843-9369-7EE5C78E6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102AF-9725-4C69-A90C-CE4B12660ECB}"/>
              </a:ext>
            </a:extLst>
          </p:cNvPr>
          <p:cNvSpPr txBox="1"/>
          <p:nvPr userDrawn="1"/>
        </p:nvSpPr>
        <p:spPr>
          <a:xfrm>
            <a:off x="5070231" y="6482860"/>
            <a:ext cx="20515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©2023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3061635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415600" y="121920"/>
            <a:ext cx="11360800" cy="7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>
                <a:solidFill>
                  <a:srgbClr val="7030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6A59B-2DB3-EDF8-4AC0-C317C3912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80" y="6213960"/>
            <a:ext cx="1249681" cy="4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94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, drawing, computer&#10;&#10;Description automatically generated">
            <a:extLst>
              <a:ext uri="{FF2B5EF4-FFF2-40B4-BE49-F238E27FC236}">
                <a16:creationId xmlns:a16="http://schemas.microsoft.com/office/drawing/2014/main" id="{2B2E6DAD-C02C-344A-9DDE-79D3D6565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176EC-7A6D-BA44-B1B6-72FCBB4E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23C6623-2D87-3349-963B-3C2CAAC748D0}"/>
              </a:ext>
            </a:extLst>
          </p:cNvPr>
          <p:cNvSpPr txBox="1">
            <a:spLocks/>
          </p:cNvSpPr>
          <p:nvPr userDrawn="1"/>
        </p:nvSpPr>
        <p:spPr>
          <a:xfrm>
            <a:off x="161544" y="6456300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@toddelittle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195A90-7714-2A43-8A62-782872DFF547}"/>
              </a:ext>
            </a:extLst>
          </p:cNvPr>
          <p:cNvSpPr txBox="1">
            <a:spLocks/>
          </p:cNvSpPr>
          <p:nvPr userDrawn="1"/>
        </p:nvSpPr>
        <p:spPr>
          <a:xfrm>
            <a:off x="3361944" y="645630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Copyright © Kanban University 2021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E3B1B0F-A6B3-8BEC-4C96-A8601E07CA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7324" y="6316793"/>
            <a:ext cx="1346543" cy="50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4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800" cy="763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415600" y="1256283"/>
            <a:ext cx="11360800" cy="4902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304815" lvl="0" indent="-304815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609630" lvl="1" indent="-270947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914446" lvl="2" indent="-270947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219261" lvl="3" indent="-270947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1524076" lvl="4" indent="-270947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1828891" lvl="5" indent="-270947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2133707" lvl="6" indent="-270947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2438522" lvl="7" indent="-270947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2743337" lvl="8" indent="-270947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9531C-4226-068E-3340-28305BD1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80" y="6213960"/>
            <a:ext cx="1249681" cy="4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02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9">
            <a:extLst>
              <a:ext uri="{FF2B5EF4-FFF2-40B4-BE49-F238E27FC236}">
                <a16:creationId xmlns:a16="http://schemas.microsoft.com/office/drawing/2014/main" id="{4CA74897-F8C2-B342-A978-8FB501CB656D}"/>
              </a:ext>
            </a:extLst>
          </p:cNvPr>
          <p:cNvSpPr/>
          <p:nvPr userDrawn="1"/>
        </p:nvSpPr>
        <p:spPr>
          <a:xfrm>
            <a:off x="3058083" y="5238142"/>
            <a:ext cx="5468402" cy="7749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sz="2000" noProof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D09B33E-1244-1549-93A9-DCE6B8A632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511" y="3014465"/>
            <a:ext cx="8640000" cy="144000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accent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noProof="0"/>
              <a:t>Enter KU Class name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75CE85B-F0A0-CA44-95C0-1684DDB8B5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512" y="4483750"/>
            <a:ext cx="8639999" cy="695821"/>
          </a:xfrm>
        </p:spPr>
        <p:txBody>
          <a:bodyPr/>
          <a:lstStyle>
            <a:lvl1pPr marL="0" indent="0" algn="l">
              <a:buNone/>
              <a:defRPr sz="2400" b="0" i="0">
                <a:latin typeface="PT Sans" panose="020B0503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0D8B8A9-C543-D047-A157-76CA068B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9513" y="6345239"/>
            <a:ext cx="4752975" cy="3603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20" name="Rechteck 13">
            <a:extLst>
              <a:ext uri="{FF2B5EF4-FFF2-40B4-BE49-F238E27FC236}">
                <a16:creationId xmlns:a16="http://schemas.microsoft.com/office/drawing/2014/main" id="{877BED25-0468-CC4D-9E6E-6EF7EFBE23BA}"/>
              </a:ext>
            </a:extLst>
          </p:cNvPr>
          <p:cNvSpPr/>
          <p:nvPr userDrawn="1"/>
        </p:nvSpPr>
        <p:spPr>
          <a:xfrm>
            <a:off x="839511" y="5238142"/>
            <a:ext cx="2160000" cy="36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sz="1200" noProof="0">
              <a:solidFill>
                <a:schemeClr val="bg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D47724E-D939-3D46-B4DC-FF9DF170B5DC}"/>
              </a:ext>
            </a:extLst>
          </p:cNvPr>
          <p:cNvSpPr/>
          <p:nvPr userDrawn="1"/>
        </p:nvSpPr>
        <p:spPr>
          <a:xfrm>
            <a:off x="839511" y="5656713"/>
            <a:ext cx="2160000" cy="356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sz="1200" noProof="0">
              <a:solidFill>
                <a:schemeClr val="bg1"/>
              </a:solidFill>
            </a:endParaRP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23C93C79-75A3-7448-A7B8-C2D6F0D106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62469" y="1737269"/>
            <a:ext cx="1595675" cy="1600107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You may insert your LTO logo here</a:t>
            </a:r>
          </a:p>
        </p:txBody>
      </p:sp>
      <p:pic>
        <p:nvPicPr>
          <p:cNvPr id="23" name="Picture 22" descr="Logo&#10;&#10;Description automatically generated with medium confidence">
            <a:extLst>
              <a:ext uri="{FF2B5EF4-FFF2-40B4-BE49-F238E27FC236}">
                <a16:creationId xmlns:a16="http://schemas.microsoft.com/office/drawing/2014/main" id="{16BE9655-AF20-734A-975A-93D9FD07AA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898" y="0"/>
            <a:ext cx="3876819" cy="1440001"/>
          </a:xfrm>
          <a:prstGeom prst="rect">
            <a:avLst/>
          </a:prstGeom>
        </p:spPr>
      </p:pic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D2DD0EF2-4935-2C45-80E9-50B50F4DA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8082" y="5238146"/>
            <a:ext cx="5468403" cy="774971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     Click to edit AKTs name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CA143A82-F3E7-194F-A52C-1EFA89E18C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10" y="5668928"/>
            <a:ext cx="2160001" cy="3441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Version 1.2</a:t>
            </a:r>
          </a:p>
        </p:txBody>
      </p:sp>
    </p:spTree>
    <p:extLst>
      <p:ext uri="{BB962C8B-B14F-4D97-AF65-F5344CB8AC3E}">
        <p14:creationId xmlns:p14="http://schemas.microsoft.com/office/powerpoint/2010/main" val="2859146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  <p15:guide id="3" pos="529">
          <p15:clr>
            <a:srgbClr val="FBAE40"/>
          </p15:clr>
        </p15:guide>
        <p15:guide id="4" orient="horz" pos="2863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pos="2252">
          <p15:clr>
            <a:srgbClr val="FBAE40"/>
          </p15:clr>
        </p15:guide>
        <p15:guide id="7" orient="horz" pos="29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09852" y="2183643"/>
            <a:ext cx="10317707" cy="2429300"/>
          </a:xfrm>
          <a:prstGeom prst="rect">
            <a:avLst/>
          </a:prstGeom>
          <a:gradFill flip="none" rotWithShape="1">
            <a:gsLst>
              <a:gs pos="0">
                <a:srgbClr val="714989"/>
              </a:gs>
              <a:gs pos="50000">
                <a:srgbClr val="9966FF"/>
              </a:gs>
              <a:gs pos="100000">
                <a:srgbClr val="BA9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68081" y="2186215"/>
            <a:ext cx="10363200" cy="2426729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day heading</a:t>
            </a:r>
            <a:endParaRPr lang="pl-PL"/>
          </a:p>
        </p:txBody>
      </p:sp>
      <p:sp>
        <p:nvSpPr>
          <p:cNvPr id="5" name="Freeform 439"/>
          <p:cNvSpPr>
            <a:spLocks/>
          </p:cNvSpPr>
          <p:nvPr userDrawn="1"/>
        </p:nvSpPr>
        <p:spPr bwMode="auto">
          <a:xfrm>
            <a:off x="582305" y="2101755"/>
            <a:ext cx="10936407" cy="2620370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874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or subd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09B33E-1244-1549-93A9-DCE6B8A632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1624" y="265177"/>
            <a:ext cx="8640000" cy="1014983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accent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noProof="0"/>
              <a:t>Enter KU Class name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0D8B8A9-C543-D047-A157-76CA068B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9513" y="6345239"/>
            <a:ext cx="4752975" cy="3603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Official Licensed Material, Copyright © 2024 Kanban University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ED6DA339-4841-1044-8A73-4FED5D2809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7134" y="6345600"/>
            <a:ext cx="1090475" cy="360000"/>
          </a:xfrm>
          <a:prstGeom prst="rect">
            <a:avLst/>
          </a:prstGeom>
        </p:spPr>
      </p:pic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6F40BEE4-AEA5-4FFC-B5F7-84DC76FCEF0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1624" y="1545337"/>
            <a:ext cx="8689848" cy="373989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43589D6-47D8-69D7-3D3F-693A96658791}"/>
              </a:ext>
            </a:extLst>
          </p:cNvPr>
          <p:cNvSpPr txBox="1"/>
          <p:nvPr userDrawn="1"/>
        </p:nvSpPr>
        <p:spPr>
          <a:xfrm>
            <a:off x="801624" y="5641848"/>
            <a:ext cx="569777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noProof="0">
                <a:solidFill>
                  <a:schemeClr val="accent1"/>
                </a:solidFill>
                <a:latin typeface="+mj-lt"/>
              </a:rPr>
              <a:t>This deck is part of Scrum Better with Kanban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1C92FB8-AC00-05C2-B26A-7AE4DD76BDA6}"/>
              </a:ext>
            </a:extLst>
          </p:cNvPr>
          <p:cNvSpPr txBox="1"/>
          <p:nvPr userDrawn="1"/>
        </p:nvSpPr>
        <p:spPr>
          <a:xfrm>
            <a:off x="7744968" y="5641848"/>
            <a:ext cx="17465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noProof="0">
                <a:solidFill>
                  <a:schemeClr val="accent1"/>
                </a:solidFill>
                <a:latin typeface="+mj-lt"/>
              </a:rPr>
              <a:t>Version 1.1</a:t>
            </a:r>
          </a:p>
        </p:txBody>
      </p:sp>
    </p:spTree>
    <p:extLst>
      <p:ext uri="{BB962C8B-B14F-4D97-AF65-F5344CB8AC3E}">
        <p14:creationId xmlns:p14="http://schemas.microsoft.com/office/powerpoint/2010/main" val="3437504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  <p15:guide id="3" pos="529">
          <p15:clr>
            <a:srgbClr val="FBAE40"/>
          </p15:clr>
        </p15:guide>
        <p15:guide id="4" orient="horz" pos="2863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pos="2252">
          <p15:clr>
            <a:srgbClr val="FBAE40"/>
          </p15:clr>
        </p15:guide>
        <p15:guide id="7" orient="horz" pos="295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 Copy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513" y="404813"/>
            <a:ext cx="7632700" cy="1295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9512" y="1844675"/>
            <a:ext cx="7632699" cy="64770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9512" y="2636837"/>
            <a:ext cx="7632700" cy="3563937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2BFF-FAD1-E144-8B5B-61D9C224972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A09903-2EFA-3743-B128-A3982257E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638" y="404813"/>
            <a:ext cx="2087562" cy="20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6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TK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44675"/>
            <a:ext cx="10512000" cy="2700338"/>
          </a:xfrm>
        </p:spPr>
        <p:txBody>
          <a:bodyPr anchor="b"/>
          <a:lstStyle>
            <a:lvl1pPr algn="r">
              <a:defRPr sz="600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4689475"/>
            <a:ext cx="10512424" cy="15113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6386" y="6356350"/>
            <a:ext cx="1264948" cy="365125"/>
          </a:xfrm>
        </p:spPr>
        <p:txBody>
          <a:bodyPr/>
          <a:lstStyle/>
          <a:p>
            <a:fld id="{16272BFF-FAD1-E144-8B5B-61D9C224972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4CF2D-2D33-EC46-AB64-383FCA47B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7134" y="6345600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5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TK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44675"/>
            <a:ext cx="10512000" cy="2700338"/>
          </a:xfrm>
        </p:spPr>
        <p:txBody>
          <a:bodyPr anchor="b"/>
          <a:lstStyle>
            <a:lvl1pPr algn="r">
              <a:defRPr sz="600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4689475"/>
            <a:ext cx="10512424" cy="15113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2660" y="6356350"/>
            <a:ext cx="1264948" cy="365125"/>
          </a:xfrm>
        </p:spPr>
        <p:txBody>
          <a:bodyPr/>
          <a:lstStyle/>
          <a:p>
            <a:fld id="{16272BFF-FAD1-E144-8B5B-61D9C224972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4CF2D-2D33-EC46-AB64-383FCA47B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7128" y="6345600"/>
            <a:ext cx="1090475" cy="36000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93BC310B-A6DB-8348-BBAB-199CC0AFE33F}"/>
              </a:ext>
            </a:extLst>
          </p:cNvPr>
          <p:cNvSpPr/>
          <p:nvPr userDrawn="1"/>
        </p:nvSpPr>
        <p:spPr>
          <a:xfrm>
            <a:off x="0" y="404813"/>
            <a:ext cx="3804946" cy="1295401"/>
          </a:xfrm>
          <a:custGeom>
            <a:avLst/>
            <a:gdLst>
              <a:gd name="connsiteX0" fmla="*/ 0 w 3804946"/>
              <a:gd name="connsiteY0" fmla="*/ 0 h 1295401"/>
              <a:gd name="connsiteX1" fmla="*/ 3804946 w 3804946"/>
              <a:gd name="connsiteY1" fmla="*/ 0 h 1295401"/>
              <a:gd name="connsiteX2" fmla="*/ 3308772 w 3804946"/>
              <a:gd name="connsiteY2" fmla="*/ 1295401 h 1295401"/>
              <a:gd name="connsiteX3" fmla="*/ 0 w 3804946"/>
              <a:gd name="connsiteY3" fmla="*/ 1295401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4946" h="1295401">
                <a:moveTo>
                  <a:pt x="0" y="0"/>
                </a:moveTo>
                <a:lnTo>
                  <a:pt x="3804946" y="0"/>
                </a:lnTo>
                <a:lnTo>
                  <a:pt x="3308772" y="1295401"/>
                </a:lnTo>
                <a:lnTo>
                  <a:pt x="0" y="12954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54000" dist="38100" dir="2700000" sx="105000" sy="105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>
              <a:solidFill>
                <a:schemeClr val="accent2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0D9B99-2B50-2C40-AC4A-C2DBFEB3FA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584513"/>
            <a:ext cx="1980000" cy="936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FFD50A"/>
                </a:solidFill>
              </a:defRPr>
            </a:lvl1pPr>
          </a:lstStyle>
          <a:p>
            <a:pPr lvl="0"/>
            <a:r>
              <a:rPr lang="en-US" noProof="0"/>
              <a:t>Click to edit module</a:t>
            </a:r>
          </a:p>
        </p:txBody>
      </p:sp>
    </p:spTree>
    <p:extLst>
      <p:ext uri="{BB962C8B-B14F-4D97-AF65-F5344CB8AC3E}">
        <p14:creationId xmlns:p14="http://schemas.microsoft.com/office/powerpoint/2010/main" val="1670938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ubsection Header TK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689475"/>
            <a:ext cx="10512000" cy="755650"/>
          </a:xfrm>
        </p:spPr>
        <p:txBody>
          <a:bodyPr anchor="b">
            <a:no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5445125"/>
            <a:ext cx="10512424" cy="75565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2BFF-FAD1-E144-8B5B-61D9C224972D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FE334-2BEB-9042-AA12-F8E477F813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36" y="6345600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16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  <p15:guide id="3" orient="horz" pos="343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 Separat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7777" y="2024571"/>
            <a:ext cx="10516024" cy="2387600"/>
          </a:xfrm>
          <a:prstGeom prst="rect">
            <a:avLst/>
          </a:prstGeo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7777" y="4689474"/>
            <a:ext cx="10516024" cy="15113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E7BBFD-9799-0847-8C1E-D231FD965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AC2A0B-6DE5-7340-A157-A77B720787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9224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1E9A2D-E30D-7C43-8C7D-001B31D0E8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59281"/>
            <a:ext cx="10512424" cy="43281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354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1859598"/>
            <a:ext cx="3384000" cy="1325563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26AD4572-A525-0444-9F3E-B6EAEF26A3F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9789" y="3429000"/>
            <a:ext cx="3384000" cy="132556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003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11AB-4ADE-4978-76BC-6C0543E8A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18B47-453D-C165-88C7-DF4F87700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44E25-CE05-FE47-347B-3D9B5A1D1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C78CD-5529-7A7D-3DA7-512F3CC9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9B7B6-154A-B16F-CA24-CA4AB539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2024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EE82C-1792-918C-9BB7-CC979650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685A-7086-4715-BC4B-CC674CEFD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33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arts yellow highligh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D1A98B-584E-5247-8D45-BD7D09AA31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66F4B7-DD95-A543-9D31-6E2E159482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3E6E2C-6261-2648-9D9D-DA40BC900A20}"/>
              </a:ext>
            </a:extLst>
          </p:cNvPr>
          <p:cNvSpPr/>
          <p:nvPr userDrawn="1"/>
        </p:nvSpPr>
        <p:spPr>
          <a:xfrm>
            <a:off x="6169022" y="1034321"/>
            <a:ext cx="5257889" cy="51540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B67A4549-F2F0-3342-82E2-838DB556B7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799" y="1861200"/>
            <a:ext cx="5184000" cy="432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F87AA268-F42A-D746-A3DA-5DFAC5B5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184000" cy="132556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29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09852" y="2183643"/>
            <a:ext cx="10317707" cy="2429300"/>
          </a:xfrm>
          <a:prstGeom prst="rect">
            <a:avLst/>
          </a:prstGeom>
          <a:gradFill flip="none" rotWithShape="1">
            <a:gsLst>
              <a:gs pos="0">
                <a:srgbClr val="D65C00"/>
              </a:gs>
              <a:gs pos="50000">
                <a:srgbClr val="FFCA00">
                  <a:shade val="67500"/>
                  <a:satMod val="115000"/>
                </a:srgbClr>
              </a:gs>
              <a:gs pos="100000">
                <a:srgbClr val="FFCA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52" y="2183643"/>
            <a:ext cx="10317707" cy="2429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reeform 439"/>
          <p:cNvSpPr>
            <a:spLocks/>
          </p:cNvSpPr>
          <p:nvPr userDrawn="1"/>
        </p:nvSpPr>
        <p:spPr bwMode="auto">
          <a:xfrm>
            <a:off x="582305" y="2101755"/>
            <a:ext cx="10936407" cy="2620370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28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0F9F2E3-2107-3F47-9CE3-338A7FAE40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68212" y="1859598"/>
            <a:ext cx="3384000" cy="432784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26AD4572-A525-0444-9F3E-B6EAEF26A3F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9789" y="1859598"/>
            <a:ext cx="3384000" cy="432784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A11585C8-FE1D-9E4D-A01B-E5C920FFA7A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404000" y="1859598"/>
            <a:ext cx="3384000" cy="432784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3505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93E79-8B53-C24C-8BFE-25D957C33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BC6FC-EB22-3348-AE2A-2FA6514A2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1408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EC0C-7820-2F47-B13B-A527C24E4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4236D-C4D1-EC47-B041-5601666BC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2629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4DAF7-A151-544E-8669-7C60A4DBEB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59598"/>
            <a:ext cx="10512424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1E9A2D-E30D-7C43-8C7D-001B31D0E8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505075"/>
            <a:ext cx="10512424" cy="368236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701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subtitle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4DAF7-A151-544E-8669-7C60A4DBEB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59598"/>
            <a:ext cx="5183011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55292493-EC77-0146-8AFC-74937593CB9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799" y="2505735"/>
            <a:ext cx="5184000" cy="368266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0F9F2E3-2107-3F47-9CE3-338A7FAE40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9022" y="2505735"/>
            <a:ext cx="5184000" cy="36832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D8BF67-2FD6-1F4B-BD7E-64E5D1753F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169022" y="1858035"/>
            <a:ext cx="518319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612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4DAF7-A151-544E-8669-7C60A4DBEB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861200"/>
            <a:ext cx="338400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0F9F2E3-2107-3F47-9CE3-338A7FAE40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68212" y="2504172"/>
            <a:ext cx="3384000" cy="36832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D8BF67-2FD6-1F4B-BD7E-64E5D1753F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68212" y="1861200"/>
            <a:ext cx="338400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26AD4572-A525-0444-9F3E-B6EAEF26A3F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9789" y="2504172"/>
            <a:ext cx="3384000" cy="36832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A11585C8-FE1D-9E4D-A01B-E5C920FFA7A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404000" y="2504172"/>
            <a:ext cx="3384000" cy="36832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97205A5-2FF7-BB4B-9DF4-720BEEF2168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04000" y="1861200"/>
            <a:ext cx="338400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681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4DAF7-A151-544E-8669-7C60A4DBEB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59598"/>
            <a:ext cx="10512424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5324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2 subtitle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4DAF7-A151-544E-8669-7C60A4DBEB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59598"/>
            <a:ext cx="5183011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D8BF67-2FD6-1F4B-BD7E-64E5D1753F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169022" y="1858035"/>
            <a:ext cx="518319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188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4DAF7-A151-544E-8669-7C60A4DBEB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861200"/>
            <a:ext cx="338400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7D8BF67-2FD6-1F4B-BD7E-64E5D1753F8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68212" y="1861200"/>
            <a:ext cx="338400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97205A5-2FF7-BB4B-9DF4-720BEEF2168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04000" y="1861200"/>
            <a:ext cx="338400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318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BC7360-E2D8-8040-B234-AB9A66C9CE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964C7-689E-BD48-AB27-E4C01A73CB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9345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1498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7030A0"/>
              </a:buClr>
              <a:buFontTx/>
              <a:buBlip>
                <a:blip r:embed="rId2"/>
              </a:buBlip>
              <a:defRPr>
                <a:latin typeface="+mn-lt"/>
              </a:defRPr>
            </a:lvl1pPr>
            <a:lvl2pPr marL="742950" indent="-285750">
              <a:buClr>
                <a:srgbClr val="7030A0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06595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F1990C-3C8B-824F-8D38-B586C3988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D6AC91-45DB-FD4E-9F8C-F11F9B52AF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32507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35557B-4CDF-C042-947E-B672C25DB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B8674E-F774-394E-B0FA-49D4ABC88A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7088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1055" y="6356350"/>
            <a:ext cx="7794355" cy="365125"/>
          </a:xfrm>
        </p:spPr>
        <p:txBody>
          <a:bodyPr anchor="ctr">
            <a:noAutofit/>
          </a:bodyPr>
          <a:lstStyle>
            <a:lvl1pPr algn="ctr">
              <a:defRPr sz="2400"/>
            </a:lvl1pPr>
          </a:lstStyle>
          <a:p>
            <a:r>
              <a:rPr lang="en-US" noProof="0"/>
              <a:t>Caption for the media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97FF6DF-CCDD-FA48-8C6F-480F2DF3BE30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8200" y="356461"/>
            <a:ext cx="10515600" cy="5873858"/>
          </a:xfr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4387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Full description w. ti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24DAF7-A151-544E-8669-7C60A4DBE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59598"/>
            <a:ext cx="8791100" cy="47879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1E9A2D-E30D-7C43-8C7D-001B31D0E8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505075"/>
            <a:ext cx="10512424" cy="36823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87911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1C402B-C643-9A49-A635-D627329D8AE2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1EDA5B7-9A74-DA4C-99E9-0646D4C5A03F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0335EB0-238A-4744-8075-05B179D81274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7B9FBFEB-5ACC-E04B-A917-EEB59AE934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4F59368-DABD-2C4F-9072-39316D10DD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F24E6370-2BC0-5D41-8348-9A96B503D9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15649-6227-7042-9367-FA6A1A03D053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DE1649-199C-9541-B803-FEF82A6FA407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B3EE01-7318-7A42-A400-7F932B57B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056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Question and instruc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8537FE46-747E-8F42-BA51-FB9F62AB8C18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8DEC2E1-5BE6-F34E-874D-BBBCDC534658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E407131-9B28-CA43-BAE6-D89CA7471F9C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73E20500-98AA-014B-8910-94CACEA4898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66806" y="1261884"/>
            <a:ext cx="10286994" cy="2000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7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0D7B265E-723D-B241-B380-E611F1173C3A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3015954" y="3429000"/>
            <a:ext cx="8334669" cy="2758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642CC7-B36E-084C-96B2-C8E9508D5C46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1261884"/>
            <a:ext cx="0" cy="2000344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435869D-088C-B745-9412-E3599927AD0A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BBA15F4-F857-0E40-9E24-D2E8D36447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E5F3F9D6-E56F-AE49-A7C1-89316EF674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8F82F4-B625-B14B-9BB9-32DD9188C347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13E468-8135-6141-8E08-80BC4535B6B3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B35CD15-2DDB-434B-B1E4-5F408FEF9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3903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Group discussion w. ti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DB66EB-47B9-8F42-B052-19AADE7DF0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86199" y="2347960"/>
            <a:ext cx="1735200" cy="2162080"/>
            <a:chOff x="6156000" y="3510557"/>
            <a:chExt cx="428760" cy="534240"/>
          </a:xfrm>
          <a:solidFill>
            <a:schemeClr val="accent1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EB13F71-7761-754A-BBE5-005515662508}"/>
                </a:ext>
              </a:extLst>
            </p:cNvPr>
            <p:cNvSpPr/>
            <p:nvPr userDrawn="1"/>
          </p:nvSpPr>
          <p:spPr>
            <a:xfrm>
              <a:off x="6312960" y="3810797"/>
              <a:ext cx="114480" cy="11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59" y="264"/>
                  </a:moveTo>
                  <a:cubicBezTo>
                    <a:pt x="102" y="264"/>
                    <a:pt x="55" y="217"/>
                    <a:pt x="55" y="159"/>
                  </a:cubicBezTo>
                  <a:cubicBezTo>
                    <a:pt x="55" y="102"/>
                    <a:pt x="102" y="55"/>
                    <a:pt x="159" y="55"/>
                  </a:cubicBezTo>
                  <a:cubicBezTo>
                    <a:pt x="217" y="55"/>
                    <a:pt x="263" y="102"/>
                    <a:pt x="263" y="159"/>
                  </a:cubicBezTo>
                  <a:cubicBezTo>
                    <a:pt x="263" y="217"/>
                    <a:pt x="217" y="264"/>
                    <a:pt x="159" y="264"/>
                  </a:cubicBezTo>
                  <a:close/>
                  <a:moveTo>
                    <a:pt x="159" y="0"/>
                  </a:moveTo>
                  <a:cubicBezTo>
                    <a:pt x="71" y="0"/>
                    <a:pt x="0" y="71"/>
                    <a:pt x="0" y="159"/>
                  </a:cubicBezTo>
                  <a:cubicBezTo>
                    <a:pt x="0" y="247"/>
                    <a:pt x="71" y="319"/>
                    <a:pt x="159" y="319"/>
                  </a:cubicBezTo>
                  <a:cubicBezTo>
                    <a:pt x="247" y="319"/>
                    <a:pt x="319" y="247"/>
                    <a:pt x="319" y="159"/>
                  </a:cubicBezTo>
                  <a:cubicBezTo>
                    <a:pt x="319" y="71"/>
                    <a:pt x="247" y="0"/>
                    <a:pt x="159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E7763C1-AF32-1E41-9733-D7FF3D6E8282}"/>
                </a:ext>
              </a:extLst>
            </p:cNvPr>
            <p:cNvSpPr/>
            <p:nvPr userDrawn="1"/>
          </p:nvSpPr>
          <p:spPr>
            <a:xfrm>
              <a:off x="6272999" y="3936437"/>
              <a:ext cx="194400" cy="108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302">
                  <a:moveTo>
                    <a:pt x="56" y="247"/>
                  </a:moveTo>
                  <a:lnTo>
                    <a:pt x="56" y="163"/>
                  </a:lnTo>
                  <a:cubicBezTo>
                    <a:pt x="56" y="142"/>
                    <a:pt x="65" y="123"/>
                    <a:pt x="82" y="112"/>
                  </a:cubicBezTo>
                  <a:cubicBezTo>
                    <a:pt x="135" y="75"/>
                    <a:pt x="201" y="55"/>
                    <a:pt x="270" y="55"/>
                  </a:cubicBezTo>
                  <a:cubicBezTo>
                    <a:pt x="340" y="55"/>
                    <a:pt x="407" y="76"/>
                    <a:pt x="459" y="113"/>
                  </a:cubicBezTo>
                  <a:cubicBezTo>
                    <a:pt x="475" y="124"/>
                    <a:pt x="485" y="142"/>
                    <a:pt x="485" y="162"/>
                  </a:cubicBezTo>
                  <a:cubicBezTo>
                    <a:pt x="485" y="186"/>
                    <a:pt x="485" y="217"/>
                    <a:pt x="485" y="247"/>
                  </a:cubicBezTo>
                  <a:close/>
                  <a:moveTo>
                    <a:pt x="491" y="67"/>
                  </a:moveTo>
                  <a:cubicBezTo>
                    <a:pt x="429" y="24"/>
                    <a:pt x="351" y="0"/>
                    <a:pt x="270" y="0"/>
                  </a:cubicBezTo>
                  <a:cubicBezTo>
                    <a:pt x="190" y="0"/>
                    <a:pt x="112" y="23"/>
                    <a:pt x="51" y="66"/>
                  </a:cubicBezTo>
                  <a:cubicBezTo>
                    <a:pt x="19" y="88"/>
                    <a:pt x="0" y="124"/>
                    <a:pt x="0" y="163"/>
                  </a:cubicBezTo>
                  <a:lnTo>
                    <a:pt x="0" y="275"/>
                  </a:lnTo>
                  <a:cubicBezTo>
                    <a:pt x="0" y="290"/>
                    <a:pt x="13" y="302"/>
                    <a:pt x="28" y="302"/>
                  </a:cubicBezTo>
                  <a:lnTo>
                    <a:pt x="513" y="302"/>
                  </a:lnTo>
                  <a:cubicBezTo>
                    <a:pt x="528" y="302"/>
                    <a:pt x="541" y="290"/>
                    <a:pt x="541" y="275"/>
                  </a:cubicBezTo>
                  <a:cubicBezTo>
                    <a:pt x="541" y="238"/>
                    <a:pt x="540" y="193"/>
                    <a:pt x="540" y="162"/>
                  </a:cubicBezTo>
                  <a:cubicBezTo>
                    <a:pt x="540" y="124"/>
                    <a:pt x="522" y="89"/>
                    <a:pt x="491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9970C03-74A8-DA46-BC43-D2C2D76C35EB}"/>
                </a:ext>
              </a:extLst>
            </p:cNvPr>
            <p:cNvSpPr/>
            <p:nvPr userDrawn="1"/>
          </p:nvSpPr>
          <p:spPr>
            <a:xfrm>
              <a:off x="6447600" y="3830957"/>
              <a:ext cx="9576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267">
                  <a:moveTo>
                    <a:pt x="133" y="212"/>
                  </a:moveTo>
                  <a:cubicBezTo>
                    <a:pt x="90" y="212"/>
                    <a:pt x="55" y="177"/>
                    <a:pt x="55" y="134"/>
                  </a:cubicBezTo>
                  <a:cubicBezTo>
                    <a:pt x="55" y="91"/>
                    <a:pt x="90" y="56"/>
                    <a:pt x="133" y="56"/>
                  </a:cubicBezTo>
                  <a:cubicBezTo>
                    <a:pt x="176" y="56"/>
                    <a:pt x="211" y="91"/>
                    <a:pt x="211" y="134"/>
                  </a:cubicBezTo>
                  <a:cubicBezTo>
                    <a:pt x="211" y="177"/>
                    <a:pt x="176" y="212"/>
                    <a:pt x="133" y="212"/>
                  </a:cubicBezTo>
                  <a:close/>
                  <a:moveTo>
                    <a:pt x="133" y="0"/>
                  </a:moveTo>
                  <a:cubicBezTo>
                    <a:pt x="60" y="0"/>
                    <a:pt x="0" y="60"/>
                    <a:pt x="0" y="134"/>
                  </a:cubicBezTo>
                  <a:cubicBezTo>
                    <a:pt x="0" y="207"/>
                    <a:pt x="60" y="267"/>
                    <a:pt x="133" y="267"/>
                  </a:cubicBezTo>
                  <a:cubicBezTo>
                    <a:pt x="207" y="267"/>
                    <a:pt x="267" y="207"/>
                    <a:pt x="267" y="134"/>
                  </a:cubicBezTo>
                  <a:cubicBezTo>
                    <a:pt x="267" y="60"/>
                    <a:pt x="207" y="0"/>
                    <a:pt x="133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68C1626-7004-024A-A589-B216C50181BC}"/>
                </a:ext>
              </a:extLst>
            </p:cNvPr>
            <p:cNvSpPr/>
            <p:nvPr userDrawn="1"/>
          </p:nvSpPr>
          <p:spPr>
            <a:xfrm>
              <a:off x="6462000" y="3941117"/>
              <a:ext cx="122760" cy="99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276">
                  <a:moveTo>
                    <a:pt x="342" y="148"/>
                  </a:moveTo>
                  <a:cubicBezTo>
                    <a:pt x="342" y="113"/>
                    <a:pt x="325" y="81"/>
                    <a:pt x="297" y="61"/>
                  </a:cubicBezTo>
                  <a:cubicBezTo>
                    <a:pt x="241" y="22"/>
                    <a:pt x="171" y="0"/>
                    <a:pt x="98" y="0"/>
                  </a:cubicBezTo>
                  <a:cubicBezTo>
                    <a:pt x="73" y="0"/>
                    <a:pt x="47" y="3"/>
                    <a:pt x="23" y="8"/>
                  </a:cubicBezTo>
                  <a:cubicBezTo>
                    <a:pt x="8" y="11"/>
                    <a:pt x="-2" y="26"/>
                    <a:pt x="1" y="41"/>
                  </a:cubicBezTo>
                  <a:cubicBezTo>
                    <a:pt x="5" y="56"/>
                    <a:pt x="19" y="65"/>
                    <a:pt x="34" y="62"/>
                  </a:cubicBezTo>
                  <a:cubicBezTo>
                    <a:pt x="55" y="58"/>
                    <a:pt x="77" y="56"/>
                    <a:pt x="98" y="56"/>
                  </a:cubicBezTo>
                  <a:cubicBezTo>
                    <a:pt x="160" y="56"/>
                    <a:pt x="219" y="74"/>
                    <a:pt x="265" y="106"/>
                  </a:cubicBezTo>
                  <a:cubicBezTo>
                    <a:pt x="278" y="116"/>
                    <a:pt x="287" y="131"/>
                    <a:pt x="287" y="148"/>
                  </a:cubicBezTo>
                  <a:cubicBezTo>
                    <a:pt x="287" y="176"/>
                    <a:pt x="287" y="200"/>
                    <a:pt x="287" y="221"/>
                  </a:cubicBezTo>
                  <a:lnTo>
                    <a:pt x="100" y="221"/>
                  </a:lnTo>
                  <a:cubicBezTo>
                    <a:pt x="85" y="221"/>
                    <a:pt x="73" y="233"/>
                    <a:pt x="73" y="248"/>
                  </a:cubicBezTo>
                  <a:cubicBezTo>
                    <a:pt x="73" y="263"/>
                    <a:pt x="85" y="276"/>
                    <a:pt x="100" y="276"/>
                  </a:cubicBezTo>
                  <a:lnTo>
                    <a:pt x="315" y="276"/>
                  </a:lnTo>
                  <a:cubicBezTo>
                    <a:pt x="330" y="276"/>
                    <a:pt x="342" y="263"/>
                    <a:pt x="342" y="248"/>
                  </a:cubicBezTo>
                  <a:cubicBezTo>
                    <a:pt x="342" y="222"/>
                    <a:pt x="342" y="189"/>
                    <a:pt x="342" y="1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F266BEC-0DDF-8744-BCCD-72B67D9BE2F6}"/>
                </a:ext>
              </a:extLst>
            </p:cNvPr>
            <p:cNvSpPr/>
            <p:nvPr userDrawn="1"/>
          </p:nvSpPr>
          <p:spPr>
            <a:xfrm>
              <a:off x="6197040" y="3830957"/>
              <a:ext cx="9576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267">
                  <a:moveTo>
                    <a:pt x="212" y="134"/>
                  </a:moveTo>
                  <a:cubicBezTo>
                    <a:pt x="212" y="177"/>
                    <a:pt x="177" y="212"/>
                    <a:pt x="134" y="212"/>
                  </a:cubicBezTo>
                  <a:cubicBezTo>
                    <a:pt x="91" y="212"/>
                    <a:pt x="56" y="177"/>
                    <a:pt x="56" y="134"/>
                  </a:cubicBezTo>
                  <a:cubicBezTo>
                    <a:pt x="56" y="91"/>
                    <a:pt x="91" y="56"/>
                    <a:pt x="134" y="56"/>
                  </a:cubicBezTo>
                  <a:cubicBezTo>
                    <a:pt x="177" y="56"/>
                    <a:pt x="212" y="91"/>
                    <a:pt x="212" y="134"/>
                  </a:cubicBezTo>
                  <a:close/>
                  <a:moveTo>
                    <a:pt x="0" y="134"/>
                  </a:moveTo>
                  <a:cubicBezTo>
                    <a:pt x="0" y="207"/>
                    <a:pt x="60" y="267"/>
                    <a:pt x="134" y="267"/>
                  </a:cubicBezTo>
                  <a:cubicBezTo>
                    <a:pt x="207" y="267"/>
                    <a:pt x="267" y="207"/>
                    <a:pt x="267" y="134"/>
                  </a:cubicBezTo>
                  <a:cubicBezTo>
                    <a:pt x="267" y="60"/>
                    <a:pt x="207" y="0"/>
                    <a:pt x="134" y="0"/>
                  </a:cubicBezTo>
                  <a:cubicBezTo>
                    <a:pt x="60" y="0"/>
                    <a:pt x="0" y="60"/>
                    <a:pt x="0" y="13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238C620-164E-A945-84CF-BAB7F3D0B5B5}"/>
                </a:ext>
              </a:extLst>
            </p:cNvPr>
            <p:cNvSpPr/>
            <p:nvPr userDrawn="1"/>
          </p:nvSpPr>
          <p:spPr>
            <a:xfrm>
              <a:off x="6156000" y="3941117"/>
              <a:ext cx="122400" cy="99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1" h="276">
                  <a:moveTo>
                    <a:pt x="340" y="41"/>
                  </a:moveTo>
                  <a:cubicBezTo>
                    <a:pt x="344" y="26"/>
                    <a:pt x="334" y="11"/>
                    <a:pt x="319" y="8"/>
                  </a:cubicBezTo>
                  <a:cubicBezTo>
                    <a:pt x="295" y="3"/>
                    <a:pt x="269" y="0"/>
                    <a:pt x="244" y="0"/>
                  </a:cubicBezTo>
                  <a:cubicBezTo>
                    <a:pt x="171" y="0"/>
                    <a:pt x="101" y="22"/>
                    <a:pt x="45" y="61"/>
                  </a:cubicBezTo>
                  <a:cubicBezTo>
                    <a:pt x="17" y="81"/>
                    <a:pt x="0" y="113"/>
                    <a:pt x="0" y="148"/>
                  </a:cubicBezTo>
                  <a:cubicBezTo>
                    <a:pt x="0" y="176"/>
                    <a:pt x="0" y="216"/>
                    <a:pt x="0" y="248"/>
                  </a:cubicBezTo>
                  <a:cubicBezTo>
                    <a:pt x="0" y="263"/>
                    <a:pt x="12" y="276"/>
                    <a:pt x="27" y="276"/>
                  </a:cubicBezTo>
                  <a:lnTo>
                    <a:pt x="242" y="276"/>
                  </a:lnTo>
                  <a:cubicBezTo>
                    <a:pt x="257" y="276"/>
                    <a:pt x="269" y="263"/>
                    <a:pt x="269" y="248"/>
                  </a:cubicBezTo>
                  <a:cubicBezTo>
                    <a:pt x="269" y="233"/>
                    <a:pt x="257" y="221"/>
                    <a:pt x="242" y="221"/>
                  </a:cubicBezTo>
                  <a:lnTo>
                    <a:pt x="55" y="221"/>
                  </a:lnTo>
                  <a:cubicBezTo>
                    <a:pt x="55" y="195"/>
                    <a:pt x="55" y="168"/>
                    <a:pt x="55" y="148"/>
                  </a:cubicBezTo>
                  <a:cubicBezTo>
                    <a:pt x="55" y="131"/>
                    <a:pt x="64" y="116"/>
                    <a:pt x="77" y="106"/>
                  </a:cubicBezTo>
                  <a:cubicBezTo>
                    <a:pt x="123" y="74"/>
                    <a:pt x="182" y="56"/>
                    <a:pt x="244" y="56"/>
                  </a:cubicBezTo>
                  <a:cubicBezTo>
                    <a:pt x="265" y="56"/>
                    <a:pt x="287" y="58"/>
                    <a:pt x="308" y="62"/>
                  </a:cubicBezTo>
                  <a:cubicBezTo>
                    <a:pt x="323" y="65"/>
                    <a:pt x="337" y="56"/>
                    <a:pt x="340" y="4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2DD856-8B17-FC4C-A8A8-3A3DD7CA1642}"/>
                </a:ext>
              </a:extLst>
            </p:cNvPr>
            <p:cNvSpPr/>
            <p:nvPr userDrawn="1"/>
          </p:nvSpPr>
          <p:spPr>
            <a:xfrm>
              <a:off x="6158520" y="3510557"/>
              <a:ext cx="407160" cy="31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2" h="874">
                  <a:moveTo>
                    <a:pt x="151" y="356"/>
                  </a:moveTo>
                  <a:cubicBezTo>
                    <a:pt x="216" y="313"/>
                    <a:pt x="303" y="290"/>
                    <a:pt x="396" y="290"/>
                  </a:cubicBezTo>
                  <a:cubicBezTo>
                    <a:pt x="489" y="290"/>
                    <a:pt x="576" y="313"/>
                    <a:pt x="641" y="356"/>
                  </a:cubicBezTo>
                  <a:cubicBezTo>
                    <a:pt x="702" y="396"/>
                    <a:pt x="736" y="449"/>
                    <a:pt x="736" y="504"/>
                  </a:cubicBezTo>
                  <a:cubicBezTo>
                    <a:pt x="736" y="559"/>
                    <a:pt x="702" y="611"/>
                    <a:pt x="641" y="651"/>
                  </a:cubicBezTo>
                  <a:cubicBezTo>
                    <a:pt x="576" y="694"/>
                    <a:pt x="489" y="718"/>
                    <a:pt x="396" y="718"/>
                  </a:cubicBezTo>
                  <a:cubicBezTo>
                    <a:pt x="391" y="718"/>
                    <a:pt x="386" y="718"/>
                    <a:pt x="382" y="718"/>
                  </a:cubicBezTo>
                  <a:cubicBezTo>
                    <a:pt x="378" y="717"/>
                    <a:pt x="374" y="718"/>
                    <a:pt x="371" y="719"/>
                  </a:cubicBezTo>
                  <a:lnTo>
                    <a:pt x="159" y="803"/>
                  </a:lnTo>
                  <a:cubicBezTo>
                    <a:pt x="164" y="764"/>
                    <a:pt x="168" y="724"/>
                    <a:pt x="173" y="684"/>
                  </a:cubicBezTo>
                  <a:cubicBezTo>
                    <a:pt x="174" y="673"/>
                    <a:pt x="169" y="663"/>
                    <a:pt x="160" y="657"/>
                  </a:cubicBezTo>
                  <a:cubicBezTo>
                    <a:pt x="93" y="616"/>
                    <a:pt x="56" y="562"/>
                    <a:pt x="56" y="504"/>
                  </a:cubicBezTo>
                  <a:cubicBezTo>
                    <a:pt x="56" y="449"/>
                    <a:pt x="89" y="396"/>
                    <a:pt x="151" y="356"/>
                  </a:cubicBezTo>
                  <a:close/>
                  <a:moveTo>
                    <a:pt x="418" y="119"/>
                  </a:moveTo>
                  <a:cubicBezTo>
                    <a:pt x="491" y="78"/>
                    <a:pt x="584" y="55"/>
                    <a:pt x="681" y="55"/>
                  </a:cubicBezTo>
                  <a:cubicBezTo>
                    <a:pt x="789" y="55"/>
                    <a:pt x="890" y="83"/>
                    <a:pt x="965" y="132"/>
                  </a:cubicBezTo>
                  <a:cubicBezTo>
                    <a:pt x="1037" y="179"/>
                    <a:pt x="1077" y="241"/>
                    <a:pt x="1077" y="306"/>
                  </a:cubicBezTo>
                  <a:cubicBezTo>
                    <a:pt x="1077" y="340"/>
                    <a:pt x="1066" y="373"/>
                    <a:pt x="1045" y="403"/>
                  </a:cubicBezTo>
                  <a:cubicBezTo>
                    <a:pt x="1024" y="435"/>
                    <a:pt x="994" y="463"/>
                    <a:pt x="955" y="486"/>
                  </a:cubicBezTo>
                  <a:cubicBezTo>
                    <a:pt x="946" y="492"/>
                    <a:pt x="940" y="502"/>
                    <a:pt x="942" y="513"/>
                  </a:cubicBezTo>
                  <a:cubicBezTo>
                    <a:pt x="947" y="561"/>
                    <a:pt x="953" y="609"/>
                    <a:pt x="959" y="657"/>
                  </a:cubicBezTo>
                  <a:lnTo>
                    <a:pt x="774" y="584"/>
                  </a:lnTo>
                  <a:cubicBezTo>
                    <a:pt x="785" y="559"/>
                    <a:pt x="791" y="531"/>
                    <a:pt x="791" y="504"/>
                  </a:cubicBezTo>
                  <a:cubicBezTo>
                    <a:pt x="791" y="430"/>
                    <a:pt x="749" y="361"/>
                    <a:pt x="671" y="310"/>
                  </a:cubicBezTo>
                  <a:cubicBezTo>
                    <a:pt x="597" y="261"/>
                    <a:pt x="500" y="235"/>
                    <a:pt x="396" y="235"/>
                  </a:cubicBezTo>
                  <a:cubicBezTo>
                    <a:pt x="362" y="235"/>
                    <a:pt x="329" y="237"/>
                    <a:pt x="298" y="243"/>
                  </a:cubicBezTo>
                  <a:cubicBezTo>
                    <a:pt x="318" y="196"/>
                    <a:pt x="359" y="152"/>
                    <a:pt x="418" y="119"/>
                  </a:cubicBezTo>
                  <a:close/>
                  <a:moveTo>
                    <a:pt x="116" y="695"/>
                  </a:moveTo>
                  <a:cubicBezTo>
                    <a:pt x="111" y="739"/>
                    <a:pt x="106" y="783"/>
                    <a:pt x="101" y="826"/>
                  </a:cubicBezTo>
                  <a:lnTo>
                    <a:pt x="99" y="843"/>
                  </a:lnTo>
                  <a:cubicBezTo>
                    <a:pt x="98" y="853"/>
                    <a:pt x="102" y="862"/>
                    <a:pt x="110" y="868"/>
                  </a:cubicBezTo>
                  <a:cubicBezTo>
                    <a:pt x="114" y="872"/>
                    <a:pt x="120" y="874"/>
                    <a:pt x="126" y="874"/>
                  </a:cubicBezTo>
                  <a:cubicBezTo>
                    <a:pt x="130" y="874"/>
                    <a:pt x="133" y="873"/>
                    <a:pt x="136" y="872"/>
                  </a:cubicBezTo>
                  <a:lnTo>
                    <a:pt x="386" y="773"/>
                  </a:lnTo>
                  <a:cubicBezTo>
                    <a:pt x="389" y="773"/>
                    <a:pt x="393" y="773"/>
                    <a:pt x="396" y="773"/>
                  </a:cubicBezTo>
                  <a:cubicBezTo>
                    <a:pt x="500" y="773"/>
                    <a:pt x="597" y="746"/>
                    <a:pt x="671" y="698"/>
                  </a:cubicBezTo>
                  <a:cubicBezTo>
                    <a:pt x="701" y="678"/>
                    <a:pt x="726" y="656"/>
                    <a:pt x="745" y="632"/>
                  </a:cubicBezTo>
                  <a:lnTo>
                    <a:pt x="981" y="726"/>
                  </a:lnTo>
                  <a:cubicBezTo>
                    <a:pt x="985" y="727"/>
                    <a:pt x="988" y="728"/>
                    <a:pt x="991" y="728"/>
                  </a:cubicBezTo>
                  <a:cubicBezTo>
                    <a:pt x="997" y="728"/>
                    <a:pt x="1003" y="726"/>
                    <a:pt x="1008" y="722"/>
                  </a:cubicBezTo>
                  <a:cubicBezTo>
                    <a:pt x="1016" y="716"/>
                    <a:pt x="1020" y="706"/>
                    <a:pt x="1019" y="697"/>
                  </a:cubicBezTo>
                  <a:lnTo>
                    <a:pt x="1016" y="676"/>
                  </a:lnTo>
                  <a:cubicBezTo>
                    <a:pt x="1011" y="625"/>
                    <a:pt x="1004" y="574"/>
                    <a:pt x="999" y="524"/>
                  </a:cubicBezTo>
                  <a:cubicBezTo>
                    <a:pt x="1037" y="498"/>
                    <a:pt x="1068" y="468"/>
                    <a:pt x="1091" y="434"/>
                  </a:cubicBezTo>
                  <a:cubicBezTo>
                    <a:pt x="1118" y="394"/>
                    <a:pt x="1132" y="351"/>
                    <a:pt x="1132" y="306"/>
                  </a:cubicBezTo>
                  <a:cubicBezTo>
                    <a:pt x="1132" y="222"/>
                    <a:pt x="1084" y="144"/>
                    <a:pt x="996" y="86"/>
                  </a:cubicBezTo>
                  <a:cubicBezTo>
                    <a:pt x="911" y="31"/>
                    <a:pt x="800" y="0"/>
                    <a:pt x="681" y="0"/>
                  </a:cubicBezTo>
                  <a:cubicBezTo>
                    <a:pt x="459" y="0"/>
                    <a:pt x="271" y="108"/>
                    <a:pt x="236" y="256"/>
                  </a:cubicBezTo>
                  <a:cubicBezTo>
                    <a:pt x="236" y="256"/>
                    <a:pt x="236" y="257"/>
                    <a:pt x="235" y="257"/>
                  </a:cubicBezTo>
                  <a:cubicBezTo>
                    <a:pt x="193" y="270"/>
                    <a:pt x="154" y="288"/>
                    <a:pt x="121" y="310"/>
                  </a:cubicBezTo>
                  <a:cubicBezTo>
                    <a:pt x="43" y="361"/>
                    <a:pt x="0" y="430"/>
                    <a:pt x="0" y="504"/>
                  </a:cubicBezTo>
                  <a:cubicBezTo>
                    <a:pt x="0" y="576"/>
                    <a:pt x="42" y="645"/>
                    <a:pt x="116" y="69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838201" y="3429000"/>
            <a:ext cx="6836714" cy="2758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4"/>
            <a:ext cx="6836714" cy="2000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B4382A0-DE34-FD4E-9796-A35DFAB317E3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8B84A1E-B9AF-B444-8473-557A70667E66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32F5072-8B43-7642-9B09-3AE4562BA413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B42312C-D0E3-254E-9D1E-E5F3B510D5F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DF93799E-1FE1-BF4D-AAB9-B4B6B6D99150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28D9DA46-03F8-8C4A-8F8F-92CF08948443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B1B31C-C84B-A745-9545-7575F64E0534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9DFC08-5E8C-ED4A-92FD-2FE4E654B04D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A1A419A-ED5D-1A42-8C77-0AA9567B6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4353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Group Discussion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838201" y="2512382"/>
            <a:ext cx="6836714" cy="36750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4"/>
            <a:ext cx="6836714" cy="11084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3A2834-22E7-A444-A567-3F5270762B8C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92FE64F-409E-784E-9B31-7F0E884196A4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AD4CB33-A4B5-094E-A3DC-484CDA443BE1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A301C9C-423B-534A-8433-95D40A51C5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36B755FC-209B-524B-ABB7-3B32D8F92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A9E3E4DC-0C1E-6942-9ED3-5BBF4F650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2AFAE7-4E2D-D646-9716-AF3EDE086C9C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A7626B-1ABD-5B45-97E6-7FB3C634CD63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E25DA7-8496-4E4E-B211-A62E2748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79F256A-F98D-DE63-73F8-308ABDD926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86199" y="2347960"/>
            <a:ext cx="1735200" cy="2162080"/>
            <a:chOff x="6156000" y="3510557"/>
            <a:chExt cx="428760" cy="534240"/>
          </a:xfrm>
          <a:solidFill>
            <a:schemeClr val="accent1"/>
          </a:solidFill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41570DAB-FB2D-7768-9626-C3DC66D904DB}"/>
                </a:ext>
              </a:extLst>
            </p:cNvPr>
            <p:cNvSpPr/>
            <p:nvPr userDrawn="1"/>
          </p:nvSpPr>
          <p:spPr>
            <a:xfrm>
              <a:off x="6312960" y="3810797"/>
              <a:ext cx="114480" cy="11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59" y="264"/>
                  </a:moveTo>
                  <a:cubicBezTo>
                    <a:pt x="102" y="264"/>
                    <a:pt x="55" y="217"/>
                    <a:pt x="55" y="159"/>
                  </a:cubicBezTo>
                  <a:cubicBezTo>
                    <a:pt x="55" y="102"/>
                    <a:pt x="102" y="55"/>
                    <a:pt x="159" y="55"/>
                  </a:cubicBezTo>
                  <a:cubicBezTo>
                    <a:pt x="217" y="55"/>
                    <a:pt x="263" y="102"/>
                    <a:pt x="263" y="159"/>
                  </a:cubicBezTo>
                  <a:cubicBezTo>
                    <a:pt x="263" y="217"/>
                    <a:pt x="217" y="264"/>
                    <a:pt x="159" y="264"/>
                  </a:cubicBezTo>
                  <a:close/>
                  <a:moveTo>
                    <a:pt x="159" y="0"/>
                  </a:moveTo>
                  <a:cubicBezTo>
                    <a:pt x="71" y="0"/>
                    <a:pt x="0" y="71"/>
                    <a:pt x="0" y="159"/>
                  </a:cubicBezTo>
                  <a:cubicBezTo>
                    <a:pt x="0" y="247"/>
                    <a:pt x="71" y="319"/>
                    <a:pt x="159" y="319"/>
                  </a:cubicBezTo>
                  <a:cubicBezTo>
                    <a:pt x="247" y="319"/>
                    <a:pt x="319" y="247"/>
                    <a:pt x="319" y="159"/>
                  </a:cubicBezTo>
                  <a:cubicBezTo>
                    <a:pt x="319" y="71"/>
                    <a:pt x="247" y="0"/>
                    <a:pt x="159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340873DE-511E-DE33-ACC3-B4694EEDAC5B}"/>
                </a:ext>
              </a:extLst>
            </p:cNvPr>
            <p:cNvSpPr/>
            <p:nvPr userDrawn="1"/>
          </p:nvSpPr>
          <p:spPr>
            <a:xfrm>
              <a:off x="6272999" y="3936437"/>
              <a:ext cx="194400" cy="108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302">
                  <a:moveTo>
                    <a:pt x="56" y="247"/>
                  </a:moveTo>
                  <a:lnTo>
                    <a:pt x="56" y="163"/>
                  </a:lnTo>
                  <a:cubicBezTo>
                    <a:pt x="56" y="142"/>
                    <a:pt x="65" y="123"/>
                    <a:pt x="82" y="112"/>
                  </a:cubicBezTo>
                  <a:cubicBezTo>
                    <a:pt x="135" y="75"/>
                    <a:pt x="201" y="55"/>
                    <a:pt x="270" y="55"/>
                  </a:cubicBezTo>
                  <a:cubicBezTo>
                    <a:pt x="340" y="55"/>
                    <a:pt x="407" y="76"/>
                    <a:pt x="459" y="113"/>
                  </a:cubicBezTo>
                  <a:cubicBezTo>
                    <a:pt x="475" y="124"/>
                    <a:pt x="485" y="142"/>
                    <a:pt x="485" y="162"/>
                  </a:cubicBezTo>
                  <a:cubicBezTo>
                    <a:pt x="485" y="186"/>
                    <a:pt x="485" y="217"/>
                    <a:pt x="485" y="247"/>
                  </a:cubicBezTo>
                  <a:close/>
                  <a:moveTo>
                    <a:pt x="491" y="67"/>
                  </a:moveTo>
                  <a:cubicBezTo>
                    <a:pt x="429" y="24"/>
                    <a:pt x="351" y="0"/>
                    <a:pt x="270" y="0"/>
                  </a:cubicBezTo>
                  <a:cubicBezTo>
                    <a:pt x="190" y="0"/>
                    <a:pt x="112" y="23"/>
                    <a:pt x="51" y="66"/>
                  </a:cubicBezTo>
                  <a:cubicBezTo>
                    <a:pt x="19" y="88"/>
                    <a:pt x="0" y="124"/>
                    <a:pt x="0" y="163"/>
                  </a:cubicBezTo>
                  <a:lnTo>
                    <a:pt x="0" y="275"/>
                  </a:lnTo>
                  <a:cubicBezTo>
                    <a:pt x="0" y="290"/>
                    <a:pt x="13" y="302"/>
                    <a:pt x="28" y="302"/>
                  </a:cubicBezTo>
                  <a:lnTo>
                    <a:pt x="513" y="302"/>
                  </a:lnTo>
                  <a:cubicBezTo>
                    <a:pt x="528" y="302"/>
                    <a:pt x="541" y="290"/>
                    <a:pt x="541" y="275"/>
                  </a:cubicBezTo>
                  <a:cubicBezTo>
                    <a:pt x="541" y="238"/>
                    <a:pt x="540" y="193"/>
                    <a:pt x="540" y="162"/>
                  </a:cubicBezTo>
                  <a:cubicBezTo>
                    <a:pt x="540" y="124"/>
                    <a:pt x="522" y="89"/>
                    <a:pt x="491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9A8F8378-28F3-7DE1-C78C-D35101DD5F7D}"/>
                </a:ext>
              </a:extLst>
            </p:cNvPr>
            <p:cNvSpPr/>
            <p:nvPr userDrawn="1"/>
          </p:nvSpPr>
          <p:spPr>
            <a:xfrm>
              <a:off x="6447600" y="3830957"/>
              <a:ext cx="9576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267">
                  <a:moveTo>
                    <a:pt x="133" y="212"/>
                  </a:moveTo>
                  <a:cubicBezTo>
                    <a:pt x="90" y="212"/>
                    <a:pt x="55" y="177"/>
                    <a:pt x="55" y="134"/>
                  </a:cubicBezTo>
                  <a:cubicBezTo>
                    <a:pt x="55" y="91"/>
                    <a:pt x="90" y="56"/>
                    <a:pt x="133" y="56"/>
                  </a:cubicBezTo>
                  <a:cubicBezTo>
                    <a:pt x="176" y="56"/>
                    <a:pt x="211" y="91"/>
                    <a:pt x="211" y="134"/>
                  </a:cubicBezTo>
                  <a:cubicBezTo>
                    <a:pt x="211" y="177"/>
                    <a:pt x="176" y="212"/>
                    <a:pt x="133" y="212"/>
                  </a:cubicBezTo>
                  <a:close/>
                  <a:moveTo>
                    <a:pt x="133" y="0"/>
                  </a:moveTo>
                  <a:cubicBezTo>
                    <a:pt x="60" y="0"/>
                    <a:pt x="0" y="60"/>
                    <a:pt x="0" y="134"/>
                  </a:cubicBezTo>
                  <a:cubicBezTo>
                    <a:pt x="0" y="207"/>
                    <a:pt x="60" y="267"/>
                    <a:pt x="133" y="267"/>
                  </a:cubicBezTo>
                  <a:cubicBezTo>
                    <a:pt x="207" y="267"/>
                    <a:pt x="267" y="207"/>
                    <a:pt x="267" y="134"/>
                  </a:cubicBezTo>
                  <a:cubicBezTo>
                    <a:pt x="267" y="60"/>
                    <a:pt x="207" y="0"/>
                    <a:pt x="133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F8B5615F-0C03-0976-2ECB-661565C8F2FA}"/>
                </a:ext>
              </a:extLst>
            </p:cNvPr>
            <p:cNvSpPr/>
            <p:nvPr userDrawn="1"/>
          </p:nvSpPr>
          <p:spPr>
            <a:xfrm>
              <a:off x="6462000" y="3941117"/>
              <a:ext cx="122760" cy="99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276">
                  <a:moveTo>
                    <a:pt x="342" y="148"/>
                  </a:moveTo>
                  <a:cubicBezTo>
                    <a:pt x="342" y="113"/>
                    <a:pt x="325" y="81"/>
                    <a:pt x="297" y="61"/>
                  </a:cubicBezTo>
                  <a:cubicBezTo>
                    <a:pt x="241" y="22"/>
                    <a:pt x="171" y="0"/>
                    <a:pt x="98" y="0"/>
                  </a:cubicBezTo>
                  <a:cubicBezTo>
                    <a:pt x="73" y="0"/>
                    <a:pt x="47" y="3"/>
                    <a:pt x="23" y="8"/>
                  </a:cubicBezTo>
                  <a:cubicBezTo>
                    <a:pt x="8" y="11"/>
                    <a:pt x="-2" y="26"/>
                    <a:pt x="1" y="41"/>
                  </a:cubicBezTo>
                  <a:cubicBezTo>
                    <a:pt x="5" y="56"/>
                    <a:pt x="19" y="65"/>
                    <a:pt x="34" y="62"/>
                  </a:cubicBezTo>
                  <a:cubicBezTo>
                    <a:pt x="55" y="58"/>
                    <a:pt x="77" y="56"/>
                    <a:pt x="98" y="56"/>
                  </a:cubicBezTo>
                  <a:cubicBezTo>
                    <a:pt x="160" y="56"/>
                    <a:pt x="219" y="74"/>
                    <a:pt x="265" y="106"/>
                  </a:cubicBezTo>
                  <a:cubicBezTo>
                    <a:pt x="278" y="116"/>
                    <a:pt x="287" y="131"/>
                    <a:pt x="287" y="148"/>
                  </a:cubicBezTo>
                  <a:cubicBezTo>
                    <a:pt x="287" y="176"/>
                    <a:pt x="287" y="200"/>
                    <a:pt x="287" y="221"/>
                  </a:cubicBezTo>
                  <a:lnTo>
                    <a:pt x="100" y="221"/>
                  </a:lnTo>
                  <a:cubicBezTo>
                    <a:pt x="85" y="221"/>
                    <a:pt x="73" y="233"/>
                    <a:pt x="73" y="248"/>
                  </a:cubicBezTo>
                  <a:cubicBezTo>
                    <a:pt x="73" y="263"/>
                    <a:pt x="85" y="276"/>
                    <a:pt x="100" y="276"/>
                  </a:cubicBezTo>
                  <a:lnTo>
                    <a:pt x="315" y="276"/>
                  </a:lnTo>
                  <a:cubicBezTo>
                    <a:pt x="330" y="276"/>
                    <a:pt x="342" y="263"/>
                    <a:pt x="342" y="248"/>
                  </a:cubicBezTo>
                  <a:cubicBezTo>
                    <a:pt x="342" y="222"/>
                    <a:pt x="342" y="189"/>
                    <a:pt x="342" y="1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F11061A4-EFA4-6026-D856-67FE23EF309E}"/>
                </a:ext>
              </a:extLst>
            </p:cNvPr>
            <p:cNvSpPr/>
            <p:nvPr userDrawn="1"/>
          </p:nvSpPr>
          <p:spPr>
            <a:xfrm>
              <a:off x="6197040" y="3830957"/>
              <a:ext cx="9576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267">
                  <a:moveTo>
                    <a:pt x="212" y="134"/>
                  </a:moveTo>
                  <a:cubicBezTo>
                    <a:pt x="212" y="177"/>
                    <a:pt x="177" y="212"/>
                    <a:pt x="134" y="212"/>
                  </a:cubicBezTo>
                  <a:cubicBezTo>
                    <a:pt x="91" y="212"/>
                    <a:pt x="56" y="177"/>
                    <a:pt x="56" y="134"/>
                  </a:cubicBezTo>
                  <a:cubicBezTo>
                    <a:pt x="56" y="91"/>
                    <a:pt x="91" y="56"/>
                    <a:pt x="134" y="56"/>
                  </a:cubicBezTo>
                  <a:cubicBezTo>
                    <a:pt x="177" y="56"/>
                    <a:pt x="212" y="91"/>
                    <a:pt x="212" y="134"/>
                  </a:cubicBezTo>
                  <a:close/>
                  <a:moveTo>
                    <a:pt x="0" y="134"/>
                  </a:moveTo>
                  <a:cubicBezTo>
                    <a:pt x="0" y="207"/>
                    <a:pt x="60" y="267"/>
                    <a:pt x="134" y="267"/>
                  </a:cubicBezTo>
                  <a:cubicBezTo>
                    <a:pt x="207" y="267"/>
                    <a:pt x="267" y="207"/>
                    <a:pt x="267" y="134"/>
                  </a:cubicBezTo>
                  <a:cubicBezTo>
                    <a:pt x="267" y="60"/>
                    <a:pt x="207" y="0"/>
                    <a:pt x="134" y="0"/>
                  </a:cubicBezTo>
                  <a:cubicBezTo>
                    <a:pt x="60" y="0"/>
                    <a:pt x="0" y="60"/>
                    <a:pt x="0" y="13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BA420EE2-E2F2-DC0C-3465-E5C2E6B156B4}"/>
                </a:ext>
              </a:extLst>
            </p:cNvPr>
            <p:cNvSpPr/>
            <p:nvPr userDrawn="1"/>
          </p:nvSpPr>
          <p:spPr>
            <a:xfrm>
              <a:off x="6156000" y="3941117"/>
              <a:ext cx="122400" cy="99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1" h="276">
                  <a:moveTo>
                    <a:pt x="340" y="41"/>
                  </a:moveTo>
                  <a:cubicBezTo>
                    <a:pt x="344" y="26"/>
                    <a:pt x="334" y="11"/>
                    <a:pt x="319" y="8"/>
                  </a:cubicBezTo>
                  <a:cubicBezTo>
                    <a:pt x="295" y="3"/>
                    <a:pt x="269" y="0"/>
                    <a:pt x="244" y="0"/>
                  </a:cubicBezTo>
                  <a:cubicBezTo>
                    <a:pt x="171" y="0"/>
                    <a:pt x="101" y="22"/>
                    <a:pt x="45" y="61"/>
                  </a:cubicBezTo>
                  <a:cubicBezTo>
                    <a:pt x="17" y="81"/>
                    <a:pt x="0" y="113"/>
                    <a:pt x="0" y="148"/>
                  </a:cubicBezTo>
                  <a:cubicBezTo>
                    <a:pt x="0" y="176"/>
                    <a:pt x="0" y="216"/>
                    <a:pt x="0" y="248"/>
                  </a:cubicBezTo>
                  <a:cubicBezTo>
                    <a:pt x="0" y="263"/>
                    <a:pt x="12" y="276"/>
                    <a:pt x="27" y="276"/>
                  </a:cubicBezTo>
                  <a:lnTo>
                    <a:pt x="242" y="276"/>
                  </a:lnTo>
                  <a:cubicBezTo>
                    <a:pt x="257" y="276"/>
                    <a:pt x="269" y="263"/>
                    <a:pt x="269" y="248"/>
                  </a:cubicBezTo>
                  <a:cubicBezTo>
                    <a:pt x="269" y="233"/>
                    <a:pt x="257" y="221"/>
                    <a:pt x="242" y="221"/>
                  </a:cubicBezTo>
                  <a:lnTo>
                    <a:pt x="55" y="221"/>
                  </a:lnTo>
                  <a:cubicBezTo>
                    <a:pt x="55" y="195"/>
                    <a:pt x="55" y="168"/>
                    <a:pt x="55" y="148"/>
                  </a:cubicBezTo>
                  <a:cubicBezTo>
                    <a:pt x="55" y="131"/>
                    <a:pt x="64" y="116"/>
                    <a:pt x="77" y="106"/>
                  </a:cubicBezTo>
                  <a:cubicBezTo>
                    <a:pt x="123" y="74"/>
                    <a:pt x="182" y="56"/>
                    <a:pt x="244" y="56"/>
                  </a:cubicBezTo>
                  <a:cubicBezTo>
                    <a:pt x="265" y="56"/>
                    <a:pt x="287" y="58"/>
                    <a:pt x="308" y="62"/>
                  </a:cubicBezTo>
                  <a:cubicBezTo>
                    <a:pt x="323" y="65"/>
                    <a:pt x="337" y="56"/>
                    <a:pt x="340" y="4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A1EEE7AD-6157-D597-9038-C75AFB07F654}"/>
                </a:ext>
              </a:extLst>
            </p:cNvPr>
            <p:cNvSpPr/>
            <p:nvPr userDrawn="1"/>
          </p:nvSpPr>
          <p:spPr>
            <a:xfrm>
              <a:off x="6158520" y="3510557"/>
              <a:ext cx="407160" cy="31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2" h="874">
                  <a:moveTo>
                    <a:pt x="151" y="356"/>
                  </a:moveTo>
                  <a:cubicBezTo>
                    <a:pt x="216" y="313"/>
                    <a:pt x="303" y="290"/>
                    <a:pt x="396" y="290"/>
                  </a:cubicBezTo>
                  <a:cubicBezTo>
                    <a:pt x="489" y="290"/>
                    <a:pt x="576" y="313"/>
                    <a:pt x="641" y="356"/>
                  </a:cubicBezTo>
                  <a:cubicBezTo>
                    <a:pt x="702" y="396"/>
                    <a:pt x="736" y="449"/>
                    <a:pt x="736" y="504"/>
                  </a:cubicBezTo>
                  <a:cubicBezTo>
                    <a:pt x="736" y="559"/>
                    <a:pt x="702" y="611"/>
                    <a:pt x="641" y="651"/>
                  </a:cubicBezTo>
                  <a:cubicBezTo>
                    <a:pt x="576" y="694"/>
                    <a:pt x="489" y="718"/>
                    <a:pt x="396" y="718"/>
                  </a:cubicBezTo>
                  <a:cubicBezTo>
                    <a:pt x="391" y="718"/>
                    <a:pt x="386" y="718"/>
                    <a:pt x="382" y="718"/>
                  </a:cubicBezTo>
                  <a:cubicBezTo>
                    <a:pt x="378" y="717"/>
                    <a:pt x="374" y="718"/>
                    <a:pt x="371" y="719"/>
                  </a:cubicBezTo>
                  <a:lnTo>
                    <a:pt x="159" y="803"/>
                  </a:lnTo>
                  <a:cubicBezTo>
                    <a:pt x="164" y="764"/>
                    <a:pt x="168" y="724"/>
                    <a:pt x="173" y="684"/>
                  </a:cubicBezTo>
                  <a:cubicBezTo>
                    <a:pt x="174" y="673"/>
                    <a:pt x="169" y="663"/>
                    <a:pt x="160" y="657"/>
                  </a:cubicBezTo>
                  <a:cubicBezTo>
                    <a:pt x="93" y="616"/>
                    <a:pt x="56" y="562"/>
                    <a:pt x="56" y="504"/>
                  </a:cubicBezTo>
                  <a:cubicBezTo>
                    <a:pt x="56" y="449"/>
                    <a:pt x="89" y="396"/>
                    <a:pt x="151" y="356"/>
                  </a:cubicBezTo>
                  <a:close/>
                  <a:moveTo>
                    <a:pt x="418" y="119"/>
                  </a:moveTo>
                  <a:cubicBezTo>
                    <a:pt x="491" y="78"/>
                    <a:pt x="584" y="55"/>
                    <a:pt x="681" y="55"/>
                  </a:cubicBezTo>
                  <a:cubicBezTo>
                    <a:pt x="789" y="55"/>
                    <a:pt x="890" y="83"/>
                    <a:pt x="965" y="132"/>
                  </a:cubicBezTo>
                  <a:cubicBezTo>
                    <a:pt x="1037" y="179"/>
                    <a:pt x="1077" y="241"/>
                    <a:pt x="1077" y="306"/>
                  </a:cubicBezTo>
                  <a:cubicBezTo>
                    <a:pt x="1077" y="340"/>
                    <a:pt x="1066" y="373"/>
                    <a:pt x="1045" y="403"/>
                  </a:cubicBezTo>
                  <a:cubicBezTo>
                    <a:pt x="1024" y="435"/>
                    <a:pt x="994" y="463"/>
                    <a:pt x="955" y="486"/>
                  </a:cubicBezTo>
                  <a:cubicBezTo>
                    <a:pt x="946" y="492"/>
                    <a:pt x="940" y="502"/>
                    <a:pt x="942" y="513"/>
                  </a:cubicBezTo>
                  <a:cubicBezTo>
                    <a:pt x="947" y="561"/>
                    <a:pt x="953" y="609"/>
                    <a:pt x="959" y="657"/>
                  </a:cubicBezTo>
                  <a:lnTo>
                    <a:pt x="774" y="584"/>
                  </a:lnTo>
                  <a:cubicBezTo>
                    <a:pt x="785" y="559"/>
                    <a:pt x="791" y="531"/>
                    <a:pt x="791" y="504"/>
                  </a:cubicBezTo>
                  <a:cubicBezTo>
                    <a:pt x="791" y="430"/>
                    <a:pt x="749" y="361"/>
                    <a:pt x="671" y="310"/>
                  </a:cubicBezTo>
                  <a:cubicBezTo>
                    <a:pt x="597" y="261"/>
                    <a:pt x="500" y="235"/>
                    <a:pt x="396" y="235"/>
                  </a:cubicBezTo>
                  <a:cubicBezTo>
                    <a:pt x="362" y="235"/>
                    <a:pt x="329" y="237"/>
                    <a:pt x="298" y="243"/>
                  </a:cubicBezTo>
                  <a:cubicBezTo>
                    <a:pt x="318" y="196"/>
                    <a:pt x="359" y="152"/>
                    <a:pt x="418" y="119"/>
                  </a:cubicBezTo>
                  <a:close/>
                  <a:moveTo>
                    <a:pt x="116" y="695"/>
                  </a:moveTo>
                  <a:cubicBezTo>
                    <a:pt x="111" y="739"/>
                    <a:pt x="106" y="783"/>
                    <a:pt x="101" y="826"/>
                  </a:cubicBezTo>
                  <a:lnTo>
                    <a:pt x="99" y="843"/>
                  </a:lnTo>
                  <a:cubicBezTo>
                    <a:pt x="98" y="853"/>
                    <a:pt x="102" y="862"/>
                    <a:pt x="110" y="868"/>
                  </a:cubicBezTo>
                  <a:cubicBezTo>
                    <a:pt x="114" y="872"/>
                    <a:pt x="120" y="874"/>
                    <a:pt x="126" y="874"/>
                  </a:cubicBezTo>
                  <a:cubicBezTo>
                    <a:pt x="130" y="874"/>
                    <a:pt x="133" y="873"/>
                    <a:pt x="136" y="872"/>
                  </a:cubicBezTo>
                  <a:lnTo>
                    <a:pt x="386" y="773"/>
                  </a:lnTo>
                  <a:cubicBezTo>
                    <a:pt x="389" y="773"/>
                    <a:pt x="393" y="773"/>
                    <a:pt x="396" y="773"/>
                  </a:cubicBezTo>
                  <a:cubicBezTo>
                    <a:pt x="500" y="773"/>
                    <a:pt x="597" y="746"/>
                    <a:pt x="671" y="698"/>
                  </a:cubicBezTo>
                  <a:cubicBezTo>
                    <a:pt x="701" y="678"/>
                    <a:pt x="726" y="656"/>
                    <a:pt x="745" y="632"/>
                  </a:cubicBezTo>
                  <a:lnTo>
                    <a:pt x="981" y="726"/>
                  </a:lnTo>
                  <a:cubicBezTo>
                    <a:pt x="985" y="727"/>
                    <a:pt x="988" y="728"/>
                    <a:pt x="991" y="728"/>
                  </a:cubicBezTo>
                  <a:cubicBezTo>
                    <a:pt x="997" y="728"/>
                    <a:pt x="1003" y="726"/>
                    <a:pt x="1008" y="722"/>
                  </a:cubicBezTo>
                  <a:cubicBezTo>
                    <a:pt x="1016" y="716"/>
                    <a:pt x="1020" y="706"/>
                    <a:pt x="1019" y="697"/>
                  </a:cubicBezTo>
                  <a:lnTo>
                    <a:pt x="1016" y="676"/>
                  </a:lnTo>
                  <a:cubicBezTo>
                    <a:pt x="1011" y="625"/>
                    <a:pt x="1004" y="574"/>
                    <a:pt x="999" y="524"/>
                  </a:cubicBezTo>
                  <a:cubicBezTo>
                    <a:pt x="1037" y="498"/>
                    <a:pt x="1068" y="468"/>
                    <a:pt x="1091" y="434"/>
                  </a:cubicBezTo>
                  <a:cubicBezTo>
                    <a:pt x="1118" y="394"/>
                    <a:pt x="1132" y="351"/>
                    <a:pt x="1132" y="306"/>
                  </a:cubicBezTo>
                  <a:cubicBezTo>
                    <a:pt x="1132" y="222"/>
                    <a:pt x="1084" y="144"/>
                    <a:pt x="996" y="86"/>
                  </a:cubicBezTo>
                  <a:cubicBezTo>
                    <a:pt x="911" y="31"/>
                    <a:pt x="800" y="0"/>
                    <a:pt x="681" y="0"/>
                  </a:cubicBezTo>
                  <a:cubicBezTo>
                    <a:pt x="459" y="0"/>
                    <a:pt x="271" y="108"/>
                    <a:pt x="236" y="256"/>
                  </a:cubicBezTo>
                  <a:cubicBezTo>
                    <a:pt x="236" y="256"/>
                    <a:pt x="236" y="257"/>
                    <a:pt x="235" y="257"/>
                  </a:cubicBezTo>
                  <a:cubicBezTo>
                    <a:pt x="193" y="270"/>
                    <a:pt x="154" y="288"/>
                    <a:pt x="121" y="310"/>
                  </a:cubicBezTo>
                  <a:cubicBezTo>
                    <a:pt x="43" y="361"/>
                    <a:pt x="0" y="430"/>
                    <a:pt x="0" y="504"/>
                  </a:cubicBezTo>
                  <a:cubicBezTo>
                    <a:pt x="0" y="576"/>
                    <a:pt x="42" y="645"/>
                    <a:pt x="116" y="69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993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Title Group discussion w. ti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DB66EB-47B9-8F42-B052-19AADE7DF0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86199" y="2347960"/>
            <a:ext cx="1735200" cy="2162080"/>
            <a:chOff x="6156000" y="3510557"/>
            <a:chExt cx="428760" cy="534240"/>
          </a:xfrm>
          <a:solidFill>
            <a:schemeClr val="accent1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EB13F71-7761-754A-BBE5-005515662508}"/>
                </a:ext>
              </a:extLst>
            </p:cNvPr>
            <p:cNvSpPr/>
            <p:nvPr userDrawn="1"/>
          </p:nvSpPr>
          <p:spPr>
            <a:xfrm>
              <a:off x="6312960" y="3810797"/>
              <a:ext cx="114480" cy="11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59" y="264"/>
                  </a:moveTo>
                  <a:cubicBezTo>
                    <a:pt x="102" y="264"/>
                    <a:pt x="55" y="217"/>
                    <a:pt x="55" y="159"/>
                  </a:cubicBezTo>
                  <a:cubicBezTo>
                    <a:pt x="55" y="102"/>
                    <a:pt x="102" y="55"/>
                    <a:pt x="159" y="55"/>
                  </a:cubicBezTo>
                  <a:cubicBezTo>
                    <a:pt x="217" y="55"/>
                    <a:pt x="263" y="102"/>
                    <a:pt x="263" y="159"/>
                  </a:cubicBezTo>
                  <a:cubicBezTo>
                    <a:pt x="263" y="217"/>
                    <a:pt x="217" y="264"/>
                    <a:pt x="159" y="264"/>
                  </a:cubicBezTo>
                  <a:close/>
                  <a:moveTo>
                    <a:pt x="159" y="0"/>
                  </a:moveTo>
                  <a:cubicBezTo>
                    <a:pt x="71" y="0"/>
                    <a:pt x="0" y="71"/>
                    <a:pt x="0" y="159"/>
                  </a:cubicBezTo>
                  <a:cubicBezTo>
                    <a:pt x="0" y="247"/>
                    <a:pt x="71" y="319"/>
                    <a:pt x="159" y="319"/>
                  </a:cubicBezTo>
                  <a:cubicBezTo>
                    <a:pt x="247" y="319"/>
                    <a:pt x="319" y="247"/>
                    <a:pt x="319" y="159"/>
                  </a:cubicBezTo>
                  <a:cubicBezTo>
                    <a:pt x="319" y="71"/>
                    <a:pt x="247" y="0"/>
                    <a:pt x="159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E7763C1-AF32-1E41-9733-D7FF3D6E8282}"/>
                </a:ext>
              </a:extLst>
            </p:cNvPr>
            <p:cNvSpPr/>
            <p:nvPr userDrawn="1"/>
          </p:nvSpPr>
          <p:spPr>
            <a:xfrm>
              <a:off x="6272999" y="3936437"/>
              <a:ext cx="194400" cy="108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302">
                  <a:moveTo>
                    <a:pt x="56" y="247"/>
                  </a:moveTo>
                  <a:lnTo>
                    <a:pt x="56" y="163"/>
                  </a:lnTo>
                  <a:cubicBezTo>
                    <a:pt x="56" y="142"/>
                    <a:pt x="65" y="123"/>
                    <a:pt x="82" y="112"/>
                  </a:cubicBezTo>
                  <a:cubicBezTo>
                    <a:pt x="135" y="75"/>
                    <a:pt x="201" y="55"/>
                    <a:pt x="270" y="55"/>
                  </a:cubicBezTo>
                  <a:cubicBezTo>
                    <a:pt x="340" y="55"/>
                    <a:pt x="407" y="76"/>
                    <a:pt x="459" y="113"/>
                  </a:cubicBezTo>
                  <a:cubicBezTo>
                    <a:pt x="475" y="124"/>
                    <a:pt x="485" y="142"/>
                    <a:pt x="485" y="162"/>
                  </a:cubicBezTo>
                  <a:cubicBezTo>
                    <a:pt x="485" y="186"/>
                    <a:pt x="485" y="217"/>
                    <a:pt x="485" y="247"/>
                  </a:cubicBezTo>
                  <a:close/>
                  <a:moveTo>
                    <a:pt x="491" y="67"/>
                  </a:moveTo>
                  <a:cubicBezTo>
                    <a:pt x="429" y="24"/>
                    <a:pt x="351" y="0"/>
                    <a:pt x="270" y="0"/>
                  </a:cubicBezTo>
                  <a:cubicBezTo>
                    <a:pt x="190" y="0"/>
                    <a:pt x="112" y="23"/>
                    <a:pt x="51" y="66"/>
                  </a:cubicBezTo>
                  <a:cubicBezTo>
                    <a:pt x="19" y="88"/>
                    <a:pt x="0" y="124"/>
                    <a:pt x="0" y="163"/>
                  </a:cubicBezTo>
                  <a:lnTo>
                    <a:pt x="0" y="275"/>
                  </a:lnTo>
                  <a:cubicBezTo>
                    <a:pt x="0" y="290"/>
                    <a:pt x="13" y="302"/>
                    <a:pt x="28" y="302"/>
                  </a:cubicBezTo>
                  <a:lnTo>
                    <a:pt x="513" y="302"/>
                  </a:lnTo>
                  <a:cubicBezTo>
                    <a:pt x="528" y="302"/>
                    <a:pt x="541" y="290"/>
                    <a:pt x="541" y="275"/>
                  </a:cubicBezTo>
                  <a:cubicBezTo>
                    <a:pt x="541" y="238"/>
                    <a:pt x="540" y="193"/>
                    <a:pt x="540" y="162"/>
                  </a:cubicBezTo>
                  <a:cubicBezTo>
                    <a:pt x="540" y="124"/>
                    <a:pt x="522" y="89"/>
                    <a:pt x="491" y="6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9970C03-74A8-DA46-BC43-D2C2D76C35EB}"/>
                </a:ext>
              </a:extLst>
            </p:cNvPr>
            <p:cNvSpPr/>
            <p:nvPr userDrawn="1"/>
          </p:nvSpPr>
          <p:spPr>
            <a:xfrm>
              <a:off x="6447600" y="3830957"/>
              <a:ext cx="9576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267">
                  <a:moveTo>
                    <a:pt x="133" y="212"/>
                  </a:moveTo>
                  <a:cubicBezTo>
                    <a:pt x="90" y="212"/>
                    <a:pt x="55" y="177"/>
                    <a:pt x="55" y="134"/>
                  </a:cubicBezTo>
                  <a:cubicBezTo>
                    <a:pt x="55" y="91"/>
                    <a:pt x="90" y="56"/>
                    <a:pt x="133" y="56"/>
                  </a:cubicBezTo>
                  <a:cubicBezTo>
                    <a:pt x="176" y="56"/>
                    <a:pt x="211" y="91"/>
                    <a:pt x="211" y="134"/>
                  </a:cubicBezTo>
                  <a:cubicBezTo>
                    <a:pt x="211" y="177"/>
                    <a:pt x="176" y="212"/>
                    <a:pt x="133" y="212"/>
                  </a:cubicBezTo>
                  <a:close/>
                  <a:moveTo>
                    <a:pt x="133" y="0"/>
                  </a:moveTo>
                  <a:cubicBezTo>
                    <a:pt x="60" y="0"/>
                    <a:pt x="0" y="60"/>
                    <a:pt x="0" y="134"/>
                  </a:cubicBezTo>
                  <a:cubicBezTo>
                    <a:pt x="0" y="207"/>
                    <a:pt x="60" y="267"/>
                    <a:pt x="133" y="267"/>
                  </a:cubicBezTo>
                  <a:cubicBezTo>
                    <a:pt x="207" y="267"/>
                    <a:pt x="267" y="207"/>
                    <a:pt x="267" y="134"/>
                  </a:cubicBezTo>
                  <a:cubicBezTo>
                    <a:pt x="267" y="60"/>
                    <a:pt x="207" y="0"/>
                    <a:pt x="133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68C1626-7004-024A-A589-B216C50181BC}"/>
                </a:ext>
              </a:extLst>
            </p:cNvPr>
            <p:cNvSpPr/>
            <p:nvPr userDrawn="1"/>
          </p:nvSpPr>
          <p:spPr>
            <a:xfrm>
              <a:off x="6462000" y="3941117"/>
              <a:ext cx="122760" cy="99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276">
                  <a:moveTo>
                    <a:pt x="342" y="148"/>
                  </a:moveTo>
                  <a:cubicBezTo>
                    <a:pt x="342" y="113"/>
                    <a:pt x="325" y="81"/>
                    <a:pt x="297" y="61"/>
                  </a:cubicBezTo>
                  <a:cubicBezTo>
                    <a:pt x="241" y="22"/>
                    <a:pt x="171" y="0"/>
                    <a:pt x="98" y="0"/>
                  </a:cubicBezTo>
                  <a:cubicBezTo>
                    <a:pt x="73" y="0"/>
                    <a:pt x="47" y="3"/>
                    <a:pt x="23" y="8"/>
                  </a:cubicBezTo>
                  <a:cubicBezTo>
                    <a:pt x="8" y="11"/>
                    <a:pt x="-2" y="26"/>
                    <a:pt x="1" y="41"/>
                  </a:cubicBezTo>
                  <a:cubicBezTo>
                    <a:pt x="5" y="56"/>
                    <a:pt x="19" y="65"/>
                    <a:pt x="34" y="62"/>
                  </a:cubicBezTo>
                  <a:cubicBezTo>
                    <a:pt x="55" y="58"/>
                    <a:pt x="77" y="56"/>
                    <a:pt x="98" y="56"/>
                  </a:cubicBezTo>
                  <a:cubicBezTo>
                    <a:pt x="160" y="56"/>
                    <a:pt x="219" y="74"/>
                    <a:pt x="265" y="106"/>
                  </a:cubicBezTo>
                  <a:cubicBezTo>
                    <a:pt x="278" y="116"/>
                    <a:pt x="287" y="131"/>
                    <a:pt x="287" y="148"/>
                  </a:cubicBezTo>
                  <a:cubicBezTo>
                    <a:pt x="287" y="176"/>
                    <a:pt x="287" y="200"/>
                    <a:pt x="287" y="221"/>
                  </a:cubicBezTo>
                  <a:lnTo>
                    <a:pt x="100" y="221"/>
                  </a:lnTo>
                  <a:cubicBezTo>
                    <a:pt x="85" y="221"/>
                    <a:pt x="73" y="233"/>
                    <a:pt x="73" y="248"/>
                  </a:cubicBezTo>
                  <a:cubicBezTo>
                    <a:pt x="73" y="263"/>
                    <a:pt x="85" y="276"/>
                    <a:pt x="100" y="276"/>
                  </a:cubicBezTo>
                  <a:lnTo>
                    <a:pt x="315" y="276"/>
                  </a:lnTo>
                  <a:cubicBezTo>
                    <a:pt x="330" y="276"/>
                    <a:pt x="342" y="263"/>
                    <a:pt x="342" y="248"/>
                  </a:cubicBezTo>
                  <a:cubicBezTo>
                    <a:pt x="342" y="222"/>
                    <a:pt x="342" y="189"/>
                    <a:pt x="342" y="1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F266BEC-0DDF-8744-BCCD-72B67D9BE2F6}"/>
                </a:ext>
              </a:extLst>
            </p:cNvPr>
            <p:cNvSpPr/>
            <p:nvPr userDrawn="1"/>
          </p:nvSpPr>
          <p:spPr>
            <a:xfrm>
              <a:off x="6197040" y="3830957"/>
              <a:ext cx="9576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267">
                  <a:moveTo>
                    <a:pt x="212" y="134"/>
                  </a:moveTo>
                  <a:cubicBezTo>
                    <a:pt x="212" y="177"/>
                    <a:pt x="177" y="212"/>
                    <a:pt x="134" y="212"/>
                  </a:cubicBezTo>
                  <a:cubicBezTo>
                    <a:pt x="91" y="212"/>
                    <a:pt x="56" y="177"/>
                    <a:pt x="56" y="134"/>
                  </a:cubicBezTo>
                  <a:cubicBezTo>
                    <a:pt x="56" y="91"/>
                    <a:pt x="91" y="56"/>
                    <a:pt x="134" y="56"/>
                  </a:cubicBezTo>
                  <a:cubicBezTo>
                    <a:pt x="177" y="56"/>
                    <a:pt x="212" y="91"/>
                    <a:pt x="212" y="134"/>
                  </a:cubicBezTo>
                  <a:close/>
                  <a:moveTo>
                    <a:pt x="0" y="134"/>
                  </a:moveTo>
                  <a:cubicBezTo>
                    <a:pt x="0" y="207"/>
                    <a:pt x="60" y="267"/>
                    <a:pt x="134" y="267"/>
                  </a:cubicBezTo>
                  <a:cubicBezTo>
                    <a:pt x="207" y="267"/>
                    <a:pt x="267" y="207"/>
                    <a:pt x="267" y="134"/>
                  </a:cubicBezTo>
                  <a:cubicBezTo>
                    <a:pt x="267" y="60"/>
                    <a:pt x="207" y="0"/>
                    <a:pt x="134" y="0"/>
                  </a:cubicBezTo>
                  <a:cubicBezTo>
                    <a:pt x="60" y="0"/>
                    <a:pt x="0" y="60"/>
                    <a:pt x="0" y="13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238C620-164E-A945-84CF-BAB7F3D0B5B5}"/>
                </a:ext>
              </a:extLst>
            </p:cNvPr>
            <p:cNvSpPr/>
            <p:nvPr userDrawn="1"/>
          </p:nvSpPr>
          <p:spPr>
            <a:xfrm>
              <a:off x="6156000" y="3941117"/>
              <a:ext cx="122400" cy="99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1" h="276">
                  <a:moveTo>
                    <a:pt x="340" y="41"/>
                  </a:moveTo>
                  <a:cubicBezTo>
                    <a:pt x="344" y="26"/>
                    <a:pt x="334" y="11"/>
                    <a:pt x="319" y="8"/>
                  </a:cubicBezTo>
                  <a:cubicBezTo>
                    <a:pt x="295" y="3"/>
                    <a:pt x="269" y="0"/>
                    <a:pt x="244" y="0"/>
                  </a:cubicBezTo>
                  <a:cubicBezTo>
                    <a:pt x="171" y="0"/>
                    <a:pt x="101" y="22"/>
                    <a:pt x="45" y="61"/>
                  </a:cubicBezTo>
                  <a:cubicBezTo>
                    <a:pt x="17" y="81"/>
                    <a:pt x="0" y="113"/>
                    <a:pt x="0" y="148"/>
                  </a:cubicBezTo>
                  <a:cubicBezTo>
                    <a:pt x="0" y="176"/>
                    <a:pt x="0" y="216"/>
                    <a:pt x="0" y="248"/>
                  </a:cubicBezTo>
                  <a:cubicBezTo>
                    <a:pt x="0" y="263"/>
                    <a:pt x="12" y="276"/>
                    <a:pt x="27" y="276"/>
                  </a:cubicBezTo>
                  <a:lnTo>
                    <a:pt x="242" y="276"/>
                  </a:lnTo>
                  <a:cubicBezTo>
                    <a:pt x="257" y="276"/>
                    <a:pt x="269" y="263"/>
                    <a:pt x="269" y="248"/>
                  </a:cubicBezTo>
                  <a:cubicBezTo>
                    <a:pt x="269" y="233"/>
                    <a:pt x="257" y="221"/>
                    <a:pt x="242" y="221"/>
                  </a:cubicBezTo>
                  <a:lnTo>
                    <a:pt x="55" y="221"/>
                  </a:lnTo>
                  <a:cubicBezTo>
                    <a:pt x="55" y="195"/>
                    <a:pt x="55" y="168"/>
                    <a:pt x="55" y="148"/>
                  </a:cubicBezTo>
                  <a:cubicBezTo>
                    <a:pt x="55" y="131"/>
                    <a:pt x="64" y="116"/>
                    <a:pt x="77" y="106"/>
                  </a:cubicBezTo>
                  <a:cubicBezTo>
                    <a:pt x="123" y="74"/>
                    <a:pt x="182" y="56"/>
                    <a:pt x="244" y="56"/>
                  </a:cubicBezTo>
                  <a:cubicBezTo>
                    <a:pt x="265" y="56"/>
                    <a:pt x="287" y="58"/>
                    <a:pt x="308" y="62"/>
                  </a:cubicBezTo>
                  <a:cubicBezTo>
                    <a:pt x="323" y="65"/>
                    <a:pt x="337" y="56"/>
                    <a:pt x="340" y="4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52DD856-8B17-FC4C-A8A8-3A3DD7CA1642}"/>
                </a:ext>
              </a:extLst>
            </p:cNvPr>
            <p:cNvSpPr/>
            <p:nvPr userDrawn="1"/>
          </p:nvSpPr>
          <p:spPr>
            <a:xfrm>
              <a:off x="6158520" y="3510557"/>
              <a:ext cx="407160" cy="31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2" h="874">
                  <a:moveTo>
                    <a:pt x="151" y="356"/>
                  </a:moveTo>
                  <a:cubicBezTo>
                    <a:pt x="216" y="313"/>
                    <a:pt x="303" y="290"/>
                    <a:pt x="396" y="290"/>
                  </a:cubicBezTo>
                  <a:cubicBezTo>
                    <a:pt x="489" y="290"/>
                    <a:pt x="576" y="313"/>
                    <a:pt x="641" y="356"/>
                  </a:cubicBezTo>
                  <a:cubicBezTo>
                    <a:pt x="702" y="396"/>
                    <a:pt x="736" y="449"/>
                    <a:pt x="736" y="504"/>
                  </a:cubicBezTo>
                  <a:cubicBezTo>
                    <a:pt x="736" y="559"/>
                    <a:pt x="702" y="611"/>
                    <a:pt x="641" y="651"/>
                  </a:cubicBezTo>
                  <a:cubicBezTo>
                    <a:pt x="576" y="694"/>
                    <a:pt x="489" y="718"/>
                    <a:pt x="396" y="718"/>
                  </a:cubicBezTo>
                  <a:cubicBezTo>
                    <a:pt x="391" y="718"/>
                    <a:pt x="386" y="718"/>
                    <a:pt x="382" y="718"/>
                  </a:cubicBezTo>
                  <a:cubicBezTo>
                    <a:pt x="378" y="717"/>
                    <a:pt x="374" y="718"/>
                    <a:pt x="371" y="719"/>
                  </a:cubicBezTo>
                  <a:lnTo>
                    <a:pt x="159" y="803"/>
                  </a:lnTo>
                  <a:cubicBezTo>
                    <a:pt x="164" y="764"/>
                    <a:pt x="168" y="724"/>
                    <a:pt x="173" y="684"/>
                  </a:cubicBezTo>
                  <a:cubicBezTo>
                    <a:pt x="174" y="673"/>
                    <a:pt x="169" y="663"/>
                    <a:pt x="160" y="657"/>
                  </a:cubicBezTo>
                  <a:cubicBezTo>
                    <a:pt x="93" y="616"/>
                    <a:pt x="56" y="562"/>
                    <a:pt x="56" y="504"/>
                  </a:cubicBezTo>
                  <a:cubicBezTo>
                    <a:pt x="56" y="449"/>
                    <a:pt x="89" y="396"/>
                    <a:pt x="151" y="356"/>
                  </a:cubicBezTo>
                  <a:close/>
                  <a:moveTo>
                    <a:pt x="418" y="119"/>
                  </a:moveTo>
                  <a:cubicBezTo>
                    <a:pt x="491" y="78"/>
                    <a:pt x="584" y="55"/>
                    <a:pt x="681" y="55"/>
                  </a:cubicBezTo>
                  <a:cubicBezTo>
                    <a:pt x="789" y="55"/>
                    <a:pt x="890" y="83"/>
                    <a:pt x="965" y="132"/>
                  </a:cubicBezTo>
                  <a:cubicBezTo>
                    <a:pt x="1037" y="179"/>
                    <a:pt x="1077" y="241"/>
                    <a:pt x="1077" y="306"/>
                  </a:cubicBezTo>
                  <a:cubicBezTo>
                    <a:pt x="1077" y="340"/>
                    <a:pt x="1066" y="373"/>
                    <a:pt x="1045" y="403"/>
                  </a:cubicBezTo>
                  <a:cubicBezTo>
                    <a:pt x="1024" y="435"/>
                    <a:pt x="994" y="463"/>
                    <a:pt x="955" y="486"/>
                  </a:cubicBezTo>
                  <a:cubicBezTo>
                    <a:pt x="946" y="492"/>
                    <a:pt x="940" y="502"/>
                    <a:pt x="942" y="513"/>
                  </a:cubicBezTo>
                  <a:cubicBezTo>
                    <a:pt x="947" y="561"/>
                    <a:pt x="953" y="609"/>
                    <a:pt x="959" y="657"/>
                  </a:cubicBezTo>
                  <a:lnTo>
                    <a:pt x="774" y="584"/>
                  </a:lnTo>
                  <a:cubicBezTo>
                    <a:pt x="785" y="559"/>
                    <a:pt x="791" y="531"/>
                    <a:pt x="791" y="504"/>
                  </a:cubicBezTo>
                  <a:cubicBezTo>
                    <a:pt x="791" y="430"/>
                    <a:pt x="749" y="361"/>
                    <a:pt x="671" y="310"/>
                  </a:cubicBezTo>
                  <a:cubicBezTo>
                    <a:pt x="597" y="261"/>
                    <a:pt x="500" y="235"/>
                    <a:pt x="396" y="235"/>
                  </a:cubicBezTo>
                  <a:cubicBezTo>
                    <a:pt x="362" y="235"/>
                    <a:pt x="329" y="237"/>
                    <a:pt x="298" y="243"/>
                  </a:cubicBezTo>
                  <a:cubicBezTo>
                    <a:pt x="318" y="196"/>
                    <a:pt x="359" y="152"/>
                    <a:pt x="418" y="119"/>
                  </a:cubicBezTo>
                  <a:close/>
                  <a:moveTo>
                    <a:pt x="116" y="695"/>
                  </a:moveTo>
                  <a:cubicBezTo>
                    <a:pt x="111" y="739"/>
                    <a:pt x="106" y="783"/>
                    <a:pt x="101" y="826"/>
                  </a:cubicBezTo>
                  <a:lnTo>
                    <a:pt x="99" y="843"/>
                  </a:lnTo>
                  <a:cubicBezTo>
                    <a:pt x="98" y="853"/>
                    <a:pt x="102" y="862"/>
                    <a:pt x="110" y="868"/>
                  </a:cubicBezTo>
                  <a:cubicBezTo>
                    <a:pt x="114" y="872"/>
                    <a:pt x="120" y="874"/>
                    <a:pt x="126" y="874"/>
                  </a:cubicBezTo>
                  <a:cubicBezTo>
                    <a:pt x="130" y="874"/>
                    <a:pt x="133" y="873"/>
                    <a:pt x="136" y="872"/>
                  </a:cubicBezTo>
                  <a:lnTo>
                    <a:pt x="386" y="773"/>
                  </a:lnTo>
                  <a:cubicBezTo>
                    <a:pt x="389" y="773"/>
                    <a:pt x="393" y="773"/>
                    <a:pt x="396" y="773"/>
                  </a:cubicBezTo>
                  <a:cubicBezTo>
                    <a:pt x="500" y="773"/>
                    <a:pt x="597" y="746"/>
                    <a:pt x="671" y="698"/>
                  </a:cubicBezTo>
                  <a:cubicBezTo>
                    <a:pt x="701" y="678"/>
                    <a:pt x="726" y="656"/>
                    <a:pt x="745" y="632"/>
                  </a:cubicBezTo>
                  <a:lnTo>
                    <a:pt x="981" y="726"/>
                  </a:lnTo>
                  <a:cubicBezTo>
                    <a:pt x="985" y="727"/>
                    <a:pt x="988" y="728"/>
                    <a:pt x="991" y="728"/>
                  </a:cubicBezTo>
                  <a:cubicBezTo>
                    <a:pt x="997" y="728"/>
                    <a:pt x="1003" y="726"/>
                    <a:pt x="1008" y="722"/>
                  </a:cubicBezTo>
                  <a:cubicBezTo>
                    <a:pt x="1016" y="716"/>
                    <a:pt x="1020" y="706"/>
                    <a:pt x="1019" y="697"/>
                  </a:cubicBezTo>
                  <a:lnTo>
                    <a:pt x="1016" y="676"/>
                  </a:lnTo>
                  <a:cubicBezTo>
                    <a:pt x="1011" y="625"/>
                    <a:pt x="1004" y="574"/>
                    <a:pt x="999" y="524"/>
                  </a:cubicBezTo>
                  <a:cubicBezTo>
                    <a:pt x="1037" y="498"/>
                    <a:pt x="1068" y="468"/>
                    <a:pt x="1091" y="434"/>
                  </a:cubicBezTo>
                  <a:cubicBezTo>
                    <a:pt x="1118" y="394"/>
                    <a:pt x="1132" y="351"/>
                    <a:pt x="1132" y="306"/>
                  </a:cubicBezTo>
                  <a:cubicBezTo>
                    <a:pt x="1132" y="222"/>
                    <a:pt x="1084" y="144"/>
                    <a:pt x="996" y="86"/>
                  </a:cubicBezTo>
                  <a:cubicBezTo>
                    <a:pt x="911" y="31"/>
                    <a:pt x="800" y="0"/>
                    <a:pt x="681" y="0"/>
                  </a:cubicBezTo>
                  <a:cubicBezTo>
                    <a:pt x="459" y="0"/>
                    <a:pt x="271" y="108"/>
                    <a:pt x="236" y="256"/>
                  </a:cubicBezTo>
                  <a:cubicBezTo>
                    <a:pt x="236" y="256"/>
                    <a:pt x="236" y="257"/>
                    <a:pt x="235" y="257"/>
                  </a:cubicBezTo>
                  <a:cubicBezTo>
                    <a:pt x="193" y="270"/>
                    <a:pt x="154" y="288"/>
                    <a:pt x="121" y="310"/>
                  </a:cubicBezTo>
                  <a:cubicBezTo>
                    <a:pt x="43" y="361"/>
                    <a:pt x="0" y="430"/>
                    <a:pt x="0" y="504"/>
                  </a:cubicBezTo>
                  <a:cubicBezTo>
                    <a:pt x="0" y="576"/>
                    <a:pt x="42" y="645"/>
                    <a:pt x="116" y="69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3"/>
            <a:ext cx="6836714" cy="49255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B4382A0-DE34-FD4E-9796-A35DFAB317E3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8B84A1E-B9AF-B444-8473-557A70667E66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32F5072-8B43-7642-9B09-3AE4562BA413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B42312C-D0E3-254E-9D1E-E5F3B510D5F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DF93799E-1FE1-BF4D-AAB9-B4B6B6D99150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28D9DA46-03F8-8C4A-8F8F-92CF08948443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B1B31C-C84B-A745-9545-7575F64E0534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9DFC08-5E8C-ED4A-92FD-2FE4E654B04D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A1A419A-ED5D-1A42-8C77-0AA9567B6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944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Break-out Gro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838201" y="3429000"/>
            <a:ext cx="6836714" cy="2758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4"/>
            <a:ext cx="6836714" cy="2000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A9570C3D-1DC7-9943-B69D-755AB83259B1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3321B2B-CF1A-8345-B87F-15862BD53152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B34BE12-A50E-F94B-A070-C83F8EE2EFF1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633CA53-9812-7D44-BF6D-A069C9ED83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28C1CC9F-6054-C241-A1B8-EEDDA482E4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039A3383-63C9-E342-9A43-967AB10B6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897095-4EFE-9049-BCD6-F08B19599021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F6BA6A-AD5F-C743-A794-9650F1D4388B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F975368-6689-1E4B-92FC-4EB2A55F3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  <p:pic>
        <p:nvPicPr>
          <p:cNvPr id="2" name="Graphic 1" descr="Directiekamer silhouet">
            <a:extLst>
              <a:ext uri="{FF2B5EF4-FFF2-40B4-BE49-F238E27FC236}">
                <a16:creationId xmlns:a16="http://schemas.microsoft.com/office/drawing/2014/main" id="{A28DF702-3F18-E551-E885-2DD886FA30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9125" y="2035787"/>
            <a:ext cx="2763526" cy="27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06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Break-out Group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838201" y="2512382"/>
            <a:ext cx="6836714" cy="36750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4"/>
            <a:ext cx="6836714" cy="11084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3A2834-22E7-A444-A567-3F5270762B8C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92FE64F-409E-784E-9B31-7F0E884196A4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AD4CB33-A4B5-094E-A3DC-484CDA443BE1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A301C9C-423B-534A-8433-95D40A51C5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36B755FC-209B-524B-ABB7-3B32D8F92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A9E3E4DC-0C1E-6942-9ED3-5BBF4F650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2AFAE7-4E2D-D646-9716-AF3EDE086C9C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A7626B-1ABD-5B45-97E6-7FB3C634CD63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E25DA7-8496-4E4E-B211-A62E2748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  <p:pic>
        <p:nvPicPr>
          <p:cNvPr id="4" name="Graphic 3" descr="Directiekamer silhouet">
            <a:extLst>
              <a:ext uri="{FF2B5EF4-FFF2-40B4-BE49-F238E27FC236}">
                <a16:creationId xmlns:a16="http://schemas.microsoft.com/office/drawing/2014/main" id="{D88EBE6B-E9BC-F60A-3548-F8B7C42D1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9125" y="2035787"/>
            <a:ext cx="2763526" cy="27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8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53453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Teach back (right) w. ti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838201" y="3429000"/>
            <a:ext cx="6836714" cy="2758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4"/>
            <a:ext cx="6836714" cy="2000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A077B2-97AA-AF4F-8421-73F7BDD6F95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08752" y="2350455"/>
            <a:ext cx="1692000" cy="2159585"/>
            <a:chOff x="446400" y="4228036"/>
            <a:chExt cx="406440" cy="518760"/>
          </a:xfrm>
          <a:solidFill>
            <a:schemeClr val="accent1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57F5BC-441C-D04C-B3E5-FD0BFC16F282}"/>
                </a:ext>
              </a:extLst>
            </p:cNvPr>
            <p:cNvSpPr/>
            <p:nvPr userDrawn="1"/>
          </p:nvSpPr>
          <p:spPr>
            <a:xfrm>
              <a:off x="487800" y="4573997"/>
              <a:ext cx="87120" cy="8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43">
                  <a:moveTo>
                    <a:pt x="121" y="188"/>
                  </a:moveTo>
                  <a:cubicBezTo>
                    <a:pt x="85" y="188"/>
                    <a:pt x="55" y="158"/>
                    <a:pt x="55" y="121"/>
                  </a:cubicBezTo>
                  <a:cubicBezTo>
                    <a:pt x="55" y="85"/>
                    <a:pt x="85" y="55"/>
                    <a:pt x="121" y="55"/>
                  </a:cubicBezTo>
                  <a:cubicBezTo>
                    <a:pt x="158" y="55"/>
                    <a:pt x="188" y="85"/>
                    <a:pt x="188" y="121"/>
                  </a:cubicBezTo>
                  <a:cubicBezTo>
                    <a:pt x="188" y="158"/>
                    <a:pt x="158" y="188"/>
                    <a:pt x="121" y="188"/>
                  </a:cubicBezTo>
                  <a:close/>
                  <a:moveTo>
                    <a:pt x="121" y="0"/>
                  </a:moveTo>
                  <a:cubicBezTo>
                    <a:pt x="54" y="0"/>
                    <a:pt x="0" y="54"/>
                    <a:pt x="0" y="121"/>
                  </a:cubicBezTo>
                  <a:cubicBezTo>
                    <a:pt x="0" y="188"/>
                    <a:pt x="54" y="243"/>
                    <a:pt x="121" y="243"/>
                  </a:cubicBezTo>
                  <a:cubicBezTo>
                    <a:pt x="188" y="243"/>
                    <a:pt x="243" y="188"/>
                    <a:pt x="243" y="121"/>
                  </a:cubicBezTo>
                  <a:cubicBezTo>
                    <a:pt x="243" y="54"/>
                    <a:pt x="188" y="0"/>
                    <a:pt x="121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0F2C6E5-6768-8540-B3F3-1A255D2A869E}"/>
                </a:ext>
              </a:extLst>
            </p:cNvPr>
            <p:cNvSpPr/>
            <p:nvPr userDrawn="1"/>
          </p:nvSpPr>
          <p:spPr>
            <a:xfrm>
              <a:off x="612360" y="4573637"/>
              <a:ext cx="87480" cy="87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4">
                  <a:moveTo>
                    <a:pt x="188" y="122"/>
                  </a:moveTo>
                  <a:cubicBezTo>
                    <a:pt x="188" y="159"/>
                    <a:pt x="159" y="189"/>
                    <a:pt x="122" y="189"/>
                  </a:cubicBezTo>
                  <a:cubicBezTo>
                    <a:pt x="85" y="189"/>
                    <a:pt x="55" y="159"/>
                    <a:pt x="55" y="122"/>
                  </a:cubicBezTo>
                  <a:cubicBezTo>
                    <a:pt x="55" y="85"/>
                    <a:pt x="85" y="56"/>
                    <a:pt x="122" y="56"/>
                  </a:cubicBezTo>
                  <a:cubicBezTo>
                    <a:pt x="159" y="56"/>
                    <a:pt x="188" y="85"/>
                    <a:pt x="188" y="122"/>
                  </a:cubicBezTo>
                  <a:close/>
                  <a:moveTo>
                    <a:pt x="0" y="122"/>
                  </a:moveTo>
                  <a:cubicBezTo>
                    <a:pt x="0" y="189"/>
                    <a:pt x="55" y="244"/>
                    <a:pt x="122" y="244"/>
                  </a:cubicBezTo>
                  <a:cubicBezTo>
                    <a:pt x="189" y="244"/>
                    <a:pt x="244" y="189"/>
                    <a:pt x="244" y="122"/>
                  </a:cubicBezTo>
                  <a:cubicBezTo>
                    <a:pt x="244" y="55"/>
                    <a:pt x="189" y="0"/>
                    <a:pt x="122" y="0"/>
                  </a:cubicBezTo>
                  <a:cubicBezTo>
                    <a:pt x="55" y="0"/>
                    <a:pt x="0" y="55"/>
                    <a:pt x="0" y="1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2FF0842-F44E-E04A-9E94-F0384E16CCC7}"/>
                </a:ext>
              </a:extLst>
            </p:cNvPr>
            <p:cNvSpPr/>
            <p:nvPr userDrawn="1"/>
          </p:nvSpPr>
          <p:spPr>
            <a:xfrm>
              <a:off x="737280" y="4573637"/>
              <a:ext cx="87120" cy="87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44">
                  <a:moveTo>
                    <a:pt x="121" y="189"/>
                  </a:moveTo>
                  <a:cubicBezTo>
                    <a:pt x="85" y="189"/>
                    <a:pt x="55" y="159"/>
                    <a:pt x="55" y="122"/>
                  </a:cubicBezTo>
                  <a:cubicBezTo>
                    <a:pt x="55" y="85"/>
                    <a:pt x="85" y="56"/>
                    <a:pt x="121" y="56"/>
                  </a:cubicBezTo>
                  <a:cubicBezTo>
                    <a:pt x="158" y="56"/>
                    <a:pt x="188" y="85"/>
                    <a:pt x="188" y="122"/>
                  </a:cubicBezTo>
                  <a:cubicBezTo>
                    <a:pt x="188" y="159"/>
                    <a:pt x="158" y="189"/>
                    <a:pt x="121" y="189"/>
                  </a:cubicBezTo>
                  <a:close/>
                  <a:moveTo>
                    <a:pt x="121" y="0"/>
                  </a:moveTo>
                  <a:cubicBezTo>
                    <a:pt x="54" y="0"/>
                    <a:pt x="0" y="55"/>
                    <a:pt x="0" y="122"/>
                  </a:cubicBezTo>
                  <a:cubicBezTo>
                    <a:pt x="0" y="189"/>
                    <a:pt x="54" y="244"/>
                    <a:pt x="121" y="244"/>
                  </a:cubicBezTo>
                  <a:cubicBezTo>
                    <a:pt x="188" y="244"/>
                    <a:pt x="243" y="189"/>
                    <a:pt x="243" y="122"/>
                  </a:cubicBezTo>
                  <a:cubicBezTo>
                    <a:pt x="243" y="55"/>
                    <a:pt x="188" y="0"/>
                    <a:pt x="121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1FAF88-8265-434B-BDA7-DA4C3CF66794}"/>
                </a:ext>
              </a:extLst>
            </p:cNvPr>
            <p:cNvSpPr/>
            <p:nvPr userDrawn="1"/>
          </p:nvSpPr>
          <p:spPr>
            <a:xfrm>
              <a:off x="459360" y="4663636"/>
              <a:ext cx="39348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4" h="232">
                  <a:moveTo>
                    <a:pt x="748" y="176"/>
                  </a:moveTo>
                  <a:lnTo>
                    <a:pt x="748" y="124"/>
                  </a:lnTo>
                  <a:cubicBezTo>
                    <a:pt x="748" y="112"/>
                    <a:pt x="754" y="101"/>
                    <a:pt x="764" y="94"/>
                  </a:cubicBezTo>
                  <a:cubicBezTo>
                    <a:pt x="800" y="69"/>
                    <a:pt x="846" y="55"/>
                    <a:pt x="893" y="55"/>
                  </a:cubicBezTo>
                  <a:cubicBezTo>
                    <a:pt x="941" y="55"/>
                    <a:pt x="988" y="69"/>
                    <a:pt x="1024" y="94"/>
                  </a:cubicBezTo>
                  <a:cubicBezTo>
                    <a:pt x="1033" y="101"/>
                    <a:pt x="1039" y="112"/>
                    <a:pt x="1039" y="124"/>
                  </a:cubicBezTo>
                  <a:cubicBezTo>
                    <a:pt x="1039" y="138"/>
                    <a:pt x="1039" y="157"/>
                    <a:pt x="1039" y="176"/>
                  </a:cubicBezTo>
                  <a:close/>
                  <a:moveTo>
                    <a:pt x="401" y="176"/>
                  </a:moveTo>
                  <a:lnTo>
                    <a:pt x="401" y="124"/>
                  </a:lnTo>
                  <a:cubicBezTo>
                    <a:pt x="401" y="112"/>
                    <a:pt x="407" y="101"/>
                    <a:pt x="417" y="94"/>
                  </a:cubicBezTo>
                  <a:cubicBezTo>
                    <a:pt x="453" y="69"/>
                    <a:pt x="499" y="55"/>
                    <a:pt x="547" y="55"/>
                  </a:cubicBezTo>
                  <a:cubicBezTo>
                    <a:pt x="595" y="55"/>
                    <a:pt x="641" y="69"/>
                    <a:pt x="677" y="94"/>
                  </a:cubicBezTo>
                  <a:cubicBezTo>
                    <a:pt x="687" y="101"/>
                    <a:pt x="692" y="112"/>
                    <a:pt x="692" y="124"/>
                  </a:cubicBezTo>
                  <a:cubicBezTo>
                    <a:pt x="692" y="138"/>
                    <a:pt x="693" y="157"/>
                    <a:pt x="693" y="176"/>
                  </a:cubicBezTo>
                  <a:close/>
                  <a:moveTo>
                    <a:pt x="55" y="176"/>
                  </a:moveTo>
                  <a:lnTo>
                    <a:pt x="55" y="124"/>
                  </a:lnTo>
                  <a:cubicBezTo>
                    <a:pt x="55" y="112"/>
                    <a:pt x="61" y="101"/>
                    <a:pt x="71" y="94"/>
                  </a:cubicBezTo>
                  <a:cubicBezTo>
                    <a:pt x="107" y="69"/>
                    <a:pt x="153" y="55"/>
                    <a:pt x="200" y="55"/>
                  </a:cubicBezTo>
                  <a:cubicBezTo>
                    <a:pt x="248" y="55"/>
                    <a:pt x="295" y="69"/>
                    <a:pt x="331" y="95"/>
                  </a:cubicBezTo>
                  <a:cubicBezTo>
                    <a:pt x="340" y="101"/>
                    <a:pt x="346" y="112"/>
                    <a:pt x="346" y="124"/>
                  </a:cubicBezTo>
                  <a:cubicBezTo>
                    <a:pt x="346" y="139"/>
                    <a:pt x="346" y="158"/>
                    <a:pt x="346" y="176"/>
                  </a:cubicBezTo>
                  <a:close/>
                  <a:moveTo>
                    <a:pt x="1094" y="123"/>
                  </a:moveTo>
                  <a:cubicBezTo>
                    <a:pt x="1094" y="94"/>
                    <a:pt x="1080" y="66"/>
                    <a:pt x="1056" y="49"/>
                  </a:cubicBezTo>
                  <a:cubicBezTo>
                    <a:pt x="1010" y="17"/>
                    <a:pt x="953" y="0"/>
                    <a:pt x="893" y="0"/>
                  </a:cubicBezTo>
                  <a:cubicBezTo>
                    <a:pt x="834" y="0"/>
                    <a:pt x="777" y="17"/>
                    <a:pt x="732" y="49"/>
                  </a:cubicBezTo>
                  <a:cubicBezTo>
                    <a:pt x="728" y="52"/>
                    <a:pt x="724" y="55"/>
                    <a:pt x="720" y="59"/>
                  </a:cubicBezTo>
                  <a:cubicBezTo>
                    <a:pt x="717" y="55"/>
                    <a:pt x="713" y="52"/>
                    <a:pt x="709" y="49"/>
                  </a:cubicBezTo>
                  <a:cubicBezTo>
                    <a:pt x="664" y="17"/>
                    <a:pt x="606" y="0"/>
                    <a:pt x="547" y="0"/>
                  </a:cubicBezTo>
                  <a:cubicBezTo>
                    <a:pt x="488" y="0"/>
                    <a:pt x="431" y="17"/>
                    <a:pt x="386" y="49"/>
                  </a:cubicBezTo>
                  <a:cubicBezTo>
                    <a:pt x="381" y="52"/>
                    <a:pt x="377" y="55"/>
                    <a:pt x="374" y="59"/>
                  </a:cubicBezTo>
                  <a:cubicBezTo>
                    <a:pt x="370" y="55"/>
                    <a:pt x="367" y="52"/>
                    <a:pt x="363" y="49"/>
                  </a:cubicBezTo>
                  <a:cubicBezTo>
                    <a:pt x="317" y="17"/>
                    <a:pt x="260" y="0"/>
                    <a:pt x="200" y="0"/>
                  </a:cubicBezTo>
                  <a:cubicBezTo>
                    <a:pt x="142" y="0"/>
                    <a:pt x="84" y="17"/>
                    <a:pt x="39" y="49"/>
                  </a:cubicBezTo>
                  <a:cubicBezTo>
                    <a:pt x="14" y="66"/>
                    <a:pt x="0" y="94"/>
                    <a:pt x="0" y="124"/>
                  </a:cubicBezTo>
                  <a:lnTo>
                    <a:pt x="0" y="204"/>
                  </a:lnTo>
                  <a:cubicBezTo>
                    <a:pt x="0" y="219"/>
                    <a:pt x="12" y="232"/>
                    <a:pt x="27" y="232"/>
                  </a:cubicBezTo>
                  <a:lnTo>
                    <a:pt x="374" y="232"/>
                  </a:lnTo>
                  <a:cubicBezTo>
                    <a:pt x="374" y="232"/>
                    <a:pt x="375" y="232"/>
                    <a:pt x="376" y="232"/>
                  </a:cubicBezTo>
                  <a:lnTo>
                    <a:pt x="720" y="232"/>
                  </a:lnTo>
                  <a:lnTo>
                    <a:pt x="1067" y="232"/>
                  </a:lnTo>
                  <a:cubicBezTo>
                    <a:pt x="1082" y="232"/>
                    <a:pt x="1094" y="219"/>
                    <a:pt x="1094" y="204"/>
                  </a:cubicBezTo>
                  <a:cubicBezTo>
                    <a:pt x="1094" y="178"/>
                    <a:pt x="1094" y="146"/>
                    <a:pt x="1094" y="1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0A2CBB7-B5F1-C046-9808-81D58A5A45D1}"/>
                </a:ext>
              </a:extLst>
            </p:cNvPr>
            <p:cNvSpPr/>
            <p:nvPr userDrawn="1"/>
          </p:nvSpPr>
          <p:spPr>
            <a:xfrm>
              <a:off x="476640" y="4282397"/>
              <a:ext cx="87480" cy="87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5">
                  <a:moveTo>
                    <a:pt x="123" y="56"/>
                  </a:moveTo>
                  <a:cubicBezTo>
                    <a:pt x="160" y="56"/>
                    <a:pt x="189" y="85"/>
                    <a:pt x="189" y="122"/>
                  </a:cubicBezTo>
                  <a:cubicBezTo>
                    <a:pt x="189" y="140"/>
                    <a:pt x="182" y="157"/>
                    <a:pt x="170" y="170"/>
                  </a:cubicBezTo>
                  <a:cubicBezTo>
                    <a:pt x="157" y="182"/>
                    <a:pt x="140" y="189"/>
                    <a:pt x="123" y="189"/>
                  </a:cubicBezTo>
                  <a:cubicBezTo>
                    <a:pt x="104" y="189"/>
                    <a:pt x="88" y="182"/>
                    <a:pt x="75" y="170"/>
                  </a:cubicBezTo>
                  <a:cubicBezTo>
                    <a:pt x="63" y="157"/>
                    <a:pt x="56" y="140"/>
                    <a:pt x="56" y="122"/>
                  </a:cubicBezTo>
                  <a:cubicBezTo>
                    <a:pt x="56" y="85"/>
                    <a:pt x="85" y="56"/>
                    <a:pt x="123" y="56"/>
                  </a:cubicBezTo>
                  <a:close/>
                  <a:moveTo>
                    <a:pt x="123" y="245"/>
                  </a:moveTo>
                  <a:cubicBezTo>
                    <a:pt x="155" y="245"/>
                    <a:pt x="186" y="232"/>
                    <a:pt x="209" y="209"/>
                  </a:cubicBezTo>
                  <a:cubicBezTo>
                    <a:pt x="232" y="186"/>
                    <a:pt x="244" y="155"/>
                    <a:pt x="244" y="122"/>
                  </a:cubicBezTo>
                  <a:cubicBezTo>
                    <a:pt x="244" y="90"/>
                    <a:pt x="232" y="59"/>
                    <a:pt x="209" y="36"/>
                  </a:cubicBezTo>
                  <a:cubicBezTo>
                    <a:pt x="186" y="13"/>
                    <a:pt x="155" y="0"/>
                    <a:pt x="123" y="0"/>
                  </a:cubicBezTo>
                  <a:cubicBezTo>
                    <a:pt x="90" y="0"/>
                    <a:pt x="59" y="13"/>
                    <a:pt x="36" y="36"/>
                  </a:cubicBezTo>
                  <a:cubicBezTo>
                    <a:pt x="13" y="59"/>
                    <a:pt x="0" y="90"/>
                    <a:pt x="0" y="122"/>
                  </a:cubicBezTo>
                  <a:cubicBezTo>
                    <a:pt x="0" y="155"/>
                    <a:pt x="13" y="186"/>
                    <a:pt x="36" y="209"/>
                  </a:cubicBezTo>
                  <a:cubicBezTo>
                    <a:pt x="59" y="232"/>
                    <a:pt x="90" y="245"/>
                    <a:pt x="123" y="24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2AE26BA-51DE-0245-A8F6-0BF5823571CE}"/>
                </a:ext>
              </a:extLst>
            </p:cNvPr>
            <p:cNvSpPr/>
            <p:nvPr userDrawn="1"/>
          </p:nvSpPr>
          <p:spPr>
            <a:xfrm>
              <a:off x="446400" y="4228036"/>
              <a:ext cx="372240" cy="32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5" h="909">
                  <a:moveTo>
                    <a:pt x="71" y="511"/>
                  </a:moveTo>
                  <a:cubicBezTo>
                    <a:pt x="85" y="500"/>
                    <a:pt x="100" y="492"/>
                    <a:pt x="118" y="486"/>
                  </a:cubicBezTo>
                  <a:lnTo>
                    <a:pt x="146" y="553"/>
                  </a:lnTo>
                  <a:cubicBezTo>
                    <a:pt x="147" y="556"/>
                    <a:pt x="150" y="558"/>
                    <a:pt x="152" y="560"/>
                  </a:cubicBezTo>
                  <a:lnTo>
                    <a:pt x="152" y="713"/>
                  </a:lnTo>
                  <a:cubicBezTo>
                    <a:pt x="152" y="722"/>
                    <a:pt x="160" y="730"/>
                    <a:pt x="170" y="730"/>
                  </a:cubicBezTo>
                  <a:lnTo>
                    <a:pt x="224" y="730"/>
                  </a:lnTo>
                  <a:cubicBezTo>
                    <a:pt x="234" y="730"/>
                    <a:pt x="242" y="722"/>
                    <a:pt x="242" y="713"/>
                  </a:cubicBezTo>
                  <a:lnTo>
                    <a:pt x="242" y="559"/>
                  </a:lnTo>
                  <a:cubicBezTo>
                    <a:pt x="244" y="558"/>
                    <a:pt x="245" y="556"/>
                    <a:pt x="246" y="554"/>
                  </a:cubicBezTo>
                  <a:lnTo>
                    <a:pt x="290" y="472"/>
                  </a:lnTo>
                  <a:cubicBezTo>
                    <a:pt x="338" y="461"/>
                    <a:pt x="379" y="433"/>
                    <a:pt x="407" y="391"/>
                  </a:cubicBezTo>
                  <a:cubicBezTo>
                    <a:pt x="429" y="363"/>
                    <a:pt x="450" y="325"/>
                    <a:pt x="470" y="291"/>
                  </a:cubicBezTo>
                  <a:cubicBezTo>
                    <a:pt x="480" y="273"/>
                    <a:pt x="490" y="255"/>
                    <a:pt x="498" y="243"/>
                  </a:cubicBezTo>
                  <a:lnTo>
                    <a:pt x="498" y="242"/>
                  </a:lnTo>
                  <a:cubicBezTo>
                    <a:pt x="505" y="233"/>
                    <a:pt x="513" y="234"/>
                    <a:pt x="517" y="235"/>
                  </a:cubicBezTo>
                  <a:cubicBezTo>
                    <a:pt x="520" y="235"/>
                    <a:pt x="529" y="238"/>
                    <a:pt x="531" y="250"/>
                  </a:cubicBezTo>
                  <a:cubicBezTo>
                    <a:pt x="531" y="254"/>
                    <a:pt x="530" y="255"/>
                    <a:pt x="530" y="256"/>
                  </a:cubicBezTo>
                  <a:cubicBezTo>
                    <a:pt x="515" y="287"/>
                    <a:pt x="486" y="342"/>
                    <a:pt x="453" y="396"/>
                  </a:cubicBezTo>
                  <a:cubicBezTo>
                    <a:pt x="406" y="473"/>
                    <a:pt x="382" y="498"/>
                    <a:pt x="371" y="507"/>
                  </a:cubicBezTo>
                  <a:cubicBezTo>
                    <a:pt x="280" y="579"/>
                    <a:pt x="285" y="749"/>
                    <a:pt x="286" y="770"/>
                  </a:cubicBezTo>
                  <a:cubicBezTo>
                    <a:pt x="286" y="817"/>
                    <a:pt x="287" y="820"/>
                    <a:pt x="288" y="824"/>
                  </a:cubicBezTo>
                  <a:cubicBezTo>
                    <a:pt x="288" y="826"/>
                    <a:pt x="288" y="830"/>
                    <a:pt x="288" y="852"/>
                  </a:cubicBezTo>
                  <a:cubicBezTo>
                    <a:pt x="232" y="854"/>
                    <a:pt x="176" y="854"/>
                    <a:pt x="122" y="852"/>
                  </a:cubicBezTo>
                  <a:cubicBezTo>
                    <a:pt x="121" y="846"/>
                    <a:pt x="121" y="840"/>
                    <a:pt x="121" y="836"/>
                  </a:cubicBezTo>
                  <a:cubicBezTo>
                    <a:pt x="121" y="819"/>
                    <a:pt x="121" y="819"/>
                    <a:pt x="121" y="816"/>
                  </a:cubicBezTo>
                  <a:cubicBezTo>
                    <a:pt x="121" y="812"/>
                    <a:pt x="121" y="804"/>
                    <a:pt x="121" y="764"/>
                  </a:cubicBezTo>
                  <a:cubicBezTo>
                    <a:pt x="121" y="749"/>
                    <a:pt x="113" y="731"/>
                    <a:pt x="89" y="727"/>
                  </a:cubicBezTo>
                  <a:cubicBezTo>
                    <a:pt x="79" y="726"/>
                    <a:pt x="69" y="726"/>
                    <a:pt x="59" y="726"/>
                  </a:cubicBezTo>
                  <a:cubicBezTo>
                    <a:pt x="59" y="688"/>
                    <a:pt x="58" y="648"/>
                    <a:pt x="57" y="610"/>
                  </a:cubicBezTo>
                  <a:cubicBezTo>
                    <a:pt x="57" y="587"/>
                    <a:pt x="56" y="564"/>
                    <a:pt x="56" y="542"/>
                  </a:cubicBezTo>
                  <a:cubicBezTo>
                    <a:pt x="55" y="526"/>
                    <a:pt x="59" y="520"/>
                    <a:pt x="71" y="511"/>
                  </a:cubicBezTo>
                  <a:close/>
                  <a:moveTo>
                    <a:pt x="220" y="528"/>
                  </a:moveTo>
                  <a:lnTo>
                    <a:pt x="174" y="528"/>
                  </a:lnTo>
                  <a:lnTo>
                    <a:pt x="153" y="478"/>
                  </a:lnTo>
                  <a:cubicBezTo>
                    <a:pt x="166" y="476"/>
                    <a:pt x="180" y="475"/>
                    <a:pt x="195" y="475"/>
                  </a:cubicBezTo>
                  <a:cubicBezTo>
                    <a:pt x="199" y="475"/>
                    <a:pt x="205" y="475"/>
                    <a:pt x="210" y="476"/>
                  </a:cubicBezTo>
                  <a:cubicBezTo>
                    <a:pt x="212" y="476"/>
                    <a:pt x="214" y="476"/>
                    <a:pt x="216" y="476"/>
                  </a:cubicBezTo>
                  <a:cubicBezTo>
                    <a:pt x="227" y="478"/>
                    <a:pt x="237" y="478"/>
                    <a:pt x="247" y="478"/>
                  </a:cubicBezTo>
                  <a:close/>
                  <a:moveTo>
                    <a:pt x="188" y="564"/>
                  </a:moveTo>
                  <a:lnTo>
                    <a:pt x="206" y="564"/>
                  </a:lnTo>
                  <a:lnTo>
                    <a:pt x="206" y="695"/>
                  </a:lnTo>
                  <a:lnTo>
                    <a:pt x="188" y="695"/>
                  </a:lnTo>
                  <a:close/>
                  <a:moveTo>
                    <a:pt x="420" y="56"/>
                  </a:moveTo>
                  <a:lnTo>
                    <a:pt x="980" y="56"/>
                  </a:lnTo>
                  <a:lnTo>
                    <a:pt x="980" y="527"/>
                  </a:lnTo>
                  <a:lnTo>
                    <a:pt x="429" y="527"/>
                  </a:lnTo>
                  <a:cubicBezTo>
                    <a:pt x="482" y="466"/>
                    <a:pt x="551" y="340"/>
                    <a:pt x="580" y="280"/>
                  </a:cubicBezTo>
                  <a:cubicBezTo>
                    <a:pt x="585" y="269"/>
                    <a:pt x="587" y="257"/>
                    <a:pt x="585" y="244"/>
                  </a:cubicBezTo>
                  <a:cubicBezTo>
                    <a:pt x="582" y="213"/>
                    <a:pt x="560" y="188"/>
                    <a:pt x="530" y="181"/>
                  </a:cubicBezTo>
                  <a:cubicBezTo>
                    <a:pt x="500" y="174"/>
                    <a:pt x="470" y="186"/>
                    <a:pt x="453" y="211"/>
                  </a:cubicBezTo>
                  <a:cubicBezTo>
                    <a:pt x="452" y="212"/>
                    <a:pt x="452" y="212"/>
                    <a:pt x="452" y="213"/>
                  </a:cubicBezTo>
                  <a:cubicBezTo>
                    <a:pt x="443" y="227"/>
                    <a:pt x="432" y="245"/>
                    <a:pt x="422" y="264"/>
                  </a:cubicBezTo>
                  <a:cubicBezTo>
                    <a:pt x="421" y="265"/>
                    <a:pt x="420" y="266"/>
                    <a:pt x="420" y="266"/>
                  </a:cubicBezTo>
                  <a:close/>
                  <a:moveTo>
                    <a:pt x="58" y="781"/>
                  </a:moveTo>
                  <a:cubicBezTo>
                    <a:pt x="61" y="781"/>
                    <a:pt x="63" y="781"/>
                    <a:pt x="66" y="781"/>
                  </a:cubicBezTo>
                  <a:cubicBezTo>
                    <a:pt x="66" y="805"/>
                    <a:pt x="66" y="811"/>
                    <a:pt x="66" y="815"/>
                  </a:cubicBezTo>
                  <a:cubicBezTo>
                    <a:pt x="66" y="819"/>
                    <a:pt x="66" y="819"/>
                    <a:pt x="66" y="837"/>
                  </a:cubicBezTo>
                  <a:cubicBezTo>
                    <a:pt x="66" y="845"/>
                    <a:pt x="66" y="855"/>
                    <a:pt x="67" y="871"/>
                  </a:cubicBezTo>
                  <a:cubicBezTo>
                    <a:pt x="67" y="890"/>
                    <a:pt x="82" y="906"/>
                    <a:pt x="102" y="907"/>
                  </a:cubicBezTo>
                  <a:cubicBezTo>
                    <a:pt x="136" y="908"/>
                    <a:pt x="171" y="909"/>
                    <a:pt x="206" y="909"/>
                  </a:cubicBezTo>
                  <a:cubicBezTo>
                    <a:pt x="240" y="909"/>
                    <a:pt x="275" y="908"/>
                    <a:pt x="309" y="907"/>
                  </a:cubicBezTo>
                  <a:cubicBezTo>
                    <a:pt x="330" y="906"/>
                    <a:pt x="344" y="891"/>
                    <a:pt x="344" y="870"/>
                  </a:cubicBezTo>
                  <a:cubicBezTo>
                    <a:pt x="343" y="824"/>
                    <a:pt x="343" y="820"/>
                    <a:pt x="342" y="816"/>
                  </a:cubicBezTo>
                  <a:cubicBezTo>
                    <a:pt x="342" y="813"/>
                    <a:pt x="341" y="799"/>
                    <a:pt x="341" y="768"/>
                  </a:cubicBezTo>
                  <a:cubicBezTo>
                    <a:pt x="339" y="722"/>
                    <a:pt x="345" y="634"/>
                    <a:pt x="380" y="579"/>
                  </a:cubicBezTo>
                  <a:cubicBezTo>
                    <a:pt x="384" y="581"/>
                    <a:pt x="388" y="582"/>
                    <a:pt x="392" y="582"/>
                  </a:cubicBezTo>
                  <a:lnTo>
                    <a:pt x="1008" y="582"/>
                  </a:lnTo>
                  <a:cubicBezTo>
                    <a:pt x="1023" y="582"/>
                    <a:pt x="1035" y="569"/>
                    <a:pt x="1035" y="554"/>
                  </a:cubicBezTo>
                  <a:lnTo>
                    <a:pt x="1035" y="28"/>
                  </a:lnTo>
                  <a:cubicBezTo>
                    <a:pt x="1035" y="13"/>
                    <a:pt x="1023" y="0"/>
                    <a:pt x="1008" y="0"/>
                  </a:cubicBezTo>
                  <a:lnTo>
                    <a:pt x="392" y="0"/>
                  </a:lnTo>
                  <a:cubicBezTo>
                    <a:pt x="377" y="0"/>
                    <a:pt x="365" y="13"/>
                    <a:pt x="365" y="28"/>
                  </a:cubicBezTo>
                  <a:lnTo>
                    <a:pt x="365" y="334"/>
                  </a:lnTo>
                  <a:cubicBezTo>
                    <a:pt x="365" y="339"/>
                    <a:pt x="367" y="345"/>
                    <a:pt x="369" y="349"/>
                  </a:cubicBezTo>
                  <a:cubicBezTo>
                    <a:pt x="367" y="352"/>
                    <a:pt x="365" y="355"/>
                    <a:pt x="363" y="358"/>
                  </a:cubicBezTo>
                  <a:lnTo>
                    <a:pt x="362" y="359"/>
                  </a:lnTo>
                  <a:cubicBezTo>
                    <a:pt x="323" y="418"/>
                    <a:pt x="264" y="426"/>
                    <a:pt x="222" y="422"/>
                  </a:cubicBezTo>
                  <a:cubicBezTo>
                    <a:pt x="220" y="421"/>
                    <a:pt x="218" y="421"/>
                    <a:pt x="216" y="421"/>
                  </a:cubicBezTo>
                  <a:cubicBezTo>
                    <a:pt x="209" y="420"/>
                    <a:pt x="202" y="420"/>
                    <a:pt x="195" y="420"/>
                  </a:cubicBezTo>
                  <a:cubicBezTo>
                    <a:pt x="132" y="420"/>
                    <a:pt x="79" y="436"/>
                    <a:pt x="37" y="467"/>
                  </a:cubicBezTo>
                  <a:cubicBezTo>
                    <a:pt x="11" y="487"/>
                    <a:pt x="0" y="510"/>
                    <a:pt x="0" y="543"/>
                  </a:cubicBezTo>
                  <a:cubicBezTo>
                    <a:pt x="1" y="565"/>
                    <a:pt x="1" y="588"/>
                    <a:pt x="2" y="611"/>
                  </a:cubicBezTo>
                  <a:cubicBezTo>
                    <a:pt x="3" y="656"/>
                    <a:pt x="4" y="702"/>
                    <a:pt x="4" y="745"/>
                  </a:cubicBezTo>
                  <a:cubicBezTo>
                    <a:pt x="4" y="766"/>
                    <a:pt x="18" y="780"/>
                    <a:pt x="39" y="781"/>
                  </a:cubicBezTo>
                  <a:cubicBezTo>
                    <a:pt x="45" y="782"/>
                    <a:pt x="52" y="781"/>
                    <a:pt x="58" y="78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A9570C3D-1DC7-9943-B69D-755AB83259B1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3321B2B-CF1A-8345-B87F-15862BD53152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B34BE12-A50E-F94B-A070-C83F8EE2EFF1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633CA53-9812-7D44-BF6D-A069C9ED83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28C1CC9F-6054-C241-A1B8-EEDDA482E4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6">
            <a:extLst>
              <a:ext uri="{FF2B5EF4-FFF2-40B4-BE49-F238E27FC236}">
                <a16:creationId xmlns:a16="http://schemas.microsoft.com/office/drawing/2014/main" id="{039A3383-63C9-E342-9A43-967AB10B60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897095-4EFE-9049-BCD6-F08B19599021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F6BA6A-AD5F-C743-A794-9650F1D4388B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F975368-6689-1E4B-92FC-4EB2A55F3C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094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Teach back (right) w. time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838201" y="2512382"/>
            <a:ext cx="6836714" cy="36750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4"/>
            <a:ext cx="6836714" cy="11084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3A2834-22E7-A444-A567-3F5270762B8C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92FE64F-409E-784E-9B31-7F0E884196A4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AD4CB33-A4B5-094E-A3DC-484CDA443BE1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A301C9C-423B-534A-8433-95D40A51C5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36B755FC-209B-524B-ABB7-3B32D8F92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A9E3E4DC-0C1E-6942-9ED3-5BBF4F650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2AFAE7-4E2D-D646-9716-AF3EDE086C9C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A7626B-1ABD-5B45-97E6-7FB3C634CD63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E25DA7-8496-4E4E-B211-A62E2748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5785A7-07B2-D782-A157-8A607430C6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08752" y="2350455"/>
            <a:ext cx="1692000" cy="2159585"/>
            <a:chOff x="446400" y="4228036"/>
            <a:chExt cx="406440" cy="518760"/>
          </a:xfrm>
          <a:solidFill>
            <a:schemeClr val="accent1"/>
          </a:solidFill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1660CCE7-A1EE-B293-8A39-A6D0D08AAF77}"/>
                </a:ext>
              </a:extLst>
            </p:cNvPr>
            <p:cNvSpPr/>
            <p:nvPr userDrawn="1"/>
          </p:nvSpPr>
          <p:spPr>
            <a:xfrm>
              <a:off x="487800" y="4573997"/>
              <a:ext cx="87120" cy="8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43">
                  <a:moveTo>
                    <a:pt x="121" y="188"/>
                  </a:moveTo>
                  <a:cubicBezTo>
                    <a:pt x="85" y="188"/>
                    <a:pt x="55" y="158"/>
                    <a:pt x="55" y="121"/>
                  </a:cubicBezTo>
                  <a:cubicBezTo>
                    <a:pt x="55" y="85"/>
                    <a:pt x="85" y="55"/>
                    <a:pt x="121" y="55"/>
                  </a:cubicBezTo>
                  <a:cubicBezTo>
                    <a:pt x="158" y="55"/>
                    <a:pt x="188" y="85"/>
                    <a:pt x="188" y="121"/>
                  </a:cubicBezTo>
                  <a:cubicBezTo>
                    <a:pt x="188" y="158"/>
                    <a:pt x="158" y="188"/>
                    <a:pt x="121" y="188"/>
                  </a:cubicBezTo>
                  <a:close/>
                  <a:moveTo>
                    <a:pt x="121" y="0"/>
                  </a:moveTo>
                  <a:cubicBezTo>
                    <a:pt x="54" y="0"/>
                    <a:pt x="0" y="54"/>
                    <a:pt x="0" y="121"/>
                  </a:cubicBezTo>
                  <a:cubicBezTo>
                    <a:pt x="0" y="188"/>
                    <a:pt x="54" y="243"/>
                    <a:pt x="121" y="243"/>
                  </a:cubicBezTo>
                  <a:cubicBezTo>
                    <a:pt x="188" y="243"/>
                    <a:pt x="243" y="188"/>
                    <a:pt x="243" y="121"/>
                  </a:cubicBezTo>
                  <a:cubicBezTo>
                    <a:pt x="243" y="54"/>
                    <a:pt x="188" y="0"/>
                    <a:pt x="121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0750FF14-0D54-152D-FCC9-5E706EE282F6}"/>
                </a:ext>
              </a:extLst>
            </p:cNvPr>
            <p:cNvSpPr/>
            <p:nvPr userDrawn="1"/>
          </p:nvSpPr>
          <p:spPr>
            <a:xfrm>
              <a:off x="612360" y="4573637"/>
              <a:ext cx="87480" cy="87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4">
                  <a:moveTo>
                    <a:pt x="188" y="122"/>
                  </a:moveTo>
                  <a:cubicBezTo>
                    <a:pt x="188" y="159"/>
                    <a:pt x="159" y="189"/>
                    <a:pt x="122" y="189"/>
                  </a:cubicBezTo>
                  <a:cubicBezTo>
                    <a:pt x="85" y="189"/>
                    <a:pt x="55" y="159"/>
                    <a:pt x="55" y="122"/>
                  </a:cubicBezTo>
                  <a:cubicBezTo>
                    <a:pt x="55" y="85"/>
                    <a:pt x="85" y="56"/>
                    <a:pt x="122" y="56"/>
                  </a:cubicBezTo>
                  <a:cubicBezTo>
                    <a:pt x="159" y="56"/>
                    <a:pt x="188" y="85"/>
                    <a:pt x="188" y="122"/>
                  </a:cubicBezTo>
                  <a:close/>
                  <a:moveTo>
                    <a:pt x="0" y="122"/>
                  </a:moveTo>
                  <a:cubicBezTo>
                    <a:pt x="0" y="189"/>
                    <a:pt x="55" y="244"/>
                    <a:pt x="122" y="244"/>
                  </a:cubicBezTo>
                  <a:cubicBezTo>
                    <a:pt x="189" y="244"/>
                    <a:pt x="244" y="189"/>
                    <a:pt x="244" y="122"/>
                  </a:cubicBezTo>
                  <a:cubicBezTo>
                    <a:pt x="244" y="55"/>
                    <a:pt x="189" y="0"/>
                    <a:pt x="122" y="0"/>
                  </a:cubicBezTo>
                  <a:cubicBezTo>
                    <a:pt x="55" y="0"/>
                    <a:pt x="0" y="55"/>
                    <a:pt x="0" y="1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63203363-6224-4AF4-F217-3B8BED6062FF}"/>
                </a:ext>
              </a:extLst>
            </p:cNvPr>
            <p:cNvSpPr/>
            <p:nvPr userDrawn="1"/>
          </p:nvSpPr>
          <p:spPr>
            <a:xfrm>
              <a:off x="737280" y="4573637"/>
              <a:ext cx="87120" cy="87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44">
                  <a:moveTo>
                    <a:pt x="121" y="189"/>
                  </a:moveTo>
                  <a:cubicBezTo>
                    <a:pt x="85" y="189"/>
                    <a:pt x="55" y="159"/>
                    <a:pt x="55" y="122"/>
                  </a:cubicBezTo>
                  <a:cubicBezTo>
                    <a:pt x="55" y="85"/>
                    <a:pt x="85" y="56"/>
                    <a:pt x="121" y="56"/>
                  </a:cubicBezTo>
                  <a:cubicBezTo>
                    <a:pt x="158" y="56"/>
                    <a:pt x="188" y="85"/>
                    <a:pt x="188" y="122"/>
                  </a:cubicBezTo>
                  <a:cubicBezTo>
                    <a:pt x="188" y="159"/>
                    <a:pt x="158" y="189"/>
                    <a:pt x="121" y="189"/>
                  </a:cubicBezTo>
                  <a:close/>
                  <a:moveTo>
                    <a:pt x="121" y="0"/>
                  </a:moveTo>
                  <a:cubicBezTo>
                    <a:pt x="54" y="0"/>
                    <a:pt x="0" y="55"/>
                    <a:pt x="0" y="122"/>
                  </a:cubicBezTo>
                  <a:cubicBezTo>
                    <a:pt x="0" y="189"/>
                    <a:pt x="54" y="244"/>
                    <a:pt x="121" y="244"/>
                  </a:cubicBezTo>
                  <a:cubicBezTo>
                    <a:pt x="188" y="244"/>
                    <a:pt x="243" y="189"/>
                    <a:pt x="243" y="122"/>
                  </a:cubicBezTo>
                  <a:cubicBezTo>
                    <a:pt x="243" y="55"/>
                    <a:pt x="188" y="0"/>
                    <a:pt x="121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87BEB6CD-AD75-A71A-CE87-DE61D6582CA9}"/>
                </a:ext>
              </a:extLst>
            </p:cNvPr>
            <p:cNvSpPr/>
            <p:nvPr userDrawn="1"/>
          </p:nvSpPr>
          <p:spPr>
            <a:xfrm>
              <a:off x="459360" y="4663636"/>
              <a:ext cx="39348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4" h="232">
                  <a:moveTo>
                    <a:pt x="748" y="176"/>
                  </a:moveTo>
                  <a:lnTo>
                    <a:pt x="748" y="124"/>
                  </a:lnTo>
                  <a:cubicBezTo>
                    <a:pt x="748" y="112"/>
                    <a:pt x="754" y="101"/>
                    <a:pt x="764" y="94"/>
                  </a:cubicBezTo>
                  <a:cubicBezTo>
                    <a:pt x="800" y="69"/>
                    <a:pt x="846" y="55"/>
                    <a:pt x="893" y="55"/>
                  </a:cubicBezTo>
                  <a:cubicBezTo>
                    <a:pt x="941" y="55"/>
                    <a:pt x="988" y="69"/>
                    <a:pt x="1024" y="94"/>
                  </a:cubicBezTo>
                  <a:cubicBezTo>
                    <a:pt x="1033" y="101"/>
                    <a:pt x="1039" y="112"/>
                    <a:pt x="1039" y="124"/>
                  </a:cubicBezTo>
                  <a:cubicBezTo>
                    <a:pt x="1039" y="138"/>
                    <a:pt x="1039" y="157"/>
                    <a:pt x="1039" y="176"/>
                  </a:cubicBezTo>
                  <a:close/>
                  <a:moveTo>
                    <a:pt x="401" y="176"/>
                  </a:moveTo>
                  <a:lnTo>
                    <a:pt x="401" y="124"/>
                  </a:lnTo>
                  <a:cubicBezTo>
                    <a:pt x="401" y="112"/>
                    <a:pt x="407" y="101"/>
                    <a:pt x="417" y="94"/>
                  </a:cubicBezTo>
                  <a:cubicBezTo>
                    <a:pt x="453" y="69"/>
                    <a:pt x="499" y="55"/>
                    <a:pt x="547" y="55"/>
                  </a:cubicBezTo>
                  <a:cubicBezTo>
                    <a:pt x="595" y="55"/>
                    <a:pt x="641" y="69"/>
                    <a:pt x="677" y="94"/>
                  </a:cubicBezTo>
                  <a:cubicBezTo>
                    <a:pt x="687" y="101"/>
                    <a:pt x="692" y="112"/>
                    <a:pt x="692" y="124"/>
                  </a:cubicBezTo>
                  <a:cubicBezTo>
                    <a:pt x="692" y="138"/>
                    <a:pt x="693" y="157"/>
                    <a:pt x="693" y="176"/>
                  </a:cubicBezTo>
                  <a:close/>
                  <a:moveTo>
                    <a:pt x="55" y="176"/>
                  </a:moveTo>
                  <a:lnTo>
                    <a:pt x="55" y="124"/>
                  </a:lnTo>
                  <a:cubicBezTo>
                    <a:pt x="55" y="112"/>
                    <a:pt x="61" y="101"/>
                    <a:pt x="71" y="94"/>
                  </a:cubicBezTo>
                  <a:cubicBezTo>
                    <a:pt x="107" y="69"/>
                    <a:pt x="153" y="55"/>
                    <a:pt x="200" y="55"/>
                  </a:cubicBezTo>
                  <a:cubicBezTo>
                    <a:pt x="248" y="55"/>
                    <a:pt x="295" y="69"/>
                    <a:pt x="331" y="95"/>
                  </a:cubicBezTo>
                  <a:cubicBezTo>
                    <a:pt x="340" y="101"/>
                    <a:pt x="346" y="112"/>
                    <a:pt x="346" y="124"/>
                  </a:cubicBezTo>
                  <a:cubicBezTo>
                    <a:pt x="346" y="139"/>
                    <a:pt x="346" y="158"/>
                    <a:pt x="346" y="176"/>
                  </a:cubicBezTo>
                  <a:close/>
                  <a:moveTo>
                    <a:pt x="1094" y="123"/>
                  </a:moveTo>
                  <a:cubicBezTo>
                    <a:pt x="1094" y="94"/>
                    <a:pt x="1080" y="66"/>
                    <a:pt x="1056" y="49"/>
                  </a:cubicBezTo>
                  <a:cubicBezTo>
                    <a:pt x="1010" y="17"/>
                    <a:pt x="953" y="0"/>
                    <a:pt x="893" y="0"/>
                  </a:cubicBezTo>
                  <a:cubicBezTo>
                    <a:pt x="834" y="0"/>
                    <a:pt x="777" y="17"/>
                    <a:pt x="732" y="49"/>
                  </a:cubicBezTo>
                  <a:cubicBezTo>
                    <a:pt x="728" y="52"/>
                    <a:pt x="724" y="55"/>
                    <a:pt x="720" y="59"/>
                  </a:cubicBezTo>
                  <a:cubicBezTo>
                    <a:pt x="717" y="55"/>
                    <a:pt x="713" y="52"/>
                    <a:pt x="709" y="49"/>
                  </a:cubicBezTo>
                  <a:cubicBezTo>
                    <a:pt x="664" y="17"/>
                    <a:pt x="606" y="0"/>
                    <a:pt x="547" y="0"/>
                  </a:cubicBezTo>
                  <a:cubicBezTo>
                    <a:pt x="488" y="0"/>
                    <a:pt x="431" y="17"/>
                    <a:pt x="386" y="49"/>
                  </a:cubicBezTo>
                  <a:cubicBezTo>
                    <a:pt x="381" y="52"/>
                    <a:pt x="377" y="55"/>
                    <a:pt x="374" y="59"/>
                  </a:cubicBezTo>
                  <a:cubicBezTo>
                    <a:pt x="370" y="55"/>
                    <a:pt x="367" y="52"/>
                    <a:pt x="363" y="49"/>
                  </a:cubicBezTo>
                  <a:cubicBezTo>
                    <a:pt x="317" y="17"/>
                    <a:pt x="260" y="0"/>
                    <a:pt x="200" y="0"/>
                  </a:cubicBezTo>
                  <a:cubicBezTo>
                    <a:pt x="142" y="0"/>
                    <a:pt x="84" y="17"/>
                    <a:pt x="39" y="49"/>
                  </a:cubicBezTo>
                  <a:cubicBezTo>
                    <a:pt x="14" y="66"/>
                    <a:pt x="0" y="94"/>
                    <a:pt x="0" y="124"/>
                  </a:cubicBezTo>
                  <a:lnTo>
                    <a:pt x="0" y="204"/>
                  </a:lnTo>
                  <a:cubicBezTo>
                    <a:pt x="0" y="219"/>
                    <a:pt x="12" y="232"/>
                    <a:pt x="27" y="232"/>
                  </a:cubicBezTo>
                  <a:lnTo>
                    <a:pt x="374" y="232"/>
                  </a:lnTo>
                  <a:cubicBezTo>
                    <a:pt x="374" y="232"/>
                    <a:pt x="375" y="232"/>
                    <a:pt x="376" y="232"/>
                  </a:cubicBezTo>
                  <a:lnTo>
                    <a:pt x="720" y="232"/>
                  </a:lnTo>
                  <a:lnTo>
                    <a:pt x="1067" y="232"/>
                  </a:lnTo>
                  <a:cubicBezTo>
                    <a:pt x="1082" y="232"/>
                    <a:pt x="1094" y="219"/>
                    <a:pt x="1094" y="204"/>
                  </a:cubicBezTo>
                  <a:cubicBezTo>
                    <a:pt x="1094" y="178"/>
                    <a:pt x="1094" y="146"/>
                    <a:pt x="1094" y="1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 25">
              <a:extLst>
                <a:ext uri="{FF2B5EF4-FFF2-40B4-BE49-F238E27FC236}">
                  <a16:creationId xmlns:a16="http://schemas.microsoft.com/office/drawing/2014/main" id="{8B5CD6E9-C4C9-DC7B-7EB1-1300B2FB336F}"/>
                </a:ext>
              </a:extLst>
            </p:cNvPr>
            <p:cNvSpPr/>
            <p:nvPr userDrawn="1"/>
          </p:nvSpPr>
          <p:spPr>
            <a:xfrm>
              <a:off x="476640" y="4282397"/>
              <a:ext cx="87480" cy="87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4" h="245">
                  <a:moveTo>
                    <a:pt x="123" y="56"/>
                  </a:moveTo>
                  <a:cubicBezTo>
                    <a:pt x="160" y="56"/>
                    <a:pt x="189" y="85"/>
                    <a:pt x="189" y="122"/>
                  </a:cubicBezTo>
                  <a:cubicBezTo>
                    <a:pt x="189" y="140"/>
                    <a:pt x="182" y="157"/>
                    <a:pt x="170" y="170"/>
                  </a:cubicBezTo>
                  <a:cubicBezTo>
                    <a:pt x="157" y="182"/>
                    <a:pt x="140" y="189"/>
                    <a:pt x="123" y="189"/>
                  </a:cubicBezTo>
                  <a:cubicBezTo>
                    <a:pt x="104" y="189"/>
                    <a:pt x="88" y="182"/>
                    <a:pt x="75" y="170"/>
                  </a:cubicBezTo>
                  <a:cubicBezTo>
                    <a:pt x="63" y="157"/>
                    <a:pt x="56" y="140"/>
                    <a:pt x="56" y="122"/>
                  </a:cubicBezTo>
                  <a:cubicBezTo>
                    <a:pt x="56" y="85"/>
                    <a:pt x="85" y="56"/>
                    <a:pt x="123" y="56"/>
                  </a:cubicBezTo>
                  <a:close/>
                  <a:moveTo>
                    <a:pt x="123" y="245"/>
                  </a:moveTo>
                  <a:cubicBezTo>
                    <a:pt x="155" y="245"/>
                    <a:pt x="186" y="232"/>
                    <a:pt x="209" y="209"/>
                  </a:cubicBezTo>
                  <a:cubicBezTo>
                    <a:pt x="232" y="186"/>
                    <a:pt x="244" y="155"/>
                    <a:pt x="244" y="122"/>
                  </a:cubicBezTo>
                  <a:cubicBezTo>
                    <a:pt x="244" y="90"/>
                    <a:pt x="232" y="59"/>
                    <a:pt x="209" y="36"/>
                  </a:cubicBezTo>
                  <a:cubicBezTo>
                    <a:pt x="186" y="13"/>
                    <a:pt x="155" y="0"/>
                    <a:pt x="123" y="0"/>
                  </a:cubicBezTo>
                  <a:cubicBezTo>
                    <a:pt x="90" y="0"/>
                    <a:pt x="59" y="13"/>
                    <a:pt x="36" y="36"/>
                  </a:cubicBezTo>
                  <a:cubicBezTo>
                    <a:pt x="13" y="59"/>
                    <a:pt x="0" y="90"/>
                    <a:pt x="0" y="122"/>
                  </a:cubicBezTo>
                  <a:cubicBezTo>
                    <a:pt x="0" y="155"/>
                    <a:pt x="13" y="186"/>
                    <a:pt x="36" y="209"/>
                  </a:cubicBezTo>
                  <a:cubicBezTo>
                    <a:pt x="59" y="232"/>
                    <a:pt x="90" y="245"/>
                    <a:pt x="123" y="24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6DCA9B5D-D907-DE6B-5495-2FE836E3114C}"/>
                </a:ext>
              </a:extLst>
            </p:cNvPr>
            <p:cNvSpPr/>
            <p:nvPr userDrawn="1"/>
          </p:nvSpPr>
          <p:spPr>
            <a:xfrm>
              <a:off x="446400" y="4228036"/>
              <a:ext cx="372240" cy="32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5" h="909">
                  <a:moveTo>
                    <a:pt x="71" y="511"/>
                  </a:moveTo>
                  <a:cubicBezTo>
                    <a:pt x="85" y="500"/>
                    <a:pt x="100" y="492"/>
                    <a:pt x="118" y="486"/>
                  </a:cubicBezTo>
                  <a:lnTo>
                    <a:pt x="146" y="553"/>
                  </a:lnTo>
                  <a:cubicBezTo>
                    <a:pt x="147" y="556"/>
                    <a:pt x="150" y="558"/>
                    <a:pt x="152" y="560"/>
                  </a:cubicBezTo>
                  <a:lnTo>
                    <a:pt x="152" y="713"/>
                  </a:lnTo>
                  <a:cubicBezTo>
                    <a:pt x="152" y="722"/>
                    <a:pt x="160" y="730"/>
                    <a:pt x="170" y="730"/>
                  </a:cubicBezTo>
                  <a:lnTo>
                    <a:pt x="224" y="730"/>
                  </a:lnTo>
                  <a:cubicBezTo>
                    <a:pt x="234" y="730"/>
                    <a:pt x="242" y="722"/>
                    <a:pt x="242" y="713"/>
                  </a:cubicBezTo>
                  <a:lnTo>
                    <a:pt x="242" y="559"/>
                  </a:lnTo>
                  <a:cubicBezTo>
                    <a:pt x="244" y="558"/>
                    <a:pt x="245" y="556"/>
                    <a:pt x="246" y="554"/>
                  </a:cubicBezTo>
                  <a:lnTo>
                    <a:pt x="290" y="472"/>
                  </a:lnTo>
                  <a:cubicBezTo>
                    <a:pt x="338" y="461"/>
                    <a:pt x="379" y="433"/>
                    <a:pt x="407" y="391"/>
                  </a:cubicBezTo>
                  <a:cubicBezTo>
                    <a:pt x="429" y="363"/>
                    <a:pt x="450" y="325"/>
                    <a:pt x="470" y="291"/>
                  </a:cubicBezTo>
                  <a:cubicBezTo>
                    <a:pt x="480" y="273"/>
                    <a:pt x="490" y="255"/>
                    <a:pt x="498" y="243"/>
                  </a:cubicBezTo>
                  <a:lnTo>
                    <a:pt x="498" y="242"/>
                  </a:lnTo>
                  <a:cubicBezTo>
                    <a:pt x="505" y="233"/>
                    <a:pt x="513" y="234"/>
                    <a:pt x="517" y="235"/>
                  </a:cubicBezTo>
                  <a:cubicBezTo>
                    <a:pt x="520" y="235"/>
                    <a:pt x="529" y="238"/>
                    <a:pt x="531" y="250"/>
                  </a:cubicBezTo>
                  <a:cubicBezTo>
                    <a:pt x="531" y="254"/>
                    <a:pt x="530" y="255"/>
                    <a:pt x="530" y="256"/>
                  </a:cubicBezTo>
                  <a:cubicBezTo>
                    <a:pt x="515" y="287"/>
                    <a:pt x="486" y="342"/>
                    <a:pt x="453" y="396"/>
                  </a:cubicBezTo>
                  <a:cubicBezTo>
                    <a:pt x="406" y="473"/>
                    <a:pt x="382" y="498"/>
                    <a:pt x="371" y="507"/>
                  </a:cubicBezTo>
                  <a:cubicBezTo>
                    <a:pt x="280" y="579"/>
                    <a:pt x="285" y="749"/>
                    <a:pt x="286" y="770"/>
                  </a:cubicBezTo>
                  <a:cubicBezTo>
                    <a:pt x="286" y="817"/>
                    <a:pt x="287" y="820"/>
                    <a:pt x="288" y="824"/>
                  </a:cubicBezTo>
                  <a:cubicBezTo>
                    <a:pt x="288" y="826"/>
                    <a:pt x="288" y="830"/>
                    <a:pt x="288" y="852"/>
                  </a:cubicBezTo>
                  <a:cubicBezTo>
                    <a:pt x="232" y="854"/>
                    <a:pt x="176" y="854"/>
                    <a:pt x="122" y="852"/>
                  </a:cubicBezTo>
                  <a:cubicBezTo>
                    <a:pt x="121" y="846"/>
                    <a:pt x="121" y="840"/>
                    <a:pt x="121" y="836"/>
                  </a:cubicBezTo>
                  <a:cubicBezTo>
                    <a:pt x="121" y="819"/>
                    <a:pt x="121" y="819"/>
                    <a:pt x="121" y="816"/>
                  </a:cubicBezTo>
                  <a:cubicBezTo>
                    <a:pt x="121" y="812"/>
                    <a:pt x="121" y="804"/>
                    <a:pt x="121" y="764"/>
                  </a:cubicBezTo>
                  <a:cubicBezTo>
                    <a:pt x="121" y="749"/>
                    <a:pt x="113" y="731"/>
                    <a:pt x="89" y="727"/>
                  </a:cubicBezTo>
                  <a:cubicBezTo>
                    <a:pt x="79" y="726"/>
                    <a:pt x="69" y="726"/>
                    <a:pt x="59" y="726"/>
                  </a:cubicBezTo>
                  <a:cubicBezTo>
                    <a:pt x="59" y="688"/>
                    <a:pt x="58" y="648"/>
                    <a:pt x="57" y="610"/>
                  </a:cubicBezTo>
                  <a:cubicBezTo>
                    <a:pt x="57" y="587"/>
                    <a:pt x="56" y="564"/>
                    <a:pt x="56" y="542"/>
                  </a:cubicBezTo>
                  <a:cubicBezTo>
                    <a:pt x="55" y="526"/>
                    <a:pt x="59" y="520"/>
                    <a:pt x="71" y="511"/>
                  </a:cubicBezTo>
                  <a:close/>
                  <a:moveTo>
                    <a:pt x="220" y="528"/>
                  </a:moveTo>
                  <a:lnTo>
                    <a:pt x="174" y="528"/>
                  </a:lnTo>
                  <a:lnTo>
                    <a:pt x="153" y="478"/>
                  </a:lnTo>
                  <a:cubicBezTo>
                    <a:pt x="166" y="476"/>
                    <a:pt x="180" y="475"/>
                    <a:pt x="195" y="475"/>
                  </a:cubicBezTo>
                  <a:cubicBezTo>
                    <a:pt x="199" y="475"/>
                    <a:pt x="205" y="475"/>
                    <a:pt x="210" y="476"/>
                  </a:cubicBezTo>
                  <a:cubicBezTo>
                    <a:pt x="212" y="476"/>
                    <a:pt x="214" y="476"/>
                    <a:pt x="216" y="476"/>
                  </a:cubicBezTo>
                  <a:cubicBezTo>
                    <a:pt x="227" y="478"/>
                    <a:pt x="237" y="478"/>
                    <a:pt x="247" y="478"/>
                  </a:cubicBezTo>
                  <a:close/>
                  <a:moveTo>
                    <a:pt x="188" y="564"/>
                  </a:moveTo>
                  <a:lnTo>
                    <a:pt x="206" y="564"/>
                  </a:lnTo>
                  <a:lnTo>
                    <a:pt x="206" y="695"/>
                  </a:lnTo>
                  <a:lnTo>
                    <a:pt x="188" y="695"/>
                  </a:lnTo>
                  <a:close/>
                  <a:moveTo>
                    <a:pt x="420" y="56"/>
                  </a:moveTo>
                  <a:lnTo>
                    <a:pt x="980" y="56"/>
                  </a:lnTo>
                  <a:lnTo>
                    <a:pt x="980" y="527"/>
                  </a:lnTo>
                  <a:lnTo>
                    <a:pt x="429" y="527"/>
                  </a:lnTo>
                  <a:cubicBezTo>
                    <a:pt x="482" y="466"/>
                    <a:pt x="551" y="340"/>
                    <a:pt x="580" y="280"/>
                  </a:cubicBezTo>
                  <a:cubicBezTo>
                    <a:pt x="585" y="269"/>
                    <a:pt x="587" y="257"/>
                    <a:pt x="585" y="244"/>
                  </a:cubicBezTo>
                  <a:cubicBezTo>
                    <a:pt x="582" y="213"/>
                    <a:pt x="560" y="188"/>
                    <a:pt x="530" y="181"/>
                  </a:cubicBezTo>
                  <a:cubicBezTo>
                    <a:pt x="500" y="174"/>
                    <a:pt x="470" y="186"/>
                    <a:pt x="453" y="211"/>
                  </a:cubicBezTo>
                  <a:cubicBezTo>
                    <a:pt x="452" y="212"/>
                    <a:pt x="452" y="212"/>
                    <a:pt x="452" y="213"/>
                  </a:cubicBezTo>
                  <a:cubicBezTo>
                    <a:pt x="443" y="227"/>
                    <a:pt x="432" y="245"/>
                    <a:pt x="422" y="264"/>
                  </a:cubicBezTo>
                  <a:cubicBezTo>
                    <a:pt x="421" y="265"/>
                    <a:pt x="420" y="266"/>
                    <a:pt x="420" y="266"/>
                  </a:cubicBezTo>
                  <a:close/>
                  <a:moveTo>
                    <a:pt x="58" y="781"/>
                  </a:moveTo>
                  <a:cubicBezTo>
                    <a:pt x="61" y="781"/>
                    <a:pt x="63" y="781"/>
                    <a:pt x="66" y="781"/>
                  </a:cubicBezTo>
                  <a:cubicBezTo>
                    <a:pt x="66" y="805"/>
                    <a:pt x="66" y="811"/>
                    <a:pt x="66" y="815"/>
                  </a:cubicBezTo>
                  <a:cubicBezTo>
                    <a:pt x="66" y="819"/>
                    <a:pt x="66" y="819"/>
                    <a:pt x="66" y="837"/>
                  </a:cubicBezTo>
                  <a:cubicBezTo>
                    <a:pt x="66" y="845"/>
                    <a:pt x="66" y="855"/>
                    <a:pt x="67" y="871"/>
                  </a:cubicBezTo>
                  <a:cubicBezTo>
                    <a:pt x="67" y="890"/>
                    <a:pt x="82" y="906"/>
                    <a:pt x="102" y="907"/>
                  </a:cubicBezTo>
                  <a:cubicBezTo>
                    <a:pt x="136" y="908"/>
                    <a:pt x="171" y="909"/>
                    <a:pt x="206" y="909"/>
                  </a:cubicBezTo>
                  <a:cubicBezTo>
                    <a:pt x="240" y="909"/>
                    <a:pt x="275" y="908"/>
                    <a:pt x="309" y="907"/>
                  </a:cubicBezTo>
                  <a:cubicBezTo>
                    <a:pt x="330" y="906"/>
                    <a:pt x="344" y="891"/>
                    <a:pt x="344" y="870"/>
                  </a:cubicBezTo>
                  <a:cubicBezTo>
                    <a:pt x="343" y="824"/>
                    <a:pt x="343" y="820"/>
                    <a:pt x="342" y="816"/>
                  </a:cubicBezTo>
                  <a:cubicBezTo>
                    <a:pt x="342" y="813"/>
                    <a:pt x="341" y="799"/>
                    <a:pt x="341" y="768"/>
                  </a:cubicBezTo>
                  <a:cubicBezTo>
                    <a:pt x="339" y="722"/>
                    <a:pt x="345" y="634"/>
                    <a:pt x="380" y="579"/>
                  </a:cubicBezTo>
                  <a:cubicBezTo>
                    <a:pt x="384" y="581"/>
                    <a:pt x="388" y="582"/>
                    <a:pt x="392" y="582"/>
                  </a:cubicBezTo>
                  <a:lnTo>
                    <a:pt x="1008" y="582"/>
                  </a:lnTo>
                  <a:cubicBezTo>
                    <a:pt x="1023" y="582"/>
                    <a:pt x="1035" y="569"/>
                    <a:pt x="1035" y="554"/>
                  </a:cubicBezTo>
                  <a:lnTo>
                    <a:pt x="1035" y="28"/>
                  </a:lnTo>
                  <a:cubicBezTo>
                    <a:pt x="1035" y="13"/>
                    <a:pt x="1023" y="0"/>
                    <a:pt x="1008" y="0"/>
                  </a:cubicBezTo>
                  <a:lnTo>
                    <a:pt x="392" y="0"/>
                  </a:lnTo>
                  <a:cubicBezTo>
                    <a:pt x="377" y="0"/>
                    <a:pt x="365" y="13"/>
                    <a:pt x="365" y="28"/>
                  </a:cubicBezTo>
                  <a:lnTo>
                    <a:pt x="365" y="334"/>
                  </a:lnTo>
                  <a:cubicBezTo>
                    <a:pt x="365" y="339"/>
                    <a:pt x="367" y="345"/>
                    <a:pt x="369" y="349"/>
                  </a:cubicBezTo>
                  <a:cubicBezTo>
                    <a:pt x="367" y="352"/>
                    <a:pt x="365" y="355"/>
                    <a:pt x="363" y="358"/>
                  </a:cubicBezTo>
                  <a:lnTo>
                    <a:pt x="362" y="359"/>
                  </a:lnTo>
                  <a:cubicBezTo>
                    <a:pt x="323" y="418"/>
                    <a:pt x="264" y="426"/>
                    <a:pt x="222" y="422"/>
                  </a:cubicBezTo>
                  <a:cubicBezTo>
                    <a:pt x="220" y="421"/>
                    <a:pt x="218" y="421"/>
                    <a:pt x="216" y="421"/>
                  </a:cubicBezTo>
                  <a:cubicBezTo>
                    <a:pt x="209" y="420"/>
                    <a:pt x="202" y="420"/>
                    <a:pt x="195" y="420"/>
                  </a:cubicBezTo>
                  <a:cubicBezTo>
                    <a:pt x="132" y="420"/>
                    <a:pt x="79" y="436"/>
                    <a:pt x="37" y="467"/>
                  </a:cubicBezTo>
                  <a:cubicBezTo>
                    <a:pt x="11" y="487"/>
                    <a:pt x="0" y="510"/>
                    <a:pt x="0" y="543"/>
                  </a:cubicBezTo>
                  <a:cubicBezTo>
                    <a:pt x="1" y="565"/>
                    <a:pt x="1" y="588"/>
                    <a:pt x="2" y="611"/>
                  </a:cubicBezTo>
                  <a:cubicBezTo>
                    <a:pt x="3" y="656"/>
                    <a:pt x="4" y="702"/>
                    <a:pt x="4" y="745"/>
                  </a:cubicBezTo>
                  <a:cubicBezTo>
                    <a:pt x="4" y="766"/>
                    <a:pt x="18" y="780"/>
                    <a:pt x="39" y="781"/>
                  </a:cubicBezTo>
                  <a:cubicBezTo>
                    <a:pt x="45" y="782"/>
                    <a:pt x="52" y="781"/>
                    <a:pt x="58" y="78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388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Workbook (right) w. ti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838201" y="2512382"/>
            <a:ext cx="6836714" cy="36750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8200" y="1261884"/>
            <a:ext cx="6836714" cy="1108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grpSp>
        <p:nvGrpSpPr>
          <p:cNvPr id="13" name="Graphic 6" descr="Open book">
            <a:extLst>
              <a:ext uri="{FF2B5EF4-FFF2-40B4-BE49-F238E27FC236}">
                <a16:creationId xmlns:a16="http://schemas.microsoft.com/office/drawing/2014/main" id="{0E4E15F7-0134-E246-A514-6EBCFDB46524}"/>
              </a:ext>
            </a:extLst>
          </p:cNvPr>
          <p:cNvGrpSpPr/>
          <p:nvPr userDrawn="1"/>
        </p:nvGrpSpPr>
        <p:grpSpPr>
          <a:xfrm>
            <a:off x="8473799" y="2349000"/>
            <a:ext cx="2160000" cy="2160000"/>
            <a:chOff x="8473799" y="2349000"/>
            <a:chExt cx="2160000" cy="2160000"/>
          </a:xfrm>
          <a:solidFill>
            <a:schemeClr val="accent1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FC2073E-1690-6F46-A79E-AAC9008A257B}"/>
                </a:ext>
              </a:extLst>
            </p:cNvPr>
            <p:cNvSpPr/>
            <p:nvPr/>
          </p:nvSpPr>
          <p:spPr>
            <a:xfrm>
              <a:off x="8563799" y="2844000"/>
              <a:ext cx="1980000" cy="1327500"/>
            </a:xfrm>
            <a:custGeom>
              <a:avLst/>
              <a:gdLst>
                <a:gd name="connsiteX0" fmla="*/ 1845000 w 1980000"/>
                <a:gd name="connsiteY0" fmla="*/ 0 h 1327500"/>
                <a:gd name="connsiteX1" fmla="*/ 1845000 w 1980000"/>
                <a:gd name="connsiteY1" fmla="*/ 1102500 h 1327500"/>
                <a:gd name="connsiteX2" fmla="*/ 135000 w 1980000"/>
                <a:gd name="connsiteY2" fmla="*/ 1102500 h 1327500"/>
                <a:gd name="connsiteX3" fmla="*/ 135000 w 1980000"/>
                <a:gd name="connsiteY3" fmla="*/ 0 h 1327500"/>
                <a:gd name="connsiteX4" fmla="*/ 0 w 1980000"/>
                <a:gd name="connsiteY4" fmla="*/ 0 h 1327500"/>
                <a:gd name="connsiteX5" fmla="*/ 0 w 1980000"/>
                <a:gd name="connsiteY5" fmla="*/ 1260000 h 1327500"/>
                <a:gd name="connsiteX6" fmla="*/ 787500 w 1980000"/>
                <a:gd name="connsiteY6" fmla="*/ 1260000 h 1327500"/>
                <a:gd name="connsiteX7" fmla="*/ 855000 w 1980000"/>
                <a:gd name="connsiteY7" fmla="*/ 1327500 h 1327500"/>
                <a:gd name="connsiteX8" fmla="*/ 1125000 w 1980000"/>
                <a:gd name="connsiteY8" fmla="*/ 1327500 h 1327500"/>
                <a:gd name="connsiteX9" fmla="*/ 1192500 w 1980000"/>
                <a:gd name="connsiteY9" fmla="*/ 1260000 h 1327500"/>
                <a:gd name="connsiteX10" fmla="*/ 1980000 w 1980000"/>
                <a:gd name="connsiteY10" fmla="*/ 1260000 h 1327500"/>
                <a:gd name="connsiteX11" fmla="*/ 1980000 w 1980000"/>
                <a:gd name="connsiteY11" fmla="*/ 0 h 1327500"/>
                <a:gd name="connsiteX12" fmla="*/ 1845000 w 1980000"/>
                <a:gd name="connsiteY12" fmla="*/ 0 h 132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0000" h="1327500">
                  <a:moveTo>
                    <a:pt x="1845000" y="0"/>
                  </a:moveTo>
                  <a:lnTo>
                    <a:pt x="1845000" y="1102500"/>
                  </a:lnTo>
                  <a:lnTo>
                    <a:pt x="135000" y="1102500"/>
                  </a:lnTo>
                  <a:lnTo>
                    <a:pt x="135000" y="0"/>
                  </a:lnTo>
                  <a:lnTo>
                    <a:pt x="0" y="0"/>
                  </a:lnTo>
                  <a:lnTo>
                    <a:pt x="0" y="1260000"/>
                  </a:lnTo>
                  <a:lnTo>
                    <a:pt x="787500" y="1260000"/>
                  </a:lnTo>
                  <a:cubicBezTo>
                    <a:pt x="787500" y="1298250"/>
                    <a:pt x="816750" y="1327500"/>
                    <a:pt x="855000" y="1327500"/>
                  </a:cubicBezTo>
                  <a:lnTo>
                    <a:pt x="1125000" y="1327500"/>
                  </a:lnTo>
                  <a:cubicBezTo>
                    <a:pt x="1163250" y="1327500"/>
                    <a:pt x="1192500" y="1298250"/>
                    <a:pt x="1192500" y="1260000"/>
                  </a:cubicBezTo>
                  <a:lnTo>
                    <a:pt x="1980000" y="1260000"/>
                  </a:lnTo>
                  <a:lnTo>
                    <a:pt x="1980000" y="0"/>
                  </a:lnTo>
                  <a:lnTo>
                    <a:pt x="1845000" y="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7B99A6F-7E9C-FF41-A64D-3C126A7AE650}"/>
                </a:ext>
              </a:extLst>
            </p:cNvPr>
            <p:cNvSpPr/>
            <p:nvPr/>
          </p:nvSpPr>
          <p:spPr>
            <a:xfrm>
              <a:off x="8788799" y="2709000"/>
              <a:ext cx="1530000" cy="1147500"/>
            </a:xfrm>
            <a:custGeom>
              <a:avLst/>
              <a:gdLst>
                <a:gd name="connsiteX0" fmla="*/ 1530000 w 1530000"/>
                <a:gd name="connsiteY0" fmla="*/ 0 h 1147500"/>
                <a:gd name="connsiteX1" fmla="*/ 0 w 1530000"/>
                <a:gd name="connsiteY1" fmla="*/ 0 h 1147500"/>
                <a:gd name="connsiteX2" fmla="*/ 0 w 1530000"/>
                <a:gd name="connsiteY2" fmla="*/ 1147500 h 1147500"/>
                <a:gd name="connsiteX3" fmla="*/ 1530000 w 1530000"/>
                <a:gd name="connsiteY3" fmla="*/ 1147500 h 1147500"/>
                <a:gd name="connsiteX4" fmla="*/ 1530000 w 1530000"/>
                <a:gd name="connsiteY4" fmla="*/ 0 h 1147500"/>
                <a:gd name="connsiteX5" fmla="*/ 135000 w 1530000"/>
                <a:gd name="connsiteY5" fmla="*/ 135000 h 1147500"/>
                <a:gd name="connsiteX6" fmla="*/ 720000 w 1530000"/>
                <a:gd name="connsiteY6" fmla="*/ 135000 h 1147500"/>
                <a:gd name="connsiteX7" fmla="*/ 720000 w 1530000"/>
                <a:gd name="connsiteY7" fmla="*/ 1012500 h 1147500"/>
                <a:gd name="connsiteX8" fmla="*/ 135000 w 1530000"/>
                <a:gd name="connsiteY8" fmla="*/ 1012500 h 1147500"/>
                <a:gd name="connsiteX9" fmla="*/ 135000 w 1530000"/>
                <a:gd name="connsiteY9" fmla="*/ 135000 h 1147500"/>
                <a:gd name="connsiteX10" fmla="*/ 1395000 w 1530000"/>
                <a:gd name="connsiteY10" fmla="*/ 1012500 h 1147500"/>
                <a:gd name="connsiteX11" fmla="*/ 810000 w 1530000"/>
                <a:gd name="connsiteY11" fmla="*/ 1012500 h 1147500"/>
                <a:gd name="connsiteX12" fmla="*/ 810000 w 1530000"/>
                <a:gd name="connsiteY12" fmla="*/ 135000 h 1147500"/>
                <a:gd name="connsiteX13" fmla="*/ 1395000 w 1530000"/>
                <a:gd name="connsiteY13" fmla="*/ 135000 h 1147500"/>
                <a:gd name="connsiteX14" fmla="*/ 1395000 w 1530000"/>
                <a:gd name="connsiteY14" fmla="*/ 1012500 h 114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0000" h="1147500">
                  <a:moveTo>
                    <a:pt x="1530000" y="0"/>
                  </a:moveTo>
                  <a:lnTo>
                    <a:pt x="0" y="0"/>
                  </a:lnTo>
                  <a:lnTo>
                    <a:pt x="0" y="1147500"/>
                  </a:lnTo>
                  <a:lnTo>
                    <a:pt x="1530000" y="1147500"/>
                  </a:lnTo>
                  <a:lnTo>
                    <a:pt x="1530000" y="0"/>
                  </a:lnTo>
                  <a:close/>
                  <a:moveTo>
                    <a:pt x="135000" y="135000"/>
                  </a:moveTo>
                  <a:lnTo>
                    <a:pt x="720000" y="135000"/>
                  </a:lnTo>
                  <a:lnTo>
                    <a:pt x="720000" y="1012500"/>
                  </a:lnTo>
                  <a:lnTo>
                    <a:pt x="135000" y="1012500"/>
                  </a:lnTo>
                  <a:lnTo>
                    <a:pt x="135000" y="135000"/>
                  </a:lnTo>
                  <a:close/>
                  <a:moveTo>
                    <a:pt x="1395000" y="1012500"/>
                  </a:moveTo>
                  <a:lnTo>
                    <a:pt x="810000" y="1012500"/>
                  </a:lnTo>
                  <a:lnTo>
                    <a:pt x="810000" y="135000"/>
                  </a:lnTo>
                  <a:lnTo>
                    <a:pt x="1395000" y="135000"/>
                  </a:lnTo>
                  <a:lnTo>
                    <a:pt x="1395000" y="1012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A239638-4B1E-8042-833D-3C7A2D43864B}"/>
                </a:ext>
              </a:extLst>
            </p:cNvPr>
            <p:cNvSpPr/>
            <p:nvPr/>
          </p:nvSpPr>
          <p:spPr>
            <a:xfrm>
              <a:off x="9733799" y="3069000"/>
              <a:ext cx="315000" cy="67500"/>
            </a:xfrm>
            <a:custGeom>
              <a:avLst/>
              <a:gdLst>
                <a:gd name="connsiteX0" fmla="*/ 0 w 315000"/>
                <a:gd name="connsiteY0" fmla="*/ 0 h 67500"/>
                <a:gd name="connsiteX1" fmla="*/ 315000 w 315000"/>
                <a:gd name="connsiteY1" fmla="*/ 0 h 67500"/>
                <a:gd name="connsiteX2" fmla="*/ 315000 w 315000"/>
                <a:gd name="connsiteY2" fmla="*/ 67500 h 67500"/>
                <a:gd name="connsiteX3" fmla="*/ 0 w 315000"/>
                <a:gd name="connsiteY3" fmla="*/ 67500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00" h="67500">
                  <a:moveTo>
                    <a:pt x="0" y="0"/>
                  </a:moveTo>
                  <a:lnTo>
                    <a:pt x="315000" y="0"/>
                  </a:lnTo>
                  <a:lnTo>
                    <a:pt x="315000" y="67500"/>
                  </a:lnTo>
                  <a:lnTo>
                    <a:pt x="0" y="67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317814A-C499-E849-AF38-7ECAFCFF0A41}"/>
                </a:ext>
              </a:extLst>
            </p:cNvPr>
            <p:cNvSpPr/>
            <p:nvPr/>
          </p:nvSpPr>
          <p:spPr>
            <a:xfrm>
              <a:off x="9733799" y="3204000"/>
              <a:ext cx="315000" cy="67500"/>
            </a:xfrm>
            <a:custGeom>
              <a:avLst/>
              <a:gdLst>
                <a:gd name="connsiteX0" fmla="*/ 0 w 315000"/>
                <a:gd name="connsiteY0" fmla="*/ 0 h 67500"/>
                <a:gd name="connsiteX1" fmla="*/ 315000 w 315000"/>
                <a:gd name="connsiteY1" fmla="*/ 0 h 67500"/>
                <a:gd name="connsiteX2" fmla="*/ 315000 w 315000"/>
                <a:gd name="connsiteY2" fmla="*/ 67500 h 67500"/>
                <a:gd name="connsiteX3" fmla="*/ 0 w 315000"/>
                <a:gd name="connsiteY3" fmla="*/ 67500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00" h="67500">
                  <a:moveTo>
                    <a:pt x="0" y="0"/>
                  </a:moveTo>
                  <a:lnTo>
                    <a:pt x="315000" y="0"/>
                  </a:lnTo>
                  <a:lnTo>
                    <a:pt x="315000" y="67500"/>
                  </a:lnTo>
                  <a:lnTo>
                    <a:pt x="0" y="67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A5B62C6-47D5-2143-A161-259C40749038}"/>
                </a:ext>
              </a:extLst>
            </p:cNvPr>
            <p:cNvSpPr/>
            <p:nvPr/>
          </p:nvSpPr>
          <p:spPr>
            <a:xfrm>
              <a:off x="9733799" y="3339000"/>
              <a:ext cx="218250" cy="67500"/>
            </a:xfrm>
            <a:custGeom>
              <a:avLst/>
              <a:gdLst>
                <a:gd name="connsiteX0" fmla="*/ 0 w 218250"/>
                <a:gd name="connsiteY0" fmla="*/ 0 h 67500"/>
                <a:gd name="connsiteX1" fmla="*/ 218250 w 218250"/>
                <a:gd name="connsiteY1" fmla="*/ 0 h 67500"/>
                <a:gd name="connsiteX2" fmla="*/ 218250 w 218250"/>
                <a:gd name="connsiteY2" fmla="*/ 67500 h 67500"/>
                <a:gd name="connsiteX3" fmla="*/ 0 w 218250"/>
                <a:gd name="connsiteY3" fmla="*/ 67500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50" h="67500">
                  <a:moveTo>
                    <a:pt x="0" y="0"/>
                  </a:moveTo>
                  <a:lnTo>
                    <a:pt x="218250" y="0"/>
                  </a:lnTo>
                  <a:lnTo>
                    <a:pt x="218250" y="67500"/>
                  </a:lnTo>
                  <a:lnTo>
                    <a:pt x="0" y="67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9AFDA-5E86-D44B-81BE-63A4CEF871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23799" y="2843213"/>
            <a:ext cx="578976" cy="87153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PP</a:t>
            </a:r>
            <a:endParaRPr lang="de-DE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3A2834-22E7-A444-A567-3F5270762B8C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92FE64F-409E-784E-9B31-7F0E884196A4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AD4CB33-A4B5-094E-A3DC-484CDA443BE1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A301C9C-423B-534A-8433-95D40A51C5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36B755FC-209B-524B-ABB7-3B32D8F92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A9E3E4DC-0C1E-6942-9ED3-5BBF4F650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2AFAE7-4E2D-D646-9716-AF3EDE086C9C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A7626B-1ABD-5B45-97E6-7FB3C634CD63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E25DA7-8496-4E4E-B211-A62E2748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8455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 - 2line Title Workbook (right) w. tim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B3C7A8-D9F8-254C-9A7F-BC374C69371B}"/>
              </a:ext>
            </a:extLst>
          </p:cNvPr>
          <p:cNvSpPr/>
          <p:nvPr userDrawn="1"/>
        </p:nvSpPr>
        <p:spPr>
          <a:xfrm>
            <a:off x="7753799" y="1629000"/>
            <a:ext cx="3600000" cy="36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aphic 6" descr="Open book">
            <a:extLst>
              <a:ext uri="{FF2B5EF4-FFF2-40B4-BE49-F238E27FC236}">
                <a16:creationId xmlns:a16="http://schemas.microsoft.com/office/drawing/2014/main" id="{0E4E15F7-0134-E246-A514-6EBCFDB46524}"/>
              </a:ext>
            </a:extLst>
          </p:cNvPr>
          <p:cNvGrpSpPr/>
          <p:nvPr userDrawn="1"/>
        </p:nvGrpSpPr>
        <p:grpSpPr>
          <a:xfrm>
            <a:off x="8473799" y="2349000"/>
            <a:ext cx="2160000" cy="2160000"/>
            <a:chOff x="8473799" y="2349000"/>
            <a:chExt cx="2160000" cy="2160000"/>
          </a:xfrm>
          <a:solidFill>
            <a:schemeClr val="accent1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FC2073E-1690-6F46-A79E-AAC9008A257B}"/>
                </a:ext>
              </a:extLst>
            </p:cNvPr>
            <p:cNvSpPr/>
            <p:nvPr/>
          </p:nvSpPr>
          <p:spPr>
            <a:xfrm>
              <a:off x="8563799" y="2844000"/>
              <a:ext cx="1980000" cy="1327500"/>
            </a:xfrm>
            <a:custGeom>
              <a:avLst/>
              <a:gdLst>
                <a:gd name="connsiteX0" fmla="*/ 1845000 w 1980000"/>
                <a:gd name="connsiteY0" fmla="*/ 0 h 1327500"/>
                <a:gd name="connsiteX1" fmla="*/ 1845000 w 1980000"/>
                <a:gd name="connsiteY1" fmla="*/ 1102500 h 1327500"/>
                <a:gd name="connsiteX2" fmla="*/ 135000 w 1980000"/>
                <a:gd name="connsiteY2" fmla="*/ 1102500 h 1327500"/>
                <a:gd name="connsiteX3" fmla="*/ 135000 w 1980000"/>
                <a:gd name="connsiteY3" fmla="*/ 0 h 1327500"/>
                <a:gd name="connsiteX4" fmla="*/ 0 w 1980000"/>
                <a:gd name="connsiteY4" fmla="*/ 0 h 1327500"/>
                <a:gd name="connsiteX5" fmla="*/ 0 w 1980000"/>
                <a:gd name="connsiteY5" fmla="*/ 1260000 h 1327500"/>
                <a:gd name="connsiteX6" fmla="*/ 787500 w 1980000"/>
                <a:gd name="connsiteY6" fmla="*/ 1260000 h 1327500"/>
                <a:gd name="connsiteX7" fmla="*/ 855000 w 1980000"/>
                <a:gd name="connsiteY7" fmla="*/ 1327500 h 1327500"/>
                <a:gd name="connsiteX8" fmla="*/ 1125000 w 1980000"/>
                <a:gd name="connsiteY8" fmla="*/ 1327500 h 1327500"/>
                <a:gd name="connsiteX9" fmla="*/ 1192500 w 1980000"/>
                <a:gd name="connsiteY9" fmla="*/ 1260000 h 1327500"/>
                <a:gd name="connsiteX10" fmla="*/ 1980000 w 1980000"/>
                <a:gd name="connsiteY10" fmla="*/ 1260000 h 1327500"/>
                <a:gd name="connsiteX11" fmla="*/ 1980000 w 1980000"/>
                <a:gd name="connsiteY11" fmla="*/ 0 h 1327500"/>
                <a:gd name="connsiteX12" fmla="*/ 1845000 w 1980000"/>
                <a:gd name="connsiteY12" fmla="*/ 0 h 132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0000" h="1327500">
                  <a:moveTo>
                    <a:pt x="1845000" y="0"/>
                  </a:moveTo>
                  <a:lnTo>
                    <a:pt x="1845000" y="1102500"/>
                  </a:lnTo>
                  <a:lnTo>
                    <a:pt x="135000" y="1102500"/>
                  </a:lnTo>
                  <a:lnTo>
                    <a:pt x="135000" y="0"/>
                  </a:lnTo>
                  <a:lnTo>
                    <a:pt x="0" y="0"/>
                  </a:lnTo>
                  <a:lnTo>
                    <a:pt x="0" y="1260000"/>
                  </a:lnTo>
                  <a:lnTo>
                    <a:pt x="787500" y="1260000"/>
                  </a:lnTo>
                  <a:cubicBezTo>
                    <a:pt x="787500" y="1298250"/>
                    <a:pt x="816750" y="1327500"/>
                    <a:pt x="855000" y="1327500"/>
                  </a:cubicBezTo>
                  <a:lnTo>
                    <a:pt x="1125000" y="1327500"/>
                  </a:lnTo>
                  <a:cubicBezTo>
                    <a:pt x="1163250" y="1327500"/>
                    <a:pt x="1192500" y="1298250"/>
                    <a:pt x="1192500" y="1260000"/>
                  </a:cubicBezTo>
                  <a:lnTo>
                    <a:pt x="1980000" y="1260000"/>
                  </a:lnTo>
                  <a:lnTo>
                    <a:pt x="1980000" y="0"/>
                  </a:lnTo>
                  <a:lnTo>
                    <a:pt x="1845000" y="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7B99A6F-7E9C-FF41-A64D-3C126A7AE650}"/>
                </a:ext>
              </a:extLst>
            </p:cNvPr>
            <p:cNvSpPr/>
            <p:nvPr/>
          </p:nvSpPr>
          <p:spPr>
            <a:xfrm>
              <a:off x="8788799" y="2709000"/>
              <a:ext cx="1530000" cy="1147500"/>
            </a:xfrm>
            <a:custGeom>
              <a:avLst/>
              <a:gdLst>
                <a:gd name="connsiteX0" fmla="*/ 1530000 w 1530000"/>
                <a:gd name="connsiteY0" fmla="*/ 0 h 1147500"/>
                <a:gd name="connsiteX1" fmla="*/ 0 w 1530000"/>
                <a:gd name="connsiteY1" fmla="*/ 0 h 1147500"/>
                <a:gd name="connsiteX2" fmla="*/ 0 w 1530000"/>
                <a:gd name="connsiteY2" fmla="*/ 1147500 h 1147500"/>
                <a:gd name="connsiteX3" fmla="*/ 1530000 w 1530000"/>
                <a:gd name="connsiteY3" fmla="*/ 1147500 h 1147500"/>
                <a:gd name="connsiteX4" fmla="*/ 1530000 w 1530000"/>
                <a:gd name="connsiteY4" fmla="*/ 0 h 1147500"/>
                <a:gd name="connsiteX5" fmla="*/ 135000 w 1530000"/>
                <a:gd name="connsiteY5" fmla="*/ 135000 h 1147500"/>
                <a:gd name="connsiteX6" fmla="*/ 720000 w 1530000"/>
                <a:gd name="connsiteY6" fmla="*/ 135000 h 1147500"/>
                <a:gd name="connsiteX7" fmla="*/ 720000 w 1530000"/>
                <a:gd name="connsiteY7" fmla="*/ 1012500 h 1147500"/>
                <a:gd name="connsiteX8" fmla="*/ 135000 w 1530000"/>
                <a:gd name="connsiteY8" fmla="*/ 1012500 h 1147500"/>
                <a:gd name="connsiteX9" fmla="*/ 135000 w 1530000"/>
                <a:gd name="connsiteY9" fmla="*/ 135000 h 1147500"/>
                <a:gd name="connsiteX10" fmla="*/ 1395000 w 1530000"/>
                <a:gd name="connsiteY10" fmla="*/ 1012500 h 1147500"/>
                <a:gd name="connsiteX11" fmla="*/ 810000 w 1530000"/>
                <a:gd name="connsiteY11" fmla="*/ 1012500 h 1147500"/>
                <a:gd name="connsiteX12" fmla="*/ 810000 w 1530000"/>
                <a:gd name="connsiteY12" fmla="*/ 135000 h 1147500"/>
                <a:gd name="connsiteX13" fmla="*/ 1395000 w 1530000"/>
                <a:gd name="connsiteY13" fmla="*/ 135000 h 1147500"/>
                <a:gd name="connsiteX14" fmla="*/ 1395000 w 1530000"/>
                <a:gd name="connsiteY14" fmla="*/ 1012500 h 114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30000" h="1147500">
                  <a:moveTo>
                    <a:pt x="1530000" y="0"/>
                  </a:moveTo>
                  <a:lnTo>
                    <a:pt x="0" y="0"/>
                  </a:lnTo>
                  <a:lnTo>
                    <a:pt x="0" y="1147500"/>
                  </a:lnTo>
                  <a:lnTo>
                    <a:pt x="1530000" y="1147500"/>
                  </a:lnTo>
                  <a:lnTo>
                    <a:pt x="1530000" y="0"/>
                  </a:lnTo>
                  <a:close/>
                  <a:moveTo>
                    <a:pt x="135000" y="135000"/>
                  </a:moveTo>
                  <a:lnTo>
                    <a:pt x="720000" y="135000"/>
                  </a:lnTo>
                  <a:lnTo>
                    <a:pt x="720000" y="1012500"/>
                  </a:lnTo>
                  <a:lnTo>
                    <a:pt x="135000" y="1012500"/>
                  </a:lnTo>
                  <a:lnTo>
                    <a:pt x="135000" y="135000"/>
                  </a:lnTo>
                  <a:close/>
                  <a:moveTo>
                    <a:pt x="1395000" y="1012500"/>
                  </a:moveTo>
                  <a:lnTo>
                    <a:pt x="810000" y="1012500"/>
                  </a:lnTo>
                  <a:lnTo>
                    <a:pt x="810000" y="135000"/>
                  </a:lnTo>
                  <a:lnTo>
                    <a:pt x="1395000" y="135000"/>
                  </a:lnTo>
                  <a:lnTo>
                    <a:pt x="1395000" y="1012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A239638-4B1E-8042-833D-3C7A2D43864B}"/>
                </a:ext>
              </a:extLst>
            </p:cNvPr>
            <p:cNvSpPr/>
            <p:nvPr/>
          </p:nvSpPr>
          <p:spPr>
            <a:xfrm>
              <a:off x="9733799" y="3069000"/>
              <a:ext cx="315000" cy="67500"/>
            </a:xfrm>
            <a:custGeom>
              <a:avLst/>
              <a:gdLst>
                <a:gd name="connsiteX0" fmla="*/ 0 w 315000"/>
                <a:gd name="connsiteY0" fmla="*/ 0 h 67500"/>
                <a:gd name="connsiteX1" fmla="*/ 315000 w 315000"/>
                <a:gd name="connsiteY1" fmla="*/ 0 h 67500"/>
                <a:gd name="connsiteX2" fmla="*/ 315000 w 315000"/>
                <a:gd name="connsiteY2" fmla="*/ 67500 h 67500"/>
                <a:gd name="connsiteX3" fmla="*/ 0 w 315000"/>
                <a:gd name="connsiteY3" fmla="*/ 67500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00" h="67500">
                  <a:moveTo>
                    <a:pt x="0" y="0"/>
                  </a:moveTo>
                  <a:lnTo>
                    <a:pt x="315000" y="0"/>
                  </a:lnTo>
                  <a:lnTo>
                    <a:pt x="315000" y="67500"/>
                  </a:lnTo>
                  <a:lnTo>
                    <a:pt x="0" y="67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317814A-C499-E849-AF38-7ECAFCFF0A41}"/>
                </a:ext>
              </a:extLst>
            </p:cNvPr>
            <p:cNvSpPr/>
            <p:nvPr/>
          </p:nvSpPr>
          <p:spPr>
            <a:xfrm>
              <a:off x="9733799" y="3204000"/>
              <a:ext cx="315000" cy="67500"/>
            </a:xfrm>
            <a:custGeom>
              <a:avLst/>
              <a:gdLst>
                <a:gd name="connsiteX0" fmla="*/ 0 w 315000"/>
                <a:gd name="connsiteY0" fmla="*/ 0 h 67500"/>
                <a:gd name="connsiteX1" fmla="*/ 315000 w 315000"/>
                <a:gd name="connsiteY1" fmla="*/ 0 h 67500"/>
                <a:gd name="connsiteX2" fmla="*/ 315000 w 315000"/>
                <a:gd name="connsiteY2" fmla="*/ 67500 h 67500"/>
                <a:gd name="connsiteX3" fmla="*/ 0 w 315000"/>
                <a:gd name="connsiteY3" fmla="*/ 67500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000" h="67500">
                  <a:moveTo>
                    <a:pt x="0" y="0"/>
                  </a:moveTo>
                  <a:lnTo>
                    <a:pt x="315000" y="0"/>
                  </a:lnTo>
                  <a:lnTo>
                    <a:pt x="315000" y="67500"/>
                  </a:lnTo>
                  <a:lnTo>
                    <a:pt x="0" y="67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A5B62C6-47D5-2143-A161-259C40749038}"/>
                </a:ext>
              </a:extLst>
            </p:cNvPr>
            <p:cNvSpPr/>
            <p:nvPr/>
          </p:nvSpPr>
          <p:spPr>
            <a:xfrm>
              <a:off x="9733799" y="3339000"/>
              <a:ext cx="218250" cy="67500"/>
            </a:xfrm>
            <a:custGeom>
              <a:avLst/>
              <a:gdLst>
                <a:gd name="connsiteX0" fmla="*/ 0 w 218250"/>
                <a:gd name="connsiteY0" fmla="*/ 0 h 67500"/>
                <a:gd name="connsiteX1" fmla="*/ 218250 w 218250"/>
                <a:gd name="connsiteY1" fmla="*/ 0 h 67500"/>
                <a:gd name="connsiteX2" fmla="*/ 218250 w 218250"/>
                <a:gd name="connsiteY2" fmla="*/ 67500 h 67500"/>
                <a:gd name="connsiteX3" fmla="*/ 0 w 218250"/>
                <a:gd name="connsiteY3" fmla="*/ 67500 h 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50" h="67500">
                  <a:moveTo>
                    <a:pt x="0" y="0"/>
                  </a:moveTo>
                  <a:lnTo>
                    <a:pt x="218250" y="0"/>
                  </a:lnTo>
                  <a:lnTo>
                    <a:pt x="218250" y="67500"/>
                  </a:lnTo>
                  <a:lnTo>
                    <a:pt x="0" y="67500"/>
                  </a:lnTo>
                  <a:close/>
                </a:path>
              </a:pathLst>
            </a:custGeom>
            <a:grpFill/>
            <a:ln w="22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9AFDA-5E86-D44B-81BE-63A4CEF871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23799" y="2843213"/>
            <a:ext cx="578976" cy="87153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PP</a:t>
            </a:r>
            <a:endParaRPr lang="de-DE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93A2834-22E7-A444-A567-3F5270762B8C}"/>
              </a:ext>
            </a:extLst>
          </p:cNvPr>
          <p:cNvSpPr/>
          <p:nvPr userDrawn="1"/>
        </p:nvSpPr>
        <p:spPr>
          <a:xfrm>
            <a:off x="9983372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92FE64F-409E-784E-9B31-7F0E884196A4}"/>
              </a:ext>
            </a:extLst>
          </p:cNvPr>
          <p:cNvSpPr/>
          <p:nvPr userDrawn="1"/>
        </p:nvSpPr>
        <p:spPr>
          <a:xfrm>
            <a:off x="10036126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AD4CB33-A4B5-094E-A3DC-484CDA443BE1}"/>
              </a:ext>
            </a:extLst>
          </p:cNvPr>
          <p:cNvSpPr/>
          <p:nvPr userDrawn="1"/>
        </p:nvSpPr>
        <p:spPr>
          <a:xfrm>
            <a:off x="10088880" y="359797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A301C9C-423B-534A-8433-95D40A51C5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59445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36B755FC-209B-524B-ABB7-3B32D8F92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A9E3E4DC-0C1E-6942-9ED3-5BBF4F650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15955" y="6356350"/>
            <a:ext cx="66149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2024 Kanban University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2AFAE7-4E2D-D646-9716-AF3EDE086C9C}"/>
              </a:ext>
            </a:extLst>
          </p:cNvPr>
          <p:cNvGrpSpPr/>
          <p:nvPr userDrawn="1"/>
        </p:nvGrpSpPr>
        <p:grpSpPr>
          <a:xfrm>
            <a:off x="266694" y="6336543"/>
            <a:ext cx="1105200" cy="360572"/>
            <a:chOff x="760736" y="5154034"/>
            <a:chExt cx="1105200" cy="3605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A7626B-1ABD-5B45-97E6-7FB3C634CD63}"/>
                </a:ext>
              </a:extLst>
            </p:cNvPr>
            <p:cNvSpPr/>
            <p:nvPr userDrawn="1"/>
          </p:nvSpPr>
          <p:spPr>
            <a:xfrm>
              <a:off x="760736" y="5154320"/>
              <a:ext cx="11052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E25DA7-8496-4E4E-B211-A62E2748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0736" y="5154034"/>
              <a:ext cx="1105200" cy="360572"/>
            </a:xfrm>
            <a:prstGeom prst="rect">
              <a:avLst/>
            </a:prstGeom>
          </p:spPr>
        </p:pic>
      </p:grp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F3F75DBE-85C2-3164-576F-6B68111A883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201" y="3429000"/>
            <a:ext cx="6836714" cy="2758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897A099-D16C-CC8F-4E7D-9F889A390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61884"/>
            <a:ext cx="6836714" cy="20003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5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</p:spTree>
    <p:extLst>
      <p:ext uri="{BB962C8B-B14F-4D97-AF65-F5344CB8AC3E}">
        <p14:creationId xmlns:p14="http://schemas.microsoft.com/office/powerpoint/2010/main" val="2516040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nban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93E79-8B53-C24C-8BFE-25D957C33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BC6FC-EB22-3348-AE2A-2FA6514A2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DA09FC0-7626-8EDD-2A6C-358B157780D2}"/>
              </a:ext>
            </a:extLst>
          </p:cNvPr>
          <p:cNvGrpSpPr/>
          <p:nvPr userDrawn="1"/>
        </p:nvGrpSpPr>
        <p:grpSpPr>
          <a:xfrm>
            <a:off x="2515055" y="1785885"/>
            <a:ext cx="7161890" cy="3854406"/>
            <a:chOff x="2494223" y="1523524"/>
            <a:chExt cx="7161890" cy="3854406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366B874B-5406-FC97-CA34-1114FE4EAA0D}"/>
                </a:ext>
              </a:extLst>
            </p:cNvPr>
            <p:cNvSpPr txBox="1"/>
            <p:nvPr/>
          </p:nvSpPr>
          <p:spPr>
            <a:xfrm>
              <a:off x="8073037" y="1753060"/>
              <a:ext cx="789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Deliver</a:t>
              </a:r>
            </a:p>
          </p:txBody>
        </p:sp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90483D59-768A-C108-6611-CE9F618EC300}"/>
                </a:ext>
              </a:extLst>
            </p:cNvPr>
            <p:cNvCxnSpPr>
              <a:cxnSpLocks/>
            </p:cNvCxnSpPr>
            <p:nvPr/>
          </p:nvCxnSpPr>
          <p:spPr>
            <a:xfrm>
              <a:off x="3332066" y="2056780"/>
              <a:ext cx="55320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1B2ACD28-28E7-A89D-4DC4-31BE9190C9F5}"/>
                </a:ext>
              </a:extLst>
            </p:cNvPr>
            <p:cNvCxnSpPr/>
            <p:nvPr/>
          </p:nvCxnSpPr>
          <p:spPr>
            <a:xfrm>
              <a:off x="2535887" y="2486494"/>
              <a:ext cx="71160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CF0787B-1BB5-711D-CCA1-38193EF382C4}"/>
                </a:ext>
              </a:extLst>
            </p:cNvPr>
            <p:cNvSpPr/>
            <p:nvPr/>
          </p:nvSpPr>
          <p:spPr>
            <a:xfrm>
              <a:off x="2535887" y="1692785"/>
              <a:ext cx="7116047" cy="36851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6749B5E-1D11-0330-9C6C-409776033D2F}"/>
                </a:ext>
              </a:extLst>
            </p:cNvPr>
            <p:cNvSpPr txBox="1"/>
            <p:nvPr/>
          </p:nvSpPr>
          <p:spPr>
            <a:xfrm>
              <a:off x="8867778" y="1762202"/>
              <a:ext cx="788335" cy="335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Done</a:t>
              </a:r>
            </a:p>
          </p:txBody>
        </p:sp>
        <p:sp>
          <p:nvSpPr>
            <p:cNvPr id="11" name="Rechthoek: ezelsoor 10">
              <a:extLst>
                <a:ext uri="{FF2B5EF4-FFF2-40B4-BE49-F238E27FC236}">
                  <a16:creationId xmlns:a16="http://schemas.microsoft.com/office/drawing/2014/main" id="{6ACA00DD-FC9A-34A1-8CE9-921D492440B3}"/>
                </a:ext>
              </a:extLst>
            </p:cNvPr>
            <p:cNvSpPr/>
            <p:nvPr/>
          </p:nvSpPr>
          <p:spPr>
            <a:xfrm>
              <a:off x="4410631" y="2649910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Rechthoek: ezelsoor 11">
              <a:extLst>
                <a:ext uri="{FF2B5EF4-FFF2-40B4-BE49-F238E27FC236}">
                  <a16:creationId xmlns:a16="http://schemas.microsoft.com/office/drawing/2014/main" id="{E34A9A13-FDB4-6719-3D96-09CE44BDE50E}"/>
                </a:ext>
              </a:extLst>
            </p:cNvPr>
            <p:cNvSpPr/>
            <p:nvPr/>
          </p:nvSpPr>
          <p:spPr>
            <a:xfrm>
              <a:off x="2828247" y="3576308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Rechthoek: ezelsoor 12">
              <a:extLst>
                <a:ext uri="{FF2B5EF4-FFF2-40B4-BE49-F238E27FC236}">
                  <a16:creationId xmlns:a16="http://schemas.microsoft.com/office/drawing/2014/main" id="{30DA9190-A9A5-B255-3F95-3B07C3148198}"/>
                </a:ext>
              </a:extLst>
            </p:cNvPr>
            <p:cNvSpPr/>
            <p:nvPr/>
          </p:nvSpPr>
          <p:spPr>
            <a:xfrm>
              <a:off x="9028767" y="2649910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" name="Rechthoek: ezelsoor 13">
              <a:extLst>
                <a:ext uri="{FF2B5EF4-FFF2-40B4-BE49-F238E27FC236}">
                  <a16:creationId xmlns:a16="http://schemas.microsoft.com/office/drawing/2014/main" id="{AC33B2B1-2825-72D8-7DFA-C65E9D5CBA1D}"/>
                </a:ext>
              </a:extLst>
            </p:cNvPr>
            <p:cNvSpPr/>
            <p:nvPr/>
          </p:nvSpPr>
          <p:spPr>
            <a:xfrm>
              <a:off x="2828538" y="2707768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5" name="Rechthoek: ezelsoor 14">
              <a:extLst>
                <a:ext uri="{FF2B5EF4-FFF2-40B4-BE49-F238E27FC236}">
                  <a16:creationId xmlns:a16="http://schemas.microsoft.com/office/drawing/2014/main" id="{A45B35A2-F4AD-A4F6-49E6-EC640D4DCACE}"/>
                </a:ext>
              </a:extLst>
            </p:cNvPr>
            <p:cNvSpPr/>
            <p:nvPr/>
          </p:nvSpPr>
          <p:spPr>
            <a:xfrm>
              <a:off x="2797451" y="4230413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hthoek: ezelsoor 15">
              <a:extLst>
                <a:ext uri="{FF2B5EF4-FFF2-40B4-BE49-F238E27FC236}">
                  <a16:creationId xmlns:a16="http://schemas.microsoft.com/office/drawing/2014/main" id="{B6E35F9D-0528-316C-4194-84ACD852B493}"/>
                </a:ext>
              </a:extLst>
            </p:cNvPr>
            <p:cNvSpPr/>
            <p:nvPr/>
          </p:nvSpPr>
          <p:spPr>
            <a:xfrm>
              <a:off x="6633778" y="2802569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Rechthoek: ezelsoor 16">
              <a:extLst>
                <a:ext uri="{FF2B5EF4-FFF2-40B4-BE49-F238E27FC236}">
                  <a16:creationId xmlns:a16="http://schemas.microsoft.com/office/drawing/2014/main" id="{3847B516-8C41-B1DA-F120-FB9376945F8C}"/>
                </a:ext>
              </a:extLst>
            </p:cNvPr>
            <p:cNvSpPr/>
            <p:nvPr/>
          </p:nvSpPr>
          <p:spPr>
            <a:xfrm>
              <a:off x="7520569" y="3657372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Rechthoek: ezelsoor 17">
              <a:extLst>
                <a:ext uri="{FF2B5EF4-FFF2-40B4-BE49-F238E27FC236}">
                  <a16:creationId xmlns:a16="http://schemas.microsoft.com/office/drawing/2014/main" id="{8DBB41B8-E94C-9460-B29A-3E0BBD25494B}"/>
                </a:ext>
              </a:extLst>
            </p:cNvPr>
            <p:cNvSpPr/>
            <p:nvPr/>
          </p:nvSpPr>
          <p:spPr>
            <a:xfrm>
              <a:off x="5162130" y="3277285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hthoek: ezelsoor 18">
              <a:extLst>
                <a:ext uri="{FF2B5EF4-FFF2-40B4-BE49-F238E27FC236}">
                  <a16:creationId xmlns:a16="http://schemas.microsoft.com/office/drawing/2014/main" id="{14B08837-2217-5F92-90C9-7E55D3AEFBE0}"/>
                </a:ext>
              </a:extLst>
            </p:cNvPr>
            <p:cNvSpPr/>
            <p:nvPr/>
          </p:nvSpPr>
          <p:spPr>
            <a:xfrm>
              <a:off x="6046202" y="3456061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" name="Rechthoek: ezelsoor 19">
              <a:extLst>
                <a:ext uri="{FF2B5EF4-FFF2-40B4-BE49-F238E27FC236}">
                  <a16:creationId xmlns:a16="http://schemas.microsoft.com/office/drawing/2014/main" id="{76E66FEE-8BCF-3B5E-0215-6895609B00A5}"/>
                </a:ext>
              </a:extLst>
            </p:cNvPr>
            <p:cNvSpPr/>
            <p:nvPr/>
          </p:nvSpPr>
          <p:spPr>
            <a:xfrm>
              <a:off x="3469630" y="3575331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1" name="Rechthoek: ezelsoor 20">
              <a:extLst>
                <a:ext uri="{FF2B5EF4-FFF2-40B4-BE49-F238E27FC236}">
                  <a16:creationId xmlns:a16="http://schemas.microsoft.com/office/drawing/2014/main" id="{480C920F-8F7F-8FF1-39D1-1604596EBC33}"/>
                </a:ext>
              </a:extLst>
            </p:cNvPr>
            <p:cNvSpPr/>
            <p:nvPr/>
          </p:nvSpPr>
          <p:spPr>
            <a:xfrm>
              <a:off x="5194850" y="2684498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Rechthoek: ezelsoor 21">
              <a:extLst>
                <a:ext uri="{FF2B5EF4-FFF2-40B4-BE49-F238E27FC236}">
                  <a16:creationId xmlns:a16="http://schemas.microsoft.com/office/drawing/2014/main" id="{4A62D64F-E339-2460-7057-372B0EF4E267}"/>
                </a:ext>
              </a:extLst>
            </p:cNvPr>
            <p:cNvSpPr/>
            <p:nvPr/>
          </p:nvSpPr>
          <p:spPr>
            <a:xfrm>
              <a:off x="5061046" y="3625446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33EF4A21-8A2B-F9CD-03FC-1B8AADAFE339}"/>
                </a:ext>
              </a:extLst>
            </p:cNvPr>
            <p:cNvGrpSpPr/>
            <p:nvPr/>
          </p:nvGrpSpPr>
          <p:grpSpPr>
            <a:xfrm>
              <a:off x="3322383" y="2123682"/>
              <a:ext cx="5547422" cy="307777"/>
              <a:chOff x="3475450" y="2152098"/>
              <a:chExt cx="5547422" cy="307777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F1FB75B2-D8CB-249C-6466-A48E90E9700C}"/>
                  </a:ext>
                </a:extLst>
              </p:cNvPr>
              <p:cNvSpPr txBox="1"/>
              <p:nvPr/>
            </p:nvSpPr>
            <p:spPr>
              <a:xfrm>
                <a:off x="3475450" y="2152098"/>
                <a:ext cx="8056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40BE3207-05E0-0CD9-ED64-657BD392C5BA}"/>
                  </a:ext>
                </a:extLst>
              </p:cNvPr>
              <p:cNvSpPr txBox="1"/>
              <p:nvPr/>
            </p:nvSpPr>
            <p:spPr>
              <a:xfrm>
                <a:off x="5080759" y="2152098"/>
                <a:ext cx="7858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55E76E7B-9317-67C0-C02C-4BD68285EA74}"/>
                  </a:ext>
                </a:extLst>
              </p:cNvPr>
              <p:cNvSpPr txBox="1"/>
              <p:nvPr/>
            </p:nvSpPr>
            <p:spPr>
              <a:xfrm>
                <a:off x="6642740" y="2152098"/>
                <a:ext cx="8061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836E077A-EB2E-A9C0-F1F7-66909CCCA813}"/>
                  </a:ext>
                </a:extLst>
              </p:cNvPr>
              <p:cNvSpPr txBox="1"/>
              <p:nvPr/>
            </p:nvSpPr>
            <p:spPr>
              <a:xfrm>
                <a:off x="7442519" y="2152098"/>
                <a:ext cx="776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done</a:t>
                </a:r>
              </a:p>
            </p:txBody>
          </p:sp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7A047E3D-36CC-8364-C24C-522D09E71E4E}"/>
                  </a:ext>
                </a:extLst>
              </p:cNvPr>
              <p:cNvSpPr txBox="1"/>
              <p:nvPr/>
            </p:nvSpPr>
            <p:spPr>
              <a:xfrm>
                <a:off x="5876017" y="2152098"/>
                <a:ext cx="7817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done</a:t>
                </a: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9CCF6A28-9878-B83C-A3ED-12E8DC2DC995}"/>
                  </a:ext>
                </a:extLst>
              </p:cNvPr>
              <p:cNvSpPr txBox="1"/>
              <p:nvPr/>
            </p:nvSpPr>
            <p:spPr>
              <a:xfrm>
                <a:off x="4278039" y="2152098"/>
                <a:ext cx="7756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done</a:t>
                </a:r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4D4BE524-2971-35A0-DAD8-7D34714067E7}"/>
                  </a:ext>
                </a:extLst>
              </p:cNvPr>
              <p:cNvSpPr txBox="1"/>
              <p:nvPr/>
            </p:nvSpPr>
            <p:spPr>
              <a:xfrm>
                <a:off x="8216710" y="2152098"/>
                <a:ext cx="8061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B356BD2D-6054-7FB0-4FC8-89111582DA54}"/>
                </a:ext>
              </a:extLst>
            </p:cNvPr>
            <p:cNvSpPr/>
            <p:nvPr/>
          </p:nvSpPr>
          <p:spPr>
            <a:xfrm>
              <a:off x="3968636" y="1523524"/>
              <a:ext cx="313111" cy="30199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noProof="0"/>
                <a:t>2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3F7FB090-5E63-6DD5-757E-B21B643D5791}"/>
                </a:ext>
              </a:extLst>
            </p:cNvPr>
            <p:cNvSpPr/>
            <p:nvPr/>
          </p:nvSpPr>
          <p:spPr>
            <a:xfrm>
              <a:off x="5559126" y="1523524"/>
              <a:ext cx="313111" cy="30199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noProof="0"/>
                <a:t>4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626ED696-CB04-640F-45F3-ABDCE0820D64}"/>
                </a:ext>
              </a:extLst>
            </p:cNvPr>
            <p:cNvSpPr/>
            <p:nvPr/>
          </p:nvSpPr>
          <p:spPr>
            <a:xfrm>
              <a:off x="8321797" y="1523524"/>
              <a:ext cx="313111" cy="30199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noProof="0"/>
                <a:t>1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A37F566B-148F-AACE-A996-42599AEC72C4}"/>
                </a:ext>
              </a:extLst>
            </p:cNvPr>
            <p:cNvSpPr/>
            <p:nvPr/>
          </p:nvSpPr>
          <p:spPr>
            <a:xfrm>
              <a:off x="7133917" y="1523524"/>
              <a:ext cx="313111" cy="30199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noProof="0"/>
                <a:t>2</a:t>
              </a:r>
            </a:p>
          </p:txBody>
        </p:sp>
        <p:sp>
          <p:nvSpPr>
            <p:cNvPr id="28" name="Rechthoek: ezelsoor 27">
              <a:extLst>
                <a:ext uri="{FF2B5EF4-FFF2-40B4-BE49-F238E27FC236}">
                  <a16:creationId xmlns:a16="http://schemas.microsoft.com/office/drawing/2014/main" id="{3D9AC764-7F19-8C0E-F554-4167BD724CB9}"/>
                </a:ext>
              </a:extLst>
            </p:cNvPr>
            <p:cNvSpPr/>
            <p:nvPr/>
          </p:nvSpPr>
          <p:spPr>
            <a:xfrm>
              <a:off x="8299376" y="4480391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" name="Rechthoek: ezelsoor 28">
              <a:extLst>
                <a:ext uri="{FF2B5EF4-FFF2-40B4-BE49-F238E27FC236}">
                  <a16:creationId xmlns:a16="http://schemas.microsoft.com/office/drawing/2014/main" id="{59F515FB-E3A6-6CC1-23F6-6FF0157BE6B4}"/>
                </a:ext>
              </a:extLst>
            </p:cNvPr>
            <p:cNvSpPr/>
            <p:nvPr/>
          </p:nvSpPr>
          <p:spPr>
            <a:xfrm>
              <a:off x="9172872" y="4923482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Rechthoek: ezelsoor 29">
              <a:extLst>
                <a:ext uri="{FF2B5EF4-FFF2-40B4-BE49-F238E27FC236}">
                  <a16:creationId xmlns:a16="http://schemas.microsoft.com/office/drawing/2014/main" id="{2BC992F2-C614-95E0-847A-65623E6F1B92}"/>
                </a:ext>
              </a:extLst>
            </p:cNvPr>
            <p:cNvSpPr/>
            <p:nvPr/>
          </p:nvSpPr>
          <p:spPr>
            <a:xfrm>
              <a:off x="9197313" y="2982602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Rechthoek: ezelsoor 30">
              <a:extLst>
                <a:ext uri="{FF2B5EF4-FFF2-40B4-BE49-F238E27FC236}">
                  <a16:creationId xmlns:a16="http://schemas.microsoft.com/office/drawing/2014/main" id="{6670D126-0C7B-E888-40AA-05303C33CDFB}"/>
                </a:ext>
              </a:extLst>
            </p:cNvPr>
            <p:cNvSpPr/>
            <p:nvPr/>
          </p:nvSpPr>
          <p:spPr>
            <a:xfrm>
              <a:off x="9005525" y="3535358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2" name="Rechthoek: ezelsoor 31">
              <a:extLst>
                <a:ext uri="{FF2B5EF4-FFF2-40B4-BE49-F238E27FC236}">
                  <a16:creationId xmlns:a16="http://schemas.microsoft.com/office/drawing/2014/main" id="{9FF953C1-FFC7-95D0-6948-B3BE401E8888}"/>
                </a:ext>
              </a:extLst>
            </p:cNvPr>
            <p:cNvSpPr/>
            <p:nvPr/>
          </p:nvSpPr>
          <p:spPr>
            <a:xfrm>
              <a:off x="8956476" y="4077770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4D309F6F-BD1D-A463-5A01-99E140291E26}"/>
                </a:ext>
              </a:extLst>
            </p:cNvPr>
            <p:cNvSpPr txBox="1"/>
            <p:nvPr/>
          </p:nvSpPr>
          <p:spPr>
            <a:xfrm>
              <a:off x="2494223" y="1759293"/>
              <a:ext cx="8628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Sprint Backlog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960FCEA1-D203-5B64-2006-AC2A00E10C84}"/>
                </a:ext>
              </a:extLst>
            </p:cNvPr>
            <p:cNvSpPr txBox="1"/>
            <p:nvPr/>
          </p:nvSpPr>
          <p:spPr>
            <a:xfrm>
              <a:off x="6486635" y="1753060"/>
              <a:ext cx="1579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Review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A2D359BB-C24E-96E4-A8E8-2D3226AE8129}"/>
                </a:ext>
              </a:extLst>
            </p:cNvPr>
            <p:cNvSpPr txBox="1"/>
            <p:nvPr/>
          </p:nvSpPr>
          <p:spPr>
            <a:xfrm>
              <a:off x="3334313" y="1753060"/>
              <a:ext cx="157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Design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6697AB3B-2911-3D23-C244-6F5F6F461153}"/>
                </a:ext>
              </a:extLst>
            </p:cNvPr>
            <p:cNvSpPr txBox="1"/>
            <p:nvPr/>
          </p:nvSpPr>
          <p:spPr>
            <a:xfrm>
              <a:off x="4911801" y="1753060"/>
              <a:ext cx="1574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Create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2E80B5C3-25D4-3243-E365-2598394FA156}"/>
                </a:ext>
              </a:extLst>
            </p:cNvPr>
            <p:cNvCxnSpPr>
              <a:cxnSpLocks/>
            </p:cNvCxnSpPr>
            <p:nvPr/>
          </p:nvCxnSpPr>
          <p:spPr>
            <a:xfrm>
              <a:off x="3335325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AE7E57AA-1D47-493F-FFBF-555699F3D5FB}"/>
                </a:ext>
              </a:extLst>
            </p:cNvPr>
            <p:cNvCxnSpPr>
              <a:cxnSpLocks/>
            </p:cNvCxnSpPr>
            <p:nvPr/>
          </p:nvCxnSpPr>
          <p:spPr>
            <a:xfrm>
              <a:off x="4918358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17FC1907-BB4B-F06C-8DA8-27FFFAF2A888}"/>
                </a:ext>
              </a:extLst>
            </p:cNvPr>
            <p:cNvCxnSpPr>
              <a:cxnSpLocks/>
            </p:cNvCxnSpPr>
            <p:nvPr/>
          </p:nvCxnSpPr>
          <p:spPr>
            <a:xfrm>
              <a:off x="6493987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365553FC-A590-1322-15AA-4A8A9E4ED164}"/>
                </a:ext>
              </a:extLst>
            </p:cNvPr>
            <p:cNvCxnSpPr>
              <a:cxnSpLocks/>
            </p:cNvCxnSpPr>
            <p:nvPr/>
          </p:nvCxnSpPr>
          <p:spPr>
            <a:xfrm>
              <a:off x="8075808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2036061C-05D0-EB9D-4390-D74D391FA1E4}"/>
                </a:ext>
              </a:extLst>
            </p:cNvPr>
            <p:cNvCxnSpPr>
              <a:cxnSpLocks/>
            </p:cNvCxnSpPr>
            <p:nvPr/>
          </p:nvCxnSpPr>
          <p:spPr>
            <a:xfrm>
              <a:off x="4125874" y="2064777"/>
              <a:ext cx="0" cy="3313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1E0FA6E1-BE4A-1274-BED2-91BCC4A10301}"/>
                </a:ext>
              </a:extLst>
            </p:cNvPr>
            <p:cNvCxnSpPr>
              <a:cxnSpLocks/>
            </p:cNvCxnSpPr>
            <p:nvPr/>
          </p:nvCxnSpPr>
          <p:spPr>
            <a:xfrm>
              <a:off x="5710606" y="2064777"/>
              <a:ext cx="0" cy="3313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7AE7723D-5620-9417-1CEA-40DDFEC800B6}"/>
                </a:ext>
              </a:extLst>
            </p:cNvPr>
            <p:cNvCxnSpPr>
              <a:cxnSpLocks/>
            </p:cNvCxnSpPr>
            <p:nvPr/>
          </p:nvCxnSpPr>
          <p:spPr>
            <a:xfrm>
              <a:off x="7285177" y="2064777"/>
              <a:ext cx="0" cy="3313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242549FF-C647-35D2-77A5-DD53DD54096A}"/>
                </a:ext>
              </a:extLst>
            </p:cNvPr>
            <p:cNvCxnSpPr>
              <a:cxnSpLocks/>
            </p:cNvCxnSpPr>
            <p:nvPr/>
          </p:nvCxnSpPr>
          <p:spPr>
            <a:xfrm>
              <a:off x="8866270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0309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nban board NO W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93E79-8B53-C24C-8BFE-25D957C33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BC6FC-EB22-3348-AE2A-2FA6514A2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DA09FC0-7626-8EDD-2A6C-358B157780D2}"/>
              </a:ext>
            </a:extLst>
          </p:cNvPr>
          <p:cNvGrpSpPr/>
          <p:nvPr userDrawn="1"/>
        </p:nvGrpSpPr>
        <p:grpSpPr>
          <a:xfrm>
            <a:off x="2515055" y="1955145"/>
            <a:ext cx="7161890" cy="3685146"/>
            <a:chOff x="2494223" y="1692784"/>
            <a:chExt cx="7161890" cy="3685146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366B874B-5406-FC97-CA34-1114FE4EAA0D}"/>
                </a:ext>
              </a:extLst>
            </p:cNvPr>
            <p:cNvSpPr txBox="1"/>
            <p:nvPr/>
          </p:nvSpPr>
          <p:spPr>
            <a:xfrm>
              <a:off x="8073037" y="1753060"/>
              <a:ext cx="789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Deliver</a:t>
              </a:r>
            </a:p>
          </p:txBody>
        </p:sp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90483D59-768A-C108-6611-CE9F618EC300}"/>
                </a:ext>
              </a:extLst>
            </p:cNvPr>
            <p:cNvCxnSpPr>
              <a:cxnSpLocks/>
            </p:cNvCxnSpPr>
            <p:nvPr/>
          </p:nvCxnSpPr>
          <p:spPr>
            <a:xfrm>
              <a:off x="3332066" y="2056780"/>
              <a:ext cx="55320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1B2ACD28-28E7-A89D-4DC4-31BE9190C9F5}"/>
                </a:ext>
              </a:extLst>
            </p:cNvPr>
            <p:cNvCxnSpPr/>
            <p:nvPr/>
          </p:nvCxnSpPr>
          <p:spPr>
            <a:xfrm>
              <a:off x="2535887" y="2486494"/>
              <a:ext cx="71160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CF0787B-1BB5-711D-CCA1-38193EF382C4}"/>
                </a:ext>
              </a:extLst>
            </p:cNvPr>
            <p:cNvSpPr/>
            <p:nvPr/>
          </p:nvSpPr>
          <p:spPr>
            <a:xfrm>
              <a:off x="2535887" y="1692785"/>
              <a:ext cx="7116047" cy="36851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6749B5E-1D11-0330-9C6C-409776033D2F}"/>
                </a:ext>
              </a:extLst>
            </p:cNvPr>
            <p:cNvSpPr txBox="1"/>
            <p:nvPr/>
          </p:nvSpPr>
          <p:spPr>
            <a:xfrm>
              <a:off x="8867778" y="1762202"/>
              <a:ext cx="788335" cy="335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Done</a:t>
              </a:r>
            </a:p>
          </p:txBody>
        </p:sp>
        <p:sp>
          <p:nvSpPr>
            <p:cNvPr id="11" name="Rechthoek: ezelsoor 10">
              <a:extLst>
                <a:ext uri="{FF2B5EF4-FFF2-40B4-BE49-F238E27FC236}">
                  <a16:creationId xmlns:a16="http://schemas.microsoft.com/office/drawing/2014/main" id="{6ACA00DD-FC9A-34A1-8CE9-921D492440B3}"/>
                </a:ext>
              </a:extLst>
            </p:cNvPr>
            <p:cNvSpPr/>
            <p:nvPr/>
          </p:nvSpPr>
          <p:spPr>
            <a:xfrm>
              <a:off x="4410631" y="2649910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Rechthoek: ezelsoor 11">
              <a:extLst>
                <a:ext uri="{FF2B5EF4-FFF2-40B4-BE49-F238E27FC236}">
                  <a16:creationId xmlns:a16="http://schemas.microsoft.com/office/drawing/2014/main" id="{E34A9A13-FDB4-6719-3D96-09CE44BDE50E}"/>
                </a:ext>
              </a:extLst>
            </p:cNvPr>
            <p:cNvSpPr/>
            <p:nvPr/>
          </p:nvSpPr>
          <p:spPr>
            <a:xfrm>
              <a:off x="2828247" y="3576308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Rechthoek: ezelsoor 12">
              <a:extLst>
                <a:ext uri="{FF2B5EF4-FFF2-40B4-BE49-F238E27FC236}">
                  <a16:creationId xmlns:a16="http://schemas.microsoft.com/office/drawing/2014/main" id="{30DA9190-A9A5-B255-3F95-3B07C3148198}"/>
                </a:ext>
              </a:extLst>
            </p:cNvPr>
            <p:cNvSpPr/>
            <p:nvPr/>
          </p:nvSpPr>
          <p:spPr>
            <a:xfrm>
              <a:off x="9028767" y="2649910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" name="Rechthoek: ezelsoor 13">
              <a:extLst>
                <a:ext uri="{FF2B5EF4-FFF2-40B4-BE49-F238E27FC236}">
                  <a16:creationId xmlns:a16="http://schemas.microsoft.com/office/drawing/2014/main" id="{AC33B2B1-2825-72D8-7DFA-C65E9D5CBA1D}"/>
                </a:ext>
              </a:extLst>
            </p:cNvPr>
            <p:cNvSpPr/>
            <p:nvPr/>
          </p:nvSpPr>
          <p:spPr>
            <a:xfrm>
              <a:off x="2828538" y="2707768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5" name="Rechthoek: ezelsoor 14">
              <a:extLst>
                <a:ext uri="{FF2B5EF4-FFF2-40B4-BE49-F238E27FC236}">
                  <a16:creationId xmlns:a16="http://schemas.microsoft.com/office/drawing/2014/main" id="{A45B35A2-F4AD-A4F6-49E6-EC640D4DCACE}"/>
                </a:ext>
              </a:extLst>
            </p:cNvPr>
            <p:cNvSpPr/>
            <p:nvPr/>
          </p:nvSpPr>
          <p:spPr>
            <a:xfrm>
              <a:off x="2797451" y="4230413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hthoek: ezelsoor 15">
              <a:extLst>
                <a:ext uri="{FF2B5EF4-FFF2-40B4-BE49-F238E27FC236}">
                  <a16:creationId xmlns:a16="http://schemas.microsoft.com/office/drawing/2014/main" id="{B6E35F9D-0528-316C-4194-84ACD852B493}"/>
                </a:ext>
              </a:extLst>
            </p:cNvPr>
            <p:cNvSpPr/>
            <p:nvPr/>
          </p:nvSpPr>
          <p:spPr>
            <a:xfrm>
              <a:off x="6633778" y="2802569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Rechthoek: ezelsoor 16">
              <a:extLst>
                <a:ext uri="{FF2B5EF4-FFF2-40B4-BE49-F238E27FC236}">
                  <a16:creationId xmlns:a16="http://schemas.microsoft.com/office/drawing/2014/main" id="{3847B516-8C41-B1DA-F120-FB9376945F8C}"/>
                </a:ext>
              </a:extLst>
            </p:cNvPr>
            <p:cNvSpPr/>
            <p:nvPr/>
          </p:nvSpPr>
          <p:spPr>
            <a:xfrm>
              <a:off x="7520569" y="3657372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" name="Rechthoek: ezelsoor 17">
              <a:extLst>
                <a:ext uri="{FF2B5EF4-FFF2-40B4-BE49-F238E27FC236}">
                  <a16:creationId xmlns:a16="http://schemas.microsoft.com/office/drawing/2014/main" id="{8DBB41B8-E94C-9460-B29A-3E0BBD25494B}"/>
                </a:ext>
              </a:extLst>
            </p:cNvPr>
            <p:cNvSpPr/>
            <p:nvPr/>
          </p:nvSpPr>
          <p:spPr>
            <a:xfrm>
              <a:off x="5162130" y="3277285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hthoek: ezelsoor 18">
              <a:extLst>
                <a:ext uri="{FF2B5EF4-FFF2-40B4-BE49-F238E27FC236}">
                  <a16:creationId xmlns:a16="http://schemas.microsoft.com/office/drawing/2014/main" id="{14B08837-2217-5F92-90C9-7E55D3AEFBE0}"/>
                </a:ext>
              </a:extLst>
            </p:cNvPr>
            <p:cNvSpPr/>
            <p:nvPr/>
          </p:nvSpPr>
          <p:spPr>
            <a:xfrm>
              <a:off x="6046202" y="3456061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" name="Rechthoek: ezelsoor 19">
              <a:extLst>
                <a:ext uri="{FF2B5EF4-FFF2-40B4-BE49-F238E27FC236}">
                  <a16:creationId xmlns:a16="http://schemas.microsoft.com/office/drawing/2014/main" id="{76E66FEE-8BCF-3B5E-0215-6895609B00A5}"/>
                </a:ext>
              </a:extLst>
            </p:cNvPr>
            <p:cNvSpPr/>
            <p:nvPr/>
          </p:nvSpPr>
          <p:spPr>
            <a:xfrm>
              <a:off x="3469630" y="3575331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1" name="Rechthoek: ezelsoor 20">
              <a:extLst>
                <a:ext uri="{FF2B5EF4-FFF2-40B4-BE49-F238E27FC236}">
                  <a16:creationId xmlns:a16="http://schemas.microsoft.com/office/drawing/2014/main" id="{480C920F-8F7F-8FF1-39D1-1604596EBC33}"/>
                </a:ext>
              </a:extLst>
            </p:cNvPr>
            <p:cNvSpPr/>
            <p:nvPr/>
          </p:nvSpPr>
          <p:spPr>
            <a:xfrm>
              <a:off x="5194850" y="2684498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" name="Rechthoek: ezelsoor 21">
              <a:extLst>
                <a:ext uri="{FF2B5EF4-FFF2-40B4-BE49-F238E27FC236}">
                  <a16:creationId xmlns:a16="http://schemas.microsoft.com/office/drawing/2014/main" id="{4A62D64F-E339-2460-7057-372B0EF4E267}"/>
                </a:ext>
              </a:extLst>
            </p:cNvPr>
            <p:cNvSpPr/>
            <p:nvPr/>
          </p:nvSpPr>
          <p:spPr>
            <a:xfrm>
              <a:off x="5061046" y="3625446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33EF4A21-8A2B-F9CD-03FC-1B8AADAFE339}"/>
                </a:ext>
              </a:extLst>
            </p:cNvPr>
            <p:cNvGrpSpPr/>
            <p:nvPr/>
          </p:nvGrpSpPr>
          <p:grpSpPr>
            <a:xfrm>
              <a:off x="3322383" y="2123682"/>
              <a:ext cx="5547422" cy="307777"/>
              <a:chOff x="3475450" y="2152098"/>
              <a:chExt cx="5547422" cy="307777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F1FB75B2-D8CB-249C-6466-A48E90E9700C}"/>
                  </a:ext>
                </a:extLst>
              </p:cNvPr>
              <p:cNvSpPr txBox="1"/>
              <p:nvPr/>
            </p:nvSpPr>
            <p:spPr>
              <a:xfrm>
                <a:off x="3475450" y="2152098"/>
                <a:ext cx="8056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40BE3207-05E0-0CD9-ED64-657BD392C5BA}"/>
                  </a:ext>
                </a:extLst>
              </p:cNvPr>
              <p:cNvSpPr txBox="1"/>
              <p:nvPr/>
            </p:nvSpPr>
            <p:spPr>
              <a:xfrm>
                <a:off x="5080759" y="2152098"/>
                <a:ext cx="7858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55E76E7B-9317-67C0-C02C-4BD68285EA74}"/>
                  </a:ext>
                </a:extLst>
              </p:cNvPr>
              <p:cNvSpPr txBox="1"/>
              <p:nvPr/>
            </p:nvSpPr>
            <p:spPr>
              <a:xfrm>
                <a:off x="6642740" y="2152098"/>
                <a:ext cx="8061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836E077A-EB2E-A9C0-F1F7-66909CCCA813}"/>
                  </a:ext>
                </a:extLst>
              </p:cNvPr>
              <p:cNvSpPr txBox="1"/>
              <p:nvPr/>
            </p:nvSpPr>
            <p:spPr>
              <a:xfrm>
                <a:off x="7442519" y="2152098"/>
                <a:ext cx="776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done</a:t>
                </a:r>
              </a:p>
            </p:txBody>
          </p:sp>
          <p:sp>
            <p:nvSpPr>
              <p:cNvPr id="49" name="Tekstvak 48">
                <a:extLst>
                  <a:ext uri="{FF2B5EF4-FFF2-40B4-BE49-F238E27FC236}">
                    <a16:creationId xmlns:a16="http://schemas.microsoft.com/office/drawing/2014/main" id="{7A047E3D-36CC-8364-C24C-522D09E71E4E}"/>
                  </a:ext>
                </a:extLst>
              </p:cNvPr>
              <p:cNvSpPr txBox="1"/>
              <p:nvPr/>
            </p:nvSpPr>
            <p:spPr>
              <a:xfrm>
                <a:off x="5876017" y="2152098"/>
                <a:ext cx="7817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done</a:t>
                </a:r>
              </a:p>
            </p:txBody>
          </p:sp>
          <p:sp>
            <p:nvSpPr>
              <p:cNvPr id="50" name="Tekstvak 49">
                <a:extLst>
                  <a:ext uri="{FF2B5EF4-FFF2-40B4-BE49-F238E27FC236}">
                    <a16:creationId xmlns:a16="http://schemas.microsoft.com/office/drawing/2014/main" id="{9CCF6A28-9878-B83C-A3ED-12E8DC2DC995}"/>
                  </a:ext>
                </a:extLst>
              </p:cNvPr>
              <p:cNvSpPr txBox="1"/>
              <p:nvPr/>
            </p:nvSpPr>
            <p:spPr>
              <a:xfrm>
                <a:off x="4278039" y="2152098"/>
                <a:ext cx="7756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done</a:t>
                </a:r>
              </a:p>
            </p:txBody>
          </p: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4D4BE524-2971-35A0-DAD8-7D34714067E7}"/>
                  </a:ext>
                </a:extLst>
              </p:cNvPr>
              <p:cNvSpPr txBox="1"/>
              <p:nvPr/>
            </p:nvSpPr>
            <p:spPr>
              <a:xfrm>
                <a:off x="8216710" y="2152098"/>
                <a:ext cx="8061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noProof="0"/>
                  <a:t>doing</a:t>
                </a:r>
              </a:p>
            </p:txBody>
          </p:sp>
        </p:grpSp>
        <p:sp>
          <p:nvSpPr>
            <p:cNvPr id="28" name="Rechthoek: ezelsoor 27">
              <a:extLst>
                <a:ext uri="{FF2B5EF4-FFF2-40B4-BE49-F238E27FC236}">
                  <a16:creationId xmlns:a16="http://schemas.microsoft.com/office/drawing/2014/main" id="{3D9AC764-7F19-8C0E-F554-4167BD724CB9}"/>
                </a:ext>
              </a:extLst>
            </p:cNvPr>
            <p:cNvSpPr/>
            <p:nvPr/>
          </p:nvSpPr>
          <p:spPr>
            <a:xfrm>
              <a:off x="8299376" y="4480391"/>
              <a:ext cx="334695" cy="249978"/>
            </a:xfrm>
            <a:prstGeom prst="foldedCorner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" name="Rechthoek: ezelsoor 28">
              <a:extLst>
                <a:ext uri="{FF2B5EF4-FFF2-40B4-BE49-F238E27FC236}">
                  <a16:creationId xmlns:a16="http://schemas.microsoft.com/office/drawing/2014/main" id="{59F515FB-E3A6-6CC1-23F6-6FF0157BE6B4}"/>
                </a:ext>
              </a:extLst>
            </p:cNvPr>
            <p:cNvSpPr/>
            <p:nvPr/>
          </p:nvSpPr>
          <p:spPr>
            <a:xfrm>
              <a:off x="9172872" y="4923482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" name="Rechthoek: ezelsoor 29">
              <a:extLst>
                <a:ext uri="{FF2B5EF4-FFF2-40B4-BE49-F238E27FC236}">
                  <a16:creationId xmlns:a16="http://schemas.microsoft.com/office/drawing/2014/main" id="{2BC992F2-C614-95E0-847A-65623E6F1B92}"/>
                </a:ext>
              </a:extLst>
            </p:cNvPr>
            <p:cNvSpPr/>
            <p:nvPr/>
          </p:nvSpPr>
          <p:spPr>
            <a:xfrm>
              <a:off x="9197313" y="2982602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" name="Rechthoek: ezelsoor 30">
              <a:extLst>
                <a:ext uri="{FF2B5EF4-FFF2-40B4-BE49-F238E27FC236}">
                  <a16:creationId xmlns:a16="http://schemas.microsoft.com/office/drawing/2014/main" id="{6670D126-0C7B-E888-40AA-05303C33CDFB}"/>
                </a:ext>
              </a:extLst>
            </p:cNvPr>
            <p:cNvSpPr/>
            <p:nvPr/>
          </p:nvSpPr>
          <p:spPr>
            <a:xfrm>
              <a:off x="9005525" y="3535358"/>
              <a:ext cx="334695" cy="249978"/>
            </a:xfrm>
            <a:prstGeom prst="foldedCorne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2" name="Rechthoek: ezelsoor 31">
              <a:extLst>
                <a:ext uri="{FF2B5EF4-FFF2-40B4-BE49-F238E27FC236}">
                  <a16:creationId xmlns:a16="http://schemas.microsoft.com/office/drawing/2014/main" id="{9FF953C1-FFC7-95D0-6948-B3BE401E8888}"/>
                </a:ext>
              </a:extLst>
            </p:cNvPr>
            <p:cNvSpPr/>
            <p:nvPr/>
          </p:nvSpPr>
          <p:spPr>
            <a:xfrm>
              <a:off x="8956476" y="4077770"/>
              <a:ext cx="334695" cy="249978"/>
            </a:xfrm>
            <a:prstGeom prst="foldedCorner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4D309F6F-BD1D-A463-5A01-99E140291E26}"/>
                </a:ext>
              </a:extLst>
            </p:cNvPr>
            <p:cNvSpPr txBox="1"/>
            <p:nvPr/>
          </p:nvSpPr>
          <p:spPr>
            <a:xfrm>
              <a:off x="2494223" y="1759293"/>
              <a:ext cx="8628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Sprint Backlog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960FCEA1-D203-5B64-2006-AC2A00E10C84}"/>
                </a:ext>
              </a:extLst>
            </p:cNvPr>
            <p:cNvSpPr txBox="1"/>
            <p:nvPr/>
          </p:nvSpPr>
          <p:spPr>
            <a:xfrm>
              <a:off x="6486635" y="1753060"/>
              <a:ext cx="1579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Review</a:t>
              </a:r>
            </a:p>
          </p:txBody>
        </p:sp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A2D359BB-C24E-96E4-A8E8-2D3226AE8129}"/>
                </a:ext>
              </a:extLst>
            </p:cNvPr>
            <p:cNvSpPr txBox="1"/>
            <p:nvPr/>
          </p:nvSpPr>
          <p:spPr>
            <a:xfrm>
              <a:off x="3334313" y="1753060"/>
              <a:ext cx="157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Design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6697AB3B-2911-3D23-C244-6F5F6F461153}"/>
                </a:ext>
              </a:extLst>
            </p:cNvPr>
            <p:cNvSpPr txBox="1"/>
            <p:nvPr/>
          </p:nvSpPr>
          <p:spPr>
            <a:xfrm>
              <a:off x="4911801" y="1753060"/>
              <a:ext cx="1574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/>
                <a:t>Create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2E80B5C3-25D4-3243-E365-2598394FA156}"/>
                </a:ext>
              </a:extLst>
            </p:cNvPr>
            <p:cNvCxnSpPr>
              <a:cxnSpLocks/>
            </p:cNvCxnSpPr>
            <p:nvPr/>
          </p:nvCxnSpPr>
          <p:spPr>
            <a:xfrm>
              <a:off x="3335325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AE7E57AA-1D47-493F-FFBF-555699F3D5FB}"/>
                </a:ext>
              </a:extLst>
            </p:cNvPr>
            <p:cNvCxnSpPr>
              <a:cxnSpLocks/>
            </p:cNvCxnSpPr>
            <p:nvPr/>
          </p:nvCxnSpPr>
          <p:spPr>
            <a:xfrm>
              <a:off x="4918358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17FC1907-BB4B-F06C-8DA8-27FFFAF2A888}"/>
                </a:ext>
              </a:extLst>
            </p:cNvPr>
            <p:cNvCxnSpPr>
              <a:cxnSpLocks/>
            </p:cNvCxnSpPr>
            <p:nvPr/>
          </p:nvCxnSpPr>
          <p:spPr>
            <a:xfrm>
              <a:off x="6493987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365553FC-A590-1322-15AA-4A8A9E4ED164}"/>
                </a:ext>
              </a:extLst>
            </p:cNvPr>
            <p:cNvCxnSpPr>
              <a:cxnSpLocks/>
            </p:cNvCxnSpPr>
            <p:nvPr/>
          </p:nvCxnSpPr>
          <p:spPr>
            <a:xfrm>
              <a:off x="8075808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2036061C-05D0-EB9D-4390-D74D391FA1E4}"/>
                </a:ext>
              </a:extLst>
            </p:cNvPr>
            <p:cNvCxnSpPr>
              <a:cxnSpLocks/>
            </p:cNvCxnSpPr>
            <p:nvPr/>
          </p:nvCxnSpPr>
          <p:spPr>
            <a:xfrm>
              <a:off x="4125874" y="2064777"/>
              <a:ext cx="0" cy="3313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1E0FA6E1-BE4A-1274-BED2-91BCC4A10301}"/>
                </a:ext>
              </a:extLst>
            </p:cNvPr>
            <p:cNvCxnSpPr>
              <a:cxnSpLocks/>
            </p:cNvCxnSpPr>
            <p:nvPr/>
          </p:nvCxnSpPr>
          <p:spPr>
            <a:xfrm>
              <a:off x="5710606" y="2064777"/>
              <a:ext cx="0" cy="3313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7AE7723D-5620-9417-1CEA-40DDFEC800B6}"/>
                </a:ext>
              </a:extLst>
            </p:cNvPr>
            <p:cNvCxnSpPr>
              <a:cxnSpLocks/>
            </p:cNvCxnSpPr>
            <p:nvPr/>
          </p:nvCxnSpPr>
          <p:spPr>
            <a:xfrm>
              <a:off x="7285177" y="2064777"/>
              <a:ext cx="0" cy="3313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242549FF-C647-35D2-77A5-DD53DD54096A}"/>
                </a:ext>
              </a:extLst>
            </p:cNvPr>
            <p:cNvCxnSpPr>
              <a:cxnSpLocks/>
            </p:cNvCxnSpPr>
            <p:nvPr/>
          </p:nvCxnSpPr>
          <p:spPr>
            <a:xfrm>
              <a:off x="8866270" y="1692784"/>
              <a:ext cx="0" cy="36851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086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crum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834A418A-7C7A-2E7A-146F-693A7E6D6246}"/>
              </a:ext>
            </a:extLst>
          </p:cNvPr>
          <p:cNvGrpSpPr/>
          <p:nvPr userDrawn="1"/>
        </p:nvGrpSpPr>
        <p:grpSpPr>
          <a:xfrm>
            <a:off x="2496000" y="1869268"/>
            <a:ext cx="7209635" cy="3767654"/>
            <a:chOff x="2496000" y="1545173"/>
            <a:chExt cx="7209635" cy="376765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58AD40-BA4E-5323-0F8A-39233BA4E29F}"/>
                </a:ext>
              </a:extLst>
            </p:cNvPr>
            <p:cNvSpPr/>
            <p:nvPr userDrawn="1"/>
          </p:nvSpPr>
          <p:spPr>
            <a:xfrm>
              <a:off x="2496000" y="1545173"/>
              <a:ext cx="7200000" cy="376765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44A0B4-A20E-D5F1-950A-369FDC8BF39F}"/>
                </a:ext>
              </a:extLst>
            </p:cNvPr>
            <p:cNvCxnSpPr/>
            <p:nvPr userDrawn="1"/>
          </p:nvCxnSpPr>
          <p:spPr>
            <a:xfrm>
              <a:off x="2496000" y="2361235"/>
              <a:ext cx="720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1B4DDF-F612-D232-FFF3-607E3FB26517}"/>
                </a:ext>
              </a:extLst>
            </p:cNvPr>
            <p:cNvCxnSpPr/>
            <p:nvPr userDrawn="1"/>
          </p:nvCxnSpPr>
          <p:spPr>
            <a:xfrm>
              <a:off x="4930815" y="1545173"/>
              <a:ext cx="0" cy="3767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471EC53-691B-122E-1C48-C09C4E45D990}"/>
                </a:ext>
              </a:extLst>
            </p:cNvPr>
            <p:cNvCxnSpPr/>
            <p:nvPr userDrawn="1"/>
          </p:nvCxnSpPr>
          <p:spPr>
            <a:xfrm>
              <a:off x="7270830" y="1545173"/>
              <a:ext cx="0" cy="3767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9DF1D3E-1C35-3388-6750-0F09C608E9E8}"/>
                </a:ext>
              </a:extLst>
            </p:cNvPr>
            <p:cNvSpPr txBox="1"/>
            <p:nvPr userDrawn="1"/>
          </p:nvSpPr>
          <p:spPr>
            <a:xfrm>
              <a:off x="2505646" y="1721297"/>
              <a:ext cx="2415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/>
                <a:t>Sprint Backlog</a:t>
              </a:r>
              <a:endParaRPr lang="en-US" sz="24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5AC597-0ADC-CCAD-B98E-C938382858AF}"/>
                </a:ext>
              </a:extLst>
            </p:cNvPr>
            <p:cNvSpPr txBox="1"/>
            <p:nvPr userDrawn="1"/>
          </p:nvSpPr>
          <p:spPr>
            <a:xfrm>
              <a:off x="4921169" y="1721297"/>
              <a:ext cx="23400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/>
                <a:t>In Progress</a:t>
              </a:r>
              <a:endParaRPr lang="en-US" sz="24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4D81F9-2754-6FF6-BC39-8189126A49A8}"/>
                </a:ext>
              </a:extLst>
            </p:cNvPr>
            <p:cNvSpPr txBox="1"/>
            <p:nvPr userDrawn="1"/>
          </p:nvSpPr>
          <p:spPr>
            <a:xfrm>
              <a:off x="7280480" y="1721297"/>
              <a:ext cx="24251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/>
                <a:t>Done</a:t>
              </a:r>
              <a:endParaRPr lang="en-US" sz="2400"/>
            </a:p>
          </p:txBody>
        </p:sp>
        <p:sp>
          <p:nvSpPr>
            <p:cNvPr id="55" name="Rectangle: Folded Corner 54">
              <a:extLst>
                <a:ext uri="{FF2B5EF4-FFF2-40B4-BE49-F238E27FC236}">
                  <a16:creationId xmlns:a16="http://schemas.microsoft.com/office/drawing/2014/main" id="{03824392-E2F4-0754-8F24-51148F546E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600450" y="2653165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Folded Corner 55">
              <a:extLst>
                <a:ext uri="{FF2B5EF4-FFF2-40B4-BE49-F238E27FC236}">
                  <a16:creationId xmlns:a16="http://schemas.microsoft.com/office/drawing/2014/main" id="{E24E0FB5-008E-F89F-A827-1F7529796D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179274" y="2829973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Folded Corner 56">
              <a:extLst>
                <a:ext uri="{FF2B5EF4-FFF2-40B4-BE49-F238E27FC236}">
                  <a16:creationId xmlns:a16="http://schemas.microsoft.com/office/drawing/2014/main" id="{7334AA01-1901-232A-B9AE-8023857E56C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361770" y="3883852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156F2F84-A8C3-24E9-9FB6-EFBFE52385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18302" y="4510385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: Folded Corner 58">
              <a:extLst>
                <a:ext uri="{FF2B5EF4-FFF2-40B4-BE49-F238E27FC236}">
                  <a16:creationId xmlns:a16="http://schemas.microsoft.com/office/drawing/2014/main" id="{7E2D8AD5-881C-D90A-3E98-8E2E4A37C8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008582" y="2589249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Folded Corner 59">
              <a:extLst>
                <a:ext uri="{FF2B5EF4-FFF2-40B4-BE49-F238E27FC236}">
                  <a16:creationId xmlns:a16="http://schemas.microsoft.com/office/drawing/2014/main" id="{8ED6D4B0-F7E3-F39A-4878-B6BB7622F6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524107" y="3622960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Folded Corner 60">
              <a:extLst>
                <a:ext uri="{FF2B5EF4-FFF2-40B4-BE49-F238E27FC236}">
                  <a16:creationId xmlns:a16="http://schemas.microsoft.com/office/drawing/2014/main" id="{16DE215F-1739-97AE-44C7-ADC4E52673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877912" y="3602933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4C3E475B-0944-5BCE-A935-D82B756327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20450" y="4656672"/>
              <a:ext cx="484475" cy="289923"/>
            </a:xfrm>
            <a:prstGeom prst="foldedCorner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Folded Corner 62">
              <a:extLst>
                <a:ext uri="{FF2B5EF4-FFF2-40B4-BE49-F238E27FC236}">
                  <a16:creationId xmlns:a16="http://schemas.microsoft.com/office/drawing/2014/main" id="{28C8AA62-80EA-42D5-7117-36BCB04D13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97932" y="4458403"/>
              <a:ext cx="484475" cy="289923"/>
            </a:xfrm>
            <a:prstGeom prst="foldedCorner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Folded Corner 63">
              <a:extLst>
                <a:ext uri="{FF2B5EF4-FFF2-40B4-BE49-F238E27FC236}">
                  <a16:creationId xmlns:a16="http://schemas.microsoft.com/office/drawing/2014/main" id="{8F9C7828-D9ED-4B83-2E86-57101BF83B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17433" y="3640701"/>
              <a:ext cx="484475" cy="289923"/>
            </a:xfrm>
            <a:prstGeom prst="foldedCorner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: Folded Corner 64">
              <a:extLst>
                <a:ext uri="{FF2B5EF4-FFF2-40B4-BE49-F238E27FC236}">
                  <a16:creationId xmlns:a16="http://schemas.microsoft.com/office/drawing/2014/main" id="{09D2EF4A-47F2-C5AE-CA8C-BD6B46910C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54645" y="2692161"/>
              <a:ext cx="484475" cy="289923"/>
            </a:xfrm>
            <a:prstGeom prst="foldedCorner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B6B33BBC-9D2C-2A14-B11B-AB9AC8155E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507173" y="2967613"/>
              <a:ext cx="484475" cy="289923"/>
            </a:xfrm>
            <a:prstGeom prst="foldedCorner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: Folded Corner 66">
              <a:extLst>
                <a:ext uri="{FF2B5EF4-FFF2-40B4-BE49-F238E27FC236}">
                  <a16:creationId xmlns:a16="http://schemas.microsoft.com/office/drawing/2014/main" id="{C37B307C-2E2E-E691-2799-485281637DA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62311" y="4153207"/>
              <a:ext cx="484475" cy="289923"/>
            </a:xfrm>
            <a:prstGeom prst="foldedCorner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Folded Corner 67">
              <a:extLst>
                <a:ext uri="{FF2B5EF4-FFF2-40B4-BE49-F238E27FC236}">
                  <a16:creationId xmlns:a16="http://schemas.microsoft.com/office/drawing/2014/main" id="{2CAA881D-9B2D-FF53-031C-9DE7505CD5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33583" y="2856007"/>
              <a:ext cx="484475" cy="289923"/>
            </a:xfrm>
            <a:prstGeom prst="foldedCorner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Folded Corner 68">
              <a:extLst>
                <a:ext uri="{FF2B5EF4-FFF2-40B4-BE49-F238E27FC236}">
                  <a16:creationId xmlns:a16="http://schemas.microsoft.com/office/drawing/2014/main" id="{4A4E81F1-EE1D-2B94-7734-057EAEFBB4C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788534" y="3457715"/>
              <a:ext cx="484475" cy="289923"/>
            </a:xfrm>
            <a:prstGeom prst="foldedCorner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90773C55-D659-7132-910E-16E63CFAD2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793911" y="4220929"/>
              <a:ext cx="484475" cy="289923"/>
            </a:xfrm>
            <a:prstGeom prst="foldedCorner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Folded Corner 70">
              <a:extLst>
                <a:ext uri="{FF2B5EF4-FFF2-40B4-BE49-F238E27FC236}">
                  <a16:creationId xmlns:a16="http://schemas.microsoft.com/office/drawing/2014/main" id="{DB9F4895-EB75-B72D-AD7D-70EE45E7E92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386600" y="3747894"/>
              <a:ext cx="484475" cy="289923"/>
            </a:xfrm>
            <a:prstGeom prst="foldedCorner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Folded Corner 71">
              <a:extLst>
                <a:ext uri="{FF2B5EF4-FFF2-40B4-BE49-F238E27FC236}">
                  <a16:creationId xmlns:a16="http://schemas.microsoft.com/office/drawing/2014/main" id="{0A91DBB7-F639-E971-3BDF-B10D2F3775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599472" y="3029317"/>
              <a:ext cx="484475" cy="289923"/>
            </a:xfrm>
            <a:prstGeom prst="foldedCorner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: Folded Corner 72">
              <a:extLst>
                <a:ext uri="{FF2B5EF4-FFF2-40B4-BE49-F238E27FC236}">
                  <a16:creationId xmlns:a16="http://schemas.microsoft.com/office/drawing/2014/main" id="{FFE870E3-AD80-E4AA-E4F7-DBB9AD5621C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64371" y="4228656"/>
              <a:ext cx="484475" cy="289923"/>
            </a:xfrm>
            <a:prstGeom prst="foldedCorner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93E79-8B53-C24C-8BFE-25D957C33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BC6FC-EB22-3348-AE2A-2FA6514A2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77454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260C1-2D7B-161D-3068-A6518F0149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ABA8F45-F70E-BF4D-030D-515CA96720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3BAC3-F6A1-4B6B-052C-FAB98CB5DB0B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3401613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 and Rosie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ABA8F45-F70E-BF4D-030D-515CA96720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3BAC3-F6A1-4B6B-052C-FAB98CB5DB0B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  <p:pic>
        <p:nvPicPr>
          <p:cNvPr id="2" name="Picture 1" descr="A picture containing text, book, vector graphics">
            <a:extLst>
              <a:ext uri="{FF2B5EF4-FFF2-40B4-BE49-F238E27FC236}">
                <a16:creationId xmlns:a16="http://schemas.microsoft.com/office/drawing/2014/main" id="{5010C8CF-2130-9778-C460-0537E0BA0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 &amp; Rosie Small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4" name="Tekstballon: ovaal 2">
            <a:extLst>
              <a:ext uri="{FF2B5EF4-FFF2-40B4-BE49-F238E27FC236}">
                <a16:creationId xmlns:a16="http://schemas.microsoft.com/office/drawing/2014/main" id="{26F5A320-7E5A-BD42-A649-8FE9DE756028}"/>
              </a:ext>
            </a:extLst>
          </p:cNvPr>
          <p:cNvSpPr/>
          <p:nvPr userDrawn="1"/>
        </p:nvSpPr>
        <p:spPr>
          <a:xfrm>
            <a:off x="7749254" y="886629"/>
            <a:ext cx="4191964" cy="2069730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kstballon: ovaal 4">
            <a:extLst>
              <a:ext uri="{FF2B5EF4-FFF2-40B4-BE49-F238E27FC236}">
                <a16:creationId xmlns:a16="http://schemas.microsoft.com/office/drawing/2014/main" id="{57A1E608-42CE-28A3-4AF6-21F4B9C124F6}"/>
              </a:ext>
            </a:extLst>
          </p:cNvPr>
          <p:cNvSpPr/>
          <p:nvPr userDrawn="1"/>
        </p:nvSpPr>
        <p:spPr>
          <a:xfrm flipH="1">
            <a:off x="250783" y="886629"/>
            <a:ext cx="4191964" cy="2069731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C85BF9-071E-854B-D776-6CE7B4D41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927" y="886629"/>
            <a:ext cx="3355676" cy="20697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04DADB6-8811-6A61-BB89-9B5773755E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67398" y="886629"/>
            <a:ext cx="3355676" cy="20697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390D680-478E-44EF-B646-EA528E5D5A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EFBA5A-5DEB-3A80-2AD0-54342943BC93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313401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201727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 Small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6" name="Tekstballon: ovaal 4">
            <a:extLst>
              <a:ext uri="{FF2B5EF4-FFF2-40B4-BE49-F238E27FC236}">
                <a16:creationId xmlns:a16="http://schemas.microsoft.com/office/drawing/2014/main" id="{ED1D05DC-7D9A-6D78-503E-E3EAE1615E05}"/>
              </a:ext>
            </a:extLst>
          </p:cNvPr>
          <p:cNvSpPr/>
          <p:nvPr userDrawn="1"/>
        </p:nvSpPr>
        <p:spPr>
          <a:xfrm flipH="1">
            <a:off x="250783" y="886629"/>
            <a:ext cx="4191964" cy="2069731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79D254-D7CA-1718-57B8-3A395E410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927" y="886629"/>
            <a:ext cx="3355676" cy="206973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7E3C310-E75D-4CD8-736B-80DA28E447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28CB85-1C6D-CC99-C1AB-71F0A70E6913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158143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 Small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6" name="Tekstballon: ovaal 2">
            <a:extLst>
              <a:ext uri="{FF2B5EF4-FFF2-40B4-BE49-F238E27FC236}">
                <a16:creationId xmlns:a16="http://schemas.microsoft.com/office/drawing/2014/main" id="{E5AD8A46-66FD-D26A-0F55-533EF979EBCF}"/>
              </a:ext>
            </a:extLst>
          </p:cNvPr>
          <p:cNvSpPr/>
          <p:nvPr userDrawn="1"/>
        </p:nvSpPr>
        <p:spPr>
          <a:xfrm>
            <a:off x="7749254" y="886629"/>
            <a:ext cx="4191964" cy="2069730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88A5E5-FBEF-D4EA-470D-47DB8D418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67398" y="886629"/>
            <a:ext cx="3355676" cy="20697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37F1C84-1532-CE01-551D-4099861AA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DE6FE-6A40-A20C-8683-3153C2BE2F43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3449456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 &amp; Rosie Medium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4" name="Tekstballon: ovaal 2">
            <a:extLst>
              <a:ext uri="{FF2B5EF4-FFF2-40B4-BE49-F238E27FC236}">
                <a16:creationId xmlns:a16="http://schemas.microsoft.com/office/drawing/2014/main" id="{DB2E6489-99AB-6EE7-A8E7-DCCF265D190E}"/>
              </a:ext>
            </a:extLst>
          </p:cNvPr>
          <p:cNvSpPr/>
          <p:nvPr userDrawn="1"/>
        </p:nvSpPr>
        <p:spPr>
          <a:xfrm>
            <a:off x="7742310" y="364957"/>
            <a:ext cx="4191964" cy="2702334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kstballon: ovaal 4">
            <a:extLst>
              <a:ext uri="{FF2B5EF4-FFF2-40B4-BE49-F238E27FC236}">
                <a16:creationId xmlns:a16="http://schemas.microsoft.com/office/drawing/2014/main" id="{7CE6892E-E445-A3E4-B20E-E554C0995497}"/>
              </a:ext>
            </a:extLst>
          </p:cNvPr>
          <p:cNvSpPr/>
          <p:nvPr userDrawn="1"/>
        </p:nvSpPr>
        <p:spPr>
          <a:xfrm flipH="1">
            <a:off x="257726" y="364957"/>
            <a:ext cx="4191964" cy="2702334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4F2094-F8E8-3C6F-EB48-4F970EF34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0" y="364957"/>
            <a:ext cx="3355676" cy="27023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A88CAE9-BB55-2E0E-F2CB-92DA0FA080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60454" y="364957"/>
            <a:ext cx="3355676" cy="27023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C6C7F89-8825-08D3-8756-73B4E79C3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E2E59-BB18-E8B2-8B51-F287F35D933A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19373587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 Medium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5" name="Tekstballon: ovaal 4">
            <a:extLst>
              <a:ext uri="{FF2B5EF4-FFF2-40B4-BE49-F238E27FC236}">
                <a16:creationId xmlns:a16="http://schemas.microsoft.com/office/drawing/2014/main" id="{7CE6892E-E445-A3E4-B20E-E554C0995497}"/>
              </a:ext>
            </a:extLst>
          </p:cNvPr>
          <p:cNvSpPr/>
          <p:nvPr userDrawn="1"/>
        </p:nvSpPr>
        <p:spPr>
          <a:xfrm flipH="1">
            <a:off x="257726" y="364957"/>
            <a:ext cx="4191964" cy="2702334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C4F2094-F8E8-3C6F-EB48-4F970EF34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0" y="364957"/>
            <a:ext cx="3355676" cy="27023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D7BFCA5-AC87-3FC6-84F6-3E344B23D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754F9-5030-ECEA-345C-DEDA3B8ADBEB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41562069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 Medium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4" name="Tekstballon: ovaal 2">
            <a:extLst>
              <a:ext uri="{FF2B5EF4-FFF2-40B4-BE49-F238E27FC236}">
                <a16:creationId xmlns:a16="http://schemas.microsoft.com/office/drawing/2014/main" id="{DB2E6489-99AB-6EE7-A8E7-DCCF265D190E}"/>
              </a:ext>
            </a:extLst>
          </p:cNvPr>
          <p:cNvSpPr/>
          <p:nvPr userDrawn="1"/>
        </p:nvSpPr>
        <p:spPr>
          <a:xfrm>
            <a:off x="7742310" y="364957"/>
            <a:ext cx="4191964" cy="2702334"/>
          </a:xfrm>
          <a:prstGeom prst="wedgeEllipseCallout">
            <a:avLst>
              <a:gd name="adj1" fmla="val -57530"/>
              <a:gd name="adj2" fmla="val 31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A88CAE9-BB55-2E0E-F2CB-92DA0FA080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60454" y="364957"/>
            <a:ext cx="3355676" cy="27023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66DD6F8-4DA2-5E53-27E5-6D4387A631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5407B-2CE9-8FBF-C4A7-9C6768A8FB52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903413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 &amp; Rosie Large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6A2C8C-88E0-80FD-2077-915354FE0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4341" y="630602"/>
            <a:ext cx="3355676" cy="29157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Tekstballon: ovaal 2">
            <a:extLst>
              <a:ext uri="{FF2B5EF4-FFF2-40B4-BE49-F238E27FC236}">
                <a16:creationId xmlns:a16="http://schemas.microsoft.com/office/drawing/2014/main" id="{043B92AA-9101-F9D9-FFFF-2CB1E3824E24}"/>
              </a:ext>
            </a:extLst>
          </p:cNvPr>
          <p:cNvSpPr/>
          <p:nvPr userDrawn="1"/>
        </p:nvSpPr>
        <p:spPr>
          <a:xfrm flipH="1">
            <a:off x="265406" y="320565"/>
            <a:ext cx="4191964" cy="3447021"/>
          </a:xfrm>
          <a:prstGeom prst="wedgeEllipseCallout">
            <a:avLst>
              <a:gd name="adj1" fmla="val -59382"/>
              <a:gd name="adj2" fmla="val 15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D0559E-FDAB-B2BD-365D-18B204B964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3550" y="320565"/>
            <a:ext cx="3355676" cy="344702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kstballon: ovaal 2">
            <a:extLst>
              <a:ext uri="{FF2B5EF4-FFF2-40B4-BE49-F238E27FC236}">
                <a16:creationId xmlns:a16="http://schemas.microsoft.com/office/drawing/2014/main" id="{B71A0E35-05C8-21B3-8C93-9BE00331F3AB}"/>
              </a:ext>
            </a:extLst>
          </p:cNvPr>
          <p:cNvSpPr/>
          <p:nvPr userDrawn="1"/>
        </p:nvSpPr>
        <p:spPr>
          <a:xfrm>
            <a:off x="7756197" y="320567"/>
            <a:ext cx="4191964" cy="3447021"/>
          </a:xfrm>
          <a:prstGeom prst="wedgeEllipseCallout">
            <a:avLst>
              <a:gd name="adj1" fmla="val -59382"/>
              <a:gd name="adj2" fmla="val 15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F7571A-4114-1A22-96AE-8E9A14F233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74341" y="320566"/>
            <a:ext cx="3355676" cy="344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9D647F9-2D72-DE66-1E38-2C0AD6EFB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82588-547B-1200-1F96-EFD53865FD56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2022708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 Large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8" name="Tekstballon: ovaal 2">
            <a:extLst>
              <a:ext uri="{FF2B5EF4-FFF2-40B4-BE49-F238E27FC236}">
                <a16:creationId xmlns:a16="http://schemas.microsoft.com/office/drawing/2014/main" id="{BCBD6143-B4A8-9C22-8785-285F4B28B8E6}"/>
              </a:ext>
            </a:extLst>
          </p:cNvPr>
          <p:cNvSpPr/>
          <p:nvPr userDrawn="1"/>
        </p:nvSpPr>
        <p:spPr>
          <a:xfrm flipH="1">
            <a:off x="265406" y="320565"/>
            <a:ext cx="4191964" cy="3447021"/>
          </a:xfrm>
          <a:prstGeom prst="wedgeEllipseCallout">
            <a:avLst>
              <a:gd name="adj1" fmla="val -59382"/>
              <a:gd name="adj2" fmla="val 15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BD31F6-48A0-E88E-48EE-45ED68D3CAB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3550" y="320565"/>
            <a:ext cx="3355676" cy="344702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1AFD79D-43CB-C041-8810-90AA8B523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F4144-BC38-F56A-1242-018E788D6AD9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1965507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 Large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4" name="Tekstballon: ovaal 2">
            <a:extLst>
              <a:ext uri="{FF2B5EF4-FFF2-40B4-BE49-F238E27FC236}">
                <a16:creationId xmlns:a16="http://schemas.microsoft.com/office/drawing/2014/main" id="{266A40E6-8F18-2A01-0840-0977FA3A5317}"/>
              </a:ext>
            </a:extLst>
          </p:cNvPr>
          <p:cNvSpPr/>
          <p:nvPr userDrawn="1"/>
        </p:nvSpPr>
        <p:spPr>
          <a:xfrm>
            <a:off x="7756197" y="320567"/>
            <a:ext cx="4191964" cy="3447021"/>
          </a:xfrm>
          <a:prstGeom prst="wedgeEllipseCallout">
            <a:avLst>
              <a:gd name="adj1" fmla="val -59382"/>
              <a:gd name="adj2" fmla="val 15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6A2C8C-88E0-80FD-2077-915354FE0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4341" y="320568"/>
            <a:ext cx="3355676" cy="344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D8EF39D-A655-1D3B-7DA7-C9B97F6B5C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8ECC6-031D-0BE9-A5BE-52871E9997BF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28207163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dence-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78F6D83-1610-444C-B3A9-7DAE6878F14B}"/>
              </a:ext>
            </a:extLst>
          </p:cNvPr>
          <p:cNvSpPr/>
          <p:nvPr/>
        </p:nvSpPr>
        <p:spPr>
          <a:xfrm>
            <a:off x="6107113" y="1121005"/>
            <a:ext cx="5257736" cy="5027877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D5A985-6CCD-F44E-9C13-01BFE594835D}"/>
              </a:ext>
            </a:extLst>
          </p:cNvPr>
          <p:cNvSpPr/>
          <p:nvPr/>
        </p:nvSpPr>
        <p:spPr>
          <a:xfrm>
            <a:off x="839786" y="2836865"/>
            <a:ext cx="5184775" cy="158432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2BC749-D9E0-294B-970D-3BD004DFB468}"/>
              </a:ext>
            </a:extLst>
          </p:cNvPr>
          <p:cNvSpPr/>
          <p:nvPr userDrawn="1"/>
        </p:nvSpPr>
        <p:spPr>
          <a:xfrm>
            <a:off x="839787" y="404812"/>
            <a:ext cx="10512425" cy="5762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5C3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0B5554-6E83-5240-90A0-693D9C455587}"/>
              </a:ext>
            </a:extLst>
          </p:cNvPr>
          <p:cNvSpPr/>
          <p:nvPr/>
        </p:nvSpPr>
        <p:spPr>
          <a:xfrm>
            <a:off x="827151" y="1121005"/>
            <a:ext cx="5184775" cy="158432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37C5B3-5BB9-D849-9CB5-1F3F8134A6D6}"/>
              </a:ext>
            </a:extLst>
          </p:cNvPr>
          <p:cNvSpPr/>
          <p:nvPr/>
        </p:nvSpPr>
        <p:spPr>
          <a:xfrm>
            <a:off x="827150" y="4552725"/>
            <a:ext cx="5184775" cy="1584323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3CB7078B-3057-7C48-B917-B1535F4D54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34149" y="1265466"/>
            <a:ext cx="4187825" cy="470861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happens</a:t>
            </a:r>
            <a:r>
              <a:rPr lang="de-DE"/>
              <a:t>?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6D173B0-1CBB-364F-96E0-1E24AE946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2981328"/>
            <a:ext cx="4077333" cy="12969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de-DE" dirty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de-DE" err="1"/>
              <a:t>Attendees</a:t>
            </a:r>
            <a:endParaRPr lang="de-DE"/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ABE99474-B583-8B4C-B70F-41E774D613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4823" y="4697188"/>
            <a:ext cx="4094229" cy="12969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de-DE" dirty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de-DE" err="1"/>
              <a:t>Cadence</a:t>
            </a:r>
            <a:endParaRPr lang="de-DE"/>
          </a:p>
        </p:txBody>
      </p:sp>
      <p:sp>
        <p:nvSpPr>
          <p:cNvPr id="32" name="Textplatzhalter 14">
            <a:extLst>
              <a:ext uri="{FF2B5EF4-FFF2-40B4-BE49-F238E27FC236}">
                <a16:creationId xmlns:a16="http://schemas.microsoft.com/office/drawing/2014/main" id="{784F4A7C-95D0-A64F-826C-70BA18F0C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4824" y="1257084"/>
            <a:ext cx="4077334" cy="1295401"/>
          </a:xfr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de-DE"/>
              <a:t>Purpose</a:t>
            </a:r>
          </a:p>
        </p:txBody>
      </p:sp>
      <p:pic>
        <p:nvPicPr>
          <p:cNvPr id="8" name="Graphic 7" descr="Users">
            <a:extLst>
              <a:ext uri="{FF2B5EF4-FFF2-40B4-BE49-F238E27FC236}">
                <a16:creationId xmlns:a16="http://schemas.microsoft.com/office/drawing/2014/main" id="{F1886932-E90F-EB41-A4C7-BF23AE77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107" y="3172621"/>
            <a:ext cx="914400" cy="914400"/>
          </a:xfrm>
          <a:prstGeom prst="rect">
            <a:avLst/>
          </a:prstGeom>
        </p:spPr>
      </p:pic>
      <p:pic>
        <p:nvPicPr>
          <p:cNvPr id="20" name="Graphic 19" descr="Monthly calendar">
            <a:extLst>
              <a:ext uri="{FF2B5EF4-FFF2-40B4-BE49-F238E27FC236}">
                <a16:creationId xmlns:a16="http://schemas.microsoft.com/office/drawing/2014/main" id="{0E1C0F9E-7E66-C04C-B307-25092087EF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829" y="4888142"/>
            <a:ext cx="914400" cy="914400"/>
          </a:xfrm>
          <a:prstGeom prst="rect">
            <a:avLst/>
          </a:prstGeom>
        </p:spPr>
      </p:pic>
      <p:pic>
        <p:nvPicPr>
          <p:cNvPr id="13" name="Graphic 12" descr="Presentation with checklist">
            <a:extLst>
              <a:ext uri="{FF2B5EF4-FFF2-40B4-BE49-F238E27FC236}">
                <a16:creationId xmlns:a16="http://schemas.microsoft.com/office/drawing/2014/main" id="{06FC23B3-F861-7B48-8913-CB5505AF5B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9749" y="1447584"/>
            <a:ext cx="914400" cy="914400"/>
          </a:xfrm>
          <a:prstGeom prst="rect">
            <a:avLst/>
          </a:prstGeom>
        </p:spPr>
      </p:pic>
      <p:pic>
        <p:nvPicPr>
          <p:cNvPr id="23" name="Graphic 22" descr="Bullseye">
            <a:extLst>
              <a:ext uri="{FF2B5EF4-FFF2-40B4-BE49-F238E27FC236}">
                <a16:creationId xmlns:a16="http://schemas.microsoft.com/office/drawing/2014/main" id="{8DBD016E-B2BD-8742-A7CC-B0512337F8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105" y="1447585"/>
            <a:ext cx="914400" cy="9144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94C5DDA-B451-4D45-B498-6279FADD5C4D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xfrm>
            <a:off x="8616950" y="6340703"/>
            <a:ext cx="2735262" cy="360464"/>
          </a:xfrm>
        </p:spPr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D41BCA-C083-9E4B-BECC-4AE780BB38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4824" y="404813"/>
            <a:ext cx="8858251" cy="576262"/>
          </a:xfr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the Cadence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A6823-559C-750D-F64F-C591AD3BA1B8}"/>
              </a:ext>
            </a:extLst>
          </p:cNvPr>
          <p:cNvSpPr txBox="1"/>
          <p:nvPr userDrawn="1"/>
        </p:nvSpPr>
        <p:spPr>
          <a:xfrm>
            <a:off x="3047238" y="6382436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noProof="0"/>
              <a:t>Official Licensed Material, Copyright © 2024 Kanban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A1A9B-4A1D-1D33-C0AA-6FF2DCE76EBB}"/>
              </a:ext>
            </a:extLst>
          </p:cNvPr>
          <p:cNvSpPr txBox="1"/>
          <p:nvPr userDrawn="1"/>
        </p:nvSpPr>
        <p:spPr>
          <a:xfrm>
            <a:off x="817923" y="118354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A8927-67B3-C5CD-1A7C-4D1099AF3A2E}"/>
              </a:ext>
            </a:extLst>
          </p:cNvPr>
          <p:cNvSpPr txBox="1"/>
          <p:nvPr userDrawn="1"/>
        </p:nvSpPr>
        <p:spPr>
          <a:xfrm>
            <a:off x="953275" y="301968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EDFCB-7313-BD84-B490-181ECCE6A4F5}"/>
              </a:ext>
            </a:extLst>
          </p:cNvPr>
          <p:cNvSpPr txBox="1"/>
          <p:nvPr userDrawn="1"/>
        </p:nvSpPr>
        <p:spPr>
          <a:xfrm>
            <a:off x="883025" y="469718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161226-4493-8B9E-B3B1-0C48B60E1FCE}"/>
              </a:ext>
            </a:extLst>
          </p:cNvPr>
          <p:cNvSpPr txBox="1"/>
          <p:nvPr userDrawn="1"/>
        </p:nvSpPr>
        <p:spPr>
          <a:xfrm>
            <a:off x="6229212" y="1220686"/>
            <a:ext cx="69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65710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  <p15:guide id="2" pos="7061">
          <p15:clr>
            <a:srgbClr val="FBAE40"/>
          </p15:clr>
        </p15:guide>
        <p15:guide id="3" pos="1028">
          <p15:clr>
            <a:srgbClr val="FBAE40"/>
          </p15:clr>
        </p15:guide>
        <p15:guide id="4" pos="6698">
          <p15:clr>
            <a:srgbClr val="FBAE40"/>
          </p15:clr>
        </p15:guide>
        <p15:guide id="5" orient="horz" pos="1616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816">
          <p15:clr>
            <a:srgbClr val="FBAE40"/>
          </p15:clr>
        </p15:guide>
        <p15:guide id="8" orient="horz" pos="709">
          <p15:clr>
            <a:srgbClr val="FBAE40"/>
          </p15:clr>
        </p15:guide>
        <p15:guide id="9" orient="horz" pos="1525">
          <p15:clr>
            <a:srgbClr val="FBAE40"/>
          </p15:clr>
        </p15:guide>
        <p15:guide id="10" orient="horz" pos="1706">
          <p15:clr>
            <a:srgbClr val="FBAE40"/>
          </p15:clr>
        </p15:guide>
        <p15:guide id="11" orient="horz" pos="1797">
          <p15:clr>
            <a:srgbClr val="FBAE40"/>
          </p15:clr>
        </p15:guide>
        <p15:guide id="12" orient="horz" pos="2908">
          <p15:clr>
            <a:srgbClr val="FBAE40"/>
          </p15:clr>
        </p15:guide>
        <p15:guide id="13" orient="horz" pos="2999">
          <p15:clr>
            <a:srgbClr val="FBAE40"/>
          </p15:clr>
        </p15:guide>
        <p15:guide id="14" orient="horz" pos="2818">
          <p15:clr>
            <a:srgbClr val="FBAE40"/>
          </p15:clr>
        </p15:guide>
        <p15:guide id="15" orient="horz" pos="2727">
          <p15:clr>
            <a:srgbClr val="FBAE40"/>
          </p15:clr>
        </p15:guide>
        <p15:guide id="16" pos="4430">
          <p15:clr>
            <a:srgbClr val="FBAE40"/>
          </p15:clr>
        </p15:guide>
        <p15:guide id="17" pos="3795">
          <p15:clr>
            <a:srgbClr val="FBAE40"/>
          </p15:clr>
        </p15:guide>
        <p15:guide id="18" pos="3931">
          <p15:clr>
            <a:srgbClr val="FBAE40"/>
          </p15:clr>
        </p15:guide>
        <p15:guide id="19" pos="4339">
          <p15:clr>
            <a:srgbClr val="FBAE40"/>
          </p15:clr>
        </p15:guide>
        <p15:guide id="20" pos="619">
          <p15:clr>
            <a:srgbClr val="FBAE40"/>
          </p15:clr>
        </p15:guide>
        <p15:guide id="21" orient="horz" pos="3249">
          <p15:clr>
            <a:srgbClr val="FBAE40"/>
          </p15:clr>
        </p15:guide>
        <p15:guide id="22" orient="horz" pos="363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dence-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78F6D83-1610-444C-B3A9-7DAE6878F14B}"/>
              </a:ext>
            </a:extLst>
          </p:cNvPr>
          <p:cNvSpPr/>
          <p:nvPr/>
        </p:nvSpPr>
        <p:spPr>
          <a:xfrm>
            <a:off x="6107113" y="1121005"/>
            <a:ext cx="5257736" cy="5027877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D5A985-6CCD-F44E-9C13-01BFE594835D}"/>
              </a:ext>
            </a:extLst>
          </p:cNvPr>
          <p:cNvSpPr/>
          <p:nvPr/>
        </p:nvSpPr>
        <p:spPr>
          <a:xfrm>
            <a:off x="839786" y="2836865"/>
            <a:ext cx="5184775" cy="158432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2BC749-D9E0-294B-970D-3BD004DFB468}"/>
              </a:ext>
            </a:extLst>
          </p:cNvPr>
          <p:cNvSpPr/>
          <p:nvPr userDrawn="1"/>
        </p:nvSpPr>
        <p:spPr>
          <a:xfrm>
            <a:off x="839787" y="404812"/>
            <a:ext cx="10512425" cy="57626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5C3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0B5554-6E83-5240-90A0-693D9C455587}"/>
              </a:ext>
            </a:extLst>
          </p:cNvPr>
          <p:cNvSpPr/>
          <p:nvPr/>
        </p:nvSpPr>
        <p:spPr>
          <a:xfrm>
            <a:off x="827151" y="1121005"/>
            <a:ext cx="5184775" cy="158432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37C5B3-5BB9-D849-9CB5-1F3F8134A6D6}"/>
              </a:ext>
            </a:extLst>
          </p:cNvPr>
          <p:cNvSpPr/>
          <p:nvPr/>
        </p:nvSpPr>
        <p:spPr>
          <a:xfrm>
            <a:off x="827150" y="4552725"/>
            <a:ext cx="5184775" cy="1584323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3CB7078B-3057-7C48-B917-B1535F4D54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34149" y="1265466"/>
            <a:ext cx="4187825" cy="470861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happens</a:t>
            </a:r>
            <a:r>
              <a:rPr lang="de-DE"/>
              <a:t>?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6D173B0-1CBB-364F-96E0-1E24AE946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2981328"/>
            <a:ext cx="4077333" cy="12969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de-DE" dirty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de-DE" err="1"/>
              <a:t>Attendees</a:t>
            </a:r>
            <a:endParaRPr lang="de-DE"/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ABE99474-B583-8B4C-B70F-41E774D613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4823" y="4697188"/>
            <a:ext cx="4094229" cy="12969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de-DE" dirty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de-DE" err="1"/>
              <a:t>Cadence</a:t>
            </a:r>
            <a:endParaRPr lang="de-DE"/>
          </a:p>
        </p:txBody>
      </p:sp>
      <p:sp>
        <p:nvSpPr>
          <p:cNvPr id="32" name="Textplatzhalter 14">
            <a:extLst>
              <a:ext uri="{FF2B5EF4-FFF2-40B4-BE49-F238E27FC236}">
                <a16:creationId xmlns:a16="http://schemas.microsoft.com/office/drawing/2014/main" id="{784F4A7C-95D0-A64F-826C-70BA18F0C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4824" y="1257084"/>
            <a:ext cx="4077334" cy="1295401"/>
          </a:xfr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de-DE"/>
              <a:t>Purpose</a:t>
            </a:r>
          </a:p>
        </p:txBody>
      </p:sp>
      <p:pic>
        <p:nvPicPr>
          <p:cNvPr id="8" name="Graphic 7" descr="Users">
            <a:extLst>
              <a:ext uri="{FF2B5EF4-FFF2-40B4-BE49-F238E27FC236}">
                <a16:creationId xmlns:a16="http://schemas.microsoft.com/office/drawing/2014/main" id="{F1886932-E90F-EB41-A4C7-BF23AE77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107" y="3172621"/>
            <a:ext cx="914400" cy="914400"/>
          </a:xfrm>
          <a:prstGeom prst="rect">
            <a:avLst/>
          </a:prstGeom>
        </p:spPr>
      </p:pic>
      <p:pic>
        <p:nvPicPr>
          <p:cNvPr id="20" name="Graphic 19" descr="Monthly calendar">
            <a:extLst>
              <a:ext uri="{FF2B5EF4-FFF2-40B4-BE49-F238E27FC236}">
                <a16:creationId xmlns:a16="http://schemas.microsoft.com/office/drawing/2014/main" id="{0E1C0F9E-7E66-C04C-B307-25092087EF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829" y="4888142"/>
            <a:ext cx="914400" cy="914400"/>
          </a:xfrm>
          <a:prstGeom prst="rect">
            <a:avLst/>
          </a:prstGeom>
        </p:spPr>
      </p:pic>
      <p:pic>
        <p:nvPicPr>
          <p:cNvPr id="13" name="Graphic 12" descr="Presentation with checklist">
            <a:extLst>
              <a:ext uri="{FF2B5EF4-FFF2-40B4-BE49-F238E27FC236}">
                <a16:creationId xmlns:a16="http://schemas.microsoft.com/office/drawing/2014/main" id="{06FC23B3-F861-7B48-8913-CB5505AF5B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9749" y="1447584"/>
            <a:ext cx="914400" cy="914400"/>
          </a:xfrm>
          <a:prstGeom prst="rect">
            <a:avLst/>
          </a:prstGeom>
        </p:spPr>
      </p:pic>
      <p:pic>
        <p:nvPicPr>
          <p:cNvPr id="23" name="Graphic 22" descr="Bullseye">
            <a:extLst>
              <a:ext uri="{FF2B5EF4-FFF2-40B4-BE49-F238E27FC236}">
                <a16:creationId xmlns:a16="http://schemas.microsoft.com/office/drawing/2014/main" id="{8DBD016E-B2BD-8742-A7CC-B0512337F8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105" y="1447585"/>
            <a:ext cx="914400" cy="9144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94C5DDA-B451-4D45-B498-6279FADD5C4D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xfrm>
            <a:off x="8616950" y="6340703"/>
            <a:ext cx="2735262" cy="360464"/>
          </a:xfrm>
        </p:spPr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D41BCA-C083-9E4B-BECC-4AE780BB38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4824" y="404813"/>
            <a:ext cx="8858251" cy="576262"/>
          </a:xfr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the Cadence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A6823-559C-750D-F64F-C591AD3BA1B8}"/>
              </a:ext>
            </a:extLst>
          </p:cNvPr>
          <p:cNvSpPr txBox="1"/>
          <p:nvPr userDrawn="1"/>
        </p:nvSpPr>
        <p:spPr>
          <a:xfrm>
            <a:off x="3047238" y="6382436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noProof="0"/>
              <a:t>Official Licensed Material, Copyright © 2024 Kanban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A2020-5C1C-B1D4-97A2-185F0D641FA5}"/>
              </a:ext>
            </a:extLst>
          </p:cNvPr>
          <p:cNvSpPr txBox="1"/>
          <p:nvPr userDrawn="1"/>
        </p:nvSpPr>
        <p:spPr>
          <a:xfrm>
            <a:off x="817923" y="118354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Purpose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A5368D-5510-0EDA-2DE6-11577513E367}"/>
              </a:ext>
            </a:extLst>
          </p:cNvPr>
          <p:cNvSpPr txBox="1"/>
          <p:nvPr userDrawn="1"/>
        </p:nvSpPr>
        <p:spPr>
          <a:xfrm>
            <a:off x="953275" y="301968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B466A-706C-F81D-E05B-760D0EFE9CA1}"/>
              </a:ext>
            </a:extLst>
          </p:cNvPr>
          <p:cNvSpPr txBox="1"/>
          <p:nvPr userDrawn="1"/>
        </p:nvSpPr>
        <p:spPr>
          <a:xfrm>
            <a:off x="883025" y="469718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1FA8B-9C1B-A8BF-6D5F-FDE13F37D15F}"/>
              </a:ext>
            </a:extLst>
          </p:cNvPr>
          <p:cNvSpPr txBox="1"/>
          <p:nvPr userDrawn="1"/>
        </p:nvSpPr>
        <p:spPr>
          <a:xfrm>
            <a:off x="6229212" y="1220686"/>
            <a:ext cx="69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813579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  <p15:guide id="2" pos="7061">
          <p15:clr>
            <a:srgbClr val="FBAE40"/>
          </p15:clr>
        </p15:guide>
        <p15:guide id="3" pos="1028">
          <p15:clr>
            <a:srgbClr val="FBAE40"/>
          </p15:clr>
        </p15:guide>
        <p15:guide id="4" pos="6698">
          <p15:clr>
            <a:srgbClr val="FBAE40"/>
          </p15:clr>
        </p15:guide>
        <p15:guide id="5" orient="horz" pos="1616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816">
          <p15:clr>
            <a:srgbClr val="FBAE40"/>
          </p15:clr>
        </p15:guide>
        <p15:guide id="8" orient="horz" pos="709">
          <p15:clr>
            <a:srgbClr val="FBAE40"/>
          </p15:clr>
        </p15:guide>
        <p15:guide id="9" orient="horz" pos="1525">
          <p15:clr>
            <a:srgbClr val="FBAE40"/>
          </p15:clr>
        </p15:guide>
        <p15:guide id="10" orient="horz" pos="1706">
          <p15:clr>
            <a:srgbClr val="FBAE40"/>
          </p15:clr>
        </p15:guide>
        <p15:guide id="11" orient="horz" pos="1797">
          <p15:clr>
            <a:srgbClr val="FBAE40"/>
          </p15:clr>
        </p15:guide>
        <p15:guide id="12" orient="horz" pos="2908">
          <p15:clr>
            <a:srgbClr val="FBAE40"/>
          </p15:clr>
        </p15:guide>
        <p15:guide id="13" orient="horz" pos="2999">
          <p15:clr>
            <a:srgbClr val="FBAE40"/>
          </p15:clr>
        </p15:guide>
        <p15:guide id="14" orient="horz" pos="2818">
          <p15:clr>
            <a:srgbClr val="FBAE40"/>
          </p15:clr>
        </p15:guide>
        <p15:guide id="15" orient="horz" pos="2727">
          <p15:clr>
            <a:srgbClr val="FBAE40"/>
          </p15:clr>
        </p15:guide>
        <p15:guide id="16" pos="4430">
          <p15:clr>
            <a:srgbClr val="FBAE40"/>
          </p15:clr>
        </p15:guide>
        <p15:guide id="17" pos="3795">
          <p15:clr>
            <a:srgbClr val="FBAE40"/>
          </p15:clr>
        </p15:guide>
        <p15:guide id="18" pos="3931">
          <p15:clr>
            <a:srgbClr val="FBAE40"/>
          </p15:clr>
        </p15:guide>
        <p15:guide id="19" pos="4339">
          <p15:clr>
            <a:srgbClr val="FBAE40"/>
          </p15:clr>
        </p15:guide>
        <p15:guide id="20" pos="619">
          <p15:clr>
            <a:srgbClr val="FBAE40"/>
          </p15:clr>
        </p15:guide>
        <p15:guide id="21" orient="horz" pos="3249">
          <p15:clr>
            <a:srgbClr val="FBAE40"/>
          </p15:clr>
        </p15:guide>
        <p15:guide id="22" orient="horz" pos="36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7650675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513" y="404813"/>
            <a:ext cx="7632700" cy="1295400"/>
          </a:xfrm>
        </p:spPr>
        <p:txBody>
          <a:bodyPr/>
          <a:lstStyle/>
          <a:p>
            <a:r>
              <a:rPr lang="en-US"/>
              <a:t>About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9512" y="1844675"/>
            <a:ext cx="7632700" cy="4356099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Trainer’s bio …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2024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2BFF-FAD1-E144-8B5B-61D9C224972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A09903-2EFA-3743-B128-A3982257E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638" y="404813"/>
            <a:ext cx="2087562" cy="20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53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9512" y="1844676"/>
            <a:ext cx="7632700" cy="21605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9900" b="1" i="0">
                <a:solidFill>
                  <a:schemeClr val="accent1"/>
                </a:solidFill>
                <a:latin typeface="PT Sans" panose="020B0503020203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Thank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2024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72BFF-FAD1-E144-8B5B-61D9C224972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D6F244-713B-DA47-8612-93734AD111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6" y="404814"/>
            <a:ext cx="2735263" cy="2876213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1A558DE-8ED4-064F-81F0-1707AAD53A0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719512" y="4005263"/>
            <a:ext cx="7632700" cy="2195511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800" b="1" i="0">
                <a:solidFill>
                  <a:schemeClr val="accent1"/>
                </a:solidFill>
                <a:latin typeface="PT Sans" panose="020B0503020203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208608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orient="horz" pos="252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ato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2D6CF1-1414-1E4C-9A5A-C68F18E9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2024 Kanban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1E9A2D-E30D-7C43-8C7D-001B31D0E8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59281"/>
            <a:ext cx="10134600" cy="4328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B00FE5-894C-EF47-B502-B1D19748FB5A}"/>
              </a:ext>
            </a:extLst>
          </p:cNvPr>
          <p:cNvSpPr/>
          <p:nvPr userDrawn="1"/>
        </p:nvSpPr>
        <p:spPr>
          <a:xfrm rot="16200000">
            <a:off x="8438213" y="3104213"/>
            <a:ext cx="6858000" cy="6495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For use by facilitator only. Shall be hidden.</a:t>
            </a:r>
          </a:p>
        </p:txBody>
      </p:sp>
    </p:spTree>
    <p:extLst>
      <p:ext uri="{BB962C8B-B14F-4D97-AF65-F5344CB8AC3E}">
        <p14:creationId xmlns:p14="http://schemas.microsoft.com/office/powerpoint/2010/main" val="35752910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 21">
            <a:extLst>
              <a:ext uri="{FF2B5EF4-FFF2-40B4-BE49-F238E27FC236}">
                <a16:creationId xmlns:a16="http://schemas.microsoft.com/office/drawing/2014/main" id="{DB558329-5FA1-7F4E-A418-E4BAFA9FC5E3}"/>
              </a:ext>
            </a:extLst>
          </p:cNvPr>
          <p:cNvSpPr/>
          <p:nvPr userDrawn="1"/>
        </p:nvSpPr>
        <p:spPr>
          <a:xfrm>
            <a:off x="1423035" y="1485535"/>
            <a:ext cx="9345930" cy="3428811"/>
          </a:xfrm>
          <a:custGeom>
            <a:avLst/>
            <a:gdLst>
              <a:gd name="connsiteX0" fmla="*/ 1215165 w 9345930"/>
              <a:gd name="connsiteY0" fmla="*/ 0 h 3428811"/>
              <a:gd name="connsiteX1" fmla="*/ 9345930 w 9345930"/>
              <a:gd name="connsiteY1" fmla="*/ 0 h 3428811"/>
              <a:gd name="connsiteX2" fmla="*/ 9345930 w 9345930"/>
              <a:gd name="connsiteY2" fmla="*/ 3428811 h 3428811"/>
              <a:gd name="connsiteX3" fmla="*/ 0 w 9345930"/>
              <a:gd name="connsiteY3" fmla="*/ 3428811 h 3428811"/>
              <a:gd name="connsiteX4" fmla="*/ 0 w 9345930"/>
              <a:gd name="connsiteY4" fmla="*/ 1124315 h 3428811"/>
              <a:gd name="connsiteX5" fmla="*/ 175741 w 9345930"/>
              <a:gd name="connsiteY5" fmla="*/ 1124315 h 3428811"/>
              <a:gd name="connsiteX6" fmla="*/ 175741 w 9345930"/>
              <a:gd name="connsiteY6" fmla="*/ 3264655 h 3428811"/>
              <a:gd name="connsiteX7" fmla="*/ 9170189 w 9345930"/>
              <a:gd name="connsiteY7" fmla="*/ 3264655 h 3428811"/>
              <a:gd name="connsiteX8" fmla="*/ 9170189 w 9345930"/>
              <a:gd name="connsiteY8" fmla="*/ 164155 h 3428811"/>
              <a:gd name="connsiteX9" fmla="*/ 1215165 w 9345930"/>
              <a:gd name="connsiteY9" fmla="*/ 164155 h 34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5930" h="3428811">
                <a:moveTo>
                  <a:pt x="1215165" y="0"/>
                </a:moveTo>
                <a:lnTo>
                  <a:pt x="9345930" y="0"/>
                </a:lnTo>
                <a:lnTo>
                  <a:pt x="9345930" y="3428811"/>
                </a:lnTo>
                <a:lnTo>
                  <a:pt x="0" y="3428811"/>
                </a:lnTo>
                <a:lnTo>
                  <a:pt x="0" y="1124315"/>
                </a:lnTo>
                <a:lnTo>
                  <a:pt x="175741" y="1124315"/>
                </a:lnTo>
                <a:lnTo>
                  <a:pt x="175741" y="3264655"/>
                </a:lnTo>
                <a:lnTo>
                  <a:pt x="9170189" y="3264655"/>
                </a:lnTo>
                <a:lnTo>
                  <a:pt x="9170189" y="164155"/>
                </a:lnTo>
                <a:lnTo>
                  <a:pt x="1215165" y="16415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0D29B1E-2AA6-E048-9657-C83533E0D26F}"/>
              </a:ext>
            </a:extLst>
          </p:cNvPr>
          <p:cNvSpPr txBox="1"/>
          <p:nvPr userDrawn="1"/>
        </p:nvSpPr>
        <p:spPr>
          <a:xfrm>
            <a:off x="397200" y="1040765"/>
            <a:ext cx="4215600" cy="36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0000" noProof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73E20500-98AA-014B-8910-94CACEA489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8275" y="1855788"/>
            <a:ext cx="7693025" cy="26749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96362873-D568-D446-B11B-D5985855E1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2201" y="5189902"/>
            <a:ext cx="5699125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Enter author or source here 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12491-EC98-8D48-8F8E-31726F4CC1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Official Licensed Material, Copyright © 2024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59DE1-052A-C741-9F91-1E8A7AD62C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69595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Learning Outco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C1E2CC-4925-6C4A-90AB-38512FC153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1251" y="2431038"/>
            <a:ext cx="8946507" cy="936699"/>
          </a:xfr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2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Learning outcome 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66D1C7-9CA9-4640-8A5A-10D531459948}"/>
              </a:ext>
            </a:extLst>
          </p:cNvPr>
          <p:cNvSpPr txBox="1"/>
          <p:nvPr userDrawn="1"/>
        </p:nvSpPr>
        <p:spPr>
          <a:xfrm>
            <a:off x="838200" y="354430"/>
            <a:ext cx="10681894" cy="13469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400" b="0" noProof="0">
                <a:solidFill>
                  <a:srgbClr val="714988"/>
                </a:solidFill>
                <a:latin typeface="+mn-lt"/>
              </a:rPr>
              <a:t>Learning outcomes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EB7D91A-AB06-304F-9917-994821E60B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1251" y="3708742"/>
            <a:ext cx="8946507" cy="936698"/>
          </a:xfr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2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Learning outcome 2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00BF272-5ED4-0342-A0D6-7E3E02792B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1251" y="5005394"/>
            <a:ext cx="8946507" cy="936697"/>
          </a:xfr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2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Learning outcome 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1D26DC-8674-CC49-85F5-F2CEF6C4A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0" y="2431039"/>
            <a:ext cx="1279712" cy="9366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2CF9ABA-163A-AE48-94FA-189792C8A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0" y="3708743"/>
            <a:ext cx="1279712" cy="9366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A7DB375-60CC-9948-9E8F-1E214E887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0" y="5005394"/>
            <a:ext cx="1279712" cy="93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A169B-4887-AD42-A6E0-6579DD8A3FF6}"/>
              </a:ext>
            </a:extLst>
          </p:cNvPr>
          <p:cNvSpPr txBox="1"/>
          <p:nvPr userDrawn="1"/>
        </p:nvSpPr>
        <p:spPr>
          <a:xfrm>
            <a:off x="838200" y="1566810"/>
            <a:ext cx="688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/>
              <a:t>After attending this class, you will be able to: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BC4FA35-7E3F-3422-549E-66BD9A57A9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788534" y="6346302"/>
            <a:ext cx="661493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F203D51-1EA9-ABB2-BA52-E11F72029B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4064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l &amp; Rosie Heading">
    <p:bg>
      <p:bgPr>
        <a:solidFill>
          <a:srgbClr val="FCB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vector graphics">
            <a:extLst>
              <a:ext uri="{FF2B5EF4-FFF2-40B4-BE49-F238E27FC236}">
                <a16:creationId xmlns:a16="http://schemas.microsoft.com/office/drawing/2014/main" id="{7E86B00D-8A8E-0E99-7C58-A7EC4BA7C6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8285" y="1499562"/>
            <a:ext cx="4295430" cy="4169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B91494-30DB-0DDB-5FE4-AF5AD2A8D4B1}"/>
              </a:ext>
            </a:extLst>
          </p:cNvPr>
          <p:cNvSpPr/>
          <p:nvPr userDrawn="1"/>
        </p:nvSpPr>
        <p:spPr>
          <a:xfrm>
            <a:off x="0" y="5033721"/>
            <a:ext cx="12192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ballon: ovaal 2">
            <a:extLst>
              <a:ext uri="{FF2B5EF4-FFF2-40B4-BE49-F238E27FC236}">
                <a16:creationId xmlns:a16="http://schemas.microsoft.com/office/drawing/2014/main" id="{043B92AA-9101-F9D9-FFFF-2CB1E3824E24}"/>
              </a:ext>
            </a:extLst>
          </p:cNvPr>
          <p:cNvSpPr/>
          <p:nvPr userDrawn="1"/>
        </p:nvSpPr>
        <p:spPr>
          <a:xfrm flipH="1">
            <a:off x="265406" y="320565"/>
            <a:ext cx="4191964" cy="3447021"/>
          </a:xfrm>
          <a:prstGeom prst="wedgeEllipseCallout">
            <a:avLst>
              <a:gd name="adj1" fmla="val -59382"/>
              <a:gd name="adj2" fmla="val 15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ED0559E-FDAB-B2BD-365D-18B204B964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3550" y="320565"/>
            <a:ext cx="3355676" cy="344702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kstballon: ovaal 2">
            <a:extLst>
              <a:ext uri="{FF2B5EF4-FFF2-40B4-BE49-F238E27FC236}">
                <a16:creationId xmlns:a16="http://schemas.microsoft.com/office/drawing/2014/main" id="{B71A0E35-05C8-21B3-8C93-9BE00331F3AB}"/>
              </a:ext>
            </a:extLst>
          </p:cNvPr>
          <p:cNvSpPr/>
          <p:nvPr userDrawn="1"/>
        </p:nvSpPr>
        <p:spPr>
          <a:xfrm>
            <a:off x="7756197" y="320567"/>
            <a:ext cx="4191964" cy="3447021"/>
          </a:xfrm>
          <a:prstGeom prst="wedgeEllipseCallout">
            <a:avLst>
              <a:gd name="adj1" fmla="val -59382"/>
              <a:gd name="adj2" fmla="val 15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F7571A-4114-1A22-96AE-8E9A14F233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40249" y="347615"/>
            <a:ext cx="3355676" cy="3447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9D647F9-2D72-DE66-1E38-2C0AD6EFB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60358" y="6356350"/>
            <a:ext cx="1264948" cy="365125"/>
          </a:xfrm>
        </p:spPr>
        <p:txBody>
          <a:bodyPr/>
          <a:lstStyle/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82588-547B-1200-1F96-EFD53865FD56}"/>
              </a:ext>
            </a:extLst>
          </p:cNvPr>
          <p:cNvSpPr txBox="1"/>
          <p:nvPr userDrawn="1"/>
        </p:nvSpPr>
        <p:spPr>
          <a:xfrm>
            <a:off x="3047260" y="6400413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40B0BB-0E98-2FCB-6BD4-F763C7940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033721"/>
            <a:ext cx="12192000" cy="9144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1834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CCC33F8-B68F-4DA6-E451-E5C867C9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8534" y="6346302"/>
            <a:ext cx="661493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noProof="0"/>
              <a:t>Official Licensed Material, Copyright © 2024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605327600"/>
      </p:ext>
    </p:extLst>
  </p:cSld>
  <p:clrMapOvr>
    <a:masterClrMapping/>
  </p:clrMapOvr>
  <p:transition spd="med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802ED8-AECB-8C79-76B9-4CF9696D5534}"/>
              </a:ext>
            </a:extLst>
          </p:cNvPr>
          <p:cNvSpPr/>
          <p:nvPr userDrawn="1"/>
        </p:nvSpPr>
        <p:spPr>
          <a:xfrm>
            <a:off x="-1" y="6284685"/>
            <a:ext cx="12192001" cy="602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D9F3D9-20A0-A1F5-9C69-86341814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898" y="1044106"/>
            <a:ext cx="4355024" cy="476978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erson flexing her arm&#10;&#10;Description automatically generated">
            <a:extLst>
              <a:ext uri="{FF2B5EF4-FFF2-40B4-BE49-F238E27FC236}">
                <a16:creationId xmlns:a16="http://schemas.microsoft.com/office/drawing/2014/main" id="{BDB1B37F-C31E-72F2-8679-32C81AB24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797133"/>
            <a:ext cx="5570622" cy="557062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5BAC39A-D371-2ABC-9E23-909B24310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8321" y="6398608"/>
            <a:ext cx="66149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Official Licensed Material, Copyright © 2024 Kanban University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0CA1E69-2C9F-B02B-73CC-9B425639F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9924" y="6398608"/>
            <a:ext cx="1264948" cy="365125"/>
          </a:xfrm>
          <a:prstGeom prst="rect">
            <a:avLst/>
          </a:prstGeom>
        </p:spPr>
        <p:txBody>
          <a:bodyPr/>
          <a:lstStyle/>
          <a:p>
            <a:fld id="{16272BFF-FAD1-E144-8B5B-61D9C224972D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8223ED-A441-AAAE-28C8-E793A1B31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7128" y="6398608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88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 TK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8321" y="6398608"/>
            <a:ext cx="66149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Official Licensed Material, Copyright © 2024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9924" y="6398608"/>
            <a:ext cx="1264948" cy="365125"/>
          </a:xfrm>
          <a:prstGeom prst="rect">
            <a:avLst/>
          </a:prstGeom>
        </p:spPr>
        <p:txBody>
          <a:bodyPr/>
          <a:lstStyle/>
          <a:p>
            <a:fld id="{16272BFF-FAD1-E144-8B5B-61D9C22497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4CF2D-2D33-EC46-AB64-383FCA47B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7128" y="6398608"/>
            <a:ext cx="1090475" cy="36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C27EA1-03DD-576D-4302-3A733D49F862}"/>
              </a:ext>
            </a:extLst>
          </p:cNvPr>
          <p:cNvSpPr/>
          <p:nvPr userDrawn="1"/>
        </p:nvSpPr>
        <p:spPr>
          <a:xfrm>
            <a:off x="0" y="0"/>
            <a:ext cx="12192000" cy="4048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64B143-F4AB-AE84-AC58-AE2C8916DE27}"/>
              </a:ext>
            </a:extLst>
          </p:cNvPr>
          <p:cNvSpPr/>
          <p:nvPr userDrawn="1"/>
        </p:nvSpPr>
        <p:spPr>
          <a:xfrm>
            <a:off x="-212" y="6200775"/>
            <a:ext cx="12192000" cy="777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78FF7E-F3A0-193D-E591-FAF4CF6B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28" y="57943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PT Sans" panose="020B050302020302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7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404813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KSD v2.0.4 Copyright © 2024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14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2401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KSD v2.0.4 Copyright © 2024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58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7051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image" Target="../media/image9.tiff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335360" y="71414"/>
            <a:ext cx="1152128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 hidden="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Picture 4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F6FC7C85-4765-D042-B298-D0B96EEF28C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6ADB39-FEA1-4980-84F8-BD5AF0FAC4E7}"/>
              </a:ext>
            </a:extLst>
          </p:cNvPr>
          <p:cNvSpPr txBox="1"/>
          <p:nvPr userDrawn="1"/>
        </p:nvSpPr>
        <p:spPr>
          <a:xfrm>
            <a:off x="5070231" y="6482860"/>
            <a:ext cx="20515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©2023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13375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8" r:id="rId16"/>
    <p:sldLayoutId id="2147483679" r:id="rId17"/>
    <p:sldLayoutId id="2147483692" r:id="rId18"/>
  </p:sldLayoutIdLst>
  <p:txStyles>
    <p:titleStyle>
      <a:lvl1pPr algn="ctr" defTabSz="914400" rtl="0" eaLnBrk="1" latinLnBrk="0" hangingPunct="1">
        <a:spcBef>
          <a:spcPct val="0"/>
        </a:spcBef>
        <a:buNone/>
        <a:defRPr lang="pl-PL" sz="3600" b="1" kern="1200" dirty="0">
          <a:solidFill>
            <a:srgbClr val="714989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0A000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8534" y="6356350"/>
            <a:ext cx="6614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Official Licensed Material, Copyright © 2024 Kanban University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763EA83F-6B18-6C4A-9711-FB0C2D55D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F0EEA9-4267-E249-B61C-56005052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69439"/>
            <a:ext cx="10515600" cy="4307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70C1BC-605B-AC46-ADC2-6AC6209CA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0358" y="6356350"/>
            <a:ext cx="1264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C35D1307-4518-DC49-A96C-7B35E51C61C4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AB6CA4-C8F1-FC40-9A78-B573D6F7B7B8}"/>
              </a:ext>
            </a:extLst>
          </p:cNvPr>
          <p:cNvPicPr>
            <a:picLocks noChangeAspect="1"/>
          </p:cNvPicPr>
          <p:nvPr userDrawn="1"/>
        </p:nvPicPr>
        <p:blipFill>
          <a:blip r:embed="rId64"/>
          <a:stretch>
            <a:fillRect/>
          </a:stretch>
        </p:blipFill>
        <p:spPr>
          <a:xfrm>
            <a:off x="239708" y="6361475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2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38" r:id="rId45"/>
    <p:sldLayoutId id="2147483739" r:id="rId46"/>
    <p:sldLayoutId id="2147483740" r:id="rId47"/>
    <p:sldLayoutId id="2147483741" r:id="rId48"/>
    <p:sldLayoutId id="2147483742" r:id="rId49"/>
    <p:sldLayoutId id="2147483743" r:id="rId50"/>
    <p:sldLayoutId id="2147483744" r:id="rId51"/>
    <p:sldLayoutId id="2147483745" r:id="rId52"/>
    <p:sldLayoutId id="2147483746" r:id="rId53"/>
    <p:sldLayoutId id="2147483747" r:id="rId54"/>
    <p:sldLayoutId id="2147483748" r:id="rId55"/>
    <p:sldLayoutId id="2147483749" r:id="rId56"/>
    <p:sldLayoutId id="2147483750" r:id="rId57"/>
    <p:sldLayoutId id="2147483751" r:id="rId58"/>
    <p:sldLayoutId id="2147483752" r:id="rId59"/>
    <p:sldLayoutId id="2147483753" r:id="rId60"/>
    <p:sldLayoutId id="2147483754" r:id="rId61"/>
    <p:sldLayoutId id="2147483755" r:id="rId6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ADAF-67E9-46DF-A353-BBAC10F4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195" y="-718457"/>
            <a:ext cx="7324074" cy="4232956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From Product Discovery to Product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EB061-A0A7-4918-B51E-61965A828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Todd Little</a:t>
            </a:r>
          </a:p>
          <a:p>
            <a:r>
              <a:rPr lang="en-US">
                <a:solidFill>
                  <a:schemeClr val="bg1"/>
                </a:solidFill>
              </a:rPr>
              <a:t>Chairman, Kanban University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3107AFD-DE24-30C4-FCBE-4A6B4F72F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0"/>
            <a:ext cx="5284686" cy="64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70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684C7E-D340-41E9-BCDC-E6C854CFF098}"/>
              </a:ext>
            </a:extLst>
          </p:cNvPr>
          <p:cNvGrpSpPr/>
          <p:nvPr/>
        </p:nvGrpSpPr>
        <p:grpSpPr>
          <a:xfrm>
            <a:off x="2297373" y="548185"/>
            <a:ext cx="14748681" cy="5347647"/>
            <a:chOff x="2297373" y="548185"/>
            <a:chExt cx="12046423" cy="534764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13284000-1AFD-EF8A-5925-D1159C1745C2}"/>
                </a:ext>
              </a:extLst>
            </p:cNvPr>
            <p:cNvSpPr/>
            <p:nvPr/>
          </p:nvSpPr>
          <p:spPr>
            <a:xfrm flipH="1">
              <a:off x="2297373" y="4217158"/>
              <a:ext cx="12046423" cy="167867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001105F6-0F88-8FCF-100F-BD2B9118EE2D}"/>
                </a:ext>
              </a:extLst>
            </p:cNvPr>
            <p:cNvSpPr/>
            <p:nvPr/>
          </p:nvSpPr>
          <p:spPr>
            <a:xfrm flipH="1" flipV="1">
              <a:off x="2297373" y="548185"/>
              <a:ext cx="12046423" cy="167867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E5688E-D459-89A0-C9BB-1A2C932B8A3F}"/>
              </a:ext>
            </a:extLst>
          </p:cNvPr>
          <p:cNvCxnSpPr/>
          <p:nvPr/>
        </p:nvCxnSpPr>
        <p:spPr>
          <a:xfrm>
            <a:off x="3603009" y="1842448"/>
            <a:ext cx="0" cy="2729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DC749D-AB44-0419-01BB-FCBD3607C3D0}"/>
              </a:ext>
            </a:extLst>
          </p:cNvPr>
          <p:cNvCxnSpPr>
            <a:cxnSpLocks/>
          </p:cNvCxnSpPr>
          <p:nvPr/>
        </p:nvCxnSpPr>
        <p:spPr>
          <a:xfrm>
            <a:off x="5406788" y="2064224"/>
            <a:ext cx="0" cy="2316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9A3167-0696-900C-F17E-836EDA76E4AE}"/>
              </a:ext>
            </a:extLst>
          </p:cNvPr>
          <p:cNvCxnSpPr>
            <a:cxnSpLocks/>
          </p:cNvCxnSpPr>
          <p:nvPr/>
        </p:nvCxnSpPr>
        <p:spPr>
          <a:xfrm>
            <a:off x="6908041" y="2226859"/>
            <a:ext cx="0" cy="199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B55C89-E860-8742-099F-5C71EA0D5B09}"/>
              </a:ext>
            </a:extLst>
          </p:cNvPr>
          <p:cNvCxnSpPr>
            <a:cxnSpLocks/>
          </p:cNvCxnSpPr>
          <p:nvPr/>
        </p:nvCxnSpPr>
        <p:spPr>
          <a:xfrm>
            <a:off x="8177283" y="2226859"/>
            <a:ext cx="0" cy="199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0F7DB7-1062-E1A0-5A15-85D40CAF9731}"/>
              </a:ext>
            </a:extLst>
          </p:cNvPr>
          <p:cNvCxnSpPr>
            <a:cxnSpLocks/>
          </p:cNvCxnSpPr>
          <p:nvPr/>
        </p:nvCxnSpPr>
        <p:spPr>
          <a:xfrm>
            <a:off x="9350991" y="2226859"/>
            <a:ext cx="0" cy="199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5199EF3-86BF-B229-3DD3-D644A872F83A}"/>
              </a:ext>
            </a:extLst>
          </p:cNvPr>
          <p:cNvSpPr txBox="1"/>
          <p:nvPr/>
        </p:nvSpPr>
        <p:spPr>
          <a:xfrm>
            <a:off x="2159897" y="2817227"/>
            <a:ext cx="157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Problem Hypotheses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8D6118-848A-F4AE-1450-53BED44B58A6}"/>
              </a:ext>
            </a:extLst>
          </p:cNvPr>
          <p:cNvSpPr txBox="1"/>
          <p:nvPr/>
        </p:nvSpPr>
        <p:spPr>
          <a:xfrm>
            <a:off x="3798626" y="2839268"/>
            <a:ext cx="150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Market</a:t>
            </a:r>
          </a:p>
          <a:p>
            <a:pPr algn="ctr"/>
            <a:r>
              <a:rPr lang="en-US"/>
              <a:t>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7EC614-1667-3159-A856-1A74DFB30002}"/>
              </a:ext>
            </a:extLst>
          </p:cNvPr>
          <p:cNvSpPr txBox="1"/>
          <p:nvPr/>
        </p:nvSpPr>
        <p:spPr>
          <a:xfrm>
            <a:off x="5569753" y="2837892"/>
            <a:ext cx="115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Problem Validation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5EFD80-05D7-0280-68D7-959EC314E71D}"/>
              </a:ext>
            </a:extLst>
          </p:cNvPr>
          <p:cNvSpPr txBox="1"/>
          <p:nvPr/>
        </p:nvSpPr>
        <p:spPr>
          <a:xfrm>
            <a:off x="6983608" y="2837891"/>
            <a:ext cx="1164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Solution Validation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C1A40-261D-93B7-070B-D2B87478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Kanban Upstream Product Pipeline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B6CCA79-0330-6CAD-2CA9-AEC3F89551F0}"/>
              </a:ext>
            </a:extLst>
          </p:cNvPr>
          <p:cNvSpPr/>
          <p:nvPr/>
        </p:nvSpPr>
        <p:spPr>
          <a:xfrm>
            <a:off x="130271" y="1159737"/>
            <a:ext cx="2043369" cy="182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Ideas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8AD92-ED28-FF6A-4E43-47BE82E7DCBB}"/>
              </a:ext>
            </a:extLst>
          </p:cNvPr>
          <p:cNvSpPr txBox="1"/>
          <p:nvPr/>
        </p:nvSpPr>
        <p:spPr>
          <a:xfrm>
            <a:off x="8230499" y="2844225"/>
            <a:ext cx="116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Solution</a:t>
            </a:r>
            <a:r>
              <a:rPr lang="en-US" sz="1400"/>
              <a:t>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DE9424-6884-A9D2-41B5-1A62DE54A065}"/>
              </a:ext>
            </a:extLst>
          </p:cNvPr>
          <p:cNvSpPr txBox="1"/>
          <p:nvPr/>
        </p:nvSpPr>
        <p:spPr>
          <a:xfrm>
            <a:off x="9480363" y="2844225"/>
            <a:ext cx="146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Solution</a:t>
            </a:r>
            <a:r>
              <a:rPr lang="en-US" sz="1400"/>
              <a:t> </a:t>
            </a:r>
            <a:r>
              <a:rPr lang="en-US"/>
              <a:t>Deployment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1045E345-F69E-F186-8736-E0C044DF7B5F}"/>
              </a:ext>
            </a:extLst>
          </p:cNvPr>
          <p:cNvSpPr/>
          <p:nvPr/>
        </p:nvSpPr>
        <p:spPr>
          <a:xfrm>
            <a:off x="137781" y="2307608"/>
            <a:ext cx="2043369" cy="182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Ideas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65C65A09-4296-1492-254B-14EC2281207F}"/>
              </a:ext>
            </a:extLst>
          </p:cNvPr>
          <p:cNvSpPr/>
          <p:nvPr/>
        </p:nvSpPr>
        <p:spPr>
          <a:xfrm>
            <a:off x="151085" y="3584989"/>
            <a:ext cx="2043369" cy="182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Ideas</a:t>
            </a:r>
          </a:p>
        </p:txBody>
      </p:sp>
    </p:spTree>
    <p:extLst>
      <p:ext uri="{BB962C8B-B14F-4D97-AF65-F5344CB8AC3E}">
        <p14:creationId xmlns:p14="http://schemas.microsoft.com/office/powerpoint/2010/main" val="221542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57DC63-7D93-7836-999B-804C9BB1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Ideas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BB858-2173-63CA-F164-CB1FB249C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8CE1D2B-4011-45E2-367D-CAB4DAD4E8A6}"/>
              </a:ext>
            </a:extLst>
          </p:cNvPr>
          <p:cNvSpPr>
            <a:spLocks noChangeAspect="1"/>
          </p:cNvSpPr>
          <p:nvPr/>
        </p:nvSpPr>
        <p:spPr>
          <a:xfrm>
            <a:off x="1343710" y="168615"/>
            <a:ext cx="3657600" cy="3657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Pursue advanced training for alumni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6C063A0-61F0-708E-7F30-94E8FD0D7031}"/>
              </a:ext>
            </a:extLst>
          </p:cNvPr>
          <p:cNvSpPr>
            <a:spLocks noChangeAspect="1"/>
          </p:cNvSpPr>
          <p:nvPr/>
        </p:nvSpPr>
        <p:spPr>
          <a:xfrm>
            <a:off x="4036588" y="2716213"/>
            <a:ext cx="3657600" cy="3657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Focus on growth outside of IT/Software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50C6FF5-5309-F8C2-C0F9-285D9E3E8A3F}"/>
              </a:ext>
            </a:extLst>
          </p:cNvPr>
          <p:cNvSpPr>
            <a:spLocks noChangeAspect="1"/>
          </p:cNvSpPr>
          <p:nvPr/>
        </p:nvSpPr>
        <p:spPr>
          <a:xfrm>
            <a:off x="8013926" y="15875"/>
            <a:ext cx="3657600" cy="3657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Cleanup on aisle 9 – Help fix the Scrum failures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FA45780-11C2-EB34-1909-6AF8287299B3}"/>
              </a:ext>
            </a:extLst>
          </p:cNvPr>
          <p:cNvSpPr>
            <a:spLocks noChangeAspect="1"/>
          </p:cNvSpPr>
          <p:nvPr/>
        </p:nvSpPr>
        <p:spPr>
          <a:xfrm>
            <a:off x="4678818" y="88106"/>
            <a:ext cx="3657600" cy="3657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Kanban for Product Managers</a:t>
            </a:r>
          </a:p>
        </p:txBody>
      </p:sp>
    </p:spTree>
    <p:extLst>
      <p:ext uri="{BB962C8B-B14F-4D97-AF65-F5344CB8AC3E}">
        <p14:creationId xmlns:p14="http://schemas.microsoft.com/office/powerpoint/2010/main" val="291813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57DC63-7D93-7836-999B-804C9BB1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Ideas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BB858-2173-63CA-F164-CB1FB249C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8CE1D2B-4011-45E2-367D-CAB4DAD4E8A6}"/>
              </a:ext>
            </a:extLst>
          </p:cNvPr>
          <p:cNvSpPr>
            <a:spLocks noChangeAspect="1"/>
          </p:cNvSpPr>
          <p:nvPr/>
        </p:nvSpPr>
        <p:spPr>
          <a:xfrm>
            <a:off x="1343710" y="168615"/>
            <a:ext cx="3657600" cy="3657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Pursue advanced training for alumni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6C063A0-61F0-708E-7F30-94E8FD0D7031}"/>
              </a:ext>
            </a:extLst>
          </p:cNvPr>
          <p:cNvSpPr>
            <a:spLocks noChangeAspect="1"/>
          </p:cNvSpPr>
          <p:nvPr/>
        </p:nvSpPr>
        <p:spPr>
          <a:xfrm>
            <a:off x="4036588" y="2716213"/>
            <a:ext cx="3657600" cy="3657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Focus on growth outside of IT/Software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50C6FF5-5309-F8C2-C0F9-285D9E3E8A3F}"/>
              </a:ext>
            </a:extLst>
          </p:cNvPr>
          <p:cNvSpPr>
            <a:spLocks noChangeAspect="1"/>
          </p:cNvSpPr>
          <p:nvPr/>
        </p:nvSpPr>
        <p:spPr>
          <a:xfrm>
            <a:off x="8013926" y="15875"/>
            <a:ext cx="3657600" cy="3657600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Cleanup on aisle 9 – Help fix the Scrum failures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FA45780-11C2-EB34-1909-6AF8287299B3}"/>
              </a:ext>
            </a:extLst>
          </p:cNvPr>
          <p:cNvSpPr>
            <a:spLocks noChangeAspect="1"/>
          </p:cNvSpPr>
          <p:nvPr/>
        </p:nvSpPr>
        <p:spPr>
          <a:xfrm>
            <a:off x="4678818" y="88106"/>
            <a:ext cx="3657600" cy="3657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Kanban for Product Managers</a:t>
            </a:r>
          </a:p>
        </p:txBody>
      </p:sp>
    </p:spTree>
    <p:extLst>
      <p:ext uri="{BB962C8B-B14F-4D97-AF65-F5344CB8AC3E}">
        <p14:creationId xmlns:p14="http://schemas.microsoft.com/office/powerpoint/2010/main" val="56580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5121-35F9-4662-51F3-5B048A27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Start with Pain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1F49B-A476-54DD-2D46-CB33D358B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7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71AC-4591-4927-8DFA-A6D1EC06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>
                <a:solidFill>
                  <a:srgbClr val="7030A0"/>
                </a:solidFill>
                <a:latin typeface="PT Sans" panose="020B0503020203020204" pitchFamily="34" charset="77"/>
              </a:rPr>
              <a:t>Outcomes from Scrum Transformations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A4F96AE-C4E6-E90B-DA5B-2FB4A8ED1D5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38200" y="1571479"/>
          <a:ext cx="10515600" cy="4380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6153">
                  <a:extLst>
                    <a:ext uri="{9D8B030D-6E8A-4147-A177-3AD203B41FA5}">
                      <a16:colId xmlns:a16="http://schemas.microsoft.com/office/drawing/2014/main" val="2300849073"/>
                    </a:ext>
                  </a:extLst>
                </a:gridCol>
                <a:gridCol w="5229447">
                  <a:extLst>
                    <a:ext uri="{9D8B030D-6E8A-4147-A177-3AD203B41FA5}">
                      <a16:colId xmlns:a16="http://schemas.microsoft.com/office/drawing/2014/main" val="766297596"/>
                    </a:ext>
                  </a:extLst>
                </a:gridCol>
              </a:tblGrid>
              <a:tr h="2190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Scrum worked for us, and we continue to get better.</a:t>
                      </a:r>
                    </a:p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Scrum helped a bit, but we haven’t gotten much better lately.</a:t>
                      </a:r>
                    </a:p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136099"/>
                  </a:ext>
                </a:extLst>
              </a:tr>
              <a:tr h="2190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Scrum has been a disaster.</a:t>
                      </a:r>
                    </a:p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Scrum didn’t really help, but didn’t really hurt either.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42446"/>
                  </a:ext>
                </a:extLst>
              </a:tr>
            </a:tbl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434351-AE24-1B01-BC24-624837F851A6}"/>
              </a:ext>
            </a:extLst>
          </p:cNvPr>
          <p:cNvSpPr/>
          <p:nvPr/>
        </p:nvSpPr>
        <p:spPr>
          <a:xfrm>
            <a:off x="7538023" y="4815678"/>
            <a:ext cx="2393935" cy="284893"/>
          </a:xfrm>
          <a:custGeom>
            <a:avLst/>
            <a:gdLst>
              <a:gd name="connsiteX0" fmla="*/ 0 w 2300151"/>
              <a:gd name="connsiteY0" fmla="*/ 122999 h 134678"/>
              <a:gd name="connsiteX1" fmla="*/ 412694 w 2300151"/>
              <a:gd name="connsiteY1" fmla="*/ 122999 h 134678"/>
              <a:gd name="connsiteX2" fmla="*/ 574535 w 2300151"/>
              <a:gd name="connsiteY2" fmla="*/ 1619 h 134678"/>
              <a:gd name="connsiteX3" fmla="*/ 906308 w 2300151"/>
              <a:gd name="connsiteY3" fmla="*/ 58263 h 134678"/>
              <a:gd name="connsiteX4" fmla="*/ 1092425 w 2300151"/>
              <a:gd name="connsiteY4" fmla="*/ 131091 h 134678"/>
              <a:gd name="connsiteX5" fmla="*/ 1723604 w 2300151"/>
              <a:gd name="connsiteY5" fmla="*/ 66355 h 134678"/>
              <a:gd name="connsiteX6" fmla="*/ 1974457 w 2300151"/>
              <a:gd name="connsiteY6" fmla="*/ 66355 h 134678"/>
              <a:gd name="connsiteX7" fmla="*/ 2273862 w 2300151"/>
              <a:gd name="connsiteY7" fmla="*/ 74447 h 134678"/>
              <a:gd name="connsiteX8" fmla="*/ 2265770 w 2300151"/>
              <a:gd name="connsiteY8" fmla="*/ 66355 h 134678"/>
              <a:gd name="connsiteX0" fmla="*/ 0 w 2440827"/>
              <a:gd name="connsiteY0" fmla="*/ 0 h 266024"/>
              <a:gd name="connsiteX1" fmla="*/ 553370 w 2440827"/>
              <a:gd name="connsiteY1" fmla="*/ 257908 h 266024"/>
              <a:gd name="connsiteX2" fmla="*/ 715211 w 2440827"/>
              <a:gd name="connsiteY2" fmla="*/ 136528 h 266024"/>
              <a:gd name="connsiteX3" fmla="*/ 1046984 w 2440827"/>
              <a:gd name="connsiteY3" fmla="*/ 193172 h 266024"/>
              <a:gd name="connsiteX4" fmla="*/ 1233101 w 2440827"/>
              <a:gd name="connsiteY4" fmla="*/ 266000 h 266024"/>
              <a:gd name="connsiteX5" fmla="*/ 1864280 w 2440827"/>
              <a:gd name="connsiteY5" fmla="*/ 201264 h 266024"/>
              <a:gd name="connsiteX6" fmla="*/ 2115133 w 2440827"/>
              <a:gd name="connsiteY6" fmla="*/ 201264 h 266024"/>
              <a:gd name="connsiteX7" fmla="*/ 2414538 w 2440827"/>
              <a:gd name="connsiteY7" fmla="*/ 209356 h 266024"/>
              <a:gd name="connsiteX8" fmla="*/ 2406446 w 2440827"/>
              <a:gd name="connsiteY8" fmla="*/ 201264 h 266024"/>
              <a:gd name="connsiteX0" fmla="*/ 0 w 2393935"/>
              <a:gd name="connsiteY0" fmla="*/ 99553 h 131116"/>
              <a:gd name="connsiteX1" fmla="*/ 506478 w 2393935"/>
              <a:gd name="connsiteY1" fmla="*/ 123000 h 131116"/>
              <a:gd name="connsiteX2" fmla="*/ 668319 w 2393935"/>
              <a:gd name="connsiteY2" fmla="*/ 1620 h 131116"/>
              <a:gd name="connsiteX3" fmla="*/ 1000092 w 2393935"/>
              <a:gd name="connsiteY3" fmla="*/ 58264 h 131116"/>
              <a:gd name="connsiteX4" fmla="*/ 1186209 w 2393935"/>
              <a:gd name="connsiteY4" fmla="*/ 131092 h 131116"/>
              <a:gd name="connsiteX5" fmla="*/ 1817388 w 2393935"/>
              <a:gd name="connsiteY5" fmla="*/ 66356 h 131116"/>
              <a:gd name="connsiteX6" fmla="*/ 2068241 w 2393935"/>
              <a:gd name="connsiteY6" fmla="*/ 66356 h 131116"/>
              <a:gd name="connsiteX7" fmla="*/ 2367646 w 2393935"/>
              <a:gd name="connsiteY7" fmla="*/ 74448 h 131116"/>
              <a:gd name="connsiteX8" fmla="*/ 2359554 w 2393935"/>
              <a:gd name="connsiteY8" fmla="*/ 66356 h 131116"/>
              <a:gd name="connsiteX0" fmla="*/ 0 w 2393935"/>
              <a:gd name="connsiteY0" fmla="*/ 108012 h 284893"/>
              <a:gd name="connsiteX1" fmla="*/ 412694 w 2393935"/>
              <a:gd name="connsiteY1" fmla="*/ 283859 h 284893"/>
              <a:gd name="connsiteX2" fmla="*/ 668319 w 2393935"/>
              <a:gd name="connsiteY2" fmla="*/ 10079 h 284893"/>
              <a:gd name="connsiteX3" fmla="*/ 1000092 w 2393935"/>
              <a:gd name="connsiteY3" fmla="*/ 66723 h 284893"/>
              <a:gd name="connsiteX4" fmla="*/ 1186209 w 2393935"/>
              <a:gd name="connsiteY4" fmla="*/ 139551 h 284893"/>
              <a:gd name="connsiteX5" fmla="*/ 1817388 w 2393935"/>
              <a:gd name="connsiteY5" fmla="*/ 74815 h 284893"/>
              <a:gd name="connsiteX6" fmla="*/ 2068241 w 2393935"/>
              <a:gd name="connsiteY6" fmla="*/ 74815 h 284893"/>
              <a:gd name="connsiteX7" fmla="*/ 2367646 w 2393935"/>
              <a:gd name="connsiteY7" fmla="*/ 82907 h 284893"/>
              <a:gd name="connsiteX8" fmla="*/ 2359554 w 2393935"/>
              <a:gd name="connsiteY8" fmla="*/ 74815 h 284893"/>
              <a:gd name="connsiteX0" fmla="*/ 0 w 2393935"/>
              <a:gd name="connsiteY0" fmla="*/ 108012 h 284893"/>
              <a:gd name="connsiteX1" fmla="*/ 412694 w 2393935"/>
              <a:gd name="connsiteY1" fmla="*/ 283859 h 284893"/>
              <a:gd name="connsiteX2" fmla="*/ 726935 w 2393935"/>
              <a:gd name="connsiteY2" fmla="*/ 10079 h 284893"/>
              <a:gd name="connsiteX3" fmla="*/ 1000092 w 2393935"/>
              <a:gd name="connsiteY3" fmla="*/ 66723 h 284893"/>
              <a:gd name="connsiteX4" fmla="*/ 1186209 w 2393935"/>
              <a:gd name="connsiteY4" fmla="*/ 139551 h 284893"/>
              <a:gd name="connsiteX5" fmla="*/ 1817388 w 2393935"/>
              <a:gd name="connsiteY5" fmla="*/ 74815 h 284893"/>
              <a:gd name="connsiteX6" fmla="*/ 2068241 w 2393935"/>
              <a:gd name="connsiteY6" fmla="*/ 74815 h 284893"/>
              <a:gd name="connsiteX7" fmla="*/ 2367646 w 2393935"/>
              <a:gd name="connsiteY7" fmla="*/ 82907 h 284893"/>
              <a:gd name="connsiteX8" fmla="*/ 2359554 w 2393935"/>
              <a:gd name="connsiteY8" fmla="*/ 74815 h 28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3935" h="284893">
                <a:moveTo>
                  <a:pt x="0" y="108012"/>
                </a:moveTo>
                <a:cubicBezTo>
                  <a:pt x="158469" y="118127"/>
                  <a:pt x="291538" y="300181"/>
                  <a:pt x="412694" y="283859"/>
                </a:cubicBezTo>
                <a:cubicBezTo>
                  <a:pt x="533850" y="267537"/>
                  <a:pt x="629035" y="46268"/>
                  <a:pt x="726935" y="10079"/>
                </a:cubicBezTo>
                <a:cubicBezTo>
                  <a:pt x="824835" y="-26110"/>
                  <a:pt x="923546" y="45144"/>
                  <a:pt x="1000092" y="66723"/>
                </a:cubicBezTo>
                <a:cubicBezTo>
                  <a:pt x="1076638" y="88302"/>
                  <a:pt x="1049993" y="138202"/>
                  <a:pt x="1186209" y="139551"/>
                </a:cubicBezTo>
                <a:cubicBezTo>
                  <a:pt x="1322425" y="140900"/>
                  <a:pt x="1670383" y="85604"/>
                  <a:pt x="1817388" y="74815"/>
                </a:cubicBezTo>
                <a:cubicBezTo>
                  <a:pt x="1964393" y="64026"/>
                  <a:pt x="1976531" y="73466"/>
                  <a:pt x="2068241" y="74815"/>
                </a:cubicBezTo>
                <a:cubicBezTo>
                  <a:pt x="2159951" y="76164"/>
                  <a:pt x="2319094" y="82907"/>
                  <a:pt x="2367646" y="82907"/>
                </a:cubicBezTo>
                <a:cubicBezTo>
                  <a:pt x="2416198" y="82907"/>
                  <a:pt x="2387876" y="78861"/>
                  <a:pt x="2359554" y="74815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4740FE3-59F2-1EA1-7FE2-ED5C5B216C6E}"/>
              </a:ext>
            </a:extLst>
          </p:cNvPr>
          <p:cNvSpPr/>
          <p:nvPr/>
        </p:nvSpPr>
        <p:spPr>
          <a:xfrm rot="20399659">
            <a:off x="2234236" y="2563319"/>
            <a:ext cx="2327101" cy="244284"/>
          </a:xfrm>
          <a:custGeom>
            <a:avLst/>
            <a:gdLst>
              <a:gd name="connsiteX0" fmla="*/ 0 w 2300151"/>
              <a:gd name="connsiteY0" fmla="*/ 122999 h 134678"/>
              <a:gd name="connsiteX1" fmla="*/ 412694 w 2300151"/>
              <a:gd name="connsiteY1" fmla="*/ 122999 h 134678"/>
              <a:gd name="connsiteX2" fmla="*/ 574535 w 2300151"/>
              <a:gd name="connsiteY2" fmla="*/ 1619 h 134678"/>
              <a:gd name="connsiteX3" fmla="*/ 906308 w 2300151"/>
              <a:gd name="connsiteY3" fmla="*/ 58263 h 134678"/>
              <a:gd name="connsiteX4" fmla="*/ 1092425 w 2300151"/>
              <a:gd name="connsiteY4" fmla="*/ 131091 h 134678"/>
              <a:gd name="connsiteX5" fmla="*/ 1723604 w 2300151"/>
              <a:gd name="connsiteY5" fmla="*/ 66355 h 134678"/>
              <a:gd name="connsiteX6" fmla="*/ 1974457 w 2300151"/>
              <a:gd name="connsiteY6" fmla="*/ 66355 h 134678"/>
              <a:gd name="connsiteX7" fmla="*/ 2273862 w 2300151"/>
              <a:gd name="connsiteY7" fmla="*/ 74447 h 134678"/>
              <a:gd name="connsiteX8" fmla="*/ 2265770 w 2300151"/>
              <a:gd name="connsiteY8" fmla="*/ 66355 h 134678"/>
              <a:gd name="connsiteX0" fmla="*/ 0 w 2347154"/>
              <a:gd name="connsiteY0" fmla="*/ 0 h 155022"/>
              <a:gd name="connsiteX1" fmla="*/ 459697 w 2347154"/>
              <a:gd name="connsiteY1" fmla="*/ 146906 h 155022"/>
              <a:gd name="connsiteX2" fmla="*/ 621538 w 2347154"/>
              <a:gd name="connsiteY2" fmla="*/ 25526 h 155022"/>
              <a:gd name="connsiteX3" fmla="*/ 953311 w 2347154"/>
              <a:gd name="connsiteY3" fmla="*/ 82170 h 155022"/>
              <a:gd name="connsiteX4" fmla="*/ 1139428 w 2347154"/>
              <a:gd name="connsiteY4" fmla="*/ 154998 h 155022"/>
              <a:gd name="connsiteX5" fmla="*/ 1770607 w 2347154"/>
              <a:gd name="connsiteY5" fmla="*/ 90262 h 155022"/>
              <a:gd name="connsiteX6" fmla="*/ 2021460 w 2347154"/>
              <a:gd name="connsiteY6" fmla="*/ 90262 h 155022"/>
              <a:gd name="connsiteX7" fmla="*/ 2320865 w 2347154"/>
              <a:gd name="connsiteY7" fmla="*/ 98354 h 155022"/>
              <a:gd name="connsiteX8" fmla="*/ 2312773 w 2347154"/>
              <a:gd name="connsiteY8" fmla="*/ 90262 h 155022"/>
              <a:gd name="connsiteX0" fmla="*/ 0 w 2327101"/>
              <a:gd name="connsiteY0" fmla="*/ 0 h 200150"/>
              <a:gd name="connsiteX1" fmla="*/ 439644 w 2327101"/>
              <a:gd name="connsiteY1" fmla="*/ 192034 h 200150"/>
              <a:gd name="connsiteX2" fmla="*/ 601485 w 2327101"/>
              <a:gd name="connsiteY2" fmla="*/ 70654 h 200150"/>
              <a:gd name="connsiteX3" fmla="*/ 933258 w 2327101"/>
              <a:gd name="connsiteY3" fmla="*/ 127298 h 200150"/>
              <a:gd name="connsiteX4" fmla="*/ 1119375 w 2327101"/>
              <a:gd name="connsiteY4" fmla="*/ 200126 h 200150"/>
              <a:gd name="connsiteX5" fmla="*/ 1750554 w 2327101"/>
              <a:gd name="connsiteY5" fmla="*/ 135390 h 200150"/>
              <a:gd name="connsiteX6" fmla="*/ 2001407 w 2327101"/>
              <a:gd name="connsiteY6" fmla="*/ 135390 h 200150"/>
              <a:gd name="connsiteX7" fmla="*/ 2300812 w 2327101"/>
              <a:gd name="connsiteY7" fmla="*/ 143482 h 200150"/>
              <a:gd name="connsiteX8" fmla="*/ 2292720 w 2327101"/>
              <a:gd name="connsiteY8" fmla="*/ 135390 h 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101" h="200150">
                <a:moveTo>
                  <a:pt x="0" y="0"/>
                </a:moveTo>
                <a:cubicBezTo>
                  <a:pt x="158469" y="10115"/>
                  <a:pt x="339397" y="180258"/>
                  <a:pt x="439644" y="192034"/>
                </a:cubicBezTo>
                <a:cubicBezTo>
                  <a:pt x="539891" y="203810"/>
                  <a:pt x="519216" y="81443"/>
                  <a:pt x="601485" y="70654"/>
                </a:cubicBezTo>
                <a:cubicBezTo>
                  <a:pt x="683754" y="59865"/>
                  <a:pt x="846943" y="105719"/>
                  <a:pt x="933258" y="127298"/>
                </a:cubicBezTo>
                <a:cubicBezTo>
                  <a:pt x="1019573" y="148877"/>
                  <a:pt x="983159" y="198777"/>
                  <a:pt x="1119375" y="200126"/>
                </a:cubicBezTo>
                <a:cubicBezTo>
                  <a:pt x="1255591" y="201475"/>
                  <a:pt x="1603549" y="146179"/>
                  <a:pt x="1750554" y="135390"/>
                </a:cubicBezTo>
                <a:cubicBezTo>
                  <a:pt x="1897559" y="124601"/>
                  <a:pt x="1909697" y="134041"/>
                  <a:pt x="2001407" y="135390"/>
                </a:cubicBezTo>
                <a:cubicBezTo>
                  <a:pt x="2093117" y="136739"/>
                  <a:pt x="2252260" y="143482"/>
                  <a:pt x="2300812" y="143482"/>
                </a:cubicBezTo>
                <a:cubicBezTo>
                  <a:pt x="2349364" y="143482"/>
                  <a:pt x="2321042" y="139436"/>
                  <a:pt x="2292720" y="13539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17E4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426077-21F2-188A-39FC-710A6409C419}"/>
              </a:ext>
            </a:extLst>
          </p:cNvPr>
          <p:cNvSpPr/>
          <p:nvPr/>
        </p:nvSpPr>
        <p:spPr>
          <a:xfrm rot="20399659">
            <a:off x="7683000" y="2453063"/>
            <a:ext cx="2156737" cy="563936"/>
          </a:xfrm>
          <a:custGeom>
            <a:avLst/>
            <a:gdLst>
              <a:gd name="connsiteX0" fmla="*/ 0 w 2300151"/>
              <a:gd name="connsiteY0" fmla="*/ 122999 h 134678"/>
              <a:gd name="connsiteX1" fmla="*/ 412694 w 2300151"/>
              <a:gd name="connsiteY1" fmla="*/ 122999 h 134678"/>
              <a:gd name="connsiteX2" fmla="*/ 574535 w 2300151"/>
              <a:gd name="connsiteY2" fmla="*/ 1619 h 134678"/>
              <a:gd name="connsiteX3" fmla="*/ 906308 w 2300151"/>
              <a:gd name="connsiteY3" fmla="*/ 58263 h 134678"/>
              <a:gd name="connsiteX4" fmla="*/ 1092425 w 2300151"/>
              <a:gd name="connsiteY4" fmla="*/ 131091 h 134678"/>
              <a:gd name="connsiteX5" fmla="*/ 1723604 w 2300151"/>
              <a:gd name="connsiteY5" fmla="*/ 66355 h 134678"/>
              <a:gd name="connsiteX6" fmla="*/ 1974457 w 2300151"/>
              <a:gd name="connsiteY6" fmla="*/ 66355 h 134678"/>
              <a:gd name="connsiteX7" fmla="*/ 2273862 w 2300151"/>
              <a:gd name="connsiteY7" fmla="*/ 74447 h 134678"/>
              <a:gd name="connsiteX8" fmla="*/ 2265770 w 2300151"/>
              <a:gd name="connsiteY8" fmla="*/ 66355 h 134678"/>
              <a:gd name="connsiteX0" fmla="*/ 0 w 2282058"/>
              <a:gd name="connsiteY0" fmla="*/ 122999 h 552138"/>
              <a:gd name="connsiteX1" fmla="*/ 412694 w 2282058"/>
              <a:gd name="connsiteY1" fmla="*/ 122999 h 552138"/>
              <a:gd name="connsiteX2" fmla="*/ 574535 w 2282058"/>
              <a:gd name="connsiteY2" fmla="*/ 1619 h 552138"/>
              <a:gd name="connsiteX3" fmla="*/ 906308 w 2282058"/>
              <a:gd name="connsiteY3" fmla="*/ 58263 h 552138"/>
              <a:gd name="connsiteX4" fmla="*/ 1092425 w 2282058"/>
              <a:gd name="connsiteY4" fmla="*/ 131091 h 552138"/>
              <a:gd name="connsiteX5" fmla="*/ 1723604 w 2282058"/>
              <a:gd name="connsiteY5" fmla="*/ 66355 h 552138"/>
              <a:gd name="connsiteX6" fmla="*/ 1974457 w 2282058"/>
              <a:gd name="connsiteY6" fmla="*/ 66355 h 552138"/>
              <a:gd name="connsiteX7" fmla="*/ 2273862 w 2282058"/>
              <a:gd name="connsiteY7" fmla="*/ 74447 h 552138"/>
              <a:gd name="connsiteX8" fmla="*/ 2112296 w 2282058"/>
              <a:gd name="connsiteY8" fmla="*/ 552113 h 552138"/>
              <a:gd name="connsiteX0" fmla="*/ 0 w 2282058"/>
              <a:gd name="connsiteY0" fmla="*/ 122999 h 552138"/>
              <a:gd name="connsiteX1" fmla="*/ 412694 w 2282058"/>
              <a:gd name="connsiteY1" fmla="*/ 122999 h 552138"/>
              <a:gd name="connsiteX2" fmla="*/ 574535 w 2282058"/>
              <a:gd name="connsiteY2" fmla="*/ 1619 h 552138"/>
              <a:gd name="connsiteX3" fmla="*/ 906308 w 2282058"/>
              <a:gd name="connsiteY3" fmla="*/ 58263 h 552138"/>
              <a:gd name="connsiteX4" fmla="*/ 1092425 w 2282058"/>
              <a:gd name="connsiteY4" fmla="*/ 131091 h 552138"/>
              <a:gd name="connsiteX5" fmla="*/ 1723604 w 2282058"/>
              <a:gd name="connsiteY5" fmla="*/ 66355 h 552138"/>
              <a:gd name="connsiteX6" fmla="*/ 1859165 w 2282058"/>
              <a:gd name="connsiteY6" fmla="*/ 297732 h 552138"/>
              <a:gd name="connsiteX7" fmla="*/ 2273862 w 2282058"/>
              <a:gd name="connsiteY7" fmla="*/ 74447 h 552138"/>
              <a:gd name="connsiteX8" fmla="*/ 2112296 w 2282058"/>
              <a:gd name="connsiteY8" fmla="*/ 552113 h 552138"/>
              <a:gd name="connsiteX0" fmla="*/ 0 w 2282058"/>
              <a:gd name="connsiteY0" fmla="*/ 122999 h 552138"/>
              <a:gd name="connsiteX1" fmla="*/ 412694 w 2282058"/>
              <a:gd name="connsiteY1" fmla="*/ 122999 h 552138"/>
              <a:gd name="connsiteX2" fmla="*/ 574535 w 2282058"/>
              <a:gd name="connsiteY2" fmla="*/ 1619 h 552138"/>
              <a:gd name="connsiteX3" fmla="*/ 906308 w 2282058"/>
              <a:gd name="connsiteY3" fmla="*/ 58263 h 552138"/>
              <a:gd name="connsiteX4" fmla="*/ 1092425 w 2282058"/>
              <a:gd name="connsiteY4" fmla="*/ 131091 h 552138"/>
              <a:gd name="connsiteX5" fmla="*/ 1519224 w 2282058"/>
              <a:gd name="connsiteY5" fmla="*/ 189382 h 552138"/>
              <a:gd name="connsiteX6" fmla="*/ 1859165 w 2282058"/>
              <a:gd name="connsiteY6" fmla="*/ 297732 h 552138"/>
              <a:gd name="connsiteX7" fmla="*/ 2273862 w 2282058"/>
              <a:gd name="connsiteY7" fmla="*/ 74447 h 552138"/>
              <a:gd name="connsiteX8" fmla="*/ 2112296 w 2282058"/>
              <a:gd name="connsiteY8" fmla="*/ 552113 h 552138"/>
              <a:gd name="connsiteX0" fmla="*/ 0 w 2118338"/>
              <a:gd name="connsiteY0" fmla="*/ 122999 h 552193"/>
              <a:gd name="connsiteX1" fmla="*/ 412694 w 2118338"/>
              <a:gd name="connsiteY1" fmla="*/ 122999 h 552193"/>
              <a:gd name="connsiteX2" fmla="*/ 574535 w 2118338"/>
              <a:gd name="connsiteY2" fmla="*/ 1619 h 552193"/>
              <a:gd name="connsiteX3" fmla="*/ 906308 w 2118338"/>
              <a:gd name="connsiteY3" fmla="*/ 58263 h 552193"/>
              <a:gd name="connsiteX4" fmla="*/ 1092425 w 2118338"/>
              <a:gd name="connsiteY4" fmla="*/ 131091 h 552193"/>
              <a:gd name="connsiteX5" fmla="*/ 1519224 w 2118338"/>
              <a:gd name="connsiteY5" fmla="*/ 189382 h 552193"/>
              <a:gd name="connsiteX6" fmla="*/ 1859165 w 2118338"/>
              <a:gd name="connsiteY6" fmla="*/ 297732 h 552193"/>
              <a:gd name="connsiteX7" fmla="*/ 2014297 w 2118338"/>
              <a:gd name="connsiteY7" fmla="*/ 405894 h 552193"/>
              <a:gd name="connsiteX8" fmla="*/ 2112296 w 2118338"/>
              <a:gd name="connsiteY8" fmla="*/ 552113 h 552193"/>
              <a:gd name="connsiteX0" fmla="*/ 0 w 2156737"/>
              <a:gd name="connsiteY0" fmla="*/ 122999 h 462052"/>
              <a:gd name="connsiteX1" fmla="*/ 412694 w 2156737"/>
              <a:gd name="connsiteY1" fmla="*/ 122999 h 462052"/>
              <a:gd name="connsiteX2" fmla="*/ 574535 w 2156737"/>
              <a:gd name="connsiteY2" fmla="*/ 1619 h 462052"/>
              <a:gd name="connsiteX3" fmla="*/ 906308 w 2156737"/>
              <a:gd name="connsiteY3" fmla="*/ 58263 h 462052"/>
              <a:gd name="connsiteX4" fmla="*/ 1092425 w 2156737"/>
              <a:gd name="connsiteY4" fmla="*/ 131091 h 462052"/>
              <a:gd name="connsiteX5" fmla="*/ 1519224 w 2156737"/>
              <a:gd name="connsiteY5" fmla="*/ 189382 h 462052"/>
              <a:gd name="connsiteX6" fmla="*/ 1859165 w 2156737"/>
              <a:gd name="connsiteY6" fmla="*/ 297732 h 462052"/>
              <a:gd name="connsiteX7" fmla="*/ 2014297 w 2156737"/>
              <a:gd name="connsiteY7" fmla="*/ 405894 h 462052"/>
              <a:gd name="connsiteX8" fmla="*/ 2152402 w 2156737"/>
              <a:gd name="connsiteY8" fmla="*/ 461857 h 46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6737" h="462052">
                <a:moveTo>
                  <a:pt x="0" y="122999"/>
                </a:moveTo>
                <a:cubicBezTo>
                  <a:pt x="158469" y="133114"/>
                  <a:pt x="316938" y="143229"/>
                  <a:pt x="412694" y="122999"/>
                </a:cubicBezTo>
                <a:cubicBezTo>
                  <a:pt x="508450" y="102769"/>
                  <a:pt x="492266" y="12408"/>
                  <a:pt x="574535" y="1619"/>
                </a:cubicBezTo>
                <a:cubicBezTo>
                  <a:pt x="656804" y="-9170"/>
                  <a:pt x="819993" y="36684"/>
                  <a:pt x="906308" y="58263"/>
                </a:cubicBezTo>
                <a:cubicBezTo>
                  <a:pt x="992623" y="79842"/>
                  <a:pt x="990272" y="109238"/>
                  <a:pt x="1092425" y="131091"/>
                </a:cubicBezTo>
                <a:cubicBezTo>
                  <a:pt x="1194578" y="152944"/>
                  <a:pt x="1391434" y="161608"/>
                  <a:pt x="1519224" y="189382"/>
                </a:cubicBezTo>
                <a:cubicBezTo>
                  <a:pt x="1647014" y="217156"/>
                  <a:pt x="1776653" y="261647"/>
                  <a:pt x="1859165" y="297732"/>
                </a:cubicBezTo>
                <a:cubicBezTo>
                  <a:pt x="1941677" y="333817"/>
                  <a:pt x="1965745" y="405894"/>
                  <a:pt x="2014297" y="405894"/>
                </a:cubicBezTo>
                <a:cubicBezTo>
                  <a:pt x="2062849" y="405894"/>
                  <a:pt x="2180724" y="465903"/>
                  <a:pt x="2152402" y="461857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6C3E02-5FBB-4157-E795-A27356B3A751}"/>
              </a:ext>
            </a:extLst>
          </p:cNvPr>
          <p:cNvSpPr/>
          <p:nvPr/>
        </p:nvSpPr>
        <p:spPr>
          <a:xfrm>
            <a:off x="2361897" y="4749912"/>
            <a:ext cx="2270255" cy="416427"/>
          </a:xfrm>
          <a:custGeom>
            <a:avLst/>
            <a:gdLst>
              <a:gd name="connsiteX0" fmla="*/ 0 w 2300151"/>
              <a:gd name="connsiteY0" fmla="*/ 122999 h 134678"/>
              <a:gd name="connsiteX1" fmla="*/ 412694 w 2300151"/>
              <a:gd name="connsiteY1" fmla="*/ 122999 h 134678"/>
              <a:gd name="connsiteX2" fmla="*/ 574535 w 2300151"/>
              <a:gd name="connsiteY2" fmla="*/ 1619 h 134678"/>
              <a:gd name="connsiteX3" fmla="*/ 906308 w 2300151"/>
              <a:gd name="connsiteY3" fmla="*/ 58263 h 134678"/>
              <a:gd name="connsiteX4" fmla="*/ 1092425 w 2300151"/>
              <a:gd name="connsiteY4" fmla="*/ 131091 h 134678"/>
              <a:gd name="connsiteX5" fmla="*/ 1723604 w 2300151"/>
              <a:gd name="connsiteY5" fmla="*/ 66355 h 134678"/>
              <a:gd name="connsiteX6" fmla="*/ 1974457 w 2300151"/>
              <a:gd name="connsiteY6" fmla="*/ 66355 h 134678"/>
              <a:gd name="connsiteX7" fmla="*/ 2273862 w 2300151"/>
              <a:gd name="connsiteY7" fmla="*/ 74447 h 134678"/>
              <a:gd name="connsiteX8" fmla="*/ 2265770 w 2300151"/>
              <a:gd name="connsiteY8" fmla="*/ 66355 h 134678"/>
              <a:gd name="connsiteX0" fmla="*/ 0 w 2440827"/>
              <a:gd name="connsiteY0" fmla="*/ 0 h 266024"/>
              <a:gd name="connsiteX1" fmla="*/ 553370 w 2440827"/>
              <a:gd name="connsiteY1" fmla="*/ 257908 h 266024"/>
              <a:gd name="connsiteX2" fmla="*/ 715211 w 2440827"/>
              <a:gd name="connsiteY2" fmla="*/ 136528 h 266024"/>
              <a:gd name="connsiteX3" fmla="*/ 1046984 w 2440827"/>
              <a:gd name="connsiteY3" fmla="*/ 193172 h 266024"/>
              <a:gd name="connsiteX4" fmla="*/ 1233101 w 2440827"/>
              <a:gd name="connsiteY4" fmla="*/ 266000 h 266024"/>
              <a:gd name="connsiteX5" fmla="*/ 1864280 w 2440827"/>
              <a:gd name="connsiteY5" fmla="*/ 201264 h 266024"/>
              <a:gd name="connsiteX6" fmla="*/ 2115133 w 2440827"/>
              <a:gd name="connsiteY6" fmla="*/ 201264 h 266024"/>
              <a:gd name="connsiteX7" fmla="*/ 2414538 w 2440827"/>
              <a:gd name="connsiteY7" fmla="*/ 209356 h 266024"/>
              <a:gd name="connsiteX8" fmla="*/ 2406446 w 2440827"/>
              <a:gd name="connsiteY8" fmla="*/ 201264 h 266024"/>
              <a:gd name="connsiteX0" fmla="*/ 0 w 2393935"/>
              <a:gd name="connsiteY0" fmla="*/ 99553 h 131116"/>
              <a:gd name="connsiteX1" fmla="*/ 506478 w 2393935"/>
              <a:gd name="connsiteY1" fmla="*/ 123000 h 131116"/>
              <a:gd name="connsiteX2" fmla="*/ 668319 w 2393935"/>
              <a:gd name="connsiteY2" fmla="*/ 1620 h 131116"/>
              <a:gd name="connsiteX3" fmla="*/ 1000092 w 2393935"/>
              <a:gd name="connsiteY3" fmla="*/ 58264 h 131116"/>
              <a:gd name="connsiteX4" fmla="*/ 1186209 w 2393935"/>
              <a:gd name="connsiteY4" fmla="*/ 131092 h 131116"/>
              <a:gd name="connsiteX5" fmla="*/ 1817388 w 2393935"/>
              <a:gd name="connsiteY5" fmla="*/ 66356 h 131116"/>
              <a:gd name="connsiteX6" fmla="*/ 2068241 w 2393935"/>
              <a:gd name="connsiteY6" fmla="*/ 66356 h 131116"/>
              <a:gd name="connsiteX7" fmla="*/ 2367646 w 2393935"/>
              <a:gd name="connsiteY7" fmla="*/ 74448 h 131116"/>
              <a:gd name="connsiteX8" fmla="*/ 2359554 w 2393935"/>
              <a:gd name="connsiteY8" fmla="*/ 66356 h 131116"/>
              <a:gd name="connsiteX0" fmla="*/ 0 w 2393935"/>
              <a:gd name="connsiteY0" fmla="*/ 108012 h 284893"/>
              <a:gd name="connsiteX1" fmla="*/ 412694 w 2393935"/>
              <a:gd name="connsiteY1" fmla="*/ 283859 h 284893"/>
              <a:gd name="connsiteX2" fmla="*/ 668319 w 2393935"/>
              <a:gd name="connsiteY2" fmla="*/ 10079 h 284893"/>
              <a:gd name="connsiteX3" fmla="*/ 1000092 w 2393935"/>
              <a:gd name="connsiteY3" fmla="*/ 66723 h 284893"/>
              <a:gd name="connsiteX4" fmla="*/ 1186209 w 2393935"/>
              <a:gd name="connsiteY4" fmla="*/ 139551 h 284893"/>
              <a:gd name="connsiteX5" fmla="*/ 1817388 w 2393935"/>
              <a:gd name="connsiteY5" fmla="*/ 74815 h 284893"/>
              <a:gd name="connsiteX6" fmla="*/ 2068241 w 2393935"/>
              <a:gd name="connsiteY6" fmla="*/ 74815 h 284893"/>
              <a:gd name="connsiteX7" fmla="*/ 2367646 w 2393935"/>
              <a:gd name="connsiteY7" fmla="*/ 82907 h 284893"/>
              <a:gd name="connsiteX8" fmla="*/ 2359554 w 2393935"/>
              <a:gd name="connsiteY8" fmla="*/ 74815 h 284893"/>
              <a:gd name="connsiteX0" fmla="*/ 0 w 2393935"/>
              <a:gd name="connsiteY0" fmla="*/ 108012 h 284893"/>
              <a:gd name="connsiteX1" fmla="*/ 412694 w 2393935"/>
              <a:gd name="connsiteY1" fmla="*/ 283859 h 284893"/>
              <a:gd name="connsiteX2" fmla="*/ 726935 w 2393935"/>
              <a:gd name="connsiteY2" fmla="*/ 10079 h 284893"/>
              <a:gd name="connsiteX3" fmla="*/ 1000092 w 2393935"/>
              <a:gd name="connsiteY3" fmla="*/ 66723 h 284893"/>
              <a:gd name="connsiteX4" fmla="*/ 1186209 w 2393935"/>
              <a:gd name="connsiteY4" fmla="*/ 139551 h 284893"/>
              <a:gd name="connsiteX5" fmla="*/ 1817388 w 2393935"/>
              <a:gd name="connsiteY5" fmla="*/ 74815 h 284893"/>
              <a:gd name="connsiteX6" fmla="*/ 2068241 w 2393935"/>
              <a:gd name="connsiteY6" fmla="*/ 74815 h 284893"/>
              <a:gd name="connsiteX7" fmla="*/ 2367646 w 2393935"/>
              <a:gd name="connsiteY7" fmla="*/ 82907 h 284893"/>
              <a:gd name="connsiteX8" fmla="*/ 2359554 w 2393935"/>
              <a:gd name="connsiteY8" fmla="*/ 74815 h 284893"/>
              <a:gd name="connsiteX0" fmla="*/ 0 w 2393935"/>
              <a:gd name="connsiteY0" fmla="*/ 108388 h 285269"/>
              <a:gd name="connsiteX1" fmla="*/ 412694 w 2393935"/>
              <a:gd name="connsiteY1" fmla="*/ 284235 h 285269"/>
              <a:gd name="connsiteX2" fmla="*/ 726935 w 2393935"/>
              <a:gd name="connsiteY2" fmla="*/ 10455 h 285269"/>
              <a:gd name="connsiteX3" fmla="*/ 1000092 w 2393935"/>
              <a:gd name="connsiteY3" fmla="*/ 67099 h 285269"/>
              <a:gd name="connsiteX4" fmla="*/ 1244824 w 2393935"/>
              <a:gd name="connsiteY4" fmla="*/ 163373 h 285269"/>
              <a:gd name="connsiteX5" fmla="*/ 1817388 w 2393935"/>
              <a:gd name="connsiteY5" fmla="*/ 75191 h 285269"/>
              <a:gd name="connsiteX6" fmla="*/ 2068241 w 2393935"/>
              <a:gd name="connsiteY6" fmla="*/ 75191 h 285269"/>
              <a:gd name="connsiteX7" fmla="*/ 2367646 w 2393935"/>
              <a:gd name="connsiteY7" fmla="*/ 83283 h 285269"/>
              <a:gd name="connsiteX8" fmla="*/ 2359554 w 2393935"/>
              <a:gd name="connsiteY8" fmla="*/ 75191 h 285269"/>
              <a:gd name="connsiteX0" fmla="*/ 0 w 2393935"/>
              <a:gd name="connsiteY0" fmla="*/ 108388 h 357496"/>
              <a:gd name="connsiteX1" fmla="*/ 412694 w 2393935"/>
              <a:gd name="connsiteY1" fmla="*/ 284235 h 357496"/>
              <a:gd name="connsiteX2" fmla="*/ 726935 w 2393935"/>
              <a:gd name="connsiteY2" fmla="*/ 10455 h 357496"/>
              <a:gd name="connsiteX3" fmla="*/ 1000092 w 2393935"/>
              <a:gd name="connsiteY3" fmla="*/ 67099 h 357496"/>
              <a:gd name="connsiteX4" fmla="*/ 1244824 w 2393935"/>
              <a:gd name="connsiteY4" fmla="*/ 163373 h 357496"/>
              <a:gd name="connsiteX5" fmla="*/ 1782218 w 2393935"/>
              <a:gd name="connsiteY5" fmla="*/ 356545 h 357496"/>
              <a:gd name="connsiteX6" fmla="*/ 2068241 w 2393935"/>
              <a:gd name="connsiteY6" fmla="*/ 75191 h 357496"/>
              <a:gd name="connsiteX7" fmla="*/ 2367646 w 2393935"/>
              <a:gd name="connsiteY7" fmla="*/ 83283 h 357496"/>
              <a:gd name="connsiteX8" fmla="*/ 2359554 w 2393935"/>
              <a:gd name="connsiteY8" fmla="*/ 75191 h 357496"/>
              <a:gd name="connsiteX0" fmla="*/ 0 w 2393935"/>
              <a:gd name="connsiteY0" fmla="*/ 108388 h 360227"/>
              <a:gd name="connsiteX1" fmla="*/ 412694 w 2393935"/>
              <a:gd name="connsiteY1" fmla="*/ 284235 h 360227"/>
              <a:gd name="connsiteX2" fmla="*/ 726935 w 2393935"/>
              <a:gd name="connsiteY2" fmla="*/ 10455 h 360227"/>
              <a:gd name="connsiteX3" fmla="*/ 1000092 w 2393935"/>
              <a:gd name="connsiteY3" fmla="*/ 67099 h 360227"/>
              <a:gd name="connsiteX4" fmla="*/ 1244824 w 2393935"/>
              <a:gd name="connsiteY4" fmla="*/ 163373 h 360227"/>
              <a:gd name="connsiteX5" fmla="*/ 1782218 w 2393935"/>
              <a:gd name="connsiteY5" fmla="*/ 356545 h 360227"/>
              <a:gd name="connsiteX6" fmla="*/ 1986179 w 2393935"/>
              <a:gd name="connsiteY6" fmla="*/ 274483 h 360227"/>
              <a:gd name="connsiteX7" fmla="*/ 2367646 w 2393935"/>
              <a:gd name="connsiteY7" fmla="*/ 83283 h 360227"/>
              <a:gd name="connsiteX8" fmla="*/ 2359554 w 2393935"/>
              <a:gd name="connsiteY8" fmla="*/ 75191 h 360227"/>
              <a:gd name="connsiteX0" fmla="*/ 0 w 2380871"/>
              <a:gd name="connsiteY0" fmla="*/ 108388 h 368310"/>
              <a:gd name="connsiteX1" fmla="*/ 412694 w 2380871"/>
              <a:gd name="connsiteY1" fmla="*/ 284235 h 368310"/>
              <a:gd name="connsiteX2" fmla="*/ 726935 w 2380871"/>
              <a:gd name="connsiteY2" fmla="*/ 10455 h 368310"/>
              <a:gd name="connsiteX3" fmla="*/ 1000092 w 2380871"/>
              <a:gd name="connsiteY3" fmla="*/ 67099 h 368310"/>
              <a:gd name="connsiteX4" fmla="*/ 1244824 w 2380871"/>
              <a:gd name="connsiteY4" fmla="*/ 163373 h 368310"/>
              <a:gd name="connsiteX5" fmla="*/ 1782218 w 2380871"/>
              <a:gd name="connsiteY5" fmla="*/ 356545 h 368310"/>
              <a:gd name="connsiteX6" fmla="*/ 1986179 w 2380871"/>
              <a:gd name="connsiteY6" fmla="*/ 274483 h 368310"/>
              <a:gd name="connsiteX7" fmla="*/ 2367646 w 2380871"/>
              <a:gd name="connsiteY7" fmla="*/ 83283 h 368310"/>
              <a:gd name="connsiteX8" fmla="*/ 2289216 w 2380871"/>
              <a:gd name="connsiteY8" fmla="*/ 368268 h 368310"/>
              <a:gd name="connsiteX0" fmla="*/ 0 w 2561992"/>
              <a:gd name="connsiteY0" fmla="*/ 108388 h 485528"/>
              <a:gd name="connsiteX1" fmla="*/ 412694 w 2561992"/>
              <a:gd name="connsiteY1" fmla="*/ 284235 h 485528"/>
              <a:gd name="connsiteX2" fmla="*/ 726935 w 2561992"/>
              <a:gd name="connsiteY2" fmla="*/ 10455 h 485528"/>
              <a:gd name="connsiteX3" fmla="*/ 1000092 w 2561992"/>
              <a:gd name="connsiteY3" fmla="*/ 67099 h 485528"/>
              <a:gd name="connsiteX4" fmla="*/ 1244824 w 2561992"/>
              <a:gd name="connsiteY4" fmla="*/ 163373 h 485528"/>
              <a:gd name="connsiteX5" fmla="*/ 1782218 w 2561992"/>
              <a:gd name="connsiteY5" fmla="*/ 356545 h 485528"/>
              <a:gd name="connsiteX6" fmla="*/ 1986179 w 2561992"/>
              <a:gd name="connsiteY6" fmla="*/ 274483 h 485528"/>
              <a:gd name="connsiteX7" fmla="*/ 2367646 w 2561992"/>
              <a:gd name="connsiteY7" fmla="*/ 83283 h 485528"/>
              <a:gd name="connsiteX8" fmla="*/ 2558847 w 2561992"/>
              <a:gd name="connsiteY8" fmla="*/ 485498 h 485528"/>
              <a:gd name="connsiteX0" fmla="*/ 0 w 2560488"/>
              <a:gd name="connsiteY0" fmla="*/ 108388 h 485526"/>
              <a:gd name="connsiteX1" fmla="*/ 412694 w 2560488"/>
              <a:gd name="connsiteY1" fmla="*/ 284235 h 485526"/>
              <a:gd name="connsiteX2" fmla="*/ 726935 w 2560488"/>
              <a:gd name="connsiteY2" fmla="*/ 10455 h 485526"/>
              <a:gd name="connsiteX3" fmla="*/ 1000092 w 2560488"/>
              <a:gd name="connsiteY3" fmla="*/ 67099 h 485526"/>
              <a:gd name="connsiteX4" fmla="*/ 1244824 w 2560488"/>
              <a:gd name="connsiteY4" fmla="*/ 163373 h 485526"/>
              <a:gd name="connsiteX5" fmla="*/ 1782218 w 2560488"/>
              <a:gd name="connsiteY5" fmla="*/ 356545 h 485526"/>
              <a:gd name="connsiteX6" fmla="*/ 1986179 w 2560488"/>
              <a:gd name="connsiteY6" fmla="*/ 274483 h 485526"/>
              <a:gd name="connsiteX7" fmla="*/ 2191800 w 2560488"/>
              <a:gd name="connsiteY7" fmla="*/ 59837 h 485526"/>
              <a:gd name="connsiteX8" fmla="*/ 2558847 w 2560488"/>
              <a:gd name="connsiteY8" fmla="*/ 485498 h 485526"/>
              <a:gd name="connsiteX0" fmla="*/ 0 w 2560302"/>
              <a:gd name="connsiteY0" fmla="*/ 108388 h 485531"/>
              <a:gd name="connsiteX1" fmla="*/ 412694 w 2560302"/>
              <a:gd name="connsiteY1" fmla="*/ 284235 h 485531"/>
              <a:gd name="connsiteX2" fmla="*/ 726935 w 2560302"/>
              <a:gd name="connsiteY2" fmla="*/ 10455 h 485531"/>
              <a:gd name="connsiteX3" fmla="*/ 1000092 w 2560302"/>
              <a:gd name="connsiteY3" fmla="*/ 67099 h 485531"/>
              <a:gd name="connsiteX4" fmla="*/ 1244824 w 2560302"/>
              <a:gd name="connsiteY4" fmla="*/ 163373 h 485531"/>
              <a:gd name="connsiteX5" fmla="*/ 1782218 w 2560302"/>
              <a:gd name="connsiteY5" fmla="*/ 356545 h 485531"/>
              <a:gd name="connsiteX6" fmla="*/ 1986179 w 2560302"/>
              <a:gd name="connsiteY6" fmla="*/ 274483 h 485531"/>
              <a:gd name="connsiteX7" fmla="*/ 2144907 w 2560302"/>
              <a:gd name="connsiteY7" fmla="*/ 130175 h 485531"/>
              <a:gd name="connsiteX8" fmla="*/ 2558847 w 2560302"/>
              <a:gd name="connsiteY8" fmla="*/ 485498 h 48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0302" h="485531">
                <a:moveTo>
                  <a:pt x="0" y="108388"/>
                </a:moveTo>
                <a:cubicBezTo>
                  <a:pt x="158469" y="118503"/>
                  <a:pt x="291538" y="300557"/>
                  <a:pt x="412694" y="284235"/>
                </a:cubicBezTo>
                <a:cubicBezTo>
                  <a:pt x="533850" y="267913"/>
                  <a:pt x="629035" y="46644"/>
                  <a:pt x="726935" y="10455"/>
                </a:cubicBezTo>
                <a:cubicBezTo>
                  <a:pt x="824835" y="-25734"/>
                  <a:pt x="913777" y="41613"/>
                  <a:pt x="1000092" y="67099"/>
                </a:cubicBezTo>
                <a:cubicBezTo>
                  <a:pt x="1086407" y="92585"/>
                  <a:pt x="1114470" y="115132"/>
                  <a:pt x="1244824" y="163373"/>
                </a:cubicBezTo>
                <a:cubicBezTo>
                  <a:pt x="1375178" y="211614"/>
                  <a:pt x="1658659" y="338027"/>
                  <a:pt x="1782218" y="356545"/>
                </a:cubicBezTo>
                <a:cubicBezTo>
                  <a:pt x="1905777" y="375063"/>
                  <a:pt x="1925731" y="312211"/>
                  <a:pt x="1986179" y="274483"/>
                </a:cubicBezTo>
                <a:cubicBezTo>
                  <a:pt x="2046627" y="236755"/>
                  <a:pt x="2096355" y="130175"/>
                  <a:pt x="2144907" y="130175"/>
                </a:cubicBezTo>
                <a:cubicBezTo>
                  <a:pt x="2193459" y="130175"/>
                  <a:pt x="2587169" y="489544"/>
                  <a:pt x="2558847" y="48549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F669D-B4F9-F11C-A3F9-3DFEAE11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0" y="6213960"/>
            <a:ext cx="1249681" cy="4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1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BB8702-493A-4515-A301-A1816393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1414"/>
            <a:ext cx="11521280" cy="928694"/>
          </a:xfrm>
        </p:spPr>
        <p:txBody>
          <a:bodyPr anchor="ctr">
            <a:normAutofit/>
          </a:bodyPr>
          <a:lstStyle/>
          <a:p>
            <a:r>
              <a:rPr lang="en-US"/>
              <a:t>Target CSMs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1F1546-CB30-4C35-8C38-0BAEDE88E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/>
          <a:p>
            <a:r>
              <a:rPr lang="en-US"/>
              <a:t>Not as AKTs.  The AKT candidates will continue to come we don’t need to draw more at this time.</a:t>
            </a:r>
          </a:p>
          <a:p>
            <a:r>
              <a:rPr lang="en-US"/>
              <a:t>But primary target for</a:t>
            </a:r>
          </a:p>
          <a:p>
            <a:pPr lvl="1"/>
            <a:r>
              <a:rPr lang="en-US"/>
              <a:t>TKP, KSD</a:t>
            </a:r>
          </a:p>
          <a:p>
            <a:r>
              <a:rPr lang="en-US"/>
              <a:t>And key target for</a:t>
            </a:r>
          </a:p>
          <a:p>
            <a:pPr lvl="1"/>
            <a:r>
              <a:rPr lang="en-US"/>
              <a:t>KMM/KCP and KMM Plus.  </a:t>
            </a:r>
          </a:p>
          <a:p>
            <a:pPr lvl="1"/>
            <a:r>
              <a:rPr lang="en-US"/>
              <a:t>Or a new KMM for Scrum class</a:t>
            </a:r>
          </a:p>
          <a:p>
            <a:endParaRPr lang="en-US"/>
          </a:p>
        </p:txBody>
      </p:sp>
      <p:pic>
        <p:nvPicPr>
          <p:cNvPr id="1028" name="Picture 4" descr="Target With Arrow clip art (117562) Free SVG Download / 4 Vector">
            <a:extLst>
              <a:ext uri="{FF2B5EF4-FFF2-40B4-BE49-F238E27FC236}">
                <a16:creationId xmlns:a16="http://schemas.microsoft.com/office/drawing/2014/main" id="{FCB017DB-9E3B-4FD0-9EA2-2E1E01EB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10" y="1240462"/>
            <a:ext cx="5110400" cy="476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9BD0D-75C7-41FB-BB75-64089F35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414337"/>
            <a:ext cx="108585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92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2019 Scrum Master Trends (Scrum.org)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8813" y="2081894"/>
            <a:ext cx="6553038" cy="3086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2C6369C-53EA-4510-B75E-E90DD84A76EB}"/>
              </a:ext>
            </a:extLst>
          </p:cNvPr>
          <p:cNvSpPr/>
          <p:nvPr/>
        </p:nvSpPr>
        <p:spPr>
          <a:xfrm>
            <a:off x="5165271" y="2804433"/>
            <a:ext cx="1334861" cy="587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04091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2A5C-C83D-C4F9-08C9-44F758E2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739A8-EADE-AA68-95A5-71AC0208B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8A86A-F62D-9630-8912-7F3A7BE81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772" y="0"/>
            <a:ext cx="566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60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64AD-11BE-E3D5-90FA-9C764C38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of Kanban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5FA8-F8C9-1E40-0E97-D177F8518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B3685-46B9-9F95-B35E-B5B133EF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003" b="52323"/>
          <a:stretch/>
        </p:blipFill>
        <p:spPr>
          <a:xfrm>
            <a:off x="5377778" y="867824"/>
            <a:ext cx="6814221" cy="4686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ACC55-72E5-10CB-3D45-DE3AF1092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20"/>
          <a:stretch/>
        </p:blipFill>
        <p:spPr>
          <a:xfrm>
            <a:off x="0" y="838641"/>
            <a:ext cx="5953097" cy="40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3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9B8CD-7166-09A9-C559-59C72737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Scrum vs. Kanban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3C7B2-15BC-7A5E-3263-9FE4ECA39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339" y="3534770"/>
            <a:ext cx="4249003" cy="3624162"/>
          </a:xfrm>
        </p:spPr>
        <p:txBody>
          <a:bodyPr/>
          <a:lstStyle/>
          <a:p>
            <a:r>
              <a:rPr lang="en-US"/>
              <a:t>Scrum Glasses</a:t>
            </a:r>
          </a:p>
          <a:p>
            <a:pPr lvl="1"/>
            <a:r>
              <a:rPr lang="en-US"/>
              <a:t>Scrum is a Framework, so Kanban is a Framework</a:t>
            </a:r>
          </a:p>
          <a:p>
            <a:pPr lvl="1"/>
            <a:r>
              <a:rPr lang="en-US"/>
              <a:t>Scrum is for Products, Kanban is for Operations </a:t>
            </a:r>
          </a:p>
          <a:p>
            <a:pPr lvl="1"/>
            <a:r>
              <a:rPr lang="en-US"/>
              <a:t>Kanban is just a board</a:t>
            </a:r>
          </a:p>
          <a:p>
            <a:pPr lvl="1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37EC56-FEA8-CC22-297F-D3458DA59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82" y="1000108"/>
            <a:ext cx="5815266" cy="24221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A31A2-CBD3-F93E-F425-CB03CDEDC795}"/>
              </a:ext>
            </a:extLst>
          </p:cNvPr>
          <p:cNvSpPr txBox="1"/>
          <p:nvPr/>
        </p:nvSpPr>
        <p:spPr>
          <a:xfrm>
            <a:off x="6095999" y="3534770"/>
            <a:ext cx="5101771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7030A0"/>
              </a:buClr>
              <a:buBlip>
                <a:blip r:embed="rId3"/>
              </a:buBlip>
            </a:pPr>
            <a:r>
              <a:rPr lang="en-US" sz="2800">
                <a:cs typeface="Arial" pitchFamily="34" charset="0"/>
              </a:rPr>
              <a:t>Kanban Community</a:t>
            </a:r>
          </a:p>
          <a:p>
            <a:pPr marL="742950" lvl="1" indent="-285750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>
                <a:cs typeface="Arial" pitchFamily="34" charset="0"/>
              </a:rPr>
              <a:t>Scrum Sucks!</a:t>
            </a:r>
          </a:p>
          <a:p>
            <a:pPr marL="742950" lvl="1" indent="-285750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>
                <a:cs typeface="Arial" pitchFamily="34" charset="0"/>
              </a:rPr>
              <a:t>Losers!</a:t>
            </a:r>
          </a:p>
          <a:p>
            <a:pPr marL="742950" lvl="1" indent="-285750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>
                <a:cs typeface="Arial" pitchFamily="34" charset="0"/>
              </a:rPr>
              <a:t>But one of our values is Respect!</a:t>
            </a:r>
          </a:p>
          <a:p>
            <a:pPr marL="742950" lvl="1" indent="-285750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en-US" sz="2400">
                <a:cs typeface="Arial" pitchFamily="34" charset="0"/>
              </a:rPr>
              <a:t>Start with what you do now!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Todd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314" y="1143001"/>
            <a:ext cx="6349286" cy="5377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/>
              <a:t>Chemical and Petroleum Engineer</a:t>
            </a:r>
          </a:p>
          <a:p>
            <a:pPr marL="0" indent="0">
              <a:buNone/>
            </a:pPr>
            <a:r>
              <a:rPr lang="en-US" sz="1800"/>
              <a:t>Executive roles as VP Product Development, Director of Software &amp; Technology</a:t>
            </a:r>
          </a:p>
          <a:p>
            <a:pPr marL="0" indent="0">
              <a:buNone/>
            </a:pPr>
            <a:r>
              <a:rPr lang="en-US" sz="1800" b="1"/>
              <a:t>@</a:t>
            </a:r>
            <a:r>
              <a:rPr lang="en-US" sz="1800" b="1" err="1"/>
              <a:t>toddelittle</a:t>
            </a:r>
            <a:endParaRPr lang="en-US" sz="1800" b="1"/>
          </a:p>
        </p:txBody>
      </p:sp>
      <p:pic>
        <p:nvPicPr>
          <p:cNvPr id="5" name="Picture 4" descr="Pollyanna 10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915" y="1219200"/>
            <a:ext cx="1633451" cy="223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51sOIwJFqRL"/>
          <p:cNvPicPr>
            <a:picLocks noChangeAspect="1" noChangeArrowheads="1"/>
          </p:cNvPicPr>
          <p:nvPr/>
        </p:nvPicPr>
        <p:blipFill>
          <a:blip r:embed="rId4" cstate="print"/>
          <a:srcRect l="12202" r="12228"/>
          <a:stretch>
            <a:fillRect/>
          </a:stretch>
        </p:blipFill>
        <p:spPr bwMode="auto">
          <a:xfrm>
            <a:off x="1691950" y="3815352"/>
            <a:ext cx="1658039" cy="2194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97854"/>
            <a:ext cx="1727202" cy="655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5022316"/>
            <a:ext cx="1739113" cy="119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3" y="5022316"/>
            <a:ext cx="2352538" cy="11566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95" y="2619271"/>
            <a:ext cx="1744442" cy="13083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69" y="2841634"/>
            <a:ext cx="1045864" cy="1045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6491E-F788-C1F9-6C02-F3A0ED5F65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15" y="2456956"/>
            <a:ext cx="1633451" cy="16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7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ADF-57FF-6EAB-B6EC-9EF7AC956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8394B-44E1-C6C9-7C99-76E847B36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Scrum Lens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BE371B0-5435-7BFD-F238-8784FAC6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59" y="0"/>
            <a:ext cx="5788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7F071-EA26-AC49-AD9D-18E6453673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lum bright="20000" contrast="-40000"/>
          </a:blip>
          <a:stretch>
            <a:fillRect/>
          </a:stretch>
        </p:blipFill>
        <p:spPr>
          <a:xfrm>
            <a:off x="0" y="2336782"/>
            <a:ext cx="5189759" cy="305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F5D10B-414F-D9B4-E6BB-8910537EE070}"/>
              </a:ext>
            </a:extLst>
          </p:cNvPr>
          <p:cNvSpPr/>
          <p:nvPr/>
        </p:nvSpPr>
        <p:spPr>
          <a:xfrm>
            <a:off x="5619225" y="731836"/>
            <a:ext cx="6027612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Wrong</a:t>
            </a:r>
          </a:p>
          <a:p>
            <a:pPr algn="ctr"/>
            <a:endParaRPr 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Wrong</a:t>
            </a:r>
          </a:p>
          <a:p>
            <a:pPr algn="ctr"/>
            <a:endParaRPr lang="en-US" sz="7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</a:t>
            </a:r>
            <a:r>
              <a:rPr lang="en-US" sz="72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Wronger</a:t>
            </a:r>
            <a:endParaRPr lang="en-US" sz="72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82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F947AB-7635-CCA6-49DC-00471076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Kanban is not a framework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2369A-9D6C-E3D5-78CA-31587E3D43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384300"/>
            <a:ext cx="11360150" cy="4555067"/>
          </a:xfrm>
        </p:spPr>
        <p:txBody>
          <a:bodyPr/>
          <a:lstStyle/>
          <a:p>
            <a:r>
              <a:rPr lang="en-US"/>
              <a:t>Kanban is not just a board</a:t>
            </a:r>
          </a:p>
          <a:p>
            <a:r>
              <a:rPr lang="en-US"/>
              <a:t>Kanban is not something you install</a:t>
            </a:r>
          </a:p>
          <a:p>
            <a:r>
              <a:rPr lang="en-US"/>
              <a:t>Kanban is not a transformation</a:t>
            </a:r>
          </a:p>
          <a:p>
            <a:r>
              <a:rPr lang="en-US"/>
              <a:t>Any Kanban vs. Scrum comparison makes no sense</a:t>
            </a:r>
          </a:p>
          <a:p>
            <a:endParaRPr lang="en-US"/>
          </a:p>
          <a:p>
            <a:r>
              <a:rPr lang="en-US"/>
              <a:t>Kanban is a management method for improving the delivery of knowledge work using evolutionary change</a:t>
            </a:r>
          </a:p>
          <a:p>
            <a:r>
              <a:rPr lang="en-US"/>
              <a:t>While not a transformation, Kanban can be quite transformational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5B79D2D-1A47-B9AC-CB91-DB3602A9339D}"/>
              </a:ext>
            </a:extLst>
          </p:cNvPr>
          <p:cNvSpPr txBox="1">
            <a:spLocks/>
          </p:cNvSpPr>
          <p:nvPr/>
        </p:nvSpPr>
        <p:spPr>
          <a:xfrm>
            <a:off x="415600" y="534993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Montserrat Medium"/>
              <a:buNone/>
              <a:defRPr sz="4700" b="0" i="0" u="none" strike="noStrike" cap="none">
                <a:solidFill>
                  <a:srgbClr val="01BFE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BFE0"/>
              </a:buClr>
              <a:buSzPts val="4700"/>
              <a:buFont typeface="Arial"/>
              <a:buNone/>
              <a:defRPr sz="4700" b="0" i="0" u="none" strike="noStrike" cap="none">
                <a:solidFill>
                  <a:srgbClr val="01BFE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133" b="1">
                <a:solidFill>
                  <a:srgbClr val="7030A0"/>
                </a:solidFill>
              </a:rPr>
              <a:t>Kanban is an </a:t>
            </a:r>
            <a:r>
              <a:rPr lang="en-US" sz="3133" b="1" err="1">
                <a:solidFill>
                  <a:srgbClr val="7030A0"/>
                </a:solidFill>
              </a:rPr>
              <a:t>unframework</a:t>
            </a:r>
            <a:endParaRPr lang="en-US" sz="3133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3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82534-93F1-4787-B3AD-2EAE945B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52"/>
            <a:ext cx="12192000" cy="928694"/>
          </a:xfrm>
        </p:spPr>
        <p:txBody>
          <a:bodyPr>
            <a:noAutofit/>
          </a:bodyPr>
          <a:lstStyle/>
          <a:p>
            <a:pPr algn="ctr"/>
            <a:r>
              <a:rPr lang="en-US" sz="5334">
                <a:latin typeface="PT Sans" panose="020B0503020203020204" pitchFamily="34" charset="77"/>
              </a:rPr>
              <a:t>Start</a:t>
            </a:r>
            <a:r>
              <a:rPr lang="en-US" sz="7200">
                <a:latin typeface="PT Sans" panose="020B0503020203020204" pitchFamily="34" charset="77"/>
              </a:rPr>
              <a:t> </a:t>
            </a:r>
            <a:r>
              <a:rPr lang="en-US" sz="5334">
                <a:latin typeface="PT Sans" panose="020B0503020203020204" pitchFamily="34" charset="77"/>
              </a:rPr>
              <a:t>with what you do now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6B1248F-CD15-DAF7-9E75-387BF535E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60" y="1724876"/>
            <a:ext cx="6416417" cy="415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45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Market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EA0D-7612-4B36-AF01-18641EEE8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4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992726F-A772-48A5-8C33-52FE6EC0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1414"/>
            <a:ext cx="11521280" cy="92869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6C628E7-2F83-4077-98C0-F7E15CC07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399143"/>
            <a:ext cx="10972800" cy="56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33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Market Analysis Hypothesis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EA0D-7612-4B36-AF01-18641EEE8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84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AAC91-CC3D-8809-CE34-72BD51587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D39F-923E-20A8-4D0D-0AEFCD29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Segmenting the Market</a:t>
            </a:r>
          </a:p>
        </p:txBody>
      </p:sp>
      <p:pic>
        <p:nvPicPr>
          <p:cNvPr id="3" name="Content Placeholder 4" descr="Blank2X2Matrix.PNG">
            <a:extLst>
              <a:ext uri="{FF2B5EF4-FFF2-40B4-BE49-F238E27FC236}">
                <a16:creationId xmlns:a16="http://schemas.microsoft.com/office/drawing/2014/main" id="{E30B3914-53E3-16A9-B39F-54A1A49A6D8E}"/>
              </a:ext>
            </a:extLst>
          </p:cNvPr>
          <p:cNvPicPr>
            <a:picLocks noGrp="1"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68986" y="1182977"/>
            <a:ext cx="5867400" cy="465724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07B239D-07D9-A434-2DC6-B1D6464E1963}"/>
              </a:ext>
            </a:extLst>
          </p:cNvPr>
          <p:cNvSpPr txBox="1"/>
          <p:nvPr/>
        </p:nvSpPr>
        <p:spPr>
          <a:xfrm>
            <a:off x="7061275" y="574516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No Agile Yet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8032E4D-65A2-9886-904B-31AC67B0D355}"/>
              </a:ext>
            </a:extLst>
          </p:cNvPr>
          <p:cNvSpPr txBox="1"/>
          <p:nvPr/>
        </p:nvSpPr>
        <p:spPr>
          <a:xfrm>
            <a:off x="3564505" y="5779802"/>
            <a:ext cx="2978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Agile in Motion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C52A9CD-A264-C0DC-68FE-205213A1A1C1}"/>
              </a:ext>
            </a:extLst>
          </p:cNvPr>
          <p:cNvSpPr txBox="1"/>
          <p:nvPr/>
        </p:nvSpPr>
        <p:spPr>
          <a:xfrm rot="16200000">
            <a:off x="2427089" y="4370964"/>
            <a:ext cx="1638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Inside IT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C265C8F-CDC8-AD15-B169-11D928CDC91B}"/>
              </a:ext>
            </a:extLst>
          </p:cNvPr>
          <p:cNvSpPr txBox="1"/>
          <p:nvPr/>
        </p:nvSpPr>
        <p:spPr>
          <a:xfrm rot="16200000">
            <a:off x="2263364" y="1908288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Outside IT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3634661-CE0C-A54A-1DCA-C8A3EA2E9DEF}"/>
              </a:ext>
            </a:extLst>
          </p:cNvPr>
          <p:cNvSpPr txBox="1"/>
          <p:nvPr/>
        </p:nvSpPr>
        <p:spPr>
          <a:xfrm>
            <a:off x="4026186" y="4078577"/>
            <a:ext cx="1979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err="1">
                <a:solidFill>
                  <a:srgbClr val="000000"/>
                </a:solidFill>
                <a:latin typeface="Tempus Sans ITC" pitchFamily="82" charset="0"/>
              </a:rPr>
              <a:t>Scrummer</a:t>
            </a:r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 Boys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0B55F7D-A57D-3DAF-AD3A-BA705057B714}"/>
              </a:ext>
            </a:extLst>
          </p:cNvPr>
          <p:cNvSpPr txBox="1"/>
          <p:nvPr/>
        </p:nvSpPr>
        <p:spPr>
          <a:xfrm>
            <a:off x="7105075" y="4154777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Laggards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C75A37F0-CA35-A5B9-171C-67A161CE566E}"/>
              </a:ext>
            </a:extLst>
          </p:cNvPr>
          <p:cNvSpPr txBox="1"/>
          <p:nvPr/>
        </p:nvSpPr>
        <p:spPr>
          <a:xfrm>
            <a:off x="7061275" y="2039165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Oblivious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2CA81A4C-8AF3-5A16-05F1-ABABE4D6C31A}"/>
              </a:ext>
            </a:extLst>
          </p:cNvPr>
          <p:cNvSpPr txBox="1"/>
          <p:nvPr/>
        </p:nvSpPr>
        <p:spPr>
          <a:xfrm>
            <a:off x="4226577" y="204600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Rare Birds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C1F3C-039A-017B-CB91-880BFBF6781E}"/>
              </a:ext>
            </a:extLst>
          </p:cNvPr>
          <p:cNvSpPr txBox="1"/>
          <p:nvPr/>
        </p:nvSpPr>
        <p:spPr>
          <a:xfrm>
            <a:off x="884585" y="1462011"/>
            <a:ext cx="1943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Seem satisfied early adopters seeing some benefits.  </a:t>
            </a: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99B46-2E1D-75A1-9727-DAAED2158FCC}"/>
              </a:ext>
            </a:extLst>
          </p:cNvPr>
          <p:cNvSpPr txBox="1"/>
          <p:nvPr/>
        </p:nvSpPr>
        <p:spPr>
          <a:xfrm>
            <a:off x="9588289" y="1462011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be a huge market, but one that does not see any urgency</a:t>
            </a: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3FF86-2317-CCEE-55FC-4DBFF8E12BFA}"/>
              </a:ext>
            </a:extLst>
          </p:cNvPr>
          <p:cNvSpPr txBox="1"/>
          <p:nvPr/>
        </p:nvSpPr>
        <p:spPr>
          <a:xfrm>
            <a:off x="884585" y="4005319"/>
            <a:ext cx="2186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58% of Scrum implementations are late, over budget with unhappy customers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442BB-B219-17D4-A6CB-75F432A7BA1B}"/>
              </a:ext>
            </a:extLst>
          </p:cNvPr>
          <p:cNvSpPr txBox="1"/>
          <p:nvPr/>
        </p:nvSpPr>
        <p:spPr>
          <a:xfrm>
            <a:off x="9588289" y="4005319"/>
            <a:ext cx="245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don’t want results, they want to avoid accountability – If they go, they’re going </a:t>
            </a:r>
            <a:r>
              <a:rPr lang="en-US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4" grpId="0"/>
      <p:bldP spid="7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EA0D-7612-4B36-AF01-18641EEE8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07BA31D-F372-2850-78D8-52A777516062}"/>
              </a:ext>
            </a:extLst>
          </p:cNvPr>
          <p:cNvSpPr/>
          <p:nvPr/>
        </p:nvSpPr>
        <p:spPr>
          <a:xfrm>
            <a:off x="1231672" y="-336097"/>
            <a:ext cx="7206343" cy="43615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ggressively pursue positioning Kanban as a way to improve the existing Scrum market without threatening Scrum </a:t>
            </a:r>
            <a:r>
              <a:rPr lang="en-US" sz="280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practioner</a:t>
            </a:r>
            <a:r>
              <a:rPr lang="en-US" sz="2800" err="1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identity</a:t>
            </a:r>
            <a:r>
              <a:rPr lang="en-US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910" y="1844675"/>
            <a:ext cx="7603877" cy="270033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What does</a:t>
            </a:r>
            <a:b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</a:br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this mean?</a:t>
            </a:r>
          </a:p>
        </p:txBody>
      </p:sp>
    </p:spTree>
    <p:extLst>
      <p:ext uri="{BB962C8B-B14F-4D97-AF65-F5344CB8AC3E}">
        <p14:creationId xmlns:p14="http://schemas.microsoft.com/office/powerpoint/2010/main" val="312726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Blank2X2Matrix.PNG"/>
          <p:cNvPicPr>
            <a:picLocks noGrp="1"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68986" y="1182977"/>
            <a:ext cx="5867400" cy="4657249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D8C243FF-6555-4961-B262-40F6CD13A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3121" y="3614316"/>
            <a:ext cx="2701467" cy="20740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Segmenting the Market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7061275" y="574516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No Agile Yet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3564505" y="5779802"/>
            <a:ext cx="2978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Agile in Motion</a:t>
            </a:r>
          </a:p>
        </p:txBody>
      </p:sp>
      <p:sp>
        <p:nvSpPr>
          <p:cNvPr id="8" name="TextBox 9"/>
          <p:cNvSpPr txBox="1"/>
          <p:nvPr/>
        </p:nvSpPr>
        <p:spPr>
          <a:xfrm rot="16200000">
            <a:off x="2427089" y="4370964"/>
            <a:ext cx="1638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Inside IT</a:t>
            </a:r>
          </a:p>
        </p:txBody>
      </p:sp>
      <p:sp>
        <p:nvSpPr>
          <p:cNvPr id="9" name="TextBox 10"/>
          <p:cNvSpPr txBox="1"/>
          <p:nvPr/>
        </p:nvSpPr>
        <p:spPr>
          <a:xfrm rot="16200000">
            <a:off x="2263364" y="1908288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Outside IT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4026186" y="4078577"/>
            <a:ext cx="1979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err="1">
                <a:solidFill>
                  <a:srgbClr val="000000"/>
                </a:solidFill>
                <a:latin typeface="Tempus Sans ITC" pitchFamily="82" charset="0"/>
              </a:rPr>
              <a:t>Scrummer</a:t>
            </a:r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 Boys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7105075" y="4154777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Laggards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7061275" y="2039165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Oblivious</a:t>
            </a:r>
          </a:p>
        </p:txBody>
      </p:sp>
      <p:sp>
        <p:nvSpPr>
          <p:cNvPr id="13" name="TextBox 14"/>
          <p:cNvSpPr txBox="1"/>
          <p:nvPr/>
        </p:nvSpPr>
        <p:spPr>
          <a:xfrm>
            <a:off x="4226577" y="2046002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Tempus Sans ITC" pitchFamily="82" charset="0"/>
              </a:rPr>
              <a:t>Rare Birds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10C98C9-D74C-41D2-912F-801BF103ABA6}"/>
              </a:ext>
            </a:extLst>
          </p:cNvPr>
          <p:cNvSpPr/>
          <p:nvPr/>
        </p:nvSpPr>
        <p:spPr>
          <a:xfrm>
            <a:off x="2178756" y="4739552"/>
            <a:ext cx="2190044" cy="416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5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Customer </a:t>
            </a:r>
            <a:b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</a:br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Surveys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EA0D-7612-4B36-AF01-18641EEE8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8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D832A8-E11A-B75B-207C-4E584E6F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256" y="1132114"/>
            <a:ext cx="7788531" cy="3412899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What does your product pipeline look like?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223A7-9236-CA02-9A19-CE473E367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39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http://www.mrmeyer.com/blog/wp-content/uploads/071126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66" y="188914"/>
            <a:ext cx="9150422" cy="6165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914"/>
            <a:ext cx="8835373" cy="863823"/>
          </a:xfrm>
        </p:spPr>
        <p:txBody>
          <a:bodyPr/>
          <a:lstStyle/>
          <a:p>
            <a:r>
              <a:rPr lang="en-US"/>
              <a:t>Product Management Trap</a:t>
            </a:r>
          </a:p>
        </p:txBody>
      </p:sp>
    </p:spTree>
    <p:extLst>
      <p:ext uri="{BB962C8B-B14F-4D97-AF65-F5344CB8AC3E}">
        <p14:creationId xmlns:p14="http://schemas.microsoft.com/office/powerpoint/2010/main" val="335337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8934-B8D3-F96E-531B-55BBAB3F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Pains We’ve Discovered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AEDA8-EC55-C1C3-1F82-B699F2C07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00" y="1191477"/>
            <a:ext cx="10564709" cy="4826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F6E4E0-2F79-0256-551F-CC55DE316848}"/>
              </a:ext>
            </a:extLst>
          </p:cNvPr>
          <p:cNvSpPr txBox="1"/>
          <p:nvPr/>
        </p:nvSpPr>
        <p:spPr>
          <a:xfrm>
            <a:off x="3536156" y="2951946"/>
            <a:ext cx="6136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How do I improve flow/predictability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How to I handle resistance</a:t>
            </a:r>
          </a:p>
        </p:txBody>
      </p:sp>
    </p:spTree>
    <p:extLst>
      <p:ext uri="{BB962C8B-B14F-4D97-AF65-F5344CB8AC3E}">
        <p14:creationId xmlns:p14="http://schemas.microsoft.com/office/powerpoint/2010/main" val="3654176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Feedback </a:t>
            </a:r>
            <a:b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</a:br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Loops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EA0D-7612-4B36-AF01-18641EEE8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0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Lean Startup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835896" y="6510528"/>
            <a:ext cx="832104" cy="2194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 sz="1600">
              <a:solidFill>
                <a:srgbClr val="D5D5FF"/>
              </a:solidFill>
            </a:endParaRPr>
          </a:p>
          <a:p>
            <a:pPr>
              <a:defRPr/>
            </a:pPr>
            <a:endParaRPr lang="en-US" altLang="en-US" sz="1600">
              <a:solidFill>
                <a:srgbClr val="D5D5FF"/>
              </a:solidFill>
            </a:endParaRPr>
          </a:p>
          <a:p>
            <a:pPr algn="ctr">
              <a:spcAft>
                <a:spcPct val="30000"/>
              </a:spcAft>
              <a:defRPr/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  <a:defRPr/>
            </a:pPr>
            <a:endParaRPr lang="en-US" altLang="en-US" sz="1000">
              <a:solidFill>
                <a:srgbClr val="3333CC"/>
              </a:solidFill>
            </a:endParaRPr>
          </a:p>
        </p:txBody>
      </p:sp>
      <p:pic>
        <p:nvPicPr>
          <p:cNvPr id="6349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371600"/>
            <a:ext cx="705326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2330450" y="2968625"/>
            <a:ext cx="871538" cy="584200"/>
          </a:xfrm>
          <a:custGeom>
            <a:avLst/>
            <a:gdLst>
              <a:gd name="connsiteX0" fmla="*/ 0 w 872224"/>
              <a:gd name="connsiteY0" fmla="*/ 0 h 584790"/>
              <a:gd name="connsiteX1" fmla="*/ 361507 w 872224"/>
              <a:gd name="connsiteY1" fmla="*/ 265814 h 584790"/>
              <a:gd name="connsiteX2" fmla="*/ 786810 w 872224"/>
              <a:gd name="connsiteY2" fmla="*/ 542260 h 584790"/>
              <a:gd name="connsiteX3" fmla="*/ 839972 w 872224"/>
              <a:gd name="connsiteY3" fmla="*/ 552893 h 584790"/>
              <a:gd name="connsiteX4" fmla="*/ 861237 w 872224"/>
              <a:gd name="connsiteY4" fmla="*/ 584790 h 584790"/>
              <a:gd name="connsiteX5" fmla="*/ 871870 w 872224"/>
              <a:gd name="connsiteY5" fmla="*/ 520995 h 58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2224" h="584790">
                <a:moveTo>
                  <a:pt x="0" y="0"/>
                </a:moveTo>
                <a:lnTo>
                  <a:pt x="361507" y="265814"/>
                </a:lnTo>
                <a:cubicBezTo>
                  <a:pt x="478210" y="353936"/>
                  <a:pt x="643699" y="513636"/>
                  <a:pt x="786810" y="542260"/>
                </a:cubicBezTo>
                <a:lnTo>
                  <a:pt x="839972" y="552893"/>
                </a:lnTo>
                <a:cubicBezTo>
                  <a:pt x="847060" y="563525"/>
                  <a:pt x="848458" y="584790"/>
                  <a:pt x="861237" y="584790"/>
                </a:cubicBezTo>
                <a:cubicBezTo>
                  <a:pt x="875233" y="584790"/>
                  <a:pt x="871870" y="524270"/>
                  <a:pt x="871870" y="52099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19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Scientific Method</a:t>
            </a:r>
          </a:p>
        </p:txBody>
      </p:sp>
      <p:pic>
        <p:nvPicPr>
          <p:cNvPr id="16386" name="Picture 2" descr="https://cdn-images-1.medium.com/max/2000/1*BIpwL3Fz6FZ_lL8xROfXv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7143750" cy="47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249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Business Process Value Chain</a:t>
            </a:r>
          </a:p>
        </p:txBody>
      </p:sp>
      <p:sp>
        <p:nvSpPr>
          <p:cNvPr id="155652" name="AutoShape 4"/>
          <p:cNvSpPr>
            <a:spLocks noChangeArrowheads="1"/>
          </p:cNvSpPr>
          <p:nvPr/>
        </p:nvSpPr>
        <p:spPr bwMode="auto">
          <a:xfrm>
            <a:off x="2235200" y="1968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4191000" y="1968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Product</a:t>
            </a:r>
          </a:p>
          <a:p>
            <a:pPr algn="ctr"/>
            <a:r>
              <a:rPr lang="en-US" altLang="en-US">
                <a:solidFill>
                  <a:schemeClr val="bg1"/>
                </a:solidFill>
              </a:rPr>
              <a:t>        Development</a:t>
            </a:r>
          </a:p>
        </p:txBody>
      </p:sp>
      <p:sp>
        <p:nvSpPr>
          <p:cNvPr id="155654" name="AutoShape 6"/>
          <p:cNvSpPr>
            <a:spLocks noChangeArrowheads="1"/>
          </p:cNvSpPr>
          <p:nvPr/>
        </p:nvSpPr>
        <p:spPr bwMode="auto">
          <a:xfrm>
            <a:off x="6146800" y="1968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Sales</a:t>
            </a:r>
          </a:p>
        </p:txBody>
      </p:sp>
      <p:sp>
        <p:nvSpPr>
          <p:cNvPr id="155662" name="AutoShape 14"/>
          <p:cNvSpPr>
            <a:spLocks noChangeArrowheads="1"/>
          </p:cNvSpPr>
          <p:nvPr/>
        </p:nvSpPr>
        <p:spPr bwMode="auto">
          <a:xfrm>
            <a:off x="2222500" y="34798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Specifications</a:t>
            </a:r>
          </a:p>
        </p:txBody>
      </p:sp>
      <p:sp>
        <p:nvSpPr>
          <p:cNvPr id="155663" name="AutoShape 15"/>
          <p:cNvSpPr>
            <a:spLocks noChangeArrowheads="1"/>
          </p:cNvSpPr>
          <p:nvPr/>
        </p:nvSpPr>
        <p:spPr bwMode="auto">
          <a:xfrm>
            <a:off x="4178300" y="34798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 Development</a:t>
            </a:r>
          </a:p>
        </p:txBody>
      </p:sp>
      <p:sp>
        <p:nvSpPr>
          <p:cNvPr id="155664" name="AutoShape 16"/>
          <p:cNvSpPr>
            <a:spLocks noChangeArrowheads="1"/>
          </p:cNvSpPr>
          <p:nvPr/>
        </p:nvSpPr>
        <p:spPr bwMode="auto">
          <a:xfrm>
            <a:off x="6134100" y="34798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Delivery</a:t>
            </a:r>
          </a:p>
        </p:txBody>
      </p:sp>
      <p:sp>
        <p:nvSpPr>
          <p:cNvPr id="155669" name="AutoShape 21"/>
          <p:cNvSpPr>
            <a:spLocks noChangeArrowheads="1"/>
          </p:cNvSpPr>
          <p:nvPr/>
        </p:nvSpPr>
        <p:spPr bwMode="auto">
          <a:xfrm>
            <a:off x="2209800" y="5016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    Business Need</a:t>
            </a:r>
          </a:p>
        </p:txBody>
      </p:sp>
      <p:sp>
        <p:nvSpPr>
          <p:cNvPr id="155670" name="AutoShape 22"/>
          <p:cNvSpPr>
            <a:spLocks noChangeArrowheads="1"/>
          </p:cNvSpPr>
          <p:nvPr/>
        </p:nvSpPr>
        <p:spPr bwMode="auto">
          <a:xfrm>
            <a:off x="4165600" y="5016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 Development</a:t>
            </a:r>
          </a:p>
        </p:txBody>
      </p:sp>
      <p:sp>
        <p:nvSpPr>
          <p:cNvPr id="155671" name="AutoShape 23"/>
          <p:cNvSpPr>
            <a:spLocks noChangeArrowheads="1"/>
          </p:cNvSpPr>
          <p:nvPr/>
        </p:nvSpPr>
        <p:spPr bwMode="auto">
          <a:xfrm>
            <a:off x="6121400" y="5016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Delivery</a:t>
            </a:r>
          </a:p>
        </p:txBody>
      </p:sp>
      <p:sp>
        <p:nvSpPr>
          <p:cNvPr id="155672" name="Text Box 24"/>
          <p:cNvSpPr txBox="1">
            <a:spLocks noChangeArrowheads="1"/>
          </p:cNvSpPr>
          <p:nvPr/>
        </p:nvSpPr>
        <p:spPr bwMode="auto">
          <a:xfrm>
            <a:off x="8902700" y="5194303"/>
            <a:ext cx="1485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Internal IT</a:t>
            </a:r>
          </a:p>
        </p:txBody>
      </p:sp>
      <p:sp>
        <p:nvSpPr>
          <p:cNvPr id="155673" name="Text Box 25"/>
          <p:cNvSpPr txBox="1">
            <a:spLocks noChangeArrowheads="1"/>
          </p:cNvSpPr>
          <p:nvPr/>
        </p:nvSpPr>
        <p:spPr bwMode="auto">
          <a:xfrm>
            <a:off x="8890000" y="2108203"/>
            <a:ext cx="157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Product Company</a:t>
            </a:r>
          </a:p>
        </p:txBody>
      </p:sp>
      <p:sp>
        <p:nvSpPr>
          <p:cNvPr id="155674" name="Text Box 26"/>
          <p:cNvSpPr txBox="1">
            <a:spLocks noChangeArrowheads="1"/>
          </p:cNvSpPr>
          <p:nvPr/>
        </p:nvSpPr>
        <p:spPr bwMode="auto">
          <a:xfrm>
            <a:off x="8877300" y="3657603"/>
            <a:ext cx="1485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Contract Model</a:t>
            </a:r>
          </a:p>
        </p:txBody>
      </p:sp>
    </p:spTree>
    <p:extLst>
      <p:ext uri="{BB962C8B-B14F-4D97-AF65-F5344CB8AC3E}">
        <p14:creationId xmlns:p14="http://schemas.microsoft.com/office/powerpoint/2010/main" val="859597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Business Process Value Chain</a:t>
            </a:r>
          </a:p>
        </p:txBody>
      </p:sp>
      <p:sp>
        <p:nvSpPr>
          <p:cNvPr id="157699" name="AutoShape 3"/>
          <p:cNvSpPr>
            <a:spLocks noChangeArrowheads="1"/>
          </p:cNvSpPr>
          <p:nvPr/>
        </p:nvSpPr>
        <p:spPr bwMode="auto">
          <a:xfrm>
            <a:off x="2235200" y="1968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Market</a:t>
            </a:r>
          </a:p>
        </p:txBody>
      </p:sp>
      <p:sp>
        <p:nvSpPr>
          <p:cNvPr id="157700" name="AutoShape 4"/>
          <p:cNvSpPr>
            <a:spLocks noChangeArrowheads="1"/>
          </p:cNvSpPr>
          <p:nvPr/>
        </p:nvSpPr>
        <p:spPr bwMode="auto">
          <a:xfrm>
            <a:off x="4191000" y="1968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Product</a:t>
            </a:r>
          </a:p>
          <a:p>
            <a:pPr algn="ctr"/>
            <a:r>
              <a:rPr lang="en-US" altLang="en-US">
                <a:solidFill>
                  <a:schemeClr val="bg1"/>
                </a:solidFill>
              </a:rPr>
              <a:t>        Development</a:t>
            </a:r>
          </a:p>
        </p:txBody>
      </p:sp>
      <p:sp>
        <p:nvSpPr>
          <p:cNvPr id="157701" name="AutoShape 5"/>
          <p:cNvSpPr>
            <a:spLocks noChangeArrowheads="1"/>
          </p:cNvSpPr>
          <p:nvPr/>
        </p:nvSpPr>
        <p:spPr bwMode="auto">
          <a:xfrm>
            <a:off x="6146800" y="1968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Sales</a:t>
            </a:r>
          </a:p>
        </p:txBody>
      </p:sp>
      <p:grpSp>
        <p:nvGrpSpPr>
          <p:cNvPr id="157702" name="Group 6"/>
          <p:cNvGrpSpPr>
            <a:grpSpLocks/>
          </p:cNvGrpSpPr>
          <p:nvPr/>
        </p:nvGrpSpPr>
        <p:grpSpPr bwMode="auto">
          <a:xfrm>
            <a:off x="3390900" y="1727200"/>
            <a:ext cx="3784600" cy="215900"/>
            <a:chOff x="1176" y="1568"/>
            <a:chExt cx="2384" cy="136"/>
          </a:xfrm>
        </p:grpSpPr>
        <p:sp>
          <p:nvSpPr>
            <p:cNvPr id="157703" name="Line 7"/>
            <p:cNvSpPr>
              <a:spLocks noChangeShapeType="1"/>
            </p:cNvSpPr>
            <p:nvPr/>
          </p:nvSpPr>
          <p:spPr bwMode="auto">
            <a:xfrm flipV="1">
              <a:off x="3560" y="1568"/>
              <a:ext cx="0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7704" name="Line 8"/>
            <p:cNvSpPr>
              <a:spLocks noChangeShapeType="1"/>
            </p:cNvSpPr>
            <p:nvPr/>
          </p:nvSpPr>
          <p:spPr bwMode="auto">
            <a:xfrm flipH="1">
              <a:off x="1184" y="1576"/>
              <a:ext cx="23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7705" name="Line 9"/>
            <p:cNvSpPr>
              <a:spLocks noChangeShapeType="1"/>
            </p:cNvSpPr>
            <p:nvPr/>
          </p:nvSpPr>
          <p:spPr bwMode="auto">
            <a:xfrm>
              <a:off x="1176" y="1584"/>
              <a:ext cx="0" cy="1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57706" name="AutoShape 10"/>
          <p:cNvSpPr>
            <a:spLocks noChangeArrowheads="1"/>
          </p:cNvSpPr>
          <p:nvPr/>
        </p:nvSpPr>
        <p:spPr bwMode="auto">
          <a:xfrm>
            <a:off x="2032000" y="34798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Specifications</a:t>
            </a:r>
          </a:p>
        </p:txBody>
      </p:sp>
      <p:sp>
        <p:nvSpPr>
          <p:cNvPr id="157707" name="AutoShape 11"/>
          <p:cNvSpPr>
            <a:spLocks noChangeArrowheads="1"/>
          </p:cNvSpPr>
          <p:nvPr/>
        </p:nvSpPr>
        <p:spPr bwMode="auto">
          <a:xfrm>
            <a:off x="4178300" y="3479800"/>
            <a:ext cx="2590800" cy="1104900"/>
          </a:xfrm>
          <a:prstGeom prst="chevron">
            <a:avLst>
              <a:gd name="adj" fmla="val 58621"/>
            </a:avLst>
          </a:prstGeom>
          <a:solidFill>
            <a:srgbClr val="F4FDA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 </a:t>
            </a:r>
            <a:r>
              <a:rPr lang="en-US" altLang="en-US"/>
              <a:t>Development</a:t>
            </a:r>
          </a:p>
        </p:txBody>
      </p:sp>
      <p:sp>
        <p:nvSpPr>
          <p:cNvPr id="157708" name="AutoShape 12"/>
          <p:cNvSpPr>
            <a:spLocks noChangeArrowheads="1"/>
          </p:cNvSpPr>
          <p:nvPr/>
        </p:nvSpPr>
        <p:spPr bwMode="auto">
          <a:xfrm>
            <a:off x="6286500" y="34798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Delivery</a:t>
            </a:r>
          </a:p>
        </p:txBody>
      </p:sp>
      <p:sp>
        <p:nvSpPr>
          <p:cNvPr id="157709" name="AutoShape 13"/>
          <p:cNvSpPr>
            <a:spLocks noChangeArrowheads="1"/>
          </p:cNvSpPr>
          <p:nvPr/>
        </p:nvSpPr>
        <p:spPr bwMode="auto">
          <a:xfrm>
            <a:off x="2044700" y="5016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    Business Need</a:t>
            </a:r>
          </a:p>
        </p:txBody>
      </p:sp>
      <p:sp>
        <p:nvSpPr>
          <p:cNvPr id="157710" name="AutoShape 14"/>
          <p:cNvSpPr>
            <a:spLocks noChangeArrowheads="1"/>
          </p:cNvSpPr>
          <p:nvPr/>
        </p:nvSpPr>
        <p:spPr bwMode="auto">
          <a:xfrm>
            <a:off x="4165600" y="5016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       Development</a:t>
            </a:r>
          </a:p>
        </p:txBody>
      </p:sp>
      <p:sp>
        <p:nvSpPr>
          <p:cNvPr id="157711" name="AutoShape 15"/>
          <p:cNvSpPr>
            <a:spLocks noChangeArrowheads="1"/>
          </p:cNvSpPr>
          <p:nvPr/>
        </p:nvSpPr>
        <p:spPr bwMode="auto">
          <a:xfrm>
            <a:off x="6261100" y="5016500"/>
            <a:ext cx="2590800" cy="1104900"/>
          </a:xfrm>
          <a:prstGeom prst="chevron">
            <a:avLst>
              <a:gd name="adj" fmla="val 58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Delivery</a:t>
            </a:r>
          </a:p>
        </p:txBody>
      </p:sp>
      <p:sp>
        <p:nvSpPr>
          <p:cNvPr id="157712" name="Text Box 16"/>
          <p:cNvSpPr txBox="1">
            <a:spLocks noChangeArrowheads="1"/>
          </p:cNvSpPr>
          <p:nvPr/>
        </p:nvSpPr>
        <p:spPr bwMode="auto">
          <a:xfrm>
            <a:off x="8902700" y="5194303"/>
            <a:ext cx="1485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Internal IT</a:t>
            </a:r>
          </a:p>
        </p:txBody>
      </p:sp>
      <p:sp>
        <p:nvSpPr>
          <p:cNvPr id="157713" name="Text Box 17"/>
          <p:cNvSpPr txBox="1">
            <a:spLocks noChangeArrowheads="1"/>
          </p:cNvSpPr>
          <p:nvPr/>
        </p:nvSpPr>
        <p:spPr bwMode="auto">
          <a:xfrm>
            <a:off x="8890000" y="2108203"/>
            <a:ext cx="157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Product Company</a:t>
            </a: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8877300" y="3657603"/>
            <a:ext cx="1485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Contract Model</a:t>
            </a:r>
          </a:p>
        </p:txBody>
      </p:sp>
      <p:grpSp>
        <p:nvGrpSpPr>
          <p:cNvPr id="157715" name="Group 19"/>
          <p:cNvGrpSpPr>
            <a:grpSpLocks/>
          </p:cNvGrpSpPr>
          <p:nvPr/>
        </p:nvGrpSpPr>
        <p:grpSpPr bwMode="auto">
          <a:xfrm>
            <a:off x="3390900" y="4775200"/>
            <a:ext cx="3784600" cy="215900"/>
            <a:chOff x="1176" y="1568"/>
            <a:chExt cx="2384" cy="136"/>
          </a:xfrm>
        </p:grpSpPr>
        <p:sp>
          <p:nvSpPr>
            <p:cNvPr id="157716" name="Line 20"/>
            <p:cNvSpPr>
              <a:spLocks noChangeShapeType="1"/>
            </p:cNvSpPr>
            <p:nvPr/>
          </p:nvSpPr>
          <p:spPr bwMode="auto">
            <a:xfrm flipV="1">
              <a:off x="3560" y="1568"/>
              <a:ext cx="0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7717" name="Line 21"/>
            <p:cNvSpPr>
              <a:spLocks noChangeShapeType="1"/>
            </p:cNvSpPr>
            <p:nvPr/>
          </p:nvSpPr>
          <p:spPr bwMode="auto">
            <a:xfrm flipH="1">
              <a:off x="1184" y="1576"/>
              <a:ext cx="23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7718" name="Line 22"/>
            <p:cNvSpPr>
              <a:spLocks noChangeShapeType="1"/>
            </p:cNvSpPr>
            <p:nvPr/>
          </p:nvSpPr>
          <p:spPr bwMode="auto">
            <a:xfrm>
              <a:off x="1176" y="1584"/>
              <a:ext cx="0" cy="1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57719" name="AutoShape 23"/>
          <p:cNvSpPr>
            <a:spLocks noChangeArrowheads="1"/>
          </p:cNvSpPr>
          <p:nvPr/>
        </p:nvSpPr>
        <p:spPr bwMode="auto">
          <a:xfrm>
            <a:off x="4076700" y="5016500"/>
            <a:ext cx="635000" cy="1104900"/>
          </a:xfrm>
          <a:prstGeom prst="chevron">
            <a:avLst>
              <a:gd name="adj" fmla="val 100000"/>
            </a:avLst>
          </a:prstGeom>
          <a:solidFill>
            <a:schemeClr val="accent1"/>
          </a:solidFill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7720" name="AutoShape 24"/>
          <p:cNvSpPr>
            <a:spLocks noChangeArrowheads="1"/>
          </p:cNvSpPr>
          <p:nvPr/>
        </p:nvSpPr>
        <p:spPr bwMode="auto">
          <a:xfrm>
            <a:off x="6184900" y="5016500"/>
            <a:ext cx="635000" cy="1104900"/>
          </a:xfrm>
          <a:prstGeom prst="chevron">
            <a:avLst>
              <a:gd name="adj" fmla="val 100000"/>
            </a:avLst>
          </a:prstGeom>
          <a:solidFill>
            <a:schemeClr val="accent1"/>
          </a:solidFill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98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BE2025-E700-5CC9-1DFC-3A89E374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Pre-Marketing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C6B276-6D6E-E028-9A4F-9BC5B6F63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21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89B4-DFB7-221A-9E9B-C58B47A14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1413"/>
            <a:ext cx="2367427" cy="5838067"/>
          </a:xfrm>
        </p:spPr>
        <p:txBody>
          <a:bodyPr/>
          <a:lstStyle/>
          <a:p>
            <a:r>
              <a:rPr lang="en-US" dirty="0"/>
              <a:t>Conference Talks and Meetups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Kanban Leadership Retreat</a:t>
            </a:r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E9D7BA6F-70DA-C9E6-5992-96876868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787" y="3292441"/>
            <a:ext cx="4572000" cy="29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 text provided for this image">
            <a:extLst>
              <a:ext uri="{FF2B5EF4-FFF2-40B4-BE49-F238E27FC236}">
                <a16:creationId xmlns:a16="http://schemas.microsoft.com/office/drawing/2014/main" id="{45B1A947-52AF-B7A1-63B2-74F77915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34" y="318508"/>
            <a:ext cx="4572000" cy="29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alt text provided for this image">
            <a:extLst>
              <a:ext uri="{FF2B5EF4-FFF2-40B4-BE49-F238E27FC236}">
                <a16:creationId xmlns:a16="http://schemas.microsoft.com/office/drawing/2014/main" id="{60A63160-1335-0B44-9AAD-CA0FA62A06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934" y="3271713"/>
            <a:ext cx="4572000" cy="29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alt text provided for this image">
            <a:extLst>
              <a:ext uri="{FF2B5EF4-FFF2-40B4-BE49-F238E27FC236}">
                <a16:creationId xmlns:a16="http://schemas.microsoft.com/office/drawing/2014/main" id="{28BD3F25-E06E-1B92-4BCF-44A082A5E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934" y="318508"/>
            <a:ext cx="4572000" cy="29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90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BE2025-E700-5CC9-1DFC-3A89E374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Marketing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C6B276-6D6E-E028-9A4F-9BC5B6F63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0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Line 2">
            <a:extLst>
              <a:ext uri="{FF2B5EF4-FFF2-40B4-BE49-F238E27FC236}">
                <a16:creationId xmlns:a16="http://schemas.microsoft.com/office/drawing/2014/main" id="{C29579FE-0F90-8FFA-623D-BBFF1BB3C9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875" y="3300413"/>
            <a:ext cx="0" cy="1111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1" name="Line 3">
            <a:extLst>
              <a:ext uri="{FF2B5EF4-FFF2-40B4-BE49-F238E27FC236}">
                <a16:creationId xmlns:a16="http://schemas.microsoft.com/office/drawing/2014/main" id="{D7F78BA6-F9B3-2C6D-66B6-8422CF2691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4688" y="3300413"/>
            <a:ext cx="0" cy="1111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2" name="Line 4">
            <a:extLst>
              <a:ext uri="{FF2B5EF4-FFF2-40B4-BE49-F238E27FC236}">
                <a16:creationId xmlns:a16="http://schemas.microsoft.com/office/drawing/2014/main" id="{BA48E94F-5605-73E3-71FB-CCE002AC0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7425" y="3300413"/>
            <a:ext cx="0" cy="1111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3" name="Line 5">
            <a:extLst>
              <a:ext uri="{FF2B5EF4-FFF2-40B4-BE49-F238E27FC236}">
                <a16:creationId xmlns:a16="http://schemas.microsoft.com/office/drawing/2014/main" id="{D3338B76-96B3-4D50-4B7D-16A49400B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9113" y="3300413"/>
            <a:ext cx="0" cy="1111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4" name="Line 6">
            <a:extLst>
              <a:ext uri="{FF2B5EF4-FFF2-40B4-BE49-F238E27FC236}">
                <a16:creationId xmlns:a16="http://schemas.microsoft.com/office/drawing/2014/main" id="{1E6CD695-BC3D-C02E-66E6-9DA4CF54C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7300" y="3300413"/>
            <a:ext cx="0" cy="1111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5" name="Rectangle 7">
            <a:extLst>
              <a:ext uri="{FF2B5EF4-FFF2-40B4-BE49-F238E27FC236}">
                <a16:creationId xmlns:a16="http://schemas.microsoft.com/office/drawing/2014/main" id="{5E0B17B8-7D25-0E5C-DDA8-35FE27573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lIns="90488" tIns="45720" rIns="90488" bIns="45720" rtlCol="0" anchor="ctr">
            <a:normAutofit/>
          </a:bodyPr>
          <a:lstStyle/>
          <a:p>
            <a:r>
              <a:rPr lang="en-US" altLang="en-US"/>
              <a:t>Idealized Product Pipeline</a:t>
            </a:r>
          </a:p>
        </p:txBody>
      </p:sp>
      <p:sp>
        <p:nvSpPr>
          <p:cNvPr id="483336" name="Line 8">
            <a:extLst>
              <a:ext uri="{FF2B5EF4-FFF2-40B4-BE49-F238E27FC236}">
                <a16:creationId xmlns:a16="http://schemas.microsoft.com/office/drawing/2014/main" id="{44754B5C-951E-C1FE-4A55-6B549F88E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3738" y="1916113"/>
            <a:ext cx="0" cy="196056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7" name="Line 9">
            <a:extLst>
              <a:ext uri="{FF2B5EF4-FFF2-40B4-BE49-F238E27FC236}">
                <a16:creationId xmlns:a16="http://schemas.microsoft.com/office/drawing/2014/main" id="{99D24E60-CFCC-0CF6-FCF3-49BDC32E8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3650" y="2395539"/>
            <a:ext cx="0" cy="14239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8" name="Line 10">
            <a:extLst>
              <a:ext uri="{FF2B5EF4-FFF2-40B4-BE49-F238E27FC236}">
                <a16:creationId xmlns:a16="http://schemas.microsoft.com/office/drawing/2014/main" id="{52F10973-9B05-DD7A-FCA2-C216701B0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9588" y="2486026"/>
            <a:ext cx="0" cy="1298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39" name="Line 11">
            <a:extLst>
              <a:ext uri="{FF2B5EF4-FFF2-40B4-BE49-F238E27FC236}">
                <a16:creationId xmlns:a16="http://schemas.microsoft.com/office/drawing/2014/main" id="{547A1117-5472-EEB1-FE64-E3A8950B9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5363" y="2309813"/>
            <a:ext cx="0" cy="1700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40" name="AutoShape 12">
            <a:extLst>
              <a:ext uri="{FF2B5EF4-FFF2-40B4-BE49-F238E27FC236}">
                <a16:creationId xmlns:a16="http://schemas.microsoft.com/office/drawing/2014/main" id="{251FADD8-96B9-F631-EB6A-85DF6F329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1641475"/>
            <a:ext cx="1130300" cy="673100"/>
          </a:xfrm>
          <a:prstGeom prst="diamond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Phase</a:t>
            </a:r>
          </a:p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Review 1</a:t>
            </a:r>
          </a:p>
        </p:txBody>
      </p:sp>
      <p:sp>
        <p:nvSpPr>
          <p:cNvPr id="483341" name="AutoShape 13">
            <a:extLst>
              <a:ext uri="{FF2B5EF4-FFF2-40B4-BE49-F238E27FC236}">
                <a16:creationId xmlns:a16="http://schemas.microsoft.com/office/drawing/2014/main" id="{DBFA8214-8910-70AC-A829-3351A308E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1738313"/>
            <a:ext cx="1130300" cy="673100"/>
          </a:xfrm>
          <a:prstGeom prst="diamond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Phase</a:t>
            </a:r>
          </a:p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Review 2</a:t>
            </a:r>
          </a:p>
        </p:txBody>
      </p:sp>
      <p:sp>
        <p:nvSpPr>
          <p:cNvPr id="483342" name="AutoShape 14">
            <a:extLst>
              <a:ext uri="{FF2B5EF4-FFF2-40B4-BE49-F238E27FC236}">
                <a16:creationId xmlns:a16="http://schemas.microsoft.com/office/drawing/2014/main" id="{9581C6F3-9E0B-E7D4-ABA8-25DA2648B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3963" y="1811338"/>
            <a:ext cx="1130300" cy="673100"/>
          </a:xfrm>
          <a:prstGeom prst="diamond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Phase</a:t>
            </a:r>
          </a:p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Review 3</a:t>
            </a:r>
          </a:p>
        </p:txBody>
      </p:sp>
      <p:sp>
        <p:nvSpPr>
          <p:cNvPr id="483343" name="AutoShape 15">
            <a:extLst>
              <a:ext uri="{FF2B5EF4-FFF2-40B4-BE49-F238E27FC236}">
                <a16:creationId xmlns:a16="http://schemas.microsoft.com/office/drawing/2014/main" id="{ECFAF991-EF75-E231-4BF6-8F2E8466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1422400"/>
            <a:ext cx="1130300" cy="673100"/>
          </a:xfrm>
          <a:prstGeom prst="diamond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Portfolio</a:t>
            </a:r>
          </a:p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Review</a:t>
            </a:r>
          </a:p>
        </p:txBody>
      </p:sp>
      <p:sp>
        <p:nvSpPr>
          <p:cNvPr id="483344" name="Rectangle 16">
            <a:extLst>
              <a:ext uri="{FF2B5EF4-FFF2-40B4-BE49-F238E27FC236}">
                <a16:creationId xmlns:a16="http://schemas.microsoft.com/office/drawing/2014/main" id="{FEEF96AB-E95D-85E0-2980-A6592C1E5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6" y="2755901"/>
            <a:ext cx="1284007" cy="73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1400" b="1" i="1" u="sng">
                <a:latin typeface="Arial" panose="020B0604020202020204" pitchFamily="34" charset="0"/>
              </a:rPr>
              <a:t>Phase 1:</a:t>
            </a:r>
            <a:endParaRPr lang="en-US" altLang="en-US" sz="1400" b="1" i="1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Concept</a:t>
            </a:r>
          </a:p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Investigation</a:t>
            </a:r>
          </a:p>
        </p:txBody>
      </p:sp>
      <p:sp>
        <p:nvSpPr>
          <p:cNvPr id="483345" name="Rectangle 17">
            <a:extLst>
              <a:ext uri="{FF2B5EF4-FFF2-40B4-BE49-F238E27FC236}">
                <a16:creationId xmlns:a16="http://schemas.microsoft.com/office/drawing/2014/main" id="{7C83D580-9788-A788-A3CB-B0300D7FD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3" y="2862264"/>
            <a:ext cx="1056380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1400" b="1" i="1" u="sng">
                <a:latin typeface="Arial" panose="020B0604020202020204" pitchFamily="34" charset="0"/>
              </a:rPr>
              <a:t>Phase 2:</a:t>
            </a:r>
            <a:endParaRPr lang="en-US" altLang="en-US" sz="1400" b="1" i="1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Feasibility</a:t>
            </a:r>
          </a:p>
        </p:txBody>
      </p:sp>
      <p:sp>
        <p:nvSpPr>
          <p:cNvPr id="483346" name="Rectangle 18">
            <a:extLst>
              <a:ext uri="{FF2B5EF4-FFF2-40B4-BE49-F238E27FC236}">
                <a16:creationId xmlns:a16="http://schemas.microsoft.com/office/drawing/2014/main" id="{0F026151-A83E-169E-4E6F-F7FAA5929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39" y="2832101"/>
            <a:ext cx="1306449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altLang="en-US" sz="1400" b="1" i="1" u="sng">
                <a:latin typeface="Arial" panose="020B0604020202020204" pitchFamily="34" charset="0"/>
              </a:rPr>
              <a:t>Phase 3:</a:t>
            </a:r>
            <a:endParaRPr lang="en-US" altLang="en-US" sz="1400" b="1" i="1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Development</a:t>
            </a:r>
          </a:p>
        </p:txBody>
      </p:sp>
      <p:sp>
        <p:nvSpPr>
          <p:cNvPr id="483347" name="Rectangle 19">
            <a:extLst>
              <a:ext uri="{FF2B5EF4-FFF2-40B4-BE49-F238E27FC236}">
                <a16:creationId xmlns:a16="http://schemas.microsoft.com/office/drawing/2014/main" id="{7DA8E10A-0979-015C-F730-1C69A08C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725" y="2755901"/>
            <a:ext cx="1098550" cy="73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altLang="en-US" sz="1400" b="1" i="1" u="sng">
                <a:latin typeface="Arial" panose="020B0604020202020204" pitchFamily="34" charset="0"/>
              </a:rPr>
              <a:t>Phase 4:</a:t>
            </a:r>
            <a:endParaRPr lang="en-US" altLang="en-US" sz="1400" b="1" i="1">
              <a:latin typeface="Arial" panose="020B0604020202020204" pitchFamily="34" charset="0"/>
            </a:endParaRPr>
          </a:p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Post</a:t>
            </a:r>
          </a:p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Release</a:t>
            </a:r>
          </a:p>
        </p:txBody>
      </p:sp>
      <p:sp>
        <p:nvSpPr>
          <p:cNvPr id="483348" name="Line 20">
            <a:extLst>
              <a:ext uri="{FF2B5EF4-FFF2-40B4-BE49-F238E27FC236}">
                <a16:creationId xmlns:a16="http://schemas.microsoft.com/office/drawing/2014/main" id="{ED1C6D56-506B-DFF7-632E-093D1A269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2288" y="2446339"/>
            <a:ext cx="0" cy="113982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49" name="Rectangle 21">
            <a:extLst>
              <a:ext uri="{FF2B5EF4-FFF2-40B4-BE49-F238E27FC236}">
                <a16:creationId xmlns:a16="http://schemas.microsoft.com/office/drawing/2014/main" id="{D4C0F2C2-416B-1BF4-C1F6-646D6F442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7213" y="2635250"/>
            <a:ext cx="10525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 anchorCtr="1"/>
          <a:lstStyle/>
          <a:p>
            <a:pPr eaLnBrk="0" hangingPunct="0"/>
            <a:r>
              <a:rPr lang="en-US" altLang="en-US" sz="1000" b="1" i="1">
                <a:latin typeface="Arial" panose="020B0604020202020204" pitchFamily="34" charset="0"/>
              </a:rPr>
              <a:t>Current</a:t>
            </a:r>
          </a:p>
          <a:p>
            <a:pPr eaLnBrk="0" hangingPunct="0"/>
            <a:r>
              <a:rPr lang="en-US" altLang="en-US" sz="1000" b="1" i="1">
                <a:latin typeface="Arial" panose="020B0604020202020204" pitchFamily="34" charset="0"/>
              </a:rPr>
              <a:t>Product</a:t>
            </a:r>
          </a:p>
          <a:p>
            <a:pPr eaLnBrk="0" hangingPunct="0"/>
            <a:r>
              <a:rPr lang="en-US" altLang="en-US" sz="1000" b="1" i="1">
                <a:latin typeface="Arial" panose="020B0604020202020204" pitchFamily="34" charset="0"/>
              </a:rPr>
              <a:t>Support</a:t>
            </a:r>
          </a:p>
        </p:txBody>
      </p:sp>
      <p:sp>
        <p:nvSpPr>
          <p:cNvPr id="483350" name="Freeform 22">
            <a:extLst>
              <a:ext uri="{FF2B5EF4-FFF2-40B4-BE49-F238E27FC236}">
                <a16:creationId xmlns:a16="http://schemas.microsoft.com/office/drawing/2014/main" id="{1EF7B4C3-A16A-FCE2-D90B-592F94176F64}"/>
              </a:ext>
            </a:extLst>
          </p:cNvPr>
          <p:cNvSpPr>
            <a:spLocks/>
          </p:cNvSpPr>
          <p:nvPr/>
        </p:nvSpPr>
        <p:spPr bwMode="auto">
          <a:xfrm>
            <a:off x="2355850" y="2092325"/>
            <a:ext cx="7869238" cy="547688"/>
          </a:xfrm>
          <a:custGeom>
            <a:avLst/>
            <a:gdLst>
              <a:gd name="T0" fmla="*/ 0 w 4957"/>
              <a:gd name="T1" fmla="*/ 0 h 345"/>
              <a:gd name="T2" fmla="*/ 2 w 4957"/>
              <a:gd name="T3" fmla="*/ 10 h 345"/>
              <a:gd name="T4" fmla="*/ 9 w 4957"/>
              <a:gd name="T5" fmla="*/ 20 h 345"/>
              <a:gd name="T6" fmla="*/ 18 w 4957"/>
              <a:gd name="T7" fmla="*/ 30 h 345"/>
              <a:gd name="T8" fmla="*/ 34 w 4957"/>
              <a:gd name="T9" fmla="*/ 40 h 345"/>
              <a:gd name="T10" fmla="*/ 52 w 4957"/>
              <a:gd name="T11" fmla="*/ 50 h 345"/>
              <a:gd name="T12" fmla="*/ 75 w 4957"/>
              <a:gd name="T13" fmla="*/ 59 h 345"/>
              <a:gd name="T14" fmla="*/ 102 w 4957"/>
              <a:gd name="T15" fmla="*/ 69 h 345"/>
              <a:gd name="T16" fmla="*/ 134 w 4957"/>
              <a:gd name="T17" fmla="*/ 79 h 345"/>
              <a:gd name="T18" fmla="*/ 170 w 4957"/>
              <a:gd name="T19" fmla="*/ 89 h 345"/>
              <a:gd name="T20" fmla="*/ 209 w 4957"/>
              <a:gd name="T21" fmla="*/ 99 h 345"/>
              <a:gd name="T22" fmla="*/ 252 w 4957"/>
              <a:gd name="T23" fmla="*/ 108 h 345"/>
              <a:gd name="T24" fmla="*/ 300 w 4957"/>
              <a:gd name="T25" fmla="*/ 118 h 345"/>
              <a:gd name="T26" fmla="*/ 350 w 4957"/>
              <a:gd name="T27" fmla="*/ 127 h 345"/>
              <a:gd name="T28" fmla="*/ 407 w 4957"/>
              <a:gd name="T29" fmla="*/ 136 h 345"/>
              <a:gd name="T30" fmla="*/ 465 w 4957"/>
              <a:gd name="T31" fmla="*/ 145 h 345"/>
              <a:gd name="T32" fmla="*/ 527 w 4957"/>
              <a:gd name="T33" fmla="*/ 155 h 345"/>
              <a:gd name="T34" fmla="*/ 594 w 4957"/>
              <a:gd name="T35" fmla="*/ 163 h 345"/>
              <a:gd name="T36" fmla="*/ 664 w 4957"/>
              <a:gd name="T37" fmla="*/ 172 h 345"/>
              <a:gd name="T38" fmla="*/ 738 w 4957"/>
              <a:gd name="T39" fmla="*/ 181 h 345"/>
              <a:gd name="T40" fmla="*/ 815 w 4957"/>
              <a:gd name="T41" fmla="*/ 189 h 345"/>
              <a:gd name="T42" fmla="*/ 896 w 4957"/>
              <a:gd name="T43" fmla="*/ 197 h 345"/>
              <a:gd name="T44" fmla="*/ 981 w 4957"/>
              <a:gd name="T45" fmla="*/ 206 h 345"/>
              <a:gd name="T46" fmla="*/ 1069 w 4957"/>
              <a:gd name="T47" fmla="*/ 213 h 345"/>
              <a:gd name="T48" fmla="*/ 1159 w 4957"/>
              <a:gd name="T49" fmla="*/ 221 h 345"/>
              <a:gd name="T50" fmla="*/ 1254 w 4957"/>
              <a:gd name="T51" fmla="*/ 229 h 345"/>
              <a:gd name="T52" fmla="*/ 1351 w 4957"/>
              <a:gd name="T53" fmla="*/ 236 h 345"/>
              <a:gd name="T54" fmla="*/ 1451 w 4957"/>
              <a:gd name="T55" fmla="*/ 243 h 345"/>
              <a:gd name="T56" fmla="*/ 1556 w 4957"/>
              <a:gd name="T57" fmla="*/ 251 h 345"/>
              <a:gd name="T58" fmla="*/ 1662 w 4957"/>
              <a:gd name="T59" fmla="*/ 257 h 345"/>
              <a:gd name="T60" fmla="*/ 1770 w 4957"/>
              <a:gd name="T61" fmla="*/ 264 h 345"/>
              <a:gd name="T62" fmla="*/ 1882 w 4957"/>
              <a:gd name="T63" fmla="*/ 270 h 345"/>
              <a:gd name="T64" fmla="*/ 1998 w 4957"/>
              <a:gd name="T65" fmla="*/ 276 h 345"/>
              <a:gd name="T66" fmla="*/ 2114 w 4957"/>
              <a:gd name="T67" fmla="*/ 282 h 345"/>
              <a:gd name="T68" fmla="*/ 2233 w 4957"/>
              <a:gd name="T69" fmla="*/ 288 h 345"/>
              <a:gd name="T70" fmla="*/ 2354 w 4957"/>
              <a:gd name="T71" fmla="*/ 293 h 345"/>
              <a:gd name="T72" fmla="*/ 2479 w 4957"/>
              <a:gd name="T73" fmla="*/ 298 h 345"/>
              <a:gd name="T74" fmla="*/ 2604 w 4957"/>
              <a:gd name="T75" fmla="*/ 303 h 345"/>
              <a:gd name="T76" fmla="*/ 2732 w 4957"/>
              <a:gd name="T77" fmla="*/ 308 h 345"/>
              <a:gd name="T78" fmla="*/ 2862 w 4957"/>
              <a:gd name="T79" fmla="*/ 312 h 345"/>
              <a:gd name="T80" fmla="*/ 2994 w 4957"/>
              <a:gd name="T81" fmla="*/ 316 h 345"/>
              <a:gd name="T82" fmla="*/ 3127 w 4957"/>
              <a:gd name="T83" fmla="*/ 320 h 345"/>
              <a:gd name="T84" fmla="*/ 3262 w 4957"/>
              <a:gd name="T85" fmla="*/ 323 h 345"/>
              <a:gd name="T86" fmla="*/ 3398 w 4957"/>
              <a:gd name="T87" fmla="*/ 327 h 345"/>
              <a:gd name="T88" fmla="*/ 3536 w 4957"/>
              <a:gd name="T89" fmla="*/ 330 h 345"/>
              <a:gd name="T90" fmla="*/ 3675 w 4957"/>
              <a:gd name="T91" fmla="*/ 332 h 345"/>
              <a:gd name="T92" fmla="*/ 3813 w 4957"/>
              <a:gd name="T93" fmla="*/ 335 h 345"/>
              <a:gd name="T94" fmla="*/ 3955 w 4957"/>
              <a:gd name="T95" fmla="*/ 337 h 345"/>
              <a:gd name="T96" fmla="*/ 4096 w 4957"/>
              <a:gd name="T97" fmla="*/ 339 h 345"/>
              <a:gd name="T98" fmla="*/ 4238 w 4957"/>
              <a:gd name="T99" fmla="*/ 341 h 345"/>
              <a:gd name="T100" fmla="*/ 4382 w 4957"/>
              <a:gd name="T101" fmla="*/ 342 h 345"/>
              <a:gd name="T102" fmla="*/ 4526 w 4957"/>
              <a:gd name="T103" fmla="*/ 343 h 345"/>
              <a:gd name="T104" fmla="*/ 4668 w 4957"/>
              <a:gd name="T105" fmla="*/ 344 h 345"/>
              <a:gd name="T106" fmla="*/ 4813 w 4957"/>
              <a:gd name="T107" fmla="*/ 344 h 345"/>
              <a:gd name="T108" fmla="*/ 4956 w 4957"/>
              <a:gd name="T109" fmla="*/ 344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957" h="345">
                <a:moveTo>
                  <a:pt x="0" y="0"/>
                </a:moveTo>
                <a:lnTo>
                  <a:pt x="2" y="10"/>
                </a:lnTo>
                <a:lnTo>
                  <a:pt x="9" y="20"/>
                </a:lnTo>
                <a:lnTo>
                  <a:pt x="18" y="30"/>
                </a:lnTo>
                <a:lnTo>
                  <a:pt x="34" y="40"/>
                </a:lnTo>
                <a:lnTo>
                  <a:pt x="52" y="50"/>
                </a:lnTo>
                <a:lnTo>
                  <a:pt x="75" y="59"/>
                </a:lnTo>
                <a:lnTo>
                  <a:pt x="102" y="69"/>
                </a:lnTo>
                <a:lnTo>
                  <a:pt x="134" y="79"/>
                </a:lnTo>
                <a:lnTo>
                  <a:pt x="170" y="89"/>
                </a:lnTo>
                <a:lnTo>
                  <a:pt x="209" y="99"/>
                </a:lnTo>
                <a:lnTo>
                  <a:pt x="252" y="108"/>
                </a:lnTo>
                <a:lnTo>
                  <a:pt x="300" y="118"/>
                </a:lnTo>
                <a:lnTo>
                  <a:pt x="350" y="127"/>
                </a:lnTo>
                <a:lnTo>
                  <a:pt x="407" y="136"/>
                </a:lnTo>
                <a:lnTo>
                  <a:pt x="465" y="145"/>
                </a:lnTo>
                <a:lnTo>
                  <a:pt x="527" y="155"/>
                </a:lnTo>
                <a:lnTo>
                  <a:pt x="594" y="163"/>
                </a:lnTo>
                <a:lnTo>
                  <a:pt x="664" y="172"/>
                </a:lnTo>
                <a:lnTo>
                  <a:pt x="738" y="181"/>
                </a:lnTo>
                <a:lnTo>
                  <a:pt x="815" y="189"/>
                </a:lnTo>
                <a:lnTo>
                  <a:pt x="896" y="197"/>
                </a:lnTo>
                <a:lnTo>
                  <a:pt x="981" y="206"/>
                </a:lnTo>
                <a:lnTo>
                  <a:pt x="1069" y="213"/>
                </a:lnTo>
                <a:lnTo>
                  <a:pt x="1159" y="221"/>
                </a:lnTo>
                <a:lnTo>
                  <a:pt x="1254" y="229"/>
                </a:lnTo>
                <a:lnTo>
                  <a:pt x="1351" y="236"/>
                </a:lnTo>
                <a:lnTo>
                  <a:pt x="1451" y="243"/>
                </a:lnTo>
                <a:lnTo>
                  <a:pt x="1556" y="251"/>
                </a:lnTo>
                <a:lnTo>
                  <a:pt x="1662" y="257"/>
                </a:lnTo>
                <a:lnTo>
                  <a:pt x="1770" y="264"/>
                </a:lnTo>
                <a:lnTo>
                  <a:pt x="1882" y="270"/>
                </a:lnTo>
                <a:lnTo>
                  <a:pt x="1998" y="276"/>
                </a:lnTo>
                <a:lnTo>
                  <a:pt x="2114" y="282"/>
                </a:lnTo>
                <a:lnTo>
                  <a:pt x="2233" y="288"/>
                </a:lnTo>
                <a:lnTo>
                  <a:pt x="2354" y="293"/>
                </a:lnTo>
                <a:lnTo>
                  <a:pt x="2479" y="298"/>
                </a:lnTo>
                <a:lnTo>
                  <a:pt x="2604" y="303"/>
                </a:lnTo>
                <a:lnTo>
                  <a:pt x="2732" y="308"/>
                </a:lnTo>
                <a:lnTo>
                  <a:pt x="2862" y="312"/>
                </a:lnTo>
                <a:lnTo>
                  <a:pt x="2994" y="316"/>
                </a:lnTo>
                <a:lnTo>
                  <a:pt x="3127" y="320"/>
                </a:lnTo>
                <a:lnTo>
                  <a:pt x="3262" y="323"/>
                </a:lnTo>
                <a:lnTo>
                  <a:pt x="3398" y="327"/>
                </a:lnTo>
                <a:lnTo>
                  <a:pt x="3536" y="330"/>
                </a:lnTo>
                <a:lnTo>
                  <a:pt x="3675" y="332"/>
                </a:lnTo>
                <a:lnTo>
                  <a:pt x="3813" y="335"/>
                </a:lnTo>
                <a:lnTo>
                  <a:pt x="3955" y="337"/>
                </a:lnTo>
                <a:lnTo>
                  <a:pt x="4096" y="339"/>
                </a:lnTo>
                <a:lnTo>
                  <a:pt x="4238" y="341"/>
                </a:lnTo>
                <a:lnTo>
                  <a:pt x="4382" y="342"/>
                </a:lnTo>
                <a:lnTo>
                  <a:pt x="4526" y="343"/>
                </a:lnTo>
                <a:lnTo>
                  <a:pt x="4668" y="344"/>
                </a:lnTo>
                <a:lnTo>
                  <a:pt x="4813" y="344"/>
                </a:lnTo>
                <a:lnTo>
                  <a:pt x="4956" y="344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351" name="Freeform 23">
            <a:extLst>
              <a:ext uri="{FF2B5EF4-FFF2-40B4-BE49-F238E27FC236}">
                <a16:creationId xmlns:a16="http://schemas.microsoft.com/office/drawing/2014/main" id="{C3796A33-DE41-7884-EDDD-1CBE6C4CCAA0}"/>
              </a:ext>
            </a:extLst>
          </p:cNvPr>
          <p:cNvSpPr>
            <a:spLocks/>
          </p:cNvSpPr>
          <p:nvPr/>
        </p:nvSpPr>
        <p:spPr bwMode="auto">
          <a:xfrm>
            <a:off x="2354264" y="3559175"/>
            <a:ext cx="7869237" cy="547688"/>
          </a:xfrm>
          <a:custGeom>
            <a:avLst/>
            <a:gdLst>
              <a:gd name="T0" fmla="*/ 0 w 4957"/>
              <a:gd name="T1" fmla="*/ 344 h 345"/>
              <a:gd name="T2" fmla="*/ 2 w 4957"/>
              <a:gd name="T3" fmla="*/ 334 h 345"/>
              <a:gd name="T4" fmla="*/ 9 w 4957"/>
              <a:gd name="T5" fmla="*/ 324 h 345"/>
              <a:gd name="T6" fmla="*/ 18 w 4957"/>
              <a:gd name="T7" fmla="*/ 314 h 345"/>
              <a:gd name="T8" fmla="*/ 34 w 4957"/>
              <a:gd name="T9" fmla="*/ 304 h 345"/>
              <a:gd name="T10" fmla="*/ 52 w 4957"/>
              <a:gd name="T11" fmla="*/ 294 h 345"/>
              <a:gd name="T12" fmla="*/ 75 w 4957"/>
              <a:gd name="T13" fmla="*/ 285 h 345"/>
              <a:gd name="T14" fmla="*/ 102 w 4957"/>
              <a:gd name="T15" fmla="*/ 275 h 345"/>
              <a:gd name="T16" fmla="*/ 134 w 4957"/>
              <a:gd name="T17" fmla="*/ 265 h 345"/>
              <a:gd name="T18" fmla="*/ 170 w 4957"/>
              <a:gd name="T19" fmla="*/ 255 h 345"/>
              <a:gd name="T20" fmla="*/ 209 w 4957"/>
              <a:gd name="T21" fmla="*/ 245 h 345"/>
              <a:gd name="T22" fmla="*/ 252 w 4957"/>
              <a:gd name="T23" fmla="*/ 236 h 345"/>
              <a:gd name="T24" fmla="*/ 300 w 4957"/>
              <a:gd name="T25" fmla="*/ 226 h 345"/>
              <a:gd name="T26" fmla="*/ 350 w 4957"/>
              <a:gd name="T27" fmla="*/ 217 h 345"/>
              <a:gd name="T28" fmla="*/ 407 w 4957"/>
              <a:gd name="T29" fmla="*/ 208 h 345"/>
              <a:gd name="T30" fmla="*/ 465 w 4957"/>
              <a:gd name="T31" fmla="*/ 199 h 345"/>
              <a:gd name="T32" fmla="*/ 527 w 4957"/>
              <a:gd name="T33" fmla="*/ 189 h 345"/>
              <a:gd name="T34" fmla="*/ 594 w 4957"/>
              <a:gd name="T35" fmla="*/ 181 h 345"/>
              <a:gd name="T36" fmla="*/ 664 w 4957"/>
              <a:gd name="T37" fmla="*/ 172 h 345"/>
              <a:gd name="T38" fmla="*/ 738 w 4957"/>
              <a:gd name="T39" fmla="*/ 163 h 345"/>
              <a:gd name="T40" fmla="*/ 815 w 4957"/>
              <a:gd name="T41" fmla="*/ 155 h 345"/>
              <a:gd name="T42" fmla="*/ 896 w 4957"/>
              <a:gd name="T43" fmla="*/ 147 h 345"/>
              <a:gd name="T44" fmla="*/ 981 w 4957"/>
              <a:gd name="T45" fmla="*/ 138 h 345"/>
              <a:gd name="T46" fmla="*/ 1069 w 4957"/>
              <a:gd name="T47" fmla="*/ 131 h 345"/>
              <a:gd name="T48" fmla="*/ 1159 w 4957"/>
              <a:gd name="T49" fmla="*/ 123 h 345"/>
              <a:gd name="T50" fmla="*/ 1254 w 4957"/>
              <a:gd name="T51" fmla="*/ 115 h 345"/>
              <a:gd name="T52" fmla="*/ 1351 w 4957"/>
              <a:gd name="T53" fmla="*/ 108 h 345"/>
              <a:gd name="T54" fmla="*/ 1451 w 4957"/>
              <a:gd name="T55" fmla="*/ 101 h 345"/>
              <a:gd name="T56" fmla="*/ 1556 w 4957"/>
              <a:gd name="T57" fmla="*/ 93 h 345"/>
              <a:gd name="T58" fmla="*/ 1662 w 4957"/>
              <a:gd name="T59" fmla="*/ 87 h 345"/>
              <a:gd name="T60" fmla="*/ 1770 w 4957"/>
              <a:gd name="T61" fmla="*/ 80 h 345"/>
              <a:gd name="T62" fmla="*/ 1882 w 4957"/>
              <a:gd name="T63" fmla="*/ 74 h 345"/>
              <a:gd name="T64" fmla="*/ 1998 w 4957"/>
              <a:gd name="T65" fmla="*/ 68 h 345"/>
              <a:gd name="T66" fmla="*/ 2114 w 4957"/>
              <a:gd name="T67" fmla="*/ 62 h 345"/>
              <a:gd name="T68" fmla="*/ 2233 w 4957"/>
              <a:gd name="T69" fmla="*/ 56 h 345"/>
              <a:gd name="T70" fmla="*/ 2354 w 4957"/>
              <a:gd name="T71" fmla="*/ 51 h 345"/>
              <a:gd name="T72" fmla="*/ 2479 w 4957"/>
              <a:gd name="T73" fmla="*/ 46 h 345"/>
              <a:gd name="T74" fmla="*/ 2604 w 4957"/>
              <a:gd name="T75" fmla="*/ 41 h 345"/>
              <a:gd name="T76" fmla="*/ 2732 w 4957"/>
              <a:gd name="T77" fmla="*/ 36 h 345"/>
              <a:gd name="T78" fmla="*/ 2862 w 4957"/>
              <a:gd name="T79" fmla="*/ 32 h 345"/>
              <a:gd name="T80" fmla="*/ 2994 w 4957"/>
              <a:gd name="T81" fmla="*/ 28 h 345"/>
              <a:gd name="T82" fmla="*/ 3127 w 4957"/>
              <a:gd name="T83" fmla="*/ 24 h 345"/>
              <a:gd name="T84" fmla="*/ 3262 w 4957"/>
              <a:gd name="T85" fmla="*/ 21 h 345"/>
              <a:gd name="T86" fmla="*/ 3398 w 4957"/>
              <a:gd name="T87" fmla="*/ 17 h 345"/>
              <a:gd name="T88" fmla="*/ 3536 w 4957"/>
              <a:gd name="T89" fmla="*/ 14 h 345"/>
              <a:gd name="T90" fmla="*/ 3675 w 4957"/>
              <a:gd name="T91" fmla="*/ 12 h 345"/>
              <a:gd name="T92" fmla="*/ 3813 w 4957"/>
              <a:gd name="T93" fmla="*/ 9 h 345"/>
              <a:gd name="T94" fmla="*/ 3955 w 4957"/>
              <a:gd name="T95" fmla="*/ 7 h 345"/>
              <a:gd name="T96" fmla="*/ 4096 w 4957"/>
              <a:gd name="T97" fmla="*/ 5 h 345"/>
              <a:gd name="T98" fmla="*/ 4238 w 4957"/>
              <a:gd name="T99" fmla="*/ 3 h 345"/>
              <a:gd name="T100" fmla="*/ 4382 w 4957"/>
              <a:gd name="T101" fmla="*/ 2 h 345"/>
              <a:gd name="T102" fmla="*/ 4526 w 4957"/>
              <a:gd name="T103" fmla="*/ 1 h 345"/>
              <a:gd name="T104" fmla="*/ 4668 w 4957"/>
              <a:gd name="T105" fmla="*/ 0 h 345"/>
              <a:gd name="T106" fmla="*/ 4813 w 4957"/>
              <a:gd name="T107" fmla="*/ 0 h 345"/>
              <a:gd name="T108" fmla="*/ 4956 w 4957"/>
              <a:gd name="T109" fmla="*/ 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957" h="345">
                <a:moveTo>
                  <a:pt x="0" y="344"/>
                </a:moveTo>
                <a:lnTo>
                  <a:pt x="2" y="334"/>
                </a:lnTo>
                <a:lnTo>
                  <a:pt x="9" y="324"/>
                </a:lnTo>
                <a:lnTo>
                  <a:pt x="18" y="314"/>
                </a:lnTo>
                <a:lnTo>
                  <a:pt x="34" y="304"/>
                </a:lnTo>
                <a:lnTo>
                  <a:pt x="52" y="294"/>
                </a:lnTo>
                <a:lnTo>
                  <a:pt x="75" y="285"/>
                </a:lnTo>
                <a:lnTo>
                  <a:pt x="102" y="275"/>
                </a:lnTo>
                <a:lnTo>
                  <a:pt x="134" y="265"/>
                </a:lnTo>
                <a:lnTo>
                  <a:pt x="170" y="255"/>
                </a:lnTo>
                <a:lnTo>
                  <a:pt x="209" y="245"/>
                </a:lnTo>
                <a:lnTo>
                  <a:pt x="252" y="236"/>
                </a:lnTo>
                <a:lnTo>
                  <a:pt x="300" y="226"/>
                </a:lnTo>
                <a:lnTo>
                  <a:pt x="350" y="217"/>
                </a:lnTo>
                <a:lnTo>
                  <a:pt x="407" y="208"/>
                </a:lnTo>
                <a:lnTo>
                  <a:pt x="465" y="199"/>
                </a:lnTo>
                <a:lnTo>
                  <a:pt x="527" y="189"/>
                </a:lnTo>
                <a:lnTo>
                  <a:pt x="594" y="181"/>
                </a:lnTo>
                <a:lnTo>
                  <a:pt x="664" y="172"/>
                </a:lnTo>
                <a:lnTo>
                  <a:pt x="738" y="163"/>
                </a:lnTo>
                <a:lnTo>
                  <a:pt x="815" y="155"/>
                </a:lnTo>
                <a:lnTo>
                  <a:pt x="896" y="147"/>
                </a:lnTo>
                <a:lnTo>
                  <a:pt x="981" y="138"/>
                </a:lnTo>
                <a:lnTo>
                  <a:pt x="1069" y="131"/>
                </a:lnTo>
                <a:lnTo>
                  <a:pt x="1159" y="123"/>
                </a:lnTo>
                <a:lnTo>
                  <a:pt x="1254" y="115"/>
                </a:lnTo>
                <a:lnTo>
                  <a:pt x="1351" y="108"/>
                </a:lnTo>
                <a:lnTo>
                  <a:pt x="1451" y="101"/>
                </a:lnTo>
                <a:lnTo>
                  <a:pt x="1556" y="93"/>
                </a:lnTo>
                <a:lnTo>
                  <a:pt x="1662" y="87"/>
                </a:lnTo>
                <a:lnTo>
                  <a:pt x="1770" y="80"/>
                </a:lnTo>
                <a:lnTo>
                  <a:pt x="1882" y="74"/>
                </a:lnTo>
                <a:lnTo>
                  <a:pt x="1998" y="68"/>
                </a:lnTo>
                <a:lnTo>
                  <a:pt x="2114" y="62"/>
                </a:lnTo>
                <a:lnTo>
                  <a:pt x="2233" y="56"/>
                </a:lnTo>
                <a:lnTo>
                  <a:pt x="2354" y="51"/>
                </a:lnTo>
                <a:lnTo>
                  <a:pt x="2479" y="46"/>
                </a:lnTo>
                <a:lnTo>
                  <a:pt x="2604" y="41"/>
                </a:lnTo>
                <a:lnTo>
                  <a:pt x="2732" y="36"/>
                </a:lnTo>
                <a:lnTo>
                  <a:pt x="2862" y="32"/>
                </a:lnTo>
                <a:lnTo>
                  <a:pt x="2994" y="28"/>
                </a:lnTo>
                <a:lnTo>
                  <a:pt x="3127" y="24"/>
                </a:lnTo>
                <a:lnTo>
                  <a:pt x="3262" y="21"/>
                </a:lnTo>
                <a:lnTo>
                  <a:pt x="3398" y="17"/>
                </a:lnTo>
                <a:lnTo>
                  <a:pt x="3536" y="14"/>
                </a:lnTo>
                <a:lnTo>
                  <a:pt x="3675" y="12"/>
                </a:lnTo>
                <a:lnTo>
                  <a:pt x="3813" y="9"/>
                </a:lnTo>
                <a:lnTo>
                  <a:pt x="3955" y="7"/>
                </a:lnTo>
                <a:lnTo>
                  <a:pt x="4096" y="5"/>
                </a:lnTo>
                <a:lnTo>
                  <a:pt x="4238" y="3"/>
                </a:lnTo>
                <a:lnTo>
                  <a:pt x="4382" y="2"/>
                </a:lnTo>
                <a:lnTo>
                  <a:pt x="4526" y="1"/>
                </a:lnTo>
                <a:lnTo>
                  <a:pt x="4668" y="0"/>
                </a:lnTo>
                <a:lnTo>
                  <a:pt x="4813" y="0"/>
                </a:lnTo>
                <a:lnTo>
                  <a:pt x="4956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3352" name="Group 24">
            <a:extLst>
              <a:ext uri="{FF2B5EF4-FFF2-40B4-BE49-F238E27FC236}">
                <a16:creationId xmlns:a16="http://schemas.microsoft.com/office/drawing/2014/main" id="{023A9C26-8F31-7DCA-14C1-0C690C617029}"/>
              </a:ext>
            </a:extLst>
          </p:cNvPr>
          <p:cNvGrpSpPr>
            <a:grpSpLocks/>
          </p:cNvGrpSpPr>
          <p:nvPr/>
        </p:nvGrpSpPr>
        <p:grpSpPr bwMode="auto">
          <a:xfrm>
            <a:off x="2960689" y="2751139"/>
            <a:ext cx="6802437" cy="757237"/>
            <a:chOff x="905" y="1733"/>
            <a:chExt cx="4285" cy="477"/>
          </a:xfrm>
        </p:grpSpPr>
        <p:sp>
          <p:nvSpPr>
            <p:cNvPr id="483353" name="Rectangle 25">
              <a:extLst>
                <a:ext uri="{FF2B5EF4-FFF2-40B4-BE49-F238E27FC236}">
                  <a16:creationId xmlns:a16="http://schemas.microsoft.com/office/drawing/2014/main" id="{82E1A51B-11FC-CE5D-A117-0781E6257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" y="1733"/>
              <a:ext cx="185" cy="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E</a:t>
              </a:r>
            </a:p>
            <a:p>
              <a:pPr algn="l"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N</a:t>
              </a:r>
            </a:p>
            <a:p>
              <a:pPr algn="l"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T</a:t>
              </a:r>
            </a:p>
            <a:p>
              <a:pPr algn="l"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E</a:t>
              </a:r>
            </a:p>
            <a:p>
              <a:pPr algn="l"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483354" name="Rectangle 26">
              <a:extLst>
                <a:ext uri="{FF2B5EF4-FFF2-40B4-BE49-F238E27FC236}">
                  <a16:creationId xmlns:a16="http://schemas.microsoft.com/office/drawing/2014/main" id="{1508FCB8-5A44-FF95-EB95-8786F78EA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1755"/>
              <a:ext cx="180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E</a:t>
              </a:r>
            </a:p>
            <a:p>
              <a:pPr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X</a:t>
              </a:r>
            </a:p>
            <a:p>
              <a:pPr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I</a:t>
              </a:r>
            </a:p>
            <a:p>
              <a:pPr eaLnBrk="0" hangingPunct="0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en-US" sz="1200" b="1">
                  <a:latin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483355" name="AutoShape 27">
            <a:extLst>
              <a:ext uri="{FF2B5EF4-FFF2-40B4-BE49-F238E27FC236}">
                <a16:creationId xmlns:a16="http://schemas.microsoft.com/office/drawing/2014/main" id="{256E16F9-195F-ABE3-DF6F-FE83472EB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6" y="4049713"/>
            <a:ext cx="1266825" cy="2233612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4450" tIns="0" rIns="44450" bIns="0"/>
          <a:lstStyle>
            <a:lvl1pPr marL="57150" indent="-571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Does the product make sense from marketing, technical &amp; financial perspectives?</a:t>
            </a:r>
          </a:p>
          <a:p>
            <a:pPr algn="ctr" eaLnBrk="0" hangingPunct="0">
              <a:lnSpc>
                <a:spcPct val="90000"/>
              </a:lnSpc>
            </a:pPr>
            <a:endParaRPr lang="en-US" altLang="en-US" sz="1100">
              <a:latin typeface="Arial" panose="020B0604020202020204" pitchFamily="34" charset="0"/>
            </a:endParaRPr>
          </a:p>
          <a:p>
            <a:pPr algn="ctr" eaLnBrk="0" hangingPunct="0">
              <a:lnSpc>
                <a:spcPct val="90000"/>
              </a:lnSpc>
            </a:pPr>
            <a:endParaRPr lang="en-US" altLang="en-US" sz="1100">
              <a:latin typeface="Arial" panose="020B0604020202020204" pitchFamily="34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If yes, then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concept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approved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&amp; full team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allocated</a:t>
            </a:r>
          </a:p>
        </p:txBody>
      </p:sp>
      <p:sp>
        <p:nvSpPr>
          <p:cNvPr id="483356" name="AutoShape 28">
            <a:extLst>
              <a:ext uri="{FF2B5EF4-FFF2-40B4-BE49-F238E27FC236}">
                <a16:creationId xmlns:a16="http://schemas.microsoft.com/office/drawing/2014/main" id="{6C87DEFA-CC4E-E8A0-86B7-56D3C3447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4049713"/>
            <a:ext cx="1339850" cy="2233612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4450" tIns="0" rIns="44450" bIns="0"/>
          <a:lstStyle>
            <a:lvl1pPr marL="57150" indent="-571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What is the product spec?</a:t>
            </a:r>
          </a:p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Can we develop it within budget and schedule?</a:t>
            </a:r>
          </a:p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Can we produce it at the required cost &amp; volume?</a:t>
            </a:r>
          </a:p>
          <a:p>
            <a:pPr eaLnBrk="0" hangingPunct="0">
              <a:lnSpc>
                <a:spcPct val="90000"/>
              </a:lnSpc>
            </a:pPr>
            <a:endParaRPr lang="en-US" altLang="en-US" sz="1100">
              <a:latin typeface="Arial" panose="020B0604020202020204" pitchFamily="34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If yes, then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prototype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approved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&amp; full team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allocated</a:t>
            </a:r>
          </a:p>
        </p:txBody>
      </p:sp>
      <p:sp>
        <p:nvSpPr>
          <p:cNvPr id="483357" name="AutoShape 29">
            <a:extLst>
              <a:ext uri="{FF2B5EF4-FFF2-40B4-BE49-F238E27FC236}">
                <a16:creationId xmlns:a16="http://schemas.microsoft.com/office/drawing/2014/main" id="{F27C766C-0B6F-7DF2-4A6D-D3F3FA96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864" y="4049713"/>
            <a:ext cx="1354137" cy="2233612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4450" tIns="0" rIns="44450" bIns="0"/>
          <a:lstStyle>
            <a:lvl1pPr marL="57150" indent="-571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Has the product been fully verified and validated?</a:t>
            </a:r>
          </a:p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Have production objectives been met?</a:t>
            </a:r>
          </a:p>
          <a:p>
            <a:pPr algn="ctr" eaLnBrk="0" hangingPunct="0">
              <a:lnSpc>
                <a:spcPct val="90000"/>
              </a:lnSpc>
            </a:pPr>
            <a:endParaRPr lang="en-US" altLang="en-US" sz="1100">
              <a:latin typeface="Arial" panose="020B0604020202020204" pitchFamily="34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If yes, then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full manufacturing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approved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&amp; sub-team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allocated</a:t>
            </a:r>
          </a:p>
        </p:txBody>
      </p:sp>
      <p:sp>
        <p:nvSpPr>
          <p:cNvPr id="483358" name="AutoShape 30">
            <a:extLst>
              <a:ext uri="{FF2B5EF4-FFF2-40B4-BE49-F238E27FC236}">
                <a16:creationId xmlns:a16="http://schemas.microsoft.com/office/drawing/2014/main" id="{41824ED0-FD65-A4AA-6ED9-E485AD8BD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9" y="4049713"/>
            <a:ext cx="1266825" cy="2233612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4450" tIns="0" rIns="44450" bIns="0"/>
          <a:lstStyle>
            <a:lvl1pPr marL="57150" indent="-571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Does the idea fit roughly with our strategy and resource availability?</a:t>
            </a:r>
          </a:p>
          <a:p>
            <a:pPr algn="ctr" eaLnBrk="0" hangingPunct="0">
              <a:lnSpc>
                <a:spcPct val="90000"/>
              </a:lnSpc>
            </a:pPr>
            <a:endParaRPr lang="en-US" altLang="en-US" sz="1100">
              <a:latin typeface="Arial" panose="020B0604020202020204" pitchFamily="34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If yes, then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concept document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approved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&amp; sub-team allocated</a:t>
            </a:r>
          </a:p>
        </p:txBody>
      </p:sp>
      <p:sp>
        <p:nvSpPr>
          <p:cNvPr id="483359" name="AutoShape 31">
            <a:extLst>
              <a:ext uri="{FF2B5EF4-FFF2-40B4-BE49-F238E27FC236}">
                <a16:creationId xmlns:a16="http://schemas.microsoft.com/office/drawing/2014/main" id="{C96DF6B4-9007-636E-7A7F-1319285F0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776" y="4049713"/>
            <a:ext cx="1266825" cy="2233612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4450" tIns="0" rIns="44450" bIns="0"/>
          <a:lstStyle>
            <a:lvl1pPr marL="57150" indent="-571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100">
                <a:latin typeface="Arial" panose="020B0604020202020204" pitchFamily="34" charset="0"/>
              </a:rPr>
              <a:t>Is the product meeting safety, efficacy and business targets in the market?</a:t>
            </a:r>
          </a:p>
          <a:p>
            <a:pPr algn="ctr" eaLnBrk="0" hangingPunct="0">
              <a:lnSpc>
                <a:spcPct val="90000"/>
              </a:lnSpc>
            </a:pPr>
            <a:endParaRPr lang="en-US" altLang="en-US" sz="1100">
              <a:latin typeface="Arial" panose="020B0604020202020204" pitchFamily="34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If yes, then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closeout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approved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&amp; handoff to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product support</a:t>
            </a:r>
          </a:p>
        </p:txBody>
      </p:sp>
      <p:sp>
        <p:nvSpPr>
          <p:cNvPr id="483360" name="AutoShape 32">
            <a:extLst>
              <a:ext uri="{FF2B5EF4-FFF2-40B4-BE49-F238E27FC236}">
                <a16:creationId xmlns:a16="http://schemas.microsoft.com/office/drawing/2014/main" id="{165AE0ED-EC1B-ACD3-7840-28367E4B2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811338"/>
            <a:ext cx="1130300" cy="673100"/>
          </a:xfrm>
          <a:prstGeom prst="diamond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 anchorCtr="1"/>
          <a:lstStyle/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Phase</a:t>
            </a:r>
          </a:p>
          <a:p>
            <a:pPr eaLnBrk="0" hangingPunct="0">
              <a:lnSpc>
                <a:spcPct val="90000"/>
              </a:lnSpc>
            </a:pPr>
            <a:r>
              <a:rPr lang="en-US" altLang="en-US" sz="1100">
                <a:latin typeface="Arial" panose="020B0604020202020204" pitchFamily="34" charset="0"/>
              </a:rPr>
              <a:t>Review 4</a:t>
            </a:r>
          </a:p>
        </p:txBody>
      </p:sp>
      <p:sp>
        <p:nvSpPr>
          <p:cNvPr id="483361" name="Rectangle 33">
            <a:extLst>
              <a:ext uri="{FF2B5EF4-FFF2-40B4-BE49-F238E27FC236}">
                <a16:creationId xmlns:a16="http://schemas.microsoft.com/office/drawing/2014/main" id="{23BEF37E-A59C-1296-42AE-E441D49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950914"/>
            <a:ext cx="7242368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altLang="en-US" sz="1600" b="1" i="1">
                <a:latin typeface="Arial" panose="020B0604020202020204" pitchFamily="34" charset="0"/>
              </a:rPr>
              <a:t>Phase progression indicates increasing investment and decreasing risk.</a:t>
            </a:r>
          </a:p>
        </p:txBody>
      </p:sp>
      <p:grpSp>
        <p:nvGrpSpPr>
          <p:cNvPr id="483362" name="Group 34">
            <a:extLst>
              <a:ext uri="{FF2B5EF4-FFF2-40B4-BE49-F238E27FC236}">
                <a16:creationId xmlns:a16="http://schemas.microsoft.com/office/drawing/2014/main" id="{E341E62D-B1D0-5EC4-520F-620D7BBF56DD}"/>
              </a:ext>
            </a:extLst>
          </p:cNvPr>
          <p:cNvGrpSpPr>
            <a:grpSpLocks/>
          </p:cNvGrpSpPr>
          <p:nvPr/>
        </p:nvGrpSpPr>
        <p:grpSpPr bwMode="auto">
          <a:xfrm>
            <a:off x="1538288" y="2665413"/>
            <a:ext cx="1263650" cy="2095500"/>
            <a:chOff x="9" y="1679"/>
            <a:chExt cx="796" cy="1320"/>
          </a:xfrm>
        </p:grpSpPr>
        <p:sp>
          <p:nvSpPr>
            <p:cNvPr id="483363" name="Freeform 35">
              <a:extLst>
                <a:ext uri="{FF2B5EF4-FFF2-40B4-BE49-F238E27FC236}">
                  <a16:creationId xmlns:a16="http://schemas.microsoft.com/office/drawing/2014/main" id="{D7E7D89E-C770-ADF8-89E9-B5BA59B16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1679"/>
              <a:ext cx="796" cy="1215"/>
            </a:xfrm>
            <a:custGeom>
              <a:avLst/>
              <a:gdLst>
                <a:gd name="T0" fmla="*/ 95 w 796"/>
                <a:gd name="T1" fmla="*/ 542 h 1215"/>
                <a:gd name="T2" fmla="*/ 85 w 796"/>
                <a:gd name="T3" fmla="*/ 542 h 1215"/>
                <a:gd name="T4" fmla="*/ 75 w 796"/>
                <a:gd name="T5" fmla="*/ 541 h 1215"/>
                <a:gd name="T6" fmla="*/ 65 w 796"/>
                <a:gd name="T7" fmla="*/ 538 h 1215"/>
                <a:gd name="T8" fmla="*/ 55 w 796"/>
                <a:gd name="T9" fmla="*/ 536 h 1215"/>
                <a:gd name="T10" fmla="*/ 46 w 796"/>
                <a:gd name="T11" fmla="*/ 532 h 1215"/>
                <a:gd name="T12" fmla="*/ 38 w 796"/>
                <a:gd name="T13" fmla="*/ 528 h 1215"/>
                <a:gd name="T14" fmla="*/ 30 w 796"/>
                <a:gd name="T15" fmla="*/ 524 h 1215"/>
                <a:gd name="T16" fmla="*/ 23 w 796"/>
                <a:gd name="T17" fmla="*/ 519 h 1215"/>
                <a:gd name="T18" fmla="*/ 16 w 796"/>
                <a:gd name="T19" fmla="*/ 513 h 1215"/>
                <a:gd name="T20" fmla="*/ 11 w 796"/>
                <a:gd name="T21" fmla="*/ 507 h 1215"/>
                <a:gd name="T22" fmla="*/ 7 w 796"/>
                <a:gd name="T23" fmla="*/ 501 h 1215"/>
                <a:gd name="T24" fmla="*/ 3 w 796"/>
                <a:gd name="T25" fmla="*/ 494 h 1215"/>
                <a:gd name="T26" fmla="*/ 1 w 796"/>
                <a:gd name="T27" fmla="*/ 487 h 1215"/>
                <a:gd name="T28" fmla="*/ 0 w 796"/>
                <a:gd name="T29" fmla="*/ 480 h 1215"/>
                <a:gd name="T30" fmla="*/ 0 w 796"/>
                <a:gd name="T31" fmla="*/ 65 h 1215"/>
                <a:gd name="T32" fmla="*/ 0 w 796"/>
                <a:gd name="T33" fmla="*/ 58 h 1215"/>
                <a:gd name="T34" fmla="*/ 2 w 796"/>
                <a:gd name="T35" fmla="*/ 51 h 1215"/>
                <a:gd name="T36" fmla="*/ 5 w 796"/>
                <a:gd name="T37" fmla="*/ 45 h 1215"/>
                <a:gd name="T38" fmla="*/ 9 w 796"/>
                <a:gd name="T39" fmla="*/ 38 h 1215"/>
                <a:gd name="T40" fmla="*/ 14 w 796"/>
                <a:gd name="T41" fmla="*/ 32 h 1215"/>
                <a:gd name="T42" fmla="*/ 19 w 796"/>
                <a:gd name="T43" fmla="*/ 26 h 1215"/>
                <a:gd name="T44" fmla="*/ 26 w 796"/>
                <a:gd name="T45" fmla="*/ 21 h 1215"/>
                <a:gd name="T46" fmla="*/ 34 w 796"/>
                <a:gd name="T47" fmla="*/ 16 h 1215"/>
                <a:gd name="T48" fmla="*/ 42 w 796"/>
                <a:gd name="T49" fmla="*/ 12 h 1215"/>
                <a:gd name="T50" fmla="*/ 51 w 796"/>
                <a:gd name="T51" fmla="*/ 8 h 1215"/>
                <a:gd name="T52" fmla="*/ 60 w 796"/>
                <a:gd name="T53" fmla="*/ 5 h 1215"/>
                <a:gd name="T54" fmla="*/ 70 w 796"/>
                <a:gd name="T55" fmla="*/ 2 h 1215"/>
                <a:gd name="T56" fmla="*/ 80 w 796"/>
                <a:gd name="T57" fmla="*/ 1 h 1215"/>
                <a:gd name="T58" fmla="*/ 90 w 796"/>
                <a:gd name="T59" fmla="*/ 0 h 1215"/>
                <a:gd name="T60" fmla="*/ 695 w 796"/>
                <a:gd name="T61" fmla="*/ 0 h 1215"/>
                <a:gd name="T62" fmla="*/ 706 w 796"/>
                <a:gd name="T63" fmla="*/ 0 h 1215"/>
                <a:gd name="T64" fmla="*/ 716 w 796"/>
                <a:gd name="T65" fmla="*/ 1 h 1215"/>
                <a:gd name="T66" fmla="*/ 726 w 796"/>
                <a:gd name="T67" fmla="*/ 3 h 1215"/>
                <a:gd name="T68" fmla="*/ 736 w 796"/>
                <a:gd name="T69" fmla="*/ 5 h 1215"/>
                <a:gd name="T70" fmla="*/ 745 w 796"/>
                <a:gd name="T71" fmla="*/ 8 h 1215"/>
                <a:gd name="T72" fmla="*/ 754 w 796"/>
                <a:gd name="T73" fmla="*/ 12 h 1215"/>
                <a:gd name="T74" fmla="*/ 762 w 796"/>
                <a:gd name="T75" fmla="*/ 17 h 1215"/>
                <a:gd name="T76" fmla="*/ 769 w 796"/>
                <a:gd name="T77" fmla="*/ 22 h 1215"/>
                <a:gd name="T78" fmla="*/ 776 w 796"/>
                <a:gd name="T79" fmla="*/ 27 h 1215"/>
                <a:gd name="T80" fmla="*/ 781 w 796"/>
                <a:gd name="T81" fmla="*/ 33 h 1215"/>
                <a:gd name="T82" fmla="*/ 786 w 796"/>
                <a:gd name="T83" fmla="*/ 39 h 1215"/>
                <a:gd name="T84" fmla="*/ 790 w 796"/>
                <a:gd name="T85" fmla="*/ 46 h 1215"/>
                <a:gd name="T86" fmla="*/ 792 w 796"/>
                <a:gd name="T87" fmla="*/ 53 h 1215"/>
                <a:gd name="T88" fmla="*/ 794 w 796"/>
                <a:gd name="T89" fmla="*/ 59 h 1215"/>
                <a:gd name="T90" fmla="*/ 795 w 796"/>
                <a:gd name="T91" fmla="*/ 66 h 1215"/>
                <a:gd name="T92" fmla="*/ 794 w 796"/>
                <a:gd name="T93" fmla="*/ 481 h 1215"/>
                <a:gd name="T94" fmla="*/ 793 w 796"/>
                <a:gd name="T95" fmla="*/ 488 h 1215"/>
                <a:gd name="T96" fmla="*/ 790 w 796"/>
                <a:gd name="T97" fmla="*/ 495 h 1215"/>
                <a:gd name="T98" fmla="*/ 787 w 796"/>
                <a:gd name="T99" fmla="*/ 502 h 1215"/>
                <a:gd name="T100" fmla="*/ 782 w 796"/>
                <a:gd name="T101" fmla="*/ 508 h 1215"/>
                <a:gd name="T102" fmla="*/ 777 w 796"/>
                <a:gd name="T103" fmla="*/ 514 h 1215"/>
                <a:gd name="T104" fmla="*/ 770 w 796"/>
                <a:gd name="T105" fmla="*/ 519 h 1215"/>
                <a:gd name="T106" fmla="*/ 763 w 796"/>
                <a:gd name="T107" fmla="*/ 525 h 1215"/>
                <a:gd name="T108" fmla="*/ 755 w 796"/>
                <a:gd name="T109" fmla="*/ 529 h 1215"/>
                <a:gd name="T110" fmla="*/ 746 w 796"/>
                <a:gd name="T111" fmla="*/ 533 h 1215"/>
                <a:gd name="T112" fmla="*/ 737 w 796"/>
                <a:gd name="T113" fmla="*/ 536 h 1215"/>
                <a:gd name="T114" fmla="*/ 728 w 796"/>
                <a:gd name="T115" fmla="*/ 539 h 1215"/>
                <a:gd name="T116" fmla="*/ 718 w 796"/>
                <a:gd name="T117" fmla="*/ 541 h 1215"/>
                <a:gd name="T118" fmla="*/ 708 w 796"/>
                <a:gd name="T119" fmla="*/ 542 h 1215"/>
                <a:gd name="T120" fmla="*/ 697 w 796"/>
                <a:gd name="T121" fmla="*/ 542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6" h="1215">
                  <a:moveTo>
                    <a:pt x="529" y="543"/>
                  </a:moveTo>
                  <a:lnTo>
                    <a:pt x="389" y="1214"/>
                  </a:lnTo>
                  <a:lnTo>
                    <a:pt x="265" y="543"/>
                  </a:lnTo>
                  <a:lnTo>
                    <a:pt x="99" y="543"/>
                  </a:lnTo>
                  <a:lnTo>
                    <a:pt x="97" y="542"/>
                  </a:lnTo>
                  <a:lnTo>
                    <a:pt x="95" y="542"/>
                  </a:lnTo>
                  <a:lnTo>
                    <a:pt x="93" y="542"/>
                  </a:lnTo>
                  <a:lnTo>
                    <a:pt x="92" y="542"/>
                  </a:lnTo>
                  <a:lnTo>
                    <a:pt x="90" y="542"/>
                  </a:lnTo>
                  <a:lnTo>
                    <a:pt x="88" y="542"/>
                  </a:lnTo>
                  <a:lnTo>
                    <a:pt x="86" y="542"/>
                  </a:lnTo>
                  <a:lnTo>
                    <a:pt x="85" y="542"/>
                  </a:lnTo>
                  <a:lnTo>
                    <a:pt x="83" y="542"/>
                  </a:lnTo>
                  <a:lnTo>
                    <a:pt x="81" y="541"/>
                  </a:lnTo>
                  <a:lnTo>
                    <a:pt x="80" y="541"/>
                  </a:lnTo>
                  <a:lnTo>
                    <a:pt x="78" y="541"/>
                  </a:lnTo>
                  <a:lnTo>
                    <a:pt x="76" y="541"/>
                  </a:lnTo>
                  <a:lnTo>
                    <a:pt x="75" y="541"/>
                  </a:lnTo>
                  <a:lnTo>
                    <a:pt x="73" y="540"/>
                  </a:lnTo>
                  <a:lnTo>
                    <a:pt x="71" y="540"/>
                  </a:lnTo>
                  <a:lnTo>
                    <a:pt x="70" y="540"/>
                  </a:lnTo>
                  <a:lnTo>
                    <a:pt x="68" y="539"/>
                  </a:lnTo>
                  <a:lnTo>
                    <a:pt x="66" y="539"/>
                  </a:lnTo>
                  <a:lnTo>
                    <a:pt x="65" y="538"/>
                  </a:lnTo>
                  <a:lnTo>
                    <a:pt x="63" y="538"/>
                  </a:lnTo>
                  <a:lnTo>
                    <a:pt x="61" y="538"/>
                  </a:lnTo>
                  <a:lnTo>
                    <a:pt x="60" y="537"/>
                  </a:lnTo>
                  <a:lnTo>
                    <a:pt x="58" y="537"/>
                  </a:lnTo>
                  <a:lnTo>
                    <a:pt x="57" y="536"/>
                  </a:lnTo>
                  <a:lnTo>
                    <a:pt x="55" y="536"/>
                  </a:lnTo>
                  <a:lnTo>
                    <a:pt x="54" y="535"/>
                  </a:lnTo>
                  <a:lnTo>
                    <a:pt x="52" y="535"/>
                  </a:lnTo>
                  <a:lnTo>
                    <a:pt x="51" y="534"/>
                  </a:lnTo>
                  <a:lnTo>
                    <a:pt x="49" y="534"/>
                  </a:lnTo>
                  <a:lnTo>
                    <a:pt x="48" y="533"/>
                  </a:lnTo>
                  <a:lnTo>
                    <a:pt x="46" y="532"/>
                  </a:lnTo>
                  <a:lnTo>
                    <a:pt x="45" y="532"/>
                  </a:lnTo>
                  <a:lnTo>
                    <a:pt x="43" y="531"/>
                  </a:lnTo>
                  <a:lnTo>
                    <a:pt x="42" y="530"/>
                  </a:lnTo>
                  <a:lnTo>
                    <a:pt x="40" y="530"/>
                  </a:lnTo>
                  <a:lnTo>
                    <a:pt x="39" y="529"/>
                  </a:lnTo>
                  <a:lnTo>
                    <a:pt x="38" y="528"/>
                  </a:lnTo>
                  <a:lnTo>
                    <a:pt x="36" y="528"/>
                  </a:lnTo>
                  <a:lnTo>
                    <a:pt x="35" y="527"/>
                  </a:lnTo>
                  <a:lnTo>
                    <a:pt x="34" y="526"/>
                  </a:lnTo>
                  <a:lnTo>
                    <a:pt x="32" y="525"/>
                  </a:lnTo>
                  <a:lnTo>
                    <a:pt x="31" y="525"/>
                  </a:lnTo>
                  <a:lnTo>
                    <a:pt x="30" y="524"/>
                  </a:lnTo>
                  <a:lnTo>
                    <a:pt x="28" y="523"/>
                  </a:lnTo>
                  <a:lnTo>
                    <a:pt x="27" y="522"/>
                  </a:lnTo>
                  <a:lnTo>
                    <a:pt x="26" y="521"/>
                  </a:lnTo>
                  <a:lnTo>
                    <a:pt x="25" y="520"/>
                  </a:lnTo>
                  <a:lnTo>
                    <a:pt x="24" y="519"/>
                  </a:lnTo>
                  <a:lnTo>
                    <a:pt x="23" y="519"/>
                  </a:lnTo>
                  <a:lnTo>
                    <a:pt x="22" y="518"/>
                  </a:lnTo>
                  <a:lnTo>
                    <a:pt x="20" y="517"/>
                  </a:lnTo>
                  <a:lnTo>
                    <a:pt x="19" y="516"/>
                  </a:lnTo>
                  <a:lnTo>
                    <a:pt x="18" y="515"/>
                  </a:lnTo>
                  <a:lnTo>
                    <a:pt x="17" y="514"/>
                  </a:lnTo>
                  <a:lnTo>
                    <a:pt x="16" y="513"/>
                  </a:lnTo>
                  <a:lnTo>
                    <a:pt x="15" y="512"/>
                  </a:lnTo>
                  <a:lnTo>
                    <a:pt x="15" y="511"/>
                  </a:lnTo>
                  <a:lnTo>
                    <a:pt x="14" y="510"/>
                  </a:lnTo>
                  <a:lnTo>
                    <a:pt x="13" y="509"/>
                  </a:lnTo>
                  <a:lnTo>
                    <a:pt x="12" y="508"/>
                  </a:lnTo>
                  <a:lnTo>
                    <a:pt x="11" y="507"/>
                  </a:lnTo>
                  <a:lnTo>
                    <a:pt x="10" y="506"/>
                  </a:lnTo>
                  <a:lnTo>
                    <a:pt x="10" y="505"/>
                  </a:lnTo>
                  <a:lnTo>
                    <a:pt x="9" y="504"/>
                  </a:lnTo>
                  <a:lnTo>
                    <a:pt x="8" y="503"/>
                  </a:lnTo>
                  <a:lnTo>
                    <a:pt x="7" y="502"/>
                  </a:lnTo>
                  <a:lnTo>
                    <a:pt x="7" y="501"/>
                  </a:lnTo>
                  <a:lnTo>
                    <a:pt x="6" y="500"/>
                  </a:lnTo>
                  <a:lnTo>
                    <a:pt x="5" y="498"/>
                  </a:lnTo>
                  <a:lnTo>
                    <a:pt x="5" y="497"/>
                  </a:lnTo>
                  <a:lnTo>
                    <a:pt x="4" y="496"/>
                  </a:lnTo>
                  <a:lnTo>
                    <a:pt x="4" y="495"/>
                  </a:lnTo>
                  <a:lnTo>
                    <a:pt x="3" y="494"/>
                  </a:lnTo>
                  <a:lnTo>
                    <a:pt x="3" y="493"/>
                  </a:lnTo>
                  <a:lnTo>
                    <a:pt x="2" y="492"/>
                  </a:lnTo>
                  <a:lnTo>
                    <a:pt x="2" y="491"/>
                  </a:lnTo>
                  <a:lnTo>
                    <a:pt x="2" y="489"/>
                  </a:lnTo>
                  <a:lnTo>
                    <a:pt x="1" y="488"/>
                  </a:lnTo>
                  <a:lnTo>
                    <a:pt x="1" y="487"/>
                  </a:lnTo>
                  <a:lnTo>
                    <a:pt x="1" y="486"/>
                  </a:lnTo>
                  <a:lnTo>
                    <a:pt x="0" y="485"/>
                  </a:lnTo>
                  <a:lnTo>
                    <a:pt x="0" y="484"/>
                  </a:lnTo>
                  <a:lnTo>
                    <a:pt x="0" y="483"/>
                  </a:lnTo>
                  <a:lnTo>
                    <a:pt x="0" y="481"/>
                  </a:lnTo>
                  <a:lnTo>
                    <a:pt x="0" y="480"/>
                  </a:lnTo>
                  <a:lnTo>
                    <a:pt x="0" y="479"/>
                  </a:lnTo>
                  <a:lnTo>
                    <a:pt x="0" y="478"/>
                  </a:lnTo>
                  <a:lnTo>
                    <a:pt x="0" y="477"/>
                  </a:lnTo>
                  <a:lnTo>
                    <a:pt x="0" y="4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1" y="54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4" y="47"/>
                  </a:lnTo>
                  <a:lnTo>
                    <a:pt x="4" y="46"/>
                  </a:lnTo>
                  <a:lnTo>
                    <a:pt x="5" y="45"/>
                  </a:lnTo>
                  <a:lnTo>
                    <a:pt x="5" y="44"/>
                  </a:lnTo>
                  <a:lnTo>
                    <a:pt x="6" y="42"/>
                  </a:lnTo>
                  <a:lnTo>
                    <a:pt x="7" y="41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9" y="38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2" y="34"/>
                  </a:lnTo>
                  <a:lnTo>
                    <a:pt x="13" y="33"/>
                  </a:lnTo>
                  <a:lnTo>
                    <a:pt x="14" y="32"/>
                  </a:lnTo>
                  <a:lnTo>
                    <a:pt x="15" y="31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8"/>
                  </a:lnTo>
                  <a:lnTo>
                    <a:pt x="18" y="27"/>
                  </a:lnTo>
                  <a:lnTo>
                    <a:pt x="19" y="26"/>
                  </a:lnTo>
                  <a:lnTo>
                    <a:pt x="20" y="25"/>
                  </a:lnTo>
                  <a:lnTo>
                    <a:pt x="22" y="24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5" y="22"/>
                  </a:lnTo>
                  <a:lnTo>
                    <a:pt x="26" y="21"/>
                  </a:lnTo>
                  <a:lnTo>
                    <a:pt x="27" y="20"/>
                  </a:lnTo>
                  <a:lnTo>
                    <a:pt x="28" y="19"/>
                  </a:lnTo>
                  <a:lnTo>
                    <a:pt x="30" y="18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4" y="16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39" y="13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3" y="11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8" y="9"/>
                  </a:lnTo>
                  <a:lnTo>
                    <a:pt x="49" y="8"/>
                  </a:lnTo>
                  <a:lnTo>
                    <a:pt x="51" y="8"/>
                  </a:lnTo>
                  <a:lnTo>
                    <a:pt x="52" y="7"/>
                  </a:lnTo>
                  <a:lnTo>
                    <a:pt x="54" y="7"/>
                  </a:lnTo>
                  <a:lnTo>
                    <a:pt x="55" y="6"/>
                  </a:lnTo>
                  <a:lnTo>
                    <a:pt x="57" y="6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1" y="4"/>
                  </a:lnTo>
                  <a:lnTo>
                    <a:pt x="63" y="4"/>
                  </a:lnTo>
                  <a:lnTo>
                    <a:pt x="65" y="4"/>
                  </a:lnTo>
                  <a:lnTo>
                    <a:pt x="66" y="3"/>
                  </a:lnTo>
                  <a:lnTo>
                    <a:pt x="68" y="3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3" y="2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695" y="0"/>
                  </a:lnTo>
                  <a:lnTo>
                    <a:pt x="697" y="0"/>
                  </a:lnTo>
                  <a:lnTo>
                    <a:pt x="699" y="0"/>
                  </a:lnTo>
                  <a:lnTo>
                    <a:pt x="701" y="0"/>
                  </a:lnTo>
                  <a:lnTo>
                    <a:pt x="702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8" y="0"/>
                  </a:lnTo>
                  <a:lnTo>
                    <a:pt x="709" y="0"/>
                  </a:lnTo>
                  <a:lnTo>
                    <a:pt x="711" y="0"/>
                  </a:lnTo>
                  <a:lnTo>
                    <a:pt x="713" y="1"/>
                  </a:lnTo>
                  <a:lnTo>
                    <a:pt x="714" y="1"/>
                  </a:lnTo>
                  <a:lnTo>
                    <a:pt x="716" y="1"/>
                  </a:lnTo>
                  <a:lnTo>
                    <a:pt x="718" y="1"/>
                  </a:lnTo>
                  <a:lnTo>
                    <a:pt x="719" y="1"/>
                  </a:lnTo>
                  <a:lnTo>
                    <a:pt x="721" y="2"/>
                  </a:lnTo>
                  <a:lnTo>
                    <a:pt x="723" y="2"/>
                  </a:lnTo>
                  <a:lnTo>
                    <a:pt x="724" y="2"/>
                  </a:lnTo>
                  <a:lnTo>
                    <a:pt x="726" y="3"/>
                  </a:lnTo>
                  <a:lnTo>
                    <a:pt x="728" y="3"/>
                  </a:lnTo>
                  <a:lnTo>
                    <a:pt x="729" y="4"/>
                  </a:lnTo>
                  <a:lnTo>
                    <a:pt x="731" y="4"/>
                  </a:lnTo>
                  <a:lnTo>
                    <a:pt x="733" y="4"/>
                  </a:lnTo>
                  <a:lnTo>
                    <a:pt x="734" y="5"/>
                  </a:lnTo>
                  <a:lnTo>
                    <a:pt x="736" y="5"/>
                  </a:lnTo>
                  <a:lnTo>
                    <a:pt x="737" y="6"/>
                  </a:lnTo>
                  <a:lnTo>
                    <a:pt x="739" y="6"/>
                  </a:lnTo>
                  <a:lnTo>
                    <a:pt x="740" y="7"/>
                  </a:lnTo>
                  <a:lnTo>
                    <a:pt x="742" y="7"/>
                  </a:lnTo>
                  <a:lnTo>
                    <a:pt x="743" y="8"/>
                  </a:lnTo>
                  <a:lnTo>
                    <a:pt x="745" y="8"/>
                  </a:lnTo>
                  <a:lnTo>
                    <a:pt x="746" y="9"/>
                  </a:lnTo>
                  <a:lnTo>
                    <a:pt x="748" y="10"/>
                  </a:lnTo>
                  <a:lnTo>
                    <a:pt x="749" y="10"/>
                  </a:lnTo>
                  <a:lnTo>
                    <a:pt x="751" y="11"/>
                  </a:lnTo>
                  <a:lnTo>
                    <a:pt x="752" y="12"/>
                  </a:lnTo>
                  <a:lnTo>
                    <a:pt x="754" y="12"/>
                  </a:lnTo>
                  <a:lnTo>
                    <a:pt x="755" y="13"/>
                  </a:lnTo>
                  <a:lnTo>
                    <a:pt x="756" y="14"/>
                  </a:lnTo>
                  <a:lnTo>
                    <a:pt x="758" y="14"/>
                  </a:lnTo>
                  <a:lnTo>
                    <a:pt x="759" y="15"/>
                  </a:lnTo>
                  <a:lnTo>
                    <a:pt x="760" y="16"/>
                  </a:lnTo>
                  <a:lnTo>
                    <a:pt x="762" y="17"/>
                  </a:lnTo>
                  <a:lnTo>
                    <a:pt x="763" y="17"/>
                  </a:lnTo>
                  <a:lnTo>
                    <a:pt x="764" y="18"/>
                  </a:lnTo>
                  <a:lnTo>
                    <a:pt x="766" y="19"/>
                  </a:lnTo>
                  <a:lnTo>
                    <a:pt x="767" y="20"/>
                  </a:lnTo>
                  <a:lnTo>
                    <a:pt x="768" y="21"/>
                  </a:lnTo>
                  <a:lnTo>
                    <a:pt x="769" y="22"/>
                  </a:lnTo>
                  <a:lnTo>
                    <a:pt x="770" y="23"/>
                  </a:lnTo>
                  <a:lnTo>
                    <a:pt x="771" y="23"/>
                  </a:lnTo>
                  <a:lnTo>
                    <a:pt x="772" y="24"/>
                  </a:lnTo>
                  <a:lnTo>
                    <a:pt x="774" y="25"/>
                  </a:lnTo>
                  <a:lnTo>
                    <a:pt x="775" y="26"/>
                  </a:lnTo>
                  <a:lnTo>
                    <a:pt x="776" y="27"/>
                  </a:lnTo>
                  <a:lnTo>
                    <a:pt x="777" y="28"/>
                  </a:lnTo>
                  <a:lnTo>
                    <a:pt x="778" y="29"/>
                  </a:lnTo>
                  <a:lnTo>
                    <a:pt x="779" y="30"/>
                  </a:lnTo>
                  <a:lnTo>
                    <a:pt x="779" y="31"/>
                  </a:lnTo>
                  <a:lnTo>
                    <a:pt x="780" y="32"/>
                  </a:lnTo>
                  <a:lnTo>
                    <a:pt x="781" y="33"/>
                  </a:lnTo>
                  <a:lnTo>
                    <a:pt x="782" y="34"/>
                  </a:lnTo>
                  <a:lnTo>
                    <a:pt x="783" y="35"/>
                  </a:lnTo>
                  <a:lnTo>
                    <a:pt x="784" y="36"/>
                  </a:lnTo>
                  <a:lnTo>
                    <a:pt x="784" y="37"/>
                  </a:lnTo>
                  <a:lnTo>
                    <a:pt x="785" y="38"/>
                  </a:lnTo>
                  <a:lnTo>
                    <a:pt x="786" y="39"/>
                  </a:lnTo>
                  <a:lnTo>
                    <a:pt x="787" y="40"/>
                  </a:lnTo>
                  <a:lnTo>
                    <a:pt x="787" y="41"/>
                  </a:lnTo>
                  <a:lnTo>
                    <a:pt x="788" y="42"/>
                  </a:lnTo>
                  <a:lnTo>
                    <a:pt x="789" y="44"/>
                  </a:lnTo>
                  <a:lnTo>
                    <a:pt x="789" y="45"/>
                  </a:lnTo>
                  <a:lnTo>
                    <a:pt x="790" y="46"/>
                  </a:lnTo>
                  <a:lnTo>
                    <a:pt x="790" y="47"/>
                  </a:lnTo>
                  <a:lnTo>
                    <a:pt x="791" y="48"/>
                  </a:lnTo>
                  <a:lnTo>
                    <a:pt x="791" y="49"/>
                  </a:lnTo>
                  <a:lnTo>
                    <a:pt x="792" y="50"/>
                  </a:lnTo>
                  <a:lnTo>
                    <a:pt x="792" y="51"/>
                  </a:lnTo>
                  <a:lnTo>
                    <a:pt x="792" y="53"/>
                  </a:lnTo>
                  <a:lnTo>
                    <a:pt x="793" y="54"/>
                  </a:lnTo>
                  <a:lnTo>
                    <a:pt x="793" y="55"/>
                  </a:lnTo>
                  <a:lnTo>
                    <a:pt x="793" y="56"/>
                  </a:lnTo>
                  <a:lnTo>
                    <a:pt x="794" y="57"/>
                  </a:lnTo>
                  <a:lnTo>
                    <a:pt x="794" y="58"/>
                  </a:lnTo>
                  <a:lnTo>
                    <a:pt x="794" y="59"/>
                  </a:lnTo>
                  <a:lnTo>
                    <a:pt x="794" y="61"/>
                  </a:lnTo>
                  <a:lnTo>
                    <a:pt x="794" y="62"/>
                  </a:lnTo>
                  <a:lnTo>
                    <a:pt x="794" y="63"/>
                  </a:lnTo>
                  <a:lnTo>
                    <a:pt x="794" y="64"/>
                  </a:lnTo>
                  <a:lnTo>
                    <a:pt x="794" y="65"/>
                  </a:lnTo>
                  <a:lnTo>
                    <a:pt x="795" y="66"/>
                  </a:lnTo>
                  <a:lnTo>
                    <a:pt x="795" y="476"/>
                  </a:lnTo>
                  <a:lnTo>
                    <a:pt x="794" y="477"/>
                  </a:lnTo>
                  <a:lnTo>
                    <a:pt x="794" y="478"/>
                  </a:lnTo>
                  <a:lnTo>
                    <a:pt x="794" y="479"/>
                  </a:lnTo>
                  <a:lnTo>
                    <a:pt x="794" y="480"/>
                  </a:lnTo>
                  <a:lnTo>
                    <a:pt x="794" y="481"/>
                  </a:lnTo>
                  <a:lnTo>
                    <a:pt x="794" y="483"/>
                  </a:lnTo>
                  <a:lnTo>
                    <a:pt x="794" y="484"/>
                  </a:lnTo>
                  <a:lnTo>
                    <a:pt x="794" y="485"/>
                  </a:lnTo>
                  <a:lnTo>
                    <a:pt x="793" y="486"/>
                  </a:lnTo>
                  <a:lnTo>
                    <a:pt x="793" y="487"/>
                  </a:lnTo>
                  <a:lnTo>
                    <a:pt x="793" y="488"/>
                  </a:lnTo>
                  <a:lnTo>
                    <a:pt x="792" y="489"/>
                  </a:lnTo>
                  <a:lnTo>
                    <a:pt x="792" y="491"/>
                  </a:lnTo>
                  <a:lnTo>
                    <a:pt x="792" y="492"/>
                  </a:lnTo>
                  <a:lnTo>
                    <a:pt x="791" y="493"/>
                  </a:lnTo>
                  <a:lnTo>
                    <a:pt x="791" y="494"/>
                  </a:lnTo>
                  <a:lnTo>
                    <a:pt x="790" y="495"/>
                  </a:lnTo>
                  <a:lnTo>
                    <a:pt x="790" y="496"/>
                  </a:lnTo>
                  <a:lnTo>
                    <a:pt x="789" y="497"/>
                  </a:lnTo>
                  <a:lnTo>
                    <a:pt x="789" y="498"/>
                  </a:lnTo>
                  <a:lnTo>
                    <a:pt x="788" y="500"/>
                  </a:lnTo>
                  <a:lnTo>
                    <a:pt x="787" y="501"/>
                  </a:lnTo>
                  <a:lnTo>
                    <a:pt x="787" y="502"/>
                  </a:lnTo>
                  <a:lnTo>
                    <a:pt x="786" y="503"/>
                  </a:lnTo>
                  <a:lnTo>
                    <a:pt x="785" y="504"/>
                  </a:lnTo>
                  <a:lnTo>
                    <a:pt x="784" y="505"/>
                  </a:lnTo>
                  <a:lnTo>
                    <a:pt x="784" y="506"/>
                  </a:lnTo>
                  <a:lnTo>
                    <a:pt x="783" y="507"/>
                  </a:lnTo>
                  <a:lnTo>
                    <a:pt x="782" y="508"/>
                  </a:lnTo>
                  <a:lnTo>
                    <a:pt x="781" y="509"/>
                  </a:lnTo>
                  <a:lnTo>
                    <a:pt x="780" y="510"/>
                  </a:lnTo>
                  <a:lnTo>
                    <a:pt x="779" y="511"/>
                  </a:lnTo>
                  <a:lnTo>
                    <a:pt x="779" y="512"/>
                  </a:lnTo>
                  <a:lnTo>
                    <a:pt x="778" y="513"/>
                  </a:lnTo>
                  <a:lnTo>
                    <a:pt x="777" y="514"/>
                  </a:lnTo>
                  <a:lnTo>
                    <a:pt x="776" y="515"/>
                  </a:lnTo>
                  <a:lnTo>
                    <a:pt x="775" y="516"/>
                  </a:lnTo>
                  <a:lnTo>
                    <a:pt x="774" y="517"/>
                  </a:lnTo>
                  <a:lnTo>
                    <a:pt x="772" y="518"/>
                  </a:lnTo>
                  <a:lnTo>
                    <a:pt x="771" y="519"/>
                  </a:lnTo>
                  <a:lnTo>
                    <a:pt x="770" y="519"/>
                  </a:lnTo>
                  <a:lnTo>
                    <a:pt x="769" y="520"/>
                  </a:lnTo>
                  <a:lnTo>
                    <a:pt x="768" y="521"/>
                  </a:lnTo>
                  <a:lnTo>
                    <a:pt x="767" y="522"/>
                  </a:lnTo>
                  <a:lnTo>
                    <a:pt x="766" y="523"/>
                  </a:lnTo>
                  <a:lnTo>
                    <a:pt x="764" y="524"/>
                  </a:lnTo>
                  <a:lnTo>
                    <a:pt x="763" y="525"/>
                  </a:lnTo>
                  <a:lnTo>
                    <a:pt x="762" y="525"/>
                  </a:lnTo>
                  <a:lnTo>
                    <a:pt x="760" y="526"/>
                  </a:lnTo>
                  <a:lnTo>
                    <a:pt x="759" y="527"/>
                  </a:lnTo>
                  <a:lnTo>
                    <a:pt x="758" y="528"/>
                  </a:lnTo>
                  <a:lnTo>
                    <a:pt x="756" y="528"/>
                  </a:lnTo>
                  <a:lnTo>
                    <a:pt x="755" y="529"/>
                  </a:lnTo>
                  <a:lnTo>
                    <a:pt x="754" y="530"/>
                  </a:lnTo>
                  <a:lnTo>
                    <a:pt x="752" y="530"/>
                  </a:lnTo>
                  <a:lnTo>
                    <a:pt x="751" y="531"/>
                  </a:lnTo>
                  <a:lnTo>
                    <a:pt x="749" y="532"/>
                  </a:lnTo>
                  <a:lnTo>
                    <a:pt x="748" y="532"/>
                  </a:lnTo>
                  <a:lnTo>
                    <a:pt x="746" y="533"/>
                  </a:lnTo>
                  <a:lnTo>
                    <a:pt x="745" y="534"/>
                  </a:lnTo>
                  <a:lnTo>
                    <a:pt x="743" y="534"/>
                  </a:lnTo>
                  <a:lnTo>
                    <a:pt x="742" y="535"/>
                  </a:lnTo>
                  <a:lnTo>
                    <a:pt x="740" y="535"/>
                  </a:lnTo>
                  <a:lnTo>
                    <a:pt x="739" y="536"/>
                  </a:lnTo>
                  <a:lnTo>
                    <a:pt x="737" y="536"/>
                  </a:lnTo>
                  <a:lnTo>
                    <a:pt x="736" y="537"/>
                  </a:lnTo>
                  <a:lnTo>
                    <a:pt x="734" y="537"/>
                  </a:lnTo>
                  <a:lnTo>
                    <a:pt x="733" y="538"/>
                  </a:lnTo>
                  <a:lnTo>
                    <a:pt x="731" y="538"/>
                  </a:lnTo>
                  <a:lnTo>
                    <a:pt x="729" y="538"/>
                  </a:lnTo>
                  <a:lnTo>
                    <a:pt x="728" y="539"/>
                  </a:lnTo>
                  <a:lnTo>
                    <a:pt x="726" y="539"/>
                  </a:lnTo>
                  <a:lnTo>
                    <a:pt x="724" y="540"/>
                  </a:lnTo>
                  <a:lnTo>
                    <a:pt x="723" y="540"/>
                  </a:lnTo>
                  <a:lnTo>
                    <a:pt x="721" y="540"/>
                  </a:lnTo>
                  <a:lnTo>
                    <a:pt x="719" y="541"/>
                  </a:lnTo>
                  <a:lnTo>
                    <a:pt x="718" y="541"/>
                  </a:lnTo>
                  <a:lnTo>
                    <a:pt x="716" y="541"/>
                  </a:lnTo>
                  <a:lnTo>
                    <a:pt x="714" y="541"/>
                  </a:lnTo>
                  <a:lnTo>
                    <a:pt x="713" y="541"/>
                  </a:lnTo>
                  <a:lnTo>
                    <a:pt x="711" y="542"/>
                  </a:lnTo>
                  <a:lnTo>
                    <a:pt x="709" y="542"/>
                  </a:lnTo>
                  <a:lnTo>
                    <a:pt x="708" y="542"/>
                  </a:lnTo>
                  <a:lnTo>
                    <a:pt x="706" y="542"/>
                  </a:lnTo>
                  <a:lnTo>
                    <a:pt x="704" y="542"/>
                  </a:lnTo>
                  <a:lnTo>
                    <a:pt x="702" y="542"/>
                  </a:lnTo>
                  <a:lnTo>
                    <a:pt x="701" y="542"/>
                  </a:lnTo>
                  <a:lnTo>
                    <a:pt x="699" y="542"/>
                  </a:lnTo>
                  <a:lnTo>
                    <a:pt x="697" y="542"/>
                  </a:lnTo>
                  <a:lnTo>
                    <a:pt x="696" y="543"/>
                  </a:lnTo>
                  <a:lnTo>
                    <a:pt x="529" y="54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364" name="Rectangle 36">
              <a:extLst>
                <a:ext uri="{FF2B5EF4-FFF2-40B4-BE49-F238E27FC236}">
                  <a16:creationId xmlns:a16="http://schemas.microsoft.com/office/drawing/2014/main" id="{910323D9-968C-45C6-2F42-347DB5E63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290"/>
              <a:ext cx="445" cy="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l" eaLnBrk="0" hangingPunct="0">
                <a:spcBef>
                  <a:spcPct val="50000"/>
                </a:spcBef>
              </a:pP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83365" name="Rectangle 37">
            <a:extLst>
              <a:ext uri="{FF2B5EF4-FFF2-40B4-BE49-F238E27FC236}">
                <a16:creationId xmlns:a16="http://schemas.microsoft.com/office/drawing/2014/main" id="{47F038E6-BD07-11EB-7DEE-D3E16554D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288" y="2665413"/>
            <a:ext cx="1262062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Idea</a:t>
            </a:r>
          </a:p>
          <a:p>
            <a:pPr eaLnBrk="0" hangingPunct="0"/>
            <a:r>
              <a:rPr lang="en-US" altLang="en-US" sz="1400" b="1" i="1">
                <a:latin typeface="Arial" panose="020B0604020202020204" pitchFamily="34" charset="0"/>
              </a:rPr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397552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2BB519-CEFE-BCD0-0444-2074ADB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442" y="438439"/>
            <a:ext cx="9959830" cy="119639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PT Sans" panose="020B0503020203020204" pitchFamily="34" charset="77"/>
              </a:rPr>
              <a:t>Marketing Goals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BB739-05E6-C1C8-DC98-C84722DB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2888" y="1909620"/>
            <a:ext cx="7069323" cy="4291155"/>
          </a:xfrm>
        </p:spPr>
        <p:txBody>
          <a:bodyPr>
            <a:normAutofit/>
          </a:bodyPr>
          <a:lstStyle/>
          <a:p>
            <a:pPr algn="l">
              <a:spcBef>
                <a:spcPts val="2200"/>
              </a:spcBef>
            </a:pP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77"/>
              </a:rPr>
              <a:t>Position the Kanban Method as complementary to Scrum to help managers go farther without another overhaul of their process and operations.</a:t>
            </a:r>
          </a:p>
          <a:p>
            <a:pPr lvl="0" algn="l">
              <a:spcBef>
                <a:spcPts val="2200"/>
              </a:spcBef>
            </a:pPr>
            <a:r>
              <a:rPr lang="en-US" sz="2800" dirty="0">
                <a:solidFill>
                  <a:schemeClr val="bg1"/>
                </a:solidFill>
                <a:latin typeface="PT Sans" panose="020B0503020203020204" pitchFamily="34" charset="77"/>
              </a:rPr>
              <a:t>Position Kanban University as the top destination for training and education to incorporate Kanban in existing Scrum practice. </a:t>
            </a:r>
          </a:p>
          <a:p>
            <a:pPr marL="0" lvl="0" indent="0">
              <a:spcBef>
                <a:spcPts val="2200"/>
              </a:spcBef>
              <a:buNone/>
            </a:pPr>
            <a:endParaRPr lang="en-US" sz="2800" dirty="0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7879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2BB519-CEFE-BCD0-0444-2074ADB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35" y="251199"/>
            <a:ext cx="8647520" cy="111347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T Sans" panose="020B0503020203020204" pitchFamily="34" charset="77"/>
              </a:rPr>
              <a:t>Key Messages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BB739-05E6-C1C8-DC98-C84722DB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9490" y="2098964"/>
            <a:ext cx="7225145" cy="4101811"/>
          </a:xfrm>
        </p:spPr>
        <p:txBody>
          <a:bodyPr>
            <a:normAutofit/>
          </a:bodyPr>
          <a:lstStyle/>
          <a:p>
            <a:pPr lvl="0" algn="l">
              <a:spcBef>
                <a:spcPts val="2200"/>
              </a:spcBef>
            </a:pPr>
            <a:r>
              <a:rPr lang="en-US" sz="3200" dirty="0">
                <a:solidFill>
                  <a:schemeClr val="bg1"/>
                </a:solidFill>
              </a:rPr>
              <a:t>Kanban vs Scrum is automatically wrong. It’s an incorrect paradigm. </a:t>
            </a:r>
          </a:p>
          <a:p>
            <a:pPr lvl="0" algn="l">
              <a:spcBef>
                <a:spcPts val="2200"/>
              </a:spcBef>
            </a:pPr>
            <a:r>
              <a:rPr lang="en-US" sz="3200" dirty="0">
                <a:solidFill>
                  <a:schemeClr val="bg1"/>
                </a:solidFill>
              </a:rPr>
              <a:t>Kanban makes whatever you’re doing better</a:t>
            </a:r>
          </a:p>
          <a:p>
            <a:pPr algn="l">
              <a:spcBef>
                <a:spcPts val="2200"/>
              </a:spcBef>
            </a:pPr>
            <a:r>
              <a:rPr lang="en-US" sz="3200" dirty="0">
                <a:solidFill>
                  <a:schemeClr val="bg1"/>
                </a:solidFill>
              </a:rPr>
              <a:t>Kanban applied to Scrum makes Scrum better -  Scrum Better with Kanban</a:t>
            </a:r>
          </a:p>
          <a:p>
            <a:pPr lvl="0" algn="l">
              <a:spcBef>
                <a:spcPts val="2200"/>
              </a:spcBef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1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Problem/Solution Validation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AEA0D-7612-4B36-AF01-18641EEE8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94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D4D2FE-450F-773B-AF03-D3B56D4B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1414"/>
            <a:ext cx="11521280" cy="928694"/>
          </a:xfrm>
        </p:spPr>
        <p:txBody>
          <a:bodyPr anchor="ctr">
            <a:normAutofit/>
          </a:bodyPr>
          <a:lstStyle/>
          <a:p>
            <a:r>
              <a:rPr lang="en-US" dirty="0"/>
              <a:t>Who wants to play?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91D0EED-1356-50DE-6EF6-8230A44F6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pPr algn="ctr"/>
            <a:r>
              <a:rPr lang="en-US"/>
              <a:t>We hoped for 4 people</a:t>
            </a:r>
          </a:p>
        </p:txBody>
      </p:sp>
      <p:pic>
        <p:nvPicPr>
          <p:cNvPr id="3" name="Graphic 2" descr="Group success with solid fill">
            <a:extLst>
              <a:ext uri="{FF2B5EF4-FFF2-40B4-BE49-F238E27FC236}">
                <a16:creationId xmlns:a16="http://schemas.microsoft.com/office/drawing/2014/main" id="{8E92E12E-529F-5366-3944-AD0CE3C1C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7414" y="2174875"/>
            <a:ext cx="3951288" cy="3951288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3EEC630-23E7-5E23-67DB-0E45CD19C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/>
          <a:p>
            <a:pPr algn="ctr"/>
            <a:r>
              <a:rPr lang="en-US"/>
              <a:t>We got more than 15 </a:t>
            </a:r>
          </a:p>
        </p:txBody>
      </p:sp>
      <p:pic>
        <p:nvPicPr>
          <p:cNvPr id="5" name="Graphic 4" descr="Group of people with solid fill">
            <a:extLst>
              <a:ext uri="{FF2B5EF4-FFF2-40B4-BE49-F238E27FC236}">
                <a16:creationId xmlns:a16="http://schemas.microsoft.com/office/drawing/2014/main" id="{2A7F46BD-951E-B523-775F-4B57773C9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2240" y="2174875"/>
            <a:ext cx="3951288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B79A-C88A-2060-50A0-FE1EFD76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FDC5EA-8975-02FF-BE3F-C2D66DA10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167197"/>
            <a:ext cx="11521280" cy="5989249"/>
          </a:xfrm>
        </p:spPr>
      </p:pic>
    </p:spTree>
    <p:extLst>
      <p:ext uri="{BB962C8B-B14F-4D97-AF65-F5344CB8AC3E}">
        <p14:creationId xmlns:p14="http://schemas.microsoft.com/office/powerpoint/2010/main" val="417459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02CA2B-FE57-8F18-2AA8-9E3B6E1A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A/B test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33330C-704F-C9BC-DE07-E1ADCBF0E8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A: Modified version of Kanban University Team Kanban Practitioner class with evolutionary change “translated” into Scrum language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968E4-0F6E-E28A-DA8F-03C95472CD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B: Focus on problem identification within and beyond the Scrum Framework and use of evolutionary change with Kanban principles and practices</a:t>
            </a:r>
          </a:p>
        </p:txBody>
      </p:sp>
    </p:spTree>
    <p:extLst>
      <p:ext uri="{BB962C8B-B14F-4D97-AF65-F5344CB8AC3E}">
        <p14:creationId xmlns:p14="http://schemas.microsoft.com/office/powerpoint/2010/main" val="2322220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B79A-C88A-2060-50A0-FE1EFD76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FDC5EA-8975-02FF-BE3F-C2D66DA10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76" y="252842"/>
            <a:ext cx="8322410" cy="4326341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704B33E2-AC5F-B1EE-99E4-7F9F6F3B19A7}"/>
              </a:ext>
            </a:extLst>
          </p:cNvPr>
          <p:cNvSpPr/>
          <p:nvPr/>
        </p:nvSpPr>
        <p:spPr>
          <a:xfrm>
            <a:off x="5239657" y="3185886"/>
            <a:ext cx="1444172" cy="157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C720B6-6753-8EF8-0561-C0F009E11184}"/>
              </a:ext>
            </a:extLst>
          </p:cNvPr>
          <p:cNvSpPr/>
          <p:nvPr/>
        </p:nvSpPr>
        <p:spPr>
          <a:xfrm>
            <a:off x="4017523" y="4296229"/>
            <a:ext cx="388133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CAB</a:t>
            </a:r>
            <a:endParaRPr lang="en-US" sz="15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84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53232-4525-818D-C947-E3688EC64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6EAF-2440-96FD-F0E3-4D7D5F7D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Problem/Solution Validation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5F906-FDBB-596A-2DA8-F19788488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8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E50CB-3065-0649-9B75-808F4EAF7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A19D-6754-955F-7564-95B563C6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36DE7C-6366-21BE-CB89-B221CCE75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76" y="252842"/>
            <a:ext cx="8322410" cy="4326341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A8210BD-BB83-272F-0A4C-9E761378ADF3}"/>
              </a:ext>
            </a:extLst>
          </p:cNvPr>
          <p:cNvSpPr/>
          <p:nvPr/>
        </p:nvSpPr>
        <p:spPr>
          <a:xfrm>
            <a:off x="5239657" y="3185886"/>
            <a:ext cx="1444172" cy="157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3BEAC6-8537-8356-E1D9-4907FECD6B11}"/>
              </a:ext>
            </a:extLst>
          </p:cNvPr>
          <p:cNvSpPr/>
          <p:nvPr/>
        </p:nvSpPr>
        <p:spPr>
          <a:xfrm>
            <a:off x="4017523" y="4296229"/>
            <a:ext cx="388133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CAB</a:t>
            </a:r>
            <a:endParaRPr lang="en-US" sz="15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80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F2D75-8CBB-B2FE-D60F-EF02033B6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55F528A-AF9A-B76F-833D-00CABBAC4216}"/>
              </a:ext>
            </a:extLst>
          </p:cNvPr>
          <p:cNvGrpSpPr/>
          <p:nvPr/>
        </p:nvGrpSpPr>
        <p:grpSpPr>
          <a:xfrm>
            <a:off x="2297373" y="548185"/>
            <a:ext cx="14748681" cy="5347647"/>
            <a:chOff x="2297373" y="548185"/>
            <a:chExt cx="12046423" cy="534764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3A836D4D-FCB4-58E4-5F71-414EA89191CB}"/>
                </a:ext>
              </a:extLst>
            </p:cNvPr>
            <p:cNvSpPr/>
            <p:nvPr/>
          </p:nvSpPr>
          <p:spPr>
            <a:xfrm flipH="1">
              <a:off x="2297373" y="4217158"/>
              <a:ext cx="12046423" cy="167867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9E9DBEFA-B2A6-0F96-E142-C951BFB9943D}"/>
                </a:ext>
              </a:extLst>
            </p:cNvPr>
            <p:cNvSpPr/>
            <p:nvPr/>
          </p:nvSpPr>
          <p:spPr>
            <a:xfrm flipH="1" flipV="1">
              <a:off x="2297373" y="548185"/>
              <a:ext cx="12046423" cy="167867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FEAD86-0B4F-E4EA-1971-D553A75200E2}"/>
              </a:ext>
            </a:extLst>
          </p:cNvPr>
          <p:cNvCxnSpPr/>
          <p:nvPr/>
        </p:nvCxnSpPr>
        <p:spPr>
          <a:xfrm>
            <a:off x="3603009" y="1842448"/>
            <a:ext cx="0" cy="2729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219B67-BC79-CAFB-986D-CFEAB31BC41B}"/>
              </a:ext>
            </a:extLst>
          </p:cNvPr>
          <p:cNvCxnSpPr>
            <a:cxnSpLocks/>
          </p:cNvCxnSpPr>
          <p:nvPr/>
        </p:nvCxnSpPr>
        <p:spPr>
          <a:xfrm>
            <a:off x="5406788" y="2064224"/>
            <a:ext cx="0" cy="2316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BA0F16-B1C7-FCB5-2DCB-3EE60D7E0233}"/>
              </a:ext>
            </a:extLst>
          </p:cNvPr>
          <p:cNvCxnSpPr>
            <a:cxnSpLocks/>
          </p:cNvCxnSpPr>
          <p:nvPr/>
        </p:nvCxnSpPr>
        <p:spPr>
          <a:xfrm>
            <a:off x="6908041" y="2226859"/>
            <a:ext cx="0" cy="199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9BC5DB-A02F-53DB-9581-F802247A5A6E}"/>
              </a:ext>
            </a:extLst>
          </p:cNvPr>
          <p:cNvCxnSpPr>
            <a:cxnSpLocks/>
          </p:cNvCxnSpPr>
          <p:nvPr/>
        </p:nvCxnSpPr>
        <p:spPr>
          <a:xfrm>
            <a:off x="8177283" y="2226859"/>
            <a:ext cx="0" cy="199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528701-4E43-7506-6A3B-CFD44041A350}"/>
              </a:ext>
            </a:extLst>
          </p:cNvPr>
          <p:cNvCxnSpPr>
            <a:cxnSpLocks/>
          </p:cNvCxnSpPr>
          <p:nvPr/>
        </p:nvCxnSpPr>
        <p:spPr>
          <a:xfrm>
            <a:off x="9350991" y="2226859"/>
            <a:ext cx="0" cy="1990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2A20DE-6E3A-C301-9F3D-F3F1EB320788}"/>
              </a:ext>
            </a:extLst>
          </p:cNvPr>
          <p:cNvSpPr txBox="1"/>
          <p:nvPr/>
        </p:nvSpPr>
        <p:spPr>
          <a:xfrm>
            <a:off x="2159897" y="2817227"/>
            <a:ext cx="157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Problem Hypotheses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EA0171-E1F6-31D3-F5AE-3085079E7677}"/>
              </a:ext>
            </a:extLst>
          </p:cNvPr>
          <p:cNvSpPr txBox="1"/>
          <p:nvPr/>
        </p:nvSpPr>
        <p:spPr>
          <a:xfrm>
            <a:off x="3798626" y="2839268"/>
            <a:ext cx="150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Market</a:t>
            </a:r>
          </a:p>
          <a:p>
            <a:pPr algn="ctr"/>
            <a:r>
              <a:rPr lang="en-US"/>
              <a:t>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482F8-8210-57A6-B2BE-A2D9EA04CB3D}"/>
              </a:ext>
            </a:extLst>
          </p:cNvPr>
          <p:cNvSpPr txBox="1"/>
          <p:nvPr/>
        </p:nvSpPr>
        <p:spPr>
          <a:xfrm>
            <a:off x="5569753" y="2837892"/>
            <a:ext cx="115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Problem Validation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A230B1-C8EA-3117-D0FB-855BB0CBE21A}"/>
              </a:ext>
            </a:extLst>
          </p:cNvPr>
          <p:cNvSpPr txBox="1"/>
          <p:nvPr/>
        </p:nvSpPr>
        <p:spPr>
          <a:xfrm>
            <a:off x="6983608" y="2837891"/>
            <a:ext cx="1164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Solution Validation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3D26B-9A16-63AF-E3F9-50BF08E7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Kanban Upstream Product Pipeline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1769DBA-5510-74B7-5F6C-4563FD13FC83}"/>
              </a:ext>
            </a:extLst>
          </p:cNvPr>
          <p:cNvSpPr/>
          <p:nvPr/>
        </p:nvSpPr>
        <p:spPr>
          <a:xfrm>
            <a:off x="130271" y="1159737"/>
            <a:ext cx="2043369" cy="182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Ideas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C9E82-0AA5-FDD1-2C19-ACCAE93EF633}"/>
              </a:ext>
            </a:extLst>
          </p:cNvPr>
          <p:cNvSpPr txBox="1"/>
          <p:nvPr/>
        </p:nvSpPr>
        <p:spPr>
          <a:xfrm>
            <a:off x="8230499" y="2844225"/>
            <a:ext cx="116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Solution</a:t>
            </a:r>
            <a:r>
              <a:rPr lang="en-US" sz="1400"/>
              <a:t>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2F29D-556F-84A9-8552-8B060AB7EE8F}"/>
              </a:ext>
            </a:extLst>
          </p:cNvPr>
          <p:cNvSpPr txBox="1"/>
          <p:nvPr/>
        </p:nvSpPr>
        <p:spPr>
          <a:xfrm>
            <a:off x="9480363" y="2844225"/>
            <a:ext cx="146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Solution</a:t>
            </a:r>
            <a:r>
              <a:rPr lang="en-US" sz="1400"/>
              <a:t> </a:t>
            </a:r>
            <a:r>
              <a:rPr lang="en-US"/>
              <a:t>Deployment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5CC640D-E6C5-45C8-EF3B-E4F1F70DA24D}"/>
              </a:ext>
            </a:extLst>
          </p:cNvPr>
          <p:cNvSpPr/>
          <p:nvPr/>
        </p:nvSpPr>
        <p:spPr>
          <a:xfrm>
            <a:off x="137781" y="2307608"/>
            <a:ext cx="2043369" cy="182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Ideas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08918F0-0056-C978-28E6-4922A904CD26}"/>
              </a:ext>
            </a:extLst>
          </p:cNvPr>
          <p:cNvSpPr/>
          <p:nvPr/>
        </p:nvSpPr>
        <p:spPr>
          <a:xfrm>
            <a:off x="151085" y="3584989"/>
            <a:ext cx="2043369" cy="1828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Ideas</a:t>
            </a:r>
          </a:p>
        </p:txBody>
      </p:sp>
      <p:pic>
        <p:nvPicPr>
          <p:cNvPr id="17" name="Graphic 16" descr="Arrow circle with solid fill">
            <a:extLst>
              <a:ext uri="{FF2B5EF4-FFF2-40B4-BE49-F238E27FC236}">
                <a16:creationId xmlns:a16="http://schemas.microsoft.com/office/drawing/2014/main" id="{C2BA3F0B-E969-DCCB-E12F-6C1B68600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4067282" y="2005268"/>
            <a:ext cx="914400" cy="914400"/>
          </a:xfrm>
          <a:prstGeom prst="rect">
            <a:avLst/>
          </a:prstGeom>
        </p:spPr>
      </p:pic>
      <p:pic>
        <p:nvPicPr>
          <p:cNvPr id="18" name="Graphic 17" descr="Arrow circle with solid fill">
            <a:extLst>
              <a:ext uri="{FF2B5EF4-FFF2-40B4-BE49-F238E27FC236}">
                <a16:creationId xmlns:a16="http://schemas.microsoft.com/office/drawing/2014/main" id="{1C188275-6E4A-4AC0-2980-72AE8D78F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2474576" y="1965948"/>
            <a:ext cx="914400" cy="914400"/>
          </a:xfrm>
          <a:prstGeom prst="rect">
            <a:avLst/>
          </a:prstGeom>
        </p:spPr>
      </p:pic>
      <p:pic>
        <p:nvPicPr>
          <p:cNvPr id="23" name="Graphic 22" descr="Arrow circle with solid fill">
            <a:extLst>
              <a:ext uri="{FF2B5EF4-FFF2-40B4-BE49-F238E27FC236}">
                <a16:creationId xmlns:a16="http://schemas.microsoft.com/office/drawing/2014/main" id="{42B04B23-D7C7-19C0-633B-68E40822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121966" y="4030082"/>
            <a:ext cx="914400" cy="914400"/>
          </a:xfrm>
          <a:prstGeom prst="rect">
            <a:avLst/>
          </a:prstGeom>
        </p:spPr>
      </p:pic>
      <p:pic>
        <p:nvPicPr>
          <p:cNvPr id="24" name="Graphic 23" descr="Arrow circle with solid fill">
            <a:extLst>
              <a:ext uri="{FF2B5EF4-FFF2-40B4-BE49-F238E27FC236}">
                <a16:creationId xmlns:a16="http://schemas.microsoft.com/office/drawing/2014/main" id="{DDDB2EDA-07A4-EDA1-0754-5B8609BA6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4895479" y="3887879"/>
            <a:ext cx="914400" cy="914400"/>
          </a:xfrm>
          <a:prstGeom prst="rect">
            <a:avLst/>
          </a:prstGeom>
        </p:spPr>
      </p:pic>
      <p:pic>
        <p:nvPicPr>
          <p:cNvPr id="25" name="Graphic 24" descr="Arrow circle with solid fill">
            <a:extLst>
              <a:ext uri="{FF2B5EF4-FFF2-40B4-BE49-F238E27FC236}">
                <a16:creationId xmlns:a16="http://schemas.microsoft.com/office/drawing/2014/main" id="{B8813FFA-FF0E-C8B3-31EA-D52CA2166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713011" y="3780622"/>
            <a:ext cx="914400" cy="914400"/>
          </a:xfrm>
          <a:prstGeom prst="rect">
            <a:avLst/>
          </a:prstGeom>
        </p:spPr>
      </p:pic>
      <p:pic>
        <p:nvPicPr>
          <p:cNvPr id="26" name="Graphic 25" descr="Arrow circle with solid fill">
            <a:extLst>
              <a:ext uri="{FF2B5EF4-FFF2-40B4-BE49-F238E27FC236}">
                <a16:creationId xmlns:a16="http://schemas.microsoft.com/office/drawing/2014/main" id="{B24EC5D8-1A63-7302-4198-DBA034C4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396732" y="3780622"/>
            <a:ext cx="914400" cy="914400"/>
          </a:xfrm>
          <a:prstGeom prst="rect">
            <a:avLst/>
          </a:prstGeom>
        </p:spPr>
      </p:pic>
      <p:pic>
        <p:nvPicPr>
          <p:cNvPr id="27" name="Graphic 26" descr="Arrow circle with solid fill">
            <a:extLst>
              <a:ext uri="{FF2B5EF4-FFF2-40B4-BE49-F238E27FC236}">
                <a16:creationId xmlns:a16="http://schemas.microsoft.com/office/drawing/2014/main" id="{73F676C3-F0B2-992D-89AF-C0FC6DC77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8902879" y="3758640"/>
            <a:ext cx="914400" cy="914400"/>
          </a:xfrm>
          <a:prstGeom prst="rect">
            <a:avLst/>
          </a:prstGeom>
        </p:spPr>
      </p:pic>
      <p:pic>
        <p:nvPicPr>
          <p:cNvPr id="28" name="Graphic 27" descr="Arrow circle with solid fill">
            <a:extLst>
              <a:ext uri="{FF2B5EF4-FFF2-40B4-BE49-F238E27FC236}">
                <a16:creationId xmlns:a16="http://schemas.microsoft.com/office/drawing/2014/main" id="{9ECCFED4-3105-FC53-AF8E-BE5A36096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692300" y="2032717"/>
            <a:ext cx="914400" cy="914400"/>
          </a:xfrm>
          <a:prstGeom prst="rect">
            <a:avLst/>
          </a:prstGeom>
        </p:spPr>
      </p:pic>
      <p:pic>
        <p:nvPicPr>
          <p:cNvPr id="29" name="Graphic 28" descr="Arrow circle with solid fill">
            <a:extLst>
              <a:ext uri="{FF2B5EF4-FFF2-40B4-BE49-F238E27FC236}">
                <a16:creationId xmlns:a16="http://schemas.microsoft.com/office/drawing/2014/main" id="{C58F26B2-B59C-A4ED-7BE8-DE88BB346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33230" y="2096671"/>
            <a:ext cx="914400" cy="914400"/>
          </a:xfrm>
          <a:prstGeom prst="rect">
            <a:avLst/>
          </a:prstGeom>
        </p:spPr>
      </p:pic>
      <p:pic>
        <p:nvPicPr>
          <p:cNvPr id="30" name="Graphic 29" descr="Arrow circle with solid fill">
            <a:extLst>
              <a:ext uri="{FF2B5EF4-FFF2-40B4-BE49-F238E27FC236}">
                <a16:creationId xmlns:a16="http://schemas.microsoft.com/office/drawing/2014/main" id="{BE47E252-F013-9810-488F-D56F9608D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8343677" y="2114875"/>
            <a:ext cx="914400" cy="914400"/>
          </a:xfrm>
          <a:prstGeom prst="rect">
            <a:avLst/>
          </a:prstGeom>
        </p:spPr>
      </p:pic>
      <p:pic>
        <p:nvPicPr>
          <p:cNvPr id="31" name="Graphic 30" descr="Arrow circle with solid fill">
            <a:extLst>
              <a:ext uri="{FF2B5EF4-FFF2-40B4-BE49-F238E27FC236}">
                <a16:creationId xmlns:a16="http://schemas.microsoft.com/office/drawing/2014/main" id="{796484AE-8923-E975-5D60-DCB8A9BCD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27065" y="309617"/>
            <a:ext cx="11813849" cy="573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A8D42C6-1313-1082-C3C6-05F69C1D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1414"/>
            <a:ext cx="11521280" cy="928694"/>
          </a:xfrm>
        </p:spPr>
        <p:txBody>
          <a:bodyPr/>
          <a:lstStyle/>
          <a:p>
            <a:r>
              <a:rPr lang="en-US"/>
              <a:t>Is this your Product Pipeline?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12ED93-5F0A-8761-C44E-3BDD09287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1" b="12984"/>
          <a:stretch/>
        </p:blipFill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30532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C0052-5039-3AD1-78AF-3CFCFE78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 How did it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FBDDC-C0DE-312C-FA6D-CDABDD73D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48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504A0-8B17-63FA-32A9-4C70DBB19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1D8D-364F-57A3-1F57-0603AA18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Agility?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36133-4DC5-AAC5-90B4-4E71AD2CA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59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CBF9F25C-72AD-94B2-22E5-E2BD94D46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Agility is the capability to discover and deliver  in the face of uncertainty</a:t>
            </a:r>
            <a:endParaRPr lang="en-US" noProof="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DDC751F-0C3E-70E0-EF03-6B5EE31B51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Licensed Material, Copyright © 2024 Kanban University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09AF78E-BC9C-BA80-3073-54A735451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35D1307-4518-DC49-A96C-7B35E51C61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714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-8021" y="0"/>
            <a:ext cx="12200021" cy="1219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/>
              <a:t>Gordon the Guided Missile</a:t>
            </a:r>
          </a:p>
        </p:txBody>
      </p:sp>
      <p:pic>
        <p:nvPicPr>
          <p:cNvPr id="53251" name="Picture 2" descr="http://www.tpub.com/content/aviation/14313/img/14313_79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4" y="1586246"/>
            <a:ext cx="18690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http://dreamsofspace.nfshost.com/spacebookdraft07July-webpage_files/image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1" y="3484916"/>
            <a:ext cx="1869036" cy="267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8CDAC1C-40F3-414D-A1D0-79999428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9" y="1586246"/>
            <a:ext cx="8163791" cy="45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285CD10-C515-4A12-9261-B98C0023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74" y="1600200"/>
            <a:ext cx="807720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249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rdon the Guided Miss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7827A-2C7A-7A83-6044-46488CE6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get started with Kanban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58E7C7-CD7E-64AF-77C9-9AD434D29922}"/>
              </a:ext>
            </a:extLst>
          </p:cNvPr>
          <p:cNvGraphicFramePr>
            <a:graphicFrameLocks noGrp="1"/>
          </p:cNvGraphicFramePr>
          <p:nvPr/>
        </p:nvGraphicFramePr>
        <p:xfrm>
          <a:off x="641684" y="833248"/>
          <a:ext cx="10892589" cy="5487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0863">
                  <a:extLst>
                    <a:ext uri="{9D8B030D-6E8A-4147-A177-3AD203B41FA5}">
                      <a16:colId xmlns:a16="http://schemas.microsoft.com/office/drawing/2014/main" val="3925994104"/>
                    </a:ext>
                  </a:extLst>
                </a:gridCol>
                <a:gridCol w="3630863">
                  <a:extLst>
                    <a:ext uri="{9D8B030D-6E8A-4147-A177-3AD203B41FA5}">
                      <a16:colId xmlns:a16="http://schemas.microsoft.com/office/drawing/2014/main" val="1033863037"/>
                    </a:ext>
                  </a:extLst>
                </a:gridCol>
                <a:gridCol w="3630863">
                  <a:extLst>
                    <a:ext uri="{9D8B030D-6E8A-4147-A177-3AD203B41FA5}">
                      <a16:colId xmlns:a16="http://schemas.microsoft.com/office/drawing/2014/main" val="481279526"/>
                    </a:ext>
                  </a:extLst>
                </a:gridCol>
              </a:tblGrid>
              <a:tr h="27437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100"/>
                        <a:t>Kanban Guide</a:t>
                      </a:r>
                    </a:p>
                    <a:p>
                      <a:endParaRPr lang="en-US" sz="21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100"/>
                        <a:t>Case Studies</a:t>
                      </a:r>
                    </a:p>
                    <a:p>
                      <a:endParaRPr lang="en-US" sz="21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/>
                        <a:t>Blue Book</a:t>
                      </a:r>
                    </a:p>
                    <a:p>
                      <a:endParaRPr lang="en-US" sz="2100"/>
                    </a:p>
                    <a:p>
                      <a:endParaRPr lang="en-US" sz="21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81916874"/>
                  </a:ext>
                </a:extLst>
              </a:tr>
              <a:tr h="27437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100"/>
                        <a:t>Essential Kanban </a:t>
                      </a:r>
                      <a:r>
                        <a:rPr lang="en-US" sz="1600"/>
                        <a:t>Condensed</a:t>
                      </a:r>
                    </a:p>
                    <a:p>
                      <a:endParaRPr lang="en-US" sz="21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/>
                        <a:t>State of Kanban Survey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100"/>
                        <a:t> www.kanban.university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018463304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35F1688-7344-B746-BF0F-DA25E772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45" y="1204938"/>
            <a:ext cx="1815877" cy="23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61CC12-4818-909E-30DD-F25D13A6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61" y="833248"/>
            <a:ext cx="2103076" cy="27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461756-2996-1E21-8BB1-39745DBAF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64" y="1331495"/>
            <a:ext cx="1800244" cy="218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7F42121-694A-854B-BD54-3307EFDDB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8317" r="8485" b="12323"/>
          <a:stretch/>
        </p:blipFill>
        <p:spPr bwMode="auto">
          <a:xfrm>
            <a:off x="1745471" y="3935487"/>
            <a:ext cx="1815877" cy="23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te of Kanban report">
            <a:extLst>
              <a:ext uri="{FF2B5EF4-FFF2-40B4-BE49-F238E27FC236}">
                <a16:creationId xmlns:a16="http://schemas.microsoft.com/office/drawing/2014/main" id="{82B0C940-6ECE-CF37-C213-6BD9BA9D3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2" t="17285" r="9786" b="13196"/>
          <a:stretch/>
        </p:blipFill>
        <p:spPr bwMode="auto">
          <a:xfrm>
            <a:off x="5274734" y="3970695"/>
            <a:ext cx="1815878" cy="23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64A7395-A08C-02E0-3C11-C07C170B4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1" y="3897622"/>
            <a:ext cx="2423159" cy="242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2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>
            <a:extLst>
              <a:ext uri="{FF2B5EF4-FFF2-40B4-BE49-F238E27FC236}">
                <a16:creationId xmlns:a16="http://schemas.microsoft.com/office/drawing/2014/main" id="{4E8B39A7-9BE3-CEFD-9F13-5E25D5512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Group A</a:t>
            </a:r>
          </a:p>
        </p:txBody>
      </p:sp>
      <p:sp>
        <p:nvSpPr>
          <p:cNvPr id="497667" name="Line 3">
            <a:extLst>
              <a:ext uri="{FF2B5EF4-FFF2-40B4-BE49-F238E27FC236}">
                <a16:creationId xmlns:a16="http://schemas.microsoft.com/office/drawing/2014/main" id="{DB03F7E2-CC70-2EE5-E1EC-D5A0C54651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64714" y="5027613"/>
            <a:ext cx="223837" cy="4175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68" name="Line 4">
            <a:extLst>
              <a:ext uri="{FF2B5EF4-FFF2-40B4-BE49-F238E27FC236}">
                <a16:creationId xmlns:a16="http://schemas.microsoft.com/office/drawing/2014/main" id="{42B18002-B42F-D292-F188-586DEA7C9B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366250" y="5040313"/>
            <a:ext cx="211138" cy="442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69" name="Rectangle 5">
            <a:extLst>
              <a:ext uri="{FF2B5EF4-FFF2-40B4-BE49-F238E27FC236}">
                <a16:creationId xmlns:a16="http://schemas.microsoft.com/office/drawing/2014/main" id="{B54DC9D7-5905-2D83-8CD3-7A8820C0C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1" y="2292350"/>
            <a:ext cx="258763" cy="68738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0" name="Line 6">
            <a:extLst>
              <a:ext uri="{FF2B5EF4-FFF2-40B4-BE49-F238E27FC236}">
                <a16:creationId xmlns:a16="http://schemas.microsoft.com/office/drawing/2014/main" id="{0A91ACB1-C51D-5421-D028-883FE0F9E0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3575" y="4178301"/>
            <a:ext cx="2178050" cy="709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71" name="Line 7">
            <a:extLst>
              <a:ext uri="{FF2B5EF4-FFF2-40B4-BE49-F238E27FC236}">
                <a16:creationId xmlns:a16="http://schemas.microsoft.com/office/drawing/2014/main" id="{9B011E99-0529-D30E-C804-047CDDF359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6100" y="4318001"/>
            <a:ext cx="2190750" cy="7096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72" name="Line 8">
            <a:extLst>
              <a:ext uri="{FF2B5EF4-FFF2-40B4-BE49-F238E27FC236}">
                <a16:creationId xmlns:a16="http://schemas.microsoft.com/office/drawing/2014/main" id="{A73529FB-7A75-B13C-8802-D7E93CA53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7201" y="2641601"/>
            <a:ext cx="2174875" cy="695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73" name="Oval 9">
            <a:extLst>
              <a:ext uri="{FF2B5EF4-FFF2-40B4-BE49-F238E27FC236}">
                <a16:creationId xmlns:a16="http://schemas.microsoft.com/office/drawing/2014/main" id="{49618169-2690-7D36-24BE-ECF89D0E0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2635250"/>
            <a:ext cx="1163638" cy="2427288"/>
          </a:xfrm>
          <a:prstGeom prst="ellipse">
            <a:avLst/>
          </a:prstGeom>
          <a:pattFill prst="pct50">
            <a:fgClr>
              <a:srgbClr val="000000"/>
            </a:fgClr>
            <a:bgClr>
              <a:srgbClr val="FFFFFF"/>
            </a:bgClr>
          </a:patt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4" name="Rectangle 10">
            <a:extLst>
              <a:ext uri="{FF2B5EF4-FFF2-40B4-BE49-F238E27FC236}">
                <a16:creationId xmlns:a16="http://schemas.microsoft.com/office/drawing/2014/main" id="{81014D05-87D3-E7DC-1363-CCF0F0927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3" y="4970464"/>
            <a:ext cx="190500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5" name="Rectangle 11">
            <a:extLst>
              <a:ext uri="{FF2B5EF4-FFF2-40B4-BE49-F238E27FC236}">
                <a16:creationId xmlns:a16="http://schemas.microsoft.com/office/drawing/2014/main" id="{FC23A6EE-B8B4-D7C9-8376-7C563EF64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3078164"/>
            <a:ext cx="188912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6" name="Rectangle 12">
            <a:extLst>
              <a:ext uri="{FF2B5EF4-FFF2-40B4-BE49-F238E27FC236}">
                <a16:creationId xmlns:a16="http://schemas.microsoft.com/office/drawing/2014/main" id="{6F9928F2-8B5B-551B-FCE9-4F886C3C1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4081464"/>
            <a:ext cx="188912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7" name="Rectangle 13">
            <a:extLst>
              <a:ext uri="{FF2B5EF4-FFF2-40B4-BE49-F238E27FC236}">
                <a16:creationId xmlns:a16="http://schemas.microsoft.com/office/drawing/2014/main" id="{85D70D01-1B8A-FB92-3B63-58D33FFB5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6" y="4297364"/>
            <a:ext cx="188913" cy="2190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8" name="Rectangle 14">
            <a:extLst>
              <a:ext uri="{FF2B5EF4-FFF2-40B4-BE49-F238E27FC236}">
                <a16:creationId xmlns:a16="http://schemas.microsoft.com/office/drawing/2014/main" id="{EDBBED4E-FE2E-D505-CD0E-D4A021FF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6" y="3852864"/>
            <a:ext cx="188913" cy="2190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79" name="Rectangle 15">
            <a:extLst>
              <a:ext uri="{FF2B5EF4-FFF2-40B4-BE49-F238E27FC236}">
                <a16:creationId xmlns:a16="http://schemas.microsoft.com/office/drawing/2014/main" id="{376492A4-E74B-2B52-1585-D9EF4E65A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3192464"/>
            <a:ext cx="188912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0" name="Rectangle 16">
            <a:extLst>
              <a:ext uri="{FF2B5EF4-FFF2-40B4-BE49-F238E27FC236}">
                <a16:creationId xmlns:a16="http://schemas.microsoft.com/office/drawing/2014/main" id="{C33917A1-A4F9-22AE-271C-251765756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2747964"/>
            <a:ext cx="177800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1" name="Rectangle 17">
            <a:extLst>
              <a:ext uri="{FF2B5EF4-FFF2-40B4-BE49-F238E27FC236}">
                <a16:creationId xmlns:a16="http://schemas.microsoft.com/office/drawing/2014/main" id="{0CA0BD66-9AC4-9E37-2B58-1893AC7A7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078164"/>
            <a:ext cx="190500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2" name="Rectangle 18">
            <a:extLst>
              <a:ext uri="{FF2B5EF4-FFF2-40B4-BE49-F238E27FC236}">
                <a16:creationId xmlns:a16="http://schemas.microsoft.com/office/drawing/2014/main" id="{9C8FF644-3F69-BC44-A826-94397549C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738564"/>
            <a:ext cx="177800" cy="2190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3" name="Rectangle 19">
            <a:extLst>
              <a:ext uri="{FF2B5EF4-FFF2-40B4-BE49-F238E27FC236}">
                <a16:creationId xmlns:a16="http://schemas.microsoft.com/office/drawing/2014/main" id="{4D4D65A2-581F-925E-7EF2-C42583542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8" y="4183064"/>
            <a:ext cx="190500" cy="2190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4" name="Rectangle 20">
            <a:extLst>
              <a:ext uri="{FF2B5EF4-FFF2-40B4-BE49-F238E27FC236}">
                <a16:creationId xmlns:a16="http://schemas.microsoft.com/office/drawing/2014/main" id="{436720DE-903A-6C55-85D3-F18B7794A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4525964"/>
            <a:ext cx="188912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5" name="Rectangle 21">
            <a:extLst>
              <a:ext uri="{FF2B5EF4-FFF2-40B4-BE49-F238E27FC236}">
                <a16:creationId xmlns:a16="http://schemas.microsoft.com/office/drawing/2014/main" id="{DD2F3E63-A6F0-3B22-D0B8-9D70620D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2963864"/>
            <a:ext cx="177800" cy="2190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6" name="Rectangle 22">
            <a:extLst>
              <a:ext uri="{FF2B5EF4-FFF2-40B4-BE49-F238E27FC236}">
                <a16:creationId xmlns:a16="http://schemas.microsoft.com/office/drawing/2014/main" id="{11990869-92B4-983B-4E65-D50B51324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476" y="4833939"/>
            <a:ext cx="90249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Screen 1</a:t>
            </a:r>
          </a:p>
        </p:txBody>
      </p:sp>
      <p:sp>
        <p:nvSpPr>
          <p:cNvPr id="497687" name="Rectangle 23">
            <a:extLst>
              <a:ext uri="{FF2B5EF4-FFF2-40B4-BE49-F238E27FC236}">
                <a16:creationId xmlns:a16="http://schemas.microsoft.com/office/drawing/2014/main" id="{D6A4CC4D-5CD0-654B-8221-1B86865C8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1965326"/>
            <a:ext cx="1508426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Marketing Inputs</a:t>
            </a:r>
          </a:p>
        </p:txBody>
      </p:sp>
      <p:sp>
        <p:nvSpPr>
          <p:cNvPr id="497688" name="Rectangle 24">
            <a:extLst>
              <a:ext uri="{FF2B5EF4-FFF2-40B4-BE49-F238E27FC236}">
                <a16:creationId xmlns:a16="http://schemas.microsoft.com/office/drawing/2014/main" id="{AE85C8A5-99D9-6934-E920-6A3B8D3A2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2925764"/>
            <a:ext cx="247650" cy="17303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689" name="Line 25">
            <a:extLst>
              <a:ext uri="{FF2B5EF4-FFF2-40B4-BE49-F238E27FC236}">
                <a16:creationId xmlns:a16="http://schemas.microsoft.com/office/drawing/2014/main" id="{C5C717FB-E56D-6EF4-07D3-F3A1FB797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3213" y="4354514"/>
            <a:ext cx="608012" cy="657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90" name="Line 26">
            <a:extLst>
              <a:ext uri="{FF2B5EF4-FFF2-40B4-BE49-F238E27FC236}">
                <a16:creationId xmlns:a16="http://schemas.microsoft.com/office/drawing/2014/main" id="{21A223FE-5293-66E9-3FAA-3513C97C73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3214" y="2719389"/>
            <a:ext cx="561975" cy="606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91" name="Line 27">
            <a:extLst>
              <a:ext uri="{FF2B5EF4-FFF2-40B4-BE49-F238E27FC236}">
                <a16:creationId xmlns:a16="http://schemas.microsoft.com/office/drawing/2014/main" id="{37DF4CEE-C2F8-5FEE-AB40-3430C2EA3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5189" y="2716213"/>
            <a:ext cx="11842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92" name="Line 28">
            <a:extLst>
              <a:ext uri="{FF2B5EF4-FFF2-40B4-BE49-F238E27FC236}">
                <a16:creationId xmlns:a16="http://schemas.microsoft.com/office/drawing/2014/main" id="{A6225ED4-FDB1-D461-B3A5-090BA0C36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1225" y="5014913"/>
            <a:ext cx="11620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93" name="Line 29">
            <a:extLst>
              <a:ext uri="{FF2B5EF4-FFF2-40B4-BE49-F238E27FC236}">
                <a16:creationId xmlns:a16="http://schemas.microsoft.com/office/drawing/2014/main" id="{0E557ECE-B9E4-80A3-1C92-99530B536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0576" y="2716213"/>
            <a:ext cx="411163" cy="608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94" name="Line 30">
            <a:extLst>
              <a:ext uri="{FF2B5EF4-FFF2-40B4-BE49-F238E27FC236}">
                <a16:creationId xmlns:a16="http://schemas.microsoft.com/office/drawing/2014/main" id="{A416A5DE-F862-3F1B-FF9B-ECA788F27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53275" y="4343401"/>
            <a:ext cx="420688" cy="671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7695" name="Group 31">
            <a:extLst>
              <a:ext uri="{FF2B5EF4-FFF2-40B4-BE49-F238E27FC236}">
                <a16:creationId xmlns:a16="http://schemas.microsoft.com/office/drawing/2014/main" id="{963D4E7F-0F96-219A-B52C-D30375DDE017}"/>
              </a:ext>
            </a:extLst>
          </p:cNvPr>
          <p:cNvGrpSpPr>
            <a:grpSpLocks/>
          </p:cNvGrpSpPr>
          <p:nvPr/>
        </p:nvGrpSpPr>
        <p:grpSpPr bwMode="auto">
          <a:xfrm>
            <a:off x="6807201" y="3598864"/>
            <a:ext cx="434975" cy="460375"/>
            <a:chOff x="3328" y="2267"/>
            <a:chExt cx="274" cy="290"/>
          </a:xfrm>
        </p:grpSpPr>
        <p:sp>
          <p:nvSpPr>
            <p:cNvPr id="497696" name="Oval 32">
              <a:extLst>
                <a:ext uri="{FF2B5EF4-FFF2-40B4-BE49-F238E27FC236}">
                  <a16:creationId xmlns:a16="http://schemas.microsoft.com/office/drawing/2014/main" id="{49423823-C5BC-8B80-9A95-FD6D43094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2403"/>
              <a:ext cx="45" cy="3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97" name="Oval 33">
              <a:extLst>
                <a:ext uri="{FF2B5EF4-FFF2-40B4-BE49-F238E27FC236}">
                  <a16:creationId xmlns:a16="http://schemas.microsoft.com/office/drawing/2014/main" id="{47FED889-8AF7-8D00-57FC-C6AE1AA35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2267"/>
              <a:ext cx="75" cy="13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98" name="Oval 34">
              <a:extLst>
                <a:ext uri="{FF2B5EF4-FFF2-40B4-BE49-F238E27FC236}">
                  <a16:creationId xmlns:a16="http://schemas.microsoft.com/office/drawing/2014/main" id="{62B51E12-E294-0785-1F5C-601948584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1" y="2419"/>
              <a:ext cx="68" cy="13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699" name="Oval 35">
              <a:extLst>
                <a:ext uri="{FF2B5EF4-FFF2-40B4-BE49-F238E27FC236}">
                  <a16:creationId xmlns:a16="http://schemas.microsoft.com/office/drawing/2014/main" id="{92DBCBC7-9D82-B5B3-7123-703EC512F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" y="2379"/>
              <a:ext cx="134" cy="7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00" name="Oval 36">
              <a:extLst>
                <a:ext uri="{FF2B5EF4-FFF2-40B4-BE49-F238E27FC236}">
                  <a16:creationId xmlns:a16="http://schemas.microsoft.com/office/drawing/2014/main" id="{8A4E815A-99F5-ECB0-F143-84D08EF6F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" y="2379"/>
              <a:ext cx="134" cy="7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01" name="Oval 37">
              <a:extLst>
                <a:ext uri="{FF2B5EF4-FFF2-40B4-BE49-F238E27FC236}">
                  <a16:creationId xmlns:a16="http://schemas.microsoft.com/office/drawing/2014/main" id="{4D267A0B-278B-E8A8-869F-BCD1CD307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2395"/>
              <a:ext cx="45" cy="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7702" name="Group 38">
            <a:extLst>
              <a:ext uri="{FF2B5EF4-FFF2-40B4-BE49-F238E27FC236}">
                <a16:creationId xmlns:a16="http://schemas.microsoft.com/office/drawing/2014/main" id="{FF8371D0-2E0F-90A8-DB90-A55D66AE3DF0}"/>
              </a:ext>
            </a:extLst>
          </p:cNvPr>
          <p:cNvGrpSpPr>
            <a:grpSpLocks/>
          </p:cNvGrpSpPr>
          <p:nvPr/>
        </p:nvGrpSpPr>
        <p:grpSpPr bwMode="auto">
          <a:xfrm>
            <a:off x="6103938" y="3643313"/>
            <a:ext cx="474662" cy="355600"/>
            <a:chOff x="2885" y="2295"/>
            <a:chExt cx="299" cy="224"/>
          </a:xfrm>
        </p:grpSpPr>
        <p:sp>
          <p:nvSpPr>
            <p:cNvPr id="497703" name="Oval 39">
              <a:extLst>
                <a:ext uri="{FF2B5EF4-FFF2-40B4-BE49-F238E27FC236}">
                  <a16:creationId xmlns:a16="http://schemas.microsoft.com/office/drawing/2014/main" id="{78AEB477-C991-B22B-A5F8-85B5239D4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" y="2299"/>
              <a:ext cx="105" cy="21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04" name="Line 40">
              <a:extLst>
                <a:ext uri="{FF2B5EF4-FFF2-40B4-BE49-F238E27FC236}">
                  <a16:creationId xmlns:a16="http://schemas.microsoft.com/office/drawing/2014/main" id="{72120E44-3FB2-2E01-7741-34C16E4B78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0" y="2295"/>
              <a:ext cx="244" cy="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05" name="Line 41">
              <a:extLst>
                <a:ext uri="{FF2B5EF4-FFF2-40B4-BE49-F238E27FC236}">
                  <a16:creationId xmlns:a16="http://schemas.microsoft.com/office/drawing/2014/main" id="{7CAF92A0-0911-6E2C-EE25-BB57942DF3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7" y="2423"/>
              <a:ext cx="237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7706" name="Line 42">
            <a:extLst>
              <a:ext uri="{FF2B5EF4-FFF2-40B4-BE49-F238E27FC236}">
                <a16:creationId xmlns:a16="http://schemas.microsoft.com/office/drawing/2014/main" id="{C5E0EECD-65F3-BE97-DD21-DFEC610F1F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400" y="2716213"/>
            <a:ext cx="0" cy="2667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07" name="Line 43">
            <a:extLst>
              <a:ext uri="{FF2B5EF4-FFF2-40B4-BE49-F238E27FC236}">
                <a16:creationId xmlns:a16="http://schemas.microsoft.com/office/drawing/2014/main" id="{CE52132A-9871-6473-BBD5-3B5FF2676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401" y="2982913"/>
            <a:ext cx="2698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08" name="Line 44">
            <a:extLst>
              <a:ext uri="{FF2B5EF4-FFF2-40B4-BE49-F238E27FC236}">
                <a16:creationId xmlns:a16="http://schemas.microsoft.com/office/drawing/2014/main" id="{944D1B0D-6CF1-41E6-6C1B-0691360D45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91275" y="2716213"/>
            <a:ext cx="0" cy="254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09" name="Line 45">
            <a:extLst>
              <a:ext uri="{FF2B5EF4-FFF2-40B4-BE49-F238E27FC236}">
                <a16:creationId xmlns:a16="http://schemas.microsoft.com/office/drawing/2014/main" id="{189C8557-AECD-929B-1D49-1828EDA2B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401" y="2716213"/>
            <a:ext cx="2698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7710" name="Group 46">
            <a:extLst>
              <a:ext uri="{FF2B5EF4-FFF2-40B4-BE49-F238E27FC236}">
                <a16:creationId xmlns:a16="http://schemas.microsoft.com/office/drawing/2014/main" id="{98EA63D5-9A9F-19D1-8A37-66E7CDFE65F3}"/>
              </a:ext>
            </a:extLst>
          </p:cNvPr>
          <p:cNvGrpSpPr>
            <a:grpSpLocks/>
          </p:cNvGrpSpPr>
          <p:nvPr/>
        </p:nvGrpSpPr>
        <p:grpSpPr bwMode="auto">
          <a:xfrm>
            <a:off x="6103938" y="1936751"/>
            <a:ext cx="271462" cy="536575"/>
            <a:chOff x="2885" y="1220"/>
            <a:chExt cx="171" cy="338"/>
          </a:xfrm>
        </p:grpSpPr>
        <p:sp>
          <p:nvSpPr>
            <p:cNvPr id="497711" name="Oval 47">
              <a:extLst>
                <a:ext uri="{FF2B5EF4-FFF2-40B4-BE49-F238E27FC236}">
                  <a16:creationId xmlns:a16="http://schemas.microsoft.com/office/drawing/2014/main" id="{776217E3-4D34-059D-A0E5-13D3404DD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484"/>
              <a:ext cx="142" cy="7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12" name="Rectangle 48">
              <a:extLst>
                <a:ext uri="{FF2B5EF4-FFF2-40B4-BE49-F238E27FC236}">
                  <a16:creationId xmlns:a16="http://schemas.microsoft.com/office/drawing/2014/main" id="{8BAE6969-7C0E-7F41-FA42-03AB5E702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" y="1292"/>
              <a:ext cx="31" cy="18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13" name="Rectangle 49">
              <a:extLst>
                <a:ext uri="{FF2B5EF4-FFF2-40B4-BE49-F238E27FC236}">
                  <a16:creationId xmlns:a16="http://schemas.microsoft.com/office/drawing/2014/main" id="{37C8052C-0870-FCB0-8A0A-5736AD039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" y="1220"/>
              <a:ext cx="171" cy="7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7714" name="Rectangle 50">
            <a:extLst>
              <a:ext uri="{FF2B5EF4-FFF2-40B4-BE49-F238E27FC236}">
                <a16:creationId xmlns:a16="http://schemas.microsoft.com/office/drawing/2014/main" id="{761638D6-0CB3-BE97-A333-FF237724B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1" y="1406526"/>
            <a:ext cx="703719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Senior</a:t>
            </a:r>
          </a:p>
        </p:txBody>
      </p:sp>
      <p:sp>
        <p:nvSpPr>
          <p:cNvPr id="497715" name="Rectangle 51">
            <a:extLst>
              <a:ext uri="{FF2B5EF4-FFF2-40B4-BE49-F238E27FC236}">
                <a16:creationId xmlns:a16="http://schemas.microsoft.com/office/drawing/2014/main" id="{27198FAE-3C84-29D1-457F-63710672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1406526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7716" name="Rectangle 52">
            <a:extLst>
              <a:ext uri="{FF2B5EF4-FFF2-40B4-BE49-F238E27FC236}">
                <a16:creationId xmlns:a16="http://schemas.microsoft.com/office/drawing/2014/main" id="{693317F4-84EC-735A-0EBD-D55FAB040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0" y="1609726"/>
            <a:ext cx="122950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Management</a:t>
            </a:r>
          </a:p>
        </p:txBody>
      </p:sp>
      <p:sp>
        <p:nvSpPr>
          <p:cNvPr id="497717" name="Rectangle 53">
            <a:extLst>
              <a:ext uri="{FF2B5EF4-FFF2-40B4-BE49-F238E27FC236}">
                <a16:creationId xmlns:a16="http://schemas.microsoft.com/office/drawing/2014/main" id="{B6B740BB-AEA8-390F-DFF0-8A562FCB6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1609726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7718" name="Rectangle 54">
            <a:extLst>
              <a:ext uri="{FF2B5EF4-FFF2-40B4-BE49-F238E27FC236}">
                <a16:creationId xmlns:a16="http://schemas.microsoft.com/office/drawing/2014/main" id="{8B1335D8-F989-B5B2-F112-5EB57B987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1" y="1812926"/>
            <a:ext cx="77264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Injector</a:t>
            </a:r>
          </a:p>
        </p:txBody>
      </p:sp>
      <p:sp>
        <p:nvSpPr>
          <p:cNvPr id="497719" name="Rectangle 55">
            <a:extLst>
              <a:ext uri="{FF2B5EF4-FFF2-40B4-BE49-F238E27FC236}">
                <a16:creationId xmlns:a16="http://schemas.microsoft.com/office/drawing/2014/main" id="{32B47415-ACC1-B88B-79D9-9CAB4DFC5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764" y="5810251"/>
            <a:ext cx="90249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Screen 2</a:t>
            </a:r>
          </a:p>
        </p:txBody>
      </p:sp>
      <p:sp>
        <p:nvSpPr>
          <p:cNvPr id="497720" name="Line 56">
            <a:extLst>
              <a:ext uri="{FF2B5EF4-FFF2-40B4-BE49-F238E27FC236}">
                <a16:creationId xmlns:a16="http://schemas.microsoft.com/office/drawing/2014/main" id="{3F2026FD-80D4-78E9-A855-0BAD33C6D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1738" y="3325813"/>
            <a:ext cx="0" cy="1397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7721" name="Group 57">
            <a:extLst>
              <a:ext uri="{FF2B5EF4-FFF2-40B4-BE49-F238E27FC236}">
                <a16:creationId xmlns:a16="http://schemas.microsoft.com/office/drawing/2014/main" id="{E8899B44-64A2-D8D5-B73B-1F3ED3EFCD51}"/>
              </a:ext>
            </a:extLst>
          </p:cNvPr>
          <p:cNvGrpSpPr>
            <a:grpSpLocks/>
          </p:cNvGrpSpPr>
          <p:nvPr/>
        </p:nvGrpSpPr>
        <p:grpSpPr bwMode="auto">
          <a:xfrm>
            <a:off x="7558089" y="3230564"/>
            <a:ext cx="236537" cy="295275"/>
            <a:chOff x="3801" y="2035"/>
            <a:chExt cx="149" cy="186"/>
          </a:xfrm>
        </p:grpSpPr>
        <p:sp>
          <p:nvSpPr>
            <p:cNvPr id="497722" name="Rectangle 58">
              <a:extLst>
                <a:ext uri="{FF2B5EF4-FFF2-40B4-BE49-F238E27FC236}">
                  <a16:creationId xmlns:a16="http://schemas.microsoft.com/office/drawing/2014/main" id="{752EC83F-EEFB-404E-91D9-6D1590B38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1" y="2091"/>
              <a:ext cx="97" cy="8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23" name="Oval 59">
              <a:extLst>
                <a:ext uri="{FF2B5EF4-FFF2-40B4-BE49-F238E27FC236}">
                  <a16:creationId xmlns:a16="http://schemas.microsoft.com/office/drawing/2014/main" id="{2B47484A-EE00-FE7E-0CC5-8281A7EAC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4" y="2035"/>
              <a:ext cx="46" cy="18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24" name="Rectangle 60">
              <a:extLst>
                <a:ext uri="{FF2B5EF4-FFF2-40B4-BE49-F238E27FC236}">
                  <a16:creationId xmlns:a16="http://schemas.microsoft.com/office/drawing/2014/main" id="{EACAD4A0-4D53-0644-2DBA-FF06B7B4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9" y="2099"/>
              <a:ext cx="16" cy="6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7725" name="Rectangle 61">
            <a:extLst>
              <a:ext uri="{FF2B5EF4-FFF2-40B4-BE49-F238E27FC236}">
                <a16:creationId xmlns:a16="http://schemas.microsoft.com/office/drawing/2014/main" id="{E6091328-8BDF-486F-164D-30ED80C57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388" y="3332164"/>
            <a:ext cx="12700" cy="10477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7726" name="Group 62">
            <a:extLst>
              <a:ext uri="{FF2B5EF4-FFF2-40B4-BE49-F238E27FC236}">
                <a16:creationId xmlns:a16="http://schemas.microsoft.com/office/drawing/2014/main" id="{D8737032-D4D3-5BE0-0FE5-93FF407D5934}"/>
              </a:ext>
            </a:extLst>
          </p:cNvPr>
          <p:cNvGrpSpPr>
            <a:grpSpLocks/>
          </p:cNvGrpSpPr>
          <p:nvPr/>
        </p:nvGrpSpPr>
        <p:grpSpPr bwMode="auto">
          <a:xfrm>
            <a:off x="7562850" y="4119564"/>
            <a:ext cx="242888" cy="295275"/>
            <a:chOff x="3804" y="2595"/>
            <a:chExt cx="153" cy="186"/>
          </a:xfrm>
        </p:grpSpPr>
        <p:sp>
          <p:nvSpPr>
            <p:cNvPr id="497727" name="Rectangle 63">
              <a:extLst>
                <a:ext uri="{FF2B5EF4-FFF2-40B4-BE49-F238E27FC236}">
                  <a16:creationId xmlns:a16="http://schemas.microsoft.com/office/drawing/2014/main" id="{E28A9CC2-6435-98FE-FEA1-EA7C56AD7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1" y="2667"/>
              <a:ext cx="9" cy="6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28" name="Rectangle 64">
              <a:extLst>
                <a:ext uri="{FF2B5EF4-FFF2-40B4-BE49-F238E27FC236}">
                  <a16:creationId xmlns:a16="http://schemas.microsoft.com/office/drawing/2014/main" id="{A13B0FE3-F683-A340-555A-CC5D0EC84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" y="2667"/>
              <a:ext cx="9" cy="6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7729" name="Group 65">
              <a:extLst>
                <a:ext uri="{FF2B5EF4-FFF2-40B4-BE49-F238E27FC236}">
                  <a16:creationId xmlns:a16="http://schemas.microsoft.com/office/drawing/2014/main" id="{49F17C31-162E-ECED-D628-E86A70B77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8" y="2595"/>
              <a:ext cx="149" cy="186"/>
              <a:chOff x="3808" y="2595"/>
              <a:chExt cx="149" cy="186"/>
            </a:xfrm>
          </p:grpSpPr>
          <p:sp>
            <p:nvSpPr>
              <p:cNvPr id="497730" name="Rectangle 66">
                <a:extLst>
                  <a:ext uri="{FF2B5EF4-FFF2-40B4-BE49-F238E27FC236}">
                    <a16:creationId xmlns:a16="http://schemas.microsoft.com/office/drawing/2014/main" id="{C6F4739C-373F-D45A-ECCE-C942BC46D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8" y="2651"/>
                <a:ext cx="97" cy="8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7731" name="Oval 67">
                <a:extLst>
                  <a:ext uri="{FF2B5EF4-FFF2-40B4-BE49-F238E27FC236}">
                    <a16:creationId xmlns:a16="http://schemas.microsoft.com/office/drawing/2014/main" id="{B988AA3D-ED1C-D385-401A-BADD3332B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1" y="2595"/>
                <a:ext cx="46" cy="18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7732" name="Rectangle 68">
                <a:extLst>
                  <a:ext uri="{FF2B5EF4-FFF2-40B4-BE49-F238E27FC236}">
                    <a16:creationId xmlns:a16="http://schemas.microsoft.com/office/drawing/2014/main" id="{0FF796AF-2149-1B25-E71E-280B63E11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7" y="2659"/>
                <a:ext cx="16" cy="6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7733" name="Line 69">
              <a:extLst>
                <a:ext uri="{FF2B5EF4-FFF2-40B4-BE49-F238E27FC236}">
                  <a16:creationId xmlns:a16="http://schemas.microsoft.com/office/drawing/2014/main" id="{8A4F6164-C6B3-74B6-9219-DCF274337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4" y="2647"/>
              <a:ext cx="0" cy="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7734" name="Line 70">
            <a:extLst>
              <a:ext uri="{FF2B5EF4-FFF2-40B4-BE49-F238E27FC236}">
                <a16:creationId xmlns:a16="http://schemas.microsoft.com/office/drawing/2014/main" id="{658D682F-1138-E630-2B70-BE8331381E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62850" y="3973513"/>
            <a:ext cx="211138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35" name="Line 71">
            <a:extLst>
              <a:ext uri="{FF2B5EF4-FFF2-40B4-BE49-F238E27FC236}">
                <a16:creationId xmlns:a16="http://schemas.microsoft.com/office/drawing/2014/main" id="{8C09565D-CACB-AB14-A434-FA4C0D2D5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1738" y="3452813"/>
            <a:ext cx="222250" cy="241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36" name="Line 72">
            <a:extLst>
              <a:ext uri="{FF2B5EF4-FFF2-40B4-BE49-F238E27FC236}">
                <a16:creationId xmlns:a16="http://schemas.microsoft.com/office/drawing/2014/main" id="{B8657055-4763-4196-68B7-6A558DE22D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3989" y="3973513"/>
            <a:ext cx="350837" cy="381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37" name="Line 73">
            <a:extLst>
              <a:ext uri="{FF2B5EF4-FFF2-40B4-BE49-F238E27FC236}">
                <a16:creationId xmlns:a16="http://schemas.microsoft.com/office/drawing/2014/main" id="{9C22B39C-5231-E5A0-88D8-76C0AFCE67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3989" y="3300413"/>
            <a:ext cx="363537" cy="393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38" name="Line 74">
            <a:extLst>
              <a:ext uri="{FF2B5EF4-FFF2-40B4-BE49-F238E27FC236}">
                <a16:creationId xmlns:a16="http://schemas.microsoft.com/office/drawing/2014/main" id="{9DA2CE05-0C7A-8284-0026-16A9D4028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7525" y="3302000"/>
            <a:ext cx="103188" cy="3635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39" name="Line 75">
            <a:extLst>
              <a:ext uri="{FF2B5EF4-FFF2-40B4-BE49-F238E27FC236}">
                <a16:creationId xmlns:a16="http://schemas.microsoft.com/office/drawing/2014/main" id="{14CEBCA6-BE83-2AE2-9F4C-5B4E3D49BF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40713" y="3313113"/>
            <a:ext cx="165100" cy="355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40" name="Line 76">
            <a:extLst>
              <a:ext uri="{FF2B5EF4-FFF2-40B4-BE49-F238E27FC236}">
                <a16:creationId xmlns:a16="http://schemas.microsoft.com/office/drawing/2014/main" id="{EC62B3D5-0ABF-C5FF-444F-35D41B2AF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5814" y="3313113"/>
            <a:ext cx="128587" cy="342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41" name="Line 77">
            <a:extLst>
              <a:ext uri="{FF2B5EF4-FFF2-40B4-BE49-F238E27FC236}">
                <a16:creationId xmlns:a16="http://schemas.microsoft.com/office/drawing/2014/main" id="{19469CF4-91B8-D319-B8F2-22026B1F71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24826" y="3963989"/>
            <a:ext cx="93663" cy="3889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42" name="Line 78">
            <a:extLst>
              <a:ext uri="{FF2B5EF4-FFF2-40B4-BE49-F238E27FC236}">
                <a16:creationId xmlns:a16="http://schemas.microsoft.com/office/drawing/2014/main" id="{289A4A14-ABE0-26AF-491E-C795EE902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8489" y="3960813"/>
            <a:ext cx="174625" cy="393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43" name="Line 79">
            <a:extLst>
              <a:ext uri="{FF2B5EF4-FFF2-40B4-BE49-F238E27FC236}">
                <a16:creationId xmlns:a16="http://schemas.microsoft.com/office/drawing/2014/main" id="{278E8644-E862-DD48-8E20-0403DE156A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93114" y="3960813"/>
            <a:ext cx="141287" cy="393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44" name="Line 80">
            <a:extLst>
              <a:ext uri="{FF2B5EF4-FFF2-40B4-BE49-F238E27FC236}">
                <a16:creationId xmlns:a16="http://schemas.microsoft.com/office/drawing/2014/main" id="{A426D646-6A24-430F-CA4F-5492714EEB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34400" y="3325813"/>
            <a:ext cx="128588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7745" name="Group 81">
            <a:extLst>
              <a:ext uri="{FF2B5EF4-FFF2-40B4-BE49-F238E27FC236}">
                <a16:creationId xmlns:a16="http://schemas.microsoft.com/office/drawing/2014/main" id="{A73A816B-4DB7-2EF9-E13C-EA34EBDBBF2E}"/>
              </a:ext>
            </a:extLst>
          </p:cNvPr>
          <p:cNvGrpSpPr>
            <a:grpSpLocks/>
          </p:cNvGrpSpPr>
          <p:nvPr/>
        </p:nvGrpSpPr>
        <p:grpSpPr bwMode="auto">
          <a:xfrm>
            <a:off x="8188325" y="2305051"/>
            <a:ext cx="534988" cy="1058863"/>
            <a:chOff x="4198" y="1452"/>
            <a:chExt cx="337" cy="667"/>
          </a:xfrm>
        </p:grpSpPr>
        <p:grpSp>
          <p:nvGrpSpPr>
            <p:cNvPr id="497746" name="Group 82">
              <a:extLst>
                <a:ext uri="{FF2B5EF4-FFF2-40B4-BE49-F238E27FC236}">
                  <a16:creationId xmlns:a16="http://schemas.microsoft.com/office/drawing/2014/main" id="{94B7CFB3-4ED6-F9F6-B476-DD9E9D45EA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0" y="1664"/>
              <a:ext cx="44" cy="455"/>
              <a:chOff x="4490" y="1664"/>
              <a:chExt cx="44" cy="455"/>
            </a:xfrm>
          </p:grpSpPr>
          <p:grpSp>
            <p:nvGrpSpPr>
              <p:cNvPr id="497747" name="Group 83">
                <a:extLst>
                  <a:ext uri="{FF2B5EF4-FFF2-40B4-BE49-F238E27FC236}">
                    <a16:creationId xmlns:a16="http://schemas.microsoft.com/office/drawing/2014/main" id="{9944CB12-6B2C-CF5D-0622-30E54DD60A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90" y="1668"/>
                <a:ext cx="44" cy="451"/>
                <a:chOff x="4490" y="1668"/>
                <a:chExt cx="44" cy="451"/>
              </a:xfrm>
            </p:grpSpPr>
            <p:grpSp>
              <p:nvGrpSpPr>
                <p:cNvPr id="497748" name="Group 84">
                  <a:extLst>
                    <a:ext uri="{FF2B5EF4-FFF2-40B4-BE49-F238E27FC236}">
                      <a16:creationId xmlns:a16="http://schemas.microsoft.com/office/drawing/2014/main" id="{D5C5BFD0-0970-FA10-83E7-F85B8DFA1A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90" y="1668"/>
                  <a:ext cx="44" cy="443"/>
                  <a:chOff x="4490" y="1668"/>
                  <a:chExt cx="44" cy="443"/>
                </a:xfrm>
              </p:grpSpPr>
              <p:sp>
                <p:nvSpPr>
                  <p:cNvPr id="497749" name="Rectangle 85">
                    <a:extLst>
                      <a:ext uri="{FF2B5EF4-FFF2-40B4-BE49-F238E27FC236}">
                        <a16:creationId xmlns:a16="http://schemas.microsoft.com/office/drawing/2014/main" id="{34823655-A019-183C-947D-1F9C41779C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94" y="1668"/>
                    <a:ext cx="38" cy="4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750" name="Line 86">
                    <a:extLst>
                      <a:ext uri="{FF2B5EF4-FFF2-40B4-BE49-F238E27FC236}">
                        <a16:creationId xmlns:a16="http://schemas.microsoft.com/office/drawing/2014/main" id="{DB18DF77-0EEF-DCA1-1CA7-0293620DC4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0" y="2111"/>
                    <a:ext cx="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7751" name="Line 87">
                  <a:extLst>
                    <a:ext uri="{FF2B5EF4-FFF2-40B4-BE49-F238E27FC236}">
                      <a16:creationId xmlns:a16="http://schemas.microsoft.com/office/drawing/2014/main" id="{D60EB537-1011-09D0-7405-8F02B4BA48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0" y="2095"/>
                  <a:ext cx="0" cy="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7752" name="Line 88">
                <a:extLst>
                  <a:ext uri="{FF2B5EF4-FFF2-40B4-BE49-F238E27FC236}">
                    <a16:creationId xmlns:a16="http://schemas.microsoft.com/office/drawing/2014/main" id="{FA9438D9-05A8-899C-DA66-04A9EAEC4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0" y="1664"/>
                <a:ext cx="44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7753" name="Arc 89">
              <a:extLst>
                <a:ext uri="{FF2B5EF4-FFF2-40B4-BE49-F238E27FC236}">
                  <a16:creationId xmlns:a16="http://schemas.microsoft.com/office/drawing/2014/main" id="{A313435E-29DE-157E-7E2C-0CCF2FA74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" y="1553"/>
              <a:ext cx="97" cy="1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9"/>
                <a:gd name="T1" fmla="*/ 0 h 21600"/>
                <a:gd name="T2" fmla="*/ 21599 w 21599"/>
                <a:gd name="T3" fmla="*/ 21421 h 21600"/>
                <a:gd name="T4" fmla="*/ 0 w 215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21600" fill="none" extrusionOk="0">
                  <a:moveTo>
                    <a:pt x="0" y="0"/>
                  </a:moveTo>
                  <a:cubicBezTo>
                    <a:pt x="11859" y="0"/>
                    <a:pt x="21500" y="9561"/>
                    <a:pt x="21599" y="21420"/>
                  </a:cubicBezTo>
                </a:path>
                <a:path w="21599" h="21600" stroke="0" extrusionOk="0">
                  <a:moveTo>
                    <a:pt x="0" y="0"/>
                  </a:moveTo>
                  <a:cubicBezTo>
                    <a:pt x="11859" y="0"/>
                    <a:pt x="21500" y="9561"/>
                    <a:pt x="21599" y="2142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54" name="Arc 90">
              <a:extLst>
                <a:ext uri="{FF2B5EF4-FFF2-40B4-BE49-F238E27FC236}">
                  <a16:creationId xmlns:a16="http://schemas.microsoft.com/office/drawing/2014/main" id="{4FF0CDB9-8A13-1D4B-31C7-F7583DB43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1561"/>
              <a:ext cx="97" cy="1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9"/>
                <a:gd name="T1" fmla="*/ 0 h 21600"/>
                <a:gd name="T2" fmla="*/ 21599 w 21599"/>
                <a:gd name="T3" fmla="*/ 21421 h 21600"/>
                <a:gd name="T4" fmla="*/ 0 w 215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21600" fill="none" extrusionOk="0">
                  <a:moveTo>
                    <a:pt x="0" y="0"/>
                  </a:moveTo>
                  <a:cubicBezTo>
                    <a:pt x="11859" y="0"/>
                    <a:pt x="21500" y="9561"/>
                    <a:pt x="21599" y="21420"/>
                  </a:cubicBezTo>
                </a:path>
                <a:path w="21599" h="21600" stroke="0" extrusionOk="0">
                  <a:moveTo>
                    <a:pt x="0" y="0"/>
                  </a:moveTo>
                  <a:cubicBezTo>
                    <a:pt x="11859" y="0"/>
                    <a:pt x="21500" y="9561"/>
                    <a:pt x="21599" y="2142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55" name="Arc 91">
              <a:extLst>
                <a:ext uri="{FF2B5EF4-FFF2-40B4-BE49-F238E27FC236}">
                  <a16:creationId xmlns:a16="http://schemas.microsoft.com/office/drawing/2014/main" id="{721F0AD1-6460-055C-DC61-7B24D78B0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1561"/>
              <a:ext cx="97" cy="12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9"/>
                <a:gd name="T1" fmla="*/ 0 h 21600"/>
                <a:gd name="T2" fmla="*/ 21599 w 21599"/>
                <a:gd name="T3" fmla="*/ 21421 h 21600"/>
                <a:gd name="T4" fmla="*/ 0 w 215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21600" fill="none" extrusionOk="0">
                  <a:moveTo>
                    <a:pt x="0" y="0"/>
                  </a:moveTo>
                  <a:cubicBezTo>
                    <a:pt x="11859" y="0"/>
                    <a:pt x="21500" y="9561"/>
                    <a:pt x="21599" y="21420"/>
                  </a:cubicBezTo>
                </a:path>
                <a:path w="21599" h="21600" stroke="0" extrusionOk="0">
                  <a:moveTo>
                    <a:pt x="0" y="0"/>
                  </a:moveTo>
                  <a:cubicBezTo>
                    <a:pt x="11859" y="0"/>
                    <a:pt x="21500" y="9561"/>
                    <a:pt x="21599" y="2142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56" name="Freeform 92">
              <a:extLst>
                <a:ext uri="{FF2B5EF4-FFF2-40B4-BE49-F238E27FC236}">
                  <a16:creationId xmlns:a16="http://schemas.microsoft.com/office/drawing/2014/main" id="{9A29A8ED-E985-3912-DA03-50A9A3029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512"/>
              <a:ext cx="134" cy="161"/>
            </a:xfrm>
            <a:custGeom>
              <a:avLst/>
              <a:gdLst>
                <a:gd name="T0" fmla="*/ 133 w 134"/>
                <a:gd name="T1" fmla="*/ 160 h 161"/>
                <a:gd name="T2" fmla="*/ 133 w 134"/>
                <a:gd name="T3" fmla="*/ 152 h 161"/>
                <a:gd name="T4" fmla="*/ 133 w 134"/>
                <a:gd name="T5" fmla="*/ 144 h 161"/>
                <a:gd name="T6" fmla="*/ 133 w 134"/>
                <a:gd name="T7" fmla="*/ 136 h 161"/>
                <a:gd name="T8" fmla="*/ 133 w 134"/>
                <a:gd name="T9" fmla="*/ 128 h 161"/>
                <a:gd name="T10" fmla="*/ 133 w 134"/>
                <a:gd name="T11" fmla="*/ 120 h 161"/>
                <a:gd name="T12" fmla="*/ 133 w 134"/>
                <a:gd name="T13" fmla="*/ 112 h 161"/>
                <a:gd name="T14" fmla="*/ 133 w 134"/>
                <a:gd name="T15" fmla="*/ 104 h 161"/>
                <a:gd name="T16" fmla="*/ 125 w 134"/>
                <a:gd name="T17" fmla="*/ 104 h 161"/>
                <a:gd name="T18" fmla="*/ 125 w 134"/>
                <a:gd name="T19" fmla="*/ 96 h 161"/>
                <a:gd name="T20" fmla="*/ 125 w 134"/>
                <a:gd name="T21" fmla="*/ 88 h 161"/>
                <a:gd name="T22" fmla="*/ 118 w 134"/>
                <a:gd name="T23" fmla="*/ 88 h 161"/>
                <a:gd name="T24" fmla="*/ 118 w 134"/>
                <a:gd name="T25" fmla="*/ 80 h 161"/>
                <a:gd name="T26" fmla="*/ 118 w 134"/>
                <a:gd name="T27" fmla="*/ 72 h 161"/>
                <a:gd name="T28" fmla="*/ 110 w 134"/>
                <a:gd name="T29" fmla="*/ 72 h 161"/>
                <a:gd name="T30" fmla="*/ 110 w 134"/>
                <a:gd name="T31" fmla="*/ 64 h 161"/>
                <a:gd name="T32" fmla="*/ 103 w 134"/>
                <a:gd name="T33" fmla="*/ 64 h 161"/>
                <a:gd name="T34" fmla="*/ 103 w 134"/>
                <a:gd name="T35" fmla="*/ 56 h 161"/>
                <a:gd name="T36" fmla="*/ 96 w 134"/>
                <a:gd name="T37" fmla="*/ 56 h 161"/>
                <a:gd name="T38" fmla="*/ 96 w 134"/>
                <a:gd name="T39" fmla="*/ 48 h 161"/>
                <a:gd name="T40" fmla="*/ 88 w 134"/>
                <a:gd name="T41" fmla="*/ 48 h 161"/>
                <a:gd name="T42" fmla="*/ 88 w 134"/>
                <a:gd name="T43" fmla="*/ 40 h 161"/>
                <a:gd name="T44" fmla="*/ 81 w 134"/>
                <a:gd name="T45" fmla="*/ 40 h 161"/>
                <a:gd name="T46" fmla="*/ 81 w 134"/>
                <a:gd name="T47" fmla="*/ 32 h 161"/>
                <a:gd name="T48" fmla="*/ 73 w 134"/>
                <a:gd name="T49" fmla="*/ 32 h 161"/>
                <a:gd name="T50" fmla="*/ 66 w 134"/>
                <a:gd name="T51" fmla="*/ 24 h 161"/>
                <a:gd name="T52" fmla="*/ 59 w 134"/>
                <a:gd name="T53" fmla="*/ 24 h 161"/>
                <a:gd name="T54" fmla="*/ 59 w 134"/>
                <a:gd name="T55" fmla="*/ 16 h 161"/>
                <a:gd name="T56" fmla="*/ 51 w 134"/>
                <a:gd name="T57" fmla="*/ 16 h 161"/>
                <a:gd name="T58" fmla="*/ 44 w 134"/>
                <a:gd name="T59" fmla="*/ 16 h 161"/>
                <a:gd name="T60" fmla="*/ 36 w 134"/>
                <a:gd name="T61" fmla="*/ 16 h 161"/>
                <a:gd name="T62" fmla="*/ 36 w 134"/>
                <a:gd name="T63" fmla="*/ 8 h 161"/>
                <a:gd name="T64" fmla="*/ 29 w 134"/>
                <a:gd name="T65" fmla="*/ 8 h 161"/>
                <a:gd name="T66" fmla="*/ 22 w 134"/>
                <a:gd name="T67" fmla="*/ 8 h 161"/>
                <a:gd name="T68" fmla="*/ 22 w 134"/>
                <a:gd name="T69" fmla="*/ 0 h 161"/>
                <a:gd name="T70" fmla="*/ 14 w 134"/>
                <a:gd name="T71" fmla="*/ 0 h 161"/>
                <a:gd name="T72" fmla="*/ 7 w 134"/>
                <a:gd name="T73" fmla="*/ 0 h 161"/>
                <a:gd name="T74" fmla="*/ 0 w 134"/>
                <a:gd name="T75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4" h="161">
                  <a:moveTo>
                    <a:pt x="133" y="160"/>
                  </a:moveTo>
                  <a:lnTo>
                    <a:pt x="133" y="152"/>
                  </a:lnTo>
                  <a:lnTo>
                    <a:pt x="133" y="144"/>
                  </a:lnTo>
                  <a:lnTo>
                    <a:pt x="133" y="136"/>
                  </a:lnTo>
                  <a:lnTo>
                    <a:pt x="133" y="128"/>
                  </a:lnTo>
                  <a:lnTo>
                    <a:pt x="133" y="120"/>
                  </a:lnTo>
                  <a:lnTo>
                    <a:pt x="133" y="112"/>
                  </a:lnTo>
                  <a:lnTo>
                    <a:pt x="133" y="104"/>
                  </a:lnTo>
                  <a:lnTo>
                    <a:pt x="125" y="104"/>
                  </a:lnTo>
                  <a:lnTo>
                    <a:pt x="125" y="96"/>
                  </a:lnTo>
                  <a:lnTo>
                    <a:pt x="125" y="88"/>
                  </a:lnTo>
                  <a:lnTo>
                    <a:pt x="118" y="88"/>
                  </a:lnTo>
                  <a:lnTo>
                    <a:pt x="118" y="80"/>
                  </a:lnTo>
                  <a:lnTo>
                    <a:pt x="118" y="72"/>
                  </a:lnTo>
                  <a:lnTo>
                    <a:pt x="110" y="72"/>
                  </a:lnTo>
                  <a:lnTo>
                    <a:pt x="110" y="64"/>
                  </a:lnTo>
                  <a:lnTo>
                    <a:pt x="103" y="64"/>
                  </a:lnTo>
                  <a:lnTo>
                    <a:pt x="103" y="56"/>
                  </a:lnTo>
                  <a:lnTo>
                    <a:pt x="96" y="56"/>
                  </a:lnTo>
                  <a:lnTo>
                    <a:pt x="96" y="48"/>
                  </a:lnTo>
                  <a:lnTo>
                    <a:pt x="88" y="48"/>
                  </a:lnTo>
                  <a:lnTo>
                    <a:pt x="88" y="40"/>
                  </a:lnTo>
                  <a:lnTo>
                    <a:pt x="81" y="40"/>
                  </a:lnTo>
                  <a:lnTo>
                    <a:pt x="81" y="32"/>
                  </a:lnTo>
                  <a:lnTo>
                    <a:pt x="73" y="32"/>
                  </a:lnTo>
                  <a:lnTo>
                    <a:pt x="66" y="24"/>
                  </a:lnTo>
                  <a:lnTo>
                    <a:pt x="59" y="24"/>
                  </a:lnTo>
                  <a:lnTo>
                    <a:pt x="59" y="16"/>
                  </a:lnTo>
                  <a:lnTo>
                    <a:pt x="51" y="16"/>
                  </a:lnTo>
                  <a:lnTo>
                    <a:pt x="44" y="16"/>
                  </a:lnTo>
                  <a:lnTo>
                    <a:pt x="36" y="16"/>
                  </a:lnTo>
                  <a:lnTo>
                    <a:pt x="36" y="8"/>
                  </a:lnTo>
                  <a:lnTo>
                    <a:pt x="29" y="8"/>
                  </a:lnTo>
                  <a:lnTo>
                    <a:pt x="22" y="8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57" name="Rectangle 93">
              <a:extLst>
                <a:ext uri="{FF2B5EF4-FFF2-40B4-BE49-F238E27FC236}">
                  <a16:creationId xmlns:a16="http://schemas.microsoft.com/office/drawing/2014/main" id="{D99034E0-18F4-2DB3-A41B-F7E97CED3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" y="1516"/>
              <a:ext cx="112" cy="3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758" name="Line 94">
              <a:extLst>
                <a:ext uri="{FF2B5EF4-FFF2-40B4-BE49-F238E27FC236}">
                  <a16:creationId xmlns:a16="http://schemas.microsoft.com/office/drawing/2014/main" id="{8A968EC8-26F6-7D29-FA75-4D26008B50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4" y="1512"/>
              <a:ext cx="0" cy="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59" name="Line 95">
              <a:extLst>
                <a:ext uri="{FF2B5EF4-FFF2-40B4-BE49-F238E27FC236}">
                  <a16:creationId xmlns:a16="http://schemas.microsoft.com/office/drawing/2014/main" id="{B64D81AD-CE26-AE99-359C-9A58B5A49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" y="1512"/>
              <a:ext cx="0" cy="4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60" name="Line 96">
              <a:extLst>
                <a:ext uri="{FF2B5EF4-FFF2-40B4-BE49-F238E27FC236}">
                  <a16:creationId xmlns:a16="http://schemas.microsoft.com/office/drawing/2014/main" id="{2E40227A-B93E-1EB8-1412-BE87E154F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31" y="1456"/>
              <a:ext cx="52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61" name="Line 97">
              <a:extLst>
                <a:ext uri="{FF2B5EF4-FFF2-40B4-BE49-F238E27FC236}">
                  <a16:creationId xmlns:a16="http://schemas.microsoft.com/office/drawing/2014/main" id="{62018DD3-D7C9-9AB1-4AAB-A990A56A7F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1" y="1552"/>
              <a:ext cx="45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762" name="Oval 98">
              <a:extLst>
                <a:ext uri="{FF2B5EF4-FFF2-40B4-BE49-F238E27FC236}">
                  <a16:creationId xmlns:a16="http://schemas.microsoft.com/office/drawing/2014/main" id="{6F4DA758-B884-2410-05D6-79584C397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8" y="1452"/>
              <a:ext cx="39" cy="162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7763" name="Line 99">
            <a:extLst>
              <a:ext uri="{FF2B5EF4-FFF2-40B4-BE49-F238E27FC236}">
                <a16:creationId xmlns:a16="http://schemas.microsoft.com/office/drawing/2014/main" id="{C58CB723-B788-9059-4183-B36CC2EC1D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1725" y="3325813"/>
            <a:ext cx="0" cy="241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64" name="Line 100">
            <a:extLst>
              <a:ext uri="{FF2B5EF4-FFF2-40B4-BE49-F238E27FC236}">
                <a16:creationId xmlns:a16="http://schemas.microsoft.com/office/drawing/2014/main" id="{33D53BEA-65E3-1E5A-6595-078E95F498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21726" y="3313113"/>
            <a:ext cx="117475" cy="254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65" name="Line 101">
            <a:extLst>
              <a:ext uri="{FF2B5EF4-FFF2-40B4-BE49-F238E27FC236}">
                <a16:creationId xmlns:a16="http://schemas.microsoft.com/office/drawing/2014/main" id="{D102155F-2744-DADE-B457-DBFF88B43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9201" y="3313113"/>
            <a:ext cx="176213" cy="406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66" name="Line 102">
            <a:extLst>
              <a:ext uri="{FF2B5EF4-FFF2-40B4-BE49-F238E27FC236}">
                <a16:creationId xmlns:a16="http://schemas.microsoft.com/office/drawing/2014/main" id="{E9746170-57FE-1567-6B84-F6FD98B68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1" y="3960813"/>
            <a:ext cx="93663" cy="330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7767" name="Group 103">
            <a:extLst>
              <a:ext uri="{FF2B5EF4-FFF2-40B4-BE49-F238E27FC236}">
                <a16:creationId xmlns:a16="http://schemas.microsoft.com/office/drawing/2014/main" id="{4E527AB3-303E-BA75-1A86-2578F1C94632}"/>
              </a:ext>
            </a:extLst>
          </p:cNvPr>
          <p:cNvGrpSpPr>
            <a:grpSpLocks/>
          </p:cNvGrpSpPr>
          <p:nvPr/>
        </p:nvGrpSpPr>
        <p:grpSpPr bwMode="auto">
          <a:xfrm>
            <a:off x="8120063" y="4113214"/>
            <a:ext cx="520700" cy="1076325"/>
            <a:chOff x="4155" y="2591"/>
            <a:chExt cx="328" cy="678"/>
          </a:xfrm>
        </p:grpSpPr>
        <p:grpSp>
          <p:nvGrpSpPr>
            <p:cNvPr id="497768" name="Group 104">
              <a:extLst>
                <a:ext uri="{FF2B5EF4-FFF2-40B4-BE49-F238E27FC236}">
                  <a16:creationId xmlns:a16="http://schemas.microsoft.com/office/drawing/2014/main" id="{E8F17AAB-2651-50CC-00EC-6C94DDF88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5" y="2599"/>
              <a:ext cx="328" cy="670"/>
              <a:chOff x="4155" y="2599"/>
              <a:chExt cx="328" cy="670"/>
            </a:xfrm>
          </p:grpSpPr>
          <p:grpSp>
            <p:nvGrpSpPr>
              <p:cNvPr id="497769" name="Group 105">
                <a:extLst>
                  <a:ext uri="{FF2B5EF4-FFF2-40B4-BE49-F238E27FC236}">
                    <a16:creationId xmlns:a16="http://schemas.microsoft.com/office/drawing/2014/main" id="{7B21CEB3-E4DE-F5EF-F72F-999E57200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5" y="2599"/>
                <a:ext cx="328" cy="670"/>
                <a:chOff x="4155" y="2599"/>
                <a:chExt cx="328" cy="670"/>
              </a:xfrm>
            </p:grpSpPr>
            <p:grpSp>
              <p:nvGrpSpPr>
                <p:cNvPr id="497770" name="Group 106">
                  <a:extLst>
                    <a:ext uri="{FF2B5EF4-FFF2-40B4-BE49-F238E27FC236}">
                      <a16:creationId xmlns:a16="http://schemas.microsoft.com/office/drawing/2014/main" id="{E7625921-5ED9-6C0D-1D85-39E59C1747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46" y="2599"/>
                  <a:ext cx="36" cy="456"/>
                  <a:chOff x="4446" y="2599"/>
                  <a:chExt cx="36" cy="456"/>
                </a:xfrm>
              </p:grpSpPr>
              <p:grpSp>
                <p:nvGrpSpPr>
                  <p:cNvPr id="497771" name="Group 107">
                    <a:extLst>
                      <a:ext uri="{FF2B5EF4-FFF2-40B4-BE49-F238E27FC236}">
                        <a16:creationId xmlns:a16="http://schemas.microsoft.com/office/drawing/2014/main" id="{6AAA9620-389A-214D-F0AA-2007717A6C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46" y="2603"/>
                    <a:ext cx="36" cy="452"/>
                    <a:chOff x="4446" y="2603"/>
                    <a:chExt cx="36" cy="452"/>
                  </a:xfrm>
                </p:grpSpPr>
                <p:grpSp>
                  <p:nvGrpSpPr>
                    <p:cNvPr id="497772" name="Group 108">
                      <a:extLst>
                        <a:ext uri="{FF2B5EF4-FFF2-40B4-BE49-F238E27FC236}">
                          <a16:creationId xmlns:a16="http://schemas.microsoft.com/office/drawing/2014/main" id="{CBC475D9-9A0F-BC12-E8D5-2AA226F440D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46" y="2603"/>
                      <a:ext cx="36" cy="444"/>
                      <a:chOff x="4446" y="2603"/>
                      <a:chExt cx="36" cy="444"/>
                    </a:xfrm>
                  </p:grpSpPr>
                  <p:sp>
                    <p:nvSpPr>
                      <p:cNvPr id="497773" name="Rectangle 109">
                        <a:extLst>
                          <a:ext uri="{FF2B5EF4-FFF2-40B4-BE49-F238E27FC236}">
                            <a16:creationId xmlns:a16="http://schemas.microsoft.com/office/drawing/2014/main" id="{283B4052-DE3E-2BF1-1401-A57408D135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0" y="2603"/>
                        <a:ext cx="30" cy="44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7774" name="Line 110">
                        <a:extLst>
                          <a:ext uri="{FF2B5EF4-FFF2-40B4-BE49-F238E27FC236}">
                            <a16:creationId xmlns:a16="http://schemas.microsoft.com/office/drawing/2014/main" id="{FFC4DFF8-2144-FD55-B154-675F7970B67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446" y="3047"/>
                        <a:ext cx="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FFFF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97775" name="Line 111">
                      <a:extLst>
                        <a:ext uri="{FF2B5EF4-FFF2-40B4-BE49-F238E27FC236}">
                          <a16:creationId xmlns:a16="http://schemas.microsoft.com/office/drawing/2014/main" id="{76CFA6FB-DFFF-7396-B233-EA2D3541B4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82" y="3031"/>
                      <a:ext cx="0" cy="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7776" name="Line 112">
                    <a:extLst>
                      <a:ext uri="{FF2B5EF4-FFF2-40B4-BE49-F238E27FC236}">
                        <a16:creationId xmlns:a16="http://schemas.microsoft.com/office/drawing/2014/main" id="{28CB3141-1881-97D6-5E34-0FE971BF51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6" y="2599"/>
                    <a:ext cx="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7777" name="Freeform 113">
                  <a:extLst>
                    <a:ext uri="{FF2B5EF4-FFF2-40B4-BE49-F238E27FC236}">
                      <a16:creationId xmlns:a16="http://schemas.microsoft.com/office/drawing/2014/main" id="{AC4B9C2D-4743-3101-61DC-10E7A77F9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7" y="3047"/>
                  <a:ext cx="126" cy="161"/>
                </a:xfrm>
                <a:custGeom>
                  <a:avLst/>
                  <a:gdLst>
                    <a:gd name="T0" fmla="*/ 125 w 126"/>
                    <a:gd name="T1" fmla="*/ 0 h 161"/>
                    <a:gd name="T2" fmla="*/ 125 w 126"/>
                    <a:gd name="T3" fmla="*/ 8 h 161"/>
                    <a:gd name="T4" fmla="*/ 125 w 126"/>
                    <a:gd name="T5" fmla="*/ 16 h 161"/>
                    <a:gd name="T6" fmla="*/ 125 w 126"/>
                    <a:gd name="T7" fmla="*/ 24 h 161"/>
                    <a:gd name="T8" fmla="*/ 125 w 126"/>
                    <a:gd name="T9" fmla="*/ 32 h 161"/>
                    <a:gd name="T10" fmla="*/ 125 w 126"/>
                    <a:gd name="T11" fmla="*/ 40 h 161"/>
                    <a:gd name="T12" fmla="*/ 125 w 126"/>
                    <a:gd name="T13" fmla="*/ 48 h 161"/>
                    <a:gd name="T14" fmla="*/ 125 w 126"/>
                    <a:gd name="T15" fmla="*/ 56 h 161"/>
                    <a:gd name="T16" fmla="*/ 125 w 126"/>
                    <a:gd name="T17" fmla="*/ 64 h 161"/>
                    <a:gd name="T18" fmla="*/ 125 w 126"/>
                    <a:gd name="T19" fmla="*/ 72 h 161"/>
                    <a:gd name="T20" fmla="*/ 117 w 126"/>
                    <a:gd name="T21" fmla="*/ 72 h 161"/>
                    <a:gd name="T22" fmla="*/ 117 w 126"/>
                    <a:gd name="T23" fmla="*/ 80 h 161"/>
                    <a:gd name="T24" fmla="*/ 117 w 126"/>
                    <a:gd name="T25" fmla="*/ 88 h 161"/>
                    <a:gd name="T26" fmla="*/ 110 w 126"/>
                    <a:gd name="T27" fmla="*/ 88 h 161"/>
                    <a:gd name="T28" fmla="*/ 110 w 126"/>
                    <a:gd name="T29" fmla="*/ 96 h 161"/>
                    <a:gd name="T30" fmla="*/ 102 w 126"/>
                    <a:gd name="T31" fmla="*/ 96 h 161"/>
                    <a:gd name="T32" fmla="*/ 102 w 126"/>
                    <a:gd name="T33" fmla="*/ 104 h 161"/>
                    <a:gd name="T34" fmla="*/ 95 w 126"/>
                    <a:gd name="T35" fmla="*/ 104 h 161"/>
                    <a:gd name="T36" fmla="*/ 95 w 126"/>
                    <a:gd name="T37" fmla="*/ 112 h 161"/>
                    <a:gd name="T38" fmla="*/ 88 w 126"/>
                    <a:gd name="T39" fmla="*/ 112 h 161"/>
                    <a:gd name="T40" fmla="*/ 88 w 126"/>
                    <a:gd name="T41" fmla="*/ 120 h 161"/>
                    <a:gd name="T42" fmla="*/ 80 w 126"/>
                    <a:gd name="T43" fmla="*/ 120 h 161"/>
                    <a:gd name="T44" fmla="*/ 80 w 126"/>
                    <a:gd name="T45" fmla="*/ 128 h 161"/>
                    <a:gd name="T46" fmla="*/ 73 w 126"/>
                    <a:gd name="T47" fmla="*/ 128 h 161"/>
                    <a:gd name="T48" fmla="*/ 66 w 126"/>
                    <a:gd name="T49" fmla="*/ 136 h 161"/>
                    <a:gd name="T50" fmla="*/ 58 w 126"/>
                    <a:gd name="T51" fmla="*/ 136 h 161"/>
                    <a:gd name="T52" fmla="*/ 58 w 126"/>
                    <a:gd name="T53" fmla="*/ 144 h 161"/>
                    <a:gd name="T54" fmla="*/ 51 w 126"/>
                    <a:gd name="T55" fmla="*/ 144 h 161"/>
                    <a:gd name="T56" fmla="*/ 44 w 126"/>
                    <a:gd name="T57" fmla="*/ 144 h 161"/>
                    <a:gd name="T58" fmla="*/ 36 w 126"/>
                    <a:gd name="T59" fmla="*/ 144 h 161"/>
                    <a:gd name="T60" fmla="*/ 36 w 126"/>
                    <a:gd name="T61" fmla="*/ 152 h 161"/>
                    <a:gd name="T62" fmla="*/ 29 w 126"/>
                    <a:gd name="T63" fmla="*/ 152 h 161"/>
                    <a:gd name="T64" fmla="*/ 22 w 126"/>
                    <a:gd name="T65" fmla="*/ 152 h 161"/>
                    <a:gd name="T66" fmla="*/ 22 w 126"/>
                    <a:gd name="T67" fmla="*/ 160 h 161"/>
                    <a:gd name="T68" fmla="*/ 14 w 126"/>
                    <a:gd name="T69" fmla="*/ 160 h 161"/>
                    <a:gd name="T70" fmla="*/ 7 w 126"/>
                    <a:gd name="T71" fmla="*/ 160 h 161"/>
                    <a:gd name="T72" fmla="*/ 0 w 126"/>
                    <a:gd name="T73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26" h="161">
                      <a:moveTo>
                        <a:pt x="125" y="0"/>
                      </a:moveTo>
                      <a:lnTo>
                        <a:pt x="125" y="8"/>
                      </a:lnTo>
                      <a:lnTo>
                        <a:pt x="125" y="16"/>
                      </a:lnTo>
                      <a:lnTo>
                        <a:pt x="125" y="24"/>
                      </a:lnTo>
                      <a:lnTo>
                        <a:pt x="125" y="32"/>
                      </a:lnTo>
                      <a:lnTo>
                        <a:pt x="125" y="40"/>
                      </a:lnTo>
                      <a:lnTo>
                        <a:pt x="125" y="48"/>
                      </a:lnTo>
                      <a:lnTo>
                        <a:pt x="125" y="56"/>
                      </a:lnTo>
                      <a:lnTo>
                        <a:pt x="125" y="64"/>
                      </a:lnTo>
                      <a:lnTo>
                        <a:pt x="125" y="72"/>
                      </a:lnTo>
                      <a:lnTo>
                        <a:pt x="117" y="72"/>
                      </a:lnTo>
                      <a:lnTo>
                        <a:pt x="117" y="80"/>
                      </a:lnTo>
                      <a:lnTo>
                        <a:pt x="117" y="88"/>
                      </a:lnTo>
                      <a:lnTo>
                        <a:pt x="110" y="88"/>
                      </a:lnTo>
                      <a:lnTo>
                        <a:pt x="110" y="96"/>
                      </a:lnTo>
                      <a:lnTo>
                        <a:pt x="102" y="96"/>
                      </a:lnTo>
                      <a:lnTo>
                        <a:pt x="102" y="104"/>
                      </a:lnTo>
                      <a:lnTo>
                        <a:pt x="95" y="104"/>
                      </a:lnTo>
                      <a:lnTo>
                        <a:pt x="95" y="112"/>
                      </a:lnTo>
                      <a:lnTo>
                        <a:pt x="88" y="112"/>
                      </a:lnTo>
                      <a:lnTo>
                        <a:pt x="88" y="120"/>
                      </a:lnTo>
                      <a:lnTo>
                        <a:pt x="80" y="120"/>
                      </a:lnTo>
                      <a:lnTo>
                        <a:pt x="80" y="128"/>
                      </a:lnTo>
                      <a:lnTo>
                        <a:pt x="73" y="128"/>
                      </a:lnTo>
                      <a:lnTo>
                        <a:pt x="66" y="136"/>
                      </a:lnTo>
                      <a:lnTo>
                        <a:pt x="58" y="136"/>
                      </a:lnTo>
                      <a:lnTo>
                        <a:pt x="58" y="144"/>
                      </a:lnTo>
                      <a:lnTo>
                        <a:pt x="51" y="144"/>
                      </a:lnTo>
                      <a:lnTo>
                        <a:pt x="44" y="144"/>
                      </a:lnTo>
                      <a:lnTo>
                        <a:pt x="36" y="144"/>
                      </a:lnTo>
                      <a:lnTo>
                        <a:pt x="36" y="152"/>
                      </a:lnTo>
                      <a:lnTo>
                        <a:pt x="29" y="152"/>
                      </a:lnTo>
                      <a:lnTo>
                        <a:pt x="22" y="152"/>
                      </a:lnTo>
                      <a:lnTo>
                        <a:pt x="22" y="160"/>
                      </a:lnTo>
                      <a:lnTo>
                        <a:pt x="14" y="160"/>
                      </a:lnTo>
                      <a:lnTo>
                        <a:pt x="7" y="160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97778" name="Group 114">
                  <a:extLst>
                    <a:ext uri="{FF2B5EF4-FFF2-40B4-BE49-F238E27FC236}">
                      <a16:creationId xmlns:a16="http://schemas.microsoft.com/office/drawing/2014/main" id="{7F068552-F77D-8E55-C598-769A7BD1D5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55" y="3037"/>
                  <a:ext cx="293" cy="232"/>
                  <a:chOff x="4155" y="3037"/>
                  <a:chExt cx="293" cy="232"/>
                </a:xfrm>
              </p:grpSpPr>
              <p:sp>
                <p:nvSpPr>
                  <p:cNvPr id="497779" name="Arc 115">
                    <a:extLst>
                      <a:ext uri="{FF2B5EF4-FFF2-40B4-BE49-F238E27FC236}">
                        <a16:creationId xmlns:a16="http://schemas.microsoft.com/office/drawing/2014/main" id="{5EFEA2D3-0909-FFC5-DA32-5E2327D4AC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0" y="3045"/>
                    <a:ext cx="98" cy="124"/>
                  </a:xfrm>
                  <a:custGeom>
                    <a:avLst/>
                    <a:gdLst>
                      <a:gd name="G0" fmla="+- 224 0 0"/>
                      <a:gd name="G1" fmla="+- 544 0 0"/>
                      <a:gd name="G2" fmla="+- 21600 0 0"/>
                      <a:gd name="T0" fmla="*/ 21817 w 21824"/>
                      <a:gd name="T1" fmla="*/ 0 h 22144"/>
                      <a:gd name="T2" fmla="*/ 0 w 21824"/>
                      <a:gd name="T3" fmla="*/ 22143 h 22144"/>
                      <a:gd name="T4" fmla="*/ 224 w 21824"/>
                      <a:gd name="T5" fmla="*/ 544 h 22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824" h="22144" fill="none" extrusionOk="0">
                        <a:moveTo>
                          <a:pt x="21817" y="-1"/>
                        </a:moveTo>
                        <a:cubicBezTo>
                          <a:pt x="21821" y="181"/>
                          <a:pt x="21824" y="362"/>
                          <a:pt x="21824" y="544"/>
                        </a:cubicBezTo>
                        <a:cubicBezTo>
                          <a:pt x="21824" y="12473"/>
                          <a:pt x="12153" y="22144"/>
                          <a:pt x="224" y="22144"/>
                        </a:cubicBezTo>
                        <a:cubicBezTo>
                          <a:pt x="149" y="22143"/>
                          <a:pt x="74" y="22143"/>
                          <a:pt x="0" y="22142"/>
                        </a:cubicBezTo>
                      </a:path>
                      <a:path w="21824" h="22144" stroke="0" extrusionOk="0">
                        <a:moveTo>
                          <a:pt x="21817" y="-1"/>
                        </a:moveTo>
                        <a:cubicBezTo>
                          <a:pt x="21821" y="181"/>
                          <a:pt x="21824" y="362"/>
                          <a:pt x="21824" y="544"/>
                        </a:cubicBezTo>
                        <a:cubicBezTo>
                          <a:pt x="21824" y="12473"/>
                          <a:pt x="12153" y="22144"/>
                          <a:pt x="224" y="22144"/>
                        </a:cubicBezTo>
                        <a:cubicBezTo>
                          <a:pt x="149" y="22143"/>
                          <a:pt x="74" y="22143"/>
                          <a:pt x="0" y="22142"/>
                        </a:cubicBezTo>
                        <a:lnTo>
                          <a:pt x="224" y="544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780" name="Arc 116">
                    <a:extLst>
                      <a:ext uri="{FF2B5EF4-FFF2-40B4-BE49-F238E27FC236}">
                        <a16:creationId xmlns:a16="http://schemas.microsoft.com/office/drawing/2014/main" id="{54C42111-1899-B117-7679-E496C41D76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3" y="3037"/>
                    <a:ext cx="97" cy="124"/>
                  </a:xfrm>
                  <a:custGeom>
                    <a:avLst/>
                    <a:gdLst>
                      <a:gd name="G0" fmla="+- 0 0 0"/>
                      <a:gd name="G1" fmla="+- 541 0 0"/>
                      <a:gd name="G2" fmla="+- 21600 0 0"/>
                      <a:gd name="T0" fmla="*/ 21593 w 21600"/>
                      <a:gd name="T1" fmla="*/ 0 h 22141"/>
                      <a:gd name="T2" fmla="*/ 0 w 21600"/>
                      <a:gd name="T3" fmla="*/ 22141 h 22141"/>
                      <a:gd name="T4" fmla="*/ 0 w 21600"/>
                      <a:gd name="T5" fmla="*/ 541 h 22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2141" fill="none" extrusionOk="0">
                        <a:moveTo>
                          <a:pt x="21593" y="-1"/>
                        </a:moveTo>
                        <a:cubicBezTo>
                          <a:pt x="21597" y="180"/>
                          <a:pt x="21600" y="360"/>
                          <a:pt x="21600" y="541"/>
                        </a:cubicBezTo>
                        <a:cubicBezTo>
                          <a:pt x="21600" y="12470"/>
                          <a:pt x="11929" y="22141"/>
                          <a:pt x="-1" y="22141"/>
                        </a:cubicBezTo>
                      </a:path>
                      <a:path w="21600" h="22141" stroke="0" extrusionOk="0">
                        <a:moveTo>
                          <a:pt x="21593" y="-1"/>
                        </a:moveTo>
                        <a:cubicBezTo>
                          <a:pt x="21597" y="180"/>
                          <a:pt x="21600" y="360"/>
                          <a:pt x="21600" y="541"/>
                        </a:cubicBezTo>
                        <a:cubicBezTo>
                          <a:pt x="21600" y="12470"/>
                          <a:pt x="11929" y="22141"/>
                          <a:pt x="-1" y="22141"/>
                        </a:cubicBezTo>
                        <a:lnTo>
                          <a:pt x="0" y="5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781" name="Arc 117">
                    <a:extLst>
                      <a:ext uri="{FF2B5EF4-FFF2-40B4-BE49-F238E27FC236}">
                        <a16:creationId xmlns:a16="http://schemas.microsoft.com/office/drawing/2014/main" id="{B1736EA0-457A-835A-A424-C3A086D40F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3" y="3037"/>
                    <a:ext cx="97" cy="124"/>
                  </a:xfrm>
                  <a:custGeom>
                    <a:avLst/>
                    <a:gdLst>
                      <a:gd name="G0" fmla="+- 0 0 0"/>
                      <a:gd name="G1" fmla="+- 541 0 0"/>
                      <a:gd name="G2" fmla="+- 21600 0 0"/>
                      <a:gd name="T0" fmla="*/ 21593 w 21600"/>
                      <a:gd name="T1" fmla="*/ 0 h 22141"/>
                      <a:gd name="T2" fmla="*/ 0 w 21600"/>
                      <a:gd name="T3" fmla="*/ 22141 h 22141"/>
                      <a:gd name="T4" fmla="*/ 0 w 21600"/>
                      <a:gd name="T5" fmla="*/ 541 h 22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2141" fill="none" extrusionOk="0">
                        <a:moveTo>
                          <a:pt x="21593" y="-1"/>
                        </a:moveTo>
                        <a:cubicBezTo>
                          <a:pt x="21597" y="180"/>
                          <a:pt x="21600" y="360"/>
                          <a:pt x="21600" y="541"/>
                        </a:cubicBezTo>
                        <a:cubicBezTo>
                          <a:pt x="21600" y="12470"/>
                          <a:pt x="11929" y="22141"/>
                          <a:pt x="-1" y="22141"/>
                        </a:cubicBezTo>
                      </a:path>
                      <a:path w="21600" h="22141" stroke="0" extrusionOk="0">
                        <a:moveTo>
                          <a:pt x="21593" y="-1"/>
                        </a:moveTo>
                        <a:cubicBezTo>
                          <a:pt x="21597" y="180"/>
                          <a:pt x="21600" y="360"/>
                          <a:pt x="21600" y="541"/>
                        </a:cubicBezTo>
                        <a:cubicBezTo>
                          <a:pt x="21600" y="12470"/>
                          <a:pt x="11929" y="22141"/>
                          <a:pt x="-1" y="22141"/>
                        </a:cubicBezTo>
                        <a:lnTo>
                          <a:pt x="0" y="541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FFFFFF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782" name="Rectangle 118">
                    <a:extLst>
                      <a:ext uri="{FF2B5EF4-FFF2-40B4-BE49-F238E27FC236}">
                        <a16:creationId xmlns:a16="http://schemas.microsoft.com/office/drawing/2014/main" id="{2695CF12-214B-49B8-48C0-4CB60D4E33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5" y="3171"/>
                    <a:ext cx="112" cy="34"/>
                  </a:xfrm>
                  <a:prstGeom prst="rect">
                    <a:avLst/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783" name="Line 119">
                    <a:extLst>
                      <a:ext uri="{FF2B5EF4-FFF2-40B4-BE49-F238E27FC236}">
                        <a16:creationId xmlns:a16="http://schemas.microsoft.com/office/drawing/2014/main" id="{672FB52E-53C7-B881-8F3D-71932A106C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50" y="3167"/>
                    <a:ext cx="0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784" name="Line 120">
                    <a:extLst>
                      <a:ext uri="{FF2B5EF4-FFF2-40B4-BE49-F238E27FC236}">
                        <a16:creationId xmlns:a16="http://schemas.microsoft.com/office/drawing/2014/main" id="{D3432B9D-3A3D-4867-C3D1-D64C1736AF6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31" y="3167"/>
                    <a:ext cx="0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785" name="Line 121">
                    <a:extLst>
                      <a:ext uri="{FF2B5EF4-FFF2-40B4-BE49-F238E27FC236}">
                        <a16:creationId xmlns:a16="http://schemas.microsoft.com/office/drawing/2014/main" id="{C0252D1C-E511-E489-E23D-7B599503DC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87" y="3207"/>
                    <a:ext cx="52" cy="5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786" name="Line 122">
                    <a:extLst>
                      <a:ext uri="{FF2B5EF4-FFF2-40B4-BE49-F238E27FC236}">
                        <a16:creationId xmlns:a16="http://schemas.microsoft.com/office/drawing/2014/main" id="{7F16F3F9-3EC5-9EB6-A281-FDF4DE7315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87" y="3119"/>
                    <a:ext cx="44" cy="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787" name="Oval 123">
                    <a:extLst>
                      <a:ext uri="{FF2B5EF4-FFF2-40B4-BE49-F238E27FC236}">
                        <a16:creationId xmlns:a16="http://schemas.microsoft.com/office/drawing/2014/main" id="{E0DCA040-7926-89F2-6149-9DF06E9A10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55" y="3107"/>
                    <a:ext cx="37" cy="162"/>
                  </a:xfrm>
                  <a:prstGeom prst="ellips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97788" name="Group 124">
                <a:extLst>
                  <a:ext uri="{FF2B5EF4-FFF2-40B4-BE49-F238E27FC236}">
                    <a16:creationId xmlns:a16="http://schemas.microsoft.com/office/drawing/2014/main" id="{AB56AB10-6CE0-A07D-E0F5-43AA070130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0" y="3023"/>
                <a:ext cx="156" cy="184"/>
                <a:chOff x="4290" y="3023"/>
                <a:chExt cx="156" cy="184"/>
              </a:xfrm>
            </p:grpSpPr>
            <p:sp>
              <p:nvSpPr>
                <p:cNvPr id="497789" name="Line 125">
                  <a:extLst>
                    <a:ext uri="{FF2B5EF4-FFF2-40B4-BE49-F238E27FC236}">
                      <a16:creationId xmlns:a16="http://schemas.microsoft.com/office/drawing/2014/main" id="{C5CA0766-4676-5370-2F6E-14AB2748F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46" y="3023"/>
                  <a:ext cx="0" cy="4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7790" name="Line 126">
                  <a:extLst>
                    <a:ext uri="{FF2B5EF4-FFF2-40B4-BE49-F238E27FC236}">
                      <a16:creationId xmlns:a16="http://schemas.microsoft.com/office/drawing/2014/main" id="{65115977-4B6C-661B-A2C5-F3405932FF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90" y="3167"/>
                  <a:ext cx="6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7791" name="Line 127">
                  <a:extLst>
                    <a:ext uri="{FF2B5EF4-FFF2-40B4-BE49-F238E27FC236}">
                      <a16:creationId xmlns:a16="http://schemas.microsoft.com/office/drawing/2014/main" id="{F730B2EB-D117-A81A-8513-122F39880C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98" y="3207"/>
                  <a:ext cx="59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7792" name="Line 128">
              <a:extLst>
                <a:ext uri="{FF2B5EF4-FFF2-40B4-BE49-F238E27FC236}">
                  <a16:creationId xmlns:a16="http://schemas.microsoft.com/office/drawing/2014/main" id="{8AB2DE3E-C9D8-9CF4-E594-722B4F82A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6" y="2591"/>
              <a:ext cx="0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7793" name="Line 129">
            <a:extLst>
              <a:ext uri="{FF2B5EF4-FFF2-40B4-BE49-F238E27FC236}">
                <a16:creationId xmlns:a16="http://schemas.microsoft.com/office/drawing/2014/main" id="{334E97F8-A3E9-ABDF-7888-A9253B86E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0313" y="3884613"/>
            <a:ext cx="176212" cy="368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4" name="Line 130">
            <a:extLst>
              <a:ext uri="{FF2B5EF4-FFF2-40B4-BE49-F238E27FC236}">
                <a16:creationId xmlns:a16="http://schemas.microsoft.com/office/drawing/2014/main" id="{3FB6EBA4-DCA0-A9E7-F0EC-F4BAE2C557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45539" y="3998913"/>
            <a:ext cx="104775" cy="254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5" name="Line 131">
            <a:extLst>
              <a:ext uri="{FF2B5EF4-FFF2-40B4-BE49-F238E27FC236}">
                <a16:creationId xmlns:a16="http://schemas.microsoft.com/office/drawing/2014/main" id="{FC5303D0-274C-123D-235B-D442C2BDBC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39176" y="3998913"/>
            <a:ext cx="106363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6" name="Rectangle 132">
            <a:extLst>
              <a:ext uri="{FF2B5EF4-FFF2-40B4-BE49-F238E27FC236}">
                <a16:creationId xmlns:a16="http://schemas.microsoft.com/office/drawing/2014/main" id="{DB27EF66-C9D1-3D09-1317-93A6E01C4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9064" y="3725864"/>
            <a:ext cx="612775" cy="1555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797" name="Line 133">
            <a:extLst>
              <a:ext uri="{FF2B5EF4-FFF2-40B4-BE49-F238E27FC236}">
                <a16:creationId xmlns:a16="http://schemas.microsoft.com/office/drawing/2014/main" id="{C1779D1F-C994-5BA5-0338-979A3069F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2713" y="3719513"/>
            <a:ext cx="0" cy="1651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8" name="Arc 134">
            <a:extLst>
              <a:ext uri="{FF2B5EF4-FFF2-40B4-BE49-F238E27FC236}">
                <a16:creationId xmlns:a16="http://schemas.microsoft.com/office/drawing/2014/main" id="{B50B78E5-8318-2D53-A5DD-3CD9F8808E2F}"/>
              </a:ext>
            </a:extLst>
          </p:cNvPr>
          <p:cNvSpPr>
            <a:spLocks/>
          </p:cNvSpPr>
          <p:nvPr/>
        </p:nvSpPr>
        <p:spPr bwMode="auto">
          <a:xfrm>
            <a:off x="9623426" y="3721100"/>
            <a:ext cx="169863" cy="166688"/>
          </a:xfrm>
          <a:custGeom>
            <a:avLst/>
            <a:gdLst>
              <a:gd name="G0" fmla="+- 620 0 0"/>
              <a:gd name="G1" fmla="+- 21600 0 0"/>
              <a:gd name="G2" fmla="+- 21600 0 0"/>
              <a:gd name="T0" fmla="*/ 0 w 22216"/>
              <a:gd name="T1" fmla="*/ 9 h 21600"/>
              <a:gd name="T2" fmla="*/ 22216 w 22216"/>
              <a:gd name="T3" fmla="*/ 21183 h 21600"/>
              <a:gd name="T4" fmla="*/ 620 w 2221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16" h="21600" fill="none" extrusionOk="0">
                <a:moveTo>
                  <a:pt x="-1" y="8"/>
                </a:moveTo>
                <a:cubicBezTo>
                  <a:pt x="206" y="2"/>
                  <a:pt x="413" y="0"/>
                  <a:pt x="620" y="0"/>
                </a:cubicBezTo>
                <a:cubicBezTo>
                  <a:pt x="12386" y="0"/>
                  <a:pt x="21988" y="9418"/>
                  <a:pt x="22215" y="21183"/>
                </a:cubicBezTo>
              </a:path>
              <a:path w="22216" h="21600" stroke="0" extrusionOk="0">
                <a:moveTo>
                  <a:pt x="-1" y="8"/>
                </a:moveTo>
                <a:cubicBezTo>
                  <a:pt x="206" y="2"/>
                  <a:pt x="413" y="0"/>
                  <a:pt x="620" y="0"/>
                </a:cubicBezTo>
                <a:cubicBezTo>
                  <a:pt x="12386" y="0"/>
                  <a:pt x="21988" y="9418"/>
                  <a:pt x="22215" y="21183"/>
                </a:cubicBezTo>
                <a:lnTo>
                  <a:pt x="62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799" name="Arc 135">
            <a:extLst>
              <a:ext uri="{FF2B5EF4-FFF2-40B4-BE49-F238E27FC236}">
                <a16:creationId xmlns:a16="http://schemas.microsoft.com/office/drawing/2014/main" id="{7E7FB2B3-E039-F7BD-0FF1-C02A0D323085}"/>
              </a:ext>
            </a:extLst>
          </p:cNvPr>
          <p:cNvSpPr>
            <a:spLocks/>
          </p:cNvSpPr>
          <p:nvPr/>
        </p:nvSpPr>
        <p:spPr bwMode="auto">
          <a:xfrm>
            <a:off x="9623426" y="3721100"/>
            <a:ext cx="169863" cy="166688"/>
          </a:xfrm>
          <a:custGeom>
            <a:avLst/>
            <a:gdLst>
              <a:gd name="G0" fmla="+- 620 0 0"/>
              <a:gd name="G1" fmla="+- 21600 0 0"/>
              <a:gd name="G2" fmla="+- 21600 0 0"/>
              <a:gd name="T0" fmla="*/ 0 w 22216"/>
              <a:gd name="T1" fmla="*/ 9 h 21600"/>
              <a:gd name="T2" fmla="*/ 22216 w 22216"/>
              <a:gd name="T3" fmla="*/ 21183 h 21600"/>
              <a:gd name="T4" fmla="*/ 620 w 2221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216" h="21600" fill="none" extrusionOk="0">
                <a:moveTo>
                  <a:pt x="-1" y="8"/>
                </a:moveTo>
                <a:cubicBezTo>
                  <a:pt x="206" y="2"/>
                  <a:pt x="413" y="0"/>
                  <a:pt x="620" y="0"/>
                </a:cubicBezTo>
                <a:cubicBezTo>
                  <a:pt x="12386" y="0"/>
                  <a:pt x="21988" y="9418"/>
                  <a:pt x="22215" y="21183"/>
                </a:cubicBezTo>
              </a:path>
              <a:path w="22216" h="21600" stroke="0" extrusionOk="0">
                <a:moveTo>
                  <a:pt x="-1" y="8"/>
                </a:moveTo>
                <a:cubicBezTo>
                  <a:pt x="206" y="2"/>
                  <a:pt x="413" y="0"/>
                  <a:pt x="620" y="0"/>
                </a:cubicBezTo>
                <a:cubicBezTo>
                  <a:pt x="12386" y="0"/>
                  <a:pt x="21988" y="9418"/>
                  <a:pt x="22215" y="21183"/>
                </a:cubicBezTo>
                <a:lnTo>
                  <a:pt x="620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00" name="Line 136">
            <a:extLst>
              <a:ext uri="{FF2B5EF4-FFF2-40B4-BE49-F238E27FC236}">
                <a16:creationId xmlns:a16="http://schemas.microsoft.com/office/drawing/2014/main" id="{D69084EB-FC77-E776-7236-0DCBC53B9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3" y="3732213"/>
            <a:ext cx="0" cy="152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01" name="Line 137">
            <a:extLst>
              <a:ext uri="{FF2B5EF4-FFF2-40B4-BE49-F238E27FC236}">
                <a16:creationId xmlns:a16="http://schemas.microsoft.com/office/drawing/2014/main" id="{DA7A26CF-7416-9DAD-9612-1EE4C693F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88525" y="3884613"/>
            <a:ext cx="0" cy="127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02" name="Line 138">
            <a:extLst>
              <a:ext uri="{FF2B5EF4-FFF2-40B4-BE49-F238E27FC236}">
                <a16:creationId xmlns:a16="http://schemas.microsoft.com/office/drawing/2014/main" id="{57FDF228-E795-86C9-AE03-475680944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3" y="3884613"/>
            <a:ext cx="0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03" name="Oval 139">
            <a:extLst>
              <a:ext uri="{FF2B5EF4-FFF2-40B4-BE49-F238E27FC236}">
                <a16:creationId xmlns:a16="http://schemas.microsoft.com/office/drawing/2014/main" id="{6E41200A-230A-AE3E-FFD8-B0CCB44B1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663" y="4005264"/>
            <a:ext cx="177800" cy="539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4" name="Rectangle 140">
            <a:extLst>
              <a:ext uri="{FF2B5EF4-FFF2-40B4-BE49-F238E27FC236}">
                <a16:creationId xmlns:a16="http://schemas.microsoft.com/office/drawing/2014/main" id="{8E6CBEAC-415F-C05A-DDDC-5F43DFD73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01" y="5175251"/>
            <a:ext cx="18867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Department Changes</a:t>
            </a:r>
          </a:p>
        </p:txBody>
      </p:sp>
      <p:sp>
        <p:nvSpPr>
          <p:cNvPr id="497805" name="Oval 141">
            <a:extLst>
              <a:ext uri="{FF2B5EF4-FFF2-40B4-BE49-F238E27FC236}">
                <a16:creationId xmlns:a16="http://schemas.microsoft.com/office/drawing/2014/main" id="{B41156E0-E479-C41E-FDA1-281362D5A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376" y="4818064"/>
            <a:ext cx="646113" cy="3333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6" name="Rectangle 142">
            <a:extLst>
              <a:ext uri="{FF2B5EF4-FFF2-40B4-BE49-F238E27FC236}">
                <a16:creationId xmlns:a16="http://schemas.microsoft.com/office/drawing/2014/main" id="{F6B0F946-1AB4-9A78-34E5-910D1A2C7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26" y="5464176"/>
            <a:ext cx="188913" cy="6254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07" name="Line 143">
            <a:extLst>
              <a:ext uri="{FF2B5EF4-FFF2-40B4-BE49-F238E27FC236}">
                <a16:creationId xmlns:a16="http://schemas.microsoft.com/office/drawing/2014/main" id="{4C87D9DB-8D56-FC18-EB7D-88D46B3CC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6275" y="5457825"/>
            <a:ext cx="19843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08" name="Rectangle 144">
            <a:extLst>
              <a:ext uri="{FF2B5EF4-FFF2-40B4-BE49-F238E27FC236}">
                <a16:creationId xmlns:a16="http://schemas.microsoft.com/office/drawing/2014/main" id="{5FDB9B4E-823C-E6F3-43AC-14FF81CBB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288" y="6165851"/>
            <a:ext cx="1460336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Final Evaluation</a:t>
            </a:r>
          </a:p>
        </p:txBody>
      </p:sp>
      <p:sp>
        <p:nvSpPr>
          <p:cNvPr id="497809" name="Oval 145">
            <a:extLst>
              <a:ext uri="{FF2B5EF4-FFF2-40B4-BE49-F238E27FC236}">
                <a16:creationId xmlns:a16="http://schemas.microsoft.com/office/drawing/2014/main" id="{B4D4933E-EC17-FD40-1A4F-A4C179C93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1064" y="4665664"/>
            <a:ext cx="84137" cy="2190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0" name="Oval 146">
            <a:extLst>
              <a:ext uri="{FF2B5EF4-FFF2-40B4-BE49-F238E27FC236}">
                <a16:creationId xmlns:a16="http://schemas.microsoft.com/office/drawing/2014/main" id="{52D3DAE7-7283-969C-DD79-9BE7E85E3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550" y="4157664"/>
            <a:ext cx="84138" cy="2190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1" name="Oval 147">
            <a:extLst>
              <a:ext uri="{FF2B5EF4-FFF2-40B4-BE49-F238E27FC236}">
                <a16:creationId xmlns:a16="http://schemas.microsoft.com/office/drawing/2014/main" id="{0E1F7110-950A-1D5A-2898-7872FFDD9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3739" y="4691064"/>
            <a:ext cx="84137" cy="2190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2" name="Oval 148">
            <a:extLst>
              <a:ext uri="{FF2B5EF4-FFF2-40B4-BE49-F238E27FC236}">
                <a16:creationId xmlns:a16="http://schemas.microsoft.com/office/drawing/2014/main" id="{C1AC669D-A5AE-FA4E-3409-27920A998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6264" y="4437064"/>
            <a:ext cx="84137" cy="2190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3" name="Oval 149">
            <a:extLst>
              <a:ext uri="{FF2B5EF4-FFF2-40B4-BE49-F238E27FC236}">
                <a16:creationId xmlns:a16="http://schemas.microsoft.com/office/drawing/2014/main" id="{74773A93-8F69-8B15-B8C2-988FCCA75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375" y="5426076"/>
            <a:ext cx="82550" cy="2190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4" name="Oval 150">
            <a:extLst>
              <a:ext uri="{FF2B5EF4-FFF2-40B4-BE49-F238E27FC236}">
                <a16:creationId xmlns:a16="http://schemas.microsoft.com/office/drawing/2014/main" id="{8EE8299E-1C01-E5DE-A6A3-0659190C5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2900" y="5072064"/>
            <a:ext cx="84138" cy="2190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5" name="Oval 151">
            <a:extLst>
              <a:ext uri="{FF2B5EF4-FFF2-40B4-BE49-F238E27FC236}">
                <a16:creationId xmlns:a16="http://schemas.microsoft.com/office/drawing/2014/main" id="{2F340779-DE59-07C4-F6DF-65E1723EB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1214" y="4411664"/>
            <a:ext cx="84137" cy="2190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6" name="Rectangle 152">
            <a:extLst>
              <a:ext uri="{FF2B5EF4-FFF2-40B4-BE49-F238E27FC236}">
                <a16:creationId xmlns:a16="http://schemas.microsoft.com/office/drawing/2014/main" id="{02A8EF54-81B8-EF45-39AF-FD65663F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3192464"/>
            <a:ext cx="188912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7" name="Rectangle 153">
            <a:extLst>
              <a:ext uri="{FF2B5EF4-FFF2-40B4-BE49-F238E27FC236}">
                <a16:creationId xmlns:a16="http://schemas.microsoft.com/office/drawing/2014/main" id="{7E678611-E07E-7F23-CFAF-8B432EBA2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276" y="4322764"/>
            <a:ext cx="188913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8" name="Rectangle 154">
            <a:extLst>
              <a:ext uri="{FF2B5EF4-FFF2-40B4-BE49-F238E27FC236}">
                <a16:creationId xmlns:a16="http://schemas.microsoft.com/office/drawing/2014/main" id="{FCD4AB98-F74F-8858-7724-44CF1D037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4525" y="4424364"/>
            <a:ext cx="190500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19" name="Rectangle 155">
            <a:extLst>
              <a:ext uri="{FF2B5EF4-FFF2-40B4-BE49-F238E27FC236}">
                <a16:creationId xmlns:a16="http://schemas.microsoft.com/office/drawing/2014/main" id="{7B92B4E0-26B3-E4F0-E672-9662FDBB9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288" y="3459164"/>
            <a:ext cx="188912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20" name="Rectangle 156">
            <a:extLst>
              <a:ext uri="{FF2B5EF4-FFF2-40B4-BE49-F238E27FC236}">
                <a16:creationId xmlns:a16="http://schemas.microsoft.com/office/drawing/2014/main" id="{2733FDCB-A5E7-F175-50D1-145D07C39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3154364"/>
            <a:ext cx="190500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21" name="Rectangle 157">
            <a:extLst>
              <a:ext uri="{FF2B5EF4-FFF2-40B4-BE49-F238E27FC236}">
                <a16:creationId xmlns:a16="http://schemas.microsoft.com/office/drawing/2014/main" id="{0743DCC1-DB94-25BE-6D05-FEB32E62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852864"/>
            <a:ext cx="190500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22" name="Rectangle 158">
            <a:extLst>
              <a:ext uri="{FF2B5EF4-FFF2-40B4-BE49-F238E27FC236}">
                <a16:creationId xmlns:a16="http://schemas.microsoft.com/office/drawing/2014/main" id="{678A0EC5-09E9-56DB-3E8F-38D6B21EA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075" y="3662364"/>
            <a:ext cx="190500" cy="206375"/>
          </a:xfrm>
          <a:prstGeom prst="rect">
            <a:avLst/>
          </a:prstGeom>
          <a:pattFill prst="pct90">
            <a:fgClr>
              <a:srgbClr val="FFFFFF"/>
            </a:fgClr>
            <a:bgClr>
              <a:srgbClr val="000000"/>
            </a:bgClr>
          </a:patt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23" name="Line 159">
            <a:extLst>
              <a:ext uri="{FF2B5EF4-FFF2-40B4-BE49-F238E27FC236}">
                <a16:creationId xmlns:a16="http://schemas.microsoft.com/office/drawing/2014/main" id="{F45BF5C0-AE8F-AC42-2024-484E1F058A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78600" y="4151313"/>
            <a:ext cx="3508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24" name="Arc 160">
            <a:extLst>
              <a:ext uri="{FF2B5EF4-FFF2-40B4-BE49-F238E27FC236}">
                <a16:creationId xmlns:a16="http://schemas.microsoft.com/office/drawing/2014/main" id="{DA51B10A-638D-1E5A-72A3-80AAE66DB9C7}"/>
              </a:ext>
            </a:extLst>
          </p:cNvPr>
          <p:cNvSpPr>
            <a:spLocks/>
          </p:cNvSpPr>
          <p:nvPr/>
        </p:nvSpPr>
        <p:spPr bwMode="auto">
          <a:xfrm>
            <a:off x="6562726" y="4013200"/>
            <a:ext cx="34925" cy="65088"/>
          </a:xfrm>
          <a:custGeom>
            <a:avLst/>
            <a:gdLst>
              <a:gd name="G0" fmla="+- 8296 0 0"/>
              <a:gd name="G1" fmla="+- 0 0 0"/>
              <a:gd name="G2" fmla="+- 21600 0 0"/>
              <a:gd name="T0" fmla="*/ 11462 w 11462"/>
              <a:gd name="T1" fmla="*/ 21367 h 21600"/>
              <a:gd name="T2" fmla="*/ 0 w 11462"/>
              <a:gd name="T3" fmla="*/ 19943 h 21600"/>
              <a:gd name="T4" fmla="*/ 8296 w 11462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62" h="21600" fill="none" extrusionOk="0">
                <a:moveTo>
                  <a:pt x="11461" y="21366"/>
                </a:moveTo>
                <a:cubicBezTo>
                  <a:pt x="10413" y="21522"/>
                  <a:pt x="9355" y="21599"/>
                  <a:pt x="8296" y="21599"/>
                </a:cubicBezTo>
                <a:cubicBezTo>
                  <a:pt x="5448" y="21599"/>
                  <a:pt x="2629" y="21036"/>
                  <a:pt x="-1" y="19943"/>
                </a:cubicBezTo>
              </a:path>
              <a:path w="11462" h="21600" stroke="0" extrusionOk="0">
                <a:moveTo>
                  <a:pt x="11461" y="21366"/>
                </a:moveTo>
                <a:cubicBezTo>
                  <a:pt x="10413" y="21522"/>
                  <a:pt x="9355" y="21599"/>
                  <a:pt x="8296" y="21599"/>
                </a:cubicBezTo>
                <a:cubicBezTo>
                  <a:pt x="5448" y="21599"/>
                  <a:pt x="2629" y="21036"/>
                  <a:pt x="-1" y="19943"/>
                </a:cubicBezTo>
                <a:lnTo>
                  <a:pt x="829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25" name="Line 161">
            <a:extLst>
              <a:ext uri="{FF2B5EF4-FFF2-40B4-BE49-F238E27FC236}">
                <a16:creationId xmlns:a16="http://schemas.microsoft.com/office/drawing/2014/main" id="{C4F9D725-472A-B58C-63BB-2B42853E5A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8600" y="4049713"/>
            <a:ext cx="0" cy="10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26" name="Rectangle 162">
            <a:extLst>
              <a:ext uri="{FF2B5EF4-FFF2-40B4-BE49-F238E27FC236}">
                <a16:creationId xmlns:a16="http://schemas.microsoft.com/office/drawing/2014/main" id="{34A2EA6A-CBD8-EDCA-C158-3168C430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5538" y="4221164"/>
            <a:ext cx="95250" cy="10477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7827" name="Line 163">
            <a:extLst>
              <a:ext uri="{FF2B5EF4-FFF2-40B4-BE49-F238E27FC236}">
                <a16:creationId xmlns:a16="http://schemas.microsoft.com/office/drawing/2014/main" id="{F14B5088-A899-B635-D8FD-C5B056523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6476" y="2716213"/>
            <a:ext cx="34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28" name="Line 164">
            <a:extLst>
              <a:ext uri="{FF2B5EF4-FFF2-40B4-BE49-F238E27FC236}">
                <a16:creationId xmlns:a16="http://schemas.microsoft.com/office/drawing/2014/main" id="{3BE65EDC-7B20-51E2-6D46-2495F97881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1276" y="2716213"/>
            <a:ext cx="34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29" name="Line 165">
            <a:extLst>
              <a:ext uri="{FF2B5EF4-FFF2-40B4-BE49-F238E27FC236}">
                <a16:creationId xmlns:a16="http://schemas.microsoft.com/office/drawing/2014/main" id="{C0009072-3407-6E66-FD25-F270048FDA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64550" y="2400300"/>
            <a:ext cx="58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30" name="Line 166">
            <a:extLst>
              <a:ext uri="{FF2B5EF4-FFF2-40B4-BE49-F238E27FC236}">
                <a16:creationId xmlns:a16="http://schemas.microsoft.com/office/drawing/2014/main" id="{EA37D5E9-81A9-71D6-E149-55CA1BB593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4550" y="2463800"/>
            <a:ext cx="58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31" name="Line 167">
            <a:extLst>
              <a:ext uri="{FF2B5EF4-FFF2-40B4-BE49-F238E27FC236}">
                <a16:creationId xmlns:a16="http://schemas.microsoft.com/office/drawing/2014/main" id="{BC418CF8-1A2C-8C47-EE88-04709E2955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66275" y="5457825"/>
            <a:ext cx="0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32" name="Line 168">
            <a:extLst>
              <a:ext uri="{FF2B5EF4-FFF2-40B4-BE49-F238E27FC236}">
                <a16:creationId xmlns:a16="http://schemas.microsoft.com/office/drawing/2014/main" id="{89F43895-B1A8-6657-43E3-D72FC9104E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64713" y="5445125"/>
            <a:ext cx="0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833" name="Freeform 169">
            <a:extLst>
              <a:ext uri="{FF2B5EF4-FFF2-40B4-BE49-F238E27FC236}">
                <a16:creationId xmlns:a16="http://schemas.microsoft.com/office/drawing/2014/main" id="{FE482C58-56FB-9EB4-DE2F-235A08AA3DCD}"/>
              </a:ext>
            </a:extLst>
          </p:cNvPr>
          <p:cNvSpPr>
            <a:spLocks/>
          </p:cNvSpPr>
          <p:nvPr/>
        </p:nvSpPr>
        <p:spPr bwMode="auto">
          <a:xfrm>
            <a:off x="6742114" y="2311400"/>
            <a:ext cx="26987" cy="3481388"/>
          </a:xfrm>
          <a:custGeom>
            <a:avLst/>
            <a:gdLst>
              <a:gd name="T0" fmla="*/ 0 w 17"/>
              <a:gd name="T1" fmla="*/ 0 h 2193"/>
              <a:gd name="T2" fmla="*/ 16 w 17"/>
              <a:gd name="T3" fmla="*/ 0 h 2193"/>
              <a:gd name="T4" fmla="*/ 16 w 17"/>
              <a:gd name="T5" fmla="*/ 2192 h 2193"/>
              <a:gd name="T6" fmla="*/ 0 w 17"/>
              <a:gd name="T7" fmla="*/ 2192 h 2193"/>
              <a:gd name="T8" fmla="*/ 0 w 17"/>
              <a:gd name="T9" fmla="*/ 0 h 2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93">
                <a:moveTo>
                  <a:pt x="0" y="0"/>
                </a:moveTo>
                <a:lnTo>
                  <a:pt x="16" y="0"/>
                </a:lnTo>
                <a:lnTo>
                  <a:pt x="16" y="2192"/>
                </a:lnTo>
                <a:lnTo>
                  <a:pt x="0" y="2192"/>
                </a:lnTo>
                <a:lnTo>
                  <a:pt x="0" y="0"/>
                </a:lnTo>
              </a:path>
            </a:pathLst>
          </a:custGeom>
          <a:pattFill prst="pct75">
            <a:fgClr>
              <a:srgbClr val="FFFFFF"/>
            </a:fgClr>
            <a:bgClr>
              <a:srgbClr val="0000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810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>
            <a:extLst>
              <a:ext uri="{FF2B5EF4-FFF2-40B4-BE49-F238E27FC236}">
                <a16:creationId xmlns:a16="http://schemas.microsoft.com/office/drawing/2014/main" id="{D0D9B76D-9B70-2173-8CF4-45D107863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Group B</a:t>
            </a:r>
          </a:p>
        </p:txBody>
      </p:sp>
      <p:sp>
        <p:nvSpPr>
          <p:cNvPr id="499715" name="Rectangle 3">
            <a:extLst>
              <a:ext uri="{FF2B5EF4-FFF2-40B4-BE49-F238E27FC236}">
                <a16:creationId xmlns:a16="http://schemas.microsoft.com/office/drawing/2014/main" id="{E5EC947B-99E6-8782-7C29-740DA2D37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8" y="1265239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9716" name="Freeform 4">
            <a:extLst>
              <a:ext uri="{FF2B5EF4-FFF2-40B4-BE49-F238E27FC236}">
                <a16:creationId xmlns:a16="http://schemas.microsoft.com/office/drawing/2014/main" id="{404543E5-5537-CAB5-A3AB-245B3BF92F7C}"/>
              </a:ext>
            </a:extLst>
          </p:cNvPr>
          <p:cNvSpPr>
            <a:spLocks/>
          </p:cNvSpPr>
          <p:nvPr/>
        </p:nvSpPr>
        <p:spPr bwMode="auto">
          <a:xfrm>
            <a:off x="2271713" y="3979863"/>
            <a:ext cx="823912" cy="501650"/>
          </a:xfrm>
          <a:custGeom>
            <a:avLst/>
            <a:gdLst>
              <a:gd name="T0" fmla="*/ 0 w 519"/>
              <a:gd name="T1" fmla="*/ 0 h 316"/>
              <a:gd name="T2" fmla="*/ 518 w 519"/>
              <a:gd name="T3" fmla="*/ 0 h 316"/>
              <a:gd name="T4" fmla="*/ 518 w 519"/>
              <a:gd name="T5" fmla="*/ 315 h 316"/>
              <a:gd name="T6" fmla="*/ 0 w 519"/>
              <a:gd name="T7" fmla="*/ 315 h 316"/>
              <a:gd name="T8" fmla="*/ 0 w 519"/>
              <a:gd name="T9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9" h="316">
                <a:moveTo>
                  <a:pt x="0" y="0"/>
                </a:moveTo>
                <a:lnTo>
                  <a:pt x="518" y="0"/>
                </a:lnTo>
                <a:lnTo>
                  <a:pt x="518" y="315"/>
                </a:lnTo>
                <a:lnTo>
                  <a:pt x="0" y="315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9717" name="Group 5">
            <a:extLst>
              <a:ext uri="{FF2B5EF4-FFF2-40B4-BE49-F238E27FC236}">
                <a16:creationId xmlns:a16="http://schemas.microsoft.com/office/drawing/2014/main" id="{2C566EE2-9A49-5D22-3918-58B3472B3F38}"/>
              </a:ext>
            </a:extLst>
          </p:cNvPr>
          <p:cNvGrpSpPr>
            <a:grpSpLocks/>
          </p:cNvGrpSpPr>
          <p:nvPr/>
        </p:nvGrpSpPr>
        <p:grpSpPr bwMode="auto">
          <a:xfrm>
            <a:off x="4467226" y="2908301"/>
            <a:ext cx="415925" cy="582613"/>
            <a:chOff x="1854" y="1832"/>
            <a:chExt cx="262" cy="367"/>
          </a:xfrm>
        </p:grpSpPr>
        <p:grpSp>
          <p:nvGrpSpPr>
            <p:cNvPr id="499718" name="Group 6">
              <a:extLst>
                <a:ext uri="{FF2B5EF4-FFF2-40B4-BE49-F238E27FC236}">
                  <a16:creationId xmlns:a16="http://schemas.microsoft.com/office/drawing/2014/main" id="{9AF513AF-0683-838B-82B4-FEFDCA89B0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" y="1832"/>
              <a:ext cx="262" cy="367"/>
              <a:chOff x="1854" y="1832"/>
              <a:chExt cx="262" cy="367"/>
            </a:xfrm>
          </p:grpSpPr>
          <p:sp>
            <p:nvSpPr>
              <p:cNvPr id="499719" name="Freeform 7">
                <a:extLst>
                  <a:ext uri="{FF2B5EF4-FFF2-40B4-BE49-F238E27FC236}">
                    <a16:creationId xmlns:a16="http://schemas.microsoft.com/office/drawing/2014/main" id="{201CA3C6-6479-2C7E-F654-24D231AA6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" y="1900"/>
                <a:ext cx="141" cy="299"/>
              </a:xfrm>
              <a:custGeom>
                <a:avLst/>
                <a:gdLst>
                  <a:gd name="T0" fmla="*/ 0 w 141"/>
                  <a:gd name="T1" fmla="*/ 0 h 299"/>
                  <a:gd name="T2" fmla="*/ 140 w 141"/>
                  <a:gd name="T3" fmla="*/ 69 h 299"/>
                  <a:gd name="T4" fmla="*/ 140 w 141"/>
                  <a:gd name="T5" fmla="*/ 298 h 299"/>
                  <a:gd name="T6" fmla="*/ 0 w 141"/>
                  <a:gd name="T7" fmla="*/ 218 h 299"/>
                  <a:gd name="T8" fmla="*/ 0 w 141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299">
                    <a:moveTo>
                      <a:pt x="0" y="0"/>
                    </a:moveTo>
                    <a:lnTo>
                      <a:pt x="140" y="69"/>
                    </a:lnTo>
                    <a:lnTo>
                      <a:pt x="140" y="298"/>
                    </a:lnTo>
                    <a:lnTo>
                      <a:pt x="0" y="21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720" name="Freeform 8">
                <a:extLst>
                  <a:ext uri="{FF2B5EF4-FFF2-40B4-BE49-F238E27FC236}">
                    <a16:creationId xmlns:a16="http://schemas.microsoft.com/office/drawing/2014/main" id="{CAC76BBB-F330-3F21-CEB3-02A4AB92E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4" y="1900"/>
                <a:ext cx="122" cy="299"/>
              </a:xfrm>
              <a:custGeom>
                <a:avLst/>
                <a:gdLst>
                  <a:gd name="T0" fmla="*/ 121 w 122"/>
                  <a:gd name="T1" fmla="*/ 0 h 299"/>
                  <a:gd name="T2" fmla="*/ 121 w 122"/>
                  <a:gd name="T3" fmla="*/ 218 h 299"/>
                  <a:gd name="T4" fmla="*/ 0 w 122"/>
                  <a:gd name="T5" fmla="*/ 298 h 299"/>
                  <a:gd name="T6" fmla="*/ 0 w 122"/>
                  <a:gd name="T7" fmla="*/ 58 h 299"/>
                  <a:gd name="T8" fmla="*/ 121 w 122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299">
                    <a:moveTo>
                      <a:pt x="121" y="0"/>
                    </a:moveTo>
                    <a:lnTo>
                      <a:pt x="121" y="218"/>
                    </a:lnTo>
                    <a:lnTo>
                      <a:pt x="0" y="298"/>
                    </a:lnTo>
                    <a:lnTo>
                      <a:pt x="0" y="58"/>
                    </a:lnTo>
                    <a:lnTo>
                      <a:pt x="1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721" name="Freeform 9">
                <a:extLst>
                  <a:ext uri="{FF2B5EF4-FFF2-40B4-BE49-F238E27FC236}">
                    <a16:creationId xmlns:a16="http://schemas.microsoft.com/office/drawing/2014/main" id="{CA546373-E7BA-794C-DAC4-9C50FA0A5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" y="1832"/>
                <a:ext cx="262" cy="138"/>
              </a:xfrm>
              <a:custGeom>
                <a:avLst/>
                <a:gdLst>
                  <a:gd name="T0" fmla="*/ 0 w 262"/>
                  <a:gd name="T1" fmla="*/ 68 h 138"/>
                  <a:gd name="T2" fmla="*/ 120 w 262"/>
                  <a:gd name="T3" fmla="*/ 0 h 138"/>
                  <a:gd name="T4" fmla="*/ 261 w 262"/>
                  <a:gd name="T5" fmla="*/ 68 h 138"/>
                  <a:gd name="T6" fmla="*/ 140 w 262"/>
                  <a:gd name="T7" fmla="*/ 137 h 138"/>
                  <a:gd name="T8" fmla="*/ 9 w 262"/>
                  <a:gd name="T9" fmla="*/ 68 h 138"/>
                  <a:gd name="T10" fmla="*/ 0 w 262"/>
                  <a:gd name="T11" fmla="*/ 6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138">
                    <a:moveTo>
                      <a:pt x="0" y="68"/>
                    </a:moveTo>
                    <a:lnTo>
                      <a:pt x="120" y="0"/>
                    </a:lnTo>
                    <a:lnTo>
                      <a:pt x="261" y="68"/>
                    </a:lnTo>
                    <a:lnTo>
                      <a:pt x="140" y="137"/>
                    </a:lnTo>
                    <a:lnTo>
                      <a:pt x="9" y="68"/>
                    </a:lnTo>
                    <a:lnTo>
                      <a:pt x="0" y="6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9722" name="Oval 10">
              <a:extLst>
                <a:ext uri="{FF2B5EF4-FFF2-40B4-BE49-F238E27FC236}">
                  <a16:creationId xmlns:a16="http://schemas.microsoft.com/office/drawing/2014/main" id="{8D7676A6-6882-F0F5-DF76-74C53E212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" y="1973"/>
              <a:ext cx="25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23" name="Oval 11">
              <a:extLst>
                <a:ext uri="{FF2B5EF4-FFF2-40B4-BE49-F238E27FC236}">
                  <a16:creationId xmlns:a16="http://schemas.microsoft.com/office/drawing/2014/main" id="{4138518C-DD62-145B-8505-F2D850811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1996"/>
              <a:ext cx="23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24" name="Oval 12">
              <a:extLst>
                <a:ext uri="{FF2B5EF4-FFF2-40B4-BE49-F238E27FC236}">
                  <a16:creationId xmlns:a16="http://schemas.microsoft.com/office/drawing/2014/main" id="{734C1806-14E5-32E0-BF72-13782CF7D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" y="2053"/>
              <a:ext cx="25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25" name="Oval 13">
              <a:extLst>
                <a:ext uri="{FF2B5EF4-FFF2-40B4-BE49-F238E27FC236}">
                  <a16:creationId xmlns:a16="http://schemas.microsoft.com/office/drawing/2014/main" id="{695CFD9A-7175-2537-3408-3E513052C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2076"/>
              <a:ext cx="23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9726" name="Group 14">
            <a:extLst>
              <a:ext uri="{FF2B5EF4-FFF2-40B4-BE49-F238E27FC236}">
                <a16:creationId xmlns:a16="http://schemas.microsoft.com/office/drawing/2014/main" id="{90AD57B3-9EFB-2666-E5BE-D33C8107FB63}"/>
              </a:ext>
            </a:extLst>
          </p:cNvPr>
          <p:cNvGrpSpPr>
            <a:grpSpLocks/>
          </p:cNvGrpSpPr>
          <p:nvPr/>
        </p:nvGrpSpPr>
        <p:grpSpPr bwMode="auto">
          <a:xfrm>
            <a:off x="4481514" y="3743325"/>
            <a:ext cx="415925" cy="584200"/>
            <a:chOff x="1863" y="2358"/>
            <a:chExt cx="262" cy="368"/>
          </a:xfrm>
        </p:grpSpPr>
        <p:grpSp>
          <p:nvGrpSpPr>
            <p:cNvPr id="499727" name="Group 15">
              <a:extLst>
                <a:ext uri="{FF2B5EF4-FFF2-40B4-BE49-F238E27FC236}">
                  <a16:creationId xmlns:a16="http://schemas.microsoft.com/office/drawing/2014/main" id="{7570401E-0C9C-FA88-459F-A764752460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3" y="2358"/>
              <a:ext cx="262" cy="368"/>
              <a:chOff x="1863" y="2358"/>
              <a:chExt cx="262" cy="368"/>
            </a:xfrm>
          </p:grpSpPr>
          <p:sp>
            <p:nvSpPr>
              <p:cNvPr id="499728" name="Freeform 16">
                <a:extLst>
                  <a:ext uri="{FF2B5EF4-FFF2-40B4-BE49-F238E27FC236}">
                    <a16:creationId xmlns:a16="http://schemas.microsoft.com/office/drawing/2014/main" id="{17F7BF84-2B93-48A4-ADDD-B913DDA47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2427"/>
                <a:ext cx="141" cy="299"/>
              </a:xfrm>
              <a:custGeom>
                <a:avLst/>
                <a:gdLst>
                  <a:gd name="T0" fmla="*/ 0 w 141"/>
                  <a:gd name="T1" fmla="*/ 0 h 299"/>
                  <a:gd name="T2" fmla="*/ 140 w 141"/>
                  <a:gd name="T3" fmla="*/ 80 h 299"/>
                  <a:gd name="T4" fmla="*/ 140 w 141"/>
                  <a:gd name="T5" fmla="*/ 298 h 299"/>
                  <a:gd name="T6" fmla="*/ 0 w 141"/>
                  <a:gd name="T7" fmla="*/ 218 h 299"/>
                  <a:gd name="T8" fmla="*/ 0 w 141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299">
                    <a:moveTo>
                      <a:pt x="0" y="0"/>
                    </a:moveTo>
                    <a:lnTo>
                      <a:pt x="140" y="80"/>
                    </a:lnTo>
                    <a:lnTo>
                      <a:pt x="140" y="298"/>
                    </a:lnTo>
                    <a:lnTo>
                      <a:pt x="0" y="21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729" name="Freeform 17">
                <a:extLst>
                  <a:ext uri="{FF2B5EF4-FFF2-40B4-BE49-F238E27FC236}">
                    <a16:creationId xmlns:a16="http://schemas.microsoft.com/office/drawing/2014/main" id="{9D9D313E-0328-F035-B34A-F1FFD0260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427"/>
                <a:ext cx="122" cy="299"/>
              </a:xfrm>
              <a:custGeom>
                <a:avLst/>
                <a:gdLst>
                  <a:gd name="T0" fmla="*/ 121 w 122"/>
                  <a:gd name="T1" fmla="*/ 0 h 299"/>
                  <a:gd name="T2" fmla="*/ 121 w 122"/>
                  <a:gd name="T3" fmla="*/ 218 h 299"/>
                  <a:gd name="T4" fmla="*/ 0 w 122"/>
                  <a:gd name="T5" fmla="*/ 298 h 299"/>
                  <a:gd name="T6" fmla="*/ 0 w 122"/>
                  <a:gd name="T7" fmla="*/ 69 h 299"/>
                  <a:gd name="T8" fmla="*/ 121 w 122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299">
                    <a:moveTo>
                      <a:pt x="121" y="0"/>
                    </a:moveTo>
                    <a:lnTo>
                      <a:pt x="121" y="218"/>
                    </a:lnTo>
                    <a:lnTo>
                      <a:pt x="0" y="298"/>
                    </a:lnTo>
                    <a:lnTo>
                      <a:pt x="0" y="69"/>
                    </a:lnTo>
                    <a:lnTo>
                      <a:pt x="121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730" name="Freeform 18">
                <a:extLst>
                  <a:ext uri="{FF2B5EF4-FFF2-40B4-BE49-F238E27FC236}">
                    <a16:creationId xmlns:a16="http://schemas.microsoft.com/office/drawing/2014/main" id="{029B0B96-DBBA-F9A7-CAE5-08858263B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2358"/>
                <a:ext cx="262" cy="150"/>
              </a:xfrm>
              <a:custGeom>
                <a:avLst/>
                <a:gdLst>
                  <a:gd name="T0" fmla="*/ 0 w 262"/>
                  <a:gd name="T1" fmla="*/ 69 h 150"/>
                  <a:gd name="T2" fmla="*/ 121 w 262"/>
                  <a:gd name="T3" fmla="*/ 0 h 150"/>
                  <a:gd name="T4" fmla="*/ 261 w 262"/>
                  <a:gd name="T5" fmla="*/ 69 h 150"/>
                  <a:gd name="T6" fmla="*/ 140 w 262"/>
                  <a:gd name="T7" fmla="*/ 149 h 150"/>
                  <a:gd name="T8" fmla="*/ 9 w 262"/>
                  <a:gd name="T9" fmla="*/ 69 h 150"/>
                  <a:gd name="T10" fmla="*/ 0 w 262"/>
                  <a:gd name="T11" fmla="*/ 6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150">
                    <a:moveTo>
                      <a:pt x="0" y="69"/>
                    </a:moveTo>
                    <a:lnTo>
                      <a:pt x="121" y="0"/>
                    </a:lnTo>
                    <a:lnTo>
                      <a:pt x="261" y="69"/>
                    </a:lnTo>
                    <a:lnTo>
                      <a:pt x="140" y="149"/>
                    </a:lnTo>
                    <a:lnTo>
                      <a:pt x="9" y="69"/>
                    </a:lnTo>
                    <a:lnTo>
                      <a:pt x="0" y="69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9731" name="Oval 19">
              <a:extLst>
                <a:ext uri="{FF2B5EF4-FFF2-40B4-BE49-F238E27FC236}">
                  <a16:creationId xmlns:a16="http://schemas.microsoft.com/office/drawing/2014/main" id="{67484FF2-FB95-D9A9-F476-B20EB696C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" y="2500"/>
              <a:ext cx="25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32" name="Oval 20">
              <a:extLst>
                <a:ext uri="{FF2B5EF4-FFF2-40B4-BE49-F238E27FC236}">
                  <a16:creationId xmlns:a16="http://schemas.microsoft.com/office/drawing/2014/main" id="{87E5CEAC-F36D-DD31-5190-847E614C8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2569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33" name="Oval 21">
              <a:extLst>
                <a:ext uri="{FF2B5EF4-FFF2-40B4-BE49-F238E27FC236}">
                  <a16:creationId xmlns:a16="http://schemas.microsoft.com/office/drawing/2014/main" id="{74548E6D-982A-F0D5-E883-3D980A7C0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" y="2637"/>
              <a:ext cx="24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9734" name="Oval 22">
            <a:extLst>
              <a:ext uri="{FF2B5EF4-FFF2-40B4-BE49-F238E27FC236}">
                <a16:creationId xmlns:a16="http://schemas.microsoft.com/office/drawing/2014/main" id="{2E1FC89C-4DF2-D6D9-C73F-99D195C79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2222501"/>
            <a:ext cx="660400" cy="48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35" name="Oval 23">
            <a:extLst>
              <a:ext uri="{FF2B5EF4-FFF2-40B4-BE49-F238E27FC236}">
                <a16:creationId xmlns:a16="http://schemas.microsoft.com/office/drawing/2014/main" id="{EC2E600C-483A-BEFC-467E-EA33D77B2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463" y="1895475"/>
            <a:ext cx="660400" cy="32385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36" name="Oval 24">
            <a:extLst>
              <a:ext uri="{FF2B5EF4-FFF2-40B4-BE49-F238E27FC236}">
                <a16:creationId xmlns:a16="http://schemas.microsoft.com/office/drawing/2014/main" id="{73898A33-7A64-7BF1-3C97-417F4C5AE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575" y="3368676"/>
            <a:ext cx="660400" cy="48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37" name="Oval 25">
            <a:extLst>
              <a:ext uri="{FF2B5EF4-FFF2-40B4-BE49-F238E27FC236}">
                <a16:creationId xmlns:a16="http://schemas.microsoft.com/office/drawing/2014/main" id="{26D0E337-2EE4-AC93-DAD6-145CB25E7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4514851"/>
            <a:ext cx="660400" cy="4857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38" name="Oval 26">
            <a:extLst>
              <a:ext uri="{FF2B5EF4-FFF2-40B4-BE49-F238E27FC236}">
                <a16:creationId xmlns:a16="http://schemas.microsoft.com/office/drawing/2014/main" id="{3D5589D5-737D-AB20-38DD-9000BACC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463" y="5495926"/>
            <a:ext cx="658812" cy="48736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9739" name="Group 27">
            <a:extLst>
              <a:ext uri="{FF2B5EF4-FFF2-40B4-BE49-F238E27FC236}">
                <a16:creationId xmlns:a16="http://schemas.microsoft.com/office/drawing/2014/main" id="{4ADACAEA-5CD4-4040-5A28-19C7E09AF761}"/>
              </a:ext>
            </a:extLst>
          </p:cNvPr>
          <p:cNvGrpSpPr>
            <a:grpSpLocks/>
          </p:cNvGrpSpPr>
          <p:nvPr/>
        </p:nvGrpSpPr>
        <p:grpSpPr bwMode="auto">
          <a:xfrm>
            <a:off x="4171951" y="2709864"/>
            <a:ext cx="1071563" cy="2135187"/>
            <a:chOff x="1668" y="1707"/>
            <a:chExt cx="675" cy="1345"/>
          </a:xfrm>
        </p:grpSpPr>
        <p:sp>
          <p:nvSpPr>
            <p:cNvPr id="499740" name="Arc 28">
              <a:extLst>
                <a:ext uri="{FF2B5EF4-FFF2-40B4-BE49-F238E27FC236}">
                  <a16:creationId xmlns:a16="http://schemas.microsoft.com/office/drawing/2014/main" id="{0D2325F9-98AA-7055-47AF-EDD364679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" y="1707"/>
              <a:ext cx="338" cy="34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537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04" y="0"/>
                    <a:pt x="21565" y="9632"/>
                    <a:pt x="21599" y="21537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04" y="0"/>
                    <a:pt x="21565" y="9632"/>
                    <a:pt x="21599" y="2153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41" name="Arc 29">
              <a:extLst>
                <a:ext uri="{FF2B5EF4-FFF2-40B4-BE49-F238E27FC236}">
                  <a16:creationId xmlns:a16="http://schemas.microsoft.com/office/drawing/2014/main" id="{98061CFB-D85C-AAD2-AB68-A7FCC3F81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" y="1707"/>
              <a:ext cx="338" cy="67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568 h 21600"/>
                <a:gd name="T2" fmla="*/ 21536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68"/>
                  </a:moveTo>
                  <a:cubicBezTo>
                    <a:pt x="17" y="9676"/>
                    <a:pt x="9644" y="35"/>
                    <a:pt x="21536" y="0"/>
                  </a:cubicBezTo>
                </a:path>
                <a:path w="21600" h="21600" stroke="0" extrusionOk="0">
                  <a:moveTo>
                    <a:pt x="0" y="21568"/>
                  </a:moveTo>
                  <a:cubicBezTo>
                    <a:pt x="17" y="9676"/>
                    <a:pt x="9644" y="35"/>
                    <a:pt x="21536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42" name="Arc 30">
              <a:extLst>
                <a:ext uri="{FF2B5EF4-FFF2-40B4-BE49-F238E27FC236}">
                  <a16:creationId xmlns:a16="http://schemas.microsoft.com/office/drawing/2014/main" id="{915C423E-980F-6A8E-2DDC-FB63DC89D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" y="2379"/>
              <a:ext cx="338" cy="673"/>
            </a:xfrm>
            <a:custGeom>
              <a:avLst/>
              <a:gdLst>
                <a:gd name="G0" fmla="+- 21600 0 0"/>
                <a:gd name="G1" fmla="+- 32 0 0"/>
                <a:gd name="G2" fmla="+- 21600 0 0"/>
                <a:gd name="T0" fmla="*/ 21600 w 21600"/>
                <a:gd name="T1" fmla="*/ 21632 h 21632"/>
                <a:gd name="T2" fmla="*/ 0 w 21600"/>
                <a:gd name="T3" fmla="*/ 0 h 21632"/>
                <a:gd name="T4" fmla="*/ 21600 w 21600"/>
                <a:gd name="T5" fmla="*/ 32 h 2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32" fill="none" extrusionOk="0">
                  <a:moveTo>
                    <a:pt x="21600" y="21631"/>
                  </a:moveTo>
                  <a:cubicBezTo>
                    <a:pt x="9670" y="21632"/>
                    <a:pt x="0" y="11961"/>
                    <a:pt x="0" y="32"/>
                  </a:cubicBezTo>
                  <a:cubicBezTo>
                    <a:pt x="0" y="21"/>
                    <a:pt x="0" y="10"/>
                    <a:pt x="0" y="0"/>
                  </a:cubicBezTo>
                </a:path>
                <a:path w="21600" h="21632" stroke="0" extrusionOk="0">
                  <a:moveTo>
                    <a:pt x="21600" y="21631"/>
                  </a:moveTo>
                  <a:cubicBezTo>
                    <a:pt x="9670" y="21632"/>
                    <a:pt x="0" y="11961"/>
                    <a:pt x="0" y="32"/>
                  </a:cubicBezTo>
                  <a:cubicBezTo>
                    <a:pt x="0" y="21"/>
                    <a:pt x="0" y="10"/>
                    <a:pt x="0" y="0"/>
                  </a:cubicBezTo>
                  <a:lnTo>
                    <a:pt x="21600" y="32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43" name="Arc 31">
              <a:extLst>
                <a:ext uri="{FF2B5EF4-FFF2-40B4-BE49-F238E27FC236}">
                  <a16:creationId xmlns:a16="http://schemas.microsoft.com/office/drawing/2014/main" id="{33F90786-FBA5-9303-73D0-5A564BA7E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" y="2711"/>
              <a:ext cx="338" cy="341"/>
            </a:xfrm>
            <a:custGeom>
              <a:avLst/>
              <a:gdLst>
                <a:gd name="G0" fmla="+- 0 0 0"/>
                <a:gd name="G1" fmla="+- 63 0 0"/>
                <a:gd name="G2" fmla="+- 21600 0 0"/>
                <a:gd name="T0" fmla="*/ 21600 w 21600"/>
                <a:gd name="T1" fmla="*/ 0 h 21663"/>
                <a:gd name="T2" fmla="*/ 0 w 21600"/>
                <a:gd name="T3" fmla="*/ 21663 h 21663"/>
                <a:gd name="T4" fmla="*/ 0 w 21600"/>
                <a:gd name="T5" fmla="*/ 63 h 2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3" fill="none" extrusionOk="0">
                  <a:moveTo>
                    <a:pt x="21599" y="0"/>
                  </a:moveTo>
                  <a:cubicBezTo>
                    <a:pt x="21599" y="21"/>
                    <a:pt x="21600" y="42"/>
                    <a:pt x="21600" y="63"/>
                  </a:cubicBezTo>
                  <a:cubicBezTo>
                    <a:pt x="21600" y="11992"/>
                    <a:pt x="11929" y="21663"/>
                    <a:pt x="-1" y="21663"/>
                  </a:cubicBezTo>
                </a:path>
                <a:path w="21600" h="21663" stroke="0" extrusionOk="0">
                  <a:moveTo>
                    <a:pt x="21599" y="0"/>
                  </a:moveTo>
                  <a:cubicBezTo>
                    <a:pt x="21599" y="21"/>
                    <a:pt x="21600" y="42"/>
                    <a:pt x="21600" y="63"/>
                  </a:cubicBezTo>
                  <a:cubicBezTo>
                    <a:pt x="21600" y="11992"/>
                    <a:pt x="11929" y="21663"/>
                    <a:pt x="-1" y="21663"/>
                  </a:cubicBezTo>
                  <a:lnTo>
                    <a:pt x="0" y="6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9744" name="Arc 32">
            <a:extLst>
              <a:ext uri="{FF2B5EF4-FFF2-40B4-BE49-F238E27FC236}">
                <a16:creationId xmlns:a16="http://schemas.microsoft.com/office/drawing/2014/main" id="{39EA1FC3-EA84-FE05-A549-3D1717A67CDB}"/>
              </a:ext>
            </a:extLst>
          </p:cNvPr>
          <p:cNvSpPr>
            <a:spLocks/>
          </p:cNvSpPr>
          <p:nvPr/>
        </p:nvSpPr>
        <p:spPr bwMode="auto">
          <a:xfrm>
            <a:off x="5238751" y="3203575"/>
            <a:ext cx="671513" cy="4953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549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549" y="21599"/>
                </a:moveTo>
                <a:cubicBezTo>
                  <a:pt x="9639" y="21571"/>
                  <a:pt x="-1" y="11909"/>
                  <a:pt x="-1" y="-1"/>
                </a:cubicBezTo>
              </a:path>
              <a:path w="21600" h="21600" stroke="0" extrusionOk="0">
                <a:moveTo>
                  <a:pt x="21549" y="21599"/>
                </a:moveTo>
                <a:cubicBezTo>
                  <a:pt x="9639" y="21571"/>
                  <a:pt x="-1" y="1190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45" name="Arc 33">
            <a:extLst>
              <a:ext uri="{FF2B5EF4-FFF2-40B4-BE49-F238E27FC236}">
                <a16:creationId xmlns:a16="http://schemas.microsoft.com/office/drawing/2014/main" id="{F3B781F3-D66D-64EF-4566-311AA39E35EF}"/>
              </a:ext>
            </a:extLst>
          </p:cNvPr>
          <p:cNvSpPr>
            <a:spLocks/>
          </p:cNvSpPr>
          <p:nvPr/>
        </p:nvSpPr>
        <p:spPr bwMode="auto">
          <a:xfrm>
            <a:off x="5240339" y="3854450"/>
            <a:ext cx="669925" cy="495300"/>
          </a:xfrm>
          <a:custGeom>
            <a:avLst/>
            <a:gdLst>
              <a:gd name="G0" fmla="+- 21596 0 0"/>
              <a:gd name="G1" fmla="+- 21600 0 0"/>
              <a:gd name="G2" fmla="+- 21600 0 0"/>
              <a:gd name="T0" fmla="*/ 0 w 21596"/>
              <a:gd name="T1" fmla="*/ 21185 h 21600"/>
              <a:gd name="T2" fmla="*/ 21545 w 21596"/>
              <a:gd name="T3" fmla="*/ 0 h 21600"/>
              <a:gd name="T4" fmla="*/ 21596 w 215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6" h="21600" fill="none" extrusionOk="0">
                <a:moveTo>
                  <a:pt x="-1" y="21184"/>
                </a:moveTo>
                <a:cubicBezTo>
                  <a:pt x="225" y="9439"/>
                  <a:pt x="9797" y="27"/>
                  <a:pt x="21545" y="0"/>
                </a:cubicBezTo>
              </a:path>
              <a:path w="21596" h="21600" stroke="0" extrusionOk="0">
                <a:moveTo>
                  <a:pt x="-1" y="21184"/>
                </a:moveTo>
                <a:cubicBezTo>
                  <a:pt x="225" y="9439"/>
                  <a:pt x="9797" y="27"/>
                  <a:pt x="21545" y="0"/>
                </a:cubicBezTo>
                <a:lnTo>
                  <a:pt x="21596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46" name="Arc 34">
            <a:extLst>
              <a:ext uri="{FF2B5EF4-FFF2-40B4-BE49-F238E27FC236}">
                <a16:creationId xmlns:a16="http://schemas.microsoft.com/office/drawing/2014/main" id="{3370F264-5F3F-06BF-26EE-FF401D69D22A}"/>
              </a:ext>
            </a:extLst>
          </p:cNvPr>
          <p:cNvSpPr>
            <a:spLocks/>
          </p:cNvSpPr>
          <p:nvPr/>
        </p:nvSpPr>
        <p:spPr bwMode="auto">
          <a:xfrm>
            <a:off x="5907089" y="3363914"/>
            <a:ext cx="536575" cy="331787"/>
          </a:xfrm>
          <a:custGeom>
            <a:avLst/>
            <a:gdLst>
              <a:gd name="G0" fmla="+- 21596 0 0"/>
              <a:gd name="G1" fmla="+- 21600 0 0"/>
              <a:gd name="G2" fmla="+- 21600 0 0"/>
              <a:gd name="T0" fmla="*/ 0 w 21596"/>
              <a:gd name="T1" fmla="*/ 21187 h 21600"/>
              <a:gd name="T2" fmla="*/ 21532 w 21596"/>
              <a:gd name="T3" fmla="*/ 0 h 21600"/>
              <a:gd name="T4" fmla="*/ 21596 w 215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6" h="21600" fill="none" extrusionOk="0">
                <a:moveTo>
                  <a:pt x="-1" y="21186"/>
                </a:moveTo>
                <a:cubicBezTo>
                  <a:pt x="224" y="9445"/>
                  <a:pt x="9788" y="34"/>
                  <a:pt x="21532" y="0"/>
                </a:cubicBezTo>
              </a:path>
              <a:path w="21596" h="21600" stroke="0" extrusionOk="0">
                <a:moveTo>
                  <a:pt x="-1" y="21186"/>
                </a:moveTo>
                <a:cubicBezTo>
                  <a:pt x="224" y="9445"/>
                  <a:pt x="9788" y="34"/>
                  <a:pt x="21532" y="0"/>
                </a:cubicBezTo>
                <a:lnTo>
                  <a:pt x="21596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47" name="Arc 35">
            <a:extLst>
              <a:ext uri="{FF2B5EF4-FFF2-40B4-BE49-F238E27FC236}">
                <a16:creationId xmlns:a16="http://schemas.microsoft.com/office/drawing/2014/main" id="{55D31607-AA7F-009D-789E-E835ED9A5125}"/>
              </a:ext>
            </a:extLst>
          </p:cNvPr>
          <p:cNvSpPr>
            <a:spLocks/>
          </p:cNvSpPr>
          <p:nvPr/>
        </p:nvSpPr>
        <p:spPr bwMode="auto">
          <a:xfrm>
            <a:off x="6442075" y="3363914"/>
            <a:ext cx="611188" cy="3587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48" name="Arc 36">
            <a:extLst>
              <a:ext uri="{FF2B5EF4-FFF2-40B4-BE49-F238E27FC236}">
                <a16:creationId xmlns:a16="http://schemas.microsoft.com/office/drawing/2014/main" id="{3340EA44-75E2-EAA5-AD4C-EF9ABE1CA678}"/>
              </a:ext>
            </a:extLst>
          </p:cNvPr>
          <p:cNvSpPr>
            <a:spLocks/>
          </p:cNvSpPr>
          <p:nvPr/>
        </p:nvSpPr>
        <p:spPr bwMode="auto">
          <a:xfrm>
            <a:off x="6040439" y="3527426"/>
            <a:ext cx="403225" cy="168275"/>
          </a:xfrm>
          <a:custGeom>
            <a:avLst/>
            <a:gdLst>
              <a:gd name="G0" fmla="+- 21596 0 0"/>
              <a:gd name="G1" fmla="+- 21600 0 0"/>
              <a:gd name="G2" fmla="+- 21600 0 0"/>
              <a:gd name="T0" fmla="*/ 0 w 21596"/>
              <a:gd name="T1" fmla="*/ 21193 h 21600"/>
              <a:gd name="T2" fmla="*/ 21511 w 21596"/>
              <a:gd name="T3" fmla="*/ 0 h 21600"/>
              <a:gd name="T4" fmla="*/ 21596 w 215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6" h="21600" fill="none" extrusionOk="0">
                <a:moveTo>
                  <a:pt x="-1" y="21192"/>
                </a:moveTo>
                <a:cubicBezTo>
                  <a:pt x="221" y="9457"/>
                  <a:pt x="9773" y="46"/>
                  <a:pt x="21511" y="0"/>
                </a:cubicBezTo>
              </a:path>
              <a:path w="21596" h="21600" stroke="0" extrusionOk="0">
                <a:moveTo>
                  <a:pt x="-1" y="21192"/>
                </a:moveTo>
                <a:cubicBezTo>
                  <a:pt x="221" y="9457"/>
                  <a:pt x="9773" y="46"/>
                  <a:pt x="21511" y="0"/>
                </a:cubicBezTo>
                <a:lnTo>
                  <a:pt x="21596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49" name="Arc 37">
            <a:extLst>
              <a:ext uri="{FF2B5EF4-FFF2-40B4-BE49-F238E27FC236}">
                <a16:creationId xmlns:a16="http://schemas.microsoft.com/office/drawing/2014/main" id="{EF43C2C2-01CE-7580-964D-E0E781F4FE3A}"/>
              </a:ext>
            </a:extLst>
          </p:cNvPr>
          <p:cNvSpPr>
            <a:spLocks/>
          </p:cNvSpPr>
          <p:nvPr/>
        </p:nvSpPr>
        <p:spPr bwMode="auto">
          <a:xfrm>
            <a:off x="6442076" y="3527426"/>
            <a:ext cx="404813" cy="168275"/>
          </a:xfrm>
          <a:custGeom>
            <a:avLst/>
            <a:gdLst>
              <a:gd name="G0" fmla="+- 85 0 0"/>
              <a:gd name="G1" fmla="+- 21600 0 0"/>
              <a:gd name="G2" fmla="+- 21600 0 0"/>
              <a:gd name="T0" fmla="*/ 0 w 21681"/>
              <a:gd name="T1" fmla="*/ 0 h 21600"/>
              <a:gd name="T2" fmla="*/ 21681 w 21681"/>
              <a:gd name="T3" fmla="*/ 21191 h 21600"/>
              <a:gd name="T4" fmla="*/ 85 w 2168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81" h="21600" fill="none" extrusionOk="0">
                <a:moveTo>
                  <a:pt x="0" y="0"/>
                </a:moveTo>
                <a:cubicBezTo>
                  <a:pt x="28" y="0"/>
                  <a:pt x="56" y="0"/>
                  <a:pt x="85" y="0"/>
                </a:cubicBezTo>
                <a:cubicBezTo>
                  <a:pt x="11854" y="0"/>
                  <a:pt x="21458" y="9423"/>
                  <a:pt x="21681" y="21190"/>
                </a:cubicBezTo>
              </a:path>
              <a:path w="21681" h="21600" stroke="0" extrusionOk="0">
                <a:moveTo>
                  <a:pt x="0" y="0"/>
                </a:moveTo>
                <a:cubicBezTo>
                  <a:pt x="28" y="0"/>
                  <a:pt x="56" y="0"/>
                  <a:pt x="85" y="0"/>
                </a:cubicBezTo>
                <a:cubicBezTo>
                  <a:pt x="11854" y="0"/>
                  <a:pt x="21458" y="9423"/>
                  <a:pt x="21681" y="21190"/>
                </a:cubicBezTo>
                <a:lnTo>
                  <a:pt x="85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0" name="Arc 38">
            <a:extLst>
              <a:ext uri="{FF2B5EF4-FFF2-40B4-BE49-F238E27FC236}">
                <a16:creationId xmlns:a16="http://schemas.microsoft.com/office/drawing/2014/main" id="{5FD9F6D5-79F4-3310-CB93-50F960A3F95B}"/>
              </a:ext>
            </a:extLst>
          </p:cNvPr>
          <p:cNvSpPr>
            <a:spLocks/>
          </p:cNvSpPr>
          <p:nvPr/>
        </p:nvSpPr>
        <p:spPr bwMode="auto">
          <a:xfrm>
            <a:off x="5905501" y="3852864"/>
            <a:ext cx="671513" cy="338137"/>
          </a:xfrm>
          <a:custGeom>
            <a:avLst/>
            <a:gdLst>
              <a:gd name="G0" fmla="+- 21600 0 0"/>
              <a:gd name="G1" fmla="+- 413 0 0"/>
              <a:gd name="G2" fmla="+- 21600 0 0"/>
              <a:gd name="T0" fmla="*/ 21549 w 21600"/>
              <a:gd name="T1" fmla="*/ 22013 h 22013"/>
              <a:gd name="T2" fmla="*/ 4 w 21600"/>
              <a:gd name="T3" fmla="*/ 0 h 22013"/>
              <a:gd name="T4" fmla="*/ 21600 w 21600"/>
              <a:gd name="T5" fmla="*/ 413 h 22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013" fill="none" extrusionOk="0">
                <a:moveTo>
                  <a:pt x="21549" y="22012"/>
                </a:moveTo>
                <a:cubicBezTo>
                  <a:pt x="9639" y="21984"/>
                  <a:pt x="0" y="12322"/>
                  <a:pt x="0" y="413"/>
                </a:cubicBezTo>
                <a:cubicBezTo>
                  <a:pt x="0" y="275"/>
                  <a:pt x="1" y="137"/>
                  <a:pt x="3" y="-1"/>
                </a:cubicBezTo>
              </a:path>
              <a:path w="21600" h="22013" stroke="0" extrusionOk="0">
                <a:moveTo>
                  <a:pt x="21549" y="22012"/>
                </a:moveTo>
                <a:cubicBezTo>
                  <a:pt x="9639" y="21984"/>
                  <a:pt x="0" y="12322"/>
                  <a:pt x="0" y="413"/>
                </a:cubicBezTo>
                <a:cubicBezTo>
                  <a:pt x="0" y="275"/>
                  <a:pt x="1" y="137"/>
                  <a:pt x="3" y="-1"/>
                </a:cubicBezTo>
                <a:lnTo>
                  <a:pt x="21600" y="413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1" name="Arc 39">
            <a:extLst>
              <a:ext uri="{FF2B5EF4-FFF2-40B4-BE49-F238E27FC236}">
                <a16:creationId xmlns:a16="http://schemas.microsoft.com/office/drawing/2014/main" id="{971AD188-9841-2A0E-7852-EE007D6B190B}"/>
              </a:ext>
            </a:extLst>
          </p:cNvPr>
          <p:cNvSpPr>
            <a:spLocks/>
          </p:cNvSpPr>
          <p:nvPr/>
        </p:nvSpPr>
        <p:spPr bwMode="auto">
          <a:xfrm>
            <a:off x="6040439" y="3856038"/>
            <a:ext cx="403225" cy="171450"/>
          </a:xfrm>
          <a:custGeom>
            <a:avLst/>
            <a:gdLst>
              <a:gd name="G0" fmla="+- 21600 0 0"/>
              <a:gd name="G1" fmla="+- 407 0 0"/>
              <a:gd name="G2" fmla="+- 21600 0 0"/>
              <a:gd name="T0" fmla="*/ 21600 w 21600"/>
              <a:gd name="T1" fmla="*/ 22007 h 22007"/>
              <a:gd name="T2" fmla="*/ 4 w 21600"/>
              <a:gd name="T3" fmla="*/ 0 h 22007"/>
              <a:gd name="T4" fmla="*/ 21600 w 21600"/>
              <a:gd name="T5" fmla="*/ 407 h 22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007" fill="none" extrusionOk="0">
                <a:moveTo>
                  <a:pt x="21600" y="22006"/>
                </a:moveTo>
                <a:cubicBezTo>
                  <a:pt x="9670" y="22007"/>
                  <a:pt x="0" y="12336"/>
                  <a:pt x="0" y="407"/>
                </a:cubicBezTo>
                <a:cubicBezTo>
                  <a:pt x="0" y="271"/>
                  <a:pt x="1" y="135"/>
                  <a:pt x="3" y="-1"/>
                </a:cubicBezTo>
              </a:path>
              <a:path w="21600" h="22007" stroke="0" extrusionOk="0">
                <a:moveTo>
                  <a:pt x="21600" y="22006"/>
                </a:moveTo>
                <a:cubicBezTo>
                  <a:pt x="9670" y="22007"/>
                  <a:pt x="0" y="12336"/>
                  <a:pt x="0" y="407"/>
                </a:cubicBezTo>
                <a:cubicBezTo>
                  <a:pt x="0" y="271"/>
                  <a:pt x="1" y="135"/>
                  <a:pt x="3" y="-1"/>
                </a:cubicBezTo>
                <a:lnTo>
                  <a:pt x="21600" y="407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2" name="Freeform 40">
            <a:extLst>
              <a:ext uri="{FF2B5EF4-FFF2-40B4-BE49-F238E27FC236}">
                <a16:creationId xmlns:a16="http://schemas.microsoft.com/office/drawing/2014/main" id="{9EB780BD-70BE-688F-2226-D6648A950443}"/>
              </a:ext>
            </a:extLst>
          </p:cNvPr>
          <p:cNvSpPr>
            <a:spLocks/>
          </p:cNvSpPr>
          <p:nvPr/>
        </p:nvSpPr>
        <p:spPr bwMode="auto">
          <a:xfrm>
            <a:off x="6216651" y="3616325"/>
            <a:ext cx="563563" cy="420688"/>
          </a:xfrm>
          <a:custGeom>
            <a:avLst/>
            <a:gdLst>
              <a:gd name="T0" fmla="*/ 140 w 355"/>
              <a:gd name="T1" fmla="*/ 252 h 265"/>
              <a:gd name="T2" fmla="*/ 93 w 355"/>
              <a:gd name="T3" fmla="*/ 218 h 265"/>
              <a:gd name="T4" fmla="*/ 56 w 355"/>
              <a:gd name="T5" fmla="*/ 195 h 265"/>
              <a:gd name="T6" fmla="*/ 18 w 355"/>
              <a:gd name="T7" fmla="*/ 161 h 265"/>
              <a:gd name="T8" fmla="*/ 9 w 355"/>
              <a:gd name="T9" fmla="*/ 115 h 265"/>
              <a:gd name="T10" fmla="*/ 0 w 355"/>
              <a:gd name="T11" fmla="*/ 80 h 265"/>
              <a:gd name="T12" fmla="*/ 18 w 355"/>
              <a:gd name="T13" fmla="*/ 46 h 265"/>
              <a:gd name="T14" fmla="*/ 47 w 355"/>
              <a:gd name="T15" fmla="*/ 23 h 265"/>
              <a:gd name="T16" fmla="*/ 93 w 355"/>
              <a:gd name="T17" fmla="*/ 23 h 265"/>
              <a:gd name="T18" fmla="*/ 167 w 355"/>
              <a:gd name="T19" fmla="*/ 0 h 265"/>
              <a:gd name="T20" fmla="*/ 251 w 355"/>
              <a:gd name="T21" fmla="*/ 23 h 265"/>
              <a:gd name="T22" fmla="*/ 307 w 355"/>
              <a:gd name="T23" fmla="*/ 69 h 265"/>
              <a:gd name="T24" fmla="*/ 335 w 355"/>
              <a:gd name="T25" fmla="*/ 115 h 265"/>
              <a:gd name="T26" fmla="*/ 354 w 355"/>
              <a:gd name="T27" fmla="*/ 184 h 265"/>
              <a:gd name="T28" fmla="*/ 335 w 355"/>
              <a:gd name="T29" fmla="*/ 206 h 265"/>
              <a:gd name="T30" fmla="*/ 326 w 355"/>
              <a:gd name="T31" fmla="*/ 229 h 265"/>
              <a:gd name="T32" fmla="*/ 317 w 355"/>
              <a:gd name="T33" fmla="*/ 241 h 265"/>
              <a:gd name="T34" fmla="*/ 307 w 355"/>
              <a:gd name="T3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265">
                <a:moveTo>
                  <a:pt x="140" y="252"/>
                </a:moveTo>
                <a:lnTo>
                  <a:pt x="93" y="218"/>
                </a:lnTo>
                <a:lnTo>
                  <a:pt x="56" y="195"/>
                </a:lnTo>
                <a:lnTo>
                  <a:pt x="18" y="161"/>
                </a:lnTo>
                <a:lnTo>
                  <a:pt x="9" y="115"/>
                </a:lnTo>
                <a:lnTo>
                  <a:pt x="0" y="80"/>
                </a:lnTo>
                <a:lnTo>
                  <a:pt x="18" y="46"/>
                </a:lnTo>
                <a:lnTo>
                  <a:pt x="47" y="23"/>
                </a:lnTo>
                <a:lnTo>
                  <a:pt x="93" y="23"/>
                </a:lnTo>
                <a:lnTo>
                  <a:pt x="167" y="0"/>
                </a:lnTo>
                <a:lnTo>
                  <a:pt x="251" y="23"/>
                </a:lnTo>
                <a:lnTo>
                  <a:pt x="307" y="69"/>
                </a:lnTo>
                <a:lnTo>
                  <a:pt x="335" y="115"/>
                </a:lnTo>
                <a:lnTo>
                  <a:pt x="354" y="184"/>
                </a:lnTo>
                <a:lnTo>
                  <a:pt x="335" y="206"/>
                </a:lnTo>
                <a:lnTo>
                  <a:pt x="326" y="229"/>
                </a:lnTo>
                <a:lnTo>
                  <a:pt x="317" y="241"/>
                </a:lnTo>
                <a:lnTo>
                  <a:pt x="307" y="264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3" name="Freeform 41">
            <a:extLst>
              <a:ext uri="{FF2B5EF4-FFF2-40B4-BE49-F238E27FC236}">
                <a16:creationId xmlns:a16="http://schemas.microsoft.com/office/drawing/2014/main" id="{C4924735-7183-CAAB-D93E-40338054C146}"/>
              </a:ext>
            </a:extLst>
          </p:cNvPr>
          <p:cNvSpPr>
            <a:spLocks/>
          </p:cNvSpPr>
          <p:nvPr/>
        </p:nvSpPr>
        <p:spPr bwMode="auto">
          <a:xfrm>
            <a:off x="6378576" y="3708400"/>
            <a:ext cx="282575" cy="273050"/>
          </a:xfrm>
          <a:custGeom>
            <a:avLst/>
            <a:gdLst>
              <a:gd name="T0" fmla="*/ 121 w 178"/>
              <a:gd name="T1" fmla="*/ 160 h 172"/>
              <a:gd name="T2" fmla="*/ 140 w 178"/>
              <a:gd name="T3" fmla="*/ 148 h 172"/>
              <a:gd name="T4" fmla="*/ 167 w 178"/>
              <a:gd name="T5" fmla="*/ 137 h 172"/>
              <a:gd name="T6" fmla="*/ 177 w 178"/>
              <a:gd name="T7" fmla="*/ 91 h 172"/>
              <a:gd name="T8" fmla="*/ 167 w 178"/>
              <a:gd name="T9" fmla="*/ 57 h 172"/>
              <a:gd name="T10" fmla="*/ 121 w 178"/>
              <a:gd name="T11" fmla="*/ 22 h 172"/>
              <a:gd name="T12" fmla="*/ 83 w 178"/>
              <a:gd name="T13" fmla="*/ 0 h 172"/>
              <a:gd name="T14" fmla="*/ 47 w 178"/>
              <a:gd name="T15" fmla="*/ 0 h 172"/>
              <a:gd name="T16" fmla="*/ 9 w 178"/>
              <a:gd name="T17" fmla="*/ 34 h 172"/>
              <a:gd name="T18" fmla="*/ 0 w 178"/>
              <a:gd name="T19" fmla="*/ 80 h 172"/>
              <a:gd name="T20" fmla="*/ 28 w 178"/>
              <a:gd name="T21" fmla="*/ 114 h 172"/>
              <a:gd name="T22" fmla="*/ 65 w 178"/>
              <a:gd name="T23" fmla="*/ 137 h 172"/>
              <a:gd name="T24" fmla="*/ 93 w 178"/>
              <a:gd name="T25" fmla="*/ 148 h 172"/>
              <a:gd name="T26" fmla="*/ 121 w 178"/>
              <a:gd name="T27" fmla="*/ 171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8" h="172">
                <a:moveTo>
                  <a:pt x="121" y="160"/>
                </a:moveTo>
                <a:lnTo>
                  <a:pt x="140" y="148"/>
                </a:lnTo>
                <a:lnTo>
                  <a:pt x="167" y="137"/>
                </a:lnTo>
                <a:lnTo>
                  <a:pt x="177" y="91"/>
                </a:lnTo>
                <a:lnTo>
                  <a:pt x="167" y="57"/>
                </a:lnTo>
                <a:lnTo>
                  <a:pt x="121" y="22"/>
                </a:lnTo>
                <a:lnTo>
                  <a:pt x="83" y="0"/>
                </a:lnTo>
                <a:lnTo>
                  <a:pt x="47" y="0"/>
                </a:lnTo>
                <a:lnTo>
                  <a:pt x="9" y="34"/>
                </a:lnTo>
                <a:lnTo>
                  <a:pt x="0" y="80"/>
                </a:lnTo>
                <a:lnTo>
                  <a:pt x="28" y="114"/>
                </a:lnTo>
                <a:lnTo>
                  <a:pt x="65" y="137"/>
                </a:lnTo>
                <a:lnTo>
                  <a:pt x="93" y="148"/>
                </a:lnTo>
                <a:lnTo>
                  <a:pt x="121" y="17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4" name="Freeform 42">
            <a:extLst>
              <a:ext uri="{FF2B5EF4-FFF2-40B4-BE49-F238E27FC236}">
                <a16:creationId xmlns:a16="http://schemas.microsoft.com/office/drawing/2014/main" id="{EE7981E1-A267-387F-E762-8F8A924F459A}"/>
              </a:ext>
            </a:extLst>
          </p:cNvPr>
          <p:cNvSpPr>
            <a:spLocks/>
          </p:cNvSpPr>
          <p:nvPr/>
        </p:nvSpPr>
        <p:spPr bwMode="auto">
          <a:xfrm>
            <a:off x="6705601" y="3908425"/>
            <a:ext cx="163513" cy="128588"/>
          </a:xfrm>
          <a:custGeom>
            <a:avLst/>
            <a:gdLst>
              <a:gd name="T0" fmla="*/ 0 w 103"/>
              <a:gd name="T1" fmla="*/ 80 h 81"/>
              <a:gd name="T2" fmla="*/ 45 w 103"/>
              <a:gd name="T3" fmla="*/ 68 h 81"/>
              <a:gd name="T4" fmla="*/ 74 w 103"/>
              <a:gd name="T5" fmla="*/ 34 h 81"/>
              <a:gd name="T6" fmla="*/ 92 w 103"/>
              <a:gd name="T7" fmla="*/ 11 h 81"/>
              <a:gd name="T8" fmla="*/ 102 w 103"/>
              <a:gd name="T9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81">
                <a:moveTo>
                  <a:pt x="0" y="80"/>
                </a:moveTo>
                <a:lnTo>
                  <a:pt x="45" y="68"/>
                </a:lnTo>
                <a:lnTo>
                  <a:pt x="74" y="34"/>
                </a:lnTo>
                <a:lnTo>
                  <a:pt x="92" y="11"/>
                </a:lnTo>
                <a:lnTo>
                  <a:pt x="102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5" name="Freeform 43">
            <a:extLst>
              <a:ext uri="{FF2B5EF4-FFF2-40B4-BE49-F238E27FC236}">
                <a16:creationId xmlns:a16="http://schemas.microsoft.com/office/drawing/2014/main" id="{26ECAB89-AE96-E83F-9159-4D13262E4A45}"/>
              </a:ext>
            </a:extLst>
          </p:cNvPr>
          <p:cNvSpPr>
            <a:spLocks/>
          </p:cNvSpPr>
          <p:nvPr/>
        </p:nvSpPr>
        <p:spPr bwMode="auto">
          <a:xfrm>
            <a:off x="6600826" y="3962401"/>
            <a:ext cx="106363" cy="74613"/>
          </a:xfrm>
          <a:custGeom>
            <a:avLst/>
            <a:gdLst>
              <a:gd name="T0" fmla="*/ 0 w 67"/>
              <a:gd name="T1" fmla="*/ 0 h 47"/>
              <a:gd name="T2" fmla="*/ 27 w 67"/>
              <a:gd name="T3" fmla="*/ 23 h 47"/>
              <a:gd name="T4" fmla="*/ 66 w 67"/>
              <a:gd name="T5" fmla="*/ 4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47">
                <a:moveTo>
                  <a:pt x="0" y="0"/>
                </a:moveTo>
                <a:lnTo>
                  <a:pt x="27" y="23"/>
                </a:lnTo>
                <a:lnTo>
                  <a:pt x="66" y="4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6" name="Freeform 44">
            <a:extLst>
              <a:ext uri="{FF2B5EF4-FFF2-40B4-BE49-F238E27FC236}">
                <a16:creationId xmlns:a16="http://schemas.microsoft.com/office/drawing/2014/main" id="{FD528BF9-5A19-743F-8ED7-EBC3F9E124B4}"/>
              </a:ext>
            </a:extLst>
          </p:cNvPr>
          <p:cNvSpPr>
            <a:spLocks/>
          </p:cNvSpPr>
          <p:nvPr/>
        </p:nvSpPr>
        <p:spPr bwMode="auto">
          <a:xfrm>
            <a:off x="6424613" y="4016375"/>
            <a:ext cx="311150" cy="147638"/>
          </a:xfrm>
          <a:custGeom>
            <a:avLst/>
            <a:gdLst>
              <a:gd name="T0" fmla="*/ 0 w 196"/>
              <a:gd name="T1" fmla="*/ 0 h 93"/>
              <a:gd name="T2" fmla="*/ 55 w 196"/>
              <a:gd name="T3" fmla="*/ 23 h 93"/>
              <a:gd name="T4" fmla="*/ 102 w 196"/>
              <a:gd name="T5" fmla="*/ 46 h 93"/>
              <a:gd name="T6" fmla="*/ 148 w 196"/>
              <a:gd name="T7" fmla="*/ 80 h 93"/>
              <a:gd name="T8" fmla="*/ 195 w 196"/>
              <a:gd name="T9" fmla="*/ 9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" h="93">
                <a:moveTo>
                  <a:pt x="0" y="0"/>
                </a:moveTo>
                <a:lnTo>
                  <a:pt x="55" y="23"/>
                </a:lnTo>
                <a:lnTo>
                  <a:pt x="102" y="46"/>
                </a:lnTo>
                <a:lnTo>
                  <a:pt x="148" y="80"/>
                </a:lnTo>
                <a:lnTo>
                  <a:pt x="195" y="9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7" name="Line 45">
            <a:extLst>
              <a:ext uri="{FF2B5EF4-FFF2-40B4-BE49-F238E27FC236}">
                <a16:creationId xmlns:a16="http://schemas.microsoft.com/office/drawing/2014/main" id="{E6D67526-DFB1-F75A-CF85-5570FE6CD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8850" y="3689351"/>
            <a:ext cx="0" cy="163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8" name="Freeform 46">
            <a:extLst>
              <a:ext uri="{FF2B5EF4-FFF2-40B4-BE49-F238E27FC236}">
                <a16:creationId xmlns:a16="http://schemas.microsoft.com/office/drawing/2014/main" id="{2A2AE0E4-977B-8093-DD03-50C99ECE1E2D}"/>
              </a:ext>
            </a:extLst>
          </p:cNvPr>
          <p:cNvSpPr>
            <a:spLocks/>
          </p:cNvSpPr>
          <p:nvPr/>
        </p:nvSpPr>
        <p:spPr bwMode="auto">
          <a:xfrm>
            <a:off x="6838950" y="3689351"/>
            <a:ext cx="46038" cy="238125"/>
          </a:xfrm>
          <a:custGeom>
            <a:avLst/>
            <a:gdLst>
              <a:gd name="T0" fmla="*/ 0 w 29"/>
              <a:gd name="T1" fmla="*/ 0 h 150"/>
              <a:gd name="T2" fmla="*/ 18 w 29"/>
              <a:gd name="T3" fmla="*/ 57 h 150"/>
              <a:gd name="T4" fmla="*/ 28 w 29"/>
              <a:gd name="T5" fmla="*/ 115 h 150"/>
              <a:gd name="T6" fmla="*/ 9 w 29"/>
              <a:gd name="T7" fmla="*/ 14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150">
                <a:moveTo>
                  <a:pt x="0" y="0"/>
                </a:moveTo>
                <a:lnTo>
                  <a:pt x="18" y="57"/>
                </a:lnTo>
                <a:lnTo>
                  <a:pt x="28" y="115"/>
                </a:lnTo>
                <a:lnTo>
                  <a:pt x="9" y="14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59" name="Arc 47">
            <a:extLst>
              <a:ext uri="{FF2B5EF4-FFF2-40B4-BE49-F238E27FC236}">
                <a16:creationId xmlns:a16="http://schemas.microsoft.com/office/drawing/2014/main" id="{59E7A664-655D-6F06-0AAF-F5D4160BB718}"/>
              </a:ext>
            </a:extLst>
          </p:cNvPr>
          <p:cNvSpPr>
            <a:spLocks/>
          </p:cNvSpPr>
          <p:nvPr/>
        </p:nvSpPr>
        <p:spPr bwMode="auto">
          <a:xfrm>
            <a:off x="6723064" y="3940176"/>
            <a:ext cx="344487" cy="231775"/>
          </a:xfrm>
          <a:custGeom>
            <a:avLst/>
            <a:gdLst>
              <a:gd name="G0" fmla="+- 0 0 0"/>
              <a:gd name="G1" fmla="+- 148 0 0"/>
              <a:gd name="G2" fmla="+- 21600 0 0"/>
              <a:gd name="T0" fmla="*/ 21599 w 21600"/>
              <a:gd name="T1" fmla="*/ 0 h 21748"/>
              <a:gd name="T2" fmla="*/ 0 w 21600"/>
              <a:gd name="T3" fmla="*/ 21748 h 21748"/>
              <a:gd name="T4" fmla="*/ 0 w 21600"/>
              <a:gd name="T5" fmla="*/ 148 h 2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748" fill="none" extrusionOk="0">
                <a:moveTo>
                  <a:pt x="21599" y="-1"/>
                </a:moveTo>
                <a:cubicBezTo>
                  <a:pt x="21599" y="49"/>
                  <a:pt x="21600" y="98"/>
                  <a:pt x="21600" y="148"/>
                </a:cubicBezTo>
                <a:cubicBezTo>
                  <a:pt x="21600" y="12077"/>
                  <a:pt x="11929" y="21748"/>
                  <a:pt x="-1" y="21748"/>
                </a:cubicBezTo>
              </a:path>
              <a:path w="21600" h="21748" stroke="0" extrusionOk="0">
                <a:moveTo>
                  <a:pt x="21599" y="-1"/>
                </a:moveTo>
                <a:cubicBezTo>
                  <a:pt x="21599" y="49"/>
                  <a:pt x="21600" y="98"/>
                  <a:pt x="21600" y="148"/>
                </a:cubicBezTo>
                <a:cubicBezTo>
                  <a:pt x="21600" y="12077"/>
                  <a:pt x="11929" y="21748"/>
                  <a:pt x="-1" y="21748"/>
                </a:cubicBezTo>
                <a:lnTo>
                  <a:pt x="0" y="148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60" name="Arc 48">
            <a:extLst>
              <a:ext uri="{FF2B5EF4-FFF2-40B4-BE49-F238E27FC236}">
                <a16:creationId xmlns:a16="http://schemas.microsoft.com/office/drawing/2014/main" id="{0479E6E2-EB3B-56D7-3CD6-8BD63E95F9C3}"/>
              </a:ext>
            </a:extLst>
          </p:cNvPr>
          <p:cNvSpPr>
            <a:spLocks/>
          </p:cNvSpPr>
          <p:nvPr/>
        </p:nvSpPr>
        <p:spPr bwMode="auto">
          <a:xfrm>
            <a:off x="7062789" y="3684589"/>
            <a:ext cx="314325" cy="122237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61" name="Arc 49">
            <a:extLst>
              <a:ext uri="{FF2B5EF4-FFF2-40B4-BE49-F238E27FC236}">
                <a16:creationId xmlns:a16="http://schemas.microsoft.com/office/drawing/2014/main" id="{5FA36E2D-EDC6-5AA7-0278-3EF20A310E32}"/>
              </a:ext>
            </a:extLst>
          </p:cNvPr>
          <p:cNvSpPr>
            <a:spLocks/>
          </p:cNvSpPr>
          <p:nvPr/>
        </p:nvSpPr>
        <p:spPr bwMode="auto">
          <a:xfrm>
            <a:off x="7078664" y="3817939"/>
            <a:ext cx="314325" cy="123825"/>
          </a:xfrm>
          <a:custGeom>
            <a:avLst/>
            <a:gdLst>
              <a:gd name="G0" fmla="+- 21598 0 0"/>
              <a:gd name="G1" fmla="+- 21600 0 0"/>
              <a:gd name="G2" fmla="+- 21600 0 0"/>
              <a:gd name="T0" fmla="*/ 0 w 21598"/>
              <a:gd name="T1" fmla="*/ 21321 h 21600"/>
              <a:gd name="T2" fmla="*/ 21490 w 21598"/>
              <a:gd name="T3" fmla="*/ 0 h 21600"/>
              <a:gd name="T4" fmla="*/ 21598 w 215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21600" fill="none" extrusionOk="0">
                <a:moveTo>
                  <a:pt x="-1" y="21320"/>
                </a:moveTo>
                <a:cubicBezTo>
                  <a:pt x="151" y="9543"/>
                  <a:pt x="9711" y="59"/>
                  <a:pt x="21490" y="0"/>
                </a:cubicBezTo>
              </a:path>
              <a:path w="21598" h="21600" stroke="0" extrusionOk="0">
                <a:moveTo>
                  <a:pt x="-1" y="21320"/>
                </a:moveTo>
                <a:cubicBezTo>
                  <a:pt x="151" y="9543"/>
                  <a:pt x="9711" y="59"/>
                  <a:pt x="21490" y="0"/>
                </a:cubicBezTo>
                <a:lnTo>
                  <a:pt x="21598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9762" name="Group 50">
            <a:extLst>
              <a:ext uri="{FF2B5EF4-FFF2-40B4-BE49-F238E27FC236}">
                <a16:creationId xmlns:a16="http://schemas.microsoft.com/office/drawing/2014/main" id="{6B8AE42F-9787-210D-F928-A44E3DD6EB4B}"/>
              </a:ext>
            </a:extLst>
          </p:cNvPr>
          <p:cNvGrpSpPr>
            <a:grpSpLocks/>
          </p:cNvGrpSpPr>
          <p:nvPr/>
        </p:nvGrpSpPr>
        <p:grpSpPr bwMode="auto">
          <a:xfrm>
            <a:off x="7361238" y="3684589"/>
            <a:ext cx="328612" cy="257175"/>
            <a:chOff x="3677" y="2321"/>
            <a:chExt cx="207" cy="162"/>
          </a:xfrm>
        </p:grpSpPr>
        <p:sp>
          <p:nvSpPr>
            <p:cNvPr id="499763" name="Arc 51">
              <a:extLst>
                <a:ext uri="{FF2B5EF4-FFF2-40B4-BE49-F238E27FC236}">
                  <a16:creationId xmlns:a16="http://schemas.microsoft.com/office/drawing/2014/main" id="{1DBC17AF-15BC-2213-A732-655532F0A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2321"/>
              <a:ext cx="198" cy="77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64" name="Arc 52">
              <a:extLst>
                <a:ext uri="{FF2B5EF4-FFF2-40B4-BE49-F238E27FC236}">
                  <a16:creationId xmlns:a16="http://schemas.microsoft.com/office/drawing/2014/main" id="{54C5BC9B-8895-D7A1-DF31-CB6812965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2405"/>
              <a:ext cx="198" cy="7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8"/>
                <a:gd name="T1" fmla="*/ 0 h 21600"/>
                <a:gd name="T2" fmla="*/ 21598 w 21598"/>
                <a:gd name="T3" fmla="*/ 21321 h 21600"/>
                <a:gd name="T4" fmla="*/ 0 w 215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600" fill="none" extrusionOk="0">
                  <a:moveTo>
                    <a:pt x="0" y="0"/>
                  </a:moveTo>
                  <a:cubicBezTo>
                    <a:pt x="11820" y="0"/>
                    <a:pt x="21445" y="9501"/>
                    <a:pt x="21598" y="21320"/>
                  </a:cubicBezTo>
                </a:path>
                <a:path w="21598" h="21600" stroke="0" extrusionOk="0">
                  <a:moveTo>
                    <a:pt x="0" y="0"/>
                  </a:moveTo>
                  <a:cubicBezTo>
                    <a:pt x="11820" y="0"/>
                    <a:pt x="21445" y="9501"/>
                    <a:pt x="21598" y="2132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9765" name="Arc 53">
            <a:extLst>
              <a:ext uri="{FF2B5EF4-FFF2-40B4-BE49-F238E27FC236}">
                <a16:creationId xmlns:a16="http://schemas.microsoft.com/office/drawing/2014/main" id="{6367BC17-D34E-730A-F0B8-287CDDEFD034}"/>
              </a:ext>
            </a:extLst>
          </p:cNvPr>
          <p:cNvSpPr>
            <a:spLocks/>
          </p:cNvSpPr>
          <p:nvPr/>
        </p:nvSpPr>
        <p:spPr bwMode="auto">
          <a:xfrm>
            <a:off x="7656513" y="3581401"/>
            <a:ext cx="381000" cy="123825"/>
          </a:xfrm>
          <a:custGeom>
            <a:avLst/>
            <a:gdLst>
              <a:gd name="G0" fmla="+- 21598 0 0"/>
              <a:gd name="G1" fmla="+- 21600 0 0"/>
              <a:gd name="G2" fmla="+- 21600 0 0"/>
              <a:gd name="T0" fmla="*/ 0 w 21598"/>
              <a:gd name="T1" fmla="*/ 21322 h 21600"/>
              <a:gd name="T2" fmla="*/ 21509 w 21598"/>
              <a:gd name="T3" fmla="*/ 0 h 21600"/>
              <a:gd name="T4" fmla="*/ 21598 w 215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21600" fill="none" extrusionOk="0">
                <a:moveTo>
                  <a:pt x="-1" y="21321"/>
                </a:moveTo>
                <a:cubicBezTo>
                  <a:pt x="151" y="9536"/>
                  <a:pt x="9722" y="48"/>
                  <a:pt x="21509" y="0"/>
                </a:cubicBezTo>
              </a:path>
              <a:path w="21598" h="21600" stroke="0" extrusionOk="0">
                <a:moveTo>
                  <a:pt x="-1" y="21321"/>
                </a:moveTo>
                <a:cubicBezTo>
                  <a:pt x="151" y="9536"/>
                  <a:pt x="9722" y="48"/>
                  <a:pt x="21509" y="0"/>
                </a:cubicBezTo>
                <a:lnTo>
                  <a:pt x="21598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66" name="Arc 54">
            <a:extLst>
              <a:ext uri="{FF2B5EF4-FFF2-40B4-BE49-F238E27FC236}">
                <a16:creationId xmlns:a16="http://schemas.microsoft.com/office/drawing/2014/main" id="{943F6DCE-A466-ED43-F979-2588A1751F8E}"/>
              </a:ext>
            </a:extLst>
          </p:cNvPr>
          <p:cNvSpPr>
            <a:spLocks/>
          </p:cNvSpPr>
          <p:nvPr/>
        </p:nvSpPr>
        <p:spPr bwMode="auto">
          <a:xfrm>
            <a:off x="7670800" y="3921125"/>
            <a:ext cx="381000" cy="122238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67" name="Arc 55">
            <a:extLst>
              <a:ext uri="{FF2B5EF4-FFF2-40B4-BE49-F238E27FC236}">
                <a16:creationId xmlns:a16="http://schemas.microsoft.com/office/drawing/2014/main" id="{2E19BC83-EBD2-7A76-12F4-EE899772449B}"/>
              </a:ext>
            </a:extLst>
          </p:cNvPr>
          <p:cNvSpPr>
            <a:spLocks/>
          </p:cNvSpPr>
          <p:nvPr/>
        </p:nvSpPr>
        <p:spPr bwMode="auto">
          <a:xfrm>
            <a:off x="8169275" y="3581401"/>
            <a:ext cx="381000" cy="1238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98"/>
              <a:gd name="T1" fmla="*/ 0 h 21600"/>
              <a:gd name="T2" fmla="*/ 21598 w 21598"/>
              <a:gd name="T3" fmla="*/ 21321 h 21600"/>
              <a:gd name="T4" fmla="*/ 0 w 215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21600" fill="none" extrusionOk="0">
                <a:moveTo>
                  <a:pt x="0" y="0"/>
                </a:moveTo>
                <a:cubicBezTo>
                  <a:pt x="11820" y="0"/>
                  <a:pt x="21445" y="9501"/>
                  <a:pt x="21598" y="21320"/>
                </a:cubicBezTo>
              </a:path>
              <a:path w="21598" h="21600" stroke="0" extrusionOk="0">
                <a:moveTo>
                  <a:pt x="0" y="0"/>
                </a:moveTo>
                <a:cubicBezTo>
                  <a:pt x="11820" y="0"/>
                  <a:pt x="21445" y="9501"/>
                  <a:pt x="21598" y="21320"/>
                </a:cubicBezTo>
                <a:lnTo>
                  <a:pt x="0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68" name="Arc 56">
            <a:extLst>
              <a:ext uri="{FF2B5EF4-FFF2-40B4-BE49-F238E27FC236}">
                <a16:creationId xmlns:a16="http://schemas.microsoft.com/office/drawing/2014/main" id="{517E9667-75FB-D20A-6BAA-4DB403216EDF}"/>
              </a:ext>
            </a:extLst>
          </p:cNvPr>
          <p:cNvSpPr>
            <a:spLocks/>
          </p:cNvSpPr>
          <p:nvPr/>
        </p:nvSpPr>
        <p:spPr bwMode="auto">
          <a:xfrm>
            <a:off x="8169275" y="3902076"/>
            <a:ext cx="381000" cy="125413"/>
          </a:xfrm>
          <a:custGeom>
            <a:avLst/>
            <a:gdLst>
              <a:gd name="G0" fmla="+- 0 0 0"/>
              <a:gd name="G1" fmla="+- 279 0 0"/>
              <a:gd name="G2" fmla="+- 21600 0 0"/>
              <a:gd name="T0" fmla="*/ 21598 w 21600"/>
              <a:gd name="T1" fmla="*/ 0 h 21879"/>
              <a:gd name="T2" fmla="*/ 0 w 21600"/>
              <a:gd name="T3" fmla="*/ 21879 h 21879"/>
              <a:gd name="T4" fmla="*/ 0 w 21600"/>
              <a:gd name="T5" fmla="*/ 279 h 21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879" fill="none" extrusionOk="0">
                <a:moveTo>
                  <a:pt x="21598" y="-1"/>
                </a:moveTo>
                <a:cubicBezTo>
                  <a:pt x="21599" y="92"/>
                  <a:pt x="21600" y="185"/>
                  <a:pt x="21600" y="279"/>
                </a:cubicBezTo>
                <a:cubicBezTo>
                  <a:pt x="21600" y="12208"/>
                  <a:pt x="11929" y="21879"/>
                  <a:pt x="-1" y="21879"/>
                </a:cubicBezTo>
              </a:path>
              <a:path w="21600" h="21879" stroke="0" extrusionOk="0">
                <a:moveTo>
                  <a:pt x="21598" y="-1"/>
                </a:moveTo>
                <a:cubicBezTo>
                  <a:pt x="21599" y="92"/>
                  <a:pt x="21600" y="185"/>
                  <a:pt x="21600" y="279"/>
                </a:cubicBezTo>
                <a:cubicBezTo>
                  <a:pt x="21600" y="12208"/>
                  <a:pt x="11929" y="21879"/>
                  <a:pt x="-1" y="21879"/>
                </a:cubicBezTo>
                <a:lnTo>
                  <a:pt x="0" y="279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69" name="Rectangle 57">
            <a:extLst>
              <a:ext uri="{FF2B5EF4-FFF2-40B4-BE49-F238E27FC236}">
                <a16:creationId xmlns:a16="http://schemas.microsoft.com/office/drawing/2014/main" id="{00E051DB-F7C8-E7AA-37CE-338F6CB8D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164" y="2914650"/>
            <a:ext cx="142875" cy="172243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70" name="Arc 58">
            <a:extLst>
              <a:ext uri="{FF2B5EF4-FFF2-40B4-BE49-F238E27FC236}">
                <a16:creationId xmlns:a16="http://schemas.microsoft.com/office/drawing/2014/main" id="{7B330CE9-AE7A-BFEC-8073-73821C40D843}"/>
              </a:ext>
            </a:extLst>
          </p:cNvPr>
          <p:cNvSpPr>
            <a:spLocks/>
          </p:cNvSpPr>
          <p:nvPr/>
        </p:nvSpPr>
        <p:spPr bwMode="auto">
          <a:xfrm>
            <a:off x="8561389" y="3873501"/>
            <a:ext cx="314325" cy="68263"/>
          </a:xfrm>
          <a:custGeom>
            <a:avLst/>
            <a:gdLst>
              <a:gd name="G0" fmla="+- 21594 0 0"/>
              <a:gd name="G1" fmla="+- 21600 0 0"/>
              <a:gd name="G2" fmla="+- 21600 0 0"/>
              <a:gd name="T0" fmla="*/ 0 w 21594"/>
              <a:gd name="T1" fmla="*/ 21092 h 21600"/>
              <a:gd name="T2" fmla="*/ 21486 w 21594"/>
              <a:gd name="T3" fmla="*/ 0 h 21600"/>
              <a:gd name="T4" fmla="*/ 21594 w 2159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4" h="21600" fill="none" extrusionOk="0">
                <a:moveTo>
                  <a:pt x="-1" y="21091"/>
                </a:moveTo>
                <a:cubicBezTo>
                  <a:pt x="274" y="9405"/>
                  <a:pt x="9796" y="58"/>
                  <a:pt x="21486" y="0"/>
                </a:cubicBezTo>
              </a:path>
              <a:path w="21594" h="21600" stroke="0" extrusionOk="0">
                <a:moveTo>
                  <a:pt x="-1" y="21091"/>
                </a:moveTo>
                <a:cubicBezTo>
                  <a:pt x="274" y="9405"/>
                  <a:pt x="9796" y="58"/>
                  <a:pt x="21486" y="0"/>
                </a:cubicBezTo>
                <a:lnTo>
                  <a:pt x="21594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71" name="Arc 59">
            <a:extLst>
              <a:ext uri="{FF2B5EF4-FFF2-40B4-BE49-F238E27FC236}">
                <a16:creationId xmlns:a16="http://schemas.microsoft.com/office/drawing/2014/main" id="{02B7D643-97C4-C6CC-2A64-1D1654235DA3}"/>
              </a:ext>
            </a:extLst>
          </p:cNvPr>
          <p:cNvSpPr>
            <a:spLocks/>
          </p:cNvSpPr>
          <p:nvPr/>
        </p:nvSpPr>
        <p:spPr bwMode="auto">
          <a:xfrm>
            <a:off x="8545514" y="3684588"/>
            <a:ext cx="314325" cy="682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72" name="Arc 60">
            <a:extLst>
              <a:ext uri="{FF2B5EF4-FFF2-40B4-BE49-F238E27FC236}">
                <a16:creationId xmlns:a16="http://schemas.microsoft.com/office/drawing/2014/main" id="{DA11DE14-B43D-61F5-8545-447C21B98741}"/>
              </a:ext>
            </a:extLst>
          </p:cNvPr>
          <p:cNvSpPr>
            <a:spLocks/>
          </p:cNvSpPr>
          <p:nvPr/>
        </p:nvSpPr>
        <p:spPr bwMode="auto">
          <a:xfrm>
            <a:off x="8850313" y="3538538"/>
            <a:ext cx="131762" cy="215900"/>
          </a:xfrm>
          <a:custGeom>
            <a:avLst/>
            <a:gdLst>
              <a:gd name="G0" fmla="+- 266 0 0"/>
              <a:gd name="G1" fmla="+- 162 0 0"/>
              <a:gd name="G2" fmla="+- 21600 0 0"/>
              <a:gd name="T0" fmla="*/ 21865 w 21866"/>
              <a:gd name="T1" fmla="*/ 0 h 21762"/>
              <a:gd name="T2" fmla="*/ 0 w 21866"/>
              <a:gd name="T3" fmla="*/ 21760 h 21762"/>
              <a:gd name="T4" fmla="*/ 266 w 21866"/>
              <a:gd name="T5" fmla="*/ 162 h 21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66" h="21762" fill="none" extrusionOk="0">
                <a:moveTo>
                  <a:pt x="21865" y="-1"/>
                </a:moveTo>
                <a:cubicBezTo>
                  <a:pt x="21865" y="53"/>
                  <a:pt x="21866" y="107"/>
                  <a:pt x="21866" y="162"/>
                </a:cubicBezTo>
                <a:cubicBezTo>
                  <a:pt x="21866" y="12091"/>
                  <a:pt x="12195" y="21762"/>
                  <a:pt x="266" y="21762"/>
                </a:cubicBezTo>
                <a:cubicBezTo>
                  <a:pt x="177" y="21761"/>
                  <a:pt x="88" y="21761"/>
                  <a:pt x="-1" y="21760"/>
                </a:cubicBezTo>
              </a:path>
              <a:path w="21866" h="21762" stroke="0" extrusionOk="0">
                <a:moveTo>
                  <a:pt x="21865" y="-1"/>
                </a:moveTo>
                <a:cubicBezTo>
                  <a:pt x="21865" y="53"/>
                  <a:pt x="21866" y="107"/>
                  <a:pt x="21866" y="162"/>
                </a:cubicBezTo>
                <a:cubicBezTo>
                  <a:pt x="21866" y="12091"/>
                  <a:pt x="12195" y="21762"/>
                  <a:pt x="266" y="21762"/>
                </a:cubicBezTo>
                <a:cubicBezTo>
                  <a:pt x="177" y="21761"/>
                  <a:pt x="88" y="21761"/>
                  <a:pt x="-1" y="21760"/>
                </a:cubicBezTo>
                <a:lnTo>
                  <a:pt x="266" y="162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73" name="Arc 61">
            <a:extLst>
              <a:ext uri="{FF2B5EF4-FFF2-40B4-BE49-F238E27FC236}">
                <a16:creationId xmlns:a16="http://schemas.microsoft.com/office/drawing/2014/main" id="{39909833-A860-96F5-9E39-5282713B263D}"/>
              </a:ext>
            </a:extLst>
          </p:cNvPr>
          <p:cNvSpPr>
            <a:spLocks/>
          </p:cNvSpPr>
          <p:nvPr/>
        </p:nvSpPr>
        <p:spPr bwMode="auto">
          <a:xfrm>
            <a:off x="8851901" y="3873501"/>
            <a:ext cx="130175" cy="214313"/>
          </a:xfrm>
          <a:custGeom>
            <a:avLst/>
            <a:gdLst>
              <a:gd name="G0" fmla="+- 264 0 0"/>
              <a:gd name="G1" fmla="+- 21600 0 0"/>
              <a:gd name="G2" fmla="+- 21600 0 0"/>
              <a:gd name="T0" fmla="*/ 0 w 21863"/>
              <a:gd name="T1" fmla="*/ 2 h 21600"/>
              <a:gd name="T2" fmla="*/ 21863 w 21863"/>
              <a:gd name="T3" fmla="*/ 21438 h 21600"/>
              <a:gd name="T4" fmla="*/ 264 w 2186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63" h="21600" fill="none" extrusionOk="0">
                <a:moveTo>
                  <a:pt x="-1" y="1"/>
                </a:moveTo>
                <a:cubicBezTo>
                  <a:pt x="87" y="0"/>
                  <a:pt x="175" y="0"/>
                  <a:pt x="264" y="0"/>
                </a:cubicBezTo>
                <a:cubicBezTo>
                  <a:pt x="12130" y="0"/>
                  <a:pt x="21774" y="9572"/>
                  <a:pt x="21863" y="21437"/>
                </a:cubicBezTo>
              </a:path>
              <a:path w="21863" h="21600" stroke="0" extrusionOk="0">
                <a:moveTo>
                  <a:pt x="-1" y="1"/>
                </a:moveTo>
                <a:cubicBezTo>
                  <a:pt x="87" y="0"/>
                  <a:pt x="175" y="0"/>
                  <a:pt x="264" y="0"/>
                </a:cubicBezTo>
                <a:cubicBezTo>
                  <a:pt x="12130" y="0"/>
                  <a:pt x="21774" y="9572"/>
                  <a:pt x="21863" y="21437"/>
                </a:cubicBezTo>
                <a:lnTo>
                  <a:pt x="264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9774" name="Group 62">
            <a:extLst>
              <a:ext uri="{FF2B5EF4-FFF2-40B4-BE49-F238E27FC236}">
                <a16:creationId xmlns:a16="http://schemas.microsoft.com/office/drawing/2014/main" id="{088E4899-93C3-7240-EAD4-E3FB41289198}"/>
              </a:ext>
            </a:extLst>
          </p:cNvPr>
          <p:cNvGrpSpPr>
            <a:grpSpLocks/>
          </p:cNvGrpSpPr>
          <p:nvPr/>
        </p:nvGrpSpPr>
        <p:grpSpPr bwMode="auto">
          <a:xfrm>
            <a:off x="8974138" y="3543300"/>
            <a:ext cx="652462" cy="0"/>
            <a:chOff x="4693" y="2232"/>
            <a:chExt cx="411" cy="0"/>
          </a:xfrm>
        </p:grpSpPr>
        <p:sp>
          <p:nvSpPr>
            <p:cNvPr id="499775" name="Line 63">
              <a:extLst>
                <a:ext uri="{FF2B5EF4-FFF2-40B4-BE49-F238E27FC236}">
                  <a16:creationId xmlns:a16="http://schemas.microsoft.com/office/drawing/2014/main" id="{F7F3E8ED-D8C6-E345-DED6-E7D80E7BF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3" y="2232"/>
              <a:ext cx="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76" name="Line 64">
              <a:extLst>
                <a:ext uri="{FF2B5EF4-FFF2-40B4-BE49-F238E27FC236}">
                  <a16:creationId xmlns:a16="http://schemas.microsoft.com/office/drawing/2014/main" id="{11B5DDD8-E19A-E9A6-01F3-88D1F2C79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1" y="2232"/>
              <a:ext cx="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77" name="Line 65">
              <a:extLst>
                <a:ext uri="{FF2B5EF4-FFF2-40B4-BE49-F238E27FC236}">
                  <a16:creationId xmlns:a16="http://schemas.microsoft.com/office/drawing/2014/main" id="{EF984434-B8BD-EAC4-03BE-0EBE68F42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9" y="2232"/>
              <a:ext cx="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9778" name="Group 66">
            <a:extLst>
              <a:ext uri="{FF2B5EF4-FFF2-40B4-BE49-F238E27FC236}">
                <a16:creationId xmlns:a16="http://schemas.microsoft.com/office/drawing/2014/main" id="{A9255B32-58B4-C588-84E5-F10836BCA1D1}"/>
              </a:ext>
            </a:extLst>
          </p:cNvPr>
          <p:cNvGrpSpPr>
            <a:grpSpLocks/>
          </p:cNvGrpSpPr>
          <p:nvPr/>
        </p:nvGrpSpPr>
        <p:grpSpPr bwMode="auto">
          <a:xfrm>
            <a:off x="8988425" y="4071938"/>
            <a:ext cx="801688" cy="0"/>
            <a:chOff x="4702" y="2565"/>
            <a:chExt cx="505" cy="0"/>
          </a:xfrm>
        </p:grpSpPr>
        <p:sp>
          <p:nvSpPr>
            <p:cNvPr id="499779" name="Line 67">
              <a:extLst>
                <a:ext uri="{FF2B5EF4-FFF2-40B4-BE49-F238E27FC236}">
                  <a16:creationId xmlns:a16="http://schemas.microsoft.com/office/drawing/2014/main" id="{9B3F9130-CF52-3D73-71F3-E779AC045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2" y="2565"/>
              <a:ext cx="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80" name="Line 68">
              <a:extLst>
                <a:ext uri="{FF2B5EF4-FFF2-40B4-BE49-F238E27FC236}">
                  <a16:creationId xmlns:a16="http://schemas.microsoft.com/office/drawing/2014/main" id="{0B62CFEA-737D-1D19-28BB-8A388FA22A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" y="2565"/>
              <a:ext cx="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81" name="Line 69">
              <a:extLst>
                <a:ext uri="{FF2B5EF4-FFF2-40B4-BE49-F238E27FC236}">
                  <a16:creationId xmlns:a16="http://schemas.microsoft.com/office/drawing/2014/main" id="{F4868887-110F-8054-7AF5-A454CA575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8" y="2565"/>
              <a:ext cx="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782" name="Line 70">
              <a:extLst>
                <a:ext uri="{FF2B5EF4-FFF2-40B4-BE49-F238E27FC236}">
                  <a16:creationId xmlns:a16="http://schemas.microsoft.com/office/drawing/2014/main" id="{0B5BA4DE-F162-A088-2601-9A0C6B40B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" y="2565"/>
              <a:ext cx="1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9783" name="Freeform 71">
            <a:extLst>
              <a:ext uri="{FF2B5EF4-FFF2-40B4-BE49-F238E27FC236}">
                <a16:creationId xmlns:a16="http://schemas.microsoft.com/office/drawing/2014/main" id="{86234DE9-AF8E-ABFB-EE17-8CA8341449E7}"/>
              </a:ext>
            </a:extLst>
          </p:cNvPr>
          <p:cNvSpPr>
            <a:spLocks/>
          </p:cNvSpPr>
          <p:nvPr/>
        </p:nvSpPr>
        <p:spPr bwMode="auto">
          <a:xfrm>
            <a:off x="6557964" y="4143375"/>
            <a:ext cx="60325" cy="38100"/>
          </a:xfrm>
          <a:custGeom>
            <a:avLst/>
            <a:gdLst>
              <a:gd name="T0" fmla="*/ 0 w 38"/>
              <a:gd name="T1" fmla="*/ 23 h 24"/>
              <a:gd name="T2" fmla="*/ 9 w 38"/>
              <a:gd name="T3" fmla="*/ 23 h 24"/>
              <a:gd name="T4" fmla="*/ 18 w 38"/>
              <a:gd name="T5" fmla="*/ 23 h 24"/>
              <a:gd name="T6" fmla="*/ 27 w 38"/>
              <a:gd name="T7" fmla="*/ 23 h 24"/>
              <a:gd name="T8" fmla="*/ 27 w 38"/>
              <a:gd name="T9" fmla="*/ 12 h 24"/>
              <a:gd name="T10" fmla="*/ 27 w 38"/>
              <a:gd name="T11" fmla="*/ 0 h 24"/>
              <a:gd name="T12" fmla="*/ 37 w 38"/>
              <a:gd name="T13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24">
                <a:moveTo>
                  <a:pt x="0" y="23"/>
                </a:moveTo>
                <a:lnTo>
                  <a:pt x="9" y="23"/>
                </a:lnTo>
                <a:lnTo>
                  <a:pt x="18" y="23"/>
                </a:lnTo>
                <a:lnTo>
                  <a:pt x="27" y="23"/>
                </a:lnTo>
                <a:lnTo>
                  <a:pt x="27" y="12"/>
                </a:lnTo>
                <a:lnTo>
                  <a:pt x="27" y="0"/>
                </a:lnTo>
                <a:lnTo>
                  <a:pt x="37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84" name="Rectangle 72">
            <a:extLst>
              <a:ext uri="{FF2B5EF4-FFF2-40B4-BE49-F238E27FC236}">
                <a16:creationId xmlns:a16="http://schemas.microsoft.com/office/drawing/2014/main" id="{73EF4120-1FC5-A695-8320-08B513F74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5739" y="2540001"/>
            <a:ext cx="355867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99785" name="Rectangle 73">
            <a:extLst>
              <a:ext uri="{FF2B5EF4-FFF2-40B4-BE49-F238E27FC236}">
                <a16:creationId xmlns:a16="http://schemas.microsoft.com/office/drawing/2014/main" id="{839FB6EE-EDEC-F643-6491-D64F2B025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2540001"/>
            <a:ext cx="331822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786" name="Rectangle 74">
            <a:extLst>
              <a:ext uri="{FF2B5EF4-FFF2-40B4-BE49-F238E27FC236}">
                <a16:creationId xmlns:a16="http://schemas.microsoft.com/office/drawing/2014/main" id="{58B16559-AB90-4706-0941-3B2FA9182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50" y="2540001"/>
            <a:ext cx="367088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99787" name="Rectangle 75">
            <a:extLst>
              <a:ext uri="{FF2B5EF4-FFF2-40B4-BE49-F238E27FC236}">
                <a16:creationId xmlns:a16="http://schemas.microsoft.com/office/drawing/2014/main" id="{C43763DC-8CE3-760E-ECA7-71B73B5B7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1151" y="3613151"/>
            <a:ext cx="343043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99788" name="Rectangle 76">
            <a:extLst>
              <a:ext uri="{FF2B5EF4-FFF2-40B4-BE49-F238E27FC236}">
                <a16:creationId xmlns:a16="http://schemas.microsoft.com/office/drawing/2014/main" id="{F6BD55A1-1AE8-8CCD-9706-BE46DEB7F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26" y="3613151"/>
            <a:ext cx="307777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99789" name="Rectangle 77">
            <a:extLst>
              <a:ext uri="{FF2B5EF4-FFF2-40B4-BE49-F238E27FC236}">
                <a16:creationId xmlns:a16="http://schemas.microsoft.com/office/drawing/2014/main" id="{28E4A4F9-AFA1-D27E-BB48-A3CE19631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4" y="3613151"/>
            <a:ext cx="307777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790" name="Rectangle 78">
            <a:extLst>
              <a:ext uri="{FF2B5EF4-FFF2-40B4-BE49-F238E27FC236}">
                <a16:creationId xmlns:a16="http://schemas.microsoft.com/office/drawing/2014/main" id="{4FD2A8FA-FAC7-11DF-A77D-843D88FF6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588" y="3613151"/>
            <a:ext cx="246862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499791" name="Rectangle 79">
            <a:extLst>
              <a:ext uri="{FF2B5EF4-FFF2-40B4-BE49-F238E27FC236}">
                <a16:creationId xmlns:a16="http://schemas.microsoft.com/office/drawing/2014/main" id="{95B68C55-D30D-5A44-FC1E-557B8C2A5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25" y="3613151"/>
            <a:ext cx="246862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7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99792" name="Rectangle 80">
            <a:extLst>
              <a:ext uri="{FF2B5EF4-FFF2-40B4-BE49-F238E27FC236}">
                <a16:creationId xmlns:a16="http://schemas.microsoft.com/office/drawing/2014/main" id="{D05533BB-444D-1DF6-CC78-8B97D62A8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576" y="4622801"/>
            <a:ext cx="80963" cy="873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93" name="Line 81">
            <a:extLst>
              <a:ext uri="{FF2B5EF4-FFF2-40B4-BE49-F238E27FC236}">
                <a16:creationId xmlns:a16="http://schemas.microsoft.com/office/drawing/2014/main" id="{F0A0EA21-9217-F2D1-1110-2CBEED85A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67813" y="4689475"/>
            <a:ext cx="57626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94" name="Arc 82">
            <a:extLst>
              <a:ext uri="{FF2B5EF4-FFF2-40B4-BE49-F238E27FC236}">
                <a16:creationId xmlns:a16="http://schemas.microsoft.com/office/drawing/2014/main" id="{5E2A891C-070A-5175-7E8D-7D2C55E22A5E}"/>
              </a:ext>
            </a:extLst>
          </p:cNvPr>
          <p:cNvSpPr>
            <a:spLocks/>
          </p:cNvSpPr>
          <p:nvPr/>
        </p:nvSpPr>
        <p:spPr bwMode="auto">
          <a:xfrm>
            <a:off x="9734550" y="4691064"/>
            <a:ext cx="77788" cy="41275"/>
          </a:xfrm>
          <a:custGeom>
            <a:avLst/>
            <a:gdLst>
              <a:gd name="G0" fmla="+- 437 0 0"/>
              <a:gd name="G1" fmla="+- 21600 0 0"/>
              <a:gd name="G2" fmla="+- 21600 0 0"/>
              <a:gd name="T0" fmla="*/ 0 w 22020"/>
              <a:gd name="T1" fmla="*/ 4 h 21600"/>
              <a:gd name="T2" fmla="*/ 22020 w 22020"/>
              <a:gd name="T3" fmla="*/ 20745 h 21600"/>
              <a:gd name="T4" fmla="*/ 437 w 220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20" h="21600" fill="none" extrusionOk="0">
                <a:moveTo>
                  <a:pt x="0" y="4"/>
                </a:moveTo>
                <a:cubicBezTo>
                  <a:pt x="145" y="1"/>
                  <a:pt x="291" y="0"/>
                  <a:pt x="437" y="0"/>
                </a:cubicBezTo>
                <a:cubicBezTo>
                  <a:pt x="12033" y="0"/>
                  <a:pt x="21561" y="9157"/>
                  <a:pt x="22020" y="20744"/>
                </a:cubicBezTo>
              </a:path>
              <a:path w="22020" h="21600" stroke="0" extrusionOk="0">
                <a:moveTo>
                  <a:pt x="0" y="4"/>
                </a:moveTo>
                <a:cubicBezTo>
                  <a:pt x="145" y="1"/>
                  <a:pt x="291" y="0"/>
                  <a:pt x="437" y="0"/>
                </a:cubicBezTo>
                <a:cubicBezTo>
                  <a:pt x="12033" y="0"/>
                  <a:pt x="21561" y="9157"/>
                  <a:pt x="22020" y="20744"/>
                </a:cubicBezTo>
                <a:lnTo>
                  <a:pt x="437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95" name="Arc 83">
            <a:extLst>
              <a:ext uri="{FF2B5EF4-FFF2-40B4-BE49-F238E27FC236}">
                <a16:creationId xmlns:a16="http://schemas.microsoft.com/office/drawing/2014/main" id="{CE9EBEF6-14B2-E7D0-4718-3CC2C8B7EC46}"/>
              </a:ext>
            </a:extLst>
          </p:cNvPr>
          <p:cNvSpPr>
            <a:spLocks/>
          </p:cNvSpPr>
          <p:nvPr/>
        </p:nvSpPr>
        <p:spPr bwMode="auto">
          <a:xfrm>
            <a:off x="9080500" y="4692650"/>
            <a:ext cx="76200" cy="39688"/>
          </a:xfrm>
          <a:custGeom>
            <a:avLst/>
            <a:gdLst>
              <a:gd name="G0" fmla="+- 21584 0 0"/>
              <a:gd name="G1" fmla="+- 21596 0 0"/>
              <a:gd name="G2" fmla="+- 21600 0 0"/>
              <a:gd name="T0" fmla="*/ 0 w 21584"/>
              <a:gd name="T1" fmla="*/ 20758 h 21596"/>
              <a:gd name="T2" fmla="*/ 21147 w 21584"/>
              <a:gd name="T3" fmla="*/ 0 h 21596"/>
              <a:gd name="T4" fmla="*/ 21584 w 21584"/>
              <a:gd name="T5" fmla="*/ 21596 h 21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84" h="21596" fill="none" extrusionOk="0">
                <a:moveTo>
                  <a:pt x="0" y="20758"/>
                </a:moveTo>
                <a:cubicBezTo>
                  <a:pt x="443" y="9332"/>
                  <a:pt x="9715" y="231"/>
                  <a:pt x="21147" y="0"/>
                </a:cubicBezTo>
              </a:path>
              <a:path w="21584" h="21596" stroke="0" extrusionOk="0">
                <a:moveTo>
                  <a:pt x="0" y="20758"/>
                </a:moveTo>
                <a:cubicBezTo>
                  <a:pt x="443" y="9332"/>
                  <a:pt x="9715" y="231"/>
                  <a:pt x="21147" y="0"/>
                </a:cubicBezTo>
                <a:lnTo>
                  <a:pt x="21584" y="21596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96" name="Rectangle 84">
            <a:extLst>
              <a:ext uri="{FF2B5EF4-FFF2-40B4-BE49-F238E27FC236}">
                <a16:creationId xmlns:a16="http://schemas.microsoft.com/office/drawing/2014/main" id="{C0A3CCF1-4DE6-B45B-C229-BC5E8CDC9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4749800"/>
            <a:ext cx="868362" cy="6985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97" name="Line 85">
            <a:extLst>
              <a:ext uri="{FF2B5EF4-FFF2-40B4-BE49-F238E27FC236}">
                <a16:creationId xmlns:a16="http://schemas.microsoft.com/office/drawing/2014/main" id="{3A0441DB-5019-072F-69FE-8C92547B1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6389" y="5672138"/>
            <a:ext cx="5048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98" name="Line 86">
            <a:extLst>
              <a:ext uri="{FF2B5EF4-FFF2-40B4-BE49-F238E27FC236}">
                <a16:creationId xmlns:a16="http://schemas.microsoft.com/office/drawing/2014/main" id="{9B2F6BC3-A3B2-1FEA-7482-C295A2A2C45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8588" y="4816476"/>
            <a:ext cx="176212" cy="8556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799" name="Line 87">
            <a:extLst>
              <a:ext uri="{FF2B5EF4-FFF2-40B4-BE49-F238E27FC236}">
                <a16:creationId xmlns:a16="http://schemas.microsoft.com/office/drawing/2014/main" id="{0466665D-1A8A-6607-084B-A1D393D9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01213" y="4821238"/>
            <a:ext cx="176212" cy="849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00" name="Line 88">
            <a:extLst>
              <a:ext uri="{FF2B5EF4-FFF2-40B4-BE49-F238E27FC236}">
                <a16:creationId xmlns:a16="http://schemas.microsoft.com/office/drawing/2014/main" id="{D494B97D-C624-45DB-446D-64B6D52C15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1939" y="4889500"/>
            <a:ext cx="115887" cy="655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01" name="Line 89">
            <a:extLst>
              <a:ext uri="{FF2B5EF4-FFF2-40B4-BE49-F238E27FC236}">
                <a16:creationId xmlns:a16="http://schemas.microsoft.com/office/drawing/2014/main" id="{186C1B4D-441C-EF24-48A0-7D3D6BC8B7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1164" y="4894264"/>
            <a:ext cx="73025" cy="6445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02" name="Line 90">
            <a:extLst>
              <a:ext uri="{FF2B5EF4-FFF2-40B4-BE49-F238E27FC236}">
                <a16:creationId xmlns:a16="http://schemas.microsoft.com/office/drawing/2014/main" id="{80AA685B-CD9D-5E5B-BF64-6E489A1881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94839" y="4908550"/>
            <a:ext cx="73025" cy="6175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03" name="Line 91">
            <a:extLst>
              <a:ext uri="{FF2B5EF4-FFF2-40B4-BE49-F238E27FC236}">
                <a16:creationId xmlns:a16="http://schemas.microsoft.com/office/drawing/2014/main" id="{FE164019-15C4-677E-1FA1-FC8A8BCAAB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96438" y="4908550"/>
            <a:ext cx="119062" cy="6175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04" name="Arc 92">
            <a:extLst>
              <a:ext uri="{FF2B5EF4-FFF2-40B4-BE49-F238E27FC236}">
                <a16:creationId xmlns:a16="http://schemas.microsoft.com/office/drawing/2014/main" id="{4D924981-4C76-97CD-8F6D-C3F213109AE0}"/>
              </a:ext>
            </a:extLst>
          </p:cNvPr>
          <p:cNvSpPr>
            <a:spLocks/>
          </p:cNvSpPr>
          <p:nvPr/>
        </p:nvSpPr>
        <p:spPr bwMode="auto">
          <a:xfrm>
            <a:off x="9644064" y="3927476"/>
            <a:ext cx="300037" cy="3222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05" name="Arc 93">
            <a:extLst>
              <a:ext uri="{FF2B5EF4-FFF2-40B4-BE49-F238E27FC236}">
                <a16:creationId xmlns:a16="http://schemas.microsoft.com/office/drawing/2014/main" id="{A140C76F-20EA-7179-5A9A-2D59A2351B57}"/>
              </a:ext>
            </a:extLst>
          </p:cNvPr>
          <p:cNvSpPr>
            <a:spLocks/>
          </p:cNvSpPr>
          <p:nvPr/>
        </p:nvSpPr>
        <p:spPr bwMode="auto">
          <a:xfrm>
            <a:off x="9585326" y="4211639"/>
            <a:ext cx="358775" cy="395287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9806" name="Group 94">
            <a:extLst>
              <a:ext uri="{FF2B5EF4-FFF2-40B4-BE49-F238E27FC236}">
                <a16:creationId xmlns:a16="http://schemas.microsoft.com/office/drawing/2014/main" id="{B8BE664E-1C25-1F25-5EFA-F564B397986C}"/>
              </a:ext>
            </a:extLst>
          </p:cNvPr>
          <p:cNvGrpSpPr>
            <a:grpSpLocks/>
          </p:cNvGrpSpPr>
          <p:nvPr/>
        </p:nvGrpSpPr>
        <p:grpSpPr bwMode="auto">
          <a:xfrm>
            <a:off x="9521826" y="4525963"/>
            <a:ext cx="207963" cy="119062"/>
            <a:chOff x="5038" y="2851"/>
            <a:chExt cx="131" cy="75"/>
          </a:xfrm>
        </p:grpSpPr>
        <p:sp>
          <p:nvSpPr>
            <p:cNvPr id="499807" name="Freeform 95">
              <a:extLst>
                <a:ext uri="{FF2B5EF4-FFF2-40B4-BE49-F238E27FC236}">
                  <a16:creationId xmlns:a16="http://schemas.microsoft.com/office/drawing/2014/main" id="{1E3578E2-CECB-D237-086F-DAE29135A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" y="2851"/>
              <a:ext cx="127" cy="75"/>
            </a:xfrm>
            <a:custGeom>
              <a:avLst/>
              <a:gdLst>
                <a:gd name="T0" fmla="*/ 0 w 127"/>
                <a:gd name="T1" fmla="*/ 64 h 75"/>
                <a:gd name="T2" fmla="*/ 116 w 127"/>
                <a:gd name="T3" fmla="*/ 0 h 75"/>
                <a:gd name="T4" fmla="*/ 126 w 127"/>
                <a:gd name="T5" fmla="*/ 31 h 75"/>
                <a:gd name="T6" fmla="*/ 126 w 127"/>
                <a:gd name="T7" fmla="*/ 74 h 75"/>
                <a:gd name="T8" fmla="*/ 0 w 127"/>
                <a:gd name="T9" fmla="*/ 6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5">
                  <a:moveTo>
                    <a:pt x="0" y="64"/>
                  </a:moveTo>
                  <a:lnTo>
                    <a:pt x="116" y="0"/>
                  </a:lnTo>
                  <a:lnTo>
                    <a:pt x="126" y="31"/>
                  </a:lnTo>
                  <a:lnTo>
                    <a:pt x="126" y="74"/>
                  </a:lnTo>
                  <a:lnTo>
                    <a:pt x="0" y="6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808" name="Line 96">
              <a:extLst>
                <a:ext uri="{FF2B5EF4-FFF2-40B4-BE49-F238E27FC236}">
                  <a16:creationId xmlns:a16="http://schemas.microsoft.com/office/drawing/2014/main" id="{C1B52419-C009-6230-FBF1-A56AC93F4C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23" y="2886"/>
              <a:ext cx="4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9809" name="Arc 97">
            <a:extLst>
              <a:ext uri="{FF2B5EF4-FFF2-40B4-BE49-F238E27FC236}">
                <a16:creationId xmlns:a16="http://schemas.microsoft.com/office/drawing/2014/main" id="{F9829FFB-4DA7-3F22-51B2-5B42F090D439}"/>
              </a:ext>
            </a:extLst>
          </p:cNvPr>
          <p:cNvSpPr>
            <a:spLocks/>
          </p:cNvSpPr>
          <p:nvPr/>
        </p:nvSpPr>
        <p:spPr bwMode="auto">
          <a:xfrm>
            <a:off x="6789738" y="5540376"/>
            <a:ext cx="2279650" cy="5953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10" name="Arc 98">
            <a:extLst>
              <a:ext uri="{FF2B5EF4-FFF2-40B4-BE49-F238E27FC236}">
                <a16:creationId xmlns:a16="http://schemas.microsoft.com/office/drawing/2014/main" id="{6684B279-5F66-DC56-665E-AABD638CDAB8}"/>
              </a:ext>
            </a:extLst>
          </p:cNvPr>
          <p:cNvSpPr>
            <a:spLocks/>
          </p:cNvSpPr>
          <p:nvPr/>
        </p:nvSpPr>
        <p:spPr bwMode="auto">
          <a:xfrm>
            <a:off x="4364039" y="5830889"/>
            <a:ext cx="2435225" cy="306387"/>
          </a:xfrm>
          <a:custGeom>
            <a:avLst/>
            <a:gdLst>
              <a:gd name="G0" fmla="+- 21600 0 0"/>
              <a:gd name="G1" fmla="+- 812 0 0"/>
              <a:gd name="G2" fmla="+- 21600 0 0"/>
              <a:gd name="T0" fmla="*/ 21586 w 21600"/>
              <a:gd name="T1" fmla="*/ 22412 h 22412"/>
              <a:gd name="T2" fmla="*/ 15 w 21600"/>
              <a:gd name="T3" fmla="*/ 0 h 22412"/>
              <a:gd name="T4" fmla="*/ 21600 w 21600"/>
              <a:gd name="T5" fmla="*/ 812 h 22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412" fill="none" extrusionOk="0">
                <a:moveTo>
                  <a:pt x="21586" y="22411"/>
                </a:moveTo>
                <a:cubicBezTo>
                  <a:pt x="9662" y="22404"/>
                  <a:pt x="0" y="12735"/>
                  <a:pt x="0" y="812"/>
                </a:cubicBezTo>
                <a:cubicBezTo>
                  <a:pt x="0" y="541"/>
                  <a:pt x="5" y="270"/>
                  <a:pt x="15" y="0"/>
                </a:cubicBezTo>
              </a:path>
              <a:path w="21600" h="22412" stroke="0" extrusionOk="0">
                <a:moveTo>
                  <a:pt x="21586" y="22411"/>
                </a:moveTo>
                <a:cubicBezTo>
                  <a:pt x="9662" y="22404"/>
                  <a:pt x="0" y="12735"/>
                  <a:pt x="0" y="812"/>
                </a:cubicBezTo>
                <a:cubicBezTo>
                  <a:pt x="0" y="541"/>
                  <a:pt x="5" y="270"/>
                  <a:pt x="15" y="0"/>
                </a:cubicBezTo>
                <a:lnTo>
                  <a:pt x="21600" y="812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9811" name="Group 99">
            <a:extLst>
              <a:ext uri="{FF2B5EF4-FFF2-40B4-BE49-F238E27FC236}">
                <a16:creationId xmlns:a16="http://schemas.microsoft.com/office/drawing/2014/main" id="{1C55900E-1AE7-4DF2-C337-DFD1A84B7DCA}"/>
              </a:ext>
            </a:extLst>
          </p:cNvPr>
          <p:cNvGrpSpPr>
            <a:grpSpLocks/>
          </p:cNvGrpSpPr>
          <p:nvPr/>
        </p:nvGrpSpPr>
        <p:grpSpPr bwMode="auto">
          <a:xfrm>
            <a:off x="4257676" y="5672138"/>
            <a:ext cx="157163" cy="228600"/>
            <a:chOff x="1722" y="3573"/>
            <a:chExt cx="99" cy="144"/>
          </a:xfrm>
        </p:grpSpPr>
        <p:sp>
          <p:nvSpPr>
            <p:cNvPr id="499812" name="Freeform 100">
              <a:extLst>
                <a:ext uri="{FF2B5EF4-FFF2-40B4-BE49-F238E27FC236}">
                  <a16:creationId xmlns:a16="http://schemas.microsoft.com/office/drawing/2014/main" id="{791A6689-EF2B-5034-680B-B5AF072CB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" y="3573"/>
              <a:ext cx="99" cy="144"/>
            </a:xfrm>
            <a:custGeom>
              <a:avLst/>
              <a:gdLst>
                <a:gd name="T0" fmla="*/ 0 w 99"/>
                <a:gd name="T1" fmla="*/ 0 h 144"/>
                <a:gd name="T2" fmla="*/ 98 w 99"/>
                <a:gd name="T3" fmla="*/ 87 h 144"/>
                <a:gd name="T4" fmla="*/ 71 w 99"/>
                <a:gd name="T5" fmla="*/ 121 h 144"/>
                <a:gd name="T6" fmla="*/ 53 w 99"/>
                <a:gd name="T7" fmla="*/ 143 h 144"/>
                <a:gd name="T8" fmla="*/ 0 w 99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44">
                  <a:moveTo>
                    <a:pt x="0" y="0"/>
                  </a:moveTo>
                  <a:lnTo>
                    <a:pt x="98" y="87"/>
                  </a:lnTo>
                  <a:lnTo>
                    <a:pt x="71" y="121"/>
                  </a:lnTo>
                  <a:lnTo>
                    <a:pt x="53" y="14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813" name="Line 101">
              <a:extLst>
                <a:ext uri="{FF2B5EF4-FFF2-40B4-BE49-F238E27FC236}">
                  <a16:creationId xmlns:a16="http://schemas.microsoft.com/office/drawing/2014/main" id="{B46AE718-CB52-F72C-00C9-087032CEB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1" y="3619"/>
              <a:ext cx="46" cy="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9814" name="Line 102">
            <a:extLst>
              <a:ext uri="{FF2B5EF4-FFF2-40B4-BE49-F238E27FC236}">
                <a16:creationId xmlns:a16="http://schemas.microsoft.com/office/drawing/2014/main" id="{6587E0DC-8148-7714-3C07-6504AEC926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4864" y="4835525"/>
            <a:ext cx="103187" cy="890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15" name="Line 103">
            <a:extLst>
              <a:ext uri="{FF2B5EF4-FFF2-40B4-BE49-F238E27FC236}">
                <a16:creationId xmlns:a16="http://schemas.microsoft.com/office/drawing/2014/main" id="{60D83D30-4C0C-D54E-BFB9-DF149CC675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8113" y="4691064"/>
            <a:ext cx="488950" cy="981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16" name="Line 104">
            <a:extLst>
              <a:ext uri="{FF2B5EF4-FFF2-40B4-BE49-F238E27FC236}">
                <a16:creationId xmlns:a16="http://schemas.microsoft.com/office/drawing/2014/main" id="{1201C087-EB7B-2349-91DF-CA42D63892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4000500"/>
            <a:ext cx="1327150" cy="533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17" name="Line 105">
            <a:extLst>
              <a:ext uri="{FF2B5EF4-FFF2-40B4-BE49-F238E27FC236}">
                <a16:creationId xmlns:a16="http://schemas.microsoft.com/office/drawing/2014/main" id="{9D160CE8-A717-9EAD-1134-073FE8FAB2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9939" y="4305300"/>
            <a:ext cx="922337" cy="584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18" name="Line 106">
            <a:extLst>
              <a:ext uri="{FF2B5EF4-FFF2-40B4-BE49-F238E27FC236}">
                <a16:creationId xmlns:a16="http://schemas.microsoft.com/office/drawing/2014/main" id="{7203C27A-381E-1486-1093-EE94BAD99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9389" y="3352800"/>
            <a:ext cx="1481137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19" name="Line 107">
            <a:extLst>
              <a:ext uri="{FF2B5EF4-FFF2-40B4-BE49-F238E27FC236}">
                <a16:creationId xmlns:a16="http://schemas.microsoft.com/office/drawing/2014/main" id="{C3AB9265-2D0F-9977-D68E-C673CE6853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8289" y="3708400"/>
            <a:ext cx="1362075" cy="158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20" name="Line 108">
            <a:extLst>
              <a:ext uri="{FF2B5EF4-FFF2-40B4-BE49-F238E27FC236}">
                <a16:creationId xmlns:a16="http://schemas.microsoft.com/office/drawing/2014/main" id="{A54BF94C-2B12-24D5-3BB9-8FBD4FFB4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4714" y="2271713"/>
            <a:ext cx="1036637" cy="563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21" name="Line 109">
            <a:extLst>
              <a:ext uri="{FF2B5EF4-FFF2-40B4-BE49-F238E27FC236}">
                <a16:creationId xmlns:a16="http://schemas.microsoft.com/office/drawing/2014/main" id="{97D62C79-03E2-52E8-C4D0-0C40898F4D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9426" y="2705100"/>
            <a:ext cx="1254125" cy="419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22" name="Line 110">
            <a:extLst>
              <a:ext uri="{FF2B5EF4-FFF2-40B4-BE49-F238E27FC236}">
                <a16:creationId xmlns:a16="http://schemas.microsoft.com/office/drawing/2014/main" id="{AFAE53A1-825F-9872-9DE0-194DF71E2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1563" y="2125663"/>
            <a:ext cx="488950" cy="436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23" name="Line 111">
            <a:extLst>
              <a:ext uri="{FF2B5EF4-FFF2-40B4-BE49-F238E27FC236}">
                <a16:creationId xmlns:a16="http://schemas.microsoft.com/office/drawing/2014/main" id="{A2317DC0-4F16-D568-D0CA-BB5B4170B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63" y="2035176"/>
            <a:ext cx="87312" cy="417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24" name="Line 112">
            <a:extLst>
              <a:ext uri="{FF2B5EF4-FFF2-40B4-BE49-F238E27FC236}">
                <a16:creationId xmlns:a16="http://schemas.microsoft.com/office/drawing/2014/main" id="{7FECB812-4444-8457-E764-1C29AE881F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6225" y="2452689"/>
            <a:ext cx="236538" cy="1095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9825" name="Rectangle 113">
            <a:extLst>
              <a:ext uri="{FF2B5EF4-FFF2-40B4-BE49-F238E27FC236}">
                <a16:creationId xmlns:a16="http://schemas.microsoft.com/office/drawing/2014/main" id="{1570F7DD-8726-14F2-66BB-5E8DB4B0F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628776"/>
            <a:ext cx="32541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Q</a:t>
            </a:r>
          </a:p>
        </p:txBody>
      </p:sp>
      <p:sp>
        <p:nvSpPr>
          <p:cNvPr id="499826" name="Rectangle 114">
            <a:extLst>
              <a:ext uri="{FF2B5EF4-FFF2-40B4-BE49-F238E27FC236}">
                <a16:creationId xmlns:a16="http://schemas.microsoft.com/office/drawing/2014/main" id="{A0715E91-FB19-B4C5-6186-886FD7859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26" y="1628776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499827" name="Rectangle 115">
            <a:extLst>
              <a:ext uri="{FF2B5EF4-FFF2-40B4-BE49-F238E27FC236}">
                <a16:creationId xmlns:a16="http://schemas.microsoft.com/office/drawing/2014/main" id="{B3C92F83-6B40-3D4B-8CAF-E09C22486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6" y="1628776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9828" name="Rectangle 116">
            <a:extLst>
              <a:ext uri="{FF2B5EF4-FFF2-40B4-BE49-F238E27FC236}">
                <a16:creationId xmlns:a16="http://schemas.microsoft.com/office/drawing/2014/main" id="{817E1020-59FF-83B6-B2DD-80BB32549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1628776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99829" name="Rectangle 117">
            <a:extLst>
              <a:ext uri="{FF2B5EF4-FFF2-40B4-BE49-F238E27FC236}">
                <a16:creationId xmlns:a16="http://schemas.microsoft.com/office/drawing/2014/main" id="{2CA455A7-9632-39B5-E384-326337839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5" y="1628776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99830" name="Rectangle 118">
            <a:extLst>
              <a:ext uri="{FF2B5EF4-FFF2-40B4-BE49-F238E27FC236}">
                <a16:creationId xmlns:a16="http://schemas.microsoft.com/office/drawing/2014/main" id="{6B8DE2D9-E5FE-DF85-1EF0-4CE808FB6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3" y="1628776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499831" name="Rectangle 119">
            <a:extLst>
              <a:ext uri="{FF2B5EF4-FFF2-40B4-BE49-F238E27FC236}">
                <a16:creationId xmlns:a16="http://schemas.microsoft.com/office/drawing/2014/main" id="{F519BC13-F68A-C729-F8C6-F17AB5B5F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26" y="1628776"/>
            <a:ext cx="27571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y</a:t>
            </a:r>
          </a:p>
        </p:txBody>
      </p:sp>
      <p:sp>
        <p:nvSpPr>
          <p:cNvPr id="499832" name="Rectangle 120">
            <a:extLst>
              <a:ext uri="{FF2B5EF4-FFF2-40B4-BE49-F238E27FC236}">
                <a16:creationId xmlns:a16="http://schemas.microsoft.com/office/drawing/2014/main" id="{54B0FB5F-AA67-3F9E-F7D3-2857A7B43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938" y="1628776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9833" name="Rectangle 121">
            <a:extLst>
              <a:ext uri="{FF2B5EF4-FFF2-40B4-BE49-F238E27FC236}">
                <a16:creationId xmlns:a16="http://schemas.microsoft.com/office/drawing/2014/main" id="{19422E58-AC9D-0E05-EEB2-0B2D4A7CE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828801"/>
            <a:ext cx="31579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99834" name="Rectangle 122">
            <a:extLst>
              <a:ext uri="{FF2B5EF4-FFF2-40B4-BE49-F238E27FC236}">
                <a16:creationId xmlns:a16="http://schemas.microsoft.com/office/drawing/2014/main" id="{E149F3AB-3FCA-9E21-3A74-DF945377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1" y="182880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99835" name="Rectangle 123">
            <a:extLst>
              <a:ext uri="{FF2B5EF4-FFF2-40B4-BE49-F238E27FC236}">
                <a16:creationId xmlns:a16="http://schemas.microsoft.com/office/drawing/2014/main" id="{5D989F2F-0BAD-A37C-09A4-D6BAC378A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1" y="182880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36" name="Rectangle 124">
            <a:extLst>
              <a:ext uri="{FF2B5EF4-FFF2-40B4-BE49-F238E27FC236}">
                <a16:creationId xmlns:a16="http://schemas.microsoft.com/office/drawing/2014/main" id="{426E78DE-45EA-AD11-70BB-E953E6815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1828801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499837" name="Rectangle 125">
            <a:extLst>
              <a:ext uri="{FF2B5EF4-FFF2-40B4-BE49-F238E27FC236}">
                <a16:creationId xmlns:a16="http://schemas.microsoft.com/office/drawing/2014/main" id="{4FCEA33A-E872-458A-3510-2398F83CA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5" y="1828801"/>
            <a:ext cx="24526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499838" name="Rectangle 126">
            <a:extLst>
              <a:ext uri="{FF2B5EF4-FFF2-40B4-BE49-F238E27FC236}">
                <a16:creationId xmlns:a16="http://schemas.microsoft.com/office/drawing/2014/main" id="{10EE70B8-B070-85F3-80D8-94CA82610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451" y="182880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99839" name="Rectangle 127">
            <a:extLst>
              <a:ext uri="{FF2B5EF4-FFF2-40B4-BE49-F238E27FC236}">
                <a16:creationId xmlns:a16="http://schemas.microsoft.com/office/drawing/2014/main" id="{C95A5796-8E3E-DC32-A813-B228F2C01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1828801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99840" name="Rectangle 128">
            <a:extLst>
              <a:ext uri="{FF2B5EF4-FFF2-40B4-BE49-F238E27FC236}">
                <a16:creationId xmlns:a16="http://schemas.microsoft.com/office/drawing/2014/main" id="{952688DB-DD7D-DB4D-F90A-FB8D6796F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2265364"/>
            <a:ext cx="31579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499841" name="Rectangle 129">
            <a:extLst>
              <a:ext uri="{FF2B5EF4-FFF2-40B4-BE49-F238E27FC236}">
                <a16:creationId xmlns:a16="http://schemas.microsoft.com/office/drawing/2014/main" id="{7B7F7243-6BA1-758A-F903-D987EA95E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1" y="226536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42" name="Rectangle 130">
            <a:extLst>
              <a:ext uri="{FF2B5EF4-FFF2-40B4-BE49-F238E27FC236}">
                <a16:creationId xmlns:a16="http://schemas.microsoft.com/office/drawing/2014/main" id="{CEDDA32A-9AD6-3933-421B-795EA49A7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4" y="2265364"/>
            <a:ext cx="27571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99843" name="Rectangle 131">
            <a:extLst>
              <a:ext uri="{FF2B5EF4-FFF2-40B4-BE49-F238E27FC236}">
                <a16:creationId xmlns:a16="http://schemas.microsoft.com/office/drawing/2014/main" id="{401D2103-8B2C-B44B-B258-9060713C8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6" y="226536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44" name="Rectangle 132">
            <a:extLst>
              <a:ext uri="{FF2B5EF4-FFF2-40B4-BE49-F238E27FC236}">
                <a16:creationId xmlns:a16="http://schemas.microsoft.com/office/drawing/2014/main" id="{EB615AF9-44AB-6551-590E-455CAB534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426" y="226536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9845" name="Rectangle 133">
            <a:extLst>
              <a:ext uri="{FF2B5EF4-FFF2-40B4-BE49-F238E27FC236}">
                <a16:creationId xmlns:a16="http://schemas.microsoft.com/office/drawing/2014/main" id="{0924F069-DB3C-CD50-E55A-4F375B93C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2265364"/>
            <a:ext cx="24526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499846" name="Rectangle 134">
            <a:extLst>
              <a:ext uri="{FF2B5EF4-FFF2-40B4-BE49-F238E27FC236}">
                <a16:creationId xmlns:a16="http://schemas.microsoft.com/office/drawing/2014/main" id="{16BAB2FE-0FD4-0BD2-A581-CDD84C37E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6" y="2265364"/>
            <a:ext cx="27571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99847" name="Rectangle 135">
            <a:extLst>
              <a:ext uri="{FF2B5EF4-FFF2-40B4-BE49-F238E27FC236}">
                <a16:creationId xmlns:a16="http://schemas.microsoft.com/office/drawing/2014/main" id="{69A98D02-56CC-D162-8B7B-A0E1A5CA9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389" y="226536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99848" name="Rectangle 136">
            <a:extLst>
              <a:ext uri="{FF2B5EF4-FFF2-40B4-BE49-F238E27FC236}">
                <a16:creationId xmlns:a16="http://schemas.microsoft.com/office/drawing/2014/main" id="{E0B63EF2-81F9-E5E6-636E-AFD2117FE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3429001"/>
            <a:ext cx="31579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99849" name="Rectangle 137">
            <a:extLst>
              <a:ext uri="{FF2B5EF4-FFF2-40B4-BE49-F238E27FC236}">
                <a16:creationId xmlns:a16="http://schemas.microsoft.com/office/drawing/2014/main" id="{83524A86-0DAA-34D0-7D19-033779AF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6" y="342900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499850" name="Rectangle 138">
            <a:extLst>
              <a:ext uri="{FF2B5EF4-FFF2-40B4-BE49-F238E27FC236}">
                <a16:creationId xmlns:a16="http://schemas.microsoft.com/office/drawing/2014/main" id="{D7D879A7-1BDD-9D86-DC5E-A6C14BB4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26" y="3429001"/>
            <a:ext cx="27571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99851" name="Rectangle 139">
            <a:extLst>
              <a:ext uri="{FF2B5EF4-FFF2-40B4-BE49-F238E27FC236}">
                <a16:creationId xmlns:a16="http://schemas.microsoft.com/office/drawing/2014/main" id="{9DBC4911-4732-1077-3E63-FE02C660A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429001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499852" name="Rectangle 140">
            <a:extLst>
              <a:ext uri="{FF2B5EF4-FFF2-40B4-BE49-F238E27FC236}">
                <a16:creationId xmlns:a16="http://schemas.microsoft.com/office/drawing/2014/main" id="{D9EE5859-E6AC-47A3-9D4E-177D46046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342900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99853" name="Rectangle 141">
            <a:extLst>
              <a:ext uri="{FF2B5EF4-FFF2-40B4-BE49-F238E27FC236}">
                <a16:creationId xmlns:a16="http://schemas.microsoft.com/office/drawing/2014/main" id="{73B0992F-4653-96B1-27F1-7D9A07BFD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429001"/>
            <a:ext cx="33502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99854" name="Rectangle 142">
            <a:extLst>
              <a:ext uri="{FF2B5EF4-FFF2-40B4-BE49-F238E27FC236}">
                <a16:creationId xmlns:a16="http://schemas.microsoft.com/office/drawing/2014/main" id="{8E36CADF-D319-E0B0-D346-11CD6595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176" y="342900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55" name="Rectangle 143">
            <a:extLst>
              <a:ext uri="{FF2B5EF4-FFF2-40B4-BE49-F238E27FC236}">
                <a16:creationId xmlns:a16="http://schemas.microsoft.com/office/drawing/2014/main" id="{F96A929D-FB07-4C31-FD5E-EBBF98EC8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075" y="3429001"/>
            <a:ext cx="24526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499856" name="Rectangle 144">
            <a:extLst>
              <a:ext uri="{FF2B5EF4-FFF2-40B4-BE49-F238E27FC236}">
                <a16:creationId xmlns:a16="http://schemas.microsoft.com/office/drawing/2014/main" id="{547C38DB-94DC-7A79-2AAE-ECFC8C0F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4519614"/>
            <a:ext cx="33502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99857" name="Rectangle 145">
            <a:extLst>
              <a:ext uri="{FF2B5EF4-FFF2-40B4-BE49-F238E27FC236}">
                <a16:creationId xmlns:a16="http://schemas.microsoft.com/office/drawing/2014/main" id="{EDA1B39A-3517-7097-724C-06ACE23EF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989" y="451961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9858" name="Rectangle 146">
            <a:extLst>
              <a:ext uri="{FF2B5EF4-FFF2-40B4-BE49-F238E27FC236}">
                <a16:creationId xmlns:a16="http://schemas.microsoft.com/office/drawing/2014/main" id="{43E04D33-BD5F-3C34-8A00-40708C90E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5" y="4519614"/>
            <a:ext cx="24526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499859" name="Rectangle 147">
            <a:extLst>
              <a:ext uri="{FF2B5EF4-FFF2-40B4-BE49-F238E27FC236}">
                <a16:creationId xmlns:a16="http://schemas.microsoft.com/office/drawing/2014/main" id="{A88CFE41-F1E6-4910-0327-027007BA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339" y="4519614"/>
            <a:ext cx="27571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99860" name="Rectangle 148">
            <a:extLst>
              <a:ext uri="{FF2B5EF4-FFF2-40B4-BE49-F238E27FC236}">
                <a16:creationId xmlns:a16="http://schemas.microsoft.com/office/drawing/2014/main" id="{65ECAA51-8A40-1CC7-71F1-9D534BA25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1" y="451961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61" name="Rectangle 149">
            <a:extLst>
              <a:ext uri="{FF2B5EF4-FFF2-40B4-BE49-F238E27FC236}">
                <a16:creationId xmlns:a16="http://schemas.microsoft.com/office/drawing/2014/main" id="{E39C5A84-8184-7BD8-438F-965D03491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519614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499862" name="Rectangle 150">
            <a:extLst>
              <a:ext uri="{FF2B5EF4-FFF2-40B4-BE49-F238E27FC236}">
                <a16:creationId xmlns:a16="http://schemas.microsoft.com/office/drawing/2014/main" id="{9D23043C-C79D-3D35-01F6-52B615728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4519614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99863" name="Rectangle 151">
            <a:extLst>
              <a:ext uri="{FF2B5EF4-FFF2-40B4-BE49-F238E27FC236}">
                <a16:creationId xmlns:a16="http://schemas.microsoft.com/office/drawing/2014/main" id="{3B7D287D-22C6-0BEE-ABB7-9B0C6B2F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4" y="451961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64" name="Rectangle 152">
            <a:extLst>
              <a:ext uri="{FF2B5EF4-FFF2-40B4-BE49-F238E27FC236}">
                <a16:creationId xmlns:a16="http://schemas.microsoft.com/office/drawing/2014/main" id="{859432F4-6AA5-813D-1BB1-BF2A82D4A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64" y="4519614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99865" name="Rectangle 153">
            <a:extLst>
              <a:ext uri="{FF2B5EF4-FFF2-40B4-BE49-F238E27FC236}">
                <a16:creationId xmlns:a16="http://schemas.microsoft.com/office/drawing/2014/main" id="{96B3E224-3A1C-4AC4-7DB0-8D9BF7862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975" y="4519614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9866" name="Rectangle 154">
            <a:extLst>
              <a:ext uri="{FF2B5EF4-FFF2-40B4-BE49-F238E27FC236}">
                <a16:creationId xmlns:a16="http://schemas.microsoft.com/office/drawing/2014/main" id="{50659629-103E-4367-AFB1-2BCD69AE5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5" y="4719639"/>
            <a:ext cx="30617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67" name="Rectangle 155">
            <a:extLst>
              <a:ext uri="{FF2B5EF4-FFF2-40B4-BE49-F238E27FC236}">
                <a16:creationId xmlns:a16="http://schemas.microsoft.com/office/drawing/2014/main" id="{11C3782A-975C-75E3-1D68-BFD233678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4719639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68" name="Rectangle 156">
            <a:extLst>
              <a:ext uri="{FF2B5EF4-FFF2-40B4-BE49-F238E27FC236}">
                <a16:creationId xmlns:a16="http://schemas.microsoft.com/office/drawing/2014/main" id="{6B9CD6BF-DF33-4192-F3A7-A9899979A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4" y="4719639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99869" name="Rectangle 157">
            <a:extLst>
              <a:ext uri="{FF2B5EF4-FFF2-40B4-BE49-F238E27FC236}">
                <a16:creationId xmlns:a16="http://schemas.microsoft.com/office/drawing/2014/main" id="{D90B5E6E-44A7-745B-54DA-7C1FF7940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25" y="4719639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99870" name="Rectangle 158">
            <a:extLst>
              <a:ext uri="{FF2B5EF4-FFF2-40B4-BE49-F238E27FC236}">
                <a16:creationId xmlns:a16="http://schemas.microsoft.com/office/drawing/2014/main" id="{918486B9-3FB5-EB1E-FB1D-78E96391A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76" y="4719639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71" name="Rectangle 159">
            <a:extLst>
              <a:ext uri="{FF2B5EF4-FFF2-40B4-BE49-F238E27FC236}">
                <a16:creationId xmlns:a16="http://schemas.microsoft.com/office/drawing/2014/main" id="{333FA898-AECD-866A-A3E9-20A54FCA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9" y="4719639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72" name="Rectangle 160">
            <a:extLst>
              <a:ext uri="{FF2B5EF4-FFF2-40B4-BE49-F238E27FC236}">
                <a16:creationId xmlns:a16="http://schemas.microsoft.com/office/drawing/2014/main" id="{376EA10E-8DC4-754C-1244-9C299F995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1" y="4719639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73" name="Rectangle 161">
            <a:extLst>
              <a:ext uri="{FF2B5EF4-FFF2-40B4-BE49-F238E27FC236}">
                <a16:creationId xmlns:a16="http://schemas.microsoft.com/office/drawing/2014/main" id="{8DF63AA9-DC83-0032-6CC9-02653A264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4719639"/>
            <a:ext cx="24526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499874" name="Rectangle 162">
            <a:extLst>
              <a:ext uri="{FF2B5EF4-FFF2-40B4-BE49-F238E27FC236}">
                <a16:creationId xmlns:a16="http://schemas.microsoft.com/office/drawing/2014/main" id="{EAEC9759-13C3-C668-377C-408329A4B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650" y="4719639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99875" name="Rectangle 163">
            <a:extLst>
              <a:ext uri="{FF2B5EF4-FFF2-40B4-BE49-F238E27FC236}">
                <a16:creationId xmlns:a16="http://schemas.microsoft.com/office/drawing/2014/main" id="{0CC1995D-CDB1-41A5-97A5-CE2FE59D1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814" y="4719639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76" name="Rectangle 164">
            <a:extLst>
              <a:ext uri="{FF2B5EF4-FFF2-40B4-BE49-F238E27FC236}">
                <a16:creationId xmlns:a16="http://schemas.microsoft.com/office/drawing/2014/main" id="{D6853408-7E9C-A947-5575-A6178753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4" y="4719639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99877" name="Rectangle 165">
            <a:extLst>
              <a:ext uri="{FF2B5EF4-FFF2-40B4-BE49-F238E27FC236}">
                <a16:creationId xmlns:a16="http://schemas.microsoft.com/office/drawing/2014/main" id="{2A057AB8-1C23-5BCE-CADC-86AAB6E33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8" y="5683251"/>
            <a:ext cx="30617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499878" name="Rectangle 166">
            <a:extLst>
              <a:ext uri="{FF2B5EF4-FFF2-40B4-BE49-F238E27FC236}">
                <a16:creationId xmlns:a16="http://schemas.microsoft.com/office/drawing/2014/main" id="{392C9ED0-61C6-EA0B-6993-AF40110F6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5683251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499879" name="Rectangle 167">
            <a:extLst>
              <a:ext uri="{FF2B5EF4-FFF2-40B4-BE49-F238E27FC236}">
                <a16:creationId xmlns:a16="http://schemas.microsoft.com/office/drawing/2014/main" id="{F6162A31-6DE8-D7DE-AFC8-071D0BD80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5683251"/>
            <a:ext cx="24526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499880" name="Rectangle 168">
            <a:extLst>
              <a:ext uri="{FF2B5EF4-FFF2-40B4-BE49-F238E27FC236}">
                <a16:creationId xmlns:a16="http://schemas.microsoft.com/office/drawing/2014/main" id="{CC86E31E-F58B-ACE8-5E09-108EDA8FA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9" y="568325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9881" name="Rectangle 169">
            <a:extLst>
              <a:ext uri="{FF2B5EF4-FFF2-40B4-BE49-F238E27FC236}">
                <a16:creationId xmlns:a16="http://schemas.microsoft.com/office/drawing/2014/main" id="{2190D73A-5F33-E1D6-0CA0-EFB7B918B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5683251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499882" name="Rectangle 170">
            <a:extLst>
              <a:ext uri="{FF2B5EF4-FFF2-40B4-BE49-F238E27FC236}">
                <a16:creationId xmlns:a16="http://schemas.microsoft.com/office/drawing/2014/main" id="{86E68481-5303-B16D-D01F-9E8B2D50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489" y="568325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99883" name="Rectangle 171">
            <a:extLst>
              <a:ext uri="{FF2B5EF4-FFF2-40B4-BE49-F238E27FC236}">
                <a16:creationId xmlns:a16="http://schemas.microsoft.com/office/drawing/2014/main" id="{5109E6B5-2A75-B6AA-DB3A-8BA7E02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1" y="5683251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99884" name="Rectangle 172">
            <a:extLst>
              <a:ext uri="{FF2B5EF4-FFF2-40B4-BE49-F238E27FC236}">
                <a16:creationId xmlns:a16="http://schemas.microsoft.com/office/drawing/2014/main" id="{967A8F01-9D12-D5CF-4DC2-C5D6D461C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5683251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99885" name="Rectangle 173">
            <a:extLst>
              <a:ext uri="{FF2B5EF4-FFF2-40B4-BE49-F238E27FC236}">
                <a16:creationId xmlns:a16="http://schemas.microsoft.com/office/drawing/2014/main" id="{00ACA8E5-C279-7CBC-3FDC-047EE266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4" y="5683251"/>
            <a:ext cx="27571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99886" name="Rectangle 174">
            <a:extLst>
              <a:ext uri="{FF2B5EF4-FFF2-40B4-BE49-F238E27FC236}">
                <a16:creationId xmlns:a16="http://schemas.microsoft.com/office/drawing/2014/main" id="{0CAD0F6B-A858-E188-9900-F2F934801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5683251"/>
            <a:ext cx="23564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99887" name="Rectangle 175">
            <a:extLst>
              <a:ext uri="{FF2B5EF4-FFF2-40B4-BE49-F238E27FC236}">
                <a16:creationId xmlns:a16="http://schemas.microsoft.com/office/drawing/2014/main" id="{8658F964-5202-C8DA-E22A-396E678A2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8" y="5883276"/>
            <a:ext cx="30617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499888" name="Rectangle 176">
            <a:extLst>
              <a:ext uri="{FF2B5EF4-FFF2-40B4-BE49-F238E27FC236}">
                <a16:creationId xmlns:a16="http://schemas.microsoft.com/office/drawing/2014/main" id="{A2B81BC0-EA2D-C129-E262-83E65748C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5883276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99889" name="Rectangle 177">
            <a:extLst>
              <a:ext uri="{FF2B5EF4-FFF2-40B4-BE49-F238E27FC236}">
                <a16:creationId xmlns:a16="http://schemas.microsoft.com/office/drawing/2014/main" id="{E60B09D5-0A19-B728-C1B0-A2888928D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9" y="5883276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9890" name="Rectangle 178">
            <a:extLst>
              <a:ext uri="{FF2B5EF4-FFF2-40B4-BE49-F238E27FC236}">
                <a16:creationId xmlns:a16="http://schemas.microsoft.com/office/drawing/2014/main" id="{7F4C1555-8B0C-E695-290C-7EBCDB1F4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4" y="5883276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91" name="Rectangle 179">
            <a:extLst>
              <a:ext uri="{FF2B5EF4-FFF2-40B4-BE49-F238E27FC236}">
                <a16:creationId xmlns:a16="http://schemas.microsoft.com/office/drawing/2014/main" id="{D38D5060-FC52-EFA5-90AE-F5460B98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1" y="5883276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92" name="Rectangle 180">
            <a:extLst>
              <a:ext uri="{FF2B5EF4-FFF2-40B4-BE49-F238E27FC236}">
                <a16:creationId xmlns:a16="http://schemas.microsoft.com/office/drawing/2014/main" id="{CE2B4F18-2F6A-71F4-2C58-B02803ED1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5883276"/>
            <a:ext cx="2260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99893" name="Rectangle 181">
            <a:extLst>
              <a:ext uri="{FF2B5EF4-FFF2-40B4-BE49-F238E27FC236}">
                <a16:creationId xmlns:a16="http://schemas.microsoft.com/office/drawing/2014/main" id="{C9F828C7-5861-53DA-35A3-D6F6228BC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9" y="5883276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99894" name="Rectangle 182">
            <a:extLst>
              <a:ext uri="{FF2B5EF4-FFF2-40B4-BE49-F238E27FC236}">
                <a16:creationId xmlns:a16="http://schemas.microsoft.com/office/drawing/2014/main" id="{5C6422F0-F532-BD99-2549-47912F9FA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9" y="5883276"/>
            <a:ext cx="28533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altLang="en-US" sz="1400">
                <a:latin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6838534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>
            <a:extLst>
              <a:ext uri="{FF2B5EF4-FFF2-40B4-BE49-F238E27FC236}">
                <a16:creationId xmlns:a16="http://schemas.microsoft.com/office/drawing/2014/main" id="{87A963D7-E645-D310-63EF-276A5A0957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We want this</a:t>
            </a:r>
          </a:p>
        </p:txBody>
      </p:sp>
      <p:sp>
        <p:nvSpPr>
          <p:cNvPr id="395267" name="WordArt 3">
            <a:extLst>
              <a:ext uri="{FF2B5EF4-FFF2-40B4-BE49-F238E27FC236}">
                <a16:creationId xmlns:a16="http://schemas.microsoft.com/office/drawing/2014/main" id="{161C4D99-8E34-90EF-11A1-5CB95777C1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53400" y="1600201"/>
            <a:ext cx="1981200" cy="8747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Efficiency</a:t>
            </a:r>
          </a:p>
        </p:txBody>
      </p:sp>
      <p:sp>
        <p:nvSpPr>
          <p:cNvPr id="395268" name="WordArt 4">
            <a:extLst>
              <a:ext uri="{FF2B5EF4-FFF2-40B4-BE49-F238E27FC236}">
                <a16:creationId xmlns:a16="http://schemas.microsoft.com/office/drawing/2014/main" id="{D97C7EB6-94C8-C639-D702-137217B660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1371600"/>
            <a:ext cx="2466975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 panose="020B0806030902050204" pitchFamily="34" charset="0"/>
              </a:rPr>
              <a:t>Predictability</a:t>
            </a:r>
          </a:p>
        </p:txBody>
      </p:sp>
      <p:sp>
        <p:nvSpPr>
          <p:cNvPr id="395269" name="WordArt 5">
            <a:extLst>
              <a:ext uri="{FF2B5EF4-FFF2-40B4-BE49-F238E27FC236}">
                <a16:creationId xmlns:a16="http://schemas.microsoft.com/office/drawing/2014/main" id="{48FF6D0F-7AB9-C4EA-9C45-E2C576EA60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2362200"/>
            <a:ext cx="3752850" cy="30670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irclePour">
              <a:avLst>
                <a:gd name="adj1" fmla="val 10849037"/>
                <a:gd name="adj2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Market  Influence </a:t>
            </a:r>
          </a:p>
        </p:txBody>
      </p:sp>
      <p:sp>
        <p:nvSpPr>
          <p:cNvPr id="395270" name="WordArt 6">
            <a:extLst>
              <a:ext uri="{FF2B5EF4-FFF2-40B4-BE49-F238E27FC236}">
                <a16:creationId xmlns:a16="http://schemas.microsoft.com/office/drawing/2014/main" id="{7BBB8DC5-EB26-A691-9B6A-2D5CEF0FD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8601" y="5334001"/>
            <a:ext cx="1914525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Agile</a:t>
            </a:r>
          </a:p>
        </p:txBody>
      </p:sp>
      <p:sp>
        <p:nvSpPr>
          <p:cNvPr id="395271" name="WordArt 7">
            <a:extLst>
              <a:ext uri="{FF2B5EF4-FFF2-40B4-BE49-F238E27FC236}">
                <a16:creationId xmlns:a16="http://schemas.microsoft.com/office/drawing/2014/main" id="{5B83FE42-2E64-CD36-A84B-1DE47967C3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590800"/>
            <a:ext cx="1600200" cy="762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 panose="020B0A04020102020204" pitchFamily="34" charset="0"/>
              </a:rPr>
              <a:t>Late projects</a:t>
            </a:r>
          </a:p>
        </p:txBody>
      </p:sp>
      <p:sp>
        <p:nvSpPr>
          <p:cNvPr id="395272" name="WordArt 8">
            <a:extLst>
              <a:ext uri="{FF2B5EF4-FFF2-40B4-BE49-F238E27FC236}">
                <a16:creationId xmlns:a16="http://schemas.microsoft.com/office/drawing/2014/main" id="{58766881-0FEF-A42D-0B2D-5788A0FEB0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3657600"/>
            <a:ext cx="16764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Integration</a:t>
            </a:r>
          </a:p>
        </p:txBody>
      </p:sp>
      <p:sp>
        <p:nvSpPr>
          <p:cNvPr id="395273" name="WordArt 9">
            <a:extLst>
              <a:ext uri="{FF2B5EF4-FFF2-40B4-BE49-F238E27FC236}">
                <a16:creationId xmlns:a16="http://schemas.microsoft.com/office/drawing/2014/main" id="{AB9A340E-87F0-7B2E-85D3-EACA0BA72A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1219200"/>
            <a:ext cx="38862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</a:t>
            </a:r>
          </a:p>
        </p:txBody>
      </p:sp>
      <p:sp>
        <p:nvSpPr>
          <p:cNvPr id="395274" name="WordArt 10">
            <a:extLst>
              <a:ext uri="{FF2B5EF4-FFF2-40B4-BE49-F238E27FC236}">
                <a16:creationId xmlns:a16="http://schemas.microsoft.com/office/drawing/2014/main" id="{136F983B-C95B-2C1D-4178-B5D1C1C479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5257801"/>
            <a:ext cx="2895600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Blockchain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95275" name="WordArt 11">
            <a:extLst>
              <a:ext uri="{FF2B5EF4-FFF2-40B4-BE49-F238E27FC236}">
                <a16:creationId xmlns:a16="http://schemas.microsoft.com/office/drawing/2014/main" id="{90860342-CBA8-DC2B-6870-0DBF32780E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77200" y="4191000"/>
            <a:ext cx="20764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OKRs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95276" name="WordArt 12">
            <a:extLst>
              <a:ext uri="{FF2B5EF4-FFF2-40B4-BE49-F238E27FC236}">
                <a16:creationId xmlns:a16="http://schemas.microsoft.com/office/drawing/2014/main" id="{1484CB1E-EBA5-7576-5C52-EE6D5EAADB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34400" y="3124200"/>
            <a:ext cx="1524000" cy="698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API</a:t>
            </a:r>
            <a:endParaRPr lang="en-US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5277" name="WordArt 13">
            <a:extLst>
              <a:ext uri="{FF2B5EF4-FFF2-40B4-BE49-F238E27FC236}">
                <a16:creationId xmlns:a16="http://schemas.microsoft.com/office/drawing/2014/main" id="{1584F87A-EE28-4ED4-848D-DCB63F2DF7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1981200"/>
            <a:ext cx="4343400" cy="42687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FF99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99"/>
                    </a:gs>
                    <a:gs pos="100000">
                      <a:srgbClr val="FFFF99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AI</a:t>
            </a:r>
            <a:endParaRPr lang="en-US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99"/>
                  </a:gs>
                  <a:gs pos="100000">
                    <a:srgbClr val="FFFF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395278" name="WordArt 14">
            <a:extLst>
              <a:ext uri="{FF2B5EF4-FFF2-40B4-BE49-F238E27FC236}">
                <a16:creationId xmlns:a16="http://schemas.microsoft.com/office/drawing/2014/main" id="{E73455DF-336A-DD2A-34EC-17F8CE76B8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228600"/>
            <a:ext cx="7620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Innovation</a:t>
            </a:r>
          </a:p>
        </p:txBody>
      </p:sp>
      <p:sp>
        <p:nvSpPr>
          <p:cNvPr id="395279" name="WordArt 15">
            <a:extLst>
              <a:ext uri="{FF2B5EF4-FFF2-40B4-BE49-F238E27FC236}">
                <a16:creationId xmlns:a16="http://schemas.microsoft.com/office/drawing/2014/main" id="{1CBF7C1C-9099-D3D1-91BF-35F38AB45F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1" y="4724400"/>
            <a:ext cx="180022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5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W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5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5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5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5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5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5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200"/>
                            </p:stCondLst>
                            <p:childTnLst>
                              <p:par>
                                <p:cTn id="59" presetID="19" presetClass="entr" presetSubtype="1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95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95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jellyfish&#10;&#10;Description automatically generated with medium confidence">
            <a:extLst>
              <a:ext uri="{FF2B5EF4-FFF2-40B4-BE49-F238E27FC236}">
                <a16:creationId xmlns:a16="http://schemas.microsoft.com/office/drawing/2014/main" id="{1ADD2854-0A21-A9A5-15D5-7E569C8B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2" y="0"/>
            <a:ext cx="1071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82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IAAAAAAAAAAwAAAAMAAAAA/////wQAPwwAAAAAAAAAAAAAIAD///////////////8AAAD////////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4sZ0EQ0Q0lOgo7H6FCUwfkFAAAAAAADAAAAAwADAAAAAQADAAIA////////BAAAAAMAEAALaEKFIEhT006ToQ/pHgzIXAUAAAABAAMAAAAAAAMAAAACAA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AgMAAAAAAAAAAAAACAB////////////////AAAA////////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BAEDAAAAAwD///////8lAAZMaW5rZWRTaGFwZVByZXNlbnRhdGlvblNldHRpbmdzRGF0YV8wBQAAAAEABAAAAAAABAAAAAIABAAAAAAA////////BAAAAAAA////////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IsZ0EQ0Q0lOgo7H6FCUwfkDRGF0YQAbAAAABExpbmtlZFNoYXBlRGF0YQAFAAAAAAACTmFtZQAZAAAATGlua2VkU2hhcGVzRGF0YVByb3BlcnR5ABBWZXJzaW9uAAAAAAAJTGFzdFdyaXRlADqC4DR9AQAAAAEA/////8YAxgAAAAVfaWQAEAAAAARoQoUgSFPTTpOhD+keDMhcA0RhdGEAUwAAAAhQcmVzZW50YXRpb25TY2FubmVkRm9yTGlua2VkU2hhcGVzAAECTnVtYmVyRm9ybWF0U2VwYXJhdG9yTW9kZQAKAAAAQXV0b21hdGljAAACTmFtZQAkAAAATGlua2VkU2hhcGVQcmVzZW50YXRpb25TZXR0aW5nc0RhdGEAEFZlcnNpb24AAAAAAAlMYXN0V3JpdGUAZILgNH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heme/theme1.xml><?xml version="1.0" encoding="utf-8"?>
<a:theme xmlns:a="http://schemas.openxmlformats.org/drawingml/2006/main" name="1_Motyw pakietu Office">
  <a:themeElements>
    <a:clrScheme name="kangur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0000"/>
      </a:accent2>
      <a:accent3>
        <a:srgbClr val="9BBB59"/>
      </a:accent3>
      <a:accent4>
        <a:srgbClr val="003366"/>
      </a:accent4>
      <a:accent5>
        <a:srgbClr val="FFC000"/>
      </a:accent5>
      <a:accent6>
        <a:srgbClr val="90CF03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in Template">
  <a:themeElements>
    <a:clrScheme name="Kanban University Color Sc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3478F"/>
      </a:accent1>
      <a:accent2>
        <a:srgbClr val="1D1D1B"/>
      </a:accent2>
      <a:accent3>
        <a:srgbClr val="FFD50A"/>
      </a:accent3>
      <a:accent4>
        <a:srgbClr val="EA6130"/>
      </a:accent4>
      <a:accent5>
        <a:srgbClr val="C20733"/>
      </a:accent5>
      <a:accent6>
        <a:srgbClr val="37639B"/>
      </a:accent6>
      <a:hlink>
        <a:srgbClr val="8F5499"/>
      </a:hlink>
      <a:folHlink>
        <a:srgbClr val="59BC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nban Uni Trainings PP Template" id="{1E19E831-A27C-1945-BFB3-C1579181AFA2}" vid="{9DED544E-9FE0-DE47-9FE1-FC58310994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0566CC40C6C04182DD0A86DE66549F" ma:contentTypeVersion="18" ma:contentTypeDescription="Create a new document." ma:contentTypeScope="" ma:versionID="15aecce4262757365ff090ecde66fe61">
  <xsd:schema xmlns:xsd="http://www.w3.org/2001/XMLSchema" xmlns:xs="http://www.w3.org/2001/XMLSchema" xmlns:p="http://schemas.microsoft.com/office/2006/metadata/properties" xmlns:ns2="4ccd3215-d870-4975-9d1b-ee8e7bca5afd" xmlns:ns3="c07a99cf-9629-4e24-b386-fe3ed5639f15" targetNamespace="http://schemas.microsoft.com/office/2006/metadata/properties" ma:root="true" ma:fieldsID="51316ae8d1cbf85c5514189351d6ca7c" ns2:_="" ns3:_="">
    <xsd:import namespace="4ccd3215-d870-4975-9d1b-ee8e7bca5afd"/>
    <xsd:import namespace="c07a99cf-9629-4e24-b386-fe3ed5639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3215-d870-4975-9d1b-ee8e7bca5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baf7867-5976-4f4d-8f6a-09edecddad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a99cf-9629-4e24-b386-fe3ed5639f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fccf8e-c208-49aa-8e6f-884c207ef7b0}" ma:internalName="TaxCatchAll" ma:showField="CatchAllData" ma:web="c07a99cf-9629-4e24-b386-fe3ed5639f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3215-d870-4975-9d1b-ee8e7bca5afd">
      <Terms xmlns="http://schemas.microsoft.com/office/infopath/2007/PartnerControls"/>
    </lcf76f155ced4ddcb4097134ff3c332f>
    <TaxCatchAll xmlns="c07a99cf-9629-4e24-b386-fe3ed5639f15" xsi:nil="true"/>
  </documentManagement>
</p:properties>
</file>

<file path=customXml/itemProps1.xml><?xml version="1.0" encoding="utf-8"?>
<ds:datastoreItem xmlns:ds="http://schemas.openxmlformats.org/officeDocument/2006/customXml" ds:itemID="{3B046089-6713-4C03-BEB1-80B661BFE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cd3215-d870-4975-9d1b-ee8e7bca5afd"/>
    <ds:schemaRef ds:uri="c07a99cf-9629-4e24-b386-fe3ed5639f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399E1B-9E49-4D27-B5D3-902651FC54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808F17-ECF7-40F2-AEF0-53886EDDCBF7}">
  <ds:schemaRefs>
    <ds:schemaRef ds:uri="4ccd3215-d870-4975-9d1b-ee8e7bca5afd"/>
    <ds:schemaRef ds:uri="c07a99cf-9629-4e24-b386-fe3ed5639f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1131</Words>
  <Application>Microsoft Office PowerPoint</Application>
  <PresentationFormat>Widescreen</PresentationFormat>
  <Paragraphs>371</Paragraphs>
  <Slides>54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Arial Black</vt:lpstr>
      <vt:lpstr>Calibri</vt:lpstr>
      <vt:lpstr>Calibri Light</vt:lpstr>
      <vt:lpstr>Impact</vt:lpstr>
      <vt:lpstr>PT Sans</vt:lpstr>
      <vt:lpstr>Segoe Print</vt:lpstr>
      <vt:lpstr>Tempus Sans ITC</vt:lpstr>
      <vt:lpstr>Times New Roman</vt:lpstr>
      <vt:lpstr>Verdana</vt:lpstr>
      <vt:lpstr>Wingdings</vt:lpstr>
      <vt:lpstr>1_Motyw pakietu Office</vt:lpstr>
      <vt:lpstr>Main Template</vt:lpstr>
      <vt:lpstr>From Product Discovery to Product Delivery</vt:lpstr>
      <vt:lpstr>About Todd</vt:lpstr>
      <vt:lpstr>What does your product pipeline look like?</vt:lpstr>
      <vt:lpstr>Idealized Product Pipeline</vt:lpstr>
      <vt:lpstr>Is this your Product Pipeline?</vt:lpstr>
      <vt:lpstr>Group A</vt:lpstr>
      <vt:lpstr>Group B</vt:lpstr>
      <vt:lpstr>We want this</vt:lpstr>
      <vt:lpstr>PowerPoint Presentation</vt:lpstr>
      <vt:lpstr>Kanban Upstream Product Pipeline</vt:lpstr>
      <vt:lpstr>Ideas</vt:lpstr>
      <vt:lpstr>Ideas</vt:lpstr>
      <vt:lpstr>Start with Pain</vt:lpstr>
      <vt:lpstr>Outcomes from Scrum Transformations</vt:lpstr>
      <vt:lpstr>Target CSMs</vt:lpstr>
      <vt:lpstr>2019 Scrum Master Trends (Scrum.org)</vt:lpstr>
      <vt:lpstr>PowerPoint Presentation</vt:lpstr>
      <vt:lpstr>State of Kanban 2022</vt:lpstr>
      <vt:lpstr>Scrum vs. Kanban</vt:lpstr>
      <vt:lpstr>PowerPoint Presentation</vt:lpstr>
      <vt:lpstr>Kanban is not a framework</vt:lpstr>
      <vt:lpstr>Start with what you do now</vt:lpstr>
      <vt:lpstr>Market Analysis</vt:lpstr>
      <vt:lpstr>PowerPoint Presentation</vt:lpstr>
      <vt:lpstr>Market Analysis Hypothesis</vt:lpstr>
      <vt:lpstr>Segmenting the Market</vt:lpstr>
      <vt:lpstr>What does this mean?</vt:lpstr>
      <vt:lpstr>Segmenting the Market</vt:lpstr>
      <vt:lpstr>Customer  Surveys</vt:lpstr>
      <vt:lpstr>Product Management Trap</vt:lpstr>
      <vt:lpstr>Pains We’ve Discovered</vt:lpstr>
      <vt:lpstr>Feedback  Loops </vt:lpstr>
      <vt:lpstr>Lean Startup</vt:lpstr>
      <vt:lpstr>The Scientific Method</vt:lpstr>
      <vt:lpstr>Business Process Value Chain</vt:lpstr>
      <vt:lpstr>Business Process Value Chain</vt:lpstr>
      <vt:lpstr>Pre-Marketing</vt:lpstr>
      <vt:lpstr>Conference Talks and Meetups   Kanban Leadership Retreat</vt:lpstr>
      <vt:lpstr>Marketing</vt:lpstr>
      <vt:lpstr>Marketing Goals</vt:lpstr>
      <vt:lpstr>Key Messages</vt:lpstr>
      <vt:lpstr>Problem/Solution Validation</vt:lpstr>
      <vt:lpstr>Who wants to play?</vt:lpstr>
      <vt:lpstr>PowerPoint Presentation</vt:lpstr>
      <vt:lpstr>A/B test</vt:lpstr>
      <vt:lpstr>PowerPoint Presentation</vt:lpstr>
      <vt:lpstr>Problem/Solution Validation</vt:lpstr>
      <vt:lpstr>PowerPoint Presentation</vt:lpstr>
      <vt:lpstr>Kanban Upstream Product Pipeline</vt:lpstr>
      <vt:lpstr>So How did it go?</vt:lpstr>
      <vt:lpstr>What is Agility?</vt:lpstr>
      <vt:lpstr>PowerPoint Presentation</vt:lpstr>
      <vt:lpstr>Gordon the Guided Missile</vt:lpstr>
      <vt:lpstr>How to get started with Kanban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Todd Little</dc:creator>
  <cp:lastModifiedBy>Todd Little</cp:lastModifiedBy>
  <cp:revision>9</cp:revision>
  <dcterms:created xsi:type="dcterms:W3CDTF">2021-01-27T17:43:40Z</dcterms:created>
  <dcterms:modified xsi:type="dcterms:W3CDTF">2025-03-26T07:38:29Z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0x010100870566CC40C6C04182DD0A86DE66549F</vt:lpwstr>
  </property>
  <property fmtid="{D5CDD505-2E9C-101B-9397-08002B2CF9AE}" pid="3" name="MediaServiceImageTags">
    <vt:lpwstr/>
  </property>
</Properties>
</file>