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6" r:id="rId3"/>
    <p:sldMasterId id="2147483736" r:id="rId4"/>
    <p:sldMasterId id="2147483752" r:id="rId5"/>
  </p:sldMasterIdLst>
  <p:notesMasterIdLst>
    <p:notesMasterId r:id="rId48"/>
  </p:notesMasterIdLst>
  <p:sldIdLst>
    <p:sldId id="2142532059" r:id="rId6"/>
    <p:sldId id="2142532835" r:id="rId7"/>
    <p:sldId id="5477" r:id="rId8"/>
    <p:sldId id="5445" r:id="rId9"/>
    <p:sldId id="488" r:id="rId10"/>
    <p:sldId id="2142532838" r:id="rId11"/>
    <p:sldId id="5435" r:id="rId12"/>
    <p:sldId id="4745" r:id="rId13"/>
    <p:sldId id="2142532833" r:id="rId14"/>
    <p:sldId id="2142532836" r:id="rId15"/>
    <p:sldId id="1269" r:id="rId16"/>
    <p:sldId id="2142532599" r:id="rId17"/>
    <p:sldId id="2142532707" r:id="rId18"/>
    <p:sldId id="2142532793" r:id="rId19"/>
    <p:sldId id="2142531771" r:id="rId20"/>
    <p:sldId id="2142532203" r:id="rId21"/>
    <p:sldId id="5485" r:id="rId22"/>
    <p:sldId id="4663" r:id="rId23"/>
    <p:sldId id="785" r:id="rId24"/>
    <p:sldId id="2142532802" r:id="rId25"/>
    <p:sldId id="2142532746" r:id="rId26"/>
    <p:sldId id="2142532804" r:id="rId27"/>
    <p:sldId id="2142532805" r:id="rId28"/>
    <p:sldId id="2142532807" r:id="rId29"/>
    <p:sldId id="421" r:id="rId30"/>
    <p:sldId id="2142532727" r:id="rId31"/>
    <p:sldId id="2142532809" r:id="rId32"/>
    <p:sldId id="495" r:id="rId33"/>
    <p:sldId id="2142532821" r:id="rId34"/>
    <p:sldId id="2142532829" r:id="rId35"/>
    <p:sldId id="2142532818" r:id="rId36"/>
    <p:sldId id="2142532820" r:id="rId37"/>
    <p:sldId id="2142532810" r:id="rId38"/>
    <p:sldId id="2142532824" r:id="rId39"/>
    <p:sldId id="2142532811" r:id="rId40"/>
    <p:sldId id="2142532812" r:id="rId41"/>
    <p:sldId id="2142532814" r:id="rId42"/>
    <p:sldId id="2142532815" r:id="rId43"/>
    <p:sldId id="2142532817" r:id="rId44"/>
    <p:sldId id="2142532775" r:id="rId45"/>
    <p:sldId id="2142532797" r:id="rId46"/>
    <p:sldId id="214253283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63" autoAdjust="0"/>
  </p:normalViewPr>
  <p:slideViewPr>
    <p:cSldViewPr snapToGrid="0">
      <p:cViewPr varScale="1">
        <p:scale>
          <a:sx n="104" d="100"/>
          <a:sy n="104" d="100"/>
        </p:scale>
        <p:origin x="26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dirty="0"/>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dirty="0"/>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dirty="0"/>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a:solidFill>
          <a:schemeClr val="accent5"/>
        </a:solidFill>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a:solidFill>
          <a:srgbClr val="C00000"/>
        </a:solidFill>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a:solidFill>
          <a:srgbClr val="C00000"/>
        </a:solidFill>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41389-8C51-435C-BCE1-A4DA58D279C2}"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CFFB80A4-5EC9-486D-89F7-E4198BBEA0CE}">
      <dgm:prSet/>
      <dgm:spPr/>
      <dgm:t>
        <a:bodyPr/>
        <a:lstStyle/>
        <a:p>
          <a:r>
            <a:rPr lang="en-US"/>
            <a:t>We can’t be agile unless we change the culture!</a:t>
          </a:r>
        </a:p>
      </dgm:t>
    </dgm:pt>
    <dgm:pt modelId="{9EFCC9D5-87C3-405B-9121-1E71535313CA}" type="parTrans" cxnId="{120CCF42-E235-4876-9FF9-7161291AC1F2}">
      <dgm:prSet/>
      <dgm:spPr/>
      <dgm:t>
        <a:bodyPr/>
        <a:lstStyle/>
        <a:p>
          <a:endParaRPr lang="en-US"/>
        </a:p>
      </dgm:t>
    </dgm:pt>
    <dgm:pt modelId="{9C769ADE-8E41-4A3D-8CF8-2E82C6BACE3B}" type="sibTrans" cxnId="{120CCF42-E235-4876-9FF9-7161291AC1F2}">
      <dgm:prSet/>
      <dgm:spPr/>
      <dgm:t>
        <a:bodyPr/>
        <a:lstStyle/>
        <a:p>
          <a:endParaRPr lang="en-US"/>
        </a:p>
      </dgm:t>
    </dgm:pt>
    <dgm:pt modelId="{A4DEB6A7-53CC-4671-930C-3DC686A6B7DB}">
      <dgm:prSet/>
      <dgm:spPr/>
      <dgm:t>
        <a:bodyPr/>
        <a:lstStyle/>
        <a:p>
          <a:r>
            <a:rPr lang="en-US" dirty="0"/>
            <a:t>Agile needs to adapt to culture as much as culture needs to adapt to agile.</a:t>
          </a:r>
        </a:p>
      </dgm:t>
    </dgm:pt>
    <dgm:pt modelId="{8C60D865-A62F-465C-B546-C5CC9D270520}" type="parTrans" cxnId="{FA25A65F-823F-475C-B8C2-7A66EE0F3756}">
      <dgm:prSet/>
      <dgm:spPr/>
      <dgm:t>
        <a:bodyPr/>
        <a:lstStyle/>
        <a:p>
          <a:endParaRPr lang="en-US"/>
        </a:p>
      </dgm:t>
    </dgm:pt>
    <dgm:pt modelId="{F4373C00-48C3-49C9-9D32-02B36BCCABD0}" type="sibTrans" cxnId="{FA25A65F-823F-475C-B8C2-7A66EE0F3756}">
      <dgm:prSet/>
      <dgm:spPr/>
      <dgm:t>
        <a:bodyPr/>
        <a:lstStyle/>
        <a:p>
          <a:endParaRPr lang="en-US"/>
        </a:p>
      </dgm:t>
    </dgm:pt>
    <dgm:pt modelId="{81ED450E-B594-4D97-9133-DB22333FF744}" type="pres">
      <dgm:prSet presAssocID="{42141389-8C51-435C-BCE1-A4DA58D279C2}" presName="linear" presStyleCnt="0">
        <dgm:presLayoutVars>
          <dgm:animLvl val="lvl"/>
          <dgm:resizeHandles val="exact"/>
        </dgm:presLayoutVars>
      </dgm:prSet>
      <dgm:spPr/>
    </dgm:pt>
    <dgm:pt modelId="{91182842-2378-4933-B6AC-31D6C150013D}" type="pres">
      <dgm:prSet presAssocID="{CFFB80A4-5EC9-486D-89F7-E4198BBEA0CE}" presName="parentText" presStyleLbl="node1" presStyleIdx="0" presStyleCnt="2" custLinFactNeighborY="-52800">
        <dgm:presLayoutVars>
          <dgm:chMax val="0"/>
          <dgm:bulletEnabled val="1"/>
        </dgm:presLayoutVars>
      </dgm:prSet>
      <dgm:spPr/>
    </dgm:pt>
    <dgm:pt modelId="{EC9A4D52-C09B-4938-A724-73301304E855}" type="pres">
      <dgm:prSet presAssocID="{9C769ADE-8E41-4A3D-8CF8-2E82C6BACE3B}" presName="spacer" presStyleCnt="0"/>
      <dgm:spPr/>
    </dgm:pt>
    <dgm:pt modelId="{1DF032E0-F9F3-42B0-9F43-4BE7C890A946}" type="pres">
      <dgm:prSet presAssocID="{A4DEB6A7-53CC-4671-930C-3DC686A6B7DB}" presName="parentText" presStyleLbl="node1" presStyleIdx="1" presStyleCnt="2" custLinFactNeighborY="51530">
        <dgm:presLayoutVars>
          <dgm:chMax val="0"/>
          <dgm:bulletEnabled val="1"/>
        </dgm:presLayoutVars>
      </dgm:prSet>
      <dgm:spPr/>
    </dgm:pt>
  </dgm:ptLst>
  <dgm:cxnLst>
    <dgm:cxn modelId="{FA25A65F-823F-475C-B8C2-7A66EE0F3756}" srcId="{42141389-8C51-435C-BCE1-A4DA58D279C2}" destId="{A4DEB6A7-53CC-4671-930C-3DC686A6B7DB}" srcOrd="1" destOrd="0" parTransId="{8C60D865-A62F-465C-B546-C5CC9D270520}" sibTransId="{F4373C00-48C3-49C9-9D32-02B36BCCABD0}"/>
    <dgm:cxn modelId="{120CCF42-E235-4876-9FF9-7161291AC1F2}" srcId="{42141389-8C51-435C-BCE1-A4DA58D279C2}" destId="{CFFB80A4-5EC9-486D-89F7-E4198BBEA0CE}" srcOrd="0" destOrd="0" parTransId="{9EFCC9D5-87C3-405B-9121-1E71535313CA}" sibTransId="{9C769ADE-8E41-4A3D-8CF8-2E82C6BACE3B}"/>
    <dgm:cxn modelId="{12918EC9-070F-4E34-9C78-5174EF117313}" type="presOf" srcId="{A4DEB6A7-53CC-4671-930C-3DC686A6B7DB}" destId="{1DF032E0-F9F3-42B0-9F43-4BE7C890A946}" srcOrd="0" destOrd="0" presId="urn:microsoft.com/office/officeart/2005/8/layout/vList2"/>
    <dgm:cxn modelId="{00B173E1-64F4-4F82-A8FA-A8E96FDF2910}" type="presOf" srcId="{42141389-8C51-435C-BCE1-A4DA58D279C2}" destId="{81ED450E-B594-4D97-9133-DB22333FF744}" srcOrd="0" destOrd="0" presId="urn:microsoft.com/office/officeart/2005/8/layout/vList2"/>
    <dgm:cxn modelId="{8792B3E4-F4E3-41E9-A671-AC2BD4558B2F}" type="presOf" srcId="{CFFB80A4-5EC9-486D-89F7-E4198BBEA0CE}" destId="{91182842-2378-4933-B6AC-31D6C150013D}" srcOrd="0" destOrd="0" presId="urn:microsoft.com/office/officeart/2005/8/layout/vList2"/>
    <dgm:cxn modelId="{0BAB1097-ED6A-4A71-99F1-3D8BEB633261}" type="presParOf" srcId="{81ED450E-B594-4D97-9133-DB22333FF744}" destId="{91182842-2378-4933-B6AC-31D6C150013D}" srcOrd="0" destOrd="0" presId="urn:microsoft.com/office/officeart/2005/8/layout/vList2"/>
    <dgm:cxn modelId="{C607B97B-D79D-4DAF-BA47-91E369BB301F}" type="presParOf" srcId="{81ED450E-B594-4D97-9133-DB22333FF744}" destId="{EC9A4D52-C09B-4938-A724-73301304E855}" srcOrd="1" destOrd="0" presId="urn:microsoft.com/office/officeart/2005/8/layout/vList2"/>
    <dgm:cxn modelId="{283DCCFD-8B30-4FA4-A9D8-8B9498F1751E}" type="presParOf" srcId="{81ED450E-B594-4D97-9133-DB22333FF744}" destId="{1DF032E0-F9F3-42B0-9F43-4BE7C890A94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C00000"/>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rgbClr val="C00000"/>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C00000"/>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82842-2378-4933-B6AC-31D6C150013D}">
      <dsp:nvSpPr>
        <dsp:cNvPr id="0" name=""/>
        <dsp:cNvSpPr/>
      </dsp:nvSpPr>
      <dsp:spPr>
        <a:xfrm>
          <a:off x="0" y="286973"/>
          <a:ext cx="6172199" cy="2293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We can’t be agile unless we change the culture!</a:t>
          </a:r>
        </a:p>
      </dsp:txBody>
      <dsp:txXfrm>
        <a:off x="111963" y="398936"/>
        <a:ext cx="5948273" cy="2069639"/>
      </dsp:txXfrm>
    </dsp:sp>
    <dsp:sp modelId="{1DF032E0-F9F3-42B0-9F43-4BE7C890A946}">
      <dsp:nvSpPr>
        <dsp:cNvPr id="0" name=""/>
        <dsp:cNvSpPr/>
      </dsp:nvSpPr>
      <dsp:spPr>
        <a:xfrm>
          <a:off x="0" y="2821811"/>
          <a:ext cx="6172199" cy="2293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Agile needs to adapt to culture as much as culture needs to adapt to agile.</a:t>
          </a:r>
        </a:p>
      </dsp:txBody>
      <dsp:txXfrm>
        <a:off x="111963" y="2933774"/>
        <a:ext cx="5948273" cy="2069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1T12:08:43.218"/>
    </inkml:context>
    <inkml:brush xml:id="br0">
      <inkml:brushProperty name="width" value="0.05" units="cm"/>
      <inkml:brushProperty name="height" value="0.05" units="cm"/>
    </inkml:brush>
  </inkml:definitions>
  <inkml:trace contextRef="#ctx0" brushRef="#br0">287 126 11519 0 0,'-42'-11'1024'0'0,"-6"-6"-824"0"0,8-6-200 0 0,3 6 0 0 0,8 5 64 0 0,4 4-64 0 0,-1-1 0 0 0,9 1 64 0 0,3-3 16 0 0,6 2 232 0 0,25 20-240 0 0,5-2 0 0 0,4 2 0 0 0,8 3-72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6.781"/>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7.461"/>
    </inkml:context>
    <inkml:brush xml:id="br0">
      <inkml:brushProperty name="width" value="0.05" units="cm"/>
      <inkml:brushProperty name="height" value="0.05" units="cm"/>
    </inkml:brush>
  </inkml:definitions>
  <inkml:trace contextRef="#ctx0" brushRef="#br0">11 0 24575,'0'0'0,"0"0"0,0 0 0,-5 34 0,0 11-8191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8AD19-3675-475D-9B2C-04A414A2D079}"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01948-D132-4EC4-A917-9EECBC458E2F}" type="slidenum">
              <a:rPr lang="en-US" smtClean="0"/>
              <a:t>‹#›</a:t>
            </a:fld>
            <a:endParaRPr lang="en-US"/>
          </a:p>
        </p:txBody>
      </p:sp>
    </p:spTree>
    <p:extLst>
      <p:ext uri="{BB962C8B-B14F-4D97-AF65-F5344CB8AC3E}">
        <p14:creationId xmlns:p14="http://schemas.microsoft.com/office/powerpoint/2010/main" val="359727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volution.berkeley.edu/more-on-punctuated-equilibriu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1</a:t>
            </a:fld>
            <a:endParaRPr lang="en-US"/>
          </a:p>
        </p:txBody>
      </p:sp>
    </p:spTree>
    <p:extLst>
      <p:ext uri="{BB962C8B-B14F-4D97-AF65-F5344CB8AC3E}">
        <p14:creationId xmlns:p14="http://schemas.microsoft.com/office/powerpoint/2010/main" val="236757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1842-C934-EAF8-4C39-C40ACE423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D7484-4179-BAA2-E651-261941FE0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0FDCA-1969-BA81-4952-77432D69A2AC}"/>
              </a:ext>
            </a:extLst>
          </p:cNvPr>
          <p:cNvSpPr>
            <a:spLocks noGrp="1"/>
          </p:cNvSpPr>
          <p:nvPr>
            <p:ph type="body" idx="1"/>
          </p:nvPr>
        </p:nvSpPr>
        <p:spPr/>
        <p:txBody>
          <a:bodyPr/>
          <a:lstStyle/>
          <a:p>
            <a:r>
              <a:rPr lang="en-US" b="0" i="0" dirty="0">
                <a:solidFill>
                  <a:srgbClr val="374151"/>
                </a:solidFill>
                <a:effectLst/>
                <a:latin typeface="Söhne"/>
              </a:rPr>
              <a:t>Goal: When reflecting on the problem, you’re digging deeper. Attempting to find the cause of the problem.</a:t>
            </a:r>
          </a:p>
          <a:p>
            <a:endParaRPr lang="en-US" b="0" i="0" dirty="0">
              <a:solidFill>
                <a:srgbClr val="374151"/>
              </a:solidFill>
              <a:effectLst/>
              <a:latin typeface="Söhne"/>
            </a:endParaRPr>
          </a:p>
          <a:p>
            <a:r>
              <a:rPr lang="en-US" b="0" i="0" dirty="0">
                <a:solidFill>
                  <a:srgbClr val="374151"/>
                </a:solidFill>
                <a:effectLst/>
                <a:latin typeface="Söhne"/>
              </a:rPr>
              <a:t>Call out that every step has a feedback loop in itself and can take you back one or more steps in this iterative process.</a:t>
            </a:r>
            <a:endParaRPr lang="en-US" dirty="0"/>
          </a:p>
        </p:txBody>
      </p:sp>
      <p:sp>
        <p:nvSpPr>
          <p:cNvPr id="4" name="Slide Number Placeholder 3">
            <a:extLst>
              <a:ext uri="{FF2B5EF4-FFF2-40B4-BE49-F238E27FC236}">
                <a16:creationId xmlns:a16="http://schemas.microsoft.com/office/drawing/2014/main" id="{553F70A8-3023-451C-EFA1-CFF6C2AD08B3}"/>
              </a:ext>
            </a:extLst>
          </p:cNvPr>
          <p:cNvSpPr>
            <a:spLocks noGrp="1"/>
          </p:cNvSpPr>
          <p:nvPr>
            <p:ph type="sldNum" sz="quarter" idx="5"/>
          </p:nvPr>
        </p:nvSpPr>
        <p:spPr/>
        <p:txBody>
          <a:bodyPr/>
          <a:lstStyle/>
          <a:p>
            <a:fld id="{6D6A7CEA-3831-8B4F-93A7-D6BFAE9A9275}" type="slidenum">
              <a:rPr lang="en-US" smtClean="0"/>
              <a:t>20</a:t>
            </a:fld>
            <a:endParaRPr lang="en-US"/>
          </a:p>
        </p:txBody>
      </p:sp>
    </p:spTree>
    <p:extLst>
      <p:ext uri="{BB962C8B-B14F-4D97-AF65-F5344CB8AC3E}">
        <p14:creationId xmlns:p14="http://schemas.microsoft.com/office/powerpoint/2010/main" val="418156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“It Hurts” is stated as an outcome pain. Note how Rosie worked with her team to pull out the painful outcomes they were feeling.</a:t>
            </a:r>
          </a:p>
          <a:p>
            <a:endParaRPr lang="en-US"/>
          </a:p>
          <a:p>
            <a:r>
              <a:rPr lang="en-US"/>
              <a:t>They then selected “using the bolts” which pains were really worth looking into more.</a:t>
            </a:r>
          </a:p>
        </p:txBody>
      </p:sp>
      <p:sp>
        <p:nvSpPr>
          <p:cNvPr id="4" name="Slide Number Placeholder 3"/>
          <p:cNvSpPr>
            <a:spLocks noGrp="1"/>
          </p:cNvSpPr>
          <p:nvPr>
            <p:ph type="sldNum" sz="quarter" idx="5"/>
          </p:nvPr>
        </p:nvSpPr>
        <p:spPr/>
        <p:txBody>
          <a:bodyPr/>
          <a:lstStyle/>
          <a:p>
            <a:fld id="{6D6A7CEA-3831-8B4F-93A7-D6BFAE9A9275}" type="slidenum">
              <a:rPr lang="en-US" smtClean="0"/>
              <a:t>21</a:t>
            </a:fld>
            <a:endParaRPr lang="en-US"/>
          </a:p>
        </p:txBody>
      </p:sp>
    </p:spTree>
    <p:extLst>
      <p:ext uri="{BB962C8B-B14F-4D97-AF65-F5344CB8AC3E}">
        <p14:creationId xmlns:p14="http://schemas.microsoft.com/office/powerpoint/2010/main" val="174211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2191D-BD56-5CCC-7371-14A98C3FE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4213E-D25E-55C5-4213-9742DFFAE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30790-D04B-7284-83CA-A073B37DE2C7}"/>
              </a:ext>
            </a:extLst>
          </p:cNvPr>
          <p:cNvSpPr>
            <a:spLocks noGrp="1"/>
          </p:cNvSpPr>
          <p:nvPr>
            <p:ph type="body" idx="1"/>
          </p:nvPr>
        </p:nvSpPr>
        <p:spPr/>
        <p:txBody>
          <a:bodyPr/>
          <a:lstStyle/>
          <a:p>
            <a:r>
              <a:rPr lang="en-US" b="0" i="0">
                <a:solidFill>
                  <a:srgbClr val="374151"/>
                </a:solidFill>
                <a:effectLst/>
                <a:latin typeface="Söhne"/>
              </a:rPr>
              <a:t>Goal: When reflecting on the problem, you’re digging deeper. Attempting to find the cause of the problem.</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904F1A8E-FD81-A3AE-ECD3-ED2A0E7A36CF}"/>
              </a:ext>
            </a:extLst>
          </p:cNvPr>
          <p:cNvSpPr>
            <a:spLocks noGrp="1"/>
          </p:cNvSpPr>
          <p:nvPr>
            <p:ph type="sldNum" sz="quarter" idx="5"/>
          </p:nvPr>
        </p:nvSpPr>
        <p:spPr/>
        <p:txBody>
          <a:bodyPr/>
          <a:lstStyle/>
          <a:p>
            <a:fld id="{6D6A7CEA-3831-8B4F-93A7-D6BFAE9A9275}" type="slidenum">
              <a:rPr lang="en-US" smtClean="0"/>
              <a:t>22</a:t>
            </a:fld>
            <a:endParaRPr lang="en-US"/>
          </a:p>
        </p:txBody>
      </p:sp>
    </p:spTree>
    <p:extLst>
      <p:ext uri="{BB962C8B-B14F-4D97-AF65-F5344CB8AC3E}">
        <p14:creationId xmlns:p14="http://schemas.microsoft.com/office/powerpoint/2010/main" val="169238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BB033-0CD5-994C-50FA-1D50934B9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7566D-21D2-D798-3C75-207F333B6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81741-EC61-CA3F-29B8-ED5ED04AF7D8}"/>
              </a:ext>
            </a:extLst>
          </p:cNvPr>
          <p:cNvSpPr>
            <a:spLocks noGrp="1"/>
          </p:cNvSpPr>
          <p:nvPr>
            <p:ph type="body" idx="1"/>
          </p:nvPr>
        </p:nvSpPr>
        <p:spPr/>
        <p:txBody>
          <a:bodyPr/>
          <a:lstStyle/>
          <a:p>
            <a:r>
              <a:rPr lang="en-US"/>
              <a:t>Goal: Explain “Reflect on the Problem” is looking a bit deeper into possible cause.</a:t>
            </a:r>
          </a:p>
          <a:p>
            <a:endParaRPr lang="en-US"/>
          </a:p>
          <a:p>
            <a:r>
              <a:rPr lang="en-US"/>
              <a:t>The weak definition of done is why we have too many defects.</a:t>
            </a:r>
          </a:p>
          <a:p>
            <a:endParaRPr lang="en-US"/>
          </a:p>
          <a:p>
            <a:endParaRPr lang="en-US"/>
          </a:p>
        </p:txBody>
      </p:sp>
      <p:sp>
        <p:nvSpPr>
          <p:cNvPr id="4" name="Slide Number Placeholder 3">
            <a:extLst>
              <a:ext uri="{FF2B5EF4-FFF2-40B4-BE49-F238E27FC236}">
                <a16:creationId xmlns:a16="http://schemas.microsoft.com/office/drawing/2014/main" id="{10B116C2-29E1-859E-8842-EF9E4B39775E}"/>
              </a:ext>
            </a:extLst>
          </p:cNvPr>
          <p:cNvSpPr>
            <a:spLocks noGrp="1"/>
          </p:cNvSpPr>
          <p:nvPr>
            <p:ph type="sldNum" sz="quarter" idx="5"/>
          </p:nvPr>
        </p:nvSpPr>
        <p:spPr/>
        <p:txBody>
          <a:bodyPr/>
          <a:lstStyle/>
          <a:p>
            <a:fld id="{6D6A7CEA-3831-8B4F-93A7-D6BFAE9A9275}" type="slidenum">
              <a:rPr lang="en-US" smtClean="0"/>
              <a:t>23</a:t>
            </a:fld>
            <a:endParaRPr lang="en-US"/>
          </a:p>
        </p:txBody>
      </p:sp>
    </p:spTree>
    <p:extLst>
      <p:ext uri="{BB962C8B-B14F-4D97-AF65-F5344CB8AC3E}">
        <p14:creationId xmlns:p14="http://schemas.microsoft.com/office/powerpoint/2010/main" val="3872798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AE0C-4555-A00B-3C49-B8F40FD3B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490D7-5AAE-3BCB-7985-2F47D685F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B42A5-454E-8DA7-B3AF-78147AC98381}"/>
              </a:ext>
            </a:extLst>
          </p:cNvPr>
          <p:cNvSpPr>
            <a:spLocks noGrp="1"/>
          </p:cNvSpPr>
          <p:nvPr>
            <p:ph type="body" idx="1"/>
          </p:nvPr>
        </p:nvSpPr>
        <p:spPr/>
        <p:txBody>
          <a:bodyPr/>
          <a:lstStyle/>
          <a:p>
            <a:r>
              <a:rPr lang="en-US" b="0" i="0">
                <a:solidFill>
                  <a:srgbClr val="374151"/>
                </a:solidFill>
                <a:effectLst/>
                <a:latin typeface="Söhne"/>
              </a:rPr>
              <a:t>Goal: Explain that once you’ve got a few problems to look at, it’s a great time to start thinking about solutions.</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442DF328-5C43-87CD-FEA7-0C25BC8F0E94}"/>
              </a:ext>
            </a:extLst>
          </p:cNvPr>
          <p:cNvSpPr>
            <a:spLocks noGrp="1"/>
          </p:cNvSpPr>
          <p:nvPr>
            <p:ph type="sldNum" sz="quarter" idx="5"/>
          </p:nvPr>
        </p:nvSpPr>
        <p:spPr/>
        <p:txBody>
          <a:bodyPr/>
          <a:lstStyle/>
          <a:p>
            <a:fld id="{6D6A7CEA-3831-8B4F-93A7-D6BFAE9A9275}" type="slidenum">
              <a:rPr lang="en-US" smtClean="0"/>
              <a:t>24</a:t>
            </a:fld>
            <a:endParaRPr lang="en-US"/>
          </a:p>
        </p:txBody>
      </p:sp>
    </p:spTree>
    <p:extLst>
      <p:ext uri="{BB962C8B-B14F-4D97-AF65-F5344CB8AC3E}">
        <p14:creationId xmlns:p14="http://schemas.microsoft.com/office/powerpoint/2010/main" val="193677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68850" y="688975"/>
            <a:ext cx="3309938" cy="1862138"/>
          </a:xfrm>
        </p:spPr>
      </p:sp>
      <p:sp>
        <p:nvSpPr>
          <p:cNvPr id="3" name="Notizenplatzhalter 2"/>
          <p:cNvSpPr>
            <a:spLocks noGrp="1"/>
          </p:cNvSpPr>
          <p:nvPr>
            <p:ph type="body" idx="1"/>
          </p:nvPr>
        </p:nvSpPr>
        <p:spPr/>
        <p:txBody>
          <a:bodyPr/>
          <a:lstStyle/>
          <a:p>
            <a:r>
              <a:rPr lang="en-US"/>
              <a:t>Walk the class through the Kanban practices.</a:t>
            </a:r>
          </a:p>
          <a:p>
            <a:endParaRPr lang="en-US"/>
          </a:p>
          <a:p>
            <a:pPr defTabSz="970652" eaLnBrk="0" fontAlgn="base" hangingPunct="0">
              <a:spcBef>
                <a:spcPct val="30000"/>
              </a:spcBef>
              <a:spcAft>
                <a:spcPct val="0"/>
              </a:spcAft>
              <a:defRPr/>
            </a:pPr>
            <a:r>
              <a:rPr lang="en-US"/>
              <a:t>There are 6 General Practices in the Kanban Method. [Walk</a:t>
            </a:r>
            <a:r>
              <a:rPr lang="en-US" baseline="0"/>
              <a:t> briefly through each of the 6 Practices. See David Anderson’s blog at http://</a:t>
            </a:r>
            <a:r>
              <a:rPr lang="en-US" baseline="0" err="1"/>
              <a:t>www.djaa.com</a:t>
            </a:r>
            <a:r>
              <a:rPr lang="en-US" baseline="0"/>
              <a:t>/principles-general-practices-</a:t>
            </a:r>
            <a:r>
              <a:rPr lang="en-US" baseline="0" err="1"/>
              <a:t>kanban</a:t>
            </a:r>
            <a:r>
              <a:rPr lang="en-US" baseline="0"/>
              <a:t>-method if you want help with how to explain]</a:t>
            </a:r>
            <a:endParaRPr lang="en-US"/>
          </a:p>
          <a:p>
            <a:endParaRPr lang="en-US"/>
          </a:p>
          <a:p>
            <a:r>
              <a:rPr lang="en-US"/>
              <a:t>Instead of using this slide, you can also create a flipchart with similar info etc.</a:t>
            </a:r>
          </a:p>
          <a:p>
            <a:r>
              <a:rPr lang="en-US"/>
              <a:t>You might revise this after the simulation.</a:t>
            </a:r>
          </a:p>
          <a:p>
            <a:endParaRPr lang="en-US"/>
          </a:p>
          <a:p>
            <a:endParaRPr lang="en-US"/>
          </a:p>
        </p:txBody>
      </p:sp>
      <p:sp>
        <p:nvSpPr>
          <p:cNvPr id="4" name="Foliennummernplatzhalter 3"/>
          <p:cNvSpPr>
            <a:spLocks noGrp="1"/>
          </p:cNvSpPr>
          <p:nvPr>
            <p:ph type="sldNum" sz="quarter" idx="10"/>
          </p:nvPr>
        </p:nvSpPr>
        <p:spPr/>
        <p:txBody>
          <a:bodyPr lIns="94192" tIns="47096" rIns="94192" bIns="47096"/>
          <a:lstStyle/>
          <a:p>
            <a:pPr>
              <a:defRPr/>
            </a:pPr>
            <a:fld id="{8B953E72-4EE6-499B-9125-A3E491C481D8}" type="slidenum">
              <a:rPr lang="en-US" smtClean="0"/>
              <a:pPr>
                <a:defRPr/>
              </a:pPr>
              <a:t>25</a:t>
            </a:fld>
            <a:endParaRPr lang="en-US"/>
          </a:p>
        </p:txBody>
      </p:sp>
    </p:spTree>
    <p:extLst>
      <p:ext uri="{BB962C8B-B14F-4D97-AF65-F5344CB8AC3E}">
        <p14:creationId xmlns:p14="http://schemas.microsoft.com/office/powerpoint/2010/main" val="1600526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how Rosie’s team started generating ideas. Any idea was a good idea at this time.</a:t>
            </a:r>
          </a:p>
          <a:p>
            <a:endParaRPr lang="en-US"/>
          </a:p>
          <a:p>
            <a:r>
              <a:rPr lang="en-US"/>
              <a:t>She didn’t want to constrain things. She wanted as many crazy and good ideas on the table. She knew she wanted to think through the ideas later but not now.</a:t>
            </a:r>
          </a:p>
        </p:txBody>
      </p:sp>
      <p:sp>
        <p:nvSpPr>
          <p:cNvPr id="4" name="Slide Number Placeholder 3"/>
          <p:cNvSpPr>
            <a:spLocks noGrp="1"/>
          </p:cNvSpPr>
          <p:nvPr>
            <p:ph type="sldNum" sz="quarter" idx="5"/>
          </p:nvPr>
        </p:nvSpPr>
        <p:spPr/>
        <p:txBody>
          <a:bodyPr/>
          <a:lstStyle/>
          <a:p>
            <a:fld id="{6D6A7CEA-3831-8B4F-93A7-D6BFAE9A9275}" type="slidenum">
              <a:rPr lang="en-US" smtClean="0"/>
              <a:t>26</a:t>
            </a:fld>
            <a:endParaRPr lang="en-US"/>
          </a:p>
        </p:txBody>
      </p:sp>
    </p:spTree>
    <p:extLst>
      <p:ext uri="{BB962C8B-B14F-4D97-AF65-F5344CB8AC3E}">
        <p14:creationId xmlns:p14="http://schemas.microsoft.com/office/powerpoint/2010/main" val="1747009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F90B-33F2-A656-CF47-E1ACA2FB1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F4CDD-904A-90CD-FAF9-447DD2DEB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E8D3F-3B3E-1EB8-5ACD-0C7F92283120}"/>
              </a:ext>
            </a:extLst>
          </p:cNvPr>
          <p:cNvSpPr>
            <a:spLocks noGrp="1"/>
          </p:cNvSpPr>
          <p:nvPr>
            <p:ph type="body" idx="1"/>
          </p:nvPr>
        </p:nvSpPr>
        <p:spPr/>
        <p:txBody>
          <a:bodyPr/>
          <a:lstStyle/>
          <a:p>
            <a:r>
              <a:rPr lang="en-US" b="0" i="0">
                <a:solidFill>
                  <a:srgbClr val="374151"/>
                </a:solidFill>
                <a:effectLst/>
                <a:latin typeface="Söhne"/>
              </a:rPr>
              <a:t>Goal: Now that we have some potentially good ideas, we’re going to evaluate them.</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D6E980A7-7D0E-5656-ED81-B7D94433558D}"/>
              </a:ext>
            </a:extLst>
          </p:cNvPr>
          <p:cNvSpPr>
            <a:spLocks noGrp="1"/>
          </p:cNvSpPr>
          <p:nvPr>
            <p:ph type="sldNum" sz="quarter" idx="5"/>
          </p:nvPr>
        </p:nvSpPr>
        <p:spPr/>
        <p:txBody>
          <a:bodyPr/>
          <a:lstStyle/>
          <a:p>
            <a:fld id="{6D6A7CEA-3831-8B4F-93A7-D6BFAE9A9275}" type="slidenum">
              <a:rPr lang="en-US" smtClean="0"/>
              <a:t>27</a:t>
            </a:fld>
            <a:endParaRPr lang="en-US"/>
          </a:p>
        </p:txBody>
      </p:sp>
    </p:spTree>
    <p:extLst>
      <p:ext uri="{BB962C8B-B14F-4D97-AF65-F5344CB8AC3E}">
        <p14:creationId xmlns:p14="http://schemas.microsoft.com/office/powerpoint/2010/main" val="175807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concept in this slide using the information below.</a:t>
            </a:r>
          </a:p>
          <a:p>
            <a:endParaRPr lang="en-US"/>
          </a:p>
          <a:p>
            <a:r>
              <a:rPr lang="en-US"/>
              <a:t>A key teaching</a:t>
            </a:r>
            <a:r>
              <a:rPr lang="en-US" baseline="0"/>
              <a:t> in Bruce Lee’s philosophy adapted from Taoism, is</a:t>
            </a:r>
            <a:r>
              <a:rPr lang="en-US"/>
              <a:t> "to be like water". </a:t>
            </a:r>
          </a:p>
          <a:p>
            <a:r>
              <a:rPr lang="en-US"/>
              <a:t>Water flows around the rock. </a:t>
            </a:r>
          </a:p>
          <a:p>
            <a:r>
              <a:rPr lang="en-US"/>
              <a:t>The rock represents resistance - in fighting, the resistance is from the opponent. </a:t>
            </a:r>
          </a:p>
          <a:p>
            <a:r>
              <a:rPr lang="en-US"/>
              <a:t>In Kanban, </a:t>
            </a:r>
            <a:r>
              <a:rPr lang="en-US" b="1"/>
              <a:t>the rock</a:t>
            </a:r>
            <a:r>
              <a:rPr lang="en-US" b="1" baseline="0"/>
              <a:t> represents resistance to change</a:t>
            </a:r>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28</a:t>
            </a:fld>
            <a:endParaRPr lang="en-US"/>
          </a:p>
        </p:txBody>
      </p:sp>
    </p:spTree>
    <p:extLst>
      <p:ext uri="{BB962C8B-B14F-4D97-AF65-F5344CB8AC3E}">
        <p14:creationId xmlns:p14="http://schemas.microsoft.com/office/powerpoint/2010/main" val="159886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Orient the students to these three attributes for an idea. </a:t>
            </a:r>
          </a:p>
          <a:p>
            <a:endParaRPr lang="en-US"/>
          </a:p>
          <a:p>
            <a:r>
              <a:rPr lang="en-US"/>
              <a:t>These will be used to assess their ideas.</a:t>
            </a:r>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33</a:t>
            </a:fld>
            <a:endParaRPr lang="en-US"/>
          </a:p>
        </p:txBody>
      </p:sp>
    </p:spTree>
    <p:extLst>
      <p:ext uri="{BB962C8B-B14F-4D97-AF65-F5344CB8AC3E}">
        <p14:creationId xmlns:p14="http://schemas.microsoft.com/office/powerpoint/2010/main" val="223594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Traditional change management assumes you can plan a specific change goal and jump to it</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 Value stream mapping, ** Theory of Constraints Thinking Processes</a:t>
            </a:r>
          </a:p>
          <a:p>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5</a:t>
            </a:fld>
            <a:endParaRPr lang="en-US"/>
          </a:p>
        </p:txBody>
      </p:sp>
    </p:spTree>
    <p:extLst>
      <p:ext uri="{BB962C8B-B14F-4D97-AF65-F5344CB8AC3E}">
        <p14:creationId xmlns:p14="http://schemas.microsoft.com/office/powerpoint/2010/main" val="2904187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33FF-CE1E-0C01-724A-26DF50B40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20D3B-B79B-225C-EBFB-118DB0195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D7D03-0461-AEE0-70AE-CA84AF8ED989}"/>
              </a:ext>
            </a:extLst>
          </p:cNvPr>
          <p:cNvSpPr>
            <a:spLocks noGrp="1"/>
          </p:cNvSpPr>
          <p:nvPr>
            <p:ph type="body" idx="1"/>
          </p:nvPr>
        </p:nvSpPr>
        <p:spPr/>
        <p:txBody>
          <a:bodyPr/>
          <a:lstStyle/>
          <a:p>
            <a:r>
              <a:rPr lang="en-US"/>
              <a:t>Goal: Orient students to this grid. It should map back to what you’ve previously taught.</a:t>
            </a:r>
          </a:p>
        </p:txBody>
      </p:sp>
      <p:sp>
        <p:nvSpPr>
          <p:cNvPr id="4" name="Slide Number Placeholder 3">
            <a:extLst>
              <a:ext uri="{FF2B5EF4-FFF2-40B4-BE49-F238E27FC236}">
                <a16:creationId xmlns:a16="http://schemas.microsoft.com/office/drawing/2014/main" id="{3F1A70E6-4E0D-18D8-8B03-0FCD713EE762}"/>
              </a:ext>
            </a:extLst>
          </p:cNvPr>
          <p:cNvSpPr>
            <a:spLocks noGrp="1"/>
          </p:cNvSpPr>
          <p:nvPr>
            <p:ph type="sldNum" sz="quarter" idx="10"/>
          </p:nvPr>
        </p:nvSpPr>
        <p:spPr/>
        <p:txBody>
          <a:bodyPr/>
          <a:lstStyle/>
          <a:p>
            <a:pPr>
              <a:defRPr/>
            </a:pPr>
            <a:fld id="{27FD3CB8-2AAF-444B-86E9-8534E32CDD6F}" type="slidenum">
              <a:rPr lang="en-US" smtClean="0"/>
              <a:pPr>
                <a:defRPr/>
              </a:pPr>
              <a:t>35</a:t>
            </a:fld>
            <a:endParaRPr lang="en-US"/>
          </a:p>
        </p:txBody>
      </p:sp>
    </p:spTree>
    <p:extLst>
      <p:ext uri="{BB962C8B-B14F-4D97-AF65-F5344CB8AC3E}">
        <p14:creationId xmlns:p14="http://schemas.microsoft.com/office/powerpoint/2010/main" val="4247098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F50E-B280-60D2-DD31-55AE65076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BD203-A662-F896-D926-87491AEF1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D1169-C311-C6EC-9BF4-ACFFD6AD0018}"/>
              </a:ext>
            </a:extLst>
          </p:cNvPr>
          <p:cNvSpPr>
            <a:spLocks noGrp="1"/>
          </p:cNvSpPr>
          <p:nvPr>
            <p:ph type="body" idx="1"/>
          </p:nvPr>
        </p:nvSpPr>
        <p:spPr/>
        <p:txBody>
          <a:bodyPr/>
          <a:lstStyle/>
          <a:p>
            <a:r>
              <a:rPr lang="en-US"/>
              <a:t>Goal: Describe how Rosie used this grid with her team to assess their ideas.</a:t>
            </a:r>
          </a:p>
          <a:p>
            <a:endParaRPr lang="en-US"/>
          </a:p>
          <a:p>
            <a:r>
              <a:rPr lang="en-US"/>
              <a:t>The green ones indicate they are going to give them a try as an experiment.</a:t>
            </a:r>
          </a:p>
        </p:txBody>
      </p:sp>
      <p:sp>
        <p:nvSpPr>
          <p:cNvPr id="4" name="Slide Number Placeholder 3">
            <a:extLst>
              <a:ext uri="{FF2B5EF4-FFF2-40B4-BE49-F238E27FC236}">
                <a16:creationId xmlns:a16="http://schemas.microsoft.com/office/drawing/2014/main" id="{2A0B855E-876F-015D-1C56-3577558A134B}"/>
              </a:ext>
            </a:extLst>
          </p:cNvPr>
          <p:cNvSpPr>
            <a:spLocks noGrp="1"/>
          </p:cNvSpPr>
          <p:nvPr>
            <p:ph type="sldNum" sz="quarter" idx="10"/>
          </p:nvPr>
        </p:nvSpPr>
        <p:spPr/>
        <p:txBody>
          <a:bodyPr/>
          <a:lstStyle/>
          <a:p>
            <a:pPr>
              <a:defRPr/>
            </a:pPr>
            <a:fld id="{27FD3CB8-2AAF-444B-86E9-8534E32CDD6F}" type="slidenum">
              <a:rPr lang="en-US" smtClean="0"/>
              <a:pPr>
                <a:defRPr/>
              </a:pPr>
              <a:t>36</a:t>
            </a:fld>
            <a:endParaRPr lang="en-US"/>
          </a:p>
        </p:txBody>
      </p:sp>
    </p:spTree>
    <p:extLst>
      <p:ext uri="{BB962C8B-B14F-4D97-AF65-F5344CB8AC3E}">
        <p14:creationId xmlns:p14="http://schemas.microsoft.com/office/powerpoint/2010/main" val="4065650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63D8-2F8F-A7DF-DC33-9FC165A9F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E2C0E-BDC9-92E0-A6F6-0DA392125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1865C-6023-A6B4-9BD5-347D3FC89254}"/>
              </a:ext>
            </a:extLst>
          </p:cNvPr>
          <p:cNvSpPr>
            <a:spLocks noGrp="1"/>
          </p:cNvSpPr>
          <p:nvPr>
            <p:ph type="body" idx="1"/>
          </p:nvPr>
        </p:nvSpPr>
        <p:spPr/>
        <p:txBody>
          <a:bodyPr/>
          <a:lstStyle/>
          <a:p>
            <a:r>
              <a:rPr lang="en-US" b="0" i="0">
                <a:solidFill>
                  <a:srgbClr val="374151"/>
                </a:solidFill>
                <a:effectLst/>
                <a:latin typeface="Söhne"/>
              </a:rPr>
              <a:t>Goal: Now that ideas are in place for one cause, the next step is to put together the design. </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EEB558A2-3B6C-6DB5-1DEB-AE2FB591DBC6}"/>
              </a:ext>
            </a:extLst>
          </p:cNvPr>
          <p:cNvSpPr>
            <a:spLocks noGrp="1"/>
          </p:cNvSpPr>
          <p:nvPr>
            <p:ph type="sldNum" sz="quarter" idx="5"/>
          </p:nvPr>
        </p:nvSpPr>
        <p:spPr/>
        <p:txBody>
          <a:bodyPr/>
          <a:lstStyle/>
          <a:p>
            <a:fld id="{6D6A7CEA-3831-8B4F-93A7-D6BFAE9A9275}" type="slidenum">
              <a:rPr lang="en-US" smtClean="0"/>
              <a:t>37</a:t>
            </a:fld>
            <a:endParaRPr lang="en-US"/>
          </a:p>
        </p:txBody>
      </p:sp>
    </p:spTree>
    <p:extLst>
      <p:ext uri="{BB962C8B-B14F-4D97-AF65-F5344CB8AC3E}">
        <p14:creationId xmlns:p14="http://schemas.microsoft.com/office/powerpoint/2010/main" val="222733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that by using a few or more ideas to solve just one problem is effectively the beginning of hypothesis driven change. </a:t>
            </a:r>
          </a:p>
          <a:p>
            <a:endParaRPr lang="en-US"/>
          </a:p>
          <a:p>
            <a:r>
              <a:rPr lang="en-US"/>
              <a:t>It’s worth calling out that Rosie’s team spent some time observing their problems first before coming to these ideas and hypothesis.</a:t>
            </a:r>
          </a:p>
        </p:txBody>
      </p:sp>
      <p:sp>
        <p:nvSpPr>
          <p:cNvPr id="4" name="Slide Number Placeholder 3"/>
          <p:cNvSpPr>
            <a:spLocks noGrp="1"/>
          </p:cNvSpPr>
          <p:nvPr>
            <p:ph type="sldNum" sz="quarter" idx="5"/>
          </p:nvPr>
        </p:nvSpPr>
        <p:spPr/>
        <p:txBody>
          <a:bodyPr/>
          <a:lstStyle/>
          <a:p>
            <a:fld id="{6D6A7CEA-3831-8B4F-93A7-D6BFAE9A9275}" type="slidenum">
              <a:rPr lang="en-US" smtClean="0"/>
              <a:t>38</a:t>
            </a:fld>
            <a:endParaRPr lang="en-US"/>
          </a:p>
        </p:txBody>
      </p:sp>
    </p:spTree>
    <p:extLst>
      <p:ext uri="{BB962C8B-B14F-4D97-AF65-F5344CB8AC3E}">
        <p14:creationId xmlns:p14="http://schemas.microsoft.com/office/powerpoint/2010/main" val="3461146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BA08-3804-A63B-7150-0A31B501F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CE475-5886-3B5A-27A6-DB9985D4E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8E8A3-BFCF-EF28-4203-D4512ED4852A}"/>
              </a:ext>
            </a:extLst>
          </p:cNvPr>
          <p:cNvSpPr>
            <a:spLocks noGrp="1"/>
          </p:cNvSpPr>
          <p:nvPr>
            <p:ph type="body" idx="1"/>
          </p:nvPr>
        </p:nvSpPr>
        <p:spPr/>
        <p:txBody>
          <a:bodyPr/>
          <a:lstStyle/>
          <a:p>
            <a:r>
              <a:rPr lang="en-US" b="0" i="0">
                <a:solidFill>
                  <a:srgbClr val="374151"/>
                </a:solidFill>
                <a:effectLst/>
                <a:latin typeface="Söhne"/>
              </a:rPr>
              <a:t>Goal: Now it’s time to sit, wait, watch, and run the experiment.</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26AB63EF-7E8C-04B2-347D-5832F8073628}"/>
              </a:ext>
            </a:extLst>
          </p:cNvPr>
          <p:cNvSpPr>
            <a:spLocks noGrp="1"/>
          </p:cNvSpPr>
          <p:nvPr>
            <p:ph type="sldNum" sz="quarter" idx="5"/>
          </p:nvPr>
        </p:nvSpPr>
        <p:spPr/>
        <p:txBody>
          <a:bodyPr/>
          <a:lstStyle/>
          <a:p>
            <a:fld id="{6D6A7CEA-3831-8B4F-93A7-D6BFAE9A9275}" type="slidenum">
              <a:rPr lang="en-US" smtClean="0"/>
              <a:t>39</a:t>
            </a:fld>
            <a:endParaRPr lang="en-US"/>
          </a:p>
        </p:txBody>
      </p:sp>
    </p:spTree>
    <p:extLst>
      <p:ext uri="{BB962C8B-B14F-4D97-AF65-F5344CB8AC3E}">
        <p14:creationId xmlns:p14="http://schemas.microsoft.com/office/powerpoint/2010/main" val="3469688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A1DF-77B3-A8A6-8524-481691A28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2794D-7234-9A8F-3D07-86B3026B2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C00CF-6DEE-57E1-1113-A153866EDB16}"/>
              </a:ext>
            </a:extLst>
          </p:cNvPr>
          <p:cNvSpPr>
            <a:spLocks noGrp="1"/>
          </p:cNvSpPr>
          <p:nvPr>
            <p:ph type="body" idx="1"/>
          </p:nvPr>
        </p:nvSpPr>
        <p:spPr/>
        <p:txBody>
          <a:bodyPr/>
          <a:lstStyle/>
          <a:p>
            <a:r>
              <a:rPr lang="en-US" b="0" i="0">
                <a:solidFill>
                  <a:srgbClr val="374151"/>
                </a:solidFill>
                <a:effectLst/>
                <a:latin typeface="Söhne"/>
              </a:rPr>
              <a:t>Goal: When you evaluate fitness, your solution either:</a:t>
            </a:r>
          </a:p>
          <a:p>
            <a:pPr marL="171450" indent="-171450">
              <a:buFont typeface="Arial" panose="020B0604020202020204" pitchFamily="34" charset="0"/>
              <a:buChar char="•"/>
            </a:pPr>
            <a:r>
              <a:rPr lang="en-US" b="0" i="0">
                <a:solidFill>
                  <a:srgbClr val="374151"/>
                </a:solidFill>
                <a:effectLst/>
                <a:latin typeface="Söhne"/>
              </a:rPr>
              <a:t>Solved the problem, so it no longer hurts, a new hurt arises.</a:t>
            </a:r>
          </a:p>
          <a:p>
            <a:pPr marL="171450" indent="-171450">
              <a:buFont typeface="Arial" panose="020B0604020202020204" pitchFamily="34" charset="0"/>
              <a:buChar char="•"/>
            </a:pPr>
            <a:r>
              <a:rPr lang="en-US" b="0" i="0">
                <a:solidFill>
                  <a:srgbClr val="374151"/>
                </a:solidFill>
                <a:effectLst/>
                <a:latin typeface="Söhne"/>
              </a:rPr>
              <a:t>Did not solve the problem, it still hurts.</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p>
          <a:p>
            <a:endParaRPr lang="en-US" b="0" i="0">
              <a:solidFill>
                <a:srgbClr val="374151"/>
              </a:solidFill>
              <a:effectLst/>
              <a:latin typeface="Söhne"/>
            </a:endParaRPr>
          </a:p>
        </p:txBody>
      </p:sp>
      <p:sp>
        <p:nvSpPr>
          <p:cNvPr id="4" name="Slide Number Placeholder 3">
            <a:extLst>
              <a:ext uri="{FF2B5EF4-FFF2-40B4-BE49-F238E27FC236}">
                <a16:creationId xmlns:a16="http://schemas.microsoft.com/office/drawing/2014/main" id="{8DD17F53-E211-3234-A565-2FBF426A73D1}"/>
              </a:ext>
            </a:extLst>
          </p:cNvPr>
          <p:cNvSpPr>
            <a:spLocks noGrp="1"/>
          </p:cNvSpPr>
          <p:nvPr>
            <p:ph type="sldNum" sz="quarter" idx="5"/>
          </p:nvPr>
        </p:nvSpPr>
        <p:spPr/>
        <p:txBody>
          <a:bodyPr/>
          <a:lstStyle/>
          <a:p>
            <a:fld id="{6D6A7CEA-3831-8B4F-93A7-D6BFAE9A9275}" type="slidenum">
              <a:rPr lang="en-US" smtClean="0"/>
              <a:t>40</a:t>
            </a:fld>
            <a:endParaRPr lang="en-US"/>
          </a:p>
        </p:txBody>
      </p:sp>
    </p:spTree>
    <p:extLst>
      <p:ext uri="{BB962C8B-B14F-4D97-AF65-F5344CB8AC3E}">
        <p14:creationId xmlns:p14="http://schemas.microsoft.com/office/powerpoint/2010/main" val="2397955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1"/>
              <a:t>Kanban uses evolutionary change which makes small steps and evaluates the results. Some changes are rolled back.</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171450" indent="-171450">
              <a:buFontTx/>
              <a:buChar char="-"/>
            </a:pPr>
            <a:endParaRPr lang="en-US"/>
          </a:p>
          <a:p>
            <a:pPr marL="171450" indent="-171450">
              <a:buFontTx/>
              <a:buChar char="-"/>
            </a:pPr>
            <a:r>
              <a:rPr lang="en-US"/>
              <a:t>Your capability to change is low at the beginning</a:t>
            </a:r>
          </a:p>
          <a:p>
            <a:pPr marL="171450" indent="-171450">
              <a:buFontTx/>
              <a:buChar char="-"/>
            </a:pPr>
            <a:r>
              <a:rPr lang="en-US"/>
              <a:t>As you move forward, your capability improves and you can risk more significant change </a:t>
            </a:r>
          </a:p>
          <a:p>
            <a:pPr marL="171450" indent="-171450">
              <a:buFontTx/>
              <a:buChar char="-"/>
            </a:pPr>
            <a:r>
              <a:rPr lang="en-US"/>
              <a:t>You change management capability improves as you go</a:t>
            </a:r>
          </a:p>
          <a:p>
            <a:pPr marL="171450" indent="-171450">
              <a:buFontTx/>
              <a:buChar char="-"/>
            </a:pPr>
            <a:r>
              <a:rPr lang="en-US"/>
              <a:t>So does your process</a:t>
            </a:r>
          </a:p>
          <a:p>
            <a:pPr marL="171450" indent="-171450">
              <a:buFontTx/>
              <a:buChar char="-"/>
            </a:pPr>
            <a:r>
              <a:rPr lang="en-US"/>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41</a:t>
            </a:fld>
            <a:endParaRPr lang="de-DE"/>
          </a:p>
        </p:txBody>
      </p:sp>
    </p:spTree>
    <p:extLst>
      <p:ext uri="{BB962C8B-B14F-4D97-AF65-F5344CB8AC3E}">
        <p14:creationId xmlns:p14="http://schemas.microsoft.com/office/powerpoint/2010/main" val="357068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“lineage” : blood lines, ascendents</a:t>
            </a:r>
          </a:p>
          <a:p>
            <a:endParaRPr lang="en-US" dirty="0"/>
          </a:p>
          <a:p>
            <a:r>
              <a:rPr lang="en-US" dirty="0">
                <a:cs typeface="Calibri"/>
              </a:rPr>
              <a:t>More about punctuated equilibrium:</a:t>
            </a:r>
          </a:p>
          <a:p>
            <a:endParaRPr lang="en-US" dirty="0">
              <a:cs typeface="Calibri"/>
            </a:endParaRPr>
          </a:p>
          <a:p>
            <a:r>
              <a:rPr lang="en-US" dirty="0">
                <a:hlinkClick r:id="rId3"/>
              </a:rPr>
              <a:t>https://evolution.berkeley.edu/more-on-punctuated-equilibrium/</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47AC96D-6329-4E4D-9262-95437F5314A3}" type="slidenum">
              <a:rPr lang="en-US" smtClean="0"/>
              <a:t>8</a:t>
            </a:fld>
            <a:endParaRPr lang="en-US"/>
          </a:p>
        </p:txBody>
      </p:sp>
    </p:spTree>
    <p:extLst>
      <p:ext uri="{BB962C8B-B14F-4D97-AF65-F5344CB8AC3E}">
        <p14:creationId xmlns:p14="http://schemas.microsoft.com/office/powerpoint/2010/main" val="176340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change management principles.</a:t>
            </a:r>
          </a:p>
          <a:p>
            <a:endParaRPr lang="en-US"/>
          </a:p>
          <a:p>
            <a:r>
              <a:rPr lang="en-US"/>
              <a:t>Instructions: </a:t>
            </a:r>
          </a:p>
          <a:p>
            <a:pPr marL="171450" indent="-171450">
              <a:buFont typeface="Arial" panose="020B0604020202020204" pitchFamily="34" charset="0"/>
              <a:buChar char="•"/>
            </a:pPr>
            <a:r>
              <a:rPr lang="en-US"/>
              <a:t>These principles are designed to frame an evolutionary approach to improvement. </a:t>
            </a:r>
          </a:p>
          <a:p>
            <a:pPr marL="171450" indent="-171450">
              <a:buFont typeface="Arial" panose="020B0604020202020204" pitchFamily="34" charset="0"/>
              <a:buChar char="•"/>
            </a:pPr>
            <a:r>
              <a:rPr lang="en-US"/>
              <a:t>Briefly walk through each of these principles. </a:t>
            </a:r>
          </a:p>
        </p:txBody>
      </p:sp>
      <p:sp>
        <p:nvSpPr>
          <p:cNvPr id="4" name="Slide Number Placeholder 3"/>
          <p:cNvSpPr>
            <a:spLocks noGrp="1"/>
          </p:cNvSpPr>
          <p:nvPr>
            <p:ph type="sldNum" sz="quarter" idx="5"/>
          </p:nvPr>
        </p:nvSpPr>
        <p:spPr/>
        <p:txBody>
          <a:bodyPr/>
          <a:lstStyle/>
          <a:p>
            <a:fld id="{6D6A7CEA-3831-8B4F-93A7-D6BFAE9A9275}" type="slidenum">
              <a:rPr lang="en-US" smtClean="0"/>
              <a:t>12</a:t>
            </a:fld>
            <a:endParaRPr lang="en-US"/>
          </a:p>
        </p:txBody>
      </p:sp>
    </p:spTree>
    <p:extLst>
      <p:ext uri="{BB962C8B-B14F-4D97-AF65-F5344CB8AC3E}">
        <p14:creationId xmlns:p14="http://schemas.microsoft.com/office/powerpoint/2010/main" val="280422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explain the change management principles using a slightly different perspective</a:t>
            </a:r>
          </a:p>
          <a:p>
            <a:endParaRPr lang="en-US" dirty="0"/>
          </a:p>
          <a:p>
            <a:r>
              <a:rPr lang="en-US" dirty="0"/>
              <a:t>Instructions: </a:t>
            </a:r>
          </a:p>
          <a:p>
            <a:pPr marL="171450" indent="-171450">
              <a:buFont typeface="Arial" panose="020B0604020202020204" pitchFamily="34" charset="0"/>
              <a:buChar char="•"/>
            </a:pPr>
            <a:r>
              <a:rPr lang="en-US" dirty="0"/>
              <a:t>Start with what you do now!  We mean it.  If you are currently doing Scrum, then great.  We’re going to start with your Scrum and look to improve it through….</a:t>
            </a:r>
          </a:p>
          <a:p>
            <a:pPr marL="171450" indent="-171450">
              <a:buFont typeface="Arial" panose="020B0604020202020204" pitchFamily="34" charset="0"/>
              <a:buChar char="•"/>
            </a:pPr>
            <a:r>
              <a:rPr lang="en-US" dirty="0"/>
              <a:t>Evolutionary change , which means that you only make small changes that you are comfortable with, but</a:t>
            </a:r>
          </a:p>
          <a:p>
            <a:pPr marL="171450" indent="-171450">
              <a:buFont typeface="Arial" panose="020B0604020202020204" pitchFamily="34" charset="0"/>
              <a:buChar char="•"/>
            </a:pPr>
            <a:r>
              <a:rPr lang="en-US" dirty="0"/>
              <a:t>Acts of leadership might make you or team members uncomfortable, so get used to being just a bit uncomfortable.</a:t>
            </a:r>
          </a:p>
        </p:txBody>
      </p:sp>
      <p:sp>
        <p:nvSpPr>
          <p:cNvPr id="4" name="Slide Number Placeholder 3"/>
          <p:cNvSpPr>
            <a:spLocks noGrp="1"/>
          </p:cNvSpPr>
          <p:nvPr>
            <p:ph type="sldNum" sz="quarter" idx="5"/>
          </p:nvPr>
        </p:nvSpPr>
        <p:spPr/>
        <p:txBody>
          <a:bodyPr/>
          <a:lstStyle/>
          <a:p>
            <a:fld id="{6D6A7CEA-3831-8B4F-93A7-D6BFAE9A9275}" type="slidenum">
              <a:rPr lang="en-US" smtClean="0"/>
              <a:t>13</a:t>
            </a:fld>
            <a:endParaRPr lang="en-US"/>
          </a:p>
        </p:txBody>
      </p:sp>
    </p:spTree>
    <p:extLst>
      <p:ext uri="{BB962C8B-B14F-4D97-AF65-F5344CB8AC3E}">
        <p14:creationId xmlns:p14="http://schemas.microsoft.com/office/powerpoint/2010/main" val="354119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FFF08B-41BD-AF44-8BB5-76BCE8246CE1}"/>
              </a:ext>
            </a:extLst>
          </p:cNvPr>
          <p:cNvSpPr>
            <a:spLocks noGrp="1"/>
          </p:cNvSpPr>
          <p:nvPr>
            <p:ph type="body" idx="1"/>
          </p:nvPr>
        </p:nvSpPr>
        <p:spPr/>
        <p:txBody>
          <a:bodyPr/>
          <a:lstStyle/>
          <a:p>
            <a:r>
              <a:rPr lang="en-US"/>
              <a:t>Goal: Explain that these three components are needed to have evolutionary change take place.</a:t>
            </a:r>
          </a:p>
          <a:p>
            <a:endParaRPr lang="en-US"/>
          </a:p>
          <a:p>
            <a:r>
              <a:rPr lang="en-US"/>
              <a:t>A stressor typically presents itself in the form of a problem. Whereby you feel the pain almost on a daily basis.</a:t>
            </a:r>
          </a:p>
          <a:p>
            <a:endParaRPr lang="en-US"/>
          </a:p>
          <a:p>
            <a:r>
              <a:rPr lang="en-US"/>
              <a:t>One initial goal of reflection is to understand and reflect back your understanding of the stressor. Do you see it clearly. Is the stressor you’ve observed the root cause of something or is it a symptom of an underlying “real” stressor?</a:t>
            </a:r>
          </a:p>
          <a:p>
            <a:endParaRPr lang="en-US"/>
          </a:p>
          <a:p>
            <a:r>
              <a:rPr lang="en-US"/>
              <a:t>Leadership is often performed by anyone willing to take action. Here, we’re looking for who or what action is needed.</a:t>
            </a:r>
          </a:p>
        </p:txBody>
      </p:sp>
    </p:spTree>
    <p:extLst>
      <p:ext uri="{BB962C8B-B14F-4D97-AF65-F5344CB8AC3E}">
        <p14:creationId xmlns:p14="http://schemas.microsoft.com/office/powerpoint/2010/main" val="31935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235481" indent="-235481">
              <a:buAutoNum type="arabicPeriod"/>
            </a:pPr>
            <a:r>
              <a:rPr lang="en-US"/>
              <a:t>Assess this organization – what ML? What problems? </a:t>
            </a:r>
          </a:p>
        </p:txBody>
      </p:sp>
      <p:sp>
        <p:nvSpPr>
          <p:cNvPr id="4" name="Slide Number Placeholder 3"/>
          <p:cNvSpPr>
            <a:spLocks noGrp="1"/>
          </p:cNvSpPr>
          <p:nvPr>
            <p:ph type="sldNum" sz="quarter" idx="5"/>
          </p:nvPr>
        </p:nvSpPr>
        <p:spPr/>
        <p:txBody>
          <a:bodyPr lIns="94192" tIns="47096" rIns="94192" bIns="47096"/>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B953E72-4EE6-499B-9125-A3E491C481D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229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2289">
              <a:defRPr/>
            </a:pPr>
            <a:r>
              <a:rPr lang="en-US" noProof="0"/>
              <a:t>Goal: to emphasize that one needs to act in order to close a feedback loop.</a:t>
            </a:r>
          </a:p>
          <a:p>
            <a:endParaRPr lang="en-US" noProof="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A7CEA-3831-8B4F-93A7-D6BFAE9A9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a:t>VERY IMPORTANT closing remark.</a:t>
            </a:r>
          </a:p>
          <a:p>
            <a:pPr marL="171450" indent="-171450">
              <a:buFontTx/>
              <a:buChar char="-"/>
            </a:pPr>
            <a:r>
              <a:rPr lang="en-US"/>
              <a:t>Like a crazy scientist, mixing stuff.</a:t>
            </a:r>
          </a:p>
          <a:p>
            <a:pPr marL="171450" indent="-171450">
              <a:buFontTx/>
              <a:buChar char="-"/>
            </a:pPr>
            <a:r>
              <a:rPr lang="en-US"/>
              <a:t>See Jurassic world evolution park.</a:t>
            </a:r>
          </a:p>
          <a:p>
            <a:pPr marL="171450" indent="-171450">
              <a:buFontTx/>
              <a:buChar char="-"/>
            </a:pPr>
            <a:endParaRPr lang="en-US"/>
          </a:p>
          <a:p>
            <a:pPr marL="171450" indent="-171450">
              <a:buFontTx/>
              <a:buChar char="-"/>
            </a:pPr>
            <a:r>
              <a:rPr lang="en-US" b="1"/>
              <a:t>The KCP comes with an agenda!</a:t>
            </a:r>
          </a:p>
        </p:txBody>
      </p:sp>
      <p:sp>
        <p:nvSpPr>
          <p:cNvPr id="4" name="Foliennummernplatzhalter 3"/>
          <p:cNvSpPr>
            <a:spLocks noGrp="1"/>
          </p:cNvSpPr>
          <p:nvPr>
            <p:ph type="sldNum" sz="quarter" idx="5"/>
          </p:nvPr>
        </p:nvSpPr>
        <p:spPr/>
        <p:txBody>
          <a:bodyPr/>
          <a:lstStyle/>
          <a:p>
            <a:fld id="{B47AC96D-6329-4E4D-9262-95437F5314A3}" type="slidenum">
              <a:rPr lang="en-US" smtClean="0"/>
              <a:t>18</a:t>
            </a:fld>
            <a:endParaRPr lang="en-US"/>
          </a:p>
        </p:txBody>
      </p:sp>
    </p:spTree>
    <p:extLst>
      <p:ext uri="{BB962C8B-B14F-4D97-AF65-F5344CB8AC3E}">
        <p14:creationId xmlns:p14="http://schemas.microsoft.com/office/powerpoint/2010/main" val="110359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1.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1.sv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117C-E19C-132E-B8F2-E540532FE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E6C30-2E57-CD7F-40F7-2A338D0D1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3ABAC-B1B0-75B6-B3FE-1587298F0845}"/>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5" name="Footer Placeholder 4">
            <a:extLst>
              <a:ext uri="{FF2B5EF4-FFF2-40B4-BE49-F238E27FC236}">
                <a16:creationId xmlns:a16="http://schemas.microsoft.com/office/drawing/2014/main" id="{D9F168CD-F6AA-1520-65F4-5615D9D2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AFC3D-2413-FFBA-BCD2-AD00C0228F5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19623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68B6-7AD8-6C4D-6C25-A8A8DF596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12850-86C6-ED09-5F13-8DBE410B4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D2404-C586-4DE7-31AF-940FEC23C077}"/>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5" name="Footer Placeholder 4">
            <a:extLst>
              <a:ext uri="{FF2B5EF4-FFF2-40B4-BE49-F238E27FC236}">
                <a16:creationId xmlns:a16="http://schemas.microsoft.com/office/drawing/2014/main" id="{30D5E92D-EF8B-A696-F617-DFC7B6B4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79F48-F92D-1446-5CB2-3880D7876FF6}"/>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2473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 • TEX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8" y="534184"/>
            <a:ext cx="10713093" cy="349022"/>
          </a:xfrm>
        </p:spPr>
        <p:txBody>
          <a:bodyPr/>
          <a:lstStyle>
            <a:lvl1pPr>
              <a:defRPr>
                <a:solidFill>
                  <a:srgbClr val="7030A0"/>
                </a:solidFill>
              </a:defRPr>
            </a:lvl1pPr>
          </a:lstStyle>
          <a:p>
            <a:r>
              <a:rPr lang="en-US" dirty="0"/>
              <a:t>Basic text layout: Type head here</a:t>
            </a:r>
          </a:p>
        </p:txBody>
      </p:sp>
      <p:sp>
        <p:nvSpPr>
          <p:cNvPr id="8" name="Sub and bullets"/>
          <p:cNvSpPr>
            <a:spLocks noGrp="1"/>
          </p:cNvSpPr>
          <p:nvPr>
            <p:ph type="body" sz="quarter" idx="10" hasCustomPrompt="1"/>
          </p:nvPr>
        </p:nvSpPr>
        <p:spPr>
          <a:xfrm>
            <a:off x="1050638" y="1465804"/>
            <a:ext cx="10088804" cy="1525984"/>
          </a:xfrm>
        </p:spPr>
        <p:txBody>
          <a:bodyPr/>
          <a:lstStyle>
            <a:lvl1pPr marL="0" indent="0">
              <a:lnSpc>
                <a:spcPct val="100000"/>
              </a:lnSpc>
              <a:spcBef>
                <a:spcPts val="1941"/>
              </a:spcBef>
              <a:spcAft>
                <a:spcPts val="0"/>
              </a:spcAft>
              <a:buSzPct val="100000"/>
              <a:buNone/>
              <a:defRPr sz="1897">
                <a:solidFill>
                  <a:schemeClr val="tx1"/>
                </a:solidFill>
              </a:defRPr>
            </a:lvl1pPr>
            <a:lvl2pPr marL="175111" indent="-175111">
              <a:lnSpc>
                <a:spcPct val="101000"/>
              </a:lnSpc>
              <a:spcBef>
                <a:spcPts val="706"/>
              </a:spcBef>
              <a:spcAft>
                <a:spcPts val="88"/>
              </a:spcAft>
              <a:buSzPct val="95000"/>
              <a:defRPr sz="1632"/>
            </a:lvl2pPr>
            <a:lvl3pPr marL="385243" indent="-175111">
              <a:lnSpc>
                <a:spcPct val="101000"/>
              </a:lnSpc>
              <a:spcBef>
                <a:spcPts val="265"/>
              </a:spcBef>
              <a:spcAft>
                <a:spcPts val="88"/>
              </a:spcAft>
              <a:buSzPct val="95000"/>
              <a:buFont typeface="Arial" pitchFamily="34" charset="0"/>
              <a:buChar char="–"/>
              <a:defRPr sz="1632"/>
            </a:lvl3pPr>
            <a:lvl4pPr marL="572961" indent="-158300">
              <a:lnSpc>
                <a:spcPct val="101000"/>
              </a:lnSpc>
              <a:spcBef>
                <a:spcPts val="265"/>
              </a:spcBef>
              <a:spcAft>
                <a:spcPts val="88"/>
              </a:spcAft>
              <a:buSzPct val="95000"/>
              <a:buFont typeface="Arial" pitchFamily="34" charset="0"/>
              <a:buChar char="•"/>
              <a:defRPr sz="1632"/>
            </a:lvl4pPr>
          </a:lstStyle>
          <a:p>
            <a:pPr lvl="0"/>
            <a:r>
              <a:rPr lang="en-US"/>
              <a:t>Type text here</a:t>
            </a:r>
            <a:br>
              <a:rPr lang="en-US"/>
            </a:br>
            <a:r>
              <a:rPr lang="en-US"/>
              <a:t>Turn bullets on/off using Alt + Shift + Left or Right Arrow</a:t>
            </a:r>
          </a:p>
          <a:p>
            <a:pPr lvl="1"/>
            <a:r>
              <a:rPr lang="en-US"/>
              <a:t>Second level</a:t>
            </a:r>
          </a:p>
          <a:p>
            <a:pPr lvl="2"/>
            <a:r>
              <a:rPr lang="en-US"/>
              <a:t>Third level</a:t>
            </a:r>
          </a:p>
          <a:p>
            <a:pPr lvl="3"/>
            <a:r>
              <a:rPr lang="en-US"/>
              <a:t>Fourth level</a:t>
            </a:r>
          </a:p>
        </p:txBody>
      </p:sp>
      <p:pic>
        <p:nvPicPr>
          <p:cNvPr id="3" name="Picture 2" descr="Logo&#10;&#10;Description automatically generated">
            <a:extLst>
              <a:ext uri="{FF2B5EF4-FFF2-40B4-BE49-F238E27FC236}">
                <a16:creationId xmlns:a16="http://schemas.microsoft.com/office/drawing/2014/main" id="{9FC2638B-1DFF-F170-31FE-A0F285BB2E20}"/>
              </a:ext>
            </a:extLst>
          </p:cNvPr>
          <p:cNvPicPr>
            <a:picLocks noChangeAspect="1"/>
          </p:cNvPicPr>
          <p:nvPr userDrawn="1"/>
        </p:nvPicPr>
        <p:blipFill>
          <a:blip r:embed="rId2"/>
          <a:stretch>
            <a:fillRect/>
          </a:stretch>
        </p:blipFill>
        <p:spPr>
          <a:xfrm>
            <a:off x="177460" y="6316793"/>
            <a:ext cx="1346543" cy="504632"/>
          </a:xfrm>
          <a:prstGeom prst="rect">
            <a:avLst/>
          </a:prstGeom>
        </p:spPr>
      </p:pic>
    </p:spTree>
    <p:extLst>
      <p:ext uri="{BB962C8B-B14F-4D97-AF65-F5344CB8AC3E}">
        <p14:creationId xmlns:p14="http://schemas.microsoft.com/office/powerpoint/2010/main" val="24774321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6" name="Date Placeholder 3">
            <a:extLst>
              <a:ext uri="{FF2B5EF4-FFF2-40B4-BE49-F238E27FC236}">
                <a16:creationId xmlns:a16="http://schemas.microsoft.com/office/drawing/2014/main" id="{6BFB467D-E6BC-F948-AC2B-1C2F31FE327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@toddelittle</a:t>
            </a:r>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2022</a:t>
            </a:r>
          </a:p>
        </p:txBody>
      </p:sp>
      <p:pic>
        <p:nvPicPr>
          <p:cNvPr id="9" name="Picture 8">
            <a:extLst>
              <a:ext uri="{FF2B5EF4-FFF2-40B4-BE49-F238E27FC236}">
                <a16:creationId xmlns:a16="http://schemas.microsoft.com/office/drawing/2014/main" id="{5FA7B854-C349-0F03-A103-92B04CE8A701}"/>
              </a:ext>
            </a:extLst>
          </p:cNvPr>
          <p:cNvPicPr>
            <a:picLocks noChangeAspect="1"/>
          </p:cNvPicPr>
          <p:nvPr userDrawn="1"/>
        </p:nvPicPr>
        <p:blipFill>
          <a:blip r:embed="rId2"/>
          <a:stretch>
            <a:fillRect/>
          </a:stretch>
        </p:blipFill>
        <p:spPr>
          <a:xfrm>
            <a:off x="10698480" y="6357395"/>
            <a:ext cx="1249681" cy="406146"/>
          </a:xfrm>
          <a:prstGeom prst="rect">
            <a:avLst/>
          </a:prstGeom>
        </p:spPr>
      </p:pic>
      <p:pic>
        <p:nvPicPr>
          <p:cNvPr id="5" name="Picture 4" descr="Logo&#10;&#10;Description automatically generated">
            <a:extLst>
              <a:ext uri="{FF2B5EF4-FFF2-40B4-BE49-F238E27FC236}">
                <a16:creationId xmlns:a16="http://schemas.microsoft.com/office/drawing/2014/main" id="{1A19F4F2-80E7-A708-EB1E-6210120BCB95}"/>
              </a:ext>
            </a:extLst>
          </p:cNvPr>
          <p:cNvPicPr>
            <a:picLocks noChangeAspect="1"/>
          </p:cNvPicPr>
          <p:nvPr userDrawn="1"/>
        </p:nvPicPr>
        <p:blipFill>
          <a:blip r:embed="rId3"/>
          <a:stretch>
            <a:fillRect/>
          </a:stretch>
        </p:blipFill>
        <p:spPr>
          <a:xfrm>
            <a:off x="1882079" y="6316793"/>
            <a:ext cx="1346543" cy="504632"/>
          </a:xfrm>
          <a:prstGeom prst="rect">
            <a:avLst/>
          </a:prstGeom>
        </p:spPr>
      </p:pic>
    </p:spTree>
    <p:extLst>
      <p:ext uri="{BB962C8B-B14F-4D97-AF65-F5344CB8AC3E}">
        <p14:creationId xmlns:p14="http://schemas.microsoft.com/office/powerpoint/2010/main" val="2670867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3/24/2025</a:t>
            </a:fld>
            <a:endParaRPr lang="en-US"/>
          </a:p>
        </p:txBody>
      </p:sp>
      <p:sp>
        <p:nvSpPr>
          <p:cNvPr id="6" name="Footer Placeholder 5"/>
          <p:cNvSpPr>
            <a:spLocks noGrp="1"/>
          </p:cNvSpPr>
          <p:nvPr>
            <p:ph type="ftr" sz="quarter" idx="11"/>
          </p:nvPr>
        </p:nvSpPr>
        <p:spPr/>
        <p:txBody>
          <a:bodyPr/>
          <a:lstStyle/>
          <a:p>
            <a:r>
              <a:rPr lang="en-US" dirty="0" err="1"/>
              <a:t>kanban.university</a:t>
            </a:r>
            <a:endParaRPr lang="en-US" dirty="0"/>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997324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Date Placeholder 3">
            <a:extLst>
              <a:ext uri="{FF2B5EF4-FFF2-40B4-BE49-F238E27FC236}">
                <a16:creationId xmlns:a16="http://schemas.microsoft.com/office/drawing/2014/main" id="{ED723C52-FB2F-D646-99A6-7932CA36E718}"/>
              </a:ext>
            </a:extLst>
          </p:cNvPr>
          <p:cNvSpPr txBox="1">
            <a:spLocks/>
          </p:cNvSpPr>
          <p:nvPr userDrawn="1"/>
        </p:nvSpPr>
        <p:spPr>
          <a:xfrm>
            <a:off x="862584" y="6472175"/>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5"/>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9" name="Picture 8" descr="Logo&#10;&#10;Description automatically generated">
            <a:extLst>
              <a:ext uri="{FF2B5EF4-FFF2-40B4-BE49-F238E27FC236}">
                <a16:creationId xmlns:a16="http://schemas.microsoft.com/office/drawing/2014/main" id="{A7461C1A-D1E8-20AE-7876-EF118E5BD048}"/>
              </a:ext>
            </a:extLst>
          </p:cNvPr>
          <p:cNvPicPr>
            <a:picLocks noChangeAspect="1"/>
          </p:cNvPicPr>
          <p:nvPr userDrawn="1"/>
        </p:nvPicPr>
        <p:blipFill>
          <a:blip r:embed="rId2"/>
          <a:stretch>
            <a:fillRect/>
          </a:stretch>
        </p:blipFill>
        <p:spPr>
          <a:xfrm>
            <a:off x="1830300" y="6332668"/>
            <a:ext cx="1346543" cy="504632"/>
          </a:xfrm>
          <a:prstGeom prst="rect">
            <a:avLst/>
          </a:prstGeom>
        </p:spPr>
      </p:pic>
    </p:spTree>
    <p:extLst>
      <p:ext uri="{BB962C8B-B14F-4D97-AF65-F5344CB8AC3E}">
        <p14:creationId xmlns:p14="http://schemas.microsoft.com/office/powerpoint/2010/main" val="28870769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pic>
        <p:nvPicPr>
          <p:cNvPr id="3" name="Picture 2" descr="Logo&#10;&#10;Description automatically generated">
            <a:extLst>
              <a:ext uri="{FF2B5EF4-FFF2-40B4-BE49-F238E27FC236}">
                <a16:creationId xmlns:a16="http://schemas.microsoft.com/office/drawing/2014/main" id="{83A4915F-099C-4BF7-5955-02A9D49D31FE}"/>
              </a:ext>
            </a:extLst>
          </p:cNvPr>
          <p:cNvPicPr>
            <a:picLocks noChangeAspect="1"/>
          </p:cNvPicPr>
          <p:nvPr userDrawn="1"/>
        </p:nvPicPr>
        <p:blipFill>
          <a:blip r:embed="rId2"/>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3478875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2024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1.2</a:t>
            </a:r>
          </a:p>
        </p:txBody>
      </p:sp>
    </p:spTree>
    <p:extLst>
      <p:ext uri="{BB962C8B-B14F-4D97-AF65-F5344CB8AC3E}">
        <p14:creationId xmlns:p14="http://schemas.microsoft.com/office/powerpoint/2010/main" val="247308055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2024 Kanban University</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2511052901"/>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noProof="0"/>
              <a:t>Official Licensed Material,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750456728"/>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866799871"/>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030661532"/>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FC97E-52A4-2E21-AF25-269474BE5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9E867-8EAD-F8DD-B01A-101A3AFAB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A811F-1D84-683B-A43A-9E1652F5242E}"/>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5" name="Footer Placeholder 4">
            <a:extLst>
              <a:ext uri="{FF2B5EF4-FFF2-40B4-BE49-F238E27FC236}">
                <a16:creationId xmlns:a16="http://schemas.microsoft.com/office/drawing/2014/main" id="{0FC22506-CCB3-6529-1093-ACB3C0B84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BDE53-37C5-B474-7AA7-021A986BD0A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5386780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3316089984"/>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5CE7BBFD-9799-0847-8C1E-D231FD965629}"/>
              </a:ext>
            </a:extLst>
          </p:cNvPr>
          <p:cNvSpPr>
            <a:spLocks noGrp="1"/>
          </p:cNvSpPr>
          <p:nvPr>
            <p:ph type="ftr" sz="quarter" idx="10"/>
          </p:nvPr>
        </p:nvSpPr>
        <p:spPr/>
        <p:txBody>
          <a:bodyPr/>
          <a:lstStyle/>
          <a:p>
            <a:r>
              <a:rPr lang="en-US" noProof="0"/>
              <a:t>Official Licensed Material, Copyright © 2024 Kanban University</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4283482515"/>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00819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1909694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289B7B6-154A-B16F-CA24-CA4AB539D252}"/>
              </a:ext>
            </a:extLst>
          </p:cNvPr>
          <p:cNvSpPr>
            <a:spLocks noGrp="1"/>
          </p:cNvSpPr>
          <p:nvPr>
            <p:ph type="ftr" sz="quarter" idx="11"/>
          </p:nvPr>
        </p:nvSpPr>
        <p:spPr/>
        <p:txBody>
          <a:bodyPr/>
          <a:lstStyle/>
          <a:p>
            <a:r>
              <a:rPr lang="en-US"/>
              <a:t>Official Licensed Material, Copyright © 2024 Kanban University</a:t>
            </a:r>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1800399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1A98B-584E-5247-8D45-BD7D09AA31D8}"/>
              </a:ext>
            </a:extLst>
          </p:cNvPr>
          <p:cNvSpPr>
            <a:spLocks noGrp="1"/>
          </p:cNvSpPr>
          <p:nvPr>
            <p:ph type="ftr" sz="quarter" idx="15"/>
          </p:nvPr>
        </p:nvSpPr>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723050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47821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8231834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CEC0C-7820-2F47-B13B-A527C24E41AE}"/>
              </a:ext>
            </a:extLst>
          </p:cNvPr>
          <p:cNvSpPr>
            <a:spLocks noGrp="1"/>
          </p:cNvSpPr>
          <p:nvPr>
            <p:ph type="ftr" sz="quarter" idx="10"/>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4696799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5772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977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3194011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1103261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4275499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4110351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7742818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E4BC7360-E2D8-8040-B234-AB9A66C9CE77}"/>
              </a:ext>
            </a:extLst>
          </p:cNvPr>
          <p:cNvSpPr>
            <a:spLocks noGrp="1"/>
          </p:cNvSpPr>
          <p:nvPr>
            <p:ph type="ftr" sz="quarter" idx="10"/>
          </p:nvPr>
        </p:nvSpPr>
        <p:spPr/>
        <p:txBody>
          <a:bodyPr/>
          <a:lstStyle/>
          <a:p>
            <a:r>
              <a:rPr lang="en-US" noProof="0"/>
              <a:t>Official Licensed Material, Copyright © 2024 Kanban University</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5396253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4F1990C-3C8B-824F-8D38-B586C39888F0}"/>
              </a:ext>
            </a:extLst>
          </p:cNvPr>
          <p:cNvSpPr>
            <a:spLocks noGrp="1"/>
          </p:cNvSpPr>
          <p:nvPr>
            <p:ph type="ftr" sz="quarter" idx="10"/>
          </p:nvPr>
        </p:nvSpPr>
        <p:spPr/>
        <p:txBody>
          <a:bodyPr/>
          <a:lstStyle/>
          <a:p>
            <a:r>
              <a:rPr lang="en-US" noProof="0"/>
              <a:t>Official Licensed Material, Copyright © 2024 Kanban University</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751917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4F35557B-4CDF-C042-947E-B672C25DBE8D}"/>
              </a:ext>
            </a:extLst>
          </p:cNvPr>
          <p:cNvSpPr>
            <a:spLocks noGrp="1"/>
          </p:cNvSpPr>
          <p:nvPr>
            <p:ph type="ftr" sz="quarter" idx="10"/>
          </p:nvPr>
        </p:nvSpPr>
        <p:spPr/>
        <p:txBody>
          <a:bodyPr/>
          <a:lstStyle/>
          <a:p>
            <a:r>
              <a:rPr lang="en-US" noProof="0"/>
              <a:t>Official Licensed Material, Copyright © 2024 Kanban University</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85700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16078767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6" name="Footer Placeholder 6">
            <a:extLst>
              <a:ext uri="{FF2B5EF4-FFF2-40B4-BE49-F238E27FC236}">
                <a16:creationId xmlns:a16="http://schemas.microsoft.com/office/drawing/2014/main" id="{F24E6370-2BC0-5D41-8348-9A96B503D9B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74121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626837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5" name="Footer Placeholder 6">
            <a:extLst>
              <a:ext uri="{FF2B5EF4-FFF2-40B4-BE49-F238E27FC236}">
                <a16:creationId xmlns:a16="http://schemas.microsoft.com/office/drawing/2014/main" id="{E5F3F9D6-E56F-AE49-A7C1-89316EF674B0}"/>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195979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781875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9843107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27854246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354987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5355339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7067384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060024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025917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3806807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4685104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17848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57138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crum Boar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834A418A-7C7A-2E7A-146F-693A7E6D6246}"/>
              </a:ext>
            </a:extLst>
          </p:cNvPr>
          <p:cNvGrpSpPr/>
          <p:nvPr userDrawn="1"/>
        </p:nvGrpSpPr>
        <p:grpSpPr>
          <a:xfrm>
            <a:off x="2496000" y="1869268"/>
            <a:ext cx="7209635" cy="3767654"/>
            <a:chOff x="2496000" y="1545173"/>
            <a:chExt cx="7209635" cy="3767654"/>
          </a:xfrm>
        </p:grpSpPr>
        <p:sp>
          <p:nvSpPr>
            <p:cNvPr id="24" name="Rectangle 23">
              <a:extLst>
                <a:ext uri="{FF2B5EF4-FFF2-40B4-BE49-F238E27FC236}">
                  <a16:creationId xmlns:a16="http://schemas.microsoft.com/office/drawing/2014/main" id="{AD58AD40-BA4E-5323-0F8A-39233BA4E29F}"/>
                </a:ext>
              </a:extLst>
            </p:cNvPr>
            <p:cNvSpPr/>
            <p:nvPr userDrawn="1"/>
          </p:nvSpPr>
          <p:spPr>
            <a:xfrm>
              <a:off x="2496000" y="1545173"/>
              <a:ext cx="7200000" cy="37676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B44A0B4-A20E-D5F1-950A-369FDC8BF39F}"/>
                </a:ext>
              </a:extLst>
            </p:cNvPr>
            <p:cNvCxnSpPr/>
            <p:nvPr userDrawn="1"/>
          </p:nvCxnSpPr>
          <p:spPr>
            <a:xfrm>
              <a:off x="2496000" y="2361235"/>
              <a:ext cx="72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1B4DDF-F612-D232-FFF3-607E3FB26517}"/>
                </a:ext>
              </a:extLst>
            </p:cNvPr>
            <p:cNvCxnSpPr/>
            <p:nvPr userDrawn="1"/>
          </p:nvCxnSpPr>
          <p:spPr>
            <a:xfrm>
              <a:off x="4930815" y="1545173"/>
              <a:ext cx="0" cy="376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1EC53-691B-122E-1C48-C09C4E45D990}"/>
                </a:ext>
              </a:extLst>
            </p:cNvPr>
            <p:cNvCxnSpPr/>
            <p:nvPr userDrawn="1"/>
          </p:nvCxnSpPr>
          <p:spPr>
            <a:xfrm>
              <a:off x="7270830" y="1545173"/>
              <a:ext cx="0" cy="376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9DF1D3E-1C35-3388-6750-0F09C608E9E8}"/>
                </a:ext>
              </a:extLst>
            </p:cNvPr>
            <p:cNvSpPr txBox="1"/>
            <p:nvPr userDrawn="1"/>
          </p:nvSpPr>
          <p:spPr>
            <a:xfrm>
              <a:off x="2505646" y="1721297"/>
              <a:ext cx="2415523" cy="461665"/>
            </a:xfrm>
            <a:prstGeom prst="rect">
              <a:avLst/>
            </a:prstGeom>
            <a:noFill/>
          </p:spPr>
          <p:txBody>
            <a:bodyPr wrap="square" rtlCol="0">
              <a:spAutoFit/>
            </a:bodyPr>
            <a:lstStyle/>
            <a:p>
              <a:pPr algn="ctr"/>
              <a:r>
                <a:rPr lang="nl-NL" sz="2400"/>
                <a:t>Sprint </a:t>
              </a:r>
              <a:r>
                <a:rPr lang="nl-NL" sz="2400" err="1"/>
                <a:t>Backlog</a:t>
              </a:r>
              <a:endParaRPr lang="en-US" sz="2400"/>
            </a:p>
          </p:txBody>
        </p:sp>
        <p:sp>
          <p:nvSpPr>
            <p:cNvPr id="53" name="TextBox 52">
              <a:extLst>
                <a:ext uri="{FF2B5EF4-FFF2-40B4-BE49-F238E27FC236}">
                  <a16:creationId xmlns:a16="http://schemas.microsoft.com/office/drawing/2014/main" id="{2F5AC597-0ADC-CCAD-B98E-C938382858AF}"/>
                </a:ext>
              </a:extLst>
            </p:cNvPr>
            <p:cNvSpPr txBox="1"/>
            <p:nvPr userDrawn="1"/>
          </p:nvSpPr>
          <p:spPr>
            <a:xfrm>
              <a:off x="4921169" y="1721297"/>
              <a:ext cx="2340012" cy="461665"/>
            </a:xfrm>
            <a:prstGeom prst="rect">
              <a:avLst/>
            </a:prstGeom>
            <a:noFill/>
          </p:spPr>
          <p:txBody>
            <a:bodyPr wrap="square" rtlCol="0">
              <a:spAutoFit/>
            </a:bodyPr>
            <a:lstStyle/>
            <a:p>
              <a:pPr algn="ctr"/>
              <a:r>
                <a:rPr lang="nl-NL" sz="2400"/>
                <a:t>In </a:t>
              </a:r>
              <a:r>
                <a:rPr lang="nl-NL" sz="2400" err="1"/>
                <a:t>Progress</a:t>
              </a:r>
              <a:endParaRPr lang="en-US" sz="2400"/>
            </a:p>
          </p:txBody>
        </p:sp>
        <p:sp>
          <p:nvSpPr>
            <p:cNvPr id="54" name="TextBox 53">
              <a:extLst>
                <a:ext uri="{FF2B5EF4-FFF2-40B4-BE49-F238E27FC236}">
                  <a16:creationId xmlns:a16="http://schemas.microsoft.com/office/drawing/2014/main" id="{944D81F9-2754-6FF6-BC39-8189126A49A8}"/>
                </a:ext>
              </a:extLst>
            </p:cNvPr>
            <p:cNvSpPr txBox="1"/>
            <p:nvPr userDrawn="1"/>
          </p:nvSpPr>
          <p:spPr>
            <a:xfrm>
              <a:off x="7280480" y="1721297"/>
              <a:ext cx="2425155" cy="461665"/>
            </a:xfrm>
            <a:prstGeom prst="rect">
              <a:avLst/>
            </a:prstGeom>
            <a:noFill/>
          </p:spPr>
          <p:txBody>
            <a:bodyPr wrap="square" rtlCol="0">
              <a:spAutoFit/>
            </a:bodyPr>
            <a:lstStyle/>
            <a:p>
              <a:pPr algn="ctr"/>
              <a:r>
                <a:rPr lang="nl-NL" sz="2400" err="1"/>
                <a:t>Done</a:t>
              </a:r>
              <a:endParaRPr lang="en-US" sz="2400"/>
            </a:p>
          </p:txBody>
        </p:sp>
        <p:sp>
          <p:nvSpPr>
            <p:cNvPr id="55" name="Rectangle: Folded Corner 54">
              <a:extLst>
                <a:ext uri="{FF2B5EF4-FFF2-40B4-BE49-F238E27FC236}">
                  <a16:creationId xmlns:a16="http://schemas.microsoft.com/office/drawing/2014/main" id="{03824392-E2F4-0754-8F24-51148F546EEC}"/>
                </a:ext>
              </a:extLst>
            </p:cNvPr>
            <p:cNvSpPr>
              <a:spLocks noChangeAspect="1"/>
            </p:cNvSpPr>
            <p:nvPr userDrawn="1"/>
          </p:nvSpPr>
          <p:spPr>
            <a:xfrm>
              <a:off x="2600450" y="2653165"/>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Folded Corner 55">
              <a:extLst>
                <a:ext uri="{FF2B5EF4-FFF2-40B4-BE49-F238E27FC236}">
                  <a16:creationId xmlns:a16="http://schemas.microsoft.com/office/drawing/2014/main" id="{E24E0FB5-008E-F89F-A827-1F7529796D6C}"/>
                </a:ext>
              </a:extLst>
            </p:cNvPr>
            <p:cNvSpPr>
              <a:spLocks noChangeAspect="1"/>
            </p:cNvSpPr>
            <p:nvPr userDrawn="1"/>
          </p:nvSpPr>
          <p:spPr>
            <a:xfrm>
              <a:off x="5179274" y="2829973"/>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Folded Corner 56">
              <a:extLst>
                <a:ext uri="{FF2B5EF4-FFF2-40B4-BE49-F238E27FC236}">
                  <a16:creationId xmlns:a16="http://schemas.microsoft.com/office/drawing/2014/main" id="{7334AA01-1901-232A-B9AE-8023857E56C1}"/>
                </a:ext>
              </a:extLst>
            </p:cNvPr>
            <p:cNvSpPr>
              <a:spLocks noChangeAspect="1"/>
            </p:cNvSpPr>
            <p:nvPr userDrawn="1"/>
          </p:nvSpPr>
          <p:spPr>
            <a:xfrm>
              <a:off x="6361770" y="3883852"/>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Folded Corner 57">
              <a:extLst>
                <a:ext uri="{FF2B5EF4-FFF2-40B4-BE49-F238E27FC236}">
                  <a16:creationId xmlns:a16="http://schemas.microsoft.com/office/drawing/2014/main" id="{156F2F84-A8C3-24E9-9FB6-EFBFE52385AB}"/>
                </a:ext>
              </a:extLst>
            </p:cNvPr>
            <p:cNvSpPr>
              <a:spLocks noChangeAspect="1"/>
            </p:cNvSpPr>
            <p:nvPr userDrawn="1"/>
          </p:nvSpPr>
          <p:spPr>
            <a:xfrm>
              <a:off x="5318302" y="4510385"/>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Folded Corner 58">
              <a:extLst>
                <a:ext uri="{FF2B5EF4-FFF2-40B4-BE49-F238E27FC236}">
                  <a16:creationId xmlns:a16="http://schemas.microsoft.com/office/drawing/2014/main" id="{7E2D8AD5-881C-D90A-3E98-8E2E4A37C840}"/>
                </a:ext>
              </a:extLst>
            </p:cNvPr>
            <p:cNvSpPr>
              <a:spLocks noChangeAspect="1"/>
            </p:cNvSpPr>
            <p:nvPr userDrawn="1"/>
          </p:nvSpPr>
          <p:spPr>
            <a:xfrm>
              <a:off x="8008582" y="2589249"/>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Folded Corner 59">
              <a:extLst>
                <a:ext uri="{FF2B5EF4-FFF2-40B4-BE49-F238E27FC236}">
                  <a16:creationId xmlns:a16="http://schemas.microsoft.com/office/drawing/2014/main" id="{8ED6D4B0-F7E3-F39A-4878-B6BB7622F67D}"/>
                </a:ext>
              </a:extLst>
            </p:cNvPr>
            <p:cNvSpPr>
              <a:spLocks noChangeAspect="1"/>
            </p:cNvSpPr>
            <p:nvPr userDrawn="1"/>
          </p:nvSpPr>
          <p:spPr>
            <a:xfrm>
              <a:off x="7524107" y="3622960"/>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Folded Corner 60">
              <a:extLst>
                <a:ext uri="{FF2B5EF4-FFF2-40B4-BE49-F238E27FC236}">
                  <a16:creationId xmlns:a16="http://schemas.microsoft.com/office/drawing/2014/main" id="{16DE215F-1739-97AE-44C7-ADC4E52673E7}"/>
                </a:ext>
              </a:extLst>
            </p:cNvPr>
            <p:cNvSpPr>
              <a:spLocks noChangeAspect="1"/>
            </p:cNvSpPr>
            <p:nvPr userDrawn="1"/>
          </p:nvSpPr>
          <p:spPr>
            <a:xfrm>
              <a:off x="8877912" y="3602933"/>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Folded Corner 61">
              <a:extLst>
                <a:ext uri="{FF2B5EF4-FFF2-40B4-BE49-F238E27FC236}">
                  <a16:creationId xmlns:a16="http://schemas.microsoft.com/office/drawing/2014/main" id="{4C3E475B-0944-5BCE-A935-D82B7563278C}"/>
                </a:ext>
              </a:extLst>
            </p:cNvPr>
            <p:cNvSpPr>
              <a:spLocks noChangeAspect="1"/>
            </p:cNvSpPr>
            <p:nvPr userDrawn="1"/>
          </p:nvSpPr>
          <p:spPr>
            <a:xfrm>
              <a:off x="8420450" y="4656672"/>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Folded Corner 62">
              <a:extLst>
                <a:ext uri="{FF2B5EF4-FFF2-40B4-BE49-F238E27FC236}">
                  <a16:creationId xmlns:a16="http://schemas.microsoft.com/office/drawing/2014/main" id="{28C8AA62-80EA-42D5-7117-36BCB04D13C3}"/>
                </a:ext>
              </a:extLst>
            </p:cNvPr>
            <p:cNvSpPr>
              <a:spLocks noChangeAspect="1"/>
            </p:cNvSpPr>
            <p:nvPr userDrawn="1"/>
          </p:nvSpPr>
          <p:spPr>
            <a:xfrm>
              <a:off x="3697932" y="4458403"/>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Folded Corner 63">
              <a:extLst>
                <a:ext uri="{FF2B5EF4-FFF2-40B4-BE49-F238E27FC236}">
                  <a16:creationId xmlns:a16="http://schemas.microsoft.com/office/drawing/2014/main" id="{8F9C7828-D9ED-4B83-2E86-57101BF83BE9}"/>
                </a:ext>
              </a:extLst>
            </p:cNvPr>
            <p:cNvSpPr>
              <a:spLocks noChangeAspect="1"/>
            </p:cNvSpPr>
            <p:nvPr userDrawn="1"/>
          </p:nvSpPr>
          <p:spPr>
            <a:xfrm>
              <a:off x="3617433" y="3640701"/>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Folded Corner 64">
              <a:extLst>
                <a:ext uri="{FF2B5EF4-FFF2-40B4-BE49-F238E27FC236}">
                  <a16:creationId xmlns:a16="http://schemas.microsoft.com/office/drawing/2014/main" id="{09D2EF4A-47F2-C5AE-CA8C-BD6B46910CC9}"/>
                </a:ext>
              </a:extLst>
            </p:cNvPr>
            <p:cNvSpPr>
              <a:spLocks noChangeAspect="1"/>
            </p:cNvSpPr>
            <p:nvPr userDrawn="1"/>
          </p:nvSpPr>
          <p:spPr>
            <a:xfrm>
              <a:off x="6554645" y="2692161"/>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Folded Corner 65">
              <a:extLst>
                <a:ext uri="{FF2B5EF4-FFF2-40B4-BE49-F238E27FC236}">
                  <a16:creationId xmlns:a16="http://schemas.microsoft.com/office/drawing/2014/main" id="{B6B33BBC-9D2C-2A14-B11B-AB9AC8155E73}"/>
                </a:ext>
              </a:extLst>
            </p:cNvPr>
            <p:cNvSpPr>
              <a:spLocks noChangeAspect="1"/>
            </p:cNvSpPr>
            <p:nvPr userDrawn="1"/>
          </p:nvSpPr>
          <p:spPr>
            <a:xfrm>
              <a:off x="8507173" y="2967613"/>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Folded Corner 66">
              <a:extLst>
                <a:ext uri="{FF2B5EF4-FFF2-40B4-BE49-F238E27FC236}">
                  <a16:creationId xmlns:a16="http://schemas.microsoft.com/office/drawing/2014/main" id="{C37B307C-2E2E-E691-2799-485281637DAE}"/>
                </a:ext>
              </a:extLst>
            </p:cNvPr>
            <p:cNvSpPr>
              <a:spLocks noChangeAspect="1"/>
            </p:cNvSpPr>
            <p:nvPr userDrawn="1"/>
          </p:nvSpPr>
          <p:spPr>
            <a:xfrm>
              <a:off x="7862311" y="4153207"/>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Folded Corner 67">
              <a:extLst>
                <a:ext uri="{FF2B5EF4-FFF2-40B4-BE49-F238E27FC236}">
                  <a16:creationId xmlns:a16="http://schemas.microsoft.com/office/drawing/2014/main" id="{2CAA881D-9B2D-FF53-031C-9DE7505CD5D5}"/>
                </a:ext>
              </a:extLst>
            </p:cNvPr>
            <p:cNvSpPr>
              <a:spLocks noChangeAspect="1"/>
            </p:cNvSpPr>
            <p:nvPr userDrawn="1"/>
          </p:nvSpPr>
          <p:spPr>
            <a:xfrm>
              <a:off x="3733583" y="2856007"/>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Folded Corner 68">
              <a:extLst>
                <a:ext uri="{FF2B5EF4-FFF2-40B4-BE49-F238E27FC236}">
                  <a16:creationId xmlns:a16="http://schemas.microsoft.com/office/drawing/2014/main" id="{4A4E81F1-EE1D-2B94-7734-057EAEFBB4C2}"/>
                </a:ext>
              </a:extLst>
            </p:cNvPr>
            <p:cNvSpPr>
              <a:spLocks noChangeAspect="1"/>
            </p:cNvSpPr>
            <p:nvPr userDrawn="1"/>
          </p:nvSpPr>
          <p:spPr>
            <a:xfrm>
              <a:off x="2788534" y="3457715"/>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Folded Corner 69">
              <a:extLst>
                <a:ext uri="{FF2B5EF4-FFF2-40B4-BE49-F238E27FC236}">
                  <a16:creationId xmlns:a16="http://schemas.microsoft.com/office/drawing/2014/main" id="{90773C55-D659-7132-910E-16E63CFAD212}"/>
                </a:ext>
              </a:extLst>
            </p:cNvPr>
            <p:cNvSpPr>
              <a:spLocks noChangeAspect="1"/>
            </p:cNvSpPr>
            <p:nvPr userDrawn="1"/>
          </p:nvSpPr>
          <p:spPr>
            <a:xfrm>
              <a:off x="2793911" y="4220929"/>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Folded Corner 70">
              <a:extLst>
                <a:ext uri="{FF2B5EF4-FFF2-40B4-BE49-F238E27FC236}">
                  <a16:creationId xmlns:a16="http://schemas.microsoft.com/office/drawing/2014/main" id="{DB9F4895-EB75-B72D-AD7D-70EE45E7E927}"/>
                </a:ext>
              </a:extLst>
            </p:cNvPr>
            <p:cNvSpPr>
              <a:spLocks noChangeAspect="1"/>
            </p:cNvSpPr>
            <p:nvPr userDrawn="1"/>
          </p:nvSpPr>
          <p:spPr>
            <a:xfrm>
              <a:off x="5386600" y="3747894"/>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Folded Corner 71">
              <a:extLst>
                <a:ext uri="{FF2B5EF4-FFF2-40B4-BE49-F238E27FC236}">
                  <a16:creationId xmlns:a16="http://schemas.microsoft.com/office/drawing/2014/main" id="{0A91DBB7-F639-E971-3BDF-B10D2F37755A}"/>
                </a:ext>
              </a:extLst>
            </p:cNvPr>
            <p:cNvSpPr>
              <a:spLocks noChangeAspect="1"/>
            </p:cNvSpPr>
            <p:nvPr userDrawn="1"/>
          </p:nvSpPr>
          <p:spPr>
            <a:xfrm>
              <a:off x="7599472" y="3029317"/>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Folded Corner 72">
              <a:extLst>
                <a:ext uri="{FF2B5EF4-FFF2-40B4-BE49-F238E27FC236}">
                  <a16:creationId xmlns:a16="http://schemas.microsoft.com/office/drawing/2014/main" id="{FFE870E3-AD80-E4AA-E4F7-DBB9AD5621CB}"/>
                </a:ext>
              </a:extLst>
            </p:cNvPr>
            <p:cNvSpPr>
              <a:spLocks noChangeAspect="1"/>
            </p:cNvSpPr>
            <p:nvPr userDrawn="1"/>
          </p:nvSpPr>
          <p:spPr>
            <a:xfrm>
              <a:off x="8764371" y="4228656"/>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2784750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7847943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35173441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4" name="TextBox 13">
            <a:extLst>
              <a:ext uri="{FF2B5EF4-FFF2-40B4-BE49-F238E27FC236}">
                <a16:creationId xmlns:a16="http://schemas.microsoft.com/office/drawing/2014/main" id="{E1EFBA5A-5DEB-3A80-2AD0-54342943BC9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737733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328CB85-1C6D-CC99-C1AB-71F0A70E691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24286990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9EDE6FE-6A40-A20C-8683-3153C2BE2F4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7296266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EFAE2E59-BB18-E8B2-8B51-F287F35D933A}"/>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402370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CE6754F9-5030-ECEA-345C-DEDA3B8ADBE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6138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spTree>
    <p:extLst>
      <p:ext uri="{BB962C8B-B14F-4D97-AF65-F5344CB8AC3E}">
        <p14:creationId xmlns:p14="http://schemas.microsoft.com/office/powerpoint/2010/main" val="34755556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2255407B-2CE9-8FBF-C4A7-9C6768A8FB52}"/>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2907372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34616390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530F4144-BC38-F56A-1242-018E788D6AD9}"/>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9107604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9258ECC6-031D-0BE9-A5BE-52871E9997BF}"/>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0469304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6107113" y="1121005"/>
            <a:ext cx="5257736" cy="50278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283686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27151" y="112100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827150" y="4552725"/>
            <a:ext cx="5184775"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7034149" y="1265466"/>
            <a:ext cx="4187825" cy="4708613"/>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2981328"/>
            <a:ext cx="4077333"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1774823" y="4697188"/>
            <a:ext cx="4094229"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4" y="1257084"/>
            <a:ext cx="4077334" cy="1295401"/>
          </a:xfrm>
        </p:spPr>
        <p:txBody>
          <a:bodyPr anchor="ctr">
            <a:normAutofit/>
          </a:bodyPr>
          <a:lstStyle>
            <a:lvl1pPr marL="0" indent="0" algn="l">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a:t>Purpose</a:t>
            </a:r>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3172621"/>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829" y="4888142"/>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9749" y="1447584"/>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5" y="1447585"/>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2024 Kanban University</a:t>
            </a:r>
          </a:p>
        </p:txBody>
      </p:sp>
      <p:sp>
        <p:nvSpPr>
          <p:cNvPr id="2" name="TextBox 1">
            <a:extLst>
              <a:ext uri="{FF2B5EF4-FFF2-40B4-BE49-F238E27FC236}">
                <a16:creationId xmlns:a16="http://schemas.microsoft.com/office/drawing/2014/main" id="{887A1A9B-4A1D-1D33-C0AA-6FF2DCE76EBB}"/>
              </a:ext>
            </a:extLst>
          </p:cNvPr>
          <p:cNvSpPr txBox="1"/>
          <p:nvPr userDrawn="1"/>
        </p:nvSpPr>
        <p:spPr>
          <a:xfrm>
            <a:off x="817923" y="1183545"/>
            <a:ext cx="954107" cy="369332"/>
          </a:xfrm>
          <a:prstGeom prst="rect">
            <a:avLst/>
          </a:prstGeom>
          <a:noFill/>
        </p:spPr>
        <p:txBody>
          <a:bodyPr wrap="none" rtlCol="0">
            <a:spAutoFit/>
          </a:bodyPr>
          <a:lstStyle/>
          <a:p>
            <a:r>
              <a:rPr lang="en-US">
                <a:solidFill>
                  <a:schemeClr val="tx1"/>
                </a:solidFill>
              </a:rPr>
              <a:t>Purpose</a:t>
            </a:r>
          </a:p>
        </p:txBody>
      </p:sp>
      <p:sp>
        <p:nvSpPr>
          <p:cNvPr id="10" name="TextBox 9">
            <a:extLst>
              <a:ext uri="{FF2B5EF4-FFF2-40B4-BE49-F238E27FC236}">
                <a16:creationId xmlns:a16="http://schemas.microsoft.com/office/drawing/2014/main" id="{B06A8927-67B3-C5CD-1A7C-4D1099AF3A2E}"/>
              </a:ext>
            </a:extLst>
          </p:cNvPr>
          <p:cNvSpPr txBox="1"/>
          <p:nvPr userDrawn="1"/>
        </p:nvSpPr>
        <p:spPr>
          <a:xfrm>
            <a:off x="953275" y="3019686"/>
            <a:ext cx="633507" cy="369332"/>
          </a:xfrm>
          <a:prstGeom prst="rect">
            <a:avLst/>
          </a:prstGeom>
          <a:noFill/>
        </p:spPr>
        <p:txBody>
          <a:bodyPr wrap="none" rtlCol="0">
            <a:spAutoFit/>
          </a:bodyPr>
          <a:lstStyle/>
          <a:p>
            <a:r>
              <a:rPr lang="en-US">
                <a:solidFill>
                  <a:schemeClr val="tx1"/>
                </a:solidFill>
              </a:rPr>
              <a:t>Who</a:t>
            </a:r>
          </a:p>
        </p:txBody>
      </p:sp>
      <p:sp>
        <p:nvSpPr>
          <p:cNvPr id="11" name="TextBox 10">
            <a:extLst>
              <a:ext uri="{FF2B5EF4-FFF2-40B4-BE49-F238E27FC236}">
                <a16:creationId xmlns:a16="http://schemas.microsoft.com/office/drawing/2014/main" id="{0E7EDFCB-7313-BD84-B490-181ECCE6A4F5}"/>
              </a:ext>
            </a:extLst>
          </p:cNvPr>
          <p:cNvSpPr txBox="1"/>
          <p:nvPr userDrawn="1"/>
        </p:nvSpPr>
        <p:spPr>
          <a:xfrm>
            <a:off x="883025" y="4697188"/>
            <a:ext cx="748923" cy="369332"/>
          </a:xfrm>
          <a:prstGeom prst="rect">
            <a:avLst/>
          </a:prstGeom>
          <a:noFill/>
        </p:spPr>
        <p:txBody>
          <a:bodyPr wrap="none" rtlCol="0">
            <a:spAutoFit/>
          </a:bodyPr>
          <a:lstStyle/>
          <a:p>
            <a:r>
              <a:rPr lang="en-US">
                <a:solidFill>
                  <a:schemeClr val="tx1"/>
                </a:solidFill>
              </a:rPr>
              <a:t>When</a:t>
            </a:r>
          </a:p>
        </p:txBody>
      </p:sp>
      <p:sp>
        <p:nvSpPr>
          <p:cNvPr id="12" name="TextBox 11">
            <a:extLst>
              <a:ext uri="{FF2B5EF4-FFF2-40B4-BE49-F238E27FC236}">
                <a16:creationId xmlns:a16="http://schemas.microsoft.com/office/drawing/2014/main" id="{A7161226-4493-8B9E-B3B1-0C48B60E1FCE}"/>
              </a:ext>
            </a:extLst>
          </p:cNvPr>
          <p:cNvSpPr txBox="1"/>
          <p:nvPr userDrawn="1"/>
        </p:nvSpPr>
        <p:spPr>
          <a:xfrm>
            <a:off x="6229212" y="1220686"/>
            <a:ext cx="697114" cy="369332"/>
          </a:xfrm>
          <a:prstGeom prst="rect">
            <a:avLst/>
          </a:prstGeom>
          <a:noFill/>
        </p:spPr>
        <p:txBody>
          <a:bodyPr wrap="none" rtlCol="0">
            <a:spAutoFit/>
          </a:bodyPr>
          <a:lstStyle/>
          <a:p>
            <a:r>
              <a:rPr lang="en-US">
                <a:solidFill>
                  <a:schemeClr val="tx1"/>
                </a:solidFill>
              </a:rPr>
              <a:t>What</a:t>
            </a:r>
          </a:p>
        </p:txBody>
      </p:sp>
    </p:spTree>
    <p:extLst>
      <p:ext uri="{BB962C8B-B14F-4D97-AF65-F5344CB8AC3E}">
        <p14:creationId xmlns:p14="http://schemas.microsoft.com/office/powerpoint/2010/main" val="2347342800"/>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6107113" y="1121005"/>
            <a:ext cx="5257736" cy="50278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283686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27151" y="112100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827150" y="4552725"/>
            <a:ext cx="5184775"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7034149" y="1265466"/>
            <a:ext cx="4187825" cy="4708613"/>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2981328"/>
            <a:ext cx="4077333"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1774823" y="4697188"/>
            <a:ext cx="4094229"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4" y="1257084"/>
            <a:ext cx="4077334" cy="1295401"/>
          </a:xfrm>
        </p:spPr>
        <p:txBody>
          <a:bodyPr anchor="ctr">
            <a:normAutofit/>
          </a:bodyPr>
          <a:lstStyle>
            <a:lvl1pPr marL="0" indent="0" algn="l">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a:t>Purpose</a:t>
            </a:r>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3172621"/>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829" y="4888142"/>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9749" y="1447584"/>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5" y="1447585"/>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2024 Kanban University</a:t>
            </a:r>
          </a:p>
        </p:txBody>
      </p:sp>
      <p:sp>
        <p:nvSpPr>
          <p:cNvPr id="2" name="TextBox 1">
            <a:extLst>
              <a:ext uri="{FF2B5EF4-FFF2-40B4-BE49-F238E27FC236}">
                <a16:creationId xmlns:a16="http://schemas.microsoft.com/office/drawing/2014/main" id="{E7FA2020-5C1C-B1D4-97A2-185F0D641FA5}"/>
              </a:ext>
            </a:extLst>
          </p:cNvPr>
          <p:cNvSpPr txBox="1"/>
          <p:nvPr userDrawn="1"/>
        </p:nvSpPr>
        <p:spPr>
          <a:xfrm>
            <a:off x="817923" y="1183545"/>
            <a:ext cx="954107" cy="369332"/>
          </a:xfrm>
          <a:prstGeom prst="rect">
            <a:avLst/>
          </a:prstGeom>
          <a:noFill/>
        </p:spPr>
        <p:txBody>
          <a:bodyPr wrap="none" rtlCol="0">
            <a:spAutoFit/>
          </a:bodyPr>
          <a:lstStyle/>
          <a:p>
            <a:r>
              <a:rPr lang="en-US">
                <a:solidFill>
                  <a:schemeClr val="tx1"/>
                </a:solidFill>
              </a:rPr>
              <a:t>Purpose</a:t>
            </a:r>
          </a:p>
        </p:txBody>
      </p:sp>
      <p:sp>
        <p:nvSpPr>
          <p:cNvPr id="10" name="TextBox 9">
            <a:extLst>
              <a:ext uri="{FF2B5EF4-FFF2-40B4-BE49-F238E27FC236}">
                <a16:creationId xmlns:a16="http://schemas.microsoft.com/office/drawing/2014/main" id="{26A5368D-5510-0EDA-2DE6-11577513E367}"/>
              </a:ext>
            </a:extLst>
          </p:cNvPr>
          <p:cNvSpPr txBox="1"/>
          <p:nvPr userDrawn="1"/>
        </p:nvSpPr>
        <p:spPr>
          <a:xfrm>
            <a:off x="953275" y="3019686"/>
            <a:ext cx="633507" cy="369332"/>
          </a:xfrm>
          <a:prstGeom prst="rect">
            <a:avLst/>
          </a:prstGeom>
          <a:noFill/>
        </p:spPr>
        <p:txBody>
          <a:bodyPr wrap="none" rtlCol="0">
            <a:spAutoFit/>
          </a:bodyPr>
          <a:lstStyle/>
          <a:p>
            <a:r>
              <a:rPr lang="en-US">
                <a:solidFill>
                  <a:schemeClr val="tx1"/>
                </a:solidFill>
              </a:rPr>
              <a:t>Who</a:t>
            </a:r>
          </a:p>
        </p:txBody>
      </p:sp>
      <p:sp>
        <p:nvSpPr>
          <p:cNvPr id="11" name="TextBox 10">
            <a:extLst>
              <a:ext uri="{FF2B5EF4-FFF2-40B4-BE49-F238E27FC236}">
                <a16:creationId xmlns:a16="http://schemas.microsoft.com/office/drawing/2014/main" id="{10CB466A-706C-F81D-E05B-760D0EFE9CA1}"/>
              </a:ext>
            </a:extLst>
          </p:cNvPr>
          <p:cNvSpPr txBox="1"/>
          <p:nvPr userDrawn="1"/>
        </p:nvSpPr>
        <p:spPr>
          <a:xfrm>
            <a:off x="883025" y="4697188"/>
            <a:ext cx="748923" cy="369332"/>
          </a:xfrm>
          <a:prstGeom prst="rect">
            <a:avLst/>
          </a:prstGeom>
          <a:noFill/>
        </p:spPr>
        <p:txBody>
          <a:bodyPr wrap="none" rtlCol="0">
            <a:spAutoFit/>
          </a:bodyPr>
          <a:lstStyle/>
          <a:p>
            <a:r>
              <a:rPr lang="en-US">
                <a:solidFill>
                  <a:schemeClr val="tx1"/>
                </a:solidFill>
              </a:rPr>
              <a:t>When</a:t>
            </a:r>
          </a:p>
        </p:txBody>
      </p:sp>
      <p:sp>
        <p:nvSpPr>
          <p:cNvPr id="12" name="TextBox 11">
            <a:extLst>
              <a:ext uri="{FF2B5EF4-FFF2-40B4-BE49-F238E27FC236}">
                <a16:creationId xmlns:a16="http://schemas.microsoft.com/office/drawing/2014/main" id="{68C1FA8B-9C1B-A8BF-6D5F-FDE13F37D15F}"/>
              </a:ext>
            </a:extLst>
          </p:cNvPr>
          <p:cNvSpPr txBox="1"/>
          <p:nvPr userDrawn="1"/>
        </p:nvSpPr>
        <p:spPr>
          <a:xfrm>
            <a:off x="6229212" y="1220686"/>
            <a:ext cx="697114" cy="369332"/>
          </a:xfrm>
          <a:prstGeom prst="rect">
            <a:avLst/>
          </a:prstGeom>
          <a:noFill/>
        </p:spPr>
        <p:txBody>
          <a:bodyPr wrap="none" rtlCol="0">
            <a:spAutoFit/>
          </a:bodyPr>
          <a:lstStyle/>
          <a:p>
            <a:r>
              <a:rPr lang="en-US">
                <a:solidFill>
                  <a:schemeClr val="tx1"/>
                </a:solidFill>
              </a:rPr>
              <a:t>What</a:t>
            </a:r>
          </a:p>
        </p:txBody>
      </p:sp>
    </p:spTree>
    <p:extLst>
      <p:ext uri="{BB962C8B-B14F-4D97-AF65-F5344CB8AC3E}">
        <p14:creationId xmlns:p14="http://schemas.microsoft.com/office/powerpoint/2010/main" val="278845710"/>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1289400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372424465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25561817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hasCustomPrompt="1"/>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1</a:t>
            </a:r>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hasCustomPrompt="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2</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hasCustomPrompt="1"/>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3</a:t>
            </a:r>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
        <p:nvSpPr>
          <p:cNvPr id="8" name="Footer Placeholder 2">
            <a:extLst>
              <a:ext uri="{FF2B5EF4-FFF2-40B4-BE49-F238E27FC236}">
                <a16:creationId xmlns:a16="http://schemas.microsoft.com/office/drawing/2014/main" id="{6BC4FA35-7E3F-3422-549E-66BD9A57A902}"/>
              </a:ext>
            </a:extLst>
          </p:cNvPr>
          <p:cNvSpPr>
            <a:spLocks noGrp="1"/>
          </p:cNvSpPr>
          <p:nvPr>
            <p:ph type="ftr" sz="quarter" idx="13"/>
          </p:nvPr>
        </p:nvSpPr>
        <p:spPr>
          <a:xfrm>
            <a:off x="2788534" y="6346302"/>
            <a:ext cx="6614933" cy="365125"/>
          </a:xfrm>
        </p:spPr>
        <p:txBody>
          <a:bodyPr/>
          <a:lstStyle/>
          <a:p>
            <a:pPr>
              <a:spcAft>
                <a:spcPts val="600"/>
              </a:spcAft>
            </a:pPr>
            <a:r>
              <a:rPr lang="en-US" noProof="0"/>
              <a:t>Official Licensed Material, Copyright © 2024 Kanban University</a:t>
            </a:r>
          </a:p>
        </p:txBody>
      </p:sp>
      <p:sp>
        <p:nvSpPr>
          <p:cNvPr id="11" name="Slide Number Placeholder 6">
            <a:extLst>
              <a:ext uri="{FF2B5EF4-FFF2-40B4-BE49-F238E27FC236}">
                <a16:creationId xmlns:a16="http://schemas.microsoft.com/office/drawing/2014/main" id="{FF203D51-1EA9-ABB2-BA52-E11F72029B05}"/>
              </a:ext>
            </a:extLst>
          </p:cNvPr>
          <p:cNvSpPr>
            <a:spLocks noGrp="1"/>
          </p:cNvSpPr>
          <p:nvPr>
            <p:ph type="sldNum" sz="quarter" idx="16"/>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85152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Date Placeholder 3">
            <a:extLst>
              <a:ext uri="{FF2B5EF4-FFF2-40B4-BE49-F238E27FC236}">
                <a16:creationId xmlns:a16="http://schemas.microsoft.com/office/drawing/2014/main" id="{449C2433-CC3B-2A41-840D-06EAD7644E4C}"/>
              </a:ext>
            </a:extLst>
          </p:cNvPr>
          <p:cNvSpPr txBox="1">
            <a:spLocks/>
          </p:cNvSpPr>
          <p:nvPr userDrawn="1"/>
        </p:nvSpPr>
        <p:spPr>
          <a:xfrm>
            <a:off x="826482" y="644779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@toddlittle @spoonstein</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7721261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al &amp; Rosie Heading">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Rectangle 3">
            <a:extLst>
              <a:ext uri="{FF2B5EF4-FFF2-40B4-BE49-F238E27FC236}">
                <a16:creationId xmlns:a16="http://schemas.microsoft.com/office/drawing/2014/main" id="{1AB91494-30DB-0DDB-5FE4-AF5AD2A8D4B1}"/>
              </a:ext>
            </a:extLst>
          </p:cNvPr>
          <p:cNvSpPr/>
          <p:nvPr userDrawn="1"/>
        </p:nvSpPr>
        <p:spPr>
          <a:xfrm>
            <a:off x="0" y="5033721"/>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40249" y="347615"/>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
        <p:nvSpPr>
          <p:cNvPr id="11" name="Text Placeholder 10">
            <a:extLst>
              <a:ext uri="{FF2B5EF4-FFF2-40B4-BE49-F238E27FC236}">
                <a16:creationId xmlns:a16="http://schemas.microsoft.com/office/drawing/2014/main" id="{7040B0BB-0E98-2FCB-6BD4-F763C794072A}"/>
              </a:ext>
            </a:extLst>
          </p:cNvPr>
          <p:cNvSpPr>
            <a:spLocks noGrp="1"/>
          </p:cNvSpPr>
          <p:nvPr>
            <p:ph type="body" sz="quarter" idx="15"/>
          </p:nvPr>
        </p:nvSpPr>
        <p:spPr>
          <a:xfrm>
            <a:off x="0" y="5033721"/>
            <a:ext cx="12192000" cy="914400"/>
          </a:xfrm>
        </p:spPr>
        <p:txBody>
          <a:bodyPr anchor="ctr">
            <a:noAutofit/>
          </a:bodyPr>
          <a:lstStyle>
            <a:lvl1pPr marL="0" indent="0" algn="ctr">
              <a:buNone/>
              <a:defRPr sz="6000">
                <a:solidFill>
                  <a:schemeClr val="bg1"/>
                </a:solidFill>
              </a:defRPr>
            </a:lvl1pPr>
          </a:lstStyle>
          <a:p>
            <a:pPr lvl="0"/>
            <a:r>
              <a:rPr lang="en-US"/>
              <a:t>Click to edit Master</a:t>
            </a:r>
            <a:endParaRPr lang="en-GB"/>
          </a:p>
        </p:txBody>
      </p:sp>
    </p:spTree>
    <p:extLst>
      <p:ext uri="{BB962C8B-B14F-4D97-AF65-F5344CB8AC3E}">
        <p14:creationId xmlns:p14="http://schemas.microsoft.com/office/powerpoint/2010/main" val="19040128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atin typeface="+mn-lt"/>
              </a:defRPr>
            </a:lvl1pPr>
          </a:lstStyle>
          <a:p>
            <a:pPr>
              <a:defRPr/>
            </a:pPr>
            <a:fld id="{F4365BD5-0232-4F69-8370-19916C6CA2D7}" type="slidenum">
              <a:rPr lang="en-US" smtClean="0"/>
              <a:pPr>
                <a:defRPr/>
              </a:pPr>
              <a:t>‹#›</a:t>
            </a:fld>
            <a:endParaRPr lang="en-US"/>
          </a:p>
        </p:txBody>
      </p:sp>
      <p:sp>
        <p:nvSpPr>
          <p:cNvPr id="5" name="Footer Placeholder 2">
            <a:extLst>
              <a:ext uri="{FF2B5EF4-FFF2-40B4-BE49-F238E27FC236}">
                <a16:creationId xmlns:a16="http://schemas.microsoft.com/office/drawing/2014/main" id="{ECCC33F8-B68F-4DA6-E451-E5C867C9ED76}"/>
              </a:ext>
            </a:extLst>
          </p:cNvPr>
          <p:cNvSpPr>
            <a:spLocks noGrp="1"/>
          </p:cNvSpPr>
          <p:nvPr>
            <p:ph type="ftr" sz="quarter" idx="11"/>
          </p:nvPr>
        </p:nvSpPr>
        <p:spPr>
          <a:xfrm>
            <a:off x="2788534" y="6346302"/>
            <a:ext cx="6614933" cy="365125"/>
          </a:xfrm>
        </p:spPr>
        <p:txBody>
          <a:bodyPr/>
          <a:lstStyle/>
          <a:p>
            <a:pPr>
              <a:spcAft>
                <a:spcPts val="600"/>
              </a:spcAft>
            </a:pPr>
            <a:r>
              <a:rPr lang="en-US" noProof="0"/>
              <a:t>Official Licensed Material, Copyright © 2024 Kanban University</a:t>
            </a:r>
          </a:p>
        </p:txBody>
      </p:sp>
    </p:spTree>
    <p:extLst>
      <p:ext uri="{BB962C8B-B14F-4D97-AF65-F5344CB8AC3E}">
        <p14:creationId xmlns:p14="http://schemas.microsoft.com/office/powerpoint/2010/main" val="2388403688"/>
      </p:ext>
    </p:extLst>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8632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1.1</a:t>
            </a:r>
          </a:p>
        </p:txBody>
      </p:sp>
    </p:spTree>
    <p:extLst>
      <p:ext uri="{BB962C8B-B14F-4D97-AF65-F5344CB8AC3E}">
        <p14:creationId xmlns:p14="http://schemas.microsoft.com/office/powerpoint/2010/main" val="4014287490"/>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66311138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1009536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6714-8F8B-6192-2F70-F158312B8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79B53-89C0-A07B-CFEE-94CD5A943D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CA96-97DF-0BB8-DF0C-77EC12CC545C}"/>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5" name="Footer Placeholder 4">
            <a:extLst>
              <a:ext uri="{FF2B5EF4-FFF2-40B4-BE49-F238E27FC236}">
                <a16:creationId xmlns:a16="http://schemas.microsoft.com/office/drawing/2014/main" id="{D07602FC-5255-58F5-B27A-70371EE20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37F75-7F94-0533-CD68-678C94328220}"/>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119020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2279227586"/>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783014029"/>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1963141130"/>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5CE7BBFD-9799-0847-8C1E-D231FD965629}"/>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7018025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7095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3959775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fld id="{38D8D911-16AE-42E5-80FB-72483635DF91}" type="datetimeFigureOut">
              <a:rPr lang="en-US" smtClean="0"/>
              <a:t>3/24/2025</a:t>
            </a:fld>
            <a:endParaRPr lang="en-US"/>
          </a:p>
        </p:txBody>
      </p:sp>
      <p:sp>
        <p:nvSpPr>
          <p:cNvPr id="6" name="Footer Placeholder 5">
            <a:extLst>
              <a:ext uri="{FF2B5EF4-FFF2-40B4-BE49-F238E27FC236}">
                <a16:creationId xmlns:a16="http://schemas.microsoft.com/office/drawing/2014/main" id="{A289B7B6-154A-B16F-CA24-CA4AB539D252}"/>
              </a:ext>
            </a:extLst>
          </p:cNvPr>
          <p:cNvSpPr>
            <a:spLocks noGrp="1"/>
          </p:cNvSpPr>
          <p:nvPr>
            <p:ph type="ftr" sz="quarter" idx="11"/>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300564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1A98B-584E-5247-8D45-BD7D09AA31D8}"/>
              </a:ext>
            </a:extLst>
          </p:cNvPr>
          <p:cNvSpPr>
            <a:spLocks noGrp="1"/>
          </p:cNvSpPr>
          <p:nvPr>
            <p:ph type="ftr" sz="quarter" idx="15"/>
          </p:nvPr>
        </p:nvSpPr>
        <p:spPr/>
        <p:txBody>
          <a:bodyPr/>
          <a:lstStyle/>
          <a:p>
            <a:r>
              <a:rPr lang="en-US" noProof="0"/>
              <a:t>Official Licensed Material, Copyright © 2023 Kanban University</a:t>
            </a:r>
          </a:p>
        </p:txBody>
      </p:sp>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47190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7540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88113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097C-60A7-D251-39FD-00286F7C2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E76D0-A04D-8CB0-8E4C-1454154C0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A8443-A990-9498-97FB-ECA79239CE4C}"/>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5" name="Footer Placeholder 4">
            <a:extLst>
              <a:ext uri="{FF2B5EF4-FFF2-40B4-BE49-F238E27FC236}">
                <a16:creationId xmlns:a16="http://schemas.microsoft.com/office/drawing/2014/main" id="{91A0805B-3B73-F39E-418C-B0F737F4C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EA7CA-7CE1-66B1-34FE-CA70E45AA9DF}"/>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35838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CEC0C-7820-2F47-B13B-A527C24E41AE}"/>
              </a:ext>
            </a:extLst>
          </p:cNvPr>
          <p:cNvSpPr>
            <a:spLocks noGrp="1"/>
          </p:cNvSpPr>
          <p:nvPr>
            <p:ph type="ftr" sz="quarter" idx="10"/>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319835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14300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551408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4011039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72032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3891045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916883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E4BC7360-E2D8-8040-B234-AB9A66C9CE77}"/>
              </a:ext>
            </a:extLst>
          </p:cNvPr>
          <p:cNvSpPr>
            <a:spLocks noGrp="1"/>
          </p:cNvSpPr>
          <p:nvPr>
            <p:ph type="ftr" sz="quarter" idx="10"/>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170570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4F1990C-3C8B-824F-8D38-B586C39888F0}"/>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66105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4F35557B-4CDF-C042-947E-B672C25DBE8D}"/>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78159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0EA8-968F-2604-8EF6-1C76F03B5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D6992-F47F-A05D-46AD-227CA4092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62772-D719-2989-4A0A-9EB7BC7B4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CFF06-A9BE-90BE-6EFC-BBAB515C0C38}"/>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6" name="Footer Placeholder 5">
            <a:extLst>
              <a:ext uri="{FF2B5EF4-FFF2-40B4-BE49-F238E27FC236}">
                <a16:creationId xmlns:a16="http://schemas.microsoft.com/office/drawing/2014/main" id="{AA93C0D6-065F-FC1A-69B4-706068F28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35FCB-5241-021B-2F87-40672015244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642096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3693940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6" name="Footer Placeholder 6">
            <a:extLst>
              <a:ext uri="{FF2B5EF4-FFF2-40B4-BE49-F238E27FC236}">
                <a16:creationId xmlns:a16="http://schemas.microsoft.com/office/drawing/2014/main" id="{F24E6370-2BC0-5D41-8348-9A96B503D9B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635546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5" name="Footer Placeholder 6">
            <a:extLst>
              <a:ext uri="{FF2B5EF4-FFF2-40B4-BE49-F238E27FC236}">
                <a16:creationId xmlns:a16="http://schemas.microsoft.com/office/drawing/2014/main" id="{E5F3F9D6-E56F-AE49-A7C1-89316EF674B0}"/>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057980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214951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225469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902837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434086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899400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4286209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58909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DF34-9957-9660-4E43-900E78E97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04436-39F1-324A-C7E4-0EB4DDC0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04B16-5099-3C58-7495-5FF73F0ED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4B9EB-35D4-EDE9-AECE-A14120D58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CE352-14FA-9734-78E8-0867A4A04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EAA420-1A3E-E658-8027-696ABDF3FEED}"/>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8" name="Footer Placeholder 7">
            <a:extLst>
              <a:ext uri="{FF2B5EF4-FFF2-40B4-BE49-F238E27FC236}">
                <a16:creationId xmlns:a16="http://schemas.microsoft.com/office/drawing/2014/main" id="{28FC6429-3708-093B-7F1C-A3C639207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ABAA8-2A3A-2E71-B643-9448553867E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938264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600964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1330006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6537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212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136907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1317033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4" name="TextBox 13">
            <a:extLst>
              <a:ext uri="{FF2B5EF4-FFF2-40B4-BE49-F238E27FC236}">
                <a16:creationId xmlns:a16="http://schemas.microsoft.com/office/drawing/2014/main" id="{E1EFBA5A-5DEB-3A80-2AD0-54342943BC9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042380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328CB85-1C6D-CC99-C1AB-71F0A70E691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819917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9EDE6FE-6A40-A20C-8683-3153C2BE2F4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730516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EFAE2E59-BB18-E8B2-8B51-F287F35D933A}"/>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54614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3137-6225-7512-632C-8B9936E5F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D22D9-98DE-6F24-63C6-BA9F4F1B6411}"/>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4" name="Footer Placeholder 3">
            <a:extLst>
              <a:ext uri="{FF2B5EF4-FFF2-40B4-BE49-F238E27FC236}">
                <a16:creationId xmlns:a16="http://schemas.microsoft.com/office/drawing/2014/main" id="{970DB02F-67FC-3D1B-D26A-A89E18A36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C8AFD-0EE0-9DFA-537D-EE1F1BC2664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345798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CE6754F9-5030-ECEA-345C-DEDA3B8ADBE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785054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2255407B-2CE9-8FBF-C4A7-9C6768A8FB52}"/>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330409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4293796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530F4144-BC38-F56A-1242-018E788D6AD9}"/>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963773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9258ECC6-031D-0BE9-A5BE-52871E9997BF}"/>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135290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839788" y="2708276"/>
            <a:ext cx="10512424" cy="1772031"/>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4616450"/>
            <a:ext cx="5256214"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39788" y="811161"/>
            <a:ext cx="10512426" cy="17649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6096000" y="4616450"/>
            <a:ext cx="5256212"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1774825" y="2852738"/>
            <a:ext cx="9434513" cy="1476376"/>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4760913"/>
            <a:ext cx="4249738"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7032627" y="4760913"/>
            <a:ext cx="4176712"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5" y="1125537"/>
            <a:ext cx="9434513" cy="1295401"/>
          </a:xfrm>
        </p:spPr>
        <p:txBody>
          <a:bodyPr anchor="ctr">
            <a:normAutofit/>
          </a:bodyPr>
          <a:lstStyle>
            <a:lvl1pPr marL="0" indent="0" algn="ctr">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Purpose</a:t>
            </a:r>
            <a:endParaRPr lang="de-DE"/>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4952206"/>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07113" y="4952206"/>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0107" y="3133725"/>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7" y="1316038"/>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2023 Kanban University</a:t>
            </a:r>
          </a:p>
        </p:txBody>
      </p:sp>
    </p:spTree>
    <p:extLst>
      <p:ext uri="{BB962C8B-B14F-4D97-AF65-F5344CB8AC3E}">
        <p14:creationId xmlns:p14="http://schemas.microsoft.com/office/powerpoint/2010/main" val="1805899777"/>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489685741"/>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261936564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856188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45872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7BDE1-E049-5BB6-27A9-3AF9B4CB9AE2}"/>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3" name="Footer Placeholder 2">
            <a:extLst>
              <a:ext uri="{FF2B5EF4-FFF2-40B4-BE49-F238E27FC236}">
                <a16:creationId xmlns:a16="http://schemas.microsoft.com/office/drawing/2014/main" id="{F352EFF8-8218-ECEA-B37A-FBE9CC625E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0A034-F856-0FAB-D2E8-316C30D7C5B7}"/>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337138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Formatvorlagen des Textmasters bearbeiten</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Tree>
    <p:extLst>
      <p:ext uri="{BB962C8B-B14F-4D97-AF65-F5344CB8AC3E}">
        <p14:creationId xmlns:p14="http://schemas.microsoft.com/office/powerpoint/2010/main" val="3811684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3769307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36E-342A-214E-B055-2D126B615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1D34A-BD89-424E-84EC-B0A440E8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865E5-47F0-FA4E-9BF3-E188FD62FE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66B730-81F7-294A-8DAF-83740037B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73C01-AE5C-3B4B-832C-AB9F6D0E73FE}"/>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0" name="Footer Placeholder 4">
            <a:extLst>
              <a:ext uri="{FF2B5EF4-FFF2-40B4-BE49-F238E27FC236}">
                <a16:creationId xmlns:a16="http://schemas.microsoft.com/office/drawing/2014/main" id="{04253DB4-5079-A444-B4B1-CDF877D0384E}"/>
              </a:ext>
            </a:extLst>
          </p:cNvPr>
          <p:cNvSpPr txBox="1">
            <a:spLocks/>
          </p:cNvSpPr>
          <p:nvPr userDrawn="1"/>
        </p:nvSpPr>
        <p:spPr>
          <a:xfrm>
            <a:off x="4038600" y="6466078"/>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710076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4"/>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857028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88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464-9C65-A847-B7EB-D7B33D6B6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36425-ECEC-7B41-A088-39BD1345F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FDA3A-883E-8442-B0E8-6075B573CC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CB5F67-CDA6-DA4A-B897-919247A5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F16B8-0B5B-B549-BCC8-FBCA71FD613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E9BE313-1E26-D446-801C-8BDCF3D592A3}"/>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072561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A79-50C1-BB4C-BFE2-36CF8B697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DA6E9-ECF0-DE4B-8931-C98600B223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628FA-CDF0-F143-BCA7-345CEA04D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8A217-2327-BA4C-A58E-884F9A7F74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D5E46C-3C47-944A-81D2-F5132BE8F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A1D06-1DE6-1347-A3F2-32BBE6A224CD}"/>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481025EE-8D87-4945-B75B-EB73F0D2FCAC}"/>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979143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FA36-9AB5-124C-926B-D52D7023F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6CD1-D62B-EE42-B033-67FA740E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D72D-83EE-9A4A-9242-7E7B90C63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6DE75-CDC4-754D-AC99-3D58E8E2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608D9-5152-7F48-9616-72F42DD0EA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0B6E3-D6DD-3244-903F-CF2151D130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DDAB71F-3CCE-4E40-A110-219D6FB27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99608-9441-8A4F-AA78-F944B1B0931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1" name="Footer Placeholder 4">
            <a:extLst>
              <a:ext uri="{FF2B5EF4-FFF2-40B4-BE49-F238E27FC236}">
                <a16:creationId xmlns:a16="http://schemas.microsoft.com/office/drawing/2014/main" id="{2925F231-FC4D-644F-B7C4-E711AD54045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459895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8E41D3-C44C-B94C-91DB-A680DFEC21E7}"/>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567093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9E2DD-412E-FD43-A794-CA2CB11C612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515AEF4-1956-2642-BE68-B0CF547A8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AB38-3721-CF4E-9BBF-DC9187F11299}"/>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6" name="Footer Placeholder 4">
            <a:extLst>
              <a:ext uri="{FF2B5EF4-FFF2-40B4-BE49-F238E27FC236}">
                <a16:creationId xmlns:a16="http://schemas.microsoft.com/office/drawing/2014/main" id="{CA337EBA-972C-4B48-89B3-3DE201C4224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79977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60C4-8BFE-DF3A-4866-52858E22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DE524-5E64-C0C8-C53C-4B6008283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90AD1B-2847-BB8B-E878-970FD2E2D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BF14E-8224-44DE-67FA-FFF6946F9E76}"/>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6" name="Footer Placeholder 5">
            <a:extLst>
              <a:ext uri="{FF2B5EF4-FFF2-40B4-BE49-F238E27FC236}">
                <a16:creationId xmlns:a16="http://schemas.microsoft.com/office/drawing/2014/main" id="{3009E5DE-C8C9-CBA4-D11E-F475B4096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8205B-059D-37AB-97C7-D59CAC77E8B8}"/>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1210779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BA54-EF35-C14B-9FB5-BD9D4400B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C4FC5-367E-504D-837F-99F5CD073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9BB1C-9B23-B340-82D6-A94BFC5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8A35D-9432-974C-BA99-DFAB0EA165D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191A50-156F-9349-BF7C-54169635F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3E0F1-B5B9-2B4B-AFFA-849D1C71C5B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B93E0B22-1E7C-984F-8488-F5BAD79FB33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16912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262B-A406-184C-9A53-0A2C1906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014DE-FA6C-9849-AC60-2A73DE599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EDC74-05DA-354B-9479-70FD159C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230FC-D525-9C42-B695-D3A9BC046D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93F73A-CB3D-3B42-B0DE-23A250FCF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33BB2-99F5-8C4F-A80D-429F00F162A5}"/>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9A0BF509-EF29-6943-A82D-9665C3615DE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592214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7796-0D0C-E345-A639-1DEF4CA11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BD64E-FD05-8A41-8BE2-6045EFE7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6BC2-C8D2-8A46-B1FA-6D1801586C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9753DD-343C-8B41-BC67-A85D66C1E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D9B2A-92F7-704F-9CB2-5C02B67BA218}"/>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999B0EF4-53AD-DE44-9780-44B49E31D5F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856470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5567B-5896-FD45-A4E6-AE248E915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55F7D-3317-2248-8519-6152AEF18A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D9155-D41E-3749-A5EA-8D32BE1855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195E8A-A0C5-704B-A771-B27C5C9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31A5-E4FD-744C-9BEA-F3271E777BE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8B322DFC-4966-5E4E-A71A-C4D5E55EA71E}"/>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636424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936147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each">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6C18D61-BC25-9240-B523-7B0E472DEA4C}"/>
              </a:ext>
            </a:extLst>
          </p:cNvPr>
          <p:cNvPicPr>
            <a:picLocks noChangeAspect="1"/>
          </p:cNvPicPr>
          <p:nvPr userDrawn="1"/>
        </p:nvPicPr>
        <p:blipFill>
          <a:blip r:embed="rId2"/>
          <a:stretch>
            <a:fillRect/>
          </a:stretch>
        </p:blipFill>
        <p:spPr>
          <a:xfrm>
            <a:off x="0" y="-475374"/>
            <a:ext cx="12192000" cy="6831724"/>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65267CD7-B9B9-5642-A141-6FB208BEBFD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4218234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0173CA1-DE15-8149-B251-E5C2C61E8BCD}"/>
              </a:ext>
            </a:extLst>
          </p:cNvPr>
          <p:cNvPicPr>
            <a:picLocks noChangeAspect="1"/>
          </p:cNvPicPr>
          <p:nvPr userDrawn="1"/>
        </p:nvPicPr>
        <p:blipFill>
          <a:blip r:embed="rId2"/>
          <a:stretch>
            <a:fillRect/>
          </a:stretch>
        </p:blipFill>
        <p:spPr>
          <a:xfrm>
            <a:off x="0" y="-470162"/>
            <a:ext cx="12192000" cy="682651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a:xfrm>
            <a:off x="8336280" y="6466077"/>
            <a:ext cx="2138680" cy="365125"/>
          </a:xfrm>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tx1"/>
                </a:solidFill>
              </a:defRPr>
            </a:lvl1pPr>
          </a:lstStyle>
          <a:p>
            <a:pPr lvl="0"/>
            <a:r>
              <a:rPr lang="en-US"/>
              <a:t>Sub title or name</a:t>
            </a:r>
          </a:p>
        </p:txBody>
      </p:sp>
      <p:sp>
        <p:nvSpPr>
          <p:cNvPr id="10" name="Footer Placeholder 4">
            <a:extLst>
              <a:ext uri="{FF2B5EF4-FFF2-40B4-BE49-F238E27FC236}">
                <a16:creationId xmlns:a16="http://schemas.microsoft.com/office/drawing/2014/main" id="{C7A061EA-8833-7A45-A78F-36205C950F3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443242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279447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6" y="534183"/>
            <a:ext cx="10716107" cy="349022"/>
          </a:xfrm>
        </p:spPr>
        <p:txBody>
          <a:bodyPr/>
          <a:lstStyle>
            <a:lvl1pPr>
              <a:defRPr baseline="0"/>
            </a:lvl1pPr>
          </a:lstStyle>
          <a:p>
            <a:r>
              <a:rPr lang="en-US" dirty="0"/>
              <a:t>Head (title) only layout: Type head here</a:t>
            </a:r>
          </a:p>
        </p:txBody>
      </p:sp>
    </p:spTree>
    <p:extLst>
      <p:ext uri="{BB962C8B-B14F-4D97-AF65-F5344CB8AC3E}">
        <p14:creationId xmlns:p14="http://schemas.microsoft.com/office/powerpoint/2010/main" val="31921099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31030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C393-8A9D-70C2-ED71-79F73AFC1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3FC36-D3E5-15E5-D521-F5FA7F08C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7B417-4E30-C47C-CC2C-7B4B4BC79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977BE-6A55-51B5-B3CF-405FA839C874}"/>
              </a:ext>
            </a:extLst>
          </p:cNvPr>
          <p:cNvSpPr>
            <a:spLocks noGrp="1"/>
          </p:cNvSpPr>
          <p:nvPr>
            <p:ph type="dt" sz="half" idx="10"/>
          </p:nvPr>
        </p:nvSpPr>
        <p:spPr/>
        <p:txBody>
          <a:bodyPr/>
          <a:lstStyle/>
          <a:p>
            <a:fld id="{3CBD2C4A-AEC8-4156-958F-27BF4B981959}" type="datetimeFigureOut">
              <a:rPr lang="en-US" smtClean="0"/>
              <a:t>3/24/2025</a:t>
            </a:fld>
            <a:endParaRPr lang="en-US"/>
          </a:p>
        </p:txBody>
      </p:sp>
      <p:sp>
        <p:nvSpPr>
          <p:cNvPr id="6" name="Footer Placeholder 5">
            <a:extLst>
              <a:ext uri="{FF2B5EF4-FFF2-40B4-BE49-F238E27FC236}">
                <a16:creationId xmlns:a16="http://schemas.microsoft.com/office/drawing/2014/main" id="{7861F0F2-DE3A-7285-4210-C4C42EA86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8661C-B98B-30EA-535B-EDC6E570D65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779495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omparison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p:nvPr>
        </p:nvSpPr>
        <p:spPr>
          <a:xfrm>
            <a:off x="839788" y="404813"/>
            <a:ext cx="10512425"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p:nvPr>
        </p:nvSpPr>
        <p:spPr>
          <a:xfrm>
            <a:off x="839788" y="1844675"/>
            <a:ext cx="5184775"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p:nvPr>
        </p:nvSpPr>
        <p:spPr>
          <a:xfrm>
            <a:off x="839788" y="2636837"/>
            <a:ext cx="5184775" cy="356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5401D4-DD85-0149-9F34-5075D48F1DE1}"/>
              </a:ext>
            </a:extLst>
          </p:cNvPr>
          <p:cNvSpPr>
            <a:spLocks noGrp="1"/>
          </p:cNvSpPr>
          <p:nvPr>
            <p:ph type="body" sz="quarter" idx="3"/>
          </p:nvPr>
        </p:nvSpPr>
        <p:spPr>
          <a:xfrm>
            <a:off x="6167439" y="1844675"/>
            <a:ext cx="5183189"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BA146C-748E-9D47-83CD-C1C4240BEA77}"/>
              </a:ext>
            </a:extLst>
          </p:cNvPr>
          <p:cNvSpPr>
            <a:spLocks noGrp="1"/>
          </p:cNvSpPr>
          <p:nvPr>
            <p:ph sz="quarter" idx="4"/>
          </p:nvPr>
        </p:nvSpPr>
        <p:spPr>
          <a:xfrm>
            <a:off x="6167440" y="2636837"/>
            <a:ext cx="5184774"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a:xfrm>
            <a:off x="3719513" y="6345239"/>
            <a:ext cx="4752975" cy="360362"/>
          </a:xfrm>
          <a:prstGeom prst="rect">
            <a:avLst/>
          </a:prstGeom>
        </p:spPr>
        <p:txBody>
          <a:bodyPr/>
          <a:lstStyle/>
          <a:p>
            <a:r>
              <a:rPr lang="en-US" dirty="0"/>
              <a:t>Official Licensed Material, KC v1.1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13F2490-0CE6-6441-B6DE-B4EE6CFC5406}" type="slidenum">
              <a:rPr lang="en-US" smtClean="0"/>
              <a:t>‹#›</a:t>
            </a:fld>
            <a:endParaRPr lang="en-US"/>
          </a:p>
        </p:txBody>
      </p:sp>
    </p:spTree>
    <p:extLst>
      <p:ext uri="{BB962C8B-B14F-4D97-AF65-F5344CB8AC3E}">
        <p14:creationId xmlns:p14="http://schemas.microsoft.com/office/powerpoint/2010/main" val="185616030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24689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18160AA7-07D7-09F6-12B9-26D0A52298B6}"/>
              </a:ext>
            </a:extLst>
          </p:cNvPr>
          <p:cNvPicPr>
            <a:picLocks noChangeAspect="1"/>
          </p:cNvPicPr>
          <p:nvPr userDrawn="1"/>
        </p:nvPicPr>
        <p:blipFill>
          <a:blip r:embed="rId3"/>
          <a:stretch>
            <a:fillRect/>
          </a:stretch>
        </p:blipFill>
        <p:spPr>
          <a:xfrm>
            <a:off x="188747" y="6316793"/>
            <a:ext cx="1346543" cy="504632"/>
          </a:xfrm>
          <a:prstGeom prst="rect">
            <a:avLst/>
          </a:prstGeom>
        </p:spPr>
      </p:pic>
    </p:spTree>
    <p:extLst>
      <p:ext uri="{BB962C8B-B14F-4D97-AF65-F5344CB8AC3E}">
        <p14:creationId xmlns:p14="http://schemas.microsoft.com/office/powerpoint/2010/main" val="2898248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7F53B774-B5EA-56C3-6E5C-936E4D36DB36}"/>
              </a:ext>
            </a:extLst>
          </p:cNvPr>
          <p:cNvPicPr>
            <a:picLocks noChangeAspect="1"/>
          </p:cNvPicPr>
          <p:nvPr userDrawn="1"/>
        </p:nvPicPr>
        <p:blipFill>
          <a:blip r:embed="rId3"/>
          <a:stretch>
            <a:fillRect/>
          </a:stretch>
        </p:blipFill>
        <p:spPr>
          <a:xfrm>
            <a:off x="75854" y="6316793"/>
            <a:ext cx="1346543" cy="504632"/>
          </a:xfrm>
          <a:prstGeom prst="rect">
            <a:avLst/>
          </a:prstGeom>
        </p:spPr>
      </p:pic>
    </p:spTree>
    <p:extLst>
      <p:ext uri="{BB962C8B-B14F-4D97-AF65-F5344CB8AC3E}">
        <p14:creationId xmlns:p14="http://schemas.microsoft.com/office/powerpoint/2010/main" val="3987637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Blank" type="blank">
  <p:cSld name="Background Blank">
    <p:spTree>
      <p:nvGrpSpPr>
        <p:cNvPr id="1" name="Shape 147"/>
        <p:cNvGrpSpPr/>
        <p:nvPr/>
      </p:nvGrpSpPr>
      <p:grpSpPr>
        <a:xfrm>
          <a:off x="0" y="0"/>
          <a:ext cx="0" cy="0"/>
          <a:chOff x="0" y="0"/>
          <a:chExt cx="0" cy="0"/>
        </a:xfrm>
      </p:grpSpPr>
      <p:sp>
        <p:nvSpPr>
          <p:cNvPr id="148" name="Google Shape;148;p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49" name="Google Shape;149;p9"/>
          <p:cNvPicPr preferRelativeResize="0"/>
          <p:nvPr/>
        </p:nvPicPr>
        <p:blipFill>
          <a:blip r:embed="rId2">
            <a:alphaModFix/>
          </a:blip>
          <a:stretch>
            <a:fillRect/>
          </a:stretch>
        </p:blipFill>
        <p:spPr>
          <a:xfrm>
            <a:off x="1" y="0"/>
            <a:ext cx="12192003" cy="6858002"/>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D0356EEF-E3F7-0E13-037A-2BB64399146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4197827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75"/>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23C6623-2D87-3349-963B-3C2CAAC748D0}"/>
              </a:ext>
            </a:extLst>
          </p:cNvPr>
          <p:cNvSpPr txBox="1">
            <a:spLocks/>
          </p:cNvSpPr>
          <p:nvPr userDrawn="1"/>
        </p:nvSpPr>
        <p:spPr>
          <a:xfrm>
            <a:off x="161544" y="645630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30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4" name="Picture 3" descr="Logo&#10;&#10;Description automatically generated">
            <a:extLst>
              <a:ext uri="{FF2B5EF4-FFF2-40B4-BE49-F238E27FC236}">
                <a16:creationId xmlns:a16="http://schemas.microsoft.com/office/drawing/2014/main" id="{0E3B1B0F-A6B3-8BEC-4C96-A8601E07CAF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14347780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030A0"/>
                </a:solidFill>
              </a:defRPr>
            </a:lvl1pPr>
          </a:lstStyle>
          <a:p>
            <a:r>
              <a:rPr lang="pl-PL" dirty="0"/>
              <a:t>Kliknij, aby edytować styl</a:t>
            </a:r>
          </a:p>
        </p:txBody>
      </p:sp>
      <p:sp>
        <p:nvSpPr>
          <p:cNvPr id="3" name="Symbol zastępczy zawartości 2"/>
          <p:cNvSpPr>
            <a:spLocks noGrp="1"/>
          </p:cNvSpPr>
          <p:nvPr>
            <p:ph sz="half" idx="1"/>
          </p:nvPr>
        </p:nvSpPr>
        <p:spPr>
          <a:xfrm>
            <a:off x="609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5" name="Picture 4" descr="Logo&#10;&#10;Description automatically generated">
            <a:extLst>
              <a:ext uri="{FF2B5EF4-FFF2-40B4-BE49-F238E27FC236}">
                <a16:creationId xmlns:a16="http://schemas.microsoft.com/office/drawing/2014/main" id="{8BABE171-F369-F848-DB84-FE1AC7E25405}"/>
              </a:ext>
            </a:extLst>
          </p:cNvPr>
          <p:cNvPicPr>
            <a:picLocks noChangeAspect="1"/>
          </p:cNvPicPr>
          <p:nvPr userDrawn="1"/>
        </p:nvPicPr>
        <p:blipFill>
          <a:blip r:embed="rId2"/>
          <a:stretch>
            <a:fillRect/>
          </a:stretch>
        </p:blipFill>
        <p:spPr>
          <a:xfrm>
            <a:off x="177459" y="6316793"/>
            <a:ext cx="1346543" cy="504632"/>
          </a:xfrm>
          <a:prstGeom prst="rect">
            <a:avLst/>
          </a:prstGeom>
        </p:spPr>
      </p:pic>
    </p:spTree>
    <p:extLst>
      <p:ext uri="{BB962C8B-B14F-4D97-AF65-F5344CB8AC3E}">
        <p14:creationId xmlns:p14="http://schemas.microsoft.com/office/powerpoint/2010/main" val="26398247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6"/>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6"/>
            <a:ext cx="4683760" cy="365125"/>
          </a:xfrm>
        </p:spPr>
        <p:txBody>
          <a:bodyPr/>
          <a:lstStyle>
            <a:lvl1pPr marL="0" indent="0" algn="r">
              <a:buNone/>
              <a:defRPr>
                <a:solidFill>
                  <a:schemeClr val="bg1"/>
                </a:solidFill>
              </a:defRPr>
            </a:lvl1pPr>
          </a:lstStyle>
          <a:p>
            <a:pPr lvl="0"/>
            <a:r>
              <a:rPr lang="en-US"/>
              <a:t>Sub title or name</a:t>
            </a:r>
          </a:p>
        </p:txBody>
      </p:sp>
      <p:sp>
        <p:nvSpPr>
          <p:cNvPr id="9" name="Date Placeholder 3">
            <a:extLst>
              <a:ext uri="{FF2B5EF4-FFF2-40B4-BE49-F238E27FC236}">
                <a16:creationId xmlns:a16="http://schemas.microsoft.com/office/drawing/2014/main" id="{372217B9-F9D5-9244-8136-E4F9EF8BF5C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7" name="Picture 6" descr="Logo&#10;&#10;Description automatically generated">
            <a:extLst>
              <a:ext uri="{FF2B5EF4-FFF2-40B4-BE49-F238E27FC236}">
                <a16:creationId xmlns:a16="http://schemas.microsoft.com/office/drawing/2014/main" id="{0FB0F3C4-ABB1-D784-A28C-039FA59F4AD1}"/>
              </a:ext>
            </a:extLst>
          </p:cNvPr>
          <p:cNvPicPr>
            <a:picLocks noChangeAspect="1"/>
          </p:cNvPicPr>
          <p:nvPr userDrawn="1"/>
        </p:nvPicPr>
        <p:blipFill>
          <a:blip r:embed="rId3"/>
          <a:stretch>
            <a:fillRect/>
          </a:stretch>
        </p:blipFill>
        <p:spPr>
          <a:xfrm>
            <a:off x="1949815" y="6316793"/>
            <a:ext cx="1346543" cy="504632"/>
          </a:xfrm>
          <a:prstGeom prst="rect">
            <a:avLst/>
          </a:prstGeom>
        </p:spPr>
      </p:pic>
    </p:spTree>
    <p:extLst>
      <p:ext uri="{BB962C8B-B14F-4D97-AF65-F5344CB8AC3E}">
        <p14:creationId xmlns:p14="http://schemas.microsoft.com/office/powerpoint/2010/main" val="2950681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ection Heading">
    <p:bg>
      <p:bgPr>
        <a:gradFill>
          <a:gsLst>
            <a:gs pos="21000">
              <a:srgbClr val="714989"/>
            </a:gs>
            <a:gs pos="58000">
              <a:srgbClr val="9966FF"/>
            </a:gs>
            <a:gs pos="100000">
              <a:srgbClr val="BA97FF"/>
            </a:gs>
          </a:gsLst>
          <a:lin ang="1200000" scaled="0"/>
        </a:gradFill>
        <a:effectLst/>
      </p:bgPr>
    </p:bg>
    <p:spTree>
      <p:nvGrpSpPr>
        <p:cNvPr id="1" name=""/>
        <p:cNvGrpSpPr/>
        <p:nvPr/>
      </p:nvGrpSpPr>
      <p:grpSpPr>
        <a:xfrm>
          <a:off x="0" y="0"/>
          <a:ext cx="0" cy="0"/>
          <a:chOff x="0" y="0"/>
          <a:chExt cx="0" cy="0"/>
        </a:xfrm>
      </p:grpSpPr>
      <p:sp>
        <p:nvSpPr>
          <p:cNvPr id="3" name="Rectangle 2"/>
          <p:cNvSpPr/>
          <p:nvPr userDrawn="1"/>
        </p:nvSpPr>
        <p:spPr>
          <a:xfrm>
            <a:off x="1732680" y="2183643"/>
            <a:ext cx="8672051" cy="2429300"/>
          </a:xfrm>
          <a:prstGeom prst="rect">
            <a:avLst/>
          </a:prstGeom>
          <a:gradFill flip="none" rotWithShape="1">
            <a:gsLst>
              <a:gs pos="17000">
                <a:srgbClr val="D65C00"/>
              </a:gs>
              <a:gs pos="58000">
                <a:srgbClr val="FFCA00">
                  <a:shade val="67500"/>
                  <a:satMod val="115000"/>
                </a:srgbClr>
              </a:gs>
              <a:gs pos="100000">
                <a:srgbClr val="FFCA00">
                  <a:shade val="100000"/>
                  <a:satMod val="115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00">
              <a:solidFill>
                <a:schemeClr val="bg1"/>
              </a:solidFill>
            </a:endParaRPr>
          </a:p>
        </p:txBody>
      </p:sp>
      <p:sp>
        <p:nvSpPr>
          <p:cNvPr id="2" name="Title 1"/>
          <p:cNvSpPr>
            <a:spLocks noGrp="1"/>
          </p:cNvSpPr>
          <p:nvPr>
            <p:ph type="title"/>
          </p:nvPr>
        </p:nvSpPr>
        <p:spPr>
          <a:xfrm>
            <a:off x="1732679" y="2183643"/>
            <a:ext cx="8672051" cy="2429300"/>
          </a:xfrm>
        </p:spPr>
        <p:txBody>
          <a:bodyPr>
            <a:norm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29449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9" name="Picture 8" descr="199C 45pct.jpg"/>
          <p:cNvPicPr>
            <a:picLocks noChangeAspect="1"/>
          </p:cNvPicPr>
          <p:nvPr userDrawn="1"/>
        </p:nvPicPr>
        <p:blipFill>
          <a:blip r:embed="rId2" cstate="print"/>
          <a:srcRect l="758" t="758" r="758" b="1339"/>
          <a:stretch>
            <a:fillRect/>
          </a:stretch>
        </p:blipFill>
        <p:spPr>
          <a:xfrm>
            <a:off x="0" y="1"/>
            <a:ext cx="12192000" cy="5928399"/>
          </a:xfrm>
          <a:prstGeom prst="rect">
            <a:avLst/>
          </a:prstGeom>
        </p:spPr>
      </p:pic>
      <p:sp>
        <p:nvSpPr>
          <p:cNvPr id="4" name="Rectangle 3"/>
          <p:cNvSpPr/>
          <p:nvPr userDrawn="1"/>
        </p:nvSpPr>
        <p:spPr>
          <a:xfrm>
            <a:off x="0" y="5916706"/>
            <a:ext cx="12192000" cy="9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rgbClr val="FFFFFF"/>
              </a:solidFill>
            </a:endParaRPr>
          </a:p>
        </p:txBody>
      </p:sp>
      <p:pic>
        <p:nvPicPr>
          <p:cNvPr id="5" name="Signature"/>
          <p:cNvPicPr>
            <a:picLocks noChangeAspect="1" noChangeArrowheads="1"/>
          </p:cNvPicPr>
          <p:nvPr userDrawn="1"/>
        </p:nvPicPr>
        <p:blipFill>
          <a:blip r:embed="rId3" cstate="print"/>
          <a:srcRect/>
          <a:stretch>
            <a:fillRect/>
          </a:stretch>
        </p:blipFill>
        <p:spPr bwMode="auto">
          <a:xfrm>
            <a:off x="9083401" y="6165331"/>
            <a:ext cx="2460131" cy="516367"/>
          </a:xfrm>
          <a:prstGeom prst="rect">
            <a:avLst/>
          </a:prstGeom>
          <a:noFill/>
          <a:ln w="12700">
            <a:noFill/>
            <a:miter lim="800000"/>
            <a:headEnd/>
            <a:tailEnd/>
          </a:ln>
        </p:spPr>
      </p:pic>
      <p:sp>
        <p:nvSpPr>
          <p:cNvPr id="12" name="Text Placeholder 11"/>
          <p:cNvSpPr>
            <a:spLocks noGrp="1"/>
          </p:cNvSpPr>
          <p:nvPr>
            <p:ph type="body" sz="quarter" idx="15" hasCustomPrompt="1"/>
          </p:nvPr>
        </p:nvSpPr>
        <p:spPr>
          <a:xfrm>
            <a:off x="1052945" y="1637852"/>
            <a:ext cx="8361776" cy="2622890"/>
          </a:xfrm>
          <a:prstGeom prst="rect">
            <a:avLst/>
          </a:prstGeom>
        </p:spPr>
        <p:txBody>
          <a:bodyPr lIns="0" tIns="0" rIns="0" bIns="0"/>
          <a:lstStyle>
            <a:lvl1pPr marL="0" indent="0">
              <a:spcBef>
                <a:spcPts val="0"/>
              </a:spcBef>
              <a:spcAft>
                <a:spcPts val="2294"/>
              </a:spcAft>
              <a:buNone/>
              <a:defRPr sz="4412">
                <a:solidFill>
                  <a:schemeClr val="bg1"/>
                </a:solidFill>
              </a:defRPr>
            </a:lvl1pPr>
            <a:lvl2pPr marL="0" indent="0">
              <a:lnSpc>
                <a:spcPct val="100000"/>
              </a:lnSpc>
              <a:spcBef>
                <a:spcPts val="0"/>
              </a:spcBef>
              <a:buNone/>
              <a:defRPr sz="1765">
                <a:solidFill>
                  <a:schemeClr val="bg1"/>
                </a:solidFill>
              </a:defRPr>
            </a:lvl2pPr>
          </a:lstStyle>
          <a:p>
            <a:pPr lvl="0"/>
            <a:r>
              <a:rPr lang="en-US"/>
              <a:t>Default red cover: Follow instructions below</a:t>
            </a:r>
          </a:p>
          <a:p>
            <a:pPr lvl="1"/>
            <a:r>
              <a:rPr lang="en-US"/>
              <a:t>Second level</a:t>
            </a:r>
          </a:p>
        </p:txBody>
      </p:sp>
      <p:sp>
        <p:nvSpPr>
          <p:cNvPr id="8" name="Text Placeholder 11"/>
          <p:cNvSpPr>
            <a:spLocks noGrp="1"/>
          </p:cNvSpPr>
          <p:nvPr>
            <p:ph type="body" sz="quarter" idx="14" hasCustomPrompt="1"/>
          </p:nvPr>
        </p:nvSpPr>
        <p:spPr>
          <a:xfrm>
            <a:off x="1050636" y="4117584"/>
            <a:ext cx="3522956" cy="1590454"/>
          </a:xfrm>
          <a:prstGeom prst="rect">
            <a:avLst/>
          </a:prstGeom>
          <a:solidFill>
            <a:srgbClr val="F0A2EC"/>
          </a:solidFill>
        </p:spPr>
        <p:txBody>
          <a:bodyPr lIns="137160" tIns="137160">
            <a:noAutofit/>
          </a:bodyPr>
          <a:lstStyle>
            <a:lvl1pPr marL="0" indent="0">
              <a:lnSpc>
                <a:spcPct val="80000"/>
              </a:lnSpc>
              <a:spcBef>
                <a:spcPts val="0"/>
              </a:spcBef>
              <a:spcAft>
                <a:spcPts val="0"/>
              </a:spcAft>
              <a:buFont typeface="Arial" pitchFamily="34" charset="0"/>
              <a:buNone/>
              <a:defRPr sz="971" b="1" baseline="0"/>
            </a:lvl1pPr>
            <a:lvl2pPr>
              <a:buNone/>
              <a:defRPr sz="1059" baseline="0"/>
            </a:lvl2pPr>
            <a:lvl3pPr marL="0" indent="0">
              <a:spcBef>
                <a:spcPts val="254"/>
              </a:spcBef>
              <a:buFont typeface="Arial" pitchFamily="34" charset="0"/>
              <a:buNone/>
              <a:defRPr sz="1059"/>
            </a:lvl3pPr>
            <a:lvl4pPr marL="0" indent="0">
              <a:spcBef>
                <a:spcPts val="254"/>
              </a:spcBef>
              <a:buNone/>
              <a:defRPr sz="1059" baseline="0"/>
            </a:lvl4pPr>
            <a:lvl5pPr>
              <a:defRPr sz="1059"/>
            </a:lvl5pPr>
          </a:lstStyle>
          <a:p>
            <a:pPr lvl="0"/>
            <a:r>
              <a:rPr lang="en-US"/>
              <a:t>INSTRUCTIONS</a:t>
            </a:r>
            <a:br>
              <a:rPr lang="en-US"/>
            </a:br>
            <a:br>
              <a:rPr lang="en-US"/>
            </a:br>
            <a:r>
              <a:rPr lang="en-US"/>
              <a:t>1) Type your title. [appears in big text]</a:t>
            </a:r>
            <a:br>
              <a:rPr lang="en-US"/>
            </a:br>
            <a:br>
              <a:rPr lang="en-US"/>
            </a:br>
            <a:r>
              <a:rPr lang="en-US"/>
              <a:t>2) Press enter. </a:t>
            </a:r>
            <a:br>
              <a:rPr lang="en-US"/>
            </a:br>
            <a:br>
              <a:rPr lang="en-US"/>
            </a:br>
            <a:r>
              <a:rPr lang="en-US"/>
              <a:t>3) Press Alt + Shift + Right Arrow then type secondary info (name, date, etc.). [appears in smaller text]</a:t>
            </a:r>
            <a:br>
              <a:rPr lang="en-US"/>
            </a:br>
            <a:br>
              <a:rPr lang="en-US"/>
            </a:br>
            <a:r>
              <a:rPr lang="en-US"/>
              <a:t>4) Remove this box when done.</a:t>
            </a:r>
          </a:p>
        </p:txBody>
      </p:sp>
    </p:spTree>
    <p:extLst>
      <p:ext uri="{BB962C8B-B14F-4D97-AF65-F5344CB8AC3E}">
        <p14:creationId xmlns:p14="http://schemas.microsoft.com/office/powerpoint/2010/main" val="286101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image" Target="../media/image4.tiff"/><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3.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24.sv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slideLayout" Target="../slideLayouts/slideLayout159.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8" Type="http://schemas.openxmlformats.org/officeDocument/2006/relationships/slideLayout" Target="../slideLayouts/slideLayout162.xml"/><Relationship Id="rId5" Type="http://schemas.openxmlformats.org/officeDocument/2006/relationships/slideLayout" Target="../slideLayouts/slideLayout109.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slideLayout" Target="../slideLayouts/slideLayout160.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59" Type="http://schemas.openxmlformats.org/officeDocument/2006/relationships/theme" Target="../theme/theme5.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57" Type="http://schemas.openxmlformats.org/officeDocument/2006/relationships/slideLayout" Target="../slideLayouts/slideLayout161.xml"/><Relationship Id="rId10" Type="http://schemas.openxmlformats.org/officeDocument/2006/relationships/slideLayout" Target="../slideLayouts/slideLayout114.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60" Type="http://schemas.openxmlformats.org/officeDocument/2006/relationships/image" Target="../media/image4.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A2112-00F1-FBA4-730E-458881D6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14659-7F76-5970-B211-3619BF093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2A13C-BFBF-CA92-7AB2-07463CB15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D2C4A-AEC8-4156-958F-27BF4B981959}" type="datetimeFigureOut">
              <a:rPr lang="en-US" smtClean="0"/>
              <a:t>3/24/2025</a:t>
            </a:fld>
            <a:endParaRPr lang="en-US"/>
          </a:p>
        </p:txBody>
      </p:sp>
      <p:sp>
        <p:nvSpPr>
          <p:cNvPr id="5" name="Footer Placeholder 4">
            <a:extLst>
              <a:ext uri="{FF2B5EF4-FFF2-40B4-BE49-F238E27FC236}">
                <a16:creationId xmlns:a16="http://schemas.microsoft.com/office/drawing/2014/main" id="{8C253EF2-4F30-5FD2-D87E-3F65E7887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02227-152C-2744-44A1-DA40568D8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BAFD3-F5AF-491C-AA54-BCA8270AC90D}" type="slidenum">
              <a:rPr lang="en-US" smtClean="0"/>
              <a:t>‹#›</a:t>
            </a:fld>
            <a:endParaRPr lang="en-US"/>
          </a:p>
        </p:txBody>
      </p:sp>
    </p:spTree>
    <p:extLst>
      <p:ext uri="{BB962C8B-B14F-4D97-AF65-F5344CB8AC3E}">
        <p14:creationId xmlns:p14="http://schemas.microsoft.com/office/powerpoint/2010/main" val="388725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51" r:id="rId13"/>
    <p:sldLayoutId id="2147483812" r:id="rId14"/>
    <p:sldLayoutId id="2147483813" r:id="rId15"/>
    <p:sldLayoutId id="21474838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88534" y="6356350"/>
            <a:ext cx="6614933" cy="365125"/>
          </a:xfrm>
          <a:prstGeom prst="rect">
            <a:avLst/>
          </a:prstGeom>
        </p:spPr>
        <p:txBody>
          <a:bodyPr vert="horz" lIns="91440" tIns="45720" rIns="91440" bIns="45720" rtlCol="0" anchor="ctr"/>
          <a:lstStyle>
            <a:lvl1pPr algn="ctr">
              <a:defRPr sz="1200">
                <a:solidFill>
                  <a:schemeClr val="accent2"/>
                </a:solidFill>
              </a:defRPr>
            </a:lvl1pPr>
          </a:lstStyle>
          <a:p>
            <a:r>
              <a:rPr lang="en-US" noProof="0"/>
              <a:t>Official Licensed Material, Copyright © 2023 Kanban University</a:t>
            </a:r>
          </a:p>
        </p:txBody>
      </p:sp>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57"/>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14032687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811" r:id="rId55"/>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extLst>
              <a:ext uri="{96DAC541-7B7A-43D3-8B79-37D633B846F1}">
                <asvg:svgBlip xmlns:asvg="http://schemas.microsoft.com/office/drawing/2016/SVG/main" r:embed="rId2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CDB09-1829-2D40-BEB0-C5441C39E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C268F-AC7E-EC4D-81F0-B2EACEC19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6FFD-9AAF-6B4E-8C45-B125A81D4B00}"/>
              </a:ext>
            </a:extLst>
          </p:cNvPr>
          <p:cNvSpPr>
            <a:spLocks noGrp="1"/>
          </p:cNvSpPr>
          <p:nvPr>
            <p:ph type="dt" sz="half" idx="2"/>
          </p:nvPr>
        </p:nvSpPr>
        <p:spPr>
          <a:xfrm>
            <a:off x="838200" y="6466078"/>
            <a:ext cx="2743200"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endParaRPr lang="en-US"/>
          </a:p>
        </p:txBody>
      </p:sp>
      <p:sp>
        <p:nvSpPr>
          <p:cNvPr id="5" name="Footer Placeholder 4">
            <a:extLst>
              <a:ext uri="{FF2B5EF4-FFF2-40B4-BE49-F238E27FC236}">
                <a16:creationId xmlns:a16="http://schemas.microsoft.com/office/drawing/2014/main" id="{D168D922-7DA7-A446-A5E3-BEDA8C197F02}"/>
              </a:ext>
            </a:extLst>
          </p:cNvPr>
          <p:cNvSpPr>
            <a:spLocks noGrp="1"/>
          </p:cNvSpPr>
          <p:nvPr>
            <p:ph type="ftr" sz="quarter" idx="3"/>
          </p:nvPr>
        </p:nvSpPr>
        <p:spPr>
          <a:xfrm>
            <a:off x="4038600" y="6466078"/>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8A0D6-41C3-BA48-BE75-D83A778E4B95}"/>
              </a:ext>
            </a:extLst>
          </p:cNvPr>
          <p:cNvSpPr>
            <a:spLocks noGrp="1"/>
          </p:cNvSpPr>
          <p:nvPr>
            <p:ph type="sldNum" sz="quarter" idx="4"/>
          </p:nvPr>
        </p:nvSpPr>
        <p:spPr>
          <a:xfrm>
            <a:off x="8336280" y="6466077"/>
            <a:ext cx="17221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2DDAE-9823-6946-874E-259A5CB9452D}" type="slidenum">
              <a:rPr lang="en-US" smtClean="0"/>
              <a:t>‹#›</a:t>
            </a:fld>
            <a:endParaRPr lang="en-US"/>
          </a:p>
        </p:txBody>
      </p:sp>
    </p:spTree>
    <p:extLst>
      <p:ext uri="{BB962C8B-B14F-4D97-AF65-F5344CB8AC3E}">
        <p14:creationId xmlns:p14="http://schemas.microsoft.com/office/powerpoint/2010/main" val="1449487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5" r:id="rId18"/>
    <p:sldLayoutId id="2147483814" r:id="rId19"/>
    <p:sldLayoutId id="214748381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09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rgbClr val="01BFE0"/>
              </a:buClr>
              <a:buSzPts val="4700"/>
              <a:buFont typeface="Montserrat Medium"/>
              <a:buNone/>
              <a:defRPr sz="4700">
                <a:solidFill>
                  <a:srgbClr val="01BFE0"/>
                </a:solidFill>
                <a:latin typeface="Montserrat Medium"/>
                <a:ea typeface="Montserrat Medium"/>
                <a:cs typeface="Montserrat Medium"/>
                <a:sym typeface="Montserrat Medium"/>
              </a:defRPr>
            </a:lvl1pPr>
            <a:lvl2pPr lvl="1">
              <a:spcBef>
                <a:spcPts val="0"/>
              </a:spcBef>
              <a:spcAft>
                <a:spcPts val="0"/>
              </a:spcAft>
              <a:buClr>
                <a:srgbClr val="01BFE0"/>
              </a:buClr>
              <a:buSzPts val="4700"/>
              <a:buNone/>
              <a:defRPr sz="4700">
                <a:solidFill>
                  <a:srgbClr val="01BFE0"/>
                </a:solidFill>
              </a:defRPr>
            </a:lvl2pPr>
            <a:lvl3pPr lvl="2">
              <a:spcBef>
                <a:spcPts val="0"/>
              </a:spcBef>
              <a:spcAft>
                <a:spcPts val="0"/>
              </a:spcAft>
              <a:buClr>
                <a:srgbClr val="01BFE0"/>
              </a:buClr>
              <a:buSzPts val="4700"/>
              <a:buNone/>
              <a:defRPr sz="4700">
                <a:solidFill>
                  <a:srgbClr val="01BFE0"/>
                </a:solidFill>
              </a:defRPr>
            </a:lvl3pPr>
            <a:lvl4pPr lvl="3">
              <a:spcBef>
                <a:spcPts val="0"/>
              </a:spcBef>
              <a:spcAft>
                <a:spcPts val="0"/>
              </a:spcAft>
              <a:buClr>
                <a:srgbClr val="01BFE0"/>
              </a:buClr>
              <a:buSzPts val="4700"/>
              <a:buNone/>
              <a:defRPr sz="4700">
                <a:solidFill>
                  <a:srgbClr val="01BFE0"/>
                </a:solidFill>
              </a:defRPr>
            </a:lvl4pPr>
            <a:lvl5pPr lvl="4">
              <a:spcBef>
                <a:spcPts val="0"/>
              </a:spcBef>
              <a:spcAft>
                <a:spcPts val="0"/>
              </a:spcAft>
              <a:buClr>
                <a:srgbClr val="01BFE0"/>
              </a:buClr>
              <a:buSzPts val="4700"/>
              <a:buNone/>
              <a:defRPr sz="4700">
                <a:solidFill>
                  <a:srgbClr val="01BFE0"/>
                </a:solidFill>
              </a:defRPr>
            </a:lvl5pPr>
            <a:lvl6pPr lvl="5">
              <a:spcBef>
                <a:spcPts val="0"/>
              </a:spcBef>
              <a:spcAft>
                <a:spcPts val="0"/>
              </a:spcAft>
              <a:buClr>
                <a:srgbClr val="01BFE0"/>
              </a:buClr>
              <a:buSzPts val="4700"/>
              <a:buNone/>
              <a:defRPr sz="4700">
                <a:solidFill>
                  <a:srgbClr val="01BFE0"/>
                </a:solidFill>
              </a:defRPr>
            </a:lvl6pPr>
            <a:lvl7pPr lvl="6">
              <a:spcBef>
                <a:spcPts val="0"/>
              </a:spcBef>
              <a:spcAft>
                <a:spcPts val="0"/>
              </a:spcAft>
              <a:buClr>
                <a:srgbClr val="01BFE0"/>
              </a:buClr>
              <a:buSzPts val="4700"/>
              <a:buNone/>
              <a:defRPr sz="4700">
                <a:solidFill>
                  <a:srgbClr val="01BFE0"/>
                </a:solidFill>
              </a:defRPr>
            </a:lvl7pPr>
            <a:lvl8pPr lvl="7">
              <a:spcBef>
                <a:spcPts val="0"/>
              </a:spcBef>
              <a:spcAft>
                <a:spcPts val="0"/>
              </a:spcAft>
              <a:buClr>
                <a:srgbClr val="01BFE0"/>
              </a:buClr>
              <a:buSzPts val="4700"/>
              <a:buNone/>
              <a:defRPr sz="4700">
                <a:solidFill>
                  <a:srgbClr val="01BFE0"/>
                </a:solidFill>
              </a:defRPr>
            </a:lvl8pPr>
            <a:lvl9pPr lvl="8">
              <a:spcBef>
                <a:spcPts val="0"/>
              </a:spcBef>
              <a:spcAft>
                <a:spcPts val="0"/>
              </a:spcAft>
              <a:buClr>
                <a:srgbClr val="01BFE0"/>
              </a:buClr>
              <a:buSzPts val="4700"/>
              <a:buNone/>
              <a:defRPr sz="4700">
                <a:solidFill>
                  <a:srgbClr val="01BFE0"/>
                </a:solidFill>
              </a:defRPr>
            </a:lvl9pPr>
          </a:lstStyle>
          <a:p>
            <a:endParaRPr/>
          </a:p>
        </p:txBody>
      </p:sp>
      <p:sp>
        <p:nvSpPr>
          <p:cNvPr id="7" name="Google Shape;7;p1"/>
          <p:cNvSpPr txBox="1">
            <a:spLocks noGrp="1"/>
          </p:cNvSpPr>
          <p:nvPr>
            <p:ph type="body" idx="1"/>
          </p:nvPr>
        </p:nvSpPr>
        <p:spPr>
          <a:xfrm>
            <a:off x="415600" y="13842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rgbClr val="111111"/>
              </a:buClr>
              <a:buSzPts val="3600"/>
              <a:buFont typeface="Montserrat Medium"/>
              <a:buChar char="●"/>
              <a:defRPr sz="3600">
                <a:solidFill>
                  <a:srgbClr val="111111"/>
                </a:solidFill>
                <a:latin typeface="Montserrat Medium"/>
                <a:ea typeface="Montserrat Medium"/>
                <a:cs typeface="Montserrat Medium"/>
                <a:sym typeface="Montserrat Medium"/>
              </a:defRPr>
            </a:lvl1pPr>
            <a:lvl2pPr marL="914400" lvl="1"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2pPr>
            <a:lvl3pPr marL="1371600" lvl="2"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3pPr>
            <a:lvl4pPr marL="1828800" lvl="3"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4pPr>
            <a:lvl5pPr marL="2286000" lvl="4"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5pPr>
            <a:lvl6pPr marL="2743200" lvl="5"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6pPr>
            <a:lvl7pPr marL="3200400" lvl="6"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7pPr>
            <a:lvl8pPr marL="3657600" lvl="7"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8pPr>
            <a:lvl9pPr marL="4114800" lvl="8"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215627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88534" y="6356350"/>
            <a:ext cx="6614933" cy="365125"/>
          </a:xfrm>
          <a:prstGeom prst="rect">
            <a:avLst/>
          </a:prstGeom>
        </p:spPr>
        <p:txBody>
          <a:bodyPr vert="horz" lIns="91440" tIns="45720" rIns="91440" bIns="45720" rtlCol="0" anchor="ctr"/>
          <a:lstStyle>
            <a:lvl1pPr algn="ctr">
              <a:defRPr sz="1200">
                <a:solidFill>
                  <a:schemeClr val="accent2"/>
                </a:solidFill>
              </a:defRPr>
            </a:lvl1pPr>
          </a:lstStyle>
          <a:p>
            <a:r>
              <a:rPr lang="en-US" noProof="0"/>
              <a:t>Official Licensed Material, Copyright © 2024 Kanban University</a:t>
            </a:r>
          </a:p>
        </p:txBody>
      </p:sp>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60"/>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271363568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8" r:id="rId55"/>
    <p:sldLayoutId id="2147483809" r:id="rId56"/>
    <p:sldLayoutId id="2147483810" r:id="rId57"/>
    <p:sldLayoutId id="2147483816" r:id="rId58"/>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2.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10" Type="http://schemas.openxmlformats.org/officeDocument/2006/relationships/image" Target="../media/image33.jpeg"/><Relationship Id="rId4" Type="http://schemas.openxmlformats.org/officeDocument/2006/relationships/customXml" Target="../ink/ink1.xml"/><Relationship Id="rId9" Type="http://schemas.openxmlformats.org/officeDocument/2006/relationships/image" Target="../media/image100.png"/></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3.xml"/><Relationship Id="rId7" Type="http://schemas.openxmlformats.org/officeDocument/2006/relationships/image" Target="../media/image43.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notesSlide" Target="../notesSlides/notesSlide6.xml"/><Relationship Id="rId10" Type="http://schemas.openxmlformats.org/officeDocument/2006/relationships/image" Target="../media/image46.png"/><Relationship Id="rId4" Type="http://schemas.openxmlformats.org/officeDocument/2006/relationships/slideLayout" Target="../slideLayouts/slideLayout34.xml"/><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93.xml"/><Relationship Id="rId5" Type="http://schemas.openxmlformats.org/officeDocument/2006/relationships/image" Target="../media/image2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1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1.jpg"/><Relationship Id="rId2" Type="http://schemas.openxmlformats.org/officeDocument/2006/relationships/diagramData" Target="../diagrams/data5.xml"/><Relationship Id="rId1" Type="http://schemas.openxmlformats.org/officeDocument/2006/relationships/slideLayout" Target="../slideLayouts/slideLayout1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16.xml"/><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34.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42CE-71E6-3B43-A368-44A1D0658BE8}"/>
              </a:ext>
            </a:extLst>
          </p:cNvPr>
          <p:cNvSpPr>
            <a:spLocks noGrp="1"/>
          </p:cNvSpPr>
          <p:nvPr>
            <p:ph type="title"/>
          </p:nvPr>
        </p:nvSpPr>
        <p:spPr>
          <a:xfrm>
            <a:off x="843742" y="365125"/>
            <a:ext cx="10515600" cy="1325563"/>
          </a:xfrm>
        </p:spPr>
        <p:txBody>
          <a:bodyPr/>
          <a:lstStyle/>
          <a:p>
            <a:pPr algn="r"/>
            <a:r>
              <a:rPr lang="en-US"/>
              <a:t>Managed Evolutionary </a:t>
            </a:r>
            <a:r>
              <a:rPr lang="en-US" dirty="0"/>
              <a:t>Change</a:t>
            </a:r>
          </a:p>
        </p:txBody>
      </p:sp>
      <p:sp>
        <p:nvSpPr>
          <p:cNvPr id="5" name="TextBox 4">
            <a:extLst>
              <a:ext uri="{FF2B5EF4-FFF2-40B4-BE49-F238E27FC236}">
                <a16:creationId xmlns:a16="http://schemas.microsoft.com/office/drawing/2014/main" id="{08260DD2-4ED3-7646-A36F-8BCF766A5199}"/>
              </a:ext>
            </a:extLst>
          </p:cNvPr>
          <p:cNvSpPr txBox="1"/>
          <p:nvPr/>
        </p:nvSpPr>
        <p:spPr>
          <a:xfrm>
            <a:off x="3337323" y="1229023"/>
            <a:ext cx="8016477" cy="461665"/>
          </a:xfrm>
          <a:prstGeom prst="rect">
            <a:avLst/>
          </a:prstGeom>
          <a:noFill/>
        </p:spPr>
        <p:txBody>
          <a:bodyPr wrap="square">
            <a:spAutoFit/>
          </a:bodyPr>
          <a:lstStyle/>
          <a:p>
            <a:pPr algn="r"/>
            <a:r>
              <a:rPr lang="en-US" sz="2400" dirty="0">
                <a:solidFill>
                  <a:schemeClr val="bg1"/>
                </a:solidFill>
              </a:rPr>
              <a:t>The Foundation of the Kanban Method</a:t>
            </a:r>
            <a:endParaRPr lang="en-US" sz="2400" dirty="0"/>
          </a:p>
        </p:txBody>
      </p:sp>
      <p:pic>
        <p:nvPicPr>
          <p:cNvPr id="7" name="Picture 6" descr="A close up of a logo&#10;&#10;Description automatically generated">
            <a:extLst>
              <a:ext uri="{FF2B5EF4-FFF2-40B4-BE49-F238E27FC236}">
                <a16:creationId xmlns:a16="http://schemas.microsoft.com/office/drawing/2014/main" id="{B086B7DC-121E-A244-9EE5-5554CE94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2"/>
            <a:ext cx="2005787" cy="1941909"/>
          </a:xfrm>
          <a:prstGeom prst="rect">
            <a:avLst/>
          </a:prstGeom>
        </p:spPr>
      </p:pic>
      <p:sp>
        <p:nvSpPr>
          <p:cNvPr id="8" name="Text Placeholder 3">
            <a:extLst>
              <a:ext uri="{FF2B5EF4-FFF2-40B4-BE49-F238E27FC236}">
                <a16:creationId xmlns:a16="http://schemas.microsoft.com/office/drawing/2014/main" id="{BA6ED52D-0A2B-7C42-93E3-66D3ABB586D5}"/>
              </a:ext>
            </a:extLst>
          </p:cNvPr>
          <p:cNvSpPr txBox="1">
            <a:spLocks/>
          </p:cNvSpPr>
          <p:nvPr/>
        </p:nvSpPr>
        <p:spPr>
          <a:xfrm>
            <a:off x="4119240" y="5225396"/>
            <a:ext cx="3719744" cy="924008"/>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a:r>
              <a:rPr lang="en-US" b="1" dirty="0">
                <a:solidFill>
                  <a:schemeClr val="bg1"/>
                </a:solidFill>
              </a:rPr>
              <a:t>Todd Little</a:t>
            </a:r>
          </a:p>
          <a:p>
            <a:pPr algn="l"/>
            <a:r>
              <a:rPr lang="en-US" sz="2000" dirty="0">
                <a:solidFill>
                  <a:schemeClr val="bg1"/>
                </a:solidFill>
              </a:rPr>
              <a:t>Chairman,  Kanban University</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EDA9D0-DC0C-8233-2AEA-2E46B7AE9CF9}"/>
                  </a:ext>
                </a:extLst>
              </p14:cNvPr>
              <p14:cNvContentPartPr/>
              <p14:nvPr/>
            </p14:nvContentPartPr>
            <p14:xfrm flipH="1">
              <a:off x="6472869" y="1474623"/>
              <a:ext cx="103907" cy="45719"/>
            </p14:xfrm>
          </p:contentPart>
        </mc:Choice>
        <mc:Fallback xmlns="">
          <p:pic>
            <p:nvPicPr>
              <p:cNvPr id="2" name="Ink 1">
                <a:extLst>
                  <a:ext uri="{FF2B5EF4-FFF2-40B4-BE49-F238E27FC236}">
                    <a16:creationId xmlns:a16="http://schemas.microsoft.com/office/drawing/2014/main" id="{A2EDA9D0-DC0C-8233-2AEA-2E46B7AE9CF9}"/>
                  </a:ext>
                </a:extLst>
              </p:cNvPr>
              <p:cNvPicPr/>
              <p:nvPr/>
            </p:nvPicPr>
            <p:blipFill>
              <a:blip r:embed="rId5"/>
              <a:stretch>
                <a:fillRect/>
              </a:stretch>
            </p:blipFill>
            <p:spPr>
              <a:xfrm flipH="1">
                <a:off x="6464210" y="1465915"/>
                <a:ext cx="121586" cy="634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C4E99D0-D1DE-5640-3008-71EF0F664EC7}"/>
                  </a:ext>
                </a:extLst>
              </p14:cNvPr>
              <p14:cNvContentPartPr/>
              <p14:nvPr/>
            </p14:nvContentPartPr>
            <p14:xfrm>
              <a:off x="8556776" y="2049544"/>
              <a:ext cx="360" cy="360"/>
            </p14:xfrm>
          </p:contentPart>
        </mc:Choice>
        <mc:Fallback xmlns="">
          <p:pic>
            <p:nvPicPr>
              <p:cNvPr id="3" name="Ink 2">
                <a:extLst>
                  <a:ext uri="{FF2B5EF4-FFF2-40B4-BE49-F238E27FC236}">
                    <a16:creationId xmlns:a16="http://schemas.microsoft.com/office/drawing/2014/main" id="{CC4E99D0-D1DE-5640-3008-71EF0F664EC7}"/>
                  </a:ext>
                </a:extLst>
              </p:cNvPr>
              <p:cNvPicPr/>
              <p:nvPr/>
            </p:nvPicPr>
            <p:blipFill>
              <a:blip r:embed="rId7"/>
              <a:stretch>
                <a:fillRect/>
              </a:stretch>
            </p:blipFill>
            <p:spPr>
              <a:xfrm>
                <a:off x="8548136" y="2040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83A63EC9-22F0-80A8-D381-47DD71055BDC}"/>
                  </a:ext>
                </a:extLst>
              </p14:cNvPr>
              <p14:cNvContentPartPr/>
              <p14:nvPr/>
            </p14:nvContentPartPr>
            <p14:xfrm>
              <a:off x="6705656" y="1594504"/>
              <a:ext cx="3960" cy="28800"/>
            </p14:xfrm>
          </p:contentPart>
        </mc:Choice>
        <mc:Fallback xmlns="">
          <p:pic>
            <p:nvPicPr>
              <p:cNvPr id="6" name="Ink 5">
                <a:extLst>
                  <a:ext uri="{FF2B5EF4-FFF2-40B4-BE49-F238E27FC236}">
                    <a16:creationId xmlns:a16="http://schemas.microsoft.com/office/drawing/2014/main" id="{83A63EC9-22F0-80A8-D381-47DD71055BDC}"/>
                  </a:ext>
                </a:extLst>
              </p:cNvPr>
              <p:cNvPicPr/>
              <p:nvPr/>
            </p:nvPicPr>
            <p:blipFill>
              <a:blip r:embed="rId9"/>
              <a:stretch>
                <a:fillRect/>
              </a:stretch>
            </p:blipFill>
            <p:spPr>
              <a:xfrm>
                <a:off x="6697016" y="1585504"/>
                <a:ext cx="21600" cy="46440"/>
              </a:xfrm>
              <a:prstGeom prst="rect">
                <a:avLst/>
              </a:prstGeom>
            </p:spPr>
          </p:pic>
        </mc:Fallback>
      </mc:AlternateContent>
      <p:pic>
        <p:nvPicPr>
          <p:cNvPr id="10" name="Content Placeholder 6" descr="A picture containing text&#10;&#10;Description automatically generated">
            <a:extLst>
              <a:ext uri="{FF2B5EF4-FFF2-40B4-BE49-F238E27FC236}">
                <a16:creationId xmlns:a16="http://schemas.microsoft.com/office/drawing/2014/main" id="{FC925C2E-C60D-6EAF-9076-6EBE4C543C71}"/>
              </a:ext>
            </a:extLst>
          </p:cNvPr>
          <p:cNvPicPr>
            <a:picLocks noChangeAspect="1"/>
          </p:cNvPicPr>
          <p:nvPr/>
        </p:nvPicPr>
        <p:blipFill rotWithShape="1">
          <a:blip r:embed="rId10"/>
          <a:srcRect t="15094"/>
          <a:stretch/>
        </p:blipFill>
        <p:spPr>
          <a:xfrm>
            <a:off x="3827495" y="1765943"/>
            <a:ext cx="5645958" cy="3175852"/>
          </a:xfrm>
          <a:prstGeom prst="rect">
            <a:avLst/>
          </a:prstGeom>
        </p:spPr>
      </p:pic>
    </p:spTree>
    <p:extLst>
      <p:ext uri="{BB962C8B-B14F-4D97-AF65-F5344CB8AC3E}">
        <p14:creationId xmlns:p14="http://schemas.microsoft.com/office/powerpoint/2010/main" val="47629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mp with a person pointing his finger&#10;&#10;Description automatically generated">
            <a:extLst>
              <a:ext uri="{FF2B5EF4-FFF2-40B4-BE49-F238E27FC236}">
                <a16:creationId xmlns:a16="http://schemas.microsoft.com/office/drawing/2014/main" id="{5BCAA829-F7F4-605D-7203-F6CE2CEE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95" y="68263"/>
            <a:ext cx="6351621" cy="6224587"/>
          </a:xfrm>
          <a:prstGeom prst="rect">
            <a:avLst/>
          </a:prstGeom>
          <a:noFill/>
        </p:spPr>
      </p:pic>
      <p:sp>
        <p:nvSpPr>
          <p:cNvPr id="4" name="Footer Placeholder 3">
            <a:extLst>
              <a:ext uri="{FF2B5EF4-FFF2-40B4-BE49-F238E27FC236}">
                <a16:creationId xmlns:a16="http://schemas.microsoft.com/office/drawing/2014/main" id="{8C16D9F9-F636-265D-58B9-CAF0C331889F}"/>
              </a:ext>
            </a:extLst>
          </p:cNvPr>
          <p:cNvSpPr>
            <a:spLocks noGrp="1"/>
          </p:cNvSpPr>
          <p:nvPr>
            <p:ph type="ftr" sz="quarter" idx="4294967295"/>
          </p:nvPr>
        </p:nvSpPr>
        <p:spPr>
          <a:xfrm>
            <a:off x="2788534" y="6356350"/>
            <a:ext cx="6614933" cy="365125"/>
          </a:xfrm>
        </p:spPr>
        <p:txBody>
          <a:bodyPr/>
          <a:lstStyle/>
          <a:p>
            <a:pPr>
              <a:spcAft>
                <a:spcPts val="600"/>
              </a:spcAft>
            </a:pPr>
            <a:r>
              <a:rPr lang="en-US"/>
              <a:t>Official Licensed Material, Copyright © 2023 Kanban University</a:t>
            </a:r>
          </a:p>
        </p:txBody>
      </p:sp>
      <p:sp>
        <p:nvSpPr>
          <p:cNvPr id="5" name="Slide Number Placeholder 4" hidden="1">
            <a:extLst>
              <a:ext uri="{FF2B5EF4-FFF2-40B4-BE49-F238E27FC236}">
                <a16:creationId xmlns:a16="http://schemas.microsoft.com/office/drawing/2014/main" id="{E126CFBB-5CB7-98FD-5235-44374588018B}"/>
              </a:ext>
            </a:extLst>
          </p:cNvPr>
          <p:cNvSpPr>
            <a:spLocks noGrp="1"/>
          </p:cNvSpPr>
          <p:nvPr>
            <p:ph type="sldNum" sz="quarter" idx="4294967295"/>
          </p:nvPr>
        </p:nvSpPr>
        <p:spPr>
          <a:xfrm>
            <a:off x="10660358" y="6356350"/>
            <a:ext cx="1264948" cy="365125"/>
          </a:xfrm>
        </p:spPr>
        <p:txBody>
          <a:bodyPr/>
          <a:lstStyle/>
          <a:p>
            <a:pPr>
              <a:spcAft>
                <a:spcPts val="600"/>
              </a:spcAft>
            </a:pPr>
            <a:fld id="{C35D1307-4518-DC49-A96C-7B35E51C61C4}" type="slidenum">
              <a:rPr lang="en-US" noProof="0" smtClean="0"/>
              <a:pPr>
                <a:spcAft>
                  <a:spcPts val="600"/>
                </a:spcAft>
              </a:pPr>
              <a:t>10</a:t>
            </a:fld>
            <a:endParaRPr lang="en-US" noProof="0"/>
          </a:p>
        </p:txBody>
      </p:sp>
      <p:sp>
        <p:nvSpPr>
          <p:cNvPr id="3" name="TextBox 2">
            <a:extLst>
              <a:ext uri="{FF2B5EF4-FFF2-40B4-BE49-F238E27FC236}">
                <a16:creationId xmlns:a16="http://schemas.microsoft.com/office/drawing/2014/main" id="{0DD4B0FC-1A09-B494-8109-7FE93DC855CA}"/>
              </a:ext>
            </a:extLst>
          </p:cNvPr>
          <p:cNvSpPr txBox="1"/>
          <p:nvPr/>
        </p:nvSpPr>
        <p:spPr>
          <a:xfrm>
            <a:off x="6916168" y="4609168"/>
            <a:ext cx="5013558" cy="1200329"/>
          </a:xfrm>
          <a:prstGeom prst="rect">
            <a:avLst/>
          </a:prstGeom>
          <a:noFill/>
        </p:spPr>
        <p:txBody>
          <a:bodyPr wrap="square">
            <a:spAutoFit/>
          </a:bodyPr>
          <a:lstStyle/>
          <a:p>
            <a:r>
              <a:rPr lang="en-US" sz="7200" b="1" i="0" u="none" strike="noStrike" baseline="0" dirty="0">
                <a:solidFill>
                  <a:srgbClr val="FF0000"/>
                </a:solidFill>
                <a:latin typeface="Arial Narrow" panose="020B0606020202030204" pitchFamily="34" charset="0"/>
              </a:rPr>
              <a:t>TO CHANGE </a:t>
            </a:r>
            <a:endParaRPr lang="en-US" sz="7200" dirty="0"/>
          </a:p>
        </p:txBody>
      </p:sp>
    </p:spTree>
    <p:extLst>
      <p:ext uri="{BB962C8B-B14F-4D97-AF65-F5344CB8AC3E}">
        <p14:creationId xmlns:p14="http://schemas.microsoft.com/office/powerpoint/2010/main" val="376469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E134F-4FF6-AC44-91D1-C82D1E742AD9}"/>
              </a:ext>
            </a:extLst>
          </p:cNvPr>
          <p:cNvSpPr>
            <a:spLocks noGrp="1"/>
          </p:cNvSpPr>
          <p:nvPr>
            <p:ph type="body" sz="quarter" idx="13"/>
          </p:nvPr>
        </p:nvSpPr>
        <p:spPr/>
        <p:txBody>
          <a:bodyPr>
            <a:normAutofit/>
          </a:bodyPr>
          <a:lstStyle/>
          <a:p>
            <a:r>
              <a:rPr lang="en-US" sz="4800" dirty="0"/>
              <a:t>“People do not resist change, they resist being changed!”</a:t>
            </a:r>
          </a:p>
        </p:txBody>
      </p:sp>
      <p:sp>
        <p:nvSpPr>
          <p:cNvPr id="5" name="Text Placeholder 4">
            <a:extLst>
              <a:ext uri="{FF2B5EF4-FFF2-40B4-BE49-F238E27FC236}">
                <a16:creationId xmlns:a16="http://schemas.microsoft.com/office/drawing/2014/main" id="{3C694A67-2092-DD5A-80EC-B65F218B2E8C}"/>
              </a:ext>
            </a:extLst>
          </p:cNvPr>
          <p:cNvSpPr>
            <a:spLocks noGrp="1"/>
          </p:cNvSpPr>
          <p:nvPr>
            <p:ph type="body" sz="quarter" idx="14"/>
          </p:nvPr>
        </p:nvSpPr>
        <p:spPr/>
        <p:txBody>
          <a:bodyPr/>
          <a:lstStyle/>
          <a:p>
            <a:r>
              <a:rPr lang="en-US" dirty="0"/>
              <a:t>Peter Senge</a:t>
            </a:r>
          </a:p>
          <a:p>
            <a:endParaRPr lang="en-US" dirty="0"/>
          </a:p>
        </p:txBody>
      </p:sp>
      <p:sp>
        <p:nvSpPr>
          <p:cNvPr id="4" name="Slide Number Placeholder 3">
            <a:extLst>
              <a:ext uri="{FF2B5EF4-FFF2-40B4-BE49-F238E27FC236}">
                <a16:creationId xmlns:a16="http://schemas.microsoft.com/office/drawing/2014/main" id="{88B4D97C-68A9-D940-8873-CCC0F61980FA}"/>
              </a:ext>
            </a:extLst>
          </p:cNvPr>
          <p:cNvSpPr>
            <a:spLocks noGrp="1"/>
          </p:cNvSpPr>
          <p:nvPr>
            <p:ph type="sldNum" sz="quarter" idx="16"/>
          </p:nvPr>
        </p:nvSpPr>
        <p:spPr/>
        <p:txBody>
          <a:bodyPr/>
          <a:lstStyle/>
          <a:p>
            <a:fld id="{2392DDAE-9823-6946-874E-259A5CB9452D}" type="slidenum">
              <a:rPr lang="en-US" smtClean="0"/>
              <a:t>11</a:t>
            </a:fld>
            <a:endParaRPr lang="en-US"/>
          </a:p>
        </p:txBody>
      </p:sp>
      <p:sp>
        <p:nvSpPr>
          <p:cNvPr id="2" name="Title 1">
            <a:extLst>
              <a:ext uri="{FF2B5EF4-FFF2-40B4-BE49-F238E27FC236}">
                <a16:creationId xmlns:a16="http://schemas.microsoft.com/office/drawing/2014/main" id="{4E1A1D22-AD2E-48C3-B3FE-DC0C2E81F16A}"/>
              </a:ext>
            </a:extLst>
          </p:cNvPr>
          <p:cNvSpPr>
            <a:spLocks noGrp="1"/>
          </p:cNvSpPr>
          <p:nvPr>
            <p:ph type="title" idx="4294967295"/>
          </p:nvPr>
        </p:nvSpPr>
        <p:spPr>
          <a:xfrm>
            <a:off x="2331756" y="1054465"/>
            <a:ext cx="8289636" cy="1325563"/>
          </a:xfrm>
        </p:spPr>
        <p:txBody>
          <a:bodyPr>
            <a:normAutofit/>
          </a:bodyPr>
          <a:lstStyle/>
          <a:p>
            <a:br>
              <a:rPr lang="en-US" dirty="0"/>
            </a:br>
            <a:r>
              <a:rPr lang="en-US" dirty="0"/>
              <a:t>								</a:t>
            </a:r>
            <a:endParaRPr lang="en-US" sz="3600" dirty="0"/>
          </a:p>
        </p:txBody>
      </p:sp>
    </p:spTree>
    <p:extLst>
      <p:ext uri="{BB962C8B-B14F-4D97-AF65-F5344CB8AC3E}">
        <p14:creationId xmlns:p14="http://schemas.microsoft.com/office/powerpoint/2010/main" val="17707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3" name="Footer Placeholder 2">
            <a:extLst>
              <a:ext uri="{FF2B5EF4-FFF2-40B4-BE49-F238E27FC236}">
                <a16:creationId xmlns:a16="http://schemas.microsoft.com/office/drawing/2014/main" id="{F7087205-9314-5842-8D13-6F06B188FB20}"/>
              </a:ext>
            </a:extLst>
          </p:cNvPr>
          <p:cNvSpPr>
            <a:spLocks noGrp="1"/>
          </p:cNvSpPr>
          <p:nvPr>
            <p:ph type="ftr" sz="quarter" idx="14"/>
          </p:nvPr>
        </p:nvSpPr>
        <p:spPr>
          <a:xfrm>
            <a:off x="2788534" y="6356350"/>
            <a:ext cx="661493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Official Licensed Material, Copyright © 2024 Kanban University</a:t>
            </a:r>
          </a:p>
        </p:txBody>
      </p:sp>
      <p:sp>
        <p:nvSpPr>
          <p:cNvPr id="41" name="Rectangle 40">
            <a:extLst>
              <a:ext uri="{FF2B5EF4-FFF2-40B4-BE49-F238E27FC236}">
                <a16:creationId xmlns:a16="http://schemas.microsoft.com/office/drawing/2014/main" id="{DFF09A37-D243-A243-A5E8-B048A36D290E}"/>
              </a:ext>
            </a:extLst>
          </p:cNvPr>
          <p:cNvSpPr/>
          <p:nvPr/>
        </p:nvSpPr>
        <p:spPr>
          <a:xfrm>
            <a:off x="837589" y="189179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4" y="484946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2834"/>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56" y="189179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2834"/>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2" y="484946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Acts of leadership at all levels.</a:t>
            </a:r>
          </a:p>
        </p:txBody>
      </p:sp>
      <p:sp>
        <p:nvSpPr>
          <p:cNvPr id="10" name="Rectangle 9">
            <a:extLst>
              <a:ext uri="{FF2B5EF4-FFF2-40B4-BE49-F238E27FC236}">
                <a16:creationId xmlns:a16="http://schemas.microsoft.com/office/drawing/2014/main" id="{661E8A62-034C-B471-1A4B-0765EBD88C47}"/>
              </a:ext>
            </a:extLst>
          </p:cNvPr>
          <p:cNvSpPr/>
          <p:nvPr/>
        </p:nvSpPr>
        <p:spPr>
          <a:xfrm>
            <a:off x="5496911" y="1814241"/>
            <a:ext cx="6695089" cy="4442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5C5D262-A848-82A9-407B-F96E8F48E00E}"/>
              </a:ext>
            </a:extLst>
          </p:cNvPr>
          <p:cNvGrpSpPr/>
          <p:nvPr/>
        </p:nvGrpSpPr>
        <p:grpSpPr>
          <a:xfrm>
            <a:off x="5581848" y="1892715"/>
            <a:ext cx="6453247" cy="4285802"/>
            <a:chOff x="5581869" y="1891798"/>
            <a:chExt cx="6453247" cy="4285802"/>
          </a:xfrm>
        </p:grpSpPr>
        <p:sp>
          <p:nvSpPr>
            <p:cNvPr id="49" name="Rectangle 48">
              <a:extLst>
                <a:ext uri="{FF2B5EF4-FFF2-40B4-BE49-F238E27FC236}">
                  <a16:creationId xmlns:a16="http://schemas.microsoft.com/office/drawing/2014/main" id="{3FF23D3B-8CC5-2E48-A0A7-2C66B6089725}"/>
                </a:ext>
              </a:extLst>
            </p:cNvPr>
            <p:cNvSpPr/>
            <p:nvPr/>
          </p:nvSpPr>
          <p:spPr>
            <a:xfrm>
              <a:off x="5581869" y="1891798"/>
              <a:ext cx="6453247" cy="42858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800">
                  <a:solidFill>
                    <a:schemeClr val="accent1"/>
                  </a:solidFill>
                </a:rPr>
                <a:t>With Kanban, we start by developing and visualizing a joint understanding of the current way of working.</a:t>
              </a:r>
              <a:br>
                <a:rPr lang="en-US" sz="2800">
                  <a:solidFill>
                    <a:schemeClr val="accent1"/>
                  </a:solidFill>
                </a:rPr>
              </a:br>
              <a:endParaRPr lang="en-US" sz="2800">
                <a:solidFill>
                  <a:schemeClr val="accent1"/>
                </a:solidFill>
              </a:endParaRPr>
            </a:p>
            <a:p>
              <a:r>
                <a:rPr lang="en-US" sz="2800">
                  <a:solidFill>
                    <a:schemeClr val="accent1"/>
                  </a:solidFill>
                </a:rPr>
                <a:t>Then, improvements are identified and implemented.</a:t>
              </a:r>
            </a:p>
          </p:txBody>
        </p:sp>
        <p:cxnSp>
          <p:nvCxnSpPr>
            <p:cNvPr id="51" name="Straight Connector 50">
              <a:extLst>
                <a:ext uri="{FF2B5EF4-FFF2-40B4-BE49-F238E27FC236}">
                  <a16:creationId xmlns:a16="http://schemas.microsoft.com/office/drawing/2014/main" id="{172408EC-9782-DB47-AA0B-8A0CA49944E8}"/>
                </a:ext>
              </a:extLst>
            </p:cNvPr>
            <p:cNvCxnSpPr/>
            <p:nvPr/>
          </p:nvCxnSpPr>
          <p:spPr>
            <a:xfrm>
              <a:off x="5581870" y="1891798"/>
              <a:ext cx="0" cy="428580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457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3" name="Footer Placeholder 2">
            <a:extLst>
              <a:ext uri="{FF2B5EF4-FFF2-40B4-BE49-F238E27FC236}">
                <a16:creationId xmlns:a16="http://schemas.microsoft.com/office/drawing/2014/main" id="{F7087205-9314-5842-8D13-6F06B188FB20}"/>
              </a:ext>
            </a:extLst>
          </p:cNvPr>
          <p:cNvSpPr>
            <a:spLocks noGrp="1"/>
          </p:cNvSpPr>
          <p:nvPr>
            <p:ph type="ftr" sz="quarter" idx="14"/>
          </p:nvPr>
        </p:nvSpPr>
        <p:spPr>
          <a:xfrm>
            <a:off x="2788534" y="6356350"/>
            <a:ext cx="661493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Official Licensed Material, Copyright © 2024 Kanban University</a:t>
            </a:r>
          </a:p>
        </p:txBody>
      </p:sp>
      <p:sp>
        <p:nvSpPr>
          <p:cNvPr id="41" name="Rectangle 40">
            <a:extLst>
              <a:ext uri="{FF2B5EF4-FFF2-40B4-BE49-F238E27FC236}">
                <a16:creationId xmlns:a16="http://schemas.microsoft.com/office/drawing/2014/main" id="{DFF09A37-D243-A243-A5E8-B048A36D290E}"/>
              </a:ext>
            </a:extLst>
          </p:cNvPr>
          <p:cNvSpPr/>
          <p:nvPr/>
        </p:nvSpPr>
        <p:spPr>
          <a:xfrm>
            <a:off x="837589" y="189179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4" y="484946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2834"/>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56" y="189179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2834"/>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2" y="484946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Acts of leadership at all levels.</a:t>
            </a:r>
          </a:p>
        </p:txBody>
      </p:sp>
      <p:sp>
        <p:nvSpPr>
          <p:cNvPr id="10" name="Rectangle 9">
            <a:extLst>
              <a:ext uri="{FF2B5EF4-FFF2-40B4-BE49-F238E27FC236}">
                <a16:creationId xmlns:a16="http://schemas.microsoft.com/office/drawing/2014/main" id="{661E8A62-034C-B471-1A4B-0765EBD88C47}"/>
              </a:ext>
            </a:extLst>
          </p:cNvPr>
          <p:cNvSpPr/>
          <p:nvPr/>
        </p:nvSpPr>
        <p:spPr>
          <a:xfrm>
            <a:off x="5496911" y="1814241"/>
            <a:ext cx="6695089" cy="4442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DC7079-81A9-41E8-F8BB-C51F890AB055}"/>
              </a:ext>
            </a:extLst>
          </p:cNvPr>
          <p:cNvSpPr/>
          <p:nvPr/>
        </p:nvSpPr>
        <p:spPr>
          <a:xfrm>
            <a:off x="6711800" y="1891798"/>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Understanding current processes, as actually practiced. Respecting existing roles, responsibilities, and job titles.</a:t>
            </a:r>
          </a:p>
        </p:txBody>
      </p:sp>
      <p:sp>
        <p:nvSpPr>
          <p:cNvPr id="7" name="Rectangle 6">
            <a:extLst>
              <a:ext uri="{FF2B5EF4-FFF2-40B4-BE49-F238E27FC236}">
                <a16:creationId xmlns:a16="http://schemas.microsoft.com/office/drawing/2014/main" id="{19601949-038E-68F3-2EC9-3AB86D77ABB7}"/>
              </a:ext>
            </a:extLst>
          </p:cNvPr>
          <p:cNvSpPr/>
          <p:nvPr/>
        </p:nvSpPr>
        <p:spPr>
          <a:xfrm>
            <a:off x="6711811" y="3372834"/>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Make small changes, only as much as you are comfortable</a:t>
            </a:r>
          </a:p>
        </p:txBody>
      </p:sp>
      <p:sp>
        <p:nvSpPr>
          <p:cNvPr id="8" name="Rectangle 7">
            <a:extLst>
              <a:ext uri="{FF2B5EF4-FFF2-40B4-BE49-F238E27FC236}">
                <a16:creationId xmlns:a16="http://schemas.microsoft.com/office/drawing/2014/main" id="{4DEDB11E-C853-75A8-A97B-6E7B707C7467}"/>
              </a:ext>
            </a:extLst>
          </p:cNvPr>
          <p:cNvSpPr/>
          <p:nvPr/>
        </p:nvSpPr>
        <p:spPr>
          <a:xfrm>
            <a:off x="6711805" y="4849462"/>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Get comfortable being a bit uncomfortable</a:t>
            </a:r>
          </a:p>
        </p:txBody>
      </p:sp>
      <p:sp>
        <p:nvSpPr>
          <p:cNvPr id="4" name="Arrow: Right 3">
            <a:extLst>
              <a:ext uri="{FF2B5EF4-FFF2-40B4-BE49-F238E27FC236}">
                <a16:creationId xmlns:a16="http://schemas.microsoft.com/office/drawing/2014/main" id="{3FC760F7-7F5A-7424-CF67-43A9072343C9}"/>
              </a:ext>
            </a:extLst>
          </p:cNvPr>
          <p:cNvSpPr/>
          <p:nvPr/>
        </p:nvSpPr>
        <p:spPr>
          <a:xfrm>
            <a:off x="5356403" y="2312264"/>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73C126B-B650-1224-8C1F-0346F4B87C2E}"/>
              </a:ext>
            </a:extLst>
          </p:cNvPr>
          <p:cNvSpPr/>
          <p:nvPr/>
        </p:nvSpPr>
        <p:spPr>
          <a:xfrm>
            <a:off x="5356413" y="3793300"/>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7C40F48-0B6D-0E9B-C1CF-D99B77E4E8E9}"/>
              </a:ext>
            </a:extLst>
          </p:cNvPr>
          <p:cNvSpPr/>
          <p:nvPr/>
        </p:nvSpPr>
        <p:spPr>
          <a:xfrm>
            <a:off x="5356408" y="5269928"/>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3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4" grpId="0" animBg="1"/>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18550806-3D8C-2543-8AB0-EEECEE7E1F43}"/>
              </a:ext>
            </a:extLst>
          </p:cNvPr>
          <p:cNvGrpSpPr/>
          <p:nvPr/>
        </p:nvGrpSpPr>
        <p:grpSpPr>
          <a:xfrm>
            <a:off x="645874" y="1807930"/>
            <a:ext cx="2209151" cy="4000666"/>
            <a:chOff x="1510362" y="1838240"/>
            <a:chExt cx="2209151" cy="4000666"/>
          </a:xfrm>
        </p:grpSpPr>
        <p:sp>
          <p:nvSpPr>
            <p:cNvPr id="34" name="Rectangle 54">
              <a:extLst>
                <a:ext uri="{FF2B5EF4-FFF2-40B4-BE49-F238E27FC236}">
                  <a16:creationId xmlns:a16="http://schemas.microsoft.com/office/drawing/2014/main" id="{F5243977-0F4B-9E41-B542-F2E38AB67D46}"/>
                </a:ext>
              </a:extLst>
            </p:cNvPr>
            <p:cNvSpPr/>
            <p:nvPr/>
          </p:nvSpPr>
          <p:spPr>
            <a:xfrm>
              <a:off x="2109636" y="1965459"/>
              <a:ext cx="1010604" cy="2021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EDB18A6-7693-DA44-8D1F-05CDA65A09C1}"/>
                </a:ext>
              </a:extLst>
            </p:cNvPr>
            <p:cNvSpPr/>
            <p:nvPr/>
          </p:nvSpPr>
          <p:spPr>
            <a:xfrm>
              <a:off x="1510362" y="3629756"/>
              <a:ext cx="2209151" cy="22091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ounded Rectangle 55">
              <a:extLst>
                <a:ext uri="{FF2B5EF4-FFF2-40B4-BE49-F238E27FC236}">
                  <a16:creationId xmlns:a16="http://schemas.microsoft.com/office/drawing/2014/main" id="{D59FE51B-5135-4F49-863C-0920414FA77B}"/>
                </a:ext>
              </a:extLst>
            </p:cNvPr>
            <p:cNvSpPr/>
            <p:nvPr/>
          </p:nvSpPr>
          <p:spPr>
            <a:xfrm>
              <a:off x="1953269" y="1838240"/>
              <a:ext cx="1323337" cy="23315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E4045339-E0C1-FD4D-8E0A-FBBCAA48A1C5}"/>
                </a:ext>
              </a:extLst>
            </p:cNvPr>
            <p:cNvSpPr/>
            <p:nvPr/>
          </p:nvSpPr>
          <p:spPr>
            <a:xfrm>
              <a:off x="2614935" y="3190249"/>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4EEE723-EE76-DE4A-AA71-1C59F51E63E3}"/>
                </a:ext>
              </a:extLst>
            </p:cNvPr>
            <p:cNvSpPr/>
            <p:nvPr/>
          </p:nvSpPr>
          <p:spPr>
            <a:xfrm>
              <a:off x="2360700" y="3897796"/>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1A117F5-E61E-194E-A4E1-C3A35C0089FA}"/>
                </a:ext>
              </a:extLst>
            </p:cNvPr>
            <p:cNvSpPr/>
            <p:nvPr/>
          </p:nvSpPr>
          <p:spPr>
            <a:xfrm>
              <a:off x="2846447" y="4356332"/>
              <a:ext cx="146997" cy="14699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4CC19BA-C002-DF42-A960-F4542967CD4B}"/>
                </a:ext>
              </a:extLst>
            </p:cNvPr>
            <p:cNvSpPr/>
            <p:nvPr/>
          </p:nvSpPr>
          <p:spPr>
            <a:xfrm>
              <a:off x="2418875" y="5180641"/>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ADBFD95-CBD2-7548-8E06-67A9B7B97E05}"/>
                </a:ext>
              </a:extLst>
            </p:cNvPr>
            <p:cNvSpPr/>
            <p:nvPr/>
          </p:nvSpPr>
          <p:spPr>
            <a:xfrm>
              <a:off x="2055817" y="4988765"/>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Textplatzhalter 8">
            <a:extLst>
              <a:ext uri="{FF2B5EF4-FFF2-40B4-BE49-F238E27FC236}">
                <a16:creationId xmlns:a16="http://schemas.microsoft.com/office/drawing/2014/main" id="{34743378-89F4-B742-8BD5-99AB676555DE}"/>
              </a:ext>
            </a:extLst>
          </p:cNvPr>
          <p:cNvSpPr>
            <a:spLocks noGrp="1"/>
          </p:cNvSpPr>
          <p:nvPr>
            <p:ph type="body" idx="1"/>
          </p:nvPr>
        </p:nvSpPr>
        <p:spPr>
          <a:xfrm>
            <a:off x="839788" y="1267245"/>
            <a:ext cx="10512424" cy="478790"/>
          </a:xfrm>
        </p:spPr>
        <p:txBody>
          <a:bodyPr>
            <a:normAutofit/>
          </a:bodyPr>
          <a:lstStyle/>
          <a:p>
            <a:r>
              <a:rPr lang="en-US" noProof="0">
                <a:solidFill>
                  <a:schemeClr val="tx1"/>
                </a:solidFill>
              </a:rPr>
              <a:t>Areas to consider when planning out evolutionary change.</a:t>
            </a:r>
            <a:endParaRPr lang="en-US" noProof="0"/>
          </a:p>
        </p:txBody>
      </p:sp>
      <p:sp>
        <p:nvSpPr>
          <p:cNvPr id="5" name="Fußzeilenplatzhalter 4">
            <a:extLst>
              <a:ext uri="{FF2B5EF4-FFF2-40B4-BE49-F238E27FC236}">
                <a16:creationId xmlns:a16="http://schemas.microsoft.com/office/drawing/2014/main" id="{10F9E5B7-0167-334D-9D27-E1BFCFE103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
        <p:nvSpPr>
          <p:cNvPr id="7" name="Foliennummernplatzhalter 6">
            <a:extLst>
              <a:ext uri="{FF2B5EF4-FFF2-40B4-BE49-F238E27FC236}">
                <a16:creationId xmlns:a16="http://schemas.microsoft.com/office/drawing/2014/main" id="{7756C85C-E928-4449-9E40-C2C5F708A5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F2490-0CE6-6441-B6DE-B4EE6CFC5406}" type="slidenum">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CAE979A-33C4-6542-801E-5FF3AF420AD5}"/>
              </a:ext>
            </a:extLst>
          </p:cNvPr>
          <p:cNvSpPr>
            <a:spLocks noGrp="1"/>
          </p:cNvSpPr>
          <p:nvPr>
            <p:ph type="title"/>
          </p:nvPr>
        </p:nvSpPr>
        <p:spPr/>
        <p:txBody>
          <a:bodyPr>
            <a:normAutofit/>
          </a:bodyPr>
          <a:lstStyle/>
          <a:p>
            <a:r>
              <a:rPr lang="en-US" noProof="0"/>
              <a:t>Evolutionary change formula</a:t>
            </a:r>
          </a:p>
        </p:txBody>
      </p:sp>
      <p:grpSp>
        <p:nvGrpSpPr>
          <p:cNvPr id="15" name="Gruppieren 14">
            <a:extLst>
              <a:ext uri="{FF2B5EF4-FFF2-40B4-BE49-F238E27FC236}">
                <a16:creationId xmlns:a16="http://schemas.microsoft.com/office/drawing/2014/main" id="{5CC80F8A-8193-4D46-9496-A1C0DBE357D3}"/>
              </a:ext>
            </a:extLst>
          </p:cNvPr>
          <p:cNvGrpSpPr/>
          <p:nvPr/>
        </p:nvGrpSpPr>
        <p:grpSpPr>
          <a:xfrm>
            <a:off x="755730" y="4568141"/>
            <a:ext cx="9731994" cy="1126767"/>
            <a:chOff x="1620218" y="4609589"/>
            <a:chExt cx="9731994" cy="1126767"/>
          </a:xfrm>
        </p:grpSpPr>
        <p:sp>
          <p:nvSpPr>
            <p:cNvPr id="36" name="Freeform 56">
              <a:extLst>
                <a:ext uri="{FF2B5EF4-FFF2-40B4-BE49-F238E27FC236}">
                  <a16:creationId xmlns:a16="http://schemas.microsoft.com/office/drawing/2014/main" id="{CB429D2E-D8B7-2845-B2B5-8B9D536D264A}"/>
                </a:ext>
              </a:extLst>
            </p:cNvPr>
            <p:cNvSpPr/>
            <p:nvPr/>
          </p:nvSpPr>
          <p:spPr>
            <a:xfrm>
              <a:off x="1620218" y="4772624"/>
              <a:ext cx="2004237" cy="963732"/>
            </a:xfrm>
            <a:custGeom>
              <a:avLst/>
              <a:gdLst>
                <a:gd name="connsiteX0" fmla="*/ 1951449 w 1951449"/>
                <a:gd name="connsiteY0" fmla="*/ 0 h 938349"/>
                <a:gd name="connsiteX1" fmla="*/ 1948388 w 1951449"/>
                <a:gd name="connsiteY1" fmla="*/ 60604 h 938349"/>
                <a:gd name="connsiteX2" fmla="*/ 975724 w 1951449"/>
                <a:gd name="connsiteY2" fmla="*/ 938349 h 938349"/>
                <a:gd name="connsiteX3" fmla="*/ 3060 w 1951449"/>
                <a:gd name="connsiteY3" fmla="*/ 60604 h 938349"/>
                <a:gd name="connsiteX4" fmla="*/ 0 w 1951449"/>
                <a:gd name="connsiteY4" fmla="*/ 0 h 938349"/>
                <a:gd name="connsiteX5" fmla="*/ 80540 w 1951449"/>
                <a:gd name="connsiteY5" fmla="*/ 68437 h 938349"/>
                <a:gd name="connsiteX6" fmla="*/ 975724 w 1951449"/>
                <a:gd name="connsiteY6" fmla="*/ 354802 h 938349"/>
                <a:gd name="connsiteX7" fmla="*/ 1870909 w 1951449"/>
                <a:gd name="connsiteY7" fmla="*/ 68437 h 9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449" h="938349">
                  <a:moveTo>
                    <a:pt x="1951449" y="0"/>
                  </a:moveTo>
                  <a:lnTo>
                    <a:pt x="1948388" y="60604"/>
                  </a:lnTo>
                  <a:cubicBezTo>
                    <a:pt x="1898320" y="553620"/>
                    <a:pt x="1481951" y="938349"/>
                    <a:pt x="975724" y="938349"/>
                  </a:cubicBezTo>
                  <a:cubicBezTo>
                    <a:pt x="469498" y="938349"/>
                    <a:pt x="53129" y="553620"/>
                    <a:pt x="3060" y="60604"/>
                  </a:cubicBezTo>
                  <a:lnTo>
                    <a:pt x="0" y="0"/>
                  </a:lnTo>
                  <a:lnTo>
                    <a:pt x="80540" y="68437"/>
                  </a:lnTo>
                  <a:cubicBezTo>
                    <a:pt x="309637" y="245368"/>
                    <a:pt x="626133" y="354802"/>
                    <a:pt x="975724" y="354802"/>
                  </a:cubicBezTo>
                  <a:cubicBezTo>
                    <a:pt x="1325316" y="354802"/>
                    <a:pt x="1641811" y="245368"/>
                    <a:pt x="1870909" y="684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3A3093F3-8F29-004F-B3A9-4164568CE254}"/>
                </a:ext>
              </a:extLst>
            </p:cNvPr>
            <p:cNvGrpSpPr/>
            <p:nvPr/>
          </p:nvGrpSpPr>
          <p:grpSpPr>
            <a:xfrm>
              <a:off x="4652108" y="4609589"/>
              <a:ext cx="6700104" cy="990000"/>
              <a:chOff x="4652108" y="4609589"/>
              <a:chExt cx="6700104" cy="990000"/>
            </a:xfrm>
          </p:grpSpPr>
          <p:grpSp>
            <p:nvGrpSpPr>
              <p:cNvPr id="2" name="Gruppieren 1">
                <a:extLst>
                  <a:ext uri="{FF2B5EF4-FFF2-40B4-BE49-F238E27FC236}">
                    <a16:creationId xmlns:a16="http://schemas.microsoft.com/office/drawing/2014/main" id="{198502A0-D486-D74D-A74B-47B0B3B4076D}"/>
                  </a:ext>
                </a:extLst>
              </p:cNvPr>
              <p:cNvGrpSpPr/>
              <p:nvPr/>
            </p:nvGrpSpPr>
            <p:grpSpPr>
              <a:xfrm>
                <a:off x="4652108" y="4609589"/>
                <a:ext cx="6700104" cy="990000"/>
                <a:chOff x="4652108" y="4609589"/>
                <a:chExt cx="6700104" cy="990000"/>
              </a:xfrm>
            </p:grpSpPr>
            <p:grpSp>
              <p:nvGrpSpPr>
                <p:cNvPr id="22" name="Gruppieren 21">
                  <a:extLst>
                    <a:ext uri="{FF2B5EF4-FFF2-40B4-BE49-F238E27FC236}">
                      <a16:creationId xmlns:a16="http://schemas.microsoft.com/office/drawing/2014/main" id="{86159070-8A77-2C4C-B84C-910B2B7A6BC3}"/>
                    </a:ext>
                  </a:extLst>
                </p:cNvPr>
                <p:cNvGrpSpPr/>
                <p:nvPr/>
              </p:nvGrpSpPr>
              <p:grpSpPr>
                <a:xfrm>
                  <a:off x="4652108" y="4609589"/>
                  <a:ext cx="6700104" cy="990000"/>
                  <a:chOff x="4652109" y="1786519"/>
                  <a:chExt cx="6700104" cy="990000"/>
                </a:xfrm>
              </p:grpSpPr>
              <p:sp>
                <p:nvSpPr>
                  <p:cNvPr id="57" name="Rectangle: Rounded Corners 6">
                    <a:extLst>
                      <a:ext uri="{FF2B5EF4-FFF2-40B4-BE49-F238E27FC236}">
                        <a16:creationId xmlns:a16="http://schemas.microsoft.com/office/drawing/2014/main" id="{D48B2EDF-BDFE-0D4C-B6EA-F7FC1D905273}"/>
                      </a:ext>
                    </a:extLst>
                  </p:cNvPr>
                  <p:cNvSpPr/>
                  <p:nvPr/>
                </p:nvSpPr>
                <p:spPr>
                  <a:xfrm>
                    <a:off x="4652109" y="1884753"/>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A5F881E-DC82-874D-969F-CFF3503882D9}"/>
                      </a:ext>
                    </a:extLst>
                  </p:cNvPr>
                  <p:cNvSpPr/>
                  <p:nvPr/>
                </p:nvSpPr>
                <p:spPr>
                  <a:xfrm>
                    <a:off x="4808475" y="1786519"/>
                    <a:ext cx="990000" cy="99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 name="Graphic 25">
                    <a:extLst>
                      <a:ext uri="{FF2B5EF4-FFF2-40B4-BE49-F238E27FC236}">
                        <a16:creationId xmlns:a16="http://schemas.microsoft.com/office/drawing/2014/main" id="{47E4AE42-D2F0-9F40-90E0-697B5E7F1E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4841" y="1935051"/>
                    <a:ext cx="684790" cy="690904"/>
                  </a:xfrm>
                  <a:prstGeom prst="rect">
                    <a:avLst/>
                  </a:prstGeom>
                </p:spPr>
              </p:pic>
              <p:sp>
                <p:nvSpPr>
                  <p:cNvPr id="8" name="Textfeld 7">
                    <a:extLst>
                      <a:ext uri="{FF2B5EF4-FFF2-40B4-BE49-F238E27FC236}">
                        <a16:creationId xmlns:a16="http://schemas.microsoft.com/office/drawing/2014/main" id="{EFFFB976-B8FE-304C-BEC5-48001B70C52B}"/>
                      </a:ext>
                    </a:extLst>
                  </p:cNvPr>
                  <p:cNvSpPr txBox="1"/>
                  <p:nvPr/>
                </p:nvSpPr>
                <p:spPr>
                  <a:xfrm>
                    <a:off x="6095827" y="2053519"/>
                    <a:ext cx="120622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Stressor</a:t>
                    </a:r>
                  </a:p>
                </p:txBody>
              </p:sp>
            </p:grpSp>
            <p:sp>
              <p:nvSpPr>
                <p:cNvPr id="32" name="Textfeld 31">
                  <a:extLst>
                    <a:ext uri="{FF2B5EF4-FFF2-40B4-BE49-F238E27FC236}">
                      <a16:creationId xmlns:a16="http://schemas.microsoft.com/office/drawing/2014/main" id="{CFED453D-1BF8-6D47-A4BA-1BA2CC3761D0}"/>
                    </a:ext>
                  </a:extLst>
                </p:cNvPr>
                <p:cNvSpPr txBox="1"/>
                <p:nvPr/>
              </p:nvSpPr>
              <p:spPr>
                <a:xfrm>
                  <a:off x="9624853" y="4857499"/>
                  <a:ext cx="854336"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3478F"/>
                      </a:solidFill>
                      <a:effectLst/>
                      <a:uLnTx/>
                      <a:uFillTx/>
                      <a:latin typeface="Calibri" panose="020F0502020204030204"/>
                      <a:ea typeface="+mn-ea"/>
                      <a:cs typeface="+mn-cs"/>
                    </a:rPr>
                    <a:t>stress</a:t>
                  </a:r>
                </a:p>
              </p:txBody>
            </p:sp>
          </p:grpSp>
          <p:sp>
            <p:nvSpPr>
              <p:cNvPr id="10" name="Oval 9">
                <a:extLst>
                  <a:ext uri="{FF2B5EF4-FFF2-40B4-BE49-F238E27FC236}">
                    <a16:creationId xmlns:a16="http://schemas.microsoft.com/office/drawing/2014/main" id="{43FE71CE-3823-B84E-8422-6926369888A2}"/>
                  </a:ext>
                </a:extLst>
              </p:cNvPr>
              <p:cNvSpPr/>
              <p:nvPr/>
            </p:nvSpPr>
            <p:spPr>
              <a:xfrm>
                <a:off x="10614767" y="4768033"/>
                <a:ext cx="648000"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grpSp>
      </p:grpSp>
      <p:grpSp>
        <p:nvGrpSpPr>
          <p:cNvPr id="16" name="Gruppieren 15">
            <a:extLst>
              <a:ext uri="{FF2B5EF4-FFF2-40B4-BE49-F238E27FC236}">
                <a16:creationId xmlns:a16="http://schemas.microsoft.com/office/drawing/2014/main" id="{9F3A2792-1290-124F-813B-6CCAE6D109FA}"/>
              </a:ext>
            </a:extLst>
          </p:cNvPr>
          <p:cNvGrpSpPr/>
          <p:nvPr/>
        </p:nvGrpSpPr>
        <p:grpSpPr>
          <a:xfrm>
            <a:off x="754601" y="3148457"/>
            <a:ext cx="9733123" cy="1964260"/>
            <a:chOff x="1619089" y="3178767"/>
            <a:chExt cx="9733123" cy="1964260"/>
          </a:xfrm>
        </p:grpSpPr>
        <p:sp>
          <p:nvSpPr>
            <p:cNvPr id="38" name="Freeform 57">
              <a:extLst>
                <a:ext uri="{FF2B5EF4-FFF2-40B4-BE49-F238E27FC236}">
                  <a16:creationId xmlns:a16="http://schemas.microsoft.com/office/drawing/2014/main" id="{022E9284-A6DD-214D-8363-E8C571E75F41}"/>
                </a:ext>
              </a:extLst>
            </p:cNvPr>
            <p:cNvSpPr/>
            <p:nvPr/>
          </p:nvSpPr>
          <p:spPr>
            <a:xfrm>
              <a:off x="1619089" y="4193043"/>
              <a:ext cx="2008320" cy="949984"/>
            </a:xfrm>
            <a:custGeom>
              <a:avLst/>
              <a:gdLst>
                <a:gd name="connsiteX0" fmla="*/ 1798074 w 1955424"/>
                <a:gd name="connsiteY0" fmla="*/ 0 h 924963"/>
                <a:gd name="connsiteX1" fmla="*/ 1837419 w 1955424"/>
                <a:gd name="connsiteY1" fmla="*/ 64764 h 924963"/>
                <a:gd name="connsiteX2" fmla="*/ 1955424 w 1955424"/>
                <a:gd name="connsiteY2" fmla="*/ 530799 h 924963"/>
                <a:gd name="connsiteX3" fmla="*/ 1953436 w 1955424"/>
                <a:gd name="connsiteY3" fmla="*/ 570161 h 924963"/>
                <a:gd name="connsiteX4" fmla="*/ 1872897 w 1955424"/>
                <a:gd name="connsiteY4" fmla="*/ 638598 h 924963"/>
                <a:gd name="connsiteX5" fmla="*/ 977712 w 1955424"/>
                <a:gd name="connsiteY5" fmla="*/ 924963 h 924963"/>
                <a:gd name="connsiteX6" fmla="*/ 82527 w 1955424"/>
                <a:gd name="connsiteY6" fmla="*/ 638598 h 924963"/>
                <a:gd name="connsiteX7" fmla="*/ 1988 w 1955424"/>
                <a:gd name="connsiteY7" fmla="*/ 570161 h 924963"/>
                <a:gd name="connsiteX8" fmla="*/ 0 w 1955424"/>
                <a:gd name="connsiteY8" fmla="*/ 530799 h 924963"/>
                <a:gd name="connsiteX9" fmla="*/ 118005 w 1955424"/>
                <a:gd name="connsiteY9" fmla="*/ 64764 h 924963"/>
                <a:gd name="connsiteX10" fmla="*/ 157350 w 1955424"/>
                <a:gd name="connsiteY10" fmla="*/ 0 h 924963"/>
                <a:gd name="connsiteX11" fmla="*/ 172430 w 1955424"/>
                <a:gd name="connsiteY11" fmla="*/ 10585 h 924963"/>
                <a:gd name="connsiteX12" fmla="*/ 977712 w 1955424"/>
                <a:gd name="connsiteY12" fmla="*/ 233846 h 924963"/>
                <a:gd name="connsiteX13" fmla="*/ 1782994 w 1955424"/>
                <a:gd name="connsiteY13" fmla="*/ 10585 h 92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424" h="924963">
                  <a:moveTo>
                    <a:pt x="1798074" y="0"/>
                  </a:moveTo>
                  <a:lnTo>
                    <a:pt x="1837419" y="64764"/>
                  </a:lnTo>
                  <a:cubicBezTo>
                    <a:pt x="1912676" y="203299"/>
                    <a:pt x="1955424" y="362057"/>
                    <a:pt x="1955424" y="530799"/>
                  </a:cubicBezTo>
                  <a:lnTo>
                    <a:pt x="1953436" y="570161"/>
                  </a:lnTo>
                  <a:lnTo>
                    <a:pt x="1872897" y="638598"/>
                  </a:lnTo>
                  <a:cubicBezTo>
                    <a:pt x="1643799" y="815529"/>
                    <a:pt x="1327303" y="924963"/>
                    <a:pt x="977712" y="924963"/>
                  </a:cubicBezTo>
                  <a:cubicBezTo>
                    <a:pt x="628121" y="924963"/>
                    <a:pt x="311625" y="815529"/>
                    <a:pt x="82527" y="638598"/>
                  </a:cubicBezTo>
                  <a:lnTo>
                    <a:pt x="1988" y="570161"/>
                  </a:lnTo>
                  <a:lnTo>
                    <a:pt x="0" y="530799"/>
                  </a:lnTo>
                  <a:cubicBezTo>
                    <a:pt x="0" y="362057"/>
                    <a:pt x="42748" y="203299"/>
                    <a:pt x="118005" y="64764"/>
                  </a:cubicBezTo>
                  <a:lnTo>
                    <a:pt x="157350" y="0"/>
                  </a:lnTo>
                  <a:lnTo>
                    <a:pt x="172430" y="10585"/>
                  </a:lnTo>
                  <a:cubicBezTo>
                    <a:pt x="391266" y="150061"/>
                    <a:pt x="671819" y="233846"/>
                    <a:pt x="977712" y="233846"/>
                  </a:cubicBezTo>
                  <a:cubicBezTo>
                    <a:pt x="1283605" y="233846"/>
                    <a:pt x="1564158" y="150061"/>
                    <a:pt x="1782994" y="10585"/>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uppieren 11">
              <a:extLst>
                <a:ext uri="{FF2B5EF4-FFF2-40B4-BE49-F238E27FC236}">
                  <a16:creationId xmlns:a16="http://schemas.microsoft.com/office/drawing/2014/main" id="{F8E2C4F9-5DE4-A441-A979-BA89F4EB7510}"/>
                </a:ext>
              </a:extLst>
            </p:cNvPr>
            <p:cNvGrpSpPr/>
            <p:nvPr/>
          </p:nvGrpSpPr>
          <p:grpSpPr>
            <a:xfrm>
              <a:off x="4652108" y="3178767"/>
              <a:ext cx="6700104" cy="990000"/>
              <a:chOff x="4652108" y="3178767"/>
              <a:chExt cx="6700104" cy="990000"/>
            </a:xfrm>
          </p:grpSpPr>
          <p:grpSp>
            <p:nvGrpSpPr>
              <p:cNvPr id="3" name="Gruppieren 2">
                <a:extLst>
                  <a:ext uri="{FF2B5EF4-FFF2-40B4-BE49-F238E27FC236}">
                    <a16:creationId xmlns:a16="http://schemas.microsoft.com/office/drawing/2014/main" id="{F5E4D264-33E7-9A45-BD6C-118657AEE1DF}"/>
                  </a:ext>
                </a:extLst>
              </p:cNvPr>
              <p:cNvGrpSpPr/>
              <p:nvPr/>
            </p:nvGrpSpPr>
            <p:grpSpPr>
              <a:xfrm>
                <a:off x="4652108" y="3178767"/>
                <a:ext cx="6700104" cy="990000"/>
                <a:chOff x="4652108" y="3178767"/>
                <a:chExt cx="6700104" cy="990000"/>
              </a:xfrm>
            </p:grpSpPr>
            <p:grpSp>
              <p:nvGrpSpPr>
                <p:cNvPr id="73" name="Gruppieren 72">
                  <a:extLst>
                    <a:ext uri="{FF2B5EF4-FFF2-40B4-BE49-F238E27FC236}">
                      <a16:creationId xmlns:a16="http://schemas.microsoft.com/office/drawing/2014/main" id="{BF1A34FD-EB99-C241-BA96-42A7848D1D9F}"/>
                    </a:ext>
                  </a:extLst>
                </p:cNvPr>
                <p:cNvGrpSpPr/>
                <p:nvPr/>
              </p:nvGrpSpPr>
              <p:grpSpPr>
                <a:xfrm>
                  <a:off x="4652108" y="3178767"/>
                  <a:ext cx="6700104" cy="990000"/>
                  <a:chOff x="4652108" y="3178767"/>
                  <a:chExt cx="6700104" cy="990000"/>
                </a:xfrm>
              </p:grpSpPr>
              <p:sp>
                <p:nvSpPr>
                  <p:cNvPr id="58" name="Rectangle: Rounded Corners 6">
                    <a:extLst>
                      <a:ext uri="{FF2B5EF4-FFF2-40B4-BE49-F238E27FC236}">
                        <a16:creationId xmlns:a16="http://schemas.microsoft.com/office/drawing/2014/main" id="{AE49786C-0A42-B04C-9F33-E791C1F26A09}"/>
                      </a:ext>
                    </a:extLst>
                  </p:cNvPr>
                  <p:cNvSpPr/>
                  <p:nvPr/>
                </p:nvSpPr>
                <p:spPr>
                  <a:xfrm>
                    <a:off x="4652108" y="3279182"/>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F5C22674-5284-144A-9AE2-8DE8604F66B8}"/>
                      </a:ext>
                    </a:extLst>
                  </p:cNvPr>
                  <p:cNvSpPr/>
                  <p:nvPr/>
                </p:nvSpPr>
                <p:spPr>
                  <a:xfrm>
                    <a:off x="4808475" y="3178767"/>
                    <a:ext cx="990000" cy="99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04A5A8C5-896A-AB47-BA42-D44134A6C035}"/>
                      </a:ext>
                    </a:extLst>
                  </p:cNvPr>
                  <p:cNvSpPr txBox="1"/>
                  <p:nvPr/>
                </p:nvSpPr>
                <p:spPr>
                  <a:xfrm>
                    <a:off x="6026762" y="3443504"/>
                    <a:ext cx="331994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Reflection Mechanism</a:t>
                    </a:r>
                  </a:p>
                </p:txBody>
              </p:sp>
              <p:pic>
                <p:nvPicPr>
                  <p:cNvPr id="67" name="Eye">
                    <a:extLst>
                      <a:ext uri="{FF2B5EF4-FFF2-40B4-BE49-F238E27FC236}">
                        <a16:creationId xmlns:a16="http://schemas.microsoft.com/office/drawing/2014/main" id="{7ED01492-C87C-6A45-9D66-4155BD6D73DC}"/>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4132" y="3282012"/>
                    <a:ext cx="792853" cy="792853"/>
                  </a:xfrm>
                  <a:prstGeom prst="rect">
                    <a:avLst/>
                  </a:prstGeom>
                </p:spPr>
              </p:pic>
            </p:grpSp>
            <p:sp>
              <p:nvSpPr>
                <p:cNvPr id="37" name="Textfeld 36">
                  <a:extLst>
                    <a:ext uri="{FF2B5EF4-FFF2-40B4-BE49-F238E27FC236}">
                      <a16:creationId xmlns:a16="http://schemas.microsoft.com/office/drawing/2014/main" id="{1230AF11-E685-6845-BDB6-C1CF0DEDA28C}"/>
                    </a:ext>
                  </a:extLst>
                </p:cNvPr>
                <p:cNvSpPr txBox="1"/>
                <p:nvPr/>
              </p:nvSpPr>
              <p:spPr>
                <a:xfrm>
                  <a:off x="9574998" y="3466909"/>
                  <a:ext cx="961545"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7639B"/>
                      </a:solidFill>
                      <a:effectLst/>
                      <a:uLnTx/>
                      <a:uFillTx/>
                      <a:latin typeface="Calibri" panose="020F0502020204030204"/>
                      <a:ea typeface="+mn-ea"/>
                      <a:cs typeface="+mn-cs"/>
                    </a:rPr>
                    <a:t>reflect</a:t>
                  </a:r>
                </a:p>
              </p:txBody>
            </p:sp>
          </p:grpSp>
          <p:sp>
            <p:nvSpPr>
              <p:cNvPr id="46" name="Oval 45">
                <a:extLst>
                  <a:ext uri="{FF2B5EF4-FFF2-40B4-BE49-F238E27FC236}">
                    <a16:creationId xmlns:a16="http://schemas.microsoft.com/office/drawing/2014/main" id="{941DCE0C-1E00-6F48-A8C7-55F25F2687FE}"/>
                  </a:ext>
                </a:extLst>
              </p:cNvPr>
              <p:cNvSpPr/>
              <p:nvPr/>
            </p:nvSpPr>
            <p:spPr>
              <a:xfrm>
                <a:off x="10614767" y="3339022"/>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grpSp>
      </p:grpSp>
      <p:grpSp>
        <p:nvGrpSpPr>
          <p:cNvPr id="17" name="Gruppieren 16">
            <a:extLst>
              <a:ext uri="{FF2B5EF4-FFF2-40B4-BE49-F238E27FC236}">
                <a16:creationId xmlns:a16="http://schemas.microsoft.com/office/drawing/2014/main" id="{2212127A-9447-A646-A6EF-EFB471D70478}"/>
              </a:ext>
            </a:extLst>
          </p:cNvPr>
          <p:cNvGrpSpPr/>
          <p:nvPr/>
        </p:nvGrpSpPr>
        <p:grpSpPr>
          <a:xfrm>
            <a:off x="916206" y="1768137"/>
            <a:ext cx="9591122" cy="2634768"/>
            <a:chOff x="1780694" y="1798447"/>
            <a:chExt cx="9591122" cy="2634768"/>
          </a:xfrm>
        </p:grpSpPr>
        <p:sp>
          <p:nvSpPr>
            <p:cNvPr id="39" name="Freeform 58">
              <a:extLst>
                <a:ext uri="{FF2B5EF4-FFF2-40B4-BE49-F238E27FC236}">
                  <a16:creationId xmlns:a16="http://schemas.microsoft.com/office/drawing/2014/main" id="{FBBFD592-193B-C043-AB80-9AA99B2B497E}"/>
                </a:ext>
              </a:extLst>
            </p:cNvPr>
            <p:cNvSpPr/>
            <p:nvPr/>
          </p:nvSpPr>
          <p:spPr>
            <a:xfrm>
              <a:off x="1780694" y="3012325"/>
              <a:ext cx="1685106" cy="1420890"/>
            </a:xfrm>
            <a:custGeom>
              <a:avLst/>
              <a:gdLst>
                <a:gd name="connsiteX0" fmla="*/ 553567 w 1640724"/>
                <a:gd name="connsiteY0" fmla="*/ 0 h 1383466"/>
                <a:gd name="connsiteX1" fmla="*/ 1087158 w 1640724"/>
                <a:gd name="connsiteY1" fmla="*/ 0 h 1383466"/>
                <a:gd name="connsiteX2" fmla="*/ 1220560 w 1640724"/>
                <a:gd name="connsiteY2" fmla="*/ 133402 h 1383466"/>
                <a:gd name="connsiteX3" fmla="*/ 1220560 w 1640724"/>
                <a:gd name="connsiteY3" fmla="*/ 789986 h 1383466"/>
                <a:gd name="connsiteX4" fmla="*/ 1286397 w 1640724"/>
                <a:gd name="connsiteY4" fmla="*/ 820713 h 1383466"/>
                <a:gd name="connsiteX5" fmla="*/ 1631096 w 1640724"/>
                <a:gd name="connsiteY5" fmla="*/ 1133772 h 1383466"/>
                <a:gd name="connsiteX6" fmla="*/ 1640724 w 1640724"/>
                <a:gd name="connsiteY6" fmla="*/ 1149620 h 1383466"/>
                <a:gd name="connsiteX7" fmla="*/ 1625644 w 1640724"/>
                <a:gd name="connsiteY7" fmla="*/ 1160205 h 1383466"/>
                <a:gd name="connsiteX8" fmla="*/ 820362 w 1640724"/>
                <a:gd name="connsiteY8" fmla="*/ 1383466 h 1383466"/>
                <a:gd name="connsiteX9" fmla="*/ 15080 w 1640724"/>
                <a:gd name="connsiteY9" fmla="*/ 1160205 h 1383466"/>
                <a:gd name="connsiteX10" fmla="*/ 0 w 1640724"/>
                <a:gd name="connsiteY10" fmla="*/ 1149620 h 1383466"/>
                <a:gd name="connsiteX11" fmla="*/ 9628 w 1640724"/>
                <a:gd name="connsiteY11" fmla="*/ 1133772 h 1383466"/>
                <a:gd name="connsiteX12" fmla="*/ 354327 w 1640724"/>
                <a:gd name="connsiteY12" fmla="*/ 820713 h 1383466"/>
                <a:gd name="connsiteX13" fmla="*/ 420165 w 1640724"/>
                <a:gd name="connsiteY13" fmla="*/ 789985 h 1383466"/>
                <a:gd name="connsiteX14" fmla="*/ 420165 w 1640724"/>
                <a:gd name="connsiteY14" fmla="*/ 133402 h 1383466"/>
                <a:gd name="connsiteX15" fmla="*/ 553567 w 1640724"/>
                <a:gd name="connsiteY15" fmla="*/ 0 h 13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724" h="1383466">
                  <a:moveTo>
                    <a:pt x="553567" y="0"/>
                  </a:moveTo>
                  <a:lnTo>
                    <a:pt x="1087158" y="0"/>
                  </a:lnTo>
                  <a:cubicBezTo>
                    <a:pt x="1160834" y="0"/>
                    <a:pt x="1220560" y="59726"/>
                    <a:pt x="1220560" y="133402"/>
                  </a:cubicBezTo>
                  <a:lnTo>
                    <a:pt x="1220560" y="789986"/>
                  </a:lnTo>
                  <a:lnTo>
                    <a:pt x="1286397" y="820713"/>
                  </a:lnTo>
                  <a:cubicBezTo>
                    <a:pt x="1424933" y="895970"/>
                    <a:pt x="1543245" y="1003736"/>
                    <a:pt x="1631096" y="1133772"/>
                  </a:cubicBezTo>
                  <a:lnTo>
                    <a:pt x="1640724" y="1149620"/>
                  </a:lnTo>
                  <a:lnTo>
                    <a:pt x="1625644" y="1160205"/>
                  </a:lnTo>
                  <a:cubicBezTo>
                    <a:pt x="1406808" y="1299681"/>
                    <a:pt x="1126255" y="1383466"/>
                    <a:pt x="820362" y="1383466"/>
                  </a:cubicBezTo>
                  <a:cubicBezTo>
                    <a:pt x="514469" y="1383466"/>
                    <a:pt x="233916" y="1299681"/>
                    <a:pt x="15080" y="1160205"/>
                  </a:cubicBezTo>
                  <a:lnTo>
                    <a:pt x="0" y="1149620"/>
                  </a:lnTo>
                  <a:lnTo>
                    <a:pt x="9628" y="1133772"/>
                  </a:lnTo>
                  <a:cubicBezTo>
                    <a:pt x="97479" y="1003736"/>
                    <a:pt x="215791" y="895970"/>
                    <a:pt x="354327" y="820713"/>
                  </a:cubicBezTo>
                  <a:lnTo>
                    <a:pt x="420165" y="789985"/>
                  </a:lnTo>
                  <a:lnTo>
                    <a:pt x="420165" y="133402"/>
                  </a:lnTo>
                  <a:cubicBezTo>
                    <a:pt x="420165" y="59726"/>
                    <a:pt x="479891" y="0"/>
                    <a:pt x="55356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uppieren 12">
              <a:extLst>
                <a:ext uri="{FF2B5EF4-FFF2-40B4-BE49-F238E27FC236}">
                  <a16:creationId xmlns:a16="http://schemas.microsoft.com/office/drawing/2014/main" id="{0BB5FC4B-9799-2848-8427-0B5EA94DABDA}"/>
                </a:ext>
              </a:extLst>
            </p:cNvPr>
            <p:cNvGrpSpPr/>
            <p:nvPr/>
          </p:nvGrpSpPr>
          <p:grpSpPr>
            <a:xfrm>
              <a:off x="4671712" y="1798447"/>
              <a:ext cx="6700104" cy="990000"/>
              <a:chOff x="4671712" y="1798447"/>
              <a:chExt cx="6700104" cy="990000"/>
            </a:xfrm>
          </p:grpSpPr>
          <p:grpSp>
            <p:nvGrpSpPr>
              <p:cNvPr id="4" name="Gruppieren 3">
                <a:extLst>
                  <a:ext uri="{FF2B5EF4-FFF2-40B4-BE49-F238E27FC236}">
                    <a16:creationId xmlns:a16="http://schemas.microsoft.com/office/drawing/2014/main" id="{E6B72948-0132-1744-983F-C4F44B3D6D4A}"/>
                  </a:ext>
                </a:extLst>
              </p:cNvPr>
              <p:cNvGrpSpPr/>
              <p:nvPr/>
            </p:nvGrpSpPr>
            <p:grpSpPr>
              <a:xfrm>
                <a:off x="4671712" y="1798447"/>
                <a:ext cx="6700104" cy="990000"/>
                <a:chOff x="4671712" y="1798447"/>
                <a:chExt cx="6700104" cy="990000"/>
              </a:xfrm>
            </p:grpSpPr>
            <p:grpSp>
              <p:nvGrpSpPr>
                <p:cNvPr id="20" name="Gruppieren 19">
                  <a:extLst>
                    <a:ext uri="{FF2B5EF4-FFF2-40B4-BE49-F238E27FC236}">
                      <a16:creationId xmlns:a16="http://schemas.microsoft.com/office/drawing/2014/main" id="{BB3CF518-2AFB-0543-ADFF-5308462DF1CB}"/>
                    </a:ext>
                  </a:extLst>
                </p:cNvPr>
                <p:cNvGrpSpPr/>
                <p:nvPr/>
              </p:nvGrpSpPr>
              <p:grpSpPr>
                <a:xfrm>
                  <a:off x="4671712" y="1798447"/>
                  <a:ext cx="6700104" cy="990000"/>
                  <a:chOff x="4652109" y="4493169"/>
                  <a:chExt cx="6700104" cy="990000"/>
                </a:xfrm>
              </p:grpSpPr>
              <p:sp>
                <p:nvSpPr>
                  <p:cNvPr id="68" name="Rectangle: Rounded Corners 6">
                    <a:extLst>
                      <a:ext uri="{FF2B5EF4-FFF2-40B4-BE49-F238E27FC236}">
                        <a16:creationId xmlns:a16="http://schemas.microsoft.com/office/drawing/2014/main" id="{95C35F9F-3D19-9642-BF24-CC10745C8DDF}"/>
                      </a:ext>
                    </a:extLst>
                  </p:cNvPr>
                  <p:cNvSpPr/>
                  <p:nvPr/>
                </p:nvSpPr>
                <p:spPr>
                  <a:xfrm>
                    <a:off x="4652109" y="4569526"/>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3120863B-A2B1-3C44-A4DB-1929546A26F7}"/>
                      </a:ext>
                    </a:extLst>
                  </p:cNvPr>
                  <p:cNvSpPr/>
                  <p:nvPr/>
                </p:nvSpPr>
                <p:spPr>
                  <a:xfrm>
                    <a:off x="4808475" y="4493169"/>
                    <a:ext cx="990000" cy="99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CF68AE5B-93B1-0A4E-8BF1-5F2383522005}"/>
                      </a:ext>
                    </a:extLst>
                  </p:cNvPr>
                  <p:cNvSpPr txBox="1"/>
                  <p:nvPr/>
                </p:nvSpPr>
                <p:spPr>
                  <a:xfrm>
                    <a:off x="6076397" y="4758094"/>
                    <a:ext cx="162429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Leadership</a:t>
                    </a:r>
                  </a:p>
                </p:txBody>
              </p:sp>
              <p:pic>
                <p:nvPicPr>
                  <p:cNvPr id="72" name="Graphic 24">
                    <a:extLst>
                      <a:ext uri="{FF2B5EF4-FFF2-40B4-BE49-F238E27FC236}">
                        <a16:creationId xmlns:a16="http://schemas.microsoft.com/office/drawing/2014/main" id="{D35D9A32-1867-F746-9A1B-FC8DB3CBED3A}"/>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6032" y="4617814"/>
                    <a:ext cx="726745" cy="726745"/>
                  </a:xfrm>
                  <a:prstGeom prst="rect">
                    <a:avLst/>
                  </a:prstGeom>
                </p:spPr>
              </p:pic>
            </p:grpSp>
            <p:sp>
              <p:nvSpPr>
                <p:cNvPr id="45" name="Textfeld 44">
                  <a:extLst>
                    <a:ext uri="{FF2B5EF4-FFF2-40B4-BE49-F238E27FC236}">
                      <a16:creationId xmlns:a16="http://schemas.microsoft.com/office/drawing/2014/main" id="{79A3687E-43DB-F64D-B6DC-A658F90B581F}"/>
                    </a:ext>
                  </a:extLst>
                </p:cNvPr>
                <p:cNvSpPr txBox="1"/>
                <p:nvPr/>
              </p:nvSpPr>
              <p:spPr>
                <a:xfrm>
                  <a:off x="9839590" y="2053200"/>
                  <a:ext cx="639599"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6130"/>
                      </a:solidFill>
                      <a:effectLst/>
                      <a:uLnTx/>
                      <a:uFillTx/>
                      <a:latin typeface="Calibri" panose="020F0502020204030204"/>
                      <a:ea typeface="+mn-ea"/>
                      <a:cs typeface="+mn-cs"/>
                    </a:rPr>
                    <a:t>lead</a:t>
                  </a:r>
                </a:p>
              </p:txBody>
            </p:sp>
          </p:grpSp>
          <p:sp>
            <p:nvSpPr>
              <p:cNvPr id="47" name="Oval 46">
                <a:extLst>
                  <a:ext uri="{FF2B5EF4-FFF2-40B4-BE49-F238E27FC236}">
                    <a16:creationId xmlns:a16="http://schemas.microsoft.com/office/drawing/2014/main" id="{1ABD34DC-CD74-6B40-8333-AB6248C3F05B}"/>
                  </a:ext>
                </a:extLst>
              </p:cNvPr>
              <p:cNvSpPr/>
              <p:nvPr/>
            </p:nvSpPr>
            <p:spPr>
              <a:xfrm>
                <a:off x="10614767" y="1954816"/>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grpSp>
      </p:grpSp>
      <p:sp>
        <p:nvSpPr>
          <p:cNvPr id="18" name="Textfeld 17">
            <a:extLst>
              <a:ext uri="{FF2B5EF4-FFF2-40B4-BE49-F238E27FC236}">
                <a16:creationId xmlns:a16="http://schemas.microsoft.com/office/drawing/2014/main" id="{164DA6F2-1A21-9C43-A448-266284B694AB}"/>
              </a:ext>
            </a:extLst>
          </p:cNvPr>
          <p:cNvSpPr txBox="1"/>
          <p:nvPr/>
        </p:nvSpPr>
        <p:spPr>
          <a:xfrm>
            <a:off x="875459" y="5876416"/>
            <a:ext cx="176477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rPr>
              <a:t>The Change Potion</a:t>
            </a:r>
          </a:p>
        </p:txBody>
      </p:sp>
    </p:spTree>
    <p:custDataLst>
      <p:tags r:id="rId1"/>
    </p:custDataLst>
    <p:extLst>
      <p:ext uri="{BB962C8B-B14F-4D97-AF65-F5344CB8AC3E}">
        <p14:creationId xmlns:p14="http://schemas.microsoft.com/office/powerpoint/2010/main" val="274277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A2BEB5-8B14-44EF-994F-8A49C84DAAD2}"/>
              </a:ext>
            </a:extLst>
          </p:cNvPr>
          <p:cNvSpPr>
            <a:spLocks noGrp="1"/>
          </p:cNvSpPr>
          <p:nvPr>
            <p:ph type="title"/>
          </p:nvPr>
        </p:nvSpPr>
        <p:spPr>
          <a:xfrm>
            <a:off x="415600" y="121920"/>
            <a:ext cx="11360800" cy="575346"/>
          </a:xfrm>
        </p:spPr>
        <p:txBody>
          <a:bodyPr>
            <a:normAutofit fontScale="90000"/>
          </a:bodyPr>
          <a:lstStyle/>
          <a:p>
            <a:r>
              <a:rPr lang="en-US" sz="3200" b="1" dirty="0">
                <a:latin typeface="PT Sans" panose="020B0503020203020204" pitchFamily="34" charset="77"/>
              </a:rPr>
              <a:t>Feedback Loops - Reflection</a:t>
            </a:r>
          </a:p>
        </p:txBody>
      </p:sp>
      <p:pic>
        <p:nvPicPr>
          <p:cNvPr id="6" name="Picture 5" descr="A close up of a logo&#10;&#10;Description automatically generated">
            <a:extLst>
              <a:ext uri="{FF2B5EF4-FFF2-40B4-BE49-F238E27FC236}">
                <a16:creationId xmlns:a16="http://schemas.microsoft.com/office/drawing/2014/main" id="{C4DF1A00-BCA1-C245-AEC6-E5FDFC8D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271" y="994821"/>
            <a:ext cx="7185411" cy="5413224"/>
          </a:xfrm>
          <a:prstGeom prst="rect">
            <a:avLst/>
          </a:prstGeom>
        </p:spPr>
      </p:pic>
      <p:cxnSp>
        <p:nvCxnSpPr>
          <p:cNvPr id="11" name="Straight Arrow Connector 10">
            <a:extLst>
              <a:ext uri="{FF2B5EF4-FFF2-40B4-BE49-F238E27FC236}">
                <a16:creationId xmlns:a16="http://schemas.microsoft.com/office/drawing/2014/main" id="{262FDBCE-B156-CBEB-D70E-3B8E51524825}"/>
              </a:ext>
            </a:extLst>
          </p:cNvPr>
          <p:cNvCxnSpPr>
            <a:cxnSpLocks/>
          </p:cNvCxnSpPr>
          <p:nvPr/>
        </p:nvCxnSpPr>
        <p:spPr>
          <a:xfrm flipV="1">
            <a:off x="2091142" y="1930270"/>
            <a:ext cx="1521132" cy="598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2A6F39-B4D9-D82B-1E20-6712988072CC}"/>
              </a:ext>
            </a:extLst>
          </p:cNvPr>
          <p:cNvCxnSpPr>
            <a:cxnSpLocks/>
          </p:cNvCxnSpPr>
          <p:nvPr/>
        </p:nvCxnSpPr>
        <p:spPr>
          <a:xfrm flipV="1">
            <a:off x="2091142" y="1688562"/>
            <a:ext cx="3042265" cy="104493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B0150-6A3B-EED1-17F5-52CC6FE04AEE}"/>
              </a:ext>
            </a:extLst>
          </p:cNvPr>
          <p:cNvCxnSpPr>
            <a:cxnSpLocks/>
          </p:cNvCxnSpPr>
          <p:nvPr/>
        </p:nvCxnSpPr>
        <p:spPr>
          <a:xfrm flipV="1">
            <a:off x="2091142" y="1950156"/>
            <a:ext cx="4567639" cy="87301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99B5EA-9BD3-4D6F-58BA-2E7C1F570235}"/>
              </a:ext>
            </a:extLst>
          </p:cNvPr>
          <p:cNvCxnSpPr>
            <a:cxnSpLocks/>
          </p:cNvCxnSpPr>
          <p:nvPr/>
        </p:nvCxnSpPr>
        <p:spPr>
          <a:xfrm flipH="1" flipV="1">
            <a:off x="8867716" y="2205852"/>
            <a:ext cx="1607543" cy="94856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080D1A8-895D-88FF-2819-0EF8D5E8BA1E}"/>
              </a:ext>
            </a:extLst>
          </p:cNvPr>
          <p:cNvPicPr>
            <a:picLocks noChangeAspect="1"/>
          </p:cNvPicPr>
          <p:nvPr/>
        </p:nvPicPr>
        <p:blipFill>
          <a:blip r:embed="rId4"/>
          <a:stretch>
            <a:fillRect/>
          </a:stretch>
        </p:blipFill>
        <p:spPr>
          <a:xfrm>
            <a:off x="10698480" y="6213960"/>
            <a:ext cx="1249681" cy="406146"/>
          </a:xfrm>
          <a:prstGeom prst="rect">
            <a:avLst/>
          </a:prstGeom>
        </p:spPr>
      </p:pic>
      <p:pic>
        <p:nvPicPr>
          <p:cNvPr id="3" name="Picture 2" descr="Logo&#10;&#10;Description automatically generated">
            <a:extLst>
              <a:ext uri="{FF2B5EF4-FFF2-40B4-BE49-F238E27FC236}">
                <a16:creationId xmlns:a16="http://schemas.microsoft.com/office/drawing/2014/main" id="{B3EA3BC2-504C-E181-A7A5-F56C7ADA110C}"/>
              </a:ext>
            </a:extLst>
          </p:cNvPr>
          <p:cNvPicPr>
            <a:picLocks noChangeAspect="1"/>
          </p:cNvPicPr>
          <p:nvPr/>
        </p:nvPicPr>
        <p:blipFill>
          <a:blip r:embed="rId5"/>
          <a:stretch>
            <a:fillRect/>
          </a:stretch>
        </p:blipFill>
        <p:spPr>
          <a:xfrm>
            <a:off x="166169" y="6316793"/>
            <a:ext cx="1346543" cy="504632"/>
          </a:xfrm>
          <a:prstGeom prst="rect">
            <a:avLst/>
          </a:prstGeom>
        </p:spPr>
      </p:pic>
      <p:cxnSp>
        <p:nvCxnSpPr>
          <p:cNvPr id="5" name="Straight Arrow Connector 4">
            <a:extLst>
              <a:ext uri="{FF2B5EF4-FFF2-40B4-BE49-F238E27FC236}">
                <a16:creationId xmlns:a16="http://schemas.microsoft.com/office/drawing/2014/main" id="{014D4978-1787-62F0-A784-B550C9328DC8}"/>
              </a:ext>
            </a:extLst>
          </p:cNvPr>
          <p:cNvCxnSpPr>
            <a:cxnSpLocks/>
          </p:cNvCxnSpPr>
          <p:nvPr/>
        </p:nvCxnSpPr>
        <p:spPr>
          <a:xfrm flipV="1">
            <a:off x="1917813" y="3028013"/>
            <a:ext cx="3261893" cy="2871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6508935-AECA-B8BD-4AF8-344104472E62}"/>
              </a:ext>
            </a:extLst>
          </p:cNvPr>
          <p:cNvCxnSpPr>
            <a:cxnSpLocks/>
          </p:cNvCxnSpPr>
          <p:nvPr/>
        </p:nvCxnSpPr>
        <p:spPr>
          <a:xfrm>
            <a:off x="2091142" y="3698860"/>
            <a:ext cx="3336848" cy="1611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195299-B639-E228-F3CA-B82B76E5140A}"/>
              </a:ext>
            </a:extLst>
          </p:cNvPr>
          <p:cNvSpPr txBox="1"/>
          <p:nvPr/>
        </p:nvSpPr>
        <p:spPr>
          <a:xfrm>
            <a:off x="707135" y="1477222"/>
            <a:ext cx="15696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Mechanisms</a:t>
            </a:r>
          </a:p>
        </p:txBody>
      </p:sp>
      <p:sp>
        <p:nvSpPr>
          <p:cNvPr id="19" name="TextBox 18">
            <a:extLst>
              <a:ext uri="{FF2B5EF4-FFF2-40B4-BE49-F238E27FC236}">
                <a16:creationId xmlns:a16="http://schemas.microsoft.com/office/drawing/2014/main" id="{C9AE9155-F7CB-7A4C-AB52-18B9E315B9EE}"/>
              </a:ext>
            </a:extLst>
          </p:cNvPr>
          <p:cNvSpPr txBox="1"/>
          <p:nvPr/>
        </p:nvSpPr>
        <p:spPr>
          <a:xfrm>
            <a:off x="238629" y="2386665"/>
            <a:ext cx="19287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Meetings</a:t>
            </a:r>
          </a:p>
        </p:txBody>
      </p:sp>
      <p:sp>
        <p:nvSpPr>
          <p:cNvPr id="20" name="TextBox 19">
            <a:extLst>
              <a:ext uri="{FF2B5EF4-FFF2-40B4-BE49-F238E27FC236}">
                <a16:creationId xmlns:a16="http://schemas.microsoft.com/office/drawing/2014/main" id="{12C8620C-7A9F-A63E-09AB-321E375EC990}"/>
              </a:ext>
            </a:extLst>
          </p:cNvPr>
          <p:cNvSpPr txBox="1"/>
          <p:nvPr/>
        </p:nvSpPr>
        <p:spPr>
          <a:xfrm>
            <a:off x="720181" y="3093555"/>
            <a:ext cx="8515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Board</a:t>
            </a:r>
          </a:p>
        </p:txBody>
      </p:sp>
      <p:sp>
        <p:nvSpPr>
          <p:cNvPr id="21" name="TextBox 20">
            <a:extLst>
              <a:ext uri="{FF2B5EF4-FFF2-40B4-BE49-F238E27FC236}">
                <a16:creationId xmlns:a16="http://schemas.microsoft.com/office/drawing/2014/main" id="{7FD3234E-46B8-22AE-AB3C-03BD6A869744}"/>
              </a:ext>
            </a:extLst>
          </p:cNvPr>
          <p:cNvSpPr txBox="1"/>
          <p:nvPr/>
        </p:nvSpPr>
        <p:spPr>
          <a:xfrm>
            <a:off x="428434" y="3475220"/>
            <a:ext cx="15953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Reports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Metrics</a:t>
            </a:r>
          </a:p>
        </p:txBody>
      </p:sp>
      <p:sp>
        <p:nvSpPr>
          <p:cNvPr id="35" name="TextBox 34">
            <a:extLst>
              <a:ext uri="{FF2B5EF4-FFF2-40B4-BE49-F238E27FC236}">
                <a16:creationId xmlns:a16="http://schemas.microsoft.com/office/drawing/2014/main" id="{64978874-0BA0-CC8C-D19D-4FDDB6676709}"/>
              </a:ext>
            </a:extLst>
          </p:cNvPr>
          <p:cNvSpPr txBox="1"/>
          <p:nvPr/>
        </p:nvSpPr>
        <p:spPr>
          <a:xfrm>
            <a:off x="10405176" y="1868269"/>
            <a:ext cx="12490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Loop</a:t>
            </a:r>
          </a:p>
        </p:txBody>
      </p:sp>
      <p:sp>
        <p:nvSpPr>
          <p:cNvPr id="36" name="TextBox 35">
            <a:extLst>
              <a:ext uri="{FF2B5EF4-FFF2-40B4-BE49-F238E27FC236}">
                <a16:creationId xmlns:a16="http://schemas.microsoft.com/office/drawing/2014/main" id="{4C5F9822-1B36-1468-8E11-EC8B75F899AC}"/>
              </a:ext>
            </a:extLst>
          </p:cNvPr>
          <p:cNvSpPr txBox="1"/>
          <p:nvPr/>
        </p:nvSpPr>
        <p:spPr>
          <a:xfrm>
            <a:off x="10410318" y="3006212"/>
            <a:ext cx="14157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Acts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Leadership</a:t>
            </a:r>
          </a:p>
        </p:txBody>
      </p:sp>
    </p:spTree>
    <p:extLst>
      <p:ext uri="{BB962C8B-B14F-4D97-AF65-F5344CB8AC3E}">
        <p14:creationId xmlns:p14="http://schemas.microsoft.com/office/powerpoint/2010/main" val="5289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CBF9F25C-72AD-94B2-22E5-E2BD94D46FF6}"/>
              </a:ext>
            </a:extLst>
          </p:cNvPr>
          <p:cNvSpPr>
            <a:spLocks noGrp="1"/>
          </p:cNvSpPr>
          <p:nvPr>
            <p:ph type="body" sz="quarter" idx="13"/>
          </p:nvPr>
        </p:nvSpPr>
        <p:spPr/>
        <p:txBody>
          <a:bodyPr/>
          <a:lstStyle/>
          <a:p>
            <a:r>
              <a:rPr lang="en-US" noProof="0"/>
              <a:t>Feedback without action </a:t>
            </a:r>
            <a:br>
              <a:rPr lang="en-US" noProof="0"/>
            </a:br>
            <a:r>
              <a:rPr lang="en-US" noProof="0"/>
              <a:t>is not a feedback loop.</a:t>
            </a:r>
          </a:p>
        </p:txBody>
      </p:sp>
      <p:sp>
        <p:nvSpPr>
          <p:cNvPr id="2" name="Tijdelijke aanduiding voor voettekst 1">
            <a:extLst>
              <a:ext uri="{FF2B5EF4-FFF2-40B4-BE49-F238E27FC236}">
                <a16:creationId xmlns:a16="http://schemas.microsoft.com/office/drawing/2014/main" id="{7DDC751F-0C3E-70E0-EF03-6B5EE31B5132}"/>
              </a:ext>
            </a:extLst>
          </p:cNvPr>
          <p:cNvSpPr>
            <a:spLocks noGrp="1"/>
          </p:cNvSpPr>
          <p:nvPr>
            <p:ph type="ftr" sz="quarter" idx="15"/>
          </p:nvPr>
        </p:nvSpPr>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
        <p:nvSpPr>
          <p:cNvPr id="3" name="Tijdelijke aanduiding voor dianummer 2">
            <a:extLst>
              <a:ext uri="{FF2B5EF4-FFF2-40B4-BE49-F238E27FC236}">
                <a16:creationId xmlns:a16="http://schemas.microsoft.com/office/drawing/2014/main" id="{709AF78E-BC9C-BA80-3073-54A735451523}"/>
              </a:ext>
            </a:extLst>
          </p:cNvPr>
          <p:cNvSpPr>
            <a:spLocks noGrp="1"/>
          </p:cNvSpPr>
          <p:nvPr>
            <p:ph type="sldNum" sz="quarter" idx="16"/>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35D1307-4518-DC49-A96C-7B35E51C61C4}" type="slidenum">
              <a:rPr kumimoji="0" lang="en-US" sz="1200" b="0" i="0" u="none" strike="noStrike" kern="1200" cap="none" spc="0" normalizeH="0" baseline="0" noProof="0" smtClean="0">
                <a:ln>
                  <a:noFill/>
                </a:ln>
                <a:solidFill>
                  <a:srgbClr val="1D1D1B"/>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71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30DF67-F650-A8B0-A10A-02F1C9C51DFD}"/>
              </a:ext>
            </a:extLst>
          </p:cNvPr>
          <p:cNvSpPr>
            <a:spLocks noGrp="1"/>
          </p:cNvSpPr>
          <p:nvPr>
            <p:ph type="title"/>
          </p:nvPr>
        </p:nvSpPr>
        <p:spPr/>
        <p:txBody>
          <a:bodyPr>
            <a:normAutofit fontScale="90000"/>
          </a:bodyPr>
          <a:lstStyle/>
          <a:p>
            <a:r>
              <a:rPr lang="en-US"/>
              <a:t>Feedback Loop?</a:t>
            </a:r>
          </a:p>
        </p:txBody>
      </p:sp>
      <p:pic>
        <p:nvPicPr>
          <p:cNvPr id="4" name="Picture 3">
            <a:extLst>
              <a:ext uri="{FF2B5EF4-FFF2-40B4-BE49-F238E27FC236}">
                <a16:creationId xmlns:a16="http://schemas.microsoft.com/office/drawing/2014/main" id="{CB07FDB0-0ABE-9DB9-A049-4D3148B0E3F9}"/>
              </a:ext>
            </a:extLst>
          </p:cNvPr>
          <p:cNvPicPr>
            <a:picLocks noChangeAspect="1"/>
          </p:cNvPicPr>
          <p:nvPr/>
        </p:nvPicPr>
        <p:blipFill>
          <a:blip r:embed="rId2"/>
          <a:stretch>
            <a:fillRect/>
          </a:stretch>
        </p:blipFill>
        <p:spPr>
          <a:xfrm>
            <a:off x="2755806" y="1600202"/>
            <a:ext cx="6680388" cy="4525963"/>
          </a:xfrm>
          <a:prstGeom prst="rect">
            <a:avLst/>
          </a:prstGeom>
          <a:noFill/>
        </p:spPr>
      </p:pic>
    </p:spTree>
    <p:extLst>
      <p:ext uri="{BB962C8B-B14F-4D97-AF65-F5344CB8AC3E}">
        <p14:creationId xmlns:p14="http://schemas.microsoft.com/office/powerpoint/2010/main" val="238503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7E6626-A79F-4743-899A-083F0A4035D1}"/>
              </a:ext>
            </a:extLst>
          </p:cNvPr>
          <p:cNvSpPr>
            <a:spLocks noGrp="1"/>
          </p:cNvSpPr>
          <p:nvPr>
            <p:ph type="title"/>
          </p:nvPr>
        </p:nvSpPr>
        <p:spPr/>
        <p:txBody>
          <a:bodyPr>
            <a:normAutofit/>
          </a:bodyPr>
          <a:lstStyle/>
          <a:p>
            <a:r>
              <a:rPr lang="en-US"/>
              <a:t>Don’t leave it to chance: </a:t>
            </a:r>
            <a:r>
              <a:rPr lang="en-US" b="1"/>
              <a:t>MANAGED</a:t>
            </a:r>
            <a:r>
              <a:rPr lang="en-US"/>
              <a:t> Evolution</a:t>
            </a:r>
          </a:p>
        </p:txBody>
      </p:sp>
      <p:sp>
        <p:nvSpPr>
          <p:cNvPr id="4" name="Footer Placeholder 3">
            <a:extLst>
              <a:ext uri="{FF2B5EF4-FFF2-40B4-BE49-F238E27FC236}">
                <a16:creationId xmlns:a16="http://schemas.microsoft.com/office/drawing/2014/main" id="{1A4D932B-9C3E-C149-8DD6-B0F71A7549F0}"/>
              </a:ext>
            </a:extLst>
          </p:cNvPr>
          <p:cNvSpPr>
            <a:spLocks noGrp="1"/>
          </p:cNvSpPr>
          <p:nvPr>
            <p:ph type="ftr" sz="quarter" idx="10"/>
          </p:nvPr>
        </p:nvSpPr>
        <p:spPr/>
        <p:txBody>
          <a:bodyPr/>
          <a:lstStyle/>
          <a:p>
            <a:r>
              <a:rPr lang="en-US"/>
              <a:t>Official Licensed Material, KC v1.1 Copyright © 2024 Kanban University</a:t>
            </a:r>
          </a:p>
        </p:txBody>
      </p:sp>
      <p:sp>
        <p:nvSpPr>
          <p:cNvPr id="5" name="Slide Number Placeholder 4">
            <a:extLst>
              <a:ext uri="{FF2B5EF4-FFF2-40B4-BE49-F238E27FC236}">
                <a16:creationId xmlns:a16="http://schemas.microsoft.com/office/drawing/2014/main" id="{CE2A1D71-AD25-6544-B3C5-AABFD7FAC8E2}"/>
              </a:ext>
            </a:extLst>
          </p:cNvPr>
          <p:cNvSpPr>
            <a:spLocks noGrp="1"/>
          </p:cNvSpPr>
          <p:nvPr>
            <p:ph type="sldNum" sz="quarter" idx="11"/>
          </p:nvPr>
        </p:nvSpPr>
        <p:spPr/>
        <p:txBody>
          <a:bodyPr/>
          <a:lstStyle/>
          <a:p>
            <a:fld id="{113F2490-0CE6-6441-B6DE-B4EE6CFC5406}" type="slidenum">
              <a:rPr lang="en-US" smtClean="0"/>
              <a:pPr/>
              <a:t>18</a:t>
            </a:fld>
            <a:endParaRPr lang="en-US"/>
          </a:p>
        </p:txBody>
      </p:sp>
      <p:pic>
        <p:nvPicPr>
          <p:cNvPr id="19" name="Grafik 18">
            <a:extLst>
              <a:ext uri="{FF2B5EF4-FFF2-40B4-BE49-F238E27FC236}">
                <a16:creationId xmlns:a16="http://schemas.microsoft.com/office/drawing/2014/main" id="{6FE2EBAB-EB37-B844-B9A1-12C4C0A7FBCE}"/>
              </a:ext>
            </a:extLst>
          </p:cNvPr>
          <p:cNvPicPr>
            <a:picLocks noChangeAspect="1"/>
          </p:cNvPicPr>
          <p:nvPr/>
        </p:nvPicPr>
        <p:blipFill rotWithShape="1">
          <a:blip r:embed="rId3"/>
          <a:srcRect l="24187" t="27594" r="29980" b="-3464"/>
          <a:stretch/>
        </p:blipFill>
        <p:spPr>
          <a:xfrm>
            <a:off x="5163070" y="1873838"/>
            <a:ext cx="3960812" cy="4356097"/>
          </a:xfrm>
          <a:prstGeom prst="rect">
            <a:avLst/>
          </a:prstGeom>
        </p:spPr>
      </p:pic>
      <p:sp>
        <p:nvSpPr>
          <p:cNvPr id="21" name="Textfeld 20">
            <a:extLst>
              <a:ext uri="{FF2B5EF4-FFF2-40B4-BE49-F238E27FC236}">
                <a16:creationId xmlns:a16="http://schemas.microsoft.com/office/drawing/2014/main" id="{9781941E-FBF9-1A46-91F9-2A09D66BB1A2}"/>
              </a:ext>
            </a:extLst>
          </p:cNvPr>
          <p:cNvSpPr txBox="1"/>
          <p:nvPr/>
        </p:nvSpPr>
        <p:spPr>
          <a:xfrm>
            <a:off x="839788" y="5395634"/>
            <a:ext cx="3960812" cy="707886"/>
          </a:xfrm>
          <a:prstGeom prst="rect">
            <a:avLst/>
          </a:prstGeom>
          <a:solidFill>
            <a:schemeClr val="accent6"/>
          </a:solidFill>
        </p:spPr>
        <p:txBody>
          <a:bodyPr wrap="square">
            <a:spAutoFit/>
          </a:bodyPr>
          <a:lstStyle/>
          <a:p>
            <a:pPr algn="ctr"/>
            <a:r>
              <a:rPr lang="en-US" sz="2000">
                <a:solidFill>
                  <a:schemeClr val="bg1"/>
                </a:solidFill>
              </a:rPr>
              <a:t>Only mutate that which isn’t working well. Preserve that which is.</a:t>
            </a:r>
          </a:p>
        </p:txBody>
      </p:sp>
    </p:spTree>
    <p:extLst>
      <p:ext uri="{BB962C8B-B14F-4D97-AF65-F5344CB8AC3E}">
        <p14:creationId xmlns:p14="http://schemas.microsoft.com/office/powerpoint/2010/main" val="2647394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anban University Certified Training Seal">
            <a:extLst>
              <a:ext uri="{FF2B5EF4-FFF2-40B4-BE49-F238E27FC236}">
                <a16:creationId xmlns:a16="http://schemas.microsoft.com/office/drawing/2014/main" id="{E5DD3C56-2BAE-8FA3-BDB3-5705AD4BE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6853" y="431009"/>
            <a:ext cx="2527697" cy="2447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Qr code&#10;&#10;Description automatically generated">
            <a:extLst>
              <a:ext uri="{FF2B5EF4-FFF2-40B4-BE49-F238E27FC236}">
                <a16:creationId xmlns:a16="http://schemas.microsoft.com/office/drawing/2014/main" id="{0009C933-773C-BE97-9811-A8EA04A22A11}"/>
              </a:ext>
            </a:extLst>
          </p:cNvPr>
          <p:cNvPicPr>
            <a:picLocks noChangeAspect="1"/>
          </p:cNvPicPr>
          <p:nvPr/>
        </p:nvPicPr>
        <p:blipFill rotWithShape="1">
          <a:blip r:embed="rId3"/>
          <a:srcRect l="5782" r="6915"/>
          <a:stretch/>
        </p:blipFill>
        <p:spPr>
          <a:xfrm>
            <a:off x="908433" y="3630384"/>
            <a:ext cx="2237103" cy="2562441"/>
          </a:xfrm>
          <a:prstGeom prst="rect">
            <a:avLst/>
          </a:prstGeom>
        </p:spPr>
      </p:pic>
      <p:pic>
        <p:nvPicPr>
          <p:cNvPr id="18" name="Picture 17" descr="Qr code&#10;&#10;Description automatically generated">
            <a:extLst>
              <a:ext uri="{FF2B5EF4-FFF2-40B4-BE49-F238E27FC236}">
                <a16:creationId xmlns:a16="http://schemas.microsoft.com/office/drawing/2014/main" id="{941166DF-2042-D3FA-0BA1-2DD8163A09B6}"/>
              </a:ext>
            </a:extLst>
          </p:cNvPr>
          <p:cNvPicPr>
            <a:picLocks noChangeAspect="1"/>
          </p:cNvPicPr>
          <p:nvPr/>
        </p:nvPicPr>
        <p:blipFill rotWithShape="1">
          <a:blip r:embed="rId4"/>
          <a:srcRect l="6873" r="7998"/>
          <a:stretch/>
        </p:blipFill>
        <p:spPr>
          <a:xfrm>
            <a:off x="9246853" y="3567593"/>
            <a:ext cx="2288309" cy="2688021"/>
          </a:xfrm>
          <a:prstGeom prst="rect">
            <a:avLst/>
          </a:prstGeom>
        </p:spPr>
      </p:pic>
      <p:pic>
        <p:nvPicPr>
          <p:cNvPr id="19" name="Picture 18" descr="Pollyanna 102">
            <a:extLst>
              <a:ext uri="{FF2B5EF4-FFF2-40B4-BE49-F238E27FC236}">
                <a16:creationId xmlns:a16="http://schemas.microsoft.com/office/drawing/2014/main" id="{C1AEF123-F431-7BCF-9EC4-54B2C449ED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470" y="431009"/>
            <a:ext cx="2119066" cy="2903605"/>
          </a:xfrm>
          <a:prstGeom prst="rect">
            <a:avLst/>
          </a:prstGeom>
          <a:noFill/>
          <a:ln w="9525">
            <a:noFill/>
            <a:miter lim="800000"/>
            <a:headEnd/>
            <a:tailEnd/>
          </a:ln>
        </p:spPr>
      </p:pic>
      <p:sp>
        <p:nvSpPr>
          <p:cNvPr id="21" name="TextBox 20">
            <a:extLst>
              <a:ext uri="{FF2B5EF4-FFF2-40B4-BE49-F238E27FC236}">
                <a16:creationId xmlns:a16="http://schemas.microsoft.com/office/drawing/2014/main" id="{D8F6F684-2963-3B49-EA73-F9514E635C7E}"/>
              </a:ext>
            </a:extLst>
          </p:cNvPr>
          <p:cNvSpPr txBox="1"/>
          <p:nvPr/>
        </p:nvSpPr>
        <p:spPr>
          <a:xfrm>
            <a:off x="908433" y="3334614"/>
            <a:ext cx="2288309" cy="307777"/>
          </a:xfrm>
          <a:prstGeom prst="rect">
            <a:avLst/>
          </a:prstGeom>
          <a:noFill/>
        </p:spPr>
        <p:txBody>
          <a:bodyPr wrap="square" rtlCol="0">
            <a:spAutoFit/>
          </a:bodyPr>
          <a:lstStyle/>
          <a:p>
            <a:r>
              <a:rPr lang="en-US" sz="1400" dirty="0"/>
              <a:t>linkedin.com/in/toddelittle/</a:t>
            </a:r>
          </a:p>
        </p:txBody>
      </p:sp>
      <p:sp>
        <p:nvSpPr>
          <p:cNvPr id="3" name="Text Placeholder 3">
            <a:extLst>
              <a:ext uri="{FF2B5EF4-FFF2-40B4-BE49-F238E27FC236}">
                <a16:creationId xmlns:a16="http://schemas.microsoft.com/office/drawing/2014/main" id="{BDA27C41-74FF-35AC-A6B7-465751BABF16}"/>
              </a:ext>
            </a:extLst>
          </p:cNvPr>
          <p:cNvSpPr txBox="1">
            <a:spLocks/>
          </p:cNvSpPr>
          <p:nvPr/>
        </p:nvSpPr>
        <p:spPr>
          <a:xfrm>
            <a:off x="3314779" y="2597727"/>
            <a:ext cx="5680481" cy="1454728"/>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a:r>
              <a:rPr lang="en-US" sz="3200" b="1" dirty="0"/>
              <a:t>Todd Little</a:t>
            </a:r>
          </a:p>
          <a:p>
            <a:pPr algn="l"/>
            <a:r>
              <a:rPr lang="en-US" sz="2800" dirty="0"/>
              <a:t>Chairman,  Kanban University</a:t>
            </a:r>
          </a:p>
          <a:p>
            <a:endParaRPr lang="en-US" sz="3200" dirty="0"/>
          </a:p>
        </p:txBody>
      </p:sp>
    </p:spTree>
    <p:extLst>
      <p:ext uri="{BB962C8B-B14F-4D97-AF65-F5344CB8AC3E}">
        <p14:creationId xmlns:p14="http://schemas.microsoft.com/office/powerpoint/2010/main" val="11202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44426-BEA8-C38C-1617-2CABA55866C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38F4AA-FB99-7886-71D8-E5BAFF190664}"/>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5C722CF7-534A-195D-4E3B-ECC712A434BA}"/>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20</a:t>
            </a:fld>
            <a:endParaRPr lang="en-US" noProof="0"/>
          </a:p>
        </p:txBody>
      </p:sp>
      <p:sp>
        <p:nvSpPr>
          <p:cNvPr id="5" name="Title 4">
            <a:extLst>
              <a:ext uri="{FF2B5EF4-FFF2-40B4-BE49-F238E27FC236}">
                <a16:creationId xmlns:a16="http://schemas.microsoft.com/office/drawing/2014/main" id="{DACD9811-B9FB-C39A-8C93-C0DCE1C6CD9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BB7A54C5-E81D-5D5A-8A7C-40B9A1247EB4}"/>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F84A4FC4-BCE0-94F0-899F-AA4B9A4A8772}"/>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1EA95D40-3FC6-1169-93B6-833DF8A6F1F7}"/>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A41E82E2-567E-82D5-24B5-AE8F2471AA74}"/>
              </a:ext>
            </a:extLst>
          </p:cNvPr>
          <p:cNvSpPr/>
          <p:nvPr/>
        </p:nvSpPr>
        <p:spPr>
          <a:xfrm>
            <a:off x="3074615" y="1837710"/>
            <a:ext cx="1185465" cy="1185465"/>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0191AAF7-3344-93C6-4105-4C82DA21D303}"/>
              </a:ext>
            </a:extLst>
          </p:cNvPr>
          <p:cNvSpPr txBox="1"/>
          <p:nvPr/>
        </p:nvSpPr>
        <p:spPr>
          <a:xfrm>
            <a:off x="3264075" y="2026683"/>
            <a:ext cx="822396" cy="822884"/>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dirty="0"/>
              <a:t>It Hurts</a:t>
            </a:r>
          </a:p>
        </p:txBody>
      </p:sp>
      <p:grpSp>
        <p:nvGrpSpPr>
          <p:cNvPr id="20" name="Group 19">
            <a:extLst>
              <a:ext uri="{FF2B5EF4-FFF2-40B4-BE49-F238E27FC236}">
                <a16:creationId xmlns:a16="http://schemas.microsoft.com/office/drawing/2014/main" id="{3AE1D29F-333C-E985-44AA-A84A268F0283}"/>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5EC67274-D715-0EB2-EF6C-019AE7E2216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2F69056B-3B19-C242-903A-062E8969E6C9}"/>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6578F529-638F-A1CA-4D79-05E4F048DA23}"/>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43DF3E3B-E524-D565-BE79-37A6916D3770}"/>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31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16E0BEA8-3C73-4D0B-B045-986650DD71E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3ED89CB1-82FD-449E-A043-C54D5B66EA0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46FE3BEF-67E4-4661-A2D9-857178218DD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0900BF35-80EE-445E-97D0-A6527292F24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graphicEl>
                                              <a:dgm id="{7DE82D86-7D29-4C2B-ABE0-1FAADCDF0B0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816E1A0C-5A2E-498E-883F-B6E8E005D76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F3F96394-1624-46DA-A614-63E08FEC3A1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611869A1-2D97-447E-8391-C0AA8E511EA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graphicEl>
                                              <a:dgm id="{A79608CA-C38E-4902-BD98-605CF654695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C61E225E-CB92-427A-9B51-3B3CE5E96D6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graphicEl>
                                              <a:dgm id="{A61DB2E7-9885-4DCE-A8A4-3BD5FA6AE3D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graphicEl>
                                              <a:dgm id="{C883CDD7-B4FE-403E-8631-3580AA3DCE7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P spid="15" grpId="0" animBg="1"/>
      <p:bldP spid="16"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3DBF-6BF3-367A-79D6-9D351D8AB397}"/>
              </a:ext>
            </a:extLst>
          </p:cNvPr>
          <p:cNvSpPr>
            <a:spLocks noGrp="1"/>
          </p:cNvSpPr>
          <p:nvPr>
            <p:ph type="title"/>
          </p:nvPr>
        </p:nvSpPr>
        <p:spPr>
          <a:xfrm>
            <a:off x="838200" y="365125"/>
            <a:ext cx="10515600" cy="1325563"/>
          </a:xfrm>
        </p:spPr>
        <p:txBody>
          <a:bodyPr/>
          <a:lstStyle/>
          <a:p>
            <a:r>
              <a:rPr lang="en-US" noProof="0"/>
              <a:t>It Hurts</a:t>
            </a:r>
          </a:p>
        </p:txBody>
      </p:sp>
      <p:sp>
        <p:nvSpPr>
          <p:cNvPr id="5" name="Footer Placeholder 4">
            <a:extLst>
              <a:ext uri="{FF2B5EF4-FFF2-40B4-BE49-F238E27FC236}">
                <a16:creationId xmlns:a16="http://schemas.microsoft.com/office/drawing/2014/main" id="{09F62F82-A48B-FC2C-223D-2FFA521E2E29}"/>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C1789727-1767-B039-0184-0B811D68B438}"/>
              </a:ext>
            </a:extLst>
          </p:cNvPr>
          <p:cNvSpPr>
            <a:spLocks noGrp="1"/>
          </p:cNvSpPr>
          <p:nvPr>
            <p:ph type="sldNum" sz="quarter" idx="12"/>
          </p:nvPr>
        </p:nvSpPr>
        <p:spPr>
          <a:xfrm>
            <a:off x="10660358" y="6356350"/>
            <a:ext cx="1264948" cy="365125"/>
          </a:xfrm>
        </p:spPr>
        <p:txBody>
          <a:bodyPr/>
          <a:lstStyle/>
          <a:p>
            <a:fld id="{14A4685A-7086-4715-BC4B-CC674CEFD7C0}" type="slidenum">
              <a:rPr lang="en-US" smtClean="0"/>
              <a:pPr/>
              <a:t>21</a:t>
            </a:fld>
            <a:endParaRPr lang="en-US"/>
          </a:p>
        </p:txBody>
      </p:sp>
      <p:pic>
        <p:nvPicPr>
          <p:cNvPr id="8" name="Picture 7" descr="Rosie with her arms crossed">
            <a:extLst>
              <a:ext uri="{FF2B5EF4-FFF2-40B4-BE49-F238E27FC236}">
                <a16:creationId xmlns:a16="http://schemas.microsoft.com/office/drawing/2014/main" id="{D20A7F1E-A959-ED24-6941-553D4CB6A0FF}"/>
              </a:ext>
            </a:extLst>
          </p:cNvPr>
          <p:cNvPicPr>
            <a:picLocks noChangeAspect="1"/>
          </p:cNvPicPr>
          <p:nvPr/>
        </p:nvPicPr>
        <p:blipFill>
          <a:blip r:embed="rId3"/>
          <a:stretch>
            <a:fillRect/>
          </a:stretch>
        </p:blipFill>
        <p:spPr>
          <a:xfrm flipH="1">
            <a:off x="-720392" y="2452869"/>
            <a:ext cx="3648786" cy="3648786"/>
          </a:xfrm>
          <a:prstGeom prst="rect">
            <a:avLst/>
          </a:prstGeom>
        </p:spPr>
      </p:pic>
      <p:sp>
        <p:nvSpPr>
          <p:cNvPr id="9" name="Tekstballon: ovaal 2">
            <a:extLst>
              <a:ext uri="{FF2B5EF4-FFF2-40B4-BE49-F238E27FC236}">
                <a16:creationId xmlns:a16="http://schemas.microsoft.com/office/drawing/2014/main" id="{9069D35D-8DB8-A2AF-F416-E0359DF4779F}"/>
              </a:ext>
            </a:extLst>
          </p:cNvPr>
          <p:cNvSpPr/>
          <p:nvPr/>
        </p:nvSpPr>
        <p:spPr>
          <a:xfrm>
            <a:off x="1703374" y="1584129"/>
            <a:ext cx="3061501"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0561E24F-9A93-D994-D939-94F605AE59B7}"/>
              </a:ext>
            </a:extLst>
          </p:cNvPr>
          <p:cNvSpPr txBox="1">
            <a:spLocks/>
          </p:cNvSpPr>
          <p:nvPr/>
        </p:nvSpPr>
        <p:spPr>
          <a:xfrm>
            <a:off x="2043662" y="1673015"/>
            <a:ext cx="2365565" cy="179332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t>Here is what hurt for my team.</a:t>
            </a:r>
          </a:p>
        </p:txBody>
      </p:sp>
      <p:sp>
        <p:nvSpPr>
          <p:cNvPr id="3" name="Rectangle 2">
            <a:extLst>
              <a:ext uri="{FF2B5EF4-FFF2-40B4-BE49-F238E27FC236}">
                <a16:creationId xmlns:a16="http://schemas.microsoft.com/office/drawing/2014/main" id="{5DD3660B-22F1-0B45-FD0E-AC8B4FCB0EA5}"/>
              </a:ext>
            </a:extLst>
          </p:cNvPr>
          <p:cNvSpPr/>
          <p:nvPr/>
        </p:nvSpPr>
        <p:spPr>
          <a:xfrm>
            <a:off x="5187885" y="1805771"/>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 receive mixed or conflicting messages from different team members</a:t>
            </a:r>
          </a:p>
        </p:txBody>
      </p:sp>
      <p:sp>
        <p:nvSpPr>
          <p:cNvPr id="4" name="Rectangle 3">
            <a:extLst>
              <a:ext uri="{FF2B5EF4-FFF2-40B4-BE49-F238E27FC236}">
                <a16:creationId xmlns:a16="http://schemas.microsoft.com/office/drawing/2014/main" id="{8F26A416-28F9-6A9D-80C6-430A19B4862E}"/>
              </a:ext>
            </a:extLst>
          </p:cNvPr>
          <p:cNvSpPr/>
          <p:nvPr/>
        </p:nvSpPr>
        <p:spPr>
          <a:xfrm>
            <a:off x="6780029" y="1769440"/>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Feeling isolated in our individual tasks without a clear view of the bigger picture </a:t>
            </a:r>
          </a:p>
        </p:txBody>
      </p:sp>
      <p:sp>
        <p:nvSpPr>
          <p:cNvPr id="7" name="Rectangle 6">
            <a:extLst>
              <a:ext uri="{FF2B5EF4-FFF2-40B4-BE49-F238E27FC236}">
                <a16:creationId xmlns:a16="http://schemas.microsoft.com/office/drawing/2014/main" id="{F903F03A-AEBD-AA6C-B65D-7473DD89CADE}"/>
              </a:ext>
            </a:extLst>
          </p:cNvPr>
          <p:cNvSpPr/>
          <p:nvPr/>
        </p:nvSpPr>
        <p:spPr>
          <a:xfrm>
            <a:off x="8372173" y="1922579"/>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We’re lacking feedback</a:t>
            </a:r>
          </a:p>
        </p:txBody>
      </p:sp>
      <p:sp>
        <p:nvSpPr>
          <p:cNvPr id="15" name="Rectangle 14">
            <a:extLst>
              <a:ext uri="{FF2B5EF4-FFF2-40B4-BE49-F238E27FC236}">
                <a16:creationId xmlns:a16="http://schemas.microsoft.com/office/drawing/2014/main" id="{445CFA92-E2E5-F7C8-BFFE-13B9BB9A43DF}"/>
              </a:ext>
            </a:extLst>
          </p:cNvPr>
          <p:cNvSpPr/>
          <p:nvPr/>
        </p:nvSpPr>
        <p:spPr>
          <a:xfrm>
            <a:off x="10148338" y="2079150"/>
            <a:ext cx="1205462" cy="1205462"/>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Environment is "down" too much and too long</a:t>
            </a:r>
          </a:p>
        </p:txBody>
      </p:sp>
      <p:sp>
        <p:nvSpPr>
          <p:cNvPr id="18" name="Rectangle 17">
            <a:extLst>
              <a:ext uri="{FF2B5EF4-FFF2-40B4-BE49-F238E27FC236}">
                <a16:creationId xmlns:a16="http://schemas.microsoft.com/office/drawing/2014/main" id="{F3EC030A-5748-F14C-C43A-456CBB8F3743}"/>
              </a:ext>
            </a:extLst>
          </p:cNvPr>
          <p:cNvSpPr/>
          <p:nvPr/>
        </p:nvSpPr>
        <p:spPr>
          <a:xfrm>
            <a:off x="3068255" y="4101984"/>
            <a:ext cx="1252349" cy="1252349"/>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Software engineers push work onto the testers and expect immediate feedback?</a:t>
            </a:r>
          </a:p>
        </p:txBody>
      </p:sp>
      <p:sp>
        <p:nvSpPr>
          <p:cNvPr id="23" name="Rectangle 22">
            <a:extLst>
              <a:ext uri="{FF2B5EF4-FFF2-40B4-BE49-F238E27FC236}">
                <a16:creationId xmlns:a16="http://schemas.microsoft.com/office/drawing/2014/main" id="{3D302ED4-A352-498D-FC26-9F61E446A492}"/>
              </a:ext>
            </a:extLst>
          </p:cNvPr>
          <p:cNvSpPr/>
          <p:nvPr/>
        </p:nvSpPr>
        <p:spPr>
          <a:xfrm>
            <a:off x="10325080" y="4578421"/>
            <a:ext cx="1294194" cy="1294194"/>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Testing takes way too long!</a:t>
            </a:r>
          </a:p>
        </p:txBody>
      </p:sp>
      <p:sp>
        <p:nvSpPr>
          <p:cNvPr id="24" name="Rectangle 23">
            <a:extLst>
              <a:ext uri="{FF2B5EF4-FFF2-40B4-BE49-F238E27FC236}">
                <a16:creationId xmlns:a16="http://schemas.microsoft.com/office/drawing/2014/main" id="{19526C22-9B76-30F8-458B-AEBFF6C5F007}"/>
              </a:ext>
            </a:extLst>
          </p:cNvPr>
          <p:cNvSpPr/>
          <p:nvPr/>
        </p:nvSpPr>
        <p:spPr>
          <a:xfrm>
            <a:off x="8756369" y="3652877"/>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Voicing concerns are being largely ignored</a:t>
            </a:r>
          </a:p>
        </p:txBody>
      </p:sp>
      <p:sp>
        <p:nvSpPr>
          <p:cNvPr id="25" name="Rectangle 24">
            <a:extLst>
              <a:ext uri="{FF2B5EF4-FFF2-40B4-BE49-F238E27FC236}">
                <a16:creationId xmlns:a16="http://schemas.microsoft.com/office/drawing/2014/main" id="{538D461B-64E6-2458-F49D-27FA048C4E03}"/>
              </a:ext>
            </a:extLst>
          </p:cNvPr>
          <p:cNvSpPr/>
          <p:nvPr/>
        </p:nvSpPr>
        <p:spPr>
          <a:xfrm>
            <a:off x="6294546" y="3415797"/>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sprint scope keeps changing</a:t>
            </a:r>
          </a:p>
        </p:txBody>
      </p:sp>
      <p:sp>
        <p:nvSpPr>
          <p:cNvPr id="26" name="Rectangle 25">
            <a:extLst>
              <a:ext uri="{FF2B5EF4-FFF2-40B4-BE49-F238E27FC236}">
                <a16:creationId xmlns:a16="http://schemas.microsoft.com/office/drawing/2014/main" id="{288C3239-F948-5AF0-1366-C30865FFBCDE}"/>
              </a:ext>
            </a:extLst>
          </p:cNvPr>
          <p:cNvSpPr/>
          <p:nvPr/>
        </p:nvSpPr>
        <p:spPr>
          <a:xfrm>
            <a:off x="4801805" y="4899984"/>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we're constantly set up for failure with goals that are unrealistic</a:t>
            </a:r>
          </a:p>
        </p:txBody>
      </p:sp>
      <p:sp>
        <p:nvSpPr>
          <p:cNvPr id="27" name="Rectangle 26">
            <a:extLst>
              <a:ext uri="{FF2B5EF4-FFF2-40B4-BE49-F238E27FC236}">
                <a16:creationId xmlns:a16="http://schemas.microsoft.com/office/drawing/2014/main" id="{817CB88D-9737-3A9D-5D4F-12683BA73B9F}"/>
              </a:ext>
            </a:extLst>
          </p:cNvPr>
          <p:cNvSpPr/>
          <p:nvPr/>
        </p:nvSpPr>
        <p:spPr>
          <a:xfrm>
            <a:off x="7322313" y="4871702"/>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sprint goals aren't clear, and it's like we're shooting in the dark</a:t>
            </a:r>
          </a:p>
        </p:txBody>
      </p:sp>
      <p:sp>
        <p:nvSpPr>
          <p:cNvPr id="28" name="Lightning Bolt 27">
            <a:extLst>
              <a:ext uri="{FF2B5EF4-FFF2-40B4-BE49-F238E27FC236}">
                <a16:creationId xmlns:a16="http://schemas.microsoft.com/office/drawing/2014/main" id="{DEC1D8F3-0D5B-5964-6C3B-E4E2471920A1}"/>
              </a:ext>
            </a:extLst>
          </p:cNvPr>
          <p:cNvSpPr/>
          <p:nvPr/>
        </p:nvSpPr>
        <p:spPr>
          <a:xfrm>
            <a:off x="10215489" y="4398213"/>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ghtning Bolt 28">
            <a:extLst>
              <a:ext uri="{FF2B5EF4-FFF2-40B4-BE49-F238E27FC236}">
                <a16:creationId xmlns:a16="http://schemas.microsoft.com/office/drawing/2014/main" id="{99D570D0-AC06-6C7A-BE4C-42F3BE349B27}"/>
              </a:ext>
            </a:extLst>
          </p:cNvPr>
          <p:cNvSpPr/>
          <p:nvPr/>
        </p:nvSpPr>
        <p:spPr>
          <a:xfrm>
            <a:off x="7008956" y="3200619"/>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ghtning Bolt 29">
            <a:extLst>
              <a:ext uri="{FF2B5EF4-FFF2-40B4-BE49-F238E27FC236}">
                <a16:creationId xmlns:a16="http://schemas.microsoft.com/office/drawing/2014/main" id="{862904DB-A3D7-003D-45C4-29EB772F59B4}"/>
              </a:ext>
            </a:extLst>
          </p:cNvPr>
          <p:cNvSpPr/>
          <p:nvPr/>
        </p:nvSpPr>
        <p:spPr>
          <a:xfrm>
            <a:off x="5493319" y="4625554"/>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845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6BFE-FF7C-7338-85C1-4F41BB674F1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5CCEB-DD15-89AA-F216-1308197E5072}"/>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5F6AEEB0-C3B1-76C1-1F8D-B865A2503BDF}"/>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22</a:t>
            </a:fld>
            <a:endParaRPr lang="en-US" noProof="0"/>
          </a:p>
        </p:txBody>
      </p:sp>
      <p:sp>
        <p:nvSpPr>
          <p:cNvPr id="5" name="Title 4">
            <a:extLst>
              <a:ext uri="{FF2B5EF4-FFF2-40B4-BE49-F238E27FC236}">
                <a16:creationId xmlns:a16="http://schemas.microsoft.com/office/drawing/2014/main" id="{BDF631BD-8846-9DC0-50BA-8C758F736F8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3AA720B-4FF9-01FC-4427-862BAE086EB5}"/>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8A4B6E06-89E2-B4AF-BAF5-F9EFAF4CF6D0}"/>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BF1B799D-9E34-77CA-9510-F93D87AFE5AA}"/>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4F58DAF9-DFED-ECB0-B4B1-BDF80D31DB9E}"/>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3FA06A16-BED9-0303-46C0-F42841B0C98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69EC91D-9E5F-E166-82DC-970F31A1A14C}"/>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6BFF49CB-5655-158A-C147-96FDB0B3947A}"/>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97C6D849-8469-2E91-C87B-B2B95688067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5FEF12CD-3694-2798-3BCB-8DE8A18FC474}"/>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F7925BE0-0F65-0CA9-7AEE-F840AD7027E0}"/>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46932AE3-5D22-53D6-61B0-07D5B182B756}"/>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3070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B916-0BB0-FD3F-78B4-66628E850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C2075-D83A-E115-D7E2-BD22EB3F058B}"/>
              </a:ext>
            </a:extLst>
          </p:cNvPr>
          <p:cNvSpPr>
            <a:spLocks noGrp="1"/>
          </p:cNvSpPr>
          <p:nvPr>
            <p:ph type="title"/>
          </p:nvPr>
        </p:nvSpPr>
        <p:spPr>
          <a:xfrm>
            <a:off x="838200" y="365125"/>
            <a:ext cx="10515600" cy="1325563"/>
          </a:xfrm>
        </p:spPr>
        <p:txBody>
          <a:bodyPr/>
          <a:lstStyle/>
          <a:p>
            <a:r>
              <a:rPr lang="en-US" noProof="0"/>
              <a:t>Reflecting on </a:t>
            </a:r>
            <a:r>
              <a:rPr lang="en-US" noProof="0" err="1"/>
              <a:t>th</a:t>
            </a:r>
            <a:r>
              <a:rPr lang="en-US"/>
              <a:t>e problems</a:t>
            </a:r>
            <a:endParaRPr lang="en-US" noProof="0"/>
          </a:p>
        </p:txBody>
      </p:sp>
      <p:sp>
        <p:nvSpPr>
          <p:cNvPr id="5" name="Footer Placeholder 4">
            <a:extLst>
              <a:ext uri="{FF2B5EF4-FFF2-40B4-BE49-F238E27FC236}">
                <a16:creationId xmlns:a16="http://schemas.microsoft.com/office/drawing/2014/main" id="{DD3C9B70-54EC-AA10-4E30-A0B9A1B0101F}"/>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A9A60E58-AFAF-ED1D-F9D3-51EEC862E0BE}"/>
              </a:ext>
            </a:extLst>
          </p:cNvPr>
          <p:cNvSpPr>
            <a:spLocks noGrp="1"/>
          </p:cNvSpPr>
          <p:nvPr>
            <p:ph type="sldNum" sz="quarter" idx="12"/>
          </p:nvPr>
        </p:nvSpPr>
        <p:spPr>
          <a:xfrm>
            <a:off x="10660358" y="6356350"/>
            <a:ext cx="1264948" cy="365125"/>
          </a:xfrm>
        </p:spPr>
        <p:txBody>
          <a:bodyPr/>
          <a:lstStyle/>
          <a:p>
            <a:fld id="{14A4685A-7086-4715-BC4B-CC674CEFD7C0}" type="slidenum">
              <a:rPr lang="en-US" smtClean="0"/>
              <a:pPr/>
              <a:t>23</a:t>
            </a:fld>
            <a:endParaRPr lang="en-US"/>
          </a:p>
        </p:txBody>
      </p:sp>
      <p:pic>
        <p:nvPicPr>
          <p:cNvPr id="8" name="Picture 7" descr="Rosie with her arms crossed">
            <a:extLst>
              <a:ext uri="{FF2B5EF4-FFF2-40B4-BE49-F238E27FC236}">
                <a16:creationId xmlns:a16="http://schemas.microsoft.com/office/drawing/2014/main" id="{B85E756A-7CAC-18EE-988C-1310EA57F958}"/>
              </a:ext>
            </a:extLst>
          </p:cNvPr>
          <p:cNvPicPr>
            <a:picLocks noChangeAspect="1"/>
          </p:cNvPicPr>
          <p:nvPr/>
        </p:nvPicPr>
        <p:blipFill>
          <a:blip r:embed="rId3"/>
          <a:stretch>
            <a:fillRect/>
          </a:stretch>
        </p:blipFill>
        <p:spPr>
          <a:xfrm>
            <a:off x="9403467" y="2618994"/>
            <a:ext cx="3648786" cy="3648786"/>
          </a:xfrm>
          <a:prstGeom prst="rect">
            <a:avLst/>
          </a:prstGeom>
        </p:spPr>
      </p:pic>
      <p:sp>
        <p:nvSpPr>
          <p:cNvPr id="9" name="Tekstballon: ovaal 2">
            <a:extLst>
              <a:ext uri="{FF2B5EF4-FFF2-40B4-BE49-F238E27FC236}">
                <a16:creationId xmlns:a16="http://schemas.microsoft.com/office/drawing/2014/main" id="{E70699FE-2E1D-C28F-DBE4-FC5E05B37EA3}"/>
              </a:ext>
            </a:extLst>
          </p:cNvPr>
          <p:cNvSpPr/>
          <p:nvPr/>
        </p:nvSpPr>
        <p:spPr>
          <a:xfrm flipH="1">
            <a:off x="7598857" y="1584129"/>
            <a:ext cx="3061501"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F1D0ED0F-9200-7AAA-D7DB-623B52296320}"/>
              </a:ext>
            </a:extLst>
          </p:cNvPr>
          <p:cNvSpPr txBox="1">
            <a:spLocks/>
          </p:cNvSpPr>
          <p:nvPr/>
        </p:nvSpPr>
        <p:spPr>
          <a:xfrm>
            <a:off x="7939145" y="1673015"/>
            <a:ext cx="2365565" cy="179332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t>We dug deeper behind th</a:t>
            </a:r>
            <a:r>
              <a:rPr lang="en-US"/>
              <a:t>e pains and found the following causes. </a:t>
            </a:r>
            <a:endParaRPr lang="en-US" sz="2400"/>
          </a:p>
        </p:txBody>
      </p:sp>
      <p:sp>
        <p:nvSpPr>
          <p:cNvPr id="40" name="Rectangle 39">
            <a:extLst>
              <a:ext uri="{FF2B5EF4-FFF2-40B4-BE49-F238E27FC236}">
                <a16:creationId xmlns:a16="http://schemas.microsoft.com/office/drawing/2014/main" id="{F4BBDE50-0D2A-FD56-0882-AE671CC3B7E0}"/>
              </a:ext>
            </a:extLst>
          </p:cNvPr>
          <p:cNvSpPr/>
          <p:nvPr/>
        </p:nvSpPr>
        <p:spPr>
          <a:xfrm>
            <a:off x="948722" y="4671237"/>
            <a:ext cx="1294194" cy="1294194"/>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41" name="Rectangle 40">
            <a:extLst>
              <a:ext uri="{FF2B5EF4-FFF2-40B4-BE49-F238E27FC236}">
                <a16:creationId xmlns:a16="http://schemas.microsoft.com/office/drawing/2014/main" id="{B2369AC9-864A-BFFD-0620-32E2ADDE823D}"/>
              </a:ext>
            </a:extLst>
          </p:cNvPr>
          <p:cNvSpPr/>
          <p:nvPr/>
        </p:nvSpPr>
        <p:spPr>
          <a:xfrm>
            <a:off x="948722" y="3149192"/>
            <a:ext cx="1294195" cy="1294195"/>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Sprint scope keeps changing</a:t>
            </a:r>
          </a:p>
        </p:txBody>
      </p:sp>
      <p:sp>
        <p:nvSpPr>
          <p:cNvPr id="42" name="Rectangle 41">
            <a:extLst>
              <a:ext uri="{FF2B5EF4-FFF2-40B4-BE49-F238E27FC236}">
                <a16:creationId xmlns:a16="http://schemas.microsoft.com/office/drawing/2014/main" id="{EE855A1E-932D-4B28-6C10-DFAF8D30A96E}"/>
              </a:ext>
            </a:extLst>
          </p:cNvPr>
          <p:cNvSpPr/>
          <p:nvPr/>
        </p:nvSpPr>
        <p:spPr>
          <a:xfrm>
            <a:off x="948722" y="1627147"/>
            <a:ext cx="1294195" cy="1294195"/>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we're constantly set up for failure with goals that are unrealistic</a:t>
            </a:r>
          </a:p>
        </p:txBody>
      </p:sp>
      <p:sp>
        <p:nvSpPr>
          <p:cNvPr id="43" name="Rectangle 42">
            <a:extLst>
              <a:ext uri="{FF2B5EF4-FFF2-40B4-BE49-F238E27FC236}">
                <a16:creationId xmlns:a16="http://schemas.microsoft.com/office/drawing/2014/main" id="{38F3BB70-144B-E94B-8683-8A5F0FEC7157}"/>
              </a:ext>
            </a:extLst>
          </p:cNvPr>
          <p:cNvSpPr/>
          <p:nvPr/>
        </p:nvSpPr>
        <p:spPr>
          <a:xfrm>
            <a:off x="2476622"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Poor goal setting</a:t>
            </a:r>
          </a:p>
        </p:txBody>
      </p:sp>
      <p:sp>
        <p:nvSpPr>
          <p:cNvPr id="44" name="Rectangle 43">
            <a:extLst>
              <a:ext uri="{FF2B5EF4-FFF2-40B4-BE49-F238E27FC236}">
                <a16:creationId xmlns:a16="http://schemas.microsoft.com/office/drawing/2014/main" id="{A9E5C1C8-211D-2A02-94E2-BF982F06ECC5}"/>
              </a:ext>
            </a:extLst>
          </p:cNvPr>
          <p:cNvSpPr/>
          <p:nvPr/>
        </p:nvSpPr>
        <p:spPr>
          <a:xfrm>
            <a:off x="3767821"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Inadequate resources</a:t>
            </a:r>
          </a:p>
        </p:txBody>
      </p:sp>
      <p:sp>
        <p:nvSpPr>
          <p:cNvPr id="45" name="Rectangle 44">
            <a:extLst>
              <a:ext uri="{FF2B5EF4-FFF2-40B4-BE49-F238E27FC236}">
                <a16:creationId xmlns:a16="http://schemas.microsoft.com/office/drawing/2014/main" id="{D578CB13-63B5-C0BD-01BC-30CDDEC602B2}"/>
              </a:ext>
            </a:extLst>
          </p:cNvPr>
          <p:cNvSpPr/>
          <p:nvPr/>
        </p:nvSpPr>
        <p:spPr>
          <a:xfrm>
            <a:off x="5059020"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Stakeholders make promises before we see them</a:t>
            </a:r>
          </a:p>
        </p:txBody>
      </p:sp>
      <p:sp>
        <p:nvSpPr>
          <p:cNvPr id="46" name="Rectangle 45">
            <a:extLst>
              <a:ext uri="{FF2B5EF4-FFF2-40B4-BE49-F238E27FC236}">
                <a16:creationId xmlns:a16="http://schemas.microsoft.com/office/drawing/2014/main" id="{0E4B8D8A-14A3-A795-E59D-960DE8EC5300}"/>
              </a:ext>
            </a:extLst>
          </p:cNvPr>
          <p:cNvSpPr/>
          <p:nvPr/>
        </p:nvSpPr>
        <p:spPr>
          <a:xfrm>
            <a:off x="6350220"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metrics are misaligned</a:t>
            </a:r>
          </a:p>
        </p:txBody>
      </p:sp>
      <p:sp>
        <p:nvSpPr>
          <p:cNvPr id="49" name="Rectangle 48">
            <a:extLst>
              <a:ext uri="{FF2B5EF4-FFF2-40B4-BE49-F238E27FC236}">
                <a16:creationId xmlns:a16="http://schemas.microsoft.com/office/drawing/2014/main" id="{F3BF1F7B-310C-1B67-2DE3-51AEAAC5C0FE}"/>
              </a:ext>
            </a:extLst>
          </p:cNvPr>
          <p:cNvSpPr/>
          <p:nvPr/>
        </p:nvSpPr>
        <p:spPr>
          <a:xfrm>
            <a:off x="5059020"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Discover things in the middle of the Sprint</a:t>
            </a:r>
          </a:p>
        </p:txBody>
      </p:sp>
      <p:sp>
        <p:nvSpPr>
          <p:cNvPr id="52" name="Rectangle 51">
            <a:extLst>
              <a:ext uri="{FF2B5EF4-FFF2-40B4-BE49-F238E27FC236}">
                <a16:creationId xmlns:a16="http://schemas.microsoft.com/office/drawing/2014/main" id="{AD1BA7A3-7BDC-3827-F034-7D87E87B5E51}"/>
              </a:ext>
            </a:extLst>
          </p:cNvPr>
          <p:cNvSpPr/>
          <p:nvPr/>
        </p:nvSpPr>
        <p:spPr>
          <a:xfrm>
            <a:off x="3767821"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many defects</a:t>
            </a:r>
          </a:p>
        </p:txBody>
      </p:sp>
      <p:sp>
        <p:nvSpPr>
          <p:cNvPr id="53" name="Rectangle 52">
            <a:extLst>
              <a:ext uri="{FF2B5EF4-FFF2-40B4-BE49-F238E27FC236}">
                <a16:creationId xmlns:a16="http://schemas.microsoft.com/office/drawing/2014/main" id="{8F992981-AC14-7AA3-264C-68432D0CD7A7}"/>
              </a:ext>
            </a:extLst>
          </p:cNvPr>
          <p:cNvSpPr/>
          <p:nvPr/>
        </p:nvSpPr>
        <p:spPr>
          <a:xfrm>
            <a:off x="5059020"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Test automation isn’t in place</a:t>
            </a:r>
          </a:p>
        </p:txBody>
      </p:sp>
      <p:grpSp>
        <p:nvGrpSpPr>
          <p:cNvPr id="3" name="Group 2">
            <a:extLst>
              <a:ext uri="{FF2B5EF4-FFF2-40B4-BE49-F238E27FC236}">
                <a16:creationId xmlns:a16="http://schemas.microsoft.com/office/drawing/2014/main" id="{ED06A0F7-1499-1E60-F572-B011A840601C}"/>
              </a:ext>
            </a:extLst>
          </p:cNvPr>
          <p:cNvGrpSpPr/>
          <p:nvPr/>
        </p:nvGrpSpPr>
        <p:grpSpPr>
          <a:xfrm>
            <a:off x="2316657" y="4559875"/>
            <a:ext cx="1224283" cy="1290618"/>
            <a:chOff x="2316657" y="4559875"/>
            <a:chExt cx="1224283" cy="1290618"/>
          </a:xfrm>
        </p:grpSpPr>
        <p:sp>
          <p:nvSpPr>
            <p:cNvPr id="51" name="Rectangle 50">
              <a:extLst>
                <a:ext uri="{FF2B5EF4-FFF2-40B4-BE49-F238E27FC236}">
                  <a16:creationId xmlns:a16="http://schemas.microsoft.com/office/drawing/2014/main" id="{6C08FEEC-BD93-A27C-84CC-16DBEC3474E7}"/>
                </a:ext>
              </a:extLst>
            </p:cNvPr>
            <p:cNvSpPr/>
            <p:nvPr/>
          </p:nvSpPr>
          <p:spPr>
            <a:xfrm>
              <a:off x="2476622"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QA is overloaded</a:t>
              </a:r>
            </a:p>
          </p:txBody>
        </p:sp>
        <p:sp>
          <p:nvSpPr>
            <p:cNvPr id="55" name="Lightning Bolt 54">
              <a:extLst>
                <a:ext uri="{FF2B5EF4-FFF2-40B4-BE49-F238E27FC236}">
                  <a16:creationId xmlns:a16="http://schemas.microsoft.com/office/drawing/2014/main" id="{49646993-4E5B-E429-35B1-95359AF33D55}"/>
                </a:ext>
              </a:extLst>
            </p:cNvPr>
            <p:cNvSpPr/>
            <p:nvPr/>
          </p:nvSpPr>
          <p:spPr>
            <a:xfrm>
              <a:off x="2316657" y="4559875"/>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FA3BEFA9-F09A-100A-B78F-9EE7C732F6A3}"/>
              </a:ext>
            </a:extLst>
          </p:cNvPr>
          <p:cNvSpPr/>
          <p:nvPr/>
        </p:nvSpPr>
        <p:spPr>
          <a:xfrm>
            <a:off x="2476622"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Lack of clear vision</a:t>
            </a:r>
          </a:p>
        </p:txBody>
      </p:sp>
      <p:grpSp>
        <p:nvGrpSpPr>
          <p:cNvPr id="12" name="Group 11">
            <a:extLst>
              <a:ext uri="{FF2B5EF4-FFF2-40B4-BE49-F238E27FC236}">
                <a16:creationId xmlns:a16="http://schemas.microsoft.com/office/drawing/2014/main" id="{65AF7D9F-DAC2-7CB0-79A6-078066D97481}"/>
              </a:ext>
            </a:extLst>
          </p:cNvPr>
          <p:cNvGrpSpPr/>
          <p:nvPr/>
        </p:nvGrpSpPr>
        <p:grpSpPr>
          <a:xfrm>
            <a:off x="3767821" y="2989700"/>
            <a:ext cx="1064318" cy="1338748"/>
            <a:chOff x="3767821" y="2989700"/>
            <a:chExt cx="1064318" cy="1338748"/>
          </a:xfrm>
        </p:grpSpPr>
        <p:sp>
          <p:nvSpPr>
            <p:cNvPr id="48" name="Rectangle 47">
              <a:extLst>
                <a:ext uri="{FF2B5EF4-FFF2-40B4-BE49-F238E27FC236}">
                  <a16:creationId xmlns:a16="http://schemas.microsoft.com/office/drawing/2014/main" id="{9DF4F292-6CD7-9B1F-7B67-1F4C8C1EE4EC}"/>
                </a:ext>
              </a:extLst>
            </p:cNvPr>
            <p:cNvSpPr/>
            <p:nvPr/>
          </p:nvSpPr>
          <p:spPr>
            <a:xfrm>
              <a:off x="3767821"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much unplanned work</a:t>
              </a:r>
            </a:p>
          </p:txBody>
        </p:sp>
        <p:sp>
          <p:nvSpPr>
            <p:cNvPr id="56" name="Lightning Bolt 55">
              <a:extLst>
                <a:ext uri="{FF2B5EF4-FFF2-40B4-BE49-F238E27FC236}">
                  <a16:creationId xmlns:a16="http://schemas.microsoft.com/office/drawing/2014/main" id="{2F634E46-46E1-A521-02DE-D99AC9CAB71B}"/>
                </a:ext>
              </a:extLst>
            </p:cNvPr>
            <p:cNvSpPr/>
            <p:nvPr/>
          </p:nvSpPr>
          <p:spPr>
            <a:xfrm>
              <a:off x="3818447" y="2989700"/>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A8513D-7D09-74A9-5C0E-150156C47534}"/>
              </a:ext>
            </a:extLst>
          </p:cNvPr>
          <p:cNvGrpSpPr/>
          <p:nvPr/>
        </p:nvGrpSpPr>
        <p:grpSpPr>
          <a:xfrm>
            <a:off x="6350220" y="4588337"/>
            <a:ext cx="1081018" cy="1262156"/>
            <a:chOff x="6350220" y="4588337"/>
            <a:chExt cx="1081018" cy="1262156"/>
          </a:xfrm>
        </p:grpSpPr>
        <p:sp>
          <p:nvSpPr>
            <p:cNvPr id="54" name="Rectangle 53">
              <a:extLst>
                <a:ext uri="{FF2B5EF4-FFF2-40B4-BE49-F238E27FC236}">
                  <a16:creationId xmlns:a16="http://schemas.microsoft.com/office/drawing/2014/main" id="{25B4B29D-686A-4A44-1797-0CABC9936635}"/>
                </a:ext>
              </a:extLst>
            </p:cNvPr>
            <p:cNvSpPr/>
            <p:nvPr/>
          </p:nvSpPr>
          <p:spPr>
            <a:xfrm>
              <a:off x="6350220"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Weak definition of done</a:t>
              </a:r>
            </a:p>
          </p:txBody>
        </p:sp>
        <p:sp>
          <p:nvSpPr>
            <p:cNvPr id="57" name="Lightning Bolt 56">
              <a:extLst>
                <a:ext uri="{FF2B5EF4-FFF2-40B4-BE49-F238E27FC236}">
                  <a16:creationId xmlns:a16="http://schemas.microsoft.com/office/drawing/2014/main" id="{DF3AEED5-CACB-B0AF-C749-4A6533FEBE76}"/>
                </a:ext>
              </a:extLst>
            </p:cNvPr>
            <p:cNvSpPr/>
            <p:nvPr/>
          </p:nvSpPr>
          <p:spPr>
            <a:xfrm>
              <a:off x="6882379" y="4588337"/>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2974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89D1-3B0E-FD77-80D9-F6B01D8DD2D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38A979-970E-FD88-948E-6B617EF607E2}"/>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006B38B4-5FBC-4BED-1203-566EA67EA2B7}"/>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24</a:t>
            </a:fld>
            <a:endParaRPr lang="en-US" noProof="0"/>
          </a:p>
        </p:txBody>
      </p:sp>
      <p:sp>
        <p:nvSpPr>
          <p:cNvPr id="5" name="Title 4">
            <a:extLst>
              <a:ext uri="{FF2B5EF4-FFF2-40B4-BE49-F238E27FC236}">
                <a16:creationId xmlns:a16="http://schemas.microsoft.com/office/drawing/2014/main" id="{DADFFA45-60EF-AC61-5152-BDDCBA974197}"/>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0691F7ED-1B98-F18E-8B6A-69F412FD8519}"/>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A9AE9F39-C8BE-79C9-DB67-2231DDF98F78}"/>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66C76C4B-1DE4-91F5-1A15-D2819B8278BF}"/>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EC7A1814-3830-6CDB-0232-7F8D0C1C84B9}"/>
              </a:ext>
            </a:extLst>
          </p:cNvPr>
          <p:cNvGrpSpPr/>
          <p:nvPr/>
        </p:nvGrpSpPr>
        <p:grpSpPr>
          <a:xfrm>
            <a:off x="3074615" y="1837710"/>
            <a:ext cx="1185465" cy="1185465"/>
            <a:chOff x="4715962" y="1366"/>
            <a:chExt cx="1080500" cy="1080500"/>
          </a:xfrm>
          <a:solidFill>
            <a:schemeClr val="accent5"/>
          </a:solidFill>
        </p:grpSpPr>
        <p:sp>
          <p:nvSpPr>
            <p:cNvPr id="18" name="Oval 17">
              <a:extLst>
                <a:ext uri="{FF2B5EF4-FFF2-40B4-BE49-F238E27FC236}">
                  <a16:creationId xmlns:a16="http://schemas.microsoft.com/office/drawing/2014/main" id="{7C20C42D-F611-152F-A376-D0609C6DEC63}"/>
                </a:ext>
              </a:extLst>
            </p:cNvPr>
            <p:cNvSpPr/>
            <p:nvPr/>
          </p:nvSpPr>
          <p:spPr>
            <a:xfrm>
              <a:off x="4715962" y="1366"/>
              <a:ext cx="1080500" cy="1080500"/>
            </a:xfrm>
            <a:prstGeom prst="ellipse">
              <a:avLst/>
            </a:prstGeom>
            <a:solidFill>
              <a:srgbClr val="7347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1327F4EE-5C11-6889-6CA0-C38D47D95FCD}"/>
                </a:ext>
              </a:extLst>
            </p:cNvPr>
            <p:cNvSpPr txBox="1"/>
            <p:nvPr/>
          </p:nvSpPr>
          <p:spPr>
            <a:xfrm>
              <a:off x="4888647" y="173607"/>
              <a:ext cx="749578" cy="750023"/>
            </a:xfrm>
            <a:prstGeom prst="rect">
              <a:avLst/>
            </a:prstGeom>
            <a:solidFill>
              <a:srgbClr val="73478F"/>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A458AB2B-8090-630D-78AD-9EB05EF0C505}"/>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F3323C4D-B211-F333-590B-C33AD1E88196}"/>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477F8FD0-D447-7742-2311-0CD471EFAA8D}"/>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F42944C9-4CB4-D9FE-0143-29AB0398A3CD}"/>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6CE54DF1-8BE2-3BC7-E840-F6BE1EFEC471}"/>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511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BDA952-9EEC-4963-872D-2ED747AB043C}"/>
              </a:ext>
            </a:extLst>
          </p:cNvPr>
          <p:cNvGrpSpPr/>
          <p:nvPr/>
        </p:nvGrpSpPr>
        <p:grpSpPr>
          <a:xfrm>
            <a:off x="369172" y="487016"/>
            <a:ext cx="11703559" cy="5883967"/>
            <a:chOff x="1592837" y="901672"/>
            <a:chExt cx="8840303" cy="4903444"/>
          </a:xfrm>
        </p:grpSpPr>
        <p:sp>
          <p:nvSpPr>
            <p:cNvPr id="21" name="Textfeld 20">
              <a:extLst>
                <a:ext uri="{FF2B5EF4-FFF2-40B4-BE49-F238E27FC236}">
                  <a16:creationId xmlns:a16="http://schemas.microsoft.com/office/drawing/2014/main" id="{BC118293-558F-7343-8EA8-BBFFB50BB27C}"/>
                </a:ext>
              </a:extLst>
            </p:cNvPr>
            <p:cNvSpPr txBox="1"/>
            <p:nvPr/>
          </p:nvSpPr>
          <p:spPr>
            <a:xfrm rot="16200000">
              <a:off x="-677217" y="3171726"/>
              <a:ext cx="4772588" cy="232480"/>
            </a:xfrm>
            <a:prstGeom prst="rect">
              <a:avLst/>
            </a:prstGeom>
            <a:solidFill>
              <a:srgbClr val="78598C"/>
            </a:solidFill>
            <a:ln>
              <a:noFill/>
            </a:ln>
          </p:spPr>
          <p:txBody>
            <a:bodyPr wrap="square" rtlCol="0">
              <a:spAutoFit/>
            </a:bodyPr>
            <a:lstStyle/>
            <a:p>
              <a:pPr algn="ctr"/>
              <a:r>
                <a:rPr lang="en-US" sz="1400">
                  <a:solidFill>
                    <a:schemeClr val="bg1"/>
                  </a:solidFill>
                </a:rPr>
                <a:t>Kanban General Practices</a:t>
              </a:r>
            </a:p>
          </p:txBody>
        </p:sp>
        <p:pic>
          <p:nvPicPr>
            <p:cNvPr id="6" name="Grafik 5">
              <a:extLst>
                <a:ext uri="{FF2B5EF4-FFF2-40B4-BE49-F238E27FC236}">
                  <a16:creationId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14" y="901673"/>
              <a:ext cx="2783700" cy="2348747"/>
            </a:xfrm>
            <a:prstGeom prst="rect">
              <a:avLst/>
            </a:prstGeom>
          </p:spPr>
        </p:pic>
        <p:grpSp>
          <p:nvGrpSpPr>
            <p:cNvPr id="41" name="Gruppieren 40">
              <a:extLst>
                <a:ext uri="{FF2B5EF4-FFF2-40B4-BE49-F238E27FC236}">
                  <a16:creationId xmlns:a16="http://schemas.microsoft.com/office/drawing/2014/main" id="{7C42DA2B-5BDF-1B48-A05B-0F78F14D8C40}"/>
                </a:ext>
              </a:extLst>
            </p:cNvPr>
            <p:cNvGrpSpPr/>
            <p:nvPr/>
          </p:nvGrpSpPr>
          <p:grpSpPr>
            <a:xfrm>
              <a:off x="4549592" y="901673"/>
              <a:ext cx="2892653" cy="2348747"/>
              <a:chOff x="4034121" y="85812"/>
              <a:chExt cx="3856870" cy="3131663"/>
            </a:xfrm>
          </p:grpSpPr>
          <p:cxnSp>
            <p:nvCxnSpPr>
              <p:cNvPr id="27" name="Gerade Verbindung 26">
                <a:extLst>
                  <a:ext uri="{FF2B5EF4-FFF2-40B4-BE49-F238E27FC236}">
                    <a16:creationId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id="{6BE0AD38-637C-C545-87A7-AE5AC4CB8EA0}"/>
                </a:ext>
              </a:extLst>
            </p:cNvPr>
            <p:cNvGrpSpPr/>
            <p:nvPr/>
          </p:nvGrpSpPr>
          <p:grpSpPr>
            <a:xfrm>
              <a:off x="7551196" y="901673"/>
              <a:ext cx="2856439" cy="2348747"/>
              <a:chOff x="8036260" y="110840"/>
              <a:chExt cx="3808585" cy="3131663"/>
            </a:xfrm>
          </p:grpSpPr>
          <p:cxnSp>
            <p:nvCxnSpPr>
              <p:cNvPr id="25" name="Gerade Verbindung 24">
                <a:extLst>
                  <a:ext uri="{FF2B5EF4-FFF2-40B4-BE49-F238E27FC236}">
                    <a16:creationId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id="{64F7360C-A161-E54E-B606-C74D134A03CA}"/>
                </a:ext>
              </a:extLst>
            </p:cNvPr>
            <p:cNvGrpSpPr/>
            <p:nvPr/>
          </p:nvGrpSpPr>
          <p:grpSpPr>
            <a:xfrm>
              <a:off x="1705164" y="3283677"/>
              <a:ext cx="2783700" cy="2521439"/>
              <a:chOff x="241552" y="3235235"/>
              <a:chExt cx="3711600" cy="3361918"/>
            </a:xfrm>
          </p:grpSpPr>
          <p:cxnSp>
            <p:nvCxnSpPr>
              <p:cNvPr id="9" name="Gerade Verbindung 8">
                <a:extLst>
                  <a:ext uri="{FF2B5EF4-FFF2-40B4-BE49-F238E27FC236}">
                    <a16:creationId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id="{5AD72F95-402C-D649-B352-3AFDE3344EE8}"/>
                </a:ext>
              </a:extLst>
            </p:cNvPr>
            <p:cNvGrpSpPr/>
            <p:nvPr/>
          </p:nvGrpSpPr>
          <p:grpSpPr>
            <a:xfrm>
              <a:off x="4549592" y="3290430"/>
              <a:ext cx="2901625" cy="2511915"/>
              <a:chOff x="4034121" y="3244239"/>
              <a:chExt cx="3868833" cy="3349220"/>
            </a:xfrm>
          </p:grpSpPr>
          <p:grpSp>
            <p:nvGrpSpPr>
              <p:cNvPr id="29" name="Gruppieren 28">
                <a:extLst>
                  <a:ext uri="{FF2B5EF4-FFF2-40B4-BE49-F238E27FC236}">
                    <a16:creationId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id="{80A04E9B-89B0-EC49-8F3E-D95F10ADE328}"/>
                </a:ext>
              </a:extLst>
            </p:cNvPr>
            <p:cNvGrpSpPr/>
            <p:nvPr/>
          </p:nvGrpSpPr>
          <p:grpSpPr>
            <a:xfrm>
              <a:off x="7551197" y="3283676"/>
              <a:ext cx="2881943" cy="2518668"/>
              <a:chOff x="8036260" y="3235235"/>
              <a:chExt cx="3842591" cy="3358224"/>
            </a:xfrm>
          </p:grpSpPr>
          <p:cxnSp>
            <p:nvCxnSpPr>
              <p:cNvPr id="28" name="Gerade Verbindung 27">
                <a:extLst>
                  <a:ext uri="{FF2B5EF4-FFF2-40B4-BE49-F238E27FC236}">
                    <a16:creationId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2E9570CD-76DB-AB52-2A8B-4F5FD13BB6EA}"/>
              </a:ext>
            </a:extLst>
          </p:cNvPr>
          <p:cNvPicPr>
            <a:picLocks noChangeAspect="1"/>
          </p:cNvPicPr>
          <p:nvPr/>
        </p:nvPicPr>
        <p:blipFill>
          <a:blip r:embed="rId9"/>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70934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B8475C6-3AE4-31B3-0697-347AF3748CB9}"/>
              </a:ext>
            </a:extLst>
          </p:cNvPr>
          <p:cNvSpPr/>
          <p:nvPr/>
        </p:nvSpPr>
        <p:spPr>
          <a:xfrm>
            <a:off x="1040518" y="3245033"/>
            <a:ext cx="8362949" cy="302917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838E1-83C3-8694-231F-06F64F9C88A2}"/>
              </a:ext>
            </a:extLst>
          </p:cNvPr>
          <p:cNvSpPr>
            <a:spLocks noGrp="1"/>
          </p:cNvSpPr>
          <p:nvPr>
            <p:ph type="title"/>
          </p:nvPr>
        </p:nvSpPr>
        <p:spPr/>
        <p:txBody>
          <a:bodyPr/>
          <a:lstStyle/>
          <a:p>
            <a:r>
              <a:rPr lang="en-US" noProof="0" dirty="0"/>
              <a:t>The Scrum Teams’ ideas</a:t>
            </a:r>
          </a:p>
        </p:txBody>
      </p:sp>
      <p:sp>
        <p:nvSpPr>
          <p:cNvPr id="3" name="Footer Placeholder 2">
            <a:extLst>
              <a:ext uri="{FF2B5EF4-FFF2-40B4-BE49-F238E27FC236}">
                <a16:creationId xmlns:a16="http://schemas.microsoft.com/office/drawing/2014/main" id="{40D5977C-2DCF-9AF4-FD6B-3881B2228C82}"/>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1D78C33B-9244-9B01-A52F-B34AFE0B34B9}"/>
              </a:ext>
            </a:extLst>
          </p:cNvPr>
          <p:cNvSpPr>
            <a:spLocks noGrp="1"/>
          </p:cNvSpPr>
          <p:nvPr>
            <p:ph type="sldNum" sz="quarter" idx="11"/>
          </p:nvPr>
        </p:nvSpPr>
        <p:spPr/>
        <p:txBody>
          <a:bodyPr/>
          <a:lstStyle/>
          <a:p>
            <a:fld id="{C35D1307-4518-DC49-A96C-7B35E51C61C4}" type="slidenum">
              <a:rPr lang="en-US" noProof="0" smtClean="0"/>
              <a:pPr/>
              <a:t>26</a:t>
            </a:fld>
            <a:endParaRPr lang="en-US" noProof="0"/>
          </a:p>
        </p:txBody>
      </p:sp>
      <p:sp>
        <p:nvSpPr>
          <p:cNvPr id="16" name="TextBox 15">
            <a:extLst>
              <a:ext uri="{FF2B5EF4-FFF2-40B4-BE49-F238E27FC236}">
                <a16:creationId xmlns:a16="http://schemas.microsoft.com/office/drawing/2014/main" id="{5FE976D7-4739-A07C-8D4D-D85429018ECC}"/>
              </a:ext>
            </a:extLst>
          </p:cNvPr>
          <p:cNvSpPr txBox="1"/>
          <p:nvPr/>
        </p:nvSpPr>
        <p:spPr>
          <a:xfrm>
            <a:off x="0" y="3895600"/>
            <a:ext cx="600485" cy="369332"/>
          </a:xfrm>
          <a:prstGeom prst="rect">
            <a:avLst/>
          </a:prstGeom>
          <a:noFill/>
        </p:spPr>
        <p:txBody>
          <a:bodyPr wrap="none" rtlCol="0">
            <a:spAutoFit/>
          </a:bodyPr>
          <a:lstStyle/>
          <a:p>
            <a:r>
              <a:rPr lang="en-US">
                <a:solidFill>
                  <a:schemeClr val="bg1"/>
                </a:solidFill>
              </a:rPr>
              <a:t>easy</a:t>
            </a:r>
          </a:p>
        </p:txBody>
      </p:sp>
      <p:sp>
        <p:nvSpPr>
          <p:cNvPr id="18" name="TextBox 17">
            <a:extLst>
              <a:ext uri="{FF2B5EF4-FFF2-40B4-BE49-F238E27FC236}">
                <a16:creationId xmlns:a16="http://schemas.microsoft.com/office/drawing/2014/main" id="{77959FEF-7728-DDAC-60C3-77037750545F}"/>
              </a:ext>
            </a:extLst>
          </p:cNvPr>
          <p:cNvSpPr txBox="1"/>
          <p:nvPr/>
        </p:nvSpPr>
        <p:spPr>
          <a:xfrm>
            <a:off x="11291432" y="3895600"/>
            <a:ext cx="900568" cy="369332"/>
          </a:xfrm>
          <a:prstGeom prst="rect">
            <a:avLst/>
          </a:prstGeom>
          <a:noFill/>
        </p:spPr>
        <p:txBody>
          <a:bodyPr wrap="none" rtlCol="0">
            <a:spAutoFit/>
          </a:bodyPr>
          <a:lstStyle/>
          <a:p>
            <a:r>
              <a:rPr lang="en-US">
                <a:solidFill>
                  <a:schemeClr val="bg1"/>
                </a:solidFill>
              </a:rPr>
              <a:t>difficult</a:t>
            </a:r>
          </a:p>
        </p:txBody>
      </p:sp>
      <p:sp>
        <p:nvSpPr>
          <p:cNvPr id="20" name="Rectangle 19">
            <a:extLst>
              <a:ext uri="{FF2B5EF4-FFF2-40B4-BE49-F238E27FC236}">
                <a16:creationId xmlns:a16="http://schemas.microsoft.com/office/drawing/2014/main" id="{780756E2-F13B-2A9E-10C4-AC1551CFD39E}"/>
              </a:ext>
            </a:extLst>
          </p:cNvPr>
          <p:cNvSpPr/>
          <p:nvPr/>
        </p:nvSpPr>
        <p:spPr>
          <a:xfrm>
            <a:off x="4111572" y="5011922"/>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Expand the workflow to show visualize what QA is focusing on</a:t>
            </a:r>
          </a:p>
        </p:txBody>
      </p:sp>
      <p:sp>
        <p:nvSpPr>
          <p:cNvPr id="26" name="Rectangle 25">
            <a:extLst>
              <a:ext uri="{FF2B5EF4-FFF2-40B4-BE49-F238E27FC236}">
                <a16:creationId xmlns:a16="http://schemas.microsoft.com/office/drawing/2014/main" id="{0C1A2F76-26E9-3EF1-D195-627E97275C9B}"/>
              </a:ext>
            </a:extLst>
          </p:cNvPr>
          <p:cNvSpPr/>
          <p:nvPr/>
        </p:nvSpPr>
        <p:spPr>
          <a:xfrm>
            <a:off x="5174283" y="5049326"/>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Establish a WIP limit of one test per tester</a:t>
            </a:r>
          </a:p>
        </p:txBody>
      </p:sp>
      <p:sp>
        <p:nvSpPr>
          <p:cNvPr id="5" name="Rectangle 4">
            <a:extLst>
              <a:ext uri="{FF2B5EF4-FFF2-40B4-BE49-F238E27FC236}">
                <a16:creationId xmlns:a16="http://schemas.microsoft.com/office/drawing/2014/main" id="{195E9F35-F4F1-0468-5A99-CC3D5F745BB5}"/>
              </a:ext>
            </a:extLst>
          </p:cNvPr>
          <p:cNvSpPr/>
          <p:nvPr/>
        </p:nvSpPr>
        <p:spPr>
          <a:xfrm>
            <a:off x="2773258" y="2111707"/>
            <a:ext cx="1000849" cy="1000849"/>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much unplanned work</a:t>
            </a:r>
          </a:p>
        </p:txBody>
      </p:sp>
      <p:sp>
        <p:nvSpPr>
          <p:cNvPr id="7" name="Rectangle 6">
            <a:extLst>
              <a:ext uri="{FF2B5EF4-FFF2-40B4-BE49-F238E27FC236}">
                <a16:creationId xmlns:a16="http://schemas.microsoft.com/office/drawing/2014/main" id="{00867EE6-57AF-44E5-0E17-49317687CC78}"/>
              </a:ext>
            </a:extLst>
          </p:cNvPr>
          <p:cNvSpPr/>
          <p:nvPr/>
        </p:nvSpPr>
        <p:spPr>
          <a:xfrm>
            <a:off x="2773258" y="3427078"/>
            <a:ext cx="1058839" cy="1058839"/>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Weak definition of done</a:t>
            </a:r>
          </a:p>
        </p:txBody>
      </p:sp>
      <p:sp>
        <p:nvSpPr>
          <p:cNvPr id="33" name="Rectangle 32">
            <a:extLst>
              <a:ext uri="{FF2B5EF4-FFF2-40B4-BE49-F238E27FC236}">
                <a16:creationId xmlns:a16="http://schemas.microsoft.com/office/drawing/2014/main" id="{5887FBFB-0574-184A-496D-7F6C53C14022}"/>
              </a:ext>
            </a:extLst>
          </p:cNvPr>
          <p:cNvSpPr/>
          <p:nvPr/>
        </p:nvSpPr>
        <p:spPr>
          <a:xfrm>
            <a:off x="4145476" y="3527031"/>
            <a:ext cx="7922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Rewrite definition of done after looking into it more</a:t>
            </a:r>
          </a:p>
        </p:txBody>
      </p:sp>
      <p:sp>
        <p:nvSpPr>
          <p:cNvPr id="39" name="Rectangle 38">
            <a:extLst>
              <a:ext uri="{FF2B5EF4-FFF2-40B4-BE49-F238E27FC236}">
                <a16:creationId xmlns:a16="http://schemas.microsoft.com/office/drawing/2014/main" id="{33ECB846-1875-D6B8-3B4C-7D94587A71AF}"/>
              </a:ext>
            </a:extLst>
          </p:cNvPr>
          <p:cNvSpPr/>
          <p:nvPr/>
        </p:nvSpPr>
        <p:spPr>
          <a:xfrm>
            <a:off x="4166232" y="2089058"/>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Use a WIP limit</a:t>
            </a:r>
          </a:p>
        </p:txBody>
      </p:sp>
      <p:sp>
        <p:nvSpPr>
          <p:cNvPr id="40" name="Rectangle 39">
            <a:extLst>
              <a:ext uri="{FF2B5EF4-FFF2-40B4-BE49-F238E27FC236}">
                <a16:creationId xmlns:a16="http://schemas.microsoft.com/office/drawing/2014/main" id="{016D240A-4E54-3FD8-7F1E-68F3CB8FA82B}"/>
              </a:ext>
            </a:extLst>
          </p:cNvPr>
          <p:cNvSpPr/>
          <p:nvPr/>
        </p:nvSpPr>
        <p:spPr>
          <a:xfrm>
            <a:off x="5223219" y="2043311"/>
            <a:ext cx="850489" cy="900020"/>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Agree on a policy for how on handle unplanned work</a:t>
            </a:r>
          </a:p>
        </p:txBody>
      </p:sp>
      <p:sp>
        <p:nvSpPr>
          <p:cNvPr id="43" name="Rectangle 42">
            <a:extLst>
              <a:ext uri="{FF2B5EF4-FFF2-40B4-BE49-F238E27FC236}">
                <a16:creationId xmlns:a16="http://schemas.microsoft.com/office/drawing/2014/main" id="{491AE59B-17A5-75D3-F89E-149A284D6958}"/>
              </a:ext>
            </a:extLst>
          </p:cNvPr>
          <p:cNvSpPr/>
          <p:nvPr/>
        </p:nvSpPr>
        <p:spPr>
          <a:xfrm>
            <a:off x="6535987" y="2082196"/>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Visualize the unplanned work in a swim lane</a:t>
            </a:r>
          </a:p>
        </p:txBody>
      </p:sp>
      <p:sp>
        <p:nvSpPr>
          <p:cNvPr id="9" name="Rectangle 8">
            <a:extLst>
              <a:ext uri="{FF2B5EF4-FFF2-40B4-BE49-F238E27FC236}">
                <a16:creationId xmlns:a16="http://schemas.microsoft.com/office/drawing/2014/main" id="{AE6A5A9A-2972-1795-2083-7F3CD2A230F7}"/>
              </a:ext>
            </a:extLst>
          </p:cNvPr>
          <p:cNvSpPr/>
          <p:nvPr/>
        </p:nvSpPr>
        <p:spPr>
          <a:xfrm>
            <a:off x="1265986" y="2111707"/>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Sprint scope keeps changing</a:t>
            </a:r>
          </a:p>
        </p:txBody>
      </p:sp>
      <p:sp>
        <p:nvSpPr>
          <p:cNvPr id="10" name="Rectangle 9">
            <a:extLst>
              <a:ext uri="{FF2B5EF4-FFF2-40B4-BE49-F238E27FC236}">
                <a16:creationId xmlns:a16="http://schemas.microsoft.com/office/drawing/2014/main" id="{2B566845-F6A3-EAAC-9642-AC6296EB6538}"/>
              </a:ext>
            </a:extLst>
          </p:cNvPr>
          <p:cNvSpPr/>
          <p:nvPr/>
        </p:nvSpPr>
        <p:spPr>
          <a:xfrm>
            <a:off x="1373304" y="3437798"/>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11" name="Rectangle 10">
            <a:extLst>
              <a:ext uri="{FF2B5EF4-FFF2-40B4-BE49-F238E27FC236}">
                <a16:creationId xmlns:a16="http://schemas.microsoft.com/office/drawing/2014/main" id="{7B45FB0D-5052-7639-0889-1B714A79BC56}"/>
              </a:ext>
            </a:extLst>
          </p:cNvPr>
          <p:cNvSpPr/>
          <p:nvPr/>
        </p:nvSpPr>
        <p:spPr>
          <a:xfrm>
            <a:off x="2706939" y="4942650"/>
            <a:ext cx="1064318" cy="1064318"/>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QA is overloaded</a:t>
            </a:r>
          </a:p>
        </p:txBody>
      </p:sp>
      <p:sp>
        <p:nvSpPr>
          <p:cNvPr id="13" name="Rectangle 12">
            <a:extLst>
              <a:ext uri="{FF2B5EF4-FFF2-40B4-BE49-F238E27FC236}">
                <a16:creationId xmlns:a16="http://schemas.microsoft.com/office/drawing/2014/main" id="{E85887B2-08CF-453D-D16A-979A5701C39B}"/>
              </a:ext>
            </a:extLst>
          </p:cNvPr>
          <p:cNvSpPr/>
          <p:nvPr/>
        </p:nvSpPr>
        <p:spPr>
          <a:xfrm>
            <a:off x="1373304" y="4967446"/>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15" name="Rectangle 14">
            <a:extLst>
              <a:ext uri="{FF2B5EF4-FFF2-40B4-BE49-F238E27FC236}">
                <a16:creationId xmlns:a16="http://schemas.microsoft.com/office/drawing/2014/main" id="{59A867BD-FD9C-871D-694F-E88F1BF07A24}"/>
              </a:ext>
            </a:extLst>
          </p:cNvPr>
          <p:cNvSpPr/>
          <p:nvPr/>
        </p:nvSpPr>
        <p:spPr>
          <a:xfrm>
            <a:off x="1102131" y="1435769"/>
            <a:ext cx="1328558" cy="33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Problem</a:t>
            </a:r>
          </a:p>
        </p:txBody>
      </p:sp>
      <p:sp>
        <p:nvSpPr>
          <p:cNvPr id="17" name="Rectangle 16">
            <a:extLst>
              <a:ext uri="{FF2B5EF4-FFF2-40B4-BE49-F238E27FC236}">
                <a16:creationId xmlns:a16="http://schemas.microsoft.com/office/drawing/2014/main" id="{F844304C-C104-0FDD-413B-D5764A132512}"/>
              </a:ext>
            </a:extLst>
          </p:cNvPr>
          <p:cNvSpPr/>
          <p:nvPr/>
        </p:nvSpPr>
        <p:spPr>
          <a:xfrm>
            <a:off x="2638398" y="1435769"/>
            <a:ext cx="1328558" cy="337063"/>
          </a:xfrm>
          <a:prstGeom prst="rect">
            <a:avLst/>
          </a:prstGeom>
          <a:solidFill>
            <a:srgbClr val="DAC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Cause</a:t>
            </a:r>
          </a:p>
        </p:txBody>
      </p:sp>
      <p:sp>
        <p:nvSpPr>
          <p:cNvPr id="22" name="Rectangle 21">
            <a:extLst>
              <a:ext uri="{FF2B5EF4-FFF2-40B4-BE49-F238E27FC236}">
                <a16:creationId xmlns:a16="http://schemas.microsoft.com/office/drawing/2014/main" id="{E1ED4EC0-43BB-3CA3-3D64-6DC3AA83D4B5}"/>
              </a:ext>
            </a:extLst>
          </p:cNvPr>
          <p:cNvSpPr/>
          <p:nvPr/>
        </p:nvSpPr>
        <p:spPr>
          <a:xfrm>
            <a:off x="4174665" y="1435769"/>
            <a:ext cx="3430870" cy="33706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Ideas</a:t>
            </a:r>
          </a:p>
        </p:txBody>
      </p:sp>
      <p:sp>
        <p:nvSpPr>
          <p:cNvPr id="23" name="Rectangle 22">
            <a:extLst>
              <a:ext uri="{FF2B5EF4-FFF2-40B4-BE49-F238E27FC236}">
                <a16:creationId xmlns:a16="http://schemas.microsoft.com/office/drawing/2014/main" id="{525D6075-3E19-1DC5-75CC-6A3C49351952}"/>
              </a:ext>
            </a:extLst>
          </p:cNvPr>
          <p:cNvSpPr/>
          <p:nvPr/>
        </p:nvSpPr>
        <p:spPr>
          <a:xfrm>
            <a:off x="6430004" y="5049326"/>
            <a:ext cx="1175531"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Implement automated testing</a:t>
            </a:r>
          </a:p>
        </p:txBody>
      </p:sp>
      <p:sp>
        <p:nvSpPr>
          <p:cNvPr id="27" name="Rectangle 26">
            <a:extLst>
              <a:ext uri="{FF2B5EF4-FFF2-40B4-BE49-F238E27FC236}">
                <a16:creationId xmlns:a16="http://schemas.microsoft.com/office/drawing/2014/main" id="{71AF525B-8045-E29C-A582-A27638393F3D}"/>
              </a:ext>
            </a:extLst>
          </p:cNvPr>
          <p:cNvSpPr/>
          <p:nvPr/>
        </p:nvSpPr>
        <p:spPr>
          <a:xfrm>
            <a:off x="8138860" y="5093574"/>
            <a:ext cx="813148" cy="701169"/>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Hire more staff</a:t>
            </a:r>
          </a:p>
        </p:txBody>
      </p:sp>
      <p:sp>
        <p:nvSpPr>
          <p:cNvPr id="28" name="Rectangle 27">
            <a:extLst>
              <a:ext uri="{FF2B5EF4-FFF2-40B4-BE49-F238E27FC236}">
                <a16:creationId xmlns:a16="http://schemas.microsoft.com/office/drawing/2014/main" id="{FFEA1795-AA0F-BCE8-E281-34FB91B1FF1B}"/>
              </a:ext>
            </a:extLst>
          </p:cNvPr>
          <p:cNvSpPr/>
          <p:nvPr/>
        </p:nvSpPr>
        <p:spPr>
          <a:xfrm>
            <a:off x="5287265" y="3555988"/>
            <a:ext cx="722396" cy="764467"/>
          </a:xfrm>
          <a:prstGeom prst="rect">
            <a:avLst/>
          </a:prstGeom>
          <a:solidFill>
            <a:srgbClr val="FCF4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Enforce definition of done</a:t>
            </a:r>
          </a:p>
        </p:txBody>
      </p:sp>
    </p:spTree>
    <p:extLst>
      <p:ext uri="{BB962C8B-B14F-4D97-AF65-F5344CB8AC3E}">
        <p14:creationId xmlns:p14="http://schemas.microsoft.com/office/powerpoint/2010/main" val="412163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151CF-FEC7-0F95-159E-F0C3E31E375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05E835-214A-2D04-70D6-628577D241E1}"/>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3EF0E7D3-3421-327A-64CF-45D6BEF5F06F}"/>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27</a:t>
            </a:fld>
            <a:endParaRPr lang="en-US" noProof="0"/>
          </a:p>
        </p:txBody>
      </p:sp>
      <p:sp>
        <p:nvSpPr>
          <p:cNvPr id="5" name="Title 4">
            <a:extLst>
              <a:ext uri="{FF2B5EF4-FFF2-40B4-BE49-F238E27FC236}">
                <a16:creationId xmlns:a16="http://schemas.microsoft.com/office/drawing/2014/main" id="{D5468FC1-4C26-EAC1-61CD-B537B08FE02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B3F400E-DE6A-0955-60D3-61D56A219E5B}"/>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B3554210-7A48-63C9-7F00-73F9CB57B0A1}"/>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2E9DC5EE-299D-7CEA-679A-E21869A4C646}"/>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B7479FB0-EB1A-3D28-506F-5E39170E7869}"/>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60CC13CC-79B2-9E98-4202-FADAA885EA3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0760B1F5-DB50-25C9-156E-33AD62482344}"/>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9D507727-1D27-4097-9C6D-F0E87E81E3F1}"/>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58B4D03A-B299-5100-A6D3-82082B31B13E}"/>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2B8CE2D4-8416-93BE-8085-09A583A7AA60}"/>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4D2198EC-40F7-4E77-D5D1-3B60B5A5231D}"/>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8B265EE1-FFDE-F6E9-FA36-B0A24DCA1658}"/>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177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rcRect b="1501"/>
          <a:stretch/>
        </p:blipFill>
        <p:spPr>
          <a:xfrm>
            <a:off x="-3311" y="-2190750"/>
            <a:ext cx="12186205" cy="8418295"/>
          </a:xfrm>
          <a:prstGeom prst="rect">
            <a:avLst/>
          </a:prstGeom>
        </p:spPr>
      </p:pic>
      <p:sp>
        <p:nvSpPr>
          <p:cNvPr id="2" name="Title 1"/>
          <p:cNvSpPr>
            <a:spLocks noGrp="1"/>
          </p:cNvSpPr>
          <p:nvPr>
            <p:ph type="title"/>
          </p:nvPr>
        </p:nvSpPr>
        <p:spPr>
          <a:xfrm>
            <a:off x="-3311" y="4947386"/>
            <a:ext cx="12173788" cy="1048757"/>
          </a:xfrm>
          <a:solidFill>
            <a:srgbClr val="73478F"/>
          </a:solidFill>
        </p:spPr>
        <p:txBody>
          <a:bodyPr/>
          <a:lstStyle/>
          <a:p>
            <a:pPr algn="ctr"/>
            <a:r>
              <a:rPr lang="en-US">
                <a:solidFill>
                  <a:schemeClr val="bg1"/>
                </a:solidFill>
              </a:rPr>
              <a:t>Water flows around the rock</a:t>
            </a:r>
          </a:p>
        </p:txBody>
      </p:sp>
      <p:sp>
        <p:nvSpPr>
          <p:cNvPr id="5" name="Flowchart: Preparation 4">
            <a:extLst>
              <a:ext uri="{FF2B5EF4-FFF2-40B4-BE49-F238E27FC236}">
                <a16:creationId xmlns:a16="http://schemas.microsoft.com/office/drawing/2014/main" id="{AF8A036A-0B89-DD73-B761-0E854E89BB4C}"/>
              </a:ext>
            </a:extLst>
          </p:cNvPr>
          <p:cNvSpPr/>
          <p:nvPr/>
        </p:nvSpPr>
        <p:spPr>
          <a:xfrm>
            <a:off x="7955280" y="2570996"/>
            <a:ext cx="2618686" cy="2257124"/>
          </a:xfrm>
          <a:prstGeom prst="flowChartPreparation">
            <a:avLst/>
          </a:prstGeom>
          <a:solidFill>
            <a:srgbClr val="7347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bg1"/>
                </a:solidFill>
                <a:latin typeface="+mj-lt"/>
              </a:rPr>
              <a:t>the rock represents resistance</a:t>
            </a:r>
          </a:p>
        </p:txBody>
      </p:sp>
      <p:sp>
        <p:nvSpPr>
          <p:cNvPr id="7" name="Teardrop 6">
            <a:extLst>
              <a:ext uri="{FF2B5EF4-FFF2-40B4-BE49-F238E27FC236}">
                <a16:creationId xmlns:a16="http://schemas.microsoft.com/office/drawing/2014/main" id="{F7C2A030-DD29-DCAA-A0A6-50D25617D399}"/>
              </a:ext>
            </a:extLst>
          </p:cNvPr>
          <p:cNvSpPr>
            <a:spLocks noChangeAspect="1"/>
          </p:cNvSpPr>
          <p:nvPr/>
        </p:nvSpPr>
        <p:spPr>
          <a:xfrm rot="18813415">
            <a:off x="6686182" y="342683"/>
            <a:ext cx="2071270" cy="2071270"/>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E3883-0EC1-58C8-81A1-76EDCED98DF9}"/>
              </a:ext>
            </a:extLst>
          </p:cNvPr>
          <p:cNvSpPr txBox="1"/>
          <p:nvPr/>
        </p:nvSpPr>
        <p:spPr>
          <a:xfrm>
            <a:off x="6695549" y="890453"/>
            <a:ext cx="2052536" cy="1200329"/>
          </a:xfrm>
          <a:prstGeom prst="rect">
            <a:avLst/>
          </a:prstGeom>
          <a:noFill/>
        </p:spPr>
        <p:txBody>
          <a:bodyPr wrap="square">
            <a:spAutoFit/>
          </a:bodyPr>
          <a:lstStyle/>
          <a:p>
            <a:pPr algn="ctr"/>
            <a:r>
              <a:rPr lang="en-US" sz="3600" b="1" i="1">
                <a:solidFill>
                  <a:schemeClr val="bg1"/>
                </a:solidFill>
                <a:latin typeface="+mj-lt"/>
              </a:rPr>
              <a:t>“be like water”</a:t>
            </a:r>
          </a:p>
        </p:txBody>
      </p:sp>
      <p:sp>
        <p:nvSpPr>
          <p:cNvPr id="6" name="Rectangle 5">
            <a:extLst>
              <a:ext uri="{FF2B5EF4-FFF2-40B4-BE49-F238E27FC236}">
                <a16:creationId xmlns:a16="http://schemas.microsoft.com/office/drawing/2014/main" id="{1E1F1302-5FF9-70D4-A260-D542722F8820}"/>
              </a:ext>
            </a:extLst>
          </p:cNvPr>
          <p:cNvSpPr txBox="1">
            <a:spLocks noChangeArrowheads="1"/>
          </p:cNvSpPr>
          <p:nvPr/>
        </p:nvSpPr>
        <p:spPr>
          <a:xfrm>
            <a:off x="10660358" y="6356350"/>
            <a:ext cx="1264948" cy="365125"/>
          </a:xfrm>
          <a:prstGeom prst="rect">
            <a:avLst/>
          </a:prstGeom>
          <a:ln/>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4365BD5-0232-4F69-8370-19916C6CA2D7}" type="slidenum">
              <a:rPr lang="en-US" smtClean="0"/>
              <a:pPr>
                <a:defRPr/>
              </a:pPr>
              <a:t>28</a:t>
            </a:fld>
            <a:endParaRPr lang="en-US"/>
          </a:p>
        </p:txBody>
      </p:sp>
      <p:sp>
        <p:nvSpPr>
          <p:cNvPr id="8" name="Footer Placeholder 2">
            <a:extLst>
              <a:ext uri="{FF2B5EF4-FFF2-40B4-BE49-F238E27FC236}">
                <a16:creationId xmlns:a16="http://schemas.microsoft.com/office/drawing/2014/main" id="{F73E0C84-FF27-01B7-265B-124C6D882EB6}"/>
              </a:ext>
            </a:extLst>
          </p:cNvPr>
          <p:cNvSpPr txBox="1">
            <a:spLocks/>
          </p:cNvSpPr>
          <p:nvPr/>
        </p:nvSpPr>
        <p:spPr>
          <a:xfrm>
            <a:off x="2788534" y="6346302"/>
            <a:ext cx="661493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en-US"/>
              <a:t>Official Licensed Material, Copyright © 2024 Kanban University</a:t>
            </a:r>
          </a:p>
        </p:txBody>
      </p:sp>
    </p:spTree>
    <p:extLst>
      <p:ext uri="{BB962C8B-B14F-4D97-AF65-F5344CB8AC3E}">
        <p14:creationId xmlns:p14="http://schemas.microsoft.com/office/powerpoint/2010/main" val="372308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942A-30FE-C75B-1147-62BE481C2782}"/>
              </a:ext>
            </a:extLst>
          </p:cNvPr>
          <p:cNvSpPr>
            <a:spLocks noGrp="1"/>
          </p:cNvSpPr>
          <p:nvPr>
            <p:ph type="title"/>
          </p:nvPr>
        </p:nvSpPr>
        <p:spPr/>
        <p:txBody>
          <a:bodyPr/>
          <a:lstStyle/>
          <a:p>
            <a:r>
              <a:rPr lang="en-US" dirty="0"/>
              <a:t>Be Water my Friend</a:t>
            </a:r>
          </a:p>
        </p:txBody>
      </p:sp>
      <p:sp>
        <p:nvSpPr>
          <p:cNvPr id="3" name="Footer Placeholder 2">
            <a:extLst>
              <a:ext uri="{FF2B5EF4-FFF2-40B4-BE49-F238E27FC236}">
                <a16:creationId xmlns:a16="http://schemas.microsoft.com/office/drawing/2014/main" id="{C60A2EC1-1671-FA17-FC1B-55EF46DE0EDC}"/>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7C981C5D-F504-B634-412A-4CECDB100493}"/>
              </a:ext>
            </a:extLst>
          </p:cNvPr>
          <p:cNvSpPr>
            <a:spLocks noGrp="1"/>
          </p:cNvSpPr>
          <p:nvPr>
            <p:ph type="sldNum" sz="quarter" idx="11"/>
          </p:nvPr>
        </p:nvSpPr>
        <p:spPr/>
        <p:txBody>
          <a:bodyPr/>
          <a:lstStyle/>
          <a:p>
            <a:fld id="{C35D1307-4518-DC49-A96C-7B35E51C61C4}" type="slidenum">
              <a:rPr lang="en-US" noProof="0" smtClean="0"/>
              <a:pPr/>
              <a:t>29</a:t>
            </a:fld>
            <a:endParaRPr lang="en-US" noProof="0"/>
          </a:p>
        </p:txBody>
      </p:sp>
      <p:pic>
        <p:nvPicPr>
          <p:cNvPr id="5" name="Bruce Lee Like Water">
            <a:hlinkClick r:id="" action="ppaction://media"/>
            <a:extLst>
              <a:ext uri="{FF2B5EF4-FFF2-40B4-BE49-F238E27FC236}">
                <a16:creationId xmlns:a16="http://schemas.microsoft.com/office/drawing/2014/main" id="{8F70F974-DAD5-FF96-6FF4-872405E577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7601" y="1598057"/>
            <a:ext cx="6134753" cy="4562723"/>
          </a:xfrm>
          <a:prstGeom prst="rect">
            <a:avLst/>
          </a:prstGeom>
        </p:spPr>
      </p:pic>
    </p:spTree>
    <p:extLst>
      <p:ext uri="{BB962C8B-B14F-4D97-AF65-F5344CB8AC3E}">
        <p14:creationId xmlns:p14="http://schemas.microsoft.com/office/powerpoint/2010/main" val="17350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14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71AC-4591-4927-8DFA-A6D1EC0613A8}"/>
              </a:ext>
            </a:extLst>
          </p:cNvPr>
          <p:cNvSpPr>
            <a:spLocks noGrp="1"/>
          </p:cNvSpPr>
          <p:nvPr>
            <p:ph type="title"/>
          </p:nvPr>
        </p:nvSpPr>
        <p:spPr/>
        <p:txBody>
          <a:bodyPr>
            <a:noAutofit/>
          </a:bodyPr>
          <a:lstStyle/>
          <a:p>
            <a:r>
              <a:rPr lang="en-US" sz="4000" b="1" dirty="0">
                <a:solidFill>
                  <a:srgbClr val="7030A0"/>
                </a:solidFill>
                <a:latin typeface="PT Sans" panose="020B0503020203020204" pitchFamily="34" charset="77"/>
              </a:rPr>
              <a:t>Outcomes from Agile Transformations</a:t>
            </a:r>
          </a:p>
        </p:txBody>
      </p:sp>
      <p:graphicFrame>
        <p:nvGraphicFramePr>
          <p:cNvPr id="5" name="Table 5">
            <a:extLst>
              <a:ext uri="{FF2B5EF4-FFF2-40B4-BE49-F238E27FC236}">
                <a16:creationId xmlns:a16="http://schemas.microsoft.com/office/drawing/2014/main" id="{5A4F96AE-C4E6-E90B-DA5B-2FB4A8ED1D58}"/>
              </a:ext>
            </a:extLst>
          </p:cNvPr>
          <p:cNvGraphicFramePr>
            <a:graphicFrameLocks noGrp="1"/>
          </p:cNvGraphicFramePr>
          <p:nvPr>
            <p:ph idx="4294967295"/>
            <p:extLst>
              <p:ext uri="{D42A27DB-BD31-4B8C-83A1-F6EECF244321}">
                <p14:modId xmlns:p14="http://schemas.microsoft.com/office/powerpoint/2010/main" val="3187474951"/>
              </p:ext>
            </p:extLst>
          </p:nvPr>
        </p:nvGraphicFramePr>
        <p:xfrm>
          <a:off x="838200" y="1571479"/>
          <a:ext cx="10515600" cy="4380966"/>
        </p:xfrm>
        <a:graphic>
          <a:graphicData uri="http://schemas.openxmlformats.org/drawingml/2006/table">
            <a:tbl>
              <a:tblPr firstRow="1" bandRow="1">
                <a:tableStyleId>{5940675A-B579-460E-94D1-54222C63F5DA}</a:tableStyleId>
              </a:tblPr>
              <a:tblGrid>
                <a:gridCol w="5286153">
                  <a:extLst>
                    <a:ext uri="{9D8B030D-6E8A-4147-A177-3AD203B41FA5}">
                      <a16:colId xmlns:a16="http://schemas.microsoft.com/office/drawing/2014/main" val="2300849073"/>
                    </a:ext>
                  </a:extLst>
                </a:gridCol>
                <a:gridCol w="5229447">
                  <a:extLst>
                    <a:ext uri="{9D8B030D-6E8A-4147-A177-3AD203B41FA5}">
                      <a16:colId xmlns:a16="http://schemas.microsoft.com/office/drawing/2014/main" val="766297596"/>
                    </a:ext>
                  </a:extLst>
                </a:gridCol>
              </a:tblGrid>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worked for us, and we continue to get better.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helped a bit, but we haven’t gotten much better lately.</a:t>
                      </a:r>
                    </a:p>
                    <a:p>
                      <a:endParaRPr lang="en-US" sz="1400" dirty="0"/>
                    </a:p>
                  </a:txBody>
                  <a:tcPr/>
                </a:tc>
                <a:extLst>
                  <a:ext uri="{0D108BD9-81ED-4DB2-BD59-A6C34878D82A}">
                    <a16:rowId xmlns:a16="http://schemas.microsoft.com/office/drawing/2014/main" val="2522136099"/>
                  </a:ext>
                </a:extLst>
              </a:tr>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has been a disaster.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didn’t really help, but didn’t really hurt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3659242446"/>
                  </a:ext>
                </a:extLst>
              </a:tr>
            </a:tbl>
          </a:graphicData>
        </a:graphic>
      </p:graphicFrame>
      <p:sp>
        <p:nvSpPr>
          <p:cNvPr id="10" name="Freeform: Shape 9">
            <a:extLst>
              <a:ext uri="{FF2B5EF4-FFF2-40B4-BE49-F238E27FC236}">
                <a16:creationId xmlns:a16="http://schemas.microsoft.com/office/drawing/2014/main" id="{46434351-AE24-1B01-BC24-624837F851A6}"/>
              </a:ext>
            </a:extLst>
          </p:cNvPr>
          <p:cNvSpPr/>
          <p:nvPr/>
        </p:nvSpPr>
        <p:spPr>
          <a:xfrm>
            <a:off x="7538023" y="4815678"/>
            <a:ext cx="2393935" cy="284893"/>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35" h="284893">
                <a:moveTo>
                  <a:pt x="0" y="108012"/>
                </a:moveTo>
                <a:cubicBezTo>
                  <a:pt x="158469" y="118127"/>
                  <a:pt x="291538" y="300181"/>
                  <a:pt x="412694" y="283859"/>
                </a:cubicBezTo>
                <a:cubicBezTo>
                  <a:pt x="533850" y="267537"/>
                  <a:pt x="629035" y="46268"/>
                  <a:pt x="726935" y="10079"/>
                </a:cubicBezTo>
                <a:cubicBezTo>
                  <a:pt x="824835" y="-26110"/>
                  <a:pt x="923546" y="45144"/>
                  <a:pt x="1000092" y="66723"/>
                </a:cubicBezTo>
                <a:cubicBezTo>
                  <a:pt x="1076638" y="88302"/>
                  <a:pt x="1049993" y="138202"/>
                  <a:pt x="1186209" y="139551"/>
                </a:cubicBezTo>
                <a:cubicBezTo>
                  <a:pt x="1322425" y="140900"/>
                  <a:pt x="1670383" y="85604"/>
                  <a:pt x="1817388" y="74815"/>
                </a:cubicBezTo>
                <a:cubicBezTo>
                  <a:pt x="1964393" y="64026"/>
                  <a:pt x="1976531" y="73466"/>
                  <a:pt x="2068241" y="74815"/>
                </a:cubicBezTo>
                <a:cubicBezTo>
                  <a:pt x="2159951" y="76164"/>
                  <a:pt x="2319094" y="82907"/>
                  <a:pt x="2367646" y="82907"/>
                </a:cubicBezTo>
                <a:cubicBezTo>
                  <a:pt x="2416198" y="82907"/>
                  <a:pt x="2387876" y="78861"/>
                  <a:pt x="2359554" y="74815"/>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Freeform: Shape 10">
            <a:extLst>
              <a:ext uri="{FF2B5EF4-FFF2-40B4-BE49-F238E27FC236}">
                <a16:creationId xmlns:a16="http://schemas.microsoft.com/office/drawing/2014/main" id="{04740FE3-59F2-1EA1-7FE2-ED5C5B216C6E}"/>
              </a:ext>
            </a:extLst>
          </p:cNvPr>
          <p:cNvSpPr/>
          <p:nvPr/>
        </p:nvSpPr>
        <p:spPr>
          <a:xfrm rot="20399659">
            <a:off x="2234236" y="2563319"/>
            <a:ext cx="2327101" cy="244284"/>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347154"/>
              <a:gd name="connsiteY0" fmla="*/ 0 h 155022"/>
              <a:gd name="connsiteX1" fmla="*/ 459697 w 2347154"/>
              <a:gd name="connsiteY1" fmla="*/ 146906 h 155022"/>
              <a:gd name="connsiteX2" fmla="*/ 621538 w 2347154"/>
              <a:gd name="connsiteY2" fmla="*/ 25526 h 155022"/>
              <a:gd name="connsiteX3" fmla="*/ 953311 w 2347154"/>
              <a:gd name="connsiteY3" fmla="*/ 82170 h 155022"/>
              <a:gd name="connsiteX4" fmla="*/ 1139428 w 2347154"/>
              <a:gd name="connsiteY4" fmla="*/ 154998 h 155022"/>
              <a:gd name="connsiteX5" fmla="*/ 1770607 w 2347154"/>
              <a:gd name="connsiteY5" fmla="*/ 90262 h 155022"/>
              <a:gd name="connsiteX6" fmla="*/ 2021460 w 2347154"/>
              <a:gd name="connsiteY6" fmla="*/ 90262 h 155022"/>
              <a:gd name="connsiteX7" fmla="*/ 2320865 w 2347154"/>
              <a:gd name="connsiteY7" fmla="*/ 98354 h 155022"/>
              <a:gd name="connsiteX8" fmla="*/ 2312773 w 2347154"/>
              <a:gd name="connsiteY8" fmla="*/ 90262 h 155022"/>
              <a:gd name="connsiteX0" fmla="*/ 0 w 2327101"/>
              <a:gd name="connsiteY0" fmla="*/ 0 h 200150"/>
              <a:gd name="connsiteX1" fmla="*/ 439644 w 2327101"/>
              <a:gd name="connsiteY1" fmla="*/ 192034 h 200150"/>
              <a:gd name="connsiteX2" fmla="*/ 601485 w 2327101"/>
              <a:gd name="connsiteY2" fmla="*/ 70654 h 200150"/>
              <a:gd name="connsiteX3" fmla="*/ 933258 w 2327101"/>
              <a:gd name="connsiteY3" fmla="*/ 127298 h 200150"/>
              <a:gd name="connsiteX4" fmla="*/ 1119375 w 2327101"/>
              <a:gd name="connsiteY4" fmla="*/ 200126 h 200150"/>
              <a:gd name="connsiteX5" fmla="*/ 1750554 w 2327101"/>
              <a:gd name="connsiteY5" fmla="*/ 135390 h 200150"/>
              <a:gd name="connsiteX6" fmla="*/ 2001407 w 2327101"/>
              <a:gd name="connsiteY6" fmla="*/ 135390 h 200150"/>
              <a:gd name="connsiteX7" fmla="*/ 2300812 w 2327101"/>
              <a:gd name="connsiteY7" fmla="*/ 143482 h 200150"/>
              <a:gd name="connsiteX8" fmla="*/ 2292720 w 2327101"/>
              <a:gd name="connsiteY8" fmla="*/ 135390 h 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101" h="200150">
                <a:moveTo>
                  <a:pt x="0" y="0"/>
                </a:moveTo>
                <a:cubicBezTo>
                  <a:pt x="158469" y="10115"/>
                  <a:pt x="339397" y="180258"/>
                  <a:pt x="439644" y="192034"/>
                </a:cubicBezTo>
                <a:cubicBezTo>
                  <a:pt x="539891" y="203810"/>
                  <a:pt x="519216" y="81443"/>
                  <a:pt x="601485" y="70654"/>
                </a:cubicBezTo>
                <a:cubicBezTo>
                  <a:pt x="683754" y="59865"/>
                  <a:pt x="846943" y="105719"/>
                  <a:pt x="933258" y="127298"/>
                </a:cubicBezTo>
                <a:cubicBezTo>
                  <a:pt x="1019573" y="148877"/>
                  <a:pt x="983159" y="198777"/>
                  <a:pt x="1119375" y="200126"/>
                </a:cubicBezTo>
                <a:cubicBezTo>
                  <a:pt x="1255591" y="201475"/>
                  <a:pt x="1603549" y="146179"/>
                  <a:pt x="1750554" y="135390"/>
                </a:cubicBezTo>
                <a:cubicBezTo>
                  <a:pt x="1897559" y="124601"/>
                  <a:pt x="1909697" y="134041"/>
                  <a:pt x="2001407" y="135390"/>
                </a:cubicBezTo>
                <a:cubicBezTo>
                  <a:pt x="2093117" y="136739"/>
                  <a:pt x="2252260" y="143482"/>
                  <a:pt x="2300812" y="143482"/>
                </a:cubicBezTo>
                <a:cubicBezTo>
                  <a:pt x="2349364" y="143482"/>
                  <a:pt x="2321042" y="139436"/>
                  <a:pt x="2292720" y="135390"/>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17E4F"/>
              </a:solidFill>
            </a:endParaRPr>
          </a:p>
        </p:txBody>
      </p:sp>
      <p:sp>
        <p:nvSpPr>
          <p:cNvPr id="12" name="Freeform: Shape 11">
            <a:extLst>
              <a:ext uri="{FF2B5EF4-FFF2-40B4-BE49-F238E27FC236}">
                <a16:creationId xmlns:a16="http://schemas.microsoft.com/office/drawing/2014/main" id="{39426077-21F2-188A-39FC-710A6409C419}"/>
              </a:ext>
            </a:extLst>
          </p:cNvPr>
          <p:cNvSpPr/>
          <p:nvPr/>
        </p:nvSpPr>
        <p:spPr>
          <a:xfrm rot="20399659">
            <a:off x="7683000" y="2453063"/>
            <a:ext cx="2156737" cy="563936"/>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974457 w 2282058"/>
              <a:gd name="connsiteY6" fmla="*/ 66355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519224 w 2282058"/>
              <a:gd name="connsiteY5" fmla="*/ 189382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118338"/>
              <a:gd name="connsiteY0" fmla="*/ 122999 h 552193"/>
              <a:gd name="connsiteX1" fmla="*/ 412694 w 2118338"/>
              <a:gd name="connsiteY1" fmla="*/ 122999 h 552193"/>
              <a:gd name="connsiteX2" fmla="*/ 574535 w 2118338"/>
              <a:gd name="connsiteY2" fmla="*/ 1619 h 552193"/>
              <a:gd name="connsiteX3" fmla="*/ 906308 w 2118338"/>
              <a:gd name="connsiteY3" fmla="*/ 58263 h 552193"/>
              <a:gd name="connsiteX4" fmla="*/ 1092425 w 2118338"/>
              <a:gd name="connsiteY4" fmla="*/ 131091 h 552193"/>
              <a:gd name="connsiteX5" fmla="*/ 1519224 w 2118338"/>
              <a:gd name="connsiteY5" fmla="*/ 189382 h 552193"/>
              <a:gd name="connsiteX6" fmla="*/ 1859165 w 2118338"/>
              <a:gd name="connsiteY6" fmla="*/ 297732 h 552193"/>
              <a:gd name="connsiteX7" fmla="*/ 2014297 w 2118338"/>
              <a:gd name="connsiteY7" fmla="*/ 405894 h 552193"/>
              <a:gd name="connsiteX8" fmla="*/ 2112296 w 2118338"/>
              <a:gd name="connsiteY8" fmla="*/ 552113 h 552193"/>
              <a:gd name="connsiteX0" fmla="*/ 0 w 2156737"/>
              <a:gd name="connsiteY0" fmla="*/ 122999 h 462052"/>
              <a:gd name="connsiteX1" fmla="*/ 412694 w 2156737"/>
              <a:gd name="connsiteY1" fmla="*/ 122999 h 462052"/>
              <a:gd name="connsiteX2" fmla="*/ 574535 w 2156737"/>
              <a:gd name="connsiteY2" fmla="*/ 1619 h 462052"/>
              <a:gd name="connsiteX3" fmla="*/ 906308 w 2156737"/>
              <a:gd name="connsiteY3" fmla="*/ 58263 h 462052"/>
              <a:gd name="connsiteX4" fmla="*/ 1092425 w 2156737"/>
              <a:gd name="connsiteY4" fmla="*/ 131091 h 462052"/>
              <a:gd name="connsiteX5" fmla="*/ 1519224 w 2156737"/>
              <a:gd name="connsiteY5" fmla="*/ 189382 h 462052"/>
              <a:gd name="connsiteX6" fmla="*/ 1859165 w 2156737"/>
              <a:gd name="connsiteY6" fmla="*/ 297732 h 462052"/>
              <a:gd name="connsiteX7" fmla="*/ 2014297 w 2156737"/>
              <a:gd name="connsiteY7" fmla="*/ 405894 h 462052"/>
              <a:gd name="connsiteX8" fmla="*/ 2152402 w 2156737"/>
              <a:gd name="connsiteY8" fmla="*/ 461857 h 46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737" h="462052">
                <a:moveTo>
                  <a:pt x="0" y="122999"/>
                </a:moveTo>
                <a:cubicBezTo>
                  <a:pt x="158469" y="133114"/>
                  <a:pt x="316938" y="143229"/>
                  <a:pt x="412694" y="122999"/>
                </a:cubicBezTo>
                <a:cubicBezTo>
                  <a:pt x="508450" y="102769"/>
                  <a:pt x="492266" y="12408"/>
                  <a:pt x="574535" y="1619"/>
                </a:cubicBezTo>
                <a:cubicBezTo>
                  <a:pt x="656804" y="-9170"/>
                  <a:pt x="819993" y="36684"/>
                  <a:pt x="906308" y="58263"/>
                </a:cubicBezTo>
                <a:cubicBezTo>
                  <a:pt x="992623" y="79842"/>
                  <a:pt x="990272" y="109238"/>
                  <a:pt x="1092425" y="131091"/>
                </a:cubicBezTo>
                <a:cubicBezTo>
                  <a:pt x="1194578" y="152944"/>
                  <a:pt x="1391434" y="161608"/>
                  <a:pt x="1519224" y="189382"/>
                </a:cubicBezTo>
                <a:cubicBezTo>
                  <a:pt x="1647014" y="217156"/>
                  <a:pt x="1776653" y="261647"/>
                  <a:pt x="1859165" y="297732"/>
                </a:cubicBezTo>
                <a:cubicBezTo>
                  <a:pt x="1941677" y="333817"/>
                  <a:pt x="1965745" y="405894"/>
                  <a:pt x="2014297" y="405894"/>
                </a:cubicBezTo>
                <a:cubicBezTo>
                  <a:pt x="2062849" y="405894"/>
                  <a:pt x="2180724" y="465903"/>
                  <a:pt x="2152402" y="461857"/>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Freeform: Shape 12">
            <a:extLst>
              <a:ext uri="{FF2B5EF4-FFF2-40B4-BE49-F238E27FC236}">
                <a16:creationId xmlns:a16="http://schemas.microsoft.com/office/drawing/2014/main" id="{FA6C3E02-5FBB-4157-E795-A27356B3A751}"/>
              </a:ext>
            </a:extLst>
          </p:cNvPr>
          <p:cNvSpPr/>
          <p:nvPr/>
        </p:nvSpPr>
        <p:spPr>
          <a:xfrm>
            <a:off x="2361897" y="4749912"/>
            <a:ext cx="2270255" cy="416427"/>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388 h 285269"/>
              <a:gd name="connsiteX1" fmla="*/ 412694 w 2393935"/>
              <a:gd name="connsiteY1" fmla="*/ 284235 h 285269"/>
              <a:gd name="connsiteX2" fmla="*/ 726935 w 2393935"/>
              <a:gd name="connsiteY2" fmla="*/ 10455 h 285269"/>
              <a:gd name="connsiteX3" fmla="*/ 1000092 w 2393935"/>
              <a:gd name="connsiteY3" fmla="*/ 67099 h 285269"/>
              <a:gd name="connsiteX4" fmla="*/ 1244824 w 2393935"/>
              <a:gd name="connsiteY4" fmla="*/ 163373 h 285269"/>
              <a:gd name="connsiteX5" fmla="*/ 1817388 w 2393935"/>
              <a:gd name="connsiteY5" fmla="*/ 75191 h 285269"/>
              <a:gd name="connsiteX6" fmla="*/ 2068241 w 2393935"/>
              <a:gd name="connsiteY6" fmla="*/ 75191 h 285269"/>
              <a:gd name="connsiteX7" fmla="*/ 2367646 w 2393935"/>
              <a:gd name="connsiteY7" fmla="*/ 83283 h 285269"/>
              <a:gd name="connsiteX8" fmla="*/ 2359554 w 2393935"/>
              <a:gd name="connsiteY8" fmla="*/ 75191 h 285269"/>
              <a:gd name="connsiteX0" fmla="*/ 0 w 2393935"/>
              <a:gd name="connsiteY0" fmla="*/ 108388 h 357496"/>
              <a:gd name="connsiteX1" fmla="*/ 412694 w 2393935"/>
              <a:gd name="connsiteY1" fmla="*/ 284235 h 357496"/>
              <a:gd name="connsiteX2" fmla="*/ 726935 w 2393935"/>
              <a:gd name="connsiteY2" fmla="*/ 10455 h 357496"/>
              <a:gd name="connsiteX3" fmla="*/ 1000092 w 2393935"/>
              <a:gd name="connsiteY3" fmla="*/ 67099 h 357496"/>
              <a:gd name="connsiteX4" fmla="*/ 1244824 w 2393935"/>
              <a:gd name="connsiteY4" fmla="*/ 163373 h 357496"/>
              <a:gd name="connsiteX5" fmla="*/ 1782218 w 2393935"/>
              <a:gd name="connsiteY5" fmla="*/ 356545 h 357496"/>
              <a:gd name="connsiteX6" fmla="*/ 2068241 w 2393935"/>
              <a:gd name="connsiteY6" fmla="*/ 75191 h 357496"/>
              <a:gd name="connsiteX7" fmla="*/ 2367646 w 2393935"/>
              <a:gd name="connsiteY7" fmla="*/ 83283 h 357496"/>
              <a:gd name="connsiteX8" fmla="*/ 2359554 w 2393935"/>
              <a:gd name="connsiteY8" fmla="*/ 75191 h 357496"/>
              <a:gd name="connsiteX0" fmla="*/ 0 w 2393935"/>
              <a:gd name="connsiteY0" fmla="*/ 108388 h 360227"/>
              <a:gd name="connsiteX1" fmla="*/ 412694 w 2393935"/>
              <a:gd name="connsiteY1" fmla="*/ 284235 h 360227"/>
              <a:gd name="connsiteX2" fmla="*/ 726935 w 2393935"/>
              <a:gd name="connsiteY2" fmla="*/ 10455 h 360227"/>
              <a:gd name="connsiteX3" fmla="*/ 1000092 w 2393935"/>
              <a:gd name="connsiteY3" fmla="*/ 67099 h 360227"/>
              <a:gd name="connsiteX4" fmla="*/ 1244824 w 2393935"/>
              <a:gd name="connsiteY4" fmla="*/ 163373 h 360227"/>
              <a:gd name="connsiteX5" fmla="*/ 1782218 w 2393935"/>
              <a:gd name="connsiteY5" fmla="*/ 356545 h 360227"/>
              <a:gd name="connsiteX6" fmla="*/ 1986179 w 2393935"/>
              <a:gd name="connsiteY6" fmla="*/ 274483 h 360227"/>
              <a:gd name="connsiteX7" fmla="*/ 2367646 w 2393935"/>
              <a:gd name="connsiteY7" fmla="*/ 83283 h 360227"/>
              <a:gd name="connsiteX8" fmla="*/ 2359554 w 2393935"/>
              <a:gd name="connsiteY8" fmla="*/ 75191 h 360227"/>
              <a:gd name="connsiteX0" fmla="*/ 0 w 2380871"/>
              <a:gd name="connsiteY0" fmla="*/ 108388 h 368310"/>
              <a:gd name="connsiteX1" fmla="*/ 412694 w 2380871"/>
              <a:gd name="connsiteY1" fmla="*/ 284235 h 368310"/>
              <a:gd name="connsiteX2" fmla="*/ 726935 w 2380871"/>
              <a:gd name="connsiteY2" fmla="*/ 10455 h 368310"/>
              <a:gd name="connsiteX3" fmla="*/ 1000092 w 2380871"/>
              <a:gd name="connsiteY3" fmla="*/ 67099 h 368310"/>
              <a:gd name="connsiteX4" fmla="*/ 1244824 w 2380871"/>
              <a:gd name="connsiteY4" fmla="*/ 163373 h 368310"/>
              <a:gd name="connsiteX5" fmla="*/ 1782218 w 2380871"/>
              <a:gd name="connsiteY5" fmla="*/ 356545 h 368310"/>
              <a:gd name="connsiteX6" fmla="*/ 1986179 w 2380871"/>
              <a:gd name="connsiteY6" fmla="*/ 274483 h 368310"/>
              <a:gd name="connsiteX7" fmla="*/ 2367646 w 2380871"/>
              <a:gd name="connsiteY7" fmla="*/ 83283 h 368310"/>
              <a:gd name="connsiteX8" fmla="*/ 2289216 w 2380871"/>
              <a:gd name="connsiteY8" fmla="*/ 368268 h 368310"/>
              <a:gd name="connsiteX0" fmla="*/ 0 w 2561992"/>
              <a:gd name="connsiteY0" fmla="*/ 108388 h 485528"/>
              <a:gd name="connsiteX1" fmla="*/ 412694 w 2561992"/>
              <a:gd name="connsiteY1" fmla="*/ 284235 h 485528"/>
              <a:gd name="connsiteX2" fmla="*/ 726935 w 2561992"/>
              <a:gd name="connsiteY2" fmla="*/ 10455 h 485528"/>
              <a:gd name="connsiteX3" fmla="*/ 1000092 w 2561992"/>
              <a:gd name="connsiteY3" fmla="*/ 67099 h 485528"/>
              <a:gd name="connsiteX4" fmla="*/ 1244824 w 2561992"/>
              <a:gd name="connsiteY4" fmla="*/ 163373 h 485528"/>
              <a:gd name="connsiteX5" fmla="*/ 1782218 w 2561992"/>
              <a:gd name="connsiteY5" fmla="*/ 356545 h 485528"/>
              <a:gd name="connsiteX6" fmla="*/ 1986179 w 2561992"/>
              <a:gd name="connsiteY6" fmla="*/ 274483 h 485528"/>
              <a:gd name="connsiteX7" fmla="*/ 2367646 w 2561992"/>
              <a:gd name="connsiteY7" fmla="*/ 83283 h 485528"/>
              <a:gd name="connsiteX8" fmla="*/ 2558847 w 2561992"/>
              <a:gd name="connsiteY8" fmla="*/ 485498 h 485528"/>
              <a:gd name="connsiteX0" fmla="*/ 0 w 2560488"/>
              <a:gd name="connsiteY0" fmla="*/ 108388 h 485526"/>
              <a:gd name="connsiteX1" fmla="*/ 412694 w 2560488"/>
              <a:gd name="connsiteY1" fmla="*/ 284235 h 485526"/>
              <a:gd name="connsiteX2" fmla="*/ 726935 w 2560488"/>
              <a:gd name="connsiteY2" fmla="*/ 10455 h 485526"/>
              <a:gd name="connsiteX3" fmla="*/ 1000092 w 2560488"/>
              <a:gd name="connsiteY3" fmla="*/ 67099 h 485526"/>
              <a:gd name="connsiteX4" fmla="*/ 1244824 w 2560488"/>
              <a:gd name="connsiteY4" fmla="*/ 163373 h 485526"/>
              <a:gd name="connsiteX5" fmla="*/ 1782218 w 2560488"/>
              <a:gd name="connsiteY5" fmla="*/ 356545 h 485526"/>
              <a:gd name="connsiteX6" fmla="*/ 1986179 w 2560488"/>
              <a:gd name="connsiteY6" fmla="*/ 274483 h 485526"/>
              <a:gd name="connsiteX7" fmla="*/ 2191800 w 2560488"/>
              <a:gd name="connsiteY7" fmla="*/ 59837 h 485526"/>
              <a:gd name="connsiteX8" fmla="*/ 2558847 w 2560488"/>
              <a:gd name="connsiteY8" fmla="*/ 485498 h 485526"/>
              <a:gd name="connsiteX0" fmla="*/ 0 w 2560302"/>
              <a:gd name="connsiteY0" fmla="*/ 108388 h 485531"/>
              <a:gd name="connsiteX1" fmla="*/ 412694 w 2560302"/>
              <a:gd name="connsiteY1" fmla="*/ 284235 h 485531"/>
              <a:gd name="connsiteX2" fmla="*/ 726935 w 2560302"/>
              <a:gd name="connsiteY2" fmla="*/ 10455 h 485531"/>
              <a:gd name="connsiteX3" fmla="*/ 1000092 w 2560302"/>
              <a:gd name="connsiteY3" fmla="*/ 67099 h 485531"/>
              <a:gd name="connsiteX4" fmla="*/ 1244824 w 2560302"/>
              <a:gd name="connsiteY4" fmla="*/ 163373 h 485531"/>
              <a:gd name="connsiteX5" fmla="*/ 1782218 w 2560302"/>
              <a:gd name="connsiteY5" fmla="*/ 356545 h 485531"/>
              <a:gd name="connsiteX6" fmla="*/ 1986179 w 2560302"/>
              <a:gd name="connsiteY6" fmla="*/ 274483 h 485531"/>
              <a:gd name="connsiteX7" fmla="*/ 2144907 w 2560302"/>
              <a:gd name="connsiteY7" fmla="*/ 130175 h 485531"/>
              <a:gd name="connsiteX8" fmla="*/ 2558847 w 2560302"/>
              <a:gd name="connsiteY8" fmla="*/ 485498 h 4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302" h="485531">
                <a:moveTo>
                  <a:pt x="0" y="108388"/>
                </a:moveTo>
                <a:cubicBezTo>
                  <a:pt x="158469" y="118503"/>
                  <a:pt x="291538" y="300557"/>
                  <a:pt x="412694" y="284235"/>
                </a:cubicBezTo>
                <a:cubicBezTo>
                  <a:pt x="533850" y="267913"/>
                  <a:pt x="629035" y="46644"/>
                  <a:pt x="726935" y="10455"/>
                </a:cubicBezTo>
                <a:cubicBezTo>
                  <a:pt x="824835" y="-25734"/>
                  <a:pt x="913777" y="41613"/>
                  <a:pt x="1000092" y="67099"/>
                </a:cubicBezTo>
                <a:cubicBezTo>
                  <a:pt x="1086407" y="92585"/>
                  <a:pt x="1114470" y="115132"/>
                  <a:pt x="1244824" y="163373"/>
                </a:cubicBezTo>
                <a:cubicBezTo>
                  <a:pt x="1375178" y="211614"/>
                  <a:pt x="1658659" y="338027"/>
                  <a:pt x="1782218" y="356545"/>
                </a:cubicBezTo>
                <a:cubicBezTo>
                  <a:pt x="1905777" y="375063"/>
                  <a:pt x="1925731" y="312211"/>
                  <a:pt x="1986179" y="274483"/>
                </a:cubicBezTo>
                <a:cubicBezTo>
                  <a:pt x="2046627" y="236755"/>
                  <a:pt x="2096355" y="130175"/>
                  <a:pt x="2144907" y="130175"/>
                </a:cubicBezTo>
                <a:cubicBezTo>
                  <a:pt x="2193459" y="130175"/>
                  <a:pt x="2587169" y="489544"/>
                  <a:pt x="2558847" y="485498"/>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id="{212F669D-B4F9-F11C-A3F9-3DFEAE11E617}"/>
              </a:ext>
            </a:extLst>
          </p:cNvPr>
          <p:cNvPicPr>
            <a:picLocks noChangeAspect="1"/>
          </p:cNvPicPr>
          <p:nvPr/>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57365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6D4ED8-B12C-4122-ADA2-40CD8FC6EB0C}"/>
              </a:ext>
            </a:extLst>
          </p:cNvPr>
          <p:cNvSpPr>
            <a:spLocks noGrp="1"/>
          </p:cNvSpPr>
          <p:nvPr>
            <p:ph type="title"/>
          </p:nvPr>
        </p:nvSpPr>
        <p:spPr>
          <a:xfrm>
            <a:off x="839788" y="-468088"/>
            <a:ext cx="4343400" cy="1600200"/>
          </a:xfrm>
        </p:spPr>
        <p:txBody>
          <a:bodyPr anchor="b">
            <a:normAutofit/>
          </a:bodyPr>
          <a:lstStyle/>
          <a:p>
            <a:r>
              <a:rPr lang="en-US" dirty="0"/>
              <a:t>Water becomes the cup</a:t>
            </a:r>
          </a:p>
        </p:txBody>
      </p:sp>
      <p:sp>
        <p:nvSpPr>
          <p:cNvPr id="16" name="Text Placeholder 3">
            <a:extLst>
              <a:ext uri="{FF2B5EF4-FFF2-40B4-BE49-F238E27FC236}">
                <a16:creationId xmlns:a16="http://schemas.microsoft.com/office/drawing/2014/main" id="{D8F7BC8D-7292-BD94-ED85-F46CA22256C8}"/>
              </a:ext>
            </a:extLst>
          </p:cNvPr>
          <p:cNvSpPr>
            <a:spLocks noGrp="1"/>
          </p:cNvSpPr>
          <p:nvPr>
            <p:ph type="body" sz="half" idx="2"/>
          </p:nvPr>
        </p:nvSpPr>
        <p:spPr>
          <a:xfrm>
            <a:off x="839788" y="2057400"/>
            <a:ext cx="3932237" cy="3811588"/>
          </a:xfrm>
        </p:spPr>
        <p:txBody>
          <a:bodyPr/>
          <a:lstStyle/>
          <a:p>
            <a:endParaRPr lang="en-US" dirty="0"/>
          </a:p>
        </p:txBody>
      </p:sp>
      <p:sp>
        <p:nvSpPr>
          <p:cNvPr id="3" name="Footer Placeholder 2">
            <a:extLst>
              <a:ext uri="{FF2B5EF4-FFF2-40B4-BE49-F238E27FC236}">
                <a16:creationId xmlns:a16="http://schemas.microsoft.com/office/drawing/2014/main" id="{1B3BB558-6AAA-8DC7-73A7-1FBA6D0A1FEB}"/>
              </a:ext>
            </a:extLst>
          </p:cNvPr>
          <p:cNvSpPr>
            <a:spLocks noGrp="1"/>
          </p:cNvSpPr>
          <p:nvPr>
            <p:ph type="ftr" sz="quarter" idx="10"/>
          </p:nvPr>
        </p:nvSpPr>
        <p:spPr>
          <a:xfrm>
            <a:off x="2788534" y="6356350"/>
            <a:ext cx="6614933" cy="365125"/>
          </a:xfrm>
        </p:spPr>
        <p:txBody>
          <a:bodyPr anchor="ctr">
            <a:normAutofit/>
          </a:bodyPr>
          <a:lstStyle/>
          <a:p>
            <a:pPr>
              <a:spcAft>
                <a:spcPts val="600"/>
              </a:spcAft>
            </a:pPr>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2C9B864D-2F29-7ED7-2F62-617703E16D00}"/>
              </a:ext>
            </a:extLst>
          </p:cNvPr>
          <p:cNvSpPr>
            <a:spLocks noGrp="1"/>
          </p:cNvSpPr>
          <p:nvPr>
            <p:ph type="sldNum" sz="quarter" idx="11"/>
          </p:nvPr>
        </p:nvSpPr>
        <p:spPr>
          <a:xfrm>
            <a:off x="10660358" y="6356350"/>
            <a:ext cx="1264948" cy="365125"/>
          </a:xfrm>
        </p:spPr>
        <p:txBody>
          <a:bodyPr anchor="ctr">
            <a:normAutofit/>
          </a:bodyPr>
          <a:lstStyle/>
          <a:p>
            <a:pPr>
              <a:spcAft>
                <a:spcPts val="600"/>
              </a:spcAft>
            </a:pPr>
            <a:fld id="{C35D1307-4518-DC49-A96C-7B35E51C61C4}" type="slidenum">
              <a:rPr lang="en-US" noProof="0" smtClean="0"/>
              <a:pPr>
                <a:spcAft>
                  <a:spcPts val="600"/>
                </a:spcAft>
              </a:pPr>
              <a:t>30</a:t>
            </a:fld>
            <a:endParaRPr lang="en-US" noProof="0"/>
          </a:p>
        </p:txBody>
      </p:sp>
      <p:graphicFrame>
        <p:nvGraphicFramePr>
          <p:cNvPr id="12" name="Content Placeholder 8">
            <a:extLst>
              <a:ext uri="{FF2B5EF4-FFF2-40B4-BE49-F238E27FC236}">
                <a16:creationId xmlns:a16="http://schemas.microsoft.com/office/drawing/2014/main" id="{6ED6B12D-DCB9-E899-19E3-6CED3AF87F98}"/>
              </a:ext>
            </a:extLst>
          </p:cNvPr>
          <p:cNvGraphicFramePr/>
          <p:nvPr>
            <p:extLst>
              <p:ext uri="{D42A27DB-BD31-4B8C-83A1-F6EECF244321}">
                <p14:modId xmlns:p14="http://schemas.microsoft.com/office/powerpoint/2010/main" val="2121000408"/>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glass of water being poured into a glass&#10;&#10;Description automatically generated">
            <a:extLst>
              <a:ext uri="{FF2B5EF4-FFF2-40B4-BE49-F238E27FC236}">
                <a16:creationId xmlns:a16="http://schemas.microsoft.com/office/drawing/2014/main" id="{8A968B8A-56B7-BA53-F85D-DE766B47AC47}"/>
              </a:ext>
            </a:extLst>
          </p:cNvPr>
          <p:cNvPicPr>
            <a:picLocks noChangeAspect="1"/>
          </p:cNvPicPr>
          <p:nvPr/>
        </p:nvPicPr>
        <p:blipFill rotWithShape="1">
          <a:blip r:embed="rId7">
            <a:extLst>
              <a:ext uri="{28A0092B-C50C-407E-A947-70E740481C1C}">
                <a14:useLocalDpi xmlns:a14="http://schemas.microsoft.com/office/drawing/2010/main" val="0"/>
              </a:ext>
            </a:extLst>
          </a:blip>
          <a:srcRect l="14976" r="28278"/>
          <a:stretch/>
        </p:blipFill>
        <p:spPr>
          <a:xfrm>
            <a:off x="971663" y="1262705"/>
            <a:ext cx="3668486" cy="4309872"/>
          </a:xfrm>
          <a:prstGeom prst="rect">
            <a:avLst/>
          </a:prstGeom>
        </p:spPr>
      </p:pic>
      <p:sp>
        <p:nvSpPr>
          <p:cNvPr id="5" name="TextBox 4">
            <a:extLst>
              <a:ext uri="{FF2B5EF4-FFF2-40B4-BE49-F238E27FC236}">
                <a16:creationId xmlns:a16="http://schemas.microsoft.com/office/drawing/2014/main" id="{D4A1643E-5198-1918-3233-30F5C6935F69}"/>
              </a:ext>
            </a:extLst>
          </p:cNvPr>
          <p:cNvSpPr txBox="1"/>
          <p:nvPr/>
        </p:nvSpPr>
        <p:spPr>
          <a:xfrm>
            <a:off x="7365279" y="332012"/>
            <a:ext cx="1808018" cy="3154710"/>
          </a:xfrm>
          <a:prstGeom prst="rect">
            <a:avLst/>
          </a:prstGeom>
          <a:noFill/>
        </p:spPr>
        <p:txBody>
          <a:bodyPr wrap="square" rtlCol="0">
            <a:spAutoFit/>
          </a:bodyPr>
          <a:lstStyle/>
          <a:p>
            <a:r>
              <a:rPr lang="en-US" sz="19900" dirty="0">
                <a:solidFill>
                  <a:srgbClr val="FF0000"/>
                </a:solidFill>
                <a:latin typeface="Amasis MT Pro Black" panose="02040A04050005020304" pitchFamily="18" charset="0"/>
              </a:rPr>
              <a:t>?</a:t>
            </a:r>
          </a:p>
        </p:txBody>
      </p:sp>
    </p:spTree>
    <p:extLst>
      <p:ext uri="{BB962C8B-B14F-4D97-AF65-F5344CB8AC3E}">
        <p14:creationId xmlns:p14="http://schemas.microsoft.com/office/powerpoint/2010/main" val="37624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91182842-2378-4933-B6AC-31D6C15001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1DF032E0-F9F3-42B0-9F43-4BE7C890A9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7D7F-55B8-8574-01B5-64393CB0325F}"/>
              </a:ext>
            </a:extLst>
          </p:cNvPr>
          <p:cNvSpPr>
            <a:spLocks noGrp="1"/>
          </p:cNvSpPr>
          <p:nvPr>
            <p:ph type="title"/>
          </p:nvPr>
        </p:nvSpPr>
        <p:spPr/>
        <p:txBody>
          <a:bodyPr/>
          <a:lstStyle/>
          <a:p>
            <a:r>
              <a:rPr lang="en-US" dirty="0"/>
              <a:t>Why Around the Rocks?</a:t>
            </a:r>
          </a:p>
        </p:txBody>
      </p:sp>
      <p:sp>
        <p:nvSpPr>
          <p:cNvPr id="3" name="Footer Placeholder 2">
            <a:extLst>
              <a:ext uri="{FF2B5EF4-FFF2-40B4-BE49-F238E27FC236}">
                <a16:creationId xmlns:a16="http://schemas.microsoft.com/office/drawing/2014/main" id="{47A60E24-4CB0-DC3D-CFB1-A4131FCFA6E9}"/>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CF0D7EC2-C7F9-29A4-DDAC-60617D5FB6B8}"/>
              </a:ext>
            </a:extLst>
          </p:cNvPr>
          <p:cNvSpPr>
            <a:spLocks noGrp="1"/>
          </p:cNvSpPr>
          <p:nvPr>
            <p:ph type="sldNum" sz="quarter" idx="11"/>
          </p:nvPr>
        </p:nvSpPr>
        <p:spPr/>
        <p:txBody>
          <a:bodyPr/>
          <a:lstStyle/>
          <a:p>
            <a:fld id="{C35D1307-4518-DC49-A96C-7B35E51C61C4}" type="slidenum">
              <a:rPr lang="en-US" noProof="0" smtClean="0"/>
              <a:pPr/>
              <a:t>31</a:t>
            </a:fld>
            <a:endParaRPr lang="en-US" noProof="0"/>
          </a:p>
        </p:txBody>
      </p:sp>
      <p:pic>
        <p:nvPicPr>
          <p:cNvPr id="1026" name="Picture 2">
            <a:extLst>
              <a:ext uri="{FF2B5EF4-FFF2-40B4-BE49-F238E27FC236}">
                <a16:creationId xmlns:a16="http://schemas.microsoft.com/office/drawing/2014/main" id="{ED0F2199-DCC9-F88C-6796-AF8C581C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4" y="1578439"/>
            <a:ext cx="12192000" cy="4583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3BC69C-1CE3-2ADF-C079-1839FFF692A6}"/>
              </a:ext>
            </a:extLst>
          </p:cNvPr>
          <p:cNvSpPr/>
          <p:nvPr/>
        </p:nvSpPr>
        <p:spPr>
          <a:xfrm>
            <a:off x="5983941" y="1990165"/>
            <a:ext cx="6091518" cy="4171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97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70594-6891-C7D0-4F23-7110996DAEBA}"/>
              </a:ext>
            </a:extLst>
          </p:cNvPr>
          <p:cNvSpPr>
            <a:spLocks noGrp="1"/>
          </p:cNvSpPr>
          <p:nvPr>
            <p:ph type="ftr" sz="quarter" idx="11"/>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83554F96-0BF6-69B4-BA57-B8C91792566F}"/>
              </a:ext>
            </a:extLst>
          </p:cNvPr>
          <p:cNvSpPr>
            <a:spLocks noGrp="1"/>
          </p:cNvSpPr>
          <p:nvPr>
            <p:ph type="sldNum" sz="quarter" idx="12"/>
          </p:nvPr>
        </p:nvSpPr>
        <p:spPr/>
        <p:txBody>
          <a:bodyPr/>
          <a:lstStyle/>
          <a:p>
            <a:fld id="{C35D1307-4518-DC49-A96C-7B35E51C61C4}" type="slidenum">
              <a:rPr lang="en-US" noProof="0" smtClean="0"/>
              <a:pPr/>
              <a:t>32</a:t>
            </a:fld>
            <a:endParaRPr lang="en-US" noProof="0"/>
          </a:p>
        </p:txBody>
      </p:sp>
      <p:sp>
        <p:nvSpPr>
          <p:cNvPr id="2" name="Title 1">
            <a:extLst>
              <a:ext uri="{FF2B5EF4-FFF2-40B4-BE49-F238E27FC236}">
                <a16:creationId xmlns:a16="http://schemas.microsoft.com/office/drawing/2014/main" id="{597871A6-9E56-0E49-CEA1-75F6DDBD57EE}"/>
              </a:ext>
            </a:extLst>
          </p:cNvPr>
          <p:cNvSpPr>
            <a:spLocks noGrp="1"/>
          </p:cNvSpPr>
          <p:nvPr>
            <p:ph type="title"/>
          </p:nvPr>
        </p:nvSpPr>
        <p:spPr/>
        <p:txBody>
          <a:bodyPr/>
          <a:lstStyle/>
          <a:p>
            <a:r>
              <a:rPr lang="en-US" dirty="0"/>
              <a:t>Around the rocks in real life</a:t>
            </a:r>
          </a:p>
        </p:txBody>
      </p:sp>
      <p:sp>
        <p:nvSpPr>
          <p:cNvPr id="5" name="Content Placeholder 4">
            <a:extLst>
              <a:ext uri="{FF2B5EF4-FFF2-40B4-BE49-F238E27FC236}">
                <a16:creationId xmlns:a16="http://schemas.microsoft.com/office/drawing/2014/main" id="{5F85414D-792A-D05A-DDB9-E660020DD337}"/>
              </a:ext>
            </a:extLst>
          </p:cNvPr>
          <p:cNvSpPr>
            <a:spLocks noGrp="1"/>
          </p:cNvSpPr>
          <p:nvPr>
            <p:ph sz="quarter" idx="15"/>
          </p:nvPr>
        </p:nvSpPr>
        <p:spPr/>
        <p:txBody>
          <a:bodyPr/>
          <a:lstStyle/>
          <a:p>
            <a:r>
              <a:rPr lang="en-US" dirty="0"/>
              <a:t>Run experiments</a:t>
            </a:r>
          </a:p>
        </p:txBody>
      </p:sp>
      <p:sp>
        <p:nvSpPr>
          <p:cNvPr id="6" name="Content Placeholder 5">
            <a:extLst>
              <a:ext uri="{FF2B5EF4-FFF2-40B4-BE49-F238E27FC236}">
                <a16:creationId xmlns:a16="http://schemas.microsoft.com/office/drawing/2014/main" id="{2D509D82-3524-41B4-78FC-DFA48752EC85}"/>
              </a:ext>
            </a:extLst>
          </p:cNvPr>
          <p:cNvSpPr>
            <a:spLocks noGrp="1"/>
          </p:cNvSpPr>
          <p:nvPr>
            <p:ph sz="quarter" idx="17"/>
          </p:nvPr>
        </p:nvSpPr>
        <p:spPr/>
        <p:txBody>
          <a:bodyPr/>
          <a:lstStyle/>
          <a:p>
            <a:r>
              <a:rPr lang="en-US" dirty="0"/>
              <a:t>Under the radar</a:t>
            </a:r>
          </a:p>
        </p:txBody>
      </p:sp>
      <p:sp>
        <p:nvSpPr>
          <p:cNvPr id="7" name="Content Placeholder 6">
            <a:extLst>
              <a:ext uri="{FF2B5EF4-FFF2-40B4-BE49-F238E27FC236}">
                <a16:creationId xmlns:a16="http://schemas.microsoft.com/office/drawing/2014/main" id="{7A3A2814-D176-FDE2-8F97-269560FF9CC6}"/>
              </a:ext>
            </a:extLst>
          </p:cNvPr>
          <p:cNvSpPr>
            <a:spLocks noGrp="1"/>
          </p:cNvSpPr>
          <p:nvPr>
            <p:ph sz="quarter" idx="18"/>
          </p:nvPr>
        </p:nvSpPr>
        <p:spPr/>
        <p:txBody>
          <a:bodyPr/>
          <a:lstStyle/>
          <a:p>
            <a:r>
              <a:rPr lang="en-US" dirty="0"/>
              <a:t>Break it down</a:t>
            </a:r>
          </a:p>
        </p:txBody>
      </p:sp>
      <p:pic>
        <p:nvPicPr>
          <p:cNvPr id="9" name="Picture 8" descr="A stack of books and a pen next to a paper with check marks&#10;&#10;Description automatically generated">
            <a:extLst>
              <a:ext uri="{FF2B5EF4-FFF2-40B4-BE49-F238E27FC236}">
                <a16:creationId xmlns:a16="http://schemas.microsoft.com/office/drawing/2014/main" id="{3C614689-9F04-FE90-A1E9-FBBC07A0D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749" y="2589573"/>
            <a:ext cx="2867891" cy="2867891"/>
          </a:xfrm>
          <a:prstGeom prst="rect">
            <a:avLst/>
          </a:prstGeom>
        </p:spPr>
      </p:pic>
      <p:pic>
        <p:nvPicPr>
          <p:cNvPr id="11" name="Picture 10" descr="A person holding a pick and digging a rock&#10;&#10;Description automatically generated">
            <a:extLst>
              <a:ext uri="{FF2B5EF4-FFF2-40B4-BE49-F238E27FC236}">
                <a16:creationId xmlns:a16="http://schemas.microsoft.com/office/drawing/2014/main" id="{2DA646F3-3230-8836-4637-60975FB2378D}"/>
              </a:ext>
            </a:extLst>
          </p:cNvPr>
          <p:cNvPicPr>
            <a:picLocks noChangeAspect="1"/>
          </p:cNvPicPr>
          <p:nvPr/>
        </p:nvPicPr>
        <p:blipFill rotWithShape="1">
          <a:blip r:embed="rId3">
            <a:extLst>
              <a:ext uri="{28A0092B-C50C-407E-A947-70E740481C1C}">
                <a14:useLocalDpi xmlns:a14="http://schemas.microsoft.com/office/drawing/2010/main" val="0"/>
              </a:ext>
            </a:extLst>
          </a:blip>
          <a:srcRect l="16600" t="13218" r="29421" b="-1"/>
          <a:stretch/>
        </p:blipFill>
        <p:spPr>
          <a:xfrm>
            <a:off x="4404000" y="2589573"/>
            <a:ext cx="2675776" cy="2867891"/>
          </a:xfrm>
          <a:prstGeom prst="rect">
            <a:avLst/>
          </a:prstGeom>
        </p:spPr>
      </p:pic>
      <p:pic>
        <p:nvPicPr>
          <p:cNvPr id="13" name="Picture 12" descr="A bird flying over water&#10;&#10;Description automatically generated">
            <a:extLst>
              <a:ext uri="{FF2B5EF4-FFF2-40B4-BE49-F238E27FC236}">
                <a16:creationId xmlns:a16="http://schemas.microsoft.com/office/drawing/2014/main" id="{82B36270-9365-9B6E-BA9D-D9B71D122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00" y="2859579"/>
            <a:ext cx="3506083" cy="2215500"/>
          </a:xfrm>
          <a:prstGeom prst="rect">
            <a:avLst/>
          </a:prstGeom>
        </p:spPr>
      </p:pic>
    </p:spTree>
    <p:extLst>
      <p:ext uri="{BB962C8B-B14F-4D97-AF65-F5344CB8AC3E}">
        <p14:creationId xmlns:p14="http://schemas.microsoft.com/office/powerpoint/2010/main" val="324412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FA933E0-79B9-93BE-7366-6A79E58EF9F6}"/>
              </a:ext>
            </a:extLst>
          </p:cNvPr>
          <p:cNvSpPr>
            <a:spLocks noGrp="1"/>
          </p:cNvSpPr>
          <p:nvPr>
            <p:ph type="body" idx="1"/>
          </p:nvPr>
        </p:nvSpPr>
        <p:spPr/>
        <p:txBody>
          <a:bodyPr/>
          <a:lstStyle/>
          <a:p>
            <a:r>
              <a:rPr lang="en-US" sz="2400">
                <a:solidFill>
                  <a:srgbClr val="000000"/>
                </a:solidFill>
              </a:rPr>
              <a:t>Resistance from people</a:t>
            </a:r>
          </a:p>
        </p:txBody>
      </p:sp>
      <p:sp>
        <p:nvSpPr>
          <p:cNvPr id="2" name="Title 1"/>
          <p:cNvSpPr>
            <a:spLocks noGrp="1"/>
          </p:cNvSpPr>
          <p:nvPr>
            <p:ph type="title"/>
          </p:nvPr>
        </p:nvSpPr>
        <p:spPr/>
        <p:txBody>
          <a:bodyPr vert="horz" lIns="91440" tIns="45720" rIns="91440" bIns="45720" rtlCol="0" anchor="ctr">
            <a:normAutofit/>
          </a:bodyPr>
          <a:lstStyle/>
          <a:p>
            <a:r>
              <a:rPr lang="en-US"/>
              <a:t>Be like water</a:t>
            </a:r>
          </a:p>
        </p:txBody>
      </p:sp>
      <p:sp>
        <p:nvSpPr>
          <p:cNvPr id="22" name="Content Placeholder 21">
            <a:extLst>
              <a:ext uri="{FF2B5EF4-FFF2-40B4-BE49-F238E27FC236}">
                <a16:creationId xmlns:a16="http://schemas.microsoft.com/office/drawing/2014/main" id="{46AE2942-82F9-3D02-7CC9-B74102FFD6C6}"/>
              </a:ext>
            </a:extLst>
          </p:cNvPr>
          <p:cNvSpPr>
            <a:spLocks noGrp="1"/>
          </p:cNvSpPr>
          <p:nvPr>
            <p:ph sz="quarter" idx="15"/>
          </p:nvPr>
        </p:nvSpPr>
        <p:spPr/>
        <p:txBody>
          <a:bodyPr/>
          <a:lstStyle/>
          <a:p>
            <a:pPr marL="0" indent="0">
              <a:buNone/>
            </a:pPr>
            <a:r>
              <a:rPr lang="en-US"/>
              <a:t>How much autonomy do you or your team have to put the idea into place without consulting others?</a:t>
            </a:r>
          </a:p>
        </p:txBody>
      </p:sp>
      <p:sp>
        <p:nvSpPr>
          <p:cNvPr id="23" name="Text Placeholder 22">
            <a:extLst>
              <a:ext uri="{FF2B5EF4-FFF2-40B4-BE49-F238E27FC236}">
                <a16:creationId xmlns:a16="http://schemas.microsoft.com/office/drawing/2014/main" id="{D8B7DC5D-DADC-8E84-6BAC-48CC61FE6F35}"/>
              </a:ext>
            </a:extLst>
          </p:cNvPr>
          <p:cNvSpPr>
            <a:spLocks noGrp="1"/>
          </p:cNvSpPr>
          <p:nvPr>
            <p:ph type="body" idx="16"/>
          </p:nvPr>
        </p:nvSpPr>
        <p:spPr/>
        <p:txBody>
          <a:bodyPr/>
          <a:lstStyle/>
          <a:p>
            <a:r>
              <a:rPr lang="en-US"/>
              <a:t>Ability to influence</a:t>
            </a:r>
          </a:p>
        </p:txBody>
      </p:sp>
      <p:sp>
        <p:nvSpPr>
          <p:cNvPr id="26" name="Content Placeholder 25">
            <a:extLst>
              <a:ext uri="{FF2B5EF4-FFF2-40B4-BE49-F238E27FC236}">
                <a16:creationId xmlns:a16="http://schemas.microsoft.com/office/drawing/2014/main" id="{A6496EB2-4365-6110-B1FD-6845D7C8249C}"/>
              </a:ext>
            </a:extLst>
          </p:cNvPr>
          <p:cNvSpPr>
            <a:spLocks noGrp="1"/>
          </p:cNvSpPr>
          <p:nvPr>
            <p:ph sz="quarter" idx="17"/>
          </p:nvPr>
        </p:nvSpPr>
        <p:spPr/>
        <p:txBody>
          <a:bodyPr/>
          <a:lstStyle/>
          <a:p>
            <a:pPr marL="0" indent="0">
              <a:buNone/>
            </a:pPr>
            <a:r>
              <a:rPr lang="en-US"/>
              <a:t>Who will resist your idea? How much? A little or a lot?</a:t>
            </a:r>
          </a:p>
        </p:txBody>
      </p:sp>
      <p:sp>
        <p:nvSpPr>
          <p:cNvPr id="27" name="Content Placeholder 26">
            <a:extLst>
              <a:ext uri="{FF2B5EF4-FFF2-40B4-BE49-F238E27FC236}">
                <a16:creationId xmlns:a16="http://schemas.microsoft.com/office/drawing/2014/main" id="{E75D29C0-E9B9-6A11-E7FB-B65BA49E3C79}"/>
              </a:ext>
            </a:extLst>
          </p:cNvPr>
          <p:cNvSpPr>
            <a:spLocks noGrp="1"/>
          </p:cNvSpPr>
          <p:nvPr>
            <p:ph sz="quarter" idx="18"/>
          </p:nvPr>
        </p:nvSpPr>
        <p:spPr/>
        <p:txBody>
          <a:bodyPr/>
          <a:lstStyle/>
          <a:p>
            <a:pPr marL="0" indent="0">
              <a:buNone/>
            </a:pPr>
            <a:r>
              <a:rPr lang="en-US"/>
              <a:t>How hard is your idea from a technical perspective? Really easy? </a:t>
            </a:r>
            <a:br>
              <a:rPr lang="en-US"/>
            </a:br>
            <a:br>
              <a:rPr lang="en-US"/>
            </a:br>
            <a:r>
              <a:rPr lang="en-US"/>
              <a:t>Does it require iterations to learn and then put it into place (e.g., hard work)?</a:t>
            </a:r>
          </a:p>
        </p:txBody>
      </p:sp>
      <p:sp>
        <p:nvSpPr>
          <p:cNvPr id="33" name="Text Placeholder 32">
            <a:extLst>
              <a:ext uri="{FF2B5EF4-FFF2-40B4-BE49-F238E27FC236}">
                <a16:creationId xmlns:a16="http://schemas.microsoft.com/office/drawing/2014/main" id="{AEF4A3A9-F0A3-4AA7-B2E8-24C32017CAEB}"/>
              </a:ext>
            </a:extLst>
          </p:cNvPr>
          <p:cNvSpPr>
            <a:spLocks noGrp="1"/>
          </p:cNvSpPr>
          <p:nvPr>
            <p:ph type="body" idx="19"/>
          </p:nvPr>
        </p:nvSpPr>
        <p:spPr/>
        <p:txBody>
          <a:bodyPr/>
          <a:lstStyle/>
          <a:p>
            <a:r>
              <a:rPr lang="en-US" sz="2400">
                <a:solidFill>
                  <a:srgbClr val="000000"/>
                </a:solidFill>
              </a:rPr>
              <a:t>Technical difficulty</a:t>
            </a:r>
          </a:p>
        </p:txBody>
      </p:sp>
      <p:sp>
        <p:nvSpPr>
          <p:cNvPr id="35" name="TextBox 34">
            <a:extLst>
              <a:ext uri="{FF2B5EF4-FFF2-40B4-BE49-F238E27FC236}">
                <a16:creationId xmlns:a16="http://schemas.microsoft.com/office/drawing/2014/main" id="{83CA9DDE-CC42-63C6-FE21-98B1D787BC02}"/>
              </a:ext>
            </a:extLst>
          </p:cNvPr>
          <p:cNvSpPr txBox="1"/>
          <p:nvPr/>
        </p:nvSpPr>
        <p:spPr>
          <a:xfrm>
            <a:off x="838200" y="1321356"/>
            <a:ext cx="6096000" cy="369332"/>
          </a:xfrm>
          <a:prstGeom prst="rect">
            <a:avLst/>
          </a:prstGeom>
          <a:noFill/>
        </p:spPr>
        <p:txBody>
          <a:bodyPr wrap="square">
            <a:spAutoFit/>
          </a:bodyPr>
          <a:lstStyle/>
          <a:p>
            <a:r>
              <a:rPr lang="en-US"/>
              <a:t>Attributes for an idea</a:t>
            </a:r>
          </a:p>
        </p:txBody>
      </p:sp>
      <p:sp>
        <p:nvSpPr>
          <p:cNvPr id="36" name="Rectangle 5">
            <a:extLst>
              <a:ext uri="{FF2B5EF4-FFF2-40B4-BE49-F238E27FC236}">
                <a16:creationId xmlns:a16="http://schemas.microsoft.com/office/drawing/2014/main" id="{5013CC65-1884-8ADD-48CD-A549296F19D2}"/>
              </a:ext>
            </a:extLst>
          </p:cNvPr>
          <p:cNvSpPr txBox="1">
            <a:spLocks noChangeArrowheads="1"/>
          </p:cNvSpPr>
          <p:nvPr/>
        </p:nvSpPr>
        <p:spPr>
          <a:xfrm>
            <a:off x="10620164" y="6414564"/>
            <a:ext cx="1264948" cy="228600"/>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365BD5-0232-4F69-8370-19916C6CA2D7}" type="slidenum">
              <a:rPr lang="en-US" sz="1200" smtClean="0"/>
              <a:pPr algn="r">
                <a:defRPr/>
              </a:pPr>
              <a:t>33</a:t>
            </a:fld>
            <a:endParaRPr lang="en-US" sz="1200"/>
          </a:p>
        </p:txBody>
      </p:sp>
      <p:sp>
        <p:nvSpPr>
          <p:cNvPr id="37" name="Footer Placeholder 2">
            <a:extLst>
              <a:ext uri="{FF2B5EF4-FFF2-40B4-BE49-F238E27FC236}">
                <a16:creationId xmlns:a16="http://schemas.microsoft.com/office/drawing/2014/main" id="{5AAF1FB3-0C9F-E5D4-499C-0D5D5E7CE141}"/>
              </a:ext>
            </a:extLst>
          </p:cNvPr>
          <p:cNvSpPr>
            <a:spLocks noGrp="1"/>
          </p:cNvSpPr>
          <p:nvPr>
            <p:ph type="ftr" sz="quarter" idx="11"/>
          </p:nvPr>
        </p:nvSpPr>
        <p:spPr>
          <a:xfrm>
            <a:off x="2788534" y="6346302"/>
            <a:ext cx="6614933" cy="365125"/>
          </a:xfrm>
        </p:spPr>
        <p:txBody>
          <a:bodyPr/>
          <a:lstStyle/>
          <a:p>
            <a:pPr>
              <a:spcAft>
                <a:spcPts val="600"/>
              </a:spcAft>
            </a:pPr>
            <a:r>
              <a:rPr lang="en-US" noProof="0"/>
              <a:t>Official Licensed Material, Copyright © 2024 Kanban University</a:t>
            </a:r>
          </a:p>
        </p:txBody>
      </p:sp>
    </p:spTree>
    <p:extLst>
      <p:ext uri="{BB962C8B-B14F-4D97-AF65-F5344CB8AC3E}">
        <p14:creationId xmlns:p14="http://schemas.microsoft.com/office/powerpoint/2010/main" val="3114907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AD66D-6E6B-F2E8-3EA0-05C89995302C}"/>
              </a:ext>
            </a:extLst>
          </p:cNvPr>
          <p:cNvSpPr>
            <a:spLocks noGrp="1"/>
          </p:cNvSpPr>
          <p:nvPr>
            <p:ph type="ftr" sz="quarter" idx="11"/>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6F9B5908-D6A2-25D1-8BF6-F506437CA9A4}"/>
              </a:ext>
            </a:extLst>
          </p:cNvPr>
          <p:cNvSpPr>
            <a:spLocks noGrp="1"/>
          </p:cNvSpPr>
          <p:nvPr>
            <p:ph type="sldNum" sz="quarter" idx="12"/>
          </p:nvPr>
        </p:nvSpPr>
        <p:spPr/>
        <p:txBody>
          <a:bodyPr/>
          <a:lstStyle/>
          <a:p>
            <a:fld id="{C35D1307-4518-DC49-A96C-7B35E51C61C4}" type="slidenum">
              <a:rPr lang="en-US" noProof="0" smtClean="0"/>
              <a:pPr/>
              <a:t>34</a:t>
            </a:fld>
            <a:endParaRPr lang="en-US" noProof="0"/>
          </a:p>
        </p:txBody>
      </p:sp>
      <p:sp>
        <p:nvSpPr>
          <p:cNvPr id="5" name="Title 4">
            <a:extLst>
              <a:ext uri="{FF2B5EF4-FFF2-40B4-BE49-F238E27FC236}">
                <a16:creationId xmlns:a16="http://schemas.microsoft.com/office/drawing/2014/main" id="{45E56D63-E724-ADAA-6BBF-2C89A43EFEDB}"/>
              </a:ext>
            </a:extLst>
          </p:cNvPr>
          <p:cNvSpPr>
            <a:spLocks noGrp="1"/>
          </p:cNvSpPr>
          <p:nvPr>
            <p:ph type="title"/>
          </p:nvPr>
        </p:nvSpPr>
        <p:spPr/>
        <p:txBody>
          <a:bodyPr/>
          <a:lstStyle/>
          <a:p>
            <a:r>
              <a:rPr lang="en-US" dirty="0"/>
              <a:t>Deeper Dive into Resistance</a:t>
            </a:r>
          </a:p>
        </p:txBody>
      </p:sp>
      <p:graphicFrame>
        <p:nvGraphicFramePr>
          <p:cNvPr id="11" name="Content Placeholder 10">
            <a:extLst>
              <a:ext uri="{FF2B5EF4-FFF2-40B4-BE49-F238E27FC236}">
                <a16:creationId xmlns:a16="http://schemas.microsoft.com/office/drawing/2014/main" id="{927EA79F-0F43-4EA1-244B-B773E0F9EF55}"/>
              </a:ext>
            </a:extLst>
          </p:cNvPr>
          <p:cNvGraphicFramePr>
            <a:graphicFrameLocks noGrp="1"/>
          </p:cNvGraphicFramePr>
          <p:nvPr>
            <p:ph sz="quarter" idx="17"/>
            <p:extLst>
              <p:ext uri="{D42A27DB-BD31-4B8C-83A1-F6EECF244321}">
                <p14:modId xmlns:p14="http://schemas.microsoft.com/office/powerpoint/2010/main" val="2713315636"/>
              </p:ext>
            </p:extLst>
          </p:nvPr>
        </p:nvGraphicFramePr>
        <p:xfrm>
          <a:off x="839788" y="1580225"/>
          <a:ext cx="10292810" cy="4477325"/>
        </p:xfrm>
        <a:graphic>
          <a:graphicData uri="http://schemas.openxmlformats.org/drawingml/2006/table">
            <a:tbl>
              <a:tblPr firstRow="1" bandRow="1">
                <a:tableStyleId>{5C22544A-7EE6-4342-B048-85BDC9FD1C3A}</a:tableStyleId>
              </a:tblPr>
              <a:tblGrid>
                <a:gridCol w="2861808">
                  <a:extLst>
                    <a:ext uri="{9D8B030D-6E8A-4147-A177-3AD203B41FA5}">
                      <a16:colId xmlns:a16="http://schemas.microsoft.com/office/drawing/2014/main" val="4163429464"/>
                    </a:ext>
                  </a:extLst>
                </a:gridCol>
                <a:gridCol w="3983629">
                  <a:extLst>
                    <a:ext uri="{9D8B030D-6E8A-4147-A177-3AD203B41FA5}">
                      <a16:colId xmlns:a16="http://schemas.microsoft.com/office/drawing/2014/main" val="3281236493"/>
                    </a:ext>
                  </a:extLst>
                </a:gridCol>
                <a:gridCol w="3447373">
                  <a:extLst>
                    <a:ext uri="{9D8B030D-6E8A-4147-A177-3AD203B41FA5}">
                      <a16:colId xmlns:a16="http://schemas.microsoft.com/office/drawing/2014/main" val="3817941939"/>
                    </a:ext>
                  </a:extLst>
                </a:gridCol>
              </a:tblGrid>
              <a:tr h="545405">
                <a:tc>
                  <a:txBody>
                    <a:bodyPr/>
                    <a:lstStyle/>
                    <a:p>
                      <a:endParaRPr lang="en-US" sz="2400"/>
                    </a:p>
                  </a:txBody>
                  <a:tcPr/>
                </a:tc>
                <a:tc>
                  <a:txBody>
                    <a:bodyPr/>
                    <a:lstStyle/>
                    <a:p>
                      <a:r>
                        <a:rPr lang="en-US" sz="2400" dirty="0"/>
                        <a:t>Disagree</a:t>
                      </a:r>
                    </a:p>
                  </a:txBody>
                  <a:tcPr/>
                </a:tc>
                <a:tc>
                  <a:txBody>
                    <a:bodyPr/>
                    <a:lstStyle/>
                    <a:p>
                      <a:r>
                        <a:rPr lang="en-US" sz="2400" dirty="0"/>
                        <a:t>Pain</a:t>
                      </a:r>
                    </a:p>
                  </a:txBody>
                  <a:tcPr/>
                </a:tc>
                <a:extLst>
                  <a:ext uri="{0D108BD9-81ED-4DB2-BD59-A6C34878D82A}">
                    <a16:rowId xmlns:a16="http://schemas.microsoft.com/office/drawing/2014/main" val="802373582"/>
                  </a:ext>
                </a:extLst>
              </a:tr>
              <a:tr h="935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Problem</a:t>
                      </a:r>
                    </a:p>
                    <a:p>
                      <a:endParaRPr lang="en-US" sz="2400" dirty="0"/>
                    </a:p>
                  </a:txBody>
                  <a:tcPr/>
                </a:tc>
                <a:tc>
                  <a:txBody>
                    <a:bodyPr/>
                    <a:lstStyle/>
                    <a:p>
                      <a:r>
                        <a:rPr lang="en-US" sz="2400" dirty="0"/>
                        <a:t>I don’t agree that is a problem, or don’t think it is important</a:t>
                      </a:r>
                    </a:p>
                  </a:txBody>
                  <a:tcPr/>
                </a:tc>
                <a:tc>
                  <a:txBody>
                    <a:bodyPr/>
                    <a:lstStyle/>
                    <a:p>
                      <a:r>
                        <a:rPr lang="en-US" sz="2400" dirty="0"/>
                        <a:t>I actually benefit from the problem</a:t>
                      </a:r>
                    </a:p>
                  </a:txBody>
                  <a:tcPr/>
                </a:tc>
                <a:extLst>
                  <a:ext uri="{0D108BD9-81ED-4DB2-BD59-A6C34878D82A}">
                    <a16:rowId xmlns:a16="http://schemas.microsoft.com/office/drawing/2014/main" val="3833485689"/>
                  </a:ext>
                </a:extLst>
              </a:tr>
              <a:tr h="941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Solution</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don’t agree that the proposed solution will work, or I have a better solution</a:t>
                      </a:r>
                    </a:p>
                  </a:txBody>
                  <a:tcPr/>
                </a:tc>
                <a:tc>
                  <a:txBody>
                    <a:bodyPr/>
                    <a:lstStyle/>
                    <a:p>
                      <a:r>
                        <a:rPr lang="en-US" sz="2400" dirty="0"/>
                        <a:t>The solution harms me</a:t>
                      </a:r>
                    </a:p>
                  </a:txBody>
                  <a:tcPr/>
                </a:tc>
                <a:extLst>
                  <a:ext uri="{0D108BD9-81ED-4DB2-BD59-A6C34878D82A}">
                    <a16:rowId xmlns:a16="http://schemas.microsoft.com/office/drawing/2014/main" val="3594135584"/>
                  </a:ext>
                </a:extLst>
              </a:tr>
              <a:tr h="1344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Implementation</a:t>
                      </a:r>
                    </a:p>
                  </a:txBody>
                  <a:tcPr/>
                </a:tc>
                <a:tc>
                  <a:txBody>
                    <a:bodyPr/>
                    <a:lstStyle/>
                    <a:p>
                      <a:r>
                        <a:rPr lang="en-US" sz="2400" dirty="0"/>
                        <a:t>I don’t agree with how you propose to implement the solution, or I have a better implementation</a:t>
                      </a:r>
                    </a:p>
                  </a:txBody>
                  <a:tcPr/>
                </a:tc>
                <a:tc>
                  <a:txBody>
                    <a:bodyPr/>
                    <a:lstStyle/>
                    <a:p>
                      <a:r>
                        <a:rPr lang="en-US" sz="2400" dirty="0"/>
                        <a:t>The implementation harms me</a:t>
                      </a:r>
                    </a:p>
                  </a:txBody>
                  <a:tcPr/>
                </a:tc>
                <a:extLst>
                  <a:ext uri="{0D108BD9-81ED-4DB2-BD59-A6C34878D82A}">
                    <a16:rowId xmlns:a16="http://schemas.microsoft.com/office/drawing/2014/main" val="1669528393"/>
                  </a:ext>
                </a:extLst>
              </a:tr>
            </a:tbl>
          </a:graphicData>
        </a:graphic>
      </p:graphicFrame>
    </p:spTree>
    <p:extLst>
      <p:ext uri="{BB962C8B-B14F-4D97-AF65-F5344CB8AC3E}">
        <p14:creationId xmlns:p14="http://schemas.microsoft.com/office/powerpoint/2010/main" val="2720466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FFBF-11E0-C3B4-AAFB-F502F58C5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EB269-6F20-3DFD-6AC5-0DCA8FC5F343}"/>
              </a:ext>
            </a:extLst>
          </p:cNvPr>
          <p:cNvSpPr>
            <a:spLocks noGrp="1"/>
          </p:cNvSpPr>
          <p:nvPr>
            <p:ph type="title"/>
          </p:nvPr>
        </p:nvSpPr>
        <p:spPr/>
        <p:txBody>
          <a:bodyPr vert="horz" lIns="91440" tIns="45720" rIns="91440" bIns="45720" rtlCol="0" anchor="ctr">
            <a:normAutofit/>
          </a:bodyPr>
          <a:lstStyle/>
          <a:p>
            <a:r>
              <a:rPr lang="en-US"/>
              <a:t>Be like water</a:t>
            </a:r>
          </a:p>
        </p:txBody>
      </p:sp>
      <p:pic>
        <p:nvPicPr>
          <p:cNvPr id="3" name="Content Placeholder 4" descr="Blank2X2Matrix.PNG">
            <a:extLst>
              <a:ext uri="{FF2B5EF4-FFF2-40B4-BE49-F238E27FC236}">
                <a16:creationId xmlns:a16="http://schemas.microsoft.com/office/drawing/2014/main" id="{82F74BCE-ADFF-D85F-7203-6AE92CF03594}"/>
              </a:ext>
            </a:extLst>
          </p:cNvPr>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163451" y="1900871"/>
            <a:ext cx="4400550" cy="3492937"/>
          </a:xfrm>
          <a:prstGeom prst="rect">
            <a:avLst/>
          </a:prstGeom>
        </p:spPr>
      </p:pic>
      <p:sp>
        <p:nvSpPr>
          <p:cNvPr id="4" name="TextBox 5">
            <a:extLst>
              <a:ext uri="{FF2B5EF4-FFF2-40B4-BE49-F238E27FC236}">
                <a16:creationId xmlns:a16="http://schemas.microsoft.com/office/drawing/2014/main" id="{A1E6B250-C228-F7B8-73A3-FB42A3A3589B}"/>
              </a:ext>
            </a:extLst>
          </p:cNvPr>
          <p:cNvSpPr txBox="1"/>
          <p:nvPr/>
        </p:nvSpPr>
        <p:spPr>
          <a:xfrm>
            <a:off x="5220015" y="5782025"/>
            <a:ext cx="2541080"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Ability to influence</a:t>
            </a:r>
          </a:p>
        </p:txBody>
      </p:sp>
      <p:sp>
        <p:nvSpPr>
          <p:cNvPr id="5" name="TextBox 6">
            <a:extLst>
              <a:ext uri="{FF2B5EF4-FFF2-40B4-BE49-F238E27FC236}">
                <a16:creationId xmlns:a16="http://schemas.microsoft.com/office/drawing/2014/main" id="{8900DDD4-5D17-3268-574B-CB961E8DBE56}"/>
              </a:ext>
            </a:extLst>
          </p:cNvPr>
          <p:cNvSpPr txBox="1"/>
          <p:nvPr/>
        </p:nvSpPr>
        <p:spPr>
          <a:xfrm>
            <a:off x="7777025" y="5339470"/>
            <a:ext cx="75373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High</a:t>
            </a:r>
          </a:p>
        </p:txBody>
      </p:sp>
      <p:sp>
        <p:nvSpPr>
          <p:cNvPr id="6" name="TextBox 7">
            <a:extLst>
              <a:ext uri="{FF2B5EF4-FFF2-40B4-BE49-F238E27FC236}">
                <a16:creationId xmlns:a16="http://schemas.microsoft.com/office/drawing/2014/main" id="{00008922-FA90-30D2-6822-6C8BBC42E227}"/>
              </a:ext>
            </a:extLst>
          </p:cNvPr>
          <p:cNvSpPr txBox="1"/>
          <p:nvPr/>
        </p:nvSpPr>
        <p:spPr>
          <a:xfrm>
            <a:off x="4257892" y="5393808"/>
            <a:ext cx="72006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Low</a:t>
            </a:r>
          </a:p>
        </p:txBody>
      </p:sp>
      <p:sp>
        <p:nvSpPr>
          <p:cNvPr id="8" name="TextBox 9">
            <a:extLst>
              <a:ext uri="{FF2B5EF4-FFF2-40B4-BE49-F238E27FC236}">
                <a16:creationId xmlns:a16="http://schemas.microsoft.com/office/drawing/2014/main" id="{2682B3EA-5A2A-22A3-6275-2CFE91B459B9}"/>
              </a:ext>
            </a:extLst>
          </p:cNvPr>
          <p:cNvSpPr txBox="1"/>
          <p:nvPr/>
        </p:nvSpPr>
        <p:spPr>
          <a:xfrm>
            <a:off x="3360025" y="4929919"/>
            <a:ext cx="87444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High</a:t>
            </a:r>
          </a:p>
        </p:txBody>
      </p:sp>
      <p:sp>
        <p:nvSpPr>
          <p:cNvPr id="9" name="TextBox 10">
            <a:extLst>
              <a:ext uri="{FF2B5EF4-FFF2-40B4-BE49-F238E27FC236}">
                <a16:creationId xmlns:a16="http://schemas.microsoft.com/office/drawing/2014/main" id="{3674770F-D1EE-E92B-2995-64103A1E9A02}"/>
              </a:ext>
            </a:extLst>
          </p:cNvPr>
          <p:cNvSpPr txBox="1"/>
          <p:nvPr/>
        </p:nvSpPr>
        <p:spPr>
          <a:xfrm>
            <a:off x="3360025" y="1900871"/>
            <a:ext cx="694806"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Low</a:t>
            </a:r>
          </a:p>
        </p:txBody>
      </p:sp>
      <p:sp>
        <p:nvSpPr>
          <p:cNvPr id="10" name="TextBox 11">
            <a:extLst>
              <a:ext uri="{FF2B5EF4-FFF2-40B4-BE49-F238E27FC236}">
                <a16:creationId xmlns:a16="http://schemas.microsoft.com/office/drawing/2014/main" id="{50597608-875C-ECEF-772F-C2B3D32D8167}"/>
              </a:ext>
            </a:extLst>
          </p:cNvPr>
          <p:cNvSpPr txBox="1"/>
          <p:nvPr/>
        </p:nvSpPr>
        <p:spPr>
          <a:xfrm>
            <a:off x="4784639" y="4359704"/>
            <a:ext cx="87075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Defer</a:t>
            </a:r>
          </a:p>
        </p:txBody>
      </p:sp>
      <p:sp>
        <p:nvSpPr>
          <p:cNvPr id="11" name="TextBox 12">
            <a:extLst>
              <a:ext uri="{FF2B5EF4-FFF2-40B4-BE49-F238E27FC236}">
                <a16:creationId xmlns:a16="http://schemas.microsoft.com/office/drawing/2014/main" id="{CA6A4A04-6AE4-6B1F-67EE-4D4F13AD563E}"/>
              </a:ext>
            </a:extLst>
          </p:cNvPr>
          <p:cNvSpPr txBox="1"/>
          <p:nvPr/>
        </p:nvSpPr>
        <p:spPr>
          <a:xfrm>
            <a:off x="6852806" y="4175039"/>
            <a:ext cx="132299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Around </a:t>
            </a:r>
          </a:p>
          <a:p>
            <a:r>
              <a:rPr lang="en-US" sz="2400">
                <a:solidFill>
                  <a:srgbClr val="000000"/>
                </a:solidFill>
              </a:rPr>
              <a:t>the rocks</a:t>
            </a:r>
          </a:p>
        </p:txBody>
      </p:sp>
      <p:sp>
        <p:nvSpPr>
          <p:cNvPr id="12" name="TextBox 13">
            <a:extLst>
              <a:ext uri="{FF2B5EF4-FFF2-40B4-BE49-F238E27FC236}">
                <a16:creationId xmlns:a16="http://schemas.microsoft.com/office/drawing/2014/main" id="{368F0F19-CFD3-07D3-0BA7-06A13BCFB67B}"/>
              </a:ext>
            </a:extLst>
          </p:cNvPr>
          <p:cNvSpPr txBox="1"/>
          <p:nvPr/>
        </p:nvSpPr>
        <p:spPr>
          <a:xfrm>
            <a:off x="6829641" y="2289088"/>
            <a:ext cx="117051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Straight</a:t>
            </a:r>
          </a:p>
          <a:p>
            <a:r>
              <a:rPr lang="en-US" sz="2400">
                <a:solidFill>
                  <a:srgbClr val="000000"/>
                </a:solidFill>
              </a:rPr>
              <a:t>ahead</a:t>
            </a:r>
          </a:p>
        </p:txBody>
      </p:sp>
      <p:sp>
        <p:nvSpPr>
          <p:cNvPr id="13" name="TextBox 14">
            <a:extLst>
              <a:ext uri="{FF2B5EF4-FFF2-40B4-BE49-F238E27FC236}">
                <a16:creationId xmlns:a16="http://schemas.microsoft.com/office/drawing/2014/main" id="{4BD5F8AE-662E-BF81-D1C6-21E27AF39E97}"/>
              </a:ext>
            </a:extLst>
          </p:cNvPr>
          <p:cNvSpPr txBox="1"/>
          <p:nvPr/>
        </p:nvSpPr>
        <p:spPr>
          <a:xfrm>
            <a:off x="4784639" y="2437901"/>
            <a:ext cx="9204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Assist</a:t>
            </a:r>
          </a:p>
        </p:txBody>
      </p:sp>
      <p:sp>
        <p:nvSpPr>
          <p:cNvPr id="14" name="TextBox 8">
            <a:extLst>
              <a:ext uri="{FF2B5EF4-FFF2-40B4-BE49-F238E27FC236}">
                <a16:creationId xmlns:a16="http://schemas.microsoft.com/office/drawing/2014/main" id="{4BB8604F-F52F-5133-542C-E439D384F9B3}"/>
              </a:ext>
            </a:extLst>
          </p:cNvPr>
          <p:cNvSpPr txBox="1"/>
          <p:nvPr/>
        </p:nvSpPr>
        <p:spPr>
          <a:xfrm>
            <a:off x="562649" y="2908014"/>
            <a:ext cx="310540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0000"/>
                </a:solidFill>
              </a:rPr>
              <a:t>Resistance from people</a:t>
            </a:r>
          </a:p>
          <a:p>
            <a:pPr algn="ctr"/>
            <a:r>
              <a:rPr lang="en-US" sz="2400">
                <a:solidFill>
                  <a:srgbClr val="000000"/>
                </a:solidFill>
              </a:rPr>
              <a:t>Technical difficulty</a:t>
            </a:r>
          </a:p>
        </p:txBody>
      </p:sp>
      <p:sp>
        <p:nvSpPr>
          <p:cNvPr id="18" name="Rectangle 5">
            <a:extLst>
              <a:ext uri="{FF2B5EF4-FFF2-40B4-BE49-F238E27FC236}">
                <a16:creationId xmlns:a16="http://schemas.microsoft.com/office/drawing/2014/main" id="{97E65FB8-FED0-1D97-1C27-1E2C312B9FA5}"/>
              </a:ext>
            </a:extLst>
          </p:cNvPr>
          <p:cNvSpPr>
            <a:spLocks noGrp="1" noChangeArrowheads="1"/>
          </p:cNvSpPr>
          <p:nvPr>
            <p:ph type="sldNum" sz="quarter" idx="10"/>
          </p:nvPr>
        </p:nvSpPr>
        <p:spPr>
          <a:xfrm>
            <a:off x="10660358" y="6356350"/>
            <a:ext cx="1264948" cy="365125"/>
          </a:xfrm>
          <a:ln/>
        </p:spPr>
        <p:txBody>
          <a:bodyPr/>
          <a:lstStyle>
            <a:lvl1pPr>
              <a:defRPr>
                <a:latin typeface="+mn-lt"/>
              </a:defRPr>
            </a:lvl1pPr>
          </a:lstStyle>
          <a:p>
            <a:pPr>
              <a:defRPr/>
            </a:pPr>
            <a:fld id="{F4365BD5-0232-4F69-8370-19916C6CA2D7}" type="slidenum">
              <a:rPr lang="en-US" smtClean="0"/>
              <a:pPr>
                <a:defRPr/>
              </a:pPr>
              <a:t>35</a:t>
            </a:fld>
            <a:endParaRPr lang="en-US"/>
          </a:p>
        </p:txBody>
      </p:sp>
      <p:sp>
        <p:nvSpPr>
          <p:cNvPr id="21" name="Footer Placeholder 2">
            <a:extLst>
              <a:ext uri="{FF2B5EF4-FFF2-40B4-BE49-F238E27FC236}">
                <a16:creationId xmlns:a16="http://schemas.microsoft.com/office/drawing/2014/main" id="{3D8106DE-3698-B3BE-6B0E-572B44F3FCBD}"/>
              </a:ext>
            </a:extLst>
          </p:cNvPr>
          <p:cNvSpPr>
            <a:spLocks noGrp="1"/>
          </p:cNvSpPr>
          <p:nvPr>
            <p:ph type="ftr" sz="quarter" idx="11"/>
          </p:nvPr>
        </p:nvSpPr>
        <p:spPr>
          <a:xfrm>
            <a:off x="2788534" y="6346302"/>
            <a:ext cx="6614933" cy="365125"/>
          </a:xfrm>
        </p:spPr>
        <p:txBody>
          <a:bodyPr/>
          <a:lstStyle/>
          <a:p>
            <a:pPr>
              <a:spcAft>
                <a:spcPts val="600"/>
              </a:spcAft>
            </a:pPr>
            <a:r>
              <a:rPr lang="en-US" noProof="0"/>
              <a:t>Official Licensed Material, Copyright © 2024 Kanban University</a:t>
            </a:r>
          </a:p>
        </p:txBody>
      </p:sp>
    </p:spTree>
    <p:extLst>
      <p:ext uri="{BB962C8B-B14F-4D97-AF65-F5344CB8AC3E}">
        <p14:creationId xmlns:p14="http://schemas.microsoft.com/office/powerpoint/2010/main" val="2672752335"/>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4CB7-D3E6-8FE8-EE88-9D24B3FBC9E4}"/>
            </a:ext>
          </a:extLst>
        </p:cNvPr>
        <p:cNvGrpSpPr/>
        <p:nvPr/>
      </p:nvGrpSpPr>
      <p:grpSpPr>
        <a:xfrm>
          <a:off x="0" y="0"/>
          <a:ext cx="0" cy="0"/>
          <a:chOff x="0" y="0"/>
          <a:chExt cx="0" cy="0"/>
        </a:xfrm>
      </p:grpSpPr>
      <p:sp>
        <p:nvSpPr>
          <p:cNvPr id="37" name="Footer Placeholder 2">
            <a:extLst>
              <a:ext uri="{FF2B5EF4-FFF2-40B4-BE49-F238E27FC236}">
                <a16:creationId xmlns:a16="http://schemas.microsoft.com/office/drawing/2014/main" id="{56F132CA-C570-7B0C-C363-AC9F286DBD7C}"/>
              </a:ext>
            </a:extLst>
          </p:cNvPr>
          <p:cNvSpPr>
            <a:spLocks noGrp="1"/>
          </p:cNvSpPr>
          <p:nvPr>
            <p:ph type="ftr" sz="quarter" idx="11"/>
          </p:nvPr>
        </p:nvSpPr>
        <p:spPr/>
        <p:txBody>
          <a:bodyPr/>
          <a:lstStyle/>
          <a:p>
            <a:pPr>
              <a:spcAft>
                <a:spcPts val="600"/>
              </a:spcAft>
            </a:pPr>
            <a:r>
              <a:rPr lang="en-US" noProof="0"/>
              <a:t>Official Licensed Material, Copyright © 2024 Kanban University</a:t>
            </a:r>
          </a:p>
        </p:txBody>
      </p:sp>
      <p:sp>
        <p:nvSpPr>
          <p:cNvPr id="2" name="Title 1">
            <a:extLst>
              <a:ext uri="{FF2B5EF4-FFF2-40B4-BE49-F238E27FC236}">
                <a16:creationId xmlns:a16="http://schemas.microsoft.com/office/drawing/2014/main" id="{4D752195-3A0D-953F-05F8-C3F97013B8E6}"/>
              </a:ext>
            </a:extLst>
          </p:cNvPr>
          <p:cNvSpPr>
            <a:spLocks noGrp="1"/>
          </p:cNvSpPr>
          <p:nvPr>
            <p:ph type="title"/>
          </p:nvPr>
        </p:nvSpPr>
        <p:spPr/>
        <p:txBody>
          <a:bodyPr vert="horz" lIns="91440" tIns="45720" rIns="91440" bIns="45720" rtlCol="0" anchor="b">
            <a:normAutofit/>
          </a:bodyPr>
          <a:lstStyle/>
          <a:p>
            <a:r>
              <a:rPr lang="en-US"/>
              <a:t>Be like water</a:t>
            </a:r>
          </a:p>
        </p:txBody>
      </p:sp>
      <p:pic>
        <p:nvPicPr>
          <p:cNvPr id="3" name="Content Placeholder 4" descr="Blank2X2Matrix.PNG">
            <a:extLst>
              <a:ext uri="{FF2B5EF4-FFF2-40B4-BE49-F238E27FC236}">
                <a16:creationId xmlns:a16="http://schemas.microsoft.com/office/drawing/2014/main" id="{44C4AD08-C442-1569-ABDD-6279E6DE9D30}"/>
              </a:ext>
            </a:extLst>
          </p:cNvPr>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029199" y="1703003"/>
            <a:ext cx="4686546" cy="3719946"/>
          </a:xfrm>
          <a:prstGeom prst="rect">
            <a:avLst/>
          </a:prstGeom>
        </p:spPr>
      </p:pic>
      <p:sp>
        <p:nvSpPr>
          <p:cNvPr id="4" name="TextBox 5">
            <a:extLst>
              <a:ext uri="{FF2B5EF4-FFF2-40B4-BE49-F238E27FC236}">
                <a16:creationId xmlns:a16="http://schemas.microsoft.com/office/drawing/2014/main" id="{6375141A-9898-200A-9680-02826D812BC3}"/>
              </a:ext>
            </a:extLst>
          </p:cNvPr>
          <p:cNvSpPr txBox="1"/>
          <p:nvPr/>
        </p:nvSpPr>
        <p:spPr>
          <a:xfrm>
            <a:off x="5359140" y="5722502"/>
            <a:ext cx="2048381"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Ability to influence</a:t>
            </a:r>
            <a:endParaRPr lang="en-US" sz="2400">
              <a:solidFill>
                <a:srgbClr val="000000"/>
              </a:solidFill>
            </a:endParaRPr>
          </a:p>
        </p:txBody>
      </p:sp>
      <p:sp>
        <p:nvSpPr>
          <p:cNvPr id="5" name="TextBox 6">
            <a:extLst>
              <a:ext uri="{FF2B5EF4-FFF2-40B4-BE49-F238E27FC236}">
                <a16:creationId xmlns:a16="http://schemas.microsoft.com/office/drawing/2014/main" id="{69E6244C-D122-B6A2-8465-0E28B7CD5E37}"/>
              </a:ext>
            </a:extLst>
          </p:cNvPr>
          <p:cNvSpPr txBox="1"/>
          <p:nvPr/>
        </p:nvSpPr>
        <p:spPr>
          <a:xfrm>
            <a:off x="7490121" y="5360412"/>
            <a:ext cx="63511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High</a:t>
            </a:r>
            <a:endParaRPr lang="en-US" sz="2400">
              <a:solidFill>
                <a:srgbClr val="000000"/>
              </a:solidFill>
            </a:endParaRPr>
          </a:p>
        </p:txBody>
      </p:sp>
      <p:sp>
        <p:nvSpPr>
          <p:cNvPr id="6" name="TextBox 7">
            <a:extLst>
              <a:ext uri="{FF2B5EF4-FFF2-40B4-BE49-F238E27FC236}">
                <a16:creationId xmlns:a16="http://schemas.microsoft.com/office/drawing/2014/main" id="{59E33284-0973-B87F-54E2-33E412730854}"/>
              </a:ext>
            </a:extLst>
          </p:cNvPr>
          <p:cNvSpPr txBox="1"/>
          <p:nvPr/>
        </p:nvSpPr>
        <p:spPr>
          <a:xfrm>
            <a:off x="4521536" y="5373164"/>
            <a:ext cx="587661"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Low</a:t>
            </a:r>
            <a:endParaRPr lang="en-US" sz="2400">
              <a:solidFill>
                <a:srgbClr val="000000"/>
              </a:solidFill>
            </a:endParaRPr>
          </a:p>
        </p:txBody>
      </p:sp>
      <p:sp>
        <p:nvSpPr>
          <p:cNvPr id="10" name="TextBox 11">
            <a:extLst>
              <a:ext uri="{FF2B5EF4-FFF2-40B4-BE49-F238E27FC236}">
                <a16:creationId xmlns:a16="http://schemas.microsoft.com/office/drawing/2014/main" id="{32819E38-C749-CCC2-5493-DEB3A0DBF70D}"/>
              </a:ext>
            </a:extLst>
          </p:cNvPr>
          <p:cNvSpPr txBox="1"/>
          <p:nvPr/>
        </p:nvSpPr>
        <p:spPr>
          <a:xfrm>
            <a:off x="4858310" y="4247723"/>
            <a:ext cx="72475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Defer</a:t>
            </a:r>
            <a:endParaRPr lang="en-US" sz="2400">
              <a:solidFill>
                <a:srgbClr val="000000"/>
              </a:solidFill>
            </a:endParaRPr>
          </a:p>
        </p:txBody>
      </p:sp>
      <p:sp>
        <p:nvSpPr>
          <p:cNvPr id="11" name="TextBox 12">
            <a:extLst>
              <a:ext uri="{FF2B5EF4-FFF2-40B4-BE49-F238E27FC236}">
                <a16:creationId xmlns:a16="http://schemas.microsoft.com/office/drawing/2014/main" id="{33183BDE-6630-7DCF-2350-919B4B731124}"/>
              </a:ext>
            </a:extLst>
          </p:cNvPr>
          <p:cNvSpPr txBox="1"/>
          <p:nvPr/>
        </p:nvSpPr>
        <p:spPr>
          <a:xfrm>
            <a:off x="6817213" y="4035441"/>
            <a:ext cx="1084208"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Around </a:t>
            </a:r>
          </a:p>
          <a:p>
            <a:pPr defTabSz="722376">
              <a:spcAft>
                <a:spcPts val="600"/>
              </a:spcAft>
            </a:pPr>
            <a:r>
              <a:rPr lang="en-US" sz="1896" kern="1200">
                <a:solidFill>
                  <a:srgbClr val="000000"/>
                </a:solidFill>
                <a:latin typeface="+mn-lt"/>
                <a:ea typeface="+mn-ea"/>
                <a:cs typeface="+mn-cs"/>
              </a:rPr>
              <a:t>the rocks</a:t>
            </a:r>
            <a:endParaRPr lang="en-US" sz="2400">
              <a:solidFill>
                <a:srgbClr val="000000"/>
              </a:solidFill>
            </a:endParaRPr>
          </a:p>
        </p:txBody>
      </p:sp>
      <p:sp>
        <p:nvSpPr>
          <p:cNvPr id="12" name="TextBox 13">
            <a:extLst>
              <a:ext uri="{FF2B5EF4-FFF2-40B4-BE49-F238E27FC236}">
                <a16:creationId xmlns:a16="http://schemas.microsoft.com/office/drawing/2014/main" id="{01530BAB-4F35-92BA-1E05-6F6CFE205687}"/>
              </a:ext>
            </a:extLst>
          </p:cNvPr>
          <p:cNvSpPr txBox="1"/>
          <p:nvPr/>
        </p:nvSpPr>
        <p:spPr>
          <a:xfrm>
            <a:off x="6785179" y="2391352"/>
            <a:ext cx="952505"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Straight</a:t>
            </a:r>
          </a:p>
          <a:p>
            <a:pPr defTabSz="722376">
              <a:spcAft>
                <a:spcPts val="600"/>
              </a:spcAft>
            </a:pPr>
            <a:r>
              <a:rPr lang="en-US" sz="1896" kern="1200">
                <a:solidFill>
                  <a:srgbClr val="000000"/>
                </a:solidFill>
                <a:latin typeface="+mn-lt"/>
                <a:ea typeface="+mn-ea"/>
                <a:cs typeface="+mn-cs"/>
              </a:rPr>
              <a:t>ahead</a:t>
            </a:r>
            <a:endParaRPr lang="en-US" sz="2400">
              <a:solidFill>
                <a:srgbClr val="000000"/>
              </a:solidFill>
            </a:endParaRPr>
          </a:p>
        </p:txBody>
      </p:sp>
      <p:sp>
        <p:nvSpPr>
          <p:cNvPr id="13" name="TextBox 14">
            <a:extLst>
              <a:ext uri="{FF2B5EF4-FFF2-40B4-BE49-F238E27FC236}">
                <a16:creationId xmlns:a16="http://schemas.microsoft.com/office/drawing/2014/main" id="{CAAEB6E5-A401-6327-84CD-0E5FBF3CB391}"/>
              </a:ext>
            </a:extLst>
          </p:cNvPr>
          <p:cNvSpPr txBox="1"/>
          <p:nvPr/>
        </p:nvSpPr>
        <p:spPr>
          <a:xfrm>
            <a:off x="4815366" y="2484999"/>
            <a:ext cx="744563"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Assist</a:t>
            </a:r>
            <a:endParaRPr lang="en-US" sz="2400">
              <a:solidFill>
                <a:srgbClr val="000000"/>
              </a:solidFill>
            </a:endParaRPr>
          </a:p>
        </p:txBody>
      </p:sp>
      <p:sp>
        <p:nvSpPr>
          <p:cNvPr id="20" name="Rectangle 19">
            <a:extLst>
              <a:ext uri="{FF2B5EF4-FFF2-40B4-BE49-F238E27FC236}">
                <a16:creationId xmlns:a16="http://schemas.microsoft.com/office/drawing/2014/main" id="{984E94FA-C044-9E7E-2B80-8BD70247C887}"/>
              </a:ext>
            </a:extLst>
          </p:cNvPr>
          <p:cNvSpPr/>
          <p:nvPr/>
        </p:nvSpPr>
        <p:spPr>
          <a:xfrm>
            <a:off x="7901421" y="1076614"/>
            <a:ext cx="1081492" cy="1144476"/>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Expand the workflow to show visualize what QA is focusing on</a:t>
            </a:r>
            <a:endParaRPr lang="en-US" sz="1200">
              <a:solidFill>
                <a:schemeClr val="tx1"/>
              </a:solidFill>
            </a:endParaRPr>
          </a:p>
        </p:txBody>
      </p:sp>
      <p:sp>
        <p:nvSpPr>
          <p:cNvPr id="24" name="Rectangle 23">
            <a:extLst>
              <a:ext uri="{FF2B5EF4-FFF2-40B4-BE49-F238E27FC236}">
                <a16:creationId xmlns:a16="http://schemas.microsoft.com/office/drawing/2014/main" id="{E871E7D0-18C2-39EF-A185-EF599F6FEF48}"/>
              </a:ext>
            </a:extLst>
          </p:cNvPr>
          <p:cNvSpPr/>
          <p:nvPr/>
        </p:nvSpPr>
        <p:spPr>
          <a:xfrm>
            <a:off x="8022260" y="2504231"/>
            <a:ext cx="1081492" cy="106882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dirty="0">
                <a:solidFill>
                  <a:schemeClr val="tx1"/>
                </a:solidFill>
                <a:latin typeface="+mn-lt"/>
                <a:ea typeface="+mn-ea"/>
                <a:cs typeface="+mn-cs"/>
              </a:rPr>
              <a:t>Establish a WIP limit of one test per tester</a:t>
            </a:r>
            <a:endParaRPr lang="en-US" sz="1200" dirty="0">
              <a:solidFill>
                <a:schemeClr val="tx1"/>
              </a:solidFill>
            </a:endParaRPr>
          </a:p>
        </p:txBody>
      </p:sp>
      <p:sp>
        <p:nvSpPr>
          <p:cNvPr id="25" name="Rectangle 24">
            <a:extLst>
              <a:ext uri="{FF2B5EF4-FFF2-40B4-BE49-F238E27FC236}">
                <a16:creationId xmlns:a16="http://schemas.microsoft.com/office/drawing/2014/main" id="{EF9F956A-18C4-BAB5-8BE2-93654CB7AC65}"/>
              </a:ext>
            </a:extLst>
          </p:cNvPr>
          <p:cNvSpPr/>
          <p:nvPr/>
        </p:nvSpPr>
        <p:spPr>
          <a:xfrm>
            <a:off x="8242969" y="4465464"/>
            <a:ext cx="1759877" cy="1144476"/>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Implement automated testing</a:t>
            </a:r>
            <a:endParaRPr lang="en-US" sz="1200">
              <a:solidFill>
                <a:schemeClr val="tx1"/>
              </a:solidFill>
            </a:endParaRPr>
          </a:p>
        </p:txBody>
      </p:sp>
      <p:sp>
        <p:nvSpPr>
          <p:cNvPr id="30" name="Rectangle 29">
            <a:extLst>
              <a:ext uri="{FF2B5EF4-FFF2-40B4-BE49-F238E27FC236}">
                <a16:creationId xmlns:a16="http://schemas.microsoft.com/office/drawing/2014/main" id="{9AFFFA06-215E-C5CC-B494-4C53FD1CB067}"/>
              </a:ext>
            </a:extLst>
          </p:cNvPr>
          <p:cNvSpPr/>
          <p:nvPr/>
        </p:nvSpPr>
        <p:spPr>
          <a:xfrm>
            <a:off x="3749834" y="3929135"/>
            <a:ext cx="1081492" cy="1144476"/>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Hire more staff</a:t>
            </a:r>
            <a:endParaRPr lang="en-US" sz="1200">
              <a:solidFill>
                <a:schemeClr val="tx1"/>
              </a:solidFill>
            </a:endParaRPr>
          </a:p>
        </p:txBody>
      </p:sp>
      <p:sp>
        <p:nvSpPr>
          <p:cNvPr id="32" name="Rectangle 31">
            <a:extLst>
              <a:ext uri="{FF2B5EF4-FFF2-40B4-BE49-F238E27FC236}">
                <a16:creationId xmlns:a16="http://schemas.microsoft.com/office/drawing/2014/main" id="{7F82E36F-7C7C-F471-A635-B131B5B1BCBF}"/>
              </a:ext>
            </a:extLst>
          </p:cNvPr>
          <p:cNvSpPr/>
          <p:nvPr/>
        </p:nvSpPr>
        <p:spPr>
          <a:xfrm>
            <a:off x="7901421" y="3650697"/>
            <a:ext cx="1081492" cy="1144476"/>
          </a:xfrm>
          <a:prstGeom prst="rect">
            <a:avLst/>
          </a:prstGeom>
          <a:solidFill>
            <a:srgbClr val="FCF4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Enforce definition of done</a:t>
            </a:r>
            <a:endParaRPr lang="en-US" sz="1200">
              <a:solidFill>
                <a:schemeClr val="tx1"/>
              </a:solidFill>
            </a:endParaRPr>
          </a:p>
        </p:txBody>
      </p:sp>
      <p:sp>
        <p:nvSpPr>
          <p:cNvPr id="14" name="TextBox 8">
            <a:extLst>
              <a:ext uri="{FF2B5EF4-FFF2-40B4-BE49-F238E27FC236}">
                <a16:creationId xmlns:a16="http://schemas.microsoft.com/office/drawing/2014/main" id="{7CB1DCC9-3449-4CC4-1168-D74C2861A0F1}"/>
              </a:ext>
            </a:extLst>
          </p:cNvPr>
          <p:cNvSpPr txBox="1"/>
          <p:nvPr/>
        </p:nvSpPr>
        <p:spPr>
          <a:xfrm>
            <a:off x="929339" y="3374480"/>
            <a:ext cx="2488694"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22376">
              <a:spcAft>
                <a:spcPts val="600"/>
              </a:spcAft>
            </a:pPr>
            <a:r>
              <a:rPr lang="en-US" sz="1896" kern="1200">
                <a:solidFill>
                  <a:srgbClr val="000000"/>
                </a:solidFill>
                <a:latin typeface="+mn-lt"/>
                <a:ea typeface="+mn-ea"/>
                <a:cs typeface="+mn-cs"/>
              </a:rPr>
              <a:t>Resistance from people</a:t>
            </a:r>
          </a:p>
          <a:p>
            <a:pPr algn="ctr" defTabSz="722376">
              <a:spcAft>
                <a:spcPts val="600"/>
              </a:spcAft>
            </a:pPr>
            <a:r>
              <a:rPr lang="en-US" sz="1896" kern="1200">
                <a:solidFill>
                  <a:srgbClr val="000000"/>
                </a:solidFill>
                <a:latin typeface="+mn-lt"/>
                <a:ea typeface="+mn-ea"/>
                <a:cs typeface="+mn-cs"/>
              </a:rPr>
              <a:t>Technical difficulty</a:t>
            </a:r>
            <a:endParaRPr lang="en-US" sz="2400">
              <a:solidFill>
                <a:srgbClr val="000000"/>
              </a:solidFill>
            </a:endParaRPr>
          </a:p>
        </p:txBody>
      </p:sp>
      <p:sp>
        <p:nvSpPr>
          <p:cNvPr id="19" name="Rectangle 18">
            <a:extLst>
              <a:ext uri="{FF2B5EF4-FFF2-40B4-BE49-F238E27FC236}">
                <a16:creationId xmlns:a16="http://schemas.microsoft.com/office/drawing/2014/main" id="{4C478807-EC7F-777A-9C45-EE80334AF4CA}"/>
              </a:ext>
            </a:extLst>
          </p:cNvPr>
          <p:cNvSpPr/>
          <p:nvPr/>
        </p:nvSpPr>
        <p:spPr>
          <a:xfrm>
            <a:off x="6372472" y="1005700"/>
            <a:ext cx="1081492" cy="1144476"/>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Rewrite definition of done after looking into it more</a:t>
            </a:r>
            <a:endParaRPr lang="en-US" sz="1200">
              <a:solidFill>
                <a:schemeClr val="tx1"/>
              </a:solidFill>
            </a:endParaRPr>
          </a:p>
        </p:txBody>
      </p:sp>
      <p:sp>
        <p:nvSpPr>
          <p:cNvPr id="7" name="TextBox 9">
            <a:extLst>
              <a:ext uri="{FF2B5EF4-FFF2-40B4-BE49-F238E27FC236}">
                <a16:creationId xmlns:a16="http://schemas.microsoft.com/office/drawing/2014/main" id="{3C134519-EC6C-6929-7F86-99200BD2F5E5}"/>
              </a:ext>
            </a:extLst>
          </p:cNvPr>
          <p:cNvSpPr txBox="1"/>
          <p:nvPr/>
        </p:nvSpPr>
        <p:spPr>
          <a:xfrm>
            <a:off x="3330823" y="5097332"/>
            <a:ext cx="698376" cy="3840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High</a:t>
            </a:r>
            <a:endParaRPr lang="en-US" sz="2400">
              <a:solidFill>
                <a:srgbClr val="000000"/>
              </a:solidFill>
            </a:endParaRPr>
          </a:p>
        </p:txBody>
      </p:sp>
      <p:sp>
        <p:nvSpPr>
          <p:cNvPr id="15" name="TextBox 10">
            <a:extLst>
              <a:ext uri="{FF2B5EF4-FFF2-40B4-BE49-F238E27FC236}">
                <a16:creationId xmlns:a16="http://schemas.microsoft.com/office/drawing/2014/main" id="{B1C95885-3E1F-0F78-3747-0FFD3E2A91BE}"/>
              </a:ext>
            </a:extLst>
          </p:cNvPr>
          <p:cNvSpPr txBox="1"/>
          <p:nvPr/>
        </p:nvSpPr>
        <p:spPr>
          <a:xfrm>
            <a:off x="3329707" y="1816836"/>
            <a:ext cx="58702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Low</a:t>
            </a:r>
            <a:endParaRPr lang="en-US" sz="2400">
              <a:solidFill>
                <a:srgbClr val="000000"/>
              </a:solidFill>
            </a:endParaRPr>
          </a:p>
        </p:txBody>
      </p:sp>
      <p:sp>
        <p:nvSpPr>
          <p:cNvPr id="18" name="Rectangle 5">
            <a:extLst>
              <a:ext uri="{FF2B5EF4-FFF2-40B4-BE49-F238E27FC236}">
                <a16:creationId xmlns:a16="http://schemas.microsoft.com/office/drawing/2014/main" id="{CD52326A-CB2D-D2B6-85BE-5C4BE9FF0702}"/>
              </a:ext>
            </a:extLst>
          </p:cNvPr>
          <p:cNvSpPr txBox="1">
            <a:spLocks noChangeArrowheads="1"/>
          </p:cNvSpPr>
          <p:nvPr/>
        </p:nvSpPr>
        <p:spPr>
          <a:xfrm>
            <a:off x="10660358" y="6396542"/>
            <a:ext cx="1264948" cy="365125"/>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365BD5-0232-4F69-8370-19916C6CA2D7}" type="slidenum">
              <a:rPr lang="en-US" sz="1200" smtClean="0"/>
              <a:pPr algn="r">
                <a:defRPr/>
              </a:pPr>
              <a:t>36</a:t>
            </a:fld>
            <a:endParaRPr lang="en-US" sz="1200"/>
          </a:p>
        </p:txBody>
      </p:sp>
    </p:spTree>
    <p:extLst>
      <p:ext uri="{BB962C8B-B14F-4D97-AF65-F5344CB8AC3E}">
        <p14:creationId xmlns:p14="http://schemas.microsoft.com/office/powerpoint/2010/main" val="185529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82CC-87B2-7119-32D1-040B65AF6B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9291D4-C019-B879-3B29-B4FF2041C1F6}"/>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492587DF-D93F-0B4B-A7F9-796A8E5DBC4B}"/>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37</a:t>
            </a:fld>
            <a:endParaRPr lang="en-US" noProof="0"/>
          </a:p>
        </p:txBody>
      </p:sp>
      <p:sp>
        <p:nvSpPr>
          <p:cNvPr id="5" name="Title 4">
            <a:extLst>
              <a:ext uri="{FF2B5EF4-FFF2-40B4-BE49-F238E27FC236}">
                <a16:creationId xmlns:a16="http://schemas.microsoft.com/office/drawing/2014/main" id="{9CE82826-B127-85A5-39F3-969ED7199AC6}"/>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AD6CD1F7-090C-07CE-DD8C-EE25D207FE79}"/>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6EC4C53B-1178-5DA6-9D9F-421205E35BE7}"/>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91903C74-92D7-00A0-1937-301A05A35C94}"/>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0AF35474-D738-EB7F-B87A-168140331EC6}"/>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0197BC95-A331-FC3B-0776-31D5EB0AB8DF}"/>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39CE22A-AF17-076E-16B4-B14E485989A9}"/>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EEE443BC-2590-3220-0857-6E1F91060E8D}"/>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100C74D0-005F-3964-4E69-6E518452E0BE}"/>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0DFF65F2-12EB-6980-4760-3E4CCFBBE886}"/>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21998776-C303-32A5-B1B4-E7CAE0287617}"/>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A16C2C8A-80EC-2E2E-975A-4370E984BCCF}"/>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2021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0469-06F2-E100-1C41-BB6782164D71}"/>
              </a:ext>
            </a:extLst>
          </p:cNvPr>
          <p:cNvSpPr>
            <a:spLocks noGrp="1"/>
          </p:cNvSpPr>
          <p:nvPr>
            <p:ph type="title"/>
          </p:nvPr>
        </p:nvSpPr>
        <p:spPr/>
        <p:txBody>
          <a:bodyPr/>
          <a:lstStyle/>
          <a:p>
            <a:r>
              <a:rPr lang="en-US" noProof="0"/>
              <a:t>The Scrum Team’s experiment</a:t>
            </a:r>
          </a:p>
        </p:txBody>
      </p:sp>
      <p:sp>
        <p:nvSpPr>
          <p:cNvPr id="3" name="Footer Placeholder 2">
            <a:extLst>
              <a:ext uri="{FF2B5EF4-FFF2-40B4-BE49-F238E27FC236}">
                <a16:creationId xmlns:a16="http://schemas.microsoft.com/office/drawing/2014/main" id="{3C47AAD7-7A1C-65CA-A0AD-926D35D2FC5B}"/>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CBBCE81A-6961-DB2B-96E0-81A22B997250}"/>
              </a:ext>
            </a:extLst>
          </p:cNvPr>
          <p:cNvSpPr>
            <a:spLocks noGrp="1"/>
          </p:cNvSpPr>
          <p:nvPr>
            <p:ph type="sldNum" sz="quarter" idx="11"/>
          </p:nvPr>
        </p:nvSpPr>
        <p:spPr/>
        <p:txBody>
          <a:bodyPr/>
          <a:lstStyle/>
          <a:p>
            <a:fld id="{C35D1307-4518-DC49-A96C-7B35E51C61C4}" type="slidenum">
              <a:rPr lang="en-US" noProof="0" smtClean="0"/>
              <a:pPr/>
              <a:t>38</a:t>
            </a:fld>
            <a:endParaRPr lang="en-US" noProof="0"/>
          </a:p>
        </p:txBody>
      </p:sp>
      <p:sp>
        <p:nvSpPr>
          <p:cNvPr id="6" name="Rectangle 5">
            <a:extLst>
              <a:ext uri="{FF2B5EF4-FFF2-40B4-BE49-F238E27FC236}">
                <a16:creationId xmlns:a16="http://schemas.microsoft.com/office/drawing/2014/main" id="{AD43E13B-258B-C0BF-3F10-813F4A9198E1}"/>
              </a:ext>
            </a:extLst>
          </p:cNvPr>
          <p:cNvSpPr/>
          <p:nvPr/>
        </p:nvSpPr>
        <p:spPr>
          <a:xfrm>
            <a:off x="1050093" y="4563443"/>
            <a:ext cx="1412255" cy="1412255"/>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Testing takes way too long!</a:t>
            </a:r>
          </a:p>
        </p:txBody>
      </p:sp>
      <p:sp>
        <p:nvSpPr>
          <p:cNvPr id="12" name="TextBox 11">
            <a:extLst>
              <a:ext uri="{FF2B5EF4-FFF2-40B4-BE49-F238E27FC236}">
                <a16:creationId xmlns:a16="http://schemas.microsoft.com/office/drawing/2014/main" id="{57D99C91-9884-8604-486B-F7EE48C767C4}"/>
              </a:ext>
            </a:extLst>
          </p:cNvPr>
          <p:cNvSpPr txBox="1"/>
          <p:nvPr/>
        </p:nvSpPr>
        <p:spPr>
          <a:xfrm>
            <a:off x="878708" y="1522231"/>
            <a:ext cx="3106428" cy="461665"/>
          </a:xfrm>
          <a:prstGeom prst="rect">
            <a:avLst/>
          </a:prstGeom>
          <a:noFill/>
        </p:spPr>
        <p:txBody>
          <a:bodyPr wrap="none" rtlCol="0">
            <a:spAutoFit/>
          </a:bodyPr>
          <a:lstStyle/>
          <a:p>
            <a:r>
              <a:rPr lang="en-US" sz="2400"/>
              <a:t>We believe that if we …</a:t>
            </a:r>
          </a:p>
        </p:txBody>
      </p:sp>
      <p:sp>
        <p:nvSpPr>
          <p:cNvPr id="13" name="TextBox 12">
            <a:extLst>
              <a:ext uri="{FF2B5EF4-FFF2-40B4-BE49-F238E27FC236}">
                <a16:creationId xmlns:a16="http://schemas.microsoft.com/office/drawing/2014/main" id="{8091E512-F524-2C76-07E2-F82E89AD0859}"/>
              </a:ext>
            </a:extLst>
          </p:cNvPr>
          <p:cNvSpPr txBox="1"/>
          <p:nvPr/>
        </p:nvSpPr>
        <p:spPr>
          <a:xfrm>
            <a:off x="887165" y="3916006"/>
            <a:ext cx="3757054" cy="461665"/>
          </a:xfrm>
          <a:prstGeom prst="rect">
            <a:avLst/>
          </a:prstGeom>
          <a:noFill/>
        </p:spPr>
        <p:txBody>
          <a:bodyPr wrap="none" rtlCol="0">
            <a:spAutoFit/>
          </a:bodyPr>
          <a:lstStyle/>
          <a:p>
            <a:r>
              <a:rPr lang="en-US" sz="2400"/>
              <a:t>We will be able to address …</a:t>
            </a:r>
          </a:p>
        </p:txBody>
      </p:sp>
      <p:sp>
        <p:nvSpPr>
          <p:cNvPr id="5" name="Rectangle 4">
            <a:extLst>
              <a:ext uri="{FF2B5EF4-FFF2-40B4-BE49-F238E27FC236}">
                <a16:creationId xmlns:a16="http://schemas.microsoft.com/office/drawing/2014/main" id="{8A3F45B8-CB9A-EF09-EE1F-7546126691BA}"/>
              </a:ext>
            </a:extLst>
          </p:cNvPr>
          <p:cNvSpPr/>
          <p:nvPr/>
        </p:nvSpPr>
        <p:spPr>
          <a:xfrm>
            <a:off x="1050092"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Expand the workflow to show visualize what QA is focusing on</a:t>
            </a:r>
          </a:p>
        </p:txBody>
      </p:sp>
      <p:sp>
        <p:nvSpPr>
          <p:cNvPr id="7" name="Rectangle 6">
            <a:extLst>
              <a:ext uri="{FF2B5EF4-FFF2-40B4-BE49-F238E27FC236}">
                <a16:creationId xmlns:a16="http://schemas.microsoft.com/office/drawing/2014/main" id="{1A58B0AB-F22F-861F-1158-A26AEC993731}"/>
              </a:ext>
            </a:extLst>
          </p:cNvPr>
          <p:cNvSpPr/>
          <p:nvPr/>
        </p:nvSpPr>
        <p:spPr>
          <a:xfrm>
            <a:off x="4154308"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Establish a WIP limit of one test per tester</a:t>
            </a:r>
          </a:p>
        </p:txBody>
      </p:sp>
      <p:sp>
        <p:nvSpPr>
          <p:cNvPr id="14" name="Rectangle 13">
            <a:extLst>
              <a:ext uri="{FF2B5EF4-FFF2-40B4-BE49-F238E27FC236}">
                <a16:creationId xmlns:a16="http://schemas.microsoft.com/office/drawing/2014/main" id="{407097E4-2468-4AAB-544C-07C559EC7CD4}"/>
              </a:ext>
            </a:extLst>
          </p:cNvPr>
          <p:cNvSpPr/>
          <p:nvPr/>
        </p:nvSpPr>
        <p:spPr>
          <a:xfrm>
            <a:off x="2602200"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Rewrite definition of done after looking into it more</a:t>
            </a:r>
          </a:p>
        </p:txBody>
      </p:sp>
      <p:sp>
        <p:nvSpPr>
          <p:cNvPr id="15" name="TextBox 14">
            <a:extLst>
              <a:ext uri="{FF2B5EF4-FFF2-40B4-BE49-F238E27FC236}">
                <a16:creationId xmlns:a16="http://schemas.microsoft.com/office/drawing/2014/main" id="{C7CED824-EE44-A356-DD42-AD70647F989D}"/>
              </a:ext>
            </a:extLst>
          </p:cNvPr>
          <p:cNvSpPr txBox="1"/>
          <p:nvPr/>
        </p:nvSpPr>
        <p:spPr>
          <a:xfrm>
            <a:off x="5985725" y="2161680"/>
            <a:ext cx="4024393" cy="1754326"/>
          </a:xfrm>
          <a:prstGeom prst="rect">
            <a:avLst/>
          </a:prstGeom>
          <a:noFill/>
        </p:spPr>
        <p:txBody>
          <a:bodyPr wrap="square" rtlCol="0">
            <a:spAutoFit/>
          </a:bodyPr>
          <a:lstStyle/>
          <a:p>
            <a:r>
              <a:rPr lang="en-US"/>
              <a:t>Rosie’s team felt they were comfortable taking on all three of these experiments at the same time.</a:t>
            </a:r>
          </a:p>
          <a:p>
            <a:endParaRPr lang="en-US"/>
          </a:p>
          <a:p>
            <a:r>
              <a:rPr lang="en-US"/>
              <a:t>Your team may want to choose one at a time. That’s OK!</a:t>
            </a:r>
          </a:p>
        </p:txBody>
      </p:sp>
    </p:spTree>
    <p:extLst>
      <p:ext uri="{BB962C8B-B14F-4D97-AF65-F5344CB8AC3E}">
        <p14:creationId xmlns:p14="http://schemas.microsoft.com/office/powerpoint/2010/main" val="3360031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20873-428D-F765-3D1A-456B41764F7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66103E-0C8D-ACCB-AC8E-626989DF4C02}"/>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94AC6052-975C-6BB6-C798-8B1A8A089B64}"/>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39</a:t>
            </a:fld>
            <a:endParaRPr lang="en-US" noProof="0"/>
          </a:p>
        </p:txBody>
      </p:sp>
      <p:sp>
        <p:nvSpPr>
          <p:cNvPr id="5" name="Title 4">
            <a:extLst>
              <a:ext uri="{FF2B5EF4-FFF2-40B4-BE49-F238E27FC236}">
                <a16:creationId xmlns:a16="http://schemas.microsoft.com/office/drawing/2014/main" id="{29E10ACD-2D1E-8437-6E1F-9D6BB7E74D36}"/>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B714116-EA26-2A93-27DC-F252B8700DDD}"/>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9D359A30-A768-852E-5B62-355601BD82B8}"/>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1A9E3EA9-06C9-6DDC-B13B-D98A0413F091}"/>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CD47A437-2611-4A7A-5780-396F5E52EAC6}"/>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CD61619C-AD05-DB2C-B0FF-A1487A0A2181}"/>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1235023-CEB1-A797-A4B6-55323500A4A5}"/>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5E263DE8-8D7C-5CFD-629E-904759473CD3}"/>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F4F95845-9DAE-C831-6CB0-198187B48341}"/>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3BEB81D2-E760-C26D-60E1-CD2FE8C26F28}"/>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CD361CB4-53E1-1359-7457-5B0BBCCE445F}"/>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ED8B31A6-5C1F-41D2-4BB8-6096B147053D}"/>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431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DE6CA-9882-DF47-5493-A051491C98F3}"/>
              </a:ext>
            </a:extLst>
          </p:cNvPr>
          <p:cNvPicPr>
            <a:picLocks noChangeAspect="1"/>
          </p:cNvPicPr>
          <p:nvPr/>
        </p:nvPicPr>
        <p:blipFill rotWithShape="1">
          <a:blip r:embed="rId2">
            <a:alphaModFix/>
          </a:blip>
          <a:srcRect l="8000" r="-1" b="-1"/>
          <a:stretch/>
        </p:blipFill>
        <p:spPr>
          <a:xfrm>
            <a:off x="20" y="10"/>
            <a:ext cx="12191980" cy="6857990"/>
          </a:xfrm>
          <a:prstGeom prst="rect">
            <a:avLst/>
          </a:prstGeom>
        </p:spPr>
      </p:pic>
    </p:spTree>
    <p:extLst>
      <p:ext uri="{BB962C8B-B14F-4D97-AF65-F5344CB8AC3E}">
        <p14:creationId xmlns:p14="http://schemas.microsoft.com/office/powerpoint/2010/main" val="1075605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13B7-4D7B-63B6-B2DE-53C448B28B8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06965C-59C8-8880-739A-F8C61D182C2A}"/>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932C2502-AC85-B8E3-9EAB-49CD1B52D090}"/>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40</a:t>
            </a:fld>
            <a:endParaRPr lang="en-US" noProof="0"/>
          </a:p>
        </p:txBody>
      </p:sp>
      <p:graphicFrame>
        <p:nvGraphicFramePr>
          <p:cNvPr id="6" name="Content Placeholder 5">
            <a:extLst>
              <a:ext uri="{FF2B5EF4-FFF2-40B4-BE49-F238E27FC236}">
                <a16:creationId xmlns:a16="http://schemas.microsoft.com/office/drawing/2014/main" id="{D8ACF22B-9BAF-1A1D-76A7-2BC08E41EF09}"/>
              </a:ext>
            </a:extLst>
          </p:cNvPr>
          <p:cNvGraphicFramePr>
            <a:graphicFrameLocks noGrp="1"/>
          </p:cNvGraphicFramePr>
          <p:nvPr>
            <p:ph sz="quarter" idx="13"/>
          </p:nvPr>
        </p:nvGraphicFramePr>
        <p:xfrm>
          <a:off x="-317360" y="1904053"/>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5BE3A0C-589D-EBA0-86E6-931B721DF6CE}"/>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sp>
        <p:nvSpPr>
          <p:cNvPr id="9" name="Arrow: Right 8">
            <a:extLst>
              <a:ext uri="{FF2B5EF4-FFF2-40B4-BE49-F238E27FC236}">
                <a16:creationId xmlns:a16="http://schemas.microsoft.com/office/drawing/2014/main" id="{B109ED7F-826E-9C64-666A-A95405A4A6BF}"/>
              </a:ext>
            </a:extLst>
          </p:cNvPr>
          <p:cNvSpPr/>
          <p:nvPr/>
        </p:nvSpPr>
        <p:spPr>
          <a:xfrm>
            <a:off x="2779131" y="2286640"/>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 9">
            <a:extLst>
              <a:ext uri="{FF2B5EF4-FFF2-40B4-BE49-F238E27FC236}">
                <a16:creationId xmlns:a16="http://schemas.microsoft.com/office/drawing/2014/main" id="{44E851EF-6C2F-9844-6DB0-E232339E9C77}"/>
              </a:ext>
            </a:extLst>
          </p:cNvPr>
          <p:cNvSpPr/>
          <p:nvPr/>
        </p:nvSpPr>
        <p:spPr>
          <a:xfrm rot="16200000">
            <a:off x="2310923" y="2799602"/>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8C6C22DA-25B7-D253-C297-C1BA0DE45F66}"/>
              </a:ext>
            </a:extLst>
          </p:cNvPr>
          <p:cNvGrpSpPr/>
          <p:nvPr/>
        </p:nvGrpSpPr>
        <p:grpSpPr>
          <a:xfrm>
            <a:off x="1547266" y="1834004"/>
            <a:ext cx="1185465" cy="1185465"/>
            <a:chOff x="4715962" y="1366"/>
            <a:chExt cx="1080500" cy="1080500"/>
          </a:xfrm>
          <a:solidFill>
            <a:schemeClr val="accent5"/>
          </a:solidFill>
        </p:grpSpPr>
        <p:sp>
          <p:nvSpPr>
            <p:cNvPr id="11" name="Oval 10">
              <a:extLst>
                <a:ext uri="{FF2B5EF4-FFF2-40B4-BE49-F238E27FC236}">
                  <a16:creationId xmlns:a16="http://schemas.microsoft.com/office/drawing/2014/main" id="{0E8307EF-05BD-86C8-D53D-8A1D90515D26}"/>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2" name="Oval 4">
              <a:extLst>
                <a:ext uri="{FF2B5EF4-FFF2-40B4-BE49-F238E27FC236}">
                  <a16:creationId xmlns:a16="http://schemas.microsoft.com/office/drawing/2014/main" id="{259E20D9-C268-ADD1-9E9A-3F545D9C975A}"/>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14" name="Group 13">
            <a:extLst>
              <a:ext uri="{FF2B5EF4-FFF2-40B4-BE49-F238E27FC236}">
                <a16:creationId xmlns:a16="http://schemas.microsoft.com/office/drawing/2014/main" id="{B169486D-C309-7E7F-56D2-9BBE5E1BF876}"/>
              </a:ext>
            </a:extLst>
          </p:cNvPr>
          <p:cNvGrpSpPr/>
          <p:nvPr/>
        </p:nvGrpSpPr>
        <p:grpSpPr>
          <a:xfrm>
            <a:off x="1547266" y="3906251"/>
            <a:ext cx="1185465" cy="1185465"/>
            <a:chOff x="4715962" y="1366"/>
            <a:chExt cx="1080500" cy="1080500"/>
          </a:xfrm>
          <a:solidFill>
            <a:srgbClr val="92D050"/>
          </a:solidFill>
        </p:grpSpPr>
        <p:sp>
          <p:nvSpPr>
            <p:cNvPr id="15" name="Oval 14">
              <a:extLst>
                <a:ext uri="{FF2B5EF4-FFF2-40B4-BE49-F238E27FC236}">
                  <a16:creationId xmlns:a16="http://schemas.microsoft.com/office/drawing/2014/main" id="{77790298-44F0-BFCF-15A9-125E2FD0C9F4}"/>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6" name="Oval 4">
              <a:extLst>
                <a:ext uri="{FF2B5EF4-FFF2-40B4-BE49-F238E27FC236}">
                  <a16:creationId xmlns:a16="http://schemas.microsoft.com/office/drawing/2014/main" id="{9F4D88E4-FEEA-93F7-F5A3-619F22132DD7}"/>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18" name="Arrow: Bent 17">
            <a:extLst>
              <a:ext uri="{FF2B5EF4-FFF2-40B4-BE49-F238E27FC236}">
                <a16:creationId xmlns:a16="http://schemas.microsoft.com/office/drawing/2014/main" id="{C5757419-3E25-FA58-9B9C-72DD1A564197}"/>
              </a:ext>
            </a:extLst>
          </p:cNvPr>
          <p:cNvSpPr/>
          <p:nvPr/>
        </p:nvSpPr>
        <p:spPr>
          <a:xfrm rot="5400000" flipV="1">
            <a:off x="2310923" y="3223803"/>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U-Turn 22">
            <a:extLst>
              <a:ext uri="{FF2B5EF4-FFF2-40B4-BE49-F238E27FC236}">
                <a16:creationId xmlns:a16="http://schemas.microsoft.com/office/drawing/2014/main" id="{988E5928-7E96-6944-1AFC-3AE6C699BC29}"/>
              </a:ext>
            </a:extLst>
          </p:cNvPr>
          <p:cNvSpPr/>
          <p:nvPr/>
        </p:nvSpPr>
        <p:spPr>
          <a:xfrm rot="16200000">
            <a:off x="101163" y="3178207"/>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EB07D93B-9458-9FD8-7564-7B359BBA4E6A}"/>
              </a:ext>
            </a:extLst>
          </p:cNvPr>
          <p:cNvSpPr txBox="1"/>
          <p:nvPr/>
        </p:nvSpPr>
        <p:spPr>
          <a:xfrm>
            <a:off x="7888871" y="1154852"/>
            <a:ext cx="3310401" cy="5078313"/>
          </a:xfrm>
          <a:prstGeom prst="rect">
            <a:avLst/>
          </a:prstGeom>
          <a:noFill/>
        </p:spPr>
        <p:txBody>
          <a:bodyPr wrap="square" rtlCol="0">
            <a:spAutoFit/>
          </a:bodyPr>
          <a:lstStyle/>
          <a:p>
            <a:r>
              <a:rPr lang="en-US" b="1" dirty="0"/>
              <a:t>Options to consider</a:t>
            </a:r>
          </a:p>
          <a:p>
            <a:endParaRPr lang="en-US" dirty="0"/>
          </a:p>
          <a:p>
            <a:r>
              <a:rPr lang="en-US" dirty="0"/>
              <a:t>Do we roll back a change if it’s not fit?</a:t>
            </a:r>
          </a:p>
          <a:p>
            <a:endParaRPr lang="en-US" dirty="0"/>
          </a:p>
          <a:p>
            <a:r>
              <a:rPr lang="en-US" dirty="0"/>
              <a:t>Even if the pain is there, do we want to keep the change and try something new?</a:t>
            </a:r>
          </a:p>
          <a:p>
            <a:endParaRPr lang="en-US" dirty="0"/>
          </a:p>
          <a:p>
            <a:r>
              <a:rPr lang="en-US" dirty="0"/>
              <a:t>If the pain is gone, we want to explore for another pain.</a:t>
            </a:r>
          </a:p>
          <a:p>
            <a:endParaRPr lang="en-US" dirty="0"/>
          </a:p>
          <a:p>
            <a:r>
              <a:rPr lang="en-US" dirty="0"/>
              <a:t>If there doesn’t appear to be an obvious pain, congratulations!  But don’t get complacent.  Kanban Maturity Model offers approaches for continued improvements.</a:t>
            </a:r>
          </a:p>
        </p:txBody>
      </p:sp>
    </p:spTree>
    <p:extLst>
      <p:ext uri="{BB962C8B-B14F-4D97-AF65-F5344CB8AC3E}">
        <p14:creationId xmlns:p14="http://schemas.microsoft.com/office/powerpoint/2010/main" val="165975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a16="http://schemas.microsoft.com/office/drawing/2014/main" id="{4CC8BC82-0EA0-E742-B3E3-6FA726B4337F}"/>
              </a:ext>
            </a:extLst>
          </p:cNvPr>
          <p:cNvGrpSpPr/>
          <p:nvPr/>
        </p:nvGrpSpPr>
        <p:grpSpPr>
          <a:xfrm>
            <a:off x="3704789" y="4395958"/>
            <a:ext cx="1826615" cy="517064"/>
            <a:chOff x="2344630" y="4869200"/>
            <a:chExt cx="3247314" cy="919225"/>
          </a:xfrm>
        </p:grpSpPr>
        <p:sp>
          <p:nvSpPr>
            <p:cNvPr id="80" name="Oval 79">
              <a:extLst>
                <a:ext uri="{FF2B5EF4-FFF2-40B4-BE49-F238E27FC236}">
                  <a16:creationId xmlns:a16="http://schemas.microsoft.com/office/drawing/2014/main"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a16="http://schemas.microsoft.com/office/drawing/2014/main"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a16="http://schemas.microsoft.com/office/drawing/2014/main" id="{648C05B4-B761-A646-90EC-35460A65341A}"/>
              </a:ext>
            </a:extLst>
          </p:cNvPr>
          <p:cNvGrpSpPr/>
          <p:nvPr/>
        </p:nvGrpSpPr>
        <p:grpSpPr>
          <a:xfrm>
            <a:off x="5576929" y="3990891"/>
            <a:ext cx="1169633" cy="656393"/>
            <a:chOff x="5672878" y="4149080"/>
            <a:chExt cx="2079346" cy="1166921"/>
          </a:xfrm>
        </p:grpSpPr>
        <p:sp>
          <p:nvSpPr>
            <p:cNvPr id="78" name="Oval 77">
              <a:extLst>
                <a:ext uri="{FF2B5EF4-FFF2-40B4-BE49-F238E27FC236}">
                  <a16:creationId xmlns:a16="http://schemas.microsoft.com/office/drawing/2014/main"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a16="http://schemas.microsoft.com/office/drawing/2014/main"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a16="http://schemas.microsoft.com/office/drawing/2014/main" id="{E563D6BC-6634-604D-9D73-8C2C47210480}"/>
              </a:ext>
            </a:extLst>
          </p:cNvPr>
          <p:cNvSpPr>
            <a:spLocks noChangeAspect="1"/>
          </p:cNvSpPr>
          <p:nvPr/>
        </p:nvSpPr>
        <p:spPr>
          <a:xfrm>
            <a:off x="7354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a16="http://schemas.microsoft.com/office/drawing/2014/main" id="{D557B773-CD8C-8943-BEA9-B38E307EE4AA}"/>
              </a:ext>
            </a:extLst>
          </p:cNvPr>
          <p:cNvGrpSpPr/>
          <p:nvPr/>
        </p:nvGrpSpPr>
        <p:grpSpPr>
          <a:xfrm>
            <a:off x="7495140" y="2370733"/>
            <a:ext cx="742634" cy="1554770"/>
            <a:chOff x="9083029" y="1268800"/>
            <a:chExt cx="1320239" cy="2764036"/>
          </a:xfrm>
        </p:grpSpPr>
        <p:sp>
          <p:nvSpPr>
            <p:cNvPr id="83" name="Oval 82">
              <a:extLst>
                <a:ext uri="{FF2B5EF4-FFF2-40B4-BE49-F238E27FC236}">
                  <a16:creationId xmlns:a16="http://schemas.microsoft.com/office/drawing/2014/main"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a16="http://schemas.microsoft.com/office/drawing/2014/main"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a16="http://schemas.microsoft.com/office/drawing/2014/main" id="{7771DB1D-8ED4-5949-9C52-C0E22655A61C}"/>
              </a:ext>
            </a:extLst>
          </p:cNvPr>
          <p:cNvGrpSpPr/>
          <p:nvPr/>
        </p:nvGrpSpPr>
        <p:grpSpPr>
          <a:xfrm>
            <a:off x="3586568" y="2608860"/>
            <a:ext cx="4970141" cy="2999477"/>
            <a:chOff x="2134457" y="1692137"/>
            <a:chExt cx="8835805" cy="5332402"/>
          </a:xfrm>
        </p:grpSpPr>
        <p:sp>
          <p:nvSpPr>
            <p:cNvPr id="97" name="Textfeld 96">
              <a:extLst>
                <a:ext uri="{FF2B5EF4-FFF2-40B4-BE49-F238E27FC236}">
                  <a16:creationId xmlns:a16="http://schemas.microsoft.com/office/drawing/2014/main"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a:solidFill>
                    <a:srgbClr val="5C3575"/>
                  </a:solidFill>
                </a:rPr>
                <a:t>Evolving Maturity</a:t>
              </a:r>
            </a:p>
          </p:txBody>
        </p:sp>
        <p:sp>
          <p:nvSpPr>
            <p:cNvPr id="125" name="Freihandform 124">
              <a:extLst>
                <a:ext uri="{FF2B5EF4-FFF2-40B4-BE49-F238E27FC236}">
                  <a16:creationId xmlns:a16="http://schemas.microsoft.com/office/drawing/2014/main"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7" name="Freihandform 126">
              <a:extLst>
                <a:ext uri="{FF2B5EF4-FFF2-40B4-BE49-F238E27FC236}">
                  <a16:creationId xmlns:a16="http://schemas.microsoft.com/office/drawing/2014/main"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8" name="Freihandform 127">
              <a:extLst>
                <a:ext uri="{FF2B5EF4-FFF2-40B4-BE49-F238E27FC236}">
                  <a16:creationId xmlns:a16="http://schemas.microsoft.com/office/drawing/2014/main"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0" name="Freihandform 129">
              <a:extLst>
                <a:ext uri="{FF2B5EF4-FFF2-40B4-BE49-F238E27FC236}">
                  <a16:creationId xmlns:a16="http://schemas.microsoft.com/office/drawing/2014/main"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1" name="Freihandform 130">
              <a:extLst>
                <a:ext uri="{FF2B5EF4-FFF2-40B4-BE49-F238E27FC236}">
                  <a16:creationId xmlns:a16="http://schemas.microsoft.com/office/drawing/2014/main"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2" name="Gruppieren 161">
            <a:extLst>
              <a:ext uri="{FF2B5EF4-FFF2-40B4-BE49-F238E27FC236}">
                <a16:creationId xmlns:a16="http://schemas.microsoft.com/office/drawing/2014/main" id="{3B6B6C61-127D-7743-BD27-D93DFFCAB190}"/>
              </a:ext>
            </a:extLst>
          </p:cNvPr>
          <p:cNvGrpSpPr/>
          <p:nvPr/>
        </p:nvGrpSpPr>
        <p:grpSpPr>
          <a:xfrm>
            <a:off x="2457202" y="4544395"/>
            <a:ext cx="1206687" cy="507831"/>
            <a:chOff x="-786932" y="8845775"/>
            <a:chExt cx="1594813" cy="902810"/>
          </a:xfrm>
        </p:grpSpPr>
        <p:sp>
          <p:nvSpPr>
            <p:cNvPr id="79" name="Oval 78">
              <a:extLst>
                <a:ext uri="{FF2B5EF4-FFF2-40B4-BE49-F238E27FC236}">
                  <a16:creationId xmlns:a16="http://schemas.microsoft.com/office/drawing/2014/main"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a16="http://schemas.microsoft.com/office/drawing/2014/main" id="{54E3BDB4-6080-5C45-85EA-D4B69E3E2432}"/>
                </a:ext>
              </a:extLst>
            </p:cNvPr>
            <p:cNvSpPr txBox="1"/>
            <p:nvPr/>
          </p:nvSpPr>
          <p:spPr>
            <a:xfrm>
              <a:off x="-786932" y="8845775"/>
              <a:ext cx="1314443" cy="902810"/>
            </a:xfrm>
            <a:prstGeom prst="rect">
              <a:avLst/>
            </a:prstGeom>
            <a:noFill/>
          </p:spPr>
          <p:txBody>
            <a:bodyPr wrap="square" rtlCol="0">
              <a:spAutoFit/>
            </a:bodyPr>
            <a:lstStyle/>
            <a:p>
              <a:pPr algn="ctr"/>
              <a:r>
                <a:rPr lang="en-US" sz="1350" b="1">
                  <a:solidFill>
                    <a:srgbClr val="5C3575"/>
                  </a:solidFill>
                </a:rPr>
                <a:t>Initial Maturity</a:t>
              </a:r>
            </a:p>
          </p:txBody>
        </p:sp>
      </p:grpSp>
      <p:grpSp>
        <p:nvGrpSpPr>
          <p:cNvPr id="172" name="Gruppieren 171">
            <a:extLst>
              <a:ext uri="{FF2B5EF4-FFF2-40B4-BE49-F238E27FC236}">
                <a16:creationId xmlns:a16="http://schemas.microsoft.com/office/drawing/2014/main" id="{705E705A-D0BB-184E-BB64-3E571156023D}"/>
              </a:ext>
            </a:extLst>
          </p:cNvPr>
          <p:cNvGrpSpPr/>
          <p:nvPr/>
        </p:nvGrpSpPr>
        <p:grpSpPr>
          <a:xfrm>
            <a:off x="8005253" y="1242558"/>
            <a:ext cx="1393763" cy="1787735"/>
            <a:chOff x="9989898" y="-736846"/>
            <a:chExt cx="2477800" cy="3178196"/>
          </a:xfrm>
        </p:grpSpPr>
        <p:sp>
          <p:nvSpPr>
            <p:cNvPr id="132" name="Freihandform 131">
              <a:extLst>
                <a:ext uri="{FF2B5EF4-FFF2-40B4-BE49-F238E27FC236}">
                  <a16:creationId xmlns:a16="http://schemas.microsoft.com/office/drawing/2014/main"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a16="http://schemas.microsoft.com/office/drawing/2014/main" id="{BA45CFCB-9857-BF49-8651-06B2D6BDFD27}"/>
                </a:ext>
              </a:extLst>
            </p:cNvPr>
            <p:cNvSpPr txBox="1"/>
            <p:nvPr/>
          </p:nvSpPr>
          <p:spPr>
            <a:xfrm>
              <a:off x="9989898" y="-580268"/>
              <a:ext cx="1902300" cy="1641476"/>
            </a:xfrm>
            <a:prstGeom prst="rect">
              <a:avLst/>
            </a:prstGeom>
            <a:noFill/>
            <a:ln>
              <a:noFill/>
            </a:ln>
          </p:spPr>
          <p:txBody>
            <a:bodyPr vert="horz" wrap="square" rtlCol="0">
              <a:spAutoFit/>
            </a:bodyPr>
            <a:lstStyle/>
            <a:p>
              <a:pPr algn="ctr"/>
              <a:r>
                <a:rPr lang="en-US" sz="1350" b="1">
                  <a:solidFill>
                    <a:srgbClr val="5C3575"/>
                  </a:solidFill>
                </a:rPr>
                <a:t>Future maturity</a:t>
              </a:r>
            </a:p>
            <a:p>
              <a:pPr algn="ctr"/>
              <a:r>
                <a:rPr lang="en-US" sz="1350" b="1">
                  <a:solidFill>
                    <a:srgbClr val="5C3575"/>
                  </a:solidFill>
                </a:rPr>
                <a:t>is emergent</a:t>
              </a:r>
            </a:p>
          </p:txBody>
        </p:sp>
      </p:grpSp>
      <p:grpSp>
        <p:nvGrpSpPr>
          <p:cNvPr id="167" name="Gruppieren 166">
            <a:extLst>
              <a:ext uri="{FF2B5EF4-FFF2-40B4-BE49-F238E27FC236}">
                <a16:creationId xmlns:a16="http://schemas.microsoft.com/office/drawing/2014/main" id="{4DCE7B4D-1895-C343-A094-0A6241C1987C}"/>
              </a:ext>
            </a:extLst>
          </p:cNvPr>
          <p:cNvGrpSpPr/>
          <p:nvPr/>
        </p:nvGrpSpPr>
        <p:grpSpPr>
          <a:xfrm>
            <a:off x="3097584" y="3743077"/>
            <a:ext cx="739375" cy="780853"/>
            <a:chOff x="1265150" y="3708520"/>
            <a:chExt cx="1314444" cy="1388183"/>
          </a:xfrm>
        </p:grpSpPr>
        <p:sp>
          <p:nvSpPr>
            <p:cNvPr id="139" name="Textfeld 138">
              <a:extLst>
                <a:ext uri="{FF2B5EF4-FFF2-40B4-BE49-F238E27FC236}">
                  <a16:creationId xmlns:a16="http://schemas.microsoft.com/office/drawing/2014/main"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1" name="Freihandform 150">
              <a:extLst>
                <a:ext uri="{FF2B5EF4-FFF2-40B4-BE49-F238E27FC236}">
                  <a16:creationId xmlns:a16="http://schemas.microsoft.com/office/drawing/2014/main"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a16="http://schemas.microsoft.com/office/drawing/2014/main" id="{B72D2737-1655-6C4C-91CD-5028731B24B3}"/>
              </a:ext>
            </a:extLst>
          </p:cNvPr>
          <p:cNvGrpSpPr/>
          <p:nvPr/>
        </p:nvGrpSpPr>
        <p:grpSpPr>
          <a:xfrm>
            <a:off x="4792030" y="3402732"/>
            <a:ext cx="739375" cy="928393"/>
            <a:chOff x="4277500" y="3103466"/>
            <a:chExt cx="1314444" cy="1650476"/>
          </a:xfrm>
        </p:grpSpPr>
        <p:sp>
          <p:nvSpPr>
            <p:cNvPr id="140" name="Freihandform 139">
              <a:extLst>
                <a:ext uri="{FF2B5EF4-FFF2-40B4-BE49-F238E27FC236}">
                  <a16:creationId xmlns:a16="http://schemas.microsoft.com/office/drawing/2014/main"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a16="http://schemas.microsoft.com/office/drawing/2014/main"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69" name="Gruppieren 168">
            <a:extLst>
              <a:ext uri="{FF2B5EF4-FFF2-40B4-BE49-F238E27FC236}">
                <a16:creationId xmlns:a16="http://schemas.microsoft.com/office/drawing/2014/main" id="{F133AEB3-1AA6-F24F-912D-A0CFFDAE5BCE}"/>
              </a:ext>
            </a:extLst>
          </p:cNvPr>
          <p:cNvGrpSpPr/>
          <p:nvPr/>
        </p:nvGrpSpPr>
        <p:grpSpPr>
          <a:xfrm>
            <a:off x="6060186" y="2850091"/>
            <a:ext cx="739375" cy="1031168"/>
            <a:chOff x="6531999" y="2120994"/>
            <a:chExt cx="1314444" cy="1833188"/>
          </a:xfrm>
        </p:grpSpPr>
        <p:sp>
          <p:nvSpPr>
            <p:cNvPr id="152" name="Freihandform 151">
              <a:extLst>
                <a:ext uri="{FF2B5EF4-FFF2-40B4-BE49-F238E27FC236}">
                  <a16:creationId xmlns:a16="http://schemas.microsoft.com/office/drawing/2014/main"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a16="http://schemas.microsoft.com/office/drawing/2014/main"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0" name="Gruppieren 169">
            <a:extLst>
              <a:ext uri="{FF2B5EF4-FFF2-40B4-BE49-F238E27FC236}">
                <a16:creationId xmlns:a16="http://schemas.microsoft.com/office/drawing/2014/main" id="{53CBB3AF-5AB8-954E-988B-E024A8C317F4}"/>
              </a:ext>
            </a:extLst>
          </p:cNvPr>
          <p:cNvGrpSpPr/>
          <p:nvPr/>
        </p:nvGrpSpPr>
        <p:grpSpPr>
          <a:xfrm>
            <a:off x="6358799" y="2324368"/>
            <a:ext cx="1126493" cy="985435"/>
            <a:chOff x="7062865" y="1186373"/>
            <a:chExt cx="2002655" cy="1751884"/>
          </a:xfrm>
        </p:grpSpPr>
        <p:sp>
          <p:nvSpPr>
            <p:cNvPr id="153" name="Freihandform 152">
              <a:extLst>
                <a:ext uri="{FF2B5EF4-FFF2-40B4-BE49-F238E27FC236}">
                  <a16:creationId xmlns:a16="http://schemas.microsoft.com/office/drawing/2014/main"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a16="http://schemas.microsoft.com/office/drawing/2014/main"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1" name="Gruppieren 170">
            <a:extLst>
              <a:ext uri="{FF2B5EF4-FFF2-40B4-BE49-F238E27FC236}">
                <a16:creationId xmlns:a16="http://schemas.microsoft.com/office/drawing/2014/main" id="{9FE493F2-5298-6C4C-964B-79D825577255}"/>
              </a:ext>
            </a:extLst>
          </p:cNvPr>
          <p:cNvGrpSpPr/>
          <p:nvPr/>
        </p:nvGrpSpPr>
        <p:grpSpPr>
          <a:xfrm>
            <a:off x="6942891" y="1715636"/>
            <a:ext cx="1100547" cy="605638"/>
            <a:chOff x="8101253" y="104184"/>
            <a:chExt cx="1956528" cy="1076689"/>
          </a:xfrm>
        </p:grpSpPr>
        <p:sp>
          <p:nvSpPr>
            <p:cNvPr id="157" name="Textfeld 156">
              <a:extLst>
                <a:ext uri="{FF2B5EF4-FFF2-40B4-BE49-F238E27FC236}">
                  <a16:creationId xmlns:a16="http://schemas.microsoft.com/office/drawing/2014/main"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9" name="Freihandform 158">
              <a:extLst>
                <a:ext uri="{FF2B5EF4-FFF2-40B4-BE49-F238E27FC236}">
                  <a16:creationId xmlns:a16="http://schemas.microsoft.com/office/drawing/2014/main"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161" name="Titel 160">
            <a:extLst>
              <a:ext uri="{FF2B5EF4-FFF2-40B4-BE49-F238E27FC236}">
                <a16:creationId xmlns:a16="http://schemas.microsoft.com/office/drawing/2014/main" id="{B120413C-F37C-5644-8E9A-40D215C64417}"/>
              </a:ext>
            </a:extLst>
          </p:cNvPr>
          <p:cNvSpPr>
            <a:spLocks noGrp="1"/>
          </p:cNvSpPr>
          <p:nvPr>
            <p:ph type="title"/>
          </p:nvPr>
        </p:nvSpPr>
        <p:spPr>
          <a:xfrm>
            <a:off x="1775521" y="978925"/>
            <a:ext cx="5906744" cy="628407"/>
          </a:xfrm>
        </p:spPr>
        <p:txBody>
          <a:bodyPr>
            <a:normAutofit fontScale="90000"/>
          </a:bodyPr>
          <a:lstStyle/>
          <a:p>
            <a:r>
              <a:rPr lang="en-US">
                <a:solidFill>
                  <a:srgbClr val="5C3575"/>
                </a:solidFill>
                <a:latin typeface="+mn-lt"/>
              </a:rPr>
              <a:t>Evolutionary Change</a:t>
            </a:r>
          </a:p>
        </p:txBody>
      </p:sp>
      <p:grpSp>
        <p:nvGrpSpPr>
          <p:cNvPr id="177" name="Gruppieren 176">
            <a:extLst>
              <a:ext uri="{FF2B5EF4-FFF2-40B4-BE49-F238E27FC236}">
                <a16:creationId xmlns:a16="http://schemas.microsoft.com/office/drawing/2014/main" id="{2A63A0FD-02C6-0A4B-BE9F-B23B86B60523}"/>
              </a:ext>
            </a:extLst>
          </p:cNvPr>
          <p:cNvGrpSpPr/>
          <p:nvPr/>
        </p:nvGrpSpPr>
        <p:grpSpPr>
          <a:xfrm>
            <a:off x="5449888" y="3927592"/>
            <a:ext cx="1068867" cy="397365"/>
            <a:chOff x="5447027" y="4036544"/>
            <a:chExt cx="1900208" cy="706425"/>
          </a:xfrm>
        </p:grpSpPr>
        <p:sp>
          <p:nvSpPr>
            <p:cNvPr id="95" name="Freihandform 94">
              <a:extLst>
                <a:ext uri="{FF2B5EF4-FFF2-40B4-BE49-F238E27FC236}">
                  <a16:creationId xmlns:a16="http://schemas.microsoft.com/office/drawing/2014/main"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a16="http://schemas.microsoft.com/office/drawing/2014/main"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a:solidFill>
                    <a:srgbClr val="5C3575"/>
                  </a:solidFill>
                </a:rPr>
                <a:t>Roll back</a:t>
              </a:r>
            </a:p>
          </p:txBody>
        </p:sp>
      </p:grpSp>
      <p:grpSp>
        <p:nvGrpSpPr>
          <p:cNvPr id="176" name="Gruppieren 175">
            <a:extLst>
              <a:ext uri="{FF2B5EF4-FFF2-40B4-BE49-F238E27FC236}">
                <a16:creationId xmlns:a16="http://schemas.microsoft.com/office/drawing/2014/main" id="{1220610A-974B-AF45-BBB3-450DF5E4A782}"/>
              </a:ext>
            </a:extLst>
          </p:cNvPr>
          <p:cNvGrpSpPr/>
          <p:nvPr/>
        </p:nvGrpSpPr>
        <p:grpSpPr>
          <a:xfrm>
            <a:off x="6598592" y="3161543"/>
            <a:ext cx="896123" cy="649068"/>
            <a:chOff x="7489168" y="2674688"/>
            <a:chExt cx="1425038" cy="1153898"/>
          </a:xfrm>
        </p:grpSpPr>
        <p:sp>
          <p:nvSpPr>
            <p:cNvPr id="96" name="Freihandform 95">
              <a:extLst>
                <a:ext uri="{FF2B5EF4-FFF2-40B4-BE49-F238E27FC236}">
                  <a16:creationId xmlns:a16="http://schemas.microsoft.com/office/drawing/2014/main"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a16="http://schemas.microsoft.com/office/drawing/2014/main"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a:solidFill>
                    <a:srgbClr val="5C3575"/>
                  </a:solidFill>
                </a:rPr>
                <a:t>Roll forward</a:t>
              </a:r>
            </a:p>
          </p:txBody>
        </p:sp>
      </p:grpSp>
      <p:sp>
        <p:nvSpPr>
          <p:cNvPr id="2" name="Slide Number Placeholder 1">
            <a:extLst>
              <a:ext uri="{FF2B5EF4-FFF2-40B4-BE49-F238E27FC236}">
                <a16:creationId xmlns:a16="http://schemas.microsoft.com/office/drawing/2014/main" id="{1B59662A-CB50-9D47-9D63-5491C9753771}"/>
              </a:ext>
            </a:extLst>
          </p:cNvPr>
          <p:cNvSpPr>
            <a:spLocks noGrp="1"/>
          </p:cNvSpPr>
          <p:nvPr>
            <p:ph type="sldNum" sz="quarter" idx="12"/>
          </p:nvPr>
        </p:nvSpPr>
        <p:spPr>
          <a:xfrm>
            <a:off x="8336280" y="6466077"/>
            <a:ext cx="172212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92DDAE-9823-6946-874E-259A5CB9452D}" type="slidenum">
              <a:rPr lang="en-US" smtClean="0"/>
              <a:pPr/>
              <a:t>41</a:t>
            </a:fld>
            <a:endParaRPr lang="en-US"/>
          </a:p>
        </p:txBody>
      </p:sp>
    </p:spTree>
    <p:extLst>
      <p:ext uri="{BB962C8B-B14F-4D97-AF65-F5344CB8AC3E}">
        <p14:creationId xmlns:p14="http://schemas.microsoft.com/office/powerpoint/2010/main" val="33642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cover with a person in a convertible&#10;&#10;Description automatically generated">
            <a:extLst>
              <a:ext uri="{FF2B5EF4-FFF2-40B4-BE49-F238E27FC236}">
                <a16:creationId xmlns:a16="http://schemas.microsoft.com/office/drawing/2014/main" id="{3971BF12-896D-27E9-0AB8-5E476E5CC84A}"/>
              </a:ext>
            </a:extLst>
          </p:cNvPr>
          <p:cNvPicPr>
            <a:picLocks noChangeAspect="1"/>
          </p:cNvPicPr>
          <p:nvPr/>
        </p:nvPicPr>
        <p:blipFill>
          <a:blip r:embed="rId2"/>
          <a:stretch>
            <a:fillRect/>
          </a:stretch>
        </p:blipFill>
        <p:spPr>
          <a:xfrm>
            <a:off x="5048858" y="865619"/>
            <a:ext cx="1921266" cy="2497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yellow and black brochure with text&#10;&#10;Description automatically generated">
            <a:extLst>
              <a:ext uri="{FF2B5EF4-FFF2-40B4-BE49-F238E27FC236}">
                <a16:creationId xmlns:a16="http://schemas.microsoft.com/office/drawing/2014/main" id="{426D91CA-960C-237F-57AD-8FB1DDE57828}"/>
              </a:ext>
            </a:extLst>
          </p:cNvPr>
          <p:cNvPicPr>
            <a:picLocks noChangeAspect="1"/>
          </p:cNvPicPr>
          <p:nvPr/>
        </p:nvPicPr>
        <p:blipFill rotWithShape="1">
          <a:blip r:embed="rId3"/>
          <a:srcRect b="8419"/>
          <a:stretch/>
        </p:blipFill>
        <p:spPr>
          <a:xfrm>
            <a:off x="8887354" y="894933"/>
            <a:ext cx="1969185" cy="2563380"/>
          </a:xfrm>
          <a:prstGeom prst="rect">
            <a:avLst/>
          </a:prstGeom>
          <a:ln w="57150">
            <a:solidFill>
              <a:schemeClr val="bg1"/>
            </a:solidFill>
          </a:ln>
        </p:spPr>
      </p:pic>
      <p:sp>
        <p:nvSpPr>
          <p:cNvPr id="16" name="TextBox 15">
            <a:extLst>
              <a:ext uri="{FF2B5EF4-FFF2-40B4-BE49-F238E27FC236}">
                <a16:creationId xmlns:a16="http://schemas.microsoft.com/office/drawing/2014/main" id="{E508EDAE-A1B5-505C-278B-F01AEDA256A9}"/>
              </a:ext>
            </a:extLst>
          </p:cNvPr>
          <p:cNvSpPr txBox="1"/>
          <p:nvPr/>
        </p:nvSpPr>
        <p:spPr>
          <a:xfrm>
            <a:off x="4752631" y="3638671"/>
            <a:ext cx="1978378" cy="584775"/>
          </a:xfrm>
          <a:prstGeom prst="rect">
            <a:avLst/>
          </a:prstGeom>
          <a:noFill/>
        </p:spPr>
        <p:txBody>
          <a:bodyPr wrap="square" rtlCol="0">
            <a:spAutoFit/>
          </a:bodyPr>
          <a:lstStyle/>
          <a:p>
            <a:pPr algn="ctr"/>
            <a:r>
              <a:rPr lang="en-US" sz="3200" b="1" dirty="0">
                <a:solidFill>
                  <a:srgbClr val="FF0000"/>
                </a:solidFill>
              </a:rPr>
              <a:t>FREE!</a:t>
            </a:r>
          </a:p>
        </p:txBody>
      </p:sp>
      <p:pic>
        <p:nvPicPr>
          <p:cNvPr id="3" name="Picture 2">
            <a:extLst>
              <a:ext uri="{FF2B5EF4-FFF2-40B4-BE49-F238E27FC236}">
                <a16:creationId xmlns:a16="http://schemas.microsoft.com/office/drawing/2014/main" id="{A9492875-CAA2-5D4E-7F26-F2746F539399}"/>
              </a:ext>
            </a:extLst>
          </p:cNvPr>
          <p:cNvPicPr>
            <a:picLocks noChangeAspect="1"/>
          </p:cNvPicPr>
          <p:nvPr/>
        </p:nvPicPr>
        <p:blipFill>
          <a:blip r:embed="rId4"/>
          <a:stretch>
            <a:fillRect/>
          </a:stretch>
        </p:blipFill>
        <p:spPr>
          <a:xfrm>
            <a:off x="4941086" y="4347275"/>
            <a:ext cx="2079716" cy="2079716"/>
          </a:xfrm>
          <a:prstGeom prst="rect">
            <a:avLst/>
          </a:prstGeom>
        </p:spPr>
      </p:pic>
      <p:pic>
        <p:nvPicPr>
          <p:cNvPr id="9" name="Picture 8">
            <a:extLst>
              <a:ext uri="{FF2B5EF4-FFF2-40B4-BE49-F238E27FC236}">
                <a16:creationId xmlns:a16="http://schemas.microsoft.com/office/drawing/2014/main" id="{A0687D22-D922-C275-9884-EF69B8920B0B}"/>
              </a:ext>
            </a:extLst>
          </p:cNvPr>
          <p:cNvPicPr>
            <a:picLocks noChangeAspect="1"/>
          </p:cNvPicPr>
          <p:nvPr/>
        </p:nvPicPr>
        <p:blipFill>
          <a:blip r:embed="rId5"/>
          <a:stretch>
            <a:fillRect/>
          </a:stretch>
        </p:blipFill>
        <p:spPr>
          <a:xfrm>
            <a:off x="8742727" y="4347275"/>
            <a:ext cx="2113812" cy="2113812"/>
          </a:xfrm>
          <a:prstGeom prst="rect">
            <a:avLst/>
          </a:prstGeom>
        </p:spPr>
      </p:pic>
      <p:pic>
        <p:nvPicPr>
          <p:cNvPr id="2" name="Picture 1" descr="Pollyanna 102">
            <a:extLst>
              <a:ext uri="{FF2B5EF4-FFF2-40B4-BE49-F238E27FC236}">
                <a16:creationId xmlns:a16="http://schemas.microsoft.com/office/drawing/2014/main" id="{F49825F5-B0B2-45EC-D098-40C20EFEE83A}"/>
              </a:ext>
            </a:extLst>
          </p:cNvPr>
          <p:cNvPicPr>
            <a:picLocks noChangeAspect="1"/>
          </p:cNvPicPr>
          <p:nvPr/>
        </p:nvPicPr>
        <p:blipFill>
          <a:blip r:embed="rId6" cstate="print"/>
          <a:srcRect/>
          <a:stretch>
            <a:fillRect/>
          </a:stretch>
        </p:blipFill>
        <p:spPr bwMode="auto">
          <a:xfrm>
            <a:off x="1029060" y="865619"/>
            <a:ext cx="1822560" cy="2497324"/>
          </a:xfrm>
          <a:prstGeom prst="rect">
            <a:avLst/>
          </a:prstGeom>
          <a:noFill/>
          <a:ln w="9525">
            <a:noFill/>
            <a:miter lim="800000"/>
            <a:headEnd/>
            <a:tailEnd/>
          </a:ln>
        </p:spPr>
      </p:pic>
      <p:pic>
        <p:nvPicPr>
          <p:cNvPr id="5" name="Picture 4" descr="Qr code&#10;&#10;Description automatically generated">
            <a:extLst>
              <a:ext uri="{FF2B5EF4-FFF2-40B4-BE49-F238E27FC236}">
                <a16:creationId xmlns:a16="http://schemas.microsoft.com/office/drawing/2014/main" id="{6662E992-1918-B855-CD5D-39E4D0FDA211}"/>
              </a:ext>
            </a:extLst>
          </p:cNvPr>
          <p:cNvPicPr>
            <a:picLocks noChangeAspect="1"/>
          </p:cNvPicPr>
          <p:nvPr/>
        </p:nvPicPr>
        <p:blipFill rotWithShape="1">
          <a:blip r:embed="rId7"/>
          <a:srcRect l="5782" r="6915"/>
          <a:stretch/>
        </p:blipFill>
        <p:spPr>
          <a:xfrm>
            <a:off x="987218" y="4347273"/>
            <a:ext cx="1815667" cy="2079717"/>
          </a:xfrm>
          <a:prstGeom prst="rect">
            <a:avLst/>
          </a:prstGeom>
        </p:spPr>
      </p:pic>
    </p:spTree>
    <p:extLst>
      <p:ext uri="{BB962C8B-B14F-4D97-AF65-F5344CB8AC3E}">
        <p14:creationId xmlns:p14="http://schemas.microsoft.com/office/powerpoint/2010/main" val="383539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Traditional Transformation is an A to B Process</a:t>
            </a:r>
          </a:p>
        </p:txBody>
      </p:sp>
      <p:pic>
        <p:nvPicPr>
          <p:cNvPr id="38" name="Grafik 37">
            <a:extLst>
              <a:ext uri="{FF2B5EF4-FFF2-40B4-BE49-F238E27FC236}">
                <a16:creationId xmlns:a16="http://schemas.microsoft.com/office/drawing/2014/main" id="{FEAC5332-2283-A74C-8F9E-E4737BB24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2" t="45186" r="88" b="17464"/>
          <a:stretch/>
        </p:blipFill>
        <p:spPr>
          <a:xfrm>
            <a:off x="2045942" y="3476574"/>
            <a:ext cx="7960659" cy="2128990"/>
          </a:xfrm>
          <a:prstGeom prst="rect">
            <a:avLst/>
          </a:prstGeom>
        </p:spPr>
      </p:pic>
      <p:grpSp>
        <p:nvGrpSpPr>
          <p:cNvPr id="3" name="Gruppieren 2">
            <a:extLst>
              <a:ext uri="{FF2B5EF4-FFF2-40B4-BE49-F238E27FC236}">
                <a16:creationId xmlns:a16="http://schemas.microsoft.com/office/drawing/2014/main" id="{D154F326-7C47-5D4F-88A2-8F6DC855076E}"/>
              </a:ext>
            </a:extLst>
          </p:cNvPr>
          <p:cNvGrpSpPr/>
          <p:nvPr/>
        </p:nvGrpSpPr>
        <p:grpSpPr>
          <a:xfrm>
            <a:off x="2480360" y="2405569"/>
            <a:ext cx="1804806" cy="646331"/>
            <a:chOff x="1275146" y="2064423"/>
            <a:chExt cx="2406408" cy="861775"/>
          </a:xfrm>
        </p:grpSpPr>
        <p:sp>
          <p:nvSpPr>
            <p:cNvPr id="5" name="TextBox 4"/>
            <p:cNvSpPr txBox="1"/>
            <p:nvPr/>
          </p:nvSpPr>
          <p:spPr>
            <a:xfrm>
              <a:off x="1275146" y="2064423"/>
              <a:ext cx="2363463" cy="861775"/>
            </a:xfrm>
            <a:prstGeom prst="rect">
              <a:avLst/>
            </a:prstGeom>
            <a:noFill/>
          </p:spPr>
          <p:txBody>
            <a:bodyPr wrap="square" rtlCol="0">
              <a:spAutoFit/>
            </a:bodyPr>
            <a:lstStyle/>
            <a:p>
              <a:pPr algn="ctr"/>
              <a:r>
                <a:rPr lang="en-US" b="1">
                  <a:solidFill>
                    <a:srgbClr val="5C3575"/>
                  </a:solidFill>
                </a:rPr>
                <a:t>Current</a:t>
              </a:r>
            </a:p>
            <a:p>
              <a:pPr algn="ctr"/>
              <a:r>
                <a:rPr lang="en-US" b="1">
                  <a:solidFill>
                    <a:srgbClr val="5C3575"/>
                  </a:solidFill>
                </a:rPr>
                <a:t>Process</a:t>
              </a:r>
            </a:p>
          </p:txBody>
        </p:sp>
        <p:sp>
          <p:nvSpPr>
            <p:cNvPr id="9" name="Oval 8"/>
            <p:cNvSpPr/>
            <p:nvPr/>
          </p:nvSpPr>
          <p:spPr>
            <a:xfrm>
              <a:off x="3321554" y="2273664"/>
              <a:ext cx="360000" cy="360000"/>
            </a:xfrm>
            <a:prstGeom prst="ellipse">
              <a:avLst/>
            </a:prstGeom>
            <a:solidFill>
              <a:srgbClr val="5C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uppieren 49">
            <a:extLst>
              <a:ext uri="{FF2B5EF4-FFF2-40B4-BE49-F238E27FC236}">
                <a16:creationId xmlns:a16="http://schemas.microsoft.com/office/drawing/2014/main" id="{719E770B-0CFC-5D45-85BE-3EE96767CA28}"/>
              </a:ext>
            </a:extLst>
          </p:cNvPr>
          <p:cNvGrpSpPr/>
          <p:nvPr/>
        </p:nvGrpSpPr>
        <p:grpSpPr>
          <a:xfrm>
            <a:off x="7484069" y="2503297"/>
            <a:ext cx="1846790" cy="646331"/>
            <a:chOff x="7946758" y="2194727"/>
            <a:chExt cx="2462387" cy="861775"/>
          </a:xfrm>
        </p:grpSpPr>
        <p:sp>
          <p:nvSpPr>
            <p:cNvPr id="45" name="Oval 44">
              <a:extLst>
                <a:ext uri="{FF2B5EF4-FFF2-40B4-BE49-F238E27FC236}">
                  <a16:creationId xmlns:a16="http://schemas.microsoft.com/office/drawing/2014/main" id="{B0EB1E91-7D64-AE4F-B4B0-3AEC6B501361}"/>
                </a:ext>
              </a:extLst>
            </p:cNvPr>
            <p:cNvSpPr/>
            <p:nvPr/>
          </p:nvSpPr>
          <p:spPr>
            <a:xfrm>
              <a:off x="7946758" y="2448674"/>
              <a:ext cx="360000" cy="360000"/>
            </a:xfrm>
            <a:prstGeom prst="ellipse">
              <a:avLst/>
            </a:prstGeom>
            <a:solidFill>
              <a:srgbClr val="F25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
              <a:extLst>
                <a:ext uri="{FF2B5EF4-FFF2-40B4-BE49-F238E27FC236}">
                  <a16:creationId xmlns:a16="http://schemas.microsoft.com/office/drawing/2014/main" id="{7DDB6560-A533-714E-A19D-8D86162BE2F3}"/>
                </a:ext>
              </a:extLst>
            </p:cNvPr>
            <p:cNvSpPr txBox="1"/>
            <p:nvPr/>
          </p:nvSpPr>
          <p:spPr>
            <a:xfrm>
              <a:off x="8045682" y="2194727"/>
              <a:ext cx="2363463" cy="861775"/>
            </a:xfrm>
            <a:prstGeom prst="rect">
              <a:avLst/>
            </a:prstGeom>
            <a:noFill/>
          </p:spPr>
          <p:txBody>
            <a:bodyPr wrap="square" rtlCol="0">
              <a:spAutoFit/>
            </a:bodyPr>
            <a:lstStyle/>
            <a:p>
              <a:pPr algn="ctr"/>
              <a:r>
                <a:rPr lang="en-US" b="1">
                  <a:solidFill>
                    <a:srgbClr val="F25A23"/>
                  </a:solidFill>
                </a:rPr>
                <a:t>Future</a:t>
              </a:r>
              <a:br>
                <a:rPr lang="en-US" b="1">
                  <a:solidFill>
                    <a:srgbClr val="F25A23"/>
                  </a:solidFill>
                </a:rPr>
              </a:br>
              <a:r>
                <a:rPr lang="en-US" b="1">
                  <a:solidFill>
                    <a:srgbClr val="F25A23"/>
                  </a:solidFill>
                </a:rPr>
                <a:t>Process</a:t>
              </a:r>
            </a:p>
          </p:txBody>
        </p:sp>
      </p:grpSp>
      <p:grpSp>
        <p:nvGrpSpPr>
          <p:cNvPr id="4" name="Gruppieren 3">
            <a:extLst>
              <a:ext uri="{FF2B5EF4-FFF2-40B4-BE49-F238E27FC236}">
                <a16:creationId xmlns:a16="http://schemas.microsoft.com/office/drawing/2014/main" id="{255C5601-3422-6D40-A67A-C59D7C93A2E5}"/>
              </a:ext>
            </a:extLst>
          </p:cNvPr>
          <p:cNvGrpSpPr/>
          <p:nvPr/>
        </p:nvGrpSpPr>
        <p:grpSpPr>
          <a:xfrm>
            <a:off x="4404820" y="1792857"/>
            <a:ext cx="3123989" cy="1036847"/>
            <a:chOff x="3841091" y="1247474"/>
            <a:chExt cx="4165319" cy="1382463"/>
          </a:xfrm>
        </p:grpSpPr>
        <p:sp>
          <p:nvSpPr>
            <p:cNvPr id="35" name="TextBox 34"/>
            <p:cNvSpPr txBox="1"/>
            <p:nvPr/>
          </p:nvSpPr>
          <p:spPr>
            <a:xfrm>
              <a:off x="4490674" y="2137494"/>
              <a:ext cx="2605712" cy="492443"/>
            </a:xfrm>
            <a:prstGeom prst="rect">
              <a:avLst/>
            </a:prstGeom>
            <a:noFill/>
          </p:spPr>
          <p:txBody>
            <a:bodyPr wrap="square" rtlCol="0">
              <a:spAutoFit/>
            </a:bodyPr>
            <a:lstStyle/>
            <a:p>
              <a:pPr algn="ctr"/>
              <a:r>
                <a:rPr lang="en-US" b="1">
                  <a:solidFill>
                    <a:srgbClr val="0B5729"/>
                  </a:solidFill>
                </a:rPr>
                <a:t>Transform</a:t>
              </a:r>
            </a:p>
          </p:txBody>
        </p:sp>
        <p:sp>
          <p:nvSpPr>
            <p:cNvPr id="41" name="Freihandform 40">
              <a:extLst>
                <a:ext uri="{FF2B5EF4-FFF2-40B4-BE49-F238E27FC236}">
                  <a16:creationId xmlns:a16="http://schemas.microsoft.com/office/drawing/2014/main" id="{52CB9291-922F-1F42-8220-4FCCB2D31957}"/>
                </a:ext>
              </a:extLst>
            </p:cNvPr>
            <p:cNvSpPr/>
            <p:nvPr/>
          </p:nvSpPr>
          <p:spPr>
            <a:xfrm rot="12388035" flipH="1" flipV="1">
              <a:off x="3841091" y="1520514"/>
              <a:ext cx="528900" cy="85943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2" name="Freihandform 41">
              <a:extLst>
                <a:ext uri="{FF2B5EF4-FFF2-40B4-BE49-F238E27FC236}">
                  <a16:creationId xmlns:a16="http://schemas.microsoft.com/office/drawing/2014/main" id="{F2DFCC5B-A67F-A143-9B5C-D7AFC4E231D1}"/>
                </a:ext>
              </a:extLst>
            </p:cNvPr>
            <p:cNvSpPr/>
            <p:nvPr/>
          </p:nvSpPr>
          <p:spPr>
            <a:xfrm rot="14477783" flipH="1" flipV="1">
              <a:off x="4998131" y="1050715"/>
              <a:ext cx="331036" cy="94616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3" name="Freihandform 42">
              <a:extLst>
                <a:ext uri="{FF2B5EF4-FFF2-40B4-BE49-F238E27FC236}">
                  <a16:creationId xmlns:a16="http://schemas.microsoft.com/office/drawing/2014/main" id="{F548774D-07AF-314F-B3F0-A2280EA91B9A}"/>
                </a:ext>
              </a:extLst>
            </p:cNvPr>
            <p:cNvSpPr/>
            <p:nvPr/>
          </p:nvSpPr>
          <p:spPr>
            <a:xfrm rot="15399821" flipH="1" flipV="1">
              <a:off x="6126809" y="955047"/>
              <a:ext cx="478772" cy="10636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8" name="Freihandform 47">
              <a:extLst>
                <a:ext uri="{FF2B5EF4-FFF2-40B4-BE49-F238E27FC236}">
                  <a16:creationId xmlns:a16="http://schemas.microsoft.com/office/drawing/2014/main" id="{50758BCB-1B3F-144C-A6E2-E486C01D3C81}"/>
                </a:ext>
              </a:extLst>
            </p:cNvPr>
            <p:cNvSpPr/>
            <p:nvPr/>
          </p:nvSpPr>
          <p:spPr>
            <a:xfrm rot="16004961" flipH="1" flipV="1">
              <a:off x="7190309" y="1546994"/>
              <a:ext cx="719765" cy="91243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49" name="Abgerundete rechteckige Legende 4">
            <a:extLst>
              <a:ext uri="{FF2B5EF4-FFF2-40B4-BE49-F238E27FC236}">
                <a16:creationId xmlns:a16="http://schemas.microsoft.com/office/drawing/2014/main" id="{10AF300D-D1C2-C44E-ACB9-96CAD361D7D5}"/>
              </a:ext>
            </a:extLst>
          </p:cNvPr>
          <p:cNvSpPr/>
          <p:nvPr/>
        </p:nvSpPr>
        <p:spPr>
          <a:xfrm>
            <a:off x="8379844" y="1429651"/>
            <a:ext cx="2059556" cy="1143524"/>
          </a:xfrm>
          <a:prstGeom prst="wedgeRoundRectCallout">
            <a:avLst>
              <a:gd name="adj1" fmla="val -59280"/>
              <a:gd name="adj2" fmla="val 38099"/>
              <a:gd name="adj3" fmla="val 16667"/>
            </a:avLst>
          </a:prstGeom>
          <a:solidFill>
            <a:srgbClr val="F25A2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Segoe Print" panose="02000800000000000000" pitchFamily="2" charset="0"/>
              </a:rPr>
              <a:t>Future process is defined / designed in advance</a:t>
            </a:r>
            <a:endParaRPr lang="en-US" sz="1500">
              <a:solidFill>
                <a:schemeClr val="bg1"/>
              </a:solidFill>
              <a:latin typeface="Segoe Print" panose="02000800000000000000" pitchFamily="2" charset="0"/>
            </a:endParaRPr>
          </a:p>
        </p:txBody>
      </p:sp>
      <p:sp>
        <p:nvSpPr>
          <p:cNvPr id="6" name="Slide Number Placeholder 5">
            <a:extLst>
              <a:ext uri="{FF2B5EF4-FFF2-40B4-BE49-F238E27FC236}">
                <a16:creationId xmlns:a16="http://schemas.microsoft.com/office/drawing/2014/main" id="{F22DF710-217B-4E4D-9B8E-7C02EF41E969}"/>
              </a:ext>
            </a:extLst>
          </p:cNvPr>
          <p:cNvSpPr>
            <a:spLocks noGrp="1"/>
          </p:cNvSpPr>
          <p:nvPr>
            <p:ph type="sldNum" sz="quarter" idx="12"/>
          </p:nvPr>
        </p:nvSpPr>
        <p:spPr/>
        <p:txBody>
          <a:bodyPr/>
          <a:lstStyle/>
          <a:p>
            <a:fld id="{2392DDAE-9823-6946-874E-259A5CB9452D}" type="slidenum">
              <a:rPr lang="en-US" smtClean="0"/>
              <a:t>5</a:t>
            </a:fld>
            <a:endParaRPr lang="en-US"/>
          </a:p>
        </p:txBody>
      </p:sp>
    </p:spTree>
    <p:extLst>
      <p:ext uri="{BB962C8B-B14F-4D97-AF65-F5344CB8AC3E}">
        <p14:creationId xmlns:p14="http://schemas.microsoft.com/office/powerpoint/2010/main" val="7587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tanding on a blue arrow&#10;&#10;Description automatically generated">
            <a:extLst>
              <a:ext uri="{FF2B5EF4-FFF2-40B4-BE49-F238E27FC236}">
                <a16:creationId xmlns:a16="http://schemas.microsoft.com/office/drawing/2014/main" id="{ED972A09-01E0-FB33-DB96-894866085F04}"/>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D2FA1-8893-DB87-F439-BC6603991EC3}"/>
              </a:ext>
            </a:extLst>
          </p:cNvPr>
          <p:cNvSpPr>
            <a:spLocks noGrp="1"/>
          </p:cNvSpPr>
          <p:nvPr>
            <p:ph type="title"/>
          </p:nvPr>
        </p:nvSpPr>
        <p:spPr>
          <a:xfrm>
            <a:off x="838200" y="365125"/>
            <a:ext cx="3822189" cy="1899912"/>
          </a:xfrm>
        </p:spPr>
        <p:txBody>
          <a:bodyPr>
            <a:normAutofit/>
          </a:bodyPr>
          <a:lstStyle/>
          <a:p>
            <a:r>
              <a:rPr lang="en-US" sz="4000" dirty="0"/>
              <a:t>Start with what you do now</a:t>
            </a:r>
          </a:p>
        </p:txBody>
      </p:sp>
      <p:sp>
        <p:nvSpPr>
          <p:cNvPr id="9" name="Content Placeholder 8">
            <a:extLst>
              <a:ext uri="{FF2B5EF4-FFF2-40B4-BE49-F238E27FC236}">
                <a16:creationId xmlns:a16="http://schemas.microsoft.com/office/drawing/2014/main" id="{D10E8BFA-EA98-B569-2571-0902F9B18048}"/>
              </a:ext>
            </a:extLst>
          </p:cNvPr>
          <p:cNvSpPr>
            <a:spLocks noGrp="1"/>
          </p:cNvSpPr>
          <p:nvPr>
            <p:ph idx="1"/>
          </p:nvPr>
        </p:nvSpPr>
        <p:spPr>
          <a:xfrm>
            <a:off x="838200" y="2434201"/>
            <a:ext cx="3822189" cy="3742762"/>
          </a:xfrm>
        </p:spPr>
        <p:txBody>
          <a:bodyPr>
            <a:normAutofit lnSpcReduction="10000"/>
          </a:bodyPr>
          <a:lstStyle/>
          <a:p>
            <a:r>
              <a:rPr lang="en-US" sz="2000" dirty="0"/>
              <a:t>Add Kanban principles and practices on top of your existing process or framework</a:t>
            </a:r>
          </a:p>
          <a:p>
            <a:endParaRPr lang="en-US" sz="2000" dirty="0"/>
          </a:p>
          <a:p>
            <a:endParaRPr lang="en-US" sz="2000" dirty="0"/>
          </a:p>
          <a:p>
            <a:r>
              <a:rPr lang="en-US" sz="2000" dirty="0"/>
              <a:t>Kanban is NOT a Process Framework!</a:t>
            </a:r>
          </a:p>
          <a:p>
            <a:endParaRPr lang="en-US" sz="2000" dirty="0"/>
          </a:p>
          <a:p>
            <a:r>
              <a:rPr lang="en-US" sz="2000" dirty="0"/>
              <a:t>Kanban IS a method for managing and improving knowledge work service delivery through evolutionary change  </a:t>
            </a:r>
          </a:p>
        </p:txBody>
      </p:sp>
      <p:sp>
        <p:nvSpPr>
          <p:cNvPr id="6" name="Arrow: Right 5">
            <a:extLst>
              <a:ext uri="{FF2B5EF4-FFF2-40B4-BE49-F238E27FC236}">
                <a16:creationId xmlns:a16="http://schemas.microsoft.com/office/drawing/2014/main" id="{E9DA598D-6045-1D0C-17D7-B10F47A0E1C3}"/>
              </a:ext>
            </a:extLst>
          </p:cNvPr>
          <p:cNvSpPr/>
          <p:nvPr/>
        </p:nvSpPr>
        <p:spPr>
          <a:xfrm>
            <a:off x="1528859" y="3088700"/>
            <a:ext cx="9134282" cy="10621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Existing Process  or Framework   </a:t>
            </a:r>
          </a:p>
        </p:txBody>
      </p:sp>
    </p:spTree>
    <p:extLst>
      <p:ext uri="{BB962C8B-B14F-4D97-AF65-F5344CB8AC3E}">
        <p14:creationId xmlns:p14="http://schemas.microsoft.com/office/powerpoint/2010/main" val="1486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114BDC0E-013C-4EAF-90E7-970671F41200}"/>
              </a:ext>
            </a:extLst>
          </p:cNvPr>
          <p:cNvPicPr>
            <a:picLocks noGrp="1" noChangeAspect="1"/>
          </p:cNvPicPr>
          <p:nvPr>
            <p:ph idx="1"/>
          </p:nvPr>
        </p:nvPicPr>
        <p:blipFill rotWithShape="1">
          <a:blip r:embed="rId2"/>
          <a:srcRect t="15094"/>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3AA07EB1-02C1-48E1-BA17-37A84999B6F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Evolutionary Change is Humane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6963A0-291C-2D41-9946-4B1D354AB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2DDAE-9823-6946-874E-259A5CB9452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783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DCE9A59-4B08-9241-A112-786D9204AB66}"/>
              </a:ext>
            </a:extLst>
          </p:cNvPr>
          <p:cNvSpPr>
            <a:spLocks noGrp="1"/>
          </p:cNvSpPr>
          <p:nvPr>
            <p:ph type="title"/>
          </p:nvPr>
        </p:nvSpPr>
        <p:spPr/>
        <p:txBody>
          <a:bodyPr/>
          <a:lstStyle/>
          <a:p>
            <a:r>
              <a:rPr lang="en-US"/>
              <a:t>Two types of Evolution</a:t>
            </a:r>
            <a:endParaRPr lang="en-US" dirty="0"/>
          </a:p>
        </p:txBody>
      </p:sp>
      <p:sp>
        <p:nvSpPr>
          <p:cNvPr id="5" name="Text Placeholder 4">
            <a:extLst>
              <a:ext uri="{FF2B5EF4-FFF2-40B4-BE49-F238E27FC236}">
                <a16:creationId xmlns:a16="http://schemas.microsoft.com/office/drawing/2014/main" id="{957DEE6F-B1EF-994F-B19C-DA71F8D03B75}"/>
              </a:ext>
            </a:extLst>
          </p:cNvPr>
          <p:cNvSpPr>
            <a:spLocks noGrp="1"/>
          </p:cNvSpPr>
          <p:nvPr>
            <p:ph type="body" idx="1"/>
          </p:nvPr>
        </p:nvSpPr>
        <p:spPr>
          <a:xfrm>
            <a:off x="6194425" y="1514476"/>
            <a:ext cx="5157787" cy="823912"/>
          </a:xfrm>
        </p:spPr>
        <p:txBody>
          <a:bodyPr>
            <a:normAutofit/>
          </a:bodyPr>
          <a:lstStyle/>
          <a:p>
            <a:pPr marL="0" indent="0">
              <a:buNone/>
            </a:pPr>
            <a:r>
              <a:rPr lang="en-US" sz="3200" b="1" dirty="0"/>
              <a:t>Punctuated Equilibrium</a:t>
            </a:r>
          </a:p>
        </p:txBody>
      </p:sp>
      <p:sp>
        <p:nvSpPr>
          <p:cNvPr id="4" name="Content Placeholder 3">
            <a:extLst>
              <a:ext uri="{FF2B5EF4-FFF2-40B4-BE49-F238E27FC236}">
                <a16:creationId xmlns:a16="http://schemas.microsoft.com/office/drawing/2014/main" id="{031E5B1E-4CE7-2742-A574-CA3696526EE9}"/>
              </a:ext>
            </a:extLst>
          </p:cNvPr>
          <p:cNvSpPr>
            <a:spLocks noGrp="1"/>
          </p:cNvSpPr>
          <p:nvPr>
            <p:ph sz="half" idx="2"/>
          </p:nvPr>
        </p:nvSpPr>
        <p:spPr/>
        <p:txBody>
          <a:bodyPr>
            <a:normAutofit/>
          </a:bodyPr>
          <a:lstStyle/>
          <a:p>
            <a:r>
              <a:rPr lang="en-US" dirty="0"/>
              <a:t>Evolution generally occurs uniformly and by the </a:t>
            </a:r>
            <a:r>
              <a:rPr lang="en-US" dirty="0">
                <a:solidFill>
                  <a:schemeClr val="accent5"/>
                </a:solidFill>
              </a:rPr>
              <a:t>steady and gradual transformation </a:t>
            </a:r>
            <a:r>
              <a:rPr lang="en-US" dirty="0"/>
              <a:t>of whole lineages.</a:t>
            </a:r>
          </a:p>
          <a:p>
            <a:r>
              <a:rPr lang="en-US" dirty="0"/>
              <a:t>This is what most people associate with “evolution.”</a:t>
            </a:r>
          </a:p>
        </p:txBody>
      </p:sp>
      <p:sp>
        <p:nvSpPr>
          <p:cNvPr id="3" name="Text Placeholder 2">
            <a:extLst>
              <a:ext uri="{FF2B5EF4-FFF2-40B4-BE49-F238E27FC236}">
                <a16:creationId xmlns:a16="http://schemas.microsoft.com/office/drawing/2014/main" id="{C0810F14-F968-914C-B3E9-EB2525CE7D27}"/>
              </a:ext>
            </a:extLst>
          </p:cNvPr>
          <p:cNvSpPr>
            <a:spLocks noGrp="1"/>
          </p:cNvSpPr>
          <p:nvPr>
            <p:ph type="body" sz="quarter" idx="3"/>
          </p:nvPr>
        </p:nvSpPr>
        <p:spPr>
          <a:xfrm>
            <a:off x="814387" y="1514476"/>
            <a:ext cx="5183188" cy="823912"/>
          </a:xfrm>
        </p:spPr>
        <p:txBody>
          <a:bodyPr>
            <a:normAutofit/>
          </a:bodyPr>
          <a:lstStyle/>
          <a:p>
            <a:pPr marL="0" indent="0">
              <a:buNone/>
            </a:pPr>
            <a:r>
              <a:rPr lang="en-US" sz="3200" b="1" dirty="0"/>
              <a:t>Darwinism / Gradualism</a:t>
            </a:r>
          </a:p>
        </p:txBody>
      </p:sp>
      <p:sp>
        <p:nvSpPr>
          <p:cNvPr id="6" name="Content Placeholder 5">
            <a:extLst>
              <a:ext uri="{FF2B5EF4-FFF2-40B4-BE49-F238E27FC236}">
                <a16:creationId xmlns:a16="http://schemas.microsoft.com/office/drawing/2014/main" id="{86DEB3ED-DB3B-CA4F-A1D7-6A2BDE10CC04}"/>
              </a:ext>
            </a:extLst>
          </p:cNvPr>
          <p:cNvSpPr>
            <a:spLocks noGrp="1"/>
          </p:cNvSpPr>
          <p:nvPr>
            <p:ph sz="quarter" idx="4"/>
          </p:nvPr>
        </p:nvSpPr>
        <p:spPr/>
        <p:txBody>
          <a:bodyPr>
            <a:normAutofit/>
          </a:bodyPr>
          <a:lstStyle/>
          <a:p>
            <a:r>
              <a:rPr lang="en-US" dirty="0">
                <a:solidFill>
                  <a:schemeClr val="accent5"/>
                </a:solidFill>
              </a:rPr>
              <a:t>In response to rapidly changing environmental conditions </a:t>
            </a:r>
            <a:r>
              <a:rPr lang="en-US" dirty="0"/>
              <a:t>there is a </a:t>
            </a:r>
            <a:r>
              <a:rPr lang="en-US" dirty="0">
                <a:solidFill>
                  <a:schemeClr val="accent5"/>
                </a:solidFill>
              </a:rPr>
              <a:t>rapid burst</a:t>
            </a:r>
            <a:r>
              <a:rPr lang="en-US" dirty="0"/>
              <a:t> of evolution – it is changing a whole lot in a very short amount of time.</a:t>
            </a:r>
          </a:p>
        </p:txBody>
      </p:sp>
      <p:sp>
        <p:nvSpPr>
          <p:cNvPr id="7" name="Footer Placeholder 6">
            <a:extLst>
              <a:ext uri="{FF2B5EF4-FFF2-40B4-BE49-F238E27FC236}">
                <a16:creationId xmlns:a16="http://schemas.microsoft.com/office/drawing/2014/main" id="{DE78A702-DF59-344C-A77D-9F51EA146E91}"/>
              </a:ext>
            </a:extLst>
          </p:cNvPr>
          <p:cNvSpPr>
            <a:spLocks noGrp="1"/>
          </p:cNvSpPr>
          <p:nvPr>
            <p:ph type="ftr" sz="quarter" idx="11"/>
          </p:nvPr>
        </p:nvSpPr>
        <p:spPr/>
        <p:txBody>
          <a:bodyPr/>
          <a:lstStyle/>
          <a:p>
            <a:r>
              <a:rPr lang="en-US" dirty="0"/>
              <a:t>Copyright © 2024 Kanban University</a:t>
            </a:r>
          </a:p>
        </p:txBody>
      </p:sp>
      <p:sp>
        <p:nvSpPr>
          <p:cNvPr id="8" name="Slide Number Placeholder 7">
            <a:extLst>
              <a:ext uri="{FF2B5EF4-FFF2-40B4-BE49-F238E27FC236}">
                <a16:creationId xmlns:a16="http://schemas.microsoft.com/office/drawing/2014/main" id="{3A9C356A-D822-4C40-B5DB-23C1DF29A2C2}"/>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7520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ue and white signs with a person pushing a door&#10;&#10;Description automatically generated">
            <a:extLst>
              <a:ext uri="{FF2B5EF4-FFF2-40B4-BE49-F238E27FC236}">
                <a16:creationId xmlns:a16="http://schemas.microsoft.com/office/drawing/2014/main" id="{1C1B1C00-C2A0-6E7F-B6A5-DA1422E37AB0}"/>
              </a:ext>
            </a:extLst>
          </p:cNvPr>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27157" b="23502"/>
          <a:stretch/>
        </p:blipFill>
        <p:spPr>
          <a:xfrm>
            <a:off x="1066404" y="1444052"/>
            <a:ext cx="10287396" cy="5075885"/>
          </a:xfrm>
        </p:spPr>
      </p:pic>
      <p:sp>
        <p:nvSpPr>
          <p:cNvPr id="3" name="Title 2">
            <a:extLst>
              <a:ext uri="{FF2B5EF4-FFF2-40B4-BE49-F238E27FC236}">
                <a16:creationId xmlns:a16="http://schemas.microsoft.com/office/drawing/2014/main" id="{06B4F30D-A2E9-9126-F084-FB02542C1794}"/>
              </a:ext>
            </a:extLst>
          </p:cNvPr>
          <p:cNvSpPr>
            <a:spLocks noGrp="1"/>
          </p:cNvSpPr>
          <p:nvPr>
            <p:ph type="title"/>
          </p:nvPr>
        </p:nvSpPr>
        <p:spPr/>
        <p:txBody>
          <a:bodyPr/>
          <a:lstStyle/>
          <a:p>
            <a:r>
              <a:rPr lang="en-US" dirty="0"/>
              <a:t>Push vs. Pull </a:t>
            </a:r>
          </a:p>
        </p:txBody>
      </p:sp>
    </p:spTree>
    <p:extLst>
      <p:ext uri="{BB962C8B-B14F-4D97-AF65-F5344CB8AC3E}">
        <p14:creationId xmlns:p14="http://schemas.microsoft.com/office/powerpoint/2010/main" val="3516685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GUID" val="a4003a7f-320c-4cf6-be09-bfec845f563f"/>
  <p:tag name="MIO_EKGUID" val="dccc6dbc-e13d-4f13-b054-d9c5d2d00573"/>
  <p:tag name="MIO_UPDATE" val="True"/>
  <p:tag name="MIO_VERSION" val="02.02.2022 17:00:45"/>
  <p:tag name="MIO_DBID" val="b8fcb12d-af03-49eb-9f79-bb019be99e1e"/>
  <p:tag name="MIO_LASTDOWNLOADED" val="03.02.2022 13:46:06"/>
  <p:tag name="MIO_OBJECTNAME" val="Main elements to drive evolutionary change"/>
  <p:tag name="MIO_LASTEDITORNAME" val="Susanne Bartel"/>
</p:tagLst>
</file>

<file path=ppt/tags/tag2.xml><?xml version="1.0" encoding="utf-8"?>
<p:tagLst xmlns:a="http://schemas.openxmlformats.org/drawingml/2006/main" xmlns:r="http://schemas.openxmlformats.org/officeDocument/2006/relationships" xmlns:p="http://schemas.openxmlformats.org/presentationml/2006/main">
  <p:tag name="MIO_XPLAT_OBJECTNAME" val="leader"/>
  <p:tag name="MIO_OBJECTFOLDER" val="00000000-0000-0000-5000-000000000009"/>
  <p:tag name="MIO_OBJECTID" val="446a2f8c-9260-4976-99aa-c3cc8bb61808"/>
</p:tagLst>
</file>

<file path=ppt/tags/tag3.xml><?xml version="1.0" encoding="utf-8"?>
<p:tagLst xmlns:a="http://schemas.openxmlformats.org/drawingml/2006/main" xmlns:r="http://schemas.openxmlformats.org/officeDocument/2006/relationships" xmlns:p="http://schemas.openxmlformats.org/presentationml/2006/main">
  <p:tag name="MIO_GUID" val="5c15f656-f182-4801-9a9c-fb764eac7f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M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24263</TotalTime>
  <Words>2954</Words>
  <Application>Microsoft Office PowerPoint</Application>
  <PresentationFormat>Widescreen</PresentationFormat>
  <Paragraphs>479</Paragraphs>
  <Slides>42</Slides>
  <Notes>26</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Amasis MT Pro Black</vt:lpstr>
      <vt:lpstr>Arial</vt:lpstr>
      <vt:lpstr>Arial Narrow</vt:lpstr>
      <vt:lpstr>Calibri</vt:lpstr>
      <vt:lpstr>Calibri Light</vt:lpstr>
      <vt:lpstr>Montserrat Medium</vt:lpstr>
      <vt:lpstr>PT Sans</vt:lpstr>
      <vt:lpstr>Segoe Print</vt:lpstr>
      <vt:lpstr>Söhne</vt:lpstr>
      <vt:lpstr>Office Theme</vt:lpstr>
      <vt:lpstr>Main Template</vt:lpstr>
      <vt:lpstr>1_Office Theme</vt:lpstr>
      <vt:lpstr>PMI 2022</vt:lpstr>
      <vt:lpstr>1_Main Template</vt:lpstr>
      <vt:lpstr>Managed Evolutionary Change</vt:lpstr>
      <vt:lpstr>PowerPoint Presentation</vt:lpstr>
      <vt:lpstr>Outcomes from Agile Transformations</vt:lpstr>
      <vt:lpstr>PowerPoint Presentation</vt:lpstr>
      <vt:lpstr>Traditional Transformation is an A to B Process</vt:lpstr>
      <vt:lpstr>Start with what you do now</vt:lpstr>
      <vt:lpstr>Evolutionary Change is Humane</vt:lpstr>
      <vt:lpstr>Two types of Evolution</vt:lpstr>
      <vt:lpstr>Push vs. Pull </vt:lpstr>
      <vt:lpstr>PowerPoint Presentation</vt:lpstr>
      <vt:lpstr>         </vt:lpstr>
      <vt:lpstr>Change Management Principles</vt:lpstr>
      <vt:lpstr>Change Management Principles</vt:lpstr>
      <vt:lpstr>Evolutionary change formula</vt:lpstr>
      <vt:lpstr>Feedback Loops - Reflection</vt:lpstr>
      <vt:lpstr>PowerPoint Presentation</vt:lpstr>
      <vt:lpstr>Feedback Loop?</vt:lpstr>
      <vt:lpstr>Don’t leave it to chance: MANAGED Evolution</vt:lpstr>
      <vt:lpstr>The Scientific Method</vt:lpstr>
      <vt:lpstr>Improve collaboratively,  evolve experimentally</vt:lpstr>
      <vt:lpstr>It Hurts</vt:lpstr>
      <vt:lpstr>Improve collaboratively,  evolve experimentally</vt:lpstr>
      <vt:lpstr>Reflecting on the problems</vt:lpstr>
      <vt:lpstr>Improve collaboratively,  evolve experimentally</vt:lpstr>
      <vt:lpstr>PowerPoint Presentation</vt:lpstr>
      <vt:lpstr>The Scrum Teams’ ideas</vt:lpstr>
      <vt:lpstr>Improve collaboratively,  evolve experimentally</vt:lpstr>
      <vt:lpstr>Water flows around the rock</vt:lpstr>
      <vt:lpstr>Be Water my Friend</vt:lpstr>
      <vt:lpstr>Water becomes the cup</vt:lpstr>
      <vt:lpstr>Why Around the Rocks?</vt:lpstr>
      <vt:lpstr>Around the rocks in real life</vt:lpstr>
      <vt:lpstr>Be like water</vt:lpstr>
      <vt:lpstr>Deeper Dive into Resistance</vt:lpstr>
      <vt:lpstr>Be like water</vt:lpstr>
      <vt:lpstr>Be like water</vt:lpstr>
      <vt:lpstr>Improve collaboratively,  evolve experimentally</vt:lpstr>
      <vt:lpstr>The Scrum Team’s experiment</vt:lpstr>
      <vt:lpstr>Improve collaboratively,  evolve experimentally</vt:lpstr>
      <vt:lpstr>Improve collaboratively,  evolve experimentally</vt:lpstr>
      <vt:lpstr>Evolutionary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Change</dc:title>
  <dc:creator>Todd Little</dc:creator>
  <cp:lastModifiedBy>Todd Little</cp:lastModifiedBy>
  <cp:revision>31</cp:revision>
  <dcterms:created xsi:type="dcterms:W3CDTF">2023-12-01T10:34:27Z</dcterms:created>
  <dcterms:modified xsi:type="dcterms:W3CDTF">2025-03-24T10:19:30Z</dcterms:modified>
</cp:coreProperties>
</file>