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4"/>
  </p:notesMasterIdLst>
  <p:handoutMasterIdLst>
    <p:handoutMasterId r:id="rId55"/>
  </p:handoutMasterIdLst>
  <p:sldIdLst>
    <p:sldId id="336" r:id="rId2"/>
    <p:sldId id="440" r:id="rId3"/>
    <p:sldId id="483" r:id="rId4"/>
    <p:sldId id="450" r:id="rId5"/>
    <p:sldId id="438" r:id="rId6"/>
    <p:sldId id="441" r:id="rId7"/>
    <p:sldId id="384" r:id="rId8"/>
    <p:sldId id="385" r:id="rId9"/>
    <p:sldId id="386" r:id="rId10"/>
    <p:sldId id="387" r:id="rId11"/>
    <p:sldId id="388" r:id="rId12"/>
    <p:sldId id="389" r:id="rId13"/>
    <p:sldId id="417" r:id="rId14"/>
    <p:sldId id="471" r:id="rId15"/>
    <p:sldId id="487" r:id="rId16"/>
    <p:sldId id="488" r:id="rId17"/>
    <p:sldId id="489" r:id="rId18"/>
    <p:sldId id="490" r:id="rId19"/>
    <p:sldId id="495" r:id="rId20"/>
    <p:sldId id="496" r:id="rId21"/>
    <p:sldId id="472" r:id="rId22"/>
    <p:sldId id="470" r:id="rId23"/>
    <p:sldId id="491" r:id="rId24"/>
    <p:sldId id="492" r:id="rId25"/>
    <p:sldId id="421" r:id="rId26"/>
    <p:sldId id="469" r:id="rId27"/>
    <p:sldId id="466" r:id="rId28"/>
    <p:sldId id="476" r:id="rId29"/>
    <p:sldId id="481" r:id="rId30"/>
    <p:sldId id="465" r:id="rId31"/>
    <p:sldId id="464" r:id="rId32"/>
    <p:sldId id="463" r:id="rId33"/>
    <p:sldId id="462" r:id="rId34"/>
    <p:sldId id="461" r:id="rId35"/>
    <p:sldId id="478" r:id="rId36"/>
    <p:sldId id="480" r:id="rId37"/>
    <p:sldId id="459" r:id="rId38"/>
    <p:sldId id="460" r:id="rId39"/>
    <p:sldId id="477" r:id="rId40"/>
    <p:sldId id="475" r:id="rId41"/>
    <p:sldId id="416" r:id="rId42"/>
    <p:sldId id="428" r:id="rId43"/>
    <p:sldId id="482" r:id="rId44"/>
    <p:sldId id="408" r:id="rId45"/>
    <p:sldId id="439" r:id="rId46"/>
    <p:sldId id="497" r:id="rId47"/>
    <p:sldId id="493" r:id="rId48"/>
    <p:sldId id="365" r:id="rId49"/>
    <p:sldId id="410" r:id="rId50"/>
    <p:sldId id="411" r:id="rId51"/>
    <p:sldId id="412" r:id="rId52"/>
    <p:sldId id="413" r:id="rId53"/>
  </p:sldIdLst>
  <p:sldSz cx="9144000" cy="6858000" type="screen4x3"/>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41" autoAdjust="0"/>
    <p:restoredTop sz="95262" autoAdjust="0"/>
  </p:normalViewPr>
  <p:slideViewPr>
    <p:cSldViewPr snapToGrid="0">
      <p:cViewPr varScale="1">
        <p:scale>
          <a:sx n="73" d="100"/>
          <a:sy n="73" d="100"/>
        </p:scale>
        <p:origin x="87" y="48"/>
      </p:cViewPr>
      <p:guideLst/>
    </p:cSldViewPr>
  </p:slideViewPr>
  <p:outlineViewPr>
    <p:cViewPr>
      <p:scale>
        <a:sx n="33" d="100"/>
        <a:sy n="33" d="100"/>
      </p:scale>
      <p:origin x="0" y="-146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899" cy="3554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317479" y="0"/>
            <a:ext cx="4068899" cy="355484"/>
          </a:xfrm>
          <a:prstGeom prst="rect">
            <a:avLst/>
          </a:prstGeom>
        </p:spPr>
        <p:txBody>
          <a:bodyPr vert="horz" lIns="91440" tIns="45720" rIns="91440" bIns="45720" rtlCol="0"/>
          <a:lstStyle>
            <a:lvl1pPr algn="r">
              <a:defRPr sz="1200"/>
            </a:lvl1pPr>
          </a:lstStyle>
          <a:p>
            <a:fld id="{7DB8E70B-7636-41C2-8606-513A963ECE5B}" type="datetimeFigureOut">
              <a:rPr lang="en-US" smtClean="0"/>
              <a:t>3/19/2019</a:t>
            </a:fld>
            <a:endParaRPr lang="en-US"/>
          </a:p>
        </p:txBody>
      </p:sp>
      <p:sp>
        <p:nvSpPr>
          <p:cNvPr id="4" name="Footer Placeholder 3"/>
          <p:cNvSpPr>
            <a:spLocks noGrp="1"/>
          </p:cNvSpPr>
          <p:nvPr>
            <p:ph type="ftr" sz="quarter" idx="2"/>
          </p:nvPr>
        </p:nvSpPr>
        <p:spPr>
          <a:xfrm>
            <a:off x="1" y="6746991"/>
            <a:ext cx="4068899" cy="3554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317479" y="6746991"/>
            <a:ext cx="4068899" cy="355484"/>
          </a:xfrm>
          <a:prstGeom prst="rect">
            <a:avLst/>
          </a:prstGeom>
        </p:spPr>
        <p:txBody>
          <a:bodyPr vert="horz" lIns="91440" tIns="45720" rIns="91440" bIns="45720" rtlCol="0" anchor="b"/>
          <a:lstStyle>
            <a:lvl1pPr algn="r">
              <a:defRPr sz="1200"/>
            </a:lvl1pPr>
          </a:lstStyle>
          <a:p>
            <a:fld id="{72935830-03F7-4F81-A865-C039370F89C7}" type="slidenum">
              <a:rPr lang="en-US" smtClean="0"/>
              <a:t>‹#›</a:t>
            </a:fld>
            <a:endParaRPr lang="en-US"/>
          </a:p>
        </p:txBody>
      </p:sp>
    </p:spTree>
    <p:extLst>
      <p:ext uri="{BB962C8B-B14F-4D97-AF65-F5344CB8AC3E}">
        <p14:creationId xmlns:p14="http://schemas.microsoft.com/office/powerpoint/2010/main" val="3458615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4" y="0"/>
            <a:ext cx="4068339" cy="356357"/>
          </a:xfrm>
          <a:prstGeom prst="rect">
            <a:avLst/>
          </a:prstGeom>
        </p:spPr>
        <p:txBody>
          <a:bodyPr vert="horz" lIns="94229" tIns="47114" rIns="94229" bIns="47114" rtlCol="0"/>
          <a:lstStyle>
            <a:lvl1pPr algn="r">
              <a:defRPr sz="1200"/>
            </a:lvl1pPr>
          </a:lstStyle>
          <a:p>
            <a:fld id="{224FE758-00BC-4C5D-BAC9-B0DF6CA916E9}" type="datetimeFigureOut">
              <a:rPr lang="en-US" smtClean="0"/>
              <a:t>3/19/2019</a:t>
            </a:fld>
            <a:endParaRPr lang="en-US"/>
          </a:p>
        </p:txBody>
      </p:sp>
      <p:sp>
        <p:nvSpPr>
          <p:cNvPr id="4" name="Slide Image Placeholder 3"/>
          <p:cNvSpPr>
            <a:spLocks noGrp="1" noRot="1" noChangeAspect="1"/>
          </p:cNvSpPr>
          <p:nvPr>
            <p:ph type="sldImg" idx="2"/>
          </p:nvPr>
        </p:nvSpPr>
        <p:spPr>
          <a:xfrm>
            <a:off x="3095625" y="887413"/>
            <a:ext cx="3197225"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4" y="6746119"/>
            <a:ext cx="4068339" cy="356356"/>
          </a:xfrm>
          <a:prstGeom prst="rect">
            <a:avLst/>
          </a:prstGeom>
        </p:spPr>
        <p:txBody>
          <a:bodyPr vert="horz" lIns="94229" tIns="47114" rIns="94229" bIns="47114" rtlCol="0" anchor="b"/>
          <a:lstStyle>
            <a:lvl1pPr algn="r">
              <a:defRPr sz="1200"/>
            </a:lvl1pPr>
          </a:lstStyle>
          <a:p>
            <a:fld id="{22A4E5EC-1DC5-4063-8E0F-0FFFEE5AF847}" type="slidenum">
              <a:rPr lang="en-US" smtClean="0"/>
              <a:t>‹#›</a:t>
            </a:fld>
            <a:endParaRPr lang="en-US"/>
          </a:p>
        </p:txBody>
      </p:sp>
    </p:spTree>
    <p:extLst>
      <p:ext uri="{BB962C8B-B14F-4D97-AF65-F5344CB8AC3E}">
        <p14:creationId xmlns:p14="http://schemas.microsoft.com/office/powerpoint/2010/main" val="25963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25" y="887413"/>
            <a:ext cx="3197225" cy="2397125"/>
          </a:xfrm>
        </p:spPr>
      </p:sp>
      <p:sp>
        <p:nvSpPr>
          <p:cNvPr id="3" name="Notizenplatzhalter 2"/>
          <p:cNvSpPr>
            <a:spLocks noGrp="1"/>
          </p:cNvSpPr>
          <p:nvPr>
            <p:ph type="body" idx="1"/>
          </p:nvPr>
        </p:nvSpPr>
        <p:spPr/>
        <p:txBody>
          <a:bodyPr/>
          <a:lstStyle/>
          <a:p>
            <a:r>
              <a:rPr lang="en-US" dirty="0"/>
              <a:t>What does the Kanban Method consist of?</a:t>
            </a:r>
          </a:p>
          <a:p>
            <a:r>
              <a:rPr lang="en-US" dirty="0"/>
              <a:t>These are the three building blocks defining the Kanban Method. We are going to cover them in this part of the class.</a:t>
            </a:r>
          </a:p>
          <a:p>
            <a:endParaRPr lang="en-US" dirty="0"/>
          </a:p>
          <a:p>
            <a:r>
              <a:rPr lang="en-US" dirty="0"/>
              <a:t>Technically, the Kanban Values are not part of the definition of the method, rather a different way of expressing it. They are not </a:t>
            </a:r>
            <a:r>
              <a:rPr lang="en-US" dirty="0" err="1"/>
              <a:t>explicitely</a:t>
            </a:r>
            <a:r>
              <a:rPr lang="en-US" dirty="0"/>
              <a:t> covered in this class.</a:t>
            </a:r>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14</a:t>
            </a:fld>
            <a:endParaRPr lang="en-US"/>
          </a:p>
        </p:txBody>
      </p:sp>
    </p:spTree>
    <p:extLst>
      <p:ext uri="{BB962C8B-B14F-4D97-AF65-F5344CB8AC3E}">
        <p14:creationId xmlns:p14="http://schemas.microsoft.com/office/powerpoint/2010/main" val="1354364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25" y="887413"/>
            <a:ext cx="3197225" cy="2397125"/>
          </a:xfrm>
        </p:spPr>
      </p:sp>
      <p:sp>
        <p:nvSpPr>
          <p:cNvPr id="3" name="Notizenplatzhalter 2"/>
          <p:cNvSpPr>
            <a:spLocks noGrp="1"/>
          </p:cNvSpPr>
          <p:nvPr>
            <p:ph type="body" idx="1"/>
          </p:nvPr>
        </p:nvSpPr>
        <p:spPr/>
        <p:txBody>
          <a:bodyPr/>
          <a:lstStyle/>
          <a:p>
            <a:r>
              <a:rPr lang="en-US" dirty="0"/>
              <a:t>Walk the class through the Kanban practices.</a:t>
            </a:r>
          </a:p>
          <a:p>
            <a:endParaRPr lang="en-US" dirty="0"/>
          </a:p>
          <a:p>
            <a:pPr defTabSz="942289" eaLnBrk="0" fontAlgn="base" hangingPunct="0">
              <a:spcBef>
                <a:spcPct val="30000"/>
              </a:spcBef>
              <a:spcAft>
                <a:spcPct val="0"/>
              </a:spcAft>
              <a:defRPr/>
            </a:pPr>
            <a:r>
              <a:rPr lang="en-US" dirty="0"/>
              <a:t>There are 6 General Practices in the Kanban Method. [Walk</a:t>
            </a:r>
            <a:r>
              <a:rPr lang="en-US" baseline="0" dirty="0"/>
              <a:t> briefly through each of the 6 Practices. See David Anderson’s blog at http://</a:t>
            </a:r>
            <a:r>
              <a:rPr lang="en-US" baseline="0" dirty="0" err="1"/>
              <a:t>www.djaa.com</a:t>
            </a:r>
            <a:r>
              <a:rPr lang="en-US" baseline="0" dirty="0"/>
              <a:t>/principles-general-practices-</a:t>
            </a:r>
            <a:r>
              <a:rPr lang="en-US" baseline="0" dirty="0" err="1"/>
              <a:t>kanban</a:t>
            </a:r>
            <a:r>
              <a:rPr lang="en-US" baseline="0" dirty="0"/>
              <a:t>-method if you want help with how to explain]</a:t>
            </a:r>
            <a:endParaRPr lang="en-US" dirty="0"/>
          </a:p>
          <a:p>
            <a:endParaRPr lang="en-US" dirty="0"/>
          </a:p>
          <a:p>
            <a:r>
              <a:rPr lang="en-US" dirty="0"/>
              <a:t>Instead of using this slide, you can also create a flipchart with similar info etc.</a:t>
            </a:r>
          </a:p>
          <a:p>
            <a:r>
              <a:rPr lang="en-US" dirty="0"/>
              <a:t>You might revise this after the simulation.</a:t>
            </a:r>
          </a:p>
          <a:p>
            <a:endParaRPr lang="en-US" dirty="0"/>
          </a:p>
          <a:p>
            <a:endParaRPr lang="en-US" dirty="0"/>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25</a:t>
            </a:fld>
            <a:endParaRPr lang="en-US"/>
          </a:p>
        </p:txBody>
      </p:sp>
    </p:spTree>
    <p:extLst>
      <p:ext uri="{BB962C8B-B14F-4D97-AF65-F5344CB8AC3E}">
        <p14:creationId xmlns:p14="http://schemas.microsoft.com/office/powerpoint/2010/main" val="303690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a:t>
            </a:r>
            <a:r>
              <a:rPr lang="en-US" baseline="0" dirty="0"/>
              <a:t> develop a Kanban system </a:t>
            </a:r>
            <a:r>
              <a:rPr lang="en-US" u="sng" baseline="0" dirty="0"/>
              <a:t>for each service</a:t>
            </a:r>
            <a:r>
              <a:rPr lang="en-US" u="none" baseline="0" dirty="0"/>
              <a:t> </a:t>
            </a:r>
            <a:r>
              <a:rPr lang="en-US" baseline="0" dirty="0"/>
              <a:t>using STATIK.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With STATIK, we consider the unique needs of the customer and our capability to fulfill that need. The Kanban system we design is unique to match that customer demand and our capability.</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t>
            </a:r>
            <a:endParaRPr lang="en-US" dirty="0"/>
          </a:p>
          <a:p>
            <a:r>
              <a:rPr lang="en-US" dirty="0"/>
              <a:t>We</a:t>
            </a:r>
            <a:r>
              <a:rPr lang="en-US" baseline="0" dirty="0"/>
              <a:t> have walked through the Systems Thinking Approach to Introducing Kanban (in Kanban System Design class).  This process tends to be iterative. Don’t be afraid to go back and adjust your Kanban system as new information emerges or your needs change.</a:t>
            </a:r>
          </a:p>
          <a:p>
            <a:endParaRPr lang="en-US" dirty="0"/>
          </a:p>
          <a:p>
            <a:r>
              <a:rPr lang="en-US" dirty="0"/>
              <a:t>8. Covered in this class as well!</a:t>
            </a:r>
          </a:p>
        </p:txBody>
      </p:sp>
      <p:sp>
        <p:nvSpPr>
          <p:cNvPr id="4" name="Slide Number Placeholder 3"/>
          <p:cNvSpPr>
            <a:spLocks noGrp="1"/>
          </p:cNvSpPr>
          <p:nvPr>
            <p:ph type="sldNum" sz="quarter" idx="10"/>
          </p:nvPr>
        </p:nvSpPr>
        <p:spPr/>
        <p:txBody>
          <a:bodyPr/>
          <a:lstStyle/>
          <a:p>
            <a:pPr>
              <a:defRPr/>
            </a:pPr>
            <a:fld id="{5C00AC79-FB51-4473-A7BF-AD80ECF201D5}"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2099063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25" y="887413"/>
            <a:ext cx="3197225" cy="2397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4E5EC-1DC5-4063-8E0F-0FFFEE5AF847}" type="slidenum">
              <a:rPr lang="en-US" smtClean="0"/>
              <a:t>44</a:t>
            </a:fld>
            <a:endParaRPr lang="en-US"/>
          </a:p>
        </p:txBody>
      </p:sp>
    </p:spTree>
    <p:extLst>
      <p:ext uri="{BB962C8B-B14F-4D97-AF65-F5344CB8AC3E}">
        <p14:creationId xmlns:p14="http://schemas.microsoft.com/office/powerpoint/2010/main" val="2144192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There</a:t>
            </a:r>
            <a:r>
              <a:rPr lang="en-US" baseline="0" dirty="0"/>
              <a:t> are 3 Change Management Principles designed to frame an evolutionary approach to improvement.  Be aware that the Kanban Method is applied to the way you work now, and it will help you evolve the way you work gradually over time. </a:t>
            </a:r>
          </a:p>
          <a:p>
            <a:r>
              <a:rPr lang="en-US" baseline="0" dirty="0"/>
              <a:t>[Briefly walk through each of the principles.  See David’s blog at http://www.djaa.com/principles-general-practices-kanban-method if you want help with how to explain each.]</a:t>
            </a:r>
            <a:endParaRPr lang="en-US" dirty="0"/>
          </a:p>
        </p:txBody>
      </p:sp>
      <p:sp>
        <p:nvSpPr>
          <p:cNvPr id="4" name="Slide Number Placeholder 3"/>
          <p:cNvSpPr>
            <a:spLocks noGrp="1"/>
          </p:cNvSpPr>
          <p:nvPr>
            <p:ph type="sldNum" sz="quarter" idx="10"/>
          </p:nvPr>
        </p:nvSpPr>
        <p:spPr/>
        <p:txBody>
          <a:bodyPr/>
          <a:lstStyle/>
          <a:p>
            <a:pPr>
              <a:defRPr/>
            </a:pPr>
            <a:fld id="{8B953E72-4EE6-499B-9125-A3E491C481D8}" type="slidenum">
              <a:rPr lang="en-US" smtClean="0"/>
              <a:pPr>
                <a:defRPr/>
              </a:pPr>
              <a:t>15</a:t>
            </a:fld>
            <a:endParaRPr lang="en-US"/>
          </a:p>
        </p:txBody>
      </p:sp>
    </p:spTree>
    <p:extLst>
      <p:ext uri="{BB962C8B-B14F-4D97-AF65-F5344CB8AC3E}">
        <p14:creationId xmlns:p14="http://schemas.microsoft.com/office/powerpoint/2010/main" val="122484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Traditional change management assumes you can plan a specific change goal and jump to it</a:t>
            </a:r>
          </a:p>
          <a:p>
            <a:endParaRPr lang="en-US" dirty="0"/>
          </a:p>
          <a:p>
            <a:r>
              <a:rPr lang="en-US" dirty="0"/>
              <a:t>Traditional change is an A to B process. A is where you are now. B is a destination. B is either defined (from a methodology definition) or designed (by tailoring a framework).</a:t>
            </a:r>
          </a:p>
          <a:p>
            <a:r>
              <a:rPr lang="en-US" dirty="0"/>
              <a:t>To get from A to B, a change agency* will guide a transition initiative to install destination B into the organization.</a:t>
            </a:r>
          </a:p>
          <a:p>
            <a:r>
              <a:rPr lang="en-US" dirty="0"/>
              <a:t>*either an internal SEPG or external consultants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Value stream mapping, ** Theory of Constraints Thinking Processes</a:t>
            </a:r>
          </a:p>
          <a:p>
            <a:endParaRPr lang="en-US" dirty="0"/>
          </a:p>
          <a:p>
            <a:endParaRPr lang="en-US" dirty="0"/>
          </a:p>
        </p:txBody>
      </p:sp>
      <p:sp>
        <p:nvSpPr>
          <p:cNvPr id="4" name="Slide Number Placeholder 3"/>
          <p:cNvSpPr>
            <a:spLocks noGrp="1"/>
          </p:cNvSpPr>
          <p:nvPr>
            <p:ph type="sldNum" sz="quarter" idx="10"/>
          </p:nvPr>
        </p:nvSpPr>
        <p:spPr/>
        <p:txBody>
          <a:bodyPr/>
          <a:lstStyle/>
          <a:p>
            <a:fld id="{508706F5-0F43-43DB-97D3-52E67ABC6ECF}" type="slidenum">
              <a:rPr lang="en-US" smtClean="0"/>
              <a:pPr/>
              <a:t>16</a:t>
            </a:fld>
            <a:endParaRPr lang="en-US"/>
          </a:p>
        </p:txBody>
      </p:sp>
    </p:spTree>
    <p:extLst>
      <p:ext uri="{BB962C8B-B14F-4D97-AF65-F5344CB8AC3E}">
        <p14:creationId xmlns:p14="http://schemas.microsoft.com/office/powerpoint/2010/main" val="2871697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25" y="887413"/>
            <a:ext cx="3197225" cy="2397125"/>
          </a:xfrm>
        </p:spPr>
      </p:sp>
      <p:sp>
        <p:nvSpPr>
          <p:cNvPr id="3" name="Notes Placeholder 2"/>
          <p:cNvSpPr>
            <a:spLocks noGrp="1"/>
          </p:cNvSpPr>
          <p:nvPr>
            <p:ph type="body" idx="1"/>
          </p:nvPr>
        </p:nvSpPr>
        <p:spPr/>
        <p:txBody>
          <a:bodyPr/>
          <a:lstStyle/>
          <a:p>
            <a:r>
              <a:rPr lang="en-US" b="1" dirty="0"/>
              <a:t>But change initiatives feel like a lot of jarring ups and downs.</a:t>
            </a:r>
          </a:p>
          <a:p>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The </a:t>
            </a:r>
            <a:r>
              <a:rPr lang="de-DE" dirty="0" err="1"/>
              <a:t>trauma</a:t>
            </a:r>
            <a:r>
              <a:rPr lang="de-DE" dirty="0"/>
              <a:t> </a:t>
            </a:r>
            <a:r>
              <a:rPr lang="de-DE" dirty="0" err="1"/>
              <a:t>of</a:t>
            </a:r>
            <a:r>
              <a:rPr lang="de-DE" dirty="0"/>
              <a:t> a </a:t>
            </a:r>
            <a:r>
              <a:rPr lang="de-DE" dirty="0" err="1"/>
              <a:t>managed</a:t>
            </a:r>
            <a:r>
              <a:rPr lang="de-DE" dirty="0"/>
              <a:t> </a:t>
            </a:r>
            <a:r>
              <a:rPr lang="de-DE" dirty="0" err="1"/>
              <a:t>change</a:t>
            </a:r>
            <a:r>
              <a:rPr lang="de-DE" dirty="0"/>
              <a:t> initiative </a:t>
            </a:r>
            <a:r>
              <a:rPr lang="de-DE" dirty="0" err="1"/>
              <a:t>can</a:t>
            </a:r>
            <a:r>
              <a:rPr lang="de-DE" dirty="0"/>
              <a:t> </a:t>
            </a:r>
            <a:r>
              <a:rPr lang="de-DE" dirty="0" err="1"/>
              <a:t>feel</a:t>
            </a:r>
            <a:r>
              <a:rPr lang="de-DE" dirty="0"/>
              <a:t> </a:t>
            </a:r>
            <a:r>
              <a:rPr lang="de-DE" dirty="0" err="1"/>
              <a:t>unsafe</a:t>
            </a:r>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require a lot of patience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endParaRPr lang="en-US" b="1" dirty="0"/>
          </a:p>
        </p:txBody>
      </p:sp>
      <p:sp>
        <p:nvSpPr>
          <p:cNvPr id="4" name="Slide Number Placeholder 3"/>
          <p:cNvSpPr>
            <a:spLocks noGrp="1"/>
          </p:cNvSpPr>
          <p:nvPr>
            <p:ph type="sldNum" sz="quarter" idx="10"/>
          </p:nvPr>
        </p:nvSpPr>
        <p:spPr/>
        <p:txBody>
          <a:bodyPr/>
          <a:lstStyle/>
          <a:p>
            <a:pPr>
              <a:defRPr/>
            </a:pPr>
            <a:fld id="{8B953E72-4EE6-499B-9125-A3E491C481D8}" type="slidenum">
              <a:rPr lang="en-US" smtClean="0"/>
              <a:pPr>
                <a:defRPr/>
              </a:pPr>
              <a:t>17</a:t>
            </a:fld>
            <a:endParaRPr lang="en-US"/>
          </a:p>
        </p:txBody>
      </p:sp>
    </p:spTree>
    <p:extLst>
      <p:ext uri="{BB962C8B-B14F-4D97-AF65-F5344CB8AC3E}">
        <p14:creationId xmlns:p14="http://schemas.microsoft.com/office/powerpoint/2010/main" val="2811517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en-US" b="1" dirty="0"/>
              <a:t>Kanban uses evolutionary change which makes small steps and evaluates the results. Some changes are rolled back.</a:t>
            </a:r>
          </a:p>
          <a:p>
            <a:endParaRPr lang="en-US" dirty="0"/>
          </a:p>
          <a:p>
            <a:r>
              <a:rPr lang="en-US" dirty="0"/>
              <a:t>Traditional change is an A to B process. A is where you are now. B is a destination. B is either defined (from a methodology definition) or designed (by tailoring a framework).</a:t>
            </a:r>
          </a:p>
          <a:p>
            <a:r>
              <a:rPr lang="en-US" dirty="0"/>
              <a:t>To get from A to B, a change agency* will guide a transition initiative to install destination B into the organization.</a:t>
            </a:r>
          </a:p>
          <a:p>
            <a:r>
              <a:rPr lang="en-US" dirty="0"/>
              <a:t>*either an internal SEPG or external consultants</a:t>
            </a:r>
          </a:p>
          <a:p>
            <a:pPr marL="171450" indent="-171450">
              <a:buFontTx/>
              <a:buChar char="-"/>
            </a:pPr>
            <a:endParaRPr lang="en-US" dirty="0"/>
          </a:p>
          <a:p>
            <a:pPr marL="171450" indent="-171450">
              <a:buFontTx/>
              <a:buChar char="-"/>
            </a:pPr>
            <a:r>
              <a:rPr lang="en-US" dirty="0"/>
              <a:t>Your capability to change is low at the beginning</a:t>
            </a:r>
          </a:p>
          <a:p>
            <a:pPr marL="171450" indent="-171450">
              <a:buFontTx/>
              <a:buChar char="-"/>
            </a:pPr>
            <a:r>
              <a:rPr lang="en-US" dirty="0"/>
              <a:t>As you move forward, your capability improves and you can risk more significant change </a:t>
            </a:r>
          </a:p>
          <a:p>
            <a:pPr marL="171450" indent="-171450">
              <a:buFontTx/>
              <a:buChar char="-"/>
            </a:pPr>
            <a:r>
              <a:rPr lang="en-US" dirty="0"/>
              <a:t>You change management capability improves as you go</a:t>
            </a:r>
          </a:p>
          <a:p>
            <a:pPr marL="171450" indent="-171450">
              <a:buFontTx/>
              <a:buChar char="-"/>
            </a:pPr>
            <a:r>
              <a:rPr lang="en-US" dirty="0"/>
              <a:t>So does your process</a:t>
            </a:r>
          </a:p>
          <a:p>
            <a:pPr marL="171450" indent="-171450">
              <a:buFontTx/>
              <a:buChar char="-"/>
            </a:pPr>
            <a:r>
              <a:rPr lang="en-US" dirty="0"/>
              <a:t>Check out the Kanban Maturity Modell if you want to learn more</a:t>
            </a:r>
          </a:p>
        </p:txBody>
      </p:sp>
      <p:sp>
        <p:nvSpPr>
          <p:cNvPr id="4" name="Foliennummernplatzhalter 3"/>
          <p:cNvSpPr>
            <a:spLocks noGrp="1"/>
          </p:cNvSpPr>
          <p:nvPr>
            <p:ph type="sldNum" sz="quarter" idx="10"/>
          </p:nvPr>
        </p:nvSpPr>
        <p:spPr/>
        <p:txBody>
          <a:bodyPr/>
          <a:lstStyle/>
          <a:p>
            <a:fld id="{1650D405-13B2-924C-98F6-7032234AFB07}" type="slidenum">
              <a:rPr lang="de-DE" smtClean="0"/>
              <a:t>18</a:t>
            </a:fld>
            <a:endParaRPr lang="de-DE"/>
          </a:p>
        </p:txBody>
      </p:sp>
    </p:spTree>
    <p:extLst>
      <p:ext uri="{BB962C8B-B14F-4D97-AF65-F5344CB8AC3E}">
        <p14:creationId xmlns:p14="http://schemas.microsoft.com/office/powerpoint/2010/main" val="526815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teaching</a:t>
            </a:r>
            <a:r>
              <a:rPr lang="en-US" baseline="0" dirty="0"/>
              <a:t> in Bruce Lee’s philosophy adapted from Taoism, is</a:t>
            </a:r>
            <a:r>
              <a:rPr lang="en-US" dirty="0"/>
              <a:t> "to be like water". Water flows around the rock. The rock represents resistance - in fighting, the resistance is from the opponent. In Kanban, the rock</a:t>
            </a:r>
            <a:r>
              <a:rPr lang="en-US" baseline="0" dirty="0"/>
              <a:t> represents resistance to change.</a:t>
            </a:r>
            <a:endParaRPr lang="en-US" dirty="0"/>
          </a:p>
          <a:p>
            <a:endParaRPr lang="en-US" dirty="0"/>
          </a:p>
        </p:txBody>
      </p:sp>
      <p:sp>
        <p:nvSpPr>
          <p:cNvPr id="4" name="Slide Number Placeholder 3"/>
          <p:cNvSpPr>
            <a:spLocks noGrp="1"/>
          </p:cNvSpPr>
          <p:nvPr>
            <p:ph type="sldNum" sz="quarter" idx="10"/>
          </p:nvPr>
        </p:nvSpPr>
        <p:spPr/>
        <p:txBody>
          <a:bodyPr/>
          <a:lstStyle/>
          <a:p>
            <a:fld id="{508706F5-0F43-43DB-97D3-52E67ABC6ECF}" type="slidenum">
              <a:rPr lang="en-US" smtClean="0"/>
              <a:pPr/>
              <a:t>19</a:t>
            </a:fld>
            <a:endParaRPr lang="en-US"/>
          </a:p>
        </p:txBody>
      </p:sp>
    </p:spTree>
    <p:extLst>
      <p:ext uri="{BB962C8B-B14F-4D97-AF65-F5344CB8AC3E}">
        <p14:creationId xmlns:p14="http://schemas.microsoft.com/office/powerpoint/2010/main" val="3539650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25" y="887413"/>
            <a:ext cx="3197225" cy="2397125"/>
          </a:xfrm>
        </p:spPr>
      </p:sp>
      <p:sp>
        <p:nvSpPr>
          <p:cNvPr id="3" name="Notes Placeholder 2"/>
          <p:cNvSpPr>
            <a:spLocks noGrp="1"/>
          </p:cNvSpPr>
          <p:nvPr>
            <p:ph type="body" idx="1"/>
          </p:nvPr>
        </p:nvSpPr>
        <p:spPr/>
        <p:txBody>
          <a:bodyPr/>
          <a:lstStyle/>
          <a:p>
            <a:r>
              <a:rPr lang="en-US" dirty="0"/>
              <a:t>The Kanban Method helps you manage the work you do now, so that you</a:t>
            </a:r>
            <a:r>
              <a:rPr lang="en-US" baseline="0" dirty="0"/>
              <a:t> can improve the way you deliver and evolve your business to better suit your customers.</a:t>
            </a:r>
          </a:p>
          <a:p>
            <a:endParaRPr lang="en-US" baseline="0" dirty="0"/>
          </a:p>
          <a:p>
            <a:r>
              <a:rPr lang="en-US" b="0" baseline="0" dirty="0"/>
              <a:t>You can easily involve the audience here by asking them to gather correct and wrong statements about Kanban. You might do some myth-busting here ;)</a:t>
            </a:r>
          </a:p>
          <a:p>
            <a:r>
              <a:rPr lang="en-US" b="0" baseline="0" dirty="0"/>
              <a:t>TBR-option: Prepare statements on cards and hand out to groups of students. Let them sort into “true” and “false”, let them discuss. Show the slide as a debrief.</a:t>
            </a:r>
            <a:endParaRPr lang="en-US" b="0" dirty="0"/>
          </a:p>
        </p:txBody>
      </p:sp>
      <p:sp>
        <p:nvSpPr>
          <p:cNvPr id="4" name="Slide Number Placeholder 3"/>
          <p:cNvSpPr>
            <a:spLocks noGrp="1"/>
          </p:cNvSpPr>
          <p:nvPr>
            <p:ph type="sldNum" sz="quarter" idx="10"/>
          </p:nvPr>
        </p:nvSpPr>
        <p:spPr/>
        <p:txBody>
          <a:bodyPr/>
          <a:lstStyle/>
          <a:p>
            <a:pPr>
              <a:defRPr/>
            </a:pPr>
            <a:fld id="{8B953E72-4EE6-499B-9125-A3E491C481D8}" type="slidenum">
              <a:rPr lang="en-US" smtClean="0"/>
              <a:pPr>
                <a:defRPr/>
              </a:pPr>
              <a:t>21</a:t>
            </a:fld>
            <a:endParaRPr lang="en-US"/>
          </a:p>
        </p:txBody>
      </p:sp>
    </p:spTree>
    <p:extLst>
      <p:ext uri="{BB962C8B-B14F-4D97-AF65-F5344CB8AC3E}">
        <p14:creationId xmlns:p14="http://schemas.microsoft.com/office/powerpoint/2010/main" val="279255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baseline="0" dirty="0"/>
              <a:t>Service delivery is a focus on providing a service for a customer.</a:t>
            </a:r>
          </a:p>
          <a:p>
            <a:endParaRPr lang="en-US" baseline="0" dirty="0"/>
          </a:p>
          <a:p>
            <a:r>
              <a:rPr lang="en-US" baseline="0" dirty="0"/>
              <a:t>Briefly explain the 3 service delivery principles. Reflect on the values embedded in these statements: customer focus; respect; understanding.</a:t>
            </a:r>
          </a:p>
          <a:p>
            <a:endParaRPr lang="en-US" baseline="0" dirty="0"/>
          </a:p>
          <a:p>
            <a:r>
              <a:rPr lang="en-US" dirty="0"/>
              <a:t>The Kanban Method</a:t>
            </a:r>
            <a:r>
              <a:rPr lang="en-US" baseline="0" dirty="0"/>
              <a:t> has 2 sets of principles: the service delivery principles; and the change management principles. </a:t>
            </a:r>
          </a:p>
          <a:p>
            <a:endParaRPr lang="en-US" baseline="0" dirty="0"/>
          </a:p>
          <a:p>
            <a:r>
              <a:rPr lang="en-US" baseline="0" dirty="0"/>
              <a:t>EKC full wording:</a:t>
            </a:r>
          </a:p>
          <a:p>
            <a:r>
              <a:rPr lang="de-DE" sz="1200" b="0" i="0" kern="1200" dirty="0" err="1">
                <a:solidFill>
                  <a:schemeClr val="tx1"/>
                </a:solidFill>
                <a:effectLst/>
                <a:latin typeface="Arial" charset="0"/>
                <a:ea typeface="+mn-ea"/>
                <a:cs typeface="+mn-cs"/>
              </a:rPr>
              <a:t>Any</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sizable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organization</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is</a:t>
            </a:r>
            <a:r>
              <a:rPr lang="de-DE" sz="1200" b="0" i="0" kern="1200" dirty="0">
                <a:solidFill>
                  <a:schemeClr val="tx1"/>
                </a:solidFill>
                <a:effectLst/>
                <a:latin typeface="Arial" charset="0"/>
                <a:ea typeface="+mn-ea"/>
                <a:cs typeface="+mn-cs"/>
              </a:rPr>
              <a:t> a </a:t>
            </a:r>
            <a:r>
              <a:rPr lang="de-DE" sz="1200" b="0" i="0" kern="1200" dirty="0" err="1">
                <a:solidFill>
                  <a:schemeClr val="tx1"/>
                </a:solidFill>
                <a:effectLst/>
                <a:latin typeface="Arial" charset="0"/>
                <a:ea typeface="+mn-ea"/>
                <a:cs typeface="+mn-cs"/>
              </a:rPr>
              <a:t>network</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of</a:t>
            </a:r>
            <a:r>
              <a:rPr lang="de-DE" sz="1200" b="0" i="0" kern="1200" dirty="0">
                <a:solidFill>
                  <a:schemeClr val="tx1"/>
                </a:solidFill>
                <a:effectLst/>
                <a:latin typeface="Arial" charset="0"/>
                <a:ea typeface="+mn-ea"/>
                <a:cs typeface="+mn-cs"/>
              </a:rPr>
              <a:t> interdependent </a:t>
            </a:r>
            <a:r>
              <a:rPr lang="de-DE" sz="1200" b="0" i="0" kern="1200" dirty="0" err="1">
                <a:solidFill>
                  <a:schemeClr val="tx1"/>
                </a:solidFill>
                <a:effectLst/>
                <a:latin typeface="Arial" charset="0"/>
                <a:ea typeface="+mn-ea"/>
                <a:cs typeface="+mn-cs"/>
              </a:rPr>
              <a:t>services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with</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policies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that</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drive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its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behavior</a:t>
            </a:r>
            <a:r>
              <a:rPr lang="de-DE" sz="1200" b="0" i="0" kern="1200" dirty="0">
                <a:solidFill>
                  <a:schemeClr val="tx1"/>
                </a:solidFill>
                <a:effectLst/>
                <a:latin typeface="Arial" charset="0"/>
                <a:ea typeface="+mn-ea"/>
                <a:cs typeface="+mn-cs"/>
              </a:rPr>
              <a:t>. Kanban </a:t>
            </a:r>
            <a:r>
              <a:rPr lang="de-DE" sz="1200" b="0" i="0" kern="1200" dirty="0" err="1">
                <a:solidFill>
                  <a:schemeClr val="tx1"/>
                </a:solidFill>
                <a:effectLst/>
                <a:latin typeface="Arial" charset="0"/>
                <a:ea typeface="+mn-ea"/>
                <a:cs typeface="+mn-cs"/>
              </a:rPr>
              <a:t>acknowledges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this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with</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three</a:t>
            </a:r>
            <a:r>
              <a:rPr lang="de-DE" sz="1200" b="0" i="0"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service</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delivery</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principles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applicable</a:t>
            </a:r>
            <a:r>
              <a:rPr lang="de-DE" sz="1200" b="0" i="0" kern="1200" dirty="0">
                <a:solidFill>
                  <a:schemeClr val="tx1"/>
                </a:solidFill>
                <a:effectLst/>
                <a:latin typeface="Arial" charset="0"/>
                <a:ea typeface="+mn-ea"/>
                <a:cs typeface="+mn-cs"/>
              </a:rPr>
              <a:t> not just </a:t>
            </a:r>
            <a:r>
              <a:rPr lang="de-DE" sz="1200" b="0" i="0" kern="1200" dirty="0" err="1">
                <a:solidFill>
                  <a:schemeClr val="tx1"/>
                </a:solidFill>
                <a:effectLst/>
                <a:latin typeface="Arial" charset="0"/>
                <a:ea typeface="+mn-ea"/>
                <a:cs typeface="+mn-cs"/>
              </a:rPr>
              <a:t>to</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one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service</a:t>
            </a:r>
            <a:r>
              <a:rPr lang="de-DE" sz="1200" b="0" i="0" kern="1200" dirty="0">
                <a:solidFill>
                  <a:schemeClr val="tx1"/>
                </a:solidFill>
                <a:effectLst/>
                <a:latin typeface="Arial" charset="0"/>
                <a:ea typeface="+mn-ea"/>
                <a:cs typeface="+mn-cs"/>
              </a:rPr>
              <a:t> but </a:t>
            </a:r>
            <a:r>
              <a:rPr lang="de-DE" sz="1200" b="0" i="0" kern="1200" dirty="0" err="1">
                <a:solidFill>
                  <a:schemeClr val="tx1"/>
                </a:solidFill>
                <a:effectLst/>
                <a:latin typeface="Arial" charset="0"/>
                <a:ea typeface="+mn-ea"/>
                <a:cs typeface="+mn-cs"/>
              </a:rPr>
              <a:t>to</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whole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network</a:t>
            </a:r>
            <a:r>
              <a:rPr lang="de-DE" sz="1200" b="0" i="0" kern="1200" dirty="0">
                <a:solidFill>
                  <a:schemeClr val="tx1"/>
                </a:solidFill>
                <a:effectLst/>
                <a:latin typeface="Arial" charset="0"/>
                <a:ea typeface="+mn-ea"/>
                <a:cs typeface="+mn-cs"/>
              </a:rPr>
              <a:t>:</a:t>
            </a:r>
          </a:p>
          <a:p>
            <a:r>
              <a:rPr lang="de-DE" sz="1200" b="0" i="0" kern="1200" dirty="0" err="1">
                <a:solidFill>
                  <a:schemeClr val="tx1"/>
                </a:solidFill>
                <a:effectLst/>
                <a:latin typeface="Arial" charset="0"/>
                <a:ea typeface="+mn-ea"/>
                <a:cs typeface="+mn-cs"/>
              </a:rPr>
              <a:t>Understand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focus</a:t>
            </a:r>
            <a:r>
              <a:rPr lang="de-DE" sz="1200" b="0" i="0" kern="1200" dirty="0">
                <a:solidFill>
                  <a:schemeClr val="tx1"/>
                </a:solidFill>
                <a:effectLst/>
                <a:latin typeface="Arial" charset="0"/>
                <a:ea typeface="+mn-ea"/>
                <a:cs typeface="+mn-cs"/>
              </a:rPr>
              <a:t> on </a:t>
            </a:r>
            <a:r>
              <a:rPr lang="de-DE" sz="1200" b="0" i="0" kern="1200" dirty="0" err="1">
                <a:solidFill>
                  <a:schemeClr val="tx1"/>
                </a:solidFill>
                <a:effectLst/>
                <a:latin typeface="Arial" charset="0"/>
                <a:ea typeface="+mn-ea"/>
                <a:cs typeface="+mn-cs"/>
              </a:rPr>
              <a:t>your</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customers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needs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expectations</a:t>
            </a:r>
            <a:r>
              <a:rPr lang="de-DE" sz="1200" b="0" i="0" kern="1200" dirty="0">
                <a:solidFill>
                  <a:schemeClr val="tx1"/>
                </a:solidFill>
                <a:effectLst/>
                <a:latin typeface="Arial" charset="0"/>
                <a:ea typeface="+mn-ea"/>
                <a:cs typeface="+mn-cs"/>
              </a:rPr>
              <a:t>.</a:t>
            </a:r>
          </a:p>
          <a:p>
            <a:r>
              <a:rPr lang="de-DE" sz="1200" b="0" i="0" kern="1200" dirty="0">
                <a:solidFill>
                  <a:schemeClr val="tx1"/>
                </a:solidFill>
                <a:effectLst/>
                <a:latin typeface="Arial" charset="0"/>
                <a:ea typeface="+mn-ea"/>
                <a:cs typeface="+mn-cs"/>
              </a:rPr>
              <a:t>Manage </a:t>
            </a:r>
            <a:r>
              <a:rPr lang="de-DE" sz="1200" b="0" i="0" kern="1200" dirty="0" err="1">
                <a:solidFill>
                  <a:schemeClr val="tx1"/>
                </a:solidFill>
                <a:effectLst/>
                <a:latin typeface="Arial" charset="0"/>
                <a:ea typeface="+mn-ea"/>
                <a:cs typeface="+mn-cs"/>
              </a:rPr>
              <a:t>the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work</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let</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people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self-organize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around</a:t>
            </a:r>
            <a:r>
              <a:rPr lang="de-DE" sz="1200" b="0" i="0" kern="1200" dirty="0">
                <a:solidFill>
                  <a:schemeClr val="tx1"/>
                </a:solidFill>
                <a:effectLst/>
                <a:latin typeface="Arial" charset="0"/>
                <a:ea typeface="+mn-ea"/>
                <a:cs typeface="+mn-cs"/>
              </a:rPr>
              <a:t> it. </a:t>
            </a:r>
            <a:r>
              <a:rPr lang="de-DE" sz="1200" b="0" i="1" kern="1200" dirty="0">
                <a:solidFill>
                  <a:schemeClr val="tx1"/>
                </a:solidFill>
                <a:effectLst/>
                <a:latin typeface="Arial" charset="0"/>
                <a:ea typeface="+mn-ea"/>
                <a:cs typeface="+mn-cs"/>
              </a:rPr>
              <a:t>(</a:t>
            </a:r>
            <a:r>
              <a:rPr lang="de-DE" sz="1200" b="0" i="1" kern="1200" dirty="0" err="1">
                <a:solidFill>
                  <a:schemeClr val="tx1"/>
                </a:solidFill>
                <a:effectLst/>
                <a:latin typeface="Arial" charset="0"/>
                <a:ea typeface="+mn-ea"/>
                <a:cs typeface="+mn-cs"/>
              </a:rPr>
              <a:t>or</a:t>
            </a:r>
            <a:r>
              <a:rPr lang="de-DE" sz="1200" b="0" i="1" kern="1200" dirty="0">
                <a:solidFill>
                  <a:schemeClr val="tx1"/>
                </a:solidFill>
                <a:effectLst/>
                <a:latin typeface="Arial" charset="0"/>
                <a:ea typeface="+mn-ea"/>
                <a:cs typeface="+mn-cs"/>
              </a:rPr>
              <a:t> "Manage </a:t>
            </a:r>
            <a:r>
              <a:rPr lang="de-DE" sz="1200" b="0" i="1" kern="1200" dirty="0" err="1">
                <a:solidFill>
                  <a:schemeClr val="tx1"/>
                </a:solidFill>
                <a:effectLst/>
                <a:latin typeface="Arial" charset="0"/>
                <a:ea typeface="+mn-ea"/>
                <a:cs typeface="+mn-cs"/>
              </a:rPr>
              <a:t>the</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work</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let</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the</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workers</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self-organize</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around</a:t>
            </a:r>
            <a:r>
              <a:rPr lang="de-DE" sz="1200" b="0" i="1" kern="1200" dirty="0">
                <a:solidFill>
                  <a:schemeClr val="tx1"/>
                </a:solidFill>
                <a:effectLst/>
                <a:latin typeface="Arial" charset="0"/>
                <a:ea typeface="+mn-ea"/>
                <a:cs typeface="+mn-cs"/>
              </a:rPr>
              <a:t> it.")</a:t>
            </a:r>
            <a:endParaRPr lang="de-DE" sz="1200" b="0" i="0" kern="1200" dirty="0">
              <a:solidFill>
                <a:schemeClr val="tx1"/>
              </a:solidFill>
              <a:effectLst/>
              <a:latin typeface="Arial" charset="0"/>
              <a:ea typeface="+mn-ea"/>
              <a:cs typeface="+mn-cs"/>
            </a:endParaRPr>
          </a:p>
          <a:p>
            <a:r>
              <a:rPr lang="de-DE" sz="1200" b="0" i="0" kern="1200" dirty="0" err="1">
                <a:solidFill>
                  <a:schemeClr val="tx1"/>
                </a:solidFill>
                <a:effectLst/>
                <a:latin typeface="Arial" charset="0"/>
                <a:ea typeface="+mn-ea"/>
                <a:cs typeface="+mn-cs"/>
              </a:rPr>
              <a:t>Regularly</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review</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network</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its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policies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to</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improve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customer</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business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outcomes</a:t>
            </a:r>
            <a:r>
              <a:rPr lang="de-DE" sz="1200" b="0" i="0" kern="1200" dirty="0">
                <a:solidFill>
                  <a:schemeClr val="tx1"/>
                </a:solidFill>
                <a:effectLst/>
                <a:latin typeface="Arial" charset="0"/>
                <a:ea typeface="+mn-ea"/>
                <a:cs typeface="+mn-cs"/>
              </a:rPr>
              <a:t>. </a:t>
            </a:r>
            <a:r>
              <a:rPr lang="de-DE" sz="1200" b="0" i="1" kern="1200" dirty="0">
                <a:solidFill>
                  <a:schemeClr val="tx1"/>
                </a:solidFill>
                <a:effectLst/>
                <a:latin typeface="Arial" charset="0"/>
                <a:ea typeface="+mn-ea"/>
                <a:cs typeface="+mn-cs"/>
              </a:rPr>
              <a:t>(</a:t>
            </a:r>
            <a:r>
              <a:rPr lang="de-DE" sz="1200" b="0" i="1" kern="1200" dirty="0" err="1">
                <a:solidFill>
                  <a:schemeClr val="tx1"/>
                </a:solidFill>
                <a:effectLst/>
                <a:latin typeface="Arial" charset="0"/>
                <a:ea typeface="+mn-ea"/>
                <a:cs typeface="+mn-cs"/>
              </a:rPr>
              <a:t>or</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effectiveness</a:t>
            </a:r>
            <a:r>
              <a:rPr lang="de-DE" sz="1200" b="0" i="1" kern="1200" dirty="0">
                <a:solidFill>
                  <a:schemeClr val="tx1"/>
                </a:solidFill>
                <a:effectLst/>
                <a:latin typeface="Arial" charset="0"/>
                <a:ea typeface="+mn-ea"/>
                <a:cs typeface="+mn-cs"/>
              </a:rPr>
              <a:t>")</a:t>
            </a:r>
            <a:endParaRPr lang="de-DE" sz="1200" b="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8B953E72-4EE6-499B-9125-A3E491C481D8}" type="slidenum">
              <a:rPr lang="en-US" smtClean="0"/>
              <a:pPr>
                <a:defRPr/>
              </a:pPr>
              <a:t>22</a:t>
            </a:fld>
            <a:endParaRPr lang="en-US"/>
          </a:p>
        </p:txBody>
      </p:sp>
    </p:spTree>
    <p:extLst>
      <p:ext uri="{BB962C8B-B14F-4D97-AF65-F5344CB8AC3E}">
        <p14:creationId xmlns:p14="http://schemas.microsoft.com/office/powerpoint/2010/main" val="313117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b="1" dirty="0"/>
              <a:t>A service fulfills the request of a customer</a:t>
            </a:r>
          </a:p>
          <a:p>
            <a:endParaRPr lang="de-DE" dirty="0"/>
          </a:p>
          <a:p>
            <a:r>
              <a:rPr lang="en-US" noProof="0" dirty="0"/>
              <a:t>Source: Travis Birch‘s Twitter Feed: https://</a:t>
            </a:r>
            <a:r>
              <a:rPr lang="en-US" noProof="0" dirty="0" err="1"/>
              <a:t>twitter.com</a:t>
            </a:r>
            <a:r>
              <a:rPr lang="en-US" noProof="0" dirty="0"/>
              <a:t>/</a:t>
            </a:r>
            <a:r>
              <a:rPr lang="en-US" noProof="0" dirty="0" err="1"/>
              <a:t>xroadstree</a:t>
            </a:r>
            <a:endParaRPr lang="en-US" noProof="0" dirty="0"/>
          </a:p>
          <a:p>
            <a:r>
              <a:rPr lang="en-US" noProof="0" dirty="0"/>
              <a:t>https://</a:t>
            </a:r>
            <a:r>
              <a:rPr lang="en-US" noProof="0" dirty="0" err="1"/>
              <a:t>twitter.com</a:t>
            </a:r>
            <a:r>
              <a:rPr lang="en-US" noProof="0" dirty="0"/>
              <a:t>/</a:t>
            </a:r>
            <a:r>
              <a:rPr lang="en-US" noProof="0" dirty="0" err="1"/>
              <a:t>xroadstree</a:t>
            </a:r>
            <a:r>
              <a:rPr lang="en-US" noProof="0" dirty="0"/>
              <a:t>/status/971740384626913280</a:t>
            </a:r>
          </a:p>
          <a:p>
            <a:endParaRPr lang="en-US" noProof="0" dirty="0"/>
          </a:p>
          <a:p>
            <a:r>
              <a:rPr lang="en-US" noProof="0" dirty="0"/>
              <a:t>Gather examples here from attendees, both real-life services as well as services from corporate life.</a:t>
            </a:r>
          </a:p>
          <a:p>
            <a:endParaRPr lang="de-DE" dirty="0"/>
          </a:p>
          <a:p>
            <a:endParaRPr lang="de-DE" dirty="0"/>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23</a:t>
            </a:fld>
            <a:endParaRPr lang="en-US"/>
          </a:p>
        </p:txBody>
      </p:sp>
    </p:spTree>
    <p:extLst>
      <p:ext uri="{BB962C8B-B14F-4D97-AF65-F5344CB8AC3E}">
        <p14:creationId xmlns:p14="http://schemas.microsoft.com/office/powerpoint/2010/main" val="1639784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606722" y="1065155"/>
            <a:ext cx="6315501" cy="1799796"/>
          </a:xfrm>
        </p:spPr>
        <p:txBody>
          <a:bodyPr/>
          <a:lstStyle>
            <a:lvl1pPr algn="l">
              <a:defRPr>
                <a:solidFill>
                  <a:srgbClr val="714989"/>
                </a:solidFill>
              </a:defRPr>
            </a:lvl1pPr>
          </a:lstStyle>
          <a:p>
            <a:r>
              <a:rPr lang="pl-PL" dirty="0"/>
              <a:t>Kliknij, aby edytować styl</a:t>
            </a:r>
          </a:p>
        </p:txBody>
      </p:sp>
      <p:sp>
        <p:nvSpPr>
          <p:cNvPr id="3" name="Podtytuł 2"/>
          <p:cNvSpPr>
            <a:spLocks noGrp="1"/>
          </p:cNvSpPr>
          <p:nvPr>
            <p:ph type="subTitle" idx="1"/>
          </p:nvPr>
        </p:nvSpPr>
        <p:spPr>
          <a:xfrm>
            <a:off x="615595" y="4268337"/>
            <a:ext cx="8337336"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a:t>Kliknij, aby edytować styl wzorca podtytułu</a:t>
            </a:r>
          </a:p>
        </p:txBody>
      </p:sp>
      <p:pic>
        <p:nvPicPr>
          <p:cNvPr id="5" name="Picture 2"/>
          <p:cNvPicPr>
            <a:picLocks noChangeAspect="1" noChangeArrowheads="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1854" t="24801" r="5446" b="45806"/>
          <a:stretch/>
        </p:blipFill>
        <p:spPr bwMode="auto">
          <a:xfrm>
            <a:off x="605642" y="1063262"/>
            <a:ext cx="1817190" cy="180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userDrawn="1"/>
        </p:nvSpPr>
        <p:spPr>
          <a:xfrm>
            <a:off x="651165" y="2678250"/>
            <a:ext cx="1708312" cy="276999"/>
          </a:xfrm>
          <a:prstGeom prst="rect">
            <a:avLst/>
          </a:prstGeom>
          <a:noFill/>
        </p:spPr>
        <p:txBody>
          <a:bodyPr wrap="square" rtlCol="0">
            <a:spAutoFit/>
          </a:bodyPr>
          <a:lstStyle/>
          <a:p>
            <a:pPr algn="ctr"/>
            <a:r>
              <a:rPr lang="en-US" sz="1200" b="1" dirty="0">
                <a:latin typeface="Calibri" panose="020F0502020204030204" pitchFamily="34" charset="0"/>
              </a:rPr>
              <a:t>Certified Training</a:t>
            </a:r>
          </a:p>
        </p:txBody>
      </p:sp>
    </p:spTree>
    <p:extLst>
      <p:ext uri="{BB962C8B-B14F-4D97-AF65-F5344CB8AC3E}">
        <p14:creationId xmlns:p14="http://schemas.microsoft.com/office/powerpoint/2010/main" val="241122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dirty="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Tree>
    <p:extLst>
      <p:ext uri="{BB962C8B-B14F-4D97-AF65-F5344CB8AC3E}">
        <p14:creationId xmlns:p14="http://schemas.microsoft.com/office/powerpoint/2010/main" val="22317672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28858839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40"/>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40"/>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12605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a:xfrm>
            <a:off x="1524001" y="1295400"/>
            <a:ext cx="5986352" cy="48006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schemeClr val="bg1"/>
              </a:solidFill>
            </a:endParaRPr>
          </a:p>
        </p:txBody>
      </p:sp>
      <p:sp>
        <p:nvSpPr>
          <p:cNvPr id="5" name="Freeform 439"/>
          <p:cNvSpPr>
            <a:spLocks/>
          </p:cNvSpPr>
          <p:nvPr userDrawn="1"/>
        </p:nvSpPr>
        <p:spPr bwMode="auto">
          <a:xfrm>
            <a:off x="1371601" y="1143000"/>
            <a:ext cx="6324600" cy="5204116"/>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pPr eaLnBrk="1" fontAlgn="auto" hangingPunct="1">
              <a:spcBef>
                <a:spcPts val="0"/>
              </a:spcBef>
              <a:spcAft>
                <a:spcPts val="0"/>
              </a:spcAft>
            </a:pPr>
            <a:endParaRPr lang="pl-PL" sz="900" b="1" u="sng" dirty="0">
              <a:solidFill>
                <a:prstClr val="black"/>
              </a:solidFill>
              <a:latin typeface="Segoe Print" pitchFamily="2" charset="0"/>
              <a:cs typeface="+mn-cs"/>
            </a:endParaRPr>
          </a:p>
        </p:txBody>
      </p:sp>
      <p:pic>
        <p:nvPicPr>
          <p:cNvPr id="6" name="Picture 5"/>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9977" b="98376" l="9937" r="89958">
                        <a14:foregroundMark x1="14059" y1="96404" x2="14059" y2="96404"/>
                        <a14:foregroundMark x1="42178" y1="98376" x2="42178" y2="98376"/>
                        <a14:foregroundMark x1="83510" y1="86891" x2="83510" y2="868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59437" r="68521"/>
          <a:stretch/>
        </p:blipFill>
        <p:spPr bwMode="auto">
          <a:xfrm>
            <a:off x="-291541" y="4215684"/>
            <a:ext cx="1815541" cy="213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9977" b="98376" l="9937" r="89958">
                        <a14:foregroundMark x1="14059" y1="96404" x2="14059" y2="96404"/>
                        <a14:foregroundMark x1="42178" y1="98376" x2="42178" y2="98376"/>
                        <a14:foregroundMark x1="83510" y1="86891" x2="83510" y2="868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69032" t="57517"/>
          <a:stretch/>
        </p:blipFill>
        <p:spPr bwMode="auto">
          <a:xfrm>
            <a:off x="7510352" y="4114800"/>
            <a:ext cx="1786049" cy="223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ymbol zastępczy zawartości 2"/>
          <p:cNvSpPr>
            <a:spLocks noGrp="1"/>
          </p:cNvSpPr>
          <p:nvPr>
            <p:ph idx="1"/>
          </p:nvPr>
        </p:nvSpPr>
        <p:spPr>
          <a:xfrm>
            <a:off x="1600201" y="1447801"/>
            <a:ext cx="5791200" cy="4495800"/>
          </a:xfrm>
        </p:spPr>
        <p:txBody>
          <a:bodyPr/>
          <a:lstStyle>
            <a:lvl1pPr marL="257175" indent="-257175">
              <a:buClr>
                <a:schemeClr val="bg1"/>
              </a:buClr>
              <a:buFont typeface="Wingdings" panose="05000000000000000000" pitchFamily="2" charset="2"/>
              <a:buChar char="§"/>
              <a:defRPr>
                <a:solidFill>
                  <a:schemeClr val="bg1"/>
                </a:solidFill>
              </a:defRPr>
            </a:lvl1pPr>
            <a:lvl2pPr>
              <a:defRPr>
                <a:solidFill>
                  <a:schemeClr val="bg1"/>
                </a:solidFill>
              </a:defRPr>
            </a:lvl2pPr>
            <a:lvl3pPr marL="857250" indent="-171450">
              <a:buClr>
                <a:schemeClr val="bg1"/>
              </a:buClr>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36419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parts">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457200" y="162232"/>
            <a:ext cx="8229601" cy="837876"/>
          </a:xfrm>
        </p:spPr>
        <p:txBody>
          <a:bodyPr/>
          <a:lstStyle>
            <a:lvl1pPr>
              <a:defRPr/>
            </a:lvl1pPr>
          </a:lstStyle>
          <a:p>
            <a:r>
              <a:rPr lang="pl-PL" dirty="0" err="1"/>
              <a:t>Heading</a:t>
            </a:r>
            <a:endParaRPr lang="pl-PL" dirty="0"/>
          </a:p>
        </p:txBody>
      </p:sp>
      <p:sp>
        <p:nvSpPr>
          <p:cNvPr id="7" name="Symbol zastępczy zawartości 2">
            <a:extLst>
              <a:ext uri="{FF2B5EF4-FFF2-40B4-BE49-F238E27FC236}">
                <a16:creationId xmlns="" xmlns:a16="http://schemas.microsoft.com/office/drawing/2014/main" id="{683F59FF-E8F2-8942-88CF-F231C6758641}"/>
              </a:ext>
            </a:extLst>
          </p:cNvPr>
          <p:cNvSpPr>
            <a:spLocks noGrp="1"/>
          </p:cNvSpPr>
          <p:nvPr>
            <p:ph idx="10"/>
          </p:nvPr>
        </p:nvSpPr>
        <p:spPr>
          <a:xfrm>
            <a:off x="457201"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zawartości 2">
            <a:extLst>
              <a:ext uri="{FF2B5EF4-FFF2-40B4-BE49-F238E27FC236}">
                <a16:creationId xmlns="" xmlns:a16="http://schemas.microsoft.com/office/drawing/2014/main" id="{B4CD2B63-3025-F74C-855C-B1F3616363B5}"/>
              </a:ext>
            </a:extLst>
          </p:cNvPr>
          <p:cNvSpPr>
            <a:spLocks noGrp="1"/>
          </p:cNvSpPr>
          <p:nvPr>
            <p:ph idx="11"/>
          </p:nvPr>
        </p:nvSpPr>
        <p:spPr>
          <a:xfrm>
            <a:off x="3249187"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8" name="Symbol zastępczy zawartości 2">
            <a:extLst>
              <a:ext uri="{FF2B5EF4-FFF2-40B4-BE49-F238E27FC236}">
                <a16:creationId xmlns="" xmlns:a16="http://schemas.microsoft.com/office/drawing/2014/main" id="{FDC28CCD-A1C2-8E41-9436-4232435C5287}"/>
              </a:ext>
            </a:extLst>
          </p:cNvPr>
          <p:cNvSpPr>
            <a:spLocks noGrp="1"/>
          </p:cNvSpPr>
          <p:nvPr>
            <p:ph idx="12"/>
          </p:nvPr>
        </p:nvSpPr>
        <p:spPr>
          <a:xfrm>
            <a:off x="6041173"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770846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Key Points">
    <p:spTree>
      <p:nvGrpSpPr>
        <p:cNvPr id="1" name=""/>
        <p:cNvGrpSpPr/>
        <p:nvPr/>
      </p:nvGrpSpPr>
      <p:grpSpPr>
        <a:xfrm>
          <a:off x="0" y="0"/>
          <a:ext cx="0" cy="0"/>
          <a:chOff x="0" y="0"/>
          <a:chExt cx="0" cy="0"/>
        </a:xfrm>
      </p:grpSpPr>
      <p:sp>
        <p:nvSpPr>
          <p:cNvPr id="2" name="Tytuł 1"/>
          <p:cNvSpPr>
            <a:spLocks noGrp="1"/>
          </p:cNvSpPr>
          <p:nvPr>
            <p:ph type="title"/>
          </p:nvPr>
        </p:nvSpPr>
        <p:spPr>
          <a:xfrm>
            <a:off x="457200" y="162233"/>
            <a:ext cx="8229600" cy="837875"/>
          </a:xfrm>
        </p:spPr>
        <p:txBody>
          <a:bodyPr/>
          <a:lstStyle>
            <a:lvl1pPr>
              <a:defRPr>
                <a:solidFill>
                  <a:srgbClr val="714989"/>
                </a:solidFill>
              </a:defRPr>
            </a:lvl1pPr>
          </a:lstStyle>
          <a:p>
            <a:r>
              <a:rPr lang="pl-PL" dirty="0"/>
              <a:t>Kliknij, aby edytować styl</a:t>
            </a:r>
          </a:p>
        </p:txBody>
      </p:sp>
      <p:sp>
        <p:nvSpPr>
          <p:cNvPr id="3" name="Symbol zastępczy zawartości 2"/>
          <p:cNvSpPr>
            <a:spLocks noGrp="1"/>
          </p:cNvSpPr>
          <p:nvPr>
            <p:ph idx="1"/>
          </p:nvPr>
        </p:nvSpPr>
        <p:spPr>
          <a:xfrm>
            <a:off x="457201" y="3730701"/>
            <a:ext cx="3949700" cy="2395463"/>
          </a:xfrm>
        </p:spPr>
        <p:txBody>
          <a:bodyPr/>
          <a:lstStyle>
            <a:lvl1pPr marL="392175" indent="-392175">
              <a:spcBef>
                <a:spcPts val="900"/>
              </a:spcBef>
              <a:buClr>
                <a:srgbClr val="7030A0"/>
              </a:buClr>
              <a:buSzPct val="90000"/>
              <a:buFontTx/>
              <a:buBlip>
                <a:blip r:embed="rId2"/>
              </a:buBlip>
              <a:defRPr>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Textplatzhalter 4">
            <a:extLst>
              <a:ext uri="{FF2B5EF4-FFF2-40B4-BE49-F238E27FC236}">
                <a16:creationId xmlns="" xmlns:a16="http://schemas.microsoft.com/office/drawing/2014/main" id="{F5BAF030-083C-384F-ABD0-1446E9FBAA87}"/>
              </a:ext>
            </a:extLst>
          </p:cNvPr>
          <p:cNvSpPr>
            <a:spLocks noGrp="1"/>
          </p:cNvSpPr>
          <p:nvPr>
            <p:ph type="body" sz="quarter" idx="10" hasCustomPrompt="1"/>
          </p:nvPr>
        </p:nvSpPr>
        <p:spPr>
          <a:xfrm>
            <a:off x="457201" y="1445742"/>
            <a:ext cx="3949700" cy="1703859"/>
          </a:xfrm>
          <a:solidFill>
            <a:srgbClr val="5C3575"/>
          </a:solidFill>
        </p:spPr>
        <p:txBody>
          <a:bodyPr lIns="180000" rIns="180000" anchor="ctr" anchorCtr="1">
            <a:noAutofit/>
          </a:bodyPr>
          <a:lstStyle>
            <a:lvl1pPr marL="0" indent="0">
              <a:buFontTx/>
              <a:buNone/>
              <a:defRPr sz="2100">
                <a:solidFill>
                  <a:schemeClr val="bg1"/>
                </a:solidFill>
                <a:latin typeface="+mn-lt"/>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de-DE" dirty="0"/>
              <a:t>Key Point </a:t>
            </a:r>
            <a:r>
              <a:rPr lang="de-DE" dirty="0" err="1"/>
              <a:t>here</a:t>
            </a:r>
            <a:endParaRPr lang="de-DE" dirty="0"/>
          </a:p>
        </p:txBody>
      </p:sp>
      <p:sp>
        <p:nvSpPr>
          <p:cNvPr id="6" name="Textplatzhalter 4">
            <a:extLst>
              <a:ext uri="{FF2B5EF4-FFF2-40B4-BE49-F238E27FC236}">
                <a16:creationId xmlns="" xmlns:a16="http://schemas.microsoft.com/office/drawing/2014/main" id="{D4E7A6DB-112D-D147-AE12-7EDAA1D4F3AC}"/>
              </a:ext>
            </a:extLst>
          </p:cNvPr>
          <p:cNvSpPr>
            <a:spLocks noGrp="1"/>
          </p:cNvSpPr>
          <p:nvPr>
            <p:ph type="body" sz="quarter" idx="11" hasCustomPrompt="1"/>
          </p:nvPr>
        </p:nvSpPr>
        <p:spPr>
          <a:xfrm>
            <a:off x="4737100" y="1445742"/>
            <a:ext cx="3949700" cy="1703859"/>
          </a:xfrm>
          <a:solidFill>
            <a:srgbClr val="5C3575"/>
          </a:solidFill>
        </p:spPr>
        <p:txBody>
          <a:bodyPr lIns="180000" rIns="180000" anchor="ctr" anchorCtr="1">
            <a:noAutofit/>
          </a:bodyPr>
          <a:lstStyle>
            <a:lvl1pPr marL="0" indent="0">
              <a:buFontTx/>
              <a:buNone/>
              <a:defRPr sz="2100">
                <a:solidFill>
                  <a:schemeClr val="bg1"/>
                </a:solidFill>
                <a:latin typeface="+mn-lt"/>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de-DE" dirty="0"/>
              <a:t>Key Point </a:t>
            </a:r>
            <a:r>
              <a:rPr lang="de-DE" dirty="0" err="1"/>
              <a:t>here</a:t>
            </a:r>
            <a:endParaRPr lang="de-DE" dirty="0"/>
          </a:p>
        </p:txBody>
      </p:sp>
      <p:sp>
        <p:nvSpPr>
          <p:cNvPr id="7" name="Symbol zastępczy zawartości 2">
            <a:extLst>
              <a:ext uri="{FF2B5EF4-FFF2-40B4-BE49-F238E27FC236}">
                <a16:creationId xmlns="" xmlns:a16="http://schemas.microsoft.com/office/drawing/2014/main" id="{1F5B99F4-E357-6E43-BEAA-638A525BE17F}"/>
              </a:ext>
            </a:extLst>
          </p:cNvPr>
          <p:cNvSpPr>
            <a:spLocks noGrp="1"/>
          </p:cNvSpPr>
          <p:nvPr>
            <p:ph idx="12"/>
          </p:nvPr>
        </p:nvSpPr>
        <p:spPr>
          <a:xfrm>
            <a:off x="4737100" y="3730701"/>
            <a:ext cx="3949700" cy="2395463"/>
          </a:xfrm>
        </p:spPr>
        <p:txBody>
          <a:bodyPr/>
          <a:lstStyle>
            <a:lvl1pPr marL="392175" indent="-392175">
              <a:spcBef>
                <a:spcPts val="900"/>
              </a:spcBef>
              <a:buClr>
                <a:srgbClr val="7030A0"/>
              </a:buClr>
              <a:buSzPct val="90000"/>
              <a:buFontTx/>
              <a:buBlip>
                <a:blip r:embed="rId2"/>
              </a:buBlip>
              <a:defRPr>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38152104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y Heading">
    <p:spTree>
      <p:nvGrpSpPr>
        <p:cNvPr id="1" name=""/>
        <p:cNvGrpSpPr/>
        <p:nvPr/>
      </p:nvGrpSpPr>
      <p:grpSpPr>
        <a:xfrm>
          <a:off x="0" y="0"/>
          <a:ext cx="0" cy="0"/>
          <a:chOff x="0" y="0"/>
          <a:chExt cx="0" cy="0"/>
        </a:xfrm>
      </p:grpSpPr>
      <p:sp>
        <p:nvSpPr>
          <p:cNvPr id="4" name="Rectangle 3"/>
          <p:cNvSpPr/>
          <p:nvPr userDrawn="1"/>
        </p:nvSpPr>
        <p:spPr>
          <a:xfrm>
            <a:off x="682390" y="2183643"/>
            <a:ext cx="7738280" cy="2429300"/>
          </a:xfrm>
          <a:prstGeom prst="rect">
            <a:avLst/>
          </a:prstGeom>
          <a:gradFill flip="none" rotWithShape="1">
            <a:gsLst>
              <a:gs pos="0">
                <a:srgbClr val="714989"/>
              </a:gs>
              <a:gs pos="50000">
                <a:srgbClr val="9966FF"/>
              </a:gs>
              <a:gs pos="100000">
                <a:srgbClr val="BA97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sp>
        <p:nvSpPr>
          <p:cNvPr id="2" name="Tytuł 1"/>
          <p:cNvSpPr>
            <a:spLocks noGrp="1"/>
          </p:cNvSpPr>
          <p:nvPr>
            <p:ph type="title" hasCustomPrompt="1"/>
          </p:nvPr>
        </p:nvSpPr>
        <p:spPr>
          <a:xfrm>
            <a:off x="651061" y="2186216"/>
            <a:ext cx="7772400" cy="2426729"/>
          </a:xfrm>
        </p:spPr>
        <p:txBody>
          <a:bodyPr anchor="ctr"/>
          <a:lstStyle>
            <a:lvl1pPr algn="ctr">
              <a:defRPr sz="3000" b="1" cap="none" baseline="0">
                <a:solidFill>
                  <a:schemeClr val="bg1"/>
                </a:solidFill>
              </a:defRPr>
            </a:lvl1pPr>
          </a:lstStyle>
          <a:p>
            <a:r>
              <a:rPr lang="en-US" dirty="0"/>
              <a:t>Click to insert day heading</a:t>
            </a:r>
            <a:endParaRPr lang="pl-PL" dirty="0"/>
          </a:p>
        </p:txBody>
      </p:sp>
      <p:sp>
        <p:nvSpPr>
          <p:cNvPr id="5" name="Freeform 439"/>
          <p:cNvSpPr>
            <a:spLocks/>
          </p:cNvSpPr>
          <p:nvPr userDrawn="1"/>
        </p:nvSpPr>
        <p:spPr bwMode="auto">
          <a:xfrm>
            <a:off x="436729" y="2101755"/>
            <a:ext cx="8202305"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pPr eaLnBrk="1" fontAlgn="auto" hangingPunct="1">
              <a:spcBef>
                <a:spcPts val="0"/>
              </a:spcBef>
              <a:spcAft>
                <a:spcPts val="0"/>
              </a:spcAft>
            </a:pPr>
            <a:endParaRPr lang="pl-PL" sz="900" b="1" u="sng" dirty="0">
              <a:solidFill>
                <a:prstClr val="black"/>
              </a:solidFill>
              <a:latin typeface="Segoe Print" pitchFamily="2" charset="0"/>
              <a:cs typeface="+mn-cs"/>
            </a:endParaRPr>
          </a:p>
        </p:txBody>
      </p:sp>
    </p:spTree>
    <p:extLst>
      <p:ext uri="{BB962C8B-B14F-4D97-AF65-F5344CB8AC3E}">
        <p14:creationId xmlns:p14="http://schemas.microsoft.com/office/powerpoint/2010/main" val="265558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3" name="Rectangle 2"/>
          <p:cNvSpPr/>
          <p:nvPr userDrawn="1"/>
        </p:nvSpPr>
        <p:spPr>
          <a:xfrm>
            <a:off x="682390" y="2183643"/>
            <a:ext cx="7738280" cy="24293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schemeClr val="bg1"/>
              </a:solidFill>
            </a:endParaRPr>
          </a:p>
        </p:txBody>
      </p:sp>
      <p:sp>
        <p:nvSpPr>
          <p:cNvPr id="2" name="Title 1"/>
          <p:cNvSpPr>
            <a:spLocks noGrp="1"/>
          </p:cNvSpPr>
          <p:nvPr>
            <p:ph type="title"/>
          </p:nvPr>
        </p:nvSpPr>
        <p:spPr>
          <a:xfrm>
            <a:off x="682390" y="2183643"/>
            <a:ext cx="7738280" cy="2429300"/>
          </a:xfrm>
        </p:spPr>
        <p:txBody>
          <a:bodyPr/>
          <a:lstStyle>
            <a:lvl1pPr>
              <a:defRPr>
                <a:solidFill>
                  <a:schemeClr val="bg1"/>
                </a:solidFill>
              </a:defRPr>
            </a:lvl1pPr>
          </a:lstStyle>
          <a:p>
            <a:r>
              <a:rPr lang="en-US" dirty="0"/>
              <a:t>Click to edit Master title style</a:t>
            </a:r>
          </a:p>
        </p:txBody>
      </p:sp>
      <p:sp>
        <p:nvSpPr>
          <p:cNvPr id="4" name="Freeform 439"/>
          <p:cNvSpPr>
            <a:spLocks/>
          </p:cNvSpPr>
          <p:nvPr userDrawn="1"/>
        </p:nvSpPr>
        <p:spPr bwMode="auto">
          <a:xfrm>
            <a:off x="436729" y="2101755"/>
            <a:ext cx="8202305"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pPr eaLnBrk="1" fontAlgn="auto" hangingPunct="1">
              <a:spcBef>
                <a:spcPts val="0"/>
              </a:spcBef>
              <a:spcAft>
                <a:spcPts val="0"/>
              </a:spcAft>
            </a:pPr>
            <a:endParaRPr lang="pl-PL" sz="900" b="1" u="sng" dirty="0">
              <a:solidFill>
                <a:prstClr val="black"/>
              </a:solidFill>
              <a:latin typeface="Segoe Print" pitchFamily="2" charset="0"/>
              <a:cs typeface="+mn-cs"/>
            </a:endParaRPr>
          </a:p>
        </p:txBody>
      </p:sp>
    </p:spTree>
    <p:extLst>
      <p:ext uri="{BB962C8B-B14F-4D97-AF65-F5344CB8AC3E}">
        <p14:creationId xmlns:p14="http://schemas.microsoft.com/office/powerpoint/2010/main" val="280114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rgbClr val="714989"/>
                </a:solidFill>
              </a:defRPr>
            </a:lvl1pPr>
          </a:lstStyle>
          <a:p>
            <a:r>
              <a:rPr lang="pl-PL" dirty="0"/>
              <a:t>Kliknij, aby edytować styl</a:t>
            </a:r>
          </a:p>
        </p:txBody>
      </p:sp>
      <p:sp>
        <p:nvSpPr>
          <p:cNvPr id="3" name="Symbol zastępczy zawartości 2"/>
          <p:cNvSpPr>
            <a:spLocks noGrp="1"/>
          </p:cNvSpPr>
          <p:nvPr>
            <p:ph idx="1"/>
          </p:nvPr>
        </p:nvSpPr>
        <p:spPr/>
        <p:txBody>
          <a:bodyPr/>
          <a:lstStyle>
            <a:lvl1pPr marL="257175" indent="-257175">
              <a:buClr>
                <a:srgbClr val="7030A0"/>
              </a:buClr>
              <a:buFontTx/>
              <a:buBlip>
                <a:blip r:embed="rId2"/>
              </a:buBlip>
              <a:defRPr>
                <a:latin typeface="+mn-lt"/>
              </a:defRPr>
            </a:lvl1pPr>
            <a:lvl2pPr marL="557213" indent="-214313">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40935784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a:t>
            </a:r>
          </a:p>
        </p:txBody>
      </p:sp>
      <p:sp>
        <p:nvSpPr>
          <p:cNvPr id="3" name="Symbol zastępczy zawartości 2"/>
          <p:cNvSpPr>
            <a:spLocks noGrp="1"/>
          </p:cNvSpPr>
          <p:nvPr>
            <p:ph sz="half" idx="1"/>
          </p:nvPr>
        </p:nvSpPr>
        <p:spPr>
          <a:xfrm>
            <a:off x="457200" y="1600202"/>
            <a:ext cx="4038600" cy="4525963"/>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zawartości 3"/>
          <p:cNvSpPr>
            <a:spLocks noGrp="1"/>
          </p:cNvSpPr>
          <p:nvPr>
            <p:ph sz="half" idx="2"/>
          </p:nvPr>
        </p:nvSpPr>
        <p:spPr>
          <a:xfrm>
            <a:off x="4648200" y="1600202"/>
            <a:ext cx="4038600" cy="4525963"/>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0383955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dirty="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1800">
                <a:latin typeface="+mn-lt"/>
              </a:defRPr>
            </a:lvl1pPr>
            <a:lvl2pPr>
              <a:defRPr sz="1500">
                <a:latin typeface="+mn-lt"/>
              </a:defRPr>
            </a:lvl2pPr>
            <a:lvl3pPr>
              <a:defRPr sz="1350">
                <a:latin typeface="+mn-lt"/>
              </a:defRPr>
            </a:lvl3pPr>
            <a:lvl4pPr>
              <a:defRPr sz="1200">
                <a:latin typeface="+mn-lt"/>
              </a:defRPr>
            </a:lvl4pPr>
            <a:lvl5pPr>
              <a:defRPr sz="1200">
                <a:latin typeface="+mn-lt"/>
              </a:defRPr>
            </a:lvl5pPr>
            <a:lvl6pPr>
              <a:defRPr sz="1200"/>
            </a:lvl6pPr>
            <a:lvl7pPr>
              <a:defRPr sz="1200"/>
            </a:lvl7pPr>
            <a:lvl8pPr>
              <a:defRPr sz="1200"/>
            </a:lvl8pPr>
            <a:lvl9pPr>
              <a:defRPr sz="12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dirty="0"/>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1800">
                <a:latin typeface="+mn-lt"/>
              </a:defRPr>
            </a:lvl1pPr>
            <a:lvl2pPr>
              <a:defRPr sz="1500">
                <a:latin typeface="+mn-lt"/>
              </a:defRPr>
            </a:lvl2pPr>
            <a:lvl3pPr>
              <a:defRPr sz="1350">
                <a:latin typeface="+mn-lt"/>
              </a:defRPr>
            </a:lvl3pPr>
            <a:lvl4pPr>
              <a:defRPr sz="1200">
                <a:latin typeface="+mn-lt"/>
              </a:defRPr>
            </a:lvl4pPr>
            <a:lvl5pPr>
              <a:defRPr sz="1200">
                <a:latin typeface="+mn-lt"/>
              </a:defRPr>
            </a:lvl5pPr>
            <a:lvl6pPr>
              <a:defRPr sz="1200"/>
            </a:lvl6pPr>
            <a:lvl7pPr>
              <a:defRPr sz="1200"/>
            </a:lvl7pPr>
            <a:lvl8pPr>
              <a:defRPr sz="1200"/>
            </a:lvl8pPr>
            <a:lvl9pPr>
              <a:defRPr sz="12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5192981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33364457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0931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1500" b="1"/>
            </a:lvl1pPr>
          </a:lstStyle>
          <a:p>
            <a:r>
              <a:rPr lang="pl-PL" dirty="0"/>
              <a:t>Kliknij, aby edytować styl</a:t>
            </a:r>
          </a:p>
        </p:txBody>
      </p:sp>
      <p:sp>
        <p:nvSpPr>
          <p:cNvPr id="3" name="Symbol zastępczy zawartości 2"/>
          <p:cNvSpPr>
            <a:spLocks noGrp="1"/>
          </p:cNvSpPr>
          <p:nvPr>
            <p:ph idx="1"/>
          </p:nvPr>
        </p:nvSpPr>
        <p:spPr>
          <a:xfrm>
            <a:off x="3575050" y="273052"/>
            <a:ext cx="5111750" cy="5853113"/>
          </a:xfrm>
        </p:spPr>
        <p:txBody>
          <a:bodyPr/>
          <a:lstStyle>
            <a:lvl1pPr>
              <a:defRPr sz="2400">
                <a:latin typeface="+mn-lt"/>
              </a:defRPr>
            </a:lvl1pPr>
            <a:lvl2pPr>
              <a:defRPr sz="2100">
                <a:latin typeface="+mn-lt"/>
              </a:defRPr>
            </a:lvl2pPr>
            <a:lvl3pPr>
              <a:defRPr sz="1800">
                <a:latin typeface="+mn-lt"/>
              </a:defRPr>
            </a:lvl3pPr>
            <a:lvl4pPr>
              <a:defRPr sz="1500">
                <a:latin typeface="+mn-lt"/>
              </a:defRPr>
            </a:lvl4pPr>
            <a:lvl5pPr>
              <a:defRPr sz="1500">
                <a:latin typeface="+mn-lt"/>
              </a:defRPr>
            </a:lvl5pPr>
            <a:lvl6pPr>
              <a:defRPr sz="1500"/>
            </a:lvl6pPr>
            <a:lvl7pPr>
              <a:defRPr sz="1500"/>
            </a:lvl7pPr>
            <a:lvl8pPr>
              <a:defRPr sz="1500"/>
            </a:lvl8pPr>
            <a:lvl9pPr>
              <a:defRPr sz="15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tekstu 3"/>
          <p:cNvSpPr>
            <a:spLocks noGrp="1"/>
          </p:cNvSpPr>
          <p:nvPr>
            <p:ph type="body" sz="half" idx="2"/>
          </p:nvPr>
        </p:nvSpPr>
        <p:spPr>
          <a:xfrm>
            <a:off x="457201" y="1435102"/>
            <a:ext cx="3008313" cy="4691063"/>
          </a:xfrm>
        </p:spPr>
        <p:txBody>
          <a:bodyPr/>
          <a:lstStyle>
            <a:lvl1pPr marL="0" indent="0">
              <a:buNone/>
              <a:defRPr sz="1050">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dirty="0"/>
              <a:t>Kliknij, aby edytować style wzorca tekstu</a:t>
            </a:r>
          </a:p>
        </p:txBody>
      </p:sp>
    </p:spTree>
    <p:extLst>
      <p:ext uri="{BB962C8B-B14F-4D97-AF65-F5344CB8AC3E}">
        <p14:creationId xmlns:p14="http://schemas.microsoft.com/office/powerpoint/2010/main" val="3465369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17" cstate="print"/>
          <a:srcRect/>
          <a:stretch>
            <a:fillRect/>
          </a:stretch>
        </p:blipFill>
        <p:spPr bwMode="auto">
          <a:xfrm>
            <a:off x="-20050" y="-21478"/>
            <a:ext cx="9164082" cy="6879502"/>
          </a:xfrm>
          <a:prstGeom prst="rect">
            <a:avLst/>
          </a:prstGeom>
          <a:noFill/>
          <a:ln w="9525">
            <a:noFill/>
            <a:miter lim="800000"/>
            <a:headEnd/>
            <a:tailEnd/>
          </a:ln>
        </p:spPr>
      </p:pic>
      <p:sp>
        <p:nvSpPr>
          <p:cNvPr id="2" name="Symbol zastępczy tytułu 1"/>
          <p:cNvSpPr>
            <a:spLocks noGrp="1"/>
          </p:cNvSpPr>
          <p:nvPr>
            <p:ph type="title"/>
          </p:nvPr>
        </p:nvSpPr>
        <p:spPr>
          <a:xfrm>
            <a:off x="251520" y="71414"/>
            <a:ext cx="8640960" cy="928694"/>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hidden="1"/>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Rectangle 4"/>
          <p:cNvSpPr/>
          <p:nvPr/>
        </p:nvSpPr>
        <p:spPr>
          <a:xfrm>
            <a:off x="-20050" y="-21478"/>
            <a:ext cx="9164082" cy="104605"/>
          </a:xfrm>
          <a:prstGeom prst="rect">
            <a:avLst/>
          </a:prstGeom>
          <a:gradFill flip="none" rotWithShape="1">
            <a:gsLst>
              <a:gs pos="0">
                <a:srgbClr val="442A58"/>
              </a:gs>
              <a:gs pos="17000">
                <a:srgbClr val="714989"/>
              </a:gs>
              <a:gs pos="100000">
                <a:srgbClr val="BA97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2" descr="https://photos-2.dropbox.com/t/2/AADOihoZ_0xVAEpJpok365_5-gLdMzWA_y6x_Kx_98XfeQ/12/24004896/jpeg/32x32/3/1515812400/0/2/LKI-logo-horiz.jpg/EL6YxCAYmCQgBygH/evFAsdlYrgmKNQEN5GQQC0ejECk7J-98HrqAOEsVvz8?dl=0&amp;size=32x32&amp;size_mode=5">
            <a:extLst>
              <a:ext uri="{FF2B5EF4-FFF2-40B4-BE49-F238E27FC236}">
                <a16:creationId xmlns:a16="http://schemas.microsoft.com/office/drawing/2014/main" xmlns="" id="{BA664F25-93C8-4130-9FE7-7676A98C9582}"/>
              </a:ext>
            </a:extLst>
          </p:cNvPr>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721172" y="6408904"/>
            <a:ext cx="1356874" cy="44909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449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685800" rtl="0" eaLnBrk="1" latinLnBrk="0" hangingPunct="1">
        <a:spcBef>
          <a:spcPct val="0"/>
        </a:spcBef>
        <a:buNone/>
        <a:defRPr lang="pl-PL" sz="2700" b="1" kern="1200" dirty="0">
          <a:solidFill>
            <a:srgbClr val="714989"/>
          </a:solidFill>
          <a:latin typeface="+mj-lt"/>
          <a:ea typeface="+mj-ea"/>
          <a:cs typeface="Arial" pitchFamily="34" charset="0"/>
        </a:defRPr>
      </a:lvl1pPr>
    </p:titleStyle>
    <p:bodyStyle>
      <a:lvl1pPr marL="257175" indent="-257175" algn="l" defTabSz="685800" rtl="0" eaLnBrk="1" latinLnBrk="0" hangingPunct="1">
        <a:spcBef>
          <a:spcPct val="20000"/>
        </a:spcBef>
        <a:buClr>
          <a:srgbClr val="F0A000"/>
        </a:buClr>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Clr>
          <a:srgbClr val="0070C0"/>
        </a:buClr>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8.xml"/><Relationship Id="rId5" Type="http://schemas.openxmlformats.org/officeDocument/2006/relationships/image" Target="../media/image36.jpe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8.xml"/><Relationship Id="rId5" Type="http://schemas.openxmlformats.org/officeDocument/2006/relationships/image" Target="../media/image36.jpe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AD56312B-ED1B-418D-986F-4F75890D0DCD}"/>
              </a:ext>
            </a:extLst>
          </p:cNvPr>
          <p:cNvSpPr>
            <a:spLocks noGrp="1"/>
          </p:cNvSpPr>
          <p:nvPr>
            <p:ph type="title"/>
          </p:nvPr>
        </p:nvSpPr>
        <p:spPr>
          <a:xfrm>
            <a:off x="988360" y="3748368"/>
            <a:ext cx="6513878" cy="860677"/>
          </a:xfrm>
        </p:spPr>
        <p:txBody>
          <a:bodyPr>
            <a:normAutofit/>
          </a:bodyPr>
          <a:lstStyle/>
          <a:p>
            <a:r>
              <a:rPr lang="en-US" sz="3000">
                <a:latin typeface="Arial" panose="020B0604020202020204" pitchFamily="34" charset="0"/>
              </a:rPr>
              <a:t>The Kanban Mindset</a:t>
            </a:r>
            <a:endParaRPr lang="en-US" sz="3000" dirty="0">
              <a:latin typeface="Arial" panose="020B0604020202020204" pitchFamily="34" charset="0"/>
            </a:endParaRPr>
          </a:p>
        </p:txBody>
      </p:sp>
      <p:sp>
        <p:nvSpPr>
          <p:cNvPr id="9" name="Text Placeholder 8">
            <a:extLst>
              <a:ext uri="{FF2B5EF4-FFF2-40B4-BE49-F238E27FC236}">
                <a16:creationId xmlns:a16="http://schemas.microsoft.com/office/drawing/2014/main" xmlns="" id="{CDA20A52-FF95-4BA1-B741-FF8B97138BF5}"/>
              </a:ext>
            </a:extLst>
          </p:cNvPr>
          <p:cNvSpPr>
            <a:spLocks noGrp="1"/>
          </p:cNvSpPr>
          <p:nvPr>
            <p:ph type="body" sz="half" idx="2"/>
          </p:nvPr>
        </p:nvSpPr>
        <p:spPr>
          <a:xfrm>
            <a:off x="1235198" y="5019444"/>
            <a:ext cx="4048730" cy="804862"/>
          </a:xfrm>
        </p:spPr>
        <p:txBody>
          <a:bodyPr>
            <a:noAutofit/>
          </a:bodyPr>
          <a:lstStyle/>
          <a:p>
            <a:r>
              <a:rPr lang="en-US" sz="2000" dirty="0"/>
              <a:t>Todd Little, CEO Lean Kanban</a:t>
            </a:r>
          </a:p>
        </p:txBody>
      </p:sp>
      <p:pic>
        <p:nvPicPr>
          <p:cNvPr id="13" name="Picture 12">
            <a:extLst>
              <a:ext uri="{FF2B5EF4-FFF2-40B4-BE49-F238E27FC236}">
                <a16:creationId xmlns:a16="http://schemas.microsoft.com/office/drawing/2014/main" xmlns="" id="{F9F643C0-AD58-4633-8906-3210EB2BB4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465" y="2479894"/>
            <a:ext cx="4208535" cy="1044704"/>
          </a:xfrm>
          <a:prstGeom prst="rect">
            <a:avLst/>
          </a:prstGeom>
        </p:spPr>
      </p:pic>
      <p:pic>
        <p:nvPicPr>
          <p:cNvPr id="5" name="Picture 4" descr="http://www.healthtechnica.com/blogsphere/wp-content/uploads/2010/10/brain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7337" y="1306116"/>
            <a:ext cx="3662363"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madbricks.co/wp-content/uploads/2016/10/kanban-board-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1150" y="1914356"/>
            <a:ext cx="2162175" cy="106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198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B3A9E162-1EDC-460A-8B6F-23CA50650AC3}"/>
              </a:ext>
            </a:extLst>
          </p:cNvPr>
          <p:cNvSpPr/>
          <p:nvPr/>
        </p:nvSpPr>
        <p:spPr>
          <a:xfrm>
            <a:off x="1027280" y="2648399"/>
            <a:ext cx="4744122" cy="3033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Arial" panose="020B0604020202020204" pitchFamily="34" charset="0"/>
                <a:cs typeface="Arial" panose="020B0604020202020204" pitchFamily="34" charset="0"/>
              </a:rPr>
              <a:t>Agile</a:t>
            </a: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p:txBody>
      </p:sp>
      <p:sp>
        <p:nvSpPr>
          <p:cNvPr id="3" name="Oval 2">
            <a:extLst>
              <a:ext uri="{FF2B5EF4-FFF2-40B4-BE49-F238E27FC236}">
                <a16:creationId xmlns:a16="http://schemas.microsoft.com/office/drawing/2014/main" xmlns="" id="{4F9863CA-1428-467F-835F-3786F2061D06}"/>
              </a:ext>
            </a:extLst>
          </p:cNvPr>
          <p:cNvSpPr/>
          <p:nvPr/>
        </p:nvSpPr>
        <p:spPr>
          <a:xfrm>
            <a:off x="1230406" y="3168449"/>
            <a:ext cx="2872293" cy="2297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err="1">
                <a:solidFill>
                  <a:prstClr val="white"/>
                </a:solidFill>
                <a:latin typeface="Arial" panose="020B0604020202020204" pitchFamily="34" charset="0"/>
                <a:cs typeface="Arial" panose="020B0604020202020204" pitchFamily="34" charset="0"/>
              </a:rPr>
              <a:t>SAFe</a:t>
            </a:r>
            <a:endParaRPr lang="en-US" sz="1350" dirty="0">
              <a:solidFill>
                <a:prstClr val="white"/>
              </a:solidFill>
              <a:latin typeface="Arial" panose="020B0604020202020204" pitchFamily="34" charset="0"/>
              <a:cs typeface="Arial" panose="020B0604020202020204" pitchFamily="34" charset="0"/>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p:txBody>
      </p:sp>
      <p:sp>
        <p:nvSpPr>
          <p:cNvPr id="4" name="Oval 3">
            <a:extLst>
              <a:ext uri="{FF2B5EF4-FFF2-40B4-BE49-F238E27FC236}">
                <a16:creationId xmlns:a16="http://schemas.microsoft.com/office/drawing/2014/main" xmlns="" id="{CE7CC35F-ADF0-4EB7-B6FB-848747E75554}"/>
              </a:ext>
            </a:extLst>
          </p:cNvPr>
          <p:cNvSpPr/>
          <p:nvPr/>
        </p:nvSpPr>
        <p:spPr>
          <a:xfrm>
            <a:off x="2707871" y="3111181"/>
            <a:ext cx="1589442" cy="1516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Arial" panose="020B0604020202020204" pitchFamily="34" charset="0"/>
                <a:cs typeface="Arial" panose="020B0604020202020204" pitchFamily="34" charset="0"/>
              </a:rPr>
              <a:t>Scrum</a:t>
            </a:r>
          </a:p>
        </p:txBody>
      </p:sp>
      <p:sp>
        <p:nvSpPr>
          <p:cNvPr id="5" name="TextBox 4">
            <a:extLst>
              <a:ext uri="{FF2B5EF4-FFF2-40B4-BE49-F238E27FC236}">
                <a16:creationId xmlns:a16="http://schemas.microsoft.com/office/drawing/2014/main" xmlns="" id="{39E14460-3F68-42AE-AE74-E6D7C796D18B}"/>
              </a:ext>
            </a:extLst>
          </p:cNvPr>
          <p:cNvSpPr txBox="1"/>
          <p:nvPr/>
        </p:nvSpPr>
        <p:spPr>
          <a:xfrm>
            <a:off x="3216738" y="4351010"/>
            <a:ext cx="894797" cy="300082"/>
          </a:xfrm>
          <a:prstGeom prst="rect">
            <a:avLst/>
          </a:prstGeom>
          <a:noFill/>
        </p:spPr>
        <p:txBody>
          <a:bodyPr wrap="none" rtlCol="0">
            <a:spAutoFit/>
          </a:bodyPr>
          <a:lstStyle/>
          <a:p>
            <a:r>
              <a:rPr lang="en-US" sz="1350" dirty="0" err="1">
                <a:solidFill>
                  <a:prstClr val="white"/>
                </a:solidFill>
              </a:rPr>
              <a:t>Scrumban</a:t>
            </a:r>
            <a:endParaRPr lang="en-US" sz="1350" dirty="0">
              <a:solidFill>
                <a:prstClr val="white"/>
              </a:solidFill>
            </a:endParaRPr>
          </a:p>
        </p:txBody>
      </p:sp>
      <p:sp>
        <p:nvSpPr>
          <p:cNvPr id="6" name="Oval 5">
            <a:extLst>
              <a:ext uri="{FF2B5EF4-FFF2-40B4-BE49-F238E27FC236}">
                <a16:creationId xmlns:a16="http://schemas.microsoft.com/office/drawing/2014/main" xmlns="" id="{C4FA0218-A916-4D5E-84DC-2EE39112E53E}"/>
              </a:ext>
            </a:extLst>
          </p:cNvPr>
          <p:cNvSpPr/>
          <p:nvPr/>
        </p:nvSpPr>
        <p:spPr>
          <a:xfrm>
            <a:off x="2958691" y="4085240"/>
            <a:ext cx="1605428" cy="1253359"/>
          </a:xfrm>
          <a:prstGeom prst="ellipse">
            <a:avLst/>
          </a:prstGeom>
          <a:solidFill>
            <a:srgbClr val="8EB4E3">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a:p>
            <a:pPr algn="ctr"/>
            <a:endParaRPr lang="en-US" sz="1350" dirty="0">
              <a:solidFill>
                <a:prstClr val="white"/>
              </a:solidFill>
            </a:endParaRPr>
          </a:p>
          <a:p>
            <a:pPr algn="ctr"/>
            <a:r>
              <a:rPr lang="en-US" sz="1350" dirty="0">
                <a:solidFill>
                  <a:prstClr val="black"/>
                </a:solidFill>
                <a:latin typeface="Arial" panose="020B0604020202020204" pitchFamily="34" charset="0"/>
                <a:cs typeface="Arial" panose="020B0604020202020204" pitchFamily="34" charset="0"/>
              </a:rPr>
              <a:t>Kanban</a:t>
            </a:r>
          </a:p>
        </p:txBody>
      </p:sp>
      <p:sp>
        <p:nvSpPr>
          <p:cNvPr id="7" name="Title 1">
            <a:extLst>
              <a:ext uri="{FF2B5EF4-FFF2-40B4-BE49-F238E27FC236}">
                <a16:creationId xmlns:a16="http://schemas.microsoft.com/office/drawing/2014/main" xmlns="" id="{10187FF2-5B6D-4D66-93D7-658D9B7BB532}"/>
              </a:ext>
            </a:extLst>
          </p:cNvPr>
          <p:cNvSpPr txBox="1">
            <a:spLocks/>
          </p:cNvSpPr>
          <p:nvPr/>
        </p:nvSpPr>
        <p:spPr>
          <a:xfrm>
            <a:off x="628650" y="1131094"/>
            <a:ext cx="7886700" cy="994172"/>
          </a:xfrm>
          <a:prstGeom prst="rect">
            <a:avLst/>
          </a:prstGeom>
        </p:spPr>
        <p:txBody>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a:latin typeface="Arial" panose="020B0604020202020204" pitchFamily="34" charset="0"/>
              </a:rPr>
              <a:t>How Most People See Kanban</a:t>
            </a:r>
          </a:p>
        </p:txBody>
      </p:sp>
    </p:spTree>
    <p:extLst>
      <p:ext uri="{BB962C8B-B14F-4D97-AF65-F5344CB8AC3E}">
        <p14:creationId xmlns:p14="http://schemas.microsoft.com/office/powerpoint/2010/main" val="41221219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B3A9E162-1EDC-460A-8B6F-23CA50650AC3}"/>
              </a:ext>
            </a:extLst>
          </p:cNvPr>
          <p:cNvSpPr/>
          <p:nvPr/>
        </p:nvSpPr>
        <p:spPr>
          <a:xfrm>
            <a:off x="1027280" y="2648399"/>
            <a:ext cx="4744122" cy="3033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Agile</a:t>
            </a: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p:txBody>
      </p:sp>
      <p:sp>
        <p:nvSpPr>
          <p:cNvPr id="3" name="Oval 2">
            <a:extLst>
              <a:ext uri="{FF2B5EF4-FFF2-40B4-BE49-F238E27FC236}">
                <a16:creationId xmlns:a16="http://schemas.microsoft.com/office/drawing/2014/main" xmlns="" id="{4F9863CA-1428-467F-835F-3786F2061D06}"/>
              </a:ext>
            </a:extLst>
          </p:cNvPr>
          <p:cNvSpPr/>
          <p:nvPr/>
        </p:nvSpPr>
        <p:spPr>
          <a:xfrm>
            <a:off x="1230406" y="3168449"/>
            <a:ext cx="2872293" cy="2297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err="1">
                <a:solidFill>
                  <a:prstClr val="white"/>
                </a:solidFill>
                <a:latin typeface="Arial" panose="020B0604020202020204" pitchFamily="34" charset="0"/>
                <a:cs typeface="Arial" panose="020B0604020202020204" pitchFamily="34" charset="0"/>
              </a:rPr>
              <a:t>SAFe</a:t>
            </a:r>
            <a:endParaRPr lang="en-US" sz="1350" dirty="0">
              <a:solidFill>
                <a:prstClr val="white"/>
              </a:solidFill>
              <a:latin typeface="Arial" panose="020B0604020202020204" pitchFamily="34" charset="0"/>
              <a:cs typeface="Arial" panose="020B0604020202020204" pitchFamily="34" charset="0"/>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p:txBody>
      </p:sp>
      <p:sp>
        <p:nvSpPr>
          <p:cNvPr id="4" name="Oval 3">
            <a:extLst>
              <a:ext uri="{FF2B5EF4-FFF2-40B4-BE49-F238E27FC236}">
                <a16:creationId xmlns:a16="http://schemas.microsoft.com/office/drawing/2014/main" xmlns="" id="{CE7CC35F-ADF0-4EB7-B6FB-848747E75554}"/>
              </a:ext>
            </a:extLst>
          </p:cNvPr>
          <p:cNvSpPr/>
          <p:nvPr/>
        </p:nvSpPr>
        <p:spPr>
          <a:xfrm>
            <a:off x="2707871" y="3111181"/>
            <a:ext cx="1589442" cy="1516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Scrum</a:t>
            </a:r>
          </a:p>
        </p:txBody>
      </p:sp>
      <p:sp>
        <p:nvSpPr>
          <p:cNvPr id="5" name="TextBox 4">
            <a:extLst>
              <a:ext uri="{FF2B5EF4-FFF2-40B4-BE49-F238E27FC236}">
                <a16:creationId xmlns:a16="http://schemas.microsoft.com/office/drawing/2014/main" xmlns="" id="{39E14460-3F68-42AE-AE74-E6D7C796D18B}"/>
              </a:ext>
            </a:extLst>
          </p:cNvPr>
          <p:cNvSpPr txBox="1"/>
          <p:nvPr/>
        </p:nvSpPr>
        <p:spPr>
          <a:xfrm>
            <a:off x="3216738" y="4351010"/>
            <a:ext cx="894797" cy="300082"/>
          </a:xfrm>
          <a:prstGeom prst="rect">
            <a:avLst/>
          </a:prstGeom>
          <a:noFill/>
        </p:spPr>
        <p:txBody>
          <a:bodyPr wrap="none" rtlCol="0">
            <a:spAutoFit/>
          </a:bodyPr>
          <a:lstStyle/>
          <a:p>
            <a:r>
              <a:rPr lang="en-US" sz="1350" dirty="0" err="1">
                <a:solidFill>
                  <a:prstClr val="white"/>
                </a:solidFill>
              </a:rPr>
              <a:t>Scrumban</a:t>
            </a:r>
            <a:endParaRPr lang="en-US" sz="1350" dirty="0">
              <a:solidFill>
                <a:prstClr val="white"/>
              </a:solidFill>
            </a:endParaRPr>
          </a:p>
        </p:txBody>
      </p:sp>
      <p:sp>
        <p:nvSpPr>
          <p:cNvPr id="6" name="Oval 5">
            <a:extLst>
              <a:ext uri="{FF2B5EF4-FFF2-40B4-BE49-F238E27FC236}">
                <a16:creationId xmlns:a16="http://schemas.microsoft.com/office/drawing/2014/main" xmlns="" id="{C4FA0218-A916-4D5E-84DC-2EE39112E53E}"/>
              </a:ext>
            </a:extLst>
          </p:cNvPr>
          <p:cNvSpPr/>
          <p:nvPr/>
        </p:nvSpPr>
        <p:spPr>
          <a:xfrm>
            <a:off x="2958690" y="2648399"/>
            <a:ext cx="6031676" cy="3046536"/>
          </a:xfrm>
          <a:prstGeom prst="ellipse">
            <a:avLst/>
          </a:prstGeom>
          <a:solidFill>
            <a:srgbClr val="8EB4E3">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350" dirty="0">
              <a:solidFill>
                <a:prstClr val="white"/>
              </a:solidFill>
            </a:endParaRPr>
          </a:p>
          <a:p>
            <a:pPr algn="r"/>
            <a:endParaRPr lang="en-US" sz="1350" dirty="0">
              <a:solidFill>
                <a:prstClr val="white"/>
              </a:solidFill>
            </a:endParaRPr>
          </a:p>
          <a:p>
            <a:pPr algn="r"/>
            <a:endParaRPr lang="en-US" sz="1350" dirty="0">
              <a:solidFill>
                <a:prstClr val="white"/>
              </a:solidFill>
            </a:endParaRPr>
          </a:p>
          <a:p>
            <a:pPr algn="r"/>
            <a:endParaRPr lang="en-US" sz="1350" dirty="0">
              <a:solidFill>
                <a:prstClr val="white"/>
              </a:solidFill>
            </a:endParaRPr>
          </a:p>
          <a:p>
            <a:pPr algn="r"/>
            <a:endParaRPr lang="en-US" sz="1350" dirty="0">
              <a:solidFill>
                <a:prstClr val="white"/>
              </a:solidFill>
            </a:endParaRPr>
          </a:p>
          <a:p>
            <a:pPr algn="r"/>
            <a:r>
              <a:rPr lang="en-US" sz="1500" b="1" dirty="0">
                <a:solidFill>
                  <a:prstClr val="black"/>
                </a:solidFill>
                <a:latin typeface="Arial" panose="020B0604020202020204" pitchFamily="34" charset="0"/>
                <a:cs typeface="Arial" panose="020B0604020202020204" pitchFamily="34" charset="0"/>
              </a:rPr>
              <a:t>Kanban</a:t>
            </a:r>
          </a:p>
        </p:txBody>
      </p:sp>
      <p:sp>
        <p:nvSpPr>
          <p:cNvPr id="7" name="Title 1">
            <a:extLst>
              <a:ext uri="{FF2B5EF4-FFF2-40B4-BE49-F238E27FC236}">
                <a16:creationId xmlns:a16="http://schemas.microsoft.com/office/drawing/2014/main" xmlns="" id="{10187FF2-5B6D-4D66-93D7-658D9B7BB532}"/>
              </a:ext>
            </a:extLst>
          </p:cNvPr>
          <p:cNvSpPr txBox="1">
            <a:spLocks/>
          </p:cNvSpPr>
          <p:nvPr/>
        </p:nvSpPr>
        <p:spPr>
          <a:xfrm>
            <a:off x="628650" y="1131094"/>
            <a:ext cx="7886700" cy="994172"/>
          </a:xfrm>
          <a:prstGeom prst="rect">
            <a:avLst/>
          </a:prstGeom>
        </p:spPr>
        <p:txBody>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a:latin typeface="Arial" panose="020B0604020202020204" pitchFamily="34" charset="0"/>
              </a:rPr>
              <a:t>How Lean Kanban sees Kanban</a:t>
            </a:r>
          </a:p>
        </p:txBody>
      </p:sp>
    </p:spTree>
    <p:extLst>
      <p:ext uri="{BB962C8B-B14F-4D97-AF65-F5344CB8AC3E}">
        <p14:creationId xmlns:p14="http://schemas.microsoft.com/office/powerpoint/2010/main" val="2988755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9DDE1-BF1A-462E-B055-DD3A55A94A89}"/>
              </a:ext>
            </a:extLst>
          </p:cNvPr>
          <p:cNvSpPr txBox="1">
            <a:spLocks/>
          </p:cNvSpPr>
          <p:nvPr/>
        </p:nvSpPr>
        <p:spPr>
          <a:xfrm>
            <a:off x="713558" y="628694"/>
            <a:ext cx="7886700" cy="994172"/>
          </a:xfrm>
          <a:prstGeom prst="rect">
            <a:avLst/>
          </a:prstGeom>
        </p:spPr>
        <p:txBody>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dirty="0">
                <a:latin typeface="Arial" panose="020B0604020202020204" pitchFamily="34" charset="0"/>
              </a:rPr>
              <a:t>Kanban: The Great Unifier – </a:t>
            </a:r>
          </a:p>
          <a:p>
            <a:r>
              <a:rPr lang="en-US" sz="2700" dirty="0">
                <a:latin typeface="Arial" panose="020B0604020202020204" pitchFamily="34" charset="0"/>
              </a:rPr>
              <a:t>Start where you are now</a:t>
            </a:r>
          </a:p>
        </p:txBody>
      </p:sp>
      <p:sp>
        <p:nvSpPr>
          <p:cNvPr id="3" name="Oval 2">
            <a:extLst>
              <a:ext uri="{FF2B5EF4-FFF2-40B4-BE49-F238E27FC236}">
                <a16:creationId xmlns:a16="http://schemas.microsoft.com/office/drawing/2014/main" xmlns="" id="{FE342501-8D23-40D6-A49D-CA4D88B32C80}"/>
              </a:ext>
            </a:extLst>
          </p:cNvPr>
          <p:cNvSpPr/>
          <p:nvPr/>
        </p:nvSpPr>
        <p:spPr>
          <a:xfrm>
            <a:off x="1556162" y="2544639"/>
            <a:ext cx="6031676" cy="3046536"/>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prstClr val="white"/>
                </a:solidFill>
                <a:latin typeface="Arial" panose="020B0604020202020204" pitchFamily="34" charset="0"/>
                <a:cs typeface="Arial" panose="020B0604020202020204" pitchFamily="34" charset="0"/>
              </a:rPr>
              <a:t>Kanban</a:t>
            </a:r>
          </a:p>
        </p:txBody>
      </p:sp>
      <p:sp>
        <p:nvSpPr>
          <p:cNvPr id="4" name="Oval 3">
            <a:extLst>
              <a:ext uri="{FF2B5EF4-FFF2-40B4-BE49-F238E27FC236}">
                <a16:creationId xmlns:a16="http://schemas.microsoft.com/office/drawing/2014/main" xmlns="" id="{2D23216D-6350-4C7A-97BF-F29562CE5DD1}"/>
              </a:ext>
            </a:extLst>
          </p:cNvPr>
          <p:cNvSpPr/>
          <p:nvPr/>
        </p:nvSpPr>
        <p:spPr>
          <a:xfrm>
            <a:off x="1009650" y="3034880"/>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prstClr val="white"/>
                </a:solidFill>
                <a:latin typeface="Arial" panose="020B0604020202020204" pitchFamily="34" charset="0"/>
                <a:cs typeface="Arial" panose="020B0604020202020204" pitchFamily="34" charset="0"/>
              </a:rPr>
              <a:t>SAFe</a:t>
            </a:r>
            <a:endParaRPr lang="en-US" sz="2700" dirty="0">
              <a:solidFill>
                <a:prstClr val="white"/>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xmlns="" id="{4EDB5B69-7FDF-4E0F-B980-E410113C08BE}"/>
              </a:ext>
            </a:extLst>
          </p:cNvPr>
          <p:cNvSpPr/>
          <p:nvPr/>
        </p:nvSpPr>
        <p:spPr>
          <a:xfrm>
            <a:off x="1009651" y="4480001"/>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latin typeface="Arial" panose="020B0604020202020204" pitchFamily="34" charset="0"/>
                <a:cs typeface="Arial" panose="020B0604020202020204" pitchFamily="34" charset="0"/>
              </a:rPr>
              <a:t>Waterfall</a:t>
            </a:r>
          </a:p>
        </p:txBody>
      </p:sp>
      <p:sp>
        <p:nvSpPr>
          <p:cNvPr id="6" name="Oval 5">
            <a:extLst>
              <a:ext uri="{FF2B5EF4-FFF2-40B4-BE49-F238E27FC236}">
                <a16:creationId xmlns:a16="http://schemas.microsoft.com/office/drawing/2014/main" xmlns="" id="{7D0A685E-E001-4639-96D4-A8DC316DF14F}"/>
              </a:ext>
            </a:extLst>
          </p:cNvPr>
          <p:cNvSpPr/>
          <p:nvPr/>
        </p:nvSpPr>
        <p:spPr>
          <a:xfrm>
            <a:off x="5870987" y="3087633"/>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latin typeface="Arial" panose="020B0604020202020204" pitchFamily="34" charset="0"/>
                <a:cs typeface="Arial" panose="020B0604020202020204" pitchFamily="34" charset="0"/>
              </a:rPr>
              <a:t>Scrum</a:t>
            </a:r>
          </a:p>
        </p:txBody>
      </p:sp>
      <p:sp>
        <p:nvSpPr>
          <p:cNvPr id="7" name="Oval 6">
            <a:extLst>
              <a:ext uri="{FF2B5EF4-FFF2-40B4-BE49-F238E27FC236}">
                <a16:creationId xmlns:a16="http://schemas.microsoft.com/office/drawing/2014/main" xmlns="" id="{06FF41B0-5745-47EF-AB3C-5A685C3F2B4B}"/>
              </a:ext>
            </a:extLst>
          </p:cNvPr>
          <p:cNvSpPr/>
          <p:nvPr/>
        </p:nvSpPr>
        <p:spPr>
          <a:xfrm>
            <a:off x="3440319" y="2226469"/>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latin typeface="Arial" panose="020B0604020202020204" pitchFamily="34" charset="0"/>
                <a:cs typeface="Arial" panose="020B0604020202020204" pitchFamily="34" charset="0"/>
              </a:rPr>
              <a:t>Chaos</a:t>
            </a:r>
          </a:p>
        </p:txBody>
      </p:sp>
      <p:sp>
        <p:nvSpPr>
          <p:cNvPr id="8" name="Oval 7">
            <a:extLst>
              <a:ext uri="{FF2B5EF4-FFF2-40B4-BE49-F238E27FC236}">
                <a16:creationId xmlns:a16="http://schemas.microsoft.com/office/drawing/2014/main" xmlns="" id="{9FED7D0C-A137-4F29-BB1D-7869F35F6874}"/>
              </a:ext>
            </a:extLst>
          </p:cNvPr>
          <p:cNvSpPr/>
          <p:nvPr/>
        </p:nvSpPr>
        <p:spPr>
          <a:xfrm>
            <a:off x="5950156" y="4480733"/>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prstClr val="white"/>
                </a:solidFill>
                <a:latin typeface="Arial" panose="020B0604020202020204" pitchFamily="34" charset="0"/>
                <a:cs typeface="Arial" panose="020B0604020202020204" pitchFamily="34" charset="0"/>
              </a:rPr>
              <a:t>CMMi</a:t>
            </a:r>
            <a:endParaRPr lang="en-US" sz="27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86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a:t>Foundations </a:t>
            </a:r>
            <a:r>
              <a:rPr lang="en-US" sz="5400" dirty="0"/>
              <a:t>of Kanban</a:t>
            </a:r>
          </a:p>
        </p:txBody>
      </p:sp>
    </p:spTree>
    <p:extLst>
      <p:ext uri="{BB962C8B-B14F-4D97-AF65-F5344CB8AC3E}">
        <p14:creationId xmlns:p14="http://schemas.microsoft.com/office/powerpoint/2010/main" val="3607699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 xmlns:a16="http://schemas.microsoft.com/office/drawing/2014/main" id="{EABDD6DB-6FB3-B542-BFD1-BFC37330F2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681" y="1607331"/>
            <a:ext cx="3970639" cy="3984871"/>
          </a:xfrm>
          <a:prstGeom prst="rect">
            <a:avLst/>
          </a:prstGeom>
        </p:spPr>
      </p:pic>
      <p:sp>
        <p:nvSpPr>
          <p:cNvPr id="5" name="Titel 4">
            <a:extLst>
              <a:ext uri="{FF2B5EF4-FFF2-40B4-BE49-F238E27FC236}">
                <a16:creationId xmlns="" xmlns:a16="http://schemas.microsoft.com/office/drawing/2014/main" id="{4B7C8D91-DAE4-B54C-A1D8-5F478A712FB9}"/>
              </a:ext>
            </a:extLst>
          </p:cNvPr>
          <p:cNvSpPr>
            <a:spLocks noGrp="1"/>
          </p:cNvSpPr>
          <p:nvPr>
            <p:ph type="title"/>
          </p:nvPr>
        </p:nvSpPr>
        <p:spPr/>
        <p:txBody>
          <a:bodyPr/>
          <a:lstStyle/>
          <a:p>
            <a:r>
              <a:rPr lang="en-US" dirty="0"/>
              <a:t>Elements of the Kanban Method</a:t>
            </a:r>
          </a:p>
        </p:txBody>
      </p:sp>
      <p:pic>
        <p:nvPicPr>
          <p:cNvPr id="13" name="Grafik 12">
            <a:extLst>
              <a:ext uri="{FF2B5EF4-FFF2-40B4-BE49-F238E27FC236}">
                <a16:creationId xmlns="" xmlns:a16="http://schemas.microsoft.com/office/drawing/2014/main" id="{43471D05-6C17-0D44-B7A1-F56673FFA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6681" y="1607331"/>
            <a:ext cx="3970639" cy="3984871"/>
          </a:xfrm>
          <a:prstGeom prst="rect">
            <a:avLst/>
          </a:prstGeom>
        </p:spPr>
      </p:pic>
      <p:pic>
        <p:nvPicPr>
          <p:cNvPr id="15" name="Grafik 14">
            <a:extLst>
              <a:ext uri="{FF2B5EF4-FFF2-40B4-BE49-F238E27FC236}">
                <a16:creationId xmlns="" xmlns:a16="http://schemas.microsoft.com/office/drawing/2014/main" id="{629788F1-ABEE-3E43-8016-7746B87E4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6681" y="1607331"/>
            <a:ext cx="3970639" cy="3984871"/>
          </a:xfrm>
          <a:prstGeom prst="rect">
            <a:avLst/>
          </a:prstGeom>
        </p:spPr>
      </p:pic>
      <p:pic>
        <p:nvPicPr>
          <p:cNvPr id="17" name="Grafik 16">
            <a:extLst>
              <a:ext uri="{FF2B5EF4-FFF2-40B4-BE49-F238E27FC236}">
                <a16:creationId xmlns="" xmlns:a16="http://schemas.microsoft.com/office/drawing/2014/main" id="{BCCA6685-D0C9-1641-B777-0AB386CEF3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6681" y="1607331"/>
            <a:ext cx="3970639" cy="3984871"/>
          </a:xfrm>
          <a:prstGeom prst="rect">
            <a:avLst/>
          </a:prstGeom>
        </p:spPr>
      </p:pic>
    </p:spTree>
    <p:extLst>
      <p:ext uri="{BB962C8B-B14F-4D97-AF65-F5344CB8AC3E}">
        <p14:creationId xmlns:p14="http://schemas.microsoft.com/office/powerpoint/2010/main" val="27281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 xmlns:a16="http://schemas.microsoft.com/office/drawing/2014/main" id="{CE619E2F-A441-184E-82C1-AA808328BF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359" t="40159" r="17906"/>
          <a:stretch/>
        </p:blipFill>
        <p:spPr>
          <a:xfrm>
            <a:off x="284356" y="1729004"/>
            <a:ext cx="3763537" cy="3915400"/>
          </a:xfrm>
          <a:prstGeom prst="rect">
            <a:avLst/>
          </a:prstGeom>
        </p:spPr>
      </p:pic>
      <p:sp>
        <p:nvSpPr>
          <p:cNvPr id="2" name="Title 1"/>
          <p:cNvSpPr>
            <a:spLocks noGrp="1"/>
          </p:cNvSpPr>
          <p:nvPr>
            <p:ph type="title"/>
          </p:nvPr>
        </p:nvSpPr>
        <p:spPr/>
        <p:txBody>
          <a:bodyPr>
            <a:normAutofit/>
          </a:bodyPr>
          <a:lstStyle/>
          <a:p>
            <a:r>
              <a:rPr lang="en-US" dirty="0"/>
              <a:t>Kanban Method: Change Management Principles</a:t>
            </a:r>
          </a:p>
        </p:txBody>
      </p:sp>
      <p:sp>
        <p:nvSpPr>
          <p:cNvPr id="4" name="Inhaltsplatzhalter 3">
            <a:extLst>
              <a:ext uri="{FF2B5EF4-FFF2-40B4-BE49-F238E27FC236}">
                <a16:creationId xmlns="" xmlns:a16="http://schemas.microsoft.com/office/drawing/2014/main" id="{F8FECE49-6F35-4E40-BB52-A82357FB4AA3}"/>
              </a:ext>
            </a:extLst>
          </p:cNvPr>
          <p:cNvSpPr>
            <a:spLocks noGrp="1"/>
          </p:cNvSpPr>
          <p:nvPr>
            <p:ph idx="1"/>
          </p:nvPr>
        </p:nvSpPr>
        <p:spPr>
          <a:xfrm>
            <a:off x="4572000" y="1729004"/>
            <a:ext cx="4114800" cy="3915399"/>
          </a:xfrm>
        </p:spPr>
        <p:txBody>
          <a:bodyPr>
            <a:normAutofit fontScale="92500"/>
          </a:bodyPr>
          <a:lstStyle/>
          <a:p>
            <a:pPr>
              <a:buClr>
                <a:srgbClr val="5C3575"/>
              </a:buClr>
              <a:buSzPct val="100000"/>
              <a:buFont typeface="+mj-lt"/>
              <a:buAutoNum type="arabicParenR"/>
            </a:pPr>
            <a:r>
              <a:rPr lang="en-US" sz="2400" dirty="0"/>
              <a:t>Start with what you do now.</a:t>
            </a:r>
          </a:p>
          <a:p>
            <a:pPr lvl="2">
              <a:buClr>
                <a:srgbClr val="5C3575"/>
              </a:buClr>
              <a:buSzPct val="120000"/>
              <a:buFont typeface="Wingdings" pitchFamily="2" charset="2"/>
              <a:buChar char="§"/>
            </a:pPr>
            <a:r>
              <a:rPr lang="en-US" sz="1950" dirty="0"/>
              <a:t>Understanding current processes, as actually practiced</a:t>
            </a:r>
          </a:p>
          <a:p>
            <a:pPr lvl="2">
              <a:buClr>
                <a:srgbClr val="5C3575"/>
              </a:buClr>
              <a:buSzPct val="120000"/>
              <a:buFont typeface="Wingdings" pitchFamily="2" charset="2"/>
              <a:buChar char="§"/>
            </a:pPr>
            <a:r>
              <a:rPr lang="en-US" sz="1950" dirty="0"/>
              <a:t>Respecting existing roles, responsibilities, and </a:t>
            </a:r>
            <a:br>
              <a:rPr lang="en-US" sz="1950" dirty="0"/>
            </a:br>
            <a:r>
              <a:rPr lang="en-US" sz="1950" dirty="0"/>
              <a:t>job titles</a:t>
            </a:r>
          </a:p>
          <a:p>
            <a:pPr>
              <a:buClr>
                <a:srgbClr val="5C3575"/>
              </a:buClr>
              <a:buSzPct val="100000"/>
              <a:buFont typeface="+mj-lt"/>
              <a:buAutoNum type="arabicParenR"/>
            </a:pPr>
            <a:r>
              <a:rPr lang="en-US" sz="2400" dirty="0"/>
              <a:t>Gain agreement to pursue </a:t>
            </a:r>
            <a:br>
              <a:rPr lang="en-US" sz="2400" dirty="0"/>
            </a:br>
            <a:r>
              <a:rPr lang="en-US" sz="2400" dirty="0"/>
              <a:t>improvement through </a:t>
            </a:r>
            <a:br>
              <a:rPr lang="en-US" sz="2400" dirty="0"/>
            </a:br>
            <a:r>
              <a:rPr lang="en-US" sz="2400" dirty="0"/>
              <a:t>evolutionary change.</a:t>
            </a:r>
          </a:p>
          <a:p>
            <a:pPr>
              <a:buClr>
                <a:srgbClr val="5C3575"/>
              </a:buClr>
              <a:buSzPct val="100000"/>
              <a:buFont typeface="+mj-lt"/>
              <a:buAutoNum type="arabicParenR"/>
            </a:pPr>
            <a:r>
              <a:rPr lang="en-US" sz="2400" dirty="0"/>
              <a:t>Encourage acts of leadership at all levels.</a:t>
            </a:r>
          </a:p>
          <a:p>
            <a:pPr marL="0" indent="0">
              <a:buNone/>
            </a:pPr>
            <a:endParaRPr lang="en-US" dirty="0"/>
          </a:p>
        </p:txBody>
      </p:sp>
    </p:spTree>
    <p:extLst>
      <p:ext uri="{BB962C8B-B14F-4D97-AF65-F5344CB8AC3E}">
        <p14:creationId xmlns:p14="http://schemas.microsoft.com/office/powerpoint/2010/main" val="344810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Traditional Change is an A to B Process</a:t>
            </a:r>
          </a:p>
        </p:txBody>
      </p:sp>
      <p:pic>
        <p:nvPicPr>
          <p:cNvPr id="38" name="Grafik 37">
            <a:extLst>
              <a:ext uri="{FF2B5EF4-FFF2-40B4-BE49-F238E27FC236}">
                <a16:creationId xmlns:a16="http://schemas.microsoft.com/office/drawing/2014/main" xmlns="" id="{FEAC5332-2283-A74C-8F9E-E4737BB242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12" t="45186" r="88" b="17464"/>
          <a:stretch/>
        </p:blipFill>
        <p:spPr>
          <a:xfrm>
            <a:off x="521941" y="3476574"/>
            <a:ext cx="7960659" cy="2128990"/>
          </a:xfrm>
          <a:prstGeom prst="rect">
            <a:avLst/>
          </a:prstGeom>
        </p:spPr>
      </p:pic>
      <p:grpSp>
        <p:nvGrpSpPr>
          <p:cNvPr id="3" name="Gruppieren 2">
            <a:extLst>
              <a:ext uri="{FF2B5EF4-FFF2-40B4-BE49-F238E27FC236}">
                <a16:creationId xmlns:a16="http://schemas.microsoft.com/office/drawing/2014/main" xmlns="" id="{D154F326-7C47-5D4F-88A2-8F6DC855076E}"/>
              </a:ext>
            </a:extLst>
          </p:cNvPr>
          <p:cNvGrpSpPr/>
          <p:nvPr/>
        </p:nvGrpSpPr>
        <p:grpSpPr>
          <a:xfrm>
            <a:off x="956360" y="2405568"/>
            <a:ext cx="1804806" cy="646331"/>
            <a:chOff x="1275146" y="2064423"/>
            <a:chExt cx="2406408" cy="861775"/>
          </a:xfrm>
        </p:grpSpPr>
        <p:sp>
          <p:nvSpPr>
            <p:cNvPr id="5" name="TextBox 4"/>
            <p:cNvSpPr txBox="1"/>
            <p:nvPr/>
          </p:nvSpPr>
          <p:spPr>
            <a:xfrm>
              <a:off x="1275146" y="2064423"/>
              <a:ext cx="2363463" cy="861775"/>
            </a:xfrm>
            <a:prstGeom prst="rect">
              <a:avLst/>
            </a:prstGeom>
            <a:noFill/>
          </p:spPr>
          <p:txBody>
            <a:bodyPr wrap="square" rtlCol="0">
              <a:spAutoFit/>
            </a:bodyPr>
            <a:lstStyle/>
            <a:p>
              <a:pPr algn="ctr"/>
              <a:r>
                <a:rPr lang="en-US" b="1" dirty="0">
                  <a:solidFill>
                    <a:srgbClr val="5C3575"/>
                  </a:solidFill>
                </a:rPr>
                <a:t>Current</a:t>
              </a:r>
            </a:p>
            <a:p>
              <a:pPr algn="ctr"/>
              <a:r>
                <a:rPr lang="en-US" b="1" dirty="0">
                  <a:solidFill>
                    <a:srgbClr val="5C3575"/>
                  </a:solidFill>
                </a:rPr>
                <a:t>Process</a:t>
              </a:r>
            </a:p>
          </p:txBody>
        </p:sp>
        <p:sp>
          <p:nvSpPr>
            <p:cNvPr id="9" name="Oval 8"/>
            <p:cNvSpPr/>
            <p:nvPr/>
          </p:nvSpPr>
          <p:spPr>
            <a:xfrm>
              <a:off x="3321554" y="2273664"/>
              <a:ext cx="360000" cy="360000"/>
            </a:xfrm>
            <a:prstGeom prst="ellipse">
              <a:avLst/>
            </a:prstGeom>
            <a:solidFill>
              <a:srgbClr val="5C3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0" name="Gruppieren 49">
            <a:extLst>
              <a:ext uri="{FF2B5EF4-FFF2-40B4-BE49-F238E27FC236}">
                <a16:creationId xmlns:a16="http://schemas.microsoft.com/office/drawing/2014/main" xmlns="" id="{719E770B-0CFC-5D45-85BE-3EE96767CA28}"/>
              </a:ext>
            </a:extLst>
          </p:cNvPr>
          <p:cNvGrpSpPr/>
          <p:nvPr/>
        </p:nvGrpSpPr>
        <p:grpSpPr>
          <a:xfrm>
            <a:off x="5960069" y="2503296"/>
            <a:ext cx="1846790" cy="646331"/>
            <a:chOff x="7946758" y="2194727"/>
            <a:chExt cx="2462387" cy="861775"/>
          </a:xfrm>
        </p:grpSpPr>
        <p:sp>
          <p:nvSpPr>
            <p:cNvPr id="45" name="Oval 44">
              <a:extLst>
                <a:ext uri="{FF2B5EF4-FFF2-40B4-BE49-F238E27FC236}">
                  <a16:creationId xmlns:a16="http://schemas.microsoft.com/office/drawing/2014/main" xmlns="" id="{B0EB1E91-7D64-AE4F-B4B0-3AEC6B501361}"/>
                </a:ext>
              </a:extLst>
            </p:cNvPr>
            <p:cNvSpPr/>
            <p:nvPr/>
          </p:nvSpPr>
          <p:spPr>
            <a:xfrm>
              <a:off x="7946758" y="2448674"/>
              <a:ext cx="360000" cy="360000"/>
            </a:xfrm>
            <a:prstGeom prst="ellipse">
              <a:avLst/>
            </a:prstGeom>
            <a:solidFill>
              <a:srgbClr val="F25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TextBox 4">
              <a:extLst>
                <a:ext uri="{FF2B5EF4-FFF2-40B4-BE49-F238E27FC236}">
                  <a16:creationId xmlns:a16="http://schemas.microsoft.com/office/drawing/2014/main" xmlns="" id="{7DDB6560-A533-714E-A19D-8D86162BE2F3}"/>
                </a:ext>
              </a:extLst>
            </p:cNvPr>
            <p:cNvSpPr txBox="1"/>
            <p:nvPr/>
          </p:nvSpPr>
          <p:spPr>
            <a:xfrm>
              <a:off x="8045682" y="2194727"/>
              <a:ext cx="2363463" cy="861775"/>
            </a:xfrm>
            <a:prstGeom prst="rect">
              <a:avLst/>
            </a:prstGeom>
            <a:noFill/>
          </p:spPr>
          <p:txBody>
            <a:bodyPr wrap="square" rtlCol="0">
              <a:spAutoFit/>
            </a:bodyPr>
            <a:lstStyle/>
            <a:p>
              <a:pPr algn="ctr"/>
              <a:r>
                <a:rPr lang="en-US" b="1" dirty="0">
                  <a:solidFill>
                    <a:srgbClr val="F25A23"/>
                  </a:solidFill>
                </a:rPr>
                <a:t>Future</a:t>
              </a:r>
              <a:br>
                <a:rPr lang="en-US" b="1" dirty="0">
                  <a:solidFill>
                    <a:srgbClr val="F25A23"/>
                  </a:solidFill>
                </a:rPr>
              </a:br>
              <a:r>
                <a:rPr lang="en-US" b="1" dirty="0">
                  <a:solidFill>
                    <a:srgbClr val="F25A23"/>
                  </a:solidFill>
                </a:rPr>
                <a:t>Process</a:t>
              </a:r>
            </a:p>
          </p:txBody>
        </p:sp>
      </p:grpSp>
      <p:grpSp>
        <p:nvGrpSpPr>
          <p:cNvPr id="4" name="Gruppieren 3">
            <a:extLst>
              <a:ext uri="{FF2B5EF4-FFF2-40B4-BE49-F238E27FC236}">
                <a16:creationId xmlns:a16="http://schemas.microsoft.com/office/drawing/2014/main" xmlns="" id="{255C5601-3422-6D40-A67A-C59D7C93A2E5}"/>
              </a:ext>
            </a:extLst>
          </p:cNvPr>
          <p:cNvGrpSpPr/>
          <p:nvPr/>
        </p:nvGrpSpPr>
        <p:grpSpPr>
          <a:xfrm>
            <a:off x="2880819" y="1792856"/>
            <a:ext cx="3123989" cy="849353"/>
            <a:chOff x="3841091" y="1247474"/>
            <a:chExt cx="4165319" cy="1132471"/>
          </a:xfrm>
        </p:grpSpPr>
        <p:sp>
          <p:nvSpPr>
            <p:cNvPr id="35" name="TextBox 34"/>
            <p:cNvSpPr txBox="1"/>
            <p:nvPr/>
          </p:nvSpPr>
          <p:spPr>
            <a:xfrm>
              <a:off x="4575422" y="1742975"/>
              <a:ext cx="2363463" cy="492443"/>
            </a:xfrm>
            <a:prstGeom prst="rect">
              <a:avLst/>
            </a:prstGeom>
            <a:noFill/>
          </p:spPr>
          <p:txBody>
            <a:bodyPr wrap="square" rtlCol="0">
              <a:spAutoFit/>
            </a:bodyPr>
            <a:lstStyle/>
            <a:p>
              <a:pPr algn="ctr"/>
              <a:r>
                <a:rPr lang="en-US" b="1" dirty="0" smtClean="0">
                  <a:solidFill>
                    <a:srgbClr val="0B5729"/>
                  </a:solidFill>
                </a:rPr>
                <a:t>Transformation</a:t>
              </a:r>
              <a:endParaRPr lang="en-US" b="1" dirty="0">
                <a:solidFill>
                  <a:srgbClr val="0B5729"/>
                </a:solidFill>
              </a:endParaRPr>
            </a:p>
          </p:txBody>
        </p:sp>
        <p:sp>
          <p:nvSpPr>
            <p:cNvPr id="41" name="Freihandform 40">
              <a:extLst>
                <a:ext uri="{FF2B5EF4-FFF2-40B4-BE49-F238E27FC236}">
                  <a16:creationId xmlns:a16="http://schemas.microsoft.com/office/drawing/2014/main" xmlns="" id="{52CB9291-922F-1F42-8220-4FCCB2D31957}"/>
                </a:ext>
              </a:extLst>
            </p:cNvPr>
            <p:cNvSpPr/>
            <p:nvPr/>
          </p:nvSpPr>
          <p:spPr>
            <a:xfrm rot="12388035" flipH="1" flipV="1">
              <a:off x="3841091" y="1520514"/>
              <a:ext cx="528900" cy="859431"/>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2" name="Freihandform 41">
              <a:extLst>
                <a:ext uri="{FF2B5EF4-FFF2-40B4-BE49-F238E27FC236}">
                  <a16:creationId xmlns:a16="http://schemas.microsoft.com/office/drawing/2014/main" xmlns="" id="{F2DFCC5B-A67F-A143-9B5C-D7AFC4E231D1}"/>
                </a:ext>
              </a:extLst>
            </p:cNvPr>
            <p:cNvSpPr/>
            <p:nvPr/>
          </p:nvSpPr>
          <p:spPr>
            <a:xfrm rot="14477783" flipH="1" flipV="1">
              <a:off x="4998131" y="1050715"/>
              <a:ext cx="331036" cy="946161"/>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3" name="Freihandform 42">
              <a:extLst>
                <a:ext uri="{FF2B5EF4-FFF2-40B4-BE49-F238E27FC236}">
                  <a16:creationId xmlns:a16="http://schemas.microsoft.com/office/drawing/2014/main" xmlns="" id="{F548774D-07AF-314F-B3F0-A2280EA91B9A}"/>
                </a:ext>
              </a:extLst>
            </p:cNvPr>
            <p:cNvSpPr/>
            <p:nvPr/>
          </p:nvSpPr>
          <p:spPr>
            <a:xfrm rot="15399821" flipH="1" flipV="1">
              <a:off x="6126809" y="955047"/>
              <a:ext cx="478772" cy="1063626"/>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8" name="Freihandform 47">
              <a:extLst>
                <a:ext uri="{FF2B5EF4-FFF2-40B4-BE49-F238E27FC236}">
                  <a16:creationId xmlns:a16="http://schemas.microsoft.com/office/drawing/2014/main" xmlns="" id="{50758BCB-1B3F-144C-A6E2-E486C01D3C81}"/>
                </a:ext>
              </a:extLst>
            </p:cNvPr>
            <p:cNvSpPr/>
            <p:nvPr/>
          </p:nvSpPr>
          <p:spPr>
            <a:xfrm rot="16004961" flipH="1" flipV="1">
              <a:off x="7190309" y="1546994"/>
              <a:ext cx="719765" cy="912437"/>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sp>
        <p:nvSpPr>
          <p:cNvPr id="49" name="Abgerundete rechteckige Legende 4">
            <a:extLst>
              <a:ext uri="{FF2B5EF4-FFF2-40B4-BE49-F238E27FC236}">
                <a16:creationId xmlns:a16="http://schemas.microsoft.com/office/drawing/2014/main" xmlns="" id="{10AF300D-D1C2-C44E-ACB9-96CAD361D7D5}"/>
              </a:ext>
            </a:extLst>
          </p:cNvPr>
          <p:cNvSpPr/>
          <p:nvPr/>
        </p:nvSpPr>
        <p:spPr>
          <a:xfrm>
            <a:off x="6855844" y="1429651"/>
            <a:ext cx="2059556" cy="1143524"/>
          </a:xfrm>
          <a:prstGeom prst="wedgeRoundRectCallout">
            <a:avLst>
              <a:gd name="adj1" fmla="val -59280"/>
              <a:gd name="adj2" fmla="val 38099"/>
              <a:gd name="adj3" fmla="val 16667"/>
            </a:avLst>
          </a:prstGeom>
          <a:solidFill>
            <a:srgbClr val="F25A2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Segoe Print" panose="02000800000000000000" pitchFamily="2" charset="0"/>
              </a:rPr>
              <a:t>Future process is defined / designed in advance</a:t>
            </a:r>
            <a:endParaRPr lang="en-US" sz="1500" dirty="0">
              <a:solidFill>
                <a:schemeClr val="bg1"/>
              </a:solidFill>
              <a:latin typeface="Segoe Print" panose="02000800000000000000" pitchFamily="2" charset="0"/>
            </a:endParaRPr>
          </a:p>
        </p:txBody>
      </p:sp>
    </p:spTree>
    <p:extLst>
      <p:ext uri="{BB962C8B-B14F-4D97-AF65-F5344CB8AC3E}">
        <p14:creationId xmlns:p14="http://schemas.microsoft.com/office/powerpoint/2010/main" val="156589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xmlns="" id="{D06DB9BF-F4E2-954B-B896-B7D117EB4F9C}"/>
              </a:ext>
            </a:extLst>
          </p:cNvPr>
          <p:cNvSpPr>
            <a:spLocks noGrp="1"/>
          </p:cNvSpPr>
          <p:nvPr>
            <p:ph type="title"/>
          </p:nvPr>
        </p:nvSpPr>
        <p:spPr/>
        <p:txBody>
          <a:bodyPr>
            <a:normAutofit/>
          </a:bodyPr>
          <a:lstStyle/>
          <a:p>
            <a:r>
              <a:rPr lang="en-US" dirty="0"/>
              <a:t>What Change Really Feels Like: The J Curve</a:t>
            </a:r>
          </a:p>
        </p:txBody>
      </p:sp>
      <p:grpSp>
        <p:nvGrpSpPr>
          <p:cNvPr id="2" name="Gruppieren 1">
            <a:extLst>
              <a:ext uri="{FF2B5EF4-FFF2-40B4-BE49-F238E27FC236}">
                <a16:creationId xmlns:a16="http://schemas.microsoft.com/office/drawing/2014/main" xmlns="" id="{7296A5B0-E10B-3247-87D9-CC23716FB128}"/>
              </a:ext>
            </a:extLst>
          </p:cNvPr>
          <p:cNvGrpSpPr/>
          <p:nvPr/>
        </p:nvGrpSpPr>
        <p:grpSpPr>
          <a:xfrm>
            <a:off x="1274071" y="3864221"/>
            <a:ext cx="387519" cy="1291731"/>
            <a:chOff x="2940842" y="3965046"/>
            <a:chExt cx="516691" cy="1722308"/>
          </a:xfrm>
        </p:grpSpPr>
        <p:cxnSp>
          <p:nvCxnSpPr>
            <p:cNvPr id="4" name="Straight Arrow Connector 2">
              <a:extLst>
                <a:ext uri="{FF2B5EF4-FFF2-40B4-BE49-F238E27FC236}">
                  <a16:creationId xmlns:a16="http://schemas.microsoft.com/office/drawing/2014/main" xmlns="" id="{7562C78E-BBF0-3841-8539-9F6F60D8508A}"/>
                </a:ext>
              </a:extLst>
            </p:cNvPr>
            <p:cNvCxnSpPr>
              <a:cxnSpLocks/>
            </p:cNvCxnSpPr>
            <p:nvPr/>
          </p:nvCxnSpPr>
          <p:spPr bwMode="auto">
            <a:xfrm>
              <a:off x="3457533" y="3965046"/>
              <a:ext cx="0" cy="1722308"/>
            </a:xfrm>
            <a:prstGeom prst="straightConnector1">
              <a:avLst/>
            </a:prstGeom>
            <a:solidFill>
              <a:schemeClr val="accent1"/>
            </a:solidFill>
            <a:ln w="57150" cap="flat" cmpd="sng" algn="ctr">
              <a:solidFill>
                <a:srgbClr val="F25A23"/>
              </a:solidFill>
              <a:prstDash val="solid"/>
              <a:miter lim="800000"/>
              <a:headEnd type="arrow" w="med" len="sm"/>
              <a:tailEnd type="arrow" w="med" len="sm"/>
            </a:ln>
            <a:effectLst/>
          </p:spPr>
        </p:cxnSp>
        <p:sp>
          <p:nvSpPr>
            <p:cNvPr id="6" name="TextBox 4">
              <a:extLst>
                <a:ext uri="{FF2B5EF4-FFF2-40B4-BE49-F238E27FC236}">
                  <a16:creationId xmlns:a16="http://schemas.microsoft.com/office/drawing/2014/main" xmlns="" id="{AD19D34B-F80A-084F-B33B-5F3E1361E80B}"/>
                </a:ext>
              </a:extLst>
            </p:cNvPr>
            <p:cNvSpPr txBox="1"/>
            <p:nvPr/>
          </p:nvSpPr>
          <p:spPr>
            <a:xfrm rot="16200000">
              <a:off x="2621895" y="4579978"/>
              <a:ext cx="1130336" cy="492442"/>
            </a:xfrm>
            <a:prstGeom prst="rect">
              <a:avLst/>
            </a:prstGeom>
            <a:noFill/>
          </p:spPr>
          <p:txBody>
            <a:bodyPr wrap="square" rtlCol="0">
              <a:spAutoFit/>
            </a:bodyPr>
            <a:lstStyle/>
            <a:p>
              <a:r>
                <a:rPr lang="en-US" b="1" dirty="0">
                  <a:solidFill>
                    <a:srgbClr val="F25A23"/>
                  </a:solidFill>
                </a:rPr>
                <a:t>Safety!</a:t>
              </a:r>
            </a:p>
          </p:txBody>
        </p:sp>
      </p:grpSp>
      <p:pic>
        <p:nvPicPr>
          <p:cNvPr id="27" name="Grafik 26">
            <a:extLst>
              <a:ext uri="{FF2B5EF4-FFF2-40B4-BE49-F238E27FC236}">
                <a16:creationId xmlns:a16="http://schemas.microsoft.com/office/drawing/2014/main" xmlns="" id="{1B674C01-935E-C848-8EAA-50DB2620D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8376" y="2206293"/>
            <a:ext cx="5247248" cy="2945230"/>
          </a:xfrm>
          <a:prstGeom prst="rect">
            <a:avLst/>
          </a:prstGeom>
        </p:spPr>
      </p:pic>
      <p:grpSp>
        <p:nvGrpSpPr>
          <p:cNvPr id="34" name="Gruppieren 33">
            <a:extLst>
              <a:ext uri="{FF2B5EF4-FFF2-40B4-BE49-F238E27FC236}">
                <a16:creationId xmlns:a16="http://schemas.microsoft.com/office/drawing/2014/main" xmlns="" id="{A9A52898-3529-B74B-A27A-35503D5397A1}"/>
              </a:ext>
            </a:extLst>
          </p:cNvPr>
          <p:cNvGrpSpPr/>
          <p:nvPr/>
        </p:nvGrpSpPr>
        <p:grpSpPr>
          <a:xfrm>
            <a:off x="3020158" y="5270249"/>
            <a:ext cx="2215661" cy="369332"/>
            <a:chOff x="4026877" y="5567477"/>
            <a:chExt cx="2954215" cy="492443"/>
          </a:xfrm>
        </p:grpSpPr>
        <p:sp>
          <p:nvSpPr>
            <p:cNvPr id="16" name="TextBox 1">
              <a:extLst>
                <a:ext uri="{FF2B5EF4-FFF2-40B4-BE49-F238E27FC236}">
                  <a16:creationId xmlns:a16="http://schemas.microsoft.com/office/drawing/2014/main" xmlns="" id="{8EBD45EC-CA02-C844-8EAF-BBDB62FE4981}"/>
                </a:ext>
              </a:extLst>
            </p:cNvPr>
            <p:cNvSpPr txBox="1"/>
            <p:nvPr/>
          </p:nvSpPr>
          <p:spPr>
            <a:xfrm>
              <a:off x="4814180" y="5567477"/>
              <a:ext cx="1436461" cy="492443"/>
            </a:xfrm>
            <a:prstGeom prst="rect">
              <a:avLst/>
            </a:prstGeom>
            <a:noFill/>
          </p:spPr>
          <p:txBody>
            <a:bodyPr wrap="none" rtlCol="0">
              <a:spAutoFit/>
            </a:bodyPr>
            <a:lstStyle/>
            <a:p>
              <a:r>
                <a:rPr lang="en-US" b="1" dirty="0">
                  <a:solidFill>
                    <a:srgbClr val="F25A23"/>
                  </a:solidFill>
                </a:rPr>
                <a:t>Patience!</a:t>
              </a:r>
            </a:p>
          </p:txBody>
        </p:sp>
        <p:cxnSp>
          <p:nvCxnSpPr>
            <p:cNvPr id="29" name="Straight Arrow Connector 2">
              <a:extLst>
                <a:ext uri="{FF2B5EF4-FFF2-40B4-BE49-F238E27FC236}">
                  <a16:creationId xmlns:a16="http://schemas.microsoft.com/office/drawing/2014/main" xmlns="" id="{F957AA38-1FDD-D148-8FF2-16F9953F19EE}"/>
                </a:ext>
              </a:extLst>
            </p:cNvPr>
            <p:cNvCxnSpPr>
              <a:cxnSpLocks/>
            </p:cNvCxnSpPr>
            <p:nvPr/>
          </p:nvCxnSpPr>
          <p:spPr bwMode="auto">
            <a:xfrm flipH="1">
              <a:off x="4026877" y="5567477"/>
              <a:ext cx="2954215" cy="0"/>
            </a:xfrm>
            <a:prstGeom prst="straightConnector1">
              <a:avLst/>
            </a:prstGeom>
            <a:solidFill>
              <a:schemeClr val="accent1"/>
            </a:solidFill>
            <a:ln w="57150" cap="flat" cmpd="sng" algn="ctr">
              <a:solidFill>
                <a:srgbClr val="F25A23"/>
              </a:solidFill>
              <a:prstDash val="solid"/>
              <a:miter lim="800000"/>
              <a:headEnd type="arrow" w="med" len="sm"/>
              <a:tailEnd type="arrow" w="med" len="sm"/>
            </a:ln>
            <a:effectLst/>
          </p:spPr>
        </p:cxnSp>
      </p:grpSp>
      <p:sp>
        <p:nvSpPr>
          <p:cNvPr id="32" name="Textfeld 31">
            <a:extLst>
              <a:ext uri="{FF2B5EF4-FFF2-40B4-BE49-F238E27FC236}">
                <a16:creationId xmlns:a16="http://schemas.microsoft.com/office/drawing/2014/main" xmlns="" id="{66C448CC-9A13-254E-BD06-A9501BC754FE}"/>
              </a:ext>
            </a:extLst>
          </p:cNvPr>
          <p:cNvSpPr txBox="1"/>
          <p:nvPr/>
        </p:nvSpPr>
        <p:spPr>
          <a:xfrm>
            <a:off x="6575766" y="3864221"/>
            <a:ext cx="1239715" cy="300082"/>
          </a:xfrm>
          <a:prstGeom prst="rect">
            <a:avLst/>
          </a:prstGeom>
          <a:noFill/>
        </p:spPr>
        <p:txBody>
          <a:bodyPr wrap="square" rtlCol="0">
            <a:spAutoFit/>
          </a:bodyPr>
          <a:lstStyle/>
          <a:p>
            <a:r>
              <a:rPr lang="en-US" sz="1350" dirty="0">
                <a:latin typeface="+mj-lt"/>
              </a:rPr>
              <a:t>time</a:t>
            </a:r>
          </a:p>
        </p:txBody>
      </p:sp>
      <p:sp>
        <p:nvSpPr>
          <p:cNvPr id="33" name="Textfeld 32">
            <a:extLst>
              <a:ext uri="{FF2B5EF4-FFF2-40B4-BE49-F238E27FC236}">
                <a16:creationId xmlns:a16="http://schemas.microsoft.com/office/drawing/2014/main" xmlns="" id="{0A4F7B2B-8EB1-4D41-9DF8-12FB4C4DDBC7}"/>
              </a:ext>
            </a:extLst>
          </p:cNvPr>
          <p:cNvSpPr txBox="1"/>
          <p:nvPr/>
        </p:nvSpPr>
        <p:spPr>
          <a:xfrm rot="16200000">
            <a:off x="1190019" y="2557378"/>
            <a:ext cx="1239715" cy="300082"/>
          </a:xfrm>
          <a:prstGeom prst="rect">
            <a:avLst/>
          </a:prstGeom>
          <a:noFill/>
        </p:spPr>
        <p:txBody>
          <a:bodyPr wrap="square" rtlCol="0">
            <a:spAutoFit/>
          </a:bodyPr>
          <a:lstStyle/>
          <a:p>
            <a:r>
              <a:rPr lang="en-US" sz="1350" dirty="0">
                <a:latin typeface="+mj-lt"/>
              </a:rPr>
              <a:t>performance</a:t>
            </a:r>
          </a:p>
        </p:txBody>
      </p:sp>
    </p:spTree>
    <p:extLst>
      <p:ext uri="{BB962C8B-B14F-4D97-AF65-F5344CB8AC3E}">
        <p14:creationId xmlns:p14="http://schemas.microsoft.com/office/powerpoint/2010/main" val="158251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uppieren 162">
            <a:extLst>
              <a:ext uri="{FF2B5EF4-FFF2-40B4-BE49-F238E27FC236}">
                <a16:creationId xmlns:a16="http://schemas.microsoft.com/office/drawing/2014/main" xmlns="" id="{4CC8BC82-0EA0-E742-B3E3-6FA726B4337F}"/>
              </a:ext>
            </a:extLst>
          </p:cNvPr>
          <p:cNvGrpSpPr/>
          <p:nvPr/>
        </p:nvGrpSpPr>
        <p:grpSpPr>
          <a:xfrm>
            <a:off x="2180788" y="4395958"/>
            <a:ext cx="1826615" cy="517064"/>
            <a:chOff x="2344630" y="4869200"/>
            <a:chExt cx="3247314" cy="919225"/>
          </a:xfrm>
        </p:grpSpPr>
        <p:sp>
          <p:nvSpPr>
            <p:cNvPr id="80" name="Oval 79">
              <a:extLst>
                <a:ext uri="{FF2B5EF4-FFF2-40B4-BE49-F238E27FC236}">
                  <a16:creationId xmlns:a16="http://schemas.microsoft.com/office/drawing/2014/main" xmlns="" id="{5510CF48-496D-BC44-9E1C-6D8E9ACF8582}"/>
                </a:ext>
              </a:extLst>
            </p:cNvPr>
            <p:cNvSpPr>
              <a:spLocks noChangeAspect="1"/>
            </p:cNvSpPr>
            <p:nvPr/>
          </p:nvSpPr>
          <p:spPr>
            <a:xfrm>
              <a:off x="5231944" y="48692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89" name="Freihandform 88">
              <a:extLst>
                <a:ext uri="{FF2B5EF4-FFF2-40B4-BE49-F238E27FC236}">
                  <a16:creationId xmlns:a16="http://schemas.microsoft.com/office/drawing/2014/main" xmlns="" id="{217CF256-70F0-2D4C-881C-6877093E4804}"/>
                </a:ext>
              </a:extLst>
            </p:cNvPr>
            <p:cNvSpPr/>
            <p:nvPr/>
          </p:nvSpPr>
          <p:spPr>
            <a:xfrm rot="5089358">
              <a:off x="3555274" y="4165227"/>
              <a:ext cx="412554" cy="2833842"/>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Lst>
              <a:ahLst/>
              <a:cxnLst>
                <a:cxn ang="0">
                  <a:pos x="connsiteX0" y="connsiteY0"/>
                </a:cxn>
                <a:cxn ang="0">
                  <a:pos x="connsiteX1" y="connsiteY1"/>
                </a:cxn>
              </a:cxnLst>
              <a:rect l="l" t="t" r="r" b="b"/>
              <a:pathLst>
                <a:path w="777435" h="1911761">
                  <a:moveTo>
                    <a:pt x="350216" y="1911761"/>
                  </a:moveTo>
                  <a:cubicBezTo>
                    <a:pt x="1257998" y="1494195"/>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64" name="Gruppieren 163">
            <a:extLst>
              <a:ext uri="{FF2B5EF4-FFF2-40B4-BE49-F238E27FC236}">
                <a16:creationId xmlns:a16="http://schemas.microsoft.com/office/drawing/2014/main" xmlns="" id="{648C05B4-B761-A646-90EC-35460A65341A}"/>
              </a:ext>
            </a:extLst>
          </p:cNvPr>
          <p:cNvGrpSpPr/>
          <p:nvPr/>
        </p:nvGrpSpPr>
        <p:grpSpPr>
          <a:xfrm>
            <a:off x="4052928" y="3990890"/>
            <a:ext cx="1169633" cy="656393"/>
            <a:chOff x="5672878" y="4149080"/>
            <a:chExt cx="2079346" cy="1166921"/>
          </a:xfrm>
        </p:grpSpPr>
        <p:sp>
          <p:nvSpPr>
            <p:cNvPr id="78" name="Oval 77">
              <a:extLst>
                <a:ext uri="{FF2B5EF4-FFF2-40B4-BE49-F238E27FC236}">
                  <a16:creationId xmlns:a16="http://schemas.microsoft.com/office/drawing/2014/main" xmlns="" id="{F6C77309-FD36-0E40-9060-1C1154453D4B}"/>
                </a:ext>
              </a:extLst>
            </p:cNvPr>
            <p:cNvSpPr>
              <a:spLocks noChangeAspect="1"/>
            </p:cNvSpPr>
            <p:nvPr/>
          </p:nvSpPr>
          <p:spPr>
            <a:xfrm>
              <a:off x="7392224" y="414908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0" name="Freihandform 89">
              <a:extLst>
                <a:ext uri="{FF2B5EF4-FFF2-40B4-BE49-F238E27FC236}">
                  <a16:creationId xmlns:a16="http://schemas.microsoft.com/office/drawing/2014/main" xmlns="" id="{9C885F5F-C722-B24D-BCFC-068BEED4AF31}"/>
                </a:ext>
              </a:extLst>
            </p:cNvPr>
            <p:cNvSpPr/>
            <p:nvPr/>
          </p:nvSpPr>
          <p:spPr>
            <a:xfrm rot="4595260">
              <a:off x="6360023" y="410293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sp>
        <p:nvSpPr>
          <p:cNvPr id="81" name="Oval 80">
            <a:extLst>
              <a:ext uri="{FF2B5EF4-FFF2-40B4-BE49-F238E27FC236}">
                <a16:creationId xmlns:a16="http://schemas.microsoft.com/office/drawing/2014/main" xmlns="" id="{E563D6BC-6634-604D-9D73-8C2C47210480}"/>
              </a:ext>
            </a:extLst>
          </p:cNvPr>
          <p:cNvSpPr>
            <a:spLocks noChangeAspect="1"/>
          </p:cNvSpPr>
          <p:nvPr/>
        </p:nvSpPr>
        <p:spPr>
          <a:xfrm>
            <a:off x="5830128" y="3383344"/>
            <a:ext cx="202500" cy="2025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nvGrpSpPr>
          <p:cNvPr id="166" name="Gruppieren 165">
            <a:extLst>
              <a:ext uri="{FF2B5EF4-FFF2-40B4-BE49-F238E27FC236}">
                <a16:creationId xmlns:a16="http://schemas.microsoft.com/office/drawing/2014/main" xmlns="" id="{D557B773-CD8C-8943-BEA9-B38E307EE4AA}"/>
              </a:ext>
            </a:extLst>
          </p:cNvPr>
          <p:cNvGrpSpPr/>
          <p:nvPr/>
        </p:nvGrpSpPr>
        <p:grpSpPr>
          <a:xfrm>
            <a:off x="5971140" y="2370733"/>
            <a:ext cx="742634" cy="1554770"/>
            <a:chOff x="9083029" y="1268800"/>
            <a:chExt cx="1320239" cy="2764036"/>
          </a:xfrm>
        </p:grpSpPr>
        <p:sp>
          <p:nvSpPr>
            <p:cNvPr id="83" name="Oval 82">
              <a:extLst>
                <a:ext uri="{FF2B5EF4-FFF2-40B4-BE49-F238E27FC236}">
                  <a16:creationId xmlns:a16="http://schemas.microsoft.com/office/drawing/2014/main" xmlns="" id="{5AF99EBC-6E96-F349-9B40-5C51B7F7E489}"/>
                </a:ext>
              </a:extLst>
            </p:cNvPr>
            <p:cNvSpPr>
              <a:spLocks noChangeAspect="1"/>
            </p:cNvSpPr>
            <p:nvPr/>
          </p:nvSpPr>
          <p:spPr>
            <a:xfrm>
              <a:off x="9912464" y="12688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4" name="Freihandform 93">
              <a:extLst>
                <a:ext uri="{FF2B5EF4-FFF2-40B4-BE49-F238E27FC236}">
                  <a16:creationId xmlns:a16="http://schemas.microsoft.com/office/drawing/2014/main" xmlns="" id="{1B3DACB1-9488-9A42-895A-B30EC44D3691}"/>
                </a:ext>
              </a:extLst>
            </p:cNvPr>
            <p:cNvSpPr/>
            <p:nvPr/>
          </p:nvSpPr>
          <p:spPr>
            <a:xfrm rot="4554796">
              <a:off x="8680144" y="2309712"/>
              <a:ext cx="2126009" cy="1320239"/>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73" name="Gruppieren 172">
            <a:extLst>
              <a:ext uri="{FF2B5EF4-FFF2-40B4-BE49-F238E27FC236}">
                <a16:creationId xmlns:a16="http://schemas.microsoft.com/office/drawing/2014/main" xmlns="" id="{7771DB1D-8ED4-5949-9C52-C0E22655A61C}"/>
              </a:ext>
            </a:extLst>
          </p:cNvPr>
          <p:cNvGrpSpPr/>
          <p:nvPr/>
        </p:nvGrpSpPr>
        <p:grpSpPr>
          <a:xfrm>
            <a:off x="2062567" y="2608859"/>
            <a:ext cx="4970141" cy="2999477"/>
            <a:chOff x="2134457" y="1692137"/>
            <a:chExt cx="8835805" cy="5332402"/>
          </a:xfrm>
        </p:grpSpPr>
        <p:sp>
          <p:nvSpPr>
            <p:cNvPr id="97" name="Textfeld 96">
              <a:extLst>
                <a:ext uri="{FF2B5EF4-FFF2-40B4-BE49-F238E27FC236}">
                  <a16:creationId xmlns:a16="http://schemas.microsoft.com/office/drawing/2014/main" xmlns="" id="{B37E1006-E5BB-B94F-8599-74E1978E63C3}"/>
                </a:ext>
              </a:extLst>
            </p:cNvPr>
            <p:cNvSpPr txBox="1"/>
            <p:nvPr/>
          </p:nvSpPr>
          <p:spPr>
            <a:xfrm>
              <a:off x="8328246" y="6121728"/>
              <a:ext cx="1683203" cy="902811"/>
            </a:xfrm>
            <a:prstGeom prst="rect">
              <a:avLst/>
            </a:prstGeom>
            <a:noFill/>
          </p:spPr>
          <p:txBody>
            <a:bodyPr wrap="square" rtlCol="0">
              <a:spAutoFit/>
            </a:bodyPr>
            <a:lstStyle/>
            <a:p>
              <a:pPr algn="ctr"/>
              <a:r>
                <a:rPr lang="en-US" sz="1350" b="1" dirty="0">
                  <a:solidFill>
                    <a:srgbClr val="5C3575"/>
                  </a:solidFill>
                </a:rPr>
                <a:t>Evolving Process</a:t>
              </a:r>
            </a:p>
          </p:txBody>
        </p:sp>
        <p:sp>
          <p:nvSpPr>
            <p:cNvPr id="125" name="Freihandform 124">
              <a:extLst>
                <a:ext uri="{FF2B5EF4-FFF2-40B4-BE49-F238E27FC236}">
                  <a16:creationId xmlns:a16="http://schemas.microsoft.com/office/drawing/2014/main" xmlns="" id="{7D5E7563-0FA8-6D43-999A-E7CD9FFE13AF}"/>
                </a:ext>
              </a:extLst>
            </p:cNvPr>
            <p:cNvSpPr/>
            <p:nvPr/>
          </p:nvSpPr>
          <p:spPr>
            <a:xfrm>
              <a:off x="2134457" y="5701574"/>
              <a:ext cx="6193791" cy="103624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Lst>
              <a:ahLst/>
              <a:cxnLst>
                <a:cxn ang="0">
                  <a:pos x="connsiteX0" y="connsiteY0"/>
                </a:cxn>
                <a:cxn ang="0">
                  <a:pos x="connsiteX1" y="connsiteY1"/>
                </a:cxn>
              </a:cxnLst>
              <a:rect l="l" t="t" r="r" b="b"/>
              <a:pathLst>
                <a:path w="6017265" h="1690614">
                  <a:moveTo>
                    <a:pt x="0" y="0"/>
                  </a:moveTo>
                  <a:cubicBezTo>
                    <a:pt x="449217" y="1775082"/>
                    <a:pt x="3073121" y="1889797"/>
                    <a:pt x="6017265"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sp>
          <p:nvSpPr>
            <p:cNvPr id="127" name="Freihandform 126">
              <a:extLst>
                <a:ext uri="{FF2B5EF4-FFF2-40B4-BE49-F238E27FC236}">
                  <a16:creationId xmlns:a16="http://schemas.microsoft.com/office/drawing/2014/main" xmlns="" id="{F95C41EF-DF85-1A4B-842D-5DDFCDF5CA12}"/>
                </a:ext>
              </a:extLst>
            </p:cNvPr>
            <p:cNvSpPr/>
            <p:nvPr/>
          </p:nvSpPr>
          <p:spPr>
            <a:xfrm>
              <a:off x="5454807" y="5362155"/>
              <a:ext cx="2873441" cy="118078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46610"/>
                <a:gd name="connsiteX1" fmla="*/ 6017265 w 6017265"/>
                <a:gd name="connsiteY1" fmla="*/ 1519230 h 1646610"/>
                <a:gd name="connsiteX0" fmla="*/ 0 w 5516112"/>
                <a:gd name="connsiteY0" fmla="*/ 0 h 1188443"/>
                <a:gd name="connsiteX1" fmla="*/ 5516112 w 5516112"/>
                <a:gd name="connsiteY1" fmla="*/ 932083 h 1188443"/>
                <a:gd name="connsiteX0" fmla="*/ 0 w 5928828"/>
                <a:gd name="connsiteY0" fmla="*/ 0 h 1565304"/>
                <a:gd name="connsiteX1" fmla="*/ 5928828 w 5928828"/>
                <a:gd name="connsiteY1" fmla="*/ 1424528 h 1565304"/>
              </a:gdLst>
              <a:ahLst/>
              <a:cxnLst>
                <a:cxn ang="0">
                  <a:pos x="connsiteX0" y="connsiteY0"/>
                </a:cxn>
                <a:cxn ang="0">
                  <a:pos x="connsiteX1" y="connsiteY1"/>
                </a:cxn>
              </a:cxnLst>
              <a:rect l="l" t="t" r="r" b="b"/>
              <a:pathLst>
                <a:path w="5928828" h="1565304">
                  <a:moveTo>
                    <a:pt x="0" y="0"/>
                  </a:moveTo>
                  <a:cubicBezTo>
                    <a:pt x="1009333" y="1472038"/>
                    <a:pt x="2984684" y="1795095"/>
                    <a:pt x="5928828" y="1424528"/>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sp>
          <p:nvSpPr>
            <p:cNvPr id="128" name="Freihandform 127">
              <a:extLst>
                <a:ext uri="{FF2B5EF4-FFF2-40B4-BE49-F238E27FC236}">
                  <a16:creationId xmlns:a16="http://schemas.microsoft.com/office/drawing/2014/main" xmlns="" id="{845A5F78-4D4A-B14B-AE68-1093090FCE01}"/>
                </a:ext>
              </a:extLst>
            </p:cNvPr>
            <p:cNvSpPr/>
            <p:nvPr/>
          </p:nvSpPr>
          <p:spPr>
            <a:xfrm>
              <a:off x="7575983" y="4588951"/>
              <a:ext cx="752264" cy="164799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64852 w 6082117"/>
                <a:gd name="connsiteY0" fmla="*/ 0 h 1597541"/>
                <a:gd name="connsiteX1" fmla="*/ 6082117 w 6082117"/>
                <a:gd name="connsiteY1" fmla="*/ 1519230 h 1597541"/>
                <a:gd name="connsiteX0" fmla="*/ 115454 w 6132719"/>
                <a:gd name="connsiteY0" fmla="*/ 0 h 1554435"/>
                <a:gd name="connsiteX1" fmla="*/ 6132719 w 6132719"/>
                <a:gd name="connsiteY1" fmla="*/ 1519230 h 1554435"/>
              </a:gdLst>
              <a:ahLst/>
              <a:cxnLst>
                <a:cxn ang="0">
                  <a:pos x="connsiteX0" y="connsiteY0"/>
                </a:cxn>
                <a:cxn ang="0">
                  <a:pos x="connsiteX1" y="connsiteY1"/>
                </a:cxn>
              </a:cxnLst>
              <a:rect l="l" t="t" r="r" b="b"/>
              <a:pathLst>
                <a:path w="6132719" h="1554435">
                  <a:moveTo>
                    <a:pt x="115454" y="0"/>
                  </a:moveTo>
                  <a:cubicBezTo>
                    <a:pt x="-483613" y="872167"/>
                    <a:pt x="1208464" y="1741558"/>
                    <a:pt x="6132719"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sp>
          <p:nvSpPr>
            <p:cNvPr id="130" name="Freihandform 129">
              <a:extLst>
                <a:ext uri="{FF2B5EF4-FFF2-40B4-BE49-F238E27FC236}">
                  <a16:creationId xmlns:a16="http://schemas.microsoft.com/office/drawing/2014/main" xmlns="" id="{8A68E572-15BC-6444-9753-38AF6754A67D}"/>
                </a:ext>
              </a:extLst>
            </p:cNvPr>
            <p:cNvSpPr/>
            <p:nvPr/>
          </p:nvSpPr>
          <p:spPr>
            <a:xfrm flipH="1">
              <a:off x="9765874" y="1692137"/>
              <a:ext cx="1204388" cy="467475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2638432 w 4822526"/>
                <a:gd name="connsiteY0" fmla="*/ 0 h 2965530"/>
                <a:gd name="connsiteX1" fmla="*/ 4822525 w 4822526"/>
                <a:gd name="connsiteY1" fmla="*/ 2965497 h 2965530"/>
                <a:gd name="connsiteX0" fmla="*/ 2032498 w 4216592"/>
                <a:gd name="connsiteY0" fmla="*/ 0 h 2965611"/>
                <a:gd name="connsiteX1" fmla="*/ 4216591 w 4216592"/>
                <a:gd name="connsiteY1" fmla="*/ 2965497 h 2965611"/>
                <a:gd name="connsiteX0" fmla="*/ 2132673 w 4025365"/>
                <a:gd name="connsiteY0" fmla="*/ 0 h 2920987"/>
                <a:gd name="connsiteX1" fmla="*/ 4025364 w 4025365"/>
                <a:gd name="connsiteY1" fmla="*/ 2920860 h 2920987"/>
                <a:gd name="connsiteX0" fmla="*/ 3020206 w 4912898"/>
                <a:gd name="connsiteY0" fmla="*/ 0 h 2920968"/>
                <a:gd name="connsiteX1" fmla="*/ 4912897 w 4912898"/>
                <a:gd name="connsiteY1" fmla="*/ 2920860 h 2920968"/>
              </a:gdLst>
              <a:ahLst/>
              <a:cxnLst>
                <a:cxn ang="0">
                  <a:pos x="connsiteX0" y="connsiteY0"/>
                </a:cxn>
                <a:cxn ang="0">
                  <a:pos x="connsiteX1" y="connsiteY1"/>
                </a:cxn>
              </a:cxnLst>
              <a:rect l="l" t="t" r="r" b="b"/>
              <a:pathLst>
                <a:path w="4912898" h="2920968">
                  <a:moveTo>
                    <a:pt x="3020206" y="0"/>
                  </a:moveTo>
                  <a:cubicBezTo>
                    <a:pt x="-2652203" y="2466364"/>
                    <a:pt x="643645" y="2929148"/>
                    <a:pt x="4912897" y="292086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sp>
          <p:nvSpPr>
            <p:cNvPr id="131" name="Freihandform 130">
              <a:extLst>
                <a:ext uri="{FF2B5EF4-FFF2-40B4-BE49-F238E27FC236}">
                  <a16:creationId xmlns:a16="http://schemas.microsoft.com/office/drawing/2014/main" xmlns="" id="{A1FC992E-0B49-1B45-BBB9-2708F93C3C61}"/>
                </a:ext>
              </a:extLst>
            </p:cNvPr>
            <p:cNvSpPr/>
            <p:nvPr/>
          </p:nvSpPr>
          <p:spPr>
            <a:xfrm flipH="1">
              <a:off x="9065521" y="3555162"/>
              <a:ext cx="1098053" cy="2650816"/>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7787637 w 7787636"/>
                <a:gd name="connsiteY0" fmla="*/ 0 h 3200599"/>
                <a:gd name="connsiteX1" fmla="*/ 1528329 w 7787636"/>
                <a:gd name="connsiteY1" fmla="*/ 3200571 h 3200599"/>
                <a:gd name="connsiteX0" fmla="*/ 5599527 w 5599526"/>
                <a:gd name="connsiteY0" fmla="*/ 0 h 2682838"/>
                <a:gd name="connsiteX1" fmla="*/ 2108870 w 5599526"/>
                <a:gd name="connsiteY1" fmla="*/ 2682798 h 2682838"/>
                <a:gd name="connsiteX0" fmla="*/ 4939272 w 4939273"/>
                <a:gd name="connsiteY0" fmla="*/ 0 h 1661833"/>
                <a:gd name="connsiteX1" fmla="*/ 2395783 w 4939273"/>
                <a:gd name="connsiteY1" fmla="*/ 1661636 h 1661833"/>
                <a:gd name="connsiteX0" fmla="*/ 5599527 w 5599526"/>
                <a:gd name="connsiteY0" fmla="*/ 0 h 2668457"/>
                <a:gd name="connsiteX1" fmla="*/ 2108870 w 5599526"/>
                <a:gd name="connsiteY1" fmla="*/ 2668417 h 2668457"/>
              </a:gdLst>
              <a:ahLst/>
              <a:cxnLst>
                <a:cxn ang="0">
                  <a:pos x="connsiteX0" y="connsiteY0"/>
                </a:cxn>
                <a:cxn ang="0">
                  <a:pos x="connsiteX1" y="connsiteY1"/>
                </a:cxn>
              </a:cxnLst>
              <a:rect l="l" t="t" r="r" b="b"/>
              <a:pathLst>
                <a:path w="5599526" h="2668457">
                  <a:moveTo>
                    <a:pt x="5599527" y="0"/>
                  </a:moveTo>
                  <a:cubicBezTo>
                    <a:pt x="584700" y="1421860"/>
                    <a:pt x="-2160382" y="2676705"/>
                    <a:pt x="2108870" y="2668417"/>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grpSp>
      <p:grpSp>
        <p:nvGrpSpPr>
          <p:cNvPr id="162" name="Gruppieren 161">
            <a:extLst>
              <a:ext uri="{FF2B5EF4-FFF2-40B4-BE49-F238E27FC236}">
                <a16:creationId xmlns:a16="http://schemas.microsoft.com/office/drawing/2014/main" xmlns="" id="{3B6B6C61-127D-7743-BD27-D93DFFCAB190}"/>
              </a:ext>
            </a:extLst>
          </p:cNvPr>
          <p:cNvGrpSpPr/>
          <p:nvPr/>
        </p:nvGrpSpPr>
        <p:grpSpPr>
          <a:xfrm>
            <a:off x="1242805" y="4544388"/>
            <a:ext cx="897083" cy="507831"/>
            <a:chOff x="-786932" y="8845775"/>
            <a:chExt cx="1594813" cy="902811"/>
          </a:xfrm>
        </p:grpSpPr>
        <p:sp>
          <p:nvSpPr>
            <p:cNvPr id="79" name="Oval 78">
              <a:extLst>
                <a:ext uri="{FF2B5EF4-FFF2-40B4-BE49-F238E27FC236}">
                  <a16:creationId xmlns:a16="http://schemas.microsoft.com/office/drawing/2014/main" xmlns="" id="{CF6A0104-BB0C-B54E-A5C7-B31DD1F7CA56}"/>
                </a:ext>
              </a:extLst>
            </p:cNvPr>
            <p:cNvSpPr>
              <a:spLocks noChangeAspect="1"/>
            </p:cNvSpPr>
            <p:nvPr/>
          </p:nvSpPr>
          <p:spPr>
            <a:xfrm>
              <a:off x="447881" y="8968096"/>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6" name="Textfeld 135">
              <a:extLst>
                <a:ext uri="{FF2B5EF4-FFF2-40B4-BE49-F238E27FC236}">
                  <a16:creationId xmlns:a16="http://schemas.microsoft.com/office/drawing/2014/main" xmlns="" id="{54E3BDB4-6080-5C45-85EA-D4B69E3E2432}"/>
                </a:ext>
              </a:extLst>
            </p:cNvPr>
            <p:cNvSpPr txBox="1"/>
            <p:nvPr/>
          </p:nvSpPr>
          <p:spPr>
            <a:xfrm>
              <a:off x="-786932" y="8845775"/>
              <a:ext cx="1314443" cy="902811"/>
            </a:xfrm>
            <a:prstGeom prst="rect">
              <a:avLst/>
            </a:prstGeom>
            <a:noFill/>
          </p:spPr>
          <p:txBody>
            <a:bodyPr wrap="square" rtlCol="0">
              <a:spAutoFit/>
            </a:bodyPr>
            <a:lstStyle/>
            <a:p>
              <a:pPr algn="ctr"/>
              <a:r>
                <a:rPr lang="en-US" sz="1350" b="1" dirty="0">
                  <a:solidFill>
                    <a:srgbClr val="5C3575"/>
                  </a:solidFill>
                </a:rPr>
                <a:t>Initial Process</a:t>
              </a:r>
            </a:p>
          </p:txBody>
        </p:sp>
      </p:grpSp>
      <p:grpSp>
        <p:nvGrpSpPr>
          <p:cNvPr id="172" name="Gruppieren 171">
            <a:extLst>
              <a:ext uri="{FF2B5EF4-FFF2-40B4-BE49-F238E27FC236}">
                <a16:creationId xmlns:a16="http://schemas.microsoft.com/office/drawing/2014/main" xmlns="" id="{705E705A-D0BB-184E-BB64-3E571156023D}"/>
              </a:ext>
            </a:extLst>
          </p:cNvPr>
          <p:cNvGrpSpPr/>
          <p:nvPr/>
        </p:nvGrpSpPr>
        <p:grpSpPr>
          <a:xfrm>
            <a:off x="6481252" y="1242557"/>
            <a:ext cx="1393763" cy="1787735"/>
            <a:chOff x="9989898" y="-736846"/>
            <a:chExt cx="2477800" cy="3178196"/>
          </a:xfrm>
        </p:grpSpPr>
        <p:sp>
          <p:nvSpPr>
            <p:cNvPr id="132" name="Freihandform 131">
              <a:extLst>
                <a:ext uri="{FF2B5EF4-FFF2-40B4-BE49-F238E27FC236}">
                  <a16:creationId xmlns:a16="http://schemas.microsoft.com/office/drawing/2014/main" xmlns="" id="{6085C3D6-DCE0-7540-B69F-80B517DA05CF}"/>
                </a:ext>
              </a:extLst>
            </p:cNvPr>
            <p:cNvSpPr/>
            <p:nvPr/>
          </p:nvSpPr>
          <p:spPr>
            <a:xfrm rot="4554796">
              <a:off x="9756626" y="-269722"/>
              <a:ext cx="3178196" cy="224394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7" name="Textfeld 136">
              <a:extLst>
                <a:ext uri="{FF2B5EF4-FFF2-40B4-BE49-F238E27FC236}">
                  <a16:creationId xmlns:a16="http://schemas.microsoft.com/office/drawing/2014/main" xmlns="" id="{BA45CFCB-9857-BF49-8651-06B2D6BDFD27}"/>
                </a:ext>
              </a:extLst>
            </p:cNvPr>
            <p:cNvSpPr txBox="1"/>
            <p:nvPr/>
          </p:nvSpPr>
          <p:spPr>
            <a:xfrm>
              <a:off x="9989898" y="-580268"/>
              <a:ext cx="1902300" cy="1272144"/>
            </a:xfrm>
            <a:prstGeom prst="rect">
              <a:avLst/>
            </a:prstGeom>
            <a:noFill/>
            <a:ln>
              <a:noFill/>
            </a:ln>
          </p:spPr>
          <p:txBody>
            <a:bodyPr vert="horz" wrap="square" rtlCol="0">
              <a:spAutoFit/>
            </a:bodyPr>
            <a:lstStyle/>
            <a:p>
              <a:pPr algn="ctr"/>
              <a:r>
                <a:rPr lang="en-US" sz="1350" b="1" dirty="0">
                  <a:solidFill>
                    <a:srgbClr val="5C3575"/>
                  </a:solidFill>
                </a:rPr>
                <a:t>Future process</a:t>
              </a:r>
            </a:p>
            <a:p>
              <a:pPr algn="ctr"/>
              <a:r>
                <a:rPr lang="en-US" sz="1350" b="1" dirty="0">
                  <a:solidFill>
                    <a:srgbClr val="5C3575"/>
                  </a:solidFill>
                </a:rPr>
                <a:t>is emergent</a:t>
              </a:r>
            </a:p>
          </p:txBody>
        </p:sp>
      </p:grpSp>
      <p:grpSp>
        <p:nvGrpSpPr>
          <p:cNvPr id="167" name="Gruppieren 166">
            <a:extLst>
              <a:ext uri="{FF2B5EF4-FFF2-40B4-BE49-F238E27FC236}">
                <a16:creationId xmlns:a16="http://schemas.microsoft.com/office/drawing/2014/main" xmlns="" id="{4DCE7B4D-1895-C343-A094-0A6241C1987C}"/>
              </a:ext>
            </a:extLst>
          </p:cNvPr>
          <p:cNvGrpSpPr/>
          <p:nvPr/>
        </p:nvGrpSpPr>
        <p:grpSpPr>
          <a:xfrm>
            <a:off x="1573583" y="3743076"/>
            <a:ext cx="739375" cy="780853"/>
            <a:chOff x="1265150" y="3708520"/>
            <a:chExt cx="1314444" cy="1388183"/>
          </a:xfrm>
        </p:grpSpPr>
        <p:sp>
          <p:nvSpPr>
            <p:cNvPr id="139" name="Textfeld 138">
              <a:extLst>
                <a:ext uri="{FF2B5EF4-FFF2-40B4-BE49-F238E27FC236}">
                  <a16:creationId xmlns:a16="http://schemas.microsoft.com/office/drawing/2014/main" xmlns="" id="{5262D7E0-32B5-904B-9032-9233C8C54025}"/>
                </a:ext>
              </a:extLst>
            </p:cNvPr>
            <p:cNvSpPr txBox="1"/>
            <p:nvPr/>
          </p:nvSpPr>
          <p:spPr>
            <a:xfrm>
              <a:off x="1265150" y="3708520"/>
              <a:ext cx="1314444" cy="738663"/>
            </a:xfrm>
            <a:prstGeom prst="rect">
              <a:avLst/>
            </a:prstGeom>
            <a:noFill/>
            <a:ln>
              <a:noFill/>
            </a:ln>
          </p:spPr>
          <p:txBody>
            <a:bodyPr wrap="square" rtlCol="0">
              <a:spAutoFit/>
            </a:bodyPr>
            <a:lstStyle/>
            <a:p>
              <a:pPr algn="ctr"/>
              <a:r>
                <a:rPr lang="en-US" sz="1050" dirty="0">
                  <a:solidFill>
                    <a:srgbClr val="5C3575"/>
                  </a:solidFill>
                </a:rPr>
                <a:t>Evaluate Fitness</a:t>
              </a:r>
            </a:p>
          </p:txBody>
        </p:sp>
        <p:sp>
          <p:nvSpPr>
            <p:cNvPr id="151" name="Freihandform 150">
              <a:extLst>
                <a:ext uri="{FF2B5EF4-FFF2-40B4-BE49-F238E27FC236}">
                  <a16:creationId xmlns:a16="http://schemas.microsoft.com/office/drawing/2014/main" xmlns="" id="{55F572D3-095D-8344-8C67-4AD9C4535A83}"/>
                </a:ext>
              </a:extLst>
            </p:cNvPr>
            <p:cNvSpPr/>
            <p:nvPr/>
          </p:nvSpPr>
          <p:spPr>
            <a:xfrm rot="8622445" flipH="1" flipV="1">
              <a:off x="1765610" y="4364277"/>
              <a:ext cx="362934" cy="732426"/>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grpSp>
        <p:nvGrpSpPr>
          <p:cNvPr id="168" name="Gruppieren 167">
            <a:extLst>
              <a:ext uri="{FF2B5EF4-FFF2-40B4-BE49-F238E27FC236}">
                <a16:creationId xmlns:a16="http://schemas.microsoft.com/office/drawing/2014/main" xmlns="" id="{B72D2737-1655-6C4C-91CD-5028731B24B3}"/>
              </a:ext>
            </a:extLst>
          </p:cNvPr>
          <p:cNvGrpSpPr/>
          <p:nvPr/>
        </p:nvGrpSpPr>
        <p:grpSpPr>
          <a:xfrm>
            <a:off x="3268029" y="3402731"/>
            <a:ext cx="739375" cy="928393"/>
            <a:chOff x="4277500" y="3103466"/>
            <a:chExt cx="1314444" cy="1650476"/>
          </a:xfrm>
        </p:grpSpPr>
        <p:sp>
          <p:nvSpPr>
            <p:cNvPr id="140" name="Freihandform 139">
              <a:extLst>
                <a:ext uri="{FF2B5EF4-FFF2-40B4-BE49-F238E27FC236}">
                  <a16:creationId xmlns:a16="http://schemas.microsoft.com/office/drawing/2014/main" xmlns="" id="{E826E7F9-5522-5348-910A-44666E027293}"/>
                </a:ext>
              </a:extLst>
            </p:cNvPr>
            <p:cNvSpPr/>
            <p:nvPr/>
          </p:nvSpPr>
          <p:spPr>
            <a:xfrm rot="8163200" flipH="1" flipV="1">
              <a:off x="4798890" y="3756464"/>
              <a:ext cx="540639" cy="99747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4" name="Textfeld 153">
              <a:extLst>
                <a:ext uri="{FF2B5EF4-FFF2-40B4-BE49-F238E27FC236}">
                  <a16:creationId xmlns:a16="http://schemas.microsoft.com/office/drawing/2014/main" xmlns="" id="{96B19810-85BA-314D-9827-05669B883470}"/>
                </a:ext>
              </a:extLst>
            </p:cNvPr>
            <p:cNvSpPr txBox="1"/>
            <p:nvPr/>
          </p:nvSpPr>
          <p:spPr>
            <a:xfrm>
              <a:off x="4277500" y="3103466"/>
              <a:ext cx="1314444" cy="738663"/>
            </a:xfrm>
            <a:prstGeom prst="rect">
              <a:avLst/>
            </a:prstGeom>
            <a:noFill/>
            <a:ln>
              <a:noFill/>
            </a:ln>
          </p:spPr>
          <p:txBody>
            <a:bodyPr wrap="square" rtlCol="0">
              <a:spAutoFit/>
            </a:bodyPr>
            <a:lstStyle/>
            <a:p>
              <a:pPr algn="ctr"/>
              <a:r>
                <a:rPr lang="en-US" sz="1050" dirty="0">
                  <a:solidFill>
                    <a:srgbClr val="5C3575"/>
                  </a:solidFill>
                </a:rPr>
                <a:t>Evaluate Fitness</a:t>
              </a:r>
            </a:p>
          </p:txBody>
        </p:sp>
      </p:grpSp>
      <p:grpSp>
        <p:nvGrpSpPr>
          <p:cNvPr id="169" name="Gruppieren 168">
            <a:extLst>
              <a:ext uri="{FF2B5EF4-FFF2-40B4-BE49-F238E27FC236}">
                <a16:creationId xmlns:a16="http://schemas.microsoft.com/office/drawing/2014/main" xmlns="" id="{F133AEB3-1AA6-F24F-912D-A0CFFDAE5BCE}"/>
              </a:ext>
            </a:extLst>
          </p:cNvPr>
          <p:cNvGrpSpPr/>
          <p:nvPr/>
        </p:nvGrpSpPr>
        <p:grpSpPr>
          <a:xfrm>
            <a:off x="4536185" y="2850091"/>
            <a:ext cx="739375" cy="1031168"/>
            <a:chOff x="6531999" y="2120994"/>
            <a:chExt cx="1314444" cy="1833188"/>
          </a:xfrm>
        </p:grpSpPr>
        <p:sp>
          <p:nvSpPr>
            <p:cNvPr id="152" name="Freihandform 151">
              <a:extLst>
                <a:ext uri="{FF2B5EF4-FFF2-40B4-BE49-F238E27FC236}">
                  <a16:creationId xmlns:a16="http://schemas.microsoft.com/office/drawing/2014/main" xmlns="" id="{34AB0FF5-B32E-7447-85FC-146FDBADB805}"/>
                </a:ext>
              </a:extLst>
            </p:cNvPr>
            <p:cNvSpPr/>
            <p:nvPr/>
          </p:nvSpPr>
          <p:spPr>
            <a:xfrm rot="8163200" flipH="1" flipV="1">
              <a:off x="6987700" y="2812444"/>
              <a:ext cx="705200" cy="11417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5" name="Textfeld 154">
              <a:extLst>
                <a:ext uri="{FF2B5EF4-FFF2-40B4-BE49-F238E27FC236}">
                  <a16:creationId xmlns:a16="http://schemas.microsoft.com/office/drawing/2014/main" xmlns="" id="{945727DE-CE54-AF41-AA7F-7D4A1704C158}"/>
                </a:ext>
              </a:extLst>
            </p:cNvPr>
            <p:cNvSpPr txBox="1"/>
            <p:nvPr/>
          </p:nvSpPr>
          <p:spPr>
            <a:xfrm>
              <a:off x="6531999" y="2120994"/>
              <a:ext cx="1314444" cy="738663"/>
            </a:xfrm>
            <a:prstGeom prst="rect">
              <a:avLst/>
            </a:prstGeom>
            <a:noFill/>
            <a:ln>
              <a:noFill/>
            </a:ln>
          </p:spPr>
          <p:txBody>
            <a:bodyPr wrap="square" rtlCol="0">
              <a:spAutoFit/>
            </a:bodyPr>
            <a:lstStyle/>
            <a:p>
              <a:pPr algn="ctr"/>
              <a:r>
                <a:rPr lang="en-US" sz="1050" dirty="0">
                  <a:solidFill>
                    <a:srgbClr val="5C3575"/>
                  </a:solidFill>
                </a:rPr>
                <a:t>Evaluate Fitness</a:t>
              </a:r>
            </a:p>
          </p:txBody>
        </p:sp>
      </p:grpSp>
      <p:grpSp>
        <p:nvGrpSpPr>
          <p:cNvPr id="170" name="Gruppieren 169">
            <a:extLst>
              <a:ext uri="{FF2B5EF4-FFF2-40B4-BE49-F238E27FC236}">
                <a16:creationId xmlns:a16="http://schemas.microsoft.com/office/drawing/2014/main" xmlns="" id="{53CBB3AF-5AB8-954E-988B-E024A8C317F4}"/>
              </a:ext>
            </a:extLst>
          </p:cNvPr>
          <p:cNvGrpSpPr/>
          <p:nvPr/>
        </p:nvGrpSpPr>
        <p:grpSpPr>
          <a:xfrm>
            <a:off x="4834798" y="2324367"/>
            <a:ext cx="1126493" cy="985435"/>
            <a:chOff x="7062865" y="1186373"/>
            <a:chExt cx="2002655" cy="1751884"/>
          </a:xfrm>
        </p:grpSpPr>
        <p:sp>
          <p:nvSpPr>
            <p:cNvPr id="153" name="Freihandform 152">
              <a:extLst>
                <a:ext uri="{FF2B5EF4-FFF2-40B4-BE49-F238E27FC236}">
                  <a16:creationId xmlns:a16="http://schemas.microsoft.com/office/drawing/2014/main" xmlns="" id="{B54E498F-5783-8241-A182-4D6CAB94A8D6}"/>
                </a:ext>
              </a:extLst>
            </p:cNvPr>
            <p:cNvSpPr/>
            <p:nvPr/>
          </p:nvSpPr>
          <p:spPr>
            <a:xfrm rot="10800000" flipV="1">
              <a:off x="8235337" y="1442483"/>
              <a:ext cx="830183" cy="1495774"/>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6" name="Textfeld 155">
              <a:extLst>
                <a:ext uri="{FF2B5EF4-FFF2-40B4-BE49-F238E27FC236}">
                  <a16:creationId xmlns:a16="http://schemas.microsoft.com/office/drawing/2014/main" xmlns="" id="{19E94D3E-E57E-8A4F-8CFA-4E1E09E55B67}"/>
                </a:ext>
              </a:extLst>
            </p:cNvPr>
            <p:cNvSpPr txBox="1"/>
            <p:nvPr/>
          </p:nvSpPr>
          <p:spPr>
            <a:xfrm>
              <a:off x="7062865" y="1186373"/>
              <a:ext cx="1314443" cy="738663"/>
            </a:xfrm>
            <a:prstGeom prst="rect">
              <a:avLst/>
            </a:prstGeom>
            <a:noFill/>
            <a:ln>
              <a:noFill/>
            </a:ln>
          </p:spPr>
          <p:txBody>
            <a:bodyPr wrap="square" rtlCol="0">
              <a:spAutoFit/>
            </a:bodyPr>
            <a:lstStyle/>
            <a:p>
              <a:pPr algn="ctr"/>
              <a:r>
                <a:rPr lang="en-US" sz="1050" dirty="0">
                  <a:solidFill>
                    <a:srgbClr val="5C3575"/>
                  </a:solidFill>
                </a:rPr>
                <a:t>Evaluate Fitness</a:t>
              </a:r>
            </a:p>
          </p:txBody>
        </p:sp>
      </p:grpSp>
      <p:grpSp>
        <p:nvGrpSpPr>
          <p:cNvPr id="171" name="Gruppieren 170">
            <a:extLst>
              <a:ext uri="{FF2B5EF4-FFF2-40B4-BE49-F238E27FC236}">
                <a16:creationId xmlns:a16="http://schemas.microsoft.com/office/drawing/2014/main" xmlns="" id="{9FE493F2-5298-6C4C-964B-79D825577255}"/>
              </a:ext>
            </a:extLst>
          </p:cNvPr>
          <p:cNvGrpSpPr/>
          <p:nvPr/>
        </p:nvGrpSpPr>
        <p:grpSpPr>
          <a:xfrm>
            <a:off x="5418890" y="1715636"/>
            <a:ext cx="1100547" cy="605638"/>
            <a:chOff x="8101253" y="104184"/>
            <a:chExt cx="1956528" cy="1076689"/>
          </a:xfrm>
        </p:grpSpPr>
        <p:sp>
          <p:nvSpPr>
            <p:cNvPr id="157" name="Textfeld 156">
              <a:extLst>
                <a:ext uri="{FF2B5EF4-FFF2-40B4-BE49-F238E27FC236}">
                  <a16:creationId xmlns:a16="http://schemas.microsoft.com/office/drawing/2014/main" xmlns="" id="{4D70A6BB-8DF8-594B-AE25-6594E16B034B}"/>
                </a:ext>
              </a:extLst>
            </p:cNvPr>
            <p:cNvSpPr txBox="1"/>
            <p:nvPr/>
          </p:nvSpPr>
          <p:spPr>
            <a:xfrm>
              <a:off x="8101253" y="104184"/>
              <a:ext cx="1314444" cy="738663"/>
            </a:xfrm>
            <a:prstGeom prst="rect">
              <a:avLst/>
            </a:prstGeom>
            <a:noFill/>
            <a:ln>
              <a:noFill/>
            </a:ln>
          </p:spPr>
          <p:txBody>
            <a:bodyPr wrap="square" rtlCol="0">
              <a:spAutoFit/>
            </a:bodyPr>
            <a:lstStyle/>
            <a:p>
              <a:pPr algn="ctr"/>
              <a:r>
                <a:rPr lang="en-US" sz="1050" dirty="0">
                  <a:solidFill>
                    <a:srgbClr val="5C3575"/>
                  </a:solidFill>
                </a:rPr>
                <a:t>Evaluate Fitness</a:t>
              </a:r>
            </a:p>
          </p:txBody>
        </p:sp>
        <p:sp>
          <p:nvSpPr>
            <p:cNvPr id="159" name="Freihandform 158">
              <a:extLst>
                <a:ext uri="{FF2B5EF4-FFF2-40B4-BE49-F238E27FC236}">
                  <a16:creationId xmlns:a16="http://schemas.microsoft.com/office/drawing/2014/main" xmlns="" id="{711B6A6E-6279-2F4B-B15B-AAA959F0F923}"/>
                </a:ext>
              </a:extLst>
            </p:cNvPr>
            <p:cNvSpPr/>
            <p:nvPr/>
          </p:nvSpPr>
          <p:spPr>
            <a:xfrm rot="10800000" flipV="1">
              <a:off x="9227598" y="404346"/>
              <a:ext cx="830183" cy="776527"/>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5C3575"/>
                </a:solidFill>
              </a:endParaRPr>
            </a:p>
          </p:txBody>
        </p:sp>
      </p:grpSp>
      <p:sp>
        <p:nvSpPr>
          <p:cNvPr id="161" name="Titel 160">
            <a:extLst>
              <a:ext uri="{FF2B5EF4-FFF2-40B4-BE49-F238E27FC236}">
                <a16:creationId xmlns:a16="http://schemas.microsoft.com/office/drawing/2014/main" xmlns="" id="{B120413C-F37C-5644-8E9A-40D215C64417}"/>
              </a:ext>
            </a:extLst>
          </p:cNvPr>
          <p:cNvSpPr>
            <a:spLocks noGrp="1"/>
          </p:cNvSpPr>
          <p:nvPr>
            <p:ph type="title"/>
          </p:nvPr>
        </p:nvSpPr>
        <p:spPr>
          <a:xfrm>
            <a:off x="251521" y="978924"/>
            <a:ext cx="5906744" cy="628407"/>
          </a:xfrm>
        </p:spPr>
        <p:txBody>
          <a:bodyPr/>
          <a:lstStyle/>
          <a:p>
            <a:r>
              <a:rPr lang="en-US" dirty="0">
                <a:solidFill>
                  <a:srgbClr val="5C3575"/>
                </a:solidFill>
                <a:latin typeface="+mn-lt"/>
              </a:rPr>
              <a:t>Evolutionary Change</a:t>
            </a:r>
          </a:p>
        </p:txBody>
      </p:sp>
      <p:grpSp>
        <p:nvGrpSpPr>
          <p:cNvPr id="177" name="Gruppieren 176">
            <a:extLst>
              <a:ext uri="{FF2B5EF4-FFF2-40B4-BE49-F238E27FC236}">
                <a16:creationId xmlns:a16="http://schemas.microsoft.com/office/drawing/2014/main" xmlns="" id="{2A63A0FD-02C6-0A4B-BE9F-B23B86B60523}"/>
              </a:ext>
            </a:extLst>
          </p:cNvPr>
          <p:cNvGrpSpPr/>
          <p:nvPr/>
        </p:nvGrpSpPr>
        <p:grpSpPr>
          <a:xfrm>
            <a:off x="3925887" y="3927591"/>
            <a:ext cx="1068867" cy="397365"/>
            <a:chOff x="5447027" y="4036544"/>
            <a:chExt cx="1900208" cy="706425"/>
          </a:xfrm>
        </p:grpSpPr>
        <p:sp>
          <p:nvSpPr>
            <p:cNvPr id="95" name="Freihandform 94">
              <a:extLst>
                <a:ext uri="{FF2B5EF4-FFF2-40B4-BE49-F238E27FC236}">
                  <a16:creationId xmlns:a16="http://schemas.microsoft.com/office/drawing/2014/main" xmlns="" id="{E1062443-026C-8A4D-858A-5B7FA46C0F86}"/>
                </a:ext>
              </a:extLst>
            </p:cNvPr>
            <p:cNvSpPr/>
            <p:nvPr/>
          </p:nvSpPr>
          <p:spPr>
            <a:xfrm rot="4595260" flipH="1" flipV="1">
              <a:off x="6134172" y="334939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chemeClr val="accent3">
                  <a:lumMod val="75000"/>
                </a:schemeClr>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4" name="Textfeld 173">
              <a:extLst>
                <a:ext uri="{FF2B5EF4-FFF2-40B4-BE49-F238E27FC236}">
                  <a16:creationId xmlns:a16="http://schemas.microsoft.com/office/drawing/2014/main" xmlns="" id="{652B485E-723E-6947-9197-8651D77B1B08}"/>
                </a:ext>
              </a:extLst>
            </p:cNvPr>
            <p:cNvSpPr txBox="1"/>
            <p:nvPr/>
          </p:nvSpPr>
          <p:spPr>
            <a:xfrm>
              <a:off x="6005139" y="4291564"/>
              <a:ext cx="1314444" cy="451405"/>
            </a:xfrm>
            <a:prstGeom prst="rect">
              <a:avLst/>
            </a:prstGeom>
            <a:noFill/>
          </p:spPr>
          <p:txBody>
            <a:bodyPr wrap="square" rtlCol="0">
              <a:spAutoFit/>
            </a:bodyPr>
            <a:lstStyle/>
            <a:p>
              <a:pPr algn="ctr"/>
              <a:r>
                <a:rPr lang="en-US" sz="1050" dirty="0">
                  <a:solidFill>
                    <a:srgbClr val="5C3575"/>
                  </a:solidFill>
                </a:rPr>
                <a:t>Roll back</a:t>
              </a:r>
            </a:p>
          </p:txBody>
        </p:sp>
      </p:grpSp>
      <p:grpSp>
        <p:nvGrpSpPr>
          <p:cNvPr id="176" name="Gruppieren 175">
            <a:extLst>
              <a:ext uri="{FF2B5EF4-FFF2-40B4-BE49-F238E27FC236}">
                <a16:creationId xmlns:a16="http://schemas.microsoft.com/office/drawing/2014/main" xmlns="" id="{1220610A-974B-AF45-BBB3-450DF5E4A782}"/>
              </a:ext>
            </a:extLst>
          </p:cNvPr>
          <p:cNvGrpSpPr/>
          <p:nvPr/>
        </p:nvGrpSpPr>
        <p:grpSpPr>
          <a:xfrm>
            <a:off x="5074593" y="3161543"/>
            <a:ext cx="801584" cy="649068"/>
            <a:chOff x="7489168" y="2674688"/>
            <a:chExt cx="1425038" cy="1153898"/>
          </a:xfrm>
        </p:grpSpPr>
        <p:sp>
          <p:nvSpPr>
            <p:cNvPr id="96" name="Freihandform 95">
              <a:extLst>
                <a:ext uri="{FF2B5EF4-FFF2-40B4-BE49-F238E27FC236}">
                  <a16:creationId xmlns:a16="http://schemas.microsoft.com/office/drawing/2014/main" xmlns="" id="{0DCA4311-B700-1348-B20D-047E5201481C}"/>
                </a:ext>
              </a:extLst>
            </p:cNvPr>
            <p:cNvSpPr/>
            <p:nvPr/>
          </p:nvSpPr>
          <p:spPr>
            <a:xfrm rot="4595260" flipH="1" flipV="1">
              <a:off x="7624738" y="2539118"/>
              <a:ext cx="1153898" cy="14250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519685 w 927592"/>
                <a:gd name="connsiteY0" fmla="*/ 1358038 h 1358038"/>
                <a:gd name="connsiteX1" fmla="*/ 0 w 927592"/>
                <a:gd name="connsiteY1" fmla="*/ 0 h 1358038"/>
                <a:gd name="connsiteX0" fmla="*/ 519685 w 875359"/>
                <a:gd name="connsiteY0" fmla="*/ 1358038 h 1358038"/>
                <a:gd name="connsiteX1" fmla="*/ 0 w 875359"/>
                <a:gd name="connsiteY1" fmla="*/ 0 h 1358038"/>
              </a:gdLst>
              <a:ahLst/>
              <a:cxnLst>
                <a:cxn ang="0">
                  <a:pos x="connsiteX0" y="connsiteY0"/>
                </a:cxn>
                <a:cxn ang="0">
                  <a:pos x="connsiteX1" y="connsiteY1"/>
                </a:cxn>
              </a:cxnLst>
              <a:rect l="l" t="t" r="r" b="b"/>
              <a:pathLst>
                <a:path w="875359" h="1358038">
                  <a:moveTo>
                    <a:pt x="519685" y="1358038"/>
                  </a:moveTo>
                  <a:cubicBezTo>
                    <a:pt x="1309846" y="859687"/>
                    <a:pt x="624713" y="353501"/>
                    <a:pt x="0" y="0"/>
                  </a:cubicBezTo>
                </a:path>
              </a:pathLst>
            </a:custGeom>
            <a:noFill/>
            <a:ln w="63500">
              <a:solidFill>
                <a:schemeClr val="accent3">
                  <a:lumMod val="75000"/>
                </a:schemeClr>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5" name="Textfeld 174">
              <a:extLst>
                <a:ext uri="{FF2B5EF4-FFF2-40B4-BE49-F238E27FC236}">
                  <a16:creationId xmlns:a16="http://schemas.microsoft.com/office/drawing/2014/main" xmlns="" id="{81E5E6C6-BC11-B64E-8377-A44BAF29581B}"/>
                </a:ext>
              </a:extLst>
            </p:cNvPr>
            <p:cNvSpPr txBox="1"/>
            <p:nvPr/>
          </p:nvSpPr>
          <p:spPr>
            <a:xfrm>
              <a:off x="7748958" y="3005417"/>
              <a:ext cx="1098458" cy="738663"/>
            </a:xfrm>
            <a:prstGeom prst="rect">
              <a:avLst/>
            </a:prstGeom>
            <a:noFill/>
          </p:spPr>
          <p:txBody>
            <a:bodyPr wrap="square" rtlCol="0">
              <a:spAutoFit/>
            </a:bodyPr>
            <a:lstStyle/>
            <a:p>
              <a:pPr algn="ctr"/>
              <a:r>
                <a:rPr lang="en-US" sz="1050" dirty="0">
                  <a:solidFill>
                    <a:srgbClr val="5C3575"/>
                  </a:solidFill>
                </a:rPr>
                <a:t>Roll forward</a:t>
              </a:r>
            </a:p>
          </p:txBody>
        </p:sp>
      </p:grpSp>
    </p:spTree>
    <p:extLst>
      <p:ext uri="{BB962C8B-B14F-4D97-AF65-F5344CB8AC3E}">
        <p14:creationId xmlns:p14="http://schemas.microsoft.com/office/powerpoint/2010/main" val="121982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3"/>
                                        </p:tgtEl>
                                        <p:attrNameLst>
                                          <p:attrName>style.visibility</p:attrName>
                                        </p:attrNameLst>
                                      </p:cBhvr>
                                      <p:to>
                                        <p:strVal val="visible"/>
                                      </p:to>
                                    </p:set>
                                  </p:childTnLst>
                                </p:cTn>
                              </p:par>
                              <p:par>
                                <p:cTn id="59" presetID="35" presetClass="emph" presetSubtype="0" repeatCount="3000" fill="hold" nodeType="withEffect">
                                  <p:stCondLst>
                                    <p:cond delay="0"/>
                                  </p:stCondLst>
                                  <p:childTnLst>
                                    <p:anim calcmode="discrete" valueType="str">
                                      <p:cBhvr>
                                        <p:cTn id="60" dur="1000" fill="hold"/>
                                        <p:tgtEl>
                                          <p:spTgt spid="17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008"/>
            <a:ext cx="9144000" cy="6412992"/>
          </a:xfrm>
          <a:prstGeom prst="rect">
            <a:avLst/>
          </a:prstGeom>
        </p:spPr>
      </p:pic>
      <p:sp>
        <p:nvSpPr>
          <p:cNvPr id="2" name="Title 1"/>
          <p:cNvSpPr>
            <a:spLocks noGrp="1"/>
          </p:cNvSpPr>
          <p:nvPr>
            <p:ph type="title"/>
          </p:nvPr>
        </p:nvSpPr>
        <p:spPr/>
        <p:txBody>
          <a:bodyPr/>
          <a:lstStyle/>
          <a:p>
            <a:r>
              <a:rPr lang="en-US" dirty="0">
                <a:solidFill>
                  <a:schemeClr val="bg1"/>
                </a:solidFill>
              </a:rPr>
              <a:t>Water flows around the rock</a:t>
            </a:r>
          </a:p>
        </p:txBody>
      </p:sp>
      <p:sp>
        <p:nvSpPr>
          <p:cNvPr id="7" name="TextBox 6"/>
          <p:cNvSpPr txBox="1"/>
          <p:nvPr/>
        </p:nvSpPr>
        <p:spPr>
          <a:xfrm>
            <a:off x="609600" y="2164080"/>
            <a:ext cx="2435090" cy="523220"/>
          </a:xfrm>
          <a:prstGeom prst="rect">
            <a:avLst/>
          </a:prstGeom>
          <a:noFill/>
        </p:spPr>
        <p:txBody>
          <a:bodyPr wrap="none" rtlCol="0">
            <a:spAutoFit/>
          </a:bodyPr>
          <a:lstStyle/>
          <a:p>
            <a:r>
              <a:rPr lang="en-US" sz="2800" b="1" i="1" dirty="0">
                <a:solidFill>
                  <a:schemeClr val="bg1"/>
                </a:solidFill>
              </a:rPr>
              <a:t>“be like water”</a:t>
            </a:r>
          </a:p>
        </p:txBody>
      </p:sp>
      <p:sp>
        <p:nvSpPr>
          <p:cNvPr id="9" name="TextBox 8"/>
          <p:cNvSpPr txBox="1"/>
          <p:nvPr/>
        </p:nvSpPr>
        <p:spPr>
          <a:xfrm>
            <a:off x="4419600" y="5715000"/>
            <a:ext cx="4652236" cy="461665"/>
          </a:xfrm>
          <a:prstGeom prst="rect">
            <a:avLst/>
          </a:prstGeom>
          <a:noFill/>
        </p:spPr>
        <p:txBody>
          <a:bodyPr wrap="none" rtlCol="0">
            <a:spAutoFit/>
          </a:bodyPr>
          <a:lstStyle/>
          <a:p>
            <a:r>
              <a:rPr lang="en-US" sz="2400" b="1" i="1" dirty="0">
                <a:solidFill>
                  <a:schemeClr val="bg1"/>
                </a:solidFill>
              </a:rPr>
              <a:t>the rock represents resistance</a:t>
            </a:r>
          </a:p>
        </p:txBody>
      </p:sp>
    </p:spTree>
    <p:extLst>
      <p:ext uri="{BB962C8B-B14F-4D97-AF65-F5344CB8AC3E}">
        <p14:creationId xmlns:p14="http://schemas.microsoft.com/office/powerpoint/2010/main" val="41590929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C82534-93F1-4787-B3AD-2EAE945BAB2B}"/>
              </a:ext>
            </a:extLst>
          </p:cNvPr>
          <p:cNvSpPr>
            <a:spLocks noGrp="1"/>
          </p:cNvSpPr>
          <p:nvPr>
            <p:ph type="title"/>
          </p:nvPr>
        </p:nvSpPr>
        <p:spPr>
          <a:xfrm>
            <a:off x="85265" y="2544261"/>
            <a:ext cx="8640960" cy="696521"/>
          </a:xfrm>
        </p:spPr>
        <p:txBody>
          <a:bodyPr>
            <a:noAutofit/>
          </a:bodyPr>
          <a:lstStyle/>
          <a:p>
            <a:r>
              <a:rPr lang="en-US" sz="5400" dirty="0">
                <a:latin typeface="Arial" panose="020B0604020202020204" pitchFamily="34" charset="0"/>
              </a:rPr>
              <a:t>What </a:t>
            </a:r>
            <a:r>
              <a:rPr lang="en-US" sz="5400">
                <a:latin typeface="Arial" panose="020B0604020202020204" pitchFamily="34" charset="0"/>
              </a:rPr>
              <a:t>is the Agile Mindset?</a:t>
            </a:r>
            <a:endParaRPr lang="en-US" sz="5400" dirty="0">
              <a:latin typeface="Arial" panose="020B0604020202020204" pitchFamily="34" charset="0"/>
            </a:endParaRPr>
          </a:p>
        </p:txBody>
      </p:sp>
    </p:spTree>
    <p:extLst>
      <p:ext uri="{BB962C8B-B14F-4D97-AF65-F5344CB8AC3E}">
        <p14:creationId xmlns:p14="http://schemas.microsoft.com/office/powerpoint/2010/main" val="3848148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0"/>
            <a:ext cx="8236777" cy="1433418"/>
          </a:xfrm>
          <a:prstGeom prst="rect">
            <a:avLst/>
          </a:prstGeom>
        </p:spPr>
        <p:txBody>
          <a:bodyPr anchor="ctr">
            <a:normAutofit/>
          </a:bodyPr>
          <a:lstStyle>
            <a:lvl1pPr algn="r" rtl="0" eaLnBrk="0" fontAlgn="base" hangingPunct="0">
              <a:lnSpc>
                <a:spcPct val="80000"/>
              </a:lnSpc>
              <a:spcBef>
                <a:spcPct val="0"/>
              </a:spcBef>
              <a:spcAft>
                <a:spcPct val="0"/>
              </a:spcAft>
              <a:defRPr sz="2800">
                <a:solidFill>
                  <a:schemeClr val="tx1"/>
                </a:solidFill>
                <a:latin typeface="+mj-lt"/>
                <a:ea typeface="+mj-ea"/>
                <a:cs typeface="+mj-cs"/>
              </a:defRPr>
            </a:lvl1pPr>
            <a:lvl2pPr algn="r" rtl="0" eaLnBrk="0" fontAlgn="base" hangingPunct="0">
              <a:lnSpc>
                <a:spcPct val="80000"/>
              </a:lnSpc>
              <a:spcBef>
                <a:spcPct val="0"/>
              </a:spcBef>
              <a:spcAft>
                <a:spcPct val="0"/>
              </a:spcAft>
              <a:defRPr sz="2800">
                <a:solidFill>
                  <a:schemeClr val="tx1"/>
                </a:solidFill>
                <a:latin typeface="Arial" charset="0"/>
                <a:cs typeface="Arial" charset="0"/>
              </a:defRPr>
            </a:lvl2pPr>
            <a:lvl3pPr algn="r" rtl="0" eaLnBrk="0" fontAlgn="base" hangingPunct="0">
              <a:lnSpc>
                <a:spcPct val="80000"/>
              </a:lnSpc>
              <a:spcBef>
                <a:spcPct val="0"/>
              </a:spcBef>
              <a:spcAft>
                <a:spcPct val="0"/>
              </a:spcAft>
              <a:defRPr sz="2800">
                <a:solidFill>
                  <a:schemeClr val="tx1"/>
                </a:solidFill>
                <a:latin typeface="Arial" charset="0"/>
                <a:cs typeface="Arial" charset="0"/>
              </a:defRPr>
            </a:lvl3pPr>
            <a:lvl4pPr algn="r" rtl="0" eaLnBrk="0" fontAlgn="base" hangingPunct="0">
              <a:lnSpc>
                <a:spcPct val="80000"/>
              </a:lnSpc>
              <a:spcBef>
                <a:spcPct val="0"/>
              </a:spcBef>
              <a:spcAft>
                <a:spcPct val="0"/>
              </a:spcAft>
              <a:defRPr sz="2800">
                <a:solidFill>
                  <a:schemeClr val="tx1"/>
                </a:solidFill>
                <a:latin typeface="Arial" charset="0"/>
                <a:cs typeface="Arial" charset="0"/>
              </a:defRPr>
            </a:lvl4pPr>
            <a:lvl5pPr algn="r" rtl="0" eaLnBrk="0" fontAlgn="base" hangingPunct="0">
              <a:lnSpc>
                <a:spcPct val="80000"/>
              </a:lnSpc>
              <a:spcBef>
                <a:spcPct val="0"/>
              </a:spcBef>
              <a:spcAft>
                <a:spcPct val="0"/>
              </a:spcAft>
              <a:defRPr sz="2800">
                <a:solidFill>
                  <a:schemeClr val="tx1"/>
                </a:solidFill>
                <a:latin typeface="Arial" charset="0"/>
                <a:cs typeface="Arial" charset="0"/>
              </a:defRPr>
            </a:lvl5pPr>
            <a:lvl6pPr marL="457200" algn="r" rtl="0" fontAlgn="base">
              <a:lnSpc>
                <a:spcPct val="80000"/>
              </a:lnSpc>
              <a:spcBef>
                <a:spcPct val="0"/>
              </a:spcBef>
              <a:spcAft>
                <a:spcPct val="0"/>
              </a:spcAft>
              <a:defRPr sz="2800">
                <a:solidFill>
                  <a:schemeClr val="tx1"/>
                </a:solidFill>
                <a:latin typeface="Arial" charset="0"/>
                <a:cs typeface="Arial" charset="0"/>
              </a:defRPr>
            </a:lvl6pPr>
            <a:lvl7pPr marL="914400" algn="r" rtl="0" fontAlgn="base">
              <a:lnSpc>
                <a:spcPct val="80000"/>
              </a:lnSpc>
              <a:spcBef>
                <a:spcPct val="0"/>
              </a:spcBef>
              <a:spcAft>
                <a:spcPct val="0"/>
              </a:spcAft>
              <a:defRPr sz="2800">
                <a:solidFill>
                  <a:schemeClr val="tx1"/>
                </a:solidFill>
                <a:latin typeface="Arial" charset="0"/>
                <a:cs typeface="Arial" charset="0"/>
              </a:defRPr>
            </a:lvl7pPr>
            <a:lvl8pPr marL="1371600" algn="r" rtl="0" fontAlgn="base">
              <a:lnSpc>
                <a:spcPct val="80000"/>
              </a:lnSpc>
              <a:spcBef>
                <a:spcPct val="0"/>
              </a:spcBef>
              <a:spcAft>
                <a:spcPct val="0"/>
              </a:spcAft>
              <a:defRPr sz="2800">
                <a:solidFill>
                  <a:schemeClr val="tx1"/>
                </a:solidFill>
                <a:latin typeface="Arial" charset="0"/>
                <a:cs typeface="Arial" charset="0"/>
              </a:defRPr>
            </a:lvl8pPr>
            <a:lvl9pPr marL="1828800" algn="r" rtl="0" fontAlgn="base">
              <a:lnSpc>
                <a:spcPct val="80000"/>
              </a:lnSpc>
              <a:spcBef>
                <a:spcPct val="0"/>
              </a:spcBef>
              <a:spcAft>
                <a:spcPct val="0"/>
              </a:spcAft>
              <a:defRPr sz="2800">
                <a:solidFill>
                  <a:schemeClr val="tx1"/>
                </a:solidFill>
                <a:latin typeface="Arial" charset="0"/>
                <a:cs typeface="Arial" charset="0"/>
              </a:defRPr>
            </a:lvl9pPr>
          </a:lstStyle>
          <a:p>
            <a:pPr algn="ctr">
              <a:lnSpc>
                <a:spcPct val="100000"/>
              </a:lnSpc>
            </a:pPr>
            <a:r>
              <a:rPr lang="en-US" sz="3600" dirty="0">
                <a:solidFill>
                  <a:srgbClr val="000000"/>
                </a:solidFill>
                <a:latin typeface="Calibri"/>
                <a:cs typeface="Calibri"/>
              </a:rPr>
              <a:t>Evolutionary change with</a:t>
            </a:r>
            <a:br>
              <a:rPr lang="en-US" sz="3600" dirty="0">
                <a:solidFill>
                  <a:srgbClr val="000000"/>
                </a:solidFill>
                <a:latin typeface="Calibri"/>
                <a:cs typeface="Calibri"/>
              </a:rPr>
            </a:br>
            <a:r>
              <a:rPr lang="en-US" sz="3600" dirty="0">
                <a:solidFill>
                  <a:srgbClr val="000000"/>
                </a:solidFill>
                <a:latin typeface="Calibri"/>
                <a:cs typeface="Calibri"/>
              </a:rPr>
              <a:t>many small J’s</a:t>
            </a:r>
          </a:p>
        </p:txBody>
      </p:sp>
      <p:grpSp>
        <p:nvGrpSpPr>
          <p:cNvPr id="15" name="Group 14"/>
          <p:cNvGrpSpPr/>
          <p:nvPr/>
        </p:nvGrpSpPr>
        <p:grpSpPr>
          <a:xfrm>
            <a:off x="0" y="1433419"/>
            <a:ext cx="9000309" cy="4837820"/>
            <a:chOff x="1119795" y="1272289"/>
            <a:chExt cx="6560977" cy="4439251"/>
          </a:xfrm>
          <a:solidFill>
            <a:schemeClr val="accent5">
              <a:lumMod val="20000"/>
              <a:lumOff val="80000"/>
            </a:schemeClr>
          </a:solidFill>
        </p:grpSpPr>
        <p:grpSp>
          <p:nvGrpSpPr>
            <p:cNvPr id="16" name="Group 15"/>
            <p:cNvGrpSpPr/>
            <p:nvPr/>
          </p:nvGrpSpPr>
          <p:grpSpPr>
            <a:xfrm>
              <a:off x="1119795" y="1272289"/>
              <a:ext cx="6560977" cy="4439251"/>
              <a:chOff x="1077462" y="1006737"/>
              <a:chExt cx="6560977" cy="4439251"/>
            </a:xfrm>
            <a:grpFill/>
          </p:grpSpPr>
          <p:sp>
            <p:nvSpPr>
              <p:cNvPr id="20" name="Rectangle 19"/>
              <p:cNvSpPr/>
              <p:nvPr/>
            </p:nvSpPr>
            <p:spPr>
              <a:xfrm>
                <a:off x="1077462" y="1006737"/>
                <a:ext cx="6560977" cy="443925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21" name="Group 20"/>
              <p:cNvGrpSpPr/>
              <p:nvPr/>
            </p:nvGrpSpPr>
            <p:grpSpPr>
              <a:xfrm>
                <a:off x="1461194" y="1286702"/>
                <a:ext cx="5647923" cy="3617710"/>
                <a:chOff x="1406392" y="1252194"/>
                <a:chExt cx="5647923" cy="3617710"/>
              </a:xfrm>
              <a:grpFill/>
            </p:grpSpPr>
            <p:grpSp>
              <p:nvGrpSpPr>
                <p:cNvPr id="23" name="Group 22"/>
                <p:cNvGrpSpPr/>
                <p:nvPr/>
              </p:nvGrpSpPr>
              <p:grpSpPr>
                <a:xfrm>
                  <a:off x="1553501" y="1617085"/>
                  <a:ext cx="5401638" cy="3215711"/>
                  <a:chOff x="1350030" y="2702588"/>
                  <a:chExt cx="6860643" cy="2643514"/>
                </a:xfrm>
                <a:grpFill/>
              </p:grpSpPr>
              <p:pic>
                <p:nvPicPr>
                  <p:cNvPr id="28" name="Picture 27"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0030" y="4895295"/>
                    <a:ext cx="780015" cy="450807"/>
                  </a:xfrm>
                  <a:prstGeom prst="rect">
                    <a:avLst/>
                  </a:prstGeom>
                  <a:grpFill/>
                </p:spPr>
              </p:pic>
              <p:pic>
                <p:nvPicPr>
                  <p:cNvPr id="29" name="Picture 28"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60183" y="4637228"/>
                    <a:ext cx="928068" cy="536374"/>
                  </a:xfrm>
                  <a:prstGeom prst="rect">
                    <a:avLst/>
                  </a:prstGeom>
                  <a:grpFill/>
                </p:spPr>
              </p:pic>
              <p:pic>
                <p:nvPicPr>
                  <p:cNvPr id="30" name="Picture 29"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7999" y="4297557"/>
                    <a:ext cx="1115104" cy="644471"/>
                  </a:xfrm>
                  <a:prstGeom prst="rect">
                    <a:avLst/>
                  </a:prstGeom>
                  <a:grpFill/>
                </p:spPr>
              </p:pic>
              <p:pic>
                <p:nvPicPr>
                  <p:cNvPr id="31" name="Picture 30"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3477" y="3884047"/>
                    <a:ext cx="1404349" cy="811639"/>
                  </a:xfrm>
                  <a:prstGeom prst="rect">
                    <a:avLst/>
                  </a:prstGeom>
                  <a:grpFill/>
                </p:spPr>
              </p:pic>
              <p:pic>
                <p:nvPicPr>
                  <p:cNvPr id="32" name="Picture 31"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9982" y="3381927"/>
                    <a:ext cx="1693595" cy="978808"/>
                  </a:xfrm>
                  <a:prstGeom prst="rect">
                    <a:avLst/>
                  </a:prstGeom>
                  <a:grpFill/>
                </p:spPr>
              </p:pic>
              <p:pic>
                <p:nvPicPr>
                  <p:cNvPr id="33" name="Picture 32"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2279" y="2702588"/>
                    <a:ext cx="2008394" cy="1308428"/>
                  </a:xfrm>
                  <a:prstGeom prst="rect">
                    <a:avLst/>
                  </a:prstGeom>
                  <a:grpFill/>
                </p:spPr>
              </p:pic>
            </p:grpSp>
            <p:cxnSp>
              <p:nvCxnSpPr>
                <p:cNvPr id="24" name="Straight Arrow Connector 23"/>
                <p:cNvCxnSpPr/>
                <p:nvPr/>
              </p:nvCxnSpPr>
              <p:spPr bwMode="auto">
                <a:xfrm flipH="1" flipV="1">
                  <a:off x="1502592" y="1252194"/>
                  <a:ext cx="1360" cy="3617710"/>
                </a:xfrm>
                <a:prstGeom prst="straightConnector1">
                  <a:avLst/>
                </a:prstGeom>
                <a:grpFill/>
                <a:ln w="28575" cap="flat" cmpd="sng" algn="ctr">
                  <a:solidFill>
                    <a:schemeClr val="tx1"/>
                  </a:solidFill>
                  <a:prstDash val="solid"/>
                  <a:round/>
                  <a:headEnd type="none" w="med" len="med"/>
                  <a:tailEnd type="arrow"/>
                </a:ln>
                <a:effectLst/>
              </p:spPr>
            </p:cxnSp>
            <p:sp>
              <p:nvSpPr>
                <p:cNvPr id="25" name="TextBox 24"/>
                <p:cNvSpPr txBox="1"/>
                <p:nvPr/>
              </p:nvSpPr>
              <p:spPr>
                <a:xfrm>
                  <a:off x="1515741" y="1326712"/>
                  <a:ext cx="1343661" cy="538952"/>
                </a:xfrm>
                <a:prstGeom prst="rect">
                  <a:avLst/>
                </a:prstGeom>
                <a:grpFill/>
                <a:ln>
                  <a:noFill/>
                </a:ln>
              </p:spPr>
              <p:txBody>
                <a:bodyPr wrap="none" rtlCol="0">
                  <a:spAutoFit/>
                </a:bodyPr>
                <a:lstStyle/>
                <a:p>
                  <a:r>
                    <a:rPr lang="en-US" sz="2400" b="1" dirty="0">
                      <a:solidFill>
                        <a:srgbClr val="000000"/>
                      </a:solidFill>
                      <a:latin typeface="Century Gothic"/>
                      <a:cs typeface="Century Gothic"/>
                    </a:rPr>
                    <a:t>Fitness</a:t>
                  </a:r>
                </a:p>
              </p:txBody>
            </p:sp>
            <p:cxnSp>
              <p:nvCxnSpPr>
                <p:cNvPr id="26" name="Straight Arrow Connector 25"/>
                <p:cNvCxnSpPr/>
                <p:nvPr/>
              </p:nvCxnSpPr>
              <p:spPr bwMode="auto">
                <a:xfrm flipV="1">
                  <a:off x="1406392" y="4590188"/>
                  <a:ext cx="5647923" cy="0"/>
                </a:xfrm>
                <a:prstGeom prst="straightConnector1">
                  <a:avLst/>
                </a:prstGeom>
                <a:grpFill/>
                <a:ln w="28575" cap="flat" cmpd="sng" algn="ctr">
                  <a:solidFill>
                    <a:srgbClr val="000000"/>
                  </a:solidFill>
                  <a:prstDash val="solid"/>
                  <a:round/>
                  <a:headEnd type="none" w="med" len="med"/>
                  <a:tailEnd type="arrow"/>
                </a:ln>
                <a:effectLst/>
              </p:spPr>
            </p:cxnSp>
            <p:sp>
              <p:nvSpPr>
                <p:cNvPr id="27" name="TextBox 26"/>
                <p:cNvSpPr txBox="1"/>
                <p:nvPr/>
              </p:nvSpPr>
              <p:spPr>
                <a:xfrm rot="19880939">
                  <a:off x="3079203" y="2249413"/>
                  <a:ext cx="3003610" cy="423630"/>
                </a:xfrm>
                <a:prstGeom prst="rect">
                  <a:avLst/>
                </a:prstGeom>
                <a:grpFill/>
                <a:ln>
                  <a:noFill/>
                </a:ln>
              </p:spPr>
              <p:txBody>
                <a:bodyPr wrap="square" rtlCol="0">
                  <a:spAutoFit/>
                </a:bodyPr>
                <a:lstStyle/>
                <a:p>
                  <a:r>
                    <a:rPr lang="en-US" sz="2400" b="1" dirty="0">
                      <a:solidFill>
                        <a:srgbClr val="000000"/>
                      </a:solidFill>
                      <a:latin typeface="Century Gothic"/>
                      <a:cs typeface="Century Gothic"/>
                    </a:rPr>
                    <a:t>Capability for Change</a:t>
                  </a:r>
                </a:p>
              </p:txBody>
            </p:sp>
          </p:grpSp>
        </p:grpSp>
        <p:sp>
          <p:nvSpPr>
            <p:cNvPr id="19" name="TextBox 18"/>
            <p:cNvSpPr txBox="1"/>
            <p:nvPr/>
          </p:nvSpPr>
          <p:spPr>
            <a:xfrm>
              <a:off x="5883461" y="4826243"/>
              <a:ext cx="1022079" cy="538952"/>
            </a:xfrm>
            <a:prstGeom prst="rect">
              <a:avLst/>
            </a:prstGeom>
            <a:noFill/>
            <a:ln>
              <a:noFill/>
            </a:ln>
          </p:spPr>
          <p:txBody>
            <a:bodyPr wrap="none" rtlCol="0">
              <a:spAutoFit/>
            </a:bodyPr>
            <a:lstStyle/>
            <a:p>
              <a:r>
                <a:rPr lang="en-US" sz="2400" b="1" dirty="0">
                  <a:solidFill>
                    <a:srgbClr val="000000"/>
                  </a:solidFill>
                  <a:latin typeface="Century Gothic"/>
                  <a:cs typeface="Century Gothic"/>
                </a:rPr>
                <a:t>Time</a:t>
              </a:r>
            </a:p>
          </p:txBody>
        </p:sp>
      </p:grpSp>
    </p:spTree>
    <p:extLst>
      <p:ext uri="{BB962C8B-B14F-4D97-AF65-F5344CB8AC3E}">
        <p14:creationId xmlns:p14="http://schemas.microsoft.com/office/powerpoint/2010/main" val="1508640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Kanban Method</a:t>
            </a:r>
          </a:p>
        </p:txBody>
      </p:sp>
      <p:sp>
        <p:nvSpPr>
          <p:cNvPr id="5" name="Inhaltsplatzhalter 4">
            <a:extLst>
              <a:ext uri="{FF2B5EF4-FFF2-40B4-BE49-F238E27FC236}">
                <a16:creationId xmlns="" xmlns:a16="http://schemas.microsoft.com/office/drawing/2014/main" id="{9064E17C-AD0F-4D48-8CBC-C51206A651CF}"/>
              </a:ext>
            </a:extLst>
          </p:cNvPr>
          <p:cNvSpPr>
            <a:spLocks noGrp="1"/>
          </p:cNvSpPr>
          <p:nvPr>
            <p:ph idx="1"/>
          </p:nvPr>
        </p:nvSpPr>
        <p:spPr>
          <a:xfrm>
            <a:off x="457201" y="3134576"/>
            <a:ext cx="3949700" cy="2317297"/>
          </a:xfrm>
        </p:spPr>
        <p:txBody>
          <a:bodyPr>
            <a:normAutofit lnSpcReduction="10000"/>
          </a:bodyPr>
          <a:lstStyle/>
          <a:p>
            <a:r>
              <a:rPr lang="en-US" dirty="0"/>
              <a:t>“Kanban is a management method for</a:t>
            </a:r>
          </a:p>
          <a:p>
            <a:pPr lvl="1"/>
            <a:r>
              <a:rPr lang="en-US" dirty="0"/>
              <a:t>directly improving service delivery,</a:t>
            </a:r>
          </a:p>
          <a:p>
            <a:pPr lvl="1"/>
            <a:r>
              <a:rPr lang="en-US" dirty="0"/>
              <a:t>catalyzing improvements, and</a:t>
            </a:r>
          </a:p>
          <a:p>
            <a:pPr lvl="1"/>
            <a:r>
              <a:rPr lang="en-US" dirty="0"/>
              <a:t>evolving a business to be “fit for purpose.”</a:t>
            </a:r>
          </a:p>
          <a:p>
            <a:endParaRPr lang="en-US" dirty="0"/>
          </a:p>
        </p:txBody>
      </p:sp>
      <p:sp>
        <p:nvSpPr>
          <p:cNvPr id="6" name="Inhaltsplatzhalter 5">
            <a:extLst>
              <a:ext uri="{FF2B5EF4-FFF2-40B4-BE49-F238E27FC236}">
                <a16:creationId xmlns="" xmlns:a16="http://schemas.microsoft.com/office/drawing/2014/main" id="{BDDE3C08-A2CA-6549-9417-9D4DD23FDC3C}"/>
              </a:ext>
            </a:extLst>
          </p:cNvPr>
          <p:cNvSpPr>
            <a:spLocks noGrp="1"/>
          </p:cNvSpPr>
          <p:nvPr>
            <p:ph idx="12"/>
          </p:nvPr>
        </p:nvSpPr>
        <p:spPr>
          <a:xfrm>
            <a:off x="4737100" y="3134576"/>
            <a:ext cx="3949700" cy="2317297"/>
          </a:xfrm>
        </p:spPr>
        <p:txBody>
          <a:bodyPr>
            <a:normAutofit fontScale="92500"/>
          </a:bodyPr>
          <a:lstStyle/>
          <a:p>
            <a:r>
              <a:rPr lang="en-US" dirty="0"/>
              <a:t>“Kanban is a project management method.”</a:t>
            </a:r>
          </a:p>
          <a:p>
            <a:r>
              <a:rPr lang="en-US" dirty="0"/>
              <a:t>“Kanban is a software development lifecycle process</a:t>
            </a:r>
            <a:r>
              <a:rPr lang="en-US" dirty="0" smtClean="0"/>
              <a:t>.”</a:t>
            </a:r>
          </a:p>
          <a:p>
            <a:r>
              <a:rPr lang="en-US" dirty="0" smtClean="0"/>
              <a:t>Kanban for Ops, Scrum for projects</a:t>
            </a:r>
            <a:endParaRPr lang="en-US" dirty="0"/>
          </a:p>
          <a:p>
            <a:pPr marL="0" indent="0">
              <a:buNone/>
            </a:pPr>
            <a:endParaRPr lang="en-US" dirty="0"/>
          </a:p>
        </p:txBody>
      </p:sp>
      <p:pic>
        <p:nvPicPr>
          <p:cNvPr id="4" name="Grafik 3">
            <a:extLst>
              <a:ext uri="{FF2B5EF4-FFF2-40B4-BE49-F238E27FC236}">
                <a16:creationId xmlns="" xmlns:a16="http://schemas.microsoft.com/office/drawing/2014/main" id="{B9F7EA3E-110B-6246-B54B-A57D130D4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757" y="1993871"/>
            <a:ext cx="942386" cy="942386"/>
          </a:xfrm>
          <a:prstGeom prst="rect">
            <a:avLst/>
          </a:prstGeom>
        </p:spPr>
      </p:pic>
      <p:pic>
        <p:nvPicPr>
          <p:cNvPr id="8" name="Grafik 7">
            <a:extLst>
              <a:ext uri="{FF2B5EF4-FFF2-40B4-BE49-F238E27FC236}">
                <a16:creationId xmlns="" xmlns:a16="http://schemas.microsoft.com/office/drawing/2014/main" id="{B7309E88-5110-604D-8043-0A430BBDB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857" y="1993871"/>
            <a:ext cx="942386" cy="942386"/>
          </a:xfrm>
          <a:prstGeom prst="rect">
            <a:avLst/>
          </a:prstGeom>
        </p:spPr>
      </p:pic>
    </p:spTree>
    <p:extLst>
      <p:ext uri="{BB962C8B-B14F-4D97-AF65-F5344CB8AC3E}">
        <p14:creationId xmlns:p14="http://schemas.microsoft.com/office/powerpoint/2010/main" val="353848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Kanban Method: Service Delivery Principles</a:t>
            </a:r>
          </a:p>
        </p:txBody>
      </p:sp>
      <p:sp>
        <p:nvSpPr>
          <p:cNvPr id="5" name="TextBox 4"/>
          <p:cNvSpPr txBox="1"/>
          <p:nvPr/>
        </p:nvSpPr>
        <p:spPr>
          <a:xfrm>
            <a:off x="403411" y="2022714"/>
            <a:ext cx="5491402" cy="3182923"/>
          </a:xfrm>
          <a:prstGeom prst="rect">
            <a:avLst/>
          </a:prstGeom>
          <a:noFill/>
        </p:spPr>
        <p:txBody>
          <a:bodyPr wrap="square" rtlCol="0">
            <a:spAutoFit/>
          </a:bodyPr>
          <a:lstStyle/>
          <a:p>
            <a:pPr>
              <a:spcAft>
                <a:spcPts val="450"/>
              </a:spcAft>
            </a:pPr>
            <a:r>
              <a:rPr lang="en-US" dirty="0">
                <a:latin typeface="+mj-lt"/>
              </a:rPr>
              <a:t>Your organization is a network of interdependent services with policies that determine its behavior.</a:t>
            </a:r>
          </a:p>
          <a:p>
            <a:pPr>
              <a:spcAft>
                <a:spcPts val="450"/>
              </a:spcAft>
            </a:pPr>
            <a:endParaRPr lang="en-US" dirty="0">
              <a:latin typeface="+mj-lt"/>
            </a:endParaRPr>
          </a:p>
          <a:p>
            <a:pPr>
              <a:spcAft>
                <a:spcPts val="450"/>
              </a:spcAft>
            </a:pPr>
            <a:r>
              <a:rPr lang="en-US" dirty="0">
                <a:latin typeface="+mj-lt"/>
              </a:rPr>
              <a:t>Therefore: </a:t>
            </a:r>
          </a:p>
          <a:p>
            <a:pPr marL="385763" indent="-385763">
              <a:spcAft>
                <a:spcPts val="450"/>
              </a:spcAft>
              <a:buAutoNum type="arabicPeriod"/>
            </a:pPr>
            <a:r>
              <a:rPr lang="en-US" dirty="0">
                <a:latin typeface="+mj-lt"/>
              </a:rPr>
              <a:t>Understand and focus on the customer’s </a:t>
            </a:r>
            <a:br>
              <a:rPr lang="en-US" dirty="0">
                <a:latin typeface="+mj-lt"/>
              </a:rPr>
            </a:br>
            <a:r>
              <a:rPr lang="en-US" dirty="0">
                <a:latin typeface="+mj-lt"/>
              </a:rPr>
              <a:t>needs and expectations. </a:t>
            </a:r>
          </a:p>
          <a:p>
            <a:pPr marL="385763" indent="-385763">
              <a:spcAft>
                <a:spcPts val="450"/>
              </a:spcAft>
              <a:buAutoNum type="arabicPeriod"/>
            </a:pPr>
            <a:r>
              <a:rPr lang="en-US" dirty="0">
                <a:latin typeface="+mj-lt"/>
              </a:rPr>
              <a:t>Manage the work; </a:t>
            </a:r>
            <a:br>
              <a:rPr lang="en-US" dirty="0">
                <a:latin typeface="+mj-lt"/>
              </a:rPr>
            </a:br>
            <a:r>
              <a:rPr lang="en-US" dirty="0">
                <a:latin typeface="+mj-lt"/>
              </a:rPr>
              <a:t>let workers self-organize around it.</a:t>
            </a:r>
          </a:p>
          <a:p>
            <a:pPr marL="385763" indent="-385763">
              <a:spcAft>
                <a:spcPts val="450"/>
              </a:spcAft>
              <a:buAutoNum type="arabicPeriod"/>
            </a:pPr>
            <a:r>
              <a:rPr lang="en-US" dirty="0">
                <a:latin typeface="+mj-lt"/>
              </a:rPr>
              <a:t>Regularly review the network and its policies to improve outcomes.</a:t>
            </a:r>
          </a:p>
        </p:txBody>
      </p:sp>
      <p:sp>
        <p:nvSpPr>
          <p:cNvPr id="11" name="Rechteck 10">
            <a:extLst>
              <a:ext uri="{FF2B5EF4-FFF2-40B4-BE49-F238E27FC236}">
                <a16:creationId xmlns="" xmlns:a16="http://schemas.microsoft.com/office/drawing/2014/main" id="{09F263C5-56AB-A34A-B83D-621F05246035}"/>
              </a:ext>
            </a:extLst>
          </p:cNvPr>
          <p:cNvSpPr/>
          <p:nvPr/>
        </p:nvSpPr>
        <p:spPr>
          <a:xfrm>
            <a:off x="403411" y="2869530"/>
            <a:ext cx="4615397" cy="2571751"/>
          </a:xfrm>
          <a:prstGeom prst="rect">
            <a:avLst/>
          </a:prstGeom>
          <a:noFill/>
        </p:spPr>
        <p:txBody>
          <a:bodyPr wrap="square">
            <a:noAutofit/>
          </a:bodyPr>
          <a:lstStyle/>
          <a:p>
            <a:pPr marL="385763" indent="-385763">
              <a:spcAft>
                <a:spcPts val="450"/>
              </a:spcAft>
              <a:buAutoNum type="arabicPeriod"/>
            </a:pPr>
            <a:endParaRPr lang="en-US" sz="2100" dirty="0">
              <a:cs typeface="Arial" panose="020B0604020202020204" pitchFamily="34" charset="0"/>
            </a:endParaRPr>
          </a:p>
        </p:txBody>
      </p:sp>
      <p:pic>
        <p:nvPicPr>
          <p:cNvPr id="10" name="Inhaltsplatzhalter 9">
            <a:extLst>
              <a:ext uri="{FF2B5EF4-FFF2-40B4-BE49-F238E27FC236}">
                <a16:creationId xmlns="" xmlns:a16="http://schemas.microsoft.com/office/drawing/2014/main" id="{5DBB0127-DA53-0E42-97F9-C898F8C95178}"/>
              </a:ext>
            </a:extLst>
          </p:cNvPr>
          <p:cNvPicPr>
            <a:picLocks noGrp="1" noChangeAspect="1"/>
          </p:cNvPicPr>
          <p:nvPr>
            <p:ph idx="12"/>
          </p:nvPr>
        </p:nvPicPr>
        <p:blipFill rotWithShape="1">
          <a:blip r:embed="rId3" cstate="print">
            <a:extLst>
              <a:ext uri="{28A0092B-C50C-407E-A947-70E740481C1C}">
                <a14:useLocalDpi xmlns:a14="http://schemas.microsoft.com/office/drawing/2010/main" val="0"/>
              </a:ext>
            </a:extLst>
          </a:blip>
          <a:srcRect l="36170" t="30797" r="29558" b="2294"/>
          <a:stretch/>
        </p:blipFill>
        <p:spPr>
          <a:xfrm>
            <a:off x="6041232" y="2008585"/>
            <a:ext cx="2645569" cy="3443289"/>
          </a:xfrm>
          <a:prstGeom prst="rect">
            <a:avLst/>
          </a:prstGeom>
        </p:spPr>
      </p:pic>
    </p:spTree>
    <p:extLst>
      <p:ext uri="{BB962C8B-B14F-4D97-AF65-F5344CB8AC3E}">
        <p14:creationId xmlns:p14="http://schemas.microsoft.com/office/powerpoint/2010/main" val="310118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00DB298-76DC-944E-9AC9-06F86D730027}"/>
              </a:ext>
            </a:extLst>
          </p:cNvPr>
          <p:cNvSpPr>
            <a:spLocks noGrp="1"/>
          </p:cNvSpPr>
          <p:nvPr>
            <p:ph type="title"/>
          </p:nvPr>
        </p:nvSpPr>
        <p:spPr/>
        <p:txBody>
          <a:bodyPr/>
          <a:lstStyle/>
          <a:p>
            <a:r>
              <a:rPr lang="en-US" dirty="0"/>
              <a:t>What is a service?</a:t>
            </a:r>
          </a:p>
        </p:txBody>
      </p:sp>
      <p:grpSp>
        <p:nvGrpSpPr>
          <p:cNvPr id="24" name="Gruppieren 23">
            <a:extLst>
              <a:ext uri="{FF2B5EF4-FFF2-40B4-BE49-F238E27FC236}">
                <a16:creationId xmlns="" xmlns:a16="http://schemas.microsoft.com/office/drawing/2014/main" id="{766F2BEA-FA93-1D45-ACC7-AC43FA097A79}"/>
              </a:ext>
            </a:extLst>
          </p:cNvPr>
          <p:cNvGrpSpPr/>
          <p:nvPr/>
        </p:nvGrpSpPr>
        <p:grpSpPr>
          <a:xfrm>
            <a:off x="700411" y="1809743"/>
            <a:ext cx="1703381" cy="2843390"/>
            <a:chOff x="822033" y="932904"/>
            <a:chExt cx="2271175" cy="3791187"/>
          </a:xfrm>
        </p:grpSpPr>
        <p:pic>
          <p:nvPicPr>
            <p:cNvPr id="16" name="Grafik 15">
              <a:extLst>
                <a:ext uri="{FF2B5EF4-FFF2-40B4-BE49-F238E27FC236}">
                  <a16:creationId xmlns="" xmlns:a16="http://schemas.microsoft.com/office/drawing/2014/main" id="{0A28B9F9-D54B-9348-981E-496F1A541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136" y="1394569"/>
              <a:ext cx="2154072" cy="1958247"/>
            </a:xfrm>
            <a:prstGeom prst="rect">
              <a:avLst/>
            </a:prstGeom>
          </p:spPr>
        </p:pic>
        <p:sp>
          <p:nvSpPr>
            <p:cNvPr id="17" name="Textfeld 16">
              <a:extLst>
                <a:ext uri="{FF2B5EF4-FFF2-40B4-BE49-F238E27FC236}">
                  <a16:creationId xmlns="" xmlns:a16="http://schemas.microsoft.com/office/drawing/2014/main" id="{33E33B5F-303D-7F4E-BD0F-10D4FE061942}"/>
                </a:ext>
              </a:extLst>
            </p:cNvPr>
            <p:cNvSpPr txBox="1"/>
            <p:nvPr/>
          </p:nvSpPr>
          <p:spPr>
            <a:xfrm>
              <a:off x="845229" y="932904"/>
              <a:ext cx="1967346" cy="492443"/>
            </a:xfrm>
            <a:prstGeom prst="rect">
              <a:avLst/>
            </a:prstGeom>
            <a:noFill/>
          </p:spPr>
          <p:txBody>
            <a:bodyPr wrap="square" rtlCol="0">
              <a:spAutoFit/>
            </a:bodyPr>
            <a:lstStyle/>
            <a:p>
              <a:r>
                <a:rPr lang="en-US" b="1" dirty="0">
                  <a:solidFill>
                    <a:srgbClr val="5C3575"/>
                  </a:solidFill>
                </a:rPr>
                <a:t>Customer</a:t>
              </a:r>
            </a:p>
          </p:txBody>
        </p:sp>
        <p:sp>
          <p:nvSpPr>
            <p:cNvPr id="18" name="Textfeld 17">
              <a:extLst>
                <a:ext uri="{FF2B5EF4-FFF2-40B4-BE49-F238E27FC236}">
                  <a16:creationId xmlns="" xmlns:a16="http://schemas.microsoft.com/office/drawing/2014/main" id="{1A39D6FF-E2A1-D647-82F5-BEB586232BDF}"/>
                </a:ext>
              </a:extLst>
            </p:cNvPr>
            <p:cNvSpPr txBox="1"/>
            <p:nvPr/>
          </p:nvSpPr>
          <p:spPr>
            <a:xfrm>
              <a:off x="822033" y="3985427"/>
              <a:ext cx="2138192" cy="738664"/>
            </a:xfrm>
            <a:prstGeom prst="rect">
              <a:avLst/>
            </a:prstGeom>
            <a:noFill/>
          </p:spPr>
          <p:txBody>
            <a:bodyPr wrap="none" rtlCol="0">
              <a:spAutoFit/>
            </a:bodyPr>
            <a:lstStyle/>
            <a:p>
              <a:pPr algn="ctr"/>
              <a:r>
                <a:rPr lang="en-US" sz="1500" dirty="0"/>
                <a:t>Requests a </a:t>
              </a:r>
              <a:br>
                <a:rPr lang="en-US" sz="1500" dirty="0"/>
              </a:br>
              <a:r>
                <a:rPr lang="en-US" sz="1500" dirty="0"/>
                <a:t>product or service</a:t>
              </a:r>
            </a:p>
          </p:txBody>
        </p:sp>
        <p:sp>
          <p:nvSpPr>
            <p:cNvPr id="20" name="Rechteck 19">
              <a:extLst>
                <a:ext uri="{FF2B5EF4-FFF2-40B4-BE49-F238E27FC236}">
                  <a16:creationId xmlns="" xmlns:a16="http://schemas.microsoft.com/office/drawing/2014/main" id="{DA8E435F-58AC-4A46-ABE4-86E7A15EC6A9}"/>
                </a:ext>
              </a:extLst>
            </p:cNvPr>
            <p:cNvSpPr/>
            <p:nvPr/>
          </p:nvSpPr>
          <p:spPr>
            <a:xfrm>
              <a:off x="1177896" y="3527587"/>
              <a:ext cx="1460231" cy="492443"/>
            </a:xfrm>
            <a:prstGeom prst="rect">
              <a:avLst/>
            </a:prstGeom>
          </p:spPr>
          <p:txBody>
            <a:bodyPr wrap="none">
              <a:spAutoFit/>
            </a:bodyPr>
            <a:lstStyle/>
            <a:p>
              <a:pPr algn="ctr"/>
              <a:r>
                <a:rPr lang="en-US" b="1" dirty="0">
                  <a:solidFill>
                    <a:srgbClr val="5C3575"/>
                  </a:solidFill>
                </a:rPr>
                <a:t>Has Need</a:t>
              </a:r>
            </a:p>
          </p:txBody>
        </p:sp>
      </p:grpSp>
      <p:grpSp>
        <p:nvGrpSpPr>
          <p:cNvPr id="49" name="Gruppieren 48">
            <a:extLst>
              <a:ext uri="{FF2B5EF4-FFF2-40B4-BE49-F238E27FC236}">
                <a16:creationId xmlns="" xmlns:a16="http://schemas.microsoft.com/office/drawing/2014/main" id="{61EC5372-C044-0248-953E-EB314827707A}"/>
              </a:ext>
            </a:extLst>
          </p:cNvPr>
          <p:cNvGrpSpPr/>
          <p:nvPr/>
        </p:nvGrpSpPr>
        <p:grpSpPr>
          <a:xfrm>
            <a:off x="5529744" y="2484278"/>
            <a:ext cx="3192572" cy="2974098"/>
            <a:chOff x="5046172" y="2363051"/>
            <a:chExt cx="4256763" cy="3965464"/>
          </a:xfrm>
        </p:grpSpPr>
        <p:grpSp>
          <p:nvGrpSpPr>
            <p:cNvPr id="23" name="Gruppieren 22">
              <a:extLst>
                <a:ext uri="{FF2B5EF4-FFF2-40B4-BE49-F238E27FC236}">
                  <a16:creationId xmlns="" xmlns:a16="http://schemas.microsoft.com/office/drawing/2014/main" id="{17C63014-E071-E548-BD81-6BBAB51B8A40}"/>
                </a:ext>
              </a:extLst>
            </p:cNvPr>
            <p:cNvGrpSpPr/>
            <p:nvPr/>
          </p:nvGrpSpPr>
          <p:grpSpPr>
            <a:xfrm>
              <a:off x="5633619" y="3441728"/>
              <a:ext cx="3669316" cy="2886787"/>
              <a:chOff x="5605909" y="3605700"/>
              <a:chExt cx="3669316" cy="2886787"/>
            </a:xfrm>
          </p:grpSpPr>
          <p:pic>
            <p:nvPicPr>
              <p:cNvPr id="11" name="Grafik 10">
                <a:extLst>
                  <a:ext uri="{FF2B5EF4-FFF2-40B4-BE49-F238E27FC236}">
                    <a16:creationId xmlns="" xmlns:a16="http://schemas.microsoft.com/office/drawing/2014/main" id="{C2E8EE99-C741-C045-9CE1-423668625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7760" y="3605700"/>
                <a:ext cx="1326936" cy="1482436"/>
              </a:xfrm>
              <a:prstGeom prst="rect">
                <a:avLst/>
              </a:prstGeom>
            </p:spPr>
          </p:pic>
          <p:sp>
            <p:nvSpPr>
              <p:cNvPr id="12" name="Textfeld 11">
                <a:extLst>
                  <a:ext uri="{FF2B5EF4-FFF2-40B4-BE49-F238E27FC236}">
                    <a16:creationId xmlns="" xmlns:a16="http://schemas.microsoft.com/office/drawing/2014/main" id="{2AF76AE4-9952-6444-8D6D-A8C056303B31}"/>
                  </a:ext>
                </a:extLst>
              </p:cNvPr>
              <p:cNvSpPr txBox="1"/>
              <p:nvPr/>
            </p:nvSpPr>
            <p:spPr>
              <a:xfrm>
                <a:off x="5605909" y="5753823"/>
                <a:ext cx="3669316" cy="738664"/>
              </a:xfrm>
              <a:prstGeom prst="rect">
                <a:avLst/>
              </a:prstGeom>
              <a:noFill/>
            </p:spPr>
            <p:txBody>
              <a:bodyPr wrap="square" rtlCol="0">
                <a:spAutoFit/>
              </a:bodyPr>
              <a:lstStyle/>
              <a:p>
                <a:pPr algn="ctr"/>
                <a:r>
                  <a:rPr lang="en-US" sz="1500" dirty="0"/>
                  <a:t>Customer accepts or acknowledges delivery </a:t>
                </a:r>
              </a:p>
            </p:txBody>
          </p:sp>
          <p:sp>
            <p:nvSpPr>
              <p:cNvPr id="19" name="Rechteck 18">
                <a:extLst>
                  <a:ext uri="{FF2B5EF4-FFF2-40B4-BE49-F238E27FC236}">
                    <a16:creationId xmlns="" xmlns:a16="http://schemas.microsoft.com/office/drawing/2014/main" id="{5D8E9E5F-631E-F243-AC8A-35F5EBE639DD}"/>
                  </a:ext>
                </a:extLst>
              </p:cNvPr>
              <p:cNvSpPr/>
              <p:nvPr/>
            </p:nvSpPr>
            <p:spPr>
              <a:xfrm>
                <a:off x="5888052" y="5342070"/>
                <a:ext cx="3105032" cy="492443"/>
              </a:xfrm>
              <a:prstGeom prst="rect">
                <a:avLst/>
              </a:prstGeom>
            </p:spPr>
            <p:txBody>
              <a:bodyPr wrap="square">
                <a:spAutoFit/>
              </a:bodyPr>
              <a:lstStyle/>
              <a:p>
                <a:pPr algn="ctr"/>
                <a:r>
                  <a:rPr lang="en-US" b="1" dirty="0">
                    <a:solidFill>
                      <a:srgbClr val="5C3575"/>
                    </a:solidFill>
                  </a:rPr>
                  <a:t>Need Fulfilled</a:t>
                </a:r>
              </a:p>
            </p:txBody>
          </p:sp>
        </p:grpSp>
        <p:pic>
          <p:nvPicPr>
            <p:cNvPr id="46" name="Grafik 45">
              <a:extLst>
                <a:ext uri="{FF2B5EF4-FFF2-40B4-BE49-F238E27FC236}">
                  <a16:creationId xmlns="" xmlns:a16="http://schemas.microsoft.com/office/drawing/2014/main" id="{24856E39-77C5-594F-8C64-FA18FE8FAA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45326">
              <a:off x="5046172" y="2363051"/>
              <a:ext cx="2141850" cy="1124756"/>
            </a:xfrm>
            <a:prstGeom prst="rect">
              <a:avLst/>
            </a:prstGeom>
          </p:spPr>
        </p:pic>
      </p:grpSp>
      <p:grpSp>
        <p:nvGrpSpPr>
          <p:cNvPr id="48" name="Gruppieren 47">
            <a:extLst>
              <a:ext uri="{FF2B5EF4-FFF2-40B4-BE49-F238E27FC236}">
                <a16:creationId xmlns="" xmlns:a16="http://schemas.microsoft.com/office/drawing/2014/main" id="{479895B5-D692-8742-B78D-2CB234D6C5E0}"/>
              </a:ext>
            </a:extLst>
          </p:cNvPr>
          <p:cNvGrpSpPr/>
          <p:nvPr/>
        </p:nvGrpSpPr>
        <p:grpSpPr>
          <a:xfrm>
            <a:off x="2510021" y="1834548"/>
            <a:ext cx="3263782" cy="3382837"/>
            <a:chOff x="1884971" y="1272077"/>
            <a:chExt cx="4351709" cy="4510449"/>
          </a:xfrm>
        </p:grpSpPr>
        <p:grpSp>
          <p:nvGrpSpPr>
            <p:cNvPr id="44" name="Gruppieren 43">
              <a:extLst>
                <a:ext uri="{FF2B5EF4-FFF2-40B4-BE49-F238E27FC236}">
                  <a16:creationId xmlns="" xmlns:a16="http://schemas.microsoft.com/office/drawing/2014/main" id="{87EDF611-55E1-8A43-B583-DE3F1F39DA4E}"/>
                </a:ext>
              </a:extLst>
            </p:cNvPr>
            <p:cNvGrpSpPr/>
            <p:nvPr/>
          </p:nvGrpSpPr>
          <p:grpSpPr>
            <a:xfrm>
              <a:off x="2891929" y="1841128"/>
              <a:ext cx="3344751" cy="3941398"/>
              <a:chOff x="2891929" y="1841128"/>
              <a:chExt cx="3344751" cy="3941398"/>
            </a:xfrm>
          </p:grpSpPr>
          <p:grpSp>
            <p:nvGrpSpPr>
              <p:cNvPr id="39" name="Gruppieren 38">
                <a:extLst>
                  <a:ext uri="{FF2B5EF4-FFF2-40B4-BE49-F238E27FC236}">
                    <a16:creationId xmlns="" xmlns:a16="http://schemas.microsoft.com/office/drawing/2014/main" id="{031C145D-C22B-1940-9246-C091C2ED70B8}"/>
                  </a:ext>
                </a:extLst>
              </p:cNvPr>
              <p:cNvGrpSpPr/>
              <p:nvPr/>
            </p:nvGrpSpPr>
            <p:grpSpPr>
              <a:xfrm>
                <a:off x="3287209" y="1841128"/>
                <a:ext cx="2624059" cy="2944342"/>
                <a:chOff x="3794952" y="1732662"/>
                <a:chExt cx="2624059" cy="2944342"/>
              </a:xfrm>
            </p:grpSpPr>
            <p:pic>
              <p:nvPicPr>
                <p:cNvPr id="30" name="Grafik 29">
                  <a:extLst>
                    <a:ext uri="{FF2B5EF4-FFF2-40B4-BE49-F238E27FC236}">
                      <a16:creationId xmlns="" xmlns:a16="http://schemas.microsoft.com/office/drawing/2014/main" id="{09EBCC9E-E4BF-5A4D-920E-6ED467146D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4952" y="1732662"/>
                  <a:ext cx="2624059" cy="2264598"/>
                </a:xfrm>
                <a:prstGeom prst="rect">
                  <a:avLst/>
                </a:prstGeom>
              </p:spPr>
            </p:pic>
            <p:sp>
              <p:nvSpPr>
                <p:cNvPr id="32" name="Rechteck 31">
                  <a:extLst>
                    <a:ext uri="{FF2B5EF4-FFF2-40B4-BE49-F238E27FC236}">
                      <a16:creationId xmlns="" xmlns:a16="http://schemas.microsoft.com/office/drawing/2014/main" id="{D9EDA375-C0B0-C644-B211-5595EBADB517}"/>
                    </a:ext>
                  </a:extLst>
                </p:cNvPr>
                <p:cNvSpPr/>
                <p:nvPr/>
              </p:nvSpPr>
              <p:spPr>
                <a:xfrm>
                  <a:off x="3867589" y="4184562"/>
                  <a:ext cx="2280114" cy="492442"/>
                </a:xfrm>
                <a:prstGeom prst="rect">
                  <a:avLst/>
                </a:prstGeom>
              </p:spPr>
              <p:txBody>
                <a:bodyPr wrap="none">
                  <a:spAutoFit/>
                </a:bodyPr>
                <a:lstStyle/>
                <a:p>
                  <a:pPr algn="ctr"/>
                  <a:r>
                    <a:rPr lang="en-US" b="1" dirty="0">
                      <a:solidFill>
                        <a:srgbClr val="5C3575"/>
                      </a:solidFill>
                    </a:rPr>
                    <a:t>Service Delivery</a:t>
                  </a:r>
                </a:p>
              </p:txBody>
            </p:sp>
          </p:grpSp>
          <p:sp>
            <p:nvSpPr>
              <p:cNvPr id="43" name="Rechteck 42">
                <a:extLst>
                  <a:ext uri="{FF2B5EF4-FFF2-40B4-BE49-F238E27FC236}">
                    <a16:creationId xmlns="" xmlns:a16="http://schemas.microsoft.com/office/drawing/2014/main" id="{DC5FED9F-440A-B240-A96E-EB1270BBE568}"/>
                  </a:ext>
                </a:extLst>
              </p:cNvPr>
              <p:cNvSpPr/>
              <p:nvPr/>
            </p:nvSpPr>
            <p:spPr>
              <a:xfrm>
                <a:off x="2891929" y="4828418"/>
                <a:ext cx="3344751" cy="954108"/>
              </a:xfrm>
              <a:prstGeom prst="rect">
                <a:avLst/>
              </a:prstGeom>
            </p:spPr>
            <p:txBody>
              <a:bodyPr wrap="square">
                <a:spAutoFit/>
              </a:bodyPr>
              <a:lstStyle/>
              <a:p>
                <a:pPr algn="ctr"/>
                <a:r>
                  <a:rPr lang="en-US" sz="1350" dirty="0"/>
                  <a:t>Responds to the need</a:t>
                </a:r>
                <a:br>
                  <a:rPr lang="en-US" sz="1350" dirty="0"/>
                </a:br>
                <a:r>
                  <a:rPr lang="en-US" sz="1350" dirty="0"/>
                  <a:t>with a series of</a:t>
                </a:r>
              </a:p>
              <a:p>
                <a:pPr algn="ctr"/>
                <a:r>
                  <a:rPr lang="en-US" sz="1350" dirty="0"/>
                  <a:t>activities</a:t>
                </a:r>
              </a:p>
            </p:txBody>
          </p:sp>
        </p:grpSp>
        <p:pic>
          <p:nvPicPr>
            <p:cNvPr id="47" name="Grafik 46">
              <a:extLst>
                <a:ext uri="{FF2B5EF4-FFF2-40B4-BE49-F238E27FC236}">
                  <a16:creationId xmlns="" xmlns:a16="http://schemas.microsoft.com/office/drawing/2014/main" id="{F6D53655-2E68-E341-8993-DF670025BB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43061">
              <a:off x="1884971" y="1272077"/>
              <a:ext cx="1723769" cy="1105461"/>
            </a:xfrm>
            <a:prstGeom prst="rect">
              <a:avLst/>
            </a:prstGeom>
          </p:spPr>
        </p:pic>
      </p:grpSp>
    </p:spTree>
    <p:extLst>
      <p:ext uri="{BB962C8B-B14F-4D97-AF65-F5344CB8AC3E}">
        <p14:creationId xmlns:p14="http://schemas.microsoft.com/office/powerpoint/2010/main" val="320753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10810"/>
            <a:ext cx="3321596" cy="696521"/>
          </a:xfrm>
        </p:spPr>
        <p:txBody>
          <a:bodyPr/>
          <a:lstStyle/>
          <a:p>
            <a:r>
              <a:rPr lang="en-US" dirty="0" smtClean="0"/>
              <a:t>The Kanban Lens</a:t>
            </a:r>
            <a:endParaRPr lang="en-US" dirty="0"/>
          </a:p>
        </p:txBody>
      </p:sp>
      <p:grpSp>
        <p:nvGrpSpPr>
          <p:cNvPr id="6" name="Group 5"/>
          <p:cNvGrpSpPr>
            <a:grpSpLocks noChangeAspect="1"/>
          </p:cNvGrpSpPr>
          <p:nvPr/>
        </p:nvGrpSpPr>
        <p:grpSpPr>
          <a:xfrm>
            <a:off x="3846040" y="910811"/>
            <a:ext cx="5133170" cy="3138754"/>
            <a:chOff x="528637" y="44457"/>
            <a:chExt cx="11134725" cy="6808494"/>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422" b="10050"/>
            <a:stretch/>
          </p:blipFill>
          <p:spPr>
            <a:xfrm>
              <a:off x="528637" y="44457"/>
              <a:ext cx="11134725" cy="6808494"/>
            </a:xfrm>
            <a:prstGeom prst="rect">
              <a:avLst/>
            </a:prstGeom>
          </p:spPr>
        </p:pic>
        <p:pic>
          <p:nvPicPr>
            <p:cNvPr id="5" name="Picture 2" descr="http://madbricks.co/wp-content/uploads/2016/10/kanban-board-2.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7183" y="2133375"/>
              <a:ext cx="4389028" cy="21624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ontent Placeholder 2"/>
          <p:cNvSpPr>
            <a:spLocks noGrp="1" noChangeAspect="1"/>
          </p:cNvSpPr>
          <p:nvPr>
            <p:ph idx="1"/>
          </p:nvPr>
        </p:nvSpPr>
        <p:spPr>
          <a:xfrm>
            <a:off x="436872" y="3496301"/>
            <a:ext cx="8399561" cy="2230722"/>
          </a:xfrm>
        </p:spPr>
        <p:txBody>
          <a:bodyPr>
            <a:normAutofit lnSpcReduction="10000"/>
          </a:bodyPr>
          <a:lstStyle/>
          <a:p>
            <a:r>
              <a:rPr lang="en-US" sz="3300" dirty="0"/>
              <a:t>See work as flow </a:t>
            </a:r>
          </a:p>
          <a:p>
            <a:r>
              <a:rPr lang="en-US" sz="3300" dirty="0"/>
              <a:t>See workflow as knowledge discovery steps</a:t>
            </a:r>
          </a:p>
          <a:p>
            <a:r>
              <a:rPr lang="en-US" sz="3300" dirty="0"/>
              <a:t>See knowledge work as a service</a:t>
            </a:r>
          </a:p>
          <a:p>
            <a:r>
              <a:rPr lang="en-US" sz="3300" dirty="0"/>
              <a:t>See organizations as networks of services</a:t>
            </a:r>
          </a:p>
          <a:p>
            <a:pPr marL="0" indent="0">
              <a:buNone/>
            </a:pPr>
            <a:endParaRPr lang="en-US" dirty="0"/>
          </a:p>
        </p:txBody>
      </p:sp>
    </p:spTree>
    <p:extLst>
      <p:ext uri="{BB962C8B-B14F-4D97-AF65-F5344CB8AC3E}">
        <p14:creationId xmlns:p14="http://schemas.microsoft.com/office/powerpoint/2010/main" val="4609393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a:extLst>
              <a:ext uri="{FF2B5EF4-FFF2-40B4-BE49-F238E27FC236}">
                <a16:creationId xmlns="" xmlns:a16="http://schemas.microsoft.com/office/drawing/2014/main" id="{BC118293-558F-7343-8EA8-BBFFB50BB27C}"/>
              </a:ext>
            </a:extLst>
          </p:cNvPr>
          <p:cNvSpPr txBox="1"/>
          <p:nvPr/>
        </p:nvSpPr>
        <p:spPr>
          <a:xfrm rot="16200000">
            <a:off x="-1109335" y="3176367"/>
            <a:ext cx="2568368" cy="369332"/>
          </a:xfrm>
          <a:prstGeom prst="rect">
            <a:avLst/>
          </a:prstGeom>
          <a:solidFill>
            <a:srgbClr val="78598C"/>
          </a:solidFill>
          <a:ln>
            <a:noFill/>
          </a:ln>
        </p:spPr>
        <p:txBody>
          <a:bodyPr wrap="square" rtlCol="0">
            <a:spAutoFit/>
          </a:bodyPr>
          <a:lstStyle/>
          <a:p>
            <a:pPr algn="ctr"/>
            <a:r>
              <a:rPr lang="en-US" dirty="0">
                <a:solidFill>
                  <a:schemeClr val="bg1"/>
                </a:solidFill>
              </a:rPr>
              <a:t>Kanban General Practices</a:t>
            </a:r>
          </a:p>
        </p:txBody>
      </p:sp>
      <p:pic>
        <p:nvPicPr>
          <p:cNvPr id="6" name="Grafik 5">
            <a:extLst>
              <a:ext uri="{FF2B5EF4-FFF2-40B4-BE49-F238E27FC236}">
                <a16:creationId xmlns="" xmlns:a16="http://schemas.microsoft.com/office/drawing/2014/main" id="{1774FBAB-EE93-F74F-B40D-70FAA15B1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614" y="901672"/>
            <a:ext cx="2783700" cy="2348747"/>
          </a:xfrm>
          <a:prstGeom prst="rect">
            <a:avLst/>
          </a:prstGeom>
        </p:spPr>
      </p:pic>
      <p:grpSp>
        <p:nvGrpSpPr>
          <p:cNvPr id="41" name="Gruppieren 40">
            <a:extLst>
              <a:ext uri="{FF2B5EF4-FFF2-40B4-BE49-F238E27FC236}">
                <a16:creationId xmlns="" xmlns:a16="http://schemas.microsoft.com/office/drawing/2014/main" id="{7C42DA2B-5BDF-1B48-A05B-0F78F14D8C40}"/>
              </a:ext>
            </a:extLst>
          </p:cNvPr>
          <p:cNvGrpSpPr/>
          <p:nvPr/>
        </p:nvGrpSpPr>
        <p:grpSpPr>
          <a:xfrm>
            <a:off x="3025591" y="901672"/>
            <a:ext cx="2892653" cy="2348747"/>
            <a:chOff x="4034121" y="85812"/>
            <a:chExt cx="3856870" cy="3131663"/>
          </a:xfrm>
        </p:grpSpPr>
        <p:cxnSp>
          <p:nvCxnSpPr>
            <p:cNvPr id="27" name="Gerade Verbindung 26">
              <a:extLst>
                <a:ext uri="{FF2B5EF4-FFF2-40B4-BE49-F238E27FC236}">
                  <a16:creationId xmlns="" xmlns:a16="http://schemas.microsoft.com/office/drawing/2014/main" id="{1C7AF4FD-A0E3-8E4B-BBC3-9FE208C1B115}"/>
                </a:ext>
              </a:extLst>
            </p:cNvPr>
            <p:cNvCxnSpPr>
              <a:cxnSpLocks/>
            </p:cNvCxnSpPr>
            <p:nvPr/>
          </p:nvCxnSpPr>
          <p:spPr>
            <a:xfrm>
              <a:off x="4034121" y="345983"/>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 xmlns:a16="http://schemas.microsoft.com/office/drawing/2014/main" id="{954C5CE8-34F1-7246-BE42-3FA9975D4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9391" y="85812"/>
              <a:ext cx="3711600" cy="3131663"/>
            </a:xfrm>
            <a:prstGeom prst="rect">
              <a:avLst/>
            </a:prstGeom>
          </p:spPr>
        </p:pic>
      </p:grpSp>
      <p:grpSp>
        <p:nvGrpSpPr>
          <p:cNvPr id="42" name="Gruppieren 41">
            <a:extLst>
              <a:ext uri="{FF2B5EF4-FFF2-40B4-BE49-F238E27FC236}">
                <a16:creationId xmlns="" xmlns:a16="http://schemas.microsoft.com/office/drawing/2014/main" id="{6BE0AD38-637C-C545-87A7-AE5AC4CB8EA0}"/>
              </a:ext>
            </a:extLst>
          </p:cNvPr>
          <p:cNvGrpSpPr/>
          <p:nvPr/>
        </p:nvGrpSpPr>
        <p:grpSpPr>
          <a:xfrm>
            <a:off x="6027195" y="901672"/>
            <a:ext cx="2856439" cy="2348747"/>
            <a:chOff x="8036260" y="110840"/>
            <a:chExt cx="3808585" cy="3131663"/>
          </a:xfrm>
        </p:grpSpPr>
        <p:cxnSp>
          <p:nvCxnSpPr>
            <p:cNvPr id="25" name="Gerade Verbindung 24">
              <a:extLst>
                <a:ext uri="{FF2B5EF4-FFF2-40B4-BE49-F238E27FC236}">
                  <a16:creationId xmlns="" xmlns:a16="http://schemas.microsoft.com/office/drawing/2014/main" id="{EF18481A-C190-1B42-ABA5-F6D00CA5ED25}"/>
                </a:ext>
              </a:extLst>
            </p:cNvPr>
            <p:cNvCxnSpPr>
              <a:cxnSpLocks/>
            </p:cNvCxnSpPr>
            <p:nvPr/>
          </p:nvCxnSpPr>
          <p:spPr>
            <a:xfrm>
              <a:off x="8036260" y="332128"/>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 xmlns:a16="http://schemas.microsoft.com/office/drawing/2014/main" id="{4DC9C845-6118-FA4C-B9EE-02778DC687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3245" y="110840"/>
              <a:ext cx="3711600" cy="3131663"/>
            </a:xfrm>
            <a:prstGeom prst="rect">
              <a:avLst/>
            </a:prstGeom>
          </p:spPr>
        </p:pic>
      </p:grpSp>
      <p:grpSp>
        <p:nvGrpSpPr>
          <p:cNvPr id="43" name="Gruppieren 42">
            <a:extLst>
              <a:ext uri="{FF2B5EF4-FFF2-40B4-BE49-F238E27FC236}">
                <a16:creationId xmlns="" xmlns:a16="http://schemas.microsoft.com/office/drawing/2014/main" id="{64F7360C-A161-E54E-B606-C74D134A03CA}"/>
              </a:ext>
            </a:extLst>
          </p:cNvPr>
          <p:cNvGrpSpPr/>
          <p:nvPr/>
        </p:nvGrpSpPr>
        <p:grpSpPr>
          <a:xfrm>
            <a:off x="181164" y="3283676"/>
            <a:ext cx="2783700" cy="2521439"/>
            <a:chOff x="241552" y="3235235"/>
            <a:chExt cx="3711600" cy="3361918"/>
          </a:xfrm>
        </p:grpSpPr>
        <p:cxnSp>
          <p:nvCxnSpPr>
            <p:cNvPr id="9" name="Gerade Verbindung 8">
              <a:extLst>
                <a:ext uri="{FF2B5EF4-FFF2-40B4-BE49-F238E27FC236}">
                  <a16:creationId xmlns="" xmlns:a16="http://schemas.microsoft.com/office/drawing/2014/main" id="{91B10E15-2F57-4B4E-B991-7CCD381C5575}"/>
                </a:ext>
              </a:extLst>
            </p:cNvPr>
            <p:cNvCxnSpPr>
              <a:cxnSpLocks/>
            </p:cNvCxnSpPr>
            <p:nvPr/>
          </p:nvCxnSpPr>
          <p:spPr>
            <a:xfrm>
              <a:off x="463965" y="3235235"/>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 xmlns:a16="http://schemas.microsoft.com/office/drawing/2014/main" id="{D36C7408-A853-204A-B521-B5CF24EEE8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52" y="3465490"/>
              <a:ext cx="3711600" cy="3131663"/>
            </a:xfrm>
            <a:prstGeom prst="rect">
              <a:avLst/>
            </a:prstGeom>
          </p:spPr>
        </p:pic>
      </p:grpSp>
      <p:grpSp>
        <p:nvGrpSpPr>
          <p:cNvPr id="46" name="Gruppieren 45">
            <a:extLst>
              <a:ext uri="{FF2B5EF4-FFF2-40B4-BE49-F238E27FC236}">
                <a16:creationId xmlns="" xmlns:a16="http://schemas.microsoft.com/office/drawing/2014/main" id="{5AD72F95-402C-D649-B352-3AFDE3344EE8}"/>
              </a:ext>
            </a:extLst>
          </p:cNvPr>
          <p:cNvGrpSpPr/>
          <p:nvPr/>
        </p:nvGrpSpPr>
        <p:grpSpPr>
          <a:xfrm>
            <a:off x="3025591" y="3290429"/>
            <a:ext cx="2901625" cy="2511915"/>
            <a:chOff x="4034121" y="3244239"/>
            <a:chExt cx="3868833" cy="3349220"/>
          </a:xfrm>
        </p:grpSpPr>
        <p:grpSp>
          <p:nvGrpSpPr>
            <p:cNvPr id="29" name="Gruppieren 28">
              <a:extLst>
                <a:ext uri="{FF2B5EF4-FFF2-40B4-BE49-F238E27FC236}">
                  <a16:creationId xmlns="" xmlns:a16="http://schemas.microsoft.com/office/drawing/2014/main" id="{200BB601-F8A9-2C48-9409-EFF8EAFB503B}"/>
                </a:ext>
              </a:extLst>
            </p:cNvPr>
            <p:cNvGrpSpPr/>
            <p:nvPr/>
          </p:nvGrpSpPr>
          <p:grpSpPr>
            <a:xfrm>
              <a:off x="4034121" y="3244239"/>
              <a:ext cx="3637597" cy="3315707"/>
              <a:chOff x="4004684" y="3244239"/>
              <a:chExt cx="3637597" cy="3315707"/>
            </a:xfrm>
          </p:grpSpPr>
          <p:cxnSp>
            <p:nvCxnSpPr>
              <p:cNvPr id="36" name="Gerade Verbindung 35">
                <a:extLst>
                  <a:ext uri="{FF2B5EF4-FFF2-40B4-BE49-F238E27FC236}">
                    <a16:creationId xmlns="" xmlns:a16="http://schemas.microsoft.com/office/drawing/2014/main" id="{B2947BCC-DE5D-5C46-A0F9-4675F9C422D0}"/>
                  </a:ext>
                </a:extLst>
              </p:cNvPr>
              <p:cNvCxnSpPr>
                <a:cxnSpLocks/>
              </p:cNvCxnSpPr>
              <p:nvPr/>
            </p:nvCxnSpPr>
            <p:spPr>
              <a:xfrm>
                <a:off x="4004684"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 xmlns:a16="http://schemas.microsoft.com/office/drawing/2014/main" id="{CC707D23-5D9D-D14E-AE33-533716897C31}"/>
                  </a:ext>
                </a:extLst>
              </p:cNvPr>
              <p:cNvCxnSpPr>
                <a:cxnSpLocks/>
              </p:cNvCxnSpPr>
              <p:nvPr/>
            </p:nvCxnSpPr>
            <p:spPr>
              <a:xfrm>
                <a:off x="4324660" y="3244239"/>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pic>
          <p:nvPicPr>
            <p:cNvPr id="45" name="Grafik 44">
              <a:extLst>
                <a:ext uri="{FF2B5EF4-FFF2-40B4-BE49-F238E27FC236}">
                  <a16:creationId xmlns="" xmlns:a16="http://schemas.microsoft.com/office/drawing/2014/main" id="{17C6345F-1F70-CB46-912F-6DF69007D9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354" y="3461796"/>
              <a:ext cx="3711600" cy="3131663"/>
            </a:xfrm>
            <a:prstGeom prst="rect">
              <a:avLst/>
            </a:prstGeom>
          </p:spPr>
        </p:pic>
      </p:grpSp>
      <p:grpSp>
        <p:nvGrpSpPr>
          <p:cNvPr id="49" name="Gruppieren 48">
            <a:extLst>
              <a:ext uri="{FF2B5EF4-FFF2-40B4-BE49-F238E27FC236}">
                <a16:creationId xmlns="" xmlns:a16="http://schemas.microsoft.com/office/drawing/2014/main" id="{80A04E9B-89B0-EC49-8F3E-D95F10ADE328}"/>
              </a:ext>
            </a:extLst>
          </p:cNvPr>
          <p:cNvGrpSpPr/>
          <p:nvPr/>
        </p:nvGrpSpPr>
        <p:grpSpPr>
          <a:xfrm>
            <a:off x="6027196" y="3283676"/>
            <a:ext cx="2881943" cy="2518668"/>
            <a:chOff x="8036260" y="3235235"/>
            <a:chExt cx="3842591" cy="3358224"/>
          </a:xfrm>
        </p:grpSpPr>
        <p:cxnSp>
          <p:nvCxnSpPr>
            <p:cNvPr id="28" name="Gerade Verbindung 27">
              <a:extLst>
                <a:ext uri="{FF2B5EF4-FFF2-40B4-BE49-F238E27FC236}">
                  <a16:creationId xmlns="" xmlns:a16="http://schemas.microsoft.com/office/drawing/2014/main" id="{03D2953B-4DE2-5B47-8E43-ACB30B130D5C}"/>
                </a:ext>
              </a:extLst>
            </p:cNvPr>
            <p:cNvCxnSpPr>
              <a:cxnSpLocks/>
            </p:cNvCxnSpPr>
            <p:nvPr/>
          </p:nvCxnSpPr>
          <p:spPr>
            <a:xfrm>
              <a:off x="8330398" y="3235235"/>
              <a:ext cx="3548453"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 xmlns:a16="http://schemas.microsoft.com/office/drawing/2014/main" id="{0470C1D2-4ED2-7B49-AB01-3C8B5E947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1005" y="3461796"/>
              <a:ext cx="3711600" cy="3131663"/>
            </a:xfrm>
            <a:prstGeom prst="rect">
              <a:avLst/>
            </a:prstGeom>
          </p:spPr>
        </p:pic>
        <p:cxnSp>
          <p:nvCxnSpPr>
            <p:cNvPr id="48" name="Gerade Verbindung 47">
              <a:extLst>
                <a:ext uri="{FF2B5EF4-FFF2-40B4-BE49-F238E27FC236}">
                  <a16:creationId xmlns="" xmlns:a16="http://schemas.microsoft.com/office/drawing/2014/main" id="{8DA844F1-0911-4F4C-B151-F7311C4BCF42}"/>
                </a:ext>
              </a:extLst>
            </p:cNvPr>
            <p:cNvCxnSpPr>
              <a:cxnSpLocks/>
            </p:cNvCxnSpPr>
            <p:nvPr/>
          </p:nvCxnSpPr>
          <p:spPr>
            <a:xfrm>
              <a:off x="8036260"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00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8220977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25218200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 xmlns:a16="http://schemas.microsoft.com/office/drawing/2014/main" id="{0CEF7E6C-0005-3C4F-8474-4339DA9AEBF0}"/>
              </a:ext>
            </a:extLst>
          </p:cNvPr>
          <p:cNvSpPr>
            <a:spLocks noGrp="1"/>
          </p:cNvSpPr>
          <p:nvPr>
            <p:ph type="title"/>
          </p:nvPr>
        </p:nvSpPr>
        <p:spPr>
          <a:xfrm>
            <a:off x="251520" y="978924"/>
            <a:ext cx="8640960" cy="786603"/>
          </a:xfrm>
        </p:spPr>
        <p:txBody>
          <a:bodyPr>
            <a:normAutofit/>
          </a:bodyPr>
          <a:lstStyle/>
          <a:p>
            <a:r>
              <a:rPr lang="en-US" dirty="0">
                <a:solidFill>
                  <a:srgbClr val="714988"/>
                </a:solidFill>
              </a:rPr>
              <a:t>Systems Thinking Approach to Introducing </a:t>
            </a:r>
            <a:r>
              <a:rPr lang="en-US" dirty="0" smtClean="0">
                <a:solidFill>
                  <a:srgbClr val="714988"/>
                </a:solidFill>
              </a:rPr>
              <a:t>Kanban (STATIK)</a:t>
            </a:r>
            <a:endParaRPr lang="en-US" dirty="0">
              <a:solidFill>
                <a:srgbClr val="714988"/>
              </a:solidFill>
            </a:endParaRPr>
          </a:p>
        </p:txBody>
      </p:sp>
      <p:sp>
        <p:nvSpPr>
          <p:cNvPr id="3" name="Content Placeholder 2"/>
          <p:cNvSpPr>
            <a:spLocks noGrp="1"/>
          </p:cNvSpPr>
          <p:nvPr>
            <p:ph idx="4294967295"/>
          </p:nvPr>
        </p:nvSpPr>
        <p:spPr>
          <a:xfrm>
            <a:off x="251520" y="2328862"/>
            <a:ext cx="6505575" cy="3500438"/>
          </a:xfrm>
        </p:spPr>
        <p:txBody>
          <a:bodyPr>
            <a:normAutofit fontScale="92500" lnSpcReduction="10000"/>
          </a:bodyPr>
          <a:lstStyle/>
          <a:p>
            <a:pPr marL="557213" indent="-557213">
              <a:spcBef>
                <a:spcPts val="954"/>
              </a:spcBef>
              <a:buClr>
                <a:srgbClr val="5C3575"/>
              </a:buClr>
              <a:buFont typeface="+mj-lt"/>
              <a:buAutoNum type="arabicPeriod"/>
            </a:pPr>
            <a:r>
              <a:rPr lang="en-US" dirty="0"/>
              <a:t>Understand what makes the service “fit for purpose”</a:t>
            </a:r>
          </a:p>
          <a:p>
            <a:pPr marL="557213" indent="-557213">
              <a:spcBef>
                <a:spcPts val="954"/>
              </a:spcBef>
              <a:buClr>
                <a:srgbClr val="5C3575"/>
              </a:buClr>
              <a:buFont typeface="+mj-lt"/>
              <a:buAutoNum type="arabicPeriod"/>
            </a:pPr>
            <a:r>
              <a:rPr lang="en-US" dirty="0"/>
              <a:t>Understand sources of dissatisfaction regarding current delivery</a:t>
            </a:r>
          </a:p>
          <a:p>
            <a:pPr marL="557213" indent="-557213">
              <a:spcBef>
                <a:spcPts val="954"/>
              </a:spcBef>
              <a:buClr>
                <a:srgbClr val="5C3575"/>
              </a:buClr>
              <a:buFont typeface="+mj-lt"/>
              <a:buAutoNum type="arabicPeriod"/>
            </a:pPr>
            <a:r>
              <a:rPr lang="en-US" dirty="0"/>
              <a:t>Analyze sources of and nature of demand</a:t>
            </a:r>
          </a:p>
          <a:p>
            <a:pPr marL="557213" indent="-557213">
              <a:spcBef>
                <a:spcPts val="954"/>
              </a:spcBef>
              <a:buClr>
                <a:srgbClr val="5C3575"/>
              </a:buClr>
              <a:buFont typeface="+mj-lt"/>
              <a:buAutoNum type="arabicPeriod"/>
            </a:pPr>
            <a:r>
              <a:rPr lang="en-US" dirty="0"/>
              <a:t>Analyze current delivery capability</a:t>
            </a:r>
          </a:p>
          <a:p>
            <a:pPr marL="557213" indent="-557213">
              <a:spcBef>
                <a:spcPts val="954"/>
              </a:spcBef>
              <a:buClr>
                <a:srgbClr val="5C3575"/>
              </a:buClr>
              <a:buFont typeface="+mj-lt"/>
              <a:buAutoNum type="arabicPeriod"/>
            </a:pPr>
            <a:r>
              <a:rPr lang="en-US" dirty="0"/>
              <a:t>Model the service delivery workflow</a:t>
            </a:r>
          </a:p>
          <a:p>
            <a:pPr marL="557213" indent="-557213">
              <a:spcBef>
                <a:spcPts val="954"/>
              </a:spcBef>
              <a:buClr>
                <a:srgbClr val="5C3575"/>
              </a:buClr>
              <a:buFont typeface="+mj-lt"/>
              <a:buAutoNum type="arabicPeriod"/>
            </a:pPr>
            <a:r>
              <a:rPr lang="en-US" dirty="0"/>
              <a:t>Identify &amp; define classes of service</a:t>
            </a:r>
          </a:p>
          <a:p>
            <a:pPr marL="557213" indent="-557213">
              <a:spcBef>
                <a:spcPts val="954"/>
              </a:spcBef>
              <a:buClr>
                <a:srgbClr val="5C3575"/>
              </a:buClr>
              <a:buFont typeface="+mj-lt"/>
              <a:buAutoNum type="arabicPeriod"/>
            </a:pPr>
            <a:r>
              <a:rPr lang="en-US" dirty="0"/>
              <a:t>Design the Kanban system</a:t>
            </a:r>
          </a:p>
          <a:p>
            <a:pPr marL="557213" indent="-557213">
              <a:spcBef>
                <a:spcPts val="954"/>
              </a:spcBef>
              <a:buClr>
                <a:srgbClr val="5C3575"/>
              </a:buClr>
              <a:buFont typeface="+mj-lt"/>
              <a:buAutoNum type="arabicPeriod"/>
            </a:pPr>
            <a:r>
              <a:rPr lang="en-US" dirty="0"/>
              <a:t>Socialize, design &amp; negotiate implementation</a:t>
            </a:r>
          </a:p>
        </p:txBody>
      </p:sp>
      <p:sp>
        <p:nvSpPr>
          <p:cNvPr id="11" name="TextBox 10"/>
          <p:cNvSpPr txBox="1"/>
          <p:nvPr/>
        </p:nvSpPr>
        <p:spPr>
          <a:xfrm>
            <a:off x="6447121" y="4949742"/>
            <a:ext cx="1693113" cy="553998"/>
          </a:xfrm>
          <a:prstGeom prst="rect">
            <a:avLst/>
          </a:prstGeom>
          <a:noFill/>
        </p:spPr>
        <p:txBody>
          <a:bodyPr wrap="square" rtlCol="0">
            <a:spAutoFit/>
          </a:bodyPr>
          <a:lstStyle/>
          <a:p>
            <a:pPr algn="ctr"/>
            <a:r>
              <a:rPr lang="en-US" sz="1500" dirty="0">
                <a:solidFill>
                  <a:srgbClr val="714988"/>
                </a:solidFill>
              </a:rPr>
              <a:t>This process tends to be iterative</a:t>
            </a:r>
          </a:p>
        </p:txBody>
      </p:sp>
      <p:sp>
        <p:nvSpPr>
          <p:cNvPr id="14" name="TextBox 13"/>
          <p:cNvSpPr txBox="1"/>
          <p:nvPr/>
        </p:nvSpPr>
        <p:spPr>
          <a:xfrm>
            <a:off x="251521" y="1892324"/>
            <a:ext cx="4290647" cy="415498"/>
          </a:xfrm>
          <a:prstGeom prst="rect">
            <a:avLst/>
          </a:prstGeom>
          <a:noFill/>
        </p:spPr>
        <p:txBody>
          <a:bodyPr wrap="square" rtlCol="0">
            <a:spAutoFit/>
          </a:bodyPr>
          <a:lstStyle/>
          <a:p>
            <a:r>
              <a:rPr lang="en-US" sz="2100" b="1" dirty="0">
                <a:solidFill>
                  <a:srgbClr val="714988"/>
                </a:solidFill>
              </a:rPr>
              <a:t>Identify Services. For each service:</a:t>
            </a:r>
          </a:p>
        </p:txBody>
      </p:sp>
      <p:pic>
        <p:nvPicPr>
          <p:cNvPr id="13" name="Grafik 12">
            <a:extLst>
              <a:ext uri="{FF2B5EF4-FFF2-40B4-BE49-F238E27FC236}">
                <a16:creationId xmlns="" xmlns:a16="http://schemas.microsoft.com/office/drawing/2014/main" id="{FD2B47A4-6C85-4848-8BFF-325AD7188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469" y="3297021"/>
            <a:ext cx="1818416" cy="1619766"/>
          </a:xfrm>
          <a:prstGeom prst="rect">
            <a:avLst/>
          </a:prstGeom>
        </p:spPr>
      </p:pic>
    </p:spTree>
    <p:extLst>
      <p:ext uri="{BB962C8B-B14F-4D97-AF65-F5344CB8AC3E}">
        <p14:creationId xmlns:p14="http://schemas.microsoft.com/office/powerpoint/2010/main" val="91006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141121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Agile Mindset</a:t>
            </a:r>
            <a:endParaRPr lang="en-US" dirty="0"/>
          </a:p>
        </p:txBody>
      </p:sp>
      <p:sp>
        <p:nvSpPr>
          <p:cNvPr id="4" name="Slide Number Placeholder 3"/>
          <p:cNvSpPr>
            <a:spLocks noGrp="1"/>
          </p:cNvSpPr>
          <p:nvPr>
            <p:ph type="sldNum" sz="quarter" idx="4294967295"/>
          </p:nvPr>
        </p:nvSpPr>
        <p:spPr>
          <a:xfrm>
            <a:off x="8229600" y="5503863"/>
            <a:ext cx="914400" cy="228600"/>
          </a:xfrm>
          <a:prstGeom prst="rect">
            <a:avLst/>
          </a:prstGeom>
        </p:spPr>
        <p:txBody>
          <a:bodyPr/>
          <a:lstStyle/>
          <a:p>
            <a:pPr>
              <a:defRPr/>
            </a:pPr>
            <a:fld id="{F4365BD5-0232-4F69-8370-19916C6CA2D7}" type="slidenum">
              <a:rPr lang="en-US" smtClean="0">
                <a:solidFill>
                  <a:srgbClr val="808080"/>
                </a:solidFill>
              </a:rPr>
              <a:pPr>
                <a:defRPr/>
              </a:pPr>
              <a:t>3</a:t>
            </a:fld>
            <a:endParaRPr lang="en-US" dirty="0">
              <a:solidFill>
                <a:srgbClr val="808080"/>
              </a:solidFill>
            </a:endParaRPr>
          </a:p>
        </p:txBody>
      </p:sp>
      <p:pic>
        <p:nvPicPr>
          <p:cNvPr id="5" name="Content Placeholder 3" descr="SBDFig4-4.png"/>
          <p:cNvPicPr>
            <a:picLocks noChangeAspect="1"/>
          </p:cNvPicPr>
          <p:nvPr/>
        </p:nvPicPr>
        <p:blipFill>
          <a:blip r:embed="rId2" cstate="screen">
            <a:clrChange>
              <a:clrFrom>
                <a:srgbClr val="EFFFFF"/>
              </a:clrFrom>
              <a:clrTo>
                <a:srgbClr val="EFFFFF">
                  <a:alpha val="0"/>
                </a:srgbClr>
              </a:clrTo>
            </a:clrChange>
            <a:duotone>
              <a:prstClr val="black"/>
              <a:srgbClr val="CCECFF">
                <a:tint val="45000"/>
                <a:satMod val="400000"/>
              </a:srgbClr>
            </a:duotone>
          </a:blip>
          <a:srcRect/>
          <a:stretch>
            <a:fillRect/>
          </a:stretch>
        </p:blipFill>
        <p:spPr bwMode="auto">
          <a:xfrm>
            <a:off x="715060" y="1392691"/>
            <a:ext cx="7101506" cy="4629286"/>
          </a:xfrm>
          <a:prstGeom prst="rect">
            <a:avLst/>
          </a:prstGeom>
          <a:noFill/>
          <a:ln w="9525" algn="ctr">
            <a:noFill/>
            <a:miter lim="800000"/>
            <a:headEnd/>
            <a:tailEnd/>
          </a:ln>
        </p:spPr>
      </p:pic>
      <p:sp>
        <p:nvSpPr>
          <p:cNvPr id="6" name="TextBox 5"/>
          <p:cNvSpPr txBox="1">
            <a:spLocks noChangeArrowheads="1"/>
          </p:cNvSpPr>
          <p:nvPr/>
        </p:nvSpPr>
        <p:spPr bwMode="auto">
          <a:xfrm>
            <a:off x="1155962" y="991809"/>
            <a:ext cx="5959924"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rgbClr val="000000"/>
                </a:solidFill>
                <a:latin typeface="Tempus Sans ITC" pitchFamily="82" charset="0"/>
              </a:rPr>
              <a:t>Where the mindset leverage is</a:t>
            </a:r>
          </a:p>
        </p:txBody>
      </p:sp>
      <p:sp>
        <p:nvSpPr>
          <p:cNvPr id="7" name="TextBox 6"/>
          <p:cNvSpPr txBox="1">
            <a:spLocks noChangeArrowheads="1"/>
          </p:cNvSpPr>
          <p:nvPr/>
        </p:nvSpPr>
        <p:spPr bwMode="auto">
          <a:xfrm>
            <a:off x="1060782" y="6229894"/>
            <a:ext cx="6150284"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rgbClr val="000000"/>
                </a:solidFill>
                <a:latin typeface="Tempus Sans ITC" pitchFamily="82" charset="0"/>
              </a:rPr>
              <a:t>Where many agile transformations focus</a:t>
            </a:r>
          </a:p>
        </p:txBody>
      </p:sp>
    </p:spTree>
    <p:extLst>
      <p:ext uri="{BB962C8B-B14F-4D97-AF65-F5344CB8AC3E}">
        <p14:creationId xmlns:p14="http://schemas.microsoft.com/office/powerpoint/2010/main" val="31534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2143876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4374661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8505329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6975054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6800773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Kanban Flight Levels</a:t>
            </a:r>
            <a:endParaRPr lang="en-US" dirty="0"/>
          </a:p>
        </p:txBody>
      </p:sp>
      <p:sp>
        <p:nvSpPr>
          <p:cNvPr id="3" name="Content Placeholder 2"/>
          <p:cNvSpPr>
            <a:spLocks noGrp="1"/>
          </p:cNvSpPr>
          <p:nvPr>
            <p:ph idx="1"/>
          </p:nvPr>
        </p:nvSpPr>
        <p:spPr/>
        <p:txBody>
          <a:bodyPr/>
          <a:lstStyle/>
          <a:p>
            <a:endParaRPr lang="en-US"/>
          </a:p>
        </p:txBody>
      </p:sp>
      <p:pic>
        <p:nvPicPr>
          <p:cNvPr id="1026" name="Picture 2" descr="https://www.leanability.com/wp-content/uploads/2017/03/Flight-Levels-1024x728.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1575" y="800100"/>
            <a:ext cx="7315200" cy="520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3815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8176114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7" name="Picture 66"/>
          <p:cNvPicPr>
            <a:picLocks noChangeAspect="1"/>
          </p:cNvPicPr>
          <p:nvPr/>
        </p:nvPicPr>
        <p:blipFill>
          <a:blip r:embed="rId3"/>
          <a:stretch>
            <a:fillRect/>
          </a:stretch>
        </p:blipFill>
        <p:spPr>
          <a:xfrm>
            <a:off x="6652368" y="2927544"/>
            <a:ext cx="1893896" cy="770355"/>
          </a:xfrm>
          <a:prstGeom prst="rect">
            <a:avLst/>
          </a:prstGeom>
        </p:spPr>
      </p:pic>
      <p:pic>
        <p:nvPicPr>
          <p:cNvPr id="68" name="Content Placeholder 4">
            <a:extLst>
              <a:ext uri="{FF2B5EF4-FFF2-40B4-BE49-F238E27FC236}">
                <a16:creationId xmlns="" xmlns:a16="http://schemas.microsoft.com/office/drawing/2014/main" id="{46C2BDC3-824D-44EE-AF34-8D158BC2E084}"/>
              </a:ext>
            </a:extLst>
          </p:cNvPr>
          <p:cNvPicPr>
            <a:picLocks noChangeAspect="1"/>
          </p:cNvPicPr>
          <p:nvPr/>
        </p:nvPicPr>
        <p:blipFill>
          <a:blip r:embed="rId4">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75" name="U-Turn Arrow 74"/>
          <p:cNvSpPr/>
          <p:nvPr/>
        </p:nvSpPr>
        <p:spPr>
          <a:xfrm flipH="1">
            <a:off x="3823402" y="1873826"/>
            <a:ext cx="4537739" cy="848176"/>
          </a:xfrm>
          <a:prstGeom prst="uturnArrow">
            <a:avLst>
              <a:gd name="adj1" fmla="val 15931"/>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43582" y="1596827"/>
            <a:ext cx="4202682" cy="300082"/>
          </a:xfrm>
          <a:prstGeom prst="rect">
            <a:avLst/>
          </a:prstGeom>
          <a:noFill/>
        </p:spPr>
        <p:txBody>
          <a:bodyPr wrap="square" rtlCol="0">
            <a:spAutoFit/>
          </a:bodyPr>
          <a:lstStyle/>
          <a:p>
            <a:r>
              <a:rPr lang="en-US" sz="1350" dirty="0"/>
              <a:t>Incremental process improvement through measurement</a:t>
            </a:r>
          </a:p>
        </p:txBody>
      </p: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0184136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7" name="Picture 66"/>
          <p:cNvPicPr>
            <a:picLocks noChangeAspect="1"/>
          </p:cNvPicPr>
          <p:nvPr/>
        </p:nvPicPr>
        <p:blipFill>
          <a:blip r:embed="rId3"/>
          <a:stretch>
            <a:fillRect/>
          </a:stretch>
        </p:blipFill>
        <p:spPr>
          <a:xfrm>
            <a:off x="6652368" y="2927544"/>
            <a:ext cx="1893896" cy="770355"/>
          </a:xfrm>
          <a:prstGeom prst="rect">
            <a:avLst/>
          </a:prstGeom>
        </p:spPr>
      </p:pic>
      <p:pic>
        <p:nvPicPr>
          <p:cNvPr id="68" name="Content Placeholder 4">
            <a:extLst>
              <a:ext uri="{FF2B5EF4-FFF2-40B4-BE49-F238E27FC236}">
                <a16:creationId xmlns="" xmlns:a16="http://schemas.microsoft.com/office/drawing/2014/main" id="{46C2BDC3-824D-44EE-AF34-8D158BC2E084}"/>
              </a:ext>
            </a:extLst>
          </p:cNvPr>
          <p:cNvPicPr>
            <a:picLocks noChangeAspect="1"/>
          </p:cNvPicPr>
          <p:nvPr/>
        </p:nvPicPr>
        <p:blipFill>
          <a:blip r:embed="rId4">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2" name="Bent Arrow 71"/>
          <p:cNvSpPr/>
          <p:nvPr/>
        </p:nvSpPr>
        <p:spPr>
          <a:xfrm rot="16200000">
            <a:off x="3668118" y="1290304"/>
            <a:ext cx="1782023" cy="6165285"/>
          </a:xfrm>
          <a:prstGeom prst="bentArrow">
            <a:avLst>
              <a:gd name="adj1" fmla="val 6674"/>
              <a:gd name="adj2" fmla="val 7025"/>
              <a:gd name="adj3" fmla="val 18891"/>
              <a:gd name="adj4" fmla="val 413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75" name="U-Turn Arrow 74"/>
          <p:cNvSpPr/>
          <p:nvPr/>
        </p:nvSpPr>
        <p:spPr>
          <a:xfrm flipH="1">
            <a:off x="3823402" y="1873826"/>
            <a:ext cx="4537739" cy="848176"/>
          </a:xfrm>
          <a:prstGeom prst="uturnArrow">
            <a:avLst>
              <a:gd name="adj1" fmla="val 15931"/>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43582" y="1596827"/>
            <a:ext cx="4202682" cy="300082"/>
          </a:xfrm>
          <a:prstGeom prst="rect">
            <a:avLst/>
          </a:prstGeom>
          <a:noFill/>
        </p:spPr>
        <p:txBody>
          <a:bodyPr wrap="square" rtlCol="0">
            <a:spAutoFit/>
          </a:bodyPr>
          <a:lstStyle/>
          <a:p>
            <a:r>
              <a:rPr lang="en-US" sz="1350" dirty="0"/>
              <a:t>Incremental process improvement through measurement</a:t>
            </a:r>
          </a:p>
        </p:txBody>
      </p:sp>
      <p:sp>
        <p:nvSpPr>
          <p:cNvPr id="35" name="TextBox 34"/>
          <p:cNvSpPr txBox="1"/>
          <p:nvPr/>
        </p:nvSpPr>
        <p:spPr>
          <a:xfrm>
            <a:off x="1865310" y="5260927"/>
            <a:ext cx="4202682" cy="300082"/>
          </a:xfrm>
          <a:prstGeom prst="rect">
            <a:avLst/>
          </a:prstGeom>
          <a:noFill/>
        </p:spPr>
        <p:txBody>
          <a:bodyPr wrap="square" rtlCol="0">
            <a:spAutoFit/>
          </a:bodyPr>
          <a:lstStyle/>
          <a:p>
            <a:r>
              <a:rPr lang="en-US" sz="1350" dirty="0"/>
              <a:t>Double loop learning</a:t>
            </a:r>
          </a:p>
        </p:txBody>
      </p: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2233028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C82534-93F1-4787-B3AD-2EAE945BAB2B}"/>
              </a:ext>
            </a:extLst>
          </p:cNvPr>
          <p:cNvSpPr>
            <a:spLocks noGrp="1"/>
          </p:cNvSpPr>
          <p:nvPr>
            <p:ph type="title"/>
          </p:nvPr>
        </p:nvSpPr>
        <p:spPr>
          <a:xfrm>
            <a:off x="85266" y="2544261"/>
            <a:ext cx="4937756" cy="696521"/>
          </a:xfrm>
        </p:spPr>
        <p:txBody>
          <a:bodyPr>
            <a:noAutofit/>
          </a:bodyPr>
          <a:lstStyle/>
          <a:p>
            <a:r>
              <a:rPr lang="en-US" sz="5400" dirty="0">
                <a:latin typeface="Arial" panose="020B0604020202020204" pitchFamily="34" charset="0"/>
              </a:rPr>
              <a:t>What is the Kanban Mindset?</a:t>
            </a:r>
          </a:p>
        </p:txBody>
      </p:sp>
      <p:pic>
        <p:nvPicPr>
          <p:cNvPr id="3" name="Picture 2" descr="http://www.healthtechnica.com/blogsphere/wp-content/uploads/2010/10/brain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7337" y="1306116"/>
            <a:ext cx="3662363"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rved Down Arrow 3"/>
          <p:cNvSpPr/>
          <p:nvPr/>
        </p:nvSpPr>
        <p:spPr>
          <a:xfrm flipH="1">
            <a:off x="6494860" y="1750219"/>
            <a:ext cx="1843088" cy="576263"/>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chemeClr val="tx1"/>
              </a:solidFill>
            </a:endParaRPr>
          </a:p>
        </p:txBody>
      </p:sp>
      <p:sp>
        <p:nvSpPr>
          <p:cNvPr id="5" name="Curved Down Arrow 4"/>
          <p:cNvSpPr/>
          <p:nvPr/>
        </p:nvSpPr>
        <p:spPr>
          <a:xfrm flipV="1">
            <a:off x="6580585" y="2556272"/>
            <a:ext cx="1844278" cy="576263"/>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chemeClr val="tx1"/>
              </a:solidFill>
            </a:endParaRPr>
          </a:p>
        </p:txBody>
      </p:sp>
      <p:sp>
        <p:nvSpPr>
          <p:cNvPr id="6" name="TextBox 7"/>
          <p:cNvSpPr txBox="1">
            <a:spLocks noChangeArrowheads="1"/>
          </p:cNvSpPr>
          <p:nvPr/>
        </p:nvSpPr>
        <p:spPr bwMode="auto">
          <a:xfrm>
            <a:off x="6687772" y="1922004"/>
            <a:ext cx="195259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2100" dirty="0">
                <a:solidFill>
                  <a:srgbClr val="FFFF00"/>
                </a:solidFill>
              </a:rPr>
              <a:t>Learning and Evolutionary Change</a:t>
            </a:r>
          </a:p>
        </p:txBody>
      </p:sp>
    </p:spTree>
    <p:extLst>
      <p:ext uri="{BB962C8B-B14F-4D97-AF65-F5344CB8AC3E}">
        <p14:creationId xmlns:p14="http://schemas.microsoft.com/office/powerpoint/2010/main" val="83394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C82534-93F1-4787-B3AD-2EAE945BAB2B}"/>
              </a:ext>
            </a:extLst>
          </p:cNvPr>
          <p:cNvSpPr>
            <a:spLocks noGrp="1"/>
          </p:cNvSpPr>
          <p:nvPr>
            <p:ph type="title"/>
          </p:nvPr>
        </p:nvSpPr>
        <p:spPr>
          <a:xfrm>
            <a:off x="85265" y="2544261"/>
            <a:ext cx="8640960" cy="696521"/>
          </a:xfrm>
        </p:spPr>
        <p:txBody>
          <a:bodyPr>
            <a:noAutofit/>
          </a:bodyPr>
          <a:lstStyle/>
          <a:p>
            <a:r>
              <a:rPr lang="en-US" sz="5400" dirty="0">
                <a:latin typeface="Arial" panose="020B0604020202020204" pitchFamily="34" charset="0"/>
              </a:rPr>
              <a:t>Why Kanban?</a:t>
            </a:r>
          </a:p>
        </p:txBody>
      </p:sp>
    </p:spTree>
    <p:extLst>
      <p:ext uri="{BB962C8B-B14F-4D97-AF65-F5344CB8AC3E}">
        <p14:creationId xmlns:p14="http://schemas.microsoft.com/office/powerpoint/2010/main" val="26377158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lluride color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5" y="1236551"/>
            <a:ext cx="9046723" cy="50158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The Kanban Trail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19919556"/>
              </p:ext>
            </p:extLst>
          </p:nvPr>
        </p:nvGraphicFramePr>
        <p:xfrm>
          <a:off x="445041" y="1819598"/>
          <a:ext cx="8070310" cy="4322571"/>
        </p:xfrm>
        <a:graphic>
          <a:graphicData uri="http://schemas.openxmlformats.org/drawingml/2006/table">
            <a:tbl>
              <a:tblPr firstRow="1" bandRow="1">
                <a:tableStyleId>{5C22544A-7EE6-4342-B048-85BDC9FD1C3A}</a:tableStyleId>
              </a:tblPr>
              <a:tblGrid>
                <a:gridCol w="772601"/>
                <a:gridCol w="1065926"/>
                <a:gridCol w="1809345"/>
                <a:gridCol w="1969244"/>
                <a:gridCol w="2453194"/>
              </a:tblGrid>
              <a:tr h="634491">
                <a:tc>
                  <a:txBody>
                    <a:bodyPr/>
                    <a:lstStyle/>
                    <a:p>
                      <a:endParaRPr lang="en-US" sz="1400" dirty="0"/>
                    </a:p>
                  </a:txBody>
                  <a:tcPr marL="68580" marR="68580" marT="34290" marB="34290"/>
                </a:tc>
                <a:tc>
                  <a:txBody>
                    <a:bodyPr/>
                    <a:lstStyle/>
                    <a:p>
                      <a:r>
                        <a:rPr lang="en-US" sz="1400" dirty="0" smtClean="0"/>
                        <a:t>Badge</a:t>
                      </a:r>
                      <a:endParaRPr lang="en-US" sz="1400" dirty="0"/>
                    </a:p>
                  </a:txBody>
                  <a:tcPr marL="68580" marR="68580" marT="34290" marB="34290"/>
                </a:tc>
                <a:tc>
                  <a:txBody>
                    <a:bodyPr/>
                    <a:lstStyle/>
                    <a:p>
                      <a:r>
                        <a:rPr lang="en-US" sz="1400" dirty="0" smtClean="0"/>
                        <a:t>Name</a:t>
                      </a:r>
                      <a:endParaRPr lang="en-US" sz="1400" dirty="0"/>
                    </a:p>
                  </a:txBody>
                  <a:tcPr marL="68580" marR="68580" marT="34290" marB="34290"/>
                </a:tc>
                <a:tc>
                  <a:txBody>
                    <a:bodyPr/>
                    <a:lstStyle/>
                    <a:p>
                      <a:r>
                        <a:rPr lang="en-US" sz="1400" dirty="0" smtClean="0"/>
                        <a:t>Class(</a:t>
                      </a:r>
                      <a:r>
                        <a:rPr lang="en-US" sz="1400" dirty="0" err="1" smtClean="0"/>
                        <a:t>es</a:t>
                      </a:r>
                      <a:r>
                        <a:rPr lang="en-US" sz="1400" dirty="0" smtClean="0"/>
                        <a:t>) Required</a:t>
                      </a:r>
                      <a:endParaRPr lang="en-US" sz="1400" dirty="0"/>
                    </a:p>
                  </a:txBody>
                  <a:tcPr marL="68580" marR="68580" marT="34290" marB="34290"/>
                </a:tc>
                <a:tc>
                  <a:txBody>
                    <a:bodyPr/>
                    <a:lstStyle/>
                    <a:p>
                      <a:r>
                        <a:rPr lang="en-US" sz="1400" dirty="0" smtClean="0"/>
                        <a:t>What can be expected</a:t>
                      </a:r>
                      <a:endParaRPr lang="en-US" sz="1400" dirty="0"/>
                    </a:p>
                  </a:txBody>
                  <a:tcPr marL="68580" marR="68580" marT="34290" marB="34290"/>
                </a:tc>
              </a:tr>
              <a:tr h="685800">
                <a:tc>
                  <a:txBody>
                    <a:bodyPr/>
                    <a:lstStyle/>
                    <a:p>
                      <a:pPr algn="ctr"/>
                      <a:r>
                        <a:rPr lang="en-US" sz="1400" dirty="0" smtClean="0">
                          <a:solidFill>
                            <a:schemeClr val="accent6"/>
                          </a:solidFill>
                          <a:sym typeface="Webdings" panose="05030102010509060703" pitchFamily="18" charset="2"/>
                        </a:rPr>
                        <a:t></a:t>
                      </a:r>
                      <a:endParaRPr lang="en-US" sz="1400" dirty="0">
                        <a:solidFill>
                          <a:schemeClr val="accent6"/>
                        </a:solidFill>
                      </a:endParaRPr>
                    </a:p>
                  </a:txBody>
                  <a:tcPr marL="68580" marR="68580" marT="34290" marB="34290"/>
                </a:tc>
                <a:tc>
                  <a:txBody>
                    <a:bodyPr/>
                    <a:lstStyle/>
                    <a:p>
                      <a:endParaRPr lang="en-US" sz="1400" dirty="0"/>
                    </a:p>
                  </a:txBody>
                  <a:tcPr marL="68580" marR="68580" marT="34290" marB="34290"/>
                </a:tc>
                <a:tc>
                  <a:txBody>
                    <a:bodyPr/>
                    <a:lstStyle/>
                    <a:p>
                      <a:r>
                        <a:rPr lang="en-US" sz="1400" dirty="0" smtClean="0"/>
                        <a:t>TKP: Team Kanban</a:t>
                      </a:r>
                      <a:r>
                        <a:rPr lang="en-US" sz="1400" baseline="0" dirty="0" smtClean="0"/>
                        <a:t> Practitioner</a:t>
                      </a:r>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Team Kanban</a:t>
                      </a:r>
                      <a:r>
                        <a:rPr lang="en-US" sz="1400" baseline="0" dirty="0" smtClean="0"/>
                        <a:t> Practitioner</a:t>
                      </a:r>
                      <a:endParaRPr lang="en-US" sz="1400" dirty="0" smtClean="0"/>
                    </a:p>
                    <a:p>
                      <a:pPr marL="285750" indent="-285750">
                        <a:buFont typeface="Arial" panose="020B0604020202020204" pitchFamily="34" charset="0"/>
                        <a:buChar char="•"/>
                      </a:pPr>
                      <a:endParaRPr lang="en-US" sz="1400" dirty="0"/>
                    </a:p>
                  </a:txBody>
                  <a:tcPr marL="68580" marR="68580" marT="34290" marB="34290"/>
                </a:tc>
                <a:tc>
                  <a:txBody>
                    <a:bodyPr/>
                    <a:lstStyle/>
                    <a:p>
                      <a:r>
                        <a:rPr lang="en-US" sz="1400" dirty="0" smtClean="0"/>
                        <a:t>The basics of Kanban to enable a team to get started</a:t>
                      </a:r>
                      <a:endParaRPr lang="en-US" sz="1400" dirty="0"/>
                    </a:p>
                  </a:txBody>
                  <a:tcPr marL="68580" marR="68580" marT="34290" marB="34290"/>
                </a:tc>
              </a:tr>
              <a:tr h="685800">
                <a:tc>
                  <a:txBody>
                    <a:bodyPr/>
                    <a:lstStyle/>
                    <a:p>
                      <a:pPr algn="ctr"/>
                      <a:r>
                        <a:rPr lang="en-US" sz="1400" dirty="0" smtClean="0">
                          <a:solidFill>
                            <a:srgbClr val="0070C0"/>
                          </a:solidFill>
                          <a:sym typeface="Webdings" panose="05030102010509060703" pitchFamily="18" charset="2"/>
                        </a:rPr>
                        <a:t></a:t>
                      </a:r>
                      <a:endParaRPr lang="en-US" sz="1400" dirty="0">
                        <a:solidFill>
                          <a:srgbClr val="0070C0"/>
                        </a:solidFill>
                      </a:endParaRPr>
                    </a:p>
                  </a:txBody>
                  <a:tcPr marL="68580" marR="68580" marT="34290" marB="34290"/>
                </a:tc>
                <a:tc>
                  <a:txBody>
                    <a:bodyPr/>
                    <a:lstStyle/>
                    <a:p>
                      <a:endParaRPr lang="en-US" sz="1400" dirty="0"/>
                    </a:p>
                  </a:txBody>
                  <a:tcPr marL="68580" marR="68580" marT="34290" marB="34290"/>
                </a:tc>
                <a:tc>
                  <a:txBody>
                    <a:bodyPr/>
                    <a:lstStyle/>
                    <a:p>
                      <a:r>
                        <a:rPr lang="en-US" sz="1400" dirty="0" smtClean="0"/>
                        <a:t>KMP: Kanban Management</a:t>
                      </a:r>
                      <a:r>
                        <a:rPr lang="en-US" sz="1400" baseline="0" dirty="0" smtClean="0"/>
                        <a:t> Professional</a:t>
                      </a:r>
                      <a:endParaRPr lang="en-US" sz="1400" dirty="0"/>
                    </a:p>
                  </a:txBody>
                  <a:tcPr marL="68580" marR="68580" marT="34290" marB="34290"/>
                </a:tc>
                <a:tc>
                  <a:txBody>
                    <a:bodyPr/>
                    <a:lstStyle/>
                    <a:p>
                      <a:pPr marL="285750" indent="-285750">
                        <a:buFont typeface="Arial" panose="020B0604020202020204" pitchFamily="34" charset="0"/>
                        <a:buChar char="•"/>
                      </a:pPr>
                      <a:r>
                        <a:rPr lang="en-US" sz="1400" dirty="0" smtClean="0"/>
                        <a:t>Kanban System Design</a:t>
                      </a:r>
                    </a:p>
                    <a:p>
                      <a:pPr marL="285750" indent="-285750">
                        <a:buFont typeface="Arial" panose="020B0604020202020204" pitchFamily="34" charset="0"/>
                        <a:buChar char="•"/>
                      </a:pPr>
                      <a:r>
                        <a:rPr lang="en-US" sz="1400" dirty="0" smtClean="0"/>
                        <a:t>Kanban Management</a:t>
                      </a:r>
                      <a:r>
                        <a:rPr lang="en-US" sz="1400" baseline="0" dirty="0" smtClean="0"/>
                        <a:t> Professional</a:t>
                      </a:r>
                      <a:endParaRPr lang="en-US" sz="1400" dirty="0"/>
                    </a:p>
                  </a:txBody>
                  <a:tcPr marL="68580" marR="68580" marT="34290" marB="34290"/>
                </a:tc>
                <a:tc>
                  <a:txBody>
                    <a:bodyPr/>
                    <a:lstStyle/>
                    <a:p>
                      <a:r>
                        <a:rPr lang="en-US" sz="1400" dirty="0" smtClean="0"/>
                        <a:t>The core Kanban practices to work</a:t>
                      </a:r>
                      <a:r>
                        <a:rPr lang="en-US" sz="1400" baseline="0" dirty="0" smtClean="0"/>
                        <a:t> with</a:t>
                      </a:r>
                      <a:r>
                        <a:rPr lang="en-US" sz="1400" dirty="0" smtClean="0"/>
                        <a:t> teams or a team</a:t>
                      </a:r>
                      <a:r>
                        <a:rPr lang="en-US" sz="1400" baseline="0" dirty="0" smtClean="0"/>
                        <a:t> or teams</a:t>
                      </a:r>
                      <a:r>
                        <a:rPr lang="en-US" sz="1400" dirty="0" smtClean="0"/>
                        <a:t> </a:t>
                      </a:r>
                      <a:endParaRPr lang="en-US" sz="1400" dirty="0"/>
                    </a:p>
                  </a:txBody>
                  <a:tcPr marL="68580" marR="68580" marT="34290" marB="34290"/>
                </a:tc>
              </a:tr>
              <a:tr h="891540">
                <a:tc>
                  <a:txBody>
                    <a:bodyPr/>
                    <a:lstStyle/>
                    <a:p>
                      <a:pPr algn="ctr"/>
                      <a:r>
                        <a:rPr lang="en-US" sz="1800" dirty="0" smtClean="0">
                          <a:sym typeface="Wingdings" panose="05000000000000000000" pitchFamily="2" charset="2"/>
                        </a:rPr>
                        <a:t></a:t>
                      </a:r>
                      <a:endParaRPr lang="en-US" sz="1800" dirty="0"/>
                    </a:p>
                  </a:txBody>
                  <a:tcPr marL="68580" marR="68580" marT="34290" marB="34290"/>
                </a:tc>
                <a:tc>
                  <a:txBody>
                    <a:bodyPr/>
                    <a:lstStyle/>
                    <a:p>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AKMP: Advanced Kanban Management</a:t>
                      </a:r>
                      <a:r>
                        <a:rPr lang="en-US" sz="1400" baseline="0" dirty="0" smtClean="0"/>
                        <a:t> Professional</a:t>
                      </a:r>
                      <a:endParaRPr lang="en-US" sz="1400" dirty="0" smtClean="0"/>
                    </a:p>
                    <a:p>
                      <a:endParaRPr lang="en-US" sz="1400" dirty="0"/>
                    </a:p>
                  </a:txBody>
                  <a:tcPr marL="68580" marR="68580" marT="34290" marB="34290"/>
                </a:tc>
                <a:tc>
                  <a:txBody>
                    <a:bodyPr/>
                    <a:lstStyle/>
                    <a:p>
                      <a:pPr marL="285750" indent="-285750">
                        <a:buFont typeface="Arial" panose="020B0604020202020204" pitchFamily="34" charset="0"/>
                        <a:buChar char="•"/>
                      </a:pPr>
                      <a:r>
                        <a:rPr lang="en-US" sz="1400" dirty="0" smtClean="0"/>
                        <a:t>Kanban Maturity</a:t>
                      </a:r>
                      <a:r>
                        <a:rPr lang="en-US" sz="1400" baseline="0" dirty="0" smtClean="0"/>
                        <a:t> Model</a:t>
                      </a:r>
                      <a:endParaRPr lang="en-US" sz="1400" dirty="0"/>
                    </a:p>
                  </a:txBody>
                  <a:tcPr marL="68580" marR="68580" marT="34290" marB="34290"/>
                </a:tc>
                <a:tc>
                  <a:txBody>
                    <a:bodyPr/>
                    <a:lstStyle/>
                    <a:p>
                      <a:r>
                        <a:rPr lang="en-US" sz="1400" dirty="0" smtClean="0"/>
                        <a:t>Playbook to help</a:t>
                      </a:r>
                      <a:r>
                        <a:rPr lang="en-US" sz="1400" baseline="0" dirty="0" smtClean="0"/>
                        <a:t> evolve</a:t>
                      </a:r>
                      <a:r>
                        <a:rPr lang="en-US" sz="1400" dirty="0" smtClean="0"/>
                        <a:t> a team or organization to higher</a:t>
                      </a:r>
                      <a:r>
                        <a:rPr lang="en-US" sz="1400" baseline="0" dirty="0" smtClean="0"/>
                        <a:t> levels of maturity</a:t>
                      </a:r>
                      <a:endParaRPr lang="en-US" sz="1400" dirty="0"/>
                    </a:p>
                  </a:txBody>
                  <a:tcPr marL="68580" marR="68580" marT="34290" marB="34290"/>
                </a:tc>
              </a:tr>
              <a:tr h="8915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sym typeface="Wingdings" panose="05000000000000000000" pitchFamily="2" charset="2"/>
                        </a:rPr>
                        <a:t></a:t>
                      </a:r>
                      <a:endParaRPr lang="en-US" sz="1800" dirty="0" smtClean="0"/>
                    </a:p>
                    <a:p>
                      <a:pPr algn="ctr"/>
                      <a:endParaRPr lang="en-US" sz="1400" dirty="0"/>
                    </a:p>
                  </a:txBody>
                  <a:tcPr marL="68580" marR="68580" marT="34290" marB="34290"/>
                </a:tc>
                <a:tc>
                  <a:txBody>
                    <a:bodyPr/>
                    <a:lstStyle/>
                    <a:p>
                      <a:endParaRPr lang="en-US" sz="1400" dirty="0"/>
                    </a:p>
                  </a:txBody>
                  <a:tcPr marL="68580" marR="68580" marT="34290" marB="34290"/>
                </a:tc>
                <a:tc>
                  <a:txBody>
                    <a:bodyPr/>
                    <a:lstStyle/>
                    <a:p>
                      <a:r>
                        <a:rPr lang="en-US" sz="1400" dirty="0" smtClean="0"/>
                        <a:t>KCP: Kanban Coaching Professional</a:t>
                      </a:r>
                      <a:endParaRPr lang="en-US" sz="1400" dirty="0"/>
                    </a:p>
                  </a:txBody>
                  <a:tcPr marL="68580" marR="68580" marT="34290" marB="34290"/>
                </a:tc>
                <a:tc>
                  <a:txBody>
                    <a:bodyPr/>
                    <a:lstStyle/>
                    <a:p>
                      <a:pPr marL="285750" indent="-285750">
                        <a:buFont typeface="Arial" panose="020B0604020202020204" pitchFamily="34" charset="0"/>
                        <a:buChar char="•"/>
                      </a:pPr>
                      <a:r>
                        <a:rPr lang="en-US" sz="1400" dirty="0" smtClean="0"/>
                        <a:t>Kanban</a:t>
                      </a:r>
                      <a:r>
                        <a:rPr lang="en-US" sz="1400" baseline="0" dirty="0" smtClean="0"/>
                        <a:t> Coaching Professional</a:t>
                      </a:r>
                    </a:p>
                    <a:p>
                      <a:pPr marL="285750" indent="-285750">
                        <a:buFont typeface="Arial" panose="020B0604020202020204" pitchFamily="34" charset="0"/>
                        <a:buChar char="•"/>
                      </a:pPr>
                      <a:r>
                        <a:rPr lang="en-US" sz="1400" baseline="0" dirty="0" smtClean="0"/>
                        <a:t>(Plus Essay and Interview)</a:t>
                      </a:r>
                      <a:endParaRPr lang="en-US" sz="1400" dirty="0"/>
                    </a:p>
                  </a:txBody>
                  <a:tcPr marL="68580" marR="68580" marT="34290" marB="34290"/>
                </a:tc>
                <a:tc>
                  <a:txBody>
                    <a:bodyPr/>
                    <a:lstStyle/>
                    <a:p>
                      <a:r>
                        <a:rPr lang="en-US" sz="1400" dirty="0" smtClean="0"/>
                        <a:t>Foundational understanding to be able to resort</a:t>
                      </a:r>
                      <a:r>
                        <a:rPr lang="en-US" sz="1400" baseline="0" dirty="0" smtClean="0"/>
                        <a:t> to first principles evolve solutions</a:t>
                      </a:r>
                      <a:endParaRPr lang="en-US" sz="1400" dirty="0"/>
                    </a:p>
                  </a:txBody>
                  <a:tcPr marL="68580" marR="68580" marT="34290" marB="34290"/>
                </a:tc>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502" y="4248011"/>
            <a:ext cx="1123545" cy="7561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113" y="3299593"/>
            <a:ext cx="1120934" cy="7543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503" y="5177702"/>
            <a:ext cx="1120934" cy="75438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1724" y="2384463"/>
            <a:ext cx="1120934" cy="754380"/>
          </a:xfrm>
          <a:prstGeom prst="rect">
            <a:avLst/>
          </a:prstGeom>
        </p:spPr>
      </p:pic>
    </p:spTree>
    <p:extLst>
      <p:ext uri="{BB962C8B-B14F-4D97-AF65-F5344CB8AC3E}">
        <p14:creationId xmlns:p14="http://schemas.microsoft.com/office/powerpoint/2010/main" val="393627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105143" y="1252174"/>
            <a:ext cx="8640960" cy="696521"/>
          </a:xfrm>
        </p:spPr>
        <p:txBody>
          <a:bodyPr>
            <a:noAutofit/>
          </a:bodyPr>
          <a:lstStyle/>
          <a:p>
            <a:r>
              <a:rPr lang="en-US" sz="5400" dirty="0"/>
              <a:t>Kanban Maturity Model</a:t>
            </a:r>
          </a:p>
        </p:txBody>
      </p:sp>
      <p:pic>
        <p:nvPicPr>
          <p:cNvPr id="3" name="Content Placeholder 2" descr="http://www.kanbanmaturitymodel.com/wp-content/uploads/2018/03/bookweb.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603" y="2057401"/>
            <a:ext cx="4266794" cy="339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8846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50570" y="2483827"/>
            <a:ext cx="4400001" cy="2031325"/>
          </a:xfrm>
          <a:prstGeom prst="rect">
            <a:avLst/>
          </a:prstGeom>
        </p:spPr>
        <p:txBody>
          <a:bodyPr wrap="square">
            <a:spAutoFit/>
          </a:bodyPr>
          <a:lstStyle/>
          <a:p>
            <a:pPr lvl="0"/>
            <a:r>
              <a:rPr lang="en-US" sz="2100" b="1" dirty="0">
                <a:latin typeface="Arial" panose="020B0604020202020204" pitchFamily="34" charset="0"/>
              </a:rPr>
              <a:t>The Kanban Maturity Model (KMM) maps 132 specific Kanban practices and 20 cultural values to </a:t>
            </a:r>
            <a:r>
              <a:rPr lang="en-US" sz="2100" b="1" dirty="0">
                <a:solidFill>
                  <a:srgbClr val="FF0000"/>
                </a:solidFill>
                <a:latin typeface="Arial" panose="020B0604020202020204" pitchFamily="34" charset="0"/>
              </a:rPr>
              <a:t>observable business outcomes</a:t>
            </a:r>
            <a:r>
              <a:rPr lang="en-US" sz="2100" b="1" dirty="0">
                <a:latin typeface="Arial" panose="020B0604020202020204" pitchFamily="34" charset="0"/>
              </a:rPr>
              <a:t> using seven levels of organizational maturity</a:t>
            </a:r>
            <a:endParaRPr lang="en-US" sz="21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85" y="2267649"/>
            <a:ext cx="3328705" cy="2958341"/>
          </a:xfrm>
          <a:prstGeom prst="rect">
            <a:avLst/>
          </a:prstGeom>
        </p:spPr>
      </p:pic>
      <p:sp>
        <p:nvSpPr>
          <p:cNvPr id="4" name="Title 1">
            <a:extLst>
              <a:ext uri="{FF2B5EF4-FFF2-40B4-BE49-F238E27FC236}">
                <a16:creationId xmlns="" xmlns:a16="http://schemas.microsoft.com/office/drawing/2014/main" id="{0CC82534-93F1-4787-B3AD-2EAE945BAB2B}"/>
              </a:ext>
            </a:extLst>
          </p:cNvPr>
          <p:cNvSpPr>
            <a:spLocks noGrp="1"/>
          </p:cNvSpPr>
          <p:nvPr>
            <p:ph type="title"/>
          </p:nvPr>
        </p:nvSpPr>
        <p:spPr>
          <a:xfrm>
            <a:off x="105143" y="1252174"/>
            <a:ext cx="8640960" cy="696521"/>
          </a:xfrm>
        </p:spPr>
        <p:txBody>
          <a:bodyPr>
            <a:noAutofit/>
          </a:bodyPr>
          <a:lstStyle/>
          <a:p>
            <a:r>
              <a:rPr lang="en-US" sz="5400" dirty="0"/>
              <a:t>Kanban Maturity Model</a:t>
            </a:r>
          </a:p>
        </p:txBody>
      </p:sp>
    </p:spTree>
    <p:extLst>
      <p:ext uri="{BB962C8B-B14F-4D97-AF65-F5344CB8AC3E}">
        <p14:creationId xmlns:p14="http://schemas.microsoft.com/office/powerpoint/2010/main" val="20597510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85" y="2267649"/>
            <a:ext cx="3328705" cy="2958341"/>
          </a:xfrm>
          <a:prstGeom prst="rect">
            <a:avLst/>
          </a:prstGeom>
        </p:spPr>
      </p:pic>
      <p:sp>
        <p:nvSpPr>
          <p:cNvPr id="5" name="Rectangle 4"/>
          <p:cNvSpPr/>
          <p:nvPr/>
        </p:nvSpPr>
        <p:spPr>
          <a:xfrm>
            <a:off x="4650582" y="2483827"/>
            <a:ext cx="4299989" cy="2354491"/>
          </a:xfrm>
          <a:prstGeom prst="rect">
            <a:avLst/>
          </a:prstGeom>
        </p:spPr>
        <p:txBody>
          <a:bodyPr wrap="square">
            <a:spAutoFit/>
          </a:bodyPr>
          <a:lstStyle/>
          <a:p>
            <a:pPr lvl="0"/>
            <a:r>
              <a:rPr lang="en-US" sz="2100" b="1" dirty="0">
                <a:latin typeface="Arial" panose="020B0604020202020204" pitchFamily="34" charset="0"/>
              </a:rPr>
              <a:t>KMM helps eliminate the two failure modes in </a:t>
            </a:r>
            <a:r>
              <a:rPr lang="en-US" sz="2100" b="1" dirty="0" smtClean="0">
                <a:latin typeface="Arial" panose="020B0604020202020204" pitchFamily="34" charset="0"/>
              </a:rPr>
              <a:t>Kanban and Agile </a:t>
            </a:r>
            <a:r>
              <a:rPr lang="en-US" sz="2100" b="1" dirty="0">
                <a:latin typeface="Arial" panose="020B0604020202020204" pitchFamily="34" charset="0"/>
              </a:rPr>
              <a:t>implementations: overreaching causing an aborted start; false summit plateaus and failure to realize full benefit.</a:t>
            </a:r>
          </a:p>
        </p:txBody>
      </p:sp>
      <p:sp>
        <p:nvSpPr>
          <p:cNvPr id="6" name="Curved Left Arrow 5"/>
          <p:cNvSpPr/>
          <p:nvPr/>
        </p:nvSpPr>
        <p:spPr>
          <a:xfrm>
            <a:off x="3059233" y="2743200"/>
            <a:ext cx="553916" cy="13524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Left-Right Arrow 6"/>
          <p:cNvSpPr/>
          <p:nvPr/>
        </p:nvSpPr>
        <p:spPr>
          <a:xfrm>
            <a:off x="1580513" y="3305300"/>
            <a:ext cx="1538654" cy="8700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 xmlns:a16="http://schemas.microsoft.com/office/drawing/2014/main" id="{0CC82534-93F1-4787-B3AD-2EAE945BAB2B}"/>
              </a:ext>
            </a:extLst>
          </p:cNvPr>
          <p:cNvSpPr>
            <a:spLocks noGrp="1"/>
          </p:cNvSpPr>
          <p:nvPr>
            <p:ph type="title"/>
          </p:nvPr>
        </p:nvSpPr>
        <p:spPr>
          <a:xfrm>
            <a:off x="105143" y="1252174"/>
            <a:ext cx="8640960" cy="696521"/>
          </a:xfrm>
        </p:spPr>
        <p:txBody>
          <a:bodyPr>
            <a:noAutofit/>
          </a:bodyPr>
          <a:lstStyle/>
          <a:p>
            <a:r>
              <a:rPr lang="en-US" sz="5400" dirty="0"/>
              <a:t>Kanban Maturity Model</a:t>
            </a:r>
          </a:p>
        </p:txBody>
      </p:sp>
    </p:spTree>
    <p:extLst>
      <p:ext uri="{BB962C8B-B14F-4D97-AF65-F5344CB8AC3E}">
        <p14:creationId xmlns:p14="http://schemas.microsoft.com/office/powerpoint/2010/main" val="8023176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LKNA</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40472" y="867190"/>
            <a:ext cx="8831521" cy="4781903"/>
          </a:xfrm>
          <a:prstGeom prst="rect">
            <a:avLst/>
          </a:prstGeom>
        </p:spPr>
      </p:pic>
    </p:spTree>
    <p:extLst>
      <p:ext uri="{BB962C8B-B14F-4D97-AF65-F5344CB8AC3E}">
        <p14:creationId xmlns:p14="http://schemas.microsoft.com/office/powerpoint/2010/main" val="30868485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585B728-5E20-4053-B916-784F6A82CA2F}"/>
              </a:ext>
            </a:extLst>
          </p:cNvPr>
          <p:cNvSpPr/>
          <p:nvPr/>
        </p:nvSpPr>
        <p:spPr>
          <a:xfrm>
            <a:off x="246308" y="1712085"/>
            <a:ext cx="8640115" cy="40713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xmlns="" id="{F63F97D7-F281-41FF-99D2-937696B57D18}"/>
              </a:ext>
            </a:extLst>
          </p:cNvPr>
          <p:cNvSpPr>
            <a:spLocks noGrp="1"/>
          </p:cNvSpPr>
          <p:nvPr>
            <p:ph type="title"/>
          </p:nvPr>
        </p:nvSpPr>
        <p:spPr>
          <a:xfrm>
            <a:off x="623015" y="1085029"/>
            <a:ext cx="7886700" cy="455276"/>
          </a:xfrm>
        </p:spPr>
        <p:txBody>
          <a:bodyPr>
            <a:normAutofit fontScale="90000"/>
          </a:bodyPr>
          <a:lstStyle/>
          <a:p>
            <a:r>
              <a:rPr lang="en-US" dirty="0"/>
              <a:t>Featuring Kanban reports from:</a:t>
            </a:r>
          </a:p>
        </p:txBody>
      </p:sp>
      <p:pic>
        <p:nvPicPr>
          <p:cNvPr id="4098" name="Picture 2" descr="Logo_Red_Hat">
            <a:extLst>
              <a:ext uri="{FF2B5EF4-FFF2-40B4-BE49-F238E27FC236}">
                <a16:creationId xmlns:a16="http://schemas.microsoft.com/office/drawing/2014/main" xmlns="" id="{AF827BCF-BA22-4359-89B7-919D87BE8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011" y="2532470"/>
            <a:ext cx="2571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royal schiphol group">
            <a:extLst>
              <a:ext uri="{FF2B5EF4-FFF2-40B4-BE49-F238E27FC236}">
                <a16:creationId xmlns:a16="http://schemas.microsoft.com/office/drawing/2014/main" xmlns="" id="{B38B6A98-0AE8-4B3A-A6F7-D3BD3B5F3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665" y="4516735"/>
            <a:ext cx="2578894" cy="99298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dutch archives">
            <a:extLst>
              <a:ext uri="{FF2B5EF4-FFF2-40B4-BE49-F238E27FC236}">
                <a16:creationId xmlns:a16="http://schemas.microsoft.com/office/drawing/2014/main" xmlns="" id="{1B7A69BB-206E-456D-BBD8-590CF579D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135" y="3448145"/>
            <a:ext cx="1529953" cy="9726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vanguard">
            <a:extLst>
              <a:ext uri="{FF2B5EF4-FFF2-40B4-BE49-F238E27FC236}">
                <a16:creationId xmlns:a16="http://schemas.microsoft.com/office/drawing/2014/main" xmlns="" id="{A8DA7FB7-5690-4190-922C-7B934EC81D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943" y="2191680"/>
            <a:ext cx="2189315" cy="89892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JPMorgan Chase and Co. Logo">
            <a:extLst>
              <a:ext uri="{FF2B5EF4-FFF2-40B4-BE49-F238E27FC236}">
                <a16:creationId xmlns:a16="http://schemas.microsoft.com/office/drawing/2014/main" xmlns="" id="{CC6C3476-E6A7-48DA-B653-43DFA8334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8411" y="2157929"/>
            <a:ext cx="3069916" cy="21050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apital One Labs">
            <a:extLst>
              <a:ext uri="{FF2B5EF4-FFF2-40B4-BE49-F238E27FC236}">
                <a16:creationId xmlns:a16="http://schemas.microsoft.com/office/drawing/2014/main" xmlns="" id="{FDF1EA91-D557-4C21-93AC-5036C45150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683" y="4744144"/>
            <a:ext cx="3012459" cy="76557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tritech enterprise systems inc">
            <a:extLst>
              <a:ext uri="{FF2B5EF4-FFF2-40B4-BE49-F238E27FC236}">
                <a16:creationId xmlns:a16="http://schemas.microsoft.com/office/drawing/2014/main" xmlns="" id="{C55C2E37-4853-4846-90FA-72902B3F51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3" y="3248979"/>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a:extLst>
              <a:ext uri="{FF2B5EF4-FFF2-40B4-BE49-F238E27FC236}">
                <a16:creationId xmlns:a16="http://schemas.microsoft.com/office/drawing/2014/main" xmlns="" id="{0F78E812-6BA2-4B14-A45E-9CA36583F4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3487" y="2157929"/>
            <a:ext cx="12477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Image result for duke energy">
            <a:extLst>
              <a:ext uri="{FF2B5EF4-FFF2-40B4-BE49-F238E27FC236}">
                <a16:creationId xmlns:a16="http://schemas.microsoft.com/office/drawing/2014/main" xmlns="" id="{F3AB4AED-3B40-487C-81B6-7B6832CF20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3488" y="3687661"/>
            <a:ext cx="1652585" cy="820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8309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Lean Kanban India August 2-3, 2019 Bengaluru</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275323"/>
            <a:ext cx="9144000" cy="4398788"/>
          </a:xfrm>
          <a:prstGeom prst="rect">
            <a:avLst/>
          </a:prstGeom>
        </p:spPr>
      </p:pic>
    </p:spTree>
    <p:extLst>
      <p:ext uri="{BB962C8B-B14F-4D97-AF65-F5344CB8AC3E}">
        <p14:creationId xmlns:p14="http://schemas.microsoft.com/office/powerpoint/2010/main" val="1274379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not too </a:t>
            </a:r>
            <a:r>
              <a:rPr lang="en-US" dirty="0" smtClean="0"/>
              <a:t>late.  KMP-I March 23-24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869" y="1532761"/>
            <a:ext cx="7832263" cy="4101992"/>
          </a:xfrm>
        </p:spPr>
      </p:pic>
    </p:spTree>
    <p:extLst>
      <p:ext uri="{BB962C8B-B14F-4D97-AF65-F5344CB8AC3E}">
        <p14:creationId xmlns:p14="http://schemas.microsoft.com/office/powerpoint/2010/main" val="31589182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6528" y="2088891"/>
            <a:ext cx="5500397" cy="923330"/>
          </a:xfrm>
          <a:prstGeom prst="rect">
            <a:avLst/>
          </a:prstGeom>
          <a:noFill/>
        </p:spPr>
        <p:txBody>
          <a:bodyPr wrap="square" rtlCol="0">
            <a:spAutoFit/>
          </a:bodyPr>
          <a:lstStyle/>
          <a:p>
            <a:pPr algn="ctr"/>
            <a:r>
              <a:rPr lang="en-US" sz="5400"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8392940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dirty="0"/>
              <a:t>Case Studies</a:t>
            </a:r>
          </a:p>
        </p:txBody>
      </p:sp>
    </p:spTree>
    <p:extLst>
      <p:ext uri="{BB962C8B-B14F-4D97-AF65-F5344CB8AC3E}">
        <p14:creationId xmlns:p14="http://schemas.microsoft.com/office/powerpoint/2010/main" val="3211049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2019 Scrum Master Trends (Scrum.org)</a:t>
            </a:r>
            <a:endParaRPr lang="en-US" dirty="0"/>
          </a:p>
        </p:txBody>
      </p:sp>
      <p:pic>
        <p:nvPicPr>
          <p:cNvPr id="5" name="Picture 4"/>
          <p:cNvPicPr>
            <a:picLocks noChangeAspect="1"/>
          </p:cNvPicPr>
          <p:nvPr/>
        </p:nvPicPr>
        <p:blipFill>
          <a:blip r:embed="rId2"/>
          <a:stretch>
            <a:fillRect/>
          </a:stretch>
        </p:blipFill>
        <p:spPr>
          <a:xfrm>
            <a:off x="162417" y="1632859"/>
            <a:ext cx="8737384" cy="4114800"/>
          </a:xfrm>
          <a:prstGeom prst="rect">
            <a:avLst/>
          </a:prstGeom>
        </p:spPr>
      </p:pic>
    </p:spTree>
    <p:extLst>
      <p:ext uri="{BB962C8B-B14F-4D97-AF65-F5344CB8AC3E}">
        <p14:creationId xmlns:p14="http://schemas.microsoft.com/office/powerpoint/2010/main" val="16252445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3C92028-4E13-4CFC-86F7-94A0662CC5FE}"/>
              </a:ext>
            </a:extLst>
          </p:cNvPr>
          <p:cNvSpPr>
            <a:spLocks noGrp="1"/>
          </p:cNvSpPr>
          <p:nvPr>
            <p:ph type="title"/>
          </p:nvPr>
        </p:nvSpPr>
        <p:spPr/>
        <p:txBody>
          <a:bodyPr/>
          <a:lstStyle/>
          <a:p>
            <a:r>
              <a:rPr lang="en-US" dirty="0"/>
              <a:t>Kanban Case Studies</a:t>
            </a:r>
          </a:p>
        </p:txBody>
      </p:sp>
      <p:sp>
        <p:nvSpPr>
          <p:cNvPr id="5" name="Text Placeholder 4">
            <a:extLst>
              <a:ext uri="{FF2B5EF4-FFF2-40B4-BE49-F238E27FC236}">
                <a16:creationId xmlns="" xmlns:a16="http://schemas.microsoft.com/office/drawing/2014/main" id="{90F510B2-34B6-4602-895A-BC0DE4E3C94E}"/>
              </a:ext>
            </a:extLst>
          </p:cNvPr>
          <p:cNvSpPr>
            <a:spLocks noGrp="1"/>
          </p:cNvSpPr>
          <p:nvPr>
            <p:ph type="body" idx="1"/>
          </p:nvPr>
        </p:nvSpPr>
        <p:spPr>
          <a:xfrm>
            <a:off x="372291" y="1558636"/>
            <a:ext cx="4040188" cy="639762"/>
          </a:xfrm>
        </p:spPr>
        <p:txBody>
          <a:bodyPr/>
          <a:lstStyle/>
          <a:p>
            <a:r>
              <a:rPr lang="en-US" dirty="0"/>
              <a:t>US Department of Labor</a:t>
            </a:r>
          </a:p>
        </p:txBody>
      </p:sp>
      <p:pic>
        <p:nvPicPr>
          <p:cNvPr id="11" name="Content Placeholder 10">
            <a:extLst>
              <a:ext uri="{FF2B5EF4-FFF2-40B4-BE49-F238E27FC236}">
                <a16:creationId xmlns="" xmlns:a16="http://schemas.microsoft.com/office/drawing/2014/main" id="{B82A5A06-2C17-4434-877E-8E5AB461130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7368" b="30459"/>
          <a:stretch/>
        </p:blipFill>
        <p:spPr>
          <a:xfrm>
            <a:off x="6823175" y="1558636"/>
            <a:ext cx="1428750" cy="602552"/>
          </a:xfrm>
        </p:spPr>
      </p:pic>
      <p:sp>
        <p:nvSpPr>
          <p:cNvPr id="7" name="Text Placeholder 6">
            <a:extLst>
              <a:ext uri="{FF2B5EF4-FFF2-40B4-BE49-F238E27FC236}">
                <a16:creationId xmlns="" xmlns:a16="http://schemas.microsoft.com/office/drawing/2014/main" id="{665E76C2-DADB-4467-A212-579D19461045}"/>
              </a:ext>
            </a:extLst>
          </p:cNvPr>
          <p:cNvSpPr>
            <a:spLocks noGrp="1"/>
          </p:cNvSpPr>
          <p:nvPr>
            <p:ph type="body" sz="quarter" idx="3"/>
          </p:nvPr>
        </p:nvSpPr>
        <p:spPr>
          <a:xfrm>
            <a:off x="4645026" y="2008585"/>
            <a:ext cx="4041775" cy="479822"/>
          </a:xfrm>
        </p:spPr>
        <p:txBody>
          <a:bodyPr/>
          <a:lstStyle/>
          <a:p>
            <a:r>
              <a:rPr lang="en-US" dirty="0"/>
              <a:t>Capital One Financial</a:t>
            </a:r>
          </a:p>
        </p:txBody>
      </p:sp>
      <p:sp>
        <p:nvSpPr>
          <p:cNvPr id="8" name="Content Placeholder 7">
            <a:extLst>
              <a:ext uri="{FF2B5EF4-FFF2-40B4-BE49-F238E27FC236}">
                <a16:creationId xmlns="" xmlns:a16="http://schemas.microsoft.com/office/drawing/2014/main" id="{30601542-32BC-45F7-BC40-AA9C9F96EC41}"/>
              </a:ext>
            </a:extLst>
          </p:cNvPr>
          <p:cNvSpPr>
            <a:spLocks noGrp="1"/>
          </p:cNvSpPr>
          <p:nvPr>
            <p:ph sz="quarter" idx="4"/>
          </p:nvPr>
        </p:nvSpPr>
        <p:spPr/>
        <p:txBody>
          <a:bodyPr vert="horz" lIns="68580" tIns="34290" rIns="68580" bIns="34290" rtlCol="0" anchor="t">
            <a:normAutofit fontScale="92500" lnSpcReduction="20000"/>
          </a:bodyPr>
          <a:lstStyle/>
          <a:p>
            <a:r>
              <a:rPr lang="en-US" b="1" dirty="0"/>
              <a:t>Situation: A</a:t>
            </a:r>
            <a:r>
              <a:rPr lang="en-US" dirty="0"/>
              <a:t>gile initiative experienced low improvement, slow to respond to changing conditions</a:t>
            </a:r>
          </a:p>
          <a:p>
            <a:r>
              <a:rPr lang="en-US" b="1" dirty="0"/>
              <a:t>Goals: </a:t>
            </a:r>
            <a:r>
              <a:rPr lang="en-US" dirty="0"/>
              <a:t>Improve delivery performance; better sense of delivery risk; sustainable pace; worker satisfaction; enterprise-wide trust.</a:t>
            </a:r>
          </a:p>
          <a:p>
            <a:r>
              <a:rPr lang="en-US" b="1" dirty="0"/>
              <a:t>Initiative: </a:t>
            </a:r>
            <a:r>
              <a:rPr lang="en-US" dirty="0"/>
              <a:t>Lean Kanban training and coaching given to</a:t>
            </a:r>
            <a:r>
              <a:rPr lang="en-US" b="1" dirty="0"/>
              <a:t> </a:t>
            </a:r>
            <a:r>
              <a:rPr lang="en-US" dirty="0"/>
              <a:t>1000+ people, ~150 teams between 2015-2017</a:t>
            </a:r>
          </a:p>
          <a:p>
            <a:r>
              <a:rPr lang="en-US" b="1" dirty="0"/>
              <a:t>Results: </a:t>
            </a:r>
            <a:r>
              <a:rPr lang="en-US" dirty="0"/>
              <a:t>Average 98% improved delivery across 12 data warehouse teams</a:t>
            </a:r>
          </a:p>
          <a:p>
            <a:r>
              <a:rPr lang="en-US" dirty="0"/>
              <a:t>55% delivery improvement for middleware teams</a:t>
            </a:r>
          </a:p>
          <a:p>
            <a:r>
              <a:rPr lang="en-US" dirty="0"/>
              <a:t>Lead time drops 50% to 65%</a:t>
            </a:r>
          </a:p>
          <a:p>
            <a:r>
              <a:rPr lang="en-US" dirty="0"/>
              <a:t>Goals met for greater worker satisfaction and trust</a:t>
            </a:r>
          </a:p>
        </p:txBody>
      </p:sp>
      <p:sp>
        <p:nvSpPr>
          <p:cNvPr id="12" name="Content Placeholder 7">
            <a:extLst>
              <a:ext uri="{FF2B5EF4-FFF2-40B4-BE49-F238E27FC236}">
                <a16:creationId xmlns="" xmlns:a16="http://schemas.microsoft.com/office/drawing/2014/main" id="{258C251A-83BD-4E09-9D86-9E574380FB8B}"/>
              </a:ext>
            </a:extLst>
          </p:cNvPr>
          <p:cNvSpPr txBox="1">
            <a:spLocks/>
          </p:cNvSpPr>
          <p:nvPr/>
        </p:nvSpPr>
        <p:spPr>
          <a:xfrm>
            <a:off x="251520" y="2510175"/>
            <a:ext cx="4041775" cy="2963466"/>
          </a:xfrm>
          <a:prstGeom prst="rect">
            <a:avLst/>
          </a:prstGeom>
        </p:spPr>
        <p:txBody>
          <a:bodyPr vert="horz" lIns="68580" tIns="34290" rIns="68580" bIns="34290" rtlCol="0" anchor="t">
            <a:normAutofit fontScale="77500" lnSpcReduction="20000"/>
          </a:bodyPr>
          <a:lstStyle>
            <a:lvl1pPr marL="342900" indent="-342900" algn="l" defTabSz="914400" rtl="0" eaLnBrk="1" latinLnBrk="0" hangingPunct="1">
              <a:spcBef>
                <a:spcPct val="20000"/>
              </a:spcBef>
              <a:buClr>
                <a:srgbClr val="F0A000"/>
              </a:buClr>
              <a:buFont typeface="Arial" pitchFamily="34" charset="0"/>
              <a:buChar char="•"/>
              <a:defRPr sz="2400" kern="1200">
                <a:solidFill>
                  <a:schemeClr val="tx1"/>
                </a:solidFill>
                <a:latin typeface="+mn-lt"/>
                <a:ea typeface="+mn-ea"/>
                <a:cs typeface="Arial" pitchFamily="34" charset="0"/>
              </a:defRPr>
            </a:lvl1pPr>
            <a:lvl2pPr marL="742950" indent="-285750" algn="l" defTabSz="914400" rtl="0" eaLnBrk="1" latinLnBrk="0" hangingPunct="1">
              <a:spcBef>
                <a:spcPct val="20000"/>
              </a:spcBef>
              <a:buClr>
                <a:srgbClr val="0070C0"/>
              </a:buClr>
              <a:buFont typeface="Arial" pitchFamily="34" charset="0"/>
              <a:buChar char="•"/>
              <a:defRPr sz="2000" kern="1200">
                <a:solidFill>
                  <a:schemeClr val="tx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800" b="1" dirty="0"/>
              <a:t>Situation: </a:t>
            </a:r>
            <a:r>
              <a:rPr lang="en-US" sz="1800" dirty="0"/>
              <a:t>Poor visibility and low collaboration created lack of predictability and long lead times for delivery</a:t>
            </a:r>
          </a:p>
          <a:p>
            <a:r>
              <a:rPr lang="en-US" sz="1800" b="1" dirty="0"/>
              <a:t>Goals: </a:t>
            </a:r>
            <a:r>
              <a:rPr lang="en-US" sz="1800" dirty="0"/>
              <a:t>Keep the Scrum system in place while improving performance and collaboration</a:t>
            </a:r>
          </a:p>
          <a:p>
            <a:r>
              <a:rPr lang="en-US" sz="1800" b="1" dirty="0"/>
              <a:t>Initiative: </a:t>
            </a:r>
            <a:r>
              <a:rPr lang="en-US" sz="1800" dirty="0"/>
              <a:t>Lean Kanban Accredited Kanban Trainer and Kanban Coaching Professional brought in. Tracked relevant metrics, created feedback system, changed reporting system, established work item policies.</a:t>
            </a:r>
          </a:p>
          <a:p>
            <a:r>
              <a:rPr lang="en-US" sz="1800" b="1" dirty="0"/>
              <a:t>Results: </a:t>
            </a:r>
          </a:p>
          <a:p>
            <a:r>
              <a:rPr lang="en-US" sz="1800" dirty="0"/>
              <a:t>Governance and Security team (non-technical) lead time reduced 90%: From 55 days to 5.5 days</a:t>
            </a:r>
          </a:p>
          <a:p>
            <a:r>
              <a:rPr lang="en-US" sz="1800" dirty="0"/>
              <a:t>Technical team lead time reduced 80%: From 55 days to 11 days</a:t>
            </a:r>
          </a:p>
        </p:txBody>
      </p:sp>
      <p:pic>
        <p:nvPicPr>
          <p:cNvPr id="13" name="Picture 12">
            <a:extLst>
              <a:ext uri="{FF2B5EF4-FFF2-40B4-BE49-F238E27FC236}">
                <a16:creationId xmlns="" xmlns:a16="http://schemas.microsoft.com/office/drawing/2014/main" id="{55FE9AF9-CF72-40DD-B848-F327A1338676}"/>
              </a:ext>
            </a:extLst>
          </p:cNvPr>
          <p:cNvPicPr>
            <a:picLocks noChangeAspect="1"/>
          </p:cNvPicPr>
          <p:nvPr/>
        </p:nvPicPr>
        <p:blipFill>
          <a:blip r:embed="rId3"/>
          <a:stretch>
            <a:fillRect/>
          </a:stretch>
        </p:blipFill>
        <p:spPr>
          <a:xfrm>
            <a:off x="3167189" y="1607331"/>
            <a:ext cx="837282" cy="837282"/>
          </a:xfrm>
          <a:prstGeom prst="rect">
            <a:avLst/>
          </a:prstGeom>
        </p:spPr>
      </p:pic>
    </p:spTree>
    <p:extLst>
      <p:ext uri="{BB962C8B-B14F-4D97-AF65-F5344CB8AC3E}">
        <p14:creationId xmlns:p14="http://schemas.microsoft.com/office/powerpoint/2010/main" val="16958483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D6DA0ED-34FB-40CF-A804-86FF4FC7FB00}"/>
              </a:ext>
            </a:extLst>
          </p:cNvPr>
          <p:cNvPicPr>
            <a:picLocks noChangeAspect="1"/>
          </p:cNvPicPr>
          <p:nvPr/>
        </p:nvPicPr>
        <p:blipFill>
          <a:blip r:embed="rId2"/>
          <a:stretch>
            <a:fillRect/>
          </a:stretch>
        </p:blipFill>
        <p:spPr>
          <a:xfrm>
            <a:off x="431652" y="3038280"/>
            <a:ext cx="3712242" cy="2690311"/>
          </a:xfrm>
          <a:prstGeom prst="rect">
            <a:avLst/>
          </a:prstGeom>
        </p:spPr>
      </p:pic>
      <p:pic>
        <p:nvPicPr>
          <p:cNvPr id="3" name="Picture 2">
            <a:extLst>
              <a:ext uri="{FF2B5EF4-FFF2-40B4-BE49-F238E27FC236}">
                <a16:creationId xmlns="" xmlns:a16="http://schemas.microsoft.com/office/drawing/2014/main" id="{25565A08-9FFA-457A-8EF5-52F82DFBF6CA}"/>
              </a:ext>
            </a:extLst>
          </p:cNvPr>
          <p:cNvPicPr>
            <a:picLocks noChangeAspect="1"/>
          </p:cNvPicPr>
          <p:nvPr/>
        </p:nvPicPr>
        <p:blipFill>
          <a:blip r:embed="rId3"/>
          <a:stretch>
            <a:fillRect/>
          </a:stretch>
        </p:blipFill>
        <p:spPr>
          <a:xfrm>
            <a:off x="4711495" y="3038280"/>
            <a:ext cx="3667733" cy="2690311"/>
          </a:xfrm>
          <a:prstGeom prst="rect">
            <a:avLst/>
          </a:prstGeom>
        </p:spPr>
      </p:pic>
      <p:sp>
        <p:nvSpPr>
          <p:cNvPr id="4" name="Rectangle 3">
            <a:extLst>
              <a:ext uri="{FF2B5EF4-FFF2-40B4-BE49-F238E27FC236}">
                <a16:creationId xmlns="" xmlns:a16="http://schemas.microsoft.com/office/drawing/2014/main" id="{4F8241DA-E8E1-4E05-BF19-C4804B409E6F}"/>
              </a:ext>
            </a:extLst>
          </p:cNvPr>
          <p:cNvSpPr/>
          <p:nvPr/>
        </p:nvSpPr>
        <p:spPr>
          <a:xfrm>
            <a:off x="382386" y="1653575"/>
            <a:ext cx="8258695" cy="1546577"/>
          </a:xfrm>
          <a:prstGeom prst="rect">
            <a:avLst/>
          </a:prstGeom>
        </p:spPr>
        <p:txBody>
          <a:bodyPr wrap="square">
            <a:spAutoFit/>
          </a:bodyPr>
          <a:lstStyle/>
          <a:p>
            <a:r>
              <a:rPr lang="en-US" sz="1350" dirty="0"/>
              <a:t>“Vistaprint transformed its software development teams to Scrum and Kanban, reducing release cycles from 18 months to 3 weeks. But Marketing had to move faster to match this pace. The bottlenecks seemed to be in Creative (the in-house advertising agency). Could Kanban work for Creative? Yes it could!”</a:t>
            </a:r>
            <a:br>
              <a:rPr lang="en-US" sz="1350" dirty="0"/>
            </a:br>
            <a:endParaRPr lang="en-US" sz="1350" dirty="0"/>
          </a:p>
          <a:p>
            <a:r>
              <a:rPr lang="en-US" sz="1350" dirty="0"/>
              <a:t>“We reduced the lead time for the North American email team from 8 weeks to 9 days. The cycle time dropped from 15 days to 4. Late night and weekend work disappeared. The on-time delivery rate soared and quality did not suffer.”</a:t>
            </a:r>
          </a:p>
        </p:txBody>
      </p:sp>
      <p:pic>
        <p:nvPicPr>
          <p:cNvPr id="1026" name="Picture 2" descr="Image result for vistaprint">
            <a:extLst>
              <a:ext uri="{FF2B5EF4-FFF2-40B4-BE49-F238E27FC236}">
                <a16:creationId xmlns="" xmlns:a16="http://schemas.microsoft.com/office/drawing/2014/main" id="{B3141072-EEAC-42FF-9452-BC7B3D237A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07" y="945508"/>
            <a:ext cx="2500427" cy="639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2887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919525F-F4A1-485B-93B0-7A38B4868DA8}"/>
              </a:ext>
            </a:extLst>
          </p:cNvPr>
          <p:cNvPicPr>
            <a:picLocks noChangeAspect="1"/>
          </p:cNvPicPr>
          <p:nvPr/>
        </p:nvPicPr>
        <p:blipFill>
          <a:blip r:embed="rId2"/>
          <a:stretch>
            <a:fillRect/>
          </a:stretch>
        </p:blipFill>
        <p:spPr>
          <a:xfrm>
            <a:off x="1498637" y="2461607"/>
            <a:ext cx="5729290" cy="3405960"/>
          </a:xfrm>
          <a:prstGeom prst="rect">
            <a:avLst/>
          </a:prstGeom>
        </p:spPr>
      </p:pic>
      <p:sp>
        <p:nvSpPr>
          <p:cNvPr id="3" name="Rectangle 2">
            <a:extLst>
              <a:ext uri="{FF2B5EF4-FFF2-40B4-BE49-F238E27FC236}">
                <a16:creationId xmlns="" xmlns:a16="http://schemas.microsoft.com/office/drawing/2014/main" id="{DABBC8B3-3F66-486A-9977-DF257EEC9054}"/>
              </a:ext>
            </a:extLst>
          </p:cNvPr>
          <p:cNvSpPr/>
          <p:nvPr/>
        </p:nvSpPr>
        <p:spPr>
          <a:xfrm>
            <a:off x="901931" y="1648841"/>
            <a:ext cx="7065818" cy="715581"/>
          </a:xfrm>
          <a:prstGeom prst="rect">
            <a:avLst/>
          </a:prstGeom>
        </p:spPr>
        <p:txBody>
          <a:bodyPr wrap="square">
            <a:spAutoFit/>
          </a:bodyPr>
          <a:lstStyle/>
          <a:p>
            <a:r>
              <a:rPr lang="en-US" sz="1350" dirty="0"/>
              <a:t>“This approach is now being used to spread Kanban to other teams in the agency in both the US and Europe. We demonstrated that Kanban works well outside of software. Now we have traction for an enterprise-wide transformation.”</a:t>
            </a:r>
          </a:p>
        </p:txBody>
      </p:sp>
      <p:pic>
        <p:nvPicPr>
          <p:cNvPr id="5" name="Picture 2" descr="Image result for vistaprint">
            <a:extLst>
              <a:ext uri="{FF2B5EF4-FFF2-40B4-BE49-F238E27FC236}">
                <a16:creationId xmlns="" xmlns:a16="http://schemas.microsoft.com/office/drawing/2014/main" id="{795BE9C7-C98F-4CA7-A740-084632C9F8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07" y="945508"/>
            <a:ext cx="2500427" cy="639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86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C82534-93F1-4787-B3AD-2EAE945BAB2B}"/>
              </a:ext>
            </a:extLst>
          </p:cNvPr>
          <p:cNvSpPr>
            <a:spLocks noGrp="1"/>
          </p:cNvSpPr>
          <p:nvPr>
            <p:ph type="title"/>
          </p:nvPr>
        </p:nvSpPr>
        <p:spPr>
          <a:xfrm>
            <a:off x="85266" y="2544261"/>
            <a:ext cx="4937756" cy="696521"/>
          </a:xfrm>
        </p:spPr>
        <p:txBody>
          <a:bodyPr>
            <a:noAutofit/>
          </a:bodyPr>
          <a:lstStyle/>
          <a:p>
            <a:r>
              <a:rPr lang="en-US" sz="5400" dirty="0">
                <a:latin typeface="Arial" panose="020B0604020202020204" pitchFamily="34" charset="0"/>
              </a:rPr>
              <a:t>What is the Kanban Mindset?</a:t>
            </a:r>
          </a:p>
        </p:txBody>
      </p:sp>
      <p:pic>
        <p:nvPicPr>
          <p:cNvPr id="3" name="Picture 2" descr="http://www.healthtechnica.com/blogsphere/wp-content/uploads/2010/10/brain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7337" y="1306116"/>
            <a:ext cx="3662363"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madbricks.co/wp-content/uploads/2016/10/kanban-board-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1150" y="1914356"/>
            <a:ext cx="2162175" cy="106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4350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C82534-93F1-4787-B3AD-2EAE945BAB2B}"/>
              </a:ext>
            </a:extLst>
          </p:cNvPr>
          <p:cNvSpPr>
            <a:spLocks noGrp="1"/>
          </p:cNvSpPr>
          <p:nvPr>
            <p:ph type="title"/>
          </p:nvPr>
        </p:nvSpPr>
        <p:spPr>
          <a:xfrm>
            <a:off x="85265" y="2544261"/>
            <a:ext cx="8640960" cy="696521"/>
          </a:xfrm>
        </p:spPr>
        <p:txBody>
          <a:bodyPr>
            <a:noAutofit/>
          </a:bodyPr>
          <a:lstStyle/>
          <a:p>
            <a:r>
              <a:rPr lang="en-US" sz="5400" dirty="0">
                <a:latin typeface="Arial" panose="020B0604020202020204" pitchFamily="34" charset="0"/>
              </a:rPr>
              <a:t>What is Kanban?</a:t>
            </a:r>
          </a:p>
        </p:txBody>
      </p:sp>
    </p:spTree>
    <p:extLst>
      <p:ext uri="{BB962C8B-B14F-4D97-AF65-F5344CB8AC3E}">
        <p14:creationId xmlns:p14="http://schemas.microsoft.com/office/powerpoint/2010/main" val="42943903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5D967C1-E665-4E1E-94E2-FA095847DBF8}"/>
              </a:ext>
            </a:extLst>
          </p:cNvPr>
          <p:cNvGrpSpPr/>
          <p:nvPr/>
        </p:nvGrpSpPr>
        <p:grpSpPr>
          <a:xfrm>
            <a:off x="1718497" y="1837936"/>
            <a:ext cx="5633502" cy="3278591"/>
            <a:chOff x="2062729" y="2076508"/>
            <a:chExt cx="7511336" cy="4371455"/>
          </a:xfrm>
        </p:grpSpPr>
        <p:cxnSp>
          <p:nvCxnSpPr>
            <p:cNvPr id="4" name="Straight Connector 3">
              <a:extLst>
                <a:ext uri="{FF2B5EF4-FFF2-40B4-BE49-F238E27FC236}">
                  <a16:creationId xmlns:a16="http://schemas.microsoft.com/office/drawing/2014/main" xmlns="" id="{CD822E4C-A38C-41C0-8800-3998A9F1697E}"/>
                </a:ext>
              </a:extLst>
            </p:cNvPr>
            <p:cNvCxnSpPr/>
            <p:nvPr/>
          </p:nvCxnSpPr>
          <p:spPr>
            <a:xfrm rot="5400000">
              <a:off x="2081910" y="4254573"/>
              <a:ext cx="4357718" cy="1588"/>
            </a:xfrm>
            <a:prstGeom prst="line">
              <a:avLst/>
            </a:prstGeom>
            <a:ln w="38100" cmpd="sng">
              <a:solidFill>
                <a:srgbClr val="002060"/>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12D94773-6CE1-4DE1-9B06-E283B846DFE9}"/>
                </a:ext>
              </a:extLst>
            </p:cNvPr>
            <p:cNvCxnSpPr/>
            <p:nvPr/>
          </p:nvCxnSpPr>
          <p:spPr>
            <a:xfrm rot="5400000">
              <a:off x="5131006" y="4268310"/>
              <a:ext cx="4357718" cy="1588"/>
            </a:xfrm>
            <a:prstGeom prst="line">
              <a:avLst/>
            </a:prstGeom>
            <a:ln w="38100" cmpd="sng">
              <a:solidFill>
                <a:srgbClr val="002060"/>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397A8396-553E-4785-81DB-BFB93EB6D770}"/>
                </a:ext>
              </a:extLst>
            </p:cNvPr>
            <p:cNvSpPr/>
            <p:nvPr/>
          </p:nvSpPr>
          <p:spPr>
            <a:xfrm>
              <a:off x="2379849"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Rectangle 6">
              <a:extLst>
                <a:ext uri="{FF2B5EF4-FFF2-40B4-BE49-F238E27FC236}">
                  <a16:creationId xmlns:a16="http://schemas.microsoft.com/office/drawing/2014/main" xmlns="" id="{29CFBFCE-E3C1-4CDA-9353-05A82C71A3B1}"/>
                </a:ext>
              </a:extLst>
            </p:cNvPr>
            <p:cNvSpPr/>
            <p:nvPr/>
          </p:nvSpPr>
          <p:spPr>
            <a:xfrm>
              <a:off x="3022791" y="409132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8" name="Rectangle 7">
              <a:extLst>
                <a:ext uri="{FF2B5EF4-FFF2-40B4-BE49-F238E27FC236}">
                  <a16:creationId xmlns:a16="http://schemas.microsoft.com/office/drawing/2014/main" xmlns="" id="{10AC159E-7BB7-4B73-9CB7-80F1EBA5D3B3}"/>
                </a:ext>
              </a:extLst>
            </p:cNvPr>
            <p:cNvSpPr/>
            <p:nvPr/>
          </p:nvSpPr>
          <p:spPr>
            <a:xfrm>
              <a:off x="3022791"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9" name="Rectangle 8">
              <a:extLst>
                <a:ext uri="{FF2B5EF4-FFF2-40B4-BE49-F238E27FC236}">
                  <a16:creationId xmlns:a16="http://schemas.microsoft.com/office/drawing/2014/main" xmlns="" id="{7D715338-2BD5-441D-B67D-8F4B31CCC3BF}"/>
                </a:ext>
              </a:extLst>
            </p:cNvPr>
            <p:cNvSpPr/>
            <p:nvPr/>
          </p:nvSpPr>
          <p:spPr>
            <a:xfrm>
              <a:off x="3022791" y="280544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0" name="Rectangle 9">
              <a:extLst>
                <a:ext uri="{FF2B5EF4-FFF2-40B4-BE49-F238E27FC236}">
                  <a16:creationId xmlns:a16="http://schemas.microsoft.com/office/drawing/2014/main" xmlns="" id="{E2A18A6E-6E71-4220-B760-486857185323}"/>
                </a:ext>
              </a:extLst>
            </p:cNvPr>
            <p:cNvSpPr/>
            <p:nvPr/>
          </p:nvSpPr>
          <p:spPr>
            <a:xfrm>
              <a:off x="2379849"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1" name="Rectangle 10">
              <a:extLst>
                <a:ext uri="{FF2B5EF4-FFF2-40B4-BE49-F238E27FC236}">
                  <a16:creationId xmlns:a16="http://schemas.microsoft.com/office/drawing/2014/main" xmlns="" id="{FA2FD406-0294-4B63-9819-C0542244552D}"/>
                </a:ext>
              </a:extLst>
            </p:cNvPr>
            <p:cNvSpPr/>
            <p:nvPr/>
          </p:nvSpPr>
          <p:spPr>
            <a:xfrm>
              <a:off x="5308807" y="409132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2" name="Rectangle 11">
              <a:extLst>
                <a:ext uri="{FF2B5EF4-FFF2-40B4-BE49-F238E27FC236}">
                  <a16:creationId xmlns:a16="http://schemas.microsoft.com/office/drawing/2014/main" xmlns="" id="{753FB317-0317-41A6-9147-0DD839DF1D16}"/>
                </a:ext>
              </a:extLst>
            </p:cNvPr>
            <p:cNvSpPr/>
            <p:nvPr/>
          </p:nvSpPr>
          <p:spPr>
            <a:xfrm>
              <a:off x="5308807"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3" name="Rectangle 12">
              <a:extLst>
                <a:ext uri="{FF2B5EF4-FFF2-40B4-BE49-F238E27FC236}">
                  <a16:creationId xmlns:a16="http://schemas.microsoft.com/office/drawing/2014/main" xmlns="" id="{CFAF610C-3D38-41B5-B7A6-49CF8020F8E7}"/>
                </a:ext>
              </a:extLst>
            </p:cNvPr>
            <p:cNvSpPr/>
            <p:nvPr/>
          </p:nvSpPr>
          <p:spPr>
            <a:xfrm>
              <a:off x="530880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4" name="Rectangle 13">
              <a:extLst>
                <a:ext uri="{FF2B5EF4-FFF2-40B4-BE49-F238E27FC236}">
                  <a16:creationId xmlns:a16="http://schemas.microsoft.com/office/drawing/2014/main" xmlns="" id="{C78A1B99-E982-4DAE-9DCF-DF6E16294620}"/>
                </a:ext>
              </a:extLst>
            </p:cNvPr>
            <p:cNvSpPr/>
            <p:nvPr/>
          </p:nvSpPr>
          <p:spPr>
            <a:xfrm>
              <a:off x="673756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5" name="Rectangle 14">
              <a:extLst>
                <a:ext uri="{FF2B5EF4-FFF2-40B4-BE49-F238E27FC236}">
                  <a16:creationId xmlns:a16="http://schemas.microsoft.com/office/drawing/2014/main" xmlns="" id="{0E5AF44E-E04F-4C23-90AD-4D707652B6C8}"/>
                </a:ext>
              </a:extLst>
            </p:cNvPr>
            <p:cNvSpPr/>
            <p:nvPr/>
          </p:nvSpPr>
          <p:spPr>
            <a:xfrm>
              <a:off x="4525505" y="441279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6" name="Rectangle 15">
              <a:extLst>
                <a:ext uri="{FF2B5EF4-FFF2-40B4-BE49-F238E27FC236}">
                  <a16:creationId xmlns:a16="http://schemas.microsoft.com/office/drawing/2014/main" xmlns="" id="{9744EF27-7F13-425F-913C-E9078DA20B87}"/>
                </a:ext>
              </a:extLst>
            </p:cNvPr>
            <p:cNvSpPr/>
            <p:nvPr/>
          </p:nvSpPr>
          <p:spPr>
            <a:xfrm>
              <a:off x="8112917" y="334122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7" name="Rectangle 16">
              <a:extLst>
                <a:ext uri="{FF2B5EF4-FFF2-40B4-BE49-F238E27FC236}">
                  <a16:creationId xmlns:a16="http://schemas.microsoft.com/office/drawing/2014/main" xmlns="" id="{27424169-70CF-4CE7-B480-83E14640C6A6}"/>
                </a:ext>
              </a:extLst>
            </p:cNvPr>
            <p:cNvSpPr/>
            <p:nvPr/>
          </p:nvSpPr>
          <p:spPr>
            <a:xfrm>
              <a:off x="7639730" y="323407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8" name="Rectangle 17">
              <a:extLst>
                <a:ext uri="{FF2B5EF4-FFF2-40B4-BE49-F238E27FC236}">
                  <a16:creationId xmlns:a16="http://schemas.microsoft.com/office/drawing/2014/main" xmlns="" id="{1309F2EA-2D7D-47B0-A2CC-1E27678D0BB9}"/>
                </a:ext>
              </a:extLst>
            </p:cNvPr>
            <p:cNvSpPr/>
            <p:nvPr/>
          </p:nvSpPr>
          <p:spPr>
            <a:xfrm>
              <a:off x="816632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9" name="Rectangle 18">
              <a:extLst>
                <a:ext uri="{FF2B5EF4-FFF2-40B4-BE49-F238E27FC236}">
                  <a16:creationId xmlns:a16="http://schemas.microsoft.com/office/drawing/2014/main" xmlns="" id="{41B37834-3EE4-4D50-946E-2D2E64A5869F}"/>
                </a:ext>
              </a:extLst>
            </p:cNvPr>
            <p:cNvSpPr/>
            <p:nvPr/>
          </p:nvSpPr>
          <p:spPr>
            <a:xfrm>
              <a:off x="2379849" y="3305509"/>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0" name="Rectangle 19">
              <a:extLst>
                <a:ext uri="{FF2B5EF4-FFF2-40B4-BE49-F238E27FC236}">
                  <a16:creationId xmlns:a16="http://schemas.microsoft.com/office/drawing/2014/main" xmlns="" id="{7A055FB3-5D66-4FA4-8092-A09F668EF6D4}"/>
                </a:ext>
              </a:extLst>
            </p:cNvPr>
            <p:cNvSpPr/>
            <p:nvPr/>
          </p:nvSpPr>
          <p:spPr>
            <a:xfrm>
              <a:off x="2379849" y="394845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1" name="Rectangle 20">
              <a:extLst>
                <a:ext uri="{FF2B5EF4-FFF2-40B4-BE49-F238E27FC236}">
                  <a16:creationId xmlns:a16="http://schemas.microsoft.com/office/drawing/2014/main" xmlns="" id="{E085DDC5-95E6-429A-AE61-9DB57A8A95E2}"/>
                </a:ext>
              </a:extLst>
            </p:cNvPr>
            <p:cNvSpPr/>
            <p:nvPr/>
          </p:nvSpPr>
          <p:spPr>
            <a:xfrm>
              <a:off x="2379849" y="451995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2" name="Rectangle 21">
              <a:extLst>
                <a:ext uri="{FF2B5EF4-FFF2-40B4-BE49-F238E27FC236}">
                  <a16:creationId xmlns:a16="http://schemas.microsoft.com/office/drawing/2014/main" xmlns="" id="{907EFDEC-776C-4DBF-8F69-C32B4F929414}"/>
                </a:ext>
              </a:extLst>
            </p:cNvPr>
            <p:cNvSpPr/>
            <p:nvPr/>
          </p:nvSpPr>
          <p:spPr>
            <a:xfrm>
              <a:off x="2379849" y="516289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3" name="TextBox 22">
              <a:extLst>
                <a:ext uri="{FF2B5EF4-FFF2-40B4-BE49-F238E27FC236}">
                  <a16:creationId xmlns:a16="http://schemas.microsoft.com/office/drawing/2014/main" xmlns="" id="{99FFCAAE-923A-4CA2-9AC6-100154CA1CEB}"/>
                </a:ext>
              </a:extLst>
            </p:cNvPr>
            <p:cNvSpPr txBox="1"/>
            <p:nvPr/>
          </p:nvSpPr>
          <p:spPr>
            <a:xfrm>
              <a:off x="2796732" y="2088455"/>
              <a:ext cx="752771"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To Do</a:t>
              </a:r>
            </a:p>
          </p:txBody>
        </p:sp>
        <p:sp>
          <p:nvSpPr>
            <p:cNvPr id="24" name="TextBox 23">
              <a:extLst>
                <a:ext uri="{FF2B5EF4-FFF2-40B4-BE49-F238E27FC236}">
                  <a16:creationId xmlns:a16="http://schemas.microsoft.com/office/drawing/2014/main" xmlns="" id="{C9D77080-D4F4-42E4-B6E0-4A71D8B8B433}"/>
                </a:ext>
              </a:extLst>
            </p:cNvPr>
            <p:cNvSpPr txBox="1"/>
            <p:nvPr/>
          </p:nvSpPr>
          <p:spPr>
            <a:xfrm>
              <a:off x="7955405" y="2100420"/>
              <a:ext cx="695064"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Done</a:t>
              </a:r>
            </a:p>
          </p:txBody>
        </p:sp>
        <p:sp>
          <p:nvSpPr>
            <p:cNvPr id="25" name="TextBox 24">
              <a:extLst>
                <a:ext uri="{FF2B5EF4-FFF2-40B4-BE49-F238E27FC236}">
                  <a16:creationId xmlns:a16="http://schemas.microsoft.com/office/drawing/2014/main" xmlns="" id="{EEB10FF8-933A-4C36-8CF8-9BD83EBD03ED}"/>
                </a:ext>
              </a:extLst>
            </p:cNvPr>
            <p:cNvSpPr txBox="1"/>
            <p:nvPr/>
          </p:nvSpPr>
          <p:spPr>
            <a:xfrm>
              <a:off x="5209316" y="2112197"/>
              <a:ext cx="1233671"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In Progress</a:t>
              </a:r>
            </a:p>
          </p:txBody>
        </p:sp>
        <p:sp>
          <p:nvSpPr>
            <p:cNvPr id="26" name="Rectangle 25">
              <a:extLst>
                <a:ext uri="{FF2B5EF4-FFF2-40B4-BE49-F238E27FC236}">
                  <a16:creationId xmlns:a16="http://schemas.microsoft.com/office/drawing/2014/main" xmlns="" id="{933A44FF-CC87-4994-9E8E-A05D8F144D7E}"/>
                </a:ext>
              </a:extLst>
            </p:cNvPr>
            <p:cNvSpPr/>
            <p:nvPr/>
          </p:nvSpPr>
          <p:spPr>
            <a:xfrm>
              <a:off x="4692110" y="309119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7" name="Rectangle 26">
              <a:extLst>
                <a:ext uri="{FF2B5EF4-FFF2-40B4-BE49-F238E27FC236}">
                  <a16:creationId xmlns:a16="http://schemas.microsoft.com/office/drawing/2014/main" xmlns="" id="{7055BB2F-021D-4667-9360-73A1B8D2EE44}"/>
                </a:ext>
              </a:extLst>
            </p:cNvPr>
            <p:cNvSpPr/>
            <p:nvPr/>
          </p:nvSpPr>
          <p:spPr>
            <a:xfrm>
              <a:off x="5739812" y="3204102"/>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8" name="Rectangle 27">
              <a:extLst>
                <a:ext uri="{FF2B5EF4-FFF2-40B4-BE49-F238E27FC236}">
                  <a16:creationId xmlns:a16="http://schemas.microsoft.com/office/drawing/2014/main" xmlns="" id="{04B99BF4-9483-4CE0-AEA9-5C8E376587E5}"/>
                </a:ext>
              </a:extLst>
            </p:cNvPr>
            <p:cNvSpPr/>
            <p:nvPr/>
          </p:nvSpPr>
          <p:spPr>
            <a:xfrm>
              <a:off x="5865505" y="3561292"/>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9" name="Rectangle 28">
              <a:extLst>
                <a:ext uri="{FF2B5EF4-FFF2-40B4-BE49-F238E27FC236}">
                  <a16:creationId xmlns:a16="http://schemas.microsoft.com/office/drawing/2014/main" xmlns="" id="{6F55C194-4675-4AE2-B90D-A8C9E91193D8}"/>
                </a:ext>
              </a:extLst>
            </p:cNvPr>
            <p:cNvSpPr/>
            <p:nvPr/>
          </p:nvSpPr>
          <p:spPr>
            <a:xfrm>
              <a:off x="5918407" y="41294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0" name="Rectangle 29">
              <a:extLst>
                <a:ext uri="{FF2B5EF4-FFF2-40B4-BE49-F238E27FC236}">
                  <a16:creationId xmlns:a16="http://schemas.microsoft.com/office/drawing/2014/main" xmlns="" id="{519A0332-B8AD-4F2E-8053-DD2E88B65940}"/>
                </a:ext>
              </a:extLst>
            </p:cNvPr>
            <p:cNvSpPr/>
            <p:nvPr/>
          </p:nvSpPr>
          <p:spPr>
            <a:xfrm>
              <a:off x="6501300" y="359126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1" name="Rectangle 30">
              <a:extLst>
                <a:ext uri="{FF2B5EF4-FFF2-40B4-BE49-F238E27FC236}">
                  <a16:creationId xmlns:a16="http://schemas.microsoft.com/office/drawing/2014/main" xmlns="" id="{A201CFFF-5FE0-490F-AACB-7DA42B699700}"/>
                </a:ext>
              </a:extLst>
            </p:cNvPr>
            <p:cNvSpPr/>
            <p:nvPr/>
          </p:nvSpPr>
          <p:spPr>
            <a:xfrm>
              <a:off x="6223207" y="44342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2" name="Rectangle 31">
              <a:extLst>
                <a:ext uri="{FF2B5EF4-FFF2-40B4-BE49-F238E27FC236}">
                  <a16:creationId xmlns:a16="http://schemas.microsoft.com/office/drawing/2014/main" xmlns="" id="{1CB2556A-D7EA-41C3-9D79-B573EB6D7BCF}"/>
                </a:ext>
              </a:extLst>
            </p:cNvPr>
            <p:cNvSpPr/>
            <p:nvPr/>
          </p:nvSpPr>
          <p:spPr>
            <a:xfrm>
              <a:off x="6041072" y="505574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3" name="Rectangle 32">
              <a:extLst>
                <a:ext uri="{FF2B5EF4-FFF2-40B4-BE49-F238E27FC236}">
                  <a16:creationId xmlns:a16="http://schemas.microsoft.com/office/drawing/2014/main" xmlns="" id="{977E3111-DEF6-4072-A86E-5F90358BE25E}"/>
                </a:ext>
              </a:extLst>
            </p:cNvPr>
            <p:cNvSpPr/>
            <p:nvPr/>
          </p:nvSpPr>
          <p:spPr>
            <a:xfrm>
              <a:off x="6528007" y="47390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4" name="Rectangle 33">
              <a:extLst>
                <a:ext uri="{FF2B5EF4-FFF2-40B4-BE49-F238E27FC236}">
                  <a16:creationId xmlns:a16="http://schemas.microsoft.com/office/drawing/2014/main" xmlns="" id="{8F6C506F-1046-4B55-8997-D0D03B34DF33}"/>
                </a:ext>
              </a:extLst>
            </p:cNvPr>
            <p:cNvSpPr/>
            <p:nvPr/>
          </p:nvSpPr>
          <p:spPr>
            <a:xfrm>
              <a:off x="6751912" y="431052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5" name="Rectangle 34">
              <a:extLst>
                <a:ext uri="{FF2B5EF4-FFF2-40B4-BE49-F238E27FC236}">
                  <a16:creationId xmlns:a16="http://schemas.microsoft.com/office/drawing/2014/main" xmlns="" id="{D89BABB9-4936-48AA-83B3-EFFB6B18FF20}"/>
                </a:ext>
              </a:extLst>
            </p:cNvPr>
            <p:cNvSpPr/>
            <p:nvPr/>
          </p:nvSpPr>
          <p:spPr>
            <a:xfrm>
              <a:off x="4525505" y="499091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6" name="Rectangle 35">
              <a:extLst>
                <a:ext uri="{FF2B5EF4-FFF2-40B4-BE49-F238E27FC236}">
                  <a16:creationId xmlns:a16="http://schemas.microsoft.com/office/drawing/2014/main" xmlns="" id="{BF369257-1CA3-4D21-A26D-98CFFAEC0142}"/>
                </a:ext>
              </a:extLst>
            </p:cNvPr>
            <p:cNvSpPr/>
            <p:nvPr/>
          </p:nvSpPr>
          <p:spPr>
            <a:xfrm>
              <a:off x="6223207" y="316263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7" name="Rectangle 36">
              <a:extLst>
                <a:ext uri="{FF2B5EF4-FFF2-40B4-BE49-F238E27FC236}">
                  <a16:creationId xmlns:a16="http://schemas.microsoft.com/office/drawing/2014/main" xmlns="" id="{E44FD5A8-74F9-4B27-B8F0-DB8B2B3CCC1B}"/>
                </a:ext>
              </a:extLst>
            </p:cNvPr>
            <p:cNvSpPr/>
            <p:nvPr/>
          </p:nvSpPr>
          <p:spPr>
            <a:xfrm>
              <a:off x="5373800" y="476998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8" name="Rectangle 37">
              <a:extLst>
                <a:ext uri="{FF2B5EF4-FFF2-40B4-BE49-F238E27FC236}">
                  <a16:creationId xmlns:a16="http://schemas.microsoft.com/office/drawing/2014/main" xmlns="" id="{D7CAE113-1BEF-4CD1-816D-FB230FA1DEA8}"/>
                </a:ext>
              </a:extLst>
            </p:cNvPr>
            <p:cNvSpPr/>
            <p:nvPr/>
          </p:nvSpPr>
          <p:spPr>
            <a:xfrm>
              <a:off x="4870705" y="373339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9" name="Rectangle 38">
              <a:extLst>
                <a:ext uri="{FF2B5EF4-FFF2-40B4-BE49-F238E27FC236}">
                  <a16:creationId xmlns:a16="http://schemas.microsoft.com/office/drawing/2014/main" xmlns="" id="{043684A0-6530-4956-AFAE-E7711AA1396D}"/>
                </a:ext>
              </a:extLst>
            </p:cNvPr>
            <p:cNvSpPr/>
            <p:nvPr/>
          </p:nvSpPr>
          <p:spPr>
            <a:xfrm>
              <a:off x="3563608" y="274560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0" name="Rectangle 39">
              <a:extLst>
                <a:ext uri="{FF2B5EF4-FFF2-40B4-BE49-F238E27FC236}">
                  <a16:creationId xmlns:a16="http://schemas.microsoft.com/office/drawing/2014/main" xmlns="" id="{068DE97E-4E6B-4A50-BE77-4DEFD76C0196}"/>
                </a:ext>
              </a:extLst>
            </p:cNvPr>
            <p:cNvSpPr/>
            <p:nvPr/>
          </p:nvSpPr>
          <p:spPr>
            <a:xfrm>
              <a:off x="3022791" y="469855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1" name="Rectangle 40">
              <a:extLst>
                <a:ext uri="{FF2B5EF4-FFF2-40B4-BE49-F238E27FC236}">
                  <a16:creationId xmlns:a16="http://schemas.microsoft.com/office/drawing/2014/main" xmlns="" id="{8641E2C2-9604-47FD-8D24-00411B9D3DA4}"/>
                </a:ext>
              </a:extLst>
            </p:cNvPr>
            <p:cNvSpPr/>
            <p:nvPr/>
          </p:nvSpPr>
          <p:spPr>
            <a:xfrm>
              <a:off x="5461207" y="36722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2" name="Rectangle 41">
              <a:extLst>
                <a:ext uri="{FF2B5EF4-FFF2-40B4-BE49-F238E27FC236}">
                  <a16:creationId xmlns:a16="http://schemas.microsoft.com/office/drawing/2014/main" xmlns="" id="{08397FB0-3D9B-4E02-A524-28A4BAB64454}"/>
                </a:ext>
              </a:extLst>
            </p:cNvPr>
            <p:cNvSpPr/>
            <p:nvPr/>
          </p:nvSpPr>
          <p:spPr>
            <a:xfrm>
              <a:off x="5508315" y="505574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3" name="Rectangle 42">
              <a:extLst>
                <a:ext uri="{FF2B5EF4-FFF2-40B4-BE49-F238E27FC236}">
                  <a16:creationId xmlns:a16="http://schemas.microsoft.com/office/drawing/2014/main" xmlns="" id="{6960CBE5-83D2-4A3B-A69A-71EA51830DBA}"/>
                </a:ext>
              </a:extLst>
            </p:cNvPr>
            <p:cNvSpPr/>
            <p:nvPr/>
          </p:nvSpPr>
          <p:spPr>
            <a:xfrm>
              <a:off x="5104017" y="441279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4" name="Rectangle 43">
              <a:extLst>
                <a:ext uri="{FF2B5EF4-FFF2-40B4-BE49-F238E27FC236}">
                  <a16:creationId xmlns:a16="http://schemas.microsoft.com/office/drawing/2014/main" xmlns="" id="{07956B59-7381-40F7-8329-0C1C95480DD6}"/>
                </a:ext>
              </a:extLst>
            </p:cNvPr>
            <p:cNvSpPr/>
            <p:nvPr/>
          </p:nvSpPr>
          <p:spPr>
            <a:xfrm>
              <a:off x="8654613" y="360502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5" name="Rectangle 44">
              <a:extLst>
                <a:ext uri="{FF2B5EF4-FFF2-40B4-BE49-F238E27FC236}">
                  <a16:creationId xmlns:a16="http://schemas.microsoft.com/office/drawing/2014/main" xmlns="" id="{DA27AE46-35EA-42BE-A176-F90CEEC51091}"/>
                </a:ext>
              </a:extLst>
            </p:cNvPr>
            <p:cNvSpPr/>
            <p:nvPr/>
          </p:nvSpPr>
          <p:spPr>
            <a:xfrm>
              <a:off x="7772098" y="3662699"/>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6" name="Rectangle 45">
              <a:extLst>
                <a:ext uri="{FF2B5EF4-FFF2-40B4-BE49-F238E27FC236}">
                  <a16:creationId xmlns:a16="http://schemas.microsoft.com/office/drawing/2014/main" xmlns="" id="{CF0FA96C-2E5B-407C-918D-CB988C197234}"/>
                </a:ext>
              </a:extLst>
            </p:cNvPr>
            <p:cNvSpPr/>
            <p:nvPr/>
          </p:nvSpPr>
          <p:spPr>
            <a:xfrm>
              <a:off x="7537545" y="402941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7" name="Rectangle 46">
              <a:extLst>
                <a:ext uri="{FF2B5EF4-FFF2-40B4-BE49-F238E27FC236}">
                  <a16:creationId xmlns:a16="http://schemas.microsoft.com/office/drawing/2014/main" xmlns="" id="{73DBF13F-45D5-44F0-99BE-1F9254C0C281}"/>
                </a:ext>
              </a:extLst>
            </p:cNvPr>
            <p:cNvSpPr/>
            <p:nvPr/>
          </p:nvSpPr>
          <p:spPr>
            <a:xfrm>
              <a:off x="2062729" y="2076508"/>
              <a:ext cx="7511336" cy="4330791"/>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solidFill>
                  <a:prstClr val="black"/>
                </a:solidFill>
              </a:endParaRPr>
            </a:p>
          </p:txBody>
        </p:sp>
      </p:grpSp>
      <p:sp>
        <p:nvSpPr>
          <p:cNvPr id="48" name="Title 1">
            <a:extLst>
              <a:ext uri="{FF2B5EF4-FFF2-40B4-BE49-F238E27FC236}">
                <a16:creationId xmlns:a16="http://schemas.microsoft.com/office/drawing/2014/main" xmlns="" id="{230E5655-8019-492E-B2EC-8C0B4A4A591F}"/>
              </a:ext>
            </a:extLst>
          </p:cNvPr>
          <p:cNvSpPr txBox="1">
            <a:spLocks/>
          </p:cNvSpPr>
          <p:nvPr/>
        </p:nvSpPr>
        <p:spPr>
          <a:xfrm>
            <a:off x="628650" y="1131094"/>
            <a:ext cx="7886700" cy="465179"/>
          </a:xfrm>
          <a:prstGeom prst="rect">
            <a:avLst/>
          </a:prstGeom>
        </p:spPr>
        <p:txBody>
          <a:bodyPr vert="horz" lIns="68580" tIns="34290" rIns="68580" bIns="34290" rtlCol="0" anchor="ctr">
            <a:normAutofit lnSpcReduction="10000"/>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a:latin typeface="Arial" panose="020B0604020202020204" pitchFamily="34" charset="0"/>
              </a:rPr>
              <a:t>What people think Kanban is</a:t>
            </a:r>
          </a:p>
        </p:txBody>
      </p:sp>
    </p:spTree>
    <p:extLst>
      <p:ext uri="{BB962C8B-B14F-4D97-AF65-F5344CB8AC3E}">
        <p14:creationId xmlns:p14="http://schemas.microsoft.com/office/powerpoint/2010/main" val="3916935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953594-3C73-46A7-A087-117B3CF4E77E}"/>
              </a:ext>
            </a:extLst>
          </p:cNvPr>
          <p:cNvSpPr>
            <a:spLocks noGrp="1"/>
          </p:cNvSpPr>
          <p:nvPr>
            <p:ph type="title"/>
          </p:nvPr>
        </p:nvSpPr>
        <p:spPr/>
        <p:txBody>
          <a:bodyPr/>
          <a:lstStyle/>
          <a:p>
            <a:r>
              <a:rPr lang="en-US" dirty="0">
                <a:latin typeface="Arial" panose="020B0604020202020204" pitchFamily="34" charset="0"/>
              </a:rPr>
              <a:t>What is Kanban?</a:t>
            </a:r>
          </a:p>
        </p:txBody>
      </p:sp>
      <p:sp>
        <p:nvSpPr>
          <p:cNvPr id="3" name="Content Placeholder 2">
            <a:extLst>
              <a:ext uri="{FF2B5EF4-FFF2-40B4-BE49-F238E27FC236}">
                <a16:creationId xmlns:a16="http://schemas.microsoft.com/office/drawing/2014/main" xmlns="" id="{16308F6E-6801-43F5-9CCA-5D1F4536496D}"/>
              </a:ext>
            </a:extLst>
          </p:cNvPr>
          <p:cNvSpPr>
            <a:spLocks noGrp="1"/>
          </p:cNvSpPr>
          <p:nvPr>
            <p:ph idx="1"/>
          </p:nvPr>
        </p:nvSpPr>
        <p:spPr/>
        <p:txBody>
          <a:bodyPr/>
          <a:lstStyle/>
          <a:p>
            <a:r>
              <a:rPr lang="en-US" dirty="0">
                <a:latin typeface="Arial" panose="020B0604020202020204" pitchFamily="34" charset="0"/>
              </a:rPr>
              <a:t>The </a:t>
            </a:r>
            <a:r>
              <a:rPr lang="en-US" b="1" u="sng" dirty="0">
                <a:latin typeface="Arial" panose="020B0604020202020204" pitchFamily="34" charset="0"/>
              </a:rPr>
              <a:t>Kanban Method </a:t>
            </a:r>
            <a:r>
              <a:rPr lang="en-US" dirty="0">
                <a:latin typeface="Arial" panose="020B0604020202020204" pitchFamily="34" charset="0"/>
              </a:rPr>
              <a:t>teaches organizations how to </a:t>
            </a:r>
            <a:r>
              <a:rPr lang="en-US" dirty="0" smtClean="0">
                <a:latin typeface="Arial" panose="020B0604020202020204" pitchFamily="34" charset="0"/>
              </a:rPr>
              <a:t>understand, </a:t>
            </a:r>
            <a:r>
              <a:rPr lang="en-US" b="1" dirty="0" smtClean="0">
                <a:latin typeface="Arial" panose="020B0604020202020204" pitchFamily="34" charset="0"/>
              </a:rPr>
              <a:t>visualize </a:t>
            </a:r>
            <a:r>
              <a:rPr lang="en-US" dirty="0" smtClean="0">
                <a:latin typeface="Arial" panose="020B0604020202020204" pitchFamily="34" charset="0"/>
              </a:rPr>
              <a:t>and </a:t>
            </a:r>
            <a:r>
              <a:rPr lang="en-US" b="1" dirty="0" smtClean="0">
                <a:latin typeface="Arial" panose="020B0604020202020204" pitchFamily="34" charset="0"/>
              </a:rPr>
              <a:t>measure </a:t>
            </a:r>
            <a:r>
              <a:rPr lang="en-US" dirty="0" smtClean="0">
                <a:latin typeface="Arial" panose="020B0604020202020204" pitchFamily="34" charset="0"/>
              </a:rPr>
              <a:t>systems </a:t>
            </a:r>
            <a:r>
              <a:rPr lang="en-US" dirty="0">
                <a:latin typeface="Arial" panose="020B0604020202020204" pitchFamily="34" charset="0"/>
              </a:rPr>
              <a:t>of work to continually </a:t>
            </a:r>
            <a:r>
              <a:rPr lang="en-US" b="1" dirty="0">
                <a:latin typeface="Arial" panose="020B0604020202020204" pitchFamily="34" charset="0"/>
              </a:rPr>
              <a:t>improve</a:t>
            </a:r>
            <a:r>
              <a:rPr lang="en-US" dirty="0">
                <a:latin typeface="Arial" panose="020B0604020202020204" pitchFamily="34" charset="0"/>
              </a:rPr>
              <a:t> and </a:t>
            </a:r>
            <a:r>
              <a:rPr lang="en-US" b="1" dirty="0">
                <a:latin typeface="Arial" panose="020B0604020202020204" pitchFamily="34" charset="0"/>
              </a:rPr>
              <a:t>consistently</a:t>
            </a:r>
            <a:r>
              <a:rPr lang="en-US" dirty="0">
                <a:latin typeface="Arial" panose="020B0604020202020204" pitchFamily="34" charset="0"/>
              </a:rPr>
              <a:t> </a:t>
            </a:r>
            <a:r>
              <a:rPr lang="en-US" dirty="0" smtClean="0">
                <a:latin typeface="Arial" panose="020B0604020202020204" pitchFamily="34" charset="0"/>
              </a:rPr>
              <a:t>deliver </a:t>
            </a:r>
            <a:r>
              <a:rPr lang="en-US" b="1" dirty="0" smtClean="0">
                <a:latin typeface="Arial" panose="020B0604020202020204" pitchFamily="34" charset="0"/>
              </a:rPr>
              <a:t>results</a:t>
            </a:r>
            <a:r>
              <a:rPr lang="en-US" dirty="0">
                <a:latin typeface="Arial" panose="020B0604020202020204" pitchFamily="34" charset="0"/>
              </a:rPr>
              <a:t>.</a:t>
            </a:r>
          </a:p>
          <a:p>
            <a:r>
              <a:rPr lang="en-US" dirty="0">
                <a:latin typeface="Arial" panose="020B0604020202020204" pitchFamily="34" charset="0"/>
              </a:rPr>
              <a:t>The Kanban Method provides a set of </a:t>
            </a:r>
            <a:r>
              <a:rPr lang="en-US" b="1" u="sng" dirty="0">
                <a:latin typeface="Arial" panose="020B0604020202020204" pitchFamily="34" charset="0"/>
              </a:rPr>
              <a:t>proven practices </a:t>
            </a:r>
            <a:r>
              <a:rPr lang="en-US" dirty="0">
                <a:latin typeface="Arial" panose="020B0604020202020204" pitchFamily="34" charset="0"/>
              </a:rPr>
              <a:t>and approaches that </a:t>
            </a:r>
            <a:r>
              <a:rPr lang="en-US" b="1" dirty="0">
                <a:latin typeface="Arial" panose="020B0604020202020204" pitchFamily="34" charset="0"/>
              </a:rPr>
              <a:t>scale</a:t>
            </a:r>
            <a:r>
              <a:rPr lang="en-US" dirty="0">
                <a:latin typeface="Arial" panose="020B0604020202020204" pitchFamily="34" charset="0"/>
              </a:rPr>
              <a:t> from individuals and</a:t>
            </a:r>
            <a:r>
              <a:rPr lang="en-US" i="1" dirty="0">
                <a:latin typeface="Arial" panose="020B0604020202020204" pitchFamily="34" charset="0"/>
              </a:rPr>
              <a:t> teams </a:t>
            </a:r>
            <a:r>
              <a:rPr lang="en-US" dirty="0">
                <a:latin typeface="Arial" panose="020B0604020202020204" pitchFamily="34" charset="0"/>
              </a:rPr>
              <a:t>to the </a:t>
            </a:r>
            <a:r>
              <a:rPr lang="en-US" i="1" dirty="0">
                <a:latin typeface="Arial" panose="020B0604020202020204" pitchFamily="34" charset="0"/>
              </a:rPr>
              <a:t>enterprise</a:t>
            </a:r>
            <a:r>
              <a:rPr lang="en-US" dirty="0"/>
              <a:t>.</a:t>
            </a:r>
          </a:p>
          <a:p>
            <a:pPr marL="0" indent="0">
              <a:buNone/>
            </a:pPr>
            <a:endParaRPr lang="en-US" dirty="0"/>
          </a:p>
        </p:txBody>
      </p:sp>
      <p:pic>
        <p:nvPicPr>
          <p:cNvPr id="4" name="Picture 3">
            <a:extLst>
              <a:ext uri="{FF2B5EF4-FFF2-40B4-BE49-F238E27FC236}">
                <a16:creationId xmlns:a16="http://schemas.microsoft.com/office/drawing/2014/main" xmlns="" id="{7F70D8A0-B276-4392-B6B6-330D0DD6E48D}"/>
              </a:ext>
            </a:extLst>
          </p:cNvPr>
          <p:cNvPicPr>
            <a:picLocks noChangeAspect="1"/>
          </p:cNvPicPr>
          <p:nvPr/>
        </p:nvPicPr>
        <p:blipFill>
          <a:blip r:embed="rId2"/>
          <a:stretch>
            <a:fillRect/>
          </a:stretch>
        </p:blipFill>
        <p:spPr>
          <a:xfrm>
            <a:off x="1940672" y="4074787"/>
            <a:ext cx="4766831" cy="1564183"/>
          </a:xfrm>
          <a:prstGeom prst="rect">
            <a:avLst/>
          </a:prstGeom>
        </p:spPr>
      </p:pic>
    </p:spTree>
    <p:extLst>
      <p:ext uri="{BB962C8B-B14F-4D97-AF65-F5344CB8AC3E}">
        <p14:creationId xmlns:p14="http://schemas.microsoft.com/office/powerpoint/2010/main" val="102079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Motyw pakietu Office">
  <a:themeElements>
    <a:clrScheme name="kangur2">
      <a:dk1>
        <a:sysClr val="windowText" lastClr="000000"/>
      </a:dk1>
      <a:lt1>
        <a:sysClr val="window" lastClr="FFFFFF"/>
      </a:lt1>
      <a:dk2>
        <a:srgbClr val="1F497D"/>
      </a:dk2>
      <a:lt2>
        <a:srgbClr val="EEECE1"/>
      </a:lt2>
      <a:accent1>
        <a:srgbClr val="4F81BD"/>
      </a:accent1>
      <a:accent2>
        <a:srgbClr val="C00000"/>
      </a:accent2>
      <a:accent3>
        <a:srgbClr val="9BBB59"/>
      </a:accent3>
      <a:accent4>
        <a:srgbClr val="003366"/>
      </a:accent4>
      <a:accent5>
        <a:srgbClr val="FFC000"/>
      </a:accent5>
      <a:accent6>
        <a:srgbClr val="90CF03"/>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20809</TotalTime>
  <Words>1851</Words>
  <Application>Microsoft Office PowerPoint</Application>
  <PresentationFormat>On-screen Show (4:3)</PresentationFormat>
  <Paragraphs>422</Paragraphs>
  <Slides>52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Calibri</vt:lpstr>
      <vt:lpstr>Century Gothic</vt:lpstr>
      <vt:lpstr>Segoe Print</vt:lpstr>
      <vt:lpstr>Tempus Sans ITC</vt:lpstr>
      <vt:lpstr>Times New Roman</vt:lpstr>
      <vt:lpstr>Webdings</vt:lpstr>
      <vt:lpstr>Wingdings</vt:lpstr>
      <vt:lpstr>1_Motyw pakietu Office</vt:lpstr>
      <vt:lpstr>The Kanban Mindset</vt:lpstr>
      <vt:lpstr>What is the Agile Mindset?</vt:lpstr>
      <vt:lpstr>Agile Mindset</vt:lpstr>
      <vt:lpstr>Why Kanban?</vt:lpstr>
      <vt:lpstr>2019 Scrum Master Trends (Scrum.org)</vt:lpstr>
      <vt:lpstr>What is the Kanban Mindset?</vt:lpstr>
      <vt:lpstr>What is Kanban?</vt:lpstr>
      <vt:lpstr>PowerPoint Presentation</vt:lpstr>
      <vt:lpstr>What is Kanban?</vt:lpstr>
      <vt:lpstr>PowerPoint Presentation</vt:lpstr>
      <vt:lpstr>PowerPoint Presentation</vt:lpstr>
      <vt:lpstr>PowerPoint Presentation</vt:lpstr>
      <vt:lpstr>Foundations of Kanban</vt:lpstr>
      <vt:lpstr>Elements of the Kanban Method</vt:lpstr>
      <vt:lpstr>Kanban Method: Change Management Principles</vt:lpstr>
      <vt:lpstr>Traditional Change is an A to B Process</vt:lpstr>
      <vt:lpstr>What Change Really Feels Like: The J Curve</vt:lpstr>
      <vt:lpstr>Evolutionary Change</vt:lpstr>
      <vt:lpstr>Water flows around the rock</vt:lpstr>
      <vt:lpstr>PowerPoint Presentation</vt:lpstr>
      <vt:lpstr>The Kanban Method</vt:lpstr>
      <vt:lpstr>Kanban Method: Service Delivery Principles</vt:lpstr>
      <vt:lpstr>What is a service?</vt:lpstr>
      <vt:lpstr>The Kanban Lens</vt:lpstr>
      <vt:lpstr>PowerPoint Presentation</vt:lpstr>
      <vt:lpstr>PowerPoint Presentation</vt:lpstr>
      <vt:lpstr>PowerPoint Presentation</vt:lpstr>
      <vt:lpstr>Systems Thinking Approach to Introducing Kanban (STATIK)</vt:lpstr>
      <vt:lpstr>PowerPoint Presentation</vt:lpstr>
      <vt:lpstr>PowerPoint Presentation</vt:lpstr>
      <vt:lpstr>PowerPoint Presentation</vt:lpstr>
      <vt:lpstr>PowerPoint Presentation</vt:lpstr>
      <vt:lpstr>PowerPoint Presentation</vt:lpstr>
      <vt:lpstr>PowerPoint Presentation</vt:lpstr>
      <vt:lpstr>Kanban Flight Levels</vt:lpstr>
      <vt:lpstr>PowerPoint Presentation</vt:lpstr>
      <vt:lpstr>PowerPoint Presentation</vt:lpstr>
      <vt:lpstr>PowerPoint Presentation</vt:lpstr>
      <vt:lpstr>What is the Kanban Mindset?</vt:lpstr>
      <vt:lpstr>The Kanban Trail</vt:lpstr>
      <vt:lpstr>Kanban Maturity Model</vt:lpstr>
      <vt:lpstr>Kanban Maturity Model</vt:lpstr>
      <vt:lpstr>Kanban Maturity Model</vt:lpstr>
      <vt:lpstr>LKNA</vt:lpstr>
      <vt:lpstr>Featuring Kanban reports from:</vt:lpstr>
      <vt:lpstr>Lean Kanban India August 2-3, 2019 Bengaluru</vt:lpstr>
      <vt:lpstr>It’s not too late.  KMP-I March 23-24</vt:lpstr>
      <vt:lpstr>PowerPoint Presentation</vt:lpstr>
      <vt:lpstr>Case Studies</vt:lpstr>
      <vt:lpstr>Kanban Case Studies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Little</dc:creator>
  <cp:lastModifiedBy>Todd Little</cp:lastModifiedBy>
  <cp:revision>239</cp:revision>
  <cp:lastPrinted>2019-03-03T23:20:14Z</cp:lastPrinted>
  <dcterms:created xsi:type="dcterms:W3CDTF">2018-01-11T23:42:51Z</dcterms:created>
  <dcterms:modified xsi:type="dcterms:W3CDTF">2019-03-19T10:23:21Z</dcterms:modified>
</cp:coreProperties>
</file>