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handoutMasterIdLst>
    <p:handoutMasterId r:id="rId61"/>
  </p:handoutMasterIdLst>
  <p:sldIdLst>
    <p:sldId id="784" r:id="rId5"/>
    <p:sldId id="785" r:id="rId6"/>
    <p:sldId id="738" r:id="rId7"/>
    <p:sldId id="790" r:id="rId8"/>
    <p:sldId id="808" r:id="rId9"/>
    <p:sldId id="741" r:id="rId10"/>
    <p:sldId id="742" r:id="rId11"/>
    <p:sldId id="794" r:id="rId12"/>
    <p:sldId id="744" r:id="rId13"/>
    <p:sldId id="818" r:id="rId14"/>
    <p:sldId id="791" r:id="rId15"/>
    <p:sldId id="819" r:id="rId16"/>
    <p:sldId id="820" r:id="rId17"/>
    <p:sldId id="747" r:id="rId18"/>
    <p:sldId id="748" r:id="rId19"/>
    <p:sldId id="786" r:id="rId20"/>
    <p:sldId id="787" r:id="rId21"/>
    <p:sldId id="788" r:id="rId22"/>
    <p:sldId id="789" r:id="rId23"/>
    <p:sldId id="749" r:id="rId24"/>
    <p:sldId id="755" r:id="rId25"/>
    <p:sldId id="756" r:id="rId26"/>
    <p:sldId id="796" r:id="rId27"/>
    <p:sldId id="812" r:id="rId28"/>
    <p:sldId id="797" r:id="rId29"/>
    <p:sldId id="799" r:id="rId30"/>
    <p:sldId id="800" r:id="rId31"/>
    <p:sldId id="801" r:id="rId32"/>
    <p:sldId id="802" r:id="rId33"/>
    <p:sldId id="803" r:id="rId34"/>
    <p:sldId id="804" r:id="rId35"/>
    <p:sldId id="813" r:id="rId36"/>
    <p:sldId id="814" r:id="rId37"/>
    <p:sldId id="759" r:id="rId38"/>
    <p:sldId id="760" r:id="rId39"/>
    <p:sldId id="761" r:id="rId40"/>
    <p:sldId id="762" r:id="rId41"/>
    <p:sldId id="763" r:id="rId42"/>
    <p:sldId id="764" r:id="rId43"/>
    <p:sldId id="765" r:id="rId44"/>
    <p:sldId id="766" r:id="rId45"/>
    <p:sldId id="767" r:id="rId46"/>
    <p:sldId id="768" r:id="rId47"/>
    <p:sldId id="769" r:id="rId48"/>
    <p:sldId id="771" r:id="rId49"/>
    <p:sldId id="772" r:id="rId50"/>
    <p:sldId id="773" r:id="rId51"/>
    <p:sldId id="774" r:id="rId52"/>
    <p:sldId id="775" r:id="rId53"/>
    <p:sldId id="817" r:id="rId54"/>
    <p:sldId id="809" r:id="rId55"/>
    <p:sldId id="810" r:id="rId56"/>
    <p:sldId id="811" r:id="rId57"/>
    <p:sldId id="815" r:id="rId58"/>
    <p:sldId id="816" r:id="rId59"/>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7" userDrawn="1">
          <p15:clr>
            <a:srgbClr val="A4A3A4"/>
          </p15:clr>
        </p15:guide>
        <p15:guide id="2" pos="295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B6B"/>
    <a:srgbClr val="228159"/>
    <a:srgbClr val="15583B"/>
    <a:srgbClr val="EFF4FF"/>
    <a:srgbClr val="D9E6FF"/>
    <a:srgbClr val="CCCC00"/>
    <a:srgbClr val="B8CFFF"/>
    <a:srgbClr val="006699"/>
    <a:srgbClr val="99CCE7"/>
    <a:srgbClr val="7F1B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2" autoAdjust="0"/>
    <p:restoredTop sz="97133" autoAdjust="0"/>
  </p:normalViewPr>
  <p:slideViewPr>
    <p:cSldViewPr showGuides="1">
      <p:cViewPr varScale="1">
        <p:scale>
          <a:sx n="74" d="100"/>
          <a:sy n="74" d="100"/>
        </p:scale>
        <p:origin x="54" y="117"/>
      </p:cViewPr>
      <p:guideLst>
        <p:guide orient="horz" pos="2160"/>
        <p:guide pos="2880"/>
      </p:guideLst>
    </p:cSldViewPr>
  </p:slideViewPr>
  <p:outlineViewPr>
    <p:cViewPr>
      <p:scale>
        <a:sx n="33" d="100"/>
        <a:sy n="33" d="100"/>
      </p:scale>
      <p:origin x="0" y="-14300"/>
    </p:cViewPr>
  </p:outlineViewPr>
  <p:notesTextViewPr>
    <p:cViewPr>
      <p:scale>
        <a:sx n="3" d="2"/>
        <a:sy n="3" d="2"/>
      </p:scale>
      <p:origin x="0" y="0"/>
    </p:cViewPr>
  </p:notesTextViewPr>
  <p:sorterViewPr>
    <p:cViewPr>
      <p:scale>
        <a:sx n="100" d="100"/>
        <a:sy n="100" d="100"/>
      </p:scale>
      <p:origin x="0" y="-12162"/>
    </p:cViewPr>
  </p:sorterViewPr>
  <p:notesViewPr>
    <p:cSldViewPr showGuides="1">
      <p:cViewPr varScale="1">
        <p:scale>
          <a:sx n="84" d="100"/>
          <a:sy n="84" d="100"/>
        </p:scale>
        <p:origin x="1008" y="77"/>
      </p:cViewPr>
      <p:guideLst>
        <p:guide orient="horz" pos="2237"/>
        <p:guide pos="295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6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t>
        <a:bodyPr/>
        <a:lstStyle/>
        <a:p>
          <a:endParaRPr lang="en-US"/>
        </a:p>
      </dgm:t>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dgm:presLayoutVars>
          <dgm:chMax val="5"/>
          <dgm:chPref val="3"/>
          <dgm:bulletEnabled val="1"/>
        </dgm:presLayoutVars>
      </dgm:prSet>
      <dgm:spPr/>
      <dgm:t>
        <a:bodyPr/>
        <a:lstStyle/>
        <a:p>
          <a:endParaRPr lang="en-US"/>
        </a:p>
      </dgm:t>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t>
        <a:bodyPr/>
        <a:lstStyle/>
        <a:p>
          <a:endParaRPr lang="en-US"/>
        </a:p>
      </dgm:t>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t>
        <a:bodyPr/>
        <a:lstStyle/>
        <a:p>
          <a:endParaRPr lang="en-US"/>
        </a:p>
      </dgm:t>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t>
        <a:bodyPr/>
        <a:lstStyle/>
        <a:p>
          <a:endParaRPr lang="en-US"/>
        </a:p>
      </dgm:t>
    </dgm:pt>
  </dgm:ptLst>
  <dgm:cxnLst>
    <dgm:cxn modelId="{8910F111-EEC3-49A8-B872-7850CFEE9129}" type="presOf" srcId="{70EF7C55-2C60-4947-881D-F37E15C1E778}" destId="{888EE50E-E6F7-477F-8A01-8C00D54FE292}" srcOrd="0" destOrd="0" presId="urn:microsoft.com/office/officeart/2011/layout/ConvergingText"/>
    <dgm:cxn modelId="{1759F8DE-BFD8-42F0-868B-EFC49BA95648}" srcId="{70EF7C55-2C60-4947-881D-F37E15C1E778}" destId="{6B1BA332-5978-4DA6-9B08-CE32423355F1}" srcOrd="2" destOrd="0" parTransId="{03C46FE3-61A4-4AA5-A5D2-043995DCBBD5}" sibTransId="{36AB9D86-DE3A-404B-A29A-966D21E29902}"/>
    <dgm:cxn modelId="{63860BD5-243D-49DD-A5FC-FE02F928E661}" srcId="{70EF7C55-2C60-4947-881D-F37E15C1E778}" destId="{9EEB449D-7F40-410F-9602-AF77CEA990A0}" srcOrd="1" destOrd="0" parTransId="{2B99FA47-8589-4775-80E1-86C4D9DE47E5}" sibTransId="{BF89413A-B2F9-452C-890D-D14391A8371D}"/>
    <dgm:cxn modelId="{EDE4A3F2-9266-4ADA-82ED-13F38AF1AF4F}" srcId="{982E01A9-1559-49B1-9FD9-2047E1EBFF3E}" destId="{70EF7C55-2C60-4947-881D-F37E15C1E778}" srcOrd="0" destOrd="0" parTransId="{05D4648C-90BC-4F41-9C19-1220784C800F}" sibTransId="{897C4825-BC5C-4498-8BC4-B403CB3CBB65}"/>
    <dgm:cxn modelId="{F13DA672-01F9-45F4-824D-7772B17A9A27}" type="presOf" srcId="{9EEB449D-7F40-410F-9602-AF77CEA990A0}" destId="{73AE6B4A-9B7B-4F6D-875B-D6DFCF05336D}" srcOrd="0" destOrd="0" presId="urn:microsoft.com/office/officeart/2011/layout/ConvergingText"/>
    <dgm:cxn modelId="{5AF48C4F-DE6C-40BD-A2C1-716D601D7B41}" type="presOf" srcId="{982E01A9-1559-49B1-9FD9-2047E1EBFF3E}" destId="{110D120F-3438-44D1-BFE2-89B1C5218C9E}" srcOrd="0" destOrd="0" presId="urn:microsoft.com/office/officeart/2011/layout/ConvergingText"/>
    <dgm:cxn modelId="{73C9CFE9-691A-48F3-89EE-F510DB1EBEE0}" srcId="{70EF7C55-2C60-4947-881D-F37E15C1E778}" destId="{317BE2F6-AAD2-4964-97A4-B8F32CEF7C7E}" srcOrd="0" destOrd="0" parTransId="{6D43B903-9A72-463E-B0B2-30A135446169}" sibTransId="{49B64F5B-2EC5-4808-8DF5-39E8E4526C5C}"/>
    <dgm:cxn modelId="{56041D95-F16F-44E4-8F63-F63C0D06D26F}" type="presOf" srcId="{317BE2F6-AAD2-4964-97A4-B8F32CEF7C7E}" destId="{AE811F67-E007-483E-8BF4-A0DCB69C9587}" srcOrd="0" destOrd="0" presId="urn:microsoft.com/office/officeart/2011/layout/ConvergingText"/>
    <dgm:cxn modelId="{E80E5D35-CD96-48AA-92AE-B5808D320272}" type="presOf" srcId="{6B1BA332-5978-4DA6-9B08-CE32423355F1}" destId="{F4BB4DEB-00F9-47A8-B59A-38A2B8533D4A}" srcOrd="0" destOrd="0" presId="urn:microsoft.com/office/officeart/2011/layout/ConvergingText"/>
    <dgm:cxn modelId="{0018E517-2274-4771-A4B9-1D8C69728735}" type="presParOf" srcId="{110D120F-3438-44D1-BFE2-89B1C5218C9E}" destId="{ACD2CED6-736C-40DF-AEFB-EA5B0FDD2BC5}" srcOrd="0" destOrd="0" presId="urn:microsoft.com/office/officeart/2011/layout/ConvergingText"/>
    <dgm:cxn modelId="{F618F41C-D394-4763-8632-A474EB0CEB33}" type="presParOf" srcId="{ACD2CED6-736C-40DF-AEFB-EA5B0FDD2BC5}" destId="{A5D32274-993D-4D2C-AA78-86FF29754D01}" srcOrd="0" destOrd="0" presId="urn:microsoft.com/office/officeart/2011/layout/ConvergingText"/>
    <dgm:cxn modelId="{82BBE8DC-6542-40A7-8B33-BD02B444861E}" type="presParOf" srcId="{ACD2CED6-736C-40DF-AEFB-EA5B0FDD2BC5}" destId="{7F006B13-65B5-4977-AD37-F7ABC4110AAB}" srcOrd="1" destOrd="0" presId="urn:microsoft.com/office/officeart/2011/layout/ConvergingText"/>
    <dgm:cxn modelId="{4BD283AE-9B8A-4F77-AEB0-F9D554D71AFF}" type="presParOf" srcId="{ACD2CED6-736C-40DF-AEFB-EA5B0FDD2BC5}" destId="{2757286F-A161-40C5-8ED0-17B63B929DC3}" srcOrd="2" destOrd="0" presId="urn:microsoft.com/office/officeart/2011/layout/ConvergingText"/>
    <dgm:cxn modelId="{658F653F-A5EA-4428-B2E5-B6FD7E1F6725}" type="presParOf" srcId="{ACD2CED6-736C-40DF-AEFB-EA5B0FDD2BC5}" destId="{09257706-1EE7-40A8-B681-FC76F93CD7A9}" srcOrd="3" destOrd="0" presId="urn:microsoft.com/office/officeart/2011/layout/ConvergingText"/>
    <dgm:cxn modelId="{3BC26304-4E87-4974-B68A-1C92DB47C6E0}" type="presParOf" srcId="{ACD2CED6-736C-40DF-AEFB-EA5B0FDD2BC5}" destId="{E8752E7F-384C-4CB3-A109-51632558B678}" srcOrd="4" destOrd="0" presId="urn:microsoft.com/office/officeart/2011/layout/ConvergingText"/>
    <dgm:cxn modelId="{D30C9CEB-CEFB-4396-997D-AEAEEF5B5DD1}" type="presParOf" srcId="{ACD2CED6-736C-40DF-AEFB-EA5B0FDD2BC5}" destId="{8B58A520-61CE-4916-B656-AF838AE00CEA}" srcOrd="5" destOrd="0" presId="urn:microsoft.com/office/officeart/2011/layout/ConvergingText"/>
    <dgm:cxn modelId="{CBFCB8EB-436C-4AC4-B371-F3943FA204E0}" type="presParOf" srcId="{ACD2CED6-736C-40DF-AEFB-EA5B0FDD2BC5}" destId="{000BB870-A87B-4C24-ABAC-AF3BA30C9A5A}" srcOrd="6" destOrd="0" presId="urn:microsoft.com/office/officeart/2011/layout/ConvergingText"/>
    <dgm:cxn modelId="{C0825BB9-DB4C-41D8-A958-53D430D74C28}" type="presParOf" srcId="{ACD2CED6-736C-40DF-AEFB-EA5B0FDD2BC5}" destId="{7CFC3E25-34AE-4228-B2B9-7D1F0C3D48D8}" srcOrd="7" destOrd="0" presId="urn:microsoft.com/office/officeart/2011/layout/ConvergingText"/>
    <dgm:cxn modelId="{F66C91F0-0F28-4946-9255-D16F10372FB6}" type="presParOf" srcId="{ACD2CED6-736C-40DF-AEFB-EA5B0FDD2BC5}" destId="{736E225E-7EBD-498F-A421-CE4C932D7791}" srcOrd="8" destOrd="0" presId="urn:microsoft.com/office/officeart/2011/layout/ConvergingText"/>
    <dgm:cxn modelId="{7B7DA24A-F082-432B-B1A0-717B499974E8}" type="presParOf" srcId="{ACD2CED6-736C-40DF-AEFB-EA5B0FDD2BC5}" destId="{CCBB6F52-9EFD-48E4-9F83-F975F74FC105}" srcOrd="9" destOrd="0" presId="urn:microsoft.com/office/officeart/2011/layout/ConvergingText"/>
    <dgm:cxn modelId="{C750FE60-3E71-410D-B42E-052A20CDF246}" type="presParOf" srcId="{ACD2CED6-736C-40DF-AEFB-EA5B0FDD2BC5}" destId="{888EE50E-E6F7-477F-8A01-8C00D54FE292}" srcOrd="10" destOrd="0" presId="urn:microsoft.com/office/officeart/2011/layout/ConvergingText"/>
    <dgm:cxn modelId="{9863C4AC-29F1-4629-8298-22EB4E908A36}" type="presParOf" srcId="{ACD2CED6-736C-40DF-AEFB-EA5B0FDD2BC5}" destId="{53C1D68F-10A7-47D9-88E7-721605677A39}" srcOrd="11" destOrd="0" presId="urn:microsoft.com/office/officeart/2011/layout/ConvergingText"/>
    <dgm:cxn modelId="{90F4767D-B5EC-4C94-821F-4E464E8563F2}" type="presParOf" srcId="{ACD2CED6-736C-40DF-AEFB-EA5B0FDD2BC5}" destId="{F4655CE9-81AC-4BEC-9F15-A10DF8214B41}" srcOrd="12" destOrd="0" presId="urn:microsoft.com/office/officeart/2011/layout/ConvergingText"/>
    <dgm:cxn modelId="{6580921E-95AE-4297-8A34-F6E8237F546C}" type="presParOf" srcId="{ACD2CED6-736C-40DF-AEFB-EA5B0FDD2BC5}" destId="{E84E1479-7837-4013-84FB-F91FE1516AAE}" srcOrd="13" destOrd="0" presId="urn:microsoft.com/office/officeart/2011/layout/ConvergingText"/>
    <dgm:cxn modelId="{E28F7888-CD4A-4303-955B-01A43CEA32A8}" type="presParOf" srcId="{ACD2CED6-736C-40DF-AEFB-EA5B0FDD2BC5}" destId="{6209A150-D931-4CB9-B5B8-477691461261}" srcOrd="14" destOrd="0" presId="urn:microsoft.com/office/officeart/2011/layout/ConvergingText"/>
    <dgm:cxn modelId="{B076B7EF-2F1A-4F8F-93C7-6134A02A1914}" type="presParOf" srcId="{ACD2CED6-736C-40DF-AEFB-EA5B0FDD2BC5}" destId="{777565F8-5517-44BA-B0DE-3D720641E549}" srcOrd="15" destOrd="0" presId="urn:microsoft.com/office/officeart/2011/layout/ConvergingText"/>
    <dgm:cxn modelId="{15D24851-B5F4-49B2-ABF2-984A93F31291}" type="presParOf" srcId="{ACD2CED6-736C-40DF-AEFB-EA5B0FDD2BC5}" destId="{B183BC60-6421-47B5-AD3F-5FEEE3133DC1}" srcOrd="16" destOrd="0" presId="urn:microsoft.com/office/officeart/2011/layout/ConvergingText"/>
    <dgm:cxn modelId="{3D9AC1C9-73D9-4E76-8CA5-F7458BC9CA4E}" type="presParOf" srcId="{ACD2CED6-736C-40DF-AEFB-EA5B0FDD2BC5}" destId="{609D0F7C-FD64-416D-A92D-2FD4D61312F0}" srcOrd="17" destOrd="0" presId="urn:microsoft.com/office/officeart/2011/layout/ConvergingText"/>
    <dgm:cxn modelId="{EFA01B0C-4B3B-495E-B10D-BA355FEB97E8}" type="presParOf" srcId="{ACD2CED6-736C-40DF-AEFB-EA5B0FDD2BC5}" destId="{43C67B5C-6697-4BF8-9D3B-B1FE0FB94D99}" srcOrd="18" destOrd="0" presId="urn:microsoft.com/office/officeart/2011/layout/ConvergingText"/>
    <dgm:cxn modelId="{C8B5C481-A980-4B7D-A078-9281C44BF974}" type="presParOf" srcId="{ACD2CED6-736C-40DF-AEFB-EA5B0FDD2BC5}" destId="{61A4152D-1FEA-4841-A4C3-E7F7447EE9CE}" srcOrd="19" destOrd="0" presId="urn:microsoft.com/office/officeart/2011/layout/ConvergingText"/>
    <dgm:cxn modelId="{EF314805-7AA1-4950-8BAC-FF18295B545C}" type="presParOf" srcId="{ACD2CED6-736C-40DF-AEFB-EA5B0FDD2BC5}" destId="{AE811F67-E007-483E-8BF4-A0DCB69C9587}" srcOrd="20" destOrd="0" presId="urn:microsoft.com/office/officeart/2011/layout/ConvergingText"/>
    <dgm:cxn modelId="{2930B79E-903B-4EF6-8FD1-2D5C02EC90D6}" type="presParOf" srcId="{ACD2CED6-736C-40DF-AEFB-EA5B0FDD2BC5}" destId="{62E324C4-AFE1-4ADC-A0AA-2AB200652CD3}" srcOrd="21" destOrd="0" presId="urn:microsoft.com/office/officeart/2011/layout/ConvergingText"/>
    <dgm:cxn modelId="{45FAD129-AC7A-4B39-9D1A-28484851D2D0}" type="presParOf" srcId="{ACD2CED6-736C-40DF-AEFB-EA5B0FDD2BC5}" destId="{FD646C20-CA3B-47F7-8755-F73335B89D2A}" srcOrd="22" destOrd="0" presId="urn:microsoft.com/office/officeart/2011/layout/ConvergingText"/>
    <dgm:cxn modelId="{D46D09A9-FC96-4ECA-AE58-94B609FF6B9A}" type="presParOf" srcId="{ACD2CED6-736C-40DF-AEFB-EA5B0FDD2BC5}" destId="{7C91E3F3-8487-45ED-955E-ACB4F5348DE5}" srcOrd="23" destOrd="0" presId="urn:microsoft.com/office/officeart/2011/layout/ConvergingText"/>
    <dgm:cxn modelId="{AB36175C-1228-4759-AF75-9F4C3C58CE50}" type="presParOf" srcId="{ACD2CED6-736C-40DF-AEFB-EA5B0FDD2BC5}" destId="{B4122735-33B3-4FC7-8D3C-C2A96516DD07}" srcOrd="24" destOrd="0" presId="urn:microsoft.com/office/officeart/2011/layout/ConvergingText"/>
    <dgm:cxn modelId="{04A3CCA9-E448-4193-9EEF-F85E42B742D1}" type="presParOf" srcId="{ACD2CED6-736C-40DF-AEFB-EA5B0FDD2BC5}" destId="{C10F6EF0-0412-40C9-93D7-16B7BB5B2D3E}" srcOrd="25" destOrd="0" presId="urn:microsoft.com/office/officeart/2011/layout/ConvergingText"/>
    <dgm:cxn modelId="{7ACF1F3C-D48D-4DCD-A479-A56F3C1C9089}" type="presParOf" srcId="{ACD2CED6-736C-40DF-AEFB-EA5B0FDD2BC5}" destId="{2C41D1AE-7785-4B88-A34C-7E1A4E29B31D}" srcOrd="26" destOrd="0" presId="urn:microsoft.com/office/officeart/2011/layout/ConvergingText"/>
    <dgm:cxn modelId="{F833BFF8-DE5C-4234-9137-F6CB7CAA2F33}" type="presParOf" srcId="{ACD2CED6-736C-40DF-AEFB-EA5B0FDD2BC5}" destId="{11E38803-46E5-4161-8AE9-A740E11F3127}" srcOrd="27" destOrd="0" presId="urn:microsoft.com/office/officeart/2011/layout/ConvergingText"/>
    <dgm:cxn modelId="{17DA80A9-9680-406B-A9DD-2F8BB40847CD}" type="presParOf" srcId="{ACD2CED6-736C-40DF-AEFB-EA5B0FDD2BC5}" destId="{73AE6B4A-9B7B-4F6D-875B-D6DFCF05336D}" srcOrd="28" destOrd="0" presId="urn:microsoft.com/office/officeart/2011/layout/ConvergingText"/>
    <dgm:cxn modelId="{CAF668DB-8209-4405-8C12-E44060E0668D}" type="presParOf" srcId="{ACD2CED6-736C-40DF-AEFB-EA5B0FDD2BC5}" destId="{6D6B2B07-2AC1-4F21-B54C-35B8FCEA45FE}" srcOrd="29" destOrd="0" presId="urn:microsoft.com/office/officeart/2011/layout/ConvergingText"/>
    <dgm:cxn modelId="{6EA24CC3-D76B-4848-A706-9F6BB9E4A50D}" type="presParOf" srcId="{ACD2CED6-736C-40DF-AEFB-EA5B0FDD2BC5}" destId="{0C726BF0-DF17-4ACC-8F2D-698B9180CCFA}" srcOrd="30" destOrd="0" presId="urn:microsoft.com/office/officeart/2011/layout/ConvergingText"/>
    <dgm:cxn modelId="{88D38FAE-746F-4211-96DA-97A4F4450509}" type="presParOf" srcId="{ACD2CED6-736C-40DF-AEFB-EA5B0FDD2BC5}" destId="{CC40B6B0-19CA-4A3C-8EC9-9B0ABEE4C857}" srcOrd="31" destOrd="0" presId="urn:microsoft.com/office/officeart/2011/layout/ConvergingText"/>
    <dgm:cxn modelId="{B1C2E5F3-3DCA-432D-99A4-3F3827D0F195}" type="presParOf" srcId="{ACD2CED6-736C-40DF-AEFB-EA5B0FDD2BC5}" destId="{B6C64D72-941C-4B8E-BDFF-330C7C40D9C6}" srcOrd="32" destOrd="0" presId="urn:microsoft.com/office/officeart/2011/layout/ConvergingText"/>
    <dgm:cxn modelId="{A5749BAE-4454-46DE-92D9-C996DC74A60B}" type="presParOf" srcId="{ACD2CED6-736C-40DF-AEFB-EA5B0FDD2BC5}" destId="{899EA8C2-DF52-4C4E-A78C-A5D776325335}" srcOrd="33" destOrd="0" presId="urn:microsoft.com/office/officeart/2011/layout/ConvergingText"/>
    <dgm:cxn modelId="{082E8AFC-B5E0-4E5C-9AAC-065EB41996C6}" type="presParOf" srcId="{ACD2CED6-736C-40DF-AEFB-EA5B0FDD2BC5}" destId="{3AD6492F-C78C-4D82-827E-8E3719E06E3F}" srcOrd="34" destOrd="0" presId="urn:microsoft.com/office/officeart/2011/layout/ConvergingText"/>
    <dgm:cxn modelId="{CD7F9CFD-676A-4650-8BF1-EED74EB77CA6}" type="presParOf" srcId="{ACD2CED6-736C-40DF-AEFB-EA5B0FDD2BC5}" destId="{F85BB596-5335-4D02-81D8-A26B63885CFF}" srcOrd="35" destOrd="0" presId="urn:microsoft.com/office/officeart/2011/layout/ConvergingText"/>
    <dgm:cxn modelId="{15345791-8DBD-49D7-9400-A24E8C4A7BE0}"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5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t>
        <a:bodyPr/>
        <a:lstStyle/>
        <a:p>
          <a:endParaRPr lang="en-US"/>
        </a:p>
      </dgm:t>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custScaleY="93257">
        <dgm:presLayoutVars>
          <dgm:chMax val="5"/>
          <dgm:chPref val="3"/>
          <dgm:bulletEnabled val="1"/>
        </dgm:presLayoutVars>
      </dgm:prSet>
      <dgm:spPr/>
      <dgm:t>
        <a:bodyPr/>
        <a:lstStyle/>
        <a:p>
          <a:endParaRPr lang="en-US"/>
        </a:p>
      </dgm:t>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t>
        <a:bodyPr/>
        <a:lstStyle/>
        <a:p>
          <a:endParaRPr lang="en-US"/>
        </a:p>
      </dgm:t>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t>
        <a:bodyPr/>
        <a:lstStyle/>
        <a:p>
          <a:endParaRPr lang="en-US"/>
        </a:p>
      </dgm:t>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t>
        <a:bodyPr/>
        <a:lstStyle/>
        <a:p>
          <a:endParaRPr lang="en-US"/>
        </a:p>
      </dgm:t>
    </dgm:pt>
  </dgm:ptLst>
  <dgm:cxnLst>
    <dgm:cxn modelId="{3072C4E8-EC93-4478-B5AA-3E849A6A1921}" type="presOf" srcId="{9EEB449D-7F40-410F-9602-AF77CEA990A0}" destId="{73AE6B4A-9B7B-4F6D-875B-D6DFCF05336D}" srcOrd="0" destOrd="0" presId="urn:microsoft.com/office/officeart/2011/layout/ConvergingText"/>
    <dgm:cxn modelId="{73C9CFE9-691A-48F3-89EE-F510DB1EBEE0}" srcId="{70EF7C55-2C60-4947-881D-F37E15C1E778}" destId="{317BE2F6-AAD2-4964-97A4-B8F32CEF7C7E}" srcOrd="0" destOrd="0" parTransId="{6D43B903-9A72-463E-B0B2-30A135446169}" sibTransId="{49B64F5B-2EC5-4808-8DF5-39E8E4526C5C}"/>
    <dgm:cxn modelId="{63860BD5-243D-49DD-A5FC-FE02F928E661}" srcId="{70EF7C55-2C60-4947-881D-F37E15C1E778}" destId="{9EEB449D-7F40-410F-9602-AF77CEA990A0}" srcOrd="1" destOrd="0" parTransId="{2B99FA47-8589-4775-80E1-86C4D9DE47E5}" sibTransId="{BF89413A-B2F9-452C-890D-D14391A8371D}"/>
    <dgm:cxn modelId="{EDE4A3F2-9266-4ADA-82ED-13F38AF1AF4F}" srcId="{982E01A9-1559-49B1-9FD9-2047E1EBFF3E}" destId="{70EF7C55-2C60-4947-881D-F37E15C1E778}" srcOrd="0" destOrd="0" parTransId="{05D4648C-90BC-4F41-9C19-1220784C800F}" sibTransId="{897C4825-BC5C-4498-8BC4-B403CB3CBB65}"/>
    <dgm:cxn modelId="{9B3ABF30-26D2-495C-A054-7027EFF01106}" type="presOf" srcId="{982E01A9-1559-49B1-9FD9-2047E1EBFF3E}" destId="{110D120F-3438-44D1-BFE2-89B1C5218C9E}" srcOrd="0" destOrd="0" presId="urn:microsoft.com/office/officeart/2011/layout/ConvergingText"/>
    <dgm:cxn modelId="{7CB0AD01-EECC-459B-9956-F4BA04B9B779}" type="presOf" srcId="{6B1BA332-5978-4DA6-9B08-CE32423355F1}" destId="{F4BB4DEB-00F9-47A8-B59A-38A2B8533D4A}" srcOrd="0" destOrd="0" presId="urn:microsoft.com/office/officeart/2011/layout/ConvergingText"/>
    <dgm:cxn modelId="{3DE4C925-8F48-4F82-985C-62F21D78EC5E}" type="presOf" srcId="{317BE2F6-AAD2-4964-97A4-B8F32CEF7C7E}" destId="{AE811F67-E007-483E-8BF4-A0DCB69C9587}" srcOrd="0" destOrd="0" presId="urn:microsoft.com/office/officeart/2011/layout/ConvergingText"/>
    <dgm:cxn modelId="{F698C3E7-1BA8-4792-AAF5-78A1C56D60CE}" type="presOf" srcId="{70EF7C55-2C60-4947-881D-F37E15C1E778}" destId="{888EE50E-E6F7-477F-8A01-8C00D54FE292}" srcOrd="0" destOrd="0" presId="urn:microsoft.com/office/officeart/2011/layout/ConvergingText"/>
    <dgm:cxn modelId="{1759F8DE-BFD8-42F0-868B-EFC49BA95648}" srcId="{70EF7C55-2C60-4947-881D-F37E15C1E778}" destId="{6B1BA332-5978-4DA6-9B08-CE32423355F1}" srcOrd="2" destOrd="0" parTransId="{03C46FE3-61A4-4AA5-A5D2-043995DCBBD5}" sibTransId="{36AB9D86-DE3A-404B-A29A-966D21E29902}"/>
    <dgm:cxn modelId="{5EDBE050-3469-4F3D-A6DB-B7A1861DE0A4}" type="presParOf" srcId="{110D120F-3438-44D1-BFE2-89B1C5218C9E}" destId="{ACD2CED6-736C-40DF-AEFB-EA5B0FDD2BC5}" srcOrd="0" destOrd="0" presId="urn:microsoft.com/office/officeart/2011/layout/ConvergingText"/>
    <dgm:cxn modelId="{86CC4164-171D-48F6-B0EB-AED7790FABFD}" type="presParOf" srcId="{ACD2CED6-736C-40DF-AEFB-EA5B0FDD2BC5}" destId="{A5D32274-993D-4D2C-AA78-86FF29754D01}" srcOrd="0" destOrd="0" presId="urn:microsoft.com/office/officeart/2011/layout/ConvergingText"/>
    <dgm:cxn modelId="{0FE346F3-5E1C-459D-83D9-E88D42E75B7F}" type="presParOf" srcId="{ACD2CED6-736C-40DF-AEFB-EA5B0FDD2BC5}" destId="{7F006B13-65B5-4977-AD37-F7ABC4110AAB}" srcOrd="1" destOrd="0" presId="urn:microsoft.com/office/officeart/2011/layout/ConvergingText"/>
    <dgm:cxn modelId="{74AAE9CF-AEF6-48A8-8A4E-481849C2C1FB}" type="presParOf" srcId="{ACD2CED6-736C-40DF-AEFB-EA5B0FDD2BC5}" destId="{2757286F-A161-40C5-8ED0-17B63B929DC3}" srcOrd="2" destOrd="0" presId="urn:microsoft.com/office/officeart/2011/layout/ConvergingText"/>
    <dgm:cxn modelId="{8CF9D66B-C93D-47A5-B467-C79B7F25E7B8}" type="presParOf" srcId="{ACD2CED6-736C-40DF-AEFB-EA5B0FDD2BC5}" destId="{09257706-1EE7-40A8-B681-FC76F93CD7A9}" srcOrd="3" destOrd="0" presId="urn:microsoft.com/office/officeart/2011/layout/ConvergingText"/>
    <dgm:cxn modelId="{4E265DE1-A696-43A8-9BD3-656496DE973E}" type="presParOf" srcId="{ACD2CED6-736C-40DF-AEFB-EA5B0FDD2BC5}" destId="{E8752E7F-384C-4CB3-A109-51632558B678}" srcOrd="4" destOrd="0" presId="urn:microsoft.com/office/officeart/2011/layout/ConvergingText"/>
    <dgm:cxn modelId="{68256D57-7E12-44B5-9E72-7D9F56FE1731}" type="presParOf" srcId="{ACD2CED6-736C-40DF-AEFB-EA5B0FDD2BC5}" destId="{8B58A520-61CE-4916-B656-AF838AE00CEA}" srcOrd="5" destOrd="0" presId="urn:microsoft.com/office/officeart/2011/layout/ConvergingText"/>
    <dgm:cxn modelId="{52B84782-B43A-4E24-9EDB-B23B20345E14}" type="presParOf" srcId="{ACD2CED6-736C-40DF-AEFB-EA5B0FDD2BC5}" destId="{000BB870-A87B-4C24-ABAC-AF3BA30C9A5A}" srcOrd="6" destOrd="0" presId="urn:microsoft.com/office/officeart/2011/layout/ConvergingText"/>
    <dgm:cxn modelId="{7C5D4F74-00F8-4707-A101-900370CECD14}" type="presParOf" srcId="{ACD2CED6-736C-40DF-AEFB-EA5B0FDD2BC5}" destId="{7CFC3E25-34AE-4228-B2B9-7D1F0C3D48D8}" srcOrd="7" destOrd="0" presId="urn:microsoft.com/office/officeart/2011/layout/ConvergingText"/>
    <dgm:cxn modelId="{FBA402CC-036C-4C9C-B5F2-E0CE4FC9DB6B}" type="presParOf" srcId="{ACD2CED6-736C-40DF-AEFB-EA5B0FDD2BC5}" destId="{736E225E-7EBD-498F-A421-CE4C932D7791}" srcOrd="8" destOrd="0" presId="urn:microsoft.com/office/officeart/2011/layout/ConvergingText"/>
    <dgm:cxn modelId="{EE2B886F-4574-44AB-92E9-2E6F984F4B84}" type="presParOf" srcId="{ACD2CED6-736C-40DF-AEFB-EA5B0FDD2BC5}" destId="{CCBB6F52-9EFD-48E4-9F83-F975F74FC105}" srcOrd="9" destOrd="0" presId="urn:microsoft.com/office/officeart/2011/layout/ConvergingText"/>
    <dgm:cxn modelId="{0E6F6134-7AE3-4A63-93FF-22B76DE792C0}" type="presParOf" srcId="{ACD2CED6-736C-40DF-AEFB-EA5B0FDD2BC5}" destId="{888EE50E-E6F7-477F-8A01-8C00D54FE292}" srcOrd="10" destOrd="0" presId="urn:microsoft.com/office/officeart/2011/layout/ConvergingText"/>
    <dgm:cxn modelId="{5A9018EB-0B06-4DAC-A803-C993BF5376E0}" type="presParOf" srcId="{ACD2CED6-736C-40DF-AEFB-EA5B0FDD2BC5}" destId="{53C1D68F-10A7-47D9-88E7-721605677A39}" srcOrd="11" destOrd="0" presId="urn:microsoft.com/office/officeart/2011/layout/ConvergingText"/>
    <dgm:cxn modelId="{EC0298B3-5C97-45F4-AB41-B07E5960AECC}" type="presParOf" srcId="{ACD2CED6-736C-40DF-AEFB-EA5B0FDD2BC5}" destId="{F4655CE9-81AC-4BEC-9F15-A10DF8214B41}" srcOrd="12" destOrd="0" presId="urn:microsoft.com/office/officeart/2011/layout/ConvergingText"/>
    <dgm:cxn modelId="{33FAE56A-9EAD-49A7-B290-5B4B3BE120AC}" type="presParOf" srcId="{ACD2CED6-736C-40DF-AEFB-EA5B0FDD2BC5}" destId="{E84E1479-7837-4013-84FB-F91FE1516AAE}" srcOrd="13" destOrd="0" presId="urn:microsoft.com/office/officeart/2011/layout/ConvergingText"/>
    <dgm:cxn modelId="{9B821287-D0AB-425E-B863-42154EF06E00}" type="presParOf" srcId="{ACD2CED6-736C-40DF-AEFB-EA5B0FDD2BC5}" destId="{6209A150-D931-4CB9-B5B8-477691461261}" srcOrd="14" destOrd="0" presId="urn:microsoft.com/office/officeart/2011/layout/ConvergingText"/>
    <dgm:cxn modelId="{51F33A2D-D170-44CB-9797-C2D958A5E567}" type="presParOf" srcId="{ACD2CED6-736C-40DF-AEFB-EA5B0FDD2BC5}" destId="{777565F8-5517-44BA-B0DE-3D720641E549}" srcOrd="15" destOrd="0" presId="urn:microsoft.com/office/officeart/2011/layout/ConvergingText"/>
    <dgm:cxn modelId="{F65BB737-EA5A-45AD-B16B-AE5D529148BC}" type="presParOf" srcId="{ACD2CED6-736C-40DF-AEFB-EA5B0FDD2BC5}" destId="{B183BC60-6421-47B5-AD3F-5FEEE3133DC1}" srcOrd="16" destOrd="0" presId="urn:microsoft.com/office/officeart/2011/layout/ConvergingText"/>
    <dgm:cxn modelId="{43104B50-8079-45EF-8BCA-80C6E266A8C1}" type="presParOf" srcId="{ACD2CED6-736C-40DF-AEFB-EA5B0FDD2BC5}" destId="{609D0F7C-FD64-416D-A92D-2FD4D61312F0}" srcOrd="17" destOrd="0" presId="urn:microsoft.com/office/officeart/2011/layout/ConvergingText"/>
    <dgm:cxn modelId="{5B1416F1-6FF4-4D46-A8CD-5B4FF81C5220}" type="presParOf" srcId="{ACD2CED6-736C-40DF-AEFB-EA5B0FDD2BC5}" destId="{43C67B5C-6697-4BF8-9D3B-B1FE0FB94D99}" srcOrd="18" destOrd="0" presId="urn:microsoft.com/office/officeart/2011/layout/ConvergingText"/>
    <dgm:cxn modelId="{6DF21BF7-A9D2-477E-BF4B-F0E541AE82C4}" type="presParOf" srcId="{ACD2CED6-736C-40DF-AEFB-EA5B0FDD2BC5}" destId="{61A4152D-1FEA-4841-A4C3-E7F7447EE9CE}" srcOrd="19" destOrd="0" presId="urn:microsoft.com/office/officeart/2011/layout/ConvergingText"/>
    <dgm:cxn modelId="{6775E927-BA94-423F-8B52-EA63C1F730BC}" type="presParOf" srcId="{ACD2CED6-736C-40DF-AEFB-EA5B0FDD2BC5}" destId="{AE811F67-E007-483E-8BF4-A0DCB69C9587}" srcOrd="20" destOrd="0" presId="urn:microsoft.com/office/officeart/2011/layout/ConvergingText"/>
    <dgm:cxn modelId="{81BD72A8-1A0D-44D5-8976-999E9F4DCD8A}" type="presParOf" srcId="{ACD2CED6-736C-40DF-AEFB-EA5B0FDD2BC5}" destId="{62E324C4-AFE1-4ADC-A0AA-2AB200652CD3}" srcOrd="21" destOrd="0" presId="urn:microsoft.com/office/officeart/2011/layout/ConvergingText"/>
    <dgm:cxn modelId="{30F7AA5E-6AE2-4318-B0FC-A9C84A31A8C3}" type="presParOf" srcId="{ACD2CED6-736C-40DF-AEFB-EA5B0FDD2BC5}" destId="{FD646C20-CA3B-47F7-8755-F73335B89D2A}" srcOrd="22" destOrd="0" presId="urn:microsoft.com/office/officeart/2011/layout/ConvergingText"/>
    <dgm:cxn modelId="{D0335321-60BD-45F8-804D-8B29FFDB0F31}" type="presParOf" srcId="{ACD2CED6-736C-40DF-AEFB-EA5B0FDD2BC5}" destId="{7C91E3F3-8487-45ED-955E-ACB4F5348DE5}" srcOrd="23" destOrd="0" presId="urn:microsoft.com/office/officeart/2011/layout/ConvergingText"/>
    <dgm:cxn modelId="{8ECA5239-C647-4FF3-9939-E26747642AF5}" type="presParOf" srcId="{ACD2CED6-736C-40DF-AEFB-EA5B0FDD2BC5}" destId="{B4122735-33B3-4FC7-8D3C-C2A96516DD07}" srcOrd="24" destOrd="0" presId="urn:microsoft.com/office/officeart/2011/layout/ConvergingText"/>
    <dgm:cxn modelId="{2BF2C482-7D65-40A2-8D5F-D995C7C4A1D6}" type="presParOf" srcId="{ACD2CED6-736C-40DF-AEFB-EA5B0FDD2BC5}" destId="{C10F6EF0-0412-40C9-93D7-16B7BB5B2D3E}" srcOrd="25" destOrd="0" presId="urn:microsoft.com/office/officeart/2011/layout/ConvergingText"/>
    <dgm:cxn modelId="{D035F003-D57C-459A-83DF-C22F8C2F631D}" type="presParOf" srcId="{ACD2CED6-736C-40DF-AEFB-EA5B0FDD2BC5}" destId="{2C41D1AE-7785-4B88-A34C-7E1A4E29B31D}" srcOrd="26" destOrd="0" presId="urn:microsoft.com/office/officeart/2011/layout/ConvergingText"/>
    <dgm:cxn modelId="{74B5473F-F239-4303-9E81-7C46EC9B8E53}" type="presParOf" srcId="{ACD2CED6-736C-40DF-AEFB-EA5B0FDD2BC5}" destId="{11E38803-46E5-4161-8AE9-A740E11F3127}" srcOrd="27" destOrd="0" presId="urn:microsoft.com/office/officeart/2011/layout/ConvergingText"/>
    <dgm:cxn modelId="{5564A1FC-569F-4A3A-B789-0AB3B61024AE}" type="presParOf" srcId="{ACD2CED6-736C-40DF-AEFB-EA5B0FDD2BC5}" destId="{73AE6B4A-9B7B-4F6D-875B-D6DFCF05336D}" srcOrd="28" destOrd="0" presId="urn:microsoft.com/office/officeart/2011/layout/ConvergingText"/>
    <dgm:cxn modelId="{2D0985A1-BBD7-41F4-90D9-745C175549F7}" type="presParOf" srcId="{ACD2CED6-736C-40DF-AEFB-EA5B0FDD2BC5}" destId="{6D6B2B07-2AC1-4F21-B54C-35B8FCEA45FE}" srcOrd="29" destOrd="0" presId="urn:microsoft.com/office/officeart/2011/layout/ConvergingText"/>
    <dgm:cxn modelId="{00EA36AA-E262-4687-AF66-69CA3BDE366D}" type="presParOf" srcId="{ACD2CED6-736C-40DF-AEFB-EA5B0FDD2BC5}" destId="{0C726BF0-DF17-4ACC-8F2D-698B9180CCFA}" srcOrd="30" destOrd="0" presId="urn:microsoft.com/office/officeart/2011/layout/ConvergingText"/>
    <dgm:cxn modelId="{E759CC95-0D0E-4312-AB3F-FC3C66214769}" type="presParOf" srcId="{ACD2CED6-736C-40DF-AEFB-EA5B0FDD2BC5}" destId="{CC40B6B0-19CA-4A3C-8EC9-9B0ABEE4C857}" srcOrd="31" destOrd="0" presId="urn:microsoft.com/office/officeart/2011/layout/ConvergingText"/>
    <dgm:cxn modelId="{3857D9DD-8E46-492D-870F-E3ED7367A8B6}" type="presParOf" srcId="{ACD2CED6-736C-40DF-AEFB-EA5B0FDD2BC5}" destId="{B6C64D72-941C-4B8E-BDFF-330C7C40D9C6}" srcOrd="32" destOrd="0" presId="urn:microsoft.com/office/officeart/2011/layout/ConvergingText"/>
    <dgm:cxn modelId="{28E327E9-BA64-4739-AEE6-331003C3E5A1}" type="presParOf" srcId="{ACD2CED6-736C-40DF-AEFB-EA5B0FDD2BC5}" destId="{899EA8C2-DF52-4C4E-A78C-A5D776325335}" srcOrd="33" destOrd="0" presId="urn:microsoft.com/office/officeart/2011/layout/ConvergingText"/>
    <dgm:cxn modelId="{D494676D-D833-40C6-927F-AEE09FEE6884}" type="presParOf" srcId="{ACD2CED6-736C-40DF-AEFB-EA5B0FDD2BC5}" destId="{3AD6492F-C78C-4D82-827E-8E3719E06E3F}" srcOrd="34" destOrd="0" presId="urn:microsoft.com/office/officeart/2011/layout/ConvergingText"/>
    <dgm:cxn modelId="{0BA2FA15-E77D-4F33-95AE-1866773083CA}" type="presParOf" srcId="{ACD2CED6-736C-40DF-AEFB-EA5B0FDD2BC5}" destId="{F85BB596-5335-4D02-81D8-A26B63885CFF}" srcOrd="35" destOrd="0" presId="urn:microsoft.com/office/officeart/2011/layout/ConvergingText"/>
    <dgm:cxn modelId="{4E0E0E97-D05F-4E90-BD9B-2A772B4D310F}"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smtClean="0"/>
            <a:t> </a:t>
          </a:r>
          <a:endParaRPr lang="en-US" dirty="0"/>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smtClean="0"/>
            <a:t> </a:t>
          </a:r>
          <a:endParaRPr lang="en-US" dirty="0"/>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smtClean="0"/>
            <a:t> </a:t>
          </a:r>
          <a:endParaRPr lang="en-US" dirty="0"/>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85BA12C1-D7F0-4A85-BC96-56E65E9A63EE}" type="presOf" srcId="{60FBF843-89E6-49F0-B9F6-C66FBB3F82DA}" destId="{D919C440-CD69-45C5-B51F-AF07604825B6}" srcOrd="0" destOrd="0" presId="urn:microsoft.com/office/officeart/2005/8/layout/gear1"/>
    <dgm:cxn modelId="{9BE05F4D-F166-4892-AFBA-18EEEE74ECDC}" type="presOf" srcId="{31E8A7D9-D973-4E1F-9EE8-21394C493E9D}" destId="{E25571C0-0942-44F8-A306-67BB3F310BE5}" srcOrd="0" destOrd="0" presId="urn:microsoft.com/office/officeart/2005/8/layout/gear1"/>
    <dgm:cxn modelId="{AE85DB9B-2AF3-404B-BE46-576585E51EA8}" type="presOf" srcId="{95036FAC-0CD0-40A9-B39B-2D836FFA9CD6}" destId="{D274E67A-521A-467A-A57A-16186A85C171}" srcOrd="0"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69399471-2B87-4C85-9167-EAC7B46DBF23}" type="presOf" srcId="{238CD21D-F244-4340-B443-E552C9B347C8}" destId="{B1065DDD-65B8-4309-9E22-95826F501EA3}" srcOrd="0" destOrd="0" presId="urn:microsoft.com/office/officeart/2005/8/layout/gear1"/>
    <dgm:cxn modelId="{88AF9AF7-9927-436D-ADB7-D80916374FFD}" type="presOf" srcId="{12781C97-C321-464C-89CE-6887C4C17311}" destId="{1AB0E1BA-4BC6-40BD-9586-D783BDBE58A8}" srcOrd="1" destOrd="0" presId="urn:microsoft.com/office/officeart/2005/8/layout/gear1"/>
    <dgm:cxn modelId="{A205E424-11C5-4F4C-88CE-703D005E0974}" type="presOf" srcId="{31E8A7D9-D973-4E1F-9EE8-21394C493E9D}" destId="{F98654A6-7644-470C-B01A-FD59AA3011B1}" srcOrd="1" destOrd="0" presId="urn:microsoft.com/office/officeart/2005/8/layout/gear1"/>
    <dgm:cxn modelId="{AF4B555B-9191-4D8F-A188-B1452895EEF7}" type="presOf" srcId="{12781C97-C321-464C-89CE-6887C4C17311}" destId="{13533347-ED8F-4A63-A619-C17F8089744E}" srcOrd="2" destOrd="0" presId="urn:microsoft.com/office/officeart/2005/8/layout/gear1"/>
    <dgm:cxn modelId="{3258F7E0-C8F7-498D-9E46-0F4B1218294B}" type="presOf" srcId="{8CC7F1A5-9103-4044-84BC-AA03ADC6CD39}" destId="{26E8E3F7-3BE3-4658-8D8A-67C1F4C42542}" srcOrd="0" destOrd="0" presId="urn:microsoft.com/office/officeart/2005/8/layout/gear1"/>
    <dgm:cxn modelId="{FB0A2254-206E-48F3-BB10-93969FB6BA7F}" type="presOf" srcId="{60FBF843-89E6-49F0-B9F6-C66FBB3F82DA}" destId="{50076E77-B7E4-4F68-AA44-8369FABD27F9}" srcOrd="3"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E38967DD-C242-4379-AAFE-289D10C5B976}" type="presOf" srcId="{31E8A7D9-D973-4E1F-9EE8-21394C493E9D}" destId="{EE5AFEE2-7C3E-40BF-B06B-90B247BE7D96}" srcOrd="2" destOrd="0" presId="urn:microsoft.com/office/officeart/2005/8/layout/gear1"/>
    <dgm:cxn modelId="{746F5585-22BE-4463-B6D3-9E09944D2A98}" type="presOf" srcId="{2526D04B-5F6D-4707-AD53-E525F1001AD5}" destId="{03AA5648-A253-427B-BFCF-C4BE5AFEBCC4}" srcOrd="0" destOrd="0" presId="urn:microsoft.com/office/officeart/2005/8/layout/gear1"/>
    <dgm:cxn modelId="{1681F032-8A19-40B7-AE45-5CE99DCBAF10}" type="presOf" srcId="{60FBF843-89E6-49F0-B9F6-C66FBB3F82DA}" destId="{D1D5C88D-3ECD-4623-9476-562C12AE6B90}" srcOrd="1"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AD5239DE-6562-43B4-9284-4DF72CDDBC95}" type="presOf" srcId="{60FBF843-89E6-49F0-B9F6-C66FBB3F82DA}" destId="{942C6A36-9940-4C74-A993-73E1D7785FDC}" srcOrd="2" destOrd="0" presId="urn:microsoft.com/office/officeart/2005/8/layout/gear1"/>
    <dgm:cxn modelId="{C92134CB-88F2-4BA3-96A3-73AACB102714}" type="presOf" srcId="{12781C97-C321-464C-89CE-6887C4C17311}" destId="{23FDFB31-B006-4E28-B92C-D504C127E591}" srcOrd="0" destOrd="0" presId="urn:microsoft.com/office/officeart/2005/8/layout/gear1"/>
    <dgm:cxn modelId="{D8C96F61-2FF2-4D5A-94EC-B8BE7A7E56D8}" type="presParOf" srcId="{B1065DDD-65B8-4309-9E22-95826F501EA3}" destId="{23FDFB31-B006-4E28-B92C-D504C127E591}" srcOrd="0" destOrd="0" presId="urn:microsoft.com/office/officeart/2005/8/layout/gear1"/>
    <dgm:cxn modelId="{2BBF3DD9-AE96-4EA2-A60C-16592FA10E62}" type="presParOf" srcId="{B1065DDD-65B8-4309-9E22-95826F501EA3}" destId="{1AB0E1BA-4BC6-40BD-9586-D783BDBE58A8}" srcOrd="1" destOrd="0" presId="urn:microsoft.com/office/officeart/2005/8/layout/gear1"/>
    <dgm:cxn modelId="{5898FE7E-25FE-4909-BCBA-4FD02525D0C2}" type="presParOf" srcId="{B1065DDD-65B8-4309-9E22-95826F501EA3}" destId="{13533347-ED8F-4A63-A619-C17F8089744E}" srcOrd="2" destOrd="0" presId="urn:microsoft.com/office/officeart/2005/8/layout/gear1"/>
    <dgm:cxn modelId="{56B0F3C9-46A3-4B6C-8684-941F3D0ACEE5}" type="presParOf" srcId="{B1065DDD-65B8-4309-9E22-95826F501EA3}" destId="{E25571C0-0942-44F8-A306-67BB3F310BE5}" srcOrd="3" destOrd="0" presId="urn:microsoft.com/office/officeart/2005/8/layout/gear1"/>
    <dgm:cxn modelId="{1058C24D-3051-489D-8354-EE17C9F0766C}" type="presParOf" srcId="{B1065DDD-65B8-4309-9E22-95826F501EA3}" destId="{F98654A6-7644-470C-B01A-FD59AA3011B1}" srcOrd="4" destOrd="0" presId="urn:microsoft.com/office/officeart/2005/8/layout/gear1"/>
    <dgm:cxn modelId="{3B32544C-1A0D-4151-9EE6-B8CE4B1B4C63}" type="presParOf" srcId="{B1065DDD-65B8-4309-9E22-95826F501EA3}" destId="{EE5AFEE2-7C3E-40BF-B06B-90B247BE7D96}" srcOrd="5" destOrd="0" presId="urn:microsoft.com/office/officeart/2005/8/layout/gear1"/>
    <dgm:cxn modelId="{171382C6-61CF-4145-BA15-2A724DBCF13A}" type="presParOf" srcId="{B1065DDD-65B8-4309-9E22-95826F501EA3}" destId="{D919C440-CD69-45C5-B51F-AF07604825B6}" srcOrd="6" destOrd="0" presId="urn:microsoft.com/office/officeart/2005/8/layout/gear1"/>
    <dgm:cxn modelId="{CEFBE0C3-019B-45E4-A450-886DC22B6F43}" type="presParOf" srcId="{B1065DDD-65B8-4309-9E22-95826F501EA3}" destId="{D1D5C88D-3ECD-4623-9476-562C12AE6B90}" srcOrd="7" destOrd="0" presId="urn:microsoft.com/office/officeart/2005/8/layout/gear1"/>
    <dgm:cxn modelId="{9962BE32-C570-41BE-901F-2904355A4ACB}" type="presParOf" srcId="{B1065DDD-65B8-4309-9E22-95826F501EA3}" destId="{942C6A36-9940-4C74-A993-73E1D7785FDC}" srcOrd="8" destOrd="0" presId="urn:microsoft.com/office/officeart/2005/8/layout/gear1"/>
    <dgm:cxn modelId="{FF2A004B-C631-485A-B1B6-A49382FFCEEE}" type="presParOf" srcId="{B1065DDD-65B8-4309-9E22-95826F501EA3}" destId="{50076E77-B7E4-4F68-AA44-8369FABD27F9}" srcOrd="9" destOrd="0" presId="urn:microsoft.com/office/officeart/2005/8/layout/gear1"/>
    <dgm:cxn modelId="{7D429848-2902-45D3-B65E-058ABD63D5C6}" type="presParOf" srcId="{B1065DDD-65B8-4309-9E22-95826F501EA3}" destId="{26E8E3F7-3BE3-4658-8D8A-67C1F4C42542}" srcOrd="10" destOrd="0" presId="urn:microsoft.com/office/officeart/2005/8/layout/gear1"/>
    <dgm:cxn modelId="{2E4EE246-64BC-41D9-BBE7-9CCB8E8B8747}" type="presParOf" srcId="{B1065DDD-65B8-4309-9E22-95826F501EA3}" destId="{03AA5648-A253-427B-BFCF-C4BE5AFEBCC4}" srcOrd="11" destOrd="0" presId="urn:microsoft.com/office/officeart/2005/8/layout/gear1"/>
    <dgm:cxn modelId="{6911A376-E972-47AA-B8CB-4404615708A9}"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smtClean="0"/>
            <a:t> </a:t>
          </a:r>
          <a:endParaRPr lang="en-US" dirty="0"/>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smtClean="0"/>
            <a:t> </a:t>
          </a:r>
          <a:endParaRPr lang="en-US" dirty="0"/>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smtClean="0"/>
            <a:t> </a:t>
          </a:r>
          <a:endParaRPr lang="en-US" dirty="0"/>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C1D7338E-1893-4744-AF61-259D2EDDC360}" type="presOf" srcId="{60FBF843-89E6-49F0-B9F6-C66FBB3F82DA}" destId="{D1D5C88D-3ECD-4623-9476-562C12AE6B90}" srcOrd="1" destOrd="0" presId="urn:microsoft.com/office/officeart/2005/8/layout/gear1"/>
    <dgm:cxn modelId="{E4F1F514-073E-41AA-8127-DF3C04DE24B1}" type="presOf" srcId="{60FBF843-89E6-49F0-B9F6-C66FBB3F82DA}" destId="{942C6A36-9940-4C74-A993-73E1D7785FDC}" srcOrd="2" destOrd="0" presId="urn:microsoft.com/office/officeart/2005/8/layout/gear1"/>
    <dgm:cxn modelId="{703381DE-7E3D-4F0E-9D48-BF75E4D3570C}" type="presOf" srcId="{60FBF843-89E6-49F0-B9F6-C66FBB3F82DA}" destId="{50076E77-B7E4-4F68-AA44-8369FABD27F9}" srcOrd="3" destOrd="0" presId="urn:microsoft.com/office/officeart/2005/8/layout/gear1"/>
    <dgm:cxn modelId="{E9D0257A-3745-44A3-8CFA-F0EE65E53528}" type="presOf" srcId="{12781C97-C321-464C-89CE-6887C4C17311}" destId="{13533347-ED8F-4A63-A619-C17F8089744E}" srcOrd="2" destOrd="0" presId="urn:microsoft.com/office/officeart/2005/8/layout/gear1"/>
    <dgm:cxn modelId="{BC6AA37A-0059-4D7B-B8D4-178F4DAF5FBD}" type="presOf" srcId="{12781C97-C321-464C-89CE-6887C4C17311}" destId="{23FDFB31-B006-4E28-B92C-D504C127E591}" srcOrd="0" destOrd="0" presId="urn:microsoft.com/office/officeart/2005/8/layout/gear1"/>
    <dgm:cxn modelId="{9B038E39-FAEE-4D20-A0FE-A65F8238745E}" type="presOf" srcId="{31E8A7D9-D973-4E1F-9EE8-21394C493E9D}" destId="{E25571C0-0942-44F8-A306-67BB3F310BE5}" srcOrd="0" destOrd="0" presId="urn:microsoft.com/office/officeart/2005/8/layout/gear1"/>
    <dgm:cxn modelId="{F1E29ABA-EFDD-47B4-9C15-34F6664E9DDB}" type="presOf" srcId="{31E8A7D9-D973-4E1F-9EE8-21394C493E9D}" destId="{F98654A6-7644-470C-B01A-FD59AA3011B1}" srcOrd="1" destOrd="0" presId="urn:microsoft.com/office/officeart/2005/8/layout/gear1"/>
    <dgm:cxn modelId="{C7D009EC-B536-4AB0-9897-9635FE153D8F}" type="presOf" srcId="{238CD21D-F244-4340-B443-E552C9B347C8}" destId="{B1065DDD-65B8-4309-9E22-95826F501EA3}" srcOrd="0"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A8A1E467-6270-4337-A19C-440023F80E30}" type="presOf" srcId="{8CC7F1A5-9103-4044-84BC-AA03ADC6CD39}" destId="{26E8E3F7-3BE3-4658-8D8A-67C1F4C42542}" srcOrd="0" destOrd="0" presId="urn:microsoft.com/office/officeart/2005/8/layout/gear1"/>
    <dgm:cxn modelId="{D4CBBDA6-74B5-4525-B291-E3CDFD987CBB}" type="presOf" srcId="{12781C97-C321-464C-89CE-6887C4C17311}" destId="{1AB0E1BA-4BC6-40BD-9586-D783BDBE58A8}" srcOrd="1" destOrd="0" presId="urn:microsoft.com/office/officeart/2005/8/layout/gear1"/>
    <dgm:cxn modelId="{FADED3DF-1EE0-4C38-90F3-B1AA04E10D03}" type="presOf" srcId="{60FBF843-89E6-49F0-B9F6-C66FBB3F82DA}" destId="{D919C440-CD69-45C5-B51F-AF07604825B6}" srcOrd="0" destOrd="0" presId="urn:microsoft.com/office/officeart/2005/8/layout/gear1"/>
    <dgm:cxn modelId="{86DA873F-01C0-45FB-8199-DE3B09D68F35}" type="presOf" srcId="{31E8A7D9-D973-4E1F-9EE8-21394C493E9D}" destId="{EE5AFEE2-7C3E-40BF-B06B-90B247BE7D96}" srcOrd="2" destOrd="0" presId="urn:microsoft.com/office/officeart/2005/8/layout/gear1"/>
    <dgm:cxn modelId="{DB89B200-06CB-4C94-A93C-A790547CA8C4}" type="presOf" srcId="{2526D04B-5F6D-4707-AD53-E525F1001AD5}" destId="{03AA5648-A253-427B-BFCF-C4BE5AFEBCC4}" srcOrd="0"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745FD515-AB41-4806-8029-4B429AAC7090}" type="presOf" srcId="{95036FAC-0CD0-40A9-B39B-2D836FFA9CD6}" destId="{D274E67A-521A-467A-A57A-16186A85C171}" srcOrd="0"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83213EEF-B690-41D9-B3FC-5B2B268E0863}" type="presParOf" srcId="{B1065DDD-65B8-4309-9E22-95826F501EA3}" destId="{23FDFB31-B006-4E28-B92C-D504C127E591}" srcOrd="0" destOrd="0" presId="urn:microsoft.com/office/officeart/2005/8/layout/gear1"/>
    <dgm:cxn modelId="{D4B4F663-BCCE-4EF1-A83C-9C78BFC92514}" type="presParOf" srcId="{B1065DDD-65B8-4309-9E22-95826F501EA3}" destId="{1AB0E1BA-4BC6-40BD-9586-D783BDBE58A8}" srcOrd="1" destOrd="0" presId="urn:microsoft.com/office/officeart/2005/8/layout/gear1"/>
    <dgm:cxn modelId="{6AC4465F-BD75-4CA0-9C78-42A5D7C62340}" type="presParOf" srcId="{B1065DDD-65B8-4309-9E22-95826F501EA3}" destId="{13533347-ED8F-4A63-A619-C17F8089744E}" srcOrd="2" destOrd="0" presId="urn:microsoft.com/office/officeart/2005/8/layout/gear1"/>
    <dgm:cxn modelId="{CD922624-E4E4-4561-A588-1E3205DB50D7}" type="presParOf" srcId="{B1065DDD-65B8-4309-9E22-95826F501EA3}" destId="{E25571C0-0942-44F8-A306-67BB3F310BE5}" srcOrd="3" destOrd="0" presId="urn:microsoft.com/office/officeart/2005/8/layout/gear1"/>
    <dgm:cxn modelId="{3A301D97-7CF0-4803-A9CE-4658469821A5}" type="presParOf" srcId="{B1065DDD-65B8-4309-9E22-95826F501EA3}" destId="{F98654A6-7644-470C-B01A-FD59AA3011B1}" srcOrd="4" destOrd="0" presId="urn:microsoft.com/office/officeart/2005/8/layout/gear1"/>
    <dgm:cxn modelId="{5244F41C-5512-4F27-9286-6470996FBB8D}" type="presParOf" srcId="{B1065DDD-65B8-4309-9E22-95826F501EA3}" destId="{EE5AFEE2-7C3E-40BF-B06B-90B247BE7D96}" srcOrd="5" destOrd="0" presId="urn:microsoft.com/office/officeart/2005/8/layout/gear1"/>
    <dgm:cxn modelId="{C198661F-AD5C-453E-B758-8BF19551FB4D}" type="presParOf" srcId="{B1065DDD-65B8-4309-9E22-95826F501EA3}" destId="{D919C440-CD69-45C5-B51F-AF07604825B6}" srcOrd="6" destOrd="0" presId="urn:microsoft.com/office/officeart/2005/8/layout/gear1"/>
    <dgm:cxn modelId="{ECC73E71-2D8A-477A-B348-A56D042B0182}" type="presParOf" srcId="{B1065DDD-65B8-4309-9E22-95826F501EA3}" destId="{D1D5C88D-3ECD-4623-9476-562C12AE6B90}" srcOrd="7" destOrd="0" presId="urn:microsoft.com/office/officeart/2005/8/layout/gear1"/>
    <dgm:cxn modelId="{9802890C-7D19-4D44-946A-E7FC0A3F52F3}" type="presParOf" srcId="{B1065DDD-65B8-4309-9E22-95826F501EA3}" destId="{942C6A36-9940-4C74-A993-73E1D7785FDC}" srcOrd="8" destOrd="0" presId="urn:microsoft.com/office/officeart/2005/8/layout/gear1"/>
    <dgm:cxn modelId="{588518AA-1A55-4E37-A141-3B05AD22909D}" type="presParOf" srcId="{B1065DDD-65B8-4309-9E22-95826F501EA3}" destId="{50076E77-B7E4-4F68-AA44-8369FABD27F9}" srcOrd="9" destOrd="0" presId="urn:microsoft.com/office/officeart/2005/8/layout/gear1"/>
    <dgm:cxn modelId="{1539E6FB-2AF9-4A6B-9E44-C820F4852F06}" type="presParOf" srcId="{B1065DDD-65B8-4309-9E22-95826F501EA3}" destId="{26E8E3F7-3BE3-4658-8D8A-67C1F4C42542}" srcOrd="10" destOrd="0" presId="urn:microsoft.com/office/officeart/2005/8/layout/gear1"/>
    <dgm:cxn modelId="{3011CBA0-C582-4BE4-8540-4F6E5FEC5BC9}" type="presParOf" srcId="{B1065DDD-65B8-4309-9E22-95826F501EA3}" destId="{03AA5648-A253-427B-BFCF-C4BE5AFEBCC4}" srcOrd="11" destOrd="0" presId="urn:microsoft.com/office/officeart/2005/8/layout/gear1"/>
    <dgm:cxn modelId="{6E1C2983-4A7E-48C9-8652-0CB4E2E135E0}"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32274-993D-4D2C-AA78-86FF29754D01}">
      <dsp:nvSpPr>
        <dsp:cNvPr id="0" name=""/>
        <dsp:cNvSpPr/>
      </dsp:nvSpPr>
      <dsp:spPr>
        <a:xfrm>
          <a:off x="4806804"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06B13-65B5-4977-AD37-F7ABC4110AAB}">
      <dsp:nvSpPr>
        <dsp:cNvPr id="0" name=""/>
        <dsp:cNvSpPr/>
      </dsp:nvSpPr>
      <dsp:spPr>
        <a:xfrm>
          <a:off x="4576493"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7286F-A161-40C5-8ED0-17B63B929DC3}">
      <dsp:nvSpPr>
        <dsp:cNvPr id="0" name=""/>
        <dsp:cNvSpPr/>
      </dsp:nvSpPr>
      <dsp:spPr>
        <a:xfrm>
          <a:off x="434618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57706-1EE7-40A8-B681-FC76F93CD7A9}">
      <dsp:nvSpPr>
        <dsp:cNvPr id="0" name=""/>
        <dsp:cNvSpPr/>
      </dsp:nvSpPr>
      <dsp:spPr>
        <a:xfrm>
          <a:off x="41163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752E7F-384C-4CB3-A109-51632558B678}">
      <dsp:nvSpPr>
        <dsp:cNvPr id="0" name=""/>
        <dsp:cNvSpPr/>
      </dsp:nvSpPr>
      <dsp:spPr>
        <a:xfrm>
          <a:off x="388599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8A520-61CE-4916-B656-AF838AE00CEA}">
      <dsp:nvSpPr>
        <dsp:cNvPr id="0" name=""/>
        <dsp:cNvSpPr/>
      </dsp:nvSpPr>
      <dsp:spPr>
        <a:xfrm>
          <a:off x="3530022"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BB870-A87B-4C24-ABAC-AF3BA30C9A5A}">
      <dsp:nvSpPr>
        <dsp:cNvPr id="0" name=""/>
        <dsp:cNvSpPr/>
      </dsp:nvSpPr>
      <dsp:spPr>
        <a:xfrm>
          <a:off x="4601888" y="88043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C3E25-34AE-4228-B2B9-7D1F0C3D48D8}">
      <dsp:nvSpPr>
        <dsp:cNvPr id="0" name=""/>
        <dsp:cNvSpPr/>
      </dsp:nvSpPr>
      <dsp:spPr>
        <a:xfrm>
          <a:off x="4601888" y="1401480"/>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E225E-7EBD-498F-A421-CE4C932D7791}">
      <dsp:nvSpPr>
        <dsp:cNvPr id="0" name=""/>
        <dsp:cNvSpPr/>
      </dsp:nvSpPr>
      <dsp:spPr>
        <a:xfrm>
          <a:off x="4713979" y="993285"/>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B6F52-9EFD-48E4-9F83-F975F74FC105}">
      <dsp:nvSpPr>
        <dsp:cNvPr id="0" name=""/>
        <dsp:cNvSpPr/>
      </dsp:nvSpPr>
      <dsp:spPr>
        <a:xfrm>
          <a:off x="4721422" y="128925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EE50E-E6F7-477F-8A01-8C00D54FE292}">
      <dsp:nvSpPr>
        <dsp:cNvPr id="0" name=""/>
        <dsp:cNvSpPr/>
      </dsp:nvSpPr>
      <dsp:spPr>
        <a:xfrm>
          <a:off x="2074025" y="566695"/>
          <a:ext cx="1431173" cy="127253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Processes</a:t>
          </a:r>
        </a:p>
      </dsp:txBody>
      <dsp:txXfrm>
        <a:off x="2283615" y="753053"/>
        <a:ext cx="1011993" cy="899818"/>
      </dsp:txXfrm>
    </dsp:sp>
    <dsp:sp modelId="{53C1D68F-10A7-47D9-88E7-721605677A39}">
      <dsp:nvSpPr>
        <dsp:cNvPr id="0" name=""/>
        <dsp:cNvSpPr/>
      </dsp:nvSpPr>
      <dsp:spPr>
        <a:xfrm>
          <a:off x="2058396" y="457981"/>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55CE9-81AC-4BEC-9F15-A10DF8214B41}">
      <dsp:nvSpPr>
        <dsp:cNvPr id="0" name=""/>
        <dsp:cNvSpPr/>
      </dsp:nvSpPr>
      <dsp:spPr>
        <a:xfrm>
          <a:off x="1897266"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E1479-7837-4013-84FB-F91FE1516AAE}">
      <dsp:nvSpPr>
        <dsp:cNvPr id="0" name=""/>
        <dsp:cNvSpPr/>
      </dsp:nvSpPr>
      <dsp:spPr>
        <a:xfrm>
          <a:off x="1628862"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9A150-D931-4CB9-B5B8-477691461261}">
      <dsp:nvSpPr>
        <dsp:cNvPr id="0" name=""/>
        <dsp:cNvSpPr/>
      </dsp:nvSpPr>
      <dsp:spPr>
        <a:xfrm>
          <a:off x="1360458"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565F8-5517-44BA-B0DE-3D720641E549}">
      <dsp:nvSpPr>
        <dsp:cNvPr id="0" name=""/>
        <dsp:cNvSpPr/>
      </dsp:nvSpPr>
      <dsp:spPr>
        <a:xfrm>
          <a:off x="1092053"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3BC60-6421-47B5-AD3F-5FEEE3133DC1}">
      <dsp:nvSpPr>
        <dsp:cNvPr id="0" name=""/>
        <dsp:cNvSpPr/>
      </dsp:nvSpPr>
      <dsp:spPr>
        <a:xfrm>
          <a:off x="823211"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D0F7C-FD64-416D-A92D-2FD4D61312F0}">
      <dsp:nvSpPr>
        <dsp:cNvPr id="0" name=""/>
        <dsp:cNvSpPr/>
      </dsp:nvSpPr>
      <dsp:spPr>
        <a:xfrm>
          <a:off x="554807"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11F67-E007-483E-8BF4-A0DCB69C9587}">
      <dsp:nvSpPr>
        <dsp:cNvPr id="0" name=""/>
        <dsp:cNvSpPr/>
      </dsp:nvSpPr>
      <dsp:spPr>
        <a:xfrm>
          <a:off x="553931" y="1010"/>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1010"/>
        <a:ext cx="1472939" cy="323249"/>
      </dsp:txXfrm>
    </dsp:sp>
    <dsp:sp modelId="{62E324C4-AFE1-4ADC-A0AA-2AB200652CD3}">
      <dsp:nvSpPr>
        <dsp:cNvPr id="0" name=""/>
        <dsp:cNvSpPr/>
      </dsp:nvSpPr>
      <dsp:spPr>
        <a:xfrm>
          <a:off x="1797436"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46C20-CA3B-47F7-8755-F73335B89D2A}">
      <dsp:nvSpPr>
        <dsp:cNvPr id="0" name=""/>
        <dsp:cNvSpPr/>
      </dsp:nvSpPr>
      <dsp:spPr>
        <a:xfrm>
          <a:off x="1548735"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91E3F3-8487-45ED-955E-ACB4F5348DE5}">
      <dsp:nvSpPr>
        <dsp:cNvPr id="0" name=""/>
        <dsp:cNvSpPr/>
      </dsp:nvSpPr>
      <dsp:spPr>
        <a:xfrm>
          <a:off x="130047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122735-33B3-4FC7-8D3C-C2A96516DD07}">
      <dsp:nvSpPr>
        <dsp:cNvPr id="0" name=""/>
        <dsp:cNvSpPr/>
      </dsp:nvSpPr>
      <dsp:spPr>
        <a:xfrm>
          <a:off x="1051771"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0F6EF0-0412-40C9-93D7-16B7BB5B2D3E}">
      <dsp:nvSpPr>
        <dsp:cNvPr id="0" name=""/>
        <dsp:cNvSpPr/>
      </dsp:nvSpPr>
      <dsp:spPr>
        <a:xfrm>
          <a:off x="8035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1D1AE-7785-4B88-A34C-7E1A4E29B31D}">
      <dsp:nvSpPr>
        <dsp:cNvPr id="0" name=""/>
        <dsp:cNvSpPr/>
      </dsp:nvSpPr>
      <dsp:spPr>
        <a:xfrm>
          <a:off x="55480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E6B4A-9B7B-4F6D-875B-D6DFCF05336D}">
      <dsp:nvSpPr>
        <dsp:cNvPr id="0" name=""/>
        <dsp:cNvSpPr/>
      </dsp:nvSpPr>
      <dsp:spPr>
        <a:xfrm>
          <a:off x="553931" y="818433"/>
          <a:ext cx="111389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818433"/>
        <a:ext cx="1113899" cy="323249"/>
      </dsp:txXfrm>
    </dsp:sp>
    <dsp:sp modelId="{6D6B2B07-2AC1-4F21-B54C-35B8FCEA45FE}">
      <dsp:nvSpPr>
        <dsp:cNvPr id="0" name=""/>
        <dsp:cNvSpPr/>
      </dsp:nvSpPr>
      <dsp:spPr>
        <a:xfrm>
          <a:off x="2058396" y="1686080"/>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26BF0-DF17-4ACC-8F2D-698B9180CCFA}">
      <dsp:nvSpPr>
        <dsp:cNvPr id="0" name=""/>
        <dsp:cNvSpPr/>
      </dsp:nvSpPr>
      <dsp:spPr>
        <a:xfrm>
          <a:off x="1897266"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0B6B0-19CA-4A3C-8EC9-9B0ABEE4C857}">
      <dsp:nvSpPr>
        <dsp:cNvPr id="0" name=""/>
        <dsp:cNvSpPr/>
      </dsp:nvSpPr>
      <dsp:spPr>
        <a:xfrm>
          <a:off x="1628862"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64D72-941C-4B8E-BDFF-330C7C40D9C6}">
      <dsp:nvSpPr>
        <dsp:cNvPr id="0" name=""/>
        <dsp:cNvSpPr/>
      </dsp:nvSpPr>
      <dsp:spPr>
        <a:xfrm>
          <a:off x="1360458"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EA8C2-DF52-4C4E-A78C-A5D776325335}">
      <dsp:nvSpPr>
        <dsp:cNvPr id="0" name=""/>
        <dsp:cNvSpPr/>
      </dsp:nvSpPr>
      <dsp:spPr>
        <a:xfrm>
          <a:off x="1092053"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6492F-C78C-4D82-827E-8E3719E06E3F}">
      <dsp:nvSpPr>
        <dsp:cNvPr id="0" name=""/>
        <dsp:cNvSpPr/>
      </dsp:nvSpPr>
      <dsp:spPr>
        <a:xfrm>
          <a:off x="823211"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BB596-5335-4D02-81D8-A26B63885CFF}">
      <dsp:nvSpPr>
        <dsp:cNvPr id="0" name=""/>
        <dsp:cNvSpPr/>
      </dsp:nvSpPr>
      <dsp:spPr>
        <a:xfrm>
          <a:off x="554807"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B4DEB-00F9-47A8-B59A-38A2B8533D4A}">
      <dsp:nvSpPr>
        <dsp:cNvPr id="0" name=""/>
        <dsp:cNvSpPr/>
      </dsp:nvSpPr>
      <dsp:spPr>
        <a:xfrm>
          <a:off x="553931" y="1617668"/>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1617668"/>
        <a:ext cx="1472939" cy="323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32274-993D-4D2C-AA78-86FF29754D01}">
      <dsp:nvSpPr>
        <dsp:cNvPr id="0" name=""/>
        <dsp:cNvSpPr/>
      </dsp:nvSpPr>
      <dsp:spPr>
        <a:xfrm>
          <a:off x="4806804"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06B13-65B5-4977-AD37-F7ABC4110AAB}">
      <dsp:nvSpPr>
        <dsp:cNvPr id="0" name=""/>
        <dsp:cNvSpPr/>
      </dsp:nvSpPr>
      <dsp:spPr>
        <a:xfrm>
          <a:off x="4576493"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7286F-A161-40C5-8ED0-17B63B929DC3}">
      <dsp:nvSpPr>
        <dsp:cNvPr id="0" name=""/>
        <dsp:cNvSpPr/>
      </dsp:nvSpPr>
      <dsp:spPr>
        <a:xfrm>
          <a:off x="434618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57706-1EE7-40A8-B681-FC76F93CD7A9}">
      <dsp:nvSpPr>
        <dsp:cNvPr id="0" name=""/>
        <dsp:cNvSpPr/>
      </dsp:nvSpPr>
      <dsp:spPr>
        <a:xfrm>
          <a:off x="41163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752E7F-384C-4CB3-A109-51632558B678}">
      <dsp:nvSpPr>
        <dsp:cNvPr id="0" name=""/>
        <dsp:cNvSpPr/>
      </dsp:nvSpPr>
      <dsp:spPr>
        <a:xfrm>
          <a:off x="388599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8A520-61CE-4916-B656-AF838AE00CEA}">
      <dsp:nvSpPr>
        <dsp:cNvPr id="0" name=""/>
        <dsp:cNvSpPr/>
      </dsp:nvSpPr>
      <dsp:spPr>
        <a:xfrm>
          <a:off x="3530022"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BB870-A87B-4C24-ABAC-AF3BA30C9A5A}">
      <dsp:nvSpPr>
        <dsp:cNvPr id="0" name=""/>
        <dsp:cNvSpPr/>
      </dsp:nvSpPr>
      <dsp:spPr>
        <a:xfrm>
          <a:off x="4601888" y="88043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C3E25-34AE-4228-B2B9-7D1F0C3D48D8}">
      <dsp:nvSpPr>
        <dsp:cNvPr id="0" name=""/>
        <dsp:cNvSpPr/>
      </dsp:nvSpPr>
      <dsp:spPr>
        <a:xfrm>
          <a:off x="4601888" y="1401480"/>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E225E-7EBD-498F-A421-CE4C932D7791}">
      <dsp:nvSpPr>
        <dsp:cNvPr id="0" name=""/>
        <dsp:cNvSpPr/>
      </dsp:nvSpPr>
      <dsp:spPr>
        <a:xfrm>
          <a:off x="4713979" y="993285"/>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B6F52-9EFD-48E4-9F83-F975F74FC105}">
      <dsp:nvSpPr>
        <dsp:cNvPr id="0" name=""/>
        <dsp:cNvSpPr/>
      </dsp:nvSpPr>
      <dsp:spPr>
        <a:xfrm>
          <a:off x="4721422" y="128925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EE50E-E6F7-477F-8A01-8C00D54FE292}">
      <dsp:nvSpPr>
        <dsp:cNvPr id="0" name=""/>
        <dsp:cNvSpPr/>
      </dsp:nvSpPr>
      <dsp:spPr>
        <a:xfrm>
          <a:off x="2074025" y="609599"/>
          <a:ext cx="1431173" cy="11867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Processes</a:t>
          </a:r>
        </a:p>
      </dsp:txBody>
      <dsp:txXfrm>
        <a:off x="2283615" y="783391"/>
        <a:ext cx="1011993" cy="839143"/>
      </dsp:txXfrm>
    </dsp:sp>
    <dsp:sp modelId="{53C1D68F-10A7-47D9-88E7-721605677A39}">
      <dsp:nvSpPr>
        <dsp:cNvPr id="0" name=""/>
        <dsp:cNvSpPr/>
      </dsp:nvSpPr>
      <dsp:spPr>
        <a:xfrm>
          <a:off x="2058396" y="457981"/>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55CE9-81AC-4BEC-9F15-A10DF8214B41}">
      <dsp:nvSpPr>
        <dsp:cNvPr id="0" name=""/>
        <dsp:cNvSpPr/>
      </dsp:nvSpPr>
      <dsp:spPr>
        <a:xfrm>
          <a:off x="1897266"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E1479-7837-4013-84FB-F91FE1516AAE}">
      <dsp:nvSpPr>
        <dsp:cNvPr id="0" name=""/>
        <dsp:cNvSpPr/>
      </dsp:nvSpPr>
      <dsp:spPr>
        <a:xfrm>
          <a:off x="1628862"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9A150-D931-4CB9-B5B8-477691461261}">
      <dsp:nvSpPr>
        <dsp:cNvPr id="0" name=""/>
        <dsp:cNvSpPr/>
      </dsp:nvSpPr>
      <dsp:spPr>
        <a:xfrm>
          <a:off x="1360458"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565F8-5517-44BA-B0DE-3D720641E549}">
      <dsp:nvSpPr>
        <dsp:cNvPr id="0" name=""/>
        <dsp:cNvSpPr/>
      </dsp:nvSpPr>
      <dsp:spPr>
        <a:xfrm>
          <a:off x="1092053"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3BC60-6421-47B5-AD3F-5FEEE3133DC1}">
      <dsp:nvSpPr>
        <dsp:cNvPr id="0" name=""/>
        <dsp:cNvSpPr/>
      </dsp:nvSpPr>
      <dsp:spPr>
        <a:xfrm>
          <a:off x="823211"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D0F7C-FD64-416D-A92D-2FD4D61312F0}">
      <dsp:nvSpPr>
        <dsp:cNvPr id="0" name=""/>
        <dsp:cNvSpPr/>
      </dsp:nvSpPr>
      <dsp:spPr>
        <a:xfrm>
          <a:off x="554807"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11F67-E007-483E-8BF4-A0DCB69C9587}">
      <dsp:nvSpPr>
        <dsp:cNvPr id="0" name=""/>
        <dsp:cNvSpPr/>
      </dsp:nvSpPr>
      <dsp:spPr>
        <a:xfrm>
          <a:off x="553931" y="1010"/>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1010"/>
        <a:ext cx="1472939" cy="323249"/>
      </dsp:txXfrm>
    </dsp:sp>
    <dsp:sp modelId="{62E324C4-AFE1-4ADC-A0AA-2AB200652CD3}">
      <dsp:nvSpPr>
        <dsp:cNvPr id="0" name=""/>
        <dsp:cNvSpPr/>
      </dsp:nvSpPr>
      <dsp:spPr>
        <a:xfrm>
          <a:off x="1797436"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46C20-CA3B-47F7-8755-F73335B89D2A}">
      <dsp:nvSpPr>
        <dsp:cNvPr id="0" name=""/>
        <dsp:cNvSpPr/>
      </dsp:nvSpPr>
      <dsp:spPr>
        <a:xfrm>
          <a:off x="1548735"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91E3F3-8487-45ED-955E-ACB4F5348DE5}">
      <dsp:nvSpPr>
        <dsp:cNvPr id="0" name=""/>
        <dsp:cNvSpPr/>
      </dsp:nvSpPr>
      <dsp:spPr>
        <a:xfrm>
          <a:off x="130047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122735-33B3-4FC7-8D3C-C2A96516DD07}">
      <dsp:nvSpPr>
        <dsp:cNvPr id="0" name=""/>
        <dsp:cNvSpPr/>
      </dsp:nvSpPr>
      <dsp:spPr>
        <a:xfrm>
          <a:off x="1051771"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0F6EF0-0412-40C9-93D7-16B7BB5B2D3E}">
      <dsp:nvSpPr>
        <dsp:cNvPr id="0" name=""/>
        <dsp:cNvSpPr/>
      </dsp:nvSpPr>
      <dsp:spPr>
        <a:xfrm>
          <a:off x="8035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1D1AE-7785-4B88-A34C-7E1A4E29B31D}">
      <dsp:nvSpPr>
        <dsp:cNvPr id="0" name=""/>
        <dsp:cNvSpPr/>
      </dsp:nvSpPr>
      <dsp:spPr>
        <a:xfrm>
          <a:off x="55480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E6B4A-9B7B-4F6D-875B-D6DFCF05336D}">
      <dsp:nvSpPr>
        <dsp:cNvPr id="0" name=""/>
        <dsp:cNvSpPr/>
      </dsp:nvSpPr>
      <dsp:spPr>
        <a:xfrm>
          <a:off x="553931" y="818433"/>
          <a:ext cx="111389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818433"/>
        <a:ext cx="1113899" cy="323249"/>
      </dsp:txXfrm>
    </dsp:sp>
    <dsp:sp modelId="{6D6B2B07-2AC1-4F21-B54C-35B8FCEA45FE}">
      <dsp:nvSpPr>
        <dsp:cNvPr id="0" name=""/>
        <dsp:cNvSpPr/>
      </dsp:nvSpPr>
      <dsp:spPr>
        <a:xfrm>
          <a:off x="2058396" y="1686080"/>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26BF0-DF17-4ACC-8F2D-698B9180CCFA}">
      <dsp:nvSpPr>
        <dsp:cNvPr id="0" name=""/>
        <dsp:cNvSpPr/>
      </dsp:nvSpPr>
      <dsp:spPr>
        <a:xfrm>
          <a:off x="1897266"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0B6B0-19CA-4A3C-8EC9-9B0ABEE4C857}">
      <dsp:nvSpPr>
        <dsp:cNvPr id="0" name=""/>
        <dsp:cNvSpPr/>
      </dsp:nvSpPr>
      <dsp:spPr>
        <a:xfrm>
          <a:off x="1628862"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64D72-941C-4B8E-BDFF-330C7C40D9C6}">
      <dsp:nvSpPr>
        <dsp:cNvPr id="0" name=""/>
        <dsp:cNvSpPr/>
      </dsp:nvSpPr>
      <dsp:spPr>
        <a:xfrm>
          <a:off x="1360458"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EA8C2-DF52-4C4E-A78C-A5D776325335}">
      <dsp:nvSpPr>
        <dsp:cNvPr id="0" name=""/>
        <dsp:cNvSpPr/>
      </dsp:nvSpPr>
      <dsp:spPr>
        <a:xfrm>
          <a:off x="1092053"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6492F-C78C-4D82-827E-8E3719E06E3F}">
      <dsp:nvSpPr>
        <dsp:cNvPr id="0" name=""/>
        <dsp:cNvSpPr/>
      </dsp:nvSpPr>
      <dsp:spPr>
        <a:xfrm>
          <a:off x="823211"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BB596-5335-4D02-81D8-A26B63885CFF}">
      <dsp:nvSpPr>
        <dsp:cNvPr id="0" name=""/>
        <dsp:cNvSpPr/>
      </dsp:nvSpPr>
      <dsp:spPr>
        <a:xfrm>
          <a:off x="554807"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B4DEB-00F9-47A8-B59A-38A2B8533D4A}">
      <dsp:nvSpPr>
        <dsp:cNvPr id="0" name=""/>
        <dsp:cNvSpPr/>
      </dsp:nvSpPr>
      <dsp:spPr>
        <a:xfrm>
          <a:off x="553931" y="1617668"/>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1617668"/>
        <a:ext cx="1472939" cy="3232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69" y="434074"/>
          <a:ext cx="530535" cy="53053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668030" y="558349"/>
        <a:ext cx="317213" cy="272706"/>
      </dsp:txXfrm>
    </dsp:sp>
    <dsp:sp modelId="{E25571C0-0942-44F8-A306-67BB3F310BE5}">
      <dsp:nvSpPr>
        <dsp:cNvPr id="0" name=""/>
        <dsp:cNvSpPr/>
      </dsp:nvSpPr>
      <dsp:spPr>
        <a:xfrm>
          <a:off x="252694" y="308675"/>
          <a:ext cx="385844" cy="38584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349831" y="406399"/>
        <a:ext cx="191570" cy="190396"/>
      </dsp:txXfrm>
    </dsp:sp>
    <dsp:sp modelId="{D919C440-CD69-45C5-B51F-AF07604825B6}">
      <dsp:nvSpPr>
        <dsp:cNvPr id="0" name=""/>
        <dsp:cNvSpPr/>
      </dsp:nvSpPr>
      <dsp:spPr>
        <a:xfrm rot="20700000">
          <a:off x="468806" y="42482"/>
          <a:ext cx="378048" cy="37804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rot="-20700000">
        <a:off x="551723" y="125399"/>
        <a:ext cx="212214" cy="212214"/>
      </dsp:txXfrm>
    </dsp:sp>
    <dsp:sp modelId="{26E8E3F7-3BE3-4658-8D8A-67C1F4C42542}">
      <dsp:nvSpPr>
        <dsp:cNvPr id="0" name=""/>
        <dsp:cNvSpPr/>
      </dsp:nvSpPr>
      <dsp:spPr>
        <a:xfrm>
          <a:off x="492453" y="368264"/>
          <a:ext cx="679085" cy="679085"/>
        </a:xfrm>
        <a:prstGeom prst="circularArrow">
          <a:avLst>
            <a:gd name="adj1" fmla="val 4688"/>
            <a:gd name="adj2" fmla="val 299029"/>
            <a:gd name="adj3" fmla="val 2289040"/>
            <a:gd name="adj4" fmla="val 1649129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362" y="237162"/>
          <a:ext cx="493398" cy="49339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359" y="-26464"/>
          <a:ext cx="531982" cy="53198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40" y="434340"/>
          <a:ext cx="530860" cy="53086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668066" y="558691"/>
        <a:ext cx="317408" cy="272873"/>
      </dsp:txXfrm>
    </dsp:sp>
    <dsp:sp modelId="{E25571C0-0942-44F8-A306-67BB3F310BE5}">
      <dsp:nvSpPr>
        <dsp:cNvPr id="0" name=""/>
        <dsp:cNvSpPr/>
      </dsp:nvSpPr>
      <dsp:spPr>
        <a:xfrm>
          <a:off x="252476" y="308864"/>
          <a:ext cx="386080" cy="3860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349673" y="406648"/>
        <a:ext cx="191686" cy="190512"/>
      </dsp:txXfrm>
    </dsp:sp>
    <dsp:sp modelId="{D919C440-CD69-45C5-B51F-AF07604825B6}">
      <dsp:nvSpPr>
        <dsp:cNvPr id="0" name=""/>
        <dsp:cNvSpPr/>
      </dsp:nvSpPr>
      <dsp:spPr>
        <a:xfrm rot="20700000">
          <a:off x="468720" y="42508"/>
          <a:ext cx="378279" cy="37827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rot="-20700000">
        <a:off x="551688" y="125476"/>
        <a:ext cx="212344" cy="212344"/>
      </dsp:txXfrm>
    </dsp:sp>
    <dsp:sp modelId="{26E8E3F7-3BE3-4658-8D8A-67C1F4C42542}">
      <dsp:nvSpPr>
        <dsp:cNvPr id="0" name=""/>
        <dsp:cNvSpPr/>
      </dsp:nvSpPr>
      <dsp:spPr>
        <a:xfrm>
          <a:off x="492400" y="368482"/>
          <a:ext cx="679500" cy="679500"/>
        </a:xfrm>
        <a:prstGeom prst="circularArrow">
          <a:avLst>
            <a:gd name="adj1" fmla="val 4688"/>
            <a:gd name="adj2" fmla="val 299029"/>
            <a:gd name="adj3" fmla="val 2289157"/>
            <a:gd name="adj4" fmla="val 1649083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101" y="237296"/>
          <a:ext cx="493699" cy="49369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220" y="-26491"/>
          <a:ext cx="532307" cy="53230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12951" y="118375"/>
            <a:ext cx="4068339" cy="355124"/>
          </a:xfrm>
          <a:prstGeom prst="rect">
            <a:avLst/>
          </a:prstGeom>
        </p:spPr>
        <p:txBody>
          <a:bodyPr vert="horz" lIns="94220" tIns="47111" rIns="94220" bIns="47111" rtlCol="0"/>
          <a:lstStyle>
            <a:lvl1pPr algn="l">
              <a:defRPr sz="1200"/>
            </a:lvl1pPr>
          </a:lstStyle>
          <a:p>
            <a:endParaRPr lang="en-US" sz="1000" dirty="0">
              <a:solidFill>
                <a:srgbClr val="666666"/>
              </a:solidFill>
              <a:latin typeface="Arial" pitchFamily="34" charset="0"/>
              <a:cs typeface="Arial" pitchFamily="34" charset="0"/>
            </a:endParaRPr>
          </a:p>
        </p:txBody>
      </p:sp>
      <p:sp>
        <p:nvSpPr>
          <p:cNvPr id="3" name="Date Placeholder 2"/>
          <p:cNvSpPr>
            <a:spLocks noGrp="1"/>
          </p:cNvSpPr>
          <p:nvPr>
            <p:ph type="dt" sz="quarter" idx="1"/>
          </p:nvPr>
        </p:nvSpPr>
        <p:spPr>
          <a:xfrm>
            <a:off x="5007189" y="118375"/>
            <a:ext cx="4068339" cy="355124"/>
          </a:xfrm>
          <a:prstGeom prst="rect">
            <a:avLst/>
          </a:prstGeom>
        </p:spPr>
        <p:txBody>
          <a:bodyPr vert="horz" lIns="94220" tIns="47111" rIns="94220" bIns="47111" rtlCol="0"/>
          <a:lstStyle>
            <a:lvl1pPr algn="r">
              <a:defRPr sz="1200"/>
            </a:lvl1pPr>
          </a:lstStyle>
          <a:p>
            <a:fld id="{1B569FE1-51EE-4BDB-BFC0-FF7113750CC9}" type="datetimeFigureOut">
              <a:rPr lang="en-US" sz="1000">
                <a:solidFill>
                  <a:srgbClr val="666666"/>
                </a:solidFill>
                <a:latin typeface="Arial" pitchFamily="34" charset="0"/>
                <a:cs typeface="Arial" pitchFamily="34" charset="0"/>
              </a:rPr>
              <a:pPr/>
              <a:t>3/19/2019</a:t>
            </a:fld>
            <a:endParaRPr lang="en-US" sz="1000" dirty="0">
              <a:solidFill>
                <a:srgbClr val="666666"/>
              </a:solidFill>
              <a:latin typeface="Arial" pitchFamily="34" charset="0"/>
              <a:cs typeface="Arial" pitchFamily="34" charset="0"/>
            </a:endParaRPr>
          </a:p>
        </p:txBody>
      </p:sp>
      <p:sp>
        <p:nvSpPr>
          <p:cNvPr id="4" name="Footer Placeholder 3"/>
          <p:cNvSpPr>
            <a:spLocks noGrp="1"/>
          </p:cNvSpPr>
          <p:nvPr>
            <p:ph type="ftr" sz="quarter" idx="2"/>
          </p:nvPr>
        </p:nvSpPr>
        <p:spPr>
          <a:xfrm>
            <a:off x="312951" y="6628978"/>
            <a:ext cx="4068339" cy="355124"/>
          </a:xfrm>
          <a:prstGeom prst="rect">
            <a:avLst/>
          </a:prstGeom>
        </p:spPr>
        <p:txBody>
          <a:bodyPr vert="horz" lIns="94220" tIns="47111" rIns="94220" bIns="47111" rtlCol="0" anchor="b"/>
          <a:lstStyle>
            <a:lvl1pPr algn="l">
              <a:defRPr sz="1200"/>
            </a:lvl1pPr>
          </a:lstStyle>
          <a:p>
            <a:r>
              <a:rPr lang="en-US" sz="1000" dirty="0">
                <a:solidFill>
                  <a:srgbClr val="666666"/>
                </a:solidFill>
                <a:latin typeface="Arial" pitchFamily="34" charset="0"/>
                <a:cs typeface="Arial" pitchFamily="34" charset="0"/>
              </a:rPr>
              <a:t>Copyright </a:t>
            </a:r>
            <a:r>
              <a:rPr lang="en-US" altLang="ja-JP" sz="1000" dirty="0">
                <a:solidFill>
                  <a:srgbClr val="666666"/>
                </a:solidFill>
                <a:latin typeface="Arial" pitchFamily="34" charset="0"/>
                <a:cs typeface="Arial" pitchFamily="34" charset="0"/>
              </a:rPr>
              <a:t>© </a:t>
            </a:r>
            <a:r>
              <a:rPr lang="en-US" sz="1000" dirty="0" smtClean="0">
                <a:solidFill>
                  <a:srgbClr val="666666"/>
                </a:solidFill>
                <a:latin typeface="Arial" pitchFamily="34" charset="0"/>
                <a:cs typeface="Arial" pitchFamily="34" charset="0"/>
              </a:rPr>
              <a:t>2018 Todd Little. </a:t>
            </a:r>
            <a:r>
              <a:rPr lang="en-US" sz="1000" dirty="0">
                <a:solidFill>
                  <a:srgbClr val="666666"/>
                </a:solidFill>
                <a:latin typeface="Arial" pitchFamily="34" charset="0"/>
                <a:cs typeface="Arial" pitchFamily="34" charset="0"/>
              </a:rPr>
              <a:t>All Rights Reserved.</a:t>
            </a:r>
          </a:p>
        </p:txBody>
      </p:sp>
      <p:sp>
        <p:nvSpPr>
          <p:cNvPr id="5" name="Slide Number Placeholder 4"/>
          <p:cNvSpPr>
            <a:spLocks noGrp="1"/>
          </p:cNvSpPr>
          <p:nvPr>
            <p:ph type="sldNum" sz="quarter" idx="3"/>
          </p:nvPr>
        </p:nvSpPr>
        <p:spPr>
          <a:xfrm>
            <a:off x="5007189" y="6628978"/>
            <a:ext cx="4068339" cy="355124"/>
          </a:xfrm>
          <a:prstGeom prst="rect">
            <a:avLst/>
          </a:prstGeom>
        </p:spPr>
        <p:txBody>
          <a:bodyPr vert="horz" lIns="94220" tIns="47111" rIns="94220" bIns="47111" rtlCol="0" anchor="b"/>
          <a:lstStyle>
            <a:lvl1pPr algn="r">
              <a:defRPr sz="1200"/>
            </a:lvl1pPr>
          </a:lstStyle>
          <a:p>
            <a:fld id="{7696AA7F-128A-4F96-90D9-798331F07881}" type="slidenum">
              <a:rPr lang="en-US" sz="1000">
                <a:solidFill>
                  <a:srgbClr val="666666"/>
                </a:solidFill>
                <a:latin typeface="Arial" pitchFamily="34" charset="0"/>
                <a:cs typeface="Arial" pitchFamily="34" charset="0"/>
              </a:rPr>
              <a:pPr/>
              <a:t>‹#›</a:t>
            </a:fld>
            <a:endParaRPr lang="en-US" sz="1000">
              <a:solidFill>
                <a:srgbClr val="666666"/>
              </a:solidFill>
              <a:latin typeface="Arial" pitchFamily="34" charset="0"/>
              <a:cs typeface="Arial" pitchFamily="34" charset="0"/>
            </a:endParaRPr>
          </a:p>
        </p:txBody>
      </p:sp>
    </p:spTree>
    <p:extLst>
      <p:ext uri="{BB962C8B-B14F-4D97-AF65-F5344CB8AC3E}">
        <p14:creationId xmlns:p14="http://schemas.microsoft.com/office/powerpoint/2010/main" val="48071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12951" y="118375"/>
            <a:ext cx="4068339" cy="355124"/>
          </a:xfrm>
          <a:prstGeom prst="rect">
            <a:avLst/>
          </a:prstGeom>
        </p:spPr>
        <p:txBody>
          <a:bodyPr vert="horz" lIns="94220" tIns="47111" rIns="94220" bIns="47111" rtlCol="0"/>
          <a:lstStyle>
            <a:lvl1pPr algn="l">
              <a:defRPr sz="1000">
                <a:solidFill>
                  <a:srgbClr val="666666"/>
                </a:solidFill>
              </a:defRPr>
            </a:lvl1pPr>
          </a:lstStyle>
          <a:p>
            <a:endParaRPr lang="en-US" dirty="0"/>
          </a:p>
        </p:txBody>
      </p:sp>
      <p:sp>
        <p:nvSpPr>
          <p:cNvPr id="3" name="Date Placeholder 2"/>
          <p:cNvSpPr>
            <a:spLocks noGrp="1"/>
          </p:cNvSpPr>
          <p:nvPr>
            <p:ph type="dt" idx="1"/>
          </p:nvPr>
        </p:nvSpPr>
        <p:spPr>
          <a:xfrm>
            <a:off x="5007189" y="118375"/>
            <a:ext cx="4068339" cy="355124"/>
          </a:xfrm>
          <a:prstGeom prst="rect">
            <a:avLst/>
          </a:prstGeom>
        </p:spPr>
        <p:txBody>
          <a:bodyPr vert="horz" lIns="94220" tIns="47111" rIns="94220" bIns="47111" rtlCol="0"/>
          <a:lstStyle>
            <a:lvl1pPr algn="r">
              <a:defRPr sz="1000">
                <a:solidFill>
                  <a:srgbClr val="666666"/>
                </a:solidFill>
              </a:defRPr>
            </a:lvl1pPr>
          </a:lstStyle>
          <a:p>
            <a:fld id="{4893E39E-9981-4D6A-B4AC-34D0BB6D3124}" type="datetimeFigureOut">
              <a:rPr lang="en-US" smtClean="0"/>
              <a:pPr/>
              <a:t>3/19/2019</a:t>
            </a:fld>
            <a:endParaRPr lang="en-US"/>
          </a:p>
        </p:txBody>
      </p:sp>
      <p:sp>
        <p:nvSpPr>
          <p:cNvPr id="4" name="Slide Image Placeholder 3"/>
          <p:cNvSpPr>
            <a:spLocks noGrp="1" noRot="1" noChangeAspect="1"/>
          </p:cNvSpPr>
          <p:nvPr>
            <p:ph type="sldImg" idx="2"/>
          </p:nvPr>
        </p:nvSpPr>
        <p:spPr>
          <a:xfrm>
            <a:off x="2919413" y="533400"/>
            <a:ext cx="3551237" cy="2663825"/>
          </a:xfrm>
          <a:prstGeom prst="rect">
            <a:avLst/>
          </a:prstGeom>
          <a:noFill/>
          <a:ln w="12700">
            <a:solidFill>
              <a:prstClr val="black"/>
            </a:solidFill>
          </a:ln>
        </p:spPr>
        <p:txBody>
          <a:bodyPr vert="horz" lIns="94220" tIns="47111" rIns="94220" bIns="47111" rtlCol="0" anchor="ctr"/>
          <a:lstStyle/>
          <a:p>
            <a:endParaRPr lang="en-US"/>
          </a:p>
        </p:txBody>
      </p:sp>
      <p:sp>
        <p:nvSpPr>
          <p:cNvPr id="5" name="Notes Placeholder 4"/>
          <p:cNvSpPr>
            <a:spLocks noGrp="1"/>
          </p:cNvSpPr>
          <p:nvPr>
            <p:ph type="body" sz="quarter" idx="3"/>
          </p:nvPr>
        </p:nvSpPr>
        <p:spPr>
          <a:xfrm>
            <a:off x="938848" y="3373678"/>
            <a:ext cx="7510780" cy="3196114"/>
          </a:xfrm>
          <a:prstGeom prst="rect">
            <a:avLst/>
          </a:prstGeom>
        </p:spPr>
        <p:txBody>
          <a:bodyPr vert="horz" lIns="94220" tIns="47111" rIns="94220" bIns="471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12951" y="6628978"/>
            <a:ext cx="4068339" cy="355124"/>
          </a:xfrm>
          <a:prstGeom prst="rect">
            <a:avLst/>
          </a:prstGeom>
        </p:spPr>
        <p:txBody>
          <a:bodyPr vert="horz" lIns="94220" tIns="47111" rIns="94220" bIns="47111" rtlCol="0" anchor="b"/>
          <a:lstStyle>
            <a:lvl1pPr algn="l">
              <a:defRPr sz="1000">
                <a:solidFill>
                  <a:srgbClr val="666666"/>
                </a:solidFill>
              </a:defRPr>
            </a:lvl1pPr>
          </a:lstStyle>
          <a:p>
            <a:endParaRPr lang="en-US"/>
          </a:p>
        </p:txBody>
      </p:sp>
      <p:sp>
        <p:nvSpPr>
          <p:cNvPr id="7" name="Slide Number Placeholder 6"/>
          <p:cNvSpPr>
            <a:spLocks noGrp="1"/>
          </p:cNvSpPr>
          <p:nvPr>
            <p:ph type="sldNum" sz="quarter" idx="5"/>
          </p:nvPr>
        </p:nvSpPr>
        <p:spPr>
          <a:xfrm>
            <a:off x="5007189" y="6628978"/>
            <a:ext cx="4068339" cy="355124"/>
          </a:xfrm>
          <a:prstGeom prst="rect">
            <a:avLst/>
          </a:prstGeom>
        </p:spPr>
        <p:txBody>
          <a:bodyPr vert="horz" lIns="94220" tIns="47111" rIns="94220" bIns="47111" rtlCol="0" anchor="b"/>
          <a:lstStyle>
            <a:lvl1pPr algn="r">
              <a:defRPr sz="1000">
                <a:solidFill>
                  <a:srgbClr val="666666"/>
                </a:solidFill>
              </a:defRPr>
            </a:lvl1pPr>
          </a:lstStyle>
          <a:p>
            <a:fld id="{02A32C17-A472-4774-AAA4-7C42DB4D94B6}" type="slidenum">
              <a:rPr lang="en-US" smtClean="0"/>
              <a:pPr/>
              <a:t>‹#›</a:t>
            </a:fld>
            <a:endParaRPr lang="en-US"/>
          </a:p>
        </p:txBody>
      </p:sp>
    </p:spTree>
    <p:extLst>
      <p:ext uri="{BB962C8B-B14F-4D97-AF65-F5344CB8AC3E}">
        <p14:creationId xmlns:p14="http://schemas.microsoft.com/office/powerpoint/2010/main" val="2292134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32C17-A472-4774-AAA4-7C42DB4D94B6}" type="slidenum">
              <a:rPr lang="en-US" smtClean="0"/>
              <a:pPr/>
              <a:t>1</a:t>
            </a:fld>
            <a:endParaRPr lang="en-US"/>
          </a:p>
        </p:txBody>
      </p:sp>
    </p:spTree>
    <p:extLst>
      <p:ext uri="{BB962C8B-B14F-4D97-AF65-F5344CB8AC3E}">
        <p14:creationId xmlns:p14="http://schemas.microsoft.com/office/powerpoint/2010/main" val="255619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792932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084734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282025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925300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20</a:t>
            </a:fld>
            <a:endParaRPr lang="en-US" altLang="en-US" sz="1200"/>
          </a:p>
        </p:txBody>
      </p:sp>
    </p:spTree>
    <p:extLst>
      <p:ext uri="{BB962C8B-B14F-4D97-AF65-F5344CB8AC3E}">
        <p14:creationId xmlns:p14="http://schemas.microsoft.com/office/powerpoint/2010/main" val="2763007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21</a:t>
            </a:fld>
            <a:endParaRPr lang="en-US" altLang="en-US" sz="1200"/>
          </a:p>
        </p:txBody>
      </p:sp>
    </p:spTree>
    <p:extLst>
      <p:ext uri="{BB962C8B-B14F-4D97-AF65-F5344CB8AC3E}">
        <p14:creationId xmlns:p14="http://schemas.microsoft.com/office/powerpoint/2010/main" val="557401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22</a:t>
            </a:fld>
            <a:endParaRPr lang="en-US" altLang="en-US" sz="1200"/>
          </a:p>
        </p:txBody>
      </p:sp>
    </p:spTree>
    <p:extLst>
      <p:ext uri="{BB962C8B-B14F-4D97-AF65-F5344CB8AC3E}">
        <p14:creationId xmlns:p14="http://schemas.microsoft.com/office/powerpoint/2010/main" val="3051909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25</a:t>
            </a:fld>
            <a:endParaRPr lang="en-US" altLang="en-US" sz="1200"/>
          </a:p>
        </p:txBody>
      </p:sp>
    </p:spTree>
    <p:extLst>
      <p:ext uri="{BB962C8B-B14F-4D97-AF65-F5344CB8AC3E}">
        <p14:creationId xmlns:p14="http://schemas.microsoft.com/office/powerpoint/2010/main" val="1029291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C3B30-84D8-4F18-8392-F4E1A60F42EF}" type="slidenum">
              <a:rPr lang="en-US" altLang="en-US"/>
              <a:pPr/>
              <a:t>32</a:t>
            </a:fld>
            <a:endParaRPr lang="en-US" altLang="en-US"/>
          </a:p>
        </p:txBody>
      </p:sp>
      <p:sp>
        <p:nvSpPr>
          <p:cNvPr id="156674" name="Rectangle 2"/>
          <p:cNvSpPr>
            <a:spLocks noGrp="1" noRot="1" noChangeAspect="1" noChangeArrowheads="1" noTextEdit="1"/>
          </p:cNvSpPr>
          <p:nvPr>
            <p:ph type="sldImg"/>
          </p:nvPr>
        </p:nvSpPr>
        <p:spPr>
          <a:xfrm>
            <a:off x="3095625" y="887413"/>
            <a:ext cx="3197225" cy="2397125"/>
          </a:xfrm>
          <a:ln/>
        </p:spPr>
      </p:sp>
      <p:sp>
        <p:nvSpPr>
          <p:cNvPr id="1566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3026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A33DA8-ED1C-48F8-9E9A-10FC1DB06F9C}" type="slidenum">
              <a:rPr lang="en-US" altLang="en-US"/>
              <a:pPr/>
              <a:t>33</a:t>
            </a:fld>
            <a:endParaRPr lang="en-US" altLang="en-US"/>
          </a:p>
        </p:txBody>
      </p:sp>
      <p:sp>
        <p:nvSpPr>
          <p:cNvPr id="158722" name="Rectangle 2"/>
          <p:cNvSpPr>
            <a:spLocks noGrp="1" noRot="1" noChangeAspect="1" noChangeArrowheads="1" noTextEdit="1"/>
          </p:cNvSpPr>
          <p:nvPr>
            <p:ph type="sldImg"/>
          </p:nvPr>
        </p:nvSpPr>
        <p:spPr>
          <a:xfrm>
            <a:off x="3095625" y="887413"/>
            <a:ext cx="3197225" cy="2397125"/>
          </a:xfrm>
          <a:ln/>
        </p:spPr>
      </p:sp>
      <p:sp>
        <p:nvSpPr>
          <p:cNvPr id="15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7237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94D0A5C-6B8D-8740-ACDD-A40F7FCA9420}" type="slidenum">
              <a:rPr lang="en-US" smtClean="0"/>
              <a:pPr/>
              <a:t>3</a:t>
            </a:fld>
            <a:endParaRPr lang="en-US"/>
          </a:p>
        </p:txBody>
      </p:sp>
    </p:spTree>
    <p:extLst>
      <p:ext uri="{BB962C8B-B14F-4D97-AF65-F5344CB8AC3E}">
        <p14:creationId xmlns:p14="http://schemas.microsoft.com/office/powerpoint/2010/main" val="416366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altLang="en-US" dirty="0" smtClean="0"/>
          </a:p>
        </p:txBody>
      </p:sp>
      <p:sp>
        <p:nvSpPr>
          <p:cNvPr id="48132" name="Slide Number Placeholder 3"/>
          <p:cNvSpPr>
            <a:spLocks noGrp="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CB0BA828-3108-4A5F-8991-B3CBD5D65D2B}" type="slidenum">
              <a:rPr lang="en-US" altLang="en-US" sz="1300" smtClean="0">
                <a:solidFill>
                  <a:schemeClr val="tx1"/>
                </a:solidFill>
                <a:latin typeface="Times New Roman" panose="02020603050405020304" pitchFamily="18" charset="0"/>
              </a:rPr>
              <a:pPr/>
              <a:t>34</a:t>
            </a:fld>
            <a:endParaRPr lang="en-US" altLang="en-US" sz="130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996103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a:xfrm>
            <a:off x="2938463" y="693738"/>
            <a:ext cx="3492500" cy="2619375"/>
          </a:xfrm>
          <a:ln/>
        </p:spPr>
      </p:sp>
      <p:sp>
        <p:nvSpPr>
          <p:cNvPr id="50179" name="Rectangle 3"/>
          <p:cNvSpPr>
            <a:spLocks noGrp="1"/>
          </p:cNvSpPr>
          <p:nvPr>
            <p:ph type="body" idx="1"/>
          </p:nvPr>
        </p:nvSpPr>
        <p:spPr>
          <a:xfrm>
            <a:off x="204788" y="3386138"/>
            <a:ext cx="8780462" cy="3330575"/>
          </a:xfrm>
          <a:noFill/>
        </p:spPr>
        <p:txBody>
          <a:bodyPr/>
          <a:lstStyle/>
          <a:p>
            <a:r>
              <a:rPr lang="en-US" altLang="en-US" smtClean="0"/>
              <a:t>We like to use forecasting a hurricane track as an analogy to software development.  This is an example of the various news agencies early forecast of hurricane’s Rita track. One thing we know is that all of these tracks are wrong. </a:t>
            </a:r>
          </a:p>
        </p:txBody>
      </p:sp>
    </p:spTree>
    <p:extLst>
      <p:ext uri="{BB962C8B-B14F-4D97-AF65-F5344CB8AC3E}">
        <p14:creationId xmlns:p14="http://schemas.microsoft.com/office/powerpoint/2010/main" val="945794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a:xfrm>
            <a:off x="2938463" y="693738"/>
            <a:ext cx="3492500" cy="2619375"/>
          </a:xfrm>
          <a:ln/>
        </p:spPr>
      </p:sp>
      <p:sp>
        <p:nvSpPr>
          <p:cNvPr id="52227" name="Rectangle 3"/>
          <p:cNvSpPr>
            <a:spLocks noGrp="1"/>
          </p:cNvSpPr>
          <p:nvPr>
            <p:ph type="body" idx="1"/>
          </p:nvPr>
        </p:nvSpPr>
        <p:spPr>
          <a:xfrm>
            <a:off x="204788" y="3386138"/>
            <a:ext cx="8780462" cy="3330575"/>
          </a:xfrm>
          <a:noFill/>
        </p:spPr>
        <p:txBody>
          <a:bodyPr/>
          <a:lstStyle/>
          <a:p>
            <a:r>
              <a:rPr lang="en-US" altLang="en-US" smtClean="0"/>
              <a:t>The actual path of Rita is shown in yellow.  Planning of software is much like this.  Almost everything we do is “new” and when we followed a more waterfall model, we took lots of time designing and gathering estimates of tasks before starting.  From that initial Plan, the one thing we really knew, was that the project would not turnout looking like the plan and it would change. We know that as we gain more knowledge during development the plan would be refined many times.  So, with Agile, we don’t spend a lot of time in upfront planning.</a:t>
            </a:r>
          </a:p>
        </p:txBody>
      </p:sp>
    </p:spTree>
    <p:extLst>
      <p:ext uri="{BB962C8B-B14F-4D97-AF65-F5344CB8AC3E}">
        <p14:creationId xmlns:p14="http://schemas.microsoft.com/office/powerpoint/2010/main" val="4181757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710554-7582-4E34-9303-1F8A64F16DAA}" type="slidenum">
              <a:rPr lang="en-US"/>
              <a:pPr/>
              <a:t>37</a:t>
            </a:fld>
            <a:endParaRPr lang="en-US" dirty="0"/>
          </a:p>
        </p:txBody>
      </p:sp>
      <p:sp>
        <p:nvSpPr>
          <p:cNvPr id="217090" name="Rectangle 2"/>
          <p:cNvSpPr>
            <a:spLocks noGrp="1" noRot="1" noChangeAspect="1" noChangeArrowheads="1" noTextEdit="1"/>
          </p:cNvSpPr>
          <p:nvPr>
            <p:ph type="sldImg"/>
          </p:nvPr>
        </p:nvSpPr>
        <p:spPr>
          <a:xfrm>
            <a:off x="1257300" y="722313"/>
            <a:ext cx="4800600" cy="3600450"/>
          </a:xfrm>
          <a:ln/>
        </p:spPr>
      </p:sp>
      <p:sp>
        <p:nvSpPr>
          <p:cNvPr id="2170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85363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80A97-8A29-4413-B7DA-A238347E2AC1}" type="slidenum">
              <a:rPr lang="en-US"/>
              <a:pPr/>
              <a:t>38</a:t>
            </a:fld>
            <a:endParaRPr lang="en-US" dirty="0"/>
          </a:p>
        </p:txBody>
      </p:sp>
      <p:sp>
        <p:nvSpPr>
          <p:cNvPr id="172034" name="Rectangle 2"/>
          <p:cNvSpPr>
            <a:spLocks noGrp="1" noRot="1" noChangeAspect="1" noChangeArrowheads="1" noTextEdit="1"/>
          </p:cNvSpPr>
          <p:nvPr>
            <p:ph type="sldImg"/>
          </p:nvPr>
        </p:nvSpPr>
        <p:spPr>
          <a:xfrm>
            <a:off x="1257300" y="722313"/>
            <a:ext cx="4800600" cy="3600450"/>
          </a:xfrm>
          <a:ln/>
        </p:spPr>
      </p:sp>
      <p:sp>
        <p:nvSpPr>
          <p:cNvPr id="1720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94626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98068-5274-4EDA-81D0-0CBBFBCC3967}" type="slidenum">
              <a:rPr lang="en-US"/>
              <a:pPr/>
              <a:t>39</a:t>
            </a:fld>
            <a:endParaRPr lang="en-US" dirty="0"/>
          </a:p>
        </p:txBody>
      </p:sp>
      <p:sp>
        <p:nvSpPr>
          <p:cNvPr id="221186" name="Rectangle 2"/>
          <p:cNvSpPr>
            <a:spLocks noGrp="1" noRot="1" noChangeAspect="1" noChangeArrowheads="1" noTextEdit="1"/>
          </p:cNvSpPr>
          <p:nvPr>
            <p:ph type="sldImg"/>
          </p:nvPr>
        </p:nvSpPr>
        <p:spPr>
          <a:xfrm>
            <a:off x="1257300" y="722313"/>
            <a:ext cx="4800600" cy="3600450"/>
          </a:xfrm>
          <a:ln/>
        </p:spPr>
      </p:sp>
      <p:sp>
        <p:nvSpPr>
          <p:cNvPr id="221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99749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05EF8-1AD1-41BD-BA8C-F3703C89E7F7}" type="slidenum">
              <a:rPr lang="en-US"/>
              <a:pPr/>
              <a:t>40</a:t>
            </a:fld>
            <a:endParaRPr lang="en-US" dirty="0"/>
          </a:p>
        </p:txBody>
      </p:sp>
      <p:sp>
        <p:nvSpPr>
          <p:cNvPr id="219138" name="Rectangle 2"/>
          <p:cNvSpPr>
            <a:spLocks noGrp="1" noRot="1" noChangeAspect="1" noChangeArrowheads="1" noTextEdit="1"/>
          </p:cNvSpPr>
          <p:nvPr>
            <p:ph type="sldImg"/>
          </p:nvPr>
        </p:nvSpPr>
        <p:spPr>
          <a:xfrm>
            <a:off x="1257300" y="722313"/>
            <a:ext cx="4800600" cy="3600450"/>
          </a:xfrm>
          <a:ln/>
        </p:spPr>
      </p:sp>
      <p:sp>
        <p:nvSpPr>
          <p:cNvPr id="2191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25712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EA080-3EA8-425D-B65A-943E8F51E48E}" type="slidenum">
              <a:rPr lang="en-US"/>
              <a:pPr/>
              <a:t>41</a:t>
            </a:fld>
            <a:endParaRPr lang="en-US" dirty="0"/>
          </a:p>
        </p:txBody>
      </p:sp>
      <p:sp>
        <p:nvSpPr>
          <p:cNvPr id="174082" name="Rectangle 2"/>
          <p:cNvSpPr>
            <a:spLocks noGrp="1" noRot="1" noChangeAspect="1" noChangeArrowheads="1" noTextEdit="1"/>
          </p:cNvSpPr>
          <p:nvPr>
            <p:ph type="sldImg"/>
          </p:nvPr>
        </p:nvSpPr>
        <p:spPr>
          <a:xfrm>
            <a:off x="1257300" y="722313"/>
            <a:ext cx="4800600" cy="3600450"/>
          </a:xfrm>
          <a:ln/>
        </p:spPr>
      </p:sp>
      <p:sp>
        <p:nvSpPr>
          <p:cNvPr id="174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17923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B7C06-876D-4333-AE28-343BE45BAEAF}" type="slidenum">
              <a:rPr lang="en-US"/>
              <a:pPr/>
              <a:t>42</a:t>
            </a:fld>
            <a:endParaRPr lang="en-US" dirty="0"/>
          </a:p>
        </p:txBody>
      </p:sp>
      <p:sp>
        <p:nvSpPr>
          <p:cNvPr id="176130" name="Rectangle 2"/>
          <p:cNvSpPr>
            <a:spLocks noGrp="1" noRot="1" noChangeAspect="1" noChangeArrowheads="1" noTextEdit="1"/>
          </p:cNvSpPr>
          <p:nvPr>
            <p:ph type="sldImg"/>
          </p:nvPr>
        </p:nvSpPr>
        <p:spPr>
          <a:xfrm>
            <a:off x="1257300" y="722313"/>
            <a:ext cx="4800600" cy="3600450"/>
          </a:xfrm>
          <a:ln/>
        </p:spPr>
      </p:sp>
      <p:sp>
        <p:nvSpPr>
          <p:cNvPr id="176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7503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AC7ABA-2D2B-4FCF-87CE-5D666ED3F430}" type="slidenum">
              <a:rPr lang="en-US"/>
              <a:pPr/>
              <a:t>43</a:t>
            </a:fld>
            <a:endParaRPr lang="en-US" dirty="0"/>
          </a:p>
        </p:txBody>
      </p:sp>
      <p:sp>
        <p:nvSpPr>
          <p:cNvPr id="225282" name="Rectangle 2"/>
          <p:cNvSpPr>
            <a:spLocks noGrp="1" noRot="1" noChangeAspect="1" noChangeArrowheads="1" noTextEdit="1"/>
          </p:cNvSpPr>
          <p:nvPr>
            <p:ph type="sldImg"/>
          </p:nvPr>
        </p:nvSpPr>
        <p:spPr>
          <a:xfrm>
            <a:off x="1257300" y="722313"/>
            <a:ext cx="4800600" cy="3600450"/>
          </a:xfrm>
          <a:ln/>
        </p:spPr>
      </p:sp>
      <p:sp>
        <p:nvSpPr>
          <p:cNvPr id="2252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515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9</a:t>
            </a:fld>
            <a:endParaRPr lang="en-US" altLang="en-US" sz="1200"/>
          </a:p>
        </p:txBody>
      </p:sp>
    </p:spTree>
    <p:extLst>
      <p:ext uri="{BB962C8B-B14F-4D97-AF65-F5344CB8AC3E}">
        <p14:creationId xmlns:p14="http://schemas.microsoft.com/office/powerpoint/2010/main" val="1204413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98B27-60D2-4094-8312-E9400763A7C3}" type="slidenum">
              <a:rPr lang="en-US"/>
              <a:pPr/>
              <a:t>44</a:t>
            </a:fld>
            <a:endParaRPr lang="en-US" dirty="0"/>
          </a:p>
        </p:txBody>
      </p:sp>
      <p:sp>
        <p:nvSpPr>
          <p:cNvPr id="229378" name="Rectangle 2"/>
          <p:cNvSpPr>
            <a:spLocks noGrp="1" noRot="1" noChangeAspect="1" noChangeArrowheads="1" noTextEdit="1"/>
          </p:cNvSpPr>
          <p:nvPr>
            <p:ph type="sldImg"/>
          </p:nvPr>
        </p:nvSpPr>
        <p:spPr>
          <a:xfrm>
            <a:off x="1257300" y="722313"/>
            <a:ext cx="4800600" cy="3600450"/>
          </a:xfrm>
          <a:ln/>
        </p:spPr>
      </p:sp>
      <p:sp>
        <p:nvSpPr>
          <p:cNvPr id="2293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40243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Incremental Releases Users &amp; Stakeholders Will Love</a:t>
            </a:r>
          </a:p>
        </p:txBody>
      </p:sp>
      <p:sp>
        <p:nvSpPr>
          <p:cNvPr id="56323"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Jeff Patton, jpatton@acm.org</a:t>
            </a:r>
          </a:p>
        </p:txBody>
      </p:sp>
      <p:sp>
        <p:nvSpPr>
          <p:cNvPr id="5632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6F543D1-4A3B-441A-8937-2DF16778784E}" type="slidenum">
              <a:rPr lang="en-US" altLang="en-US" sz="1300" smtClean="0">
                <a:latin typeface="Arial" panose="020B0604020202020204" pitchFamily="34" charset="0"/>
                <a:cs typeface="Times New Roman" panose="02020603050405020304" pitchFamily="18" charset="0"/>
              </a:rPr>
              <a:pPr>
                <a:spcBef>
                  <a:spcPct val="0"/>
                </a:spcBef>
              </a:pPr>
              <a:t>45</a:t>
            </a:fld>
            <a:endParaRPr lang="en-US" altLang="en-US" sz="1300" smtClean="0">
              <a:latin typeface="Arial" panose="020B0604020202020204" pitchFamily="34" charset="0"/>
              <a:cs typeface="Times New Roman" panose="02020603050405020304" pitchFamily="18" charset="0"/>
            </a:endParaRPr>
          </a:p>
        </p:txBody>
      </p:sp>
      <p:sp>
        <p:nvSpPr>
          <p:cNvPr id="56325" name="Rectangle 2"/>
          <p:cNvSpPr>
            <a:spLocks noGrp="1" noRot="1" noChangeAspect="1" noChangeArrowheads="1" noTextEdit="1"/>
          </p:cNvSpPr>
          <p:nvPr>
            <p:ph type="sldImg"/>
          </p:nvPr>
        </p:nvSpPr>
        <p:spPr>
          <a:ln/>
        </p:spPr>
      </p:sp>
      <p:sp>
        <p:nvSpPr>
          <p:cNvPr id="563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22416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Incremental Releases Users &amp; Stakeholders Will Love</a:t>
            </a:r>
          </a:p>
        </p:txBody>
      </p:sp>
      <p:sp>
        <p:nvSpPr>
          <p:cNvPr id="58371"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Jeff Patton, jpatton@acm.org</a:t>
            </a:r>
          </a:p>
        </p:txBody>
      </p:sp>
      <p:sp>
        <p:nvSpPr>
          <p:cNvPr id="5837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7648376-4059-4DF3-928C-37A1C4A1FFFD}" type="slidenum">
              <a:rPr lang="en-US" altLang="en-US" sz="1300" smtClean="0">
                <a:latin typeface="Arial" panose="020B0604020202020204" pitchFamily="34" charset="0"/>
                <a:cs typeface="Times New Roman" panose="02020603050405020304" pitchFamily="18" charset="0"/>
              </a:rPr>
              <a:pPr>
                <a:spcBef>
                  <a:spcPct val="0"/>
                </a:spcBef>
              </a:pPr>
              <a:t>46</a:t>
            </a:fld>
            <a:endParaRPr lang="en-US" altLang="en-US" sz="1300" smtClean="0">
              <a:latin typeface="Arial" panose="020B0604020202020204" pitchFamily="34" charset="0"/>
              <a:cs typeface="Times New Roman" panose="02020603050405020304" pitchFamily="18" charset="0"/>
            </a:endParaRPr>
          </a:p>
        </p:txBody>
      </p:sp>
      <p:sp>
        <p:nvSpPr>
          <p:cNvPr id="58373" name="Rectangle 2"/>
          <p:cNvSpPr>
            <a:spLocks noGrp="1" noRot="1" noChangeAspect="1" noChangeArrowheads="1" noTextEdit="1"/>
          </p:cNvSpPr>
          <p:nvPr>
            <p:ph type="sldImg"/>
          </p:nvPr>
        </p:nvSpPr>
        <p:spPr>
          <a:ln/>
        </p:spPr>
      </p:sp>
      <p:sp>
        <p:nvSpPr>
          <p:cNvPr id="5837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824303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Incremental Releases Users &amp; Stakeholders Will Love</a:t>
            </a:r>
          </a:p>
        </p:txBody>
      </p:sp>
      <p:sp>
        <p:nvSpPr>
          <p:cNvPr id="60419"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Jeff Patton, jpatton@acm.org</a:t>
            </a:r>
          </a:p>
        </p:txBody>
      </p:sp>
      <p:sp>
        <p:nvSpPr>
          <p:cNvPr id="6042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A77E7250-CD04-4828-B0C7-BDED0D145274}" type="slidenum">
              <a:rPr lang="en-US" altLang="en-US" sz="1300" smtClean="0">
                <a:latin typeface="Arial" panose="020B0604020202020204" pitchFamily="34" charset="0"/>
                <a:cs typeface="Times New Roman" panose="02020603050405020304" pitchFamily="18" charset="0"/>
              </a:rPr>
              <a:pPr>
                <a:spcBef>
                  <a:spcPct val="0"/>
                </a:spcBef>
              </a:pPr>
              <a:t>47</a:t>
            </a:fld>
            <a:endParaRPr lang="en-US" altLang="en-US" sz="1300" smtClean="0">
              <a:latin typeface="Arial" panose="020B0604020202020204" pitchFamily="34" charset="0"/>
              <a:cs typeface="Times New Roman" panose="02020603050405020304" pitchFamily="18" charset="0"/>
            </a:endParaRPr>
          </a:p>
        </p:txBody>
      </p:sp>
      <p:sp>
        <p:nvSpPr>
          <p:cNvPr id="60421" name="Rectangle 2"/>
          <p:cNvSpPr>
            <a:spLocks noGrp="1" noRot="1" noChangeAspect="1" noChangeArrowheads="1" noTextEdit="1"/>
          </p:cNvSpPr>
          <p:nvPr>
            <p:ph type="sldImg"/>
          </p:nvPr>
        </p:nvSpPr>
        <p:spPr>
          <a:ln/>
        </p:spPr>
      </p:sp>
      <p:sp>
        <p:nvSpPr>
          <p:cNvPr id="604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81493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endParaRPr lang="en-US" altLang="en-US" smtClean="0"/>
          </a:p>
        </p:txBody>
      </p:sp>
      <p:sp>
        <p:nvSpPr>
          <p:cNvPr id="62468" name="Slide Number Placeholder 3"/>
          <p:cNvSpPr>
            <a:spLocks noGrp="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53B15882-A5EB-44FB-918C-B28C9C04ACC6}" type="slidenum">
              <a:rPr lang="en-US" altLang="en-US" sz="1300" smtClean="0">
                <a:solidFill>
                  <a:schemeClr val="tx1"/>
                </a:solidFill>
                <a:latin typeface="Times New Roman" panose="02020603050405020304" pitchFamily="18" charset="0"/>
              </a:rPr>
              <a:pPr/>
              <a:t>49</a:t>
            </a:fld>
            <a:endParaRPr lang="en-US" altLang="en-US" sz="130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69784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Kanban gives you a PATTERN of 7 meetings / reviews and their interactions that helps you properly implement your feedback loops.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 will not need to understand or memorize all of them at this point. We will explore them step by step, so that you will have the full picture at the end of the class.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DO THE ARROWS MEAN? THEY SUGGEST FLOW OF COMMUNICATION THAT YOU MIGHT EXPECT TO SEE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Highlight the general type of information that is schematically represented by the arrows in the diagram.</a:t>
            </a:r>
          </a:p>
          <a:p>
            <a:r>
              <a:rPr lang="en-US" b="1" dirty="0">
                <a:solidFill>
                  <a:srgbClr val="5C3575"/>
                </a:solidFill>
              </a:rPr>
              <a:t>Information</a:t>
            </a:r>
            <a:r>
              <a:rPr lang="en-US" dirty="0"/>
              <a:t> delivered from one feedback mechanism to another. The information is considered for possible decisions.</a:t>
            </a:r>
          </a:p>
          <a:p>
            <a:r>
              <a:rPr lang="en-US" b="1" dirty="0">
                <a:solidFill>
                  <a:srgbClr val="5C3575"/>
                </a:solidFill>
              </a:rPr>
              <a:t>Actions and Decisions </a:t>
            </a:r>
            <a:r>
              <a:rPr lang="en-US" dirty="0"/>
              <a:t>made at one meeting that will have a direct effect on data reviewed, capability observed and discussions held in other meetings.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53</a:t>
            </a:fld>
            <a:endParaRPr lang="en-US"/>
          </a:p>
        </p:txBody>
      </p:sp>
    </p:spTree>
    <p:extLst>
      <p:ext uri="{BB962C8B-B14F-4D97-AF65-F5344CB8AC3E}">
        <p14:creationId xmlns:p14="http://schemas.microsoft.com/office/powerpoint/2010/main" val="2457791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cs typeface="Arial" panose="020B0604020202020204" pitchFamily="34" charset="0"/>
              </a:defRPr>
            </a:lvl1pPr>
            <a:lvl2pPr marL="755650" indent="-290513" defTabSz="930275">
              <a:spcBef>
                <a:spcPct val="30000"/>
              </a:spcBef>
              <a:defRPr sz="1200">
                <a:solidFill>
                  <a:schemeClr val="tx1"/>
                </a:solidFill>
                <a:latin typeface="Times New Roman" panose="02020603050405020304" pitchFamily="18" charset="0"/>
                <a:cs typeface="Arial" panose="020B0604020202020204" pitchFamily="34" charset="0"/>
              </a:defRPr>
            </a:lvl2pPr>
            <a:lvl3pPr marL="1163638" indent="-231775" defTabSz="930275">
              <a:spcBef>
                <a:spcPct val="30000"/>
              </a:spcBef>
              <a:defRPr sz="1200">
                <a:solidFill>
                  <a:schemeClr val="tx1"/>
                </a:solidFill>
                <a:latin typeface="Times New Roman" panose="02020603050405020304" pitchFamily="18" charset="0"/>
                <a:cs typeface="Arial" panose="020B0604020202020204" pitchFamily="34" charset="0"/>
              </a:defRPr>
            </a:lvl3pPr>
            <a:lvl4pPr marL="1628775" indent="-231775" defTabSz="930275">
              <a:spcBef>
                <a:spcPct val="30000"/>
              </a:spcBef>
              <a:defRPr sz="1200">
                <a:solidFill>
                  <a:schemeClr val="tx1"/>
                </a:solidFill>
                <a:latin typeface="Times New Roman" panose="02020603050405020304" pitchFamily="18" charset="0"/>
                <a:cs typeface="Arial" panose="020B0604020202020204" pitchFamily="34" charset="0"/>
              </a:defRPr>
            </a:lvl4pPr>
            <a:lvl5pPr marL="2095500" indent="-231775" defTabSz="930275">
              <a:spcBef>
                <a:spcPct val="30000"/>
              </a:spcBef>
              <a:defRPr sz="1200">
                <a:solidFill>
                  <a:schemeClr val="tx1"/>
                </a:solidFill>
                <a:latin typeface="Times New Roman" panose="02020603050405020304" pitchFamily="18" charset="0"/>
                <a:cs typeface="Arial" panose="020B0604020202020204" pitchFamily="34" charset="0"/>
              </a:defRPr>
            </a:lvl5pPr>
            <a:lvl6pPr marL="25527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099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671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243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2A7C3A3-CEB5-422F-83E1-4058118B9857}" type="slidenum">
              <a:rPr lang="en-US" altLang="en-US" sz="1300" smtClean="0">
                <a:latin typeface="Arial" panose="020B0604020202020204" pitchFamily="34" charset="0"/>
              </a:rPr>
              <a:pPr>
                <a:spcBef>
                  <a:spcPct val="0"/>
                </a:spcBef>
              </a:pPr>
              <a:t>54</a:t>
            </a:fld>
            <a:endParaRPr lang="en-US" altLang="en-US" sz="1300" smtClean="0">
              <a:latin typeface="Arial" panose="020B0604020202020204" pitchFamily="34" charset="0"/>
            </a:endParaRPr>
          </a:p>
        </p:txBody>
      </p:sp>
    </p:spTree>
    <p:extLst>
      <p:ext uri="{BB962C8B-B14F-4D97-AF65-F5344CB8AC3E}">
        <p14:creationId xmlns:p14="http://schemas.microsoft.com/office/powerpoint/2010/main" val="2732227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55</a:t>
            </a:fld>
            <a:endParaRPr lang="en-US"/>
          </a:p>
        </p:txBody>
      </p:sp>
    </p:spTree>
    <p:extLst>
      <p:ext uri="{BB962C8B-B14F-4D97-AF65-F5344CB8AC3E}">
        <p14:creationId xmlns:p14="http://schemas.microsoft.com/office/powerpoint/2010/main" val="347698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10</a:t>
            </a:fld>
            <a:endParaRPr lang="en-US" altLang="en-US" sz="1200"/>
          </a:p>
        </p:txBody>
      </p:sp>
    </p:spTree>
    <p:extLst>
      <p:ext uri="{BB962C8B-B14F-4D97-AF65-F5344CB8AC3E}">
        <p14:creationId xmlns:p14="http://schemas.microsoft.com/office/powerpoint/2010/main" val="421912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11</a:t>
            </a:fld>
            <a:endParaRPr lang="en-US" altLang="en-US" sz="1200"/>
          </a:p>
        </p:txBody>
      </p:sp>
    </p:spTree>
    <p:extLst>
      <p:ext uri="{BB962C8B-B14F-4D97-AF65-F5344CB8AC3E}">
        <p14:creationId xmlns:p14="http://schemas.microsoft.com/office/powerpoint/2010/main" val="427603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12</a:t>
            </a:fld>
            <a:endParaRPr lang="en-US" altLang="en-US" sz="1200"/>
          </a:p>
        </p:txBody>
      </p:sp>
    </p:spTree>
    <p:extLst>
      <p:ext uri="{BB962C8B-B14F-4D97-AF65-F5344CB8AC3E}">
        <p14:creationId xmlns:p14="http://schemas.microsoft.com/office/powerpoint/2010/main" val="21155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13</a:t>
            </a:fld>
            <a:endParaRPr lang="en-US" altLang="en-US" sz="1200"/>
          </a:p>
        </p:txBody>
      </p:sp>
    </p:spTree>
    <p:extLst>
      <p:ext uri="{BB962C8B-B14F-4D97-AF65-F5344CB8AC3E}">
        <p14:creationId xmlns:p14="http://schemas.microsoft.com/office/powerpoint/2010/main" val="104687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869040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998139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9856" y="3886200"/>
            <a:ext cx="4709160" cy="53035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Line 25"/>
          <p:cNvSpPr>
            <a:spLocks noChangeShapeType="1"/>
          </p:cNvSpPr>
          <p:nvPr userDrawn="1"/>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Title 8"/>
          <p:cNvSpPr>
            <a:spLocks noGrp="1"/>
          </p:cNvSpPr>
          <p:nvPr>
            <p:ph type="title"/>
          </p:nvPr>
        </p:nvSpPr>
        <p:spPr>
          <a:xfrm>
            <a:off x="3419856" y="2651760"/>
            <a:ext cx="4709160" cy="1371600"/>
          </a:xfrm>
        </p:spPr>
        <p:txBody>
          <a:bodyPr anchor="ctr"/>
          <a:lstStyle/>
          <a:p>
            <a:r>
              <a:rPr lang="en-US" dirty="0" smtClean="0"/>
              <a:t>Click to edit Master title style</a:t>
            </a:r>
            <a:endParaRPr lang="en-US" dirty="0"/>
          </a:p>
        </p:txBody>
      </p:sp>
      <p:sp>
        <p:nvSpPr>
          <p:cNvPr id="11" name="Line 26"/>
          <p:cNvSpPr>
            <a:spLocks noChangeShapeType="1"/>
          </p:cNvSpPr>
          <p:nvPr userDrawn="1"/>
        </p:nvSpPr>
        <p:spPr bwMode="auto">
          <a:xfrm>
            <a:off x="0" y="5788025"/>
            <a:ext cx="9144000" cy="0"/>
          </a:xfrm>
          <a:prstGeom prst="line">
            <a:avLst/>
          </a:prstGeom>
          <a:noFill/>
          <a:ln w="6350">
            <a:solidFill>
              <a:schemeClr val="accent1"/>
            </a:solidFill>
            <a:round/>
            <a:headEnd/>
            <a:tailEnd/>
          </a:ln>
        </p:spPr>
        <p:txBody>
          <a:bodyPr/>
          <a:lstStyle/>
          <a:p>
            <a:endParaRPr lang="en-US"/>
          </a:p>
        </p:txBody>
      </p:sp>
      <p:pic>
        <p:nvPicPr>
          <p:cNvPr id="7" name="Picture 2" descr="https://photos-2.dropbox.com/t/2/AADOihoZ_0xVAEpJpok365_5-gLdMzWA_y6x_Kx_98XfeQ/12/24004896/jpeg/32x32/3/1515812400/0/2/LKI-logo-horiz.jpg/EL6YxCAYmCQgBygH/evFAsdlYrgmKNQEN5GQQC0ejECk7J-98HrqAOEsVvz8?dl=0&amp;size=32x32&amp;size_mode=5">
            <a:extLst>
              <a:ext uri="{FF2B5EF4-FFF2-40B4-BE49-F238E27FC236}">
                <a16:creationId xmlns="" xmlns:a16="http://schemas.microsoft.com/office/drawing/2014/main" id="{BA664F25-93C8-4130-9FE7-7676A98C95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1544479"/>
            <a:ext cx="3745009" cy="929640"/>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8" name="Footer Placeholder 7"/>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lIns="365760"/>
          <a:lstStyle/>
          <a:p>
            <a:r>
              <a:rPr lang="en-US" dirty="0" smtClean="0"/>
              <a:t>Click to edit Master title style</a:t>
            </a:r>
            <a:endParaRPr lang="en-US" dirty="0"/>
          </a:p>
        </p:txBody>
      </p:sp>
      <p:sp>
        <p:nvSpPr>
          <p:cNvPr id="3" name="Footer Placeholder 2"/>
          <p:cNvSpPr>
            <a:spLocks noGrp="1"/>
          </p:cNvSpPr>
          <p:nvPr>
            <p:ph type="ftr" sz="quarter" idx="10"/>
          </p:nvPr>
        </p:nvSpPr>
        <p:spPr>
          <a:xfrm>
            <a:off x="219456" y="6665976"/>
            <a:ext cx="2895600" cy="210312"/>
          </a:xfrm>
          <a:prstGeom prst="rect">
            <a:avLst/>
          </a:prstGeom>
        </p:spPr>
        <p:txBody>
          <a:bodyPr/>
          <a:lstStyle/>
          <a:p>
            <a:endParaRPr lang="en-US" dirty="0"/>
          </a:p>
        </p:txBody>
      </p:sp>
      <p:sp>
        <p:nvSpPr>
          <p:cNvPr id="4" name="Slide Number Placeholder 3"/>
          <p:cNvSpPr>
            <a:spLocks noGrp="1"/>
          </p:cNvSpPr>
          <p:nvPr>
            <p:ph type="sldNum" sz="quarter" idx="11"/>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5" name="Text Placeholder 2"/>
          <p:cNvSpPr>
            <a:spLocks noGrp="1"/>
          </p:cNvSpPr>
          <p:nvPr>
            <p:ph idx="1"/>
          </p:nvPr>
        </p:nvSpPr>
        <p:spPr>
          <a:xfrm>
            <a:off x="219456" y="1353312"/>
            <a:ext cx="8275320" cy="48554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0562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4008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0" y="1295400"/>
            <a:ext cx="9144000" cy="5105400"/>
          </a:xfrm>
        </p:spPr>
        <p:txBody>
          <a:bodyPr/>
          <a:lstStyle/>
          <a:p>
            <a:pPr lvl="0"/>
            <a:endParaRPr lang="en-US" noProof="0"/>
          </a:p>
        </p:txBody>
      </p:sp>
      <p:sp>
        <p:nvSpPr>
          <p:cNvPr id="4" name="Footer Placeholder 3"/>
          <p:cNvSpPr>
            <a:spLocks noGrp="1"/>
          </p:cNvSpPr>
          <p:nvPr>
            <p:ph type="ftr" sz="quarter" idx="10"/>
          </p:nvPr>
        </p:nvSpPr>
        <p:spPr>
          <a:xfrm>
            <a:off x="219456" y="6665976"/>
            <a:ext cx="2895600" cy="210312"/>
          </a:xfrm>
          <a:prstGeom prst="rect">
            <a:avLst/>
          </a:prstGeom>
        </p:spPr>
        <p:txBody>
          <a:bodyPr/>
          <a:lstStyle>
            <a:lvl1pPr algn="ctr">
              <a:spcAft>
                <a:spcPct val="30000"/>
              </a:spcAft>
              <a:defRPr sz="1000" b="1">
                <a:solidFill>
                  <a:srgbClr val="3333CC"/>
                </a:solidFill>
                <a:latin typeface="Verdana" panose="020B0604030504040204" pitchFamily="34" charset="0"/>
              </a:defRPr>
            </a:lvl1pPr>
          </a:lstStyle>
          <a:p>
            <a:pPr algn="l">
              <a:spcAft>
                <a:spcPct val="0"/>
              </a:spcAft>
              <a:defRPr/>
            </a:pPr>
            <a:endParaRPr lang="en-US" altLang="en-US" sz="1600" b="0">
              <a:solidFill>
                <a:srgbClr val="D5D5FF"/>
              </a:solidFill>
              <a:latin typeface="+mn-lt"/>
            </a:endParaRPr>
          </a:p>
          <a:p>
            <a:pPr algn="l">
              <a:spcAft>
                <a:spcPct val="0"/>
              </a:spcAft>
              <a:defRPr/>
            </a:pPr>
            <a:endParaRPr lang="en-US" altLang="en-US" sz="1600" b="0">
              <a:solidFill>
                <a:srgbClr val="D5D5FF"/>
              </a:solidFill>
              <a:latin typeface="+mn-lt"/>
            </a:endParaRPr>
          </a:p>
          <a:p>
            <a:pPr>
              <a:defRPr/>
            </a:pPr>
            <a:endParaRPr lang="en-US" altLang="en-US" sz="1400">
              <a:solidFill>
                <a:srgbClr val="8EA3FA"/>
              </a:solidFill>
            </a:endParaRPr>
          </a:p>
          <a:p>
            <a:pPr>
              <a:defRPr/>
            </a:pPr>
            <a:endParaRPr lang="en-US" altLang="en-US" b="0">
              <a:latin typeface="Arial" panose="020B0604020202020204" pitchFamily="34" charset="0"/>
            </a:endParaRPr>
          </a:p>
        </p:txBody>
      </p:sp>
    </p:spTree>
    <p:extLst>
      <p:ext uri="{BB962C8B-B14F-4D97-AF65-F5344CB8AC3E}">
        <p14:creationId xmlns:p14="http://schemas.microsoft.com/office/powerpoint/2010/main" val="37644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lide Numbe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9856" y="3886200"/>
            <a:ext cx="4709160" cy="53035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Line 25"/>
          <p:cNvSpPr>
            <a:spLocks noChangeShapeType="1"/>
          </p:cNvSpPr>
          <p:nvPr userDrawn="1"/>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Title 8"/>
          <p:cNvSpPr>
            <a:spLocks noGrp="1"/>
          </p:cNvSpPr>
          <p:nvPr>
            <p:ph type="title"/>
          </p:nvPr>
        </p:nvSpPr>
        <p:spPr>
          <a:xfrm>
            <a:off x="3419856" y="2651760"/>
            <a:ext cx="4709160" cy="1371600"/>
          </a:xfrm>
        </p:spPr>
        <p:txBody>
          <a:bodyPr anchor="ctr"/>
          <a:lstStyle/>
          <a:p>
            <a:r>
              <a:rPr lang="en-US" dirty="0" smtClean="0"/>
              <a:t>Click to edit Master title style</a:t>
            </a:r>
            <a:endParaRPr lang="en-US" dirty="0"/>
          </a:p>
        </p:txBody>
      </p:sp>
      <p:sp>
        <p:nvSpPr>
          <p:cNvPr id="11" name="Line 26"/>
          <p:cNvSpPr>
            <a:spLocks noChangeShapeType="1"/>
          </p:cNvSpPr>
          <p:nvPr userDrawn="1"/>
        </p:nvSpPr>
        <p:spPr bwMode="auto">
          <a:xfrm>
            <a:off x="0" y="5788025"/>
            <a:ext cx="9144000" cy="0"/>
          </a:xfrm>
          <a:prstGeom prst="line">
            <a:avLst/>
          </a:prstGeom>
          <a:noFill/>
          <a:ln w="6350">
            <a:solidFill>
              <a:schemeClr val="accent1"/>
            </a:solidFill>
            <a:round/>
            <a:headEnd/>
            <a:tailEnd/>
          </a:ln>
        </p:spPr>
        <p:txBody>
          <a:bodyPr/>
          <a:lstStyle/>
          <a:p>
            <a:endParaRPr lang="en-US"/>
          </a:p>
        </p:txBody>
      </p:sp>
      <p:pic>
        <p:nvPicPr>
          <p:cNvPr id="7" name="Picture 2" descr="https://photos-2.dropbox.com/t/2/AADOihoZ_0xVAEpJpok365_5-gLdMzWA_y6x_Kx_98XfeQ/12/24004896/jpeg/32x32/3/1515812400/0/2/LKI-logo-horiz.jpg/EL6YxCAYmCQgBygH/evFAsdlYrgmKNQEN5GQQC0ejECk7J-98HrqAOEsVvz8?dl=0&amp;size=32x32&amp;size_mode=5">
            <a:extLst>
              <a:ext uri="{FF2B5EF4-FFF2-40B4-BE49-F238E27FC236}">
                <a16:creationId xmlns="" xmlns:a16="http://schemas.microsoft.com/office/drawing/2014/main" id="{BA664F25-93C8-4130-9FE7-7676A98C95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1544479"/>
            <a:ext cx="3745009" cy="929640"/>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7030A0"/>
          </a:solidFill>
          <a:ln w="9525">
            <a:noFill/>
            <a:miter lim="800000"/>
            <a:headEnd/>
            <a:tailEnd/>
          </a:ln>
        </p:spPr>
        <p:txBody>
          <a:bodyPr vert="horz" wrap="square" lIns="365760" tIns="45720" rIns="91440" bIns="45720" numCol="1" rtlCol="0" anchor="ctr" anchorCtr="0" compatLnSpc="1">
            <a:prstTxWarp prst="textNoShape">
              <a:avLst/>
            </a:prstTxWarp>
            <a:normAutofit/>
          </a:bodyPr>
          <a:lstStyle>
            <a:lvl1pPr>
              <a:defRPr lang="en-US" sz="4400" i="0" dirty="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smtClean="0"/>
              <a:t>Click to edit Master title style</a:t>
            </a:r>
            <a:endParaRPr lang="en-US" dirty="0"/>
          </a:p>
        </p:txBody>
      </p:sp>
      <p:sp>
        <p:nvSpPr>
          <p:cNvPr id="3" name="Content Placeholder 2"/>
          <p:cNvSpPr>
            <a:spLocks noGrp="1"/>
          </p:cNvSpPr>
          <p:nvPr>
            <p:ph idx="1"/>
          </p:nvPr>
        </p:nvSpPr>
        <p:spPr>
          <a:xfrm>
            <a:off x="219456" y="1353312"/>
            <a:ext cx="8275320" cy="4855464"/>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927"/>
            <a:ext cx="9139382" cy="914400"/>
          </a:xfrm>
          <a:solidFill>
            <a:srgbClr val="7030A0"/>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defRPr lang="en-US" sz="4400" i="0" dirty="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smtClean="0"/>
              <a:t>Click to edit Master title style</a:t>
            </a:r>
            <a:endParaRPr lang="en-US" dirty="0"/>
          </a:p>
        </p:txBody>
      </p:sp>
      <p:sp>
        <p:nvSpPr>
          <p:cNvPr id="3" name="Content Placeholder 2"/>
          <p:cNvSpPr>
            <a:spLocks noGrp="1"/>
          </p:cNvSpPr>
          <p:nvPr>
            <p:ph sz="half" idx="1"/>
          </p:nvPr>
        </p:nvSpPr>
        <p:spPr>
          <a:xfrm>
            <a:off x="219456" y="1353311"/>
            <a:ext cx="4251960" cy="4855464"/>
          </a:xfrm>
        </p:spPr>
        <p:txBody>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53312"/>
            <a:ext cx="4251960" cy="4855464"/>
          </a:xfrm>
        </p:spPr>
        <p:txBody>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9" name="Footer Placeholder 8"/>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7030A0"/>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defRPr lang="en-US" sz="4400" i="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smtClean="0"/>
              <a:t>Click to edit Master title style</a:t>
            </a:r>
            <a:endParaRPr lang="en-US" dirty="0"/>
          </a:p>
        </p:txBody>
      </p:sp>
      <p:sp>
        <p:nvSpPr>
          <p:cNvPr id="4" name="Content Placeholder 3"/>
          <p:cNvSpPr>
            <a:spLocks noGrp="1"/>
          </p:cNvSpPr>
          <p:nvPr>
            <p:ph sz="half" idx="2"/>
          </p:nvPr>
        </p:nvSpPr>
        <p:spPr>
          <a:xfrm>
            <a:off x="219456" y="2174875"/>
            <a:ext cx="4251960" cy="3951288"/>
          </a:xfrm>
        </p:spPr>
        <p:txBody>
          <a:bodyPr>
            <a:normAutofit/>
          </a:bodyPr>
          <a:lstStyle>
            <a:lvl1pPr>
              <a:defRPr sz="22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4" y="2174875"/>
            <a:ext cx="4251960" cy="3951288"/>
          </a:xfrm>
        </p:spPr>
        <p:txBody>
          <a:bodyPr>
            <a:normAutofit/>
          </a:bodyPr>
          <a:lstStyle>
            <a:lvl1pPr>
              <a:defRPr sz="22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9"/>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11" name="Footer Placeholder 10"/>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7030A0"/>
          </a:solidFill>
          <a:ln w="9525">
            <a:noFill/>
            <a:miter lim="800000"/>
            <a:headEnd/>
            <a:tailEnd/>
          </a:ln>
        </p:spPr>
        <p:txBody>
          <a:bodyPr vert="horz" wrap="square" lIns="365760" tIns="45720" rIns="91440" bIns="45720" numCol="1" anchor="ctr" anchorCtr="0" compatLnSpc="1">
            <a:prstTxWarp prst="textNoShape">
              <a:avLst/>
            </a:prstTxWarp>
          </a:bodyPr>
          <a:lstStyle>
            <a:lvl1pPr>
              <a:defRPr lang="en-US" sz="4400" b="1" i="0" dirty="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smtClean="0"/>
              <a:t>Click to edit Master title style</a:t>
            </a:r>
            <a:endParaRPr lang="en-US" dirty="0"/>
          </a:p>
        </p:txBody>
      </p:sp>
      <p:sp>
        <p:nvSpPr>
          <p:cNvPr id="4" name="Footer Placeholder 3"/>
          <p:cNvSpPr>
            <a:spLocks noGrp="1"/>
          </p:cNvSpPr>
          <p:nvPr>
            <p:ph type="ftr" sz="quarter" idx="11"/>
          </p:nvPr>
        </p:nvSpPr>
        <p:spPr>
          <a:xfrm>
            <a:off x="219456" y="6665976"/>
            <a:ext cx="2895600" cy="210312"/>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19456" y="6665976"/>
            <a:ext cx="2895600" cy="210312"/>
          </a:xfrm>
          <a:prstGeom prst="rect">
            <a:avLst/>
          </a:prstGeom>
        </p:spPr>
        <p:txBody>
          <a:bodyPr/>
          <a:lstStyle/>
          <a:p>
            <a:endParaRPr lang="en-US"/>
          </a:p>
        </p:txBody>
      </p:sp>
      <p:sp>
        <p:nvSpPr>
          <p:cNvPr id="4" name="Slide Number Placeholder 3"/>
          <p:cNvSpPr>
            <a:spLocks noGrp="1"/>
          </p:cNvSpPr>
          <p:nvPr>
            <p:ph type="sldNum" sz="quarter" idx="12"/>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291966" y="1474525"/>
            <a:ext cx="6986722" cy="3253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8"/>
          <p:cNvSpPr>
            <a:spLocks noGrp="1" noChangeArrowheads="1"/>
          </p:cNvSpPr>
          <p:nvPr>
            <p:ph type="sldNum" sz="quarter" idx="4"/>
          </p:nvPr>
        </p:nvSpPr>
        <p:spPr bwMode="auto">
          <a:xfrm>
            <a:off x="8313738" y="6506707"/>
            <a:ext cx="830262" cy="215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000">
                <a:solidFill>
                  <a:srgbClr val="666666"/>
                </a:solidFill>
              </a:defRPr>
            </a:lvl1pPr>
          </a:lstStyle>
          <a:p>
            <a:fld id="{05CD1B2F-D747-443E-9EEA-1B543DAE91A7}" type="slidenum">
              <a:rPr lang="en-US" smtClean="0"/>
              <a:pPr/>
              <a:t>‹#›</a:t>
            </a:fld>
            <a:endParaRPr lang="en-US" dirty="0"/>
          </a:p>
        </p:txBody>
      </p:sp>
      <p:sp>
        <p:nvSpPr>
          <p:cNvPr id="8" name="Footer Placeholder 8"/>
          <p:cNvSpPr>
            <a:spLocks noGrp="1"/>
          </p:cNvSpPr>
          <p:nvPr>
            <p:ph type="ftr" sz="quarter" idx="3"/>
          </p:nvPr>
        </p:nvSpPr>
        <p:spPr>
          <a:xfrm>
            <a:off x="220345" y="6664960"/>
            <a:ext cx="2895600" cy="21336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365760"/>
          <a:lstStyle>
            <a:lvl1pPr>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8" name="Footer Placeholder 7"/>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448800" cy="914400"/>
          </a:xfrm>
          <a:prstGeom prst="rect">
            <a:avLst/>
          </a:prstGeom>
          <a:solidFill>
            <a:srgbClr val="7030A0"/>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marL="338138" lvl="0" indent="1588" eaLnBrk="0" fontAlgn="base" hangingPunct="0">
              <a:spcAft>
                <a:spcPct val="0"/>
              </a:spcAft>
            </a:pPr>
            <a:r>
              <a:rPr lang="en-US" dirty="0" smtClean="0"/>
              <a:t>Click to edit Master title style</a:t>
            </a:r>
            <a:endParaRPr lang="en-US" dirty="0"/>
          </a:p>
        </p:txBody>
      </p:sp>
      <p:sp>
        <p:nvSpPr>
          <p:cNvPr id="3" name="Text Placeholder 2"/>
          <p:cNvSpPr>
            <a:spLocks noGrp="1"/>
          </p:cNvSpPr>
          <p:nvPr>
            <p:ph type="body" idx="1"/>
          </p:nvPr>
        </p:nvSpPr>
        <p:spPr>
          <a:xfrm>
            <a:off x="219456" y="1353312"/>
            <a:ext cx="8275320" cy="48554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Line 25"/>
          <p:cNvSpPr>
            <a:spLocks noChangeShapeType="1"/>
          </p:cNvSpPr>
          <p:nvPr/>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Line 26"/>
          <p:cNvSpPr>
            <a:spLocks noChangeShapeType="1"/>
          </p:cNvSpPr>
          <p:nvPr userDrawn="1"/>
        </p:nvSpPr>
        <p:spPr bwMode="auto">
          <a:xfrm>
            <a:off x="0" y="6400800"/>
            <a:ext cx="9144000" cy="0"/>
          </a:xfrm>
          <a:prstGeom prst="line">
            <a:avLst/>
          </a:prstGeom>
          <a:noFill/>
          <a:ln w="6350">
            <a:solidFill>
              <a:schemeClr val="accent1"/>
            </a:solidFill>
            <a:round/>
            <a:headEnd/>
            <a:tailEnd/>
          </a:ln>
        </p:spPr>
        <p:txBody>
          <a:bodyPr/>
          <a:lstStyle/>
          <a:p>
            <a:endParaRPr lang="en-US"/>
          </a:p>
        </p:txBody>
      </p:sp>
      <p:pic>
        <p:nvPicPr>
          <p:cNvPr id="8" name="Picture 2" descr="https://photos-2.dropbox.com/t/2/AADOihoZ_0xVAEpJpok365_5-gLdMzWA_y6x_Kx_98XfeQ/12/24004896/jpeg/32x32/3/1515812400/0/2/LKI-logo-horiz.jpg/EL6YxCAYmCQgBygH/evFAsdlYrgmKNQEN5GQQC0ejECk7J-98HrqAOEsVvz8?dl=0&amp;size=32x32&amp;size_mode=5">
            <a:extLst>
              <a:ext uri="{FF2B5EF4-FFF2-40B4-BE49-F238E27FC236}">
                <a16:creationId xmlns="" xmlns:a16="http://schemas.microsoft.com/office/drawing/2014/main" id="{BA664F25-93C8-4130-9FE7-7676A98C9582}"/>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334835" y="6400800"/>
            <a:ext cx="1809165" cy="449097"/>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61" r:id="rId8"/>
    <p:sldLayoutId id="2147483658" r:id="rId9"/>
    <p:sldLayoutId id="2147483659" r:id="rId10"/>
    <p:sldLayoutId id="2147483665" r:id="rId11"/>
    <p:sldLayoutId id="2147483667" r:id="rId12"/>
  </p:sldLayoutIdLst>
  <p:txStyles>
    <p:titleStyle>
      <a:lvl1pPr algn="l" defTabSz="914400" rtl="0" eaLnBrk="1" latinLnBrk="0" hangingPunct="1">
        <a:spcBef>
          <a:spcPct val="0"/>
        </a:spcBef>
        <a:buNone/>
        <a:defRPr lang="en-US" sz="4400" b="1" i="0" kern="1200" dirty="0">
          <a:solidFill>
            <a:schemeClr val="bg1"/>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spcBef>
          <a:spcPct val="20000"/>
        </a:spcBef>
        <a:buClr>
          <a:srgbClr val="666666"/>
        </a:buClr>
        <a:buSzPct val="90000"/>
        <a:buFont typeface="Arial"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rgbClr val="666666"/>
        </a:buClr>
        <a:buSzPct val="90000"/>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666666"/>
        </a:buClr>
        <a:buSzPct val="90000"/>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666666"/>
        </a:buClr>
        <a:buSzPct val="90000"/>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Clr>
          <a:srgbClr val="666666"/>
        </a:buClr>
        <a:buSzPct val="9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5.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5.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8.png"/><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9.png"/><Relationship Id="rId4"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jpeg"/><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jpeg"/><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7.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3" Type="http://schemas.openxmlformats.org/officeDocument/2006/relationships/hyperlink" Target="http://www.toddlittleweb.com/"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hyperlink" Target="http://www.toddlittleweb.com/Downloads/books/StandBackAndDeliver.pdf" TargetMode="External"/><Relationship Id="rId4" Type="http://schemas.openxmlformats.org/officeDocument/2006/relationships/hyperlink" Target="http://www.linkedin.com/in/toddelittl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Foundation of Business Agility: Feedback Loops</a:t>
            </a:r>
            <a:endParaRPr lang="en-US" sz="3600" dirty="0"/>
          </a:p>
        </p:txBody>
      </p:sp>
      <p:sp>
        <p:nvSpPr>
          <p:cNvPr id="3" name="Subtitle 2"/>
          <p:cNvSpPr>
            <a:spLocks noGrp="1"/>
          </p:cNvSpPr>
          <p:nvPr>
            <p:ph type="subTitle" idx="4294967295"/>
          </p:nvPr>
        </p:nvSpPr>
        <p:spPr>
          <a:xfrm>
            <a:off x="7315200" y="5760721"/>
            <a:ext cx="1828800" cy="1124173"/>
          </a:xfrm>
        </p:spPr>
        <p:txBody>
          <a:bodyPr>
            <a:normAutofit/>
          </a:bodyPr>
          <a:lstStyle/>
          <a:p>
            <a:pPr marL="0" indent="0">
              <a:buNone/>
            </a:pPr>
            <a:r>
              <a:rPr lang="en-US" sz="2800" dirty="0" smtClean="0"/>
              <a:t>Todd Little</a:t>
            </a:r>
            <a:endParaRPr lang="en-US" sz="2800" dirty="0"/>
          </a:p>
        </p:txBody>
      </p:sp>
      <p:pic>
        <p:nvPicPr>
          <p:cNvPr id="8196" name="Picture 4" descr="feedback-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371600"/>
            <a:ext cx="28575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f B is positive, the feedback loop is positive. Photo: Public Do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377465"/>
            <a:ext cx="4724400" cy="19453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pd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274190"/>
            <a:ext cx="2511425" cy="252628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oo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515178"/>
            <a:ext cx="2286000" cy="204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610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smtClean="0">
                <a:ea typeface="+mn-ea"/>
                <a:cs typeface="+mn-cs"/>
              </a:rPr>
              <a:t>Open Loop Control</a:t>
            </a:r>
            <a:endParaRPr lang="en-US" sz="2800" b="1" dirty="0">
              <a:ea typeface="+mn-ea"/>
              <a:cs typeface="+mn-cs"/>
            </a:endParaRPr>
          </a:p>
        </p:txBody>
      </p:sp>
      <p:grpSp>
        <p:nvGrpSpPr>
          <p:cNvPr id="12299" name="Group 18"/>
          <p:cNvGrpSpPr>
            <a:grpSpLocks/>
          </p:cNvGrpSpPr>
          <p:nvPr/>
        </p:nvGrpSpPr>
        <p:grpSpPr bwMode="auto">
          <a:xfrm>
            <a:off x="457200" y="2065341"/>
            <a:ext cx="7162800" cy="830754"/>
            <a:chOff x="762000" y="4198203"/>
            <a:chExt cx="7162800" cy="8309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Desired Output Response</a:t>
              </a:r>
            </a:p>
          </p:txBody>
        </p:sp>
        <p:grpSp>
          <p:nvGrpSpPr>
            <p:cNvPr id="12314" name="Group 21"/>
            <p:cNvGrpSpPr>
              <a:grpSpLocks/>
            </p:cNvGrpSpPr>
            <p:nvPr/>
          </p:nvGrpSpPr>
          <p:grpSpPr bwMode="auto">
            <a:xfrm>
              <a:off x="3886200" y="4647596"/>
              <a:ext cx="4038600" cy="1588"/>
              <a:chOff x="3733800" y="5104796"/>
              <a:chExt cx="4038600" cy="1588"/>
            </a:xfrm>
          </p:grpSpPr>
          <p:cxnSp>
            <p:nvCxnSpPr>
              <p:cNvPr id="14" name="Straight Arrow Connector 13"/>
              <p:cNvCxnSpPr/>
              <p:nvPr/>
            </p:nvCxnSpPr>
            <p:spPr>
              <a:xfrm>
                <a:off x="63246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a:off x="3733800" y="51047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784823"/>
            <a:ext cx="1095006" cy="16413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5385" r="15385"/>
          <a:stretch/>
        </p:blipFill>
        <p:spPr>
          <a:xfrm>
            <a:off x="4876800" y="1885594"/>
            <a:ext cx="1371600" cy="154060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4641" r="19473"/>
          <a:stretch/>
        </p:blipFill>
        <p:spPr>
          <a:xfrm>
            <a:off x="7620000" y="1820240"/>
            <a:ext cx="1371600" cy="1560576"/>
          </a:xfrm>
          <a:prstGeom prst="rect">
            <a:avLst/>
          </a:prstGeom>
        </p:spPr>
      </p:pic>
    </p:spTree>
    <p:extLst>
      <p:ext uri="{BB962C8B-B14F-4D97-AF65-F5344CB8AC3E}">
        <p14:creationId xmlns:p14="http://schemas.microsoft.com/office/powerpoint/2010/main" val="2549086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smtClean="0">
                <a:ea typeface="+mn-ea"/>
                <a:cs typeface="+mn-cs"/>
              </a:rPr>
              <a:t>Open Loop Control</a:t>
            </a:r>
            <a:endParaRPr lang="en-US" sz="2800" b="1" dirty="0">
              <a:ea typeface="+mn-ea"/>
              <a:cs typeface="+mn-cs"/>
            </a:endParaRPr>
          </a:p>
        </p:txBody>
      </p:sp>
      <p:grpSp>
        <p:nvGrpSpPr>
          <p:cNvPr id="12299" name="Group 18"/>
          <p:cNvGrpSpPr>
            <a:grpSpLocks/>
          </p:cNvGrpSpPr>
          <p:nvPr/>
        </p:nvGrpSpPr>
        <p:grpSpPr bwMode="auto">
          <a:xfrm>
            <a:off x="495300" y="2133602"/>
            <a:ext cx="8191500" cy="762000"/>
            <a:chOff x="800100" y="4266485"/>
            <a:chExt cx="8191500" cy="762223"/>
          </a:xfrm>
        </p:grpSpPr>
        <p:sp>
          <p:nvSpPr>
            <p:cNvPr id="12311" name="TextBox 4"/>
            <p:cNvSpPr txBox="1">
              <a:spLocks noChangeArrowheads="1"/>
            </p:cNvSpPr>
            <p:nvPr/>
          </p:nvSpPr>
          <p:spPr bwMode="auto">
            <a:xfrm>
              <a:off x="800100" y="4472160"/>
              <a:ext cx="10668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smtClean="0">
                  <a:latin typeface="Franklin Gothic Book" panose="020B0503020102020204" pitchFamily="34" charset="0"/>
                </a:rPr>
                <a:t>Speak</a:t>
              </a:r>
              <a:endParaRPr lang="en-US" altLang="en-US" sz="1600" dirty="0">
                <a:latin typeface="Franklin Gothic Book" panose="020B0503020102020204" pitchFamily="34" charset="0"/>
              </a:endParaRPr>
            </a:p>
          </p:txBody>
        </p:sp>
        <p:grpSp>
          <p:nvGrpSpPr>
            <p:cNvPr id="12314" name="Group 21"/>
            <p:cNvGrpSpPr>
              <a:grpSpLocks/>
            </p:cNvGrpSpPr>
            <p:nvPr/>
          </p:nvGrpSpPr>
          <p:grpSpPr bwMode="auto">
            <a:xfrm>
              <a:off x="2514600" y="4266485"/>
              <a:ext cx="6477000" cy="762223"/>
              <a:chOff x="2362200" y="4723685"/>
              <a:chExt cx="6477000" cy="762223"/>
            </a:xfrm>
          </p:grpSpPr>
          <p:sp>
            <p:nvSpPr>
              <p:cNvPr id="12318" name="TextBox 5"/>
              <p:cNvSpPr txBox="1">
                <a:spLocks noChangeArrowheads="1"/>
              </p:cNvSpPr>
              <p:nvPr/>
            </p:nvSpPr>
            <p:spPr bwMode="auto">
              <a:xfrm>
                <a:off x="7848600" y="4929360"/>
                <a:ext cx="9906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smtClean="0">
                    <a:latin typeface="Franklin Gothic Book" panose="020B0503020102020204" pitchFamily="34" charset="0"/>
                  </a:rPr>
                  <a:t>Sound</a:t>
                </a:r>
                <a:endParaRPr lang="en-US" altLang="en-US" sz="1600" dirty="0">
                  <a:latin typeface="Franklin Gothic Book" panose="020B0503020102020204" pitchFamily="34" charset="0"/>
                </a:endParaRP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dirty="0" smtClean="0">
                      <a:latin typeface="Franklin Gothic Book" panose="020B0503020102020204" pitchFamily="34" charset="0"/>
                    </a:rPr>
                    <a:t>Mic</a:t>
                  </a:r>
                  <a:endParaRPr lang="en-US" altLang="en-US" sz="1800" dirty="0">
                    <a:latin typeface="Franklin Gothic Book" panose="020B0503020102020204" pitchFamily="34" charset="0"/>
                  </a:endParaRP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dirty="0" smtClean="0">
                      <a:latin typeface="Franklin Gothic Book" panose="020B0503020102020204" pitchFamily="34" charset="0"/>
                    </a:rPr>
                    <a:t>Amplifier</a:t>
                  </a:r>
                  <a:endParaRPr lang="en-US" altLang="en-US" dirty="0">
                    <a:latin typeface="Franklin Gothic Book" panose="020B0503020102020204" pitchFamily="34" charset="0"/>
                  </a:endParaRP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597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smtClean="0">
                <a:ea typeface="+mn-ea"/>
                <a:cs typeface="+mn-cs"/>
              </a:rPr>
              <a:t>Open Loop </a:t>
            </a:r>
            <a:r>
              <a:rPr lang="en-US" sz="2800" b="1" dirty="0" smtClean="0">
                <a:ea typeface="+mn-ea"/>
                <a:cs typeface="+mn-cs"/>
              </a:rPr>
              <a:t>System</a:t>
            </a:r>
            <a:endParaRPr lang="en-US" sz="2800" b="1" dirty="0">
              <a:ea typeface="+mn-ea"/>
              <a:cs typeface="+mn-cs"/>
            </a:endParaRPr>
          </a:p>
        </p:txBody>
      </p:sp>
      <p:grpSp>
        <p:nvGrpSpPr>
          <p:cNvPr id="12299" name="Group 18"/>
          <p:cNvGrpSpPr>
            <a:grpSpLocks/>
          </p:cNvGrpSpPr>
          <p:nvPr/>
        </p:nvGrpSpPr>
        <p:grpSpPr bwMode="auto">
          <a:xfrm>
            <a:off x="177165" y="2339218"/>
            <a:ext cx="4921653" cy="338554"/>
            <a:chOff x="800100" y="4472160"/>
            <a:chExt cx="4381500" cy="338653"/>
          </a:xfrm>
        </p:grpSpPr>
        <p:sp>
          <p:nvSpPr>
            <p:cNvPr id="12311" name="TextBox 4"/>
            <p:cNvSpPr txBox="1">
              <a:spLocks noChangeArrowheads="1"/>
            </p:cNvSpPr>
            <p:nvPr/>
          </p:nvSpPr>
          <p:spPr bwMode="auto">
            <a:xfrm>
              <a:off x="800100" y="4472160"/>
              <a:ext cx="10668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smtClean="0">
                  <a:latin typeface="Franklin Gothic Book" panose="020B0503020102020204" pitchFamily="34" charset="0"/>
                </a:rPr>
                <a:t>Speak</a:t>
              </a:r>
              <a:endParaRPr lang="en-US" altLang="en-US" sz="1600" dirty="0">
                <a:latin typeface="Franklin Gothic Book" panose="020B0503020102020204" pitchFamily="34" charset="0"/>
              </a:endParaRPr>
            </a:p>
          </p:txBody>
        </p:sp>
        <p:cxnSp>
          <p:nvCxnSpPr>
            <p:cNvPr id="24" name="Straight Arrow Connector 23"/>
            <p:cNvCxnSpPr/>
            <p:nvPr/>
          </p:nvCxnSpPr>
          <p:spPr bwMode="auto">
            <a:xfrm>
              <a:off x="3886200" y="4646005"/>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2192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086559"/>
            <a:ext cx="1199675" cy="80033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080" y="1600200"/>
            <a:ext cx="2560320" cy="1981200"/>
          </a:xfrm>
          <a:prstGeom prst="rect">
            <a:avLst/>
          </a:prstGeom>
        </p:spPr>
      </p:pic>
    </p:spTree>
    <p:extLst>
      <p:ext uri="{BB962C8B-B14F-4D97-AF65-F5344CB8AC3E}">
        <p14:creationId xmlns:p14="http://schemas.microsoft.com/office/powerpoint/2010/main" val="126180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smtClean="0">
                <a:ea typeface="+mn-ea"/>
                <a:cs typeface="+mn-cs"/>
              </a:rPr>
              <a:t>Reinforcing Feedback</a:t>
            </a:r>
            <a:endParaRPr lang="en-US" sz="2800" b="1" dirty="0">
              <a:ea typeface="+mn-ea"/>
              <a:cs typeface="+mn-cs"/>
            </a:endParaRPr>
          </a:p>
        </p:txBody>
      </p:sp>
      <p:grpSp>
        <p:nvGrpSpPr>
          <p:cNvPr id="12299" name="Group 18"/>
          <p:cNvGrpSpPr>
            <a:grpSpLocks/>
          </p:cNvGrpSpPr>
          <p:nvPr/>
        </p:nvGrpSpPr>
        <p:grpSpPr bwMode="auto">
          <a:xfrm>
            <a:off x="177165" y="2339218"/>
            <a:ext cx="4921653" cy="338554"/>
            <a:chOff x="800100" y="4472160"/>
            <a:chExt cx="4381500" cy="338653"/>
          </a:xfrm>
        </p:grpSpPr>
        <p:sp>
          <p:nvSpPr>
            <p:cNvPr id="12311" name="TextBox 4"/>
            <p:cNvSpPr txBox="1">
              <a:spLocks noChangeArrowheads="1"/>
            </p:cNvSpPr>
            <p:nvPr/>
          </p:nvSpPr>
          <p:spPr bwMode="auto">
            <a:xfrm>
              <a:off x="800100" y="4472160"/>
              <a:ext cx="10668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smtClean="0">
                  <a:latin typeface="Franklin Gothic Book" panose="020B0503020102020204" pitchFamily="34" charset="0"/>
                </a:rPr>
                <a:t>Speak</a:t>
              </a:r>
              <a:endParaRPr lang="en-US" altLang="en-US" sz="1600" dirty="0">
                <a:latin typeface="Franklin Gothic Book" panose="020B0503020102020204" pitchFamily="34" charset="0"/>
              </a:endParaRPr>
            </a:p>
          </p:txBody>
        </p:sp>
        <p:cxnSp>
          <p:nvCxnSpPr>
            <p:cNvPr id="24" name="Straight Arrow Connector 23"/>
            <p:cNvCxnSpPr/>
            <p:nvPr/>
          </p:nvCxnSpPr>
          <p:spPr bwMode="auto">
            <a:xfrm>
              <a:off x="3886200" y="4646005"/>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2192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086559"/>
            <a:ext cx="1199675" cy="80033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080" y="1600200"/>
            <a:ext cx="2560320" cy="1981200"/>
          </a:xfrm>
          <a:prstGeom prst="rect">
            <a:avLst/>
          </a:prstGeom>
        </p:spPr>
      </p:pic>
      <p:cxnSp>
        <p:nvCxnSpPr>
          <p:cNvPr id="9" name="Straight Connector 8"/>
          <p:cNvCxnSpPr/>
          <p:nvPr/>
        </p:nvCxnSpPr>
        <p:spPr bwMode="auto">
          <a:xfrm>
            <a:off x="2819400" y="2895600"/>
            <a:ext cx="0" cy="129540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a:off x="2819400" y="4191000"/>
            <a:ext cx="41148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a:off x="6934200" y="3657600"/>
            <a:ext cx="0" cy="533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995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Closed Loop Control </a:t>
            </a:r>
            <a:r>
              <a:rPr lang="en-US" sz="2800" b="1" dirty="0" smtClean="0"/>
              <a:t>(Balancing Feedback </a:t>
            </a:r>
            <a:r>
              <a:rPr lang="en-US" sz="2800" b="1" dirty="0"/>
              <a:t>loop)</a:t>
            </a:r>
            <a:endParaRPr lang="en-US" sz="2800" b="1" dirty="0">
              <a:ea typeface="+mn-ea"/>
              <a:cs typeface="+mn-cs"/>
            </a:endParaRPr>
          </a:p>
        </p:txBody>
      </p:sp>
      <p:grpSp>
        <p:nvGrpSpPr>
          <p:cNvPr id="20483" name="Group 90"/>
          <p:cNvGrpSpPr>
            <a:grpSpLocks/>
          </p:cNvGrpSpPr>
          <p:nvPr/>
        </p:nvGrpSpPr>
        <p:grpSpPr bwMode="auto">
          <a:xfrm>
            <a:off x="647209" y="1742753"/>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2020320"/>
                <a:chOff x="990600" y="2158425"/>
                <a:chExt cx="7924800" cy="2020320"/>
              </a:xfrm>
            </p:grpSpPr>
            <p:sp>
              <p:nvSpPr>
                <p:cNvPr id="27" name="TextBox 26"/>
                <p:cNvSpPr txBox="1"/>
                <p:nvPr/>
              </p:nvSpPr>
              <p:spPr>
                <a:xfrm>
                  <a:off x="4648200" y="3808940"/>
                  <a:ext cx="1066800" cy="36980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dirty="0"/>
                    <a:t>Sensor</a:t>
                  </a:r>
                </a:p>
              </p:txBody>
            </p:sp>
            <p:grpSp>
              <p:nvGrpSpPr>
                <p:cNvPr id="20500" name="Group 30"/>
                <p:cNvGrpSpPr>
                  <a:grpSpLocks/>
                </p:cNvGrpSpPr>
                <p:nvPr/>
              </p:nvGrpSpPr>
              <p:grpSpPr bwMode="auto">
                <a:xfrm>
                  <a:off x="1219200" y="2502949"/>
                  <a:ext cx="7543800" cy="646185"/>
                  <a:chOff x="685800" y="2502949"/>
                  <a:chExt cx="7543800" cy="646185"/>
                </a:xfrm>
              </p:grpSpPr>
              <p:grpSp>
                <p:nvGrpSpPr>
                  <p:cNvPr id="20507" name="Group 25"/>
                  <p:cNvGrpSpPr>
                    <a:grpSpLocks/>
                  </p:cNvGrpSpPr>
                  <p:nvPr/>
                </p:nvGrpSpPr>
                <p:grpSpPr bwMode="auto">
                  <a:xfrm>
                    <a:off x="1676400" y="2502949"/>
                    <a:ext cx="5867400" cy="646185"/>
                    <a:chOff x="1295400" y="2502949"/>
                    <a:chExt cx="5867400" cy="646185"/>
                  </a:xfrm>
                </p:grpSpPr>
                <p:sp>
                  <p:nvSpPr>
                    <p:cNvPr id="4" name="TextBox 3"/>
                    <p:cNvSpPr txBox="1"/>
                    <p:nvPr/>
                  </p:nvSpPr>
                  <p:spPr bwMode="auto">
                    <a:xfrm>
                      <a:off x="2554515" y="2502949"/>
                      <a:ext cx="1395413" cy="64618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Corrective Action</a:t>
                      </a:r>
                    </a:p>
                  </p:txBody>
                </p:sp>
                <p:sp>
                  <p:nvSpPr>
                    <p:cNvPr id="6" name="TextBox 5"/>
                    <p:cNvSpPr txBox="1"/>
                    <p:nvPr/>
                  </p:nvSpPr>
                  <p:spPr bwMode="auto">
                    <a:xfrm>
                      <a:off x="5626328" y="2633545"/>
                      <a:ext cx="1536472" cy="3692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Process</a:t>
                      </a:r>
                    </a:p>
                  </p:txBody>
                </p:sp>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a:stCxn id="4" idx="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4" idx="1"/>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15000" y="3961306"/>
                  <a:ext cx="25146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spTree>
    <p:extLst>
      <p:ext uri="{BB962C8B-B14F-4D97-AF65-F5344CB8AC3E}">
        <p14:creationId xmlns:p14="http://schemas.microsoft.com/office/powerpoint/2010/main" val="3663949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Closed Loop </a:t>
            </a:r>
            <a:r>
              <a:rPr lang="en-US" sz="2800" b="1" dirty="0" smtClean="0"/>
              <a:t>Control Example</a:t>
            </a:r>
            <a:endParaRPr lang="en-US" sz="2800" b="1" dirty="0">
              <a:ea typeface="+mn-ea"/>
              <a:cs typeface="+mn-cs"/>
            </a:endParaRPr>
          </a:p>
        </p:txBody>
      </p:sp>
      <p:grpSp>
        <p:nvGrpSpPr>
          <p:cNvPr id="20483" name="Group 90"/>
          <p:cNvGrpSpPr>
            <a:grpSpLocks/>
          </p:cNvGrpSpPr>
          <p:nvPr/>
        </p:nvGrpSpPr>
        <p:grpSpPr bwMode="auto">
          <a:xfrm>
            <a:off x="647209" y="1742753"/>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964370"/>
                <a:chOff x="990600" y="2158425"/>
                <a:chExt cx="7924800" cy="1964370"/>
              </a:xfrm>
            </p:grpSpPr>
            <p:sp>
              <p:nvSpPr>
                <p:cNvPr id="27" name="TextBox 26"/>
                <p:cNvSpPr txBox="1"/>
                <p:nvPr/>
              </p:nvSpPr>
              <p:spPr>
                <a:xfrm>
                  <a:off x="4367811" y="3753546"/>
                  <a:ext cx="1728189" cy="3692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smtClean="0"/>
                    <a:t>Temperature</a:t>
                  </a:r>
                  <a:endParaRPr lang="en-US" dirty="0"/>
                </a:p>
              </p:txBody>
            </p:sp>
            <p:grpSp>
              <p:nvGrpSpPr>
                <p:cNvPr id="20500" name="Group 30"/>
                <p:cNvGrpSpPr>
                  <a:grpSpLocks/>
                </p:cNvGrpSpPr>
                <p:nvPr/>
              </p:nvGrpSpPr>
              <p:grpSpPr bwMode="auto">
                <a:xfrm>
                  <a:off x="1219200" y="2502949"/>
                  <a:ext cx="7543800" cy="646185"/>
                  <a:chOff x="685800" y="2502949"/>
                  <a:chExt cx="7543800" cy="646185"/>
                </a:xfrm>
              </p:grpSpPr>
              <p:grpSp>
                <p:nvGrpSpPr>
                  <p:cNvPr id="20507" name="Group 25"/>
                  <p:cNvGrpSpPr>
                    <a:grpSpLocks/>
                  </p:cNvGrpSpPr>
                  <p:nvPr/>
                </p:nvGrpSpPr>
                <p:grpSpPr bwMode="auto">
                  <a:xfrm>
                    <a:off x="1676400" y="2502949"/>
                    <a:ext cx="4330928" cy="646185"/>
                    <a:chOff x="1295400" y="2502949"/>
                    <a:chExt cx="4330928" cy="646185"/>
                  </a:xfrm>
                </p:grpSpPr>
                <p:sp>
                  <p:nvSpPr>
                    <p:cNvPr id="4" name="TextBox 3"/>
                    <p:cNvSpPr txBox="1"/>
                    <p:nvPr/>
                  </p:nvSpPr>
                  <p:spPr bwMode="auto">
                    <a:xfrm>
                      <a:off x="2554515" y="2502949"/>
                      <a:ext cx="1395413" cy="64618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smtClean="0"/>
                        <a:t>Turn on or off</a:t>
                      </a:r>
                      <a:endParaRPr lang="en-US" dirty="0"/>
                    </a:p>
                  </p:txBody>
                </p:sp>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a:stCxn id="4" idx="3"/>
                    </p:cNvCxnSpPr>
                    <p:nvPr/>
                  </p:nvCxnSpPr>
                  <p:spPr>
                    <a:xfrm flipV="1">
                      <a:off x="3949928" y="2818565"/>
                      <a:ext cx="1676400" cy="747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4" idx="1"/>
                    </p:cNvCxnSpPr>
                    <p:nvPr/>
                  </p:nvCxnSpPr>
                  <p:spPr>
                    <a:xfrm>
                      <a:off x="1676400" y="2818566"/>
                      <a:ext cx="878115" cy="74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178140"/>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a:endCxn id="37" idx="2"/>
                </p:cNvCxnSpPr>
                <p:nvPr/>
              </p:nvCxnSpPr>
              <p:spPr>
                <a:xfrm flipV="1">
                  <a:off x="2400300" y="3389935"/>
                  <a:ext cx="1816" cy="54823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27" idx="1"/>
                </p:cNvCxnSpPr>
                <p:nvPr/>
              </p:nvCxnSpPr>
              <p:spPr>
                <a:xfrm>
                  <a:off x="2400300" y="3938170"/>
                  <a:ext cx="196751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7" idx="3"/>
                </p:cNvCxnSpPr>
                <p:nvPr/>
              </p:nvCxnSpPr>
              <p:spPr>
                <a:xfrm>
                  <a:off x="6096000" y="3938171"/>
                  <a:ext cx="2116773" cy="7265"/>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7" name="Picture 2" descr="Image result for thermost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471" y="2745650"/>
            <a:ext cx="910507" cy="9105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8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719" y="1722725"/>
            <a:ext cx="1646879" cy="269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60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7526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736849"/>
            <a:ext cx="1709540" cy="9291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22" y="2634341"/>
            <a:ext cx="1417865" cy="8956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484" y="2434216"/>
            <a:ext cx="1501548" cy="1501548"/>
          </a:xfrm>
          <a:prstGeom prst="rect">
            <a:avLst/>
          </a:prstGeom>
        </p:spPr>
      </p:pic>
      <p:sp>
        <p:nvSpPr>
          <p:cNvPr id="34" name="TextBox 58"/>
          <p:cNvSpPr txBox="1">
            <a:spLocks noChangeArrowheads="1"/>
          </p:cNvSpPr>
          <p:nvPr/>
        </p:nvSpPr>
        <p:spPr bwMode="auto">
          <a:xfrm>
            <a:off x="3240087" y="2192706"/>
            <a:ext cx="1444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sp>
        <p:nvSpPr>
          <p:cNvPr id="31" name="TextBox 83"/>
          <p:cNvSpPr txBox="1">
            <a:spLocks noChangeArrowheads="1"/>
          </p:cNvSpPr>
          <p:nvPr/>
        </p:nvSpPr>
        <p:spPr bwMode="auto">
          <a:xfrm>
            <a:off x="6096000" y="4249302"/>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Tree>
    <p:extLst>
      <p:ext uri="{BB962C8B-B14F-4D97-AF65-F5344CB8AC3E}">
        <p14:creationId xmlns:p14="http://schemas.microsoft.com/office/powerpoint/2010/main" val="1458561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8288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Signals</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813049"/>
            <a:ext cx="1709540" cy="9291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22" y="2710541"/>
            <a:ext cx="1417865" cy="8956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484" y="2510416"/>
            <a:ext cx="1501548" cy="1501548"/>
          </a:xfrm>
          <a:prstGeom prst="rect">
            <a:avLst/>
          </a:prstGeom>
        </p:spPr>
      </p:pic>
      <p:sp>
        <p:nvSpPr>
          <p:cNvPr id="34" name="TextBox 58"/>
          <p:cNvSpPr txBox="1">
            <a:spLocks noChangeArrowheads="1"/>
          </p:cNvSpPr>
          <p:nvPr/>
        </p:nvSpPr>
        <p:spPr bwMode="auto">
          <a:xfrm>
            <a:off x="3240087" y="2268906"/>
            <a:ext cx="1444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cxnSp>
        <p:nvCxnSpPr>
          <p:cNvPr id="31" name="Straight Connector 30"/>
          <p:cNvCxnSpPr/>
          <p:nvPr/>
        </p:nvCxnSpPr>
        <p:spPr bwMode="auto">
          <a:xfrm>
            <a:off x="5943600" y="4596141"/>
            <a:ext cx="2133600" cy="1551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flipH="1" flipV="1">
            <a:off x="7506494" y="4009922"/>
            <a:ext cx="1143000"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1973944" y="3330332"/>
            <a:ext cx="5670" cy="12954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1995714" y="4625758"/>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83"/>
          <p:cNvSpPr txBox="1">
            <a:spLocks noChangeArrowheads="1"/>
          </p:cNvSpPr>
          <p:nvPr/>
        </p:nvSpPr>
        <p:spPr bwMode="auto">
          <a:xfrm>
            <a:off x="6114938" y="4257511"/>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
        <p:nvSpPr>
          <p:cNvPr id="43" name="TextBox 83"/>
          <p:cNvSpPr txBox="1">
            <a:spLocks noChangeArrowheads="1"/>
          </p:cNvSpPr>
          <p:nvPr/>
        </p:nvSpPr>
        <p:spPr bwMode="auto">
          <a:xfrm>
            <a:off x="6096000" y="4564872"/>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Flow Rate</a:t>
            </a:r>
          </a:p>
        </p:txBody>
      </p:sp>
    </p:spTree>
    <p:extLst>
      <p:ext uri="{BB962C8B-B14F-4D97-AF65-F5344CB8AC3E}">
        <p14:creationId xmlns:p14="http://schemas.microsoft.com/office/powerpoint/2010/main" val="406738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7526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Signals</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736849"/>
            <a:ext cx="1709540" cy="9291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484" y="2434216"/>
            <a:ext cx="1501548" cy="1501548"/>
          </a:xfrm>
          <a:prstGeom prst="rect">
            <a:avLst/>
          </a:prstGeom>
        </p:spPr>
      </p:pic>
      <p:sp>
        <p:nvSpPr>
          <p:cNvPr id="34" name="TextBox 58"/>
          <p:cNvSpPr txBox="1">
            <a:spLocks noChangeArrowheads="1"/>
          </p:cNvSpPr>
          <p:nvPr/>
        </p:nvSpPr>
        <p:spPr bwMode="auto">
          <a:xfrm>
            <a:off x="3240087" y="2192706"/>
            <a:ext cx="1444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cxnSp>
        <p:nvCxnSpPr>
          <p:cNvPr id="31" name="Straight Connector 30"/>
          <p:cNvCxnSpPr/>
          <p:nvPr/>
        </p:nvCxnSpPr>
        <p:spPr bwMode="auto">
          <a:xfrm>
            <a:off x="5943600" y="4519941"/>
            <a:ext cx="2133600" cy="1551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flipH="1" flipV="1">
            <a:off x="7506494" y="3933722"/>
            <a:ext cx="1143000"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1973944" y="3254132"/>
            <a:ext cx="5670" cy="12954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1995714" y="4549558"/>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83"/>
          <p:cNvSpPr txBox="1">
            <a:spLocks noChangeArrowheads="1"/>
          </p:cNvSpPr>
          <p:nvPr/>
        </p:nvSpPr>
        <p:spPr bwMode="auto">
          <a:xfrm>
            <a:off x="6114938" y="4181311"/>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
        <p:nvSpPr>
          <p:cNvPr id="43" name="TextBox 83"/>
          <p:cNvSpPr txBox="1">
            <a:spLocks noChangeArrowheads="1"/>
          </p:cNvSpPr>
          <p:nvPr/>
        </p:nvSpPr>
        <p:spPr bwMode="auto">
          <a:xfrm>
            <a:off x="6112727" y="4488782"/>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Flow Rate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002" y="2663562"/>
            <a:ext cx="1341120" cy="822960"/>
          </a:xfrm>
          <a:prstGeom prst="rect">
            <a:avLst/>
          </a:prstGeom>
        </p:spPr>
      </p:pic>
    </p:spTree>
    <p:extLst>
      <p:ext uri="{BB962C8B-B14F-4D97-AF65-F5344CB8AC3E}">
        <p14:creationId xmlns:p14="http://schemas.microsoft.com/office/powerpoint/2010/main" val="594995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Closed Loop Control (Feedback loop)</a:t>
            </a:r>
            <a:endParaRPr lang="en-US" sz="2800" b="1" dirty="0">
              <a:ea typeface="+mn-ea"/>
              <a:cs typeface="+mn-cs"/>
            </a:endParaRPr>
          </a:p>
        </p:txBody>
      </p:sp>
      <p:grpSp>
        <p:nvGrpSpPr>
          <p:cNvPr id="20483" name="Group 90"/>
          <p:cNvGrpSpPr>
            <a:grpSpLocks/>
          </p:cNvGrpSpPr>
          <p:nvPr/>
        </p:nvGrpSpPr>
        <p:grpSpPr bwMode="auto">
          <a:xfrm>
            <a:off x="647209" y="1742753"/>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2020320"/>
                <a:chOff x="990600" y="2158425"/>
                <a:chExt cx="7924800" cy="2020320"/>
              </a:xfrm>
            </p:grpSpPr>
            <p:sp>
              <p:nvSpPr>
                <p:cNvPr id="27" name="TextBox 26"/>
                <p:cNvSpPr txBox="1"/>
                <p:nvPr/>
              </p:nvSpPr>
              <p:spPr>
                <a:xfrm>
                  <a:off x="4648200" y="3808940"/>
                  <a:ext cx="1066800" cy="36980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dirty="0"/>
                    <a:t>Sensor</a:t>
                  </a:r>
                </a:p>
              </p:txBody>
            </p:sp>
            <p:grpSp>
              <p:nvGrpSpPr>
                <p:cNvPr id="20500" name="Group 30"/>
                <p:cNvGrpSpPr>
                  <a:grpSpLocks/>
                </p:cNvGrpSpPr>
                <p:nvPr/>
              </p:nvGrpSpPr>
              <p:grpSpPr bwMode="auto">
                <a:xfrm>
                  <a:off x="1219200" y="2502949"/>
                  <a:ext cx="7543800" cy="646185"/>
                  <a:chOff x="685800" y="2502949"/>
                  <a:chExt cx="7543800" cy="646185"/>
                </a:xfrm>
              </p:grpSpPr>
              <p:grpSp>
                <p:nvGrpSpPr>
                  <p:cNvPr id="20507" name="Group 25"/>
                  <p:cNvGrpSpPr>
                    <a:grpSpLocks/>
                  </p:cNvGrpSpPr>
                  <p:nvPr/>
                </p:nvGrpSpPr>
                <p:grpSpPr bwMode="auto">
                  <a:xfrm>
                    <a:off x="1676400" y="2502949"/>
                    <a:ext cx="5867400" cy="646185"/>
                    <a:chOff x="1295400" y="2502949"/>
                    <a:chExt cx="5867400" cy="646185"/>
                  </a:xfrm>
                </p:grpSpPr>
                <p:sp>
                  <p:nvSpPr>
                    <p:cNvPr id="4" name="TextBox 3"/>
                    <p:cNvSpPr txBox="1"/>
                    <p:nvPr/>
                  </p:nvSpPr>
                  <p:spPr bwMode="auto">
                    <a:xfrm>
                      <a:off x="2554515" y="2502949"/>
                      <a:ext cx="1395413" cy="64618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Corrective Action</a:t>
                      </a:r>
                    </a:p>
                  </p:txBody>
                </p:sp>
                <p:sp>
                  <p:nvSpPr>
                    <p:cNvPr id="6" name="TextBox 5"/>
                    <p:cNvSpPr txBox="1"/>
                    <p:nvPr/>
                  </p:nvSpPr>
                  <p:spPr bwMode="auto">
                    <a:xfrm>
                      <a:off x="5626328" y="2633545"/>
                      <a:ext cx="1536472" cy="3692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Process</a:t>
                      </a:r>
                    </a:p>
                  </p:txBody>
                </p:sp>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a:stCxn id="4" idx="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4" idx="1"/>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15000" y="3961306"/>
                  <a:ext cx="25146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spTree>
    <p:extLst>
      <p:ext uri="{BB962C8B-B14F-4D97-AF65-F5344CB8AC3E}">
        <p14:creationId xmlns:p14="http://schemas.microsoft.com/office/powerpoint/2010/main" val="796137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Scientific Method</a:t>
            </a:r>
            <a:endParaRPr lang="en-US" dirty="0"/>
          </a:p>
        </p:txBody>
      </p:sp>
      <p:pic>
        <p:nvPicPr>
          <p:cNvPr id="16386" name="Picture 2" descr="https://cdn-images-1.medium.com/max/2000/1*BIpwL3Fz6FZ_lL8xROfXv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7143750" cy="479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49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smtClean="0">
                <a:ea typeface="+mn-ea"/>
                <a:cs typeface="+mn-cs"/>
              </a:rPr>
              <a:t>Complex Control</a:t>
            </a:r>
            <a:r>
              <a:rPr lang="en-US" dirty="0" smtClean="0"/>
              <a:t> </a:t>
            </a:r>
            <a:r>
              <a:rPr lang="en-US" sz="2800" b="1" dirty="0" smtClean="0">
                <a:ea typeface="+mn-ea"/>
                <a:cs typeface="+mn-cs"/>
              </a:rPr>
              <a:t>System</a:t>
            </a:r>
            <a:endParaRPr lang="en-US" sz="2800" b="1" dirty="0">
              <a:ea typeface="+mn-ea"/>
              <a:cs typeface="+mn-cs"/>
            </a:endParaRP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Tree>
    <p:extLst>
      <p:ext uri="{BB962C8B-B14F-4D97-AF65-F5344CB8AC3E}">
        <p14:creationId xmlns:p14="http://schemas.microsoft.com/office/powerpoint/2010/main" val="15177221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Control</a:t>
            </a:r>
            <a:r>
              <a:rPr lang="en-US" dirty="0" smtClean="0"/>
              <a:t> </a:t>
            </a:r>
            <a:r>
              <a:rPr lang="en-US" sz="2800" b="1" dirty="0">
                <a:ea typeface="+mn-ea"/>
                <a:cs typeface="+mn-cs"/>
              </a:rPr>
              <a:t>System Classification</a:t>
            </a: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
        <p:nvSpPr>
          <p:cNvPr id="39" name="TextBox 4"/>
          <p:cNvSpPr txBox="1">
            <a:spLocks noChangeArrowheads="1"/>
          </p:cNvSpPr>
          <p:nvPr/>
        </p:nvSpPr>
        <p:spPr bwMode="auto">
          <a:xfrm>
            <a:off x="7310436" y="3630483"/>
            <a:ext cx="106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Value</a:t>
            </a:r>
          </a:p>
          <a:p>
            <a:pPr algn="ctr" eaLnBrk="1" hangingPunct="1"/>
            <a:r>
              <a:rPr lang="en-US" altLang="en-US" sz="1600" dirty="0">
                <a:latin typeface="Franklin Gothic Book" panose="020B0503020102020204" pitchFamily="34" charset="0"/>
              </a:rPr>
              <a:t>Schedule</a:t>
            </a:r>
          </a:p>
          <a:p>
            <a:pPr algn="ctr" eaLnBrk="1" hangingPunct="1"/>
            <a:r>
              <a:rPr lang="en-US" altLang="en-US" sz="1600" dirty="0">
                <a:latin typeface="Franklin Gothic Book" panose="020B0503020102020204" pitchFamily="34" charset="0"/>
              </a:rPr>
              <a:t>Cost</a:t>
            </a:r>
          </a:p>
          <a:p>
            <a:pPr algn="ctr" eaLnBrk="1" hangingPunct="1"/>
            <a:r>
              <a:rPr lang="en-US" altLang="en-US" sz="1600" dirty="0">
                <a:latin typeface="Franklin Gothic Book" panose="020B0503020102020204" pitchFamily="34" charset="0"/>
              </a:rPr>
              <a:t>Quality</a:t>
            </a:r>
          </a:p>
        </p:txBody>
      </p:sp>
      <p:sp>
        <p:nvSpPr>
          <p:cNvPr id="3" name="TextBox 2"/>
          <p:cNvSpPr txBox="1"/>
          <p:nvPr/>
        </p:nvSpPr>
        <p:spPr>
          <a:xfrm>
            <a:off x="3505200" y="944940"/>
            <a:ext cx="1905000" cy="1569660"/>
          </a:xfrm>
          <a:prstGeom prst="rect">
            <a:avLst/>
          </a:prstGeom>
          <a:noFill/>
        </p:spPr>
        <p:txBody>
          <a:bodyPr wrap="square" rtlCol="0">
            <a:spAutoFit/>
          </a:bodyPr>
          <a:lstStyle/>
          <a:p>
            <a:r>
              <a:rPr lang="en-US" sz="1600" dirty="0"/>
              <a:t>Adjust Scope</a:t>
            </a:r>
          </a:p>
          <a:p>
            <a:r>
              <a:rPr lang="en-US" sz="1600" dirty="0"/>
              <a:t>Adjust Date</a:t>
            </a:r>
          </a:p>
          <a:p>
            <a:r>
              <a:rPr lang="en-US" sz="1600" dirty="0"/>
              <a:t>Adjust Team</a:t>
            </a:r>
          </a:p>
          <a:p>
            <a:r>
              <a:rPr lang="en-US" sz="1600" dirty="0"/>
              <a:t>Adjust Quality</a:t>
            </a:r>
          </a:p>
          <a:p>
            <a:r>
              <a:rPr lang="en-US" sz="1600" dirty="0"/>
              <a:t>Adjust Process</a:t>
            </a:r>
          </a:p>
          <a:p>
            <a:endParaRPr lang="en-US" sz="1600" dirty="0"/>
          </a:p>
        </p:txBody>
      </p:sp>
    </p:spTree>
    <p:extLst>
      <p:ext uri="{BB962C8B-B14F-4D97-AF65-F5344CB8AC3E}">
        <p14:creationId xmlns:p14="http://schemas.microsoft.com/office/powerpoint/2010/main" val="27779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smtClean="0">
                <a:ea typeface="+mn-ea"/>
                <a:cs typeface="+mn-cs"/>
              </a:rPr>
              <a:t>Lockdown</a:t>
            </a:r>
            <a:endParaRPr lang="en-US" sz="2800" b="1" dirty="0">
              <a:ea typeface="+mn-ea"/>
              <a:cs typeface="+mn-cs"/>
            </a:endParaRP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762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762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762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
        <p:nvSpPr>
          <p:cNvPr id="39" name="TextBox 4"/>
          <p:cNvSpPr txBox="1">
            <a:spLocks noChangeArrowheads="1"/>
          </p:cNvSpPr>
          <p:nvPr/>
        </p:nvSpPr>
        <p:spPr bwMode="auto">
          <a:xfrm>
            <a:off x="7040277" y="3630483"/>
            <a:ext cx="23669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Value</a:t>
            </a:r>
          </a:p>
          <a:p>
            <a:pPr algn="ctr" eaLnBrk="1" hangingPunct="1"/>
            <a:r>
              <a:rPr lang="en-US" altLang="en-US" sz="3200" b="1" dirty="0">
                <a:latin typeface="Franklin Gothic Book" panose="020B0503020102020204" pitchFamily="34" charset="0"/>
              </a:rPr>
              <a:t>Schedule</a:t>
            </a:r>
            <a:endParaRPr lang="en-US" altLang="en-US" sz="4000" b="1" dirty="0">
              <a:latin typeface="Franklin Gothic Book" panose="020B0503020102020204" pitchFamily="34" charset="0"/>
            </a:endParaRPr>
          </a:p>
          <a:p>
            <a:pPr algn="ctr" eaLnBrk="1" hangingPunct="1"/>
            <a:r>
              <a:rPr lang="en-US" altLang="en-US" sz="1600" dirty="0">
                <a:latin typeface="Franklin Gothic Book" panose="020B0503020102020204" pitchFamily="34" charset="0"/>
              </a:rPr>
              <a:t>Cost</a:t>
            </a:r>
          </a:p>
          <a:p>
            <a:pPr algn="ctr" eaLnBrk="1" hangingPunct="1"/>
            <a:r>
              <a:rPr lang="en-US" altLang="en-US" sz="1600" dirty="0">
                <a:latin typeface="Franklin Gothic Book" panose="020B0503020102020204" pitchFamily="34" charset="0"/>
              </a:rPr>
              <a:t>Quality</a:t>
            </a:r>
          </a:p>
        </p:txBody>
      </p:sp>
    </p:spTree>
    <p:extLst>
      <p:ext uri="{BB962C8B-B14F-4D97-AF65-F5344CB8AC3E}">
        <p14:creationId xmlns:p14="http://schemas.microsoft.com/office/powerpoint/2010/main" val="1691631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Goals</a:t>
            </a:r>
            <a:endParaRPr lang="en-US" dirty="0"/>
          </a:p>
        </p:txBody>
      </p:sp>
      <p:pic>
        <p:nvPicPr>
          <p:cNvPr id="4" name="Content Placeholder 3" descr="1986-ford-tauru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942" y="1295400"/>
            <a:ext cx="8778116" cy="4668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0079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of Innovation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4998" y="1352550"/>
            <a:ext cx="7283791" cy="4856163"/>
          </a:xfrm>
        </p:spPr>
      </p:pic>
    </p:spTree>
    <p:extLst>
      <p:ext uri="{BB962C8B-B14F-4D97-AF65-F5344CB8AC3E}">
        <p14:creationId xmlns:p14="http://schemas.microsoft.com/office/powerpoint/2010/main" val="22928755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Open </a:t>
            </a:r>
            <a:r>
              <a:rPr lang="en-US" sz="2800" b="1" dirty="0" smtClean="0">
                <a:ea typeface="+mn-ea"/>
                <a:cs typeface="+mn-cs"/>
              </a:rPr>
              <a:t>Loop?</a:t>
            </a:r>
            <a:endParaRPr lang="en-US" sz="2800" b="1" dirty="0">
              <a:ea typeface="+mn-ea"/>
              <a:cs typeface="+mn-cs"/>
            </a:endParaRP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762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762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762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
        <p:nvSpPr>
          <p:cNvPr id="39" name="TextBox 4"/>
          <p:cNvSpPr txBox="1">
            <a:spLocks noChangeArrowheads="1"/>
          </p:cNvSpPr>
          <p:nvPr/>
        </p:nvSpPr>
        <p:spPr bwMode="auto">
          <a:xfrm>
            <a:off x="7040277" y="3630483"/>
            <a:ext cx="23669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Value</a:t>
            </a:r>
          </a:p>
          <a:p>
            <a:pPr algn="ctr" eaLnBrk="1" hangingPunct="1"/>
            <a:r>
              <a:rPr lang="en-US" altLang="en-US" sz="3200" b="1" dirty="0">
                <a:latin typeface="Franklin Gothic Book" panose="020B0503020102020204" pitchFamily="34" charset="0"/>
              </a:rPr>
              <a:t>Schedule</a:t>
            </a:r>
            <a:endParaRPr lang="en-US" altLang="en-US" sz="4000" b="1" dirty="0">
              <a:latin typeface="Franklin Gothic Book" panose="020B0503020102020204" pitchFamily="34" charset="0"/>
            </a:endParaRPr>
          </a:p>
          <a:p>
            <a:pPr algn="ctr" eaLnBrk="1" hangingPunct="1"/>
            <a:r>
              <a:rPr lang="en-US" altLang="en-US" sz="1600" dirty="0">
                <a:latin typeface="Franklin Gothic Book" panose="020B0503020102020204" pitchFamily="34" charset="0"/>
              </a:rPr>
              <a:t>Cost</a:t>
            </a:r>
          </a:p>
          <a:p>
            <a:pPr algn="ctr" eaLnBrk="1" hangingPunct="1"/>
            <a:r>
              <a:rPr lang="en-US" altLang="en-US" sz="1600" dirty="0">
                <a:latin typeface="Franklin Gothic Book" panose="020B0503020102020204" pitchFamily="34" charset="0"/>
              </a:rPr>
              <a:t>Quality</a:t>
            </a:r>
          </a:p>
        </p:txBody>
      </p:sp>
    </p:spTree>
    <p:extLst>
      <p:ext uri="{BB962C8B-B14F-4D97-AF65-F5344CB8AC3E}">
        <p14:creationId xmlns:p14="http://schemas.microsoft.com/office/powerpoint/2010/main" val="1396541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en-US" altLang="en-US" dirty="0" err="1" smtClean="0"/>
              <a:t>Cynefin</a:t>
            </a:r>
            <a:r>
              <a:rPr lang="en-US" altLang="en-US" dirty="0" smtClean="0"/>
              <a:t> Framework(Snowden)</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25603"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133600" y="1295400"/>
            <a:ext cx="4660344" cy="4846320"/>
          </a:xfrm>
        </p:spPr>
      </p:pic>
    </p:spTree>
    <p:extLst>
      <p:ext uri="{BB962C8B-B14F-4D97-AF65-F5344CB8AC3E}">
        <p14:creationId xmlns:p14="http://schemas.microsoft.com/office/powerpoint/2010/main" val="40705766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Obvious</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6628" name="Group 13"/>
          <p:cNvGrpSpPr>
            <a:grpSpLocks/>
          </p:cNvGrpSpPr>
          <p:nvPr/>
        </p:nvGrpSpPr>
        <p:grpSpPr bwMode="auto">
          <a:xfrm>
            <a:off x="1295400" y="1512887"/>
            <a:ext cx="4191000" cy="1289050"/>
            <a:chOff x="1295400" y="1707362"/>
            <a:chExt cx="4191000" cy="1289838"/>
          </a:xfrm>
        </p:grpSpPr>
        <p:sp>
          <p:nvSpPr>
            <p:cNvPr id="26634"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36"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7" name="Right Arrow 7"/>
            <p:cNvSpPr>
              <a:spLocks noChangeArrowheads="1"/>
            </p:cNvSpPr>
            <p:nvPr/>
          </p:nvSpPr>
          <p:spPr bwMode="auto">
            <a:xfrm>
              <a:off x="41529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8" name="TextBox 8"/>
            <p:cNvSpPr txBox="1">
              <a:spLocks noChangeArrowheads="1"/>
            </p:cNvSpPr>
            <p:nvPr/>
          </p:nvSpPr>
          <p:spPr bwMode="auto">
            <a:xfrm>
              <a:off x="1314450" y="1707362"/>
              <a:ext cx="104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6639" name="TextBox 9"/>
            <p:cNvSpPr txBox="1">
              <a:spLocks noChangeArrowheads="1"/>
            </p:cNvSpPr>
            <p:nvPr/>
          </p:nvSpPr>
          <p:spPr bwMode="auto">
            <a:xfrm>
              <a:off x="4152900" y="1707362"/>
              <a:ext cx="133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grpSp>
      <p:sp>
        <p:nvSpPr>
          <p:cNvPr id="26629" name="TextBox 10"/>
          <p:cNvSpPr txBox="1">
            <a:spLocks noChangeArrowheads="1"/>
          </p:cNvSpPr>
          <p:nvPr/>
        </p:nvSpPr>
        <p:spPr bwMode="auto">
          <a:xfrm>
            <a:off x="1295400" y="3081337"/>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Cause and Effect Obvious to all</a:t>
            </a:r>
          </a:p>
          <a:p>
            <a:endParaRPr lang="en-US" altLang="en-US"/>
          </a:p>
          <a:p>
            <a:r>
              <a:rPr lang="en-US" altLang="en-US"/>
              <a:t>Known - Knowns</a:t>
            </a:r>
          </a:p>
        </p:txBody>
      </p:sp>
      <p:sp>
        <p:nvSpPr>
          <p:cNvPr id="26630" name="TextBox 11"/>
          <p:cNvSpPr txBox="1">
            <a:spLocks noChangeArrowheads="1"/>
          </p:cNvSpPr>
          <p:nvPr/>
        </p:nvSpPr>
        <p:spPr bwMode="auto">
          <a:xfrm>
            <a:off x="1284288" y="4656137"/>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a:t>Sense - Categorize - Respond</a:t>
            </a:r>
            <a:r>
              <a:rPr lang="en-US" altLang="en-US"/>
              <a:t> </a:t>
            </a:r>
          </a:p>
          <a:p>
            <a:r>
              <a:rPr lang="en-US" altLang="en-US"/>
              <a:t>apply </a:t>
            </a:r>
            <a:r>
              <a:rPr lang="en-US" altLang="en-US" i="1"/>
              <a:t>best</a:t>
            </a:r>
            <a:r>
              <a:rPr lang="en-US" altLang="en-US"/>
              <a:t> practice</a:t>
            </a:r>
          </a:p>
        </p:txBody>
      </p:sp>
      <p:pic>
        <p:nvPicPr>
          <p:cNvPr id="26631" name="Picture 12"/>
          <p:cNvPicPr>
            <a:picLocks noChangeAspect="1"/>
          </p:cNvPicPr>
          <p:nvPr/>
        </p:nvPicPr>
        <p:blipFill>
          <a:blip r:embed="rId7" cstate="print">
            <a:extLst>
              <a:ext uri="{28A0092B-C50C-407E-A947-70E740481C1C}">
                <a14:useLocalDpi xmlns:a14="http://schemas.microsoft.com/office/drawing/2010/main" val="0"/>
              </a:ext>
            </a:extLst>
          </a:blip>
          <a:srcRect l="60948" t="35799" r="29826" b="52313"/>
          <a:stretch>
            <a:fillRect/>
          </a:stretch>
        </p:blipFill>
        <p:spPr bwMode="auto">
          <a:xfrm>
            <a:off x="5867400" y="1773237"/>
            <a:ext cx="5524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4"/>
          <p:cNvSpPr txBox="1">
            <a:spLocks noChangeArrowheads="1"/>
          </p:cNvSpPr>
          <p:nvPr/>
        </p:nvSpPr>
        <p:spPr bwMode="auto">
          <a:xfrm>
            <a:off x="5562600" y="1371600"/>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6633" name="TextBox 15"/>
          <p:cNvSpPr txBox="1">
            <a:spLocks noChangeArrowheads="1"/>
          </p:cNvSpPr>
          <p:nvPr/>
        </p:nvSpPr>
        <p:spPr bwMode="auto">
          <a:xfrm>
            <a:off x="1314450" y="5824537"/>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Example: Manufacturing</a:t>
            </a:r>
          </a:p>
        </p:txBody>
      </p:sp>
    </p:spTree>
    <p:extLst>
      <p:ext uri="{BB962C8B-B14F-4D97-AF65-F5344CB8AC3E}">
        <p14:creationId xmlns:p14="http://schemas.microsoft.com/office/powerpoint/2010/main" val="3269913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119313" y="1828800"/>
            <a:ext cx="1528762" cy="1163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1" name="Title 1"/>
          <p:cNvSpPr>
            <a:spLocks noGrp="1"/>
          </p:cNvSpPr>
          <p:nvPr>
            <p:ph type="title"/>
          </p:nvPr>
        </p:nvSpPr>
        <p:spPr/>
        <p:txBody>
          <a:bodyPr/>
          <a:lstStyle/>
          <a:p>
            <a:r>
              <a:rPr lang="en-US" altLang="en-US" smtClean="0"/>
              <a:t>Complicated</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7653" name="Group 16"/>
          <p:cNvGrpSpPr>
            <a:grpSpLocks/>
          </p:cNvGrpSpPr>
          <p:nvPr/>
        </p:nvGrpSpPr>
        <p:grpSpPr bwMode="auto">
          <a:xfrm>
            <a:off x="2133600" y="1828800"/>
            <a:ext cx="1524000" cy="1168400"/>
            <a:chOff x="2514600" y="1828800"/>
            <a:chExt cx="1524000" cy="1168400"/>
          </a:xfrm>
        </p:grpSpPr>
        <p:sp>
          <p:nvSpPr>
            <p:cNvPr id="27665"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7654" name="Right Arrow 6"/>
          <p:cNvSpPr>
            <a:spLocks noChangeArrowheads="1"/>
          </p:cNvSpPr>
          <p:nvPr/>
        </p:nvSpPr>
        <p:spPr bwMode="auto">
          <a:xfrm>
            <a:off x="914400" y="22860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5" name="Right Arrow 7"/>
          <p:cNvSpPr>
            <a:spLocks noChangeArrowheads="1"/>
          </p:cNvSpPr>
          <p:nvPr/>
        </p:nvSpPr>
        <p:spPr bwMode="auto">
          <a:xfrm rot="-1373065">
            <a:off x="4267200" y="2075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6" name="TextBox 8"/>
          <p:cNvSpPr txBox="1">
            <a:spLocks noChangeArrowheads="1"/>
          </p:cNvSpPr>
          <p:nvPr/>
        </p:nvSpPr>
        <p:spPr bwMode="auto">
          <a:xfrm>
            <a:off x="933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7657" name="TextBox 9"/>
          <p:cNvSpPr txBox="1">
            <a:spLocks noChangeArrowheads="1"/>
          </p:cNvSpPr>
          <p:nvPr/>
        </p:nvSpPr>
        <p:spPr bwMode="auto">
          <a:xfrm>
            <a:off x="3657600" y="1708150"/>
            <a:ext cx="1333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Output</a:t>
            </a:r>
          </a:p>
        </p:txBody>
      </p:sp>
      <p:sp>
        <p:nvSpPr>
          <p:cNvPr id="27658" name="TextBox 10"/>
          <p:cNvSpPr txBox="1">
            <a:spLocks noChangeArrowheads="1"/>
          </p:cNvSpPr>
          <p:nvPr/>
        </p:nvSpPr>
        <p:spPr bwMode="auto">
          <a:xfrm>
            <a:off x="1295400" y="3276600"/>
            <a:ext cx="754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Requires Analysis</a:t>
            </a:r>
          </a:p>
          <a:p>
            <a:endParaRPr lang="en-US" altLang="en-US" sz="1600" dirty="0"/>
          </a:p>
          <a:p>
            <a:r>
              <a:rPr lang="en-US" altLang="en-US" dirty="0"/>
              <a:t>Known - Unknowns</a:t>
            </a:r>
          </a:p>
        </p:txBody>
      </p:sp>
      <p:sp>
        <p:nvSpPr>
          <p:cNvPr id="27659" name="TextBox 11"/>
          <p:cNvSpPr txBox="1">
            <a:spLocks noChangeArrowheads="1"/>
          </p:cNvSpPr>
          <p:nvPr/>
        </p:nvSpPr>
        <p:spPr bwMode="auto">
          <a:xfrm>
            <a:off x="1284288" y="45720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Sense - Analyze – Respond</a:t>
            </a:r>
            <a:endParaRPr lang="en-US" altLang="en-US" dirty="0"/>
          </a:p>
          <a:p>
            <a:r>
              <a:rPr lang="en-US" altLang="en-US" dirty="0"/>
              <a:t>apply </a:t>
            </a:r>
            <a:r>
              <a:rPr lang="en-US" altLang="en-US" i="1" dirty="0"/>
              <a:t>good</a:t>
            </a:r>
            <a:r>
              <a:rPr lang="en-US" altLang="en-US" dirty="0"/>
              <a:t> practice</a:t>
            </a:r>
          </a:p>
        </p:txBody>
      </p:sp>
      <p:pic>
        <p:nvPicPr>
          <p:cNvPr id="27660" name="Picture 12"/>
          <p:cNvPicPr>
            <a:picLocks noChangeAspect="1"/>
          </p:cNvPicPr>
          <p:nvPr/>
        </p:nvPicPr>
        <p:blipFill>
          <a:blip r:embed="rId7" cstate="print">
            <a:extLst>
              <a:ext uri="{28A0092B-C50C-407E-A947-70E740481C1C}">
                <a14:useLocalDpi xmlns:a14="http://schemas.microsoft.com/office/drawing/2010/main" val="0"/>
              </a:ext>
            </a:extLst>
          </a:blip>
          <a:srcRect l="40189" t="35799" r="41360" b="52313"/>
          <a:stretch>
            <a:fillRect/>
          </a:stretch>
        </p:blipFill>
        <p:spPr bwMode="auto">
          <a:xfrm>
            <a:off x="5562600" y="1980504"/>
            <a:ext cx="19812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TextBox 14"/>
          <p:cNvSpPr txBox="1">
            <a:spLocks noChangeArrowheads="1"/>
          </p:cNvSpPr>
          <p:nvPr/>
        </p:nvSpPr>
        <p:spPr bwMode="auto">
          <a:xfrm>
            <a:off x="5638800" y="1642367"/>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7662" name="Right Arrow 15"/>
          <p:cNvSpPr>
            <a:spLocks noChangeArrowheads="1"/>
          </p:cNvSpPr>
          <p:nvPr/>
        </p:nvSpPr>
        <p:spPr bwMode="auto">
          <a:xfrm rot="1373065" flipV="1">
            <a:off x="4281488" y="2456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63" name="TextBox 17"/>
          <p:cNvSpPr txBox="1">
            <a:spLocks noChangeArrowheads="1"/>
          </p:cNvSpPr>
          <p:nvPr/>
        </p:nvSpPr>
        <p:spPr bwMode="auto">
          <a:xfrm>
            <a:off x="1295400" y="5638800"/>
            <a:ext cx="752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Incremental Product Development</a:t>
            </a:r>
          </a:p>
        </p:txBody>
      </p:sp>
      <p:sp>
        <p:nvSpPr>
          <p:cNvPr id="27664" name="TextBox 18"/>
          <p:cNvSpPr txBox="1">
            <a:spLocks noChangeArrowheads="1"/>
          </p:cNvSpPr>
          <p:nvPr/>
        </p:nvSpPr>
        <p:spPr bwMode="auto">
          <a:xfrm>
            <a:off x="2119313" y="1287463"/>
            <a:ext cx="1576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Analysis</a:t>
            </a:r>
          </a:p>
        </p:txBody>
      </p:sp>
    </p:spTree>
    <p:extLst>
      <p:ext uri="{BB962C8B-B14F-4D97-AF65-F5344CB8AC3E}">
        <p14:creationId xmlns:p14="http://schemas.microsoft.com/office/powerpoint/2010/main" val="143454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Complex</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8676" name="Rectangle 4"/>
          <p:cNvSpPr>
            <a:spLocks noChangeArrowheads="1"/>
          </p:cNvSpPr>
          <p:nvPr/>
        </p:nvSpPr>
        <p:spPr bwMode="auto">
          <a:xfrm>
            <a:off x="2514600" y="182880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7"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8" name="Right Arrow 7"/>
          <p:cNvSpPr>
            <a:spLocks noChangeArrowheads="1"/>
          </p:cNvSpPr>
          <p:nvPr/>
        </p:nvSpPr>
        <p:spPr bwMode="auto">
          <a:xfrm rot="-3039098">
            <a:off x="4194969" y="1726407"/>
            <a:ext cx="822325" cy="388937"/>
          </a:xfrm>
          <a:prstGeom prst="rightArrow">
            <a:avLst>
              <a:gd name="adj1" fmla="val 50000"/>
              <a:gd name="adj2" fmla="val 50019"/>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9" name="TextBox 8"/>
          <p:cNvSpPr txBox="1">
            <a:spLocks noChangeArrowheads="1"/>
          </p:cNvSpPr>
          <p:nvPr/>
        </p:nvSpPr>
        <p:spPr bwMode="auto">
          <a:xfrm>
            <a:off x="1314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8680" name="TextBox 10"/>
          <p:cNvSpPr txBox="1">
            <a:spLocks noChangeArrowheads="1"/>
          </p:cNvSpPr>
          <p:nvPr/>
        </p:nvSpPr>
        <p:spPr bwMode="auto">
          <a:xfrm>
            <a:off x="1295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perceived in retrospect</a:t>
            </a:r>
          </a:p>
          <a:p>
            <a:endParaRPr lang="en-US" altLang="en-US" sz="1800" dirty="0"/>
          </a:p>
          <a:p>
            <a:r>
              <a:rPr lang="en-US" altLang="en-US" dirty="0"/>
              <a:t>Unknown - Unknowns</a:t>
            </a:r>
          </a:p>
        </p:txBody>
      </p:sp>
      <p:sp>
        <p:nvSpPr>
          <p:cNvPr id="28681" name="TextBox 11"/>
          <p:cNvSpPr txBox="1">
            <a:spLocks noChangeArrowheads="1"/>
          </p:cNvSpPr>
          <p:nvPr/>
        </p:nvSpPr>
        <p:spPr bwMode="auto">
          <a:xfrm>
            <a:off x="1371600" y="46482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Probe - Sense – Respond</a:t>
            </a:r>
            <a:endParaRPr lang="en-US" altLang="en-US" dirty="0"/>
          </a:p>
          <a:p>
            <a:r>
              <a:rPr lang="en-US" altLang="en-US" dirty="0"/>
              <a:t>sense </a:t>
            </a:r>
            <a:r>
              <a:rPr lang="en-US" altLang="en-US" i="1" dirty="0"/>
              <a:t>emergent</a:t>
            </a:r>
            <a:r>
              <a:rPr lang="en-US" altLang="en-US" dirty="0"/>
              <a:t> practice</a:t>
            </a:r>
          </a:p>
        </p:txBody>
      </p:sp>
      <p:pic>
        <p:nvPicPr>
          <p:cNvPr id="28682" name="Picture 12"/>
          <p:cNvPicPr>
            <a:picLocks noChangeAspect="1"/>
          </p:cNvPicPr>
          <p:nvPr/>
        </p:nvPicPr>
        <p:blipFill>
          <a:blip r:embed="rId2" cstate="print">
            <a:extLst>
              <a:ext uri="{28A0092B-C50C-407E-A947-70E740481C1C}">
                <a14:useLocalDpi xmlns:a14="http://schemas.microsoft.com/office/drawing/2010/main" val="0"/>
              </a:ext>
            </a:extLst>
          </a:blip>
          <a:srcRect l="59811" t="41113" r="20317" b="42915"/>
          <a:stretch>
            <a:fillRect/>
          </a:stretch>
        </p:blipFill>
        <p:spPr bwMode="auto">
          <a:xfrm>
            <a:off x="5500688" y="1849438"/>
            <a:ext cx="213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14"/>
          <p:cNvSpPr txBox="1">
            <a:spLocks noChangeArrowheads="1"/>
          </p:cNvSpPr>
          <p:nvPr/>
        </p:nvSpPr>
        <p:spPr bwMode="auto">
          <a:xfrm>
            <a:off x="5562600" y="1566863"/>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8684" name="TextBox 9"/>
          <p:cNvSpPr txBox="1">
            <a:spLocks noChangeArrowheads="1"/>
          </p:cNvSpPr>
          <p:nvPr/>
        </p:nvSpPr>
        <p:spPr bwMode="auto">
          <a:xfrm>
            <a:off x="4114800" y="2154238"/>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8685" name="Right Arrow 16"/>
          <p:cNvSpPr>
            <a:spLocks noChangeArrowheads="1"/>
          </p:cNvSpPr>
          <p:nvPr/>
        </p:nvSpPr>
        <p:spPr bwMode="auto">
          <a:xfrm rot="3039098" flipV="1">
            <a:off x="4184650" y="2741613"/>
            <a:ext cx="858837" cy="388938"/>
          </a:xfrm>
          <a:prstGeom prst="rightArrow">
            <a:avLst>
              <a:gd name="adj1" fmla="val 50000"/>
              <a:gd name="adj2" fmla="val 50021"/>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86" name="TextBox 17"/>
          <p:cNvSpPr txBox="1">
            <a:spLocks noChangeArrowheads="1"/>
          </p:cNvSpPr>
          <p:nvPr/>
        </p:nvSpPr>
        <p:spPr bwMode="auto">
          <a:xfrm>
            <a:off x="1314450" y="5715000"/>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New Product Development</a:t>
            </a:r>
          </a:p>
        </p:txBody>
      </p:sp>
      <p:sp>
        <p:nvSpPr>
          <p:cNvPr id="2" name="U-Turn Arrow 1"/>
          <p:cNvSpPr/>
          <p:nvPr/>
        </p:nvSpPr>
        <p:spPr>
          <a:xfrm flipH="1">
            <a:off x="2057400" y="1295400"/>
            <a:ext cx="2362200" cy="48895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Tree>
    <p:extLst>
      <p:ext uri="{BB962C8B-B14F-4D97-AF65-F5344CB8AC3E}">
        <p14:creationId xmlns:p14="http://schemas.microsoft.com/office/powerpoint/2010/main" val="148987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44444E-6 L 0.19496 -4.44444E-6 " pathEditMode="relative" rAng="0" ptsTypes="AA">
                                      <p:cBhvr>
                                        <p:cTn id="6" dur="2000" fill="hold"/>
                                        <p:tgtEl>
                                          <p:spTgt spid="17"/>
                                        </p:tgtEl>
                                        <p:attrNameLst>
                                          <p:attrName>ppt_x</p:attrName>
                                          <p:attrName>ppt_y</p:attrName>
                                        </p:attrNameLst>
                                      </p:cBhvr>
                                      <p:rCtr x="9740"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Todd</a:t>
            </a:r>
            <a:endParaRPr lang="en-US" dirty="0"/>
          </a:p>
        </p:txBody>
      </p:sp>
      <p:sp>
        <p:nvSpPr>
          <p:cNvPr id="3" name="Content Placeholder 2"/>
          <p:cNvSpPr>
            <a:spLocks noGrp="1"/>
          </p:cNvSpPr>
          <p:nvPr>
            <p:ph idx="1"/>
          </p:nvPr>
        </p:nvSpPr>
        <p:spPr>
          <a:xfrm>
            <a:off x="1880314" y="1143000"/>
            <a:ext cx="6349286" cy="5377393"/>
          </a:xfrm>
        </p:spPr>
        <p:txBody>
          <a:bodyPr>
            <a:normAutofit/>
          </a:bodyPr>
          <a:lstStyle/>
          <a:p>
            <a:pPr marL="0" indent="0">
              <a:buNone/>
            </a:pPr>
            <a:r>
              <a:rPr lang="en-US" sz="1800" b="1" dirty="0"/>
              <a:t>Chemical and Petroleum Engineer</a:t>
            </a:r>
          </a:p>
          <a:p>
            <a:pPr marL="0" indent="0">
              <a:buNone/>
            </a:pPr>
            <a:r>
              <a:rPr lang="en-US" sz="1800" dirty="0" smtClean="0"/>
              <a:t>Executive roles as VP Product Development, Director of Software &amp; Technology</a:t>
            </a:r>
          </a:p>
          <a:p>
            <a:pPr marL="0" indent="0">
              <a:buNone/>
            </a:pPr>
            <a:r>
              <a:rPr lang="en-US" sz="1800" b="1" dirty="0" smtClean="0"/>
              <a:t>@</a:t>
            </a:r>
            <a:r>
              <a:rPr lang="en-US" sz="1800" b="1" dirty="0" err="1" smtClean="0"/>
              <a:t>toddelittle</a:t>
            </a:r>
            <a:endParaRPr lang="en-US" sz="1800" b="1" dirty="0"/>
          </a:p>
        </p:txBody>
      </p:sp>
      <p:pic>
        <p:nvPicPr>
          <p:cNvPr id="5" name="Picture 4" descr="Pollyanna 102"/>
          <p:cNvPicPr>
            <a:picLocks noChangeAspect="1"/>
          </p:cNvPicPr>
          <p:nvPr/>
        </p:nvPicPr>
        <p:blipFill>
          <a:blip r:embed="rId3" cstate="print"/>
          <a:srcRect/>
          <a:stretch>
            <a:fillRect/>
          </a:stretch>
        </p:blipFill>
        <p:spPr bwMode="auto">
          <a:xfrm>
            <a:off x="203914" y="1219200"/>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167949" y="3815352"/>
            <a:ext cx="1658039" cy="2194140"/>
          </a:xfrm>
          <a:prstGeom prst="rect">
            <a:avLst/>
          </a:prstGeom>
          <a:noFill/>
          <a:ln w="9525">
            <a:solidFill>
              <a:schemeClr val="tx1"/>
            </a:solid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297854"/>
            <a:ext cx="1727202" cy="6551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0" y="5022315"/>
            <a:ext cx="1739113" cy="11911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1443" y="5022315"/>
            <a:ext cx="2352538" cy="11566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4695" y="2619271"/>
            <a:ext cx="1744442" cy="130833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1869" y="2841634"/>
            <a:ext cx="1045864" cy="1045864"/>
          </a:xfrm>
          <a:prstGeom prst="rect">
            <a:avLst/>
          </a:prstGeom>
        </p:spPr>
      </p:pic>
      <p:pic>
        <p:nvPicPr>
          <p:cNvPr id="1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93756" y="2572333"/>
            <a:ext cx="1590225" cy="1518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97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Chaotic</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9700" name="Rectangle 4"/>
          <p:cNvSpPr>
            <a:spLocks noChangeArrowheads="1"/>
          </p:cNvSpPr>
          <p:nvPr/>
        </p:nvSpPr>
        <p:spPr bwMode="auto">
          <a:xfrm>
            <a:off x="2286000" y="179705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1" name="Right Arrow 6"/>
          <p:cNvSpPr>
            <a:spLocks noChangeArrowheads="1"/>
          </p:cNvSpPr>
          <p:nvPr/>
        </p:nvSpPr>
        <p:spPr bwMode="auto">
          <a:xfrm>
            <a:off x="1066800" y="21780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2" name="Right Arrow 7"/>
          <p:cNvSpPr>
            <a:spLocks noChangeArrowheads="1"/>
          </p:cNvSpPr>
          <p:nvPr/>
        </p:nvSpPr>
        <p:spPr bwMode="auto">
          <a:xfrm rot="-1373065">
            <a:off x="4191000" y="2000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3" name="TextBox 8"/>
          <p:cNvSpPr txBox="1">
            <a:spLocks noChangeArrowheads="1"/>
          </p:cNvSpPr>
          <p:nvPr/>
        </p:nvSpPr>
        <p:spPr bwMode="auto">
          <a:xfrm>
            <a:off x="1085850" y="167640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9704" name="TextBox 9"/>
          <p:cNvSpPr txBox="1">
            <a:spLocks noChangeArrowheads="1"/>
          </p:cNvSpPr>
          <p:nvPr/>
        </p:nvSpPr>
        <p:spPr bwMode="auto">
          <a:xfrm>
            <a:off x="4000500" y="1524000"/>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9705" name="TextBox 10"/>
          <p:cNvSpPr txBox="1">
            <a:spLocks noChangeArrowheads="1"/>
          </p:cNvSpPr>
          <p:nvPr/>
        </p:nvSpPr>
        <p:spPr bwMode="auto">
          <a:xfrm>
            <a:off x="1295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No Relationship between Cause and Effect</a:t>
            </a:r>
          </a:p>
          <a:p>
            <a:endParaRPr lang="en-US" altLang="en-US" sz="1800" dirty="0"/>
          </a:p>
          <a:p>
            <a:r>
              <a:rPr lang="en-US" altLang="en-US" dirty="0" err="1"/>
              <a:t>Unknowables</a:t>
            </a:r>
            <a:endParaRPr lang="en-US" altLang="en-US" dirty="0"/>
          </a:p>
        </p:txBody>
      </p:sp>
      <p:sp>
        <p:nvSpPr>
          <p:cNvPr id="29706" name="TextBox 11"/>
          <p:cNvSpPr txBox="1">
            <a:spLocks noChangeArrowheads="1"/>
          </p:cNvSpPr>
          <p:nvPr/>
        </p:nvSpPr>
        <p:spPr bwMode="auto">
          <a:xfrm>
            <a:off x="1284288" y="4608512"/>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Act - Sense - Respond</a:t>
            </a:r>
            <a:endParaRPr lang="en-US" altLang="en-US" dirty="0"/>
          </a:p>
          <a:p>
            <a:r>
              <a:rPr lang="en-US" altLang="en-US" dirty="0"/>
              <a:t>discover </a:t>
            </a:r>
            <a:r>
              <a:rPr lang="en-US" altLang="en-US" i="1" dirty="0"/>
              <a:t>novel</a:t>
            </a:r>
            <a:r>
              <a:rPr lang="en-US" altLang="en-US" dirty="0"/>
              <a:t> practice.</a:t>
            </a:r>
          </a:p>
        </p:txBody>
      </p:sp>
      <p:pic>
        <p:nvPicPr>
          <p:cNvPr id="29707" name="Picture 12"/>
          <p:cNvPicPr>
            <a:picLocks noChangeAspect="1"/>
          </p:cNvPicPr>
          <p:nvPr/>
        </p:nvPicPr>
        <p:blipFill>
          <a:blip r:embed="rId2" cstate="print">
            <a:extLst>
              <a:ext uri="{28A0092B-C50C-407E-A947-70E740481C1C}">
                <a14:useLocalDpi xmlns:a14="http://schemas.microsoft.com/office/drawing/2010/main" val="0"/>
              </a:ext>
            </a:extLst>
          </a:blip>
          <a:srcRect l="21355" t="72763" r="50967" b="14461"/>
          <a:stretch>
            <a:fillRect/>
          </a:stretch>
        </p:blipFill>
        <p:spPr bwMode="auto">
          <a:xfrm>
            <a:off x="5410200" y="1933575"/>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4"/>
          <p:cNvSpPr txBox="1">
            <a:spLocks noChangeArrowheads="1"/>
          </p:cNvSpPr>
          <p:nvPr/>
        </p:nvSpPr>
        <p:spPr bwMode="auto">
          <a:xfrm>
            <a:off x="5562600" y="1566863"/>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9709" name="Right Arrow 15"/>
          <p:cNvSpPr>
            <a:spLocks noChangeArrowheads="1"/>
          </p:cNvSpPr>
          <p:nvPr/>
        </p:nvSpPr>
        <p:spPr bwMode="auto">
          <a:xfrm rot="1373065" flipV="1">
            <a:off x="4205288" y="2381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0" name="Right Arrow 13"/>
          <p:cNvSpPr>
            <a:spLocks noChangeArrowheads="1"/>
          </p:cNvSpPr>
          <p:nvPr/>
        </p:nvSpPr>
        <p:spPr bwMode="auto">
          <a:xfrm rot="8596000" flipV="1">
            <a:off x="3257550" y="25527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1" name="TextBox 16"/>
          <p:cNvSpPr txBox="1">
            <a:spLocks noChangeArrowheads="1"/>
          </p:cNvSpPr>
          <p:nvPr/>
        </p:nvSpPr>
        <p:spPr bwMode="auto">
          <a:xfrm>
            <a:off x="1295400" y="5724525"/>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Medical Emergency</a:t>
            </a:r>
          </a:p>
        </p:txBody>
      </p:sp>
    </p:spTree>
    <p:extLst>
      <p:ext uri="{BB962C8B-B14F-4D97-AF65-F5344CB8AC3E}">
        <p14:creationId xmlns:p14="http://schemas.microsoft.com/office/powerpoint/2010/main" val="12005352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3" name="Picture 2"/>
          <p:cNvPicPr>
            <a:picLocks noChangeAspect="1"/>
          </p:cNvPicPr>
          <p:nvPr/>
        </p:nvPicPr>
        <p:blipFill>
          <a:blip r:embed="rId2" cstate="print">
            <a:extLst>
              <a:ext uri="{28A0092B-C50C-407E-A947-70E740481C1C}">
                <a14:useLocalDpi xmlns:a14="http://schemas.microsoft.com/office/drawing/2010/main" val="0"/>
              </a:ext>
            </a:extLst>
          </a:blip>
          <a:srcRect l="16945" t="12548" r="15638" b="13994"/>
          <a:stretch>
            <a:fillRect/>
          </a:stretch>
        </p:blipFill>
        <p:spPr bwMode="auto">
          <a:xfrm>
            <a:off x="304800" y="1111468"/>
            <a:ext cx="7239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7010400" y="5562600"/>
            <a:ext cx="1600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dirty="0"/>
              <a:t>John Helm</a:t>
            </a:r>
          </a:p>
          <a:p>
            <a:r>
              <a:rPr lang="en-US" altLang="en-US" sz="1800" dirty="0"/>
              <a:t>Agile 2013</a:t>
            </a:r>
          </a:p>
        </p:txBody>
      </p:sp>
    </p:spTree>
    <p:extLst>
      <p:ext uri="{BB962C8B-B14F-4D97-AF65-F5344CB8AC3E}">
        <p14:creationId xmlns:p14="http://schemas.microsoft.com/office/powerpoint/2010/main" val="3600422460"/>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a:t>Business Process Value Chain</a:t>
            </a:r>
          </a:p>
        </p:txBody>
      </p:sp>
      <p:sp>
        <p:nvSpPr>
          <p:cNvPr id="155652" name="AutoShape 4"/>
          <p:cNvSpPr>
            <a:spLocks noChangeArrowheads="1"/>
          </p:cNvSpPr>
          <p:nvPr/>
        </p:nvSpPr>
        <p:spPr bwMode="auto">
          <a:xfrm>
            <a:off x="7112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Market</a:t>
            </a:r>
          </a:p>
        </p:txBody>
      </p:sp>
      <p:sp>
        <p:nvSpPr>
          <p:cNvPr id="155653" name="AutoShape 5"/>
          <p:cNvSpPr>
            <a:spLocks noChangeArrowheads="1"/>
          </p:cNvSpPr>
          <p:nvPr/>
        </p:nvSpPr>
        <p:spPr bwMode="auto">
          <a:xfrm>
            <a:off x="26670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Product</a:t>
            </a:r>
          </a:p>
          <a:p>
            <a:pPr algn="ctr"/>
            <a:r>
              <a:rPr lang="en-US" altLang="en-US">
                <a:solidFill>
                  <a:schemeClr val="bg1"/>
                </a:solidFill>
              </a:rPr>
              <a:t>        Development</a:t>
            </a:r>
          </a:p>
        </p:txBody>
      </p:sp>
      <p:sp>
        <p:nvSpPr>
          <p:cNvPr id="155654" name="AutoShape 6"/>
          <p:cNvSpPr>
            <a:spLocks noChangeArrowheads="1"/>
          </p:cNvSpPr>
          <p:nvPr/>
        </p:nvSpPr>
        <p:spPr bwMode="auto">
          <a:xfrm>
            <a:off x="46228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Sales</a:t>
            </a:r>
          </a:p>
        </p:txBody>
      </p:sp>
      <p:sp>
        <p:nvSpPr>
          <p:cNvPr id="155662" name="AutoShape 14"/>
          <p:cNvSpPr>
            <a:spLocks noChangeArrowheads="1"/>
          </p:cNvSpPr>
          <p:nvPr/>
        </p:nvSpPr>
        <p:spPr bwMode="auto">
          <a:xfrm>
            <a:off x="6985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Specifications</a:t>
            </a:r>
          </a:p>
        </p:txBody>
      </p:sp>
      <p:sp>
        <p:nvSpPr>
          <p:cNvPr id="155663" name="AutoShape 15"/>
          <p:cNvSpPr>
            <a:spLocks noChangeArrowheads="1"/>
          </p:cNvSpPr>
          <p:nvPr/>
        </p:nvSpPr>
        <p:spPr bwMode="auto">
          <a:xfrm>
            <a:off x="26543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5664" name="AutoShape 16"/>
          <p:cNvSpPr>
            <a:spLocks noChangeArrowheads="1"/>
          </p:cNvSpPr>
          <p:nvPr/>
        </p:nvSpPr>
        <p:spPr bwMode="auto">
          <a:xfrm>
            <a:off x="46101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5669" name="AutoShape 21"/>
          <p:cNvSpPr>
            <a:spLocks noChangeArrowheads="1"/>
          </p:cNvSpPr>
          <p:nvPr/>
        </p:nvSpPr>
        <p:spPr bwMode="auto">
          <a:xfrm>
            <a:off x="6858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Business Need</a:t>
            </a:r>
          </a:p>
        </p:txBody>
      </p:sp>
      <p:sp>
        <p:nvSpPr>
          <p:cNvPr id="155670" name="AutoShape 22"/>
          <p:cNvSpPr>
            <a:spLocks noChangeArrowheads="1"/>
          </p:cNvSpPr>
          <p:nvPr/>
        </p:nvSpPr>
        <p:spPr bwMode="auto">
          <a:xfrm>
            <a:off x="26416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5671" name="AutoShape 23"/>
          <p:cNvSpPr>
            <a:spLocks noChangeArrowheads="1"/>
          </p:cNvSpPr>
          <p:nvPr/>
        </p:nvSpPr>
        <p:spPr bwMode="auto">
          <a:xfrm>
            <a:off x="45974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5672" name="Text Box 24"/>
          <p:cNvSpPr txBox="1">
            <a:spLocks noChangeArrowheads="1"/>
          </p:cNvSpPr>
          <p:nvPr/>
        </p:nvSpPr>
        <p:spPr bwMode="auto">
          <a:xfrm>
            <a:off x="7378700" y="5194302"/>
            <a:ext cx="148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Internal IT</a:t>
            </a:r>
          </a:p>
        </p:txBody>
      </p:sp>
      <p:sp>
        <p:nvSpPr>
          <p:cNvPr id="155673" name="Text Box 25"/>
          <p:cNvSpPr txBox="1">
            <a:spLocks noChangeArrowheads="1"/>
          </p:cNvSpPr>
          <p:nvPr/>
        </p:nvSpPr>
        <p:spPr bwMode="auto">
          <a:xfrm>
            <a:off x="7366000" y="2108202"/>
            <a:ext cx="157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Product Company</a:t>
            </a:r>
          </a:p>
        </p:txBody>
      </p:sp>
      <p:sp>
        <p:nvSpPr>
          <p:cNvPr id="155674" name="Text Box 26"/>
          <p:cNvSpPr txBox="1">
            <a:spLocks noChangeArrowheads="1"/>
          </p:cNvSpPr>
          <p:nvPr/>
        </p:nvSpPr>
        <p:spPr bwMode="auto">
          <a:xfrm>
            <a:off x="7353300" y="3657602"/>
            <a:ext cx="1485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Contract Model</a:t>
            </a:r>
          </a:p>
        </p:txBody>
      </p:sp>
    </p:spTree>
    <p:extLst>
      <p:ext uri="{BB962C8B-B14F-4D97-AF65-F5344CB8AC3E}">
        <p14:creationId xmlns:p14="http://schemas.microsoft.com/office/powerpoint/2010/main" val="8595977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a:t>Business Process Value Chain</a:t>
            </a:r>
          </a:p>
        </p:txBody>
      </p:sp>
      <p:sp>
        <p:nvSpPr>
          <p:cNvPr id="157699" name="AutoShape 3"/>
          <p:cNvSpPr>
            <a:spLocks noChangeArrowheads="1"/>
          </p:cNvSpPr>
          <p:nvPr/>
        </p:nvSpPr>
        <p:spPr bwMode="auto">
          <a:xfrm>
            <a:off x="7112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Market</a:t>
            </a:r>
          </a:p>
        </p:txBody>
      </p:sp>
      <p:sp>
        <p:nvSpPr>
          <p:cNvPr id="157700" name="AutoShape 4"/>
          <p:cNvSpPr>
            <a:spLocks noChangeArrowheads="1"/>
          </p:cNvSpPr>
          <p:nvPr/>
        </p:nvSpPr>
        <p:spPr bwMode="auto">
          <a:xfrm>
            <a:off x="26670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Product</a:t>
            </a:r>
          </a:p>
          <a:p>
            <a:pPr algn="ctr"/>
            <a:r>
              <a:rPr lang="en-US" altLang="en-US">
                <a:solidFill>
                  <a:schemeClr val="bg1"/>
                </a:solidFill>
              </a:rPr>
              <a:t>        Development</a:t>
            </a:r>
          </a:p>
        </p:txBody>
      </p:sp>
      <p:sp>
        <p:nvSpPr>
          <p:cNvPr id="157701" name="AutoShape 5"/>
          <p:cNvSpPr>
            <a:spLocks noChangeArrowheads="1"/>
          </p:cNvSpPr>
          <p:nvPr/>
        </p:nvSpPr>
        <p:spPr bwMode="auto">
          <a:xfrm>
            <a:off x="46228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Sales</a:t>
            </a:r>
          </a:p>
        </p:txBody>
      </p:sp>
      <p:grpSp>
        <p:nvGrpSpPr>
          <p:cNvPr id="157702" name="Group 6"/>
          <p:cNvGrpSpPr>
            <a:grpSpLocks/>
          </p:cNvGrpSpPr>
          <p:nvPr/>
        </p:nvGrpSpPr>
        <p:grpSpPr bwMode="auto">
          <a:xfrm>
            <a:off x="1866900" y="1727200"/>
            <a:ext cx="3784600" cy="215900"/>
            <a:chOff x="1176" y="1568"/>
            <a:chExt cx="2384" cy="136"/>
          </a:xfrm>
        </p:grpSpPr>
        <p:sp>
          <p:nvSpPr>
            <p:cNvPr id="157703" name="Line 7"/>
            <p:cNvSpPr>
              <a:spLocks noChangeShapeType="1"/>
            </p:cNvSpPr>
            <p:nvPr/>
          </p:nvSpPr>
          <p:spPr bwMode="auto">
            <a:xfrm flipV="1">
              <a:off x="3560" y="1568"/>
              <a:ext cx="0" cy="1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04" name="Line 8"/>
            <p:cNvSpPr>
              <a:spLocks noChangeShapeType="1"/>
            </p:cNvSpPr>
            <p:nvPr/>
          </p:nvSpPr>
          <p:spPr bwMode="auto">
            <a:xfrm flipH="1">
              <a:off x="1184" y="1576"/>
              <a:ext cx="236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05" name="Line 9"/>
            <p:cNvSpPr>
              <a:spLocks noChangeShapeType="1"/>
            </p:cNvSpPr>
            <p:nvPr/>
          </p:nvSpPr>
          <p:spPr bwMode="auto">
            <a:xfrm>
              <a:off x="1176" y="1584"/>
              <a:ext cx="0" cy="1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sp>
        <p:nvSpPr>
          <p:cNvPr id="157706" name="AutoShape 10"/>
          <p:cNvSpPr>
            <a:spLocks noChangeArrowheads="1"/>
          </p:cNvSpPr>
          <p:nvPr/>
        </p:nvSpPr>
        <p:spPr bwMode="auto">
          <a:xfrm>
            <a:off x="5080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Specifications</a:t>
            </a:r>
          </a:p>
        </p:txBody>
      </p:sp>
      <p:sp>
        <p:nvSpPr>
          <p:cNvPr id="157707" name="AutoShape 11"/>
          <p:cNvSpPr>
            <a:spLocks noChangeArrowheads="1"/>
          </p:cNvSpPr>
          <p:nvPr/>
        </p:nvSpPr>
        <p:spPr bwMode="auto">
          <a:xfrm>
            <a:off x="2654300" y="3479800"/>
            <a:ext cx="2590800" cy="1104900"/>
          </a:xfrm>
          <a:prstGeom prst="chevron">
            <a:avLst>
              <a:gd name="adj" fmla="val 58621"/>
            </a:avLst>
          </a:prstGeom>
          <a:solidFill>
            <a:srgbClr val="F4FD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dirty="0">
                <a:solidFill>
                  <a:schemeClr val="bg1"/>
                </a:solidFill>
              </a:rPr>
              <a:t>       </a:t>
            </a:r>
            <a:r>
              <a:rPr lang="en-US" altLang="en-US" dirty="0"/>
              <a:t>Development</a:t>
            </a:r>
          </a:p>
        </p:txBody>
      </p:sp>
      <p:sp>
        <p:nvSpPr>
          <p:cNvPr id="157708" name="AutoShape 12"/>
          <p:cNvSpPr>
            <a:spLocks noChangeArrowheads="1"/>
          </p:cNvSpPr>
          <p:nvPr/>
        </p:nvSpPr>
        <p:spPr bwMode="auto">
          <a:xfrm>
            <a:off x="47625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7709" name="AutoShape 13"/>
          <p:cNvSpPr>
            <a:spLocks noChangeArrowheads="1"/>
          </p:cNvSpPr>
          <p:nvPr/>
        </p:nvSpPr>
        <p:spPr bwMode="auto">
          <a:xfrm>
            <a:off x="5207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Business Need</a:t>
            </a:r>
          </a:p>
        </p:txBody>
      </p:sp>
      <p:sp>
        <p:nvSpPr>
          <p:cNvPr id="157710" name="AutoShape 14"/>
          <p:cNvSpPr>
            <a:spLocks noChangeArrowheads="1"/>
          </p:cNvSpPr>
          <p:nvPr/>
        </p:nvSpPr>
        <p:spPr bwMode="auto">
          <a:xfrm>
            <a:off x="26416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7711" name="AutoShape 15"/>
          <p:cNvSpPr>
            <a:spLocks noChangeArrowheads="1"/>
          </p:cNvSpPr>
          <p:nvPr/>
        </p:nvSpPr>
        <p:spPr bwMode="auto">
          <a:xfrm>
            <a:off x="47371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7712" name="Text Box 16"/>
          <p:cNvSpPr txBox="1">
            <a:spLocks noChangeArrowheads="1"/>
          </p:cNvSpPr>
          <p:nvPr/>
        </p:nvSpPr>
        <p:spPr bwMode="auto">
          <a:xfrm>
            <a:off x="7378700" y="5194302"/>
            <a:ext cx="148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Internal IT</a:t>
            </a:r>
          </a:p>
        </p:txBody>
      </p:sp>
      <p:sp>
        <p:nvSpPr>
          <p:cNvPr id="157713" name="Text Box 17"/>
          <p:cNvSpPr txBox="1">
            <a:spLocks noChangeArrowheads="1"/>
          </p:cNvSpPr>
          <p:nvPr/>
        </p:nvSpPr>
        <p:spPr bwMode="auto">
          <a:xfrm>
            <a:off x="7366000" y="2108202"/>
            <a:ext cx="157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Product Company</a:t>
            </a:r>
          </a:p>
        </p:txBody>
      </p:sp>
      <p:sp>
        <p:nvSpPr>
          <p:cNvPr id="157714" name="Text Box 18"/>
          <p:cNvSpPr txBox="1">
            <a:spLocks noChangeArrowheads="1"/>
          </p:cNvSpPr>
          <p:nvPr/>
        </p:nvSpPr>
        <p:spPr bwMode="auto">
          <a:xfrm>
            <a:off x="7353300" y="3657602"/>
            <a:ext cx="1485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Contract Model</a:t>
            </a:r>
          </a:p>
        </p:txBody>
      </p:sp>
      <p:grpSp>
        <p:nvGrpSpPr>
          <p:cNvPr id="157715" name="Group 19"/>
          <p:cNvGrpSpPr>
            <a:grpSpLocks/>
          </p:cNvGrpSpPr>
          <p:nvPr/>
        </p:nvGrpSpPr>
        <p:grpSpPr bwMode="auto">
          <a:xfrm>
            <a:off x="1866900" y="4775200"/>
            <a:ext cx="3784600" cy="215900"/>
            <a:chOff x="1176" y="1568"/>
            <a:chExt cx="2384" cy="136"/>
          </a:xfrm>
        </p:grpSpPr>
        <p:sp>
          <p:nvSpPr>
            <p:cNvPr id="157716" name="Line 20"/>
            <p:cNvSpPr>
              <a:spLocks noChangeShapeType="1"/>
            </p:cNvSpPr>
            <p:nvPr/>
          </p:nvSpPr>
          <p:spPr bwMode="auto">
            <a:xfrm flipV="1">
              <a:off x="3560" y="1568"/>
              <a:ext cx="0" cy="136"/>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17" name="Line 21"/>
            <p:cNvSpPr>
              <a:spLocks noChangeShapeType="1"/>
            </p:cNvSpPr>
            <p:nvPr/>
          </p:nvSpPr>
          <p:spPr bwMode="auto">
            <a:xfrm flipH="1">
              <a:off x="1184" y="1576"/>
              <a:ext cx="2368" cy="0"/>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18" name="Line 22"/>
            <p:cNvSpPr>
              <a:spLocks noChangeShapeType="1"/>
            </p:cNvSpPr>
            <p:nvPr/>
          </p:nvSpPr>
          <p:spPr bwMode="auto">
            <a:xfrm>
              <a:off x="1176" y="1584"/>
              <a:ext cx="0" cy="112"/>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sp>
        <p:nvSpPr>
          <p:cNvPr id="157719" name="AutoShape 23"/>
          <p:cNvSpPr>
            <a:spLocks noChangeArrowheads="1"/>
          </p:cNvSpPr>
          <p:nvPr/>
        </p:nvSpPr>
        <p:spPr bwMode="auto">
          <a:xfrm>
            <a:off x="2552700" y="5016500"/>
            <a:ext cx="635000" cy="1104900"/>
          </a:xfrm>
          <a:prstGeom prst="chevron">
            <a:avLst>
              <a:gd name="adj" fmla="val 100000"/>
            </a:avLst>
          </a:prstGeom>
          <a:solidFill>
            <a:schemeClr val="accent1"/>
          </a:solidFill>
          <a:ln w="5715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7720" name="AutoShape 24"/>
          <p:cNvSpPr>
            <a:spLocks noChangeArrowheads="1"/>
          </p:cNvSpPr>
          <p:nvPr/>
        </p:nvSpPr>
        <p:spPr bwMode="auto">
          <a:xfrm>
            <a:off x="4660900" y="5016500"/>
            <a:ext cx="635000" cy="1104900"/>
          </a:xfrm>
          <a:prstGeom prst="chevron">
            <a:avLst>
              <a:gd name="adj" fmla="val 100000"/>
            </a:avLst>
          </a:prstGeom>
          <a:solidFill>
            <a:schemeClr val="accent1"/>
          </a:solidFill>
          <a:ln w="5715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Tree>
    <p:extLst>
      <p:ext uri="{BB962C8B-B14F-4D97-AF65-F5344CB8AC3E}">
        <p14:creationId xmlns:p14="http://schemas.microsoft.com/office/powerpoint/2010/main" val="19486985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smtClean="0"/>
              <a:t>Learning</a:t>
            </a:r>
          </a:p>
        </p:txBody>
      </p:sp>
      <p:pic>
        <p:nvPicPr>
          <p:cNvPr id="47107" name="Picture 4" descr="http://www.healthtechnica.com/blogsphere/wp-content/uploads/2010/10/brain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4400" y="1301750"/>
            <a:ext cx="488315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rved Down Arrow 6"/>
          <p:cNvSpPr/>
          <p:nvPr/>
        </p:nvSpPr>
        <p:spPr>
          <a:xfrm flipH="1">
            <a:off x="3535363" y="1857375"/>
            <a:ext cx="2457450" cy="768350"/>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Curved Down Arrow 9"/>
          <p:cNvSpPr/>
          <p:nvPr/>
        </p:nvSpPr>
        <p:spPr>
          <a:xfrm flipV="1">
            <a:off x="3649663" y="2932113"/>
            <a:ext cx="2459037" cy="768350"/>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7110" name="TextBox 7"/>
          <p:cNvSpPr txBox="1">
            <a:spLocks noChangeArrowheads="1"/>
          </p:cNvSpPr>
          <p:nvPr/>
        </p:nvSpPr>
        <p:spPr bwMode="auto">
          <a:xfrm>
            <a:off x="3881438" y="252412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solidFill>
                  <a:srgbClr val="FFFF00"/>
                </a:solidFill>
              </a:rPr>
              <a:t>Feedback Loop</a:t>
            </a:r>
          </a:p>
        </p:txBody>
      </p:sp>
    </p:spTree>
    <p:extLst>
      <p:ext uri="{BB962C8B-B14F-4D97-AF65-F5344CB8AC3E}">
        <p14:creationId xmlns:p14="http://schemas.microsoft.com/office/powerpoint/2010/main" val="39152592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smtClean="0"/>
              <a:t>Hurricane Rita</a:t>
            </a:r>
          </a:p>
        </p:txBody>
      </p:sp>
      <p:graphicFrame>
        <p:nvGraphicFramePr>
          <p:cNvPr id="49155" name="Object 3"/>
          <p:cNvGraphicFramePr>
            <a:graphicFrameLocks noGrp="1" noChangeAspect="1"/>
          </p:cNvGraphicFramePr>
          <p:nvPr>
            <p:ph idx="4294967295"/>
          </p:nvPr>
        </p:nvGraphicFramePr>
        <p:xfrm>
          <a:off x="1066800" y="819150"/>
          <a:ext cx="7202487" cy="5581650"/>
        </p:xfrm>
        <a:graphic>
          <a:graphicData uri="http://schemas.openxmlformats.org/presentationml/2006/ole">
            <mc:AlternateContent xmlns:mc="http://schemas.openxmlformats.org/markup-compatibility/2006">
              <mc:Choice xmlns:v="urn:schemas-microsoft-com:vml" Requires="v">
                <p:oleObj spid="_x0000_s11278" name="HiJaak" r:id="rId4" imgW="1800000" imgH="1395015" progId="">
                  <p:embed/>
                </p:oleObj>
              </mc:Choice>
              <mc:Fallback>
                <p:oleObj name="HiJaak" r:id="rId4" imgW="1800000" imgH="1395015" progId="">
                  <p:embed/>
                  <p:pic>
                    <p:nvPicPr>
                      <p:cNvPr id="0" name=""/>
                      <p:cNvPicPr>
                        <a:picLocks noGrp="1"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819150"/>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73291290"/>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dirty="0" smtClean="0"/>
              <a:t>Hurricane Rita</a:t>
            </a:r>
          </a:p>
        </p:txBody>
      </p:sp>
      <p:graphicFrame>
        <p:nvGraphicFramePr>
          <p:cNvPr id="51203" name="Object 3"/>
          <p:cNvGraphicFramePr>
            <a:graphicFrameLocks noGrp="1" noChangeAspect="1"/>
          </p:cNvGraphicFramePr>
          <p:nvPr>
            <p:ph idx="4294967295"/>
          </p:nvPr>
        </p:nvGraphicFramePr>
        <p:xfrm>
          <a:off x="1066800" y="817563"/>
          <a:ext cx="7202487" cy="5581650"/>
        </p:xfrm>
        <a:graphic>
          <a:graphicData uri="http://schemas.openxmlformats.org/presentationml/2006/ole">
            <mc:AlternateContent xmlns:mc="http://schemas.openxmlformats.org/markup-compatibility/2006">
              <mc:Choice xmlns:v="urn:schemas-microsoft-com:vml" Requires="v">
                <p:oleObj spid="_x0000_s10254" name="HiJaak" r:id="rId4" imgW="1800000" imgH="1395015" progId="">
                  <p:embed/>
                </p:oleObj>
              </mc:Choice>
              <mc:Fallback>
                <p:oleObj name="HiJaak" r:id="rId4" imgW="1800000" imgH="1395015" progId="">
                  <p:embed/>
                  <p:pic>
                    <p:nvPicPr>
                      <p:cNvPr id="0" name=""/>
                      <p:cNvPicPr>
                        <a:picLocks noGrp="1"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817563"/>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4" name="Freeform 4"/>
          <p:cNvSpPr>
            <a:spLocks/>
          </p:cNvSpPr>
          <p:nvPr/>
        </p:nvSpPr>
        <p:spPr bwMode="auto">
          <a:xfrm>
            <a:off x="4859337" y="3403600"/>
            <a:ext cx="1181100" cy="1765300"/>
          </a:xfrm>
          <a:custGeom>
            <a:avLst/>
            <a:gdLst>
              <a:gd name="T0" fmla="*/ 2147483646 w 744"/>
              <a:gd name="T1" fmla="*/ 2147483646 h 1112"/>
              <a:gd name="T2" fmla="*/ 2147483646 w 744"/>
              <a:gd name="T3" fmla="*/ 2147483646 h 1112"/>
              <a:gd name="T4" fmla="*/ 2147483646 w 744"/>
              <a:gd name="T5" fmla="*/ 2147483646 h 1112"/>
              <a:gd name="T6" fmla="*/ 2147483646 w 744"/>
              <a:gd name="T7" fmla="*/ 2147483646 h 1112"/>
              <a:gd name="T8" fmla="*/ 2147483646 w 744"/>
              <a:gd name="T9" fmla="*/ 2147483646 h 1112"/>
              <a:gd name="T10" fmla="*/ 2147483646 w 744"/>
              <a:gd name="T11" fmla="*/ 2147483646 h 1112"/>
              <a:gd name="T12" fmla="*/ 2147483646 w 744"/>
              <a:gd name="T13" fmla="*/ 2147483646 h 1112"/>
              <a:gd name="T14" fmla="*/ 2147483646 w 744"/>
              <a:gd name="T15" fmla="*/ 2147483646 h 1112"/>
              <a:gd name="T16" fmla="*/ 2147483646 w 744"/>
              <a:gd name="T17" fmla="*/ 2147483646 h 1112"/>
              <a:gd name="T18" fmla="*/ 2147483646 w 744"/>
              <a:gd name="T19" fmla="*/ 2147483646 h 1112"/>
              <a:gd name="T20" fmla="*/ 2147483646 w 744"/>
              <a:gd name="T21" fmla="*/ 2147483646 h 1112"/>
              <a:gd name="T22" fmla="*/ 2147483646 w 744"/>
              <a:gd name="T23" fmla="*/ 2147483646 h 1112"/>
              <a:gd name="T24" fmla="*/ 2147483646 w 744"/>
              <a:gd name="T25" fmla="*/ 2147483646 h 1112"/>
              <a:gd name="T26" fmla="*/ 2147483646 w 744"/>
              <a:gd name="T27" fmla="*/ 2147483646 h 1112"/>
              <a:gd name="T28" fmla="*/ 2147483646 w 744"/>
              <a:gd name="T29" fmla="*/ 2147483646 h 1112"/>
              <a:gd name="T30" fmla="*/ 2147483646 w 744"/>
              <a:gd name="T31" fmla="*/ 2147483646 h 1112"/>
              <a:gd name="T32" fmla="*/ 2147483646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22273388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16071" name="Freeform 7"/>
          <p:cNvSpPr>
            <a:spLocks/>
          </p:cNvSpPr>
          <p:nvPr/>
        </p:nvSpPr>
        <p:spPr bwMode="auto">
          <a:xfrm>
            <a:off x="1046163" y="2032000"/>
            <a:ext cx="5527675" cy="2238375"/>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2153902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1016" name="Freeform 8"/>
          <p:cNvSpPr>
            <a:spLocks noChangeAspect="1"/>
          </p:cNvSpPr>
          <p:nvPr/>
        </p:nvSpPr>
        <p:spPr bwMode="auto">
          <a:xfrm rot="204749">
            <a:off x="1133475" y="2119313"/>
            <a:ext cx="5102225" cy="2020887"/>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171017"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1309949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20166" name="Freeform 6"/>
          <p:cNvSpPr>
            <a:spLocks noChangeAspect="1"/>
          </p:cNvSpPr>
          <p:nvPr/>
        </p:nvSpPr>
        <p:spPr bwMode="auto">
          <a:xfrm rot="204749">
            <a:off x="947738" y="2114550"/>
            <a:ext cx="4649787" cy="1884363"/>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220169"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220170" name="Line 10"/>
          <p:cNvSpPr>
            <a:spLocks noChangeShapeType="1"/>
          </p:cNvSpPr>
          <p:nvPr/>
        </p:nvSpPr>
        <p:spPr bwMode="auto">
          <a:xfrm flipH="1" flipV="1">
            <a:off x="5486400" y="4114800"/>
            <a:ext cx="650875" cy="119063"/>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711558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Business Agility?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31393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18117" name="Freeform 5"/>
          <p:cNvSpPr>
            <a:spLocks noChangeAspect="1"/>
          </p:cNvSpPr>
          <p:nvPr/>
        </p:nvSpPr>
        <p:spPr bwMode="auto">
          <a:xfrm rot="540211">
            <a:off x="1412875" y="2293938"/>
            <a:ext cx="3840163" cy="1558925"/>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218121"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218122" name="Line 10"/>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218123" name="Line 11"/>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3591724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3060" name="Freeform 4"/>
          <p:cNvSpPr>
            <a:spLocks noChangeAspect="1"/>
          </p:cNvSpPr>
          <p:nvPr/>
        </p:nvSpPr>
        <p:spPr bwMode="auto">
          <a:xfrm rot="933942">
            <a:off x="1308100" y="2206625"/>
            <a:ext cx="3330575" cy="1284288"/>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173065"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173066" name="Line 10"/>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173067" name="Line 11"/>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
        <p:nvSpPr>
          <p:cNvPr id="173068" name="Line 12"/>
          <p:cNvSpPr>
            <a:spLocks noChangeShapeType="1"/>
          </p:cNvSpPr>
          <p:nvPr/>
        </p:nvSpPr>
        <p:spPr bwMode="auto">
          <a:xfrm flipH="1" flipV="1">
            <a:off x="4378325" y="3886200"/>
            <a:ext cx="600075" cy="180975"/>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17532910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5107" name="Freeform 3"/>
          <p:cNvSpPr>
            <a:spLocks noChangeAspect="1"/>
          </p:cNvSpPr>
          <p:nvPr/>
        </p:nvSpPr>
        <p:spPr bwMode="auto">
          <a:xfrm rot="1409788">
            <a:off x="1692275" y="2319338"/>
            <a:ext cx="1978025" cy="849312"/>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175113"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175114" name="Line 10"/>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175115" name="Line 11"/>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
        <p:nvSpPr>
          <p:cNvPr id="175116" name="Line 12"/>
          <p:cNvSpPr>
            <a:spLocks noChangeShapeType="1"/>
          </p:cNvSpPr>
          <p:nvPr/>
        </p:nvSpPr>
        <p:spPr bwMode="auto">
          <a:xfrm flipH="1" flipV="1">
            <a:off x="4378325" y="3886200"/>
            <a:ext cx="600075" cy="180975"/>
          </a:xfrm>
          <a:prstGeom prst="line">
            <a:avLst/>
          </a:prstGeom>
          <a:noFill/>
          <a:ln w="76200">
            <a:solidFill>
              <a:schemeClr val="tx1"/>
            </a:solidFill>
            <a:round/>
            <a:headEnd/>
            <a:tailEnd/>
          </a:ln>
          <a:effectLst/>
        </p:spPr>
        <p:txBody>
          <a:bodyPr/>
          <a:lstStyle/>
          <a:p>
            <a:endParaRPr lang="en-US" dirty="0"/>
          </a:p>
        </p:txBody>
      </p:sp>
      <p:sp>
        <p:nvSpPr>
          <p:cNvPr id="175117" name="Line 13"/>
          <p:cNvSpPr>
            <a:spLocks noChangeShapeType="1"/>
          </p:cNvSpPr>
          <p:nvPr/>
        </p:nvSpPr>
        <p:spPr bwMode="auto">
          <a:xfrm flipH="1" flipV="1">
            <a:off x="3429000" y="3505200"/>
            <a:ext cx="1006475" cy="400050"/>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3946221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24265"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224266" name="Line 10"/>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224267" name="Line 11"/>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
        <p:nvSpPr>
          <p:cNvPr id="224268" name="Line 12"/>
          <p:cNvSpPr>
            <a:spLocks noChangeShapeType="1"/>
          </p:cNvSpPr>
          <p:nvPr/>
        </p:nvSpPr>
        <p:spPr bwMode="auto">
          <a:xfrm flipH="1" flipV="1">
            <a:off x="4378325" y="3886200"/>
            <a:ext cx="600075" cy="180975"/>
          </a:xfrm>
          <a:prstGeom prst="line">
            <a:avLst/>
          </a:prstGeom>
          <a:noFill/>
          <a:ln w="76200">
            <a:solidFill>
              <a:schemeClr val="tx1"/>
            </a:solidFill>
            <a:round/>
            <a:headEnd/>
            <a:tailEnd/>
          </a:ln>
          <a:effectLst/>
        </p:spPr>
        <p:txBody>
          <a:bodyPr/>
          <a:lstStyle/>
          <a:p>
            <a:endParaRPr lang="en-US" dirty="0"/>
          </a:p>
        </p:txBody>
      </p:sp>
      <p:sp>
        <p:nvSpPr>
          <p:cNvPr id="224269" name="Line 13"/>
          <p:cNvSpPr>
            <a:spLocks noChangeShapeType="1"/>
          </p:cNvSpPr>
          <p:nvPr/>
        </p:nvSpPr>
        <p:spPr bwMode="auto">
          <a:xfrm flipH="1" flipV="1">
            <a:off x="3459163" y="3570288"/>
            <a:ext cx="976312" cy="334962"/>
          </a:xfrm>
          <a:prstGeom prst="line">
            <a:avLst/>
          </a:prstGeom>
          <a:noFill/>
          <a:ln w="76200">
            <a:solidFill>
              <a:schemeClr val="tx1"/>
            </a:solidFill>
            <a:round/>
            <a:headEnd/>
            <a:tailEnd/>
          </a:ln>
          <a:effectLst/>
        </p:spPr>
        <p:txBody>
          <a:bodyPr/>
          <a:lstStyle/>
          <a:p>
            <a:endParaRPr lang="en-US" dirty="0"/>
          </a:p>
        </p:txBody>
      </p:sp>
      <p:sp>
        <p:nvSpPr>
          <p:cNvPr id="224270" name="Line 14"/>
          <p:cNvSpPr>
            <a:spLocks noChangeShapeType="1"/>
          </p:cNvSpPr>
          <p:nvPr/>
        </p:nvSpPr>
        <p:spPr bwMode="auto">
          <a:xfrm flipH="1" flipV="1">
            <a:off x="2819400" y="3048000"/>
            <a:ext cx="711200" cy="566738"/>
          </a:xfrm>
          <a:prstGeom prst="line">
            <a:avLst/>
          </a:prstGeom>
          <a:noFill/>
          <a:ln w="76200">
            <a:solidFill>
              <a:schemeClr val="tx1"/>
            </a:solidFill>
            <a:round/>
            <a:headEnd/>
            <a:tailEnd/>
          </a:ln>
          <a:effectLst/>
        </p:spPr>
        <p:txBody>
          <a:bodyPr/>
          <a:lstStyle/>
          <a:p>
            <a:endParaRPr lang="en-US" dirty="0"/>
          </a:p>
        </p:txBody>
      </p:sp>
      <p:sp>
        <p:nvSpPr>
          <p:cNvPr id="224272" name="Freeform 16"/>
          <p:cNvSpPr>
            <a:spLocks noChangeAspect="1"/>
          </p:cNvSpPr>
          <p:nvPr/>
        </p:nvSpPr>
        <p:spPr bwMode="auto">
          <a:xfrm rot="2275696">
            <a:off x="2133600" y="2362200"/>
            <a:ext cx="927100" cy="476250"/>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37993450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28355" name="Line 3"/>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228356" name="Line 4"/>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228357" name="Line 5"/>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
        <p:nvSpPr>
          <p:cNvPr id="228358" name="Line 6"/>
          <p:cNvSpPr>
            <a:spLocks noChangeShapeType="1"/>
          </p:cNvSpPr>
          <p:nvPr/>
        </p:nvSpPr>
        <p:spPr bwMode="auto">
          <a:xfrm flipH="1" flipV="1">
            <a:off x="4378325" y="3886200"/>
            <a:ext cx="600075" cy="180975"/>
          </a:xfrm>
          <a:prstGeom prst="line">
            <a:avLst/>
          </a:prstGeom>
          <a:noFill/>
          <a:ln w="76200">
            <a:solidFill>
              <a:schemeClr val="tx1"/>
            </a:solidFill>
            <a:round/>
            <a:headEnd/>
            <a:tailEnd/>
          </a:ln>
          <a:effectLst/>
        </p:spPr>
        <p:txBody>
          <a:bodyPr/>
          <a:lstStyle/>
          <a:p>
            <a:endParaRPr lang="en-US" dirty="0"/>
          </a:p>
        </p:txBody>
      </p:sp>
      <p:sp>
        <p:nvSpPr>
          <p:cNvPr id="228359" name="Line 7"/>
          <p:cNvSpPr>
            <a:spLocks noChangeShapeType="1"/>
          </p:cNvSpPr>
          <p:nvPr/>
        </p:nvSpPr>
        <p:spPr bwMode="auto">
          <a:xfrm flipH="1" flipV="1">
            <a:off x="3459163" y="3570288"/>
            <a:ext cx="976312" cy="334962"/>
          </a:xfrm>
          <a:prstGeom prst="line">
            <a:avLst/>
          </a:prstGeom>
          <a:noFill/>
          <a:ln w="76200">
            <a:solidFill>
              <a:schemeClr val="tx1"/>
            </a:solidFill>
            <a:round/>
            <a:headEnd/>
            <a:tailEnd/>
          </a:ln>
          <a:effectLst/>
        </p:spPr>
        <p:txBody>
          <a:bodyPr/>
          <a:lstStyle/>
          <a:p>
            <a:endParaRPr lang="en-US" dirty="0"/>
          </a:p>
        </p:txBody>
      </p:sp>
      <p:sp>
        <p:nvSpPr>
          <p:cNvPr id="228360" name="Line 8"/>
          <p:cNvSpPr>
            <a:spLocks noChangeShapeType="1"/>
          </p:cNvSpPr>
          <p:nvPr/>
        </p:nvSpPr>
        <p:spPr bwMode="auto">
          <a:xfrm flipH="1" flipV="1">
            <a:off x="2773363" y="3048000"/>
            <a:ext cx="757237" cy="566738"/>
          </a:xfrm>
          <a:prstGeom prst="line">
            <a:avLst/>
          </a:prstGeom>
          <a:noFill/>
          <a:ln w="76200">
            <a:solidFill>
              <a:schemeClr val="tx1"/>
            </a:solidFill>
            <a:round/>
            <a:headEnd/>
            <a:tailEnd/>
          </a:ln>
          <a:effectLst/>
        </p:spPr>
        <p:txBody>
          <a:bodyPr/>
          <a:lstStyle/>
          <a:p>
            <a:endParaRPr lang="en-US" dirty="0"/>
          </a:p>
        </p:txBody>
      </p:sp>
      <p:sp>
        <p:nvSpPr>
          <p:cNvPr id="228361" name="Line 9"/>
          <p:cNvSpPr>
            <a:spLocks noChangeShapeType="1"/>
          </p:cNvSpPr>
          <p:nvPr/>
        </p:nvSpPr>
        <p:spPr bwMode="auto">
          <a:xfrm flipH="1" flipV="1">
            <a:off x="2417763" y="2398713"/>
            <a:ext cx="366712" cy="671512"/>
          </a:xfrm>
          <a:prstGeom prst="line">
            <a:avLst/>
          </a:prstGeom>
          <a:noFill/>
          <a:ln w="76200">
            <a:solidFill>
              <a:schemeClr val="tx1"/>
            </a:solidFill>
            <a:round/>
            <a:headEnd/>
            <a:tailEnd/>
          </a:ln>
          <a:effectLst/>
        </p:spPr>
        <p:txBody>
          <a:bodyPr/>
          <a:lstStyle/>
          <a:p>
            <a:endParaRPr lang="en-US" dirty="0"/>
          </a:p>
        </p:txBody>
      </p:sp>
      <p:sp>
        <p:nvSpPr>
          <p:cNvPr id="228362" name="Freeform 10"/>
          <p:cNvSpPr>
            <a:spLocks noChangeAspect="1"/>
          </p:cNvSpPr>
          <p:nvPr/>
        </p:nvSpPr>
        <p:spPr bwMode="auto">
          <a:xfrm rot="2275696">
            <a:off x="2155825" y="2362200"/>
            <a:ext cx="927100" cy="476250"/>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333911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8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33909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Grp="1" noChangeArrowheads="1"/>
          </p:cNvSpPr>
          <p:nvPr>
            <p:ph type="title"/>
          </p:nvPr>
        </p:nvSpPr>
        <p:spPr/>
        <p:txBody>
          <a:bodyPr>
            <a:normAutofit/>
          </a:bodyPr>
          <a:lstStyle/>
          <a:p>
            <a:pPr eaLnBrk="1" hangingPunct="1">
              <a:defRPr/>
            </a:pPr>
            <a:r>
              <a:rPr lang="en-US" sz="3600" dirty="0" smtClean="0"/>
              <a:t>“Incrementing” Builds a Bit at a Time</a:t>
            </a:r>
            <a:r>
              <a:rPr lang="en-US" sz="4800" dirty="0" smtClean="0"/>
              <a:t> </a:t>
            </a:r>
          </a:p>
        </p:txBody>
      </p:sp>
      <p:pic>
        <p:nvPicPr>
          <p:cNvPr id="8806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4108450"/>
            <a:ext cx="1462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4057650"/>
            <a:ext cx="1462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00" y="4108450"/>
            <a:ext cx="14620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47" name="Rectangle 7"/>
          <p:cNvSpPr>
            <a:spLocks noChangeArrowheads="1"/>
          </p:cNvSpPr>
          <p:nvPr/>
        </p:nvSpPr>
        <p:spPr bwMode="auto">
          <a:xfrm>
            <a:off x="5495925" y="5029200"/>
            <a:ext cx="4572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endParaRPr lang="en-US" altLang="en-US"/>
          </a:p>
        </p:txBody>
      </p:sp>
      <p:sp>
        <p:nvSpPr>
          <p:cNvPr id="880648" name="Text Box 8"/>
          <p:cNvSpPr txBox="1">
            <a:spLocks noChangeArrowheads="1"/>
          </p:cNvSpPr>
          <p:nvPr/>
        </p:nvSpPr>
        <p:spPr bwMode="auto">
          <a:xfrm>
            <a:off x="1343025"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880649" name="Text Box 9"/>
          <p:cNvSpPr txBox="1">
            <a:spLocks noChangeArrowheads="1"/>
          </p:cNvSpPr>
          <p:nvPr/>
        </p:nvSpPr>
        <p:spPr bwMode="auto">
          <a:xfrm>
            <a:off x="36576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2</a:t>
            </a:r>
          </a:p>
        </p:txBody>
      </p:sp>
      <p:sp>
        <p:nvSpPr>
          <p:cNvPr id="880650" name="Text Box 10"/>
          <p:cNvSpPr txBox="1">
            <a:spLocks noChangeArrowheads="1"/>
          </p:cNvSpPr>
          <p:nvPr/>
        </p:nvSpPr>
        <p:spPr bwMode="auto">
          <a:xfrm>
            <a:off x="61722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sp>
        <p:nvSpPr>
          <p:cNvPr id="880651" name="Text Box 11"/>
          <p:cNvSpPr txBox="1">
            <a:spLocks noChangeArrowheads="1"/>
          </p:cNvSpPr>
          <p:nvPr/>
        </p:nvSpPr>
        <p:spPr bwMode="auto">
          <a:xfrm>
            <a:off x="4114800" y="1447800"/>
            <a:ext cx="4191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a:solidFill>
                  <a:schemeClr val="tx1"/>
                </a:solidFill>
                <a:latin typeface="Bookman Old Style" panose="02050604050505020204" pitchFamily="18" charset="0"/>
              </a:rPr>
              <a:t>But, incrementing calls for a fully formed idea</a:t>
            </a:r>
          </a:p>
        </p:txBody>
      </p:sp>
      <p:sp>
        <p:nvSpPr>
          <p:cNvPr id="12" name="TextBox 4"/>
          <p:cNvSpPr txBox="1">
            <a:spLocks noChangeArrowheads="1"/>
          </p:cNvSpPr>
          <p:nvPr/>
        </p:nvSpPr>
        <p:spPr bwMode="auto">
          <a:xfrm>
            <a:off x="238125" y="6027738"/>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2400" b="1" dirty="0" smtClean="0"/>
              <a:t>Jeff Patton</a:t>
            </a:r>
            <a:endParaRPr lang="en-US" altLang="en-US" sz="2400" dirty="0"/>
          </a:p>
        </p:txBody>
      </p:sp>
    </p:spTree>
    <p:extLst>
      <p:ext uri="{BB962C8B-B14F-4D97-AF65-F5344CB8AC3E}">
        <p14:creationId xmlns:p14="http://schemas.microsoft.com/office/powerpoint/2010/main" val="24546086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0642"/>
                                        </p:tgtEl>
                                        <p:attrNameLst>
                                          <p:attrName>style.visibility</p:attrName>
                                        </p:attrNameLst>
                                      </p:cBhvr>
                                      <p:to>
                                        <p:strVal val="visible"/>
                                      </p:to>
                                    </p:set>
                                    <p:animEffect transition="in" filter="fade">
                                      <p:cBhvr>
                                        <p:cTn id="7" dur="500"/>
                                        <p:tgtEl>
                                          <p:spTgt spid="880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48"/>
                                        </p:tgtEl>
                                        <p:attrNameLst>
                                          <p:attrName>style.visibility</p:attrName>
                                        </p:attrNameLst>
                                      </p:cBhvr>
                                      <p:to>
                                        <p:strVal val="visible"/>
                                      </p:to>
                                    </p:set>
                                    <p:animEffect transition="in" filter="fade">
                                      <p:cBhvr>
                                        <p:cTn id="12" dur="500"/>
                                        <p:tgtEl>
                                          <p:spTgt spid="880648"/>
                                        </p:tgtEl>
                                      </p:cBhvr>
                                    </p:animEffect>
                                  </p:childTnLst>
                                </p:cTn>
                              </p:par>
                              <p:par>
                                <p:cTn id="13" presetID="10" presetClass="entr" presetSubtype="0" fill="hold" nodeType="withEffect">
                                  <p:stCondLst>
                                    <p:cond delay="0"/>
                                  </p:stCondLst>
                                  <p:childTnLst>
                                    <p:set>
                                      <p:cBhvr>
                                        <p:cTn id="14" dur="1" fill="hold">
                                          <p:stCondLst>
                                            <p:cond delay="0"/>
                                          </p:stCondLst>
                                        </p:cTn>
                                        <p:tgtEl>
                                          <p:spTgt spid="880646"/>
                                        </p:tgtEl>
                                        <p:attrNameLst>
                                          <p:attrName>style.visibility</p:attrName>
                                        </p:attrNameLst>
                                      </p:cBhvr>
                                      <p:to>
                                        <p:strVal val="visible"/>
                                      </p:to>
                                    </p:set>
                                    <p:animEffect transition="in" filter="fade">
                                      <p:cBhvr>
                                        <p:cTn id="15" dur="500"/>
                                        <p:tgtEl>
                                          <p:spTgt spid="8806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80645"/>
                                        </p:tgtEl>
                                        <p:attrNameLst>
                                          <p:attrName>style.visibility</p:attrName>
                                        </p:attrNameLst>
                                      </p:cBhvr>
                                      <p:to>
                                        <p:strVal val="visible"/>
                                      </p:to>
                                    </p:set>
                                    <p:animEffect transition="in" filter="fade">
                                      <p:cBhvr>
                                        <p:cTn id="20" dur="500"/>
                                        <p:tgtEl>
                                          <p:spTgt spid="8806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80647"/>
                                        </p:tgtEl>
                                        <p:attrNameLst>
                                          <p:attrName>style.visibility</p:attrName>
                                        </p:attrNameLst>
                                      </p:cBhvr>
                                      <p:to>
                                        <p:strVal val="visible"/>
                                      </p:to>
                                    </p:set>
                                    <p:animEffect transition="in" filter="fade">
                                      <p:cBhvr>
                                        <p:cTn id="23" dur="500"/>
                                        <p:tgtEl>
                                          <p:spTgt spid="8806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80649"/>
                                        </p:tgtEl>
                                        <p:attrNameLst>
                                          <p:attrName>style.visibility</p:attrName>
                                        </p:attrNameLst>
                                      </p:cBhvr>
                                      <p:to>
                                        <p:strVal val="visible"/>
                                      </p:to>
                                    </p:set>
                                    <p:animEffect transition="in" filter="fade">
                                      <p:cBhvr>
                                        <p:cTn id="26" dur="500"/>
                                        <p:tgtEl>
                                          <p:spTgt spid="88064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80644"/>
                                        </p:tgtEl>
                                        <p:attrNameLst>
                                          <p:attrName>style.visibility</p:attrName>
                                        </p:attrNameLst>
                                      </p:cBhvr>
                                      <p:to>
                                        <p:strVal val="visible"/>
                                      </p:to>
                                    </p:set>
                                    <p:animEffect transition="in" filter="fade">
                                      <p:cBhvr>
                                        <p:cTn id="31" dur="500"/>
                                        <p:tgtEl>
                                          <p:spTgt spid="8806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80650"/>
                                        </p:tgtEl>
                                        <p:attrNameLst>
                                          <p:attrName>style.visibility</p:attrName>
                                        </p:attrNameLst>
                                      </p:cBhvr>
                                      <p:to>
                                        <p:strVal val="visible"/>
                                      </p:to>
                                    </p:set>
                                    <p:animEffect transition="in" filter="fade">
                                      <p:cBhvr>
                                        <p:cTn id="34" dur="500"/>
                                        <p:tgtEl>
                                          <p:spTgt spid="8806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80651"/>
                                        </p:tgtEl>
                                        <p:attrNameLst>
                                          <p:attrName>style.visibility</p:attrName>
                                        </p:attrNameLst>
                                      </p:cBhvr>
                                      <p:to>
                                        <p:strVal val="visible"/>
                                      </p:to>
                                    </p:set>
                                    <p:animEffect transition="in" filter="fade">
                                      <p:cBhvr>
                                        <p:cTn id="39" dur="500"/>
                                        <p:tgtEl>
                                          <p:spTgt spid="880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7" grpId="0" animBg="1"/>
      <p:bldP spid="880648" grpId="0"/>
      <p:bldP spid="880649" grpId="0"/>
      <p:bldP spid="880650" grpId="0"/>
      <p:bldP spid="88065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07"/>
          <a:stretch>
            <a:fillRect/>
          </a:stretch>
        </p:blipFill>
        <p:spPr bwMode="auto">
          <a:xfrm>
            <a:off x="228600" y="1295400"/>
            <a:ext cx="33512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Grp="1" noChangeArrowheads="1"/>
          </p:cNvSpPr>
          <p:nvPr>
            <p:ph type="title"/>
          </p:nvPr>
        </p:nvSpPr>
        <p:spPr>
          <a:gradFill flip="none" rotWithShape="1">
            <a:gsLst>
              <a:gs pos="0">
                <a:srgbClr val="15583B"/>
              </a:gs>
              <a:gs pos="50000">
                <a:srgbClr val="228159"/>
              </a:gs>
              <a:gs pos="100000">
                <a:srgbClr val="2B9B6B"/>
              </a:gs>
            </a:gsLst>
            <a:path path="circle">
              <a:fillToRect l="100000" t="100000"/>
            </a:path>
            <a:tileRect r="-100000" b="-100000"/>
          </a:gradFill>
          <a:ln w="9525">
            <a:noFill/>
            <a:miter lim="800000"/>
            <a:headEnd/>
            <a:tailEnd/>
          </a:ln>
          <a:extLst/>
        </p:spPr>
        <p:txBody>
          <a:bodyPr vert="horz" wrap="square" lIns="365760" tIns="45720" rIns="91440" bIns="45720" numCol="1" rtlCol="0" anchor="ctr" anchorCtr="0" compatLnSpc="1">
            <a:prstTxWarp prst="textNoShape">
              <a:avLst/>
            </a:prstTxWarp>
            <a:normAutofit fontScale="90000"/>
          </a:bodyPr>
          <a:lstStyle/>
          <a:p>
            <a:r>
              <a:rPr lang="en-US" altLang="en-US" sz="3600" dirty="0"/>
              <a:t>“Iterating” Builds a Rough Version, Validates it, Then Slowly Builds Up Quality</a:t>
            </a:r>
            <a:endParaRPr lang="en-US" altLang="en-US" sz="3600" dirty="0"/>
          </a:p>
        </p:txBody>
      </p:sp>
      <p:sp>
        <p:nvSpPr>
          <p:cNvPr id="884740" name="Text Box 4"/>
          <p:cNvSpPr txBox="1">
            <a:spLocks noChangeArrowheads="1"/>
          </p:cNvSpPr>
          <p:nvPr/>
        </p:nvSpPr>
        <p:spPr bwMode="auto">
          <a:xfrm>
            <a:off x="1343025" y="3962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884741" name="Text Box 5"/>
          <p:cNvSpPr txBox="1">
            <a:spLocks noChangeArrowheads="1"/>
          </p:cNvSpPr>
          <p:nvPr/>
        </p:nvSpPr>
        <p:spPr bwMode="auto">
          <a:xfrm>
            <a:off x="3810000" y="3962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dirty="0">
                <a:solidFill>
                  <a:srgbClr val="907462"/>
                </a:solidFill>
                <a:latin typeface="Rockwell" panose="02060603020205020403" pitchFamily="18" charset="0"/>
              </a:rPr>
              <a:t>2</a:t>
            </a:r>
          </a:p>
        </p:txBody>
      </p:sp>
      <p:sp>
        <p:nvSpPr>
          <p:cNvPr id="884742" name="Text Box 6"/>
          <p:cNvSpPr txBox="1">
            <a:spLocks noChangeArrowheads="1"/>
          </p:cNvSpPr>
          <p:nvPr/>
        </p:nvSpPr>
        <p:spPr bwMode="auto">
          <a:xfrm>
            <a:off x="6400800" y="3962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pic>
        <p:nvPicPr>
          <p:cNvPr id="884743" name="Object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9763" y="4025900"/>
            <a:ext cx="14620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4" name="Object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4040188"/>
            <a:ext cx="14620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5" name="Object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4049713"/>
            <a:ext cx="14620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4746" name="Text Box 10"/>
          <p:cNvSpPr txBox="1">
            <a:spLocks noChangeArrowheads="1"/>
          </p:cNvSpPr>
          <p:nvPr/>
        </p:nvSpPr>
        <p:spPr bwMode="auto">
          <a:xfrm>
            <a:off x="4114800" y="1676400"/>
            <a:ext cx="4191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a:solidFill>
                  <a:schemeClr val="tx1"/>
                </a:solidFill>
                <a:latin typeface="Bookman Old Style" panose="02050604050505020204" pitchFamily="18" charset="0"/>
              </a:rPr>
              <a:t>Iterating allows you to move from vague idea to realization</a:t>
            </a:r>
          </a:p>
        </p:txBody>
      </p:sp>
    </p:spTree>
    <p:extLst>
      <p:ext uri="{BB962C8B-B14F-4D97-AF65-F5344CB8AC3E}">
        <p14:creationId xmlns:p14="http://schemas.microsoft.com/office/powerpoint/2010/main" val="12657318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fade">
                                      <p:cBhvr>
                                        <p:cTn id="7" dur="500"/>
                                        <p:tgtEl>
                                          <p:spTgt spid="884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4740"/>
                                        </p:tgtEl>
                                        <p:attrNameLst>
                                          <p:attrName>style.visibility</p:attrName>
                                        </p:attrNameLst>
                                      </p:cBhvr>
                                      <p:to>
                                        <p:strVal val="visible"/>
                                      </p:to>
                                    </p:set>
                                    <p:animEffect transition="in" filter="fade">
                                      <p:cBhvr>
                                        <p:cTn id="12" dur="500"/>
                                        <p:tgtEl>
                                          <p:spTgt spid="884740"/>
                                        </p:tgtEl>
                                      </p:cBhvr>
                                    </p:animEffect>
                                  </p:childTnLst>
                                </p:cTn>
                              </p:par>
                              <p:par>
                                <p:cTn id="13" presetID="10" presetClass="entr" presetSubtype="0" fill="hold" nodeType="withEffect">
                                  <p:stCondLst>
                                    <p:cond delay="0"/>
                                  </p:stCondLst>
                                  <p:childTnLst>
                                    <p:set>
                                      <p:cBhvr>
                                        <p:cTn id="14" dur="1" fill="hold">
                                          <p:stCondLst>
                                            <p:cond delay="0"/>
                                          </p:stCondLst>
                                        </p:cTn>
                                        <p:tgtEl>
                                          <p:spTgt spid="884743"/>
                                        </p:tgtEl>
                                        <p:attrNameLst>
                                          <p:attrName>style.visibility</p:attrName>
                                        </p:attrNameLst>
                                      </p:cBhvr>
                                      <p:to>
                                        <p:strVal val="visible"/>
                                      </p:to>
                                    </p:set>
                                    <p:animEffect transition="in" filter="fade">
                                      <p:cBhvr>
                                        <p:cTn id="15" dur="500"/>
                                        <p:tgtEl>
                                          <p:spTgt spid="8847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84741"/>
                                        </p:tgtEl>
                                        <p:attrNameLst>
                                          <p:attrName>style.visibility</p:attrName>
                                        </p:attrNameLst>
                                      </p:cBhvr>
                                      <p:to>
                                        <p:strVal val="visible"/>
                                      </p:to>
                                    </p:set>
                                    <p:animEffect transition="in" filter="fade">
                                      <p:cBhvr>
                                        <p:cTn id="20" dur="500"/>
                                        <p:tgtEl>
                                          <p:spTgt spid="884741"/>
                                        </p:tgtEl>
                                      </p:cBhvr>
                                    </p:animEffect>
                                  </p:childTnLst>
                                </p:cTn>
                              </p:par>
                              <p:par>
                                <p:cTn id="21" presetID="10" presetClass="entr" presetSubtype="0" fill="hold" nodeType="withEffect">
                                  <p:stCondLst>
                                    <p:cond delay="0"/>
                                  </p:stCondLst>
                                  <p:childTnLst>
                                    <p:set>
                                      <p:cBhvr>
                                        <p:cTn id="22" dur="1" fill="hold">
                                          <p:stCondLst>
                                            <p:cond delay="0"/>
                                          </p:stCondLst>
                                        </p:cTn>
                                        <p:tgtEl>
                                          <p:spTgt spid="884744"/>
                                        </p:tgtEl>
                                        <p:attrNameLst>
                                          <p:attrName>style.visibility</p:attrName>
                                        </p:attrNameLst>
                                      </p:cBhvr>
                                      <p:to>
                                        <p:strVal val="visible"/>
                                      </p:to>
                                    </p:set>
                                    <p:animEffect transition="in" filter="fade">
                                      <p:cBhvr>
                                        <p:cTn id="23" dur="500"/>
                                        <p:tgtEl>
                                          <p:spTgt spid="8847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84742"/>
                                        </p:tgtEl>
                                        <p:attrNameLst>
                                          <p:attrName>style.visibility</p:attrName>
                                        </p:attrNameLst>
                                      </p:cBhvr>
                                      <p:to>
                                        <p:strVal val="visible"/>
                                      </p:to>
                                    </p:set>
                                    <p:animEffect transition="in" filter="fade">
                                      <p:cBhvr>
                                        <p:cTn id="28" dur="500"/>
                                        <p:tgtEl>
                                          <p:spTgt spid="884742"/>
                                        </p:tgtEl>
                                      </p:cBhvr>
                                    </p:animEffect>
                                  </p:childTnLst>
                                </p:cTn>
                              </p:par>
                              <p:par>
                                <p:cTn id="29" presetID="10" presetClass="entr" presetSubtype="0" fill="hold" nodeType="withEffect">
                                  <p:stCondLst>
                                    <p:cond delay="0"/>
                                  </p:stCondLst>
                                  <p:childTnLst>
                                    <p:set>
                                      <p:cBhvr>
                                        <p:cTn id="30" dur="1" fill="hold">
                                          <p:stCondLst>
                                            <p:cond delay="0"/>
                                          </p:stCondLst>
                                        </p:cTn>
                                        <p:tgtEl>
                                          <p:spTgt spid="884745"/>
                                        </p:tgtEl>
                                        <p:attrNameLst>
                                          <p:attrName>style.visibility</p:attrName>
                                        </p:attrNameLst>
                                      </p:cBhvr>
                                      <p:to>
                                        <p:strVal val="visible"/>
                                      </p:to>
                                    </p:set>
                                    <p:animEffect transition="in" filter="fade">
                                      <p:cBhvr>
                                        <p:cTn id="31" dur="500"/>
                                        <p:tgtEl>
                                          <p:spTgt spid="88474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84746"/>
                                        </p:tgtEl>
                                        <p:attrNameLst>
                                          <p:attrName>style.visibility</p:attrName>
                                        </p:attrNameLst>
                                      </p:cBhvr>
                                      <p:to>
                                        <p:strVal val="visible"/>
                                      </p:to>
                                    </p:set>
                                    <p:animEffect transition="in" filter="fade">
                                      <p:cBhvr>
                                        <p:cTn id="36" dur="500"/>
                                        <p:tgtEl>
                                          <p:spTgt spid="884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0" grpId="0"/>
      <p:bldP spid="884741" grpId="0"/>
      <p:bldP spid="884742" grpId="0"/>
      <p:bldP spid="88474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07"/>
          <a:stretch>
            <a:fillRect/>
          </a:stretch>
        </p:blipFill>
        <p:spPr bwMode="auto">
          <a:xfrm>
            <a:off x="228600" y="1295400"/>
            <a:ext cx="33512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4"/>
          <p:cNvSpPr txBox="1">
            <a:spLocks noChangeArrowheads="1"/>
          </p:cNvSpPr>
          <p:nvPr/>
        </p:nvSpPr>
        <p:spPr bwMode="auto">
          <a:xfrm>
            <a:off x="1343025"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59398" name="Text Box 5"/>
          <p:cNvSpPr txBox="1">
            <a:spLocks noChangeArrowheads="1"/>
          </p:cNvSpPr>
          <p:nvPr/>
        </p:nvSpPr>
        <p:spPr bwMode="auto">
          <a:xfrm>
            <a:off x="38100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2</a:t>
            </a:r>
          </a:p>
        </p:txBody>
      </p:sp>
      <p:sp>
        <p:nvSpPr>
          <p:cNvPr id="59399" name="Text Box 6"/>
          <p:cNvSpPr txBox="1">
            <a:spLocks noChangeArrowheads="1"/>
          </p:cNvSpPr>
          <p:nvPr/>
        </p:nvSpPr>
        <p:spPr bwMode="auto">
          <a:xfrm>
            <a:off x="63246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pic>
        <p:nvPicPr>
          <p:cNvPr id="59400" name="Object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9763" y="4070350"/>
            <a:ext cx="14620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Object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5313" y="4084638"/>
            <a:ext cx="14620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Object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4094163"/>
            <a:ext cx="14620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TextBox 1"/>
          <p:cNvSpPr txBox="1">
            <a:spLocks noChangeArrowheads="1"/>
          </p:cNvSpPr>
          <p:nvPr/>
        </p:nvSpPr>
        <p:spPr bwMode="auto">
          <a:xfrm>
            <a:off x="3841750" y="1662113"/>
            <a:ext cx="4648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3200"/>
              <a:t>The objective is to get it right at the end</a:t>
            </a:r>
          </a:p>
        </p:txBody>
      </p:sp>
      <p:sp>
        <p:nvSpPr>
          <p:cNvPr id="2" name="Title 1"/>
          <p:cNvSpPr>
            <a:spLocks noGrp="1"/>
          </p:cNvSpPr>
          <p:nvPr>
            <p:ph type="title"/>
          </p:nvPr>
        </p:nvSpPr>
        <p:spPr/>
        <p:txBody>
          <a:bodyPr lIns="365760"/>
          <a:lstStyle/>
          <a:p>
            <a:r>
              <a:rPr lang="en-US" dirty="0" smtClean="0"/>
              <a:t>Learning</a:t>
            </a:r>
            <a:endParaRPr lang="en-US" dirty="0"/>
          </a:p>
        </p:txBody>
      </p:sp>
    </p:spTree>
    <p:extLst>
      <p:ext uri="{BB962C8B-B14F-4D97-AF65-F5344CB8AC3E}">
        <p14:creationId xmlns:p14="http://schemas.microsoft.com/office/powerpoint/2010/main" val="451180653"/>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a:bodyPr>
          <a:lstStyle/>
          <a:p>
            <a:r>
              <a:rPr lang="en-US" altLang="en-US" dirty="0" smtClean="0"/>
              <a:t>Lean </a:t>
            </a:r>
            <a:r>
              <a:rPr lang="en-US" altLang="en-US" dirty="0" smtClean="0"/>
              <a:t>Startup</a:t>
            </a:r>
            <a:endParaRPr lang="en-US" altLang="en-US" dirty="0" smtClean="0"/>
          </a:p>
        </p:txBody>
      </p:sp>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6349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3938" y="1371600"/>
            <a:ext cx="705326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p:nvPr/>
        </p:nvSpPr>
        <p:spPr>
          <a:xfrm>
            <a:off x="806450" y="2968625"/>
            <a:ext cx="871538" cy="584200"/>
          </a:xfrm>
          <a:custGeom>
            <a:avLst/>
            <a:gdLst>
              <a:gd name="connsiteX0" fmla="*/ 0 w 872224"/>
              <a:gd name="connsiteY0" fmla="*/ 0 h 584790"/>
              <a:gd name="connsiteX1" fmla="*/ 361507 w 872224"/>
              <a:gd name="connsiteY1" fmla="*/ 265814 h 584790"/>
              <a:gd name="connsiteX2" fmla="*/ 786810 w 872224"/>
              <a:gd name="connsiteY2" fmla="*/ 542260 h 584790"/>
              <a:gd name="connsiteX3" fmla="*/ 839972 w 872224"/>
              <a:gd name="connsiteY3" fmla="*/ 552893 h 584790"/>
              <a:gd name="connsiteX4" fmla="*/ 861237 w 872224"/>
              <a:gd name="connsiteY4" fmla="*/ 584790 h 584790"/>
              <a:gd name="connsiteX5" fmla="*/ 871870 w 872224"/>
              <a:gd name="connsiteY5" fmla="*/ 520995 h 5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224" h="584790">
                <a:moveTo>
                  <a:pt x="0" y="0"/>
                </a:moveTo>
                <a:lnTo>
                  <a:pt x="361507" y="265814"/>
                </a:lnTo>
                <a:cubicBezTo>
                  <a:pt x="478210" y="353936"/>
                  <a:pt x="643699" y="513636"/>
                  <a:pt x="786810" y="542260"/>
                </a:cubicBezTo>
                <a:lnTo>
                  <a:pt x="839972" y="552893"/>
                </a:lnTo>
                <a:cubicBezTo>
                  <a:pt x="847060" y="563525"/>
                  <a:pt x="848458" y="584790"/>
                  <a:pt x="861237" y="584790"/>
                </a:cubicBezTo>
                <a:cubicBezTo>
                  <a:pt x="875233" y="584790"/>
                  <a:pt x="871870" y="524270"/>
                  <a:pt x="871870" y="520995"/>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299190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ouseRis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0" y="0"/>
            <a:ext cx="9144000" cy="6856215"/>
          </a:xfrm>
          <a:prstGeom prst="rect">
            <a:avLst/>
          </a:prstGeom>
        </p:spPr>
      </p:pic>
    </p:spTree>
    <p:extLst>
      <p:ext uri="{BB962C8B-B14F-4D97-AF65-F5344CB8AC3E}">
        <p14:creationId xmlns:p14="http://schemas.microsoft.com/office/powerpoint/2010/main" val="651966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Business Agility</a:t>
            </a:r>
            <a:endParaRPr lang="en-US" dirty="0"/>
          </a:p>
        </p:txBody>
      </p:sp>
      <p:pic>
        <p:nvPicPr>
          <p:cNvPr id="5" name="Content Placeholder 3" descr="SBDFig4-4.png"/>
          <p:cNvPicPr>
            <a:picLocks noChangeAspect="1"/>
          </p:cNvPicPr>
          <p:nvPr/>
        </p:nvPicPr>
        <p:blipFill>
          <a:blip r:embed="rId2" cstate="screen">
            <a:clrChange>
              <a:clrFrom>
                <a:srgbClr val="EFFFFF"/>
              </a:clrFrom>
              <a:clrTo>
                <a:srgbClr val="EFFFFF">
                  <a:alpha val="0"/>
                </a:srgbClr>
              </a:clrTo>
            </a:clrChange>
            <a:duotone>
              <a:prstClr val="black"/>
              <a:srgbClr val="CCECFF">
                <a:tint val="45000"/>
                <a:satMod val="400000"/>
              </a:srgbClr>
            </a:duotone>
          </a:blip>
          <a:srcRect/>
          <a:stretch>
            <a:fillRect/>
          </a:stretch>
        </p:blipFill>
        <p:spPr bwMode="auto">
          <a:xfrm>
            <a:off x="715060" y="1392691"/>
            <a:ext cx="7101506" cy="4629286"/>
          </a:xfrm>
          <a:prstGeom prst="rect">
            <a:avLst/>
          </a:prstGeom>
          <a:noFill/>
          <a:ln w="9525" algn="ctr">
            <a:noFill/>
            <a:miter lim="800000"/>
            <a:headEnd/>
            <a:tailEnd/>
          </a:ln>
        </p:spPr>
      </p:pic>
      <p:sp>
        <p:nvSpPr>
          <p:cNvPr id="6" name="TextBox 5"/>
          <p:cNvSpPr txBox="1">
            <a:spLocks noChangeArrowheads="1"/>
          </p:cNvSpPr>
          <p:nvPr/>
        </p:nvSpPr>
        <p:spPr bwMode="auto">
          <a:xfrm>
            <a:off x="1155962" y="991809"/>
            <a:ext cx="595992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smtClean="0">
                <a:solidFill>
                  <a:srgbClr val="000000"/>
                </a:solidFill>
                <a:latin typeface="Tempus Sans ITC" pitchFamily="82" charset="0"/>
              </a:rPr>
              <a:t>Where business agility generally is</a:t>
            </a:r>
            <a:endParaRPr lang="en-US" b="1" dirty="0">
              <a:solidFill>
                <a:srgbClr val="000000"/>
              </a:solidFill>
              <a:latin typeface="Tempus Sans ITC" pitchFamily="82" charset="0"/>
            </a:endParaRPr>
          </a:p>
        </p:txBody>
      </p:sp>
      <p:sp>
        <p:nvSpPr>
          <p:cNvPr id="7" name="TextBox 6"/>
          <p:cNvSpPr txBox="1">
            <a:spLocks noChangeArrowheads="1"/>
          </p:cNvSpPr>
          <p:nvPr/>
        </p:nvSpPr>
        <p:spPr bwMode="auto">
          <a:xfrm>
            <a:off x="1060782" y="5955268"/>
            <a:ext cx="615028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Tempus Sans ITC" pitchFamily="82" charset="0"/>
              </a:rPr>
              <a:t>Where many agile transformations focus</a:t>
            </a:r>
          </a:p>
        </p:txBody>
      </p:sp>
      <p:sp>
        <p:nvSpPr>
          <p:cNvPr id="3" name="TextBox 2"/>
          <p:cNvSpPr txBox="1"/>
          <p:nvPr/>
        </p:nvSpPr>
        <p:spPr>
          <a:xfrm>
            <a:off x="-21465" y="2895600"/>
            <a:ext cx="8839200" cy="1200329"/>
          </a:xfrm>
          <a:prstGeom prst="rect">
            <a:avLst/>
          </a:prstGeom>
          <a:noFill/>
        </p:spPr>
        <p:txBody>
          <a:bodyPr wrap="square" rtlCol="0">
            <a:spAutoFit/>
          </a:bodyPr>
          <a:lstStyle/>
          <a:p>
            <a:pPr algn="r"/>
            <a:r>
              <a:rPr lang="en-US" sz="3600" dirty="0" smtClean="0"/>
              <a:t>I have come to value business agility over Agile transformations</a:t>
            </a:r>
            <a:endParaRPr lang="en-US" sz="3600" dirty="0"/>
          </a:p>
        </p:txBody>
      </p:sp>
    </p:spTree>
    <p:extLst>
      <p:ext uri="{BB962C8B-B14F-4D97-AF65-F5344CB8AC3E}">
        <p14:creationId xmlns:p14="http://schemas.microsoft.com/office/powerpoint/2010/main" val="3653304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xmlns=""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
        <p:nvSpPr>
          <p:cNvPr id="11" name="Title 10"/>
          <p:cNvSpPr>
            <a:spLocks noGrp="1"/>
          </p:cNvSpPr>
          <p:nvPr>
            <p:ph type="title"/>
          </p:nvPr>
        </p:nvSpPr>
        <p:spPr/>
        <p:txBody>
          <a:bodyPr/>
          <a:lstStyle/>
          <a:p>
            <a:r>
              <a:rPr lang="en-US" dirty="0" smtClean="0"/>
              <a:t>Kanban and Feedback Loops</a:t>
            </a:r>
            <a:endParaRPr lang="en-US" dirty="0"/>
          </a:p>
        </p:txBody>
      </p:sp>
      <p:sp>
        <p:nvSpPr>
          <p:cNvPr id="14" name="Content Placeholder 13"/>
          <p:cNvSpPr>
            <a:spLocks noGrp="1"/>
          </p:cNvSpPr>
          <p:nvPr>
            <p:ph idx="1"/>
          </p:nvPr>
        </p:nvSpPr>
        <p:spPr/>
        <p:txBody>
          <a:bodyPr/>
          <a:lstStyle/>
          <a:p>
            <a:endParaRPr lang="en-US"/>
          </a:p>
        </p:txBody>
      </p:sp>
    </p:spTree>
    <p:extLst>
      <p:ext uri="{BB962C8B-B14F-4D97-AF65-F5344CB8AC3E}">
        <p14:creationId xmlns:p14="http://schemas.microsoft.com/office/powerpoint/2010/main" val="1390541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a16="http://schemas.microsoft.com/office/drawing/2014/main" xmlns=""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
        <p:nvSpPr>
          <p:cNvPr id="14" name="Title 13"/>
          <p:cNvSpPr>
            <a:spLocks noGrp="1"/>
          </p:cNvSpPr>
          <p:nvPr>
            <p:ph type="title"/>
          </p:nvPr>
        </p:nvSpPr>
        <p:spPr/>
        <p:txBody>
          <a:bodyPr/>
          <a:lstStyle/>
          <a:p>
            <a:r>
              <a:rPr lang="en-US" dirty="0"/>
              <a:t>Kanban and Feedback Loops</a:t>
            </a:r>
          </a:p>
        </p:txBody>
      </p:sp>
      <p:sp>
        <p:nvSpPr>
          <p:cNvPr id="16" name="Content Placeholder 15"/>
          <p:cNvSpPr>
            <a:spLocks noGrp="1"/>
          </p:cNvSpPr>
          <p:nvPr>
            <p:ph idx="1"/>
          </p:nvPr>
        </p:nvSpPr>
        <p:spPr/>
        <p:txBody>
          <a:bodyPr/>
          <a:lstStyle/>
          <a:p>
            <a:endParaRPr lang="en-US"/>
          </a:p>
        </p:txBody>
      </p:sp>
    </p:spTree>
    <p:extLst>
      <p:ext uri="{BB962C8B-B14F-4D97-AF65-F5344CB8AC3E}">
        <p14:creationId xmlns:p14="http://schemas.microsoft.com/office/powerpoint/2010/main" val="39555960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a16="http://schemas.microsoft.com/office/drawing/2014/main" xmlns=""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2" name="Bent Arrow 71"/>
          <p:cNvSpPr/>
          <p:nvPr/>
        </p:nvSpPr>
        <p:spPr>
          <a:xfrm rot="16200000">
            <a:off x="3668118" y="1290304"/>
            <a:ext cx="1782023" cy="6165285"/>
          </a:xfrm>
          <a:prstGeom prst="bentArrow">
            <a:avLst>
              <a:gd name="adj1" fmla="val 6674"/>
              <a:gd name="adj2" fmla="val 7025"/>
              <a:gd name="adj3" fmla="val 18891"/>
              <a:gd name="adj4" fmla="val 413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5" name="TextBox 34"/>
          <p:cNvSpPr txBox="1"/>
          <p:nvPr/>
        </p:nvSpPr>
        <p:spPr>
          <a:xfrm>
            <a:off x="1865310" y="5260927"/>
            <a:ext cx="4202682" cy="300082"/>
          </a:xfrm>
          <a:prstGeom prst="rect">
            <a:avLst/>
          </a:prstGeom>
          <a:noFill/>
        </p:spPr>
        <p:txBody>
          <a:bodyPr wrap="square" rtlCol="0">
            <a:spAutoFit/>
          </a:bodyPr>
          <a:lstStyle/>
          <a:p>
            <a:r>
              <a:rPr lang="en-US" sz="1350" dirty="0"/>
              <a:t>Double loop learning</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
        <p:nvSpPr>
          <p:cNvPr id="14" name="Title 13"/>
          <p:cNvSpPr>
            <a:spLocks noGrp="1"/>
          </p:cNvSpPr>
          <p:nvPr>
            <p:ph type="title"/>
          </p:nvPr>
        </p:nvSpPr>
        <p:spPr/>
        <p:txBody>
          <a:bodyPr/>
          <a:lstStyle/>
          <a:p>
            <a:r>
              <a:rPr lang="en-US" dirty="0"/>
              <a:t>Kanban and Feedback Loops</a:t>
            </a:r>
          </a:p>
        </p:txBody>
      </p:sp>
      <p:sp>
        <p:nvSpPr>
          <p:cNvPr id="16" name="Content Placeholder 15"/>
          <p:cNvSpPr>
            <a:spLocks noGrp="1"/>
          </p:cNvSpPr>
          <p:nvPr>
            <p:ph idx="1"/>
          </p:nvPr>
        </p:nvSpPr>
        <p:spPr/>
        <p:txBody>
          <a:bodyPr/>
          <a:lstStyle/>
          <a:p>
            <a:endParaRPr lang="en-US"/>
          </a:p>
        </p:txBody>
      </p:sp>
    </p:spTree>
    <p:extLst>
      <p:ext uri="{BB962C8B-B14F-4D97-AF65-F5344CB8AC3E}">
        <p14:creationId xmlns:p14="http://schemas.microsoft.com/office/powerpoint/2010/main" val="18620270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CF58E35-5C39-5E4A-B7A7-BE212241DA1E}"/>
              </a:ext>
            </a:extLst>
          </p:cNvPr>
          <p:cNvSpPr>
            <a:spLocks noGrp="1"/>
          </p:cNvSpPr>
          <p:nvPr>
            <p:ph type="title"/>
          </p:nvPr>
        </p:nvSpPr>
        <p:spPr/>
        <p:txBody>
          <a:bodyPr/>
          <a:lstStyle/>
          <a:p>
            <a:r>
              <a:rPr lang="en-US" dirty="0"/>
              <a:t>The Kanban Cadences: The Full Set</a:t>
            </a:r>
          </a:p>
        </p:txBody>
      </p:sp>
      <p:pic>
        <p:nvPicPr>
          <p:cNvPr id="5" name="Grafik 4">
            <a:extLst>
              <a:ext uri="{FF2B5EF4-FFF2-40B4-BE49-F238E27FC236}">
                <a16:creationId xmlns:a16="http://schemas.microsoft.com/office/drawing/2014/main" xmlns="" id="{6A2F5B89-A48D-8241-8BB7-77814BB8C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1607330"/>
            <a:ext cx="7791450" cy="4314825"/>
          </a:xfrm>
          <a:prstGeom prst="rect">
            <a:avLst/>
          </a:prstGeom>
        </p:spPr>
      </p:pic>
    </p:spTree>
    <p:extLst>
      <p:ext uri="{BB962C8B-B14F-4D97-AF65-F5344CB8AC3E}">
        <p14:creationId xmlns:p14="http://schemas.microsoft.com/office/powerpoint/2010/main" val="8753232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652588" y="0"/>
            <a:ext cx="5281612" cy="2209800"/>
          </a:xfrm>
        </p:spPr>
        <p:txBody>
          <a:bodyPr>
            <a:normAutofit/>
          </a:bodyPr>
          <a:lstStyle/>
          <a:p>
            <a:pPr algn="ctr">
              <a:defRPr/>
            </a:pPr>
            <a:r>
              <a:rPr lang="en-US" dirty="0" smtClean="0"/>
              <a:t>Gordon the Guided Missile</a:t>
            </a:r>
          </a:p>
        </p:txBody>
      </p:sp>
      <p:pic>
        <p:nvPicPr>
          <p:cNvPr id="53251" name="Picture 2" descr="http://www.tpub.com/content/aviation/14313/img/14313_79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0"/>
            <a:ext cx="22860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http://dreamsofspace.nfshost.com/spacebookdraft07July-webpage_files/image0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6525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leese Gord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1295400" y="2209800"/>
            <a:ext cx="6096000" cy="4572000"/>
          </a:xfrm>
        </p:spPr>
      </p:pic>
    </p:spTree>
    <p:extLst>
      <p:ext uri="{BB962C8B-B14F-4D97-AF65-F5344CB8AC3E}">
        <p14:creationId xmlns:p14="http://schemas.microsoft.com/office/powerpoint/2010/main" val="1684851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lgn="l"/>
            <a:r>
              <a:rPr lang="en-US" dirty="0" smtClean="0"/>
              <a:t>Contact</a:t>
            </a:r>
            <a:endParaRPr lang="en-US" dirty="0"/>
          </a:p>
        </p:txBody>
      </p:sp>
      <p:sp>
        <p:nvSpPr>
          <p:cNvPr id="3" name="Text Placeholder 2"/>
          <p:cNvSpPr>
            <a:spLocks noGrp="1"/>
          </p:cNvSpPr>
          <p:nvPr>
            <p:ph idx="1"/>
          </p:nvPr>
        </p:nvSpPr>
        <p:spPr>
          <a:xfrm>
            <a:off x="457200" y="1185028"/>
            <a:ext cx="4648200" cy="4236747"/>
          </a:xfrm>
        </p:spPr>
        <p:txBody>
          <a:bodyPr/>
          <a:lstStyle/>
          <a:p>
            <a:r>
              <a:rPr lang="en-US" sz="2400" dirty="0"/>
              <a:t>Todd Little</a:t>
            </a:r>
          </a:p>
          <a:p>
            <a:pPr lvl="1"/>
            <a:r>
              <a:rPr lang="en-US" sz="1800" dirty="0" smtClean="0">
                <a:hlinkClick r:id=""/>
              </a:rPr>
              <a:t>todd@leankanban.com</a:t>
            </a:r>
          </a:p>
          <a:p>
            <a:pPr lvl="1"/>
            <a:r>
              <a:rPr lang="en-US" sz="1800" dirty="0" smtClean="0">
                <a:hlinkClick r:id=""/>
              </a:rPr>
              <a:t>toddelittle@gmail.com</a:t>
            </a:r>
            <a:endParaRPr lang="en-US" sz="1800" dirty="0"/>
          </a:p>
          <a:p>
            <a:pPr lvl="1"/>
            <a:r>
              <a:rPr lang="en-US" sz="1800" dirty="0" smtClean="0">
                <a:hlinkClick r:id="rId3"/>
              </a:rPr>
              <a:t>www.toddlittleweb.com</a:t>
            </a:r>
            <a:endParaRPr lang="en-US" sz="1800" dirty="0" smtClean="0"/>
          </a:p>
          <a:p>
            <a:pPr lvl="1"/>
            <a:r>
              <a:rPr lang="en-US" sz="1800" dirty="0" smtClean="0">
                <a:hlinkClick r:id="rId4"/>
              </a:rPr>
              <a:t>www.linkedin.com/in/toddelittle/</a:t>
            </a:r>
            <a:endParaRPr lang="en-US" sz="1800" dirty="0" smtClean="0"/>
          </a:p>
          <a:p>
            <a:pPr lvl="1"/>
            <a:r>
              <a:rPr lang="en-US" sz="1800" dirty="0"/>
              <a:t>@</a:t>
            </a:r>
            <a:r>
              <a:rPr lang="en-US" sz="1800" dirty="0" err="1"/>
              <a:t>toddelittle</a:t>
            </a:r>
            <a:endParaRPr lang="en-US" sz="1800" dirty="0"/>
          </a:p>
          <a:p>
            <a:pPr marL="171450" lvl="1" indent="0">
              <a:buNone/>
            </a:pPr>
            <a:endParaRPr lang="en-US" sz="1800" dirty="0" smtClean="0"/>
          </a:p>
          <a:p>
            <a:pPr lvl="1"/>
            <a:endParaRPr lang="en-US" sz="1800" dirty="0"/>
          </a:p>
          <a:p>
            <a:endParaRPr lang="en-US" sz="2400" dirty="0"/>
          </a:p>
          <a:p>
            <a:pPr lvl="1"/>
            <a:endParaRPr lang="en-US" dirty="0" smtClean="0"/>
          </a:p>
          <a:p>
            <a:pPr marL="457200" lvl="1" indent="0">
              <a:buNone/>
            </a:pPr>
            <a:endParaRPr lang="en-US" dirty="0" smtClean="0"/>
          </a:p>
          <a:p>
            <a:pPr marL="0" indent="0">
              <a:buNone/>
            </a:pPr>
            <a:endParaRPr lang="en-US" dirty="0" smtClean="0"/>
          </a:p>
        </p:txBody>
      </p:sp>
      <p:pic>
        <p:nvPicPr>
          <p:cNvPr id="4" name="Picture 3" descr="51sOIwJFqRL">
            <a:hlinkClick r:id="rId5"/>
          </p:cNvPr>
          <p:cNvPicPr>
            <a:picLocks noChangeAspect="1" noChangeArrowheads="1"/>
          </p:cNvPicPr>
          <p:nvPr/>
        </p:nvPicPr>
        <p:blipFill>
          <a:blip r:embed="rId6"/>
          <a:srcRect l="12202" r="12228"/>
          <a:stretch>
            <a:fillRect/>
          </a:stretch>
        </p:blipFill>
        <p:spPr bwMode="auto">
          <a:xfrm>
            <a:off x="5410200" y="1093150"/>
            <a:ext cx="3458592" cy="457687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92624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Process Control</a:t>
            </a:r>
            <a:endParaRPr lang="en-US" dirty="0"/>
          </a:p>
        </p:txBody>
      </p:sp>
      <p:pic>
        <p:nvPicPr>
          <p:cNvPr id="8194" name="Picture 2" descr="Image result for scrum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020" y="1524000"/>
            <a:ext cx="30861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16573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mike bee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290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04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arketbulletin.com.pk/wp-content/uploads/2017/09/chemical-plants-big-696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168"/>
            <a:ext cx="9144000" cy="4598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n and his do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t="-7031" b="31681"/>
          <a:stretch/>
        </p:blipFill>
        <p:spPr bwMode="auto">
          <a:xfrm>
            <a:off x="-1" y="115910"/>
            <a:ext cx="9150275" cy="67305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9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051300" y="3883025"/>
            <a:ext cx="3744913" cy="21336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10" name="Rectangle 9"/>
          <p:cNvSpPr/>
          <p:nvPr/>
        </p:nvSpPr>
        <p:spPr>
          <a:xfrm>
            <a:off x="1752600" y="1371600"/>
            <a:ext cx="3124200" cy="2133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82948" name="Title 1"/>
          <p:cNvSpPr>
            <a:spLocks noGrp="1"/>
          </p:cNvSpPr>
          <p:nvPr>
            <p:ph type="title"/>
          </p:nvPr>
        </p:nvSpPr>
        <p:spPr/>
        <p:txBody>
          <a:bodyPr>
            <a:normAutofit/>
          </a:bodyPr>
          <a:lstStyle/>
          <a:p>
            <a:r>
              <a:rPr lang="en-US" altLang="en-US" sz="3600" dirty="0" smtClean="0"/>
              <a:t>Control Systems</a:t>
            </a:r>
          </a:p>
        </p:txBody>
      </p:sp>
      <p:graphicFrame>
        <p:nvGraphicFramePr>
          <p:cNvPr id="5" name="Diagram 4"/>
          <p:cNvGraphicFramePr>
            <a:graphicFrameLocks noChangeAspect="1"/>
          </p:cNvGraphicFramePr>
          <p:nvPr/>
        </p:nvGraphicFramePr>
        <p:xfrm>
          <a:off x="1371600" y="1295400"/>
          <a:ext cx="5486400" cy="2068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a:graphicFrameLocks noChangeAspect="1"/>
          </p:cNvGraphicFramePr>
          <p:nvPr/>
        </p:nvGraphicFramePr>
        <p:xfrm>
          <a:off x="1371600" y="3962400"/>
          <a:ext cx="5486400" cy="20688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urved Up Arrow 7"/>
          <p:cNvSpPr>
            <a:spLocks noChangeAspect="1"/>
          </p:cNvSpPr>
          <p:nvPr/>
        </p:nvSpPr>
        <p:spPr>
          <a:xfrm rot="575575" flipH="1" flipV="1">
            <a:off x="4235450" y="4024313"/>
            <a:ext cx="1768475" cy="6746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TextBox 14"/>
          <p:cNvSpPr txBox="1">
            <a:spLocks noChangeArrowheads="1"/>
          </p:cNvSpPr>
          <p:nvPr/>
        </p:nvSpPr>
        <p:spPr bwMode="auto">
          <a:xfrm>
            <a:off x="6354763" y="4919663"/>
            <a:ext cx="1450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solidFill>
                  <a:schemeClr val="tx1"/>
                </a:solidFill>
              </a:rPr>
              <a:t>Outputs</a:t>
            </a:r>
          </a:p>
        </p:txBody>
      </p:sp>
      <p:sp>
        <p:nvSpPr>
          <p:cNvPr id="2" name="TextBox 1"/>
          <p:cNvSpPr txBox="1"/>
          <p:nvPr/>
        </p:nvSpPr>
        <p:spPr>
          <a:xfrm>
            <a:off x="228600" y="1970782"/>
            <a:ext cx="1371600" cy="1077218"/>
          </a:xfrm>
          <a:prstGeom prst="rect">
            <a:avLst/>
          </a:prstGeom>
          <a:noFill/>
        </p:spPr>
        <p:txBody>
          <a:bodyPr wrap="square" rtlCol="0">
            <a:spAutoFit/>
          </a:bodyPr>
          <a:lstStyle/>
          <a:p>
            <a:r>
              <a:rPr lang="en-US" sz="3200" dirty="0" smtClean="0"/>
              <a:t>Open</a:t>
            </a:r>
          </a:p>
          <a:p>
            <a:r>
              <a:rPr lang="en-US" sz="3200" dirty="0" smtClean="0"/>
              <a:t>Loop</a:t>
            </a:r>
            <a:endParaRPr lang="en-US" sz="3200" dirty="0"/>
          </a:p>
        </p:txBody>
      </p:sp>
      <p:sp>
        <p:nvSpPr>
          <p:cNvPr id="16" name="TextBox 15"/>
          <p:cNvSpPr txBox="1"/>
          <p:nvPr/>
        </p:nvSpPr>
        <p:spPr>
          <a:xfrm>
            <a:off x="228600" y="4648200"/>
            <a:ext cx="1524000" cy="1077218"/>
          </a:xfrm>
          <a:prstGeom prst="rect">
            <a:avLst/>
          </a:prstGeom>
          <a:noFill/>
        </p:spPr>
        <p:txBody>
          <a:bodyPr wrap="square" rtlCol="0">
            <a:spAutoFit/>
          </a:bodyPr>
          <a:lstStyle/>
          <a:p>
            <a:r>
              <a:rPr lang="en-US" sz="3200" dirty="0" smtClean="0"/>
              <a:t>Closed</a:t>
            </a:r>
          </a:p>
          <a:p>
            <a:r>
              <a:rPr lang="en-US" sz="3200" dirty="0" smtClean="0"/>
              <a:t>Loop</a:t>
            </a:r>
            <a:endParaRPr lang="en-US" sz="3200" dirty="0"/>
          </a:p>
        </p:txBody>
      </p:sp>
    </p:spTree>
    <p:extLst>
      <p:ext uri="{BB962C8B-B14F-4D97-AF65-F5344CB8AC3E}">
        <p14:creationId xmlns:p14="http://schemas.microsoft.com/office/powerpoint/2010/main" val="12398925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Graphic spid="7" grpId="0">
        <p:bldAsOne/>
      </p:bldGraphic>
      <p:bldP spid="8"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smtClean="0">
                <a:ea typeface="+mn-ea"/>
                <a:cs typeface="+mn-cs"/>
              </a:rPr>
              <a:t>Open Loop Control</a:t>
            </a:r>
            <a:endParaRPr lang="en-US" sz="2800" b="1" dirty="0">
              <a:ea typeface="+mn-ea"/>
              <a:cs typeface="+mn-cs"/>
            </a:endParaRPr>
          </a:p>
        </p:txBody>
      </p:sp>
      <p:grpSp>
        <p:nvGrpSpPr>
          <p:cNvPr id="12299" name="Group 18"/>
          <p:cNvGrpSpPr>
            <a:grpSpLocks/>
          </p:cNvGrpSpPr>
          <p:nvPr/>
        </p:nvGrpSpPr>
        <p:grpSpPr bwMode="auto">
          <a:xfrm>
            <a:off x="457200" y="2065341"/>
            <a:ext cx="8229600" cy="830754"/>
            <a:chOff x="762000" y="4198203"/>
            <a:chExt cx="8229600" cy="8309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Desired Output Response</a:t>
              </a:r>
            </a:p>
          </p:txBody>
        </p:sp>
        <p:grpSp>
          <p:nvGrpSpPr>
            <p:cNvPr id="12314" name="Group 21"/>
            <p:cNvGrpSpPr>
              <a:grpSpLocks/>
            </p:cNvGrpSpPr>
            <p:nvPr/>
          </p:nvGrpSpPr>
          <p:grpSpPr bwMode="auto">
            <a:xfrm>
              <a:off x="2514600" y="4266485"/>
              <a:ext cx="6477000" cy="762223"/>
              <a:chOff x="2362200" y="4723685"/>
              <a:chExt cx="6477000" cy="762223"/>
            </a:xfrm>
          </p:grpSpPr>
          <p:sp>
            <p:nvSpPr>
              <p:cNvPr id="12318" name="TextBox 5"/>
              <p:cNvSpPr txBox="1">
                <a:spLocks noChangeArrowheads="1"/>
              </p:cNvSpPr>
              <p:nvPr/>
            </p:nvSpPr>
            <p:spPr bwMode="auto">
              <a:xfrm>
                <a:off x="7848600" y="4929360"/>
                <a:ext cx="9906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smtClean="0">
                    <a:latin typeface="Franklin Gothic Book" panose="020B0503020102020204" pitchFamily="34" charset="0"/>
                  </a:rPr>
                  <a:t>Output</a:t>
                </a:r>
                <a:endParaRPr lang="en-US" altLang="en-US" sz="1600" dirty="0">
                  <a:latin typeface="Franklin Gothic Book" panose="020B0503020102020204" pitchFamily="34" charset="0"/>
                </a:endParaRP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695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P8 E2E Showcas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BEB79EF2800845B1236DE84C23E8B1" ma:contentTypeVersion="0" ma:contentTypeDescription="Create a new document." ma:contentTypeScope="" ma:versionID="28684bd8946f3ed1ca428eba6b0a4ea7">
  <xsd:schema xmlns:xsd="http://www.w3.org/2001/XMLSchema" xmlns:p="http://schemas.microsoft.com/office/2006/metadata/properties" targetNamespace="http://schemas.microsoft.com/office/2006/metadata/properties" ma:root="true" ma:fieldsID="0abb83f1d16cbaf58ae769f481109e7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89331CE-BD44-4B05-83A5-6CFC877E51E3}">
  <ds:schemaRefs>
    <ds:schemaRef ds:uri="http://schemas.microsoft.com/sharepoint/v3/contenttype/forms"/>
  </ds:schemaRefs>
</ds:datastoreItem>
</file>

<file path=customXml/itemProps2.xml><?xml version="1.0" encoding="utf-8"?>
<ds:datastoreItem xmlns:ds="http://schemas.openxmlformats.org/officeDocument/2006/customXml" ds:itemID="{923D9052-5334-42AC-88AE-8FF74C7B45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524849F3-B612-4092-B41B-6655388DA777}">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P8 E2E Showcase</Template>
  <TotalTime>57584</TotalTime>
  <Words>1012</Words>
  <Application>Microsoft Office PowerPoint</Application>
  <PresentationFormat>On-screen Show (4:3)</PresentationFormat>
  <Paragraphs>373</Paragraphs>
  <Slides>55</Slides>
  <Notes>37</Notes>
  <HiddenSlides>1</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8" baseType="lpstr">
      <vt:lpstr>ＭＳ Ｐゴシック</vt:lpstr>
      <vt:lpstr>Arial</vt:lpstr>
      <vt:lpstr>Bookman Old Style</vt:lpstr>
      <vt:lpstr>Calibri</vt:lpstr>
      <vt:lpstr>Franklin Gothic Book</vt:lpstr>
      <vt:lpstr>Rockwell</vt:lpstr>
      <vt:lpstr>Segoe Print</vt:lpstr>
      <vt:lpstr>Tempus Sans ITC</vt:lpstr>
      <vt:lpstr>Times New Roman</vt:lpstr>
      <vt:lpstr>Verdana</vt:lpstr>
      <vt:lpstr>Wingdings</vt:lpstr>
      <vt:lpstr>P8 E2E Showcase</vt:lpstr>
      <vt:lpstr>HiJaak</vt:lpstr>
      <vt:lpstr>Foundation of Business Agility: Feedback Loops</vt:lpstr>
      <vt:lpstr>The Scientific Method</vt:lpstr>
      <vt:lpstr>About Todd</vt:lpstr>
      <vt:lpstr>What is Business Agility?</vt:lpstr>
      <vt:lpstr>Business Agility</vt:lpstr>
      <vt:lpstr>Empirical Process Control</vt:lpstr>
      <vt:lpstr>PowerPoint Presentation</vt:lpstr>
      <vt:lpstr>Control Systems</vt:lpstr>
      <vt:lpstr>Open Loop Control</vt:lpstr>
      <vt:lpstr>Open Loop Control</vt:lpstr>
      <vt:lpstr>Open Loop Control</vt:lpstr>
      <vt:lpstr>Open Loop System</vt:lpstr>
      <vt:lpstr>Reinforcing Feedback</vt:lpstr>
      <vt:lpstr>Closed Loop Control (Balancing Feedback loop)</vt:lpstr>
      <vt:lpstr>Closed Loop Control Example</vt:lpstr>
      <vt:lpstr>Shower Control System</vt:lpstr>
      <vt:lpstr>Shower Control System</vt:lpstr>
      <vt:lpstr>Shower Control System</vt:lpstr>
      <vt:lpstr>Closed Loop Control (Feedback loop)</vt:lpstr>
      <vt:lpstr>Complex Control System</vt:lpstr>
      <vt:lpstr>Control System Classification</vt:lpstr>
      <vt:lpstr>Lockdown</vt:lpstr>
      <vt:lpstr>Delivery Goals</vt:lpstr>
      <vt:lpstr>Calendar of Innovation</vt:lpstr>
      <vt:lpstr>Open Loop?</vt:lpstr>
      <vt:lpstr>Cynefin Framework(Snowden)</vt:lpstr>
      <vt:lpstr>Obvious</vt:lpstr>
      <vt:lpstr>Complicated</vt:lpstr>
      <vt:lpstr>Complex</vt:lpstr>
      <vt:lpstr>Chaotic</vt:lpstr>
      <vt:lpstr>PowerPoint Presentation</vt:lpstr>
      <vt:lpstr>Business Process Value Chain</vt:lpstr>
      <vt:lpstr>Business Process Value Chain</vt:lpstr>
      <vt:lpstr>Learning</vt:lpstr>
      <vt:lpstr>Hurricane Rita</vt:lpstr>
      <vt:lpstr>Hurricane Rita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“Incrementing” Builds a Bit at a Time </vt:lpstr>
      <vt:lpstr>“Iterating” Builds a Rough Version, Validates it, Then Slowly Builds Up Quality</vt:lpstr>
      <vt:lpstr>Learning</vt:lpstr>
      <vt:lpstr>Lean Startup</vt:lpstr>
      <vt:lpstr>PowerPoint Presentation</vt:lpstr>
      <vt:lpstr>Kanban and Feedback Loops</vt:lpstr>
      <vt:lpstr>Kanban and Feedback Loops</vt:lpstr>
      <vt:lpstr>Kanban and Feedback Loops</vt:lpstr>
      <vt:lpstr>The Kanban Cadences: The Full Set</vt:lpstr>
      <vt:lpstr>Gordon the Guided Missile</vt:lpstr>
      <vt:lpstr>Contact</vt:lpstr>
    </vt:vector>
  </TitlesOfParts>
  <Company>IHS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P8 Permit               E2E Showcase</dc:title>
  <dc:creator>Dunn, Diane</dc:creator>
  <cp:lastModifiedBy>Todd Little</cp:lastModifiedBy>
  <cp:revision>687</cp:revision>
  <cp:lastPrinted>2018-02-18T23:56:07Z</cp:lastPrinted>
  <dcterms:created xsi:type="dcterms:W3CDTF">2013-05-01T17:32:59Z</dcterms:created>
  <dcterms:modified xsi:type="dcterms:W3CDTF">2019-03-20T06:15:57Z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0x01010024BEB79EF2800845B1236DE84C23E8B1</vt:lpwstr>
  </property>
</Properties>
</file>